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82" d="100"/>
          <a:sy n="82" d="100"/>
        </p:scale>
        <p:origin x="1554"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96779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29519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04313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21039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9938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888876-3597-4B53-A9C5-9EB8783F875C}"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7521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888876-3597-4B53-A9C5-9EB8783F875C}" type="datetimeFigureOut">
              <a:rPr lang="en-GB" smtClean="0"/>
              <a:t>01/03/2024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559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88876-3597-4B53-A9C5-9EB8783F875C}" type="datetimeFigureOut">
              <a:rPr lang="en-GB" smtClean="0"/>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53305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88876-3597-4B53-A9C5-9EB8783F875C}" type="datetimeFigureOut">
              <a:rPr lang="en-GB" smtClean="0"/>
              <a:t>01/03/2024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84169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0E888876-3597-4B53-A9C5-9EB8783F875C}"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0680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0E888876-3597-4B53-A9C5-9EB8783F875C}"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64645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E888876-3597-4B53-A9C5-9EB8783F875C}" type="datetimeFigureOut">
              <a:rPr lang="en-GB" smtClean="0"/>
              <a:t>01/03/2024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9FE4644-79CD-4A8A-8188-607CB0CAAE93}" type="slidenum">
              <a:rPr lang="en-GB" smtClean="0"/>
              <a:t>‹#›</a:t>
            </a:fld>
            <a:endParaRPr lang="en-GB"/>
          </a:p>
        </p:txBody>
      </p:sp>
    </p:spTree>
    <p:extLst>
      <p:ext uri="{BB962C8B-B14F-4D97-AF65-F5344CB8AC3E}">
        <p14:creationId xmlns:p14="http://schemas.microsoft.com/office/powerpoint/2010/main" val="2157715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1720" y="329184"/>
            <a:ext cx="8138160" cy="461665"/>
          </a:xfrm>
          <a:prstGeom prst="rect">
            <a:avLst/>
          </a:prstGeom>
          <a:noFill/>
        </p:spPr>
        <p:txBody>
          <a:bodyPr wrap="square" rtlCol="0">
            <a:spAutoFit/>
          </a:bodyPr>
          <a:lstStyle/>
          <a:p>
            <a:pPr algn="ctr"/>
            <a:r>
              <a:rPr lang="en-GB" sz="2400" dirty="0">
                <a:solidFill>
                  <a:schemeClr val="accent1">
                    <a:lumMod val="50000"/>
                  </a:schemeClr>
                </a:solidFill>
                <a:latin typeface="Arial" panose="020B0604020202020204" pitchFamily="34" charset="0"/>
                <a:cs typeface="Arial" panose="020B0604020202020204" pitchFamily="34" charset="0"/>
              </a:rPr>
              <a:t>Energy Generation and Storage</a:t>
            </a:r>
          </a:p>
        </p:txBody>
      </p:sp>
      <p:graphicFrame>
        <p:nvGraphicFramePr>
          <p:cNvPr id="5" name="Table 4"/>
          <p:cNvGraphicFramePr>
            <a:graphicFrameLocks noGrp="1"/>
          </p:cNvGraphicFramePr>
          <p:nvPr>
            <p:extLst>
              <p:ext uri="{D42A27DB-BD31-4B8C-83A1-F6EECF244321}">
                <p14:modId xmlns:p14="http://schemas.microsoft.com/office/powerpoint/2010/main" val="1101506522"/>
              </p:ext>
            </p:extLst>
          </p:nvPr>
        </p:nvGraphicFramePr>
        <p:xfrm>
          <a:off x="414528" y="1096264"/>
          <a:ext cx="5766816" cy="4829048"/>
        </p:xfrm>
        <a:graphic>
          <a:graphicData uri="http://schemas.openxmlformats.org/drawingml/2006/table">
            <a:tbl>
              <a:tblPr firstRow="1" bandRow="1">
                <a:tableStyleId>{5940675A-B579-460E-94D1-54222C63F5DA}</a:tableStyleId>
              </a:tblPr>
              <a:tblGrid>
                <a:gridCol w="2154318">
                  <a:extLst>
                    <a:ext uri="{9D8B030D-6E8A-4147-A177-3AD203B41FA5}">
                      <a16:colId xmlns:a16="http://schemas.microsoft.com/office/drawing/2014/main" val="1964215478"/>
                    </a:ext>
                  </a:extLst>
                </a:gridCol>
                <a:gridCol w="3612498">
                  <a:extLst>
                    <a:ext uri="{9D8B030D-6E8A-4147-A177-3AD203B41FA5}">
                      <a16:colId xmlns:a16="http://schemas.microsoft.com/office/drawing/2014/main" val="3262686226"/>
                    </a:ext>
                  </a:extLst>
                </a:gridCol>
              </a:tblGrid>
              <a:tr h="628995">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Non-Renewable</a:t>
                      </a:r>
                      <a:r>
                        <a:rPr lang="en-GB" sz="1400" b="1" baseline="0" dirty="0">
                          <a:latin typeface="Tahoma" panose="020B0604030504040204" pitchFamily="34" charset="0"/>
                          <a:ea typeface="Tahoma" panose="020B0604030504040204" pitchFamily="34" charset="0"/>
                          <a:cs typeface="Tahoma" panose="020B0604030504040204" pitchFamily="34" charset="0"/>
                        </a:rPr>
                        <a:t> Energy Sources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40000"/>
                        <a:lumOff val="60000"/>
                      </a:schemeClr>
                    </a:solidFill>
                  </a:tcPr>
                </a:tc>
                <a:tc>
                  <a:txBody>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This is when certain sources of energy will run out eventually</a:t>
                      </a:r>
                    </a:p>
                  </a:txBody>
                  <a:tcPr anchor="ctr"/>
                </a:tc>
                <a:extLst>
                  <a:ext uri="{0D108BD9-81ED-4DB2-BD59-A6C34878D82A}">
                    <a16:rowId xmlns:a16="http://schemas.microsoft.com/office/drawing/2014/main" val="1813448664"/>
                  </a:ext>
                </a:extLst>
              </a:tr>
              <a:tr h="1566581">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Fossil Fuels </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0" dirty="0">
                          <a:latin typeface="Tahoma" panose="020B0604030504040204" pitchFamily="34" charset="0"/>
                          <a:ea typeface="Tahoma" panose="020B0604030504040204" pitchFamily="34" charset="0"/>
                          <a:cs typeface="Tahoma" panose="020B0604030504040204" pitchFamily="34" charset="0"/>
                        </a:rPr>
                        <a:t>Coal,</a:t>
                      </a:r>
                      <a:r>
                        <a:rPr lang="en-GB" sz="1400" b="0" baseline="0" dirty="0">
                          <a:latin typeface="Tahoma" panose="020B0604030504040204" pitchFamily="34" charset="0"/>
                          <a:ea typeface="Tahoma" panose="020B0604030504040204" pitchFamily="34" charset="0"/>
                          <a:cs typeface="Tahoma" panose="020B0604030504040204" pitchFamily="34" charset="0"/>
                        </a:rPr>
                        <a:t> Oil and Gas</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Burned to create steam, turned in turbines to create electricity. </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Burning creates C02 which adds to </a:t>
                      </a:r>
                      <a:r>
                        <a:rPr lang="en-GB" sz="1400" b="1" baseline="0" dirty="0">
                          <a:latin typeface="Tahoma" panose="020B0604030504040204" pitchFamily="34" charset="0"/>
                          <a:ea typeface="Tahoma" panose="020B0604030504040204" pitchFamily="34" charset="0"/>
                          <a:cs typeface="Tahoma" panose="020B0604030504040204" pitchFamily="34" charset="0"/>
                        </a:rPr>
                        <a:t>Global Warming</a:t>
                      </a:r>
                    </a:p>
                  </a:txBody>
                  <a:tcPr anchor="ctr"/>
                </a:tc>
                <a:extLst>
                  <a:ext uri="{0D108BD9-81ED-4DB2-BD59-A6C34878D82A}">
                    <a16:rowId xmlns:a16="http://schemas.microsoft.com/office/drawing/2014/main" val="3014616221"/>
                  </a:ext>
                </a:extLst>
              </a:tr>
              <a:tr h="2633472">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Nuclear Power</a:t>
                      </a:r>
                    </a:p>
                  </a:txBody>
                  <a:tcPr anchor="ctr">
                    <a:solidFill>
                      <a:schemeClr val="accent1">
                        <a:lumMod val="20000"/>
                        <a:lumOff val="80000"/>
                      </a:schemeClr>
                    </a:solidFill>
                  </a:tcP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Nuclear Fission controls the reactor (that creates</a:t>
                      </a:r>
                      <a:r>
                        <a:rPr lang="en-GB" sz="1400" baseline="0" dirty="0">
                          <a:latin typeface="Tahoma" panose="020B0604030504040204" pitchFamily="34" charset="0"/>
                          <a:ea typeface="Tahoma" panose="020B0604030504040204" pitchFamily="34" charset="0"/>
                          <a:cs typeface="Tahoma" panose="020B0604030504040204" pitchFamily="34" charset="0"/>
                        </a:rPr>
                        <a:t> the electricity). This requires </a:t>
                      </a:r>
                      <a:r>
                        <a:rPr lang="en-GB" sz="1400" b="1" baseline="0" dirty="0">
                          <a:latin typeface="Tahoma" panose="020B0604030504040204" pitchFamily="34" charset="0"/>
                          <a:ea typeface="Tahoma" panose="020B0604030504040204" pitchFamily="34" charset="0"/>
                          <a:cs typeface="Tahoma" panose="020B0604030504040204" pitchFamily="34" charset="0"/>
                        </a:rPr>
                        <a:t>Uranium</a:t>
                      </a:r>
                      <a:r>
                        <a:rPr lang="en-GB" sz="1400" baseline="0" dirty="0">
                          <a:latin typeface="Tahoma" panose="020B0604030504040204" pitchFamily="34" charset="0"/>
                          <a:ea typeface="Tahoma" panose="020B0604030504040204" pitchFamily="34" charset="0"/>
                          <a:cs typeface="Tahoma" panose="020B0604030504040204" pitchFamily="34" charset="0"/>
                        </a:rPr>
                        <a:t> which is non-renewable</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Accidents and waste can severely damage the environment and cause radiation poisoning</a:t>
                      </a:r>
                    </a:p>
                    <a:p>
                      <a:pPr marL="171450" indent="-171450" algn="ctr">
                        <a:buFont typeface="Arial" panose="020B0604020202020204" pitchFamily="34" charset="0"/>
                        <a:buChar char="•"/>
                      </a:pPr>
                      <a:r>
                        <a:rPr lang="en-GB" sz="1400" b="1" baseline="0" dirty="0">
                          <a:latin typeface="Tahoma" panose="020B0604030504040204" pitchFamily="34" charset="0"/>
                          <a:ea typeface="Tahoma" panose="020B0604030504040204" pitchFamily="34" charset="0"/>
                          <a:cs typeface="Tahoma" panose="020B0604030504040204" pitchFamily="34" charset="0"/>
                        </a:rPr>
                        <a:t>Radiation poisoning </a:t>
                      </a:r>
                      <a:r>
                        <a:rPr lang="en-GB" sz="1400" baseline="0" dirty="0">
                          <a:latin typeface="Tahoma" panose="020B0604030504040204" pitchFamily="34" charset="0"/>
                          <a:ea typeface="Tahoma" panose="020B0604030504040204" pitchFamily="34" charset="0"/>
                          <a:cs typeface="Tahoma" panose="020B0604030504040204" pitchFamily="34" charset="0"/>
                        </a:rPr>
                        <a:t>can be fatal and cause physical deformations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Nuclear waste has to be disposed of properly and is hazardous for thousands of years.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3237272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16266370"/>
              </p:ext>
            </p:extLst>
          </p:nvPr>
        </p:nvGraphicFramePr>
        <p:xfrm>
          <a:off x="6784848" y="1907032"/>
          <a:ext cx="5602224" cy="6816344"/>
        </p:xfrm>
        <a:graphic>
          <a:graphicData uri="http://schemas.openxmlformats.org/drawingml/2006/table">
            <a:tbl>
              <a:tblPr firstRow="1" bandRow="1">
                <a:tableStyleId>{5940675A-B579-460E-94D1-54222C63F5DA}</a:tableStyleId>
              </a:tblPr>
              <a:tblGrid>
                <a:gridCol w="2092831">
                  <a:extLst>
                    <a:ext uri="{9D8B030D-6E8A-4147-A177-3AD203B41FA5}">
                      <a16:colId xmlns:a16="http://schemas.microsoft.com/office/drawing/2014/main" val="1964215478"/>
                    </a:ext>
                  </a:extLst>
                </a:gridCol>
                <a:gridCol w="3509393">
                  <a:extLst>
                    <a:ext uri="{9D8B030D-6E8A-4147-A177-3AD203B41FA5}">
                      <a16:colId xmlns:a16="http://schemas.microsoft.com/office/drawing/2014/main" val="3262686226"/>
                    </a:ext>
                  </a:extLst>
                </a:gridCol>
              </a:tblGrid>
              <a:tr h="632421">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Renewable</a:t>
                      </a:r>
                      <a:r>
                        <a:rPr lang="en-GB" sz="1400" b="1" baseline="0" dirty="0">
                          <a:latin typeface="Tahoma" panose="020B0604030504040204" pitchFamily="34" charset="0"/>
                          <a:ea typeface="Tahoma" panose="020B0604030504040204" pitchFamily="34" charset="0"/>
                          <a:cs typeface="Tahoma" panose="020B0604030504040204" pitchFamily="34" charset="0"/>
                        </a:rPr>
                        <a:t> Energy Sources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40000"/>
                        <a:lumOff val="60000"/>
                      </a:schemeClr>
                    </a:solidFill>
                  </a:tcPr>
                </a:tc>
                <a:tc>
                  <a:txBody>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This is when certain sources of energy will not run</a:t>
                      </a:r>
                      <a:r>
                        <a:rPr lang="en-GB" sz="1400" baseline="0" dirty="0">
                          <a:latin typeface="Tahoma" panose="020B0604030504040204" pitchFamily="34" charset="0"/>
                          <a:ea typeface="Tahoma" panose="020B0604030504040204" pitchFamily="34" charset="0"/>
                          <a:cs typeface="Tahoma" panose="020B0604030504040204" pitchFamily="34" charset="0"/>
                        </a:rPr>
                        <a:t> out.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13448664"/>
                  </a:ext>
                </a:extLst>
              </a:tr>
              <a:tr h="1764896">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Solar</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Solar</a:t>
                      </a:r>
                      <a:r>
                        <a:rPr lang="en-GB" sz="1400" b="1" baseline="0" dirty="0">
                          <a:latin typeface="Tahoma" panose="020B0604030504040204" pitchFamily="34" charset="0"/>
                          <a:ea typeface="Tahoma" panose="020B0604030504040204" pitchFamily="34" charset="0"/>
                          <a:cs typeface="Tahoma" panose="020B0604030504040204" pitchFamily="34" charset="0"/>
                        </a:rPr>
                        <a:t> panels </a:t>
                      </a:r>
                      <a:r>
                        <a:rPr lang="en-GB" sz="1400" b="0" baseline="0" dirty="0">
                          <a:latin typeface="Tahoma" panose="020B0604030504040204" pitchFamily="34" charset="0"/>
                          <a:ea typeface="Tahoma" panose="020B0604030504040204" pitchFamily="34" charset="0"/>
                          <a:cs typeface="Tahoma" panose="020B0604030504040204" pitchFamily="34" charset="0"/>
                        </a:rPr>
                        <a:t>are used to collect light and convert it into electricity</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There is no waste and a consistent supply</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However, the panels are not effective at night or in countries where there isn’t a lot of sunlight</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14616221"/>
                  </a:ext>
                </a:extLst>
              </a:tr>
              <a:tr h="14458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Wind</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Turbines</a:t>
                      </a:r>
                      <a:r>
                        <a:rPr lang="en-GB" sz="1400" dirty="0">
                          <a:latin typeface="Tahoma" panose="020B0604030504040204" pitchFamily="34" charset="0"/>
                          <a:ea typeface="Tahoma" panose="020B0604030504040204" pitchFamily="34" charset="0"/>
                          <a:cs typeface="Tahoma" panose="020B0604030504040204" pitchFamily="34" charset="0"/>
                        </a:rPr>
                        <a:t> harness wind energy</a:t>
                      </a:r>
                    </a:p>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Not effective on non-windy days</a:t>
                      </a:r>
                    </a:p>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Some people don’t like turbines</a:t>
                      </a:r>
                      <a:r>
                        <a:rPr lang="en-GB" sz="1400" baseline="0" dirty="0">
                          <a:latin typeface="Tahoma" panose="020B0604030504040204" pitchFamily="34" charset="0"/>
                          <a:ea typeface="Tahoma" panose="020B0604030504040204" pitchFamily="34" charset="0"/>
                          <a:cs typeface="Tahoma" panose="020B0604030504040204" pitchFamily="34" charset="0"/>
                        </a:rPr>
                        <a:t> as they are noisy, and not attractive to look at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32372721"/>
                  </a:ext>
                </a:extLst>
              </a:tr>
              <a:tr h="1527313">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Hydro-Electrical</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This harnesses energy from water held behind a </a:t>
                      </a:r>
                      <a:r>
                        <a:rPr lang="en-GB" sz="1400" b="1" dirty="0">
                          <a:latin typeface="Tahoma" panose="020B0604030504040204" pitchFamily="34" charset="0"/>
                          <a:ea typeface="Tahoma" panose="020B0604030504040204" pitchFamily="34" charset="0"/>
                          <a:cs typeface="Tahoma" panose="020B0604030504040204" pitchFamily="34" charset="0"/>
                        </a:rPr>
                        <a:t>dam</a:t>
                      </a:r>
                    </a:p>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Has</a:t>
                      </a:r>
                      <a:r>
                        <a:rPr lang="en-GB" sz="1400" baseline="0" dirty="0">
                          <a:latin typeface="Tahoma" panose="020B0604030504040204" pitchFamily="34" charset="0"/>
                          <a:ea typeface="Tahoma" panose="020B0604030504040204" pitchFamily="34" charset="0"/>
                          <a:cs typeface="Tahoma" panose="020B0604030504040204" pitchFamily="34" charset="0"/>
                        </a:rPr>
                        <a:t> to be created by flooding land – damaging wildlife habitats</a:t>
                      </a:r>
                    </a:p>
                    <a:p>
                      <a:pPr marL="285750" indent="-285750" algn="ctr">
                        <a:buFont typeface="Arial" panose="020B0604020202020204" pitchFamily="34" charset="0"/>
                        <a:buChar char="•"/>
                      </a:pPr>
                      <a:r>
                        <a:rPr lang="en-GB" sz="1400" b="1" baseline="0" dirty="0">
                          <a:latin typeface="Tahoma" panose="020B0604030504040204" pitchFamily="34" charset="0"/>
                          <a:ea typeface="Tahoma" panose="020B0604030504040204" pitchFamily="34" charset="0"/>
                          <a:cs typeface="Tahoma" panose="020B0604030504040204" pitchFamily="34" charset="0"/>
                        </a:rPr>
                        <a:t>Tidal </a:t>
                      </a:r>
                      <a:r>
                        <a:rPr lang="en-GB" sz="1400" b="0" baseline="0" dirty="0">
                          <a:latin typeface="Tahoma" panose="020B0604030504040204" pitchFamily="34" charset="0"/>
                          <a:ea typeface="Tahoma" panose="020B0604030504040204" pitchFamily="34" charset="0"/>
                          <a:cs typeface="Tahoma" panose="020B0604030504040204" pitchFamily="34" charset="0"/>
                        </a:rPr>
                        <a:t>energy comes from using energy from waves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28144354"/>
                  </a:ext>
                </a:extLst>
              </a:tr>
              <a:tr h="14458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Biomass</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This is fuel from</a:t>
                      </a:r>
                      <a:r>
                        <a:rPr lang="en-GB" sz="1400" baseline="0" dirty="0">
                          <a:latin typeface="Tahoma" panose="020B0604030504040204" pitchFamily="34" charset="0"/>
                          <a:ea typeface="Tahoma" panose="020B0604030504040204" pitchFamily="34" charset="0"/>
                          <a:cs typeface="Tahoma" panose="020B0604030504040204" pitchFamily="34" charset="0"/>
                        </a:rPr>
                        <a:t> natural sources e.g. crops, scrap woods and animal waste</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Growing biomass crops produces oxygen and uses up C02</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However, is a very expensive method</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300935836"/>
                  </a:ext>
                </a:extLst>
              </a:tr>
            </a:tbl>
          </a:graphicData>
        </a:graphic>
      </p:graphicFrame>
      <p:sp>
        <p:nvSpPr>
          <p:cNvPr id="7" name="TextBox 6"/>
          <p:cNvSpPr txBox="1"/>
          <p:nvPr/>
        </p:nvSpPr>
        <p:spPr>
          <a:xfrm>
            <a:off x="310896" y="6181344"/>
            <a:ext cx="6089904" cy="3200876"/>
          </a:xfrm>
          <a:prstGeom prst="roundRect">
            <a:avLst/>
          </a:prstGeom>
          <a:noFill/>
          <a:ln w="28575">
            <a:solidFill>
              <a:srgbClr val="0070C0"/>
            </a:solidFill>
          </a:ln>
        </p:spPr>
        <p:txBody>
          <a:bodyPr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Storing Energy</a:t>
            </a: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Pneumatics: </a:t>
            </a:r>
            <a:r>
              <a:rPr lang="en-GB" sz="1400" dirty="0">
                <a:latin typeface="Tahoma" panose="020B0604030504040204" pitchFamily="34" charset="0"/>
                <a:ea typeface="Tahoma" panose="020B0604030504040204" pitchFamily="34" charset="0"/>
                <a:cs typeface="Tahoma" panose="020B0604030504040204" pitchFamily="34" charset="0"/>
              </a:rPr>
              <a:t>This is the production of energy using compressed gas or air. E.g. Pistons in an engine</a:t>
            </a: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Hydraulics: </a:t>
            </a:r>
            <a:r>
              <a:rPr lang="en-GB" sz="1400" dirty="0">
                <a:latin typeface="Tahoma" panose="020B0604030504040204" pitchFamily="34" charset="0"/>
                <a:ea typeface="Tahoma" panose="020B0604030504040204" pitchFamily="34" charset="0"/>
                <a:cs typeface="Tahoma" panose="020B0604030504040204" pitchFamily="34" charset="0"/>
              </a:rPr>
              <a:t>Like a Pneumatic system, but uses water or oil under pressure. E.g. Wheelchair lifts</a:t>
            </a: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Kinetic: </a:t>
            </a:r>
            <a:r>
              <a:rPr lang="en-GB" sz="1400" dirty="0">
                <a:latin typeface="Tahoma" panose="020B0604030504040204" pitchFamily="34" charset="0"/>
                <a:ea typeface="Tahoma" panose="020B0604030504040204" pitchFamily="34" charset="0"/>
                <a:cs typeface="Tahoma" panose="020B0604030504040204" pitchFamily="34" charset="0"/>
              </a:rPr>
              <a:t>Energy that is generated by movement. This is stored by items like springs in a “clickable” pen or balloons,</a:t>
            </a: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Batteries: </a:t>
            </a:r>
            <a:r>
              <a:rPr lang="en-GB" sz="1400" dirty="0">
                <a:latin typeface="Tahoma" panose="020B0604030504040204" pitchFamily="34" charset="0"/>
                <a:ea typeface="Tahoma" panose="020B0604030504040204" pitchFamily="34" charset="0"/>
                <a:cs typeface="Tahoma" panose="020B0604030504040204" pitchFamily="34" charset="0"/>
              </a:rPr>
              <a:t>Electrical power can be stored in batteries. Rechargeable batteries are becoming increasingly popular.</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221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7119"/>
            <a:ext cx="12856465" cy="523220"/>
          </a:xfrm>
          <a:prstGeom prst="rect">
            <a:avLst/>
          </a:prstGeom>
          <a:noFill/>
        </p:spPr>
        <p:txBody>
          <a:bodyPr wrap="square" rtlCol="0">
            <a:spAutoFit/>
          </a:bodyPr>
          <a:lstStyle/>
          <a:p>
            <a:pPr algn="ctr"/>
            <a:r>
              <a:rPr lang="en-GB" sz="2800" dirty="0">
                <a:solidFill>
                  <a:schemeClr val="accent6">
                    <a:lumMod val="50000"/>
                  </a:schemeClr>
                </a:solidFill>
                <a:latin typeface="Arial" panose="020B0604020202020204" pitchFamily="34" charset="0"/>
                <a:cs typeface="Arial" panose="020B0604020202020204" pitchFamily="34" charset="0"/>
              </a:rPr>
              <a:t>Production Techniques and Systems</a:t>
            </a:r>
          </a:p>
        </p:txBody>
      </p:sp>
      <p:graphicFrame>
        <p:nvGraphicFramePr>
          <p:cNvPr id="5" name="Table 4"/>
          <p:cNvGraphicFramePr>
            <a:graphicFrameLocks noGrp="1"/>
          </p:cNvGraphicFramePr>
          <p:nvPr/>
        </p:nvGraphicFramePr>
        <p:xfrm>
          <a:off x="319238" y="1019262"/>
          <a:ext cx="5916970" cy="3004121"/>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9149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CAD </a:t>
                      </a:r>
                      <a:r>
                        <a:rPr lang="en-GB" sz="1400" b="0" dirty="0">
                          <a:latin typeface="Tahoma" panose="020B0604030504040204" pitchFamily="34" charset="0"/>
                          <a:ea typeface="Tahoma" panose="020B0604030504040204" pitchFamily="34" charset="0"/>
                          <a:cs typeface="Tahoma" panose="020B0604030504040204" pitchFamily="34" charset="0"/>
                        </a:rPr>
                        <a:t>Computer Aided Design</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9149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Examples; </a:t>
                      </a:r>
                      <a:r>
                        <a:rPr lang="en-GB" sz="1400" b="0" dirty="0">
                          <a:latin typeface="Tahoma" panose="020B0604030504040204" pitchFamily="34" charset="0"/>
                          <a:ea typeface="Tahoma" panose="020B0604030504040204" pitchFamily="34" charset="0"/>
                          <a:cs typeface="Tahoma" panose="020B0604030504040204" pitchFamily="34" charset="0"/>
                        </a:rPr>
                        <a:t>2D Design, Autodesk Inventor, Fusion 360,</a:t>
                      </a:r>
                      <a:r>
                        <a:rPr lang="en-GB" sz="1400" b="0" baseline="0" dirty="0">
                          <a:latin typeface="Tahoma" panose="020B0604030504040204" pitchFamily="34" charset="0"/>
                          <a:ea typeface="Tahoma" panose="020B0604030504040204" pitchFamily="34" charset="0"/>
                          <a:cs typeface="Tahoma" panose="020B0604030504040204" pitchFamily="34" charset="0"/>
                        </a:rPr>
                        <a:t> Photoshop, </a:t>
                      </a:r>
                      <a:r>
                        <a:rPr lang="en-GB" sz="1400" b="0" baseline="0" dirty="0" err="1">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422813">
                <a:tc>
                  <a:txBody>
                    <a:bodyPr/>
                    <a:lstStyle/>
                    <a:p>
                      <a:pPr algn="ct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algn="ct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424587761"/>
                  </a:ext>
                </a:extLst>
              </a:tr>
              <a:tr h="1761722">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Easy to change designs</a:t>
                      </a:r>
                    </a:p>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Designs are easily saved and sent</a:t>
                      </a:r>
                    </a:p>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Can be worked on by</a:t>
                      </a:r>
                      <a:r>
                        <a:rPr lang="en-GB" sz="1400" baseline="0" dirty="0">
                          <a:latin typeface="Tahoma" panose="020B0604030504040204" pitchFamily="34" charset="0"/>
                          <a:ea typeface="Tahoma" panose="020B0604030504040204" pitchFamily="34" charset="0"/>
                          <a:cs typeface="Tahoma" panose="020B0604030504040204" pitchFamily="34" charset="0"/>
                        </a:rPr>
                        <a:t> multiple people simultaneously</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be used for virtual testing</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produce high-quality designs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Complex and</a:t>
                      </a:r>
                      <a:r>
                        <a:rPr lang="en-GB" sz="1400" baseline="0" dirty="0">
                          <a:latin typeface="Tahoma" panose="020B0604030504040204" pitchFamily="34" charset="0"/>
                          <a:ea typeface="Tahoma" panose="020B0604030504040204" pitchFamily="34" charset="0"/>
                          <a:cs typeface="Tahoma" panose="020B0604030504040204" pitchFamily="34" charset="0"/>
                        </a:rPr>
                        <a:t> time-consuming to learn</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Expensive to buy</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PCs can crash or be hacked – causing work to be lost</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Takes up PC memory</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6" name="Table 5"/>
          <p:cNvGraphicFramePr>
            <a:graphicFrameLocks noGrp="1"/>
          </p:cNvGraphicFramePr>
          <p:nvPr/>
        </p:nvGraphicFramePr>
        <p:xfrm>
          <a:off x="6652982" y="1263102"/>
          <a:ext cx="5916970" cy="2943138"/>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2774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CAM </a:t>
                      </a:r>
                      <a:r>
                        <a:rPr lang="en-GB" sz="1400" b="0" dirty="0">
                          <a:latin typeface="Tahoma" panose="020B0604030504040204" pitchFamily="34" charset="0"/>
                          <a:ea typeface="Tahoma" panose="020B0604030504040204" pitchFamily="34" charset="0"/>
                          <a:cs typeface="Tahoma" panose="020B0604030504040204" pitchFamily="34" charset="0"/>
                        </a:rPr>
                        <a:t>Computer Aided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55716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Examples;</a:t>
                      </a:r>
                      <a:r>
                        <a:rPr lang="en-GB" sz="1400" b="1" baseline="0" dirty="0">
                          <a:latin typeface="Tahoma" panose="020B0604030504040204" pitchFamily="34" charset="0"/>
                          <a:ea typeface="Tahoma" panose="020B0604030504040204" pitchFamily="34" charset="0"/>
                          <a:cs typeface="Tahoma" panose="020B0604030504040204" pitchFamily="34" charset="0"/>
                        </a:rPr>
                        <a:t> </a:t>
                      </a:r>
                      <a:r>
                        <a:rPr lang="en-GB" sz="1400" b="0" baseline="0" dirty="0">
                          <a:latin typeface="Tahoma" panose="020B0604030504040204" pitchFamily="34" charset="0"/>
                          <a:ea typeface="Tahoma" panose="020B0604030504040204" pitchFamily="34" charset="0"/>
                          <a:cs typeface="Tahoma" panose="020B0604030504040204" pitchFamily="34" charset="0"/>
                        </a:rPr>
                        <a:t>3D Printing, Laser Cutting, CNC Router, Automated Machines and Robotics, </a:t>
                      </a:r>
                      <a:r>
                        <a:rPr lang="en-GB" sz="1400" b="0" baseline="0" dirty="0" err="1">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353963">
                <a:tc>
                  <a:txBody>
                    <a:bodyPr/>
                    <a:lstStyle/>
                    <a:p>
                      <a:pPr algn="ct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algn="ct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424587761"/>
                  </a:ext>
                </a:extLst>
              </a:tr>
              <a:tr h="1704267">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Faster and</a:t>
                      </a:r>
                      <a:r>
                        <a:rPr lang="en-GB" sz="1400" baseline="0" dirty="0">
                          <a:latin typeface="Tahoma" panose="020B0604030504040204" pitchFamily="34" charset="0"/>
                          <a:ea typeface="Tahoma" panose="020B0604030504040204" pitchFamily="34" charset="0"/>
                          <a:cs typeface="Tahoma" panose="020B0604030504040204" pitchFamily="34" charset="0"/>
                        </a:rPr>
                        <a:t> more accurate than traditional tools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Repetitive accuracy/ consistent outcomes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Machines can run 24/7</a:t>
                      </a:r>
                    </a:p>
                    <a:p>
                      <a:pPr marL="171450" indent="-171450" algn="ct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Expensive to buy the</a:t>
                      </a:r>
                      <a:r>
                        <a:rPr lang="en-GB" sz="1400" baseline="0" dirty="0">
                          <a:latin typeface="Tahoma" panose="020B0604030504040204" pitchFamily="34" charset="0"/>
                          <a:ea typeface="Tahoma" panose="020B0604030504040204" pitchFamily="34" charset="0"/>
                          <a:cs typeface="Tahoma" panose="020B0604030504040204" pitchFamily="34" charset="0"/>
                        </a:rPr>
                        <a:t> equipment,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Training takes cost and time</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Need specialists to maintain and repair the machines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Dependence on CAM can cause unemployment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7" name="Table 6"/>
          <p:cNvGraphicFramePr>
            <a:graphicFrameLocks noGrp="1"/>
          </p:cNvGraphicFramePr>
          <p:nvPr/>
        </p:nvGraphicFramePr>
        <p:xfrm>
          <a:off x="325334" y="4306824"/>
          <a:ext cx="5916970" cy="2743200"/>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297474">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Flexible</a:t>
                      </a:r>
                      <a:r>
                        <a:rPr lang="en-GB" sz="1400" b="1" baseline="0" dirty="0">
                          <a:latin typeface="Tahoma" panose="020B0604030504040204" pitchFamily="34" charset="0"/>
                          <a:ea typeface="Tahoma" panose="020B0604030504040204" pitchFamily="34" charset="0"/>
                          <a:cs typeface="Tahoma" panose="020B0604030504040204" pitchFamily="34" charset="0"/>
                        </a:rPr>
                        <a:t> Manufacturing Systems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86860000"/>
                  </a:ext>
                </a:extLst>
              </a:tr>
              <a:tr h="1207008">
                <a:tc>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a:t>
                      </a:r>
                      <a:r>
                        <a:rPr lang="en-GB" sz="1400" baseline="0" dirty="0">
                          <a:latin typeface="Tahoma" panose="020B0604030504040204" pitchFamily="34" charset="0"/>
                          <a:ea typeface="Tahoma" panose="020B0604030504040204" pitchFamily="34" charset="0"/>
                          <a:cs typeface="Tahoma" panose="020B0604030504040204" pitchFamily="34" charset="0"/>
                        </a:rPr>
                        <a:t> is where </a:t>
                      </a:r>
                      <a:r>
                        <a:rPr lang="en-GB" sz="1400" b="1" baseline="0" dirty="0">
                          <a:latin typeface="Tahoma" panose="020B0604030504040204" pitchFamily="34" charset="0"/>
                          <a:ea typeface="Tahoma" panose="020B0604030504040204" pitchFamily="34" charset="0"/>
                          <a:cs typeface="Tahoma" panose="020B0604030504040204" pitchFamily="34" charset="0"/>
                        </a:rPr>
                        <a:t>automated machines </a:t>
                      </a:r>
                      <a:r>
                        <a:rPr lang="en-GB" sz="1400" baseline="0" dirty="0">
                          <a:latin typeface="Tahoma" panose="020B0604030504040204" pitchFamily="34" charset="0"/>
                          <a:ea typeface="Tahoma" panose="020B0604030504040204" pitchFamily="34" charset="0"/>
                          <a:cs typeface="Tahoma" panose="020B0604030504040204" pitchFamily="34" charset="0"/>
                        </a:rPr>
                        <a:t>are adaptable and can produce different products if needed. </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a:latin typeface="Tahoma" panose="020B0604030504040204" pitchFamily="34" charset="0"/>
                          <a:ea typeface="Tahoma" panose="020B0604030504040204" pitchFamily="34" charset="0"/>
                          <a:cs typeface="Tahoma" panose="020B0604030504040204" pitchFamily="34" charset="0"/>
                        </a:rPr>
                        <a:t>If a manufacture is making a product with machines that are just dedicated to specific tasks they have to be reprogrammed and re-tooled before changing to a new task. This is time consuming and expensive. </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Examples include;</a:t>
                      </a:r>
                      <a:r>
                        <a:rPr lang="en-GB" sz="1400" baseline="0" dirty="0">
                          <a:latin typeface="Tahoma" panose="020B0604030504040204" pitchFamily="34" charset="0"/>
                          <a:ea typeface="Tahoma" panose="020B0604030504040204" pitchFamily="34" charset="0"/>
                          <a:cs typeface="Tahoma" panose="020B0604030504040204" pitchFamily="34" charset="0"/>
                        </a:rPr>
                        <a:t> CNC Machines, 3D Printers, Laser Cutters, Robotic arms,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8" name="Table 7"/>
          <p:cNvGraphicFramePr>
            <a:graphicFrameLocks noGrp="1"/>
          </p:cNvGraphicFramePr>
          <p:nvPr/>
        </p:nvGraphicFramePr>
        <p:xfrm>
          <a:off x="6585926" y="4564086"/>
          <a:ext cx="5916970" cy="4342170"/>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664527945"/>
                    </a:ext>
                  </a:extLst>
                </a:gridCol>
              </a:tblGrid>
              <a:tr h="35287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Just-in-Time</a:t>
                      </a:r>
                      <a:r>
                        <a:rPr lang="en-GB" sz="1400" b="1" baseline="0" dirty="0">
                          <a:latin typeface="Tahoma" panose="020B0604030504040204" pitchFamily="34" charset="0"/>
                          <a:ea typeface="Tahoma" panose="020B0604030504040204" pitchFamily="34" charset="0"/>
                          <a:cs typeface="Tahoma" panose="020B0604030504040204" pitchFamily="34" charset="0"/>
                        </a:rPr>
                        <a:t> (JIT)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386860000"/>
                  </a:ext>
                </a:extLst>
              </a:tr>
              <a:tr h="1834946">
                <a:tc gridSpan="2">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a:t>
                      </a:r>
                      <a:r>
                        <a:rPr lang="en-GB" sz="1400" baseline="0" dirty="0">
                          <a:latin typeface="Tahoma" panose="020B0604030504040204" pitchFamily="34" charset="0"/>
                          <a:ea typeface="Tahoma" panose="020B0604030504040204" pitchFamily="34" charset="0"/>
                          <a:cs typeface="Tahoma" panose="020B0604030504040204" pitchFamily="34" charset="0"/>
                        </a:rPr>
                        <a:t> is where manufacturers only order materials, parts,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r>
                        <a:rPr lang="en-GB" sz="1400" baseline="0" dirty="0">
                          <a:latin typeface="Tahoma" panose="020B0604030504040204" pitchFamily="34" charset="0"/>
                          <a:ea typeface="Tahoma" panose="020B0604030504040204" pitchFamily="34" charset="0"/>
                          <a:cs typeface="Tahoma" panose="020B0604030504040204" pitchFamily="34" charset="0"/>
                        </a:rPr>
                        <a:t> when needed. The customer’s order triggers the production process and the resources needed for that order are the only ones bought.</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a:latin typeface="Tahoma" panose="020B0604030504040204" pitchFamily="34" charset="0"/>
                          <a:ea typeface="Tahoma" panose="020B0604030504040204" pitchFamily="34" charset="0"/>
                          <a:cs typeface="Tahoma" panose="020B0604030504040204" pitchFamily="34" charset="0"/>
                        </a:rPr>
                        <a:t>This can be used in any </a:t>
                      </a:r>
                      <a:r>
                        <a:rPr lang="en-GB" sz="1400" b="1" baseline="0" dirty="0">
                          <a:latin typeface="Tahoma" panose="020B0604030504040204" pitchFamily="34" charset="0"/>
                          <a:ea typeface="Tahoma" panose="020B0604030504040204" pitchFamily="34" charset="0"/>
                          <a:cs typeface="Tahoma" panose="020B0604030504040204" pitchFamily="34" charset="0"/>
                        </a:rPr>
                        <a:t>scale of production</a:t>
                      </a:r>
                      <a:r>
                        <a:rPr lang="en-GB" sz="1400" b="0" baseline="0" dirty="0">
                          <a:latin typeface="Tahoma" panose="020B0604030504040204" pitchFamily="34" charset="0"/>
                          <a:ea typeface="Tahoma" panose="020B0604030504040204" pitchFamily="34" charset="0"/>
                          <a:cs typeface="Tahoma" panose="020B0604030504040204" pitchFamily="34" charset="0"/>
                        </a:rPr>
                        <a:t> but is particularly useful for one-off production.</a:t>
                      </a: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GB"/>
                    </a:p>
                  </a:txBody>
                  <a:tcPr/>
                </a:tc>
                <a:extLst>
                  <a:ext uri="{0D108BD9-81ED-4DB2-BD59-A6C34878D82A}">
                    <a16:rowId xmlns:a16="http://schemas.microsoft.com/office/drawing/2014/main" val="1167969636"/>
                  </a:ext>
                </a:extLst>
              </a:tr>
              <a:tr h="439669">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912842463"/>
                  </a:ext>
                </a:extLst>
              </a:tr>
              <a:tr h="1714681">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Saves on warehouse</a:t>
                      </a:r>
                      <a:r>
                        <a:rPr lang="en-GB" sz="1400" baseline="0" dirty="0">
                          <a:latin typeface="Tahoma" panose="020B0604030504040204" pitchFamily="34" charset="0"/>
                          <a:ea typeface="Tahoma" panose="020B0604030504040204" pitchFamily="34" charset="0"/>
                          <a:cs typeface="Tahoma" panose="020B0604030504040204" pitchFamily="34" charset="0"/>
                        </a:rPr>
                        <a:t> and storage costs</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Money is not tied-up in stock</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Little/minimal waste</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Customer often pays in advance so money is secure before production</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All production stops if a part/ material is missing</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Needs to have a fast, reliable and good quality supply chain to work properly</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be time-consuming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50839854"/>
                  </a:ext>
                </a:extLst>
              </a:tr>
            </a:tbl>
          </a:graphicData>
        </a:graphic>
      </p:graphicFrame>
      <p:graphicFrame>
        <p:nvGraphicFramePr>
          <p:cNvPr id="9" name="Table 8"/>
          <p:cNvGraphicFramePr>
            <a:graphicFrameLocks noGrp="1"/>
          </p:cNvGraphicFramePr>
          <p:nvPr/>
        </p:nvGraphicFramePr>
        <p:xfrm>
          <a:off x="331430" y="7288998"/>
          <a:ext cx="5916970" cy="1763562"/>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3555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Lean Manufacturing</a:t>
                      </a:r>
                    </a:p>
                  </a:txBody>
                  <a:tcPr anchor="ctr">
                    <a:solidFill>
                      <a:schemeClr val="accent6">
                        <a:lumMod val="20000"/>
                        <a:lumOff val="80000"/>
                      </a:schemeClr>
                    </a:solidFill>
                  </a:tcPr>
                </a:tc>
                <a:extLst>
                  <a:ext uri="{0D108BD9-81ED-4DB2-BD59-A6C34878D82A}">
                    <a16:rowId xmlns:a16="http://schemas.microsoft.com/office/drawing/2014/main" val="1386860000"/>
                  </a:ext>
                </a:extLst>
              </a:tr>
              <a:tr h="1408005">
                <a:tc>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 is where waste and energy is kept to a minimum.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This helps manufacturers save money</a:t>
                      </a:r>
                      <a:r>
                        <a:rPr lang="en-GB" sz="1400" baseline="0" dirty="0">
                          <a:latin typeface="Tahoma" panose="020B0604030504040204" pitchFamily="34" charset="0"/>
                          <a:ea typeface="Tahoma" panose="020B0604030504040204" pitchFamily="34" charset="0"/>
                          <a:cs typeface="Tahoma" panose="020B0604030504040204" pitchFamily="34" charset="0"/>
                        </a:rPr>
                        <a:t> and resources in production, as well as helping minimise the </a:t>
                      </a:r>
                      <a:r>
                        <a:rPr lang="en-GB" sz="1400" b="1" baseline="0" dirty="0">
                          <a:latin typeface="Tahoma" panose="020B0604030504040204" pitchFamily="34" charset="0"/>
                          <a:ea typeface="Tahoma" panose="020B0604030504040204" pitchFamily="34" charset="0"/>
                          <a:cs typeface="Tahoma" panose="020B0604030504040204" pitchFamily="34" charset="0"/>
                        </a:rPr>
                        <a:t>environmental impact </a:t>
                      </a:r>
                      <a:r>
                        <a:rPr lang="en-GB" sz="1400" baseline="0" dirty="0">
                          <a:latin typeface="Tahoma" panose="020B0604030504040204" pitchFamily="34" charset="0"/>
                          <a:ea typeface="Tahoma" panose="020B0604030504040204" pitchFamily="34" charset="0"/>
                          <a:cs typeface="Tahoma" panose="020B0604030504040204" pitchFamily="34" charset="0"/>
                        </a:rPr>
                        <a:t>of producing products.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344943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5816A8-7976-C27C-2CD1-997DF99E0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3" name="Rectangle 2">
            <a:extLst>
              <a:ext uri="{FF2B5EF4-FFF2-40B4-BE49-F238E27FC236}">
                <a16:creationId xmlns:a16="http://schemas.microsoft.com/office/drawing/2014/main" id="{C9DE30BF-FAA2-4DDA-077B-A2373C5478E2}"/>
              </a:ext>
            </a:extLst>
          </p:cNvPr>
          <p:cNvSpPr/>
          <p:nvPr/>
        </p:nvSpPr>
        <p:spPr>
          <a:xfrm>
            <a:off x="6565392" y="886807"/>
            <a:ext cx="6053328" cy="416966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0CE9A8D-177E-0B37-7832-C33ED0BE0C43}"/>
              </a:ext>
            </a:extLst>
          </p:cNvPr>
          <p:cNvSpPr/>
          <p:nvPr/>
        </p:nvSpPr>
        <p:spPr>
          <a:xfrm>
            <a:off x="128016" y="844135"/>
            <a:ext cx="6053328" cy="4169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8E513BB-9CF6-EB66-05B6-40A3791749E0}"/>
              </a:ext>
            </a:extLst>
          </p:cNvPr>
          <p:cNvPicPr>
            <a:picLocks noChangeAspect="1"/>
          </p:cNvPicPr>
          <p:nvPr/>
        </p:nvPicPr>
        <p:blipFill rotWithShape="1">
          <a:blip r:embed="rId3">
            <a:extLst>
              <a:ext uri="{28A0092B-C50C-407E-A947-70E740481C1C}">
                <a14:useLocalDpi xmlns:a14="http://schemas.microsoft.com/office/drawing/2010/main" val="0"/>
              </a:ext>
            </a:extLst>
          </a:blip>
          <a:srcRect l="19337" t="-119" r="45879" b="52512"/>
          <a:stretch/>
        </p:blipFill>
        <p:spPr>
          <a:xfrm>
            <a:off x="4401879" y="5772882"/>
            <a:ext cx="1570156" cy="1480858"/>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D08A4697-41EA-22CE-FB98-92B54D292EAA}"/>
              </a:ext>
            </a:extLst>
          </p:cNvPr>
          <p:cNvPicPr>
            <a:picLocks noChangeAspect="1"/>
          </p:cNvPicPr>
          <p:nvPr/>
        </p:nvPicPr>
        <p:blipFill rotWithShape="1">
          <a:blip r:embed="rId4">
            <a:extLst>
              <a:ext uri="{28A0092B-C50C-407E-A947-70E740481C1C}">
                <a14:useLocalDpi xmlns:a14="http://schemas.microsoft.com/office/drawing/2010/main" val="0"/>
              </a:ext>
            </a:extLst>
          </a:blip>
          <a:srcRect l="25472" t="7809" r="35693" b="52572"/>
          <a:stretch/>
        </p:blipFill>
        <p:spPr>
          <a:xfrm>
            <a:off x="2532773" y="7679080"/>
            <a:ext cx="1628991" cy="1486096"/>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F0DC148B-9D03-0B7B-CFFA-2AB1265A1546}"/>
              </a:ext>
            </a:extLst>
          </p:cNvPr>
          <p:cNvPicPr>
            <a:picLocks noChangeAspect="1"/>
          </p:cNvPicPr>
          <p:nvPr/>
        </p:nvPicPr>
        <p:blipFill rotWithShape="1">
          <a:blip r:embed="rId5">
            <a:extLst>
              <a:ext uri="{28A0092B-C50C-407E-A947-70E740481C1C}">
                <a14:useLocalDpi xmlns:a14="http://schemas.microsoft.com/office/drawing/2010/main" val="0"/>
              </a:ext>
            </a:extLst>
          </a:blip>
          <a:srcRect l="27745" r="33679" b="52197"/>
          <a:stretch/>
        </p:blipFill>
        <p:spPr>
          <a:xfrm>
            <a:off x="458260" y="5799770"/>
            <a:ext cx="1880818" cy="1486554"/>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263A1F06-8F67-77E3-77C2-DBFD123E6123}"/>
              </a:ext>
            </a:extLst>
          </p:cNvPr>
          <p:cNvSpPr txBox="1"/>
          <p:nvPr/>
        </p:nvSpPr>
        <p:spPr>
          <a:xfrm>
            <a:off x="2428454" y="192505"/>
            <a:ext cx="7461504" cy="369332"/>
          </a:xfrm>
          <a:prstGeom prst="rect">
            <a:avLst/>
          </a:prstGeom>
          <a:noFill/>
        </p:spPr>
        <p:txBody>
          <a:bodyPr wrap="square" rtlCol="0">
            <a:spAutoFit/>
          </a:bodyPr>
          <a:lstStyle/>
          <a:p>
            <a:pPr algn="ctr"/>
            <a:r>
              <a:rPr lang="en-GB" dirty="0">
                <a:solidFill>
                  <a:srgbClr val="0070C0"/>
                </a:solidFill>
                <a:latin typeface="Chalk Dash" panose="03000600000000000000" pitchFamily="66" charset="0"/>
              </a:rPr>
              <a:t>Mechanical Systems</a:t>
            </a:r>
          </a:p>
        </p:txBody>
      </p:sp>
      <p:grpSp>
        <p:nvGrpSpPr>
          <p:cNvPr id="9" name="Group 8">
            <a:extLst>
              <a:ext uri="{FF2B5EF4-FFF2-40B4-BE49-F238E27FC236}">
                <a16:creationId xmlns:a16="http://schemas.microsoft.com/office/drawing/2014/main" id="{0DDA6030-D467-1060-9367-33DB178BAA48}"/>
              </a:ext>
            </a:extLst>
          </p:cNvPr>
          <p:cNvGrpSpPr/>
          <p:nvPr/>
        </p:nvGrpSpPr>
        <p:grpSpPr>
          <a:xfrm>
            <a:off x="307367" y="1467896"/>
            <a:ext cx="1023808" cy="3218688"/>
            <a:chOff x="6675440" y="1060704"/>
            <a:chExt cx="1023808" cy="3218688"/>
          </a:xfrm>
        </p:grpSpPr>
        <p:sp>
          <p:nvSpPr>
            <p:cNvPr id="10" name="Down Arrow 3">
              <a:extLst>
                <a:ext uri="{FF2B5EF4-FFF2-40B4-BE49-F238E27FC236}">
                  <a16:creationId xmlns:a16="http://schemas.microsoft.com/office/drawing/2014/main" id="{9CAD1A8C-547A-596B-6B08-DC68A0A900CC}"/>
                </a:ext>
              </a:extLst>
            </p:cNvPr>
            <p:cNvSpPr/>
            <p:nvPr/>
          </p:nvSpPr>
          <p:spPr>
            <a:xfrm>
              <a:off x="6675440" y="1137386"/>
              <a:ext cx="1023808" cy="3142006"/>
            </a:xfrm>
            <a:prstGeom prst="downArrow">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62732BB-D7FA-2E13-B453-60EBD9E23AA6}"/>
                </a:ext>
              </a:extLst>
            </p:cNvPr>
            <p:cNvSpPr txBox="1"/>
            <p:nvPr/>
          </p:nvSpPr>
          <p:spPr>
            <a:xfrm>
              <a:off x="6967729" y="1060704"/>
              <a:ext cx="437427" cy="3090672"/>
            </a:xfrm>
            <a:prstGeom prst="rect">
              <a:avLst/>
            </a:prstGeom>
            <a:noFill/>
          </p:spPr>
          <p:txBody>
            <a:bodyPr vert="wordArtVert"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Compression</a:t>
              </a:r>
            </a:p>
          </p:txBody>
        </p:sp>
      </p:grpSp>
      <p:grpSp>
        <p:nvGrpSpPr>
          <p:cNvPr id="12" name="Group 11">
            <a:extLst>
              <a:ext uri="{FF2B5EF4-FFF2-40B4-BE49-F238E27FC236}">
                <a16:creationId xmlns:a16="http://schemas.microsoft.com/office/drawing/2014/main" id="{102BDBF3-F455-26BF-6A42-181738A04244}"/>
              </a:ext>
            </a:extLst>
          </p:cNvPr>
          <p:cNvGrpSpPr/>
          <p:nvPr/>
        </p:nvGrpSpPr>
        <p:grpSpPr>
          <a:xfrm>
            <a:off x="1604943" y="1580511"/>
            <a:ext cx="4110860" cy="972151"/>
            <a:chOff x="1755096" y="1155031"/>
            <a:chExt cx="4110860" cy="972151"/>
          </a:xfrm>
        </p:grpSpPr>
        <p:grpSp>
          <p:nvGrpSpPr>
            <p:cNvPr id="13" name="Group 12">
              <a:extLst>
                <a:ext uri="{FF2B5EF4-FFF2-40B4-BE49-F238E27FC236}">
                  <a16:creationId xmlns:a16="http://schemas.microsoft.com/office/drawing/2014/main" id="{659CE551-6E60-4A03-86F8-EEEB60156EE9}"/>
                </a:ext>
              </a:extLst>
            </p:cNvPr>
            <p:cNvGrpSpPr/>
            <p:nvPr/>
          </p:nvGrpSpPr>
          <p:grpSpPr>
            <a:xfrm>
              <a:off x="1755096" y="1155031"/>
              <a:ext cx="3140311" cy="972151"/>
              <a:chOff x="8265624" y="880711"/>
              <a:chExt cx="3140311" cy="972151"/>
            </a:xfrm>
          </p:grpSpPr>
          <p:sp>
            <p:nvSpPr>
              <p:cNvPr id="15" name="Left-Right Arrow 4">
                <a:extLst>
                  <a:ext uri="{FF2B5EF4-FFF2-40B4-BE49-F238E27FC236}">
                    <a16:creationId xmlns:a16="http://schemas.microsoft.com/office/drawing/2014/main" id="{4621DA9D-D0D4-6D3F-8AF3-DF369B9DE260}"/>
                  </a:ext>
                </a:extLst>
              </p:cNvPr>
              <p:cNvSpPr/>
              <p:nvPr/>
            </p:nvSpPr>
            <p:spPr>
              <a:xfrm>
                <a:off x="8265624" y="880711"/>
                <a:ext cx="3140311" cy="972151"/>
              </a:xfrm>
              <a:prstGeom prst="leftRightArrow">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EDBFD7C-3334-EBEE-81AE-60DA770ECA40}"/>
                  </a:ext>
                </a:extLst>
              </p:cNvPr>
              <p:cNvSpPr txBox="1"/>
              <p:nvPr/>
            </p:nvSpPr>
            <p:spPr>
              <a:xfrm>
                <a:off x="8494295" y="1155032"/>
                <a:ext cx="1828800" cy="369332"/>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Ten</a:t>
                </a:r>
              </a:p>
            </p:txBody>
          </p:sp>
        </p:grpSp>
        <p:sp>
          <p:nvSpPr>
            <p:cNvPr id="14" name="TextBox 13">
              <a:extLst>
                <a:ext uri="{FF2B5EF4-FFF2-40B4-BE49-F238E27FC236}">
                  <a16:creationId xmlns:a16="http://schemas.microsoft.com/office/drawing/2014/main" id="{33F8CAB8-AC2D-8FEB-5F77-7ACBE631F865}"/>
                </a:ext>
              </a:extLst>
            </p:cNvPr>
            <p:cNvSpPr txBox="1"/>
            <p:nvPr/>
          </p:nvSpPr>
          <p:spPr>
            <a:xfrm>
              <a:off x="4037156" y="1473949"/>
              <a:ext cx="1828800" cy="369332"/>
            </a:xfrm>
            <a:prstGeom prst="rect">
              <a:avLst/>
            </a:prstGeom>
            <a:noFill/>
          </p:spPr>
          <p:txBody>
            <a:bodyPr wrap="square" rtlCol="0">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sion</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3A1A5C7D-F65F-127C-6133-9BD8960376D5}"/>
              </a:ext>
            </a:extLst>
          </p:cNvPr>
          <p:cNvGrpSpPr/>
          <p:nvPr/>
        </p:nvGrpSpPr>
        <p:grpSpPr>
          <a:xfrm>
            <a:off x="1785991" y="3048364"/>
            <a:ext cx="2634252" cy="1570797"/>
            <a:chOff x="8154064" y="2165684"/>
            <a:chExt cx="2634252" cy="1570797"/>
          </a:xfrm>
        </p:grpSpPr>
        <p:grpSp>
          <p:nvGrpSpPr>
            <p:cNvPr id="18" name="Group 17">
              <a:extLst>
                <a:ext uri="{FF2B5EF4-FFF2-40B4-BE49-F238E27FC236}">
                  <a16:creationId xmlns:a16="http://schemas.microsoft.com/office/drawing/2014/main" id="{087DA95E-B5BB-570D-6590-FDA1CE4524F6}"/>
                </a:ext>
              </a:extLst>
            </p:cNvPr>
            <p:cNvGrpSpPr/>
            <p:nvPr/>
          </p:nvGrpSpPr>
          <p:grpSpPr>
            <a:xfrm>
              <a:off x="8154064" y="2165684"/>
              <a:ext cx="1952462" cy="1570797"/>
              <a:chOff x="5375251" y="4847237"/>
              <a:chExt cx="2664823" cy="1463040"/>
            </a:xfrm>
            <a:solidFill>
              <a:schemeClr val="accent1">
                <a:lumMod val="20000"/>
                <a:lumOff val="80000"/>
              </a:schemeClr>
            </a:solidFill>
          </p:grpSpPr>
          <p:sp>
            <p:nvSpPr>
              <p:cNvPr id="21" name="Right Arrow 7">
                <a:extLst>
                  <a:ext uri="{FF2B5EF4-FFF2-40B4-BE49-F238E27FC236}">
                    <a16:creationId xmlns:a16="http://schemas.microsoft.com/office/drawing/2014/main" id="{3608856C-B530-1CD2-68EC-483F7D8387D2}"/>
                  </a:ext>
                </a:extLst>
              </p:cNvPr>
              <p:cNvSpPr/>
              <p:nvPr/>
            </p:nvSpPr>
            <p:spPr>
              <a:xfrm>
                <a:off x="6263526" y="4847237"/>
                <a:ext cx="1776548" cy="862149"/>
              </a:xfrm>
              <a:prstGeom prst="rightArrow">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8">
                <a:extLst>
                  <a:ext uri="{FF2B5EF4-FFF2-40B4-BE49-F238E27FC236}">
                    <a16:creationId xmlns:a16="http://schemas.microsoft.com/office/drawing/2014/main" id="{0B9A64DC-81BE-12C9-761F-1623A05DD074}"/>
                  </a:ext>
                </a:extLst>
              </p:cNvPr>
              <p:cNvSpPr/>
              <p:nvPr/>
            </p:nvSpPr>
            <p:spPr>
              <a:xfrm>
                <a:off x="5375251" y="5539569"/>
                <a:ext cx="1763487" cy="770708"/>
              </a:xfrm>
              <a:prstGeom prst="leftArrow">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6B4886E8-F3AB-76F0-1748-4FABB46877FB}"/>
                </a:ext>
              </a:extLst>
            </p:cNvPr>
            <p:cNvSpPr txBox="1"/>
            <p:nvPr/>
          </p:nvSpPr>
          <p:spPr>
            <a:xfrm>
              <a:off x="8959516" y="2462463"/>
              <a:ext cx="1828800" cy="369332"/>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She</a:t>
              </a:r>
            </a:p>
          </p:txBody>
        </p:sp>
        <p:sp>
          <p:nvSpPr>
            <p:cNvPr id="20" name="TextBox 19">
              <a:extLst>
                <a:ext uri="{FF2B5EF4-FFF2-40B4-BE49-F238E27FC236}">
                  <a16:creationId xmlns:a16="http://schemas.microsoft.com/office/drawing/2014/main" id="{1D0808AC-ADDD-EC3D-8FF1-E1CE469162E9}"/>
                </a:ext>
              </a:extLst>
            </p:cNvPr>
            <p:cNvSpPr txBox="1"/>
            <p:nvPr/>
          </p:nvSpPr>
          <p:spPr>
            <a:xfrm>
              <a:off x="8983579" y="3104147"/>
              <a:ext cx="689810" cy="377353"/>
            </a:xfrm>
            <a:prstGeom prst="rect">
              <a:avLst/>
            </a:prstGeom>
            <a:noFill/>
          </p:spPr>
          <p:txBody>
            <a:bodyPr wrap="square" rtlCol="0">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ar</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roup 22">
            <a:extLst>
              <a:ext uri="{FF2B5EF4-FFF2-40B4-BE49-F238E27FC236}">
                <a16:creationId xmlns:a16="http://schemas.microsoft.com/office/drawing/2014/main" id="{B54C3C40-085E-E49E-DDFC-BCFFB35C21A8}"/>
              </a:ext>
            </a:extLst>
          </p:cNvPr>
          <p:cNvGrpSpPr/>
          <p:nvPr/>
        </p:nvGrpSpPr>
        <p:grpSpPr>
          <a:xfrm rot="3485645">
            <a:off x="3801960" y="2364008"/>
            <a:ext cx="2072641" cy="2037050"/>
            <a:chOff x="10326622" y="3258150"/>
            <a:chExt cx="2072641" cy="2037050"/>
          </a:xfrm>
        </p:grpSpPr>
        <p:sp>
          <p:nvSpPr>
            <p:cNvPr id="24" name="Curved Down Arrow 5">
              <a:extLst>
                <a:ext uri="{FF2B5EF4-FFF2-40B4-BE49-F238E27FC236}">
                  <a16:creationId xmlns:a16="http://schemas.microsoft.com/office/drawing/2014/main" id="{EF83D78E-6339-360C-3D16-CC7623F6018F}"/>
                </a:ext>
              </a:extLst>
            </p:cNvPr>
            <p:cNvSpPr/>
            <p:nvPr/>
          </p:nvSpPr>
          <p:spPr>
            <a:xfrm>
              <a:off x="10326622" y="3258150"/>
              <a:ext cx="2072641" cy="1002953"/>
            </a:xfrm>
            <a:prstGeom prst="curvedDownArrow">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6D497A13-B4E7-977F-FCA6-7D4653C68054}"/>
                </a:ext>
              </a:extLst>
            </p:cNvPr>
            <p:cNvSpPr txBox="1"/>
            <p:nvPr/>
          </p:nvSpPr>
          <p:spPr>
            <a:xfrm rot="3592180">
              <a:off x="10685326" y="4041648"/>
              <a:ext cx="1860242" cy="646861"/>
            </a:xfrm>
            <a:prstGeom prst="rect">
              <a:avLst/>
            </a:prstGeom>
            <a:noFill/>
          </p:spPr>
          <p:txBody>
            <a:bodyPr wrap="square" rtlCol="0">
              <a:prstTxWarp prst="textArchUp">
                <a:avLst>
                  <a:gd name="adj" fmla="val 7771198"/>
                </a:avLst>
              </a:prstTxWarp>
              <a:spAutoFit/>
            </a:bodyPr>
            <a:lstStyle/>
            <a:p>
              <a:r>
                <a:rPr lang="en-GB" b="1" dirty="0">
                  <a:latin typeface="Tahoma" panose="020B0604030504040204" pitchFamily="34" charset="0"/>
                  <a:ea typeface="Tahoma" panose="020B0604030504040204" pitchFamily="34" charset="0"/>
                  <a:cs typeface="Tahoma" panose="020B0604030504040204" pitchFamily="34" charset="0"/>
                </a:rPr>
                <a:t>Torsion</a:t>
              </a:r>
            </a:p>
          </p:txBody>
        </p:sp>
      </p:grpSp>
      <p:grpSp>
        <p:nvGrpSpPr>
          <p:cNvPr id="26" name="Group 25">
            <a:extLst>
              <a:ext uri="{FF2B5EF4-FFF2-40B4-BE49-F238E27FC236}">
                <a16:creationId xmlns:a16="http://schemas.microsoft.com/office/drawing/2014/main" id="{21FEBAA8-A38D-3E02-65A7-2ED7D7276F66}"/>
              </a:ext>
            </a:extLst>
          </p:cNvPr>
          <p:cNvGrpSpPr/>
          <p:nvPr/>
        </p:nvGrpSpPr>
        <p:grpSpPr>
          <a:xfrm>
            <a:off x="10933979" y="1571806"/>
            <a:ext cx="2472087" cy="1084766"/>
            <a:chOff x="7971323" y="2909718"/>
            <a:chExt cx="2472087" cy="1084766"/>
          </a:xfrm>
        </p:grpSpPr>
        <p:pic>
          <p:nvPicPr>
            <p:cNvPr id="27" name="Picture 26">
              <a:extLst>
                <a:ext uri="{FF2B5EF4-FFF2-40B4-BE49-F238E27FC236}">
                  <a16:creationId xmlns:a16="http://schemas.microsoft.com/office/drawing/2014/main" id="{69F9BED9-3C88-0ADE-7C41-78163C6178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1585" y="2909718"/>
              <a:ext cx="953286" cy="953286"/>
            </a:xfrm>
            <a:prstGeom prst="rect">
              <a:avLst/>
            </a:prstGeom>
          </p:spPr>
        </p:pic>
        <p:sp>
          <p:nvSpPr>
            <p:cNvPr id="28" name="TextBox 27">
              <a:extLst>
                <a:ext uri="{FF2B5EF4-FFF2-40B4-BE49-F238E27FC236}">
                  <a16:creationId xmlns:a16="http://schemas.microsoft.com/office/drawing/2014/main" id="{E4AEBA39-7AED-B854-A819-0673EFA6C2AC}"/>
                </a:ext>
              </a:extLst>
            </p:cNvPr>
            <p:cNvSpPr txBox="1"/>
            <p:nvPr/>
          </p:nvSpPr>
          <p:spPr>
            <a:xfrm rot="20480587">
              <a:off x="7971323" y="2999874"/>
              <a:ext cx="2472087" cy="994610"/>
            </a:xfrm>
            <a:prstGeom prst="rect">
              <a:avLst/>
            </a:prstGeom>
            <a:noFill/>
          </p:spPr>
          <p:txBody>
            <a:bodyPr wrap="square" rtlCol="0">
              <a:prstTxWarp prst="textArchDown">
                <a:avLst>
                  <a:gd name="adj" fmla="val 711969"/>
                </a:avLst>
              </a:prstTxWarp>
              <a:spAutoFit/>
            </a:bodyPr>
            <a:lstStyle/>
            <a:p>
              <a:r>
                <a:rPr lang="en-GB" b="1" dirty="0">
                  <a:latin typeface="Tahoma" panose="020B0604030504040204" pitchFamily="34" charset="0"/>
                  <a:ea typeface="Tahoma" panose="020B0604030504040204" pitchFamily="34" charset="0"/>
                  <a:cs typeface="Tahoma" panose="020B0604030504040204" pitchFamily="34" charset="0"/>
                </a:rPr>
                <a:t>Rotation</a:t>
              </a:r>
            </a:p>
          </p:txBody>
        </p:sp>
      </p:grpSp>
      <p:grpSp>
        <p:nvGrpSpPr>
          <p:cNvPr id="29" name="Group 28">
            <a:extLst>
              <a:ext uri="{FF2B5EF4-FFF2-40B4-BE49-F238E27FC236}">
                <a16:creationId xmlns:a16="http://schemas.microsoft.com/office/drawing/2014/main" id="{6965FEDA-AFB9-8118-5DE3-48843CC7E4FF}"/>
              </a:ext>
            </a:extLst>
          </p:cNvPr>
          <p:cNvGrpSpPr/>
          <p:nvPr/>
        </p:nvGrpSpPr>
        <p:grpSpPr>
          <a:xfrm>
            <a:off x="6779715" y="1707842"/>
            <a:ext cx="2272424" cy="1141599"/>
            <a:chOff x="9559491" y="735691"/>
            <a:chExt cx="2272424" cy="1141599"/>
          </a:xfrm>
        </p:grpSpPr>
        <p:pic>
          <p:nvPicPr>
            <p:cNvPr id="30" name="Picture 29">
              <a:extLst>
                <a:ext uri="{FF2B5EF4-FFF2-40B4-BE49-F238E27FC236}">
                  <a16:creationId xmlns:a16="http://schemas.microsoft.com/office/drawing/2014/main" id="{C816DE0D-1B27-87EC-ADF1-7D2B3E7771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6102" y="735691"/>
              <a:ext cx="1825813" cy="785101"/>
            </a:xfrm>
            <a:prstGeom prst="rect">
              <a:avLst/>
            </a:prstGeom>
          </p:spPr>
        </p:pic>
        <p:sp>
          <p:nvSpPr>
            <p:cNvPr id="31" name="TextBox 30">
              <a:extLst>
                <a:ext uri="{FF2B5EF4-FFF2-40B4-BE49-F238E27FC236}">
                  <a16:creationId xmlns:a16="http://schemas.microsoft.com/office/drawing/2014/main" id="{7145B6F8-A070-8067-9FC0-71F0A4EA62D1}"/>
                </a:ext>
              </a:extLst>
            </p:cNvPr>
            <p:cNvSpPr txBox="1"/>
            <p:nvPr/>
          </p:nvSpPr>
          <p:spPr>
            <a:xfrm>
              <a:off x="9559491" y="1507958"/>
              <a:ext cx="1828800" cy="369332"/>
            </a:xfrm>
            <a:prstGeom prst="rect">
              <a:avLst/>
            </a:prstGeom>
            <a:noFill/>
          </p:spPr>
          <p:txBody>
            <a:bodyPr wrap="square" rtlCol="0">
              <a:spAutoFit/>
            </a:bodyPr>
            <a:lstStyle/>
            <a:p>
              <a:pPr algn="r"/>
              <a:r>
                <a:rPr lang="en-GB" b="1" dirty="0">
                  <a:latin typeface="Tahoma" panose="020B0604030504040204" pitchFamily="34" charset="0"/>
                  <a:ea typeface="Tahoma" panose="020B0604030504040204" pitchFamily="34" charset="0"/>
                  <a:cs typeface="Tahoma" panose="020B0604030504040204" pitchFamily="34" charset="0"/>
                </a:rPr>
                <a:t>Linear</a:t>
              </a:r>
            </a:p>
          </p:txBody>
        </p:sp>
      </p:grpSp>
      <p:grpSp>
        <p:nvGrpSpPr>
          <p:cNvPr id="32" name="Group 31">
            <a:extLst>
              <a:ext uri="{FF2B5EF4-FFF2-40B4-BE49-F238E27FC236}">
                <a16:creationId xmlns:a16="http://schemas.microsoft.com/office/drawing/2014/main" id="{DF1B6315-8F90-2D14-F824-FE5A8C38D2C5}"/>
              </a:ext>
            </a:extLst>
          </p:cNvPr>
          <p:cNvGrpSpPr/>
          <p:nvPr/>
        </p:nvGrpSpPr>
        <p:grpSpPr>
          <a:xfrm>
            <a:off x="7132320" y="3020407"/>
            <a:ext cx="2278400" cy="1395132"/>
            <a:chOff x="7209322" y="437469"/>
            <a:chExt cx="2548870" cy="1579455"/>
          </a:xfrm>
        </p:grpSpPr>
        <p:pic>
          <p:nvPicPr>
            <p:cNvPr id="33" name="Picture 32">
              <a:extLst>
                <a:ext uri="{FF2B5EF4-FFF2-40B4-BE49-F238E27FC236}">
                  <a16:creationId xmlns:a16="http://schemas.microsoft.com/office/drawing/2014/main" id="{08610AFF-1ABB-59B5-8F6E-B500804FA1CE}"/>
                </a:ext>
              </a:extLst>
            </p:cNvPr>
            <p:cNvPicPr>
              <a:picLocks noChangeAspect="1"/>
            </p:cNvPicPr>
            <p:nvPr/>
          </p:nvPicPr>
          <p:blipFill>
            <a:blip r:embed="rId8"/>
            <a:stretch>
              <a:fillRect/>
            </a:stretch>
          </p:blipFill>
          <p:spPr>
            <a:xfrm>
              <a:off x="7209322" y="437469"/>
              <a:ext cx="1579455" cy="1579455"/>
            </a:xfrm>
            <a:prstGeom prst="rect">
              <a:avLst/>
            </a:prstGeom>
          </p:spPr>
        </p:pic>
        <p:sp>
          <p:nvSpPr>
            <p:cNvPr id="34" name="TextBox 33">
              <a:extLst>
                <a:ext uri="{FF2B5EF4-FFF2-40B4-BE49-F238E27FC236}">
                  <a16:creationId xmlns:a16="http://schemas.microsoft.com/office/drawing/2014/main" id="{D481040C-44D1-6B0C-5DCF-94EFA64DB88B}"/>
                </a:ext>
              </a:extLst>
            </p:cNvPr>
            <p:cNvSpPr txBox="1"/>
            <p:nvPr/>
          </p:nvSpPr>
          <p:spPr>
            <a:xfrm rot="19634342">
              <a:off x="7748143" y="1290007"/>
              <a:ext cx="2010049" cy="702156"/>
            </a:xfrm>
            <a:prstGeom prst="rect">
              <a:avLst/>
            </a:prstGeom>
            <a:noFill/>
          </p:spPr>
          <p:txBody>
            <a:bodyPr wrap="square" rtlCol="0">
              <a:prstTxWarp prst="textArchDown">
                <a:avLst>
                  <a:gd name="adj" fmla="val 20814436"/>
                </a:avLst>
              </a:prstTxWarp>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Oscill</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ating</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oup 34">
            <a:extLst>
              <a:ext uri="{FF2B5EF4-FFF2-40B4-BE49-F238E27FC236}">
                <a16:creationId xmlns:a16="http://schemas.microsoft.com/office/drawing/2014/main" id="{A11E063B-8E20-8813-CF94-A8766913364D}"/>
              </a:ext>
            </a:extLst>
          </p:cNvPr>
          <p:cNvGrpSpPr/>
          <p:nvPr/>
        </p:nvGrpSpPr>
        <p:grpSpPr>
          <a:xfrm rot="20481560">
            <a:off x="9496927" y="2949551"/>
            <a:ext cx="2496150" cy="1647076"/>
            <a:chOff x="9679807" y="2452888"/>
            <a:chExt cx="2496150" cy="1647076"/>
          </a:xfrm>
        </p:grpSpPr>
        <p:pic>
          <p:nvPicPr>
            <p:cNvPr id="36" name="Picture 35">
              <a:extLst>
                <a:ext uri="{FF2B5EF4-FFF2-40B4-BE49-F238E27FC236}">
                  <a16:creationId xmlns:a16="http://schemas.microsoft.com/office/drawing/2014/main" id="{F99F4991-0E2D-20ED-9503-CA8541DE39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9033" y="2452888"/>
              <a:ext cx="1542062" cy="1647076"/>
            </a:xfrm>
            <a:prstGeom prst="rect">
              <a:avLst/>
            </a:prstGeom>
          </p:spPr>
        </p:pic>
        <p:sp>
          <p:nvSpPr>
            <p:cNvPr id="37" name="TextBox 36">
              <a:extLst>
                <a:ext uri="{FF2B5EF4-FFF2-40B4-BE49-F238E27FC236}">
                  <a16:creationId xmlns:a16="http://schemas.microsoft.com/office/drawing/2014/main" id="{77F223A1-4831-5933-C3F1-A5F81416BBFA}"/>
                </a:ext>
              </a:extLst>
            </p:cNvPr>
            <p:cNvSpPr txBox="1"/>
            <p:nvPr/>
          </p:nvSpPr>
          <p:spPr>
            <a:xfrm rot="2621768">
              <a:off x="9679807" y="3620207"/>
              <a:ext cx="2496150" cy="369332"/>
            </a:xfrm>
            <a:prstGeom prst="rect">
              <a:avLst/>
            </a:prstGeom>
            <a:noFill/>
          </p:spPr>
          <p:txBody>
            <a:bodyPr wrap="square" rtlCol="0">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Recip</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rocating</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sp>
        <p:nvSpPr>
          <p:cNvPr id="38" name="Rectangle 37">
            <a:extLst>
              <a:ext uri="{FF2B5EF4-FFF2-40B4-BE49-F238E27FC236}">
                <a16:creationId xmlns:a16="http://schemas.microsoft.com/office/drawing/2014/main" id="{DE86ADEC-63AA-7FE5-DCCF-73AC70C5856F}"/>
              </a:ext>
            </a:extLst>
          </p:cNvPr>
          <p:cNvSpPr/>
          <p:nvPr/>
        </p:nvSpPr>
        <p:spPr>
          <a:xfrm>
            <a:off x="134112" y="5218176"/>
            <a:ext cx="6053328" cy="4169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9211EEF-2A14-43E9-045B-D1470555E6FE}"/>
              </a:ext>
            </a:extLst>
          </p:cNvPr>
          <p:cNvSpPr/>
          <p:nvPr/>
        </p:nvSpPr>
        <p:spPr>
          <a:xfrm>
            <a:off x="6608064" y="5224272"/>
            <a:ext cx="6053328" cy="4169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97070357-0D34-FB5C-D355-B1DECE261B06}"/>
              </a:ext>
            </a:extLst>
          </p:cNvPr>
          <p:cNvSpPr txBox="1"/>
          <p:nvPr/>
        </p:nvSpPr>
        <p:spPr>
          <a:xfrm>
            <a:off x="5961888" y="967638"/>
            <a:ext cx="7461504" cy="307777"/>
          </a:xfrm>
          <a:prstGeom prst="rect">
            <a:avLst/>
          </a:prstGeom>
          <a:noFill/>
        </p:spPr>
        <p:txBody>
          <a:bodyPr wrap="square" rtlCol="0">
            <a:spAutoFit/>
          </a:bodyPr>
          <a:lstStyle/>
          <a:p>
            <a:pPr algn="ctr"/>
            <a:r>
              <a:rPr lang="en-GB" sz="1400" b="1" dirty="0">
                <a:solidFill>
                  <a:srgbClr val="0070C0"/>
                </a:solidFill>
                <a:latin typeface="Tahoma" panose="020B0604030504040204" pitchFamily="34" charset="0"/>
                <a:ea typeface="Tahoma" panose="020B0604030504040204" pitchFamily="34" charset="0"/>
                <a:cs typeface="Tahoma" panose="020B0604030504040204" pitchFamily="34" charset="0"/>
              </a:rPr>
              <a:t>Motion</a:t>
            </a:r>
          </a:p>
        </p:txBody>
      </p:sp>
      <p:sp>
        <p:nvSpPr>
          <p:cNvPr id="41" name="TextBox 40">
            <a:extLst>
              <a:ext uri="{FF2B5EF4-FFF2-40B4-BE49-F238E27FC236}">
                <a16:creationId xmlns:a16="http://schemas.microsoft.com/office/drawing/2014/main" id="{6C7ABD6F-8FEB-180E-9996-EDBA4B29E031}"/>
              </a:ext>
            </a:extLst>
          </p:cNvPr>
          <p:cNvSpPr txBox="1"/>
          <p:nvPr/>
        </p:nvSpPr>
        <p:spPr>
          <a:xfrm>
            <a:off x="-347151" y="5331733"/>
            <a:ext cx="7461504" cy="307777"/>
          </a:xfrm>
          <a:prstGeom prst="rect">
            <a:avLst/>
          </a:prstGeom>
          <a:noFill/>
        </p:spPr>
        <p:txBody>
          <a:bodyPr wrap="square" rtlCol="0">
            <a:spAutoFit/>
          </a:bodyPr>
          <a:lstStyle/>
          <a:p>
            <a:pPr algn="ctr"/>
            <a:r>
              <a:rPr lang="en-GB" sz="1400" b="1" dirty="0">
                <a:solidFill>
                  <a:srgbClr val="0070C0"/>
                </a:solidFill>
                <a:latin typeface="Tahoma" panose="020B0604030504040204" pitchFamily="34" charset="0"/>
                <a:ea typeface="Tahoma" panose="020B0604030504040204" pitchFamily="34" charset="0"/>
                <a:cs typeface="Tahoma" panose="020B0604030504040204" pitchFamily="34" charset="0"/>
              </a:rPr>
              <a:t>Levers</a:t>
            </a:r>
          </a:p>
        </p:txBody>
      </p:sp>
      <p:sp>
        <p:nvSpPr>
          <p:cNvPr id="42" name="TextBox 41">
            <a:extLst>
              <a:ext uri="{FF2B5EF4-FFF2-40B4-BE49-F238E27FC236}">
                <a16:creationId xmlns:a16="http://schemas.microsoft.com/office/drawing/2014/main" id="{EB76FCEB-8FCF-2A71-25A0-437A3EAEC5CE}"/>
              </a:ext>
            </a:extLst>
          </p:cNvPr>
          <p:cNvSpPr txBox="1"/>
          <p:nvPr/>
        </p:nvSpPr>
        <p:spPr>
          <a:xfrm>
            <a:off x="6208295" y="5355796"/>
            <a:ext cx="7461504" cy="307777"/>
          </a:xfrm>
          <a:prstGeom prst="rect">
            <a:avLst/>
          </a:prstGeom>
          <a:noFill/>
        </p:spPr>
        <p:txBody>
          <a:bodyPr wrap="square" rtlCol="0">
            <a:spAutoFit/>
          </a:bodyPr>
          <a:lstStyle/>
          <a:p>
            <a:pPr algn="ctr"/>
            <a:r>
              <a:rPr lang="en-GB" sz="1400" b="1" dirty="0">
                <a:solidFill>
                  <a:srgbClr val="0070C0"/>
                </a:solidFill>
                <a:latin typeface="Tahoma" panose="020B0604030504040204" pitchFamily="34" charset="0"/>
                <a:ea typeface="Tahoma" panose="020B0604030504040204" pitchFamily="34" charset="0"/>
                <a:cs typeface="Tahoma" panose="020B0604030504040204" pitchFamily="34" charset="0"/>
              </a:rPr>
              <a:t>Gears and Pulleys</a:t>
            </a:r>
          </a:p>
        </p:txBody>
      </p:sp>
      <p:sp>
        <p:nvSpPr>
          <p:cNvPr id="43" name="TextBox 42">
            <a:extLst>
              <a:ext uri="{FF2B5EF4-FFF2-40B4-BE49-F238E27FC236}">
                <a16:creationId xmlns:a16="http://schemas.microsoft.com/office/drawing/2014/main" id="{B780695C-6820-83D5-4EEC-8C5DA7B97C4D}"/>
              </a:ext>
            </a:extLst>
          </p:cNvPr>
          <p:cNvSpPr txBox="1"/>
          <p:nvPr/>
        </p:nvSpPr>
        <p:spPr>
          <a:xfrm>
            <a:off x="288758" y="7425227"/>
            <a:ext cx="2141621" cy="64633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1</a:t>
            </a:r>
            <a:r>
              <a:rPr lang="en-GB" sz="1200" b="1" baseline="30000" dirty="0">
                <a:latin typeface="Tahoma" panose="020B0604030504040204" pitchFamily="34" charset="0"/>
                <a:ea typeface="Tahoma" panose="020B0604030504040204" pitchFamily="34" charset="0"/>
                <a:cs typeface="Tahoma" panose="020B0604030504040204" pitchFamily="34" charset="0"/>
              </a:rPr>
              <a:t>st</a:t>
            </a:r>
            <a:r>
              <a:rPr lang="en-GB" sz="1200" b="1" dirty="0">
                <a:latin typeface="Tahoma" panose="020B0604030504040204" pitchFamily="34" charset="0"/>
                <a:ea typeface="Tahoma" panose="020B0604030504040204" pitchFamily="34" charset="0"/>
                <a:cs typeface="Tahoma" panose="020B0604030504040204" pitchFamily="34" charset="0"/>
              </a:rPr>
              <a:t> Class Lever:</a:t>
            </a:r>
          </a:p>
          <a:p>
            <a:pPr algn="ctr"/>
            <a:r>
              <a:rPr lang="en-GB" sz="1200" b="1" dirty="0">
                <a:latin typeface="Tahoma" panose="020B0604030504040204" pitchFamily="34" charset="0"/>
                <a:ea typeface="Tahoma" panose="020B0604030504040204" pitchFamily="34" charset="0"/>
                <a:cs typeface="Tahoma" panose="020B0604030504040204" pitchFamily="34" charset="0"/>
              </a:rPr>
              <a:t>Fulcrum in the centre</a:t>
            </a:r>
          </a:p>
          <a:p>
            <a:pPr algn="ctr"/>
            <a:r>
              <a:rPr lang="en-GB" sz="1200" dirty="0">
                <a:latin typeface="Tahoma" panose="020B0604030504040204" pitchFamily="34" charset="0"/>
                <a:ea typeface="Tahoma" panose="020B0604030504040204" pitchFamily="34" charset="0"/>
                <a:cs typeface="Tahoma" panose="020B0604030504040204" pitchFamily="34" charset="0"/>
              </a:rPr>
              <a:t>E.g. Scissors</a:t>
            </a:r>
          </a:p>
        </p:txBody>
      </p:sp>
      <p:sp>
        <p:nvSpPr>
          <p:cNvPr id="44" name="TextBox 43">
            <a:extLst>
              <a:ext uri="{FF2B5EF4-FFF2-40B4-BE49-F238E27FC236}">
                <a16:creationId xmlns:a16="http://schemas.microsoft.com/office/drawing/2014/main" id="{181EEEC2-DD70-19FE-A91F-4C547D32AECF}"/>
              </a:ext>
            </a:extLst>
          </p:cNvPr>
          <p:cNvSpPr txBox="1"/>
          <p:nvPr/>
        </p:nvSpPr>
        <p:spPr>
          <a:xfrm>
            <a:off x="2269958" y="6903858"/>
            <a:ext cx="2141621" cy="64633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2nd Class Lever:</a:t>
            </a:r>
          </a:p>
          <a:p>
            <a:pPr algn="ctr"/>
            <a:r>
              <a:rPr lang="en-GB" sz="1200" b="1" dirty="0">
                <a:latin typeface="Tahoma" panose="020B0604030504040204" pitchFamily="34" charset="0"/>
                <a:ea typeface="Tahoma" panose="020B0604030504040204" pitchFamily="34" charset="0"/>
                <a:cs typeface="Tahoma" panose="020B0604030504040204" pitchFamily="34" charset="0"/>
              </a:rPr>
              <a:t>Load in the centre</a:t>
            </a:r>
          </a:p>
          <a:p>
            <a:pPr algn="ctr"/>
            <a:r>
              <a:rPr lang="en-GB" sz="1200" dirty="0">
                <a:latin typeface="Tahoma" panose="020B0604030504040204" pitchFamily="34" charset="0"/>
                <a:ea typeface="Tahoma" panose="020B0604030504040204" pitchFamily="34" charset="0"/>
                <a:cs typeface="Tahoma" panose="020B0604030504040204" pitchFamily="34" charset="0"/>
              </a:rPr>
              <a:t>E.g. wheelbarrow</a:t>
            </a:r>
          </a:p>
        </p:txBody>
      </p:sp>
      <p:sp>
        <p:nvSpPr>
          <p:cNvPr id="45" name="TextBox 44">
            <a:extLst>
              <a:ext uri="{FF2B5EF4-FFF2-40B4-BE49-F238E27FC236}">
                <a16:creationId xmlns:a16="http://schemas.microsoft.com/office/drawing/2014/main" id="{3F1AD487-E521-C354-845D-3B4AB37642F7}"/>
              </a:ext>
            </a:extLst>
          </p:cNvPr>
          <p:cNvSpPr txBox="1"/>
          <p:nvPr/>
        </p:nvSpPr>
        <p:spPr>
          <a:xfrm>
            <a:off x="4222667" y="7331983"/>
            <a:ext cx="2141621" cy="64633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3</a:t>
            </a:r>
            <a:r>
              <a:rPr lang="en-GB" sz="1200" b="1" baseline="30000" dirty="0">
                <a:latin typeface="Tahoma" panose="020B0604030504040204" pitchFamily="34" charset="0"/>
                <a:ea typeface="Tahoma" panose="020B0604030504040204" pitchFamily="34" charset="0"/>
                <a:cs typeface="Tahoma" panose="020B0604030504040204" pitchFamily="34" charset="0"/>
              </a:rPr>
              <a:t>rd</a:t>
            </a:r>
            <a:r>
              <a:rPr lang="en-GB" sz="1200" b="1" dirty="0">
                <a:latin typeface="Tahoma" panose="020B0604030504040204" pitchFamily="34" charset="0"/>
                <a:ea typeface="Tahoma" panose="020B0604030504040204" pitchFamily="34" charset="0"/>
                <a:cs typeface="Tahoma" panose="020B0604030504040204" pitchFamily="34" charset="0"/>
              </a:rPr>
              <a:t> Class Lever:</a:t>
            </a:r>
          </a:p>
          <a:p>
            <a:pPr algn="ctr"/>
            <a:r>
              <a:rPr lang="en-GB" sz="1200" b="1" dirty="0">
                <a:latin typeface="Tahoma" panose="020B0604030504040204" pitchFamily="34" charset="0"/>
                <a:ea typeface="Tahoma" panose="020B0604030504040204" pitchFamily="34" charset="0"/>
                <a:cs typeface="Tahoma" panose="020B0604030504040204" pitchFamily="34" charset="0"/>
              </a:rPr>
              <a:t>Force in the centre</a:t>
            </a:r>
          </a:p>
          <a:p>
            <a:pPr algn="ctr"/>
            <a:r>
              <a:rPr lang="en-GB" sz="1200" dirty="0">
                <a:latin typeface="Tahoma" panose="020B0604030504040204" pitchFamily="34" charset="0"/>
                <a:ea typeface="Tahoma" panose="020B0604030504040204" pitchFamily="34" charset="0"/>
                <a:cs typeface="Tahoma" panose="020B0604030504040204" pitchFamily="34" charset="0"/>
              </a:rPr>
              <a:t>E.g. Lifting a dumbbell</a:t>
            </a:r>
          </a:p>
        </p:txBody>
      </p:sp>
      <p:pic>
        <p:nvPicPr>
          <p:cNvPr id="46" name="Picture 45">
            <a:extLst>
              <a:ext uri="{FF2B5EF4-FFF2-40B4-BE49-F238E27FC236}">
                <a16:creationId xmlns:a16="http://schemas.microsoft.com/office/drawing/2014/main" id="{8EE8C5FE-2EAF-BC90-FA0F-4AE48C5FD4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47514" y="5436010"/>
            <a:ext cx="1079840" cy="1079840"/>
          </a:xfrm>
          <a:prstGeom prst="rect">
            <a:avLst/>
          </a:prstGeom>
        </p:spPr>
      </p:pic>
      <p:pic>
        <p:nvPicPr>
          <p:cNvPr id="47" name="Picture 46">
            <a:extLst>
              <a:ext uri="{FF2B5EF4-FFF2-40B4-BE49-F238E27FC236}">
                <a16:creationId xmlns:a16="http://schemas.microsoft.com/office/drawing/2014/main" id="{EF625D4C-2461-AFFE-F1AC-FDD25B5E14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58548" y="6736665"/>
            <a:ext cx="1155391" cy="1155391"/>
          </a:xfrm>
          <a:prstGeom prst="rect">
            <a:avLst/>
          </a:prstGeom>
        </p:spPr>
      </p:pic>
      <p:pic>
        <p:nvPicPr>
          <p:cNvPr id="48" name="Picture 47">
            <a:extLst>
              <a:ext uri="{FF2B5EF4-FFF2-40B4-BE49-F238E27FC236}">
                <a16:creationId xmlns:a16="http://schemas.microsoft.com/office/drawing/2014/main" id="{B63A8644-D423-3B01-F0C5-27D706D00C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61213" y="7945769"/>
            <a:ext cx="1249762" cy="1122031"/>
          </a:xfrm>
          <a:prstGeom prst="rect">
            <a:avLst/>
          </a:prstGeom>
        </p:spPr>
      </p:pic>
      <p:pic>
        <p:nvPicPr>
          <p:cNvPr id="49" name="Picture 48">
            <a:extLst>
              <a:ext uri="{FF2B5EF4-FFF2-40B4-BE49-F238E27FC236}">
                <a16:creationId xmlns:a16="http://schemas.microsoft.com/office/drawing/2014/main" id="{5B3EAF7B-6B54-7EF8-AF4C-6D34261C05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7379" y="8033800"/>
            <a:ext cx="1265506" cy="919700"/>
          </a:xfrm>
          <a:prstGeom prst="rect">
            <a:avLst/>
          </a:prstGeom>
        </p:spPr>
      </p:pic>
      <p:sp>
        <p:nvSpPr>
          <p:cNvPr id="50" name="TextBox 49">
            <a:extLst>
              <a:ext uri="{FF2B5EF4-FFF2-40B4-BE49-F238E27FC236}">
                <a16:creationId xmlns:a16="http://schemas.microsoft.com/office/drawing/2014/main" id="{E67E2D55-211C-4093-DA67-755BF921407A}"/>
              </a:ext>
            </a:extLst>
          </p:cNvPr>
          <p:cNvSpPr txBox="1"/>
          <p:nvPr/>
        </p:nvSpPr>
        <p:spPr>
          <a:xfrm rot="1720685">
            <a:off x="11582542" y="5435924"/>
            <a:ext cx="1227908"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Bevel Gear</a:t>
            </a:r>
          </a:p>
        </p:txBody>
      </p:sp>
      <p:sp>
        <p:nvSpPr>
          <p:cNvPr id="51" name="TextBox 50">
            <a:extLst>
              <a:ext uri="{FF2B5EF4-FFF2-40B4-BE49-F238E27FC236}">
                <a16:creationId xmlns:a16="http://schemas.microsoft.com/office/drawing/2014/main" id="{F10D5729-B611-0F88-AB1C-DF99840F7725}"/>
              </a:ext>
            </a:extLst>
          </p:cNvPr>
          <p:cNvSpPr txBox="1"/>
          <p:nvPr/>
        </p:nvSpPr>
        <p:spPr>
          <a:xfrm rot="19139565">
            <a:off x="11013765" y="6844185"/>
            <a:ext cx="1227908"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Spur Gear</a:t>
            </a:r>
          </a:p>
        </p:txBody>
      </p:sp>
      <p:sp>
        <p:nvSpPr>
          <p:cNvPr id="52" name="TextBox 51">
            <a:extLst>
              <a:ext uri="{FF2B5EF4-FFF2-40B4-BE49-F238E27FC236}">
                <a16:creationId xmlns:a16="http://schemas.microsoft.com/office/drawing/2014/main" id="{DA372E53-F6E3-1C8D-C76C-4E5AD035DEC1}"/>
              </a:ext>
            </a:extLst>
          </p:cNvPr>
          <p:cNvSpPr txBox="1"/>
          <p:nvPr/>
        </p:nvSpPr>
        <p:spPr>
          <a:xfrm rot="575706">
            <a:off x="8905375" y="8849432"/>
            <a:ext cx="2233519" cy="284412"/>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Rack and Pinion</a:t>
            </a:r>
          </a:p>
        </p:txBody>
      </p:sp>
      <p:sp>
        <p:nvSpPr>
          <p:cNvPr id="53" name="TextBox 52">
            <a:extLst>
              <a:ext uri="{FF2B5EF4-FFF2-40B4-BE49-F238E27FC236}">
                <a16:creationId xmlns:a16="http://schemas.microsoft.com/office/drawing/2014/main" id="{17DDA080-91CB-4CC7-164D-E816ADCA000F}"/>
              </a:ext>
            </a:extLst>
          </p:cNvPr>
          <p:cNvSpPr txBox="1"/>
          <p:nvPr/>
        </p:nvSpPr>
        <p:spPr>
          <a:xfrm rot="949803">
            <a:off x="10706100" y="8650619"/>
            <a:ext cx="1739680"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Worm and Wheel</a:t>
            </a:r>
          </a:p>
        </p:txBody>
      </p:sp>
      <p:pic>
        <p:nvPicPr>
          <p:cNvPr id="54" name="Picture 53">
            <a:extLst>
              <a:ext uri="{FF2B5EF4-FFF2-40B4-BE49-F238E27FC236}">
                <a16:creationId xmlns:a16="http://schemas.microsoft.com/office/drawing/2014/main" id="{420704C9-A173-014B-2C7F-7C41600527B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82114" y="5621338"/>
            <a:ext cx="814135" cy="1408454"/>
          </a:xfrm>
          <a:prstGeom prst="rect">
            <a:avLst/>
          </a:prstGeom>
        </p:spPr>
      </p:pic>
      <p:sp>
        <p:nvSpPr>
          <p:cNvPr id="55" name="TextBox 54">
            <a:extLst>
              <a:ext uri="{FF2B5EF4-FFF2-40B4-BE49-F238E27FC236}">
                <a16:creationId xmlns:a16="http://schemas.microsoft.com/office/drawing/2014/main" id="{3BC0229E-6DA0-65B1-FFA2-89E0AFE0976F}"/>
              </a:ext>
            </a:extLst>
          </p:cNvPr>
          <p:cNvSpPr txBox="1"/>
          <p:nvPr/>
        </p:nvSpPr>
        <p:spPr>
          <a:xfrm>
            <a:off x="6731669" y="7293883"/>
            <a:ext cx="2126581" cy="1754326"/>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A Pulley is a grooved wheel, that has a belt running through it</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This uses rotary motion and is often used to help with heavy loads, and transfer force from a motor to a tool in machines like drills,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56" name="Content Placeholder 2">
            <a:extLst>
              <a:ext uri="{FF2B5EF4-FFF2-40B4-BE49-F238E27FC236}">
                <a16:creationId xmlns:a16="http://schemas.microsoft.com/office/drawing/2014/main" id="{6494B366-5C5F-962C-CDB9-9B0857E91B43}"/>
              </a:ext>
            </a:extLst>
          </p:cNvPr>
          <p:cNvSpPr txBox="1">
            <a:spLocks/>
          </p:cNvSpPr>
          <p:nvPr/>
        </p:nvSpPr>
        <p:spPr>
          <a:xfrm>
            <a:off x="9182100" y="5978525"/>
            <a:ext cx="1733550" cy="1927225"/>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r"/>
            <a:r>
              <a:rPr lang="en-GB" sz="1200" dirty="0">
                <a:latin typeface="Tahoma" panose="020B0604030504040204" pitchFamily="34" charset="0"/>
                <a:ea typeface="Tahoma" panose="020B0604030504040204" pitchFamily="34" charset="0"/>
                <a:cs typeface="Tahoma" panose="020B0604030504040204" pitchFamily="34" charset="0"/>
              </a:rPr>
              <a:t>Gears have teeth that mesh together with each other (like teeth on a zip)</a:t>
            </a:r>
          </a:p>
          <a:p>
            <a:pPr algn="r"/>
            <a:r>
              <a:rPr lang="en-GB" sz="1200" dirty="0">
                <a:latin typeface="Tahoma" panose="020B0604030504040204" pitchFamily="34" charset="0"/>
                <a:ea typeface="Tahoma" panose="020B0604030504040204" pitchFamily="34" charset="0"/>
                <a:cs typeface="Tahoma" panose="020B0604030504040204" pitchFamily="34" charset="0"/>
              </a:rPr>
              <a:t>They mainly focus on rotary motion on tools and machinery e.g. car steering and pillar drills</a:t>
            </a:r>
          </a:p>
        </p:txBody>
      </p:sp>
    </p:spTree>
    <p:extLst>
      <p:ext uri="{BB962C8B-B14F-4D97-AF65-F5344CB8AC3E}">
        <p14:creationId xmlns:p14="http://schemas.microsoft.com/office/powerpoint/2010/main" val="40216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C427B-00A6-7C09-9C7F-49ABB2B83C7E}"/>
              </a:ext>
            </a:extLst>
          </p:cNvPr>
          <p:cNvSpPr txBox="1"/>
          <p:nvPr/>
        </p:nvSpPr>
        <p:spPr>
          <a:xfrm>
            <a:off x="3273552" y="475488"/>
            <a:ext cx="6693408" cy="307777"/>
          </a:xfrm>
          <a:prstGeom prst="rect">
            <a:avLst/>
          </a:prstGeom>
          <a:noFill/>
        </p:spPr>
        <p:txBody>
          <a:bodyPr wrap="square" rtlCol="0">
            <a:spAutoFit/>
          </a:bodyPr>
          <a:lstStyle/>
          <a:p>
            <a:pPr algn="ctr"/>
            <a:r>
              <a:rPr lang="en-GB" sz="1400" dirty="0">
                <a:solidFill>
                  <a:srgbClr val="7030A0"/>
                </a:solidFill>
                <a:latin typeface="Chalk Dash" panose="03000600000000000000" pitchFamily="66" charset="0"/>
              </a:rPr>
              <a:t>People. Society and Culture</a:t>
            </a:r>
          </a:p>
        </p:txBody>
      </p:sp>
      <p:graphicFrame>
        <p:nvGraphicFramePr>
          <p:cNvPr id="3" name="Table 2">
            <a:extLst>
              <a:ext uri="{FF2B5EF4-FFF2-40B4-BE49-F238E27FC236}">
                <a16:creationId xmlns:a16="http://schemas.microsoft.com/office/drawing/2014/main" id="{C26B5B9B-0186-D930-2995-6D2D8C709FD5}"/>
              </a:ext>
            </a:extLst>
          </p:cNvPr>
          <p:cNvGraphicFramePr>
            <a:graphicFrameLocks noGrp="1"/>
          </p:cNvGraphicFramePr>
          <p:nvPr>
            <p:extLst>
              <p:ext uri="{D42A27DB-BD31-4B8C-83A1-F6EECF244321}">
                <p14:modId xmlns:p14="http://schemas.microsoft.com/office/powerpoint/2010/main" val="2141150246"/>
              </p:ext>
            </p:extLst>
          </p:nvPr>
        </p:nvGraphicFramePr>
        <p:xfrm>
          <a:off x="597408" y="1114552"/>
          <a:ext cx="5803392" cy="2597912"/>
        </p:xfrm>
        <a:graphic>
          <a:graphicData uri="http://schemas.openxmlformats.org/drawingml/2006/table">
            <a:tbl>
              <a:tblPr firstRow="1" bandRow="1">
                <a:tableStyleId>{5940675A-B579-460E-94D1-54222C63F5DA}</a:tableStyleId>
              </a:tblPr>
              <a:tblGrid>
                <a:gridCol w="5803392">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Market Pull and Technology Push</a:t>
                      </a:r>
                    </a:p>
                  </a:txBody>
                  <a:tcPr anchor="ctr">
                    <a:solidFill>
                      <a:srgbClr val="F3EBF9"/>
                    </a:solidFill>
                  </a:tcPr>
                </a:tc>
                <a:extLst>
                  <a:ext uri="{0D108BD9-81ED-4DB2-BD59-A6C34878D82A}">
                    <a16:rowId xmlns:a16="http://schemas.microsoft.com/office/drawing/2014/main" val="4240746214"/>
                  </a:ext>
                </a:extLst>
              </a:tr>
              <a:tr h="969772">
                <a:tc>
                  <a:txBody>
                    <a:bodyPr/>
                    <a:lstStyle/>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Technology Push </a:t>
                      </a:r>
                      <a:r>
                        <a:rPr lang="en-US" sz="1200" dirty="0">
                          <a:latin typeface="Tahoma" panose="020B0604030504040204" pitchFamily="34" charset="0"/>
                          <a:ea typeface="Tahoma" panose="020B0604030504040204" pitchFamily="34" charset="0"/>
                          <a:cs typeface="Tahoma" panose="020B0604030504040204" pitchFamily="34" charset="0"/>
                        </a:rPr>
                        <a:t>is the development of new technology, materials and manufacturing methods to create new products or improve old ones.</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Smart</a:t>
                      </a:r>
                      <a:r>
                        <a:rPr lang="en-US" sz="1200" baseline="0" dirty="0">
                          <a:latin typeface="Tahoma" panose="020B0604030504040204" pitchFamily="34" charset="0"/>
                          <a:ea typeface="Tahoma" panose="020B0604030504040204" pitchFamily="34" charset="0"/>
                          <a:cs typeface="Tahoma" panose="020B0604030504040204" pitchFamily="34" charset="0"/>
                        </a:rPr>
                        <a:t> Phones, Electricity, Mass Production, </a:t>
                      </a:r>
                      <a:r>
                        <a:rPr lang="en-US" sz="120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Market pull </a:t>
                      </a:r>
                      <a:r>
                        <a:rPr lang="en-US" sz="1200" dirty="0">
                          <a:latin typeface="Tahoma" panose="020B0604030504040204" pitchFamily="34" charset="0"/>
                          <a:ea typeface="Tahoma" panose="020B0604030504040204" pitchFamily="34" charset="0"/>
                          <a:cs typeface="Tahoma" panose="020B0604030504040204" pitchFamily="34" charset="0"/>
                        </a:rPr>
                        <a:t>is the demand from consumers for new products and improvements in old ones; this is often found via reviews, polls, surveys, </a:t>
                      </a:r>
                      <a:r>
                        <a:rPr lang="en-US" sz="120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Product</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b="1" baseline="0" dirty="0">
                          <a:latin typeface="Tahoma" panose="020B0604030504040204" pitchFamily="34" charset="0"/>
                          <a:ea typeface="Tahoma" panose="020B0604030504040204" pitchFamily="34" charset="0"/>
                          <a:cs typeface="Tahoma" panose="020B0604030504040204" pitchFamily="34" charset="0"/>
                        </a:rPr>
                        <a:t>Aesthetics, </a:t>
                      </a:r>
                      <a:r>
                        <a:rPr lang="en-US" sz="1200" b="0" baseline="0" dirty="0">
                          <a:latin typeface="Tahoma" panose="020B0604030504040204" pitchFamily="34" charset="0"/>
                          <a:ea typeface="Tahoma" panose="020B0604030504040204" pitchFamily="34" charset="0"/>
                          <a:cs typeface="Tahoma" panose="020B0604030504040204" pitchFamily="34" charset="0"/>
                        </a:rPr>
                        <a:t>making products easier to use, </a:t>
                      </a:r>
                      <a:r>
                        <a:rPr lang="en-US" sz="1200" b="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4" name="Table 3">
            <a:extLst>
              <a:ext uri="{FF2B5EF4-FFF2-40B4-BE49-F238E27FC236}">
                <a16:creationId xmlns:a16="http://schemas.microsoft.com/office/drawing/2014/main" id="{327AEA6B-60B7-4D94-0A18-2F9CB0430794}"/>
              </a:ext>
            </a:extLst>
          </p:cNvPr>
          <p:cNvGraphicFramePr>
            <a:graphicFrameLocks noGrp="1"/>
          </p:cNvGraphicFramePr>
          <p:nvPr>
            <p:extLst>
              <p:ext uri="{D42A27DB-BD31-4B8C-83A1-F6EECF244321}">
                <p14:modId xmlns:p14="http://schemas.microsoft.com/office/powerpoint/2010/main" val="754814485"/>
              </p:ext>
            </p:extLst>
          </p:nvPr>
        </p:nvGraphicFramePr>
        <p:xfrm>
          <a:off x="6565392" y="1120648"/>
          <a:ext cx="5888736" cy="5523992"/>
        </p:xfrm>
        <a:graphic>
          <a:graphicData uri="http://schemas.openxmlformats.org/drawingml/2006/table">
            <a:tbl>
              <a:tblPr firstRow="1" bandRow="1">
                <a:tableStyleId>{5940675A-B579-460E-94D1-54222C63F5DA}</a:tableStyleId>
              </a:tblPr>
              <a:tblGrid>
                <a:gridCol w="5888736">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Fashion and Trends</a:t>
                      </a:r>
                    </a:p>
                  </a:txBody>
                  <a:tcPr anchor="ctr">
                    <a:solidFill>
                      <a:srgbClr val="F3EBF9"/>
                    </a:solidFill>
                  </a:tcPr>
                </a:tc>
                <a:extLst>
                  <a:ext uri="{0D108BD9-81ED-4DB2-BD59-A6C34878D82A}">
                    <a16:rowId xmlns:a16="http://schemas.microsoft.com/office/drawing/2014/main" val="4240746214"/>
                  </a:ext>
                </a:extLst>
              </a:tr>
              <a:tr h="969772">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Fashion</a:t>
                      </a:r>
                      <a:r>
                        <a:rPr lang="en-GB" sz="1200" baseline="0" dirty="0">
                          <a:latin typeface="Tahoma" panose="020B0604030504040204" pitchFamily="34" charset="0"/>
                          <a:ea typeface="Tahoma" panose="020B0604030504040204" pitchFamily="34" charset="0"/>
                          <a:cs typeface="Tahoma" panose="020B0604030504040204" pitchFamily="34" charset="0"/>
                        </a:rPr>
                        <a:t> and Trends will change quickly, and you can see major differences in fashions over decades.</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Designers have to make sure their products meet the fashion and trends of the area they are designing and selling the product to.</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The change of products over time is called </a:t>
                      </a:r>
                      <a:r>
                        <a:rPr lang="en-GB" sz="1200" b="1" baseline="0" dirty="0">
                          <a:latin typeface="Tahoma" panose="020B0604030504040204" pitchFamily="34" charset="0"/>
                          <a:ea typeface="Tahoma" panose="020B0604030504040204" pitchFamily="34" charset="0"/>
                          <a:cs typeface="Tahoma" panose="020B0604030504040204" pitchFamily="34" charset="0"/>
                        </a:rPr>
                        <a:t>Product Evolution</a:t>
                      </a:r>
                      <a:r>
                        <a:rPr lang="en-GB" sz="1200" b="0" baseline="0" dirty="0">
                          <a:latin typeface="Tahoma" panose="020B0604030504040204" pitchFamily="34" charset="0"/>
                          <a:ea typeface="Tahoma" panose="020B0604030504040204" pitchFamily="34" charset="0"/>
                          <a:cs typeface="Tahoma" panose="020B0604030504040204" pitchFamily="34" charset="0"/>
                        </a:rPr>
                        <a:t>. This is caused by Market Pull, Technology Push and Fashion and Trends.</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Some products are seen as </a:t>
                      </a:r>
                      <a:r>
                        <a:rPr lang="en-GB" sz="1200" b="1" baseline="0" dirty="0">
                          <a:latin typeface="Tahoma" panose="020B0604030504040204" pitchFamily="34" charset="0"/>
                          <a:ea typeface="Tahoma" panose="020B0604030504040204" pitchFamily="34" charset="0"/>
                          <a:cs typeface="Tahoma" panose="020B0604030504040204" pitchFamily="34" charset="0"/>
                        </a:rPr>
                        <a:t>timeless. </a:t>
                      </a:r>
                      <a:r>
                        <a:rPr lang="en-GB" sz="1200" b="0" baseline="0" dirty="0">
                          <a:latin typeface="Tahoma" panose="020B0604030504040204" pitchFamily="34" charset="0"/>
                          <a:ea typeface="Tahoma" panose="020B0604030504040204" pitchFamily="34" charset="0"/>
                          <a:cs typeface="Tahoma" panose="020B0604030504040204" pitchFamily="34" charset="0"/>
                        </a:rPr>
                        <a:t>These products are called </a:t>
                      </a:r>
                      <a:r>
                        <a:rPr lang="en-GB" sz="1200" b="1" baseline="0" dirty="0">
                          <a:latin typeface="Tahoma" panose="020B0604030504040204" pitchFamily="34" charset="0"/>
                          <a:ea typeface="Tahoma" panose="020B0604030504040204" pitchFamily="34" charset="0"/>
                          <a:cs typeface="Tahoma" panose="020B0604030504040204" pitchFamily="34" charset="0"/>
                        </a:rPr>
                        <a:t>Iconic Designs.</a:t>
                      </a:r>
                      <a:r>
                        <a:rPr lang="en-GB" sz="1200" b="0" baseline="0" dirty="0">
                          <a:latin typeface="Tahoma" panose="020B0604030504040204" pitchFamily="34" charset="0"/>
                          <a:ea typeface="Tahoma" panose="020B0604030504040204" pitchFamily="34" charset="0"/>
                          <a:cs typeface="Tahoma" panose="020B0604030504040204" pitchFamily="34" charset="0"/>
                        </a:rPr>
                        <a:t> These products are timeless because they were innovative, set a bench mark for following products, changed their industry and are often copied.</a:t>
                      </a:r>
                    </a:p>
                    <a:p>
                      <a:pPr algn="ctr"/>
                      <a:r>
                        <a:rPr lang="en-GB" sz="1200" b="0" baseline="0" dirty="0">
                          <a:latin typeface="Tahoma" panose="020B0604030504040204" pitchFamily="34" charset="0"/>
                          <a:ea typeface="Tahoma" panose="020B0604030504040204" pitchFamily="34" charset="0"/>
                          <a:cs typeface="Tahoma" panose="020B0604030504040204" pitchFamily="34" charset="0"/>
                        </a:rPr>
                        <a:t>Examples include; iPod, iPhone, Angle-Poise Lamp, Swiss Army Knife, Converse Shoes, Levi’s Jeans, Classic Mini Cooper</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5" name="Table 4">
            <a:extLst>
              <a:ext uri="{FF2B5EF4-FFF2-40B4-BE49-F238E27FC236}">
                <a16:creationId xmlns:a16="http://schemas.microsoft.com/office/drawing/2014/main" id="{BBBFE680-A2A7-D33A-686D-E0573A7AF30B}"/>
              </a:ext>
            </a:extLst>
          </p:cNvPr>
          <p:cNvGraphicFramePr>
            <a:graphicFrameLocks noGrp="1"/>
          </p:cNvGraphicFramePr>
          <p:nvPr>
            <p:extLst>
              <p:ext uri="{D42A27DB-BD31-4B8C-83A1-F6EECF244321}">
                <p14:modId xmlns:p14="http://schemas.microsoft.com/office/powerpoint/2010/main" val="286440005"/>
              </p:ext>
            </p:extLst>
          </p:nvPr>
        </p:nvGraphicFramePr>
        <p:xfrm>
          <a:off x="562114" y="3960100"/>
          <a:ext cx="5838685" cy="5421644"/>
        </p:xfrm>
        <a:graphic>
          <a:graphicData uri="http://schemas.openxmlformats.org/drawingml/2006/table">
            <a:tbl>
              <a:tblPr firstRow="1" bandRow="1">
                <a:tableStyleId>{5940675A-B579-460E-94D1-54222C63F5DA}</a:tableStyleId>
              </a:tblPr>
              <a:tblGrid>
                <a:gridCol w="5838685">
                  <a:extLst>
                    <a:ext uri="{9D8B030D-6E8A-4147-A177-3AD203B41FA5}">
                      <a16:colId xmlns:a16="http://schemas.microsoft.com/office/drawing/2014/main" val="1398461310"/>
                    </a:ext>
                  </a:extLst>
                </a:gridCol>
              </a:tblGrid>
              <a:tr h="57532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Cultures, Faith and Belief</a:t>
                      </a:r>
                    </a:p>
                  </a:txBody>
                  <a:tcPr anchor="ctr">
                    <a:solidFill>
                      <a:srgbClr val="F3EBF9"/>
                    </a:solidFill>
                  </a:tcPr>
                </a:tc>
                <a:extLst>
                  <a:ext uri="{0D108BD9-81ED-4DB2-BD59-A6C34878D82A}">
                    <a16:rowId xmlns:a16="http://schemas.microsoft.com/office/drawing/2014/main" val="4240746214"/>
                  </a:ext>
                </a:extLst>
              </a:tr>
              <a:tr h="3821279">
                <a:tc>
                  <a:txBody>
                    <a:bodyPr/>
                    <a:lstStyle/>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groups of people have different interests and have to be catered for.</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countries and cultures also react to products differently. </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b="0" i="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0" i="0" dirty="0">
                          <a:latin typeface="Tahoma" panose="020B0604030504040204" pitchFamily="34" charset="0"/>
                          <a:ea typeface="Tahoma" panose="020B0604030504040204" pitchFamily="34" charset="0"/>
                          <a:cs typeface="Tahoma" panose="020B0604030504040204" pitchFamily="34" charset="0"/>
                        </a:rPr>
                        <a:t>E.g. In India McDonalds don’t sell beef burgers as it has a large Hindu population, and cows are seen as sacred – in contrast the UK sells its most amount of fish and chips on a Friday as it is a Christian tradition to not eat meat on that day.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16370356"/>
                  </a:ext>
                </a:extLst>
              </a:tr>
            </a:tbl>
          </a:graphicData>
        </a:graphic>
      </p:graphicFrame>
      <p:graphicFrame>
        <p:nvGraphicFramePr>
          <p:cNvPr id="6" name="Table 5">
            <a:extLst>
              <a:ext uri="{FF2B5EF4-FFF2-40B4-BE49-F238E27FC236}">
                <a16:creationId xmlns:a16="http://schemas.microsoft.com/office/drawing/2014/main" id="{4E2781FC-0F47-C422-1BDF-F583548BAF10}"/>
              </a:ext>
            </a:extLst>
          </p:cNvPr>
          <p:cNvGraphicFramePr>
            <a:graphicFrameLocks noGrp="1"/>
          </p:cNvGraphicFramePr>
          <p:nvPr>
            <p:extLst>
              <p:ext uri="{D42A27DB-BD31-4B8C-83A1-F6EECF244321}">
                <p14:modId xmlns:p14="http://schemas.microsoft.com/office/powerpoint/2010/main" val="541806858"/>
              </p:ext>
            </p:extLst>
          </p:nvPr>
        </p:nvGraphicFramePr>
        <p:xfrm>
          <a:off x="6615442" y="6922757"/>
          <a:ext cx="5783821" cy="2415032"/>
        </p:xfrm>
        <a:graphic>
          <a:graphicData uri="http://schemas.openxmlformats.org/drawingml/2006/table">
            <a:tbl>
              <a:tblPr firstRow="1" bandRow="1">
                <a:tableStyleId>{5940675A-B579-460E-94D1-54222C63F5DA}</a:tableStyleId>
              </a:tblPr>
              <a:tblGrid>
                <a:gridCol w="5783821">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Inclusive vs. Exclusive Design</a:t>
                      </a:r>
                    </a:p>
                  </a:txBody>
                  <a:tcPr anchor="ctr">
                    <a:solidFill>
                      <a:srgbClr val="F3EBF9"/>
                    </a:solidFill>
                  </a:tcPr>
                </a:tc>
                <a:extLst>
                  <a:ext uri="{0D108BD9-81ED-4DB2-BD59-A6C34878D82A}">
                    <a16:rowId xmlns:a16="http://schemas.microsoft.com/office/drawing/2014/main" val="4240746214"/>
                  </a:ext>
                </a:extLst>
              </a:tr>
              <a:tr h="969772">
                <a:tc>
                  <a:txBody>
                    <a:bodyPr/>
                    <a:lstStyle/>
                    <a:p>
                      <a:r>
                        <a:rPr lang="en-GB" sz="1200" b="1" i="0" dirty="0">
                          <a:latin typeface="Tahoma" panose="020B0604030504040204" pitchFamily="34" charset="0"/>
                          <a:ea typeface="Tahoma" panose="020B0604030504040204" pitchFamily="34" charset="0"/>
                          <a:cs typeface="Tahoma" panose="020B0604030504040204" pitchFamily="34" charset="0"/>
                        </a:rPr>
                        <a:t>Inclusive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that as many people as possible can use</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Cars, Doorframes, Adjustable Products,</a:t>
                      </a:r>
                      <a:r>
                        <a:rPr lang="en-GB" sz="1200" i="0" baseline="0" dirty="0">
                          <a:latin typeface="Tahoma" panose="020B0604030504040204" pitchFamily="34" charset="0"/>
                          <a:ea typeface="Tahoma" panose="020B0604030504040204" pitchFamily="34" charset="0"/>
                          <a:cs typeface="Tahoma" panose="020B0604030504040204" pitchFamily="34" charset="0"/>
                        </a:rPr>
                        <a:t> </a:t>
                      </a:r>
                      <a:r>
                        <a:rPr lang="en-GB" sz="1200" i="0" baseline="0" dirty="0" err="1">
                          <a:latin typeface="Tahoma" panose="020B0604030504040204" pitchFamily="34" charset="0"/>
                          <a:ea typeface="Tahoma" panose="020B0604030504040204" pitchFamily="34" charset="0"/>
                          <a:cs typeface="Tahoma" panose="020B0604030504040204" pitchFamily="34" charset="0"/>
                        </a:rPr>
                        <a:t>etc</a:t>
                      </a:r>
                      <a:endParaRPr lang="en-GB" sz="1200" i="0" dirty="0">
                        <a:latin typeface="Tahoma" panose="020B0604030504040204" pitchFamily="34" charset="0"/>
                        <a:ea typeface="Tahoma" panose="020B0604030504040204" pitchFamily="34" charset="0"/>
                        <a:cs typeface="Tahoma" panose="020B0604030504040204" pitchFamily="34" charset="0"/>
                      </a:endParaRPr>
                    </a:p>
                    <a:p>
                      <a:endParaRPr lang="en-GB" sz="1200" b="1" i="0" dirty="0">
                        <a:latin typeface="Tahoma" panose="020B0604030504040204" pitchFamily="34" charset="0"/>
                        <a:ea typeface="Tahoma" panose="020B0604030504040204" pitchFamily="34" charset="0"/>
                        <a:cs typeface="Tahoma" panose="020B0604030504040204" pitchFamily="34" charset="0"/>
                      </a:endParaRPr>
                    </a:p>
                    <a:p>
                      <a:r>
                        <a:rPr lang="en-GB" sz="1200" b="1" i="0" dirty="0">
                          <a:latin typeface="Tahoma" panose="020B0604030504040204" pitchFamily="34" charset="0"/>
                          <a:ea typeface="Tahoma" panose="020B0604030504040204" pitchFamily="34" charset="0"/>
                          <a:cs typeface="Tahoma" panose="020B0604030504040204" pitchFamily="34" charset="0"/>
                        </a:rPr>
                        <a:t>Exclusive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for a particular group and their needs</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a:t>
                      </a:r>
                      <a:r>
                        <a:rPr lang="en-GB" sz="1200" i="0" baseline="0" dirty="0">
                          <a:latin typeface="Tahoma" panose="020B0604030504040204" pitchFamily="34" charset="0"/>
                          <a:ea typeface="Tahoma" panose="020B0604030504040204" pitchFamily="34" charset="0"/>
                          <a:cs typeface="Tahoma" panose="020B0604030504040204" pitchFamily="34" charset="0"/>
                        </a:rPr>
                        <a:t> seats for babies, Wheelchairs, Stair Lifts</a:t>
                      </a:r>
                      <a:endParaRPr lang="en-GB" sz="1200" i="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p>
                  </a:txBody>
                  <a:tcPr anchor="ctr"/>
                </a:tc>
                <a:extLst>
                  <a:ext uri="{0D108BD9-81ED-4DB2-BD59-A6C34878D82A}">
                    <a16:rowId xmlns:a16="http://schemas.microsoft.com/office/drawing/2014/main" val="3916370356"/>
                  </a:ext>
                </a:extLst>
              </a:tr>
            </a:tbl>
          </a:graphicData>
        </a:graphic>
      </p:graphicFrame>
      <p:pic>
        <p:nvPicPr>
          <p:cNvPr id="7" name="Picture 6">
            <a:extLst>
              <a:ext uri="{FF2B5EF4-FFF2-40B4-BE49-F238E27FC236}">
                <a16:creationId xmlns:a16="http://schemas.microsoft.com/office/drawing/2014/main" id="{C7CB36F9-2439-0E5F-F994-BDBCFF770E99}"/>
              </a:ext>
            </a:extLst>
          </p:cNvPr>
          <p:cNvPicPr>
            <a:picLocks noChangeAspect="1"/>
          </p:cNvPicPr>
          <p:nvPr/>
        </p:nvPicPr>
        <p:blipFill rotWithShape="1">
          <a:blip r:embed="rId2"/>
          <a:srcRect l="6522" t="6763" r="1884" b="17295"/>
          <a:stretch/>
        </p:blipFill>
        <p:spPr>
          <a:xfrm>
            <a:off x="961193" y="6005360"/>
            <a:ext cx="5073847" cy="3155098"/>
          </a:xfrm>
          <a:prstGeom prst="rect">
            <a:avLst/>
          </a:prstGeom>
        </p:spPr>
      </p:pic>
      <p:pic>
        <p:nvPicPr>
          <p:cNvPr id="8" name="Picture 7">
            <a:extLst>
              <a:ext uri="{FF2B5EF4-FFF2-40B4-BE49-F238E27FC236}">
                <a16:creationId xmlns:a16="http://schemas.microsoft.com/office/drawing/2014/main" id="{D8ED8AA5-AA8C-CB58-A7EF-075E20DFF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721" y="3217637"/>
            <a:ext cx="3732415" cy="1040769"/>
          </a:xfrm>
          <a:prstGeom prst="rect">
            <a:avLst/>
          </a:prstGeom>
        </p:spPr>
      </p:pic>
      <p:pic>
        <p:nvPicPr>
          <p:cNvPr id="9" name="Picture 8">
            <a:extLst>
              <a:ext uri="{FF2B5EF4-FFF2-40B4-BE49-F238E27FC236}">
                <a16:creationId xmlns:a16="http://schemas.microsoft.com/office/drawing/2014/main" id="{90C710C7-9ADE-2987-2CD7-21D64E0EA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432" y="5558990"/>
            <a:ext cx="3081414" cy="1002713"/>
          </a:xfrm>
          <a:prstGeom prst="rect">
            <a:avLst/>
          </a:prstGeom>
        </p:spPr>
      </p:pic>
      <p:pic>
        <p:nvPicPr>
          <p:cNvPr id="10" name="Picture 9">
            <a:extLst>
              <a:ext uri="{FF2B5EF4-FFF2-40B4-BE49-F238E27FC236}">
                <a16:creationId xmlns:a16="http://schemas.microsoft.com/office/drawing/2014/main" id="{F692C15B-CCAF-8F24-6895-1A075C6E5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Tree>
    <p:extLst>
      <p:ext uri="{BB962C8B-B14F-4D97-AF65-F5344CB8AC3E}">
        <p14:creationId xmlns:p14="http://schemas.microsoft.com/office/powerpoint/2010/main" val="248659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7E392-8708-A35D-DF5B-406EC0C76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3" name="TextBox 2">
            <a:extLst>
              <a:ext uri="{FF2B5EF4-FFF2-40B4-BE49-F238E27FC236}">
                <a16:creationId xmlns:a16="http://schemas.microsoft.com/office/drawing/2014/main" id="{D129941E-D3C7-8B18-2B34-9B3A5A09C3A1}"/>
              </a:ext>
            </a:extLst>
          </p:cNvPr>
          <p:cNvSpPr txBox="1"/>
          <p:nvPr/>
        </p:nvSpPr>
        <p:spPr>
          <a:xfrm>
            <a:off x="2473451" y="354720"/>
            <a:ext cx="7854697" cy="307777"/>
          </a:xfrm>
          <a:prstGeom prst="rect">
            <a:avLst/>
          </a:prstGeom>
          <a:noFill/>
        </p:spPr>
        <p:txBody>
          <a:bodyPr wrap="square" rtlCol="0">
            <a:spAutoFit/>
          </a:bodyPr>
          <a:lstStyle/>
          <a:p>
            <a:pPr algn="ctr"/>
            <a:r>
              <a:rPr lang="en-GB" sz="1400" dirty="0">
                <a:solidFill>
                  <a:schemeClr val="accent6">
                    <a:lumMod val="50000"/>
                  </a:schemeClr>
                </a:solidFill>
                <a:latin typeface="Chalk Dash" panose="03000600000000000000" pitchFamily="66" charset="0"/>
                <a:ea typeface="Tahoma" panose="020B0604030504040204" pitchFamily="34" charset="0"/>
                <a:cs typeface="Tahoma" panose="020B0604030504040204" pitchFamily="34" charset="0"/>
              </a:rPr>
              <a:t>Scales of Production</a:t>
            </a:r>
          </a:p>
        </p:txBody>
      </p:sp>
      <p:graphicFrame>
        <p:nvGraphicFramePr>
          <p:cNvPr id="4" name="Table 3">
            <a:extLst>
              <a:ext uri="{FF2B5EF4-FFF2-40B4-BE49-F238E27FC236}">
                <a16:creationId xmlns:a16="http://schemas.microsoft.com/office/drawing/2014/main" id="{556E30EA-4632-3F87-983D-D93507FEC2CA}"/>
              </a:ext>
            </a:extLst>
          </p:cNvPr>
          <p:cNvGraphicFramePr>
            <a:graphicFrameLocks noGrp="1"/>
          </p:cNvGraphicFramePr>
          <p:nvPr>
            <p:extLst>
              <p:ext uri="{D42A27DB-BD31-4B8C-83A1-F6EECF244321}">
                <p14:modId xmlns:p14="http://schemas.microsoft.com/office/powerpoint/2010/main" val="105337837"/>
              </p:ext>
            </p:extLst>
          </p:nvPr>
        </p:nvGraphicFramePr>
        <p:xfrm>
          <a:off x="233776" y="913385"/>
          <a:ext cx="12334047" cy="4444999"/>
        </p:xfrm>
        <a:graphic>
          <a:graphicData uri="http://schemas.openxmlformats.org/drawingml/2006/table">
            <a:tbl>
              <a:tblPr firstRow="1" bandRow="1">
                <a:tableStyleId>{5940675A-B579-460E-94D1-54222C63F5DA}</a:tableStyleId>
              </a:tblPr>
              <a:tblGrid>
                <a:gridCol w="1588308">
                  <a:extLst>
                    <a:ext uri="{9D8B030D-6E8A-4147-A177-3AD203B41FA5}">
                      <a16:colId xmlns:a16="http://schemas.microsoft.com/office/drawing/2014/main" val="650560872"/>
                    </a:ext>
                  </a:extLst>
                </a:gridCol>
                <a:gridCol w="2481623">
                  <a:extLst>
                    <a:ext uri="{9D8B030D-6E8A-4147-A177-3AD203B41FA5}">
                      <a16:colId xmlns:a16="http://schemas.microsoft.com/office/drawing/2014/main" val="1137440549"/>
                    </a:ext>
                  </a:extLst>
                </a:gridCol>
                <a:gridCol w="5969489">
                  <a:extLst>
                    <a:ext uri="{9D8B030D-6E8A-4147-A177-3AD203B41FA5}">
                      <a16:colId xmlns:a16="http://schemas.microsoft.com/office/drawing/2014/main" val="1068028841"/>
                    </a:ext>
                  </a:extLst>
                </a:gridCol>
                <a:gridCol w="2294627">
                  <a:extLst>
                    <a:ext uri="{9D8B030D-6E8A-4147-A177-3AD203B41FA5}">
                      <a16:colId xmlns:a16="http://schemas.microsoft.com/office/drawing/2014/main" val="2710481227"/>
                    </a:ext>
                  </a:extLst>
                </a:gridCol>
              </a:tblGrid>
              <a:tr h="385063">
                <a:tc>
                  <a:txBody>
                    <a:bodyPr/>
                    <a:lstStyle/>
                    <a:p>
                      <a:pPr algn="ctr"/>
                      <a:r>
                        <a:rPr lang="en-GB" sz="1200" b="1" dirty="0"/>
                        <a:t>Name/ Type</a:t>
                      </a:r>
                    </a:p>
                  </a:txBody>
                  <a:tcPr marL="128016" marR="128016" marT="64008" marB="64008" anchor="ctr">
                    <a:solidFill>
                      <a:schemeClr val="accent6">
                        <a:lumMod val="20000"/>
                        <a:lumOff val="80000"/>
                      </a:schemeClr>
                    </a:solidFill>
                  </a:tcPr>
                </a:tc>
                <a:tc>
                  <a:txBody>
                    <a:bodyPr/>
                    <a:lstStyle/>
                    <a:p>
                      <a:pPr algn="ctr"/>
                      <a:r>
                        <a:rPr lang="en-GB" sz="1200" b="1" dirty="0"/>
                        <a:t>How many it makes</a:t>
                      </a:r>
                    </a:p>
                  </a:txBody>
                  <a:tcPr marL="128016" marR="128016" marT="64008" marB="64008" anchor="ctr">
                    <a:solidFill>
                      <a:schemeClr val="accent6">
                        <a:lumMod val="20000"/>
                        <a:lumOff val="80000"/>
                      </a:schemeClr>
                    </a:solidFill>
                  </a:tcPr>
                </a:tc>
                <a:tc>
                  <a:txBody>
                    <a:bodyPr/>
                    <a:lstStyle/>
                    <a:p>
                      <a:pPr algn="ctr"/>
                      <a:r>
                        <a:rPr lang="en-GB" sz="1200" b="1" dirty="0"/>
                        <a:t>Ke</a:t>
                      </a:r>
                      <a:r>
                        <a:rPr lang="en-GB" sz="1200" b="1" baseline="0" dirty="0"/>
                        <a:t>y Info</a:t>
                      </a:r>
                      <a:endParaRPr lang="en-GB" sz="1200" b="1" dirty="0"/>
                    </a:p>
                  </a:txBody>
                  <a:tcPr marL="128016" marR="128016" marT="64008" marB="64008" anchor="ctr">
                    <a:solidFill>
                      <a:schemeClr val="accent6">
                        <a:lumMod val="20000"/>
                        <a:lumOff val="80000"/>
                      </a:schemeClr>
                    </a:solidFill>
                  </a:tcPr>
                </a:tc>
                <a:tc>
                  <a:txBody>
                    <a:bodyPr/>
                    <a:lstStyle/>
                    <a:p>
                      <a:pPr algn="ctr"/>
                      <a:r>
                        <a:rPr lang="en-GB" sz="1200" b="1" dirty="0"/>
                        <a:t>Examples of Products</a:t>
                      </a:r>
                    </a:p>
                  </a:txBody>
                  <a:tcPr marL="128016" marR="128016" marT="64008" marB="64008" anchor="ctr">
                    <a:solidFill>
                      <a:schemeClr val="accent6">
                        <a:lumMod val="20000"/>
                        <a:lumOff val="80000"/>
                      </a:schemeClr>
                    </a:solidFill>
                  </a:tcPr>
                </a:tc>
                <a:extLst>
                  <a:ext uri="{0D108BD9-81ED-4DB2-BD59-A6C34878D82A}">
                    <a16:rowId xmlns:a16="http://schemas.microsoft.com/office/drawing/2014/main" val="2992580308"/>
                  </a:ext>
                </a:extLst>
              </a:tr>
              <a:tr h="1146047">
                <a:tc>
                  <a:txBody>
                    <a:bodyPr/>
                    <a:lstStyle/>
                    <a:p>
                      <a:pPr algn="ctr"/>
                      <a:r>
                        <a:rPr lang="en-GB" sz="1200" dirty="0"/>
                        <a:t>One-off</a:t>
                      </a:r>
                      <a:r>
                        <a:rPr lang="en-GB" sz="1200" baseline="0" dirty="0"/>
                        <a:t> Production </a:t>
                      </a:r>
                      <a:endParaRPr lang="en-GB" sz="1200" dirty="0"/>
                    </a:p>
                  </a:txBody>
                  <a:tcPr marL="128016" marR="128016" marT="64008" marB="64008" anchor="ctr">
                    <a:solidFill>
                      <a:schemeClr val="accent6">
                        <a:lumMod val="20000"/>
                        <a:lumOff val="80000"/>
                      </a:schemeClr>
                    </a:solidFill>
                  </a:tcPr>
                </a:tc>
                <a:tc>
                  <a:txBody>
                    <a:bodyPr/>
                    <a:lstStyle/>
                    <a:p>
                      <a:pPr algn="ctr"/>
                      <a:r>
                        <a:rPr lang="en-GB" sz="1200" dirty="0"/>
                        <a:t>1</a:t>
                      </a:r>
                    </a:p>
                  </a:txBody>
                  <a:tcPr marL="128016" marR="128016" marT="64008" marB="64008" anchor="ctr"/>
                </a:tc>
                <a:tc>
                  <a:txBody>
                    <a:bodyPr/>
                    <a:lstStyle/>
                    <a:p>
                      <a:pPr marL="285750" indent="-285750" algn="ctr">
                        <a:buFont typeface="Arial" panose="020B0604020202020204" pitchFamily="34" charset="0"/>
                        <a:buChar char="•"/>
                      </a:pPr>
                      <a:r>
                        <a:rPr lang="en-GB" sz="1200" dirty="0"/>
                        <a:t>Also known as Bespoke or Prototype</a:t>
                      </a:r>
                      <a:r>
                        <a:rPr lang="en-GB" sz="1200" baseline="0" dirty="0"/>
                        <a:t> manufacture</a:t>
                      </a:r>
                    </a:p>
                    <a:p>
                      <a:pPr marL="285750" indent="-285750" algn="ctr">
                        <a:buFont typeface="Arial" panose="020B0604020202020204" pitchFamily="34" charset="0"/>
                        <a:buChar char="•"/>
                      </a:pPr>
                      <a:r>
                        <a:rPr lang="en-GB" sz="1200" baseline="0" dirty="0"/>
                        <a:t>Custom-made products</a:t>
                      </a:r>
                    </a:p>
                    <a:p>
                      <a:pPr marL="285750" indent="-285750" algn="ctr">
                        <a:buFont typeface="Arial" panose="020B0604020202020204" pitchFamily="34" charset="0"/>
                        <a:buChar char="•"/>
                      </a:pPr>
                      <a:r>
                        <a:rPr lang="en-GB" sz="1200" baseline="0" dirty="0"/>
                        <a:t>Specialist workers/ skills</a:t>
                      </a:r>
                    </a:p>
                    <a:p>
                      <a:pPr marL="285750" indent="-285750" algn="ctr">
                        <a:buFont typeface="Arial" panose="020B0604020202020204" pitchFamily="34" charset="0"/>
                        <a:buChar char="•"/>
                      </a:pPr>
                      <a:r>
                        <a:rPr lang="en-GB" sz="1200" baseline="0" dirty="0"/>
                        <a:t>Specialist machines and materials</a:t>
                      </a:r>
                    </a:p>
                    <a:p>
                      <a:pPr marL="285750" indent="-285750" algn="ctr">
                        <a:buFont typeface="Arial" panose="020B0604020202020204" pitchFamily="34" charset="0"/>
                        <a:buChar char="•"/>
                      </a:pPr>
                      <a:r>
                        <a:rPr lang="en-GB" sz="1200" baseline="0" dirty="0"/>
                        <a:t>High Quality but expensive</a:t>
                      </a:r>
                    </a:p>
                  </a:txBody>
                  <a:tcPr marL="128016" marR="128016" marT="64008" marB="64008" anchor="ctr"/>
                </a:tc>
                <a:tc>
                  <a:txBody>
                    <a:bodyPr/>
                    <a:lstStyle/>
                    <a:p>
                      <a:pPr marL="285750" indent="-285750" algn="ctr">
                        <a:buFont typeface="Arial" panose="020B0604020202020204" pitchFamily="34" charset="0"/>
                        <a:buChar char="•"/>
                      </a:pPr>
                      <a:r>
                        <a:rPr lang="en-GB" sz="1200" dirty="0"/>
                        <a:t>Towers</a:t>
                      </a:r>
                      <a:r>
                        <a:rPr lang="en-GB" sz="1200" baseline="0" dirty="0"/>
                        <a:t> / Bridges</a:t>
                      </a:r>
                    </a:p>
                    <a:p>
                      <a:pPr marL="285750" indent="-285750" algn="ctr">
                        <a:buFont typeface="Arial" panose="020B0604020202020204" pitchFamily="34" charset="0"/>
                        <a:buChar char="•"/>
                      </a:pPr>
                      <a:r>
                        <a:rPr lang="en-GB" sz="1200" baseline="0" dirty="0"/>
                        <a:t>One-off Houses</a:t>
                      </a:r>
                    </a:p>
                    <a:p>
                      <a:pPr marL="285750" indent="-285750" algn="ctr">
                        <a:buFont typeface="Arial" panose="020B0604020202020204" pitchFamily="34" charset="0"/>
                        <a:buChar char="•"/>
                      </a:pPr>
                      <a:r>
                        <a:rPr lang="en-GB" sz="1200" baseline="0" dirty="0"/>
                        <a:t>Custom made clothes</a:t>
                      </a:r>
                    </a:p>
                  </a:txBody>
                  <a:tcPr marL="128016" marR="128016" marT="64008" marB="64008" anchor="ctr"/>
                </a:tc>
                <a:extLst>
                  <a:ext uri="{0D108BD9-81ED-4DB2-BD59-A6C34878D82A}">
                    <a16:rowId xmlns:a16="http://schemas.microsoft.com/office/drawing/2014/main" val="2135399536"/>
                  </a:ext>
                </a:extLst>
              </a:tr>
              <a:tr h="1066801">
                <a:tc>
                  <a:txBody>
                    <a:bodyPr/>
                    <a:lstStyle/>
                    <a:p>
                      <a:pPr algn="ctr"/>
                      <a:r>
                        <a:rPr lang="en-GB" sz="1200" dirty="0"/>
                        <a:t>Batch</a:t>
                      </a:r>
                    </a:p>
                  </a:txBody>
                  <a:tcPr marL="128016" marR="128016" marT="64008" marB="64008" anchor="ctr">
                    <a:solidFill>
                      <a:schemeClr val="accent6">
                        <a:lumMod val="20000"/>
                        <a:lumOff val="80000"/>
                      </a:schemeClr>
                    </a:solidFill>
                  </a:tcPr>
                </a:tc>
                <a:tc>
                  <a:txBody>
                    <a:bodyPr/>
                    <a:lstStyle/>
                    <a:p>
                      <a:pPr algn="ctr"/>
                      <a:r>
                        <a:rPr lang="en-GB" sz="1200" dirty="0"/>
                        <a:t>10s-1000s</a:t>
                      </a:r>
                    </a:p>
                  </a:txBody>
                  <a:tcPr marL="128016" marR="128016" marT="64008" marB="64008" anchor="ctr"/>
                </a:tc>
                <a:tc>
                  <a:txBody>
                    <a:bodyPr/>
                    <a:lstStyle/>
                    <a:p>
                      <a:pPr marL="285750" indent="-285750" algn="ctr">
                        <a:buFont typeface="Arial" panose="020B0604020202020204" pitchFamily="34" charset="0"/>
                        <a:buChar char="•"/>
                      </a:pPr>
                      <a:r>
                        <a:rPr lang="en-GB" sz="1200" dirty="0"/>
                        <a:t>Uses a mix of workers and machinery</a:t>
                      </a:r>
                    </a:p>
                    <a:p>
                      <a:pPr marL="285750" indent="-285750" algn="ctr">
                        <a:buFont typeface="Arial" panose="020B0604020202020204" pitchFamily="34" charset="0"/>
                        <a:buChar char="•"/>
                      </a:pPr>
                      <a:r>
                        <a:rPr lang="en-GB" sz="1200" dirty="0"/>
                        <a:t>Uses jigs, moulds and templates to help make identical products</a:t>
                      </a:r>
                    </a:p>
                    <a:p>
                      <a:pPr marL="285750" indent="-285750" algn="ctr">
                        <a:buFont typeface="Arial" panose="020B0604020202020204" pitchFamily="34" charset="0"/>
                        <a:buChar char="•"/>
                      </a:pPr>
                      <a:r>
                        <a:rPr lang="en-GB" sz="1200" dirty="0"/>
                        <a:t>Stations of workers</a:t>
                      </a:r>
                      <a:r>
                        <a:rPr lang="en-GB" sz="1200" baseline="0" dirty="0"/>
                        <a:t> e.g. cutting station, painting station, </a:t>
                      </a:r>
                      <a:r>
                        <a:rPr lang="en-GB" sz="1200" baseline="0" dirty="0" err="1"/>
                        <a:t>etc</a:t>
                      </a:r>
                      <a:endParaRPr lang="en-GB" sz="1200" dirty="0"/>
                    </a:p>
                    <a:p>
                      <a:pPr marL="285750" indent="-285750" algn="ctr">
                        <a:buFont typeface="Arial" panose="020B0604020202020204" pitchFamily="34" charset="0"/>
                        <a:buChar char="•"/>
                      </a:pPr>
                      <a:r>
                        <a:rPr lang="en-GB" sz="1200" dirty="0"/>
                        <a:t>Can have some variation e.g. colour, finish, flavour</a:t>
                      </a:r>
                    </a:p>
                  </a:txBody>
                  <a:tcPr marL="128016" marR="128016" marT="64008" marB="64008" anchor="ctr"/>
                </a:tc>
                <a:tc>
                  <a:txBody>
                    <a:bodyPr/>
                    <a:lstStyle/>
                    <a:p>
                      <a:pPr marL="171450" indent="-171450" algn="ctr">
                        <a:buFont typeface="Arial" panose="020B0604020202020204" pitchFamily="34" charset="0"/>
                        <a:buChar char="•"/>
                      </a:pPr>
                      <a:r>
                        <a:rPr lang="en-GB" sz="1200" dirty="0"/>
                        <a:t>Baked foods</a:t>
                      </a:r>
                    </a:p>
                    <a:p>
                      <a:pPr marL="171450" indent="-171450" algn="ctr">
                        <a:buFont typeface="Arial" panose="020B0604020202020204" pitchFamily="34" charset="0"/>
                        <a:buChar char="•"/>
                      </a:pPr>
                      <a:r>
                        <a:rPr lang="en-GB" sz="1200" dirty="0"/>
                        <a:t>Limited edition car</a:t>
                      </a:r>
                    </a:p>
                    <a:p>
                      <a:pPr marL="171450" indent="-171450" algn="ctr">
                        <a:buFont typeface="Arial" panose="020B0604020202020204" pitchFamily="34" charset="0"/>
                        <a:buChar char="•"/>
                      </a:pPr>
                      <a:r>
                        <a:rPr lang="en-GB" sz="1200" dirty="0"/>
                        <a:t>Socks</a:t>
                      </a:r>
                    </a:p>
                    <a:p>
                      <a:pPr marL="171450" indent="-171450" algn="ctr">
                        <a:buFont typeface="Arial" panose="020B0604020202020204" pitchFamily="34" charset="0"/>
                        <a:buChar char="•"/>
                      </a:pPr>
                      <a:r>
                        <a:rPr lang="en-GB" sz="1200" dirty="0"/>
                        <a:t>Chairs</a:t>
                      </a:r>
                    </a:p>
                  </a:txBody>
                  <a:tcPr marL="128016" marR="128016" marT="64008" marB="64008" anchor="ctr"/>
                </a:tc>
                <a:extLst>
                  <a:ext uri="{0D108BD9-81ED-4DB2-BD59-A6C34878D82A}">
                    <a16:rowId xmlns:a16="http://schemas.microsoft.com/office/drawing/2014/main" val="2340679672"/>
                  </a:ext>
                </a:extLst>
              </a:tr>
              <a:tr h="932688">
                <a:tc>
                  <a:txBody>
                    <a:bodyPr/>
                    <a:lstStyle/>
                    <a:p>
                      <a:pPr algn="ctr"/>
                      <a:r>
                        <a:rPr lang="en-GB" sz="1200" dirty="0"/>
                        <a:t>Mass</a:t>
                      </a:r>
                    </a:p>
                  </a:txBody>
                  <a:tcPr marL="128016" marR="128016" marT="64008" marB="64008" anchor="ctr">
                    <a:solidFill>
                      <a:schemeClr val="accent6">
                        <a:lumMod val="20000"/>
                        <a:lumOff val="80000"/>
                      </a:schemeClr>
                    </a:solidFill>
                  </a:tcPr>
                </a:tc>
                <a:tc>
                  <a:txBody>
                    <a:bodyPr/>
                    <a:lstStyle/>
                    <a:p>
                      <a:pPr algn="ctr"/>
                      <a:r>
                        <a:rPr lang="en-GB" sz="1200" dirty="0"/>
                        <a:t>10,000s - 100,000s</a:t>
                      </a:r>
                    </a:p>
                  </a:txBody>
                  <a:tcPr marL="128016" marR="128016" marT="64008" marB="64008" anchor="ctr"/>
                </a:tc>
                <a:tc>
                  <a:txBody>
                    <a:bodyPr/>
                    <a:lstStyle/>
                    <a:p>
                      <a:pPr marL="285750" indent="-285750" algn="ctr">
                        <a:buFont typeface="Arial" panose="020B0604020202020204" pitchFamily="34" charset="0"/>
                        <a:buChar char="•"/>
                      </a:pPr>
                      <a:r>
                        <a:rPr lang="en-GB" sz="1200" dirty="0"/>
                        <a:t>Big assembly lines (and sub-assembly lines)</a:t>
                      </a:r>
                    </a:p>
                    <a:p>
                      <a:pPr marL="285750" indent="-285750" algn="ctr">
                        <a:buFont typeface="Arial" panose="020B0604020202020204" pitchFamily="34" charset="0"/>
                        <a:buChar char="•"/>
                      </a:pPr>
                      <a:r>
                        <a:rPr lang="en-GB" sz="1200" dirty="0"/>
                        <a:t>Heavily automated</a:t>
                      </a:r>
                    </a:p>
                    <a:p>
                      <a:pPr marL="285750" indent="-285750" algn="ctr">
                        <a:buFont typeface="Arial" panose="020B0604020202020204" pitchFamily="34" charset="0"/>
                        <a:buChar char="•"/>
                      </a:pPr>
                      <a:r>
                        <a:rPr lang="en-GB" sz="1200" dirty="0"/>
                        <a:t>Standard and identical products</a:t>
                      </a:r>
                    </a:p>
                    <a:p>
                      <a:pPr marL="285750" indent="-285750" algn="ctr">
                        <a:buFont typeface="Arial" panose="020B0604020202020204" pitchFamily="34" charset="0"/>
                        <a:buChar char="•"/>
                      </a:pPr>
                      <a:r>
                        <a:rPr lang="en-GB" sz="1200" dirty="0"/>
                        <a:t>Little worker input</a:t>
                      </a:r>
                    </a:p>
                  </a:txBody>
                  <a:tcPr marL="128016" marR="128016" marT="64008" marB="64008" anchor="ctr"/>
                </a:tc>
                <a:tc>
                  <a:txBody>
                    <a:bodyPr/>
                    <a:lstStyle/>
                    <a:p>
                      <a:pPr marL="171450" indent="-171450" algn="ctr">
                        <a:buFont typeface="Arial" panose="020B0604020202020204" pitchFamily="34" charset="0"/>
                        <a:buChar char="•"/>
                      </a:pPr>
                      <a:r>
                        <a:rPr lang="en-GB" sz="1200" dirty="0"/>
                        <a:t>Cars</a:t>
                      </a:r>
                    </a:p>
                    <a:p>
                      <a:pPr marL="171450" indent="-171450" algn="ctr">
                        <a:buFont typeface="Arial" panose="020B0604020202020204" pitchFamily="34" charset="0"/>
                        <a:buChar char="•"/>
                      </a:pPr>
                      <a:r>
                        <a:rPr lang="en-GB" sz="1200" dirty="0"/>
                        <a:t>Bottles</a:t>
                      </a:r>
                    </a:p>
                    <a:p>
                      <a:pPr marL="171450" indent="-171450" algn="ctr">
                        <a:buFont typeface="Arial" panose="020B0604020202020204" pitchFamily="34" charset="0"/>
                        <a:buChar char="•"/>
                      </a:pPr>
                      <a:r>
                        <a:rPr lang="en-GB" sz="1200" dirty="0"/>
                        <a:t>Microchips</a:t>
                      </a:r>
                    </a:p>
                    <a:p>
                      <a:pPr marL="171450" indent="-171450" algn="ctr">
                        <a:buFont typeface="Arial" panose="020B0604020202020204" pitchFamily="34" charset="0"/>
                        <a:buChar char="•"/>
                      </a:pPr>
                      <a:r>
                        <a:rPr lang="en-GB" sz="1200" dirty="0"/>
                        <a:t>Plain</a:t>
                      </a:r>
                      <a:r>
                        <a:rPr lang="en-GB" sz="1200" baseline="0" dirty="0"/>
                        <a:t> shirts</a:t>
                      </a:r>
                      <a:endParaRPr lang="en-GB" sz="1200" dirty="0"/>
                    </a:p>
                  </a:txBody>
                  <a:tcPr marL="128016" marR="128016" marT="64008" marB="64008" anchor="ctr"/>
                </a:tc>
                <a:extLst>
                  <a:ext uri="{0D108BD9-81ED-4DB2-BD59-A6C34878D82A}">
                    <a16:rowId xmlns:a16="http://schemas.microsoft.com/office/drawing/2014/main" val="4072110390"/>
                  </a:ext>
                </a:extLst>
              </a:tr>
              <a:tr h="914400">
                <a:tc>
                  <a:txBody>
                    <a:bodyPr/>
                    <a:lstStyle/>
                    <a:p>
                      <a:pPr algn="ctr"/>
                      <a:r>
                        <a:rPr lang="en-GB" sz="1200" dirty="0"/>
                        <a:t>Continuous</a:t>
                      </a:r>
                    </a:p>
                  </a:txBody>
                  <a:tcPr marL="128016" marR="128016" marT="64008" marB="64008" anchor="ctr">
                    <a:solidFill>
                      <a:schemeClr val="accent6">
                        <a:lumMod val="20000"/>
                        <a:lumOff val="80000"/>
                      </a:schemeClr>
                    </a:solidFill>
                  </a:tcPr>
                </a:tc>
                <a:tc>
                  <a:txBody>
                    <a:bodyPr/>
                    <a:lstStyle/>
                    <a:p>
                      <a:pPr algn="ctr"/>
                      <a:r>
                        <a:rPr lang="en-GB" sz="1200" dirty="0"/>
                        <a:t>100,00s</a:t>
                      </a:r>
                      <a:r>
                        <a:rPr lang="en-GB" sz="1200" baseline="0" dirty="0"/>
                        <a:t> +</a:t>
                      </a:r>
                      <a:endParaRPr lang="en-GB" sz="1200" dirty="0"/>
                    </a:p>
                  </a:txBody>
                  <a:tcPr marL="128016" marR="128016" marT="64008" marB="64008" anchor="ctr"/>
                </a:tc>
                <a:tc>
                  <a:txBody>
                    <a:bodyPr/>
                    <a:lstStyle/>
                    <a:p>
                      <a:pPr marL="285750" indent="-285750" algn="ctr">
                        <a:buFont typeface="Arial" panose="020B0604020202020204" pitchFamily="34" charset="0"/>
                        <a:buChar char="•"/>
                      </a:pPr>
                      <a:r>
                        <a:rPr lang="en-GB" sz="1200" dirty="0"/>
                        <a:t>24/7 production</a:t>
                      </a:r>
                    </a:p>
                    <a:p>
                      <a:pPr marL="285750" indent="-285750" algn="ctr">
                        <a:buFont typeface="Arial" panose="020B0604020202020204" pitchFamily="34" charset="0"/>
                        <a:buChar char="•"/>
                      </a:pPr>
                      <a:r>
                        <a:rPr lang="en-GB" sz="1200" dirty="0"/>
                        <a:t>Heavily automated</a:t>
                      </a:r>
                    </a:p>
                    <a:p>
                      <a:pPr marL="285750" indent="-285750" algn="ctr">
                        <a:buFont typeface="Arial" panose="020B0604020202020204" pitchFamily="34" charset="0"/>
                        <a:buChar char="•"/>
                      </a:pPr>
                      <a:r>
                        <a:rPr lang="en-GB" sz="1200" dirty="0"/>
                        <a:t>Standard and identical products</a:t>
                      </a:r>
                    </a:p>
                    <a:p>
                      <a:pPr marL="285750" indent="-285750" algn="ctr">
                        <a:buFont typeface="Arial" panose="020B0604020202020204" pitchFamily="34" charset="0"/>
                        <a:buChar char="•"/>
                      </a:pPr>
                      <a:r>
                        <a:rPr lang="en-GB" sz="1200" dirty="0"/>
                        <a:t>Little</a:t>
                      </a:r>
                      <a:r>
                        <a:rPr lang="en-GB" sz="1200" baseline="0" dirty="0"/>
                        <a:t> worker input</a:t>
                      </a:r>
                      <a:endParaRPr lang="en-GB" sz="1200" dirty="0"/>
                    </a:p>
                  </a:txBody>
                  <a:tcPr marL="128016" marR="128016" marT="64008" marB="64008" anchor="ctr"/>
                </a:tc>
                <a:tc>
                  <a:txBody>
                    <a:bodyPr/>
                    <a:lstStyle/>
                    <a:p>
                      <a:pPr marL="171450" indent="-171450" algn="ctr">
                        <a:buFont typeface="Arial" panose="020B0604020202020204" pitchFamily="34" charset="0"/>
                        <a:buChar char="•"/>
                      </a:pPr>
                      <a:r>
                        <a:rPr lang="en-GB" sz="1200" dirty="0"/>
                        <a:t>Energy</a:t>
                      </a:r>
                    </a:p>
                    <a:p>
                      <a:pPr marL="171450" indent="-171450" algn="ctr">
                        <a:buFont typeface="Arial" panose="020B0604020202020204" pitchFamily="34" charset="0"/>
                        <a:buChar char="•"/>
                      </a:pPr>
                      <a:r>
                        <a:rPr lang="en-GB" sz="1200" dirty="0"/>
                        <a:t>Water</a:t>
                      </a:r>
                    </a:p>
                    <a:p>
                      <a:pPr marL="171450" indent="-171450" algn="ctr">
                        <a:buFont typeface="Arial" panose="020B0604020202020204" pitchFamily="34" charset="0"/>
                        <a:buChar char="•"/>
                      </a:pPr>
                      <a:r>
                        <a:rPr lang="en-GB" sz="1200" dirty="0"/>
                        <a:t>Paper</a:t>
                      </a:r>
                    </a:p>
                    <a:p>
                      <a:pPr marL="171450" indent="-171450" algn="ctr">
                        <a:buFont typeface="Arial" panose="020B0604020202020204" pitchFamily="34" charset="0"/>
                        <a:buChar char="•"/>
                      </a:pPr>
                      <a:r>
                        <a:rPr lang="en-GB" sz="1200" dirty="0"/>
                        <a:t>Plastic</a:t>
                      </a:r>
                    </a:p>
                  </a:txBody>
                  <a:tcPr marL="128016" marR="128016" marT="64008" marB="64008" anchor="ctr"/>
                </a:tc>
                <a:extLst>
                  <a:ext uri="{0D108BD9-81ED-4DB2-BD59-A6C34878D82A}">
                    <a16:rowId xmlns:a16="http://schemas.microsoft.com/office/drawing/2014/main" val="258651688"/>
                  </a:ext>
                </a:extLst>
              </a:tr>
            </a:tbl>
          </a:graphicData>
        </a:graphic>
      </p:graphicFrame>
      <p:graphicFrame>
        <p:nvGraphicFramePr>
          <p:cNvPr id="5" name="Table 4">
            <a:extLst>
              <a:ext uri="{FF2B5EF4-FFF2-40B4-BE49-F238E27FC236}">
                <a16:creationId xmlns:a16="http://schemas.microsoft.com/office/drawing/2014/main" id="{868F8871-104D-E49C-123A-3DD9D0218D9A}"/>
              </a:ext>
            </a:extLst>
          </p:cNvPr>
          <p:cNvGraphicFramePr>
            <a:graphicFrameLocks noGrp="1"/>
          </p:cNvGraphicFramePr>
          <p:nvPr>
            <p:extLst>
              <p:ext uri="{D42A27DB-BD31-4B8C-83A1-F6EECF244321}">
                <p14:modId xmlns:p14="http://schemas.microsoft.com/office/powerpoint/2010/main" val="3343561308"/>
              </p:ext>
            </p:extLst>
          </p:nvPr>
        </p:nvGraphicFramePr>
        <p:xfrm>
          <a:off x="282662" y="5591262"/>
          <a:ext cx="5916970" cy="1833666"/>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297474">
                <a:tc gridSpan="2">
                  <a:txBody>
                    <a:bodyPr/>
                    <a:lstStyle/>
                    <a:p>
                      <a:pPr algn="ctr"/>
                      <a:r>
                        <a:rPr lang="en-GB" sz="1200" b="1" dirty="0"/>
                        <a:t>One-off</a:t>
                      </a:r>
                      <a:r>
                        <a:rPr lang="en-GB" sz="1200" b="1" baseline="0" dirty="0"/>
                        <a:t>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Custom made </a:t>
                      </a:r>
                    </a:p>
                    <a:p>
                      <a:pPr marL="171450" indent="-171450" algn="ctr">
                        <a:buFont typeface="Arial" panose="020B0604020202020204" pitchFamily="34" charset="0"/>
                        <a:buChar char="•"/>
                      </a:pPr>
                      <a:r>
                        <a:rPr lang="en-GB" sz="1200" dirty="0"/>
                        <a:t>High Quality Materials</a:t>
                      </a:r>
                    </a:p>
                    <a:p>
                      <a:pPr marL="171450" indent="-171450" algn="ctr">
                        <a:buFont typeface="Arial" panose="020B0604020202020204" pitchFamily="34" charset="0"/>
                        <a:buChar char="•"/>
                      </a:pPr>
                      <a:r>
                        <a:rPr lang="en-GB" sz="1200" dirty="0"/>
                        <a:t>High Quality Craftsmanship</a:t>
                      </a:r>
                    </a:p>
                  </a:txBody>
                  <a:tcPr anchor="ctr"/>
                </a:tc>
                <a:tc>
                  <a:txBody>
                    <a:bodyPr/>
                    <a:lstStyle/>
                    <a:p>
                      <a:pPr marL="171450" indent="-171450" algn="ctr">
                        <a:buFont typeface="Arial" panose="020B0604020202020204" pitchFamily="34" charset="0"/>
                        <a:buChar char="•"/>
                      </a:pPr>
                      <a:r>
                        <a:rPr lang="en-GB" sz="1200" dirty="0"/>
                        <a:t>Time consuming</a:t>
                      </a:r>
                    </a:p>
                    <a:p>
                      <a:pPr marL="171450" indent="-171450" algn="ctr">
                        <a:buFont typeface="Arial" panose="020B0604020202020204" pitchFamily="34" charset="0"/>
                        <a:buChar char="•"/>
                      </a:pPr>
                      <a:r>
                        <a:rPr lang="en-GB" sz="1200" dirty="0"/>
                        <a:t>Specialist training for workers</a:t>
                      </a:r>
                    </a:p>
                    <a:p>
                      <a:pPr marL="171450" indent="-171450" algn="ctr">
                        <a:buFont typeface="Arial" panose="020B0604020202020204" pitchFamily="34" charset="0"/>
                        <a:buChar char="•"/>
                      </a:pPr>
                      <a:r>
                        <a:rPr lang="en-GB" sz="1200" dirty="0"/>
                        <a:t>Expensive to buy</a:t>
                      </a:r>
                    </a:p>
                  </a:txBody>
                  <a:tcPr anchor="ctr"/>
                </a:tc>
                <a:extLst>
                  <a:ext uri="{0D108BD9-81ED-4DB2-BD59-A6C34878D82A}">
                    <a16:rowId xmlns:a16="http://schemas.microsoft.com/office/drawing/2014/main" val="1167969636"/>
                  </a:ext>
                </a:extLst>
              </a:tr>
            </a:tbl>
          </a:graphicData>
        </a:graphic>
      </p:graphicFrame>
      <p:graphicFrame>
        <p:nvGraphicFramePr>
          <p:cNvPr id="6" name="Table 5">
            <a:extLst>
              <a:ext uri="{FF2B5EF4-FFF2-40B4-BE49-F238E27FC236}">
                <a16:creationId xmlns:a16="http://schemas.microsoft.com/office/drawing/2014/main" id="{27DB8BEF-8555-231A-0FF3-CDE8EB6ACA4A}"/>
              </a:ext>
            </a:extLst>
          </p:cNvPr>
          <p:cNvGraphicFramePr>
            <a:graphicFrameLocks noGrp="1"/>
          </p:cNvGraphicFramePr>
          <p:nvPr>
            <p:extLst>
              <p:ext uri="{D42A27DB-BD31-4B8C-83A1-F6EECF244321}">
                <p14:modId xmlns:p14="http://schemas.microsoft.com/office/powerpoint/2010/main" val="474512352"/>
              </p:ext>
            </p:extLst>
          </p:nvPr>
        </p:nvGraphicFramePr>
        <p:xfrm>
          <a:off x="6620256" y="5560782"/>
          <a:ext cx="5967984" cy="1833666"/>
        </p:xfrm>
        <a:graphic>
          <a:graphicData uri="http://schemas.openxmlformats.org/drawingml/2006/table">
            <a:tbl>
              <a:tblPr firstRow="1" bandRow="1">
                <a:tableStyleId>{5940675A-B579-460E-94D1-54222C63F5DA}</a:tableStyleId>
              </a:tblPr>
              <a:tblGrid>
                <a:gridCol w="2983992">
                  <a:extLst>
                    <a:ext uri="{9D8B030D-6E8A-4147-A177-3AD203B41FA5}">
                      <a16:colId xmlns:a16="http://schemas.microsoft.com/office/drawing/2014/main" val="1891181684"/>
                    </a:ext>
                  </a:extLst>
                </a:gridCol>
                <a:gridCol w="2983992">
                  <a:extLst>
                    <a:ext uri="{9D8B030D-6E8A-4147-A177-3AD203B41FA5}">
                      <a16:colId xmlns:a16="http://schemas.microsoft.com/office/drawing/2014/main" val="3078086963"/>
                    </a:ext>
                  </a:extLst>
                </a:gridCol>
              </a:tblGrid>
              <a:tr h="297474">
                <a:tc gridSpan="2">
                  <a:txBody>
                    <a:bodyPr/>
                    <a:lstStyle/>
                    <a:p>
                      <a:pPr algn="ctr"/>
                      <a:r>
                        <a:rPr lang="en-GB" sz="1200" b="1" baseline="0" dirty="0"/>
                        <a:t>Batch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Lower cost than one-off</a:t>
                      </a:r>
                    </a:p>
                    <a:p>
                      <a:pPr marL="171450" indent="-171450" algn="ctr">
                        <a:buFont typeface="Arial" panose="020B0604020202020204" pitchFamily="34" charset="0"/>
                        <a:buChar char="•"/>
                      </a:pPr>
                      <a:r>
                        <a:rPr lang="en-GB" sz="1200" dirty="0"/>
                        <a:t>Jigs, moulds and templates help products look identical</a:t>
                      </a:r>
                    </a:p>
                    <a:p>
                      <a:pPr marL="171450" indent="-171450" algn="ctr">
                        <a:buFont typeface="Arial" panose="020B0604020202020204" pitchFamily="34" charset="0"/>
                        <a:buChar char="•"/>
                      </a:pPr>
                      <a:r>
                        <a:rPr lang="en-GB" sz="1200" dirty="0"/>
                        <a:t>Can</a:t>
                      </a:r>
                      <a:r>
                        <a:rPr lang="en-GB" sz="1200" baseline="0" dirty="0"/>
                        <a:t> have some variety</a:t>
                      </a:r>
                      <a:endParaRPr lang="en-GB" sz="1200" dirty="0"/>
                    </a:p>
                  </a:txBody>
                  <a:tcPr anchor="ctr"/>
                </a:tc>
                <a:tc>
                  <a:txBody>
                    <a:bodyPr/>
                    <a:lstStyle/>
                    <a:p>
                      <a:pPr marL="171450" indent="-171450" algn="ctr">
                        <a:buFont typeface="Arial" panose="020B0604020202020204" pitchFamily="34" charset="0"/>
                        <a:buChar char="•"/>
                      </a:pPr>
                      <a:r>
                        <a:rPr lang="en-GB" sz="1200" dirty="0"/>
                        <a:t>High</a:t>
                      </a:r>
                      <a:r>
                        <a:rPr lang="en-GB" sz="1200" baseline="0" dirty="0"/>
                        <a:t> storage costs</a:t>
                      </a:r>
                    </a:p>
                    <a:p>
                      <a:pPr marL="171450" indent="-171450" algn="ctr">
                        <a:buFont typeface="Arial" panose="020B0604020202020204" pitchFamily="34" charset="0"/>
                        <a:buChar char="•"/>
                      </a:pPr>
                      <a:r>
                        <a:rPr lang="en-GB" sz="1200" baseline="0" dirty="0"/>
                        <a:t>Jugs, moulds and templates have to be checked</a:t>
                      </a:r>
                    </a:p>
                    <a:p>
                      <a:pPr marL="171450" indent="-171450" algn="ctr">
                        <a:buFont typeface="Arial" panose="020B0604020202020204" pitchFamily="34" charset="0"/>
                        <a:buChar char="•"/>
                      </a:pPr>
                      <a:r>
                        <a:rPr lang="en-GB" sz="1200" baseline="0" dirty="0"/>
                        <a:t>Workers can become bored on their station</a:t>
                      </a:r>
                      <a:endParaRPr lang="en-GB" sz="1200" dirty="0"/>
                    </a:p>
                  </a:txBody>
                  <a:tcPr anchor="ctr"/>
                </a:tc>
                <a:extLst>
                  <a:ext uri="{0D108BD9-81ED-4DB2-BD59-A6C34878D82A}">
                    <a16:rowId xmlns:a16="http://schemas.microsoft.com/office/drawing/2014/main" val="1167969636"/>
                  </a:ext>
                </a:extLst>
              </a:tr>
            </a:tbl>
          </a:graphicData>
        </a:graphic>
      </p:graphicFrame>
      <p:graphicFrame>
        <p:nvGraphicFramePr>
          <p:cNvPr id="7" name="Table 6">
            <a:extLst>
              <a:ext uri="{FF2B5EF4-FFF2-40B4-BE49-F238E27FC236}">
                <a16:creationId xmlns:a16="http://schemas.microsoft.com/office/drawing/2014/main" id="{3494448C-7D28-BB4E-8F92-8D40B74EC5DC}"/>
              </a:ext>
            </a:extLst>
          </p:cNvPr>
          <p:cNvGraphicFramePr>
            <a:graphicFrameLocks noGrp="1"/>
          </p:cNvGraphicFramePr>
          <p:nvPr>
            <p:extLst>
              <p:ext uri="{D42A27DB-BD31-4B8C-83A1-F6EECF244321}">
                <p14:modId xmlns:p14="http://schemas.microsoft.com/office/powerpoint/2010/main" val="530936587"/>
              </p:ext>
            </p:extLst>
          </p:nvPr>
        </p:nvGraphicFramePr>
        <p:xfrm>
          <a:off x="288758" y="7572462"/>
          <a:ext cx="5892586" cy="1833666"/>
        </p:xfrm>
        <a:graphic>
          <a:graphicData uri="http://schemas.openxmlformats.org/drawingml/2006/table">
            <a:tbl>
              <a:tblPr firstRow="1" bandRow="1">
                <a:tableStyleId>{5940675A-B579-460E-94D1-54222C63F5DA}</a:tableStyleId>
              </a:tblPr>
              <a:tblGrid>
                <a:gridCol w="2946293">
                  <a:extLst>
                    <a:ext uri="{9D8B030D-6E8A-4147-A177-3AD203B41FA5}">
                      <a16:colId xmlns:a16="http://schemas.microsoft.com/office/drawing/2014/main" val="1891181684"/>
                    </a:ext>
                  </a:extLst>
                </a:gridCol>
                <a:gridCol w="2946293">
                  <a:extLst>
                    <a:ext uri="{9D8B030D-6E8A-4147-A177-3AD203B41FA5}">
                      <a16:colId xmlns:a16="http://schemas.microsoft.com/office/drawing/2014/main" val="3078086963"/>
                    </a:ext>
                  </a:extLst>
                </a:gridCol>
              </a:tblGrid>
              <a:tr h="297474">
                <a:tc gridSpan="2">
                  <a:txBody>
                    <a:bodyPr/>
                    <a:lstStyle/>
                    <a:p>
                      <a:pPr algn="ctr"/>
                      <a:r>
                        <a:rPr lang="en-GB" sz="1200" b="1" dirty="0"/>
                        <a:t>Mass </a:t>
                      </a:r>
                      <a:r>
                        <a:rPr lang="en-GB" sz="1200" b="1" baseline="0" dirty="0"/>
                        <a:t>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Large amounts</a:t>
                      </a:r>
                      <a:r>
                        <a:rPr lang="en-GB" sz="1200" baseline="0" dirty="0"/>
                        <a:t> made at once</a:t>
                      </a:r>
                    </a:p>
                    <a:p>
                      <a:pPr marL="171450" indent="-171450" algn="ctr">
                        <a:buFont typeface="Arial" panose="020B0604020202020204" pitchFamily="34" charset="0"/>
                        <a:buChar char="•"/>
                      </a:pPr>
                      <a:r>
                        <a:rPr lang="en-GB" sz="1200" baseline="0" dirty="0"/>
                        <a:t>All products are identical and to same standard</a:t>
                      </a:r>
                    </a:p>
                    <a:p>
                      <a:pPr marL="171450" indent="-171450" algn="ctr">
                        <a:buFont typeface="Arial" panose="020B0604020202020204" pitchFamily="34" charset="0"/>
                        <a:buChar char="•"/>
                      </a:pPr>
                      <a:r>
                        <a:rPr lang="en-GB" sz="1200" baseline="0" dirty="0"/>
                        <a:t>Using automation reduced human error</a:t>
                      </a:r>
                      <a:endParaRPr lang="en-GB" sz="1200" dirty="0"/>
                    </a:p>
                  </a:txBody>
                  <a:tcPr anchor="ctr"/>
                </a:tc>
                <a:tc>
                  <a:txBody>
                    <a:bodyPr/>
                    <a:lstStyle/>
                    <a:p>
                      <a:pPr marL="171450" indent="-171450" algn="ctr">
                        <a:buFont typeface="Arial" panose="020B0604020202020204" pitchFamily="34" charset="0"/>
                        <a:buChar char="•"/>
                      </a:pPr>
                      <a:r>
                        <a:rPr lang="en-GB" sz="1200" dirty="0"/>
                        <a:t>Initial starting costs are high</a:t>
                      </a:r>
                    </a:p>
                    <a:p>
                      <a:pPr marL="171450" indent="-171450" algn="ctr">
                        <a:buFont typeface="Arial" panose="020B0604020202020204" pitchFamily="34" charset="0"/>
                        <a:buChar char="•"/>
                      </a:pPr>
                      <a:r>
                        <a:rPr lang="en-GB" sz="1200" dirty="0"/>
                        <a:t>If production line stops, the product can’t be made</a:t>
                      </a:r>
                    </a:p>
                    <a:p>
                      <a:pPr marL="171450" indent="-171450" algn="ctr">
                        <a:buFont typeface="Arial" panose="020B0604020202020204" pitchFamily="34" charset="0"/>
                        <a:buChar char="•"/>
                      </a:pPr>
                      <a:r>
                        <a:rPr lang="en-GB" sz="1200" dirty="0"/>
                        <a:t>Workers become bored monitoring machines and repetitive tasks</a:t>
                      </a:r>
                    </a:p>
                  </a:txBody>
                  <a:tcPr anchor="ctr"/>
                </a:tc>
                <a:extLst>
                  <a:ext uri="{0D108BD9-81ED-4DB2-BD59-A6C34878D82A}">
                    <a16:rowId xmlns:a16="http://schemas.microsoft.com/office/drawing/2014/main" val="1167969636"/>
                  </a:ext>
                </a:extLst>
              </a:tr>
            </a:tbl>
          </a:graphicData>
        </a:graphic>
      </p:graphicFrame>
      <p:graphicFrame>
        <p:nvGraphicFramePr>
          <p:cNvPr id="8" name="Table 7">
            <a:extLst>
              <a:ext uri="{FF2B5EF4-FFF2-40B4-BE49-F238E27FC236}">
                <a16:creationId xmlns:a16="http://schemas.microsoft.com/office/drawing/2014/main" id="{F830BF47-9600-BE9E-99FD-400C555A13CE}"/>
              </a:ext>
            </a:extLst>
          </p:cNvPr>
          <p:cNvGraphicFramePr>
            <a:graphicFrameLocks noGrp="1"/>
          </p:cNvGraphicFramePr>
          <p:nvPr>
            <p:extLst>
              <p:ext uri="{D42A27DB-BD31-4B8C-83A1-F6EECF244321}">
                <p14:modId xmlns:p14="http://schemas.microsoft.com/office/powerpoint/2010/main" val="240597168"/>
              </p:ext>
            </p:extLst>
          </p:nvPr>
        </p:nvGraphicFramePr>
        <p:xfrm>
          <a:off x="6608064" y="7560270"/>
          <a:ext cx="5967984" cy="1833666"/>
        </p:xfrm>
        <a:graphic>
          <a:graphicData uri="http://schemas.openxmlformats.org/drawingml/2006/table">
            <a:tbl>
              <a:tblPr firstRow="1" bandRow="1">
                <a:tableStyleId>{5940675A-B579-460E-94D1-54222C63F5DA}</a:tableStyleId>
              </a:tblPr>
              <a:tblGrid>
                <a:gridCol w="2983992">
                  <a:extLst>
                    <a:ext uri="{9D8B030D-6E8A-4147-A177-3AD203B41FA5}">
                      <a16:colId xmlns:a16="http://schemas.microsoft.com/office/drawing/2014/main" val="1891181684"/>
                    </a:ext>
                  </a:extLst>
                </a:gridCol>
                <a:gridCol w="2983992">
                  <a:extLst>
                    <a:ext uri="{9D8B030D-6E8A-4147-A177-3AD203B41FA5}">
                      <a16:colId xmlns:a16="http://schemas.microsoft.com/office/drawing/2014/main" val="3078086963"/>
                    </a:ext>
                  </a:extLst>
                </a:gridCol>
              </a:tblGrid>
              <a:tr h="297474">
                <a:tc gridSpan="2">
                  <a:txBody>
                    <a:bodyPr/>
                    <a:lstStyle/>
                    <a:p>
                      <a:pPr algn="ctr"/>
                      <a:r>
                        <a:rPr lang="en-GB" sz="1200" b="1" dirty="0"/>
                        <a:t>Continuous</a:t>
                      </a:r>
                      <a:r>
                        <a:rPr lang="en-GB" sz="1200" b="1" baseline="0" dirty="0"/>
                        <a:t>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Large amounts</a:t>
                      </a:r>
                      <a:r>
                        <a:rPr lang="en-GB" sz="1200" baseline="0" dirty="0"/>
                        <a:t> made at once</a:t>
                      </a:r>
                    </a:p>
                    <a:p>
                      <a:pPr marL="171450" indent="-171450" algn="ctr">
                        <a:buFont typeface="Arial" panose="020B0604020202020204" pitchFamily="34" charset="0"/>
                        <a:buChar char="•"/>
                      </a:pPr>
                      <a:r>
                        <a:rPr lang="en-GB" sz="1200" baseline="0" dirty="0"/>
                        <a:t>All products are identical and to same standard</a:t>
                      </a:r>
                    </a:p>
                    <a:p>
                      <a:pPr marL="171450" indent="-171450" algn="ctr">
                        <a:buFont typeface="Arial" panose="020B0604020202020204" pitchFamily="34" charset="0"/>
                        <a:buChar char="•"/>
                      </a:pPr>
                      <a:r>
                        <a:rPr lang="en-GB" sz="1200" baseline="0" dirty="0"/>
                        <a:t>Using automation reduced human error</a:t>
                      </a:r>
                      <a:endParaRPr lang="en-GB" sz="1200" dirty="0"/>
                    </a:p>
                    <a:p>
                      <a:pPr marL="171450" indent="-171450" algn="ctr">
                        <a:buFont typeface="Arial" panose="020B0604020202020204" pitchFamily="34" charset="0"/>
                        <a:buChar char="•"/>
                      </a:pPr>
                      <a:endParaRPr lang="en-GB" sz="1200" dirty="0"/>
                    </a:p>
                  </a:txBody>
                  <a:tcPr anchor="ctr"/>
                </a:tc>
                <a:tc>
                  <a:txBody>
                    <a:bodyPr/>
                    <a:lstStyle/>
                    <a:p>
                      <a:pPr marL="171450" indent="-171450" algn="ctr">
                        <a:buFont typeface="Arial" panose="020B0604020202020204" pitchFamily="34" charset="0"/>
                        <a:buChar char="•"/>
                      </a:pPr>
                      <a:r>
                        <a:rPr lang="en-GB" sz="1200" dirty="0"/>
                        <a:t>Initial starting costs are high</a:t>
                      </a:r>
                    </a:p>
                    <a:p>
                      <a:pPr marL="171450" indent="-171450" algn="ctr">
                        <a:buFont typeface="Arial" panose="020B0604020202020204" pitchFamily="34" charset="0"/>
                        <a:buChar char="•"/>
                      </a:pPr>
                      <a:r>
                        <a:rPr lang="en-GB" sz="1200" dirty="0"/>
                        <a:t>If production line stops, the product can’t be made</a:t>
                      </a:r>
                    </a:p>
                    <a:p>
                      <a:pPr marL="171450" indent="-171450" algn="ctr">
                        <a:buFont typeface="Arial" panose="020B0604020202020204" pitchFamily="34" charset="0"/>
                        <a:buChar char="•"/>
                      </a:pPr>
                      <a:r>
                        <a:rPr lang="en-GB" sz="1200" dirty="0"/>
                        <a:t>Workers become bored monitoring machines and repetitive tasks</a:t>
                      </a:r>
                    </a:p>
                    <a:p>
                      <a:pPr marL="171450" indent="-171450" algn="ctr">
                        <a:buFont typeface="Arial" panose="020B0604020202020204" pitchFamily="34" charset="0"/>
                        <a:buChar char="•"/>
                      </a:pPr>
                      <a:endParaRPr lang="en-GB" sz="1200" dirty="0"/>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86249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7034" y="55273"/>
            <a:ext cx="3694176" cy="523220"/>
          </a:xfrm>
          <a:prstGeom prst="rect">
            <a:avLst/>
          </a:prstGeom>
          <a:noFill/>
        </p:spPr>
        <p:txBody>
          <a:bodyPr wrap="square" rtlCol="0">
            <a:spAutoFit/>
          </a:bodyPr>
          <a:lstStyle/>
          <a:p>
            <a:pPr algn="ctr"/>
            <a:r>
              <a:rPr lang="en-GB" sz="2800" dirty="0">
                <a:solidFill>
                  <a:srgbClr val="7030A0"/>
                </a:solidFill>
                <a:latin typeface="Arial" panose="020B0604020202020204" pitchFamily="34" charset="0"/>
                <a:cs typeface="Arial" panose="020B0604020202020204" pitchFamily="34" charset="0"/>
              </a:rPr>
              <a:t>Environment</a:t>
            </a:r>
          </a:p>
        </p:txBody>
      </p:sp>
      <p:graphicFrame>
        <p:nvGraphicFramePr>
          <p:cNvPr id="5" name="Table 4"/>
          <p:cNvGraphicFramePr>
            <a:graphicFrameLocks noGrp="1"/>
          </p:cNvGraphicFramePr>
          <p:nvPr/>
        </p:nvGraphicFramePr>
        <p:xfrm>
          <a:off x="323088" y="803656"/>
          <a:ext cx="5876544" cy="4088932"/>
        </p:xfrm>
        <a:graphic>
          <a:graphicData uri="http://schemas.openxmlformats.org/drawingml/2006/table">
            <a:tbl>
              <a:tblPr firstRow="1" bandRow="1">
                <a:tableStyleId>{5940675A-B579-460E-94D1-54222C63F5DA}</a:tableStyleId>
              </a:tblPr>
              <a:tblGrid>
                <a:gridCol w="1061975">
                  <a:extLst>
                    <a:ext uri="{9D8B030D-6E8A-4147-A177-3AD203B41FA5}">
                      <a16:colId xmlns:a16="http://schemas.microsoft.com/office/drawing/2014/main" val="4053896986"/>
                    </a:ext>
                  </a:extLst>
                </a:gridCol>
                <a:gridCol w="4814569">
                  <a:extLst>
                    <a:ext uri="{9D8B030D-6E8A-4147-A177-3AD203B41FA5}">
                      <a16:colId xmlns:a16="http://schemas.microsoft.com/office/drawing/2014/main" val="2687723683"/>
                    </a:ext>
                  </a:extLst>
                </a:gridCol>
              </a:tblGrid>
              <a:tr h="392026">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6Rs</a:t>
                      </a:r>
                    </a:p>
                  </a:txBody>
                  <a:tcPr anchor="ctr">
                    <a:solidFill>
                      <a:srgbClr val="D3B5E9"/>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Meaning</a:t>
                      </a:r>
                    </a:p>
                  </a:txBody>
                  <a:tcPr anchor="ctr">
                    <a:solidFill>
                      <a:srgbClr val="D3B5E9"/>
                    </a:solidFill>
                  </a:tcPr>
                </a:tc>
                <a:extLst>
                  <a:ext uri="{0D108BD9-81ED-4DB2-BD59-A6C34878D82A}">
                    <a16:rowId xmlns:a16="http://schemas.microsoft.com/office/drawing/2014/main" val="91779593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Reuse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 use</a:t>
                      </a:r>
                      <a:r>
                        <a:rPr lang="en-GB" sz="1200" baseline="0" dirty="0">
                          <a:latin typeface="Tahoma" panose="020B0604030504040204" pitchFamily="34" charset="0"/>
                          <a:ea typeface="Tahoma" panose="020B0604030504040204" pitchFamily="34" charset="0"/>
                          <a:cs typeface="Tahoma" panose="020B0604030504040204" pitchFamily="34" charset="0"/>
                        </a:rPr>
                        <a:t> a product again either for the same purpose or a different one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18596294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Reduce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 have less of material/packaging/pollution when</a:t>
                      </a:r>
                      <a:r>
                        <a:rPr lang="en-GB" sz="1200" baseline="0" dirty="0">
                          <a:latin typeface="Tahoma" panose="020B0604030504040204" pitchFamily="34" charset="0"/>
                          <a:ea typeface="Tahoma" panose="020B0604030504040204" pitchFamily="34" charset="0"/>
                          <a:cs typeface="Tahoma" panose="020B0604030504040204" pitchFamily="34" charset="0"/>
                        </a:rPr>
                        <a:t> making products by making them more efficient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524216170"/>
                  </a:ext>
                </a:extLst>
              </a:tr>
              <a:tr h="392026">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Recycle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Breaking down and forming</a:t>
                      </a:r>
                      <a:r>
                        <a:rPr lang="en-GB" sz="1200" baseline="0" dirty="0">
                          <a:latin typeface="Tahoma" panose="020B0604030504040204" pitchFamily="34" charset="0"/>
                          <a:ea typeface="Tahoma" panose="020B0604030504040204" pitchFamily="34" charset="0"/>
                          <a:cs typeface="Tahoma" panose="020B0604030504040204" pitchFamily="34" charset="0"/>
                        </a:rPr>
                        <a:t> the material into another product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31819278"/>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Refuse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Customers not buying or supporting products that</a:t>
                      </a:r>
                      <a:r>
                        <a:rPr lang="en-GB" sz="1200" baseline="0" dirty="0">
                          <a:latin typeface="Tahoma" panose="020B0604030504040204" pitchFamily="34" charset="0"/>
                          <a:ea typeface="Tahoma" panose="020B0604030504040204" pitchFamily="34" charset="0"/>
                          <a:cs typeface="Tahoma" panose="020B0604030504040204" pitchFamily="34" charset="0"/>
                        </a:rPr>
                        <a:t> make an environmental impact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64601702"/>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Rethink</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Designers and</a:t>
                      </a:r>
                      <a:r>
                        <a:rPr lang="en-GB" sz="1200" baseline="0" dirty="0">
                          <a:latin typeface="Tahoma" panose="020B0604030504040204" pitchFamily="34" charset="0"/>
                          <a:ea typeface="Tahoma" panose="020B0604030504040204" pitchFamily="34" charset="0"/>
                          <a:cs typeface="Tahoma" panose="020B0604030504040204" pitchFamily="34" charset="0"/>
                        </a:rPr>
                        <a:t> customer rethinking their decisions when making and buying products.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8172875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Repair</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Fixin</a:t>
                      </a:r>
                      <a:r>
                        <a:rPr lang="en-GB" sz="1200" baseline="0" dirty="0">
                          <a:latin typeface="Tahoma" panose="020B0604030504040204" pitchFamily="34" charset="0"/>
                          <a:ea typeface="Tahoma" panose="020B0604030504040204" pitchFamily="34" charset="0"/>
                          <a:cs typeface="Tahoma" panose="020B0604030504040204" pitchFamily="34" charset="0"/>
                        </a:rPr>
                        <a:t>g a product rather than throwing it away. Extending its life rather than using more resources to make another</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Often products are </a:t>
                      </a:r>
                      <a:r>
                        <a:rPr lang="en-GB" sz="1200" b="1" baseline="0" dirty="0">
                          <a:latin typeface="Tahoma" panose="020B0604030504040204" pitchFamily="34" charset="0"/>
                          <a:ea typeface="Tahoma" panose="020B0604030504040204" pitchFamily="34" charset="0"/>
                          <a:cs typeface="Tahoma" panose="020B0604030504040204" pitchFamily="34" charset="0"/>
                        </a:rPr>
                        <a:t>Designed for Maintenance </a:t>
                      </a:r>
                      <a:r>
                        <a:rPr lang="en-GB" sz="1200" b="0" baseline="0" dirty="0">
                          <a:latin typeface="Tahoma" panose="020B0604030504040204" pitchFamily="34" charset="0"/>
                          <a:ea typeface="Tahoma" panose="020B0604030504040204" pitchFamily="34" charset="0"/>
                          <a:cs typeface="Tahoma" panose="020B0604030504040204" pitchFamily="34" charset="0"/>
                        </a:rPr>
                        <a:t>so can easily be repaired. E.g. Using screws so even non-specialists can take a product apart, or using components that can easily be replaced like fuses or batteries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657162031"/>
                  </a:ext>
                </a:extLst>
              </a:tr>
            </a:tbl>
          </a:graphicData>
        </a:graphic>
      </p:graphicFrame>
      <p:graphicFrame>
        <p:nvGraphicFramePr>
          <p:cNvPr id="7" name="Table 6"/>
          <p:cNvGraphicFramePr>
            <a:graphicFrameLocks noGrp="1"/>
          </p:cNvGraphicFramePr>
          <p:nvPr/>
        </p:nvGraphicFramePr>
        <p:xfrm>
          <a:off x="6588813" y="5038344"/>
          <a:ext cx="5876544" cy="3153356"/>
        </p:xfrm>
        <a:graphic>
          <a:graphicData uri="http://schemas.openxmlformats.org/drawingml/2006/table">
            <a:tbl>
              <a:tblPr firstRow="1" bandRow="1">
                <a:tableStyleId>{5940675A-B579-460E-94D1-54222C63F5DA}</a:tableStyleId>
              </a:tblPr>
              <a:tblGrid>
                <a:gridCol w="2999232">
                  <a:extLst>
                    <a:ext uri="{9D8B030D-6E8A-4147-A177-3AD203B41FA5}">
                      <a16:colId xmlns:a16="http://schemas.microsoft.com/office/drawing/2014/main" val="4053896986"/>
                    </a:ext>
                  </a:extLst>
                </a:gridCol>
                <a:gridCol w="2877312">
                  <a:extLst>
                    <a:ext uri="{9D8B030D-6E8A-4147-A177-3AD203B41FA5}">
                      <a16:colId xmlns:a16="http://schemas.microsoft.com/office/drawing/2014/main" val="2687723683"/>
                    </a:ext>
                  </a:extLst>
                </a:gridCol>
              </a:tblGrid>
              <a:tr h="659076">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Sustainability</a:t>
                      </a:r>
                      <a:r>
                        <a:rPr lang="en-GB" sz="1200" b="1" baseline="0" dirty="0">
                          <a:latin typeface="Tahoma" panose="020B0604030504040204" pitchFamily="34" charset="0"/>
                          <a:ea typeface="Tahoma" panose="020B0604030504040204" pitchFamily="34" charset="0"/>
                          <a:cs typeface="Tahoma" panose="020B0604030504040204" pitchFamily="34" charset="0"/>
                        </a:rPr>
                        <a:t> is </a:t>
                      </a:r>
                      <a:r>
                        <a:rPr lang="en-GB" sz="1200" b="0" baseline="0" dirty="0">
                          <a:latin typeface="Tahoma" panose="020B0604030504040204" pitchFamily="34" charset="0"/>
                          <a:ea typeface="Tahoma" panose="020B0604030504040204" pitchFamily="34" charset="0"/>
                          <a:cs typeface="Tahoma" panose="020B0604030504040204" pitchFamily="34" charset="0"/>
                        </a:rPr>
                        <a:t>maintaining our planet and its resources and making a minimal negative impact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hMerge="1">
                  <a:txBody>
                    <a:bodyPr/>
                    <a:lstStyle/>
                    <a:p>
                      <a:pPr algn="ctr"/>
                      <a:endParaRPr lang="en-GB" sz="1200" b="1" dirty="0"/>
                    </a:p>
                  </a:txBody>
                  <a:tcPr anchor="ctr">
                    <a:solidFill>
                      <a:srgbClr val="D3B5E9"/>
                    </a:solidFill>
                  </a:tcPr>
                </a:tc>
                <a:extLst>
                  <a:ext uri="{0D108BD9-81ED-4DB2-BD59-A6C34878D82A}">
                    <a16:rowId xmlns:a16="http://schemas.microsoft.com/office/drawing/2014/main" val="917795933"/>
                  </a:ext>
                </a:extLst>
              </a:tr>
              <a:tr h="3708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Finite Resources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0" i="1" dirty="0">
                          <a:latin typeface="Tahoma" panose="020B0604030504040204" pitchFamily="34" charset="0"/>
                          <a:ea typeface="Tahoma" panose="020B0604030504040204" pitchFamily="34" charset="0"/>
                          <a:cs typeface="Tahoma" panose="020B0604030504040204" pitchFamily="34" charset="0"/>
                        </a:rPr>
                        <a:t>Will run out of eventually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Infinite Resources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0" i="1" dirty="0">
                          <a:latin typeface="Tahoma" panose="020B0604030504040204" pitchFamily="34" charset="0"/>
                          <a:ea typeface="Tahoma" panose="020B0604030504040204" pitchFamily="34" charset="0"/>
                          <a:cs typeface="Tahoma" panose="020B0604030504040204" pitchFamily="34" charset="0"/>
                        </a:rPr>
                        <a:t>Can be re-grown and re-bread. Will not run out of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2185962943"/>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a:t>
                      </a:r>
                    </a:p>
                  </a:txBody>
                  <a:tcPr anchor="ctr"/>
                </a:tc>
                <a:extLst>
                  <a:ext uri="{0D108BD9-81ED-4DB2-BD59-A6C34878D82A}">
                    <a16:rowId xmlns:a16="http://schemas.microsoft.com/office/drawing/2014/main" val="3524216170"/>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Boards</a:t>
                      </a:r>
                    </a:p>
                  </a:txBody>
                  <a:tcPr anchor="ctr"/>
                </a:tc>
                <a:extLst>
                  <a:ext uri="{0D108BD9-81ED-4DB2-BD59-A6C34878D82A}">
                    <a16:rowId xmlns:a16="http://schemas.microsoft.com/office/drawing/2014/main" val="3931819278"/>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Polymers</a:t>
                      </a:r>
                      <a:r>
                        <a:rPr lang="en-GB" sz="1200" baseline="0" dirty="0">
                          <a:latin typeface="Tahoma" panose="020B0604030504040204" pitchFamily="34" charset="0"/>
                          <a:ea typeface="Tahoma" panose="020B0604030504040204" pitchFamily="34" charset="0"/>
                          <a:cs typeface="Tahoma" panose="020B0604030504040204" pitchFamily="34" charset="0"/>
                        </a:rPr>
                        <a:t> (Textiles)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Natural Timbers</a:t>
                      </a:r>
                    </a:p>
                  </a:txBody>
                  <a:tcPr anchor="ctr"/>
                </a:tc>
                <a:extLst>
                  <a:ext uri="{0D108BD9-81ED-4DB2-BD59-A6C34878D82A}">
                    <a16:rowId xmlns:a16="http://schemas.microsoft.com/office/drawing/2014/main" val="2964601702"/>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Cotton</a:t>
                      </a:r>
                    </a:p>
                  </a:txBody>
                  <a:tcPr anchor="ctr"/>
                </a:tc>
                <a:extLst>
                  <a:ext uri="{0D108BD9-81ED-4DB2-BD59-A6C34878D82A}">
                    <a16:rowId xmlns:a16="http://schemas.microsoft.com/office/drawing/2014/main" val="4181728753"/>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Leather</a:t>
                      </a:r>
                    </a:p>
                  </a:txBody>
                  <a:tcPr anchor="ctr"/>
                </a:tc>
                <a:extLst>
                  <a:ext uri="{0D108BD9-81ED-4DB2-BD59-A6C34878D82A}">
                    <a16:rowId xmlns:a16="http://schemas.microsoft.com/office/drawing/2014/main" val="3657162031"/>
                  </a:ext>
                </a:extLst>
              </a:tr>
            </a:tbl>
          </a:graphicData>
        </a:graphic>
      </p:graphicFrame>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38231" y1="20616" x2="38231" y2="20616"/>
                        <a14:foregroundMark x1="38073" y1="15877" x2="38073" y2="15877"/>
                      </a14:backgroundRemoval>
                    </a14:imgEffect>
                  </a14:imgLayer>
                </a14:imgProps>
              </a:ext>
              <a:ext uri="{28A0092B-C50C-407E-A947-70E740481C1C}">
                <a14:useLocalDpi xmlns:a14="http://schemas.microsoft.com/office/drawing/2010/main" val="0"/>
              </a:ext>
            </a:extLst>
          </a:blip>
          <a:srcRect l="20354" t="9891" r="22175" b="7496"/>
          <a:stretch/>
        </p:blipFill>
        <p:spPr>
          <a:xfrm>
            <a:off x="302514" y="6002196"/>
            <a:ext cx="3061901" cy="2934324"/>
          </a:xfrm>
          <a:prstGeom prst="rect">
            <a:avLst/>
          </a:prstGeom>
        </p:spPr>
      </p:pic>
      <p:sp>
        <p:nvSpPr>
          <p:cNvPr id="9" name="Rectangle 8"/>
          <p:cNvSpPr/>
          <p:nvPr/>
        </p:nvSpPr>
        <p:spPr>
          <a:xfrm>
            <a:off x="391749" y="5207445"/>
            <a:ext cx="5807884" cy="402799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081210" y="2167690"/>
            <a:ext cx="2796339" cy="1341656"/>
          </a:xfrm>
          <a:prstGeom prst="ellipse">
            <a:avLst/>
          </a:prstGeom>
          <a:solidFill>
            <a:srgbClr val="F3EBF9"/>
          </a:solidFill>
          <a:ln w="38100">
            <a:solidFill>
              <a:srgbClr val="7030A0"/>
            </a:solidFill>
          </a:ln>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What can we do to reduce environmental impact or products and manufacture?</a:t>
            </a:r>
          </a:p>
        </p:txBody>
      </p:sp>
      <p:sp>
        <p:nvSpPr>
          <p:cNvPr id="12" name="TextBox 11"/>
          <p:cNvSpPr txBox="1"/>
          <p:nvPr/>
        </p:nvSpPr>
        <p:spPr>
          <a:xfrm>
            <a:off x="2493264" y="5336784"/>
            <a:ext cx="2317953" cy="309181"/>
          </a:xfrm>
          <a:prstGeom prst="rect">
            <a:avLst/>
          </a:prstGeom>
          <a:noFill/>
        </p:spPr>
        <p:txBody>
          <a:bodyPr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Life Cycle Assessment</a:t>
            </a:r>
          </a:p>
        </p:txBody>
      </p:sp>
      <p:sp>
        <p:nvSpPr>
          <p:cNvPr id="13" name="Rectangle 12"/>
          <p:cNvSpPr/>
          <p:nvPr/>
        </p:nvSpPr>
        <p:spPr>
          <a:xfrm>
            <a:off x="3331464" y="5896022"/>
            <a:ext cx="2716945" cy="3060885"/>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This is when a designer looks at the environmental impact a product makes over its life time and how it could be reduced. Including:</a:t>
            </a:r>
          </a:p>
          <a:p>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materials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processes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Product Miles (how far a product has to travel to get from factory to consumer)</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while in use</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when disposed of (6Rs) </a:t>
            </a:r>
          </a:p>
        </p:txBody>
      </p:sp>
      <p:sp>
        <p:nvSpPr>
          <p:cNvPr id="14" name="TextBox 13"/>
          <p:cNvSpPr txBox="1"/>
          <p:nvPr/>
        </p:nvSpPr>
        <p:spPr>
          <a:xfrm>
            <a:off x="8896350" y="666750"/>
            <a:ext cx="2209800" cy="461665"/>
          </a:xfrm>
          <a:prstGeom prst="rect">
            <a:avLst/>
          </a:prstGeom>
          <a:noFill/>
        </p:spPr>
        <p:txBody>
          <a:bodyPr wrap="square" rtlCol="0">
            <a:spAutoFit/>
          </a:bodyPr>
          <a:lstStyle/>
          <a:p>
            <a:pPr algn="ctr"/>
            <a:r>
              <a:rPr lang="en-GB" sz="1200" dirty="0"/>
              <a:t>Repairing products rather than throwing them away</a:t>
            </a:r>
          </a:p>
        </p:txBody>
      </p:sp>
      <p:sp>
        <p:nvSpPr>
          <p:cNvPr id="15" name="TextBox 14"/>
          <p:cNvSpPr txBox="1"/>
          <p:nvPr/>
        </p:nvSpPr>
        <p:spPr>
          <a:xfrm>
            <a:off x="10629900" y="3695700"/>
            <a:ext cx="1638300" cy="461665"/>
          </a:xfrm>
          <a:prstGeom prst="rect">
            <a:avLst/>
          </a:prstGeom>
          <a:noFill/>
        </p:spPr>
        <p:txBody>
          <a:bodyPr wrap="square" rtlCol="0">
            <a:spAutoFit/>
          </a:bodyPr>
          <a:lstStyle/>
          <a:p>
            <a:pPr algn="ctr"/>
            <a:r>
              <a:rPr lang="en-GB" sz="1200" dirty="0"/>
              <a:t>Recycling products and materials</a:t>
            </a:r>
          </a:p>
        </p:txBody>
      </p:sp>
      <p:sp>
        <p:nvSpPr>
          <p:cNvPr id="16" name="TextBox 15"/>
          <p:cNvSpPr txBox="1"/>
          <p:nvPr/>
        </p:nvSpPr>
        <p:spPr>
          <a:xfrm>
            <a:off x="6591300" y="1314450"/>
            <a:ext cx="2095500" cy="646331"/>
          </a:xfrm>
          <a:prstGeom prst="rect">
            <a:avLst/>
          </a:prstGeom>
          <a:noFill/>
        </p:spPr>
        <p:txBody>
          <a:bodyPr wrap="square" rtlCol="0">
            <a:spAutoFit/>
          </a:bodyPr>
          <a:lstStyle/>
          <a:p>
            <a:pPr algn="ctr"/>
            <a:r>
              <a:rPr lang="en-GB" sz="1200" dirty="0"/>
              <a:t>Reducing </a:t>
            </a:r>
            <a:r>
              <a:rPr lang="en-GB" sz="1200" b="1" dirty="0"/>
              <a:t>Product Miles</a:t>
            </a:r>
            <a:r>
              <a:rPr lang="en-GB" sz="1200" dirty="0"/>
              <a:t> buy making the product in the country it is sold in</a:t>
            </a:r>
          </a:p>
        </p:txBody>
      </p:sp>
      <p:sp>
        <p:nvSpPr>
          <p:cNvPr id="17" name="TextBox 16"/>
          <p:cNvSpPr txBox="1"/>
          <p:nvPr/>
        </p:nvSpPr>
        <p:spPr>
          <a:xfrm>
            <a:off x="6560058" y="3821450"/>
            <a:ext cx="2152650" cy="1015663"/>
          </a:xfrm>
          <a:prstGeom prst="rect">
            <a:avLst/>
          </a:prstGeom>
          <a:noFill/>
        </p:spPr>
        <p:txBody>
          <a:bodyPr wrap="square" rtlCol="0">
            <a:spAutoFit/>
          </a:bodyPr>
          <a:lstStyle/>
          <a:p>
            <a:pPr algn="ctr"/>
            <a:r>
              <a:rPr lang="en-GB" sz="1200" dirty="0"/>
              <a:t>Reducing </a:t>
            </a:r>
            <a:r>
              <a:rPr lang="en-GB" sz="1200" b="1" dirty="0"/>
              <a:t>Pollution</a:t>
            </a:r>
            <a:r>
              <a:rPr lang="en-GB" sz="1200" dirty="0"/>
              <a:t> by using less plastics, efficient manufacture, less waste and using </a:t>
            </a:r>
            <a:r>
              <a:rPr lang="en-GB" sz="1200" b="1" dirty="0"/>
              <a:t>renewable energy</a:t>
            </a:r>
            <a:r>
              <a:rPr lang="en-GB" sz="1200" dirty="0"/>
              <a:t> (like solar and wind)</a:t>
            </a:r>
          </a:p>
        </p:txBody>
      </p:sp>
      <p:sp>
        <p:nvSpPr>
          <p:cNvPr id="18" name="TextBox 17"/>
          <p:cNvSpPr txBox="1"/>
          <p:nvPr/>
        </p:nvSpPr>
        <p:spPr>
          <a:xfrm>
            <a:off x="9220200" y="4375448"/>
            <a:ext cx="1428750" cy="461665"/>
          </a:xfrm>
          <a:prstGeom prst="rect">
            <a:avLst/>
          </a:prstGeom>
          <a:noFill/>
        </p:spPr>
        <p:txBody>
          <a:bodyPr wrap="square" rtlCol="0">
            <a:spAutoFit/>
          </a:bodyPr>
          <a:lstStyle/>
          <a:p>
            <a:pPr algn="ctr"/>
            <a:r>
              <a:rPr lang="en-GB" sz="1200" dirty="0"/>
              <a:t>Using less finite resources</a:t>
            </a:r>
          </a:p>
        </p:txBody>
      </p:sp>
      <p:sp>
        <p:nvSpPr>
          <p:cNvPr id="19" name="TextBox 18"/>
          <p:cNvSpPr txBox="1"/>
          <p:nvPr/>
        </p:nvSpPr>
        <p:spPr>
          <a:xfrm>
            <a:off x="11372850" y="1714500"/>
            <a:ext cx="1123950" cy="830997"/>
          </a:xfrm>
          <a:prstGeom prst="rect">
            <a:avLst/>
          </a:prstGeom>
          <a:noFill/>
        </p:spPr>
        <p:txBody>
          <a:bodyPr wrap="square" rtlCol="0">
            <a:spAutoFit/>
          </a:bodyPr>
          <a:lstStyle/>
          <a:p>
            <a:pPr algn="ctr"/>
            <a:r>
              <a:rPr lang="en-GB" sz="1200" dirty="0"/>
              <a:t>Planting more trees to reduce </a:t>
            </a:r>
            <a:r>
              <a:rPr lang="en-GB" sz="1200" b="1" dirty="0"/>
              <a:t>deforestation</a:t>
            </a:r>
            <a:endParaRPr lang="en-GB" sz="1200" dirty="0"/>
          </a:p>
        </p:txBody>
      </p:sp>
      <p:cxnSp>
        <p:nvCxnSpPr>
          <p:cNvPr id="21" name="Straight Connector 20"/>
          <p:cNvCxnSpPr>
            <a:endCxn id="19" idx="1"/>
          </p:cNvCxnSpPr>
          <p:nvPr/>
        </p:nvCxnSpPr>
        <p:spPr>
          <a:xfrm flipV="1">
            <a:off x="10725150" y="2129999"/>
            <a:ext cx="647700" cy="4227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886950" y="1238250"/>
            <a:ext cx="38100" cy="9525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1"/>
          </p:cNvCxnSpPr>
          <p:nvPr/>
        </p:nvCxnSpPr>
        <p:spPr>
          <a:xfrm flipH="1" flipV="1">
            <a:off x="8305800" y="1943100"/>
            <a:ext cx="184924" cy="4210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3"/>
          </p:cNvCxnSpPr>
          <p:nvPr/>
        </p:nvCxnSpPr>
        <p:spPr>
          <a:xfrm flipH="1">
            <a:off x="8229600" y="3312865"/>
            <a:ext cx="261124" cy="27158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07980" y="3509346"/>
            <a:ext cx="121820" cy="8150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48950" y="3219450"/>
            <a:ext cx="228600" cy="3619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6614160" y="8374888"/>
          <a:ext cx="5876544" cy="1005840"/>
        </p:xfrm>
        <a:graphic>
          <a:graphicData uri="http://schemas.openxmlformats.org/drawingml/2006/table">
            <a:tbl>
              <a:tblPr firstRow="1" bandRow="1">
                <a:tableStyleId>{5940675A-B579-460E-94D1-54222C63F5DA}</a:tableStyleId>
              </a:tblPr>
              <a:tblGrid>
                <a:gridCol w="1616050">
                  <a:extLst>
                    <a:ext uri="{9D8B030D-6E8A-4147-A177-3AD203B41FA5}">
                      <a16:colId xmlns:a16="http://schemas.microsoft.com/office/drawing/2014/main" val="3447142776"/>
                    </a:ext>
                  </a:extLst>
                </a:gridCol>
                <a:gridCol w="4260494">
                  <a:extLst>
                    <a:ext uri="{9D8B030D-6E8A-4147-A177-3AD203B41FA5}">
                      <a16:colId xmlns:a16="http://schemas.microsoft.com/office/drawing/2014/main" val="1518561632"/>
                    </a:ext>
                  </a:extLst>
                </a:gridCol>
              </a:tblGrid>
              <a:tr h="370840">
                <a:tc>
                  <a:txBody>
                    <a:bodyPr/>
                    <a:lstStyle/>
                    <a:p>
                      <a:pPr algn="ctr"/>
                      <a:r>
                        <a:rPr lang="en-GB" sz="1200" b="1" dirty="0"/>
                        <a:t>Planned Obsolescence</a:t>
                      </a:r>
                    </a:p>
                  </a:txBody>
                  <a:tcPr anchor="ctr">
                    <a:solidFill>
                      <a:srgbClr val="F3EBF9"/>
                    </a:solidFill>
                  </a:tcPr>
                </a:tc>
                <a:tc>
                  <a:txBody>
                    <a:bodyPr/>
                    <a:lstStyle/>
                    <a:p>
                      <a:pPr algn="ctr"/>
                      <a:r>
                        <a:rPr lang="en-GB" sz="1200" dirty="0"/>
                        <a:t>This is where products</a:t>
                      </a:r>
                      <a:r>
                        <a:rPr lang="en-GB" sz="1200" baseline="0" dirty="0"/>
                        <a:t> “die” after a certain amount of time. E.g. Disposable cups, Phones, Lightbulbs, Printer Ink, </a:t>
                      </a:r>
                      <a:r>
                        <a:rPr lang="en-GB" sz="1200" baseline="0" dirty="0" err="1"/>
                        <a:t>etc</a:t>
                      </a:r>
                      <a:endParaRPr lang="en-GB" sz="1200" baseline="0" dirty="0"/>
                    </a:p>
                    <a:p>
                      <a:pPr algn="ctr"/>
                      <a:r>
                        <a:rPr lang="en-GB" sz="1200" baseline="0" dirty="0"/>
                        <a:t>This can have a big environmental impact as customers are throwing away lots of products, and resources are being used to create new ones.</a:t>
                      </a:r>
                      <a:endParaRPr lang="en-GB" sz="1200" dirty="0"/>
                    </a:p>
                  </a:txBody>
                  <a:tcPr anchor="ctr"/>
                </a:tc>
                <a:extLst>
                  <a:ext uri="{0D108BD9-81ED-4DB2-BD59-A6C34878D82A}">
                    <a16:rowId xmlns:a16="http://schemas.microsoft.com/office/drawing/2014/main" val="2473602527"/>
                  </a:ext>
                </a:extLst>
              </a:tr>
            </a:tbl>
          </a:graphicData>
        </a:graphic>
      </p:graphicFrame>
    </p:spTree>
    <p:extLst>
      <p:ext uri="{BB962C8B-B14F-4D97-AF65-F5344CB8AC3E}">
        <p14:creationId xmlns:p14="http://schemas.microsoft.com/office/powerpoint/2010/main" val="375932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16" y="133767"/>
            <a:ext cx="7808976" cy="523220"/>
          </a:xfrm>
          <a:prstGeom prst="rect">
            <a:avLst/>
          </a:prstGeom>
          <a:noFill/>
        </p:spPr>
        <p:txBody>
          <a:bodyPr wrap="square" rtlCol="0">
            <a:spAutoFit/>
          </a:bodyPr>
          <a:lstStyle/>
          <a:p>
            <a:r>
              <a:rPr lang="en-GB" sz="2800" dirty="0">
                <a:solidFill>
                  <a:srgbClr val="7030A0"/>
                </a:solidFill>
                <a:latin typeface="Arial" panose="020B0604020202020204" pitchFamily="34" charset="0"/>
                <a:cs typeface="Arial" panose="020B0604020202020204" pitchFamily="34" charset="0"/>
              </a:rPr>
              <a:t>Industry and Enterprise</a:t>
            </a:r>
          </a:p>
        </p:txBody>
      </p:sp>
      <p:sp>
        <p:nvSpPr>
          <p:cNvPr id="6" name="TextBox 5"/>
          <p:cNvSpPr txBox="1"/>
          <p:nvPr/>
        </p:nvSpPr>
        <p:spPr>
          <a:xfrm>
            <a:off x="256032" y="914400"/>
            <a:ext cx="5998464" cy="3439239"/>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Automation</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machines and robotics help make products or make them for you.</a:t>
            </a:r>
          </a:p>
          <a:p>
            <a:pPr algn="ctr"/>
            <a:r>
              <a:rPr lang="en-GB" sz="1400" dirty="0">
                <a:latin typeface="Tahoma" panose="020B0604030504040204" pitchFamily="34" charset="0"/>
                <a:ea typeface="Tahoma" panose="020B0604030504040204" pitchFamily="34" charset="0"/>
                <a:cs typeface="Tahoma" panose="020B0604030504040204" pitchFamily="34" charset="0"/>
              </a:rPr>
              <a:t>Often this is done by </a:t>
            </a:r>
            <a:r>
              <a:rPr lang="en-GB" sz="1400" b="1" dirty="0">
                <a:latin typeface="Tahoma" panose="020B0604030504040204" pitchFamily="34" charset="0"/>
                <a:ea typeface="Tahoma" panose="020B0604030504040204" pitchFamily="34" charset="0"/>
                <a:cs typeface="Tahoma" panose="020B0604030504040204" pitchFamily="34" charset="0"/>
              </a:rPr>
              <a:t>CAD (Computer Aided Design) </a:t>
            </a:r>
            <a:r>
              <a:rPr lang="en-GB" sz="1400" dirty="0">
                <a:latin typeface="Tahoma" panose="020B0604030504040204" pitchFamily="34" charset="0"/>
                <a:ea typeface="Tahoma" panose="020B0604030504040204" pitchFamily="34" charset="0"/>
                <a:cs typeface="Tahoma" panose="020B0604030504040204" pitchFamily="34" charset="0"/>
              </a:rPr>
              <a:t>and </a:t>
            </a:r>
            <a:r>
              <a:rPr lang="en-GB" sz="1400" b="1" dirty="0">
                <a:latin typeface="Tahoma" panose="020B0604030504040204" pitchFamily="34" charset="0"/>
                <a:ea typeface="Tahoma" panose="020B0604030504040204" pitchFamily="34" charset="0"/>
                <a:cs typeface="Tahoma" panose="020B0604030504040204" pitchFamily="34" charset="0"/>
              </a:rPr>
              <a:t>CAM (Computer Aided Manufacture)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helps products be made quicker, with more accuracy. Reducing errors humans make to products.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However, these machines are expensive to buy, need specialist training to use and need constant maintenance to keep them working properly</a:t>
            </a:r>
          </a:p>
        </p:txBody>
      </p:sp>
      <p:sp>
        <p:nvSpPr>
          <p:cNvPr id="7" name="TextBox 6"/>
          <p:cNvSpPr txBox="1"/>
          <p:nvPr/>
        </p:nvSpPr>
        <p:spPr>
          <a:xfrm>
            <a:off x="6553200" y="1688592"/>
            <a:ext cx="6028944" cy="2485787"/>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Enterprise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an idea is developed into a business and produces a viable product.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Often, one of the biggest enterprises in in apps for smartphones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To make sure ideas are protected from being copied, a </a:t>
            </a:r>
            <a:r>
              <a:rPr lang="en-GB" sz="1400" b="1" dirty="0">
                <a:latin typeface="Tahoma" panose="020B0604030504040204" pitchFamily="34" charset="0"/>
                <a:ea typeface="Tahoma" panose="020B0604030504040204" pitchFamily="34" charset="0"/>
                <a:cs typeface="Tahoma" panose="020B0604030504040204" pitchFamily="34" charset="0"/>
              </a:rPr>
              <a:t>Patent</a:t>
            </a:r>
            <a:r>
              <a:rPr lang="en-GB" sz="1400" dirty="0">
                <a:latin typeface="Tahoma" panose="020B0604030504040204" pitchFamily="34" charset="0"/>
                <a:ea typeface="Tahoma" panose="020B0604030504040204" pitchFamily="34" charset="0"/>
                <a:cs typeface="Tahoma" panose="020B0604030504040204" pitchFamily="34" charset="0"/>
              </a:rPr>
              <a:t> can be applied for. This legally protects your idea on invention from being stolen.</a:t>
            </a:r>
          </a:p>
        </p:txBody>
      </p:sp>
      <p:sp>
        <p:nvSpPr>
          <p:cNvPr id="8" name="TextBox 7"/>
          <p:cNvSpPr txBox="1"/>
          <p:nvPr/>
        </p:nvSpPr>
        <p:spPr>
          <a:xfrm>
            <a:off x="6626352" y="4431792"/>
            <a:ext cx="5937504" cy="1293971"/>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Crowdfunding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where ideas are funded by large groups of ordinary people.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www.Kickstarter.com is a good example of this.</a:t>
            </a:r>
          </a:p>
        </p:txBody>
      </p:sp>
      <p:sp>
        <p:nvSpPr>
          <p:cNvPr id="9" name="TextBox 8"/>
          <p:cNvSpPr txBox="1"/>
          <p:nvPr/>
        </p:nvSpPr>
        <p:spPr>
          <a:xfrm>
            <a:off x="249936" y="4636008"/>
            <a:ext cx="5967984" cy="2247424"/>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Virtual Marketing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websites, social media and email are used to promote and sell products. This has become very popular in recent years, with big social media apps being funded by advertisers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Companies can also pay search engines to push their company further to the top of the results page, so customers are more likely to click it.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65760" y="7120128"/>
            <a:ext cx="5760720" cy="2247424"/>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Cooperatives</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A Cooperative is an Enterprise that is run by members that are part of the workforce or customers.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means the organisation is democratic and often supports the local community. They are set-up to protect the rights of their members and ensure the same rules apply to everyone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638544" y="5964745"/>
            <a:ext cx="5870448" cy="2485787"/>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Fair Trade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an organisation that promotes fair pay, working conditions and better trade with farmers in developing countries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You can tell when something is Fairtrade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as it will often have the symbol on the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product or packaging. Common Fairtrade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items include; bananas, cotton and chocolate.</a:t>
            </a:r>
          </a:p>
          <a:p>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816" y="7156323"/>
            <a:ext cx="956310" cy="1121491"/>
          </a:xfrm>
          <a:prstGeom prst="rect">
            <a:avLst/>
          </a:prstGeom>
          <a:ln w="28575">
            <a:solidFill>
              <a:schemeClr val="tx1"/>
            </a:solidFill>
          </a:ln>
        </p:spPr>
      </p:pic>
    </p:spTree>
    <p:extLst>
      <p:ext uri="{BB962C8B-B14F-4D97-AF65-F5344CB8AC3E}">
        <p14:creationId xmlns:p14="http://schemas.microsoft.com/office/powerpoint/2010/main" val="179114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3548" y="135705"/>
            <a:ext cx="1191174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Modern and Smart Materials</a:t>
            </a:r>
          </a:p>
        </p:txBody>
      </p:sp>
      <p:graphicFrame>
        <p:nvGraphicFramePr>
          <p:cNvPr id="5" name="Table 4"/>
          <p:cNvGraphicFramePr>
            <a:graphicFrameLocks noGrp="1"/>
          </p:cNvGraphicFramePr>
          <p:nvPr/>
        </p:nvGraphicFramePr>
        <p:xfrm>
          <a:off x="245285" y="876807"/>
          <a:ext cx="5313307" cy="4354578"/>
        </p:xfrm>
        <a:graphic>
          <a:graphicData uri="http://schemas.openxmlformats.org/drawingml/2006/table">
            <a:tbl>
              <a:tblPr firstRow="1" bandRow="1">
                <a:tableStyleId>{5940675A-B579-460E-94D1-54222C63F5DA}</a:tableStyleId>
              </a:tblPr>
              <a:tblGrid>
                <a:gridCol w="1054146">
                  <a:extLst>
                    <a:ext uri="{9D8B030D-6E8A-4147-A177-3AD203B41FA5}">
                      <a16:colId xmlns:a16="http://schemas.microsoft.com/office/drawing/2014/main" val="2868898196"/>
                    </a:ext>
                  </a:extLst>
                </a:gridCol>
                <a:gridCol w="2896642">
                  <a:extLst>
                    <a:ext uri="{9D8B030D-6E8A-4147-A177-3AD203B41FA5}">
                      <a16:colId xmlns:a16="http://schemas.microsoft.com/office/drawing/2014/main" val="3187111543"/>
                    </a:ext>
                  </a:extLst>
                </a:gridCol>
                <a:gridCol w="1362519">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Modern</a:t>
                      </a:r>
                      <a:r>
                        <a:rPr lang="en-GB" sz="12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a:latin typeface="Tahoma" panose="020B0604030504040204" pitchFamily="34" charset="0"/>
                          <a:ea typeface="Tahoma" panose="020B0604030504040204" pitchFamily="34" charset="0"/>
                          <a:cs typeface="Tahoma" panose="020B0604030504040204" pitchFamily="34" charset="0"/>
                        </a:rPr>
                        <a:t>materials that have been developed recently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Corn-starch</a:t>
                      </a:r>
                      <a:r>
                        <a:rPr lang="en-GB" sz="1200" b="1" baseline="0" dirty="0">
                          <a:latin typeface="Tahoma" panose="020B0604030504040204" pitchFamily="34" charset="0"/>
                          <a:ea typeface="Tahoma" panose="020B0604030504040204" pitchFamily="34" charset="0"/>
                          <a:cs typeface="Tahoma" panose="020B0604030504040204" pitchFamily="34" charset="0"/>
                        </a:rPr>
                        <a:t> Polymers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These</a:t>
                      </a:r>
                      <a:r>
                        <a:rPr lang="en-GB" sz="1200" b="0" baseline="0" dirty="0">
                          <a:latin typeface="Tahoma" panose="020B0604030504040204" pitchFamily="34" charset="0"/>
                          <a:ea typeface="Tahoma" panose="020B0604030504040204" pitchFamily="34" charset="0"/>
                          <a:cs typeface="Tahoma" panose="020B0604030504040204" pitchFamily="34" charset="0"/>
                        </a:rPr>
                        <a:t> are plant-based polymers that are a</a:t>
                      </a:r>
                      <a:r>
                        <a:rPr lang="en-GB" sz="1200" b="0" dirty="0">
                          <a:latin typeface="Tahoma" panose="020B0604030504040204" pitchFamily="34" charset="0"/>
                          <a:ea typeface="Tahoma" panose="020B0604030504040204" pitchFamily="34" charset="0"/>
                          <a:cs typeface="Tahoma" panose="020B0604030504040204" pitchFamily="34" charset="0"/>
                        </a:rPr>
                        <a:t> replacement for plastics that are </a:t>
                      </a:r>
                      <a:r>
                        <a:rPr lang="en-GB" sz="1200" b="1" dirty="0">
                          <a:latin typeface="Tahoma" panose="020B0604030504040204" pitchFamily="34" charset="0"/>
                          <a:ea typeface="Tahoma" panose="020B0604030504040204" pitchFamily="34" charset="0"/>
                          <a:cs typeface="Tahoma" panose="020B0604030504040204" pitchFamily="34" charset="0"/>
                        </a:rPr>
                        <a:t>biodegradable </a:t>
                      </a:r>
                      <a:r>
                        <a:rPr lang="en-GB" sz="1200" b="0" dirty="0">
                          <a:latin typeface="Tahoma" panose="020B0604030504040204" pitchFamily="34" charset="0"/>
                          <a:ea typeface="Tahoma" panose="020B0604030504040204" pitchFamily="34" charset="0"/>
                          <a:cs typeface="Tahoma" panose="020B0604030504040204" pitchFamily="34" charset="0"/>
                        </a:rPr>
                        <a:t>but cannot</a:t>
                      </a:r>
                      <a:r>
                        <a:rPr lang="en-GB" sz="1200" b="0" baseline="0" dirty="0">
                          <a:latin typeface="Tahoma" panose="020B0604030504040204" pitchFamily="34" charset="0"/>
                          <a:ea typeface="Tahoma" panose="020B0604030504040204" pitchFamily="34" charset="0"/>
                          <a:cs typeface="Tahoma" panose="020B0604030504040204" pitchFamily="34" charset="0"/>
                        </a:rPr>
                        <a:t> be recycled.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Plastic bottles, tubs, food containers,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Flexible</a:t>
                      </a:r>
                      <a:r>
                        <a:rPr lang="en-GB" sz="1200" b="1" baseline="0" dirty="0">
                          <a:latin typeface="Tahoma" panose="020B0604030504040204" pitchFamily="34" charset="0"/>
                          <a:ea typeface="Tahoma" panose="020B0604030504040204" pitchFamily="34" charset="0"/>
                          <a:cs typeface="Tahoma" panose="020B0604030504040204" pitchFamily="34" charset="0"/>
                        </a:rPr>
                        <a:t> MDF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Made</a:t>
                      </a:r>
                      <a:r>
                        <a:rPr lang="en-GB" sz="1200" baseline="0" dirty="0">
                          <a:latin typeface="Tahoma" panose="020B0604030504040204" pitchFamily="34" charset="0"/>
                          <a:ea typeface="Tahoma" panose="020B0604030504040204" pitchFamily="34" charset="0"/>
                          <a:cs typeface="Tahoma" panose="020B0604030504040204" pitchFamily="34" charset="0"/>
                        </a:rPr>
                        <a:t> in the same way as normal MDF but with grooves cut into the surface so it is flexible. </a:t>
                      </a:r>
                      <a:r>
                        <a:rPr lang="en-GB" sz="1200" b="1" baseline="0" dirty="0" err="1">
                          <a:latin typeface="Tahoma" panose="020B0604030504040204" pitchFamily="34" charset="0"/>
                          <a:ea typeface="Tahoma" panose="020B0604030504040204" pitchFamily="34" charset="0"/>
                          <a:cs typeface="Tahoma" panose="020B0604030504040204" pitchFamily="34" charset="0"/>
                        </a:rPr>
                        <a:t>Flexiply</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is the same but for Plywood. These can easily be shaped into curves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Modern furniture, interior walls and room dividers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Titanium</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 strength to weight</a:t>
                      </a:r>
                      <a:r>
                        <a:rPr lang="en-GB" sz="1200" baseline="0" dirty="0">
                          <a:latin typeface="Tahoma" panose="020B0604030504040204" pitchFamily="34" charset="0"/>
                          <a:ea typeface="Tahoma" panose="020B0604030504040204" pitchFamily="34" charset="0"/>
                          <a:cs typeface="Tahoma" panose="020B0604030504040204" pitchFamily="34" charset="0"/>
                        </a:rPr>
                        <a:t> ratio. Doesn’t corrode or rust. Suitable for medical use as its hypo-</a:t>
                      </a:r>
                      <a:r>
                        <a:rPr lang="en-GB" sz="1200" baseline="0" dirty="0" err="1">
                          <a:latin typeface="Tahoma" panose="020B0604030504040204" pitchFamily="34" charset="0"/>
                          <a:ea typeface="Tahoma" panose="020B0604030504040204" pitchFamily="34" charset="0"/>
                          <a:cs typeface="Tahoma" panose="020B0604030504040204" pitchFamily="34" charset="0"/>
                        </a:rPr>
                        <a:t>allergneic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Prosthetics,</a:t>
                      </a:r>
                      <a:r>
                        <a:rPr lang="en-GB" sz="1200" baseline="0" dirty="0">
                          <a:latin typeface="Tahoma" panose="020B0604030504040204" pitchFamily="34" charset="0"/>
                          <a:ea typeface="Tahoma" panose="020B0604030504040204" pitchFamily="34" charset="0"/>
                          <a:cs typeface="Tahoma" panose="020B0604030504040204" pitchFamily="34" charset="0"/>
                        </a:rPr>
                        <a:t> medical applications, sports cars,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4008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Kevlar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 woven</a:t>
                      </a:r>
                      <a:r>
                        <a:rPr lang="en-GB" sz="1200" baseline="0" dirty="0">
                          <a:latin typeface="Tahoma" panose="020B0604030504040204" pitchFamily="34" charset="0"/>
                          <a:ea typeface="Tahoma" panose="020B0604030504040204" pitchFamily="34" charset="0"/>
                          <a:cs typeface="Tahoma" panose="020B0604030504040204" pitchFamily="34" charset="0"/>
                        </a:rPr>
                        <a:t> polymer with a high strength to weight ratio.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Bullet-proof vests, tyres, helmets,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6" name="Table 5"/>
          <p:cNvGraphicFramePr>
            <a:graphicFrameLocks noGrp="1"/>
          </p:cNvGraphicFramePr>
          <p:nvPr/>
        </p:nvGraphicFramePr>
        <p:xfrm>
          <a:off x="197158" y="5426242"/>
          <a:ext cx="5289242" cy="3995928"/>
        </p:xfrm>
        <a:graphic>
          <a:graphicData uri="http://schemas.openxmlformats.org/drawingml/2006/table">
            <a:tbl>
              <a:tblPr firstRow="1" bandRow="1">
                <a:tableStyleId>{5940675A-B579-460E-94D1-54222C63F5DA}</a:tableStyleId>
              </a:tblPr>
              <a:tblGrid>
                <a:gridCol w="1266438">
                  <a:extLst>
                    <a:ext uri="{9D8B030D-6E8A-4147-A177-3AD203B41FA5}">
                      <a16:colId xmlns:a16="http://schemas.microsoft.com/office/drawing/2014/main" val="2868898196"/>
                    </a:ext>
                  </a:extLst>
                </a:gridCol>
                <a:gridCol w="2435260">
                  <a:extLst>
                    <a:ext uri="{9D8B030D-6E8A-4147-A177-3AD203B41FA5}">
                      <a16:colId xmlns:a16="http://schemas.microsoft.com/office/drawing/2014/main" val="3187111543"/>
                    </a:ext>
                  </a:extLst>
                </a:gridCol>
                <a:gridCol w="158754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Smart</a:t>
                      </a:r>
                      <a:r>
                        <a:rPr lang="en-GB" sz="12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a:latin typeface="Tahoma" panose="020B0604030504040204" pitchFamily="34" charset="0"/>
                          <a:ea typeface="Tahoma" panose="020B0604030504040204" pitchFamily="34" charset="0"/>
                          <a:cs typeface="Tahoma" panose="020B0604030504040204" pitchFamily="34" charset="0"/>
                        </a:rPr>
                        <a:t>materials that change and react to the stimuli</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738630">
                <a:tc>
                  <a:txBody>
                    <a:bodyPr/>
                    <a:lstStyle/>
                    <a:p>
                      <a:pPr algn="ctr"/>
                      <a:r>
                        <a:rPr lang="en-GB" sz="1200" b="1" dirty="0" err="1">
                          <a:latin typeface="Tahoma" panose="020B0604030504040204" pitchFamily="34" charset="0"/>
                          <a:ea typeface="Tahoma" panose="020B0604030504040204" pitchFamily="34" charset="0"/>
                          <a:cs typeface="Tahoma" panose="020B0604030504040204" pitchFamily="34" charset="0"/>
                        </a:rPr>
                        <a:t>Thermochromic</a:t>
                      </a:r>
                      <a:r>
                        <a:rPr lang="en-GB" sz="1200" b="1" dirty="0">
                          <a:latin typeface="Tahoma" panose="020B0604030504040204" pitchFamily="34" charset="0"/>
                          <a:ea typeface="Tahoma" panose="020B0604030504040204" pitchFamily="34" charset="0"/>
                          <a:cs typeface="Tahoma" panose="020B0604030504040204" pitchFamily="34" charset="0"/>
                        </a:rPr>
                        <a:t> Pigments</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Change colour in reaction to heat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Kettles, baby bottles,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73152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Photochromic Pigments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Change colour</a:t>
                      </a:r>
                      <a:r>
                        <a:rPr lang="en-GB" sz="1200" baseline="0" dirty="0">
                          <a:latin typeface="Tahoma" panose="020B0604030504040204" pitchFamily="34" charset="0"/>
                          <a:ea typeface="Tahoma" panose="020B0604030504040204" pitchFamily="34" charset="0"/>
                          <a:cs typeface="Tahoma" panose="020B0604030504040204" pitchFamily="34" charset="0"/>
                        </a:rPr>
                        <a:t> in reaction to light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Colour</a:t>
                      </a:r>
                      <a:r>
                        <a:rPr lang="en-GB" sz="1200" baseline="0" dirty="0">
                          <a:latin typeface="Tahoma" panose="020B0604030504040204" pitchFamily="34" charset="0"/>
                          <a:ea typeface="Tahoma" panose="020B0604030504040204" pitchFamily="34" charset="0"/>
                          <a:cs typeface="Tahoma" panose="020B0604030504040204" pitchFamily="34" charset="0"/>
                        </a:rPr>
                        <a:t> changing glasses, windows,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74980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Shape Memory Alloy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Returns to</a:t>
                      </a:r>
                      <a:r>
                        <a:rPr lang="en-GB" sz="1200" baseline="0" dirty="0">
                          <a:latin typeface="Tahoma" panose="020B0604030504040204" pitchFamily="34" charset="0"/>
                          <a:ea typeface="Tahoma" panose="020B0604030504040204" pitchFamily="34" charset="0"/>
                          <a:cs typeface="Tahoma" panose="020B0604030504040204" pitchFamily="34" charset="0"/>
                        </a:rPr>
                        <a:t> its original shape, in reaction to heat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Braces and glasses</a:t>
                      </a:r>
                    </a:p>
                  </a:txBody>
                  <a:tcPr marL="128016" marR="128016" marT="64008" marB="64008" anchor="ctr"/>
                </a:tc>
                <a:extLst>
                  <a:ext uri="{0D108BD9-81ED-4DB2-BD59-A6C34878D82A}">
                    <a16:rowId xmlns:a16="http://schemas.microsoft.com/office/drawing/2014/main" val="1935869641"/>
                  </a:ext>
                </a:extLst>
              </a:tr>
              <a:tr h="621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Polymorph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Granules</a:t>
                      </a:r>
                      <a:r>
                        <a:rPr lang="en-GB" sz="1200" baseline="0" dirty="0">
                          <a:latin typeface="Tahoma" panose="020B0604030504040204" pitchFamily="34" charset="0"/>
                          <a:ea typeface="Tahoma" panose="020B0604030504040204" pitchFamily="34" charset="0"/>
                          <a:cs typeface="Tahoma" panose="020B0604030504040204" pitchFamily="34" charset="0"/>
                        </a:rPr>
                        <a:t> that once exposed to hot water, become a modelling material (like a dough or clay)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Modelling and repairs</a:t>
                      </a:r>
                    </a:p>
                  </a:txBody>
                  <a:tcPr marL="128016" marR="128016" marT="64008" marB="64008" anchor="ctr"/>
                </a:tc>
                <a:extLst>
                  <a:ext uri="{0D108BD9-81ED-4DB2-BD59-A6C34878D82A}">
                    <a16:rowId xmlns:a16="http://schemas.microsoft.com/office/drawing/2014/main" val="2779172050"/>
                  </a:ext>
                </a:extLst>
              </a:tr>
            </a:tbl>
          </a:graphicData>
        </a:graphic>
      </p:graphicFrame>
      <p:sp>
        <p:nvSpPr>
          <p:cNvPr id="7" name="TextBox 6"/>
          <p:cNvSpPr txBox="1"/>
          <p:nvPr/>
        </p:nvSpPr>
        <p:spPr>
          <a:xfrm>
            <a:off x="5558592" y="158730"/>
            <a:ext cx="7403592"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Papers and Boards</a:t>
            </a:r>
          </a:p>
        </p:txBody>
      </p:sp>
      <p:graphicFrame>
        <p:nvGraphicFramePr>
          <p:cNvPr id="8" name="Table 7"/>
          <p:cNvGraphicFramePr>
            <a:graphicFrameLocks noGrp="1"/>
          </p:cNvGraphicFramePr>
          <p:nvPr/>
        </p:nvGraphicFramePr>
        <p:xfrm>
          <a:off x="5766495" y="882904"/>
          <a:ext cx="6866663" cy="4280093"/>
        </p:xfrm>
        <a:graphic>
          <a:graphicData uri="http://schemas.openxmlformats.org/drawingml/2006/table">
            <a:tbl>
              <a:tblPr firstRow="1" bandRow="1">
                <a:tableStyleId>{5940675A-B579-460E-94D1-54222C63F5DA}</a:tableStyleId>
              </a:tblPr>
              <a:tblGrid>
                <a:gridCol w="1362327">
                  <a:extLst>
                    <a:ext uri="{9D8B030D-6E8A-4147-A177-3AD203B41FA5}">
                      <a16:colId xmlns:a16="http://schemas.microsoft.com/office/drawing/2014/main" val="2868898196"/>
                    </a:ext>
                  </a:extLst>
                </a:gridCol>
                <a:gridCol w="3456506">
                  <a:extLst>
                    <a:ext uri="{9D8B030D-6E8A-4147-A177-3AD203B41FA5}">
                      <a16:colId xmlns:a16="http://schemas.microsoft.com/office/drawing/2014/main" val="3187111543"/>
                    </a:ext>
                  </a:extLst>
                </a:gridCol>
                <a:gridCol w="2047830">
                  <a:extLst>
                    <a:ext uri="{9D8B030D-6E8A-4147-A177-3AD203B41FA5}">
                      <a16:colId xmlns:a16="http://schemas.microsoft.com/office/drawing/2014/main" val="3776042511"/>
                    </a:ext>
                  </a:extLst>
                </a:gridCol>
              </a:tblGrid>
              <a:tr h="464788">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Papers and Boards </a:t>
                      </a:r>
                      <a:r>
                        <a:rPr lang="en-GB" sz="1200" b="0" dirty="0">
                          <a:latin typeface="Tahoma" panose="020B0604030504040204" pitchFamily="34" charset="0"/>
                          <a:ea typeface="Tahoma" panose="020B0604030504040204" pitchFamily="34" charset="0"/>
                          <a:cs typeface="Tahoma" panose="020B0604030504040204" pitchFamily="34" charset="0"/>
                        </a:rPr>
                        <a:t>come</a:t>
                      </a:r>
                      <a:r>
                        <a:rPr lang="en-GB" sz="1200" b="0" baseline="0" dirty="0">
                          <a:latin typeface="Tahoma" panose="020B0604030504040204" pitchFamily="34" charset="0"/>
                          <a:ea typeface="Tahoma" panose="020B0604030504040204" pitchFamily="34" charset="0"/>
                          <a:cs typeface="Tahoma" panose="020B0604030504040204" pitchFamily="34" charset="0"/>
                        </a:rPr>
                        <a:t> from trees</a:t>
                      </a:r>
                      <a:r>
                        <a:rPr lang="en-GB" sz="1200" b="1" baseline="0" dirty="0">
                          <a:latin typeface="Tahoma" panose="020B0604030504040204" pitchFamily="34" charset="0"/>
                          <a:ea typeface="Tahoma" panose="020B0604030504040204" pitchFamily="34" charset="0"/>
                          <a:cs typeface="Tahoma" panose="020B0604030504040204" pitchFamily="34" charset="0"/>
                        </a:rPr>
                        <a:t>. </a:t>
                      </a:r>
                      <a:br>
                        <a:rPr lang="en-GB" sz="1200" b="1" baseline="0" dirty="0">
                          <a:latin typeface="Tahoma" panose="020B0604030504040204" pitchFamily="34" charset="0"/>
                          <a:ea typeface="Tahoma" panose="020B0604030504040204" pitchFamily="34" charset="0"/>
                          <a:cs typeface="Tahoma" panose="020B0604030504040204" pitchFamily="34" charset="0"/>
                        </a:rPr>
                      </a:br>
                      <a:r>
                        <a:rPr lang="en-GB" sz="1200" b="1" baseline="0" dirty="0">
                          <a:latin typeface="Tahoma" panose="020B0604030504040204" pitchFamily="34" charset="0"/>
                          <a:ea typeface="Tahoma" panose="020B0604030504040204" pitchFamily="34" charset="0"/>
                          <a:cs typeface="Tahoma" panose="020B0604030504040204" pitchFamily="34" charset="0"/>
                        </a:rPr>
                        <a:t>The Stock forms </a:t>
                      </a:r>
                      <a:r>
                        <a:rPr lang="en-GB" sz="1200" b="0" baseline="0" dirty="0">
                          <a:latin typeface="Tahoma" panose="020B0604030504040204" pitchFamily="34" charset="0"/>
                          <a:ea typeface="Tahoma" panose="020B0604030504040204" pitchFamily="34" charset="0"/>
                          <a:cs typeface="Tahoma" panose="020B0604030504040204" pitchFamily="34" charset="0"/>
                        </a:rPr>
                        <a:t>for papers are: rolls, sheets, A4, A3, </a:t>
                      </a:r>
                      <a:r>
                        <a:rPr lang="en-GB" sz="1200" b="0" baseline="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87826">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a:latin typeface="Tahoma" panose="020B0604030504040204" pitchFamily="34" charset="0"/>
                          <a:ea typeface="Tahoma" panose="020B0604030504040204" pitchFamily="34" charset="0"/>
                          <a:cs typeface="Tahoma" panose="020B0604030504040204" pitchFamily="34" charset="0"/>
                        </a:rPr>
                        <a:t>Uses/ 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5636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Cartridge</a:t>
                      </a:r>
                      <a:r>
                        <a:rPr lang="en-GB" sz="1200" b="1" baseline="0" dirty="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Thick white paper,</a:t>
                      </a:r>
                      <a:r>
                        <a:rPr lang="en-GB" sz="1200" b="0" baseline="0" dirty="0">
                          <a:latin typeface="Tahoma" panose="020B0604030504040204" pitchFamily="34" charset="0"/>
                          <a:ea typeface="Tahoma" panose="020B0604030504040204" pitchFamily="34" charset="0"/>
                          <a:cs typeface="Tahoma" panose="020B0604030504040204" pitchFamily="34" charset="0"/>
                        </a:rPr>
                        <a:t> completely opaque and more expensive than photocopy paper</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Sketching, ink drawings</a:t>
                      </a:r>
                    </a:p>
                  </a:txBody>
                  <a:tcPr marL="128016" marR="128016" marT="64008" marB="64008" anchor="ctr"/>
                </a:tc>
                <a:extLst>
                  <a:ext uri="{0D108BD9-81ED-4DB2-BD59-A6C34878D82A}">
                    <a16:rowId xmlns:a16="http://schemas.microsoft.com/office/drawing/2014/main" val="739736390"/>
                  </a:ext>
                </a:extLst>
              </a:tr>
              <a:tr h="58818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Layout</a:t>
                      </a:r>
                      <a:r>
                        <a:rPr lang="en-GB" sz="1200" b="1" baseline="0" dirty="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semi-translucent,</a:t>
                      </a:r>
                      <a:r>
                        <a:rPr lang="en-GB" sz="1200" baseline="0" dirty="0">
                          <a:latin typeface="Tahoma" panose="020B0604030504040204" pitchFamily="34" charset="0"/>
                          <a:ea typeface="Tahoma" panose="020B0604030504040204" pitchFamily="34" charset="0"/>
                          <a:cs typeface="Tahoma" panose="020B0604030504040204" pitchFamily="34" charset="0"/>
                        </a:rPr>
                        <a:t> good for blending inks and artist markers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Sketching, drawing and some tracing</a:t>
                      </a:r>
                    </a:p>
                  </a:txBody>
                  <a:tcPr marL="128016" marR="128016" marT="64008" marB="64008" anchor="ctr"/>
                </a:tc>
                <a:extLst>
                  <a:ext uri="{0D108BD9-81ED-4DB2-BD59-A6C34878D82A}">
                    <a16:rowId xmlns:a16="http://schemas.microsoft.com/office/drawing/2014/main" val="3781206839"/>
                  </a:ext>
                </a:extLst>
              </a:tr>
              <a:tr h="46478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Corrugated Cardboard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but</a:t>
                      </a:r>
                      <a:r>
                        <a:rPr lang="en-GB" sz="1200" baseline="0" dirty="0">
                          <a:latin typeface="Tahoma" panose="020B0604030504040204" pitchFamily="34" charset="0"/>
                          <a:ea typeface="Tahoma" panose="020B0604030504040204" pitchFamily="34" charset="0"/>
                          <a:cs typeface="Tahoma" panose="020B0604030504040204" pitchFamily="34" charset="0"/>
                        </a:rPr>
                        <a:t> light. Rigid triangles of card sandwiched between a top and bottom layer.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Outer packaging,</a:t>
                      </a:r>
                      <a:r>
                        <a:rPr lang="en-GB" sz="1200" baseline="0" dirty="0">
                          <a:latin typeface="Tahoma" panose="020B0604030504040204" pitchFamily="34" charset="0"/>
                          <a:ea typeface="Tahoma" panose="020B0604030504040204" pitchFamily="34" charset="0"/>
                          <a:cs typeface="Tahoma" panose="020B0604030504040204" pitchFamily="34" charset="0"/>
                        </a:rPr>
                        <a:t> food packaging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3693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Duplex</a:t>
                      </a:r>
                      <a:r>
                        <a:rPr lang="en-GB" sz="1200" b="1" baseline="0" dirty="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card with white</a:t>
                      </a:r>
                      <a:r>
                        <a:rPr lang="en-GB" sz="1200" baseline="0" dirty="0">
                          <a:latin typeface="Tahoma" panose="020B0604030504040204" pitchFamily="34" charset="0"/>
                          <a:ea typeface="Tahoma" panose="020B0604030504040204" pitchFamily="34" charset="0"/>
                          <a:cs typeface="Tahoma" panose="020B0604030504040204" pitchFamily="34" charset="0"/>
                        </a:rPr>
                        <a:t> outside layers. Waxy coating can be added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Cheap packaging. If waxy</a:t>
                      </a:r>
                      <a:r>
                        <a:rPr lang="en-GB" sz="1200" baseline="0" dirty="0">
                          <a:latin typeface="Tahoma" panose="020B0604030504040204" pitchFamily="34" charset="0"/>
                          <a:ea typeface="Tahoma" panose="020B0604030504040204" pitchFamily="34" charset="0"/>
                          <a:cs typeface="Tahoma" panose="020B0604030504040204" pitchFamily="34" charset="0"/>
                        </a:rPr>
                        <a:t> coating is applied, can be used for food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r h="5417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Foil-lined 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White card coated with a thin</a:t>
                      </a:r>
                      <a:r>
                        <a:rPr lang="en-GB" sz="1200" baseline="0" dirty="0">
                          <a:latin typeface="Tahoma" panose="020B0604030504040204" pitchFamily="34" charset="0"/>
                          <a:ea typeface="Tahoma" panose="020B0604030504040204" pitchFamily="34" charset="0"/>
                          <a:cs typeface="Tahoma" panose="020B0604030504040204" pitchFamily="34" charset="0"/>
                        </a:rPr>
                        <a:t> aluminium layer. Foil is great for insulation and water resistance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Takeaway</a:t>
                      </a:r>
                      <a:r>
                        <a:rPr lang="en-GB" sz="1200" baseline="0" dirty="0">
                          <a:latin typeface="Tahoma" panose="020B0604030504040204" pitchFamily="34" charset="0"/>
                          <a:ea typeface="Tahoma" panose="020B0604030504040204" pitchFamily="34" charset="0"/>
                          <a:cs typeface="Tahoma" panose="020B0604030504040204" pitchFamily="34" charset="0"/>
                        </a:rPr>
                        <a:t> containers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835968907"/>
                  </a:ext>
                </a:extLst>
              </a:tr>
              <a:tr h="5417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Solid White</a:t>
                      </a:r>
                      <a:r>
                        <a:rPr lang="en-GB" sz="1200" b="1" baseline="0" dirty="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High-quality white card</a:t>
                      </a:r>
                      <a:r>
                        <a:rPr lang="en-GB" sz="1200" baseline="0" dirty="0">
                          <a:latin typeface="Tahoma" panose="020B0604030504040204" pitchFamily="34" charset="0"/>
                          <a:ea typeface="Tahoma" panose="020B0604030504040204" pitchFamily="34" charset="0"/>
                          <a:cs typeface="Tahoma" panose="020B0604030504040204" pitchFamily="34" charset="0"/>
                        </a:rPr>
                        <a:t> with a smooth finish. Stiff and holds colours well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Greetings cards, packaging</a:t>
                      </a:r>
                      <a:r>
                        <a:rPr lang="en-GB" sz="1200" baseline="0" dirty="0">
                          <a:latin typeface="Tahoma" panose="020B0604030504040204" pitchFamily="34" charset="0"/>
                          <a:ea typeface="Tahoma" panose="020B0604030504040204" pitchFamily="34" charset="0"/>
                          <a:cs typeface="Tahoma" panose="020B0604030504040204" pitchFamily="34" charset="0"/>
                        </a:rPr>
                        <a:t> and advertising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108330058"/>
                  </a:ext>
                </a:extLst>
              </a:tr>
            </a:tbl>
          </a:graphicData>
        </a:graphic>
      </p:graphicFrame>
      <p:pic>
        <p:nvPicPr>
          <p:cNvPr id="10" name="Picture 2" descr="C:\Users\Rob\AppData\Roaming\PixelMetrics\CaptureWiz\Temp\1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01644" y="6136104"/>
            <a:ext cx="6035514" cy="2045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0484" y="8470231"/>
            <a:ext cx="5895474" cy="830997"/>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 is made by first making pulp. Pulp is a mix of tree fibres and water. This is cooked and bleached white, and adding any other additives.</a:t>
            </a:r>
          </a:p>
          <a:p>
            <a:pPr algn="ctr"/>
            <a:r>
              <a:rPr lang="en-GB" sz="1200" dirty="0">
                <a:latin typeface="Tahoma" panose="020B0604030504040204" pitchFamily="34" charset="0"/>
                <a:ea typeface="Tahoma" panose="020B0604030504040204" pitchFamily="34" charset="0"/>
                <a:cs typeface="Tahoma" panose="020B0604030504040204" pitchFamily="34" charset="0"/>
              </a:rPr>
              <a:t>The pulp is then drained and goes through </a:t>
            </a:r>
            <a:r>
              <a:rPr lang="en-GB" sz="1200" b="1" dirty="0" err="1">
                <a:latin typeface="Tahoma" panose="020B0604030504040204" pitchFamily="34" charset="0"/>
                <a:ea typeface="Tahoma" panose="020B0604030504040204" pitchFamily="34" charset="0"/>
                <a:cs typeface="Tahoma" panose="020B0604030504040204" pitchFamily="34" charset="0"/>
              </a:rPr>
              <a:t>Calendering</a:t>
            </a:r>
            <a:r>
              <a:rPr lang="en-GB" sz="1200" b="1"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where the pulp is drained and goes through rollers to convert it to its stock forms</a:t>
            </a:r>
          </a:p>
        </p:txBody>
      </p:sp>
      <p:sp>
        <p:nvSpPr>
          <p:cNvPr id="12" name="TextBox 11"/>
          <p:cNvSpPr txBox="1"/>
          <p:nvPr/>
        </p:nvSpPr>
        <p:spPr>
          <a:xfrm>
            <a:off x="7475300" y="5654842"/>
            <a:ext cx="36178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327632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68443" y="2659486"/>
          <a:ext cx="6232357" cy="3649874"/>
        </p:xfrm>
        <a:graphic>
          <a:graphicData uri="http://schemas.openxmlformats.org/drawingml/2006/table">
            <a:tbl>
              <a:tblPr firstRow="1" bandRow="1">
                <a:tableStyleId>{5940675A-B579-460E-94D1-54222C63F5DA}</a:tableStyleId>
              </a:tblPr>
              <a:tblGrid>
                <a:gridCol w="1236483">
                  <a:extLst>
                    <a:ext uri="{9D8B030D-6E8A-4147-A177-3AD203B41FA5}">
                      <a16:colId xmlns:a16="http://schemas.microsoft.com/office/drawing/2014/main" val="2868898196"/>
                    </a:ext>
                  </a:extLst>
                </a:gridCol>
                <a:gridCol w="3397678">
                  <a:extLst>
                    <a:ext uri="{9D8B030D-6E8A-4147-A177-3AD203B41FA5}">
                      <a16:colId xmlns:a16="http://schemas.microsoft.com/office/drawing/2014/main" val="3187111543"/>
                    </a:ext>
                  </a:extLst>
                </a:gridCol>
                <a:gridCol w="159819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Hardwoods</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come from </a:t>
                      </a:r>
                      <a:r>
                        <a:rPr lang="en-GB" sz="1200" b="1" baseline="0" dirty="0">
                          <a:latin typeface="Tahoma" panose="020B0604030504040204" pitchFamily="34" charset="0"/>
                          <a:ea typeface="Tahoma" panose="020B0604030504040204" pitchFamily="34" charset="0"/>
                          <a:cs typeface="Tahoma" panose="020B0604030504040204" pitchFamily="34" charset="0"/>
                        </a:rPr>
                        <a:t>Deciduous Trees.</a:t>
                      </a:r>
                      <a:r>
                        <a:rPr lang="en-GB" sz="1200" b="0" baseline="0" dirty="0">
                          <a:latin typeface="Tahoma" panose="020B0604030504040204" pitchFamily="34" charset="0"/>
                          <a:ea typeface="Tahoma" panose="020B0604030504040204" pitchFamily="34" charset="0"/>
                          <a:cs typeface="Tahoma" panose="020B0604030504040204" pitchFamily="34" charset="0"/>
                        </a:rPr>
                        <a:t> These trees loose leaves in winter and grow fruit and flowers in spring </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Ash</a:t>
                      </a:r>
                    </a:p>
                  </a:txBody>
                  <a:tcPr marL="128016" marR="128016" marT="64008" marB="64008" anchor="ctr"/>
                </a:tc>
                <a:tc>
                  <a:txBody>
                    <a:bodyPr/>
                    <a:lstStyle/>
                    <a:p>
                      <a:pPr algn="ctr"/>
                      <a:r>
                        <a:rPr lang="en-GB" sz="1200" dirty="0"/>
                        <a:t>Flexible,</a:t>
                      </a:r>
                      <a:r>
                        <a:rPr lang="en-GB" sz="1200" baseline="0" dirty="0"/>
                        <a:t> t</a:t>
                      </a:r>
                      <a:r>
                        <a:rPr lang="en-GB" sz="1200" dirty="0"/>
                        <a:t>ough</a:t>
                      </a:r>
                      <a:r>
                        <a:rPr lang="en-GB" sz="1200" baseline="0" dirty="0"/>
                        <a:t> and s</a:t>
                      </a:r>
                      <a:r>
                        <a:rPr lang="en-GB" sz="1200" dirty="0"/>
                        <a:t>hock resistant</a:t>
                      </a:r>
                    </a:p>
                  </a:txBody>
                  <a:tcPr marL="128016" marR="128016" marT="64008" marB="64008" anchor="ctr"/>
                </a:tc>
                <a:tc>
                  <a:txBody>
                    <a:bodyPr/>
                    <a:lstStyle/>
                    <a:p>
                      <a:pPr algn="ctr"/>
                      <a:r>
                        <a:rPr lang="en-GB" sz="1200" dirty="0"/>
                        <a:t>Sports equipment</a:t>
                      </a:r>
                    </a:p>
                    <a:p>
                      <a:pPr algn="ctr"/>
                      <a:r>
                        <a:rPr lang="en-GB" sz="1200" dirty="0"/>
                        <a:t>Tool Handles</a:t>
                      </a:r>
                    </a:p>
                    <a:p>
                      <a:pPr algn="ct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Beech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Fine finish, tough</a:t>
                      </a:r>
                      <a:r>
                        <a:rPr lang="en-GB" sz="1200" baseline="0" dirty="0">
                          <a:latin typeface="Tahoma" panose="020B0604030504040204" pitchFamily="34" charset="0"/>
                          <a:ea typeface="Tahoma" panose="020B0604030504040204" pitchFamily="34" charset="0"/>
                          <a:cs typeface="Tahoma" panose="020B0604030504040204" pitchFamily="34" charset="0"/>
                        </a:rPr>
                        <a:t> and durable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Toys,</a:t>
                      </a:r>
                      <a:r>
                        <a:rPr lang="en-GB" sz="1200" baseline="0" dirty="0">
                          <a:latin typeface="Tahoma" panose="020B0604030504040204" pitchFamily="34" charset="0"/>
                          <a:ea typeface="Tahoma" panose="020B0604030504040204" pitchFamily="34" charset="0"/>
                          <a:cs typeface="Tahoma" panose="020B0604030504040204" pitchFamily="34" charset="0"/>
                        </a:rPr>
                        <a:t> furniture and veneers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Mahogany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worked, durable,</a:t>
                      </a:r>
                      <a:r>
                        <a:rPr lang="en-GB" sz="1200" baseline="0" dirty="0">
                          <a:latin typeface="Tahoma" panose="020B0604030504040204" pitchFamily="34" charset="0"/>
                          <a:ea typeface="Tahoma" panose="020B0604030504040204" pitchFamily="34" charset="0"/>
                          <a:cs typeface="Tahoma" panose="020B0604030504040204" pitchFamily="34" charset="0"/>
                        </a:rPr>
                        <a:t> high quality finish</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High-end</a:t>
                      </a:r>
                      <a:r>
                        <a:rPr lang="en-GB" sz="1200" baseline="0" dirty="0">
                          <a:latin typeface="Tahoma" panose="020B0604030504040204" pitchFamily="34" charset="0"/>
                          <a:ea typeface="Tahoma" panose="020B0604030504040204" pitchFamily="34" charset="0"/>
                          <a:cs typeface="Tahoma" panose="020B0604030504040204" pitchFamily="34" charset="0"/>
                        </a:rPr>
                        <a:t> furniture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44845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Balsa</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Very soft and spongy. Light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Modelling</a:t>
                      </a:r>
                    </a:p>
                  </a:txBody>
                  <a:tcPr marL="128016" marR="128016" marT="64008" marB="64008" anchor="ctr"/>
                </a:tc>
                <a:extLst>
                  <a:ext uri="{0D108BD9-81ED-4DB2-BD59-A6C34878D82A}">
                    <a16:rowId xmlns:a16="http://schemas.microsoft.com/office/drawing/2014/main" val="911556245"/>
                  </a:ext>
                </a:extLst>
              </a:tr>
              <a:tr h="51126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Oak</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durable and hard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Flooring, furniture and veneers</a:t>
                      </a: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9" name="Table 8"/>
          <p:cNvGraphicFramePr>
            <a:graphicFrameLocks noGrp="1"/>
          </p:cNvGraphicFramePr>
          <p:nvPr/>
        </p:nvGraphicFramePr>
        <p:xfrm>
          <a:off x="192505" y="6473952"/>
          <a:ext cx="6208295" cy="2980944"/>
        </p:xfrm>
        <a:graphic>
          <a:graphicData uri="http://schemas.openxmlformats.org/drawingml/2006/table">
            <a:tbl>
              <a:tblPr firstRow="1" bandRow="1">
                <a:tableStyleId>{5940675A-B579-460E-94D1-54222C63F5DA}</a:tableStyleId>
              </a:tblPr>
              <a:tblGrid>
                <a:gridCol w="1231709">
                  <a:extLst>
                    <a:ext uri="{9D8B030D-6E8A-4147-A177-3AD203B41FA5}">
                      <a16:colId xmlns:a16="http://schemas.microsoft.com/office/drawing/2014/main" val="2868898196"/>
                    </a:ext>
                  </a:extLst>
                </a:gridCol>
                <a:gridCol w="3384560">
                  <a:extLst>
                    <a:ext uri="{9D8B030D-6E8A-4147-A177-3AD203B41FA5}">
                      <a16:colId xmlns:a16="http://schemas.microsoft.com/office/drawing/2014/main" val="3187111543"/>
                    </a:ext>
                  </a:extLst>
                </a:gridCol>
                <a:gridCol w="159202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Softwoods </a:t>
                      </a:r>
                      <a:r>
                        <a:rPr lang="en-GB" sz="1200" b="0" dirty="0">
                          <a:latin typeface="Tahoma" panose="020B0604030504040204" pitchFamily="34" charset="0"/>
                          <a:ea typeface="Tahoma" panose="020B0604030504040204" pitchFamily="34" charset="0"/>
                          <a:cs typeface="Tahoma" panose="020B0604030504040204" pitchFamily="34" charset="0"/>
                        </a:rPr>
                        <a:t>come from</a:t>
                      </a:r>
                      <a:r>
                        <a:rPr lang="en-GB" sz="1200" b="0"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a:latin typeface="Tahoma" panose="020B0604030504040204" pitchFamily="34" charset="0"/>
                          <a:ea typeface="Tahoma" panose="020B0604030504040204" pitchFamily="34" charset="0"/>
                          <a:cs typeface="Tahoma" panose="020B0604030504040204" pitchFamily="34" charset="0"/>
                        </a:rPr>
                        <a:t>Coniferous Trees.</a:t>
                      </a:r>
                      <a:r>
                        <a:rPr lang="en-GB" sz="1200" b="0" baseline="0" dirty="0">
                          <a:latin typeface="Tahoma" panose="020B0604030504040204" pitchFamily="34" charset="0"/>
                          <a:ea typeface="Tahoma" panose="020B0604030504040204" pitchFamily="34" charset="0"/>
                          <a:cs typeface="Tahoma" panose="020B0604030504040204" pitchFamily="34" charset="0"/>
                        </a:rPr>
                        <a:t> These have thin, needle-like leaves and grow all year round. Often have pine cones and sometimes nuts and seeds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Larch</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Durable, tough, good water resistance and finishes</a:t>
                      </a:r>
                      <a:r>
                        <a:rPr lang="en-GB" sz="1200" b="0" baseline="0" dirty="0">
                          <a:latin typeface="Tahoma" panose="020B0604030504040204" pitchFamily="34" charset="0"/>
                          <a:ea typeface="Tahoma" panose="020B0604030504040204" pitchFamily="34" charset="0"/>
                          <a:cs typeface="Tahoma" panose="020B0604030504040204" pitchFamily="34" charset="0"/>
                        </a:rPr>
                        <a:t> well</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Furniture,</a:t>
                      </a:r>
                      <a:r>
                        <a:rPr lang="en-GB" sz="1200" b="0" baseline="0" dirty="0">
                          <a:latin typeface="Tahoma" panose="020B0604030504040204" pitchFamily="34" charset="0"/>
                          <a:ea typeface="Tahoma" panose="020B0604030504040204" pitchFamily="34" charset="0"/>
                          <a:cs typeface="Tahoma" panose="020B0604030504040204" pitchFamily="34" charset="0"/>
                        </a:rPr>
                        <a:t> flooring and used outdoors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easy</a:t>
                      </a:r>
                      <a:r>
                        <a:rPr lang="en-GB" sz="1200" baseline="0" dirty="0">
                          <a:latin typeface="Tahoma" panose="020B0604030504040204" pitchFamily="34" charset="0"/>
                          <a:ea typeface="Tahoma" panose="020B0604030504040204" pitchFamily="34" charset="0"/>
                          <a:cs typeface="Tahoma" panose="020B0604030504040204" pitchFamily="34" charset="0"/>
                        </a:rPr>
                        <a:t> to work with but can split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Cheap furniture,</a:t>
                      </a:r>
                      <a:r>
                        <a:rPr lang="en-GB" sz="1200" baseline="0" dirty="0">
                          <a:latin typeface="Tahoma" panose="020B0604030504040204" pitchFamily="34" charset="0"/>
                          <a:ea typeface="Tahoma" panose="020B0604030504040204" pitchFamily="34" charset="0"/>
                          <a:cs typeface="Tahoma" panose="020B0604030504040204" pitchFamily="34" charset="0"/>
                        </a:rPr>
                        <a:t> construction and decking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Spruce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Easy to work with,</a:t>
                      </a:r>
                      <a:r>
                        <a:rPr lang="en-GB" sz="1200" baseline="0" dirty="0">
                          <a:latin typeface="Tahoma" panose="020B0604030504040204" pitchFamily="34" charset="0"/>
                          <a:ea typeface="Tahoma" panose="020B0604030504040204" pitchFamily="34" charset="0"/>
                          <a:cs typeface="Tahoma" panose="020B0604030504040204" pitchFamily="34" charset="0"/>
                        </a:rPr>
                        <a:t> high stiffness but can decay quickly</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Furniture, musical</a:t>
                      </a:r>
                      <a:r>
                        <a:rPr lang="en-GB" sz="1200" baseline="0" dirty="0">
                          <a:latin typeface="Tahoma" panose="020B0604030504040204" pitchFamily="34" charset="0"/>
                          <a:ea typeface="Tahoma" panose="020B0604030504040204" pitchFamily="34" charset="0"/>
                          <a:cs typeface="Tahoma" panose="020B0604030504040204" pitchFamily="34" charset="0"/>
                        </a:rPr>
                        <a:t> instruments and construction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1036761"/>
            <a:ext cx="6160169" cy="1384995"/>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Softwoods are generally cheaper than hardwoods as they are more available, since they grow quicker.</a:t>
            </a:r>
          </a:p>
          <a:p>
            <a:pPr algn="ctr"/>
            <a:r>
              <a:rPr lang="en-GB" sz="1200" dirty="0">
                <a:latin typeface="Tahoma" panose="020B0604030504040204" pitchFamily="34" charset="0"/>
                <a:ea typeface="Tahoma" panose="020B0604030504040204" pitchFamily="34" charset="0"/>
                <a:cs typeface="Tahoma" panose="020B0604030504040204" pitchFamily="34" charset="0"/>
              </a:rPr>
              <a:t>But because man-made boards are manufactured they are cheaper than timbers. </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Man-made boards also come in a better variety of sizes since they don’t depend on tree growth. </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 for both include; sheets, dowel, planks,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6678008" y="1522101"/>
          <a:ext cx="5871410" cy="2818386"/>
        </p:xfrm>
        <a:graphic>
          <a:graphicData uri="http://schemas.openxmlformats.org/drawingml/2006/table">
            <a:tbl>
              <a:tblPr firstRow="1" bandRow="1">
                <a:tableStyleId>{5940675A-B579-460E-94D1-54222C63F5DA}</a:tableStyleId>
              </a:tblPr>
              <a:tblGrid>
                <a:gridCol w="1164872">
                  <a:extLst>
                    <a:ext uri="{9D8B030D-6E8A-4147-A177-3AD203B41FA5}">
                      <a16:colId xmlns:a16="http://schemas.microsoft.com/office/drawing/2014/main" val="2868898196"/>
                    </a:ext>
                  </a:extLst>
                </a:gridCol>
                <a:gridCol w="3200902">
                  <a:extLst>
                    <a:ext uri="{9D8B030D-6E8A-4147-A177-3AD203B41FA5}">
                      <a16:colId xmlns:a16="http://schemas.microsoft.com/office/drawing/2014/main" val="3187111543"/>
                    </a:ext>
                  </a:extLst>
                </a:gridCol>
                <a:gridCol w="150563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Manufactured</a:t>
                      </a:r>
                      <a:r>
                        <a:rPr lang="en-GB" sz="1200" b="1" baseline="0" dirty="0">
                          <a:latin typeface="Tahoma" panose="020B0604030504040204" pitchFamily="34" charset="0"/>
                          <a:ea typeface="Tahoma" panose="020B0604030504040204" pitchFamily="34" charset="0"/>
                          <a:cs typeface="Tahoma" panose="020B0604030504040204" pitchFamily="34" charset="0"/>
                        </a:rPr>
                        <a:t> boards </a:t>
                      </a:r>
                      <a:r>
                        <a:rPr lang="en-GB" sz="1200" b="0" baseline="0" dirty="0">
                          <a:latin typeface="Tahoma" panose="020B0604030504040204" pitchFamily="34" charset="0"/>
                          <a:ea typeface="Tahoma" panose="020B0604030504040204" pitchFamily="34" charset="0"/>
                          <a:cs typeface="Tahoma" panose="020B0604030504040204" pitchFamily="34" charset="0"/>
                        </a:rPr>
                        <a:t>are made from wood chips/dust/ layers and glue.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Chipboard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Prone to chipping but good compressive strength.</a:t>
                      </a:r>
                      <a:r>
                        <a:rPr lang="en-GB" sz="1200" baseline="0" dirty="0">
                          <a:latin typeface="Tahoma" panose="020B0604030504040204" pitchFamily="34" charset="0"/>
                          <a:ea typeface="Tahoma" panose="020B0604030504040204" pitchFamily="34" charset="0"/>
                          <a:cs typeface="Tahoma" panose="020B0604030504040204" pitchFamily="34" charset="0"/>
                        </a:rPr>
                        <a:t> Not-water resistant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Flooring, low-end furniture, flat-pack</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MDF</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Rigid and stable. Easy to finish. Absorbs liquid easily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Flat-pack furniture and kitchen unites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Plywood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Very stable. Exterior veneer can be used from more expensive woods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Shelving, furniture, toys</a:t>
                      </a:r>
                    </a:p>
                  </a:txBody>
                  <a:tcPr marL="128016" marR="128016" marT="64008" marB="64008" anchor="ctr"/>
                </a:tc>
                <a:extLst>
                  <a:ext uri="{0D108BD9-81ED-4DB2-BD59-A6C34878D82A}">
                    <a16:rowId xmlns:a16="http://schemas.microsoft.com/office/drawing/2014/main" val="1935869641"/>
                  </a:ext>
                </a:extLst>
              </a:tr>
            </a:tbl>
          </a:graphicData>
        </a:graphic>
      </p:graphicFrame>
      <p:pic>
        <p:nvPicPr>
          <p:cNvPr id="13" name="Picture 4" descr="Image result for kiln-drying sea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063" y="5287733"/>
            <a:ext cx="2103537" cy="16405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93305" y="5276088"/>
            <a:ext cx="4018548" cy="1754326"/>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Trees are cut then converted into planks by cut using saws</a:t>
            </a:r>
          </a:p>
          <a:p>
            <a:r>
              <a:rPr lang="en-GB" sz="1200" dirty="0">
                <a:latin typeface="Tahoma" panose="020B0604030504040204" pitchFamily="34" charset="0"/>
                <a:ea typeface="Tahoma" panose="020B0604030504040204" pitchFamily="34" charset="0"/>
                <a:cs typeface="Tahoma" panose="020B0604030504040204" pitchFamily="34" charset="0"/>
              </a:rPr>
              <a:t>It is then seasoned to reduce the moisture in the wood. This is done by either:</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b="1" dirty="0">
                <a:latin typeface="Tahoma" panose="020B0604030504040204" pitchFamily="34" charset="0"/>
                <a:ea typeface="Tahoma" panose="020B0604030504040204" pitchFamily="34" charset="0"/>
                <a:cs typeface="Tahoma" panose="020B0604030504040204" pitchFamily="34" charset="0"/>
              </a:rPr>
              <a:t>Air-drying</a:t>
            </a:r>
            <a:r>
              <a:rPr lang="en-GB" sz="1200" dirty="0">
                <a:latin typeface="Tahoma" panose="020B0604030504040204" pitchFamily="34" charset="0"/>
                <a:ea typeface="Tahoma" panose="020B0604030504040204" pitchFamily="34" charset="0"/>
                <a:cs typeface="Tahoma" panose="020B0604030504040204" pitchFamily="34" charset="0"/>
              </a:rPr>
              <a:t> – Planks are stacked and air allowed to circulate; causing evaporation</a:t>
            </a:r>
          </a:p>
          <a:p>
            <a:r>
              <a:rPr lang="en-GB" sz="1200" b="1" dirty="0">
                <a:latin typeface="Tahoma" panose="020B0604030504040204" pitchFamily="34" charset="0"/>
                <a:ea typeface="Tahoma" panose="020B0604030504040204" pitchFamily="34" charset="0"/>
                <a:cs typeface="Tahoma" panose="020B0604030504040204" pitchFamily="34" charset="0"/>
              </a:rPr>
              <a:t>Kiln-drying</a:t>
            </a:r>
            <a:r>
              <a:rPr lang="en-GB" sz="1200" dirty="0">
                <a:latin typeface="Tahoma" panose="020B0604030504040204" pitchFamily="34" charset="0"/>
                <a:ea typeface="Tahoma" panose="020B0604030504040204" pitchFamily="34" charset="0"/>
                <a:cs typeface="Tahoma" panose="020B0604030504040204" pitchFamily="34" charset="0"/>
              </a:rPr>
              <a:t> – Where planks are put into a kiln and dried rapidly. This process is more costly than air-drying</a:t>
            </a:r>
          </a:p>
        </p:txBody>
      </p:sp>
      <p:sp>
        <p:nvSpPr>
          <p:cNvPr id="15" name="Rectangle 14"/>
          <p:cNvSpPr/>
          <p:nvPr/>
        </p:nvSpPr>
        <p:spPr>
          <a:xfrm>
            <a:off x="8627122" y="7707934"/>
            <a:ext cx="3970421" cy="1754326"/>
          </a:xfrm>
          <a:prstGeom prst="rect">
            <a:avLst/>
          </a:prstGeom>
        </p:spPr>
        <p:txBody>
          <a:bodyPr wrap="square">
            <a:spAutoFit/>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Manufactured boards can be either be made by lamination or compression</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Lamination – Layers of woods and adhesive are layered and compressed together. Usually with a more expensive wooden veneer on the top</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Compression – Wood is shredded, heated and compressed with adhesive under extreme pressure</a:t>
            </a:r>
          </a:p>
        </p:txBody>
      </p:sp>
      <p:pic>
        <p:nvPicPr>
          <p:cNvPr id="16" name="Picture 2" descr="Image result for lamination man made board"/>
          <p:cNvPicPr>
            <a:picLocks noChangeAspect="1" noChangeArrowheads="1"/>
          </p:cNvPicPr>
          <p:nvPr/>
        </p:nvPicPr>
        <p:blipFill rotWithShape="1">
          <a:blip r:embed="rId3">
            <a:extLst>
              <a:ext uri="{28A0092B-C50C-407E-A947-70E740481C1C}">
                <a14:useLocalDpi xmlns:a14="http://schemas.microsoft.com/office/drawing/2010/main" val="0"/>
              </a:ext>
            </a:extLst>
          </a:blip>
          <a:srcRect r="61256"/>
          <a:stretch/>
        </p:blipFill>
        <p:spPr bwMode="auto">
          <a:xfrm>
            <a:off x="6936023" y="7273320"/>
            <a:ext cx="1750705" cy="21998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94725" y="78023"/>
            <a:ext cx="5366566"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Woods and Boards</a:t>
            </a:r>
          </a:p>
        </p:txBody>
      </p:sp>
      <p:sp>
        <p:nvSpPr>
          <p:cNvPr id="2" name="TextBox 1"/>
          <p:cNvSpPr txBox="1"/>
          <p:nvPr/>
        </p:nvSpPr>
        <p:spPr>
          <a:xfrm>
            <a:off x="1235883" y="458498"/>
            <a:ext cx="3840480" cy="523220"/>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Natural</a:t>
            </a:r>
            <a:r>
              <a:rPr lang="en-GB" sz="2800" b="1" dirty="0">
                <a:solidFill>
                  <a:schemeClr val="accent2"/>
                </a:solidFill>
                <a:latin typeface="Arial" panose="020B0604020202020204" pitchFamily="34" charset="0"/>
                <a:ea typeface="Tahoma" panose="020B0604030504040204" pitchFamily="34" charset="0"/>
                <a:cs typeface="Arial" panose="020B0604020202020204" pitchFamily="34" charset="0"/>
              </a:rPr>
              <a:t> </a:t>
            </a: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Timbers</a:t>
            </a:r>
          </a:p>
        </p:txBody>
      </p:sp>
      <p:sp>
        <p:nvSpPr>
          <p:cNvPr id="19" name="TextBox 18"/>
          <p:cNvSpPr txBox="1"/>
          <p:nvPr/>
        </p:nvSpPr>
        <p:spPr>
          <a:xfrm>
            <a:off x="8436864" y="1085088"/>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Man-Made Boards</a:t>
            </a:r>
          </a:p>
        </p:txBody>
      </p:sp>
      <p:sp>
        <p:nvSpPr>
          <p:cNvPr id="20" name="TextBox 19"/>
          <p:cNvSpPr txBox="1"/>
          <p:nvPr/>
        </p:nvSpPr>
        <p:spPr>
          <a:xfrm>
            <a:off x="8510016" y="4523601"/>
            <a:ext cx="2414016" cy="461665"/>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1954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342750"/>
          <a:ext cx="6400801" cy="2554413"/>
        </p:xfrm>
        <a:graphic>
          <a:graphicData uri="http://schemas.openxmlformats.org/drawingml/2006/table">
            <a:tbl>
              <a:tblPr firstRow="1" bandRow="1">
                <a:tableStyleId>{5940675A-B579-460E-94D1-54222C63F5DA}</a:tableStyleId>
              </a:tblPr>
              <a:tblGrid>
                <a:gridCol w="1269902">
                  <a:extLst>
                    <a:ext uri="{9D8B030D-6E8A-4147-A177-3AD203B41FA5}">
                      <a16:colId xmlns:a16="http://schemas.microsoft.com/office/drawing/2014/main" val="2868898196"/>
                    </a:ext>
                  </a:extLst>
                </a:gridCol>
                <a:gridCol w="3489508">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Ferrous Metals </a:t>
                      </a:r>
                      <a:r>
                        <a:rPr lang="en-GB" sz="1200" b="0" dirty="0">
                          <a:latin typeface="Tahoma" panose="020B0604030504040204" pitchFamily="34" charset="0"/>
                          <a:ea typeface="Tahoma" panose="020B0604030504040204" pitchFamily="34" charset="0"/>
                          <a:cs typeface="Tahoma" panose="020B0604030504040204" pitchFamily="34" charset="0"/>
                        </a:rPr>
                        <a:t>contain iron and are magnetic and rust</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Low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a:t>
                      </a:r>
                      <a:r>
                        <a:rPr lang="en-GB" sz="1200" baseline="0" dirty="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Construction, screws, cars</a:t>
                      </a: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High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and wears well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Tools, blades and knives</a:t>
                      </a: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Cast Iron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but brittle. Easily cast but hard to machine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Pots, pans, vices</a:t>
                      </a: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nvGraphicFramePr>
        <p:xfrm>
          <a:off x="2" y="4041648"/>
          <a:ext cx="6400799" cy="2799081"/>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7">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Non-Ferrous</a:t>
                      </a:r>
                      <a:r>
                        <a:rPr lang="en-GB" sz="1200" b="1" baseline="0" dirty="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Aluminium</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Pots, pans, cars, cans</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Copper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Ductile,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Plumbing supplies and cables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Used as a protective coating</a:t>
                      </a: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come from ores in the ground.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0" y="7204455"/>
          <a:ext cx="6400800" cy="2268729"/>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9">
                  <a:extLst>
                    <a:ext uri="{9D8B030D-6E8A-4147-A177-3AD203B41FA5}">
                      <a16:colId xmlns:a16="http://schemas.microsoft.com/office/drawing/2014/main" val="3187111543"/>
                    </a:ext>
                  </a:extLst>
                </a:gridCol>
                <a:gridCol w="164139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Alloys </a:t>
                      </a:r>
                      <a:r>
                        <a:rPr lang="en-GB" sz="1200" b="0" dirty="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Brass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Musical instruments, plumbing</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Stainless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Doesn’t rust, hard and smooth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a:latin typeface="Tahoma" panose="020B0604030504040204" pitchFamily="34" charset="0"/>
                <a:ea typeface="Tahoma" panose="020B0604030504040204" pitchFamily="34" charset="0"/>
                <a:cs typeface="Tahoma" panose="020B0604030504040204" pitchFamily="34" charset="0"/>
              </a:rPr>
              <a:t>Extraction happens by putting the ore in a blast furnace </a:t>
            </a:r>
          </a:p>
          <a:p>
            <a:pPr algn="ctr"/>
            <a:r>
              <a:rPr lang="en-GB" sz="1200" dirty="0">
                <a:latin typeface="Tahoma" panose="020B0604030504040204" pitchFamily="34" charset="0"/>
                <a:ea typeface="Tahoma" panose="020B0604030504040204" pitchFamily="34" charset="0"/>
                <a:cs typeface="Tahoma" panose="020B0604030504040204" pitchFamily="34" charset="0"/>
              </a:rPr>
              <a:t>The metal is then separated from the waste material</a:t>
            </a:r>
          </a:p>
        </p:txBody>
      </p:sp>
      <p:sp>
        <p:nvSpPr>
          <p:cNvPr id="18" name="TextBox 17"/>
          <p:cNvSpPr txBox="1"/>
          <p:nvPr/>
        </p:nvSpPr>
        <p:spPr>
          <a:xfrm>
            <a:off x="3093198" y="26159"/>
            <a:ext cx="661520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Metals, Alloys and Plastics</a:t>
            </a:r>
          </a:p>
        </p:txBody>
      </p:sp>
      <p:sp>
        <p:nvSpPr>
          <p:cNvPr id="2" name="TextBox 1"/>
          <p:cNvSpPr txBox="1"/>
          <p:nvPr/>
        </p:nvSpPr>
        <p:spPr>
          <a:xfrm>
            <a:off x="2084832" y="658368"/>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Metals</a:t>
            </a:r>
          </a:p>
        </p:txBody>
      </p:sp>
      <p:sp>
        <p:nvSpPr>
          <p:cNvPr id="19" name="TextBox 18"/>
          <p:cNvSpPr txBox="1"/>
          <p:nvPr/>
        </p:nvSpPr>
        <p:spPr>
          <a:xfrm>
            <a:off x="2017776" y="6937248"/>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Alloys</a:t>
            </a:r>
          </a:p>
        </p:txBody>
      </p:sp>
      <p:sp>
        <p:nvSpPr>
          <p:cNvPr id="20" name="TextBox 19"/>
          <p:cNvSpPr txBox="1"/>
          <p:nvPr/>
        </p:nvSpPr>
        <p:spPr>
          <a:xfrm>
            <a:off x="6833764" y="7672039"/>
            <a:ext cx="2602844" cy="461665"/>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Metals and Alloys</a:t>
            </a: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Plastics</a:t>
            </a:r>
          </a:p>
        </p:txBody>
      </p:sp>
      <p:graphicFrame>
        <p:nvGraphicFramePr>
          <p:cNvPr id="24" name="Table 23"/>
          <p:cNvGraphicFramePr>
            <a:graphicFrameLocks noGrp="1"/>
          </p:cNvGraphicFramePr>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Thermoplastics </a:t>
                      </a:r>
                      <a:r>
                        <a:rPr lang="en-GB" sz="1200" b="0" dirty="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PET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a:t>
                      </a:r>
                      <a:r>
                        <a:rPr lang="en-GB" sz="1200" b="1" dirty="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PVC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Pipes,</a:t>
                      </a:r>
                      <a:r>
                        <a:rPr lang="en-GB" sz="1200" baseline="0" dirty="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HIPS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Containers and yoghurt pots</a:t>
                      </a: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Acrylic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brittle,</a:t>
                      </a:r>
                      <a:r>
                        <a:rPr lang="en-GB" sz="1200" baseline="0" dirty="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lights,</a:t>
                      </a:r>
                      <a:r>
                        <a:rPr lang="en-GB" sz="1200" baseline="0" dirty="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Thermosets </a:t>
                      </a:r>
                      <a:r>
                        <a:rPr lang="en-GB" sz="1200" b="0" dirty="0">
                          <a:latin typeface="Tahoma" panose="020B0604030504040204" pitchFamily="34" charset="0"/>
                          <a:ea typeface="Tahoma" panose="020B0604030504040204" pitchFamily="34" charset="0"/>
                          <a:cs typeface="Tahoma" panose="020B0604030504040204" pitchFamily="34" charset="0"/>
                        </a:rPr>
                        <a:t>once heated and set </a:t>
                      </a:r>
                      <a:r>
                        <a:rPr lang="en-GB" sz="1200" b="1" dirty="0">
                          <a:latin typeface="Tahoma" panose="020B0604030504040204" pitchFamily="34" charset="0"/>
                          <a:ea typeface="Tahoma" panose="020B0604030504040204" pitchFamily="34" charset="0"/>
                          <a:cs typeface="Tahoma" panose="020B0604030504040204" pitchFamily="34" charset="0"/>
                        </a:rPr>
                        <a:t>cannot</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Melamine Formaldehyde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Food safe, hygienic, hard and brittle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Urea</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err="1">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Polyester Resin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heat resistant, can be transparent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Coatings,</a:t>
                      </a:r>
                      <a:r>
                        <a:rPr lang="en-GB" sz="1200" baseline="0" dirty="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Plastics</a:t>
            </a: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374495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73507164"/>
              </p:ext>
            </p:extLst>
          </p:nvPr>
        </p:nvGraphicFramePr>
        <p:xfrm>
          <a:off x="240631" y="1342750"/>
          <a:ext cx="6160170" cy="2581444"/>
        </p:xfrm>
        <a:graphic>
          <a:graphicData uri="http://schemas.openxmlformats.org/drawingml/2006/table">
            <a:tbl>
              <a:tblPr firstRow="1" bandRow="1">
                <a:tableStyleId>{5940675A-B579-460E-94D1-54222C63F5DA}</a:tableStyleId>
              </a:tblPr>
              <a:tblGrid>
                <a:gridCol w="1222161">
                  <a:extLst>
                    <a:ext uri="{9D8B030D-6E8A-4147-A177-3AD203B41FA5}">
                      <a16:colId xmlns:a16="http://schemas.microsoft.com/office/drawing/2014/main" val="2868898196"/>
                    </a:ext>
                  </a:extLst>
                </a:gridCol>
                <a:gridCol w="3358324">
                  <a:extLst>
                    <a:ext uri="{9D8B030D-6E8A-4147-A177-3AD203B41FA5}">
                      <a16:colId xmlns:a16="http://schemas.microsoft.com/office/drawing/2014/main" val="3187111543"/>
                    </a:ext>
                  </a:extLst>
                </a:gridCol>
                <a:gridCol w="1579685">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Ferrous Metals </a:t>
                      </a:r>
                      <a:r>
                        <a:rPr lang="en-GB" sz="1200" b="0" dirty="0">
                          <a:latin typeface="Tahoma" panose="020B0604030504040204" pitchFamily="34" charset="0"/>
                          <a:ea typeface="Tahoma" panose="020B0604030504040204" pitchFamily="34" charset="0"/>
                          <a:cs typeface="Tahoma" panose="020B0604030504040204" pitchFamily="34" charset="0"/>
                        </a:rPr>
                        <a:t>contain iron and are magnetic and rust</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Low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a:t>
                      </a:r>
                      <a:r>
                        <a:rPr lang="en-GB" sz="1200" baseline="0" dirty="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Construction, screws, cars</a:t>
                      </a: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High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and wears well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Tools, blades and knives</a:t>
                      </a: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Cast Iron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but brittle. Easily cast but hard to machine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Pots, pans, vices</a:t>
                      </a: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78871237"/>
              </p:ext>
            </p:extLst>
          </p:nvPr>
        </p:nvGraphicFramePr>
        <p:xfrm>
          <a:off x="240631" y="4041648"/>
          <a:ext cx="6160170" cy="2799081"/>
        </p:xfrm>
        <a:graphic>
          <a:graphicData uri="http://schemas.openxmlformats.org/drawingml/2006/table">
            <a:tbl>
              <a:tblPr firstRow="1" bandRow="1">
                <a:tableStyleId>{5940675A-B579-460E-94D1-54222C63F5DA}</a:tableStyleId>
              </a:tblPr>
              <a:tblGrid>
                <a:gridCol w="1222161">
                  <a:extLst>
                    <a:ext uri="{9D8B030D-6E8A-4147-A177-3AD203B41FA5}">
                      <a16:colId xmlns:a16="http://schemas.microsoft.com/office/drawing/2014/main" val="2868898196"/>
                    </a:ext>
                  </a:extLst>
                </a:gridCol>
                <a:gridCol w="3358324">
                  <a:extLst>
                    <a:ext uri="{9D8B030D-6E8A-4147-A177-3AD203B41FA5}">
                      <a16:colId xmlns:a16="http://schemas.microsoft.com/office/drawing/2014/main" val="3187111543"/>
                    </a:ext>
                  </a:extLst>
                </a:gridCol>
                <a:gridCol w="1579685">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Non-Ferrous</a:t>
                      </a:r>
                      <a:r>
                        <a:rPr lang="en-GB" sz="1200" b="1" baseline="0" dirty="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Aluminium</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Pots, pans, cars, cans</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Copper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Ductile,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Plumbing supplies and cables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Used as a protective coating</a:t>
                      </a: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come from ores in the ground.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788792342"/>
              </p:ext>
            </p:extLst>
          </p:nvPr>
        </p:nvGraphicFramePr>
        <p:xfrm>
          <a:off x="240630" y="7204455"/>
          <a:ext cx="6160169" cy="2288034"/>
        </p:xfrm>
        <a:graphic>
          <a:graphicData uri="http://schemas.openxmlformats.org/drawingml/2006/table">
            <a:tbl>
              <a:tblPr firstRow="1" bandRow="1">
                <a:tableStyleId>{5940675A-B579-460E-94D1-54222C63F5DA}</a:tableStyleId>
              </a:tblPr>
              <a:tblGrid>
                <a:gridCol w="1222160">
                  <a:extLst>
                    <a:ext uri="{9D8B030D-6E8A-4147-A177-3AD203B41FA5}">
                      <a16:colId xmlns:a16="http://schemas.microsoft.com/office/drawing/2014/main" val="2868898196"/>
                    </a:ext>
                  </a:extLst>
                </a:gridCol>
                <a:gridCol w="3358325">
                  <a:extLst>
                    <a:ext uri="{9D8B030D-6E8A-4147-A177-3AD203B41FA5}">
                      <a16:colId xmlns:a16="http://schemas.microsoft.com/office/drawing/2014/main" val="3187111543"/>
                    </a:ext>
                  </a:extLst>
                </a:gridCol>
                <a:gridCol w="157968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Alloys </a:t>
                      </a:r>
                      <a:r>
                        <a:rPr lang="en-GB" sz="1200" b="0" dirty="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Brass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Musical instruments, plumbing</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Stainless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Doesn’t rust, hard and smooth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a:latin typeface="Tahoma" panose="020B0604030504040204" pitchFamily="34" charset="0"/>
                <a:ea typeface="Tahoma" panose="020B0604030504040204" pitchFamily="34" charset="0"/>
                <a:cs typeface="Tahoma" panose="020B0604030504040204" pitchFamily="34" charset="0"/>
              </a:rPr>
              <a:t>Extraction happens by putting the ore in a blast furnace </a:t>
            </a:r>
          </a:p>
          <a:p>
            <a:pPr algn="ctr"/>
            <a:r>
              <a:rPr lang="en-GB" sz="1200" dirty="0">
                <a:latin typeface="Tahoma" panose="020B0604030504040204" pitchFamily="34" charset="0"/>
                <a:ea typeface="Tahoma" panose="020B0604030504040204" pitchFamily="34" charset="0"/>
                <a:cs typeface="Tahoma" panose="020B0604030504040204" pitchFamily="34" charset="0"/>
              </a:rPr>
              <a:t>The metal is then separated from the waste material</a:t>
            </a:r>
          </a:p>
        </p:txBody>
      </p:sp>
      <p:sp>
        <p:nvSpPr>
          <p:cNvPr id="18" name="TextBox 17"/>
          <p:cNvSpPr txBox="1"/>
          <p:nvPr/>
        </p:nvSpPr>
        <p:spPr>
          <a:xfrm>
            <a:off x="3182112" y="96021"/>
            <a:ext cx="661520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Metals, Alloys and Plastics</a:t>
            </a:r>
          </a:p>
        </p:txBody>
      </p:sp>
      <p:sp>
        <p:nvSpPr>
          <p:cNvPr id="2" name="TextBox 1"/>
          <p:cNvSpPr txBox="1"/>
          <p:nvPr/>
        </p:nvSpPr>
        <p:spPr>
          <a:xfrm>
            <a:off x="2084832" y="658368"/>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Metals</a:t>
            </a:r>
          </a:p>
        </p:txBody>
      </p:sp>
      <p:sp>
        <p:nvSpPr>
          <p:cNvPr id="19" name="TextBox 18"/>
          <p:cNvSpPr txBox="1"/>
          <p:nvPr/>
        </p:nvSpPr>
        <p:spPr>
          <a:xfrm>
            <a:off x="2084832" y="6840729"/>
            <a:ext cx="2414016" cy="338554"/>
          </a:xfrm>
          <a:prstGeom prst="rect">
            <a:avLst/>
          </a:prstGeom>
          <a:noFill/>
        </p:spPr>
        <p:txBody>
          <a:bodyPr wrap="square" rtlCol="0">
            <a:spAutoFit/>
          </a:bodyPr>
          <a:lstStyle/>
          <a:p>
            <a:pPr algn="ctr"/>
            <a:r>
              <a:rPr lang="en-GB" sz="1600" b="1" dirty="0">
                <a:solidFill>
                  <a:schemeClr val="accent2"/>
                </a:solidFill>
                <a:latin typeface="Arial" panose="020B0604020202020204" pitchFamily="34" charset="0"/>
                <a:ea typeface="Tahoma" panose="020B0604030504040204" pitchFamily="34" charset="0"/>
                <a:cs typeface="Arial" panose="020B0604020202020204" pitchFamily="34" charset="0"/>
              </a:rPr>
              <a:t>Alloys</a:t>
            </a:r>
          </a:p>
        </p:txBody>
      </p:sp>
      <p:sp>
        <p:nvSpPr>
          <p:cNvPr id="20" name="TextBox 19"/>
          <p:cNvSpPr txBox="1"/>
          <p:nvPr/>
        </p:nvSpPr>
        <p:spPr>
          <a:xfrm>
            <a:off x="6726786" y="7528931"/>
            <a:ext cx="2602844" cy="584775"/>
          </a:xfrm>
          <a:prstGeom prst="rect">
            <a:avLst/>
          </a:prstGeom>
          <a:noFill/>
        </p:spPr>
        <p:txBody>
          <a:bodyPr wrap="square" rtlCol="0">
            <a:spAutoFit/>
          </a:bodyPr>
          <a:lstStyle/>
          <a:p>
            <a:pPr algn="ctr"/>
            <a:r>
              <a:rPr lang="en-GB" sz="1600" b="1" dirty="0">
                <a:solidFill>
                  <a:schemeClr val="accent2"/>
                </a:solidFill>
                <a:latin typeface="Arial" panose="020B0604020202020204" pitchFamily="34" charset="0"/>
                <a:ea typeface="Tahoma" panose="020B0604030504040204" pitchFamily="34" charset="0"/>
                <a:cs typeface="Arial" panose="020B0604020202020204" pitchFamily="34" charset="0"/>
              </a:rPr>
              <a:t>Primary Processing of Metals and Alloys</a:t>
            </a: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Plastics</a:t>
            </a:r>
          </a:p>
        </p:txBody>
      </p:sp>
      <p:graphicFrame>
        <p:nvGraphicFramePr>
          <p:cNvPr id="24" name="Table 23"/>
          <p:cNvGraphicFramePr>
            <a:graphicFrameLocks noGrp="1"/>
          </p:cNvGraphicFramePr>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Thermoplastics </a:t>
                      </a:r>
                      <a:r>
                        <a:rPr lang="en-GB" sz="1200" b="0" dirty="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PET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a:t>
                      </a:r>
                      <a:r>
                        <a:rPr lang="en-GB" sz="1200" b="1" dirty="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PVC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Pipes,</a:t>
                      </a:r>
                      <a:r>
                        <a:rPr lang="en-GB" sz="1200" baseline="0" dirty="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HIPS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Containers and yoghurt pots</a:t>
                      </a: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Acrylic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brittle,</a:t>
                      </a:r>
                      <a:r>
                        <a:rPr lang="en-GB" sz="1200" baseline="0" dirty="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lights,</a:t>
                      </a:r>
                      <a:r>
                        <a:rPr lang="en-GB" sz="1200" baseline="0" dirty="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Thermosets </a:t>
                      </a:r>
                      <a:r>
                        <a:rPr lang="en-GB" sz="1200" b="0" dirty="0">
                          <a:latin typeface="Tahoma" panose="020B0604030504040204" pitchFamily="34" charset="0"/>
                          <a:ea typeface="Tahoma" panose="020B0604030504040204" pitchFamily="34" charset="0"/>
                          <a:cs typeface="Tahoma" panose="020B0604030504040204" pitchFamily="34" charset="0"/>
                        </a:rPr>
                        <a:t>once heated and set </a:t>
                      </a:r>
                      <a:r>
                        <a:rPr lang="en-GB" sz="1200" b="1" dirty="0">
                          <a:latin typeface="Tahoma" panose="020B0604030504040204" pitchFamily="34" charset="0"/>
                          <a:ea typeface="Tahoma" panose="020B0604030504040204" pitchFamily="34" charset="0"/>
                          <a:cs typeface="Tahoma" panose="020B0604030504040204" pitchFamily="34" charset="0"/>
                        </a:rPr>
                        <a:t>cannot</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Melamine Formaldehyde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Food safe, hygienic, hard and brittle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Urea</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err="1">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Polyester Resin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heat resistant, can be transparent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Coatings,</a:t>
                      </a:r>
                      <a:r>
                        <a:rPr lang="en-GB" sz="1200" baseline="0" dirty="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a:solidFill>
                  <a:schemeClr val="accent2"/>
                </a:solidFill>
                <a:latin typeface="Arial" panose="020B0604020202020204" pitchFamily="34" charset="0"/>
                <a:ea typeface="Tahoma" panose="020B0604030504040204" pitchFamily="34" charset="0"/>
                <a:cs typeface="Arial" panose="020B0604020202020204" pitchFamily="34" charset="0"/>
              </a:rPr>
              <a:t>Primary Processing of Plastics</a:t>
            </a: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13703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3552" y="475488"/>
            <a:ext cx="6693408" cy="523220"/>
          </a:xfrm>
          <a:prstGeom prst="rect">
            <a:avLst/>
          </a:prstGeom>
          <a:noFill/>
        </p:spPr>
        <p:txBody>
          <a:bodyPr wrap="square" rtlCol="0">
            <a:spAutoFit/>
          </a:bodyPr>
          <a:lstStyle/>
          <a:p>
            <a:pPr algn="ctr"/>
            <a:r>
              <a:rPr lang="en-GB" sz="2800" dirty="0">
                <a:solidFill>
                  <a:srgbClr val="7030A0"/>
                </a:solidFill>
                <a:latin typeface="Arial" panose="020B0604020202020204" pitchFamily="34" charset="0"/>
                <a:cs typeface="Arial" panose="020B0604020202020204" pitchFamily="34" charset="0"/>
              </a:rPr>
              <a:t>People, Society and Culture</a:t>
            </a:r>
          </a:p>
        </p:txBody>
      </p:sp>
      <p:graphicFrame>
        <p:nvGraphicFramePr>
          <p:cNvPr id="5" name="Table 4"/>
          <p:cNvGraphicFramePr>
            <a:graphicFrameLocks noGrp="1"/>
          </p:cNvGraphicFramePr>
          <p:nvPr/>
        </p:nvGraphicFramePr>
        <p:xfrm>
          <a:off x="597408" y="1114552"/>
          <a:ext cx="5803392" cy="2597912"/>
        </p:xfrm>
        <a:graphic>
          <a:graphicData uri="http://schemas.openxmlformats.org/drawingml/2006/table">
            <a:tbl>
              <a:tblPr firstRow="1" bandRow="1">
                <a:tableStyleId>{5940675A-B579-460E-94D1-54222C63F5DA}</a:tableStyleId>
              </a:tblPr>
              <a:tblGrid>
                <a:gridCol w="5803392">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Market Pull and Technology Push</a:t>
                      </a:r>
                    </a:p>
                  </a:txBody>
                  <a:tcPr anchor="ctr">
                    <a:solidFill>
                      <a:srgbClr val="F3EBF9"/>
                    </a:solidFill>
                  </a:tcPr>
                </a:tc>
                <a:extLst>
                  <a:ext uri="{0D108BD9-81ED-4DB2-BD59-A6C34878D82A}">
                    <a16:rowId xmlns:a16="http://schemas.microsoft.com/office/drawing/2014/main" val="4240746214"/>
                  </a:ext>
                </a:extLst>
              </a:tr>
              <a:tr h="969772">
                <a:tc>
                  <a:txBody>
                    <a:bodyPr/>
                    <a:lstStyle/>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Technology Push </a:t>
                      </a:r>
                      <a:r>
                        <a:rPr lang="en-US" sz="1200" dirty="0">
                          <a:latin typeface="Tahoma" panose="020B0604030504040204" pitchFamily="34" charset="0"/>
                          <a:ea typeface="Tahoma" panose="020B0604030504040204" pitchFamily="34" charset="0"/>
                          <a:cs typeface="Tahoma" panose="020B0604030504040204" pitchFamily="34" charset="0"/>
                        </a:rPr>
                        <a:t>is the development of new technology, materials and manufacturing methods to create new products or improve old ones.</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Smart</a:t>
                      </a:r>
                      <a:r>
                        <a:rPr lang="en-US" sz="1200" baseline="0" dirty="0">
                          <a:latin typeface="Tahoma" panose="020B0604030504040204" pitchFamily="34" charset="0"/>
                          <a:ea typeface="Tahoma" panose="020B0604030504040204" pitchFamily="34" charset="0"/>
                          <a:cs typeface="Tahoma" panose="020B0604030504040204" pitchFamily="34" charset="0"/>
                        </a:rPr>
                        <a:t> Phones, Electricity, Mass Production, </a:t>
                      </a:r>
                      <a:r>
                        <a:rPr lang="en-US" sz="120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Market pull </a:t>
                      </a:r>
                      <a:r>
                        <a:rPr lang="en-US" sz="1200" dirty="0">
                          <a:latin typeface="Tahoma" panose="020B0604030504040204" pitchFamily="34" charset="0"/>
                          <a:ea typeface="Tahoma" panose="020B0604030504040204" pitchFamily="34" charset="0"/>
                          <a:cs typeface="Tahoma" panose="020B0604030504040204" pitchFamily="34" charset="0"/>
                        </a:rPr>
                        <a:t>is the demand from consumers for new products and improvements in old ones; this is often found via reviews, polls, surveys, </a:t>
                      </a:r>
                      <a:r>
                        <a:rPr lang="en-US" sz="120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Product</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b="1" baseline="0" dirty="0">
                          <a:latin typeface="Tahoma" panose="020B0604030504040204" pitchFamily="34" charset="0"/>
                          <a:ea typeface="Tahoma" panose="020B0604030504040204" pitchFamily="34" charset="0"/>
                          <a:cs typeface="Tahoma" panose="020B0604030504040204" pitchFamily="34" charset="0"/>
                        </a:rPr>
                        <a:t>Aesthetics, </a:t>
                      </a:r>
                      <a:r>
                        <a:rPr lang="en-US" sz="1200" b="0" baseline="0" dirty="0">
                          <a:latin typeface="Tahoma" panose="020B0604030504040204" pitchFamily="34" charset="0"/>
                          <a:ea typeface="Tahoma" panose="020B0604030504040204" pitchFamily="34" charset="0"/>
                          <a:cs typeface="Tahoma" panose="020B0604030504040204" pitchFamily="34" charset="0"/>
                        </a:rPr>
                        <a:t>making products easier to use, </a:t>
                      </a:r>
                      <a:r>
                        <a:rPr lang="en-US" sz="1200" b="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6" name="Table 5"/>
          <p:cNvGraphicFramePr>
            <a:graphicFrameLocks noGrp="1"/>
          </p:cNvGraphicFramePr>
          <p:nvPr/>
        </p:nvGraphicFramePr>
        <p:xfrm>
          <a:off x="6565392" y="1120648"/>
          <a:ext cx="5888736" cy="5523992"/>
        </p:xfrm>
        <a:graphic>
          <a:graphicData uri="http://schemas.openxmlformats.org/drawingml/2006/table">
            <a:tbl>
              <a:tblPr firstRow="1" bandRow="1">
                <a:tableStyleId>{5940675A-B579-460E-94D1-54222C63F5DA}</a:tableStyleId>
              </a:tblPr>
              <a:tblGrid>
                <a:gridCol w="5888736">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Fashion and Trends</a:t>
                      </a:r>
                    </a:p>
                  </a:txBody>
                  <a:tcPr anchor="ctr">
                    <a:solidFill>
                      <a:srgbClr val="F3EBF9"/>
                    </a:solidFill>
                  </a:tcPr>
                </a:tc>
                <a:extLst>
                  <a:ext uri="{0D108BD9-81ED-4DB2-BD59-A6C34878D82A}">
                    <a16:rowId xmlns:a16="http://schemas.microsoft.com/office/drawing/2014/main" val="4240746214"/>
                  </a:ext>
                </a:extLst>
              </a:tr>
              <a:tr h="969772">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Fashion</a:t>
                      </a:r>
                      <a:r>
                        <a:rPr lang="en-GB" sz="1200" baseline="0" dirty="0">
                          <a:latin typeface="Tahoma" panose="020B0604030504040204" pitchFamily="34" charset="0"/>
                          <a:ea typeface="Tahoma" panose="020B0604030504040204" pitchFamily="34" charset="0"/>
                          <a:cs typeface="Tahoma" panose="020B0604030504040204" pitchFamily="34" charset="0"/>
                        </a:rPr>
                        <a:t> and Trends will change quickly, and you can see major differences in fashions over decades.</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Designers have to make sure their products meet the fashion and trends of the area they are designing and selling the product to.</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The change of products over time is called </a:t>
                      </a:r>
                      <a:r>
                        <a:rPr lang="en-GB" sz="1200" b="1" baseline="0" dirty="0">
                          <a:latin typeface="Tahoma" panose="020B0604030504040204" pitchFamily="34" charset="0"/>
                          <a:ea typeface="Tahoma" panose="020B0604030504040204" pitchFamily="34" charset="0"/>
                          <a:cs typeface="Tahoma" panose="020B0604030504040204" pitchFamily="34" charset="0"/>
                        </a:rPr>
                        <a:t>Product Evolution</a:t>
                      </a:r>
                      <a:r>
                        <a:rPr lang="en-GB" sz="1200" b="0" baseline="0" dirty="0">
                          <a:latin typeface="Tahoma" panose="020B0604030504040204" pitchFamily="34" charset="0"/>
                          <a:ea typeface="Tahoma" panose="020B0604030504040204" pitchFamily="34" charset="0"/>
                          <a:cs typeface="Tahoma" panose="020B0604030504040204" pitchFamily="34" charset="0"/>
                        </a:rPr>
                        <a:t>. This is caused by Market Pull, Technology Push and Fashion and Trends.</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Some products are seen as </a:t>
                      </a:r>
                      <a:r>
                        <a:rPr lang="en-GB" sz="1200" b="1" baseline="0" dirty="0">
                          <a:latin typeface="Tahoma" panose="020B0604030504040204" pitchFamily="34" charset="0"/>
                          <a:ea typeface="Tahoma" panose="020B0604030504040204" pitchFamily="34" charset="0"/>
                          <a:cs typeface="Tahoma" panose="020B0604030504040204" pitchFamily="34" charset="0"/>
                        </a:rPr>
                        <a:t>timeless. </a:t>
                      </a:r>
                      <a:r>
                        <a:rPr lang="en-GB" sz="1200" b="0" baseline="0" dirty="0">
                          <a:latin typeface="Tahoma" panose="020B0604030504040204" pitchFamily="34" charset="0"/>
                          <a:ea typeface="Tahoma" panose="020B0604030504040204" pitchFamily="34" charset="0"/>
                          <a:cs typeface="Tahoma" panose="020B0604030504040204" pitchFamily="34" charset="0"/>
                        </a:rPr>
                        <a:t>These products are called </a:t>
                      </a:r>
                      <a:r>
                        <a:rPr lang="en-GB" sz="1200" b="1" baseline="0" dirty="0">
                          <a:latin typeface="Tahoma" panose="020B0604030504040204" pitchFamily="34" charset="0"/>
                          <a:ea typeface="Tahoma" panose="020B0604030504040204" pitchFamily="34" charset="0"/>
                          <a:cs typeface="Tahoma" panose="020B0604030504040204" pitchFamily="34" charset="0"/>
                        </a:rPr>
                        <a:t>Iconic Designs.</a:t>
                      </a:r>
                      <a:r>
                        <a:rPr lang="en-GB" sz="1200" b="0" baseline="0" dirty="0">
                          <a:latin typeface="Tahoma" panose="020B0604030504040204" pitchFamily="34" charset="0"/>
                          <a:ea typeface="Tahoma" panose="020B0604030504040204" pitchFamily="34" charset="0"/>
                          <a:cs typeface="Tahoma" panose="020B0604030504040204" pitchFamily="34" charset="0"/>
                        </a:rPr>
                        <a:t> These products are timeless because they were innovative, set a bench mark for following products, changed their industry and are often copied.</a:t>
                      </a:r>
                    </a:p>
                    <a:p>
                      <a:pPr algn="ctr"/>
                      <a:r>
                        <a:rPr lang="en-GB" sz="1200" b="0" baseline="0" dirty="0">
                          <a:latin typeface="Tahoma" panose="020B0604030504040204" pitchFamily="34" charset="0"/>
                          <a:ea typeface="Tahoma" panose="020B0604030504040204" pitchFamily="34" charset="0"/>
                          <a:cs typeface="Tahoma" panose="020B0604030504040204" pitchFamily="34" charset="0"/>
                        </a:rPr>
                        <a:t>Examples include; iPod, iPhone, Angle-Poise Lamp, Swiss Army Knife, Converse Shoes, Levi’s Jeans, Classic Mini Cooper</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7" name="Table 6"/>
          <p:cNvGraphicFramePr>
            <a:graphicFrameLocks noGrp="1"/>
          </p:cNvGraphicFramePr>
          <p:nvPr/>
        </p:nvGraphicFramePr>
        <p:xfrm>
          <a:off x="562114" y="3960100"/>
          <a:ext cx="5838685" cy="5421644"/>
        </p:xfrm>
        <a:graphic>
          <a:graphicData uri="http://schemas.openxmlformats.org/drawingml/2006/table">
            <a:tbl>
              <a:tblPr firstRow="1" bandRow="1">
                <a:tableStyleId>{5940675A-B579-460E-94D1-54222C63F5DA}</a:tableStyleId>
              </a:tblPr>
              <a:tblGrid>
                <a:gridCol w="5838685">
                  <a:extLst>
                    <a:ext uri="{9D8B030D-6E8A-4147-A177-3AD203B41FA5}">
                      <a16:colId xmlns:a16="http://schemas.microsoft.com/office/drawing/2014/main" val="1398461310"/>
                    </a:ext>
                  </a:extLst>
                </a:gridCol>
              </a:tblGrid>
              <a:tr h="57532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Cultures, Faith and Belief</a:t>
                      </a:r>
                    </a:p>
                  </a:txBody>
                  <a:tcPr anchor="ctr">
                    <a:solidFill>
                      <a:srgbClr val="F3EBF9"/>
                    </a:solidFill>
                  </a:tcPr>
                </a:tc>
                <a:extLst>
                  <a:ext uri="{0D108BD9-81ED-4DB2-BD59-A6C34878D82A}">
                    <a16:rowId xmlns:a16="http://schemas.microsoft.com/office/drawing/2014/main" val="4240746214"/>
                  </a:ext>
                </a:extLst>
              </a:tr>
              <a:tr h="3821279">
                <a:tc>
                  <a:txBody>
                    <a:bodyPr/>
                    <a:lstStyle/>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groups of people have different interests and have to be catered for.</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countries and cultures also react to products differently. </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b="0" i="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0" i="0" dirty="0">
                          <a:latin typeface="Tahoma" panose="020B0604030504040204" pitchFamily="34" charset="0"/>
                          <a:ea typeface="Tahoma" panose="020B0604030504040204" pitchFamily="34" charset="0"/>
                          <a:cs typeface="Tahoma" panose="020B0604030504040204" pitchFamily="34" charset="0"/>
                        </a:rPr>
                        <a:t>E.g. In India McDonalds don’t sell beef burgers as it has a large Hindu population, and cows are seen as sacred – in contrast the UK sells its most amount of fish and chips on a Friday as it is a Christian tradition to not eat meat on that day.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16370356"/>
                  </a:ext>
                </a:extLst>
              </a:tr>
            </a:tbl>
          </a:graphicData>
        </a:graphic>
      </p:graphicFrame>
      <p:graphicFrame>
        <p:nvGraphicFramePr>
          <p:cNvPr id="8" name="Table 7"/>
          <p:cNvGraphicFramePr>
            <a:graphicFrameLocks noGrp="1"/>
          </p:cNvGraphicFramePr>
          <p:nvPr/>
        </p:nvGraphicFramePr>
        <p:xfrm>
          <a:off x="6615442" y="6922757"/>
          <a:ext cx="5783821" cy="2415032"/>
        </p:xfrm>
        <a:graphic>
          <a:graphicData uri="http://schemas.openxmlformats.org/drawingml/2006/table">
            <a:tbl>
              <a:tblPr firstRow="1" bandRow="1">
                <a:tableStyleId>{5940675A-B579-460E-94D1-54222C63F5DA}</a:tableStyleId>
              </a:tblPr>
              <a:tblGrid>
                <a:gridCol w="5783821">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Inclusive vs. Exclusive Design</a:t>
                      </a:r>
                    </a:p>
                  </a:txBody>
                  <a:tcPr anchor="ctr">
                    <a:solidFill>
                      <a:srgbClr val="F3EBF9"/>
                    </a:solidFill>
                  </a:tcPr>
                </a:tc>
                <a:extLst>
                  <a:ext uri="{0D108BD9-81ED-4DB2-BD59-A6C34878D82A}">
                    <a16:rowId xmlns:a16="http://schemas.microsoft.com/office/drawing/2014/main" val="4240746214"/>
                  </a:ext>
                </a:extLst>
              </a:tr>
              <a:tr h="969772">
                <a:tc>
                  <a:txBody>
                    <a:bodyPr/>
                    <a:lstStyle/>
                    <a:p>
                      <a:r>
                        <a:rPr lang="en-GB" sz="1200" b="1" i="0" dirty="0">
                          <a:latin typeface="Tahoma" panose="020B0604030504040204" pitchFamily="34" charset="0"/>
                          <a:ea typeface="Tahoma" panose="020B0604030504040204" pitchFamily="34" charset="0"/>
                          <a:cs typeface="Tahoma" panose="020B0604030504040204" pitchFamily="34" charset="0"/>
                        </a:rPr>
                        <a:t>Inclusive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that as many people as possible can use</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Cars, Doorframes, Adjustable Products,</a:t>
                      </a:r>
                      <a:r>
                        <a:rPr lang="en-GB" sz="1200" i="0" baseline="0" dirty="0">
                          <a:latin typeface="Tahoma" panose="020B0604030504040204" pitchFamily="34" charset="0"/>
                          <a:ea typeface="Tahoma" panose="020B0604030504040204" pitchFamily="34" charset="0"/>
                          <a:cs typeface="Tahoma" panose="020B0604030504040204" pitchFamily="34" charset="0"/>
                        </a:rPr>
                        <a:t> </a:t>
                      </a:r>
                      <a:r>
                        <a:rPr lang="en-GB" sz="1200" i="0" baseline="0" dirty="0" err="1">
                          <a:latin typeface="Tahoma" panose="020B0604030504040204" pitchFamily="34" charset="0"/>
                          <a:ea typeface="Tahoma" panose="020B0604030504040204" pitchFamily="34" charset="0"/>
                          <a:cs typeface="Tahoma" panose="020B0604030504040204" pitchFamily="34" charset="0"/>
                        </a:rPr>
                        <a:t>etc</a:t>
                      </a:r>
                      <a:endParaRPr lang="en-GB" sz="1200" i="0" dirty="0">
                        <a:latin typeface="Tahoma" panose="020B0604030504040204" pitchFamily="34" charset="0"/>
                        <a:ea typeface="Tahoma" panose="020B0604030504040204" pitchFamily="34" charset="0"/>
                        <a:cs typeface="Tahoma" panose="020B0604030504040204" pitchFamily="34" charset="0"/>
                      </a:endParaRPr>
                    </a:p>
                    <a:p>
                      <a:endParaRPr lang="en-GB" sz="1200" b="1" i="0" dirty="0">
                        <a:latin typeface="Tahoma" panose="020B0604030504040204" pitchFamily="34" charset="0"/>
                        <a:ea typeface="Tahoma" panose="020B0604030504040204" pitchFamily="34" charset="0"/>
                        <a:cs typeface="Tahoma" panose="020B0604030504040204" pitchFamily="34" charset="0"/>
                      </a:endParaRPr>
                    </a:p>
                    <a:p>
                      <a:r>
                        <a:rPr lang="en-GB" sz="1200" b="1" i="0" dirty="0">
                          <a:latin typeface="Tahoma" panose="020B0604030504040204" pitchFamily="34" charset="0"/>
                          <a:ea typeface="Tahoma" panose="020B0604030504040204" pitchFamily="34" charset="0"/>
                          <a:cs typeface="Tahoma" panose="020B0604030504040204" pitchFamily="34" charset="0"/>
                        </a:rPr>
                        <a:t>Exclusive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for a particular group and their needs</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a:t>
                      </a:r>
                      <a:r>
                        <a:rPr lang="en-GB" sz="1200" i="0" baseline="0" dirty="0">
                          <a:latin typeface="Tahoma" panose="020B0604030504040204" pitchFamily="34" charset="0"/>
                          <a:ea typeface="Tahoma" panose="020B0604030504040204" pitchFamily="34" charset="0"/>
                          <a:cs typeface="Tahoma" panose="020B0604030504040204" pitchFamily="34" charset="0"/>
                        </a:rPr>
                        <a:t> seats for babies, Wheelchairs, Stair Lifts</a:t>
                      </a:r>
                      <a:endParaRPr lang="en-GB" sz="1200" i="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p>
                  </a:txBody>
                  <a:tcPr anchor="ctr"/>
                </a:tc>
                <a:extLst>
                  <a:ext uri="{0D108BD9-81ED-4DB2-BD59-A6C34878D82A}">
                    <a16:rowId xmlns:a16="http://schemas.microsoft.com/office/drawing/2014/main" val="3916370356"/>
                  </a:ext>
                </a:extLst>
              </a:tr>
            </a:tbl>
          </a:graphicData>
        </a:graphic>
      </p:graphicFrame>
      <p:pic>
        <p:nvPicPr>
          <p:cNvPr id="9" name="Picture 8">
            <a:extLst>
              <a:ext uri="{FF2B5EF4-FFF2-40B4-BE49-F238E27FC236}">
                <a16:creationId xmlns:a16="http://schemas.microsoft.com/office/drawing/2014/main" id="{BBF96063-805F-584D-9CAA-A8B6C271C85E}"/>
              </a:ext>
            </a:extLst>
          </p:cNvPr>
          <p:cNvPicPr>
            <a:picLocks noChangeAspect="1"/>
          </p:cNvPicPr>
          <p:nvPr/>
        </p:nvPicPr>
        <p:blipFill rotWithShape="1">
          <a:blip r:embed="rId2"/>
          <a:srcRect l="6522" t="6763" r="1884" b="17295"/>
          <a:stretch/>
        </p:blipFill>
        <p:spPr>
          <a:xfrm>
            <a:off x="961193" y="6005360"/>
            <a:ext cx="5073847" cy="315509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721" y="3217637"/>
            <a:ext cx="3732415" cy="10407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432" y="5558990"/>
            <a:ext cx="3081414" cy="1002713"/>
          </a:xfrm>
          <a:prstGeom prst="rect">
            <a:avLst/>
          </a:prstGeom>
        </p:spPr>
      </p:pic>
    </p:spTree>
    <p:extLst>
      <p:ext uri="{BB962C8B-B14F-4D97-AF65-F5344CB8AC3E}">
        <p14:creationId xmlns:p14="http://schemas.microsoft.com/office/powerpoint/2010/main" val="119770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 y="783773"/>
          <a:ext cx="12801600" cy="8238542"/>
        </p:xfrm>
        <a:graphic>
          <a:graphicData uri="http://schemas.openxmlformats.org/drawingml/2006/table">
            <a:tbl>
              <a:tblPr firstRow="1" bandRow="1">
                <a:tableStyleId>{5940675A-B579-460E-94D1-54222C63F5DA}</a:tableStyleId>
              </a:tblPr>
              <a:tblGrid>
                <a:gridCol w="947055">
                  <a:extLst>
                    <a:ext uri="{9D8B030D-6E8A-4147-A177-3AD203B41FA5}">
                      <a16:colId xmlns:a16="http://schemas.microsoft.com/office/drawing/2014/main" val="834746812"/>
                    </a:ext>
                  </a:extLst>
                </a:gridCol>
                <a:gridCol w="3004457">
                  <a:extLst>
                    <a:ext uri="{9D8B030D-6E8A-4147-A177-3AD203B41FA5}">
                      <a16:colId xmlns:a16="http://schemas.microsoft.com/office/drawing/2014/main" val="920269021"/>
                    </a:ext>
                  </a:extLst>
                </a:gridCol>
                <a:gridCol w="1611086">
                  <a:extLst>
                    <a:ext uri="{9D8B030D-6E8A-4147-A177-3AD203B41FA5}">
                      <a16:colId xmlns:a16="http://schemas.microsoft.com/office/drawing/2014/main" val="3587677128"/>
                    </a:ext>
                  </a:extLst>
                </a:gridCol>
                <a:gridCol w="1458686">
                  <a:extLst>
                    <a:ext uri="{9D8B030D-6E8A-4147-A177-3AD203B41FA5}">
                      <a16:colId xmlns:a16="http://schemas.microsoft.com/office/drawing/2014/main" val="1345634504"/>
                    </a:ext>
                  </a:extLst>
                </a:gridCol>
                <a:gridCol w="5780316">
                  <a:extLst>
                    <a:ext uri="{9D8B030D-6E8A-4147-A177-3AD203B41FA5}">
                      <a16:colId xmlns:a16="http://schemas.microsoft.com/office/drawing/2014/main" val="3034137838"/>
                    </a:ext>
                  </a:extLst>
                </a:gridCol>
              </a:tblGrid>
              <a:tr h="84908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Name of Process</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Diagram</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Products</a:t>
                      </a:r>
                      <a:r>
                        <a:rPr lang="en-GB" sz="1200" b="1" baseline="0" dirty="0">
                          <a:latin typeface="Tahoma" panose="020B0604030504040204" pitchFamily="34" charset="0"/>
                          <a:ea typeface="Tahoma" panose="020B0604030504040204" pitchFamily="34" charset="0"/>
                          <a:cs typeface="Tahoma" panose="020B0604030504040204" pitchFamily="34" charset="0"/>
                        </a:rPr>
                        <a:t> Made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6">
                        <a:lumMod val="40000"/>
                        <a:lumOff val="60000"/>
                      </a:schemeClr>
                    </a:solidFill>
                  </a:tcPr>
                </a:tc>
                <a:extLst>
                  <a:ext uri="{0D108BD9-81ED-4DB2-BD59-A6C34878D82A}">
                    <a16:rowId xmlns:a16="http://schemas.microsoft.com/office/drawing/2014/main" val="1479408728"/>
                  </a:ext>
                </a:extLst>
              </a:tr>
              <a:tr h="109129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Screen-printing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Textiles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signs and t-shirts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Screen printing places paint on</a:t>
                      </a:r>
                      <a:r>
                        <a:rPr lang="en-GB" sz="1200" baseline="0" dirty="0">
                          <a:latin typeface="Tahoma" panose="020B0604030504040204" pitchFamily="34" charset="0"/>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in one-off and batch production as often done by hand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76420865"/>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Offset</a:t>
                      </a:r>
                      <a:r>
                        <a:rPr lang="en-GB" sz="1200" b="1" baseline="0" dirty="0">
                          <a:latin typeface="Tahoma" panose="020B0604030504040204" pitchFamily="34" charset="0"/>
                          <a:ea typeface="Tahoma" panose="020B0604030504040204" pitchFamily="34" charset="0"/>
                          <a:cs typeface="Tahoma" panose="020B0604030504040204" pitchFamily="34" charset="0"/>
                        </a:rPr>
                        <a:t> Lithography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card (thin, flexible</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newspapers,  plastics</a:t>
                      </a:r>
                      <a:r>
                        <a:rPr lang="en-GB" sz="1200" baseline="0" dirty="0">
                          <a:latin typeface="Tahoma" panose="020B0604030504040204" pitchFamily="34" charset="0"/>
                          <a:ea typeface="Tahoma" panose="020B0604030504040204" pitchFamily="34" charset="0"/>
                          <a:cs typeface="Tahoma" panose="020B0604030504040204" pitchFamily="34" charset="0"/>
                        </a:rPr>
                        <a:t> bags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Rollers containing</a:t>
                      </a:r>
                      <a:r>
                        <a:rPr lang="en-GB" sz="1200" baseline="0" dirty="0">
                          <a:latin typeface="Tahoma" panose="020B0604030504040204" pitchFamily="34" charset="0"/>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at batch and mass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Lathe Turning </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Wood and</a:t>
                      </a:r>
                      <a:r>
                        <a:rPr lang="en-GB" sz="1200" baseline="0" dirty="0">
                          <a:latin typeface="Tahoma" panose="020B0604030504040204" pitchFamily="34" charset="0"/>
                          <a:ea typeface="Tahoma" panose="020B0604030504040204" pitchFamily="34" charset="0"/>
                          <a:cs typeface="Tahoma" panose="020B0604030504040204" pitchFamily="34" charset="0"/>
                        </a:rPr>
                        <a:t> metal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 legs, baseball bats )(cylindrical</a:t>
                      </a:r>
                      <a:r>
                        <a:rPr lang="en-GB" sz="1200" baseline="0" dirty="0">
                          <a:latin typeface="Tahoma" panose="020B0604030504040204" pitchFamily="34" charset="0"/>
                          <a:ea typeface="Tahoma" panose="020B0604030504040204" pitchFamily="34" charset="0"/>
                          <a:cs typeface="Tahoma" panose="020B0604030504040204" pitchFamily="34" charset="0"/>
                        </a:rPr>
                        <a:t> items)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Material is</a:t>
                      </a:r>
                      <a:r>
                        <a:rPr lang="en-GB" sz="1200" baseline="0" dirty="0">
                          <a:latin typeface="Tahoma" panose="020B0604030504040204" pitchFamily="34" charset="0"/>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my automated machinery) to the desired shape.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in one-off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Die Casting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parts, engine components,</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Molten metal is poured</a:t>
                      </a:r>
                      <a:r>
                        <a:rPr lang="en-GB" sz="1200" baseline="0" dirty="0">
                          <a:latin typeface="Tahoma" panose="020B0604030504040204" pitchFamily="34" charset="0"/>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for both one-of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Injection Moulding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Chairs, toys,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1200" baseline="0" dirty="0">
                          <a:latin typeface="Tahoma" panose="020B0604030504040204" pitchFamily="34" charset="0"/>
                          <a:ea typeface="Tahoma" panose="020B0604030504040204" pitchFamily="34" charset="0"/>
                          <a:cs typeface="Tahoma" panose="020B0604030504040204" pitchFamily="34" charset="0"/>
                        </a:rPr>
                        <a:t> it turns into a liquid. The liquid is then forced into the mould, cooled and released.</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Great process for mass production as it makes 100s+ of products at once, to a identical standard.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Blow Moulding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bottles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a:t>
                      </a:r>
                      <a:r>
                        <a:rPr lang="en-GB" sz="1200" baseline="0" dirty="0">
                          <a:latin typeface="Tahoma" panose="020B0604030504040204" pitchFamily="34" charset="0"/>
                          <a:ea typeface="Tahoma" panose="020B0604030504040204" pitchFamily="34" charset="0"/>
                          <a:cs typeface="Tahoma" panose="020B0604030504040204" pitchFamily="34" charset="0"/>
                        </a:rPr>
                        <a:t> Plastic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heated and put into the mould. The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This is a great process for mass producing bottles.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362234"/>
                  </a:ext>
                </a:extLst>
              </a:tr>
            </a:tbl>
          </a:graphicData>
        </a:graphic>
      </p:graphicFrame>
      <p:sp>
        <p:nvSpPr>
          <p:cNvPr id="4" name="TextBox 3"/>
          <p:cNvSpPr txBox="1"/>
          <p:nvPr/>
        </p:nvSpPr>
        <p:spPr>
          <a:xfrm>
            <a:off x="1687595" y="119714"/>
            <a:ext cx="9582912" cy="523220"/>
          </a:xfrm>
          <a:prstGeom prst="rect">
            <a:avLst/>
          </a:prstGeom>
          <a:noFill/>
        </p:spPr>
        <p:txBody>
          <a:bodyPr wrap="square" rtlCol="0">
            <a:spAutoFit/>
          </a:bodyPr>
          <a:lstStyle/>
          <a:p>
            <a:pPr algn="ctr"/>
            <a:r>
              <a:rPr lang="en-GB" sz="2800" dirty="0">
                <a:solidFill>
                  <a:schemeClr val="accent6">
                    <a:lumMod val="50000"/>
                  </a:schemeClr>
                </a:solidFill>
                <a:latin typeface="Arial" panose="020B0604020202020204" pitchFamily="34" charset="0"/>
                <a:cs typeface="Arial" panose="020B0604020202020204" pitchFamily="34" charset="0"/>
              </a:rPr>
              <a:t>Production Processes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923" r="28441"/>
          <a:stretch/>
        </p:blipFill>
        <p:spPr>
          <a:xfrm rot="16200000">
            <a:off x="1733046" y="2743339"/>
            <a:ext cx="1179056" cy="126995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78" y="4034969"/>
            <a:ext cx="2253343" cy="122646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321" y="5366657"/>
            <a:ext cx="1665088" cy="110472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778" y="6648450"/>
            <a:ext cx="2436115" cy="9892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4256" y="7868666"/>
            <a:ext cx="2220686" cy="1129162"/>
          </a:xfrm>
          <a:prstGeom prst="rect">
            <a:avLst/>
          </a:prstGeom>
        </p:spPr>
      </p:pic>
      <p:pic>
        <p:nvPicPr>
          <p:cNvPr id="17" name="Picture 16"/>
          <p:cNvPicPr>
            <a:picLocks noChangeAspect="1"/>
          </p:cNvPicPr>
          <p:nvPr/>
        </p:nvPicPr>
        <p:blipFill>
          <a:blip r:embed="rId7"/>
          <a:stretch>
            <a:fillRect/>
          </a:stretch>
        </p:blipFill>
        <p:spPr>
          <a:xfrm>
            <a:off x="1527402" y="1653949"/>
            <a:ext cx="1943611" cy="994001"/>
          </a:xfrm>
          <a:prstGeom prst="rect">
            <a:avLst/>
          </a:prstGeom>
        </p:spPr>
      </p:pic>
    </p:spTree>
    <p:extLst>
      <p:ext uri="{BB962C8B-B14F-4D97-AF65-F5344CB8AC3E}">
        <p14:creationId xmlns:p14="http://schemas.microsoft.com/office/powerpoint/2010/main" val="4137095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C631079C-637B-4AC0-A264-34CB88959B69}"/>
</file>

<file path=customXml/itemProps2.xml><?xml version="1.0" encoding="utf-8"?>
<ds:datastoreItem xmlns:ds="http://schemas.openxmlformats.org/officeDocument/2006/customXml" ds:itemID="{C57CB013-ACA1-49E8-8A72-A0B2A4539981}"/>
</file>

<file path=customXml/itemProps3.xml><?xml version="1.0" encoding="utf-8"?>
<ds:datastoreItem xmlns:ds="http://schemas.openxmlformats.org/officeDocument/2006/customXml" ds:itemID="{82DC4142-BBAA-4E4F-93B3-64A3BD0B5300}"/>
</file>

<file path=docProps/app.xml><?xml version="1.0" encoding="utf-8"?>
<Properties xmlns="http://schemas.openxmlformats.org/officeDocument/2006/extended-properties" xmlns:vt="http://schemas.openxmlformats.org/officeDocument/2006/docPropsVTypes">
  <Template>Office Theme</Template>
  <TotalTime>87</TotalTime>
  <Words>4586</Words>
  <Application>Microsoft Office PowerPoint</Application>
  <PresentationFormat>A3 Paper (297x420 mm)</PresentationFormat>
  <Paragraphs>722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Chalk Dash</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Hill</dc:creator>
  <cp:lastModifiedBy>McVay, Catherine</cp:lastModifiedBy>
  <cp:revision>10</cp:revision>
  <dcterms:created xsi:type="dcterms:W3CDTF">2019-06-26T11:09:05Z</dcterms:created>
  <dcterms:modified xsi:type="dcterms:W3CDTF">2024-03-01T09:33:32Z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