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6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sldIdLst>
    <p:sldId id="431" r:id="rId2"/>
    <p:sldId id="343" r:id="rId3"/>
    <p:sldId id="345" r:id="rId4"/>
    <p:sldId id="346" r:id="rId5"/>
    <p:sldId id="464" r:id="rId6"/>
    <p:sldId id="349" r:id="rId7"/>
    <p:sldId id="364" r:id="rId8"/>
    <p:sldId id="365" r:id="rId9"/>
    <p:sldId id="411" r:id="rId10"/>
    <p:sldId id="454" r:id="rId11"/>
    <p:sldId id="372" r:id="rId12"/>
    <p:sldId id="373" r:id="rId13"/>
    <p:sldId id="403" r:id="rId14"/>
    <p:sldId id="404" r:id="rId15"/>
    <p:sldId id="473" r:id="rId16"/>
    <p:sldId id="465" r:id="rId17"/>
    <p:sldId id="424" r:id="rId18"/>
    <p:sldId id="425" r:id="rId19"/>
    <p:sldId id="426" r:id="rId20"/>
    <p:sldId id="427" r:id="rId21"/>
    <p:sldId id="428" r:id="rId22"/>
    <p:sldId id="466" r:id="rId23"/>
    <p:sldId id="467" r:id="rId24"/>
    <p:sldId id="480" r:id="rId25"/>
    <p:sldId id="474" r:id="rId26"/>
    <p:sldId id="476" r:id="rId27"/>
    <p:sldId id="333" r:id="rId28"/>
    <p:sldId id="334" r:id="rId29"/>
    <p:sldId id="335" r:id="rId30"/>
    <p:sldId id="484" r:id="rId31"/>
    <p:sldId id="483" r:id="rId32"/>
    <p:sldId id="485" r:id="rId33"/>
    <p:sldId id="336" r:id="rId34"/>
    <p:sldId id="452" r:id="rId35"/>
    <p:sldId id="435" r:id="rId36"/>
    <p:sldId id="313" r:id="rId37"/>
    <p:sldId id="316" r:id="rId38"/>
    <p:sldId id="486" r:id="rId39"/>
    <p:sldId id="477" r:id="rId40"/>
    <p:sldId id="317" r:id="rId41"/>
    <p:sldId id="456" r:id="rId42"/>
    <p:sldId id="321" r:id="rId43"/>
    <p:sldId id="478" r:id="rId44"/>
    <p:sldId id="479" r:id="rId45"/>
    <p:sldId id="471" r:id="rId46"/>
    <p:sldId id="472" r:id="rId47"/>
    <p:sldId id="481" r:id="rId48"/>
    <p:sldId id="482" r:id="rId49"/>
    <p:sldId id="487" r:id="rId50"/>
    <p:sldId id="488" r:id="rId51"/>
    <p:sldId id="489" r:id="rId52"/>
    <p:sldId id="490" r:id="rId53"/>
    <p:sldId id="491" r:id="rId54"/>
    <p:sldId id="492" r:id="rId55"/>
    <p:sldId id="493" r:id="rId56"/>
    <p:sldId id="494" r:id="rId57"/>
    <p:sldId id="495" r:id="rId58"/>
    <p:sldId id="496" r:id="rId59"/>
    <p:sldId id="497" r:id="rId60"/>
    <p:sldId id="498" r:id="rId61"/>
    <p:sldId id="470" r:id="rId62"/>
    <p:sldId id="469" r:id="rId63"/>
    <p:sldId id="468" r:id="rId64"/>
  </p:sldIdLst>
  <p:sldSz cx="6858000" cy="9144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24" autoAdjust="0"/>
  </p:normalViewPr>
  <p:slideViewPr>
    <p:cSldViewPr>
      <p:cViewPr varScale="1">
        <p:scale>
          <a:sx n="82" d="100"/>
          <a:sy n="82" d="100"/>
        </p:scale>
        <p:origin x="3234" y="10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grove, Sue" userId="S::sue.cosgrove@st-marys.newcastle.sch.uk::d90eb2d0-3d1e-475b-bde8-c0f28ac41f82" providerId="AD" clId="Web-{42F839F0-7186-4C08-B37A-B514D02BA288}"/>
    <pc:docChg chg="modSld">
      <pc:chgData name="Cosgrove, Sue" userId="S::sue.cosgrove@st-marys.newcastle.sch.uk::d90eb2d0-3d1e-475b-bde8-c0f28ac41f82" providerId="AD" clId="Web-{42F839F0-7186-4C08-B37A-B514D02BA288}" dt="2018-05-21T07:36:51.930" v="5" actId="20577"/>
      <pc:docMkLst>
        <pc:docMk/>
      </pc:docMkLst>
      <pc:sldChg chg="modSp">
        <pc:chgData name="Cosgrove, Sue" userId="S::sue.cosgrove@st-marys.newcastle.sch.uk::d90eb2d0-3d1e-475b-bde8-c0f28ac41f82" providerId="AD" clId="Web-{42F839F0-7186-4C08-B37A-B514D02BA288}" dt="2018-05-21T07:36:51.930" v="5" actId="20577"/>
        <pc:sldMkLst>
          <pc:docMk/>
          <pc:sldMk cId="0" sldId="322"/>
        </pc:sldMkLst>
        <pc:spChg chg="mod">
          <ac:chgData name="Cosgrove, Sue" userId="S::sue.cosgrove@st-marys.newcastle.sch.uk::d90eb2d0-3d1e-475b-bde8-c0f28ac41f82" providerId="AD" clId="Web-{42F839F0-7186-4C08-B37A-B514D02BA288}" dt="2018-05-21T07:36:51.930" v="5" actId="20577"/>
          <ac:spMkLst>
            <pc:docMk/>
            <pc:sldMk cId="0" sldId="322"/>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smtClean="0"/>
            </a:lvl1pPr>
          </a:lstStyle>
          <a:p>
            <a:pPr>
              <a:defRPr/>
            </a:pPr>
            <a:fld id="{053C1DFD-C611-4A12-8D01-17F58A1F2861}" type="datetimeFigureOut">
              <a:rPr lang="en-GB"/>
              <a:pPr>
                <a:defRPr/>
              </a:pPr>
              <a:t>05/07/2024</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smtClean="0"/>
            </a:lvl1pPr>
          </a:lstStyle>
          <a:p>
            <a:pPr>
              <a:defRPr/>
            </a:pPr>
            <a:fld id="{F66424CF-0722-4715-93B1-B21B3953A00E}" type="slidenum">
              <a:rPr lang="en-GB"/>
              <a:pPr>
                <a:defRPr/>
              </a:pPr>
              <a:t>‹#›</a:t>
            </a:fld>
            <a:endParaRPr lang="en-GB"/>
          </a:p>
        </p:txBody>
      </p:sp>
    </p:spTree>
    <p:extLst>
      <p:ext uri="{BB962C8B-B14F-4D97-AF65-F5344CB8AC3E}">
        <p14:creationId xmlns:p14="http://schemas.microsoft.com/office/powerpoint/2010/main" val="4048168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0E3CA0-C994-4DAA-86FD-648BA38231C8}" type="slidenum">
              <a:rPr lang="en-GB" smtClean="0"/>
              <a:pPr eaLnBrk="1" hangingPunct="1"/>
              <a:t>7</a:t>
            </a:fld>
            <a:endParaRPr lang="en-GB"/>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AAA78A-AEDC-46AE-934B-C082BD765468}" type="slidenum">
              <a:rPr lang="en-GB" smtClean="0"/>
              <a:pPr eaLnBrk="1" hangingPunct="1"/>
              <a:t>8</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4E78AD-103C-4D07-8C86-2A39AB173368}" type="slidenum">
              <a:rPr lang="en-GB" smtClean="0"/>
              <a:t>10</a:t>
            </a:fld>
            <a:endParaRPr lang="en-GB"/>
          </a:p>
        </p:txBody>
      </p:sp>
    </p:spTree>
    <p:extLst>
      <p:ext uri="{BB962C8B-B14F-4D97-AF65-F5344CB8AC3E}">
        <p14:creationId xmlns:p14="http://schemas.microsoft.com/office/powerpoint/2010/main" val="417251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EB6AD-0659-4649-BCCB-722A1632887C}" type="slidenum">
              <a:rPr lang="en-GB" smtClean="0"/>
              <a:pPr eaLnBrk="1" hangingPunct="1"/>
              <a:t>11</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E7EDDE-60FA-4276-8E11-D9CC3597C866}" type="slidenum">
              <a:rPr lang="en-GB" smtClean="0"/>
              <a:pPr eaLnBrk="1" hangingPunct="1"/>
              <a:t>12</a:t>
            </a:fld>
            <a:endParaRPr lang="en-GB"/>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err="1" smtClean="0"/>
              <a:t>Must</a:t>
            </a:r>
            <a:r>
              <a:rPr lang="es-ES_tradnl" baseline="0" dirty="0" smtClean="0"/>
              <a:t> </a:t>
            </a:r>
            <a:r>
              <a:rPr lang="es-ES_tradnl" baseline="0" dirty="0" err="1" smtClean="0"/>
              <a:t>learn</a:t>
            </a:r>
            <a:r>
              <a:rPr lang="es-ES_tradnl" baseline="0" dirty="0" smtClean="0"/>
              <a:t> </a:t>
            </a:r>
            <a:r>
              <a:rPr lang="es-ES_tradnl" baseline="0" dirty="0" err="1" smtClean="0"/>
              <a:t>verbs</a:t>
            </a:r>
            <a:r>
              <a:rPr lang="es-ES_tradnl" baseline="0" dirty="0" smtClean="0"/>
              <a:t>, </a:t>
            </a:r>
            <a:r>
              <a:rPr lang="es-ES_tradnl" baseline="0" dirty="0" err="1" smtClean="0"/>
              <a:t>especially</a:t>
            </a:r>
            <a:r>
              <a:rPr lang="es-ES_tradnl" baseline="0" dirty="0" smtClean="0"/>
              <a:t> I </a:t>
            </a:r>
            <a:r>
              <a:rPr lang="es-ES_tradnl" baseline="0" dirty="0" err="1" smtClean="0"/>
              <a:t>form</a:t>
            </a:r>
            <a:r>
              <a:rPr lang="es-ES_tradnl" baseline="0" dirty="0" smtClean="0"/>
              <a:t>. </a:t>
            </a:r>
            <a:r>
              <a:rPr lang="es-ES_tradnl" baseline="0" dirty="0" err="1" smtClean="0"/>
              <a:t>Studenst</a:t>
            </a:r>
            <a:r>
              <a:rPr lang="es-ES_tradnl" baseline="0" dirty="0" smtClean="0"/>
              <a:t> </a:t>
            </a:r>
            <a:r>
              <a:rPr lang="es-ES_tradnl" baseline="0" dirty="0" err="1" smtClean="0"/>
              <a:t>could</a:t>
            </a:r>
            <a:r>
              <a:rPr lang="es-ES_tradnl" baseline="0" dirty="0" smtClean="0"/>
              <a:t> </a:t>
            </a:r>
            <a:r>
              <a:rPr lang="es-ES_tradnl" baseline="0" dirty="0" err="1" smtClean="0"/>
              <a:t>self-audit</a:t>
            </a:r>
            <a:r>
              <a:rPr lang="es-ES_tradnl" baseline="0" dirty="0" smtClean="0"/>
              <a:t> </a:t>
            </a:r>
            <a:r>
              <a:rPr lang="es-ES_tradnl" baseline="0" dirty="0" err="1" smtClean="0"/>
              <a:t>the</a:t>
            </a:r>
            <a:r>
              <a:rPr lang="es-ES_tradnl" baseline="0" dirty="0" smtClean="0"/>
              <a:t> </a:t>
            </a:r>
            <a:r>
              <a:rPr lang="es-ES_tradnl" baseline="0" dirty="0" err="1" smtClean="0"/>
              <a:t>ones</a:t>
            </a:r>
            <a:r>
              <a:rPr lang="es-ES_tradnl" baseline="0" dirty="0" smtClean="0"/>
              <a:t> </a:t>
            </a:r>
            <a:r>
              <a:rPr lang="es-ES_tradnl" baseline="0" dirty="0" err="1" smtClean="0"/>
              <a:t>they</a:t>
            </a:r>
            <a:r>
              <a:rPr lang="es-ES_tradnl" baseline="0" dirty="0" smtClean="0"/>
              <a:t> </a:t>
            </a:r>
            <a:r>
              <a:rPr lang="es-ES_tradnl" baseline="0" dirty="0" err="1" smtClean="0"/>
              <a:t>already</a:t>
            </a:r>
            <a:r>
              <a:rPr lang="es-ES_tradnl" baseline="0" dirty="0" smtClean="0"/>
              <a:t> </a:t>
            </a:r>
            <a:r>
              <a:rPr lang="es-ES_tradnl" baseline="0" dirty="0" err="1" smtClean="0"/>
              <a:t>know</a:t>
            </a:r>
            <a:r>
              <a:rPr lang="es-ES_tradnl" baseline="0" dirty="0" smtClean="0"/>
              <a:t> and </a:t>
            </a:r>
            <a:r>
              <a:rPr lang="es-ES_tradnl" baseline="0" dirty="0" err="1" smtClean="0"/>
              <a:t>learn</a:t>
            </a:r>
            <a:r>
              <a:rPr lang="es-ES_tradnl" baseline="0" dirty="0" smtClean="0"/>
              <a:t> </a:t>
            </a:r>
            <a:r>
              <a:rPr lang="es-ES_tradnl" baseline="0" dirty="0" err="1" smtClean="0"/>
              <a:t>rest</a:t>
            </a:r>
            <a:r>
              <a:rPr lang="es-ES_tradnl" baseline="0" dirty="0" smtClean="0"/>
              <a:t> </a:t>
            </a:r>
            <a:r>
              <a:rPr lang="es-ES_tradnl" baseline="0" dirty="0" err="1" smtClean="0"/>
              <a:t>for</a:t>
            </a:r>
            <a:r>
              <a:rPr lang="es-ES_tradnl" baseline="0" dirty="0" smtClean="0"/>
              <a:t> </a:t>
            </a:r>
            <a:r>
              <a:rPr lang="es-ES_tradnl" baseline="0" dirty="0" err="1" smtClean="0"/>
              <a:t>homework</a:t>
            </a:r>
            <a:r>
              <a:rPr lang="es-ES_tradnl" baseline="0" dirty="0" smtClean="0"/>
              <a:t>. </a:t>
            </a:r>
            <a:r>
              <a:rPr lang="es-ES_tradnl" baseline="0" dirty="0" err="1" smtClean="0"/>
              <a:t>Could</a:t>
            </a:r>
            <a:r>
              <a:rPr lang="es-ES_tradnl" baseline="0" dirty="0" smtClean="0"/>
              <a:t> do MWB </a:t>
            </a:r>
            <a:r>
              <a:rPr lang="es-ES_tradnl" baseline="0" dirty="0" err="1" smtClean="0"/>
              <a:t>translation</a:t>
            </a:r>
            <a:r>
              <a:rPr lang="es-ES_tradnl" baseline="0" dirty="0" smtClean="0"/>
              <a:t>/</a:t>
            </a:r>
            <a:r>
              <a:rPr lang="es-ES_tradnl" baseline="0" dirty="0" err="1" smtClean="0"/>
              <a:t>retrieval</a:t>
            </a:r>
            <a:r>
              <a:rPr lang="es-ES_tradnl" baseline="0" dirty="0" smtClean="0"/>
              <a:t> </a:t>
            </a:r>
            <a:r>
              <a:rPr lang="es-ES_tradnl" baseline="0" dirty="0" err="1" smtClean="0"/>
              <a:t>tasks</a:t>
            </a:r>
            <a:r>
              <a:rPr lang="es-ES_tradnl" baseline="0" dirty="0" smtClean="0"/>
              <a:t>.</a:t>
            </a:r>
            <a:endParaRPr lang="es-ES_tradnl" dirty="0"/>
          </a:p>
        </p:txBody>
      </p:sp>
      <p:sp>
        <p:nvSpPr>
          <p:cNvPr id="4" name="Slide Number Placeholder 3"/>
          <p:cNvSpPr>
            <a:spLocks noGrp="1"/>
          </p:cNvSpPr>
          <p:nvPr>
            <p:ph type="sldNum" sz="quarter" idx="10"/>
          </p:nvPr>
        </p:nvSpPr>
        <p:spPr/>
        <p:txBody>
          <a:bodyPr/>
          <a:lstStyle/>
          <a:p>
            <a:fld id="{74215C2E-F8BF-4E5E-9586-4B69A600DFBE}" type="slidenum">
              <a:rPr lang="es-ES_tradnl" smtClean="0"/>
              <a:pPr/>
              <a:t>24</a:t>
            </a:fld>
            <a:endParaRPr lang="es-ES_tradnl"/>
          </a:p>
        </p:txBody>
      </p:sp>
    </p:spTree>
    <p:extLst>
      <p:ext uri="{BB962C8B-B14F-4D97-AF65-F5344CB8AC3E}">
        <p14:creationId xmlns:p14="http://schemas.microsoft.com/office/powerpoint/2010/main" val="235526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r>
              <a:rPr lang="en-GB" dirty="0" smtClean="0"/>
              <a:t>Reminder</a:t>
            </a:r>
            <a:r>
              <a:rPr lang="en-GB" baseline="0" dirty="0" smtClean="0"/>
              <a:t> of the key elements</a:t>
            </a:r>
            <a:endParaRPr lang="fr-FR" dirty="0"/>
          </a:p>
        </p:txBody>
      </p:sp>
      <p:sp>
        <p:nvSpPr>
          <p:cNvPr id="4" name="Slide Number Placeholder 3"/>
          <p:cNvSpPr>
            <a:spLocks noGrp="1"/>
          </p:cNvSpPr>
          <p:nvPr>
            <p:ph type="sldNum" sz="quarter" idx="10"/>
          </p:nvPr>
        </p:nvSpPr>
        <p:spPr/>
        <p:txBody>
          <a:bodyPr/>
          <a:lstStyle/>
          <a:p>
            <a:fld id="{3DEFA446-CD20-4D98-A4EB-C5DF354F49C9}" type="slidenum">
              <a:rPr lang="fr-FR" smtClean="0"/>
              <a:pPr/>
              <a:t>43</a:t>
            </a:fld>
            <a:endParaRPr lang="fr-FR"/>
          </a:p>
        </p:txBody>
      </p:sp>
    </p:spTree>
    <p:extLst>
      <p:ext uri="{BB962C8B-B14F-4D97-AF65-F5344CB8AC3E}">
        <p14:creationId xmlns:p14="http://schemas.microsoft.com/office/powerpoint/2010/main" val="177144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54B483A-388A-46CF-86E8-637A9240B249}" type="datetime1">
              <a:rPr lang="en-US" smtClean="0"/>
              <a:t>7/5/2024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4B5751-70FF-4DE3-9E14-2F15A25B8E5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16E3DB6-F5E2-43C4-9CE3-CE39D4FD709F}" type="datetime1">
              <a:rPr lang="en-US" smtClean="0"/>
              <a:t>7/5/2024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A67257-C799-4E7A-B860-B62518B586B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3207FBE-DFEC-40B3-A4E8-05C519DF0113}" type="datetime1">
              <a:rPr lang="en-US" smtClean="0"/>
              <a:t>7/5/2024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05C5EA-3546-42D0-8036-B6E3C2B63A5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E1E9E47-EDE8-4621-ABA0-771221EB231E}" type="datetime1">
              <a:rPr lang="en-US" smtClean="0"/>
              <a:t>7/5/2024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705EC1-4E73-459C-B1EC-0E22A002AD6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2A1126-D193-4A5D-A4F5-3151B9B435D1}" type="datetime1">
              <a:rPr lang="en-US" smtClean="0"/>
              <a:t>7/5/2024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0D8948E-37A7-4536-9439-4E856B6563C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0B5D96A-6617-4497-A6A2-F87CBCC9CD55}" type="datetime1">
              <a:rPr lang="en-US" smtClean="0"/>
              <a:t>7/5/2024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EB4253-6645-4FDE-9244-BD47160E198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C91090C-59D9-45C0-BFFA-27F383F7343D}" type="datetime1">
              <a:rPr lang="en-US" smtClean="0"/>
              <a:t>7/5/2024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9C34C47-1B75-41B9-A46B-81806DCBA76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712C47-2052-4513-9E63-3E41D3800256}" type="datetime1">
              <a:rPr lang="en-US" smtClean="0"/>
              <a:t>7/5/2024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44A666A-3D31-43B9-854B-E5954ACFF98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3C2424-082C-451E-BBEE-ACF0D31C11B9}" type="datetime1">
              <a:rPr lang="en-US" smtClean="0"/>
              <a:t>7/5/2024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F145BFC-05E3-4D00-AE96-44E6DC1FA43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9D27EE-45F8-4795-A27C-C72EA890FE61}" type="datetime1">
              <a:rPr lang="en-US" smtClean="0"/>
              <a:t>7/5/2024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2A51992-5959-4DCB-B4BC-DC640EAB8C3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E2AFF8-FF1C-4C7C-9FC8-BEBAC058E9BD}" type="datetime1">
              <a:rPr lang="en-US" smtClean="0"/>
              <a:t>7/5/2024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F2A86E1-7C8C-4C79-84D1-C1F400BA163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4250A53-7D11-4994-AAAA-AFBE48C64653}" type="datetime1">
              <a:rPr lang="en-US" smtClean="0"/>
              <a:t>7/5/2024</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CA999A-CAAD-4EDB-9A69-36DF3FB4305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61954050"/>
              </p:ext>
            </p:extLst>
          </p:nvPr>
        </p:nvGraphicFramePr>
        <p:xfrm>
          <a:off x="137910" y="654002"/>
          <a:ext cx="3112231" cy="8083733"/>
        </p:xfrm>
        <a:graphic>
          <a:graphicData uri="http://schemas.openxmlformats.org/drawingml/2006/table">
            <a:tbl>
              <a:tblPr>
                <a:tableStyleId>{5C22544A-7EE6-4342-B048-85BDC9FD1C3A}</a:tableStyleId>
              </a:tblPr>
              <a:tblGrid>
                <a:gridCol w="2420888">
                  <a:extLst>
                    <a:ext uri="{9D8B030D-6E8A-4147-A177-3AD203B41FA5}">
                      <a16:colId xmlns:a16="http://schemas.microsoft.com/office/drawing/2014/main" val="20000"/>
                    </a:ext>
                  </a:extLst>
                </a:gridCol>
                <a:gridCol w="129946">
                  <a:extLst>
                    <a:ext uri="{9D8B030D-6E8A-4147-A177-3AD203B41FA5}">
                      <a16:colId xmlns:a16="http://schemas.microsoft.com/office/drawing/2014/main" val="136799381"/>
                    </a:ext>
                  </a:extLst>
                </a:gridCol>
                <a:gridCol w="561397">
                  <a:extLst>
                    <a:ext uri="{9D8B030D-6E8A-4147-A177-3AD203B41FA5}">
                      <a16:colId xmlns:a16="http://schemas.microsoft.com/office/drawing/2014/main" val="20001"/>
                    </a:ext>
                  </a:extLst>
                </a:gridCol>
              </a:tblGrid>
              <a:tr h="27370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00" b="1" dirty="0" smtClean="0">
                          <a:latin typeface="Calibri" pitchFamily="34" charset="0"/>
                          <a:cs typeface="Calibri" pitchFamily="34" charset="0"/>
                        </a:rPr>
                        <a:t>KNOW THE</a:t>
                      </a:r>
                      <a:r>
                        <a:rPr lang="es-ES_tradnl" sz="1000" b="1" baseline="0" dirty="0" smtClean="0">
                          <a:latin typeface="Calibri" pitchFamily="34" charset="0"/>
                          <a:cs typeface="Calibri" pitchFamily="34" charset="0"/>
                        </a:rPr>
                        <a:t> BASICS</a:t>
                      </a:r>
                      <a:endParaRPr lang="es-ES_tradnl" sz="1000" b="1" dirty="0" smtClean="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402161"/>
                  </a:ext>
                </a:extLst>
              </a:tr>
              <a:tr h="273709">
                <a:tc gridSpan="2">
                  <a:txBody>
                    <a:bodyPr/>
                    <a:lstStyle/>
                    <a:p>
                      <a:r>
                        <a:rPr lang="en-GB" sz="1000" noProof="0" dirty="0">
                          <a:latin typeface="Calibri" pitchFamily="34" charset="0"/>
                          <a:cs typeface="Calibri" pitchFamily="34" charset="0"/>
                        </a:rPr>
                        <a:t>The alphabet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000" b="1" noProof="0" dirty="0">
                          <a:latin typeface="Calibri" pitchFamily="34" charset="0"/>
                          <a:cs typeface="Calibri"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3130">
                <a:tc gridSpan="2">
                  <a:txBody>
                    <a:bodyPr/>
                    <a:lstStyle/>
                    <a:p>
                      <a:r>
                        <a:rPr lang="en-GB" sz="1000" noProof="0" dirty="0">
                          <a:latin typeface="Calibri" pitchFamily="34" charset="0"/>
                          <a:cs typeface="Calibri" pitchFamily="34" charset="0"/>
                        </a:rPr>
                        <a:t>Numbers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000" b="1" noProof="0" dirty="0">
                          <a:latin typeface="Calibri" pitchFamily="34" charset="0"/>
                          <a:cs typeface="Calibri"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3130">
                <a:tc gridSpan="2">
                  <a:txBody>
                    <a:bodyPr/>
                    <a:lstStyle/>
                    <a:p>
                      <a:r>
                        <a:rPr lang="en-GB" sz="1000" noProof="0" dirty="0">
                          <a:latin typeface="Calibri" pitchFamily="34" charset="0"/>
                          <a:cs typeface="Calibri" pitchFamily="34" charset="0"/>
                        </a:rPr>
                        <a:t>Dates, months, days, seasons, colours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000" b="1" noProof="0" dirty="0">
                          <a:latin typeface="Calibri" pitchFamily="34" charset="0"/>
                          <a:cs typeface="Calibri"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3130">
                <a:tc gridSpan="2">
                  <a:txBody>
                    <a:bodyPr/>
                    <a:lstStyle/>
                    <a:p>
                      <a:r>
                        <a:rPr lang="en-GB" sz="1000" noProof="0" dirty="0" smtClean="0">
                          <a:latin typeface="Calibri" pitchFamily="34" charset="0"/>
                          <a:cs typeface="Calibri" pitchFamily="34" charset="0"/>
                        </a:rPr>
                        <a:t>Little</a:t>
                      </a:r>
                      <a:r>
                        <a:rPr lang="en-GB" sz="1000" baseline="0" noProof="0" dirty="0" smtClean="0">
                          <a:latin typeface="Calibri" pitchFamily="34" charset="0"/>
                          <a:cs typeface="Calibri" pitchFamily="34" charset="0"/>
                        </a:rPr>
                        <a:t> but tricky words </a:t>
                      </a:r>
                      <a:r>
                        <a:rPr lang="en-GB" sz="1000" noProof="0" dirty="0" smtClean="0">
                          <a:latin typeface="Calibri" pitchFamily="34" charset="0"/>
                          <a:cs typeface="Calibri" pitchFamily="34" charset="0"/>
                        </a:rPr>
                        <a:t> – a, the, to the, from the, my, your, this, that etc.</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000" b="1" noProof="0" dirty="0" smtClean="0">
                          <a:latin typeface="Calibri" pitchFamily="34" charset="0"/>
                          <a:cs typeface="Calibri" pitchFamily="34" charset="0"/>
                        </a:rPr>
                        <a:t>5</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814737"/>
                  </a:ext>
                </a:extLst>
              </a:tr>
              <a:tr h="253130">
                <a:tc gridSpan="2">
                  <a:txBody>
                    <a:bodyPr/>
                    <a:lstStyle/>
                    <a:p>
                      <a:r>
                        <a:rPr lang="en-GB" sz="1000" noProof="0" dirty="0">
                          <a:latin typeface="Calibri" pitchFamily="34" charset="0"/>
                          <a:cs typeface="Calibri" pitchFamily="34" charset="0"/>
                        </a:rPr>
                        <a:t>Grammar terms </a:t>
                      </a:r>
                      <a:r>
                        <a:rPr lang="en-GB" sz="1000" noProof="0" dirty="0" smtClean="0">
                          <a:latin typeface="Calibri" pitchFamily="34" charset="0"/>
                          <a:cs typeface="Calibri" pitchFamily="34" charset="0"/>
                        </a:rPr>
                        <a:t>and</a:t>
                      </a:r>
                      <a:r>
                        <a:rPr lang="en-GB" sz="1000" baseline="0" noProof="0" dirty="0" smtClean="0">
                          <a:latin typeface="Calibri" pitchFamily="34" charset="0"/>
                          <a:cs typeface="Calibri" pitchFamily="34" charset="0"/>
                        </a:rPr>
                        <a:t> tenses </a:t>
                      </a:r>
                      <a:r>
                        <a:rPr lang="en-GB" sz="1000" noProof="0" dirty="0" smtClean="0">
                          <a:latin typeface="Calibri" pitchFamily="34" charset="0"/>
                          <a:cs typeface="Calibri" pitchFamily="34" charset="0"/>
                        </a:rPr>
                        <a:t>explained</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000" b="1" noProof="0" dirty="0">
                          <a:latin typeface="Calibri" pitchFamily="34" charset="0"/>
                          <a:cs typeface="Calibri"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3130">
                <a:tc gridSpan="3">
                  <a:txBody>
                    <a:bodyPr/>
                    <a:lstStyle/>
                    <a:p>
                      <a:pPr algn="ctr"/>
                      <a:r>
                        <a:rPr lang="es-ES_tradnl" sz="1000" b="1" dirty="0">
                          <a:latin typeface="Calibri" pitchFamily="34" charset="0"/>
                          <a:cs typeface="Calibri" pitchFamily="34" charset="0"/>
                        </a:rPr>
                        <a:t>VERBS &amp;</a:t>
                      </a:r>
                      <a:r>
                        <a:rPr lang="es-ES_tradnl" sz="1000" b="1" baseline="0" dirty="0">
                          <a:latin typeface="Calibri" pitchFamily="34" charset="0"/>
                          <a:cs typeface="Calibri" pitchFamily="34" charset="0"/>
                        </a:rPr>
                        <a:t> </a:t>
                      </a:r>
                      <a:r>
                        <a:rPr lang="es-ES_tradnl" sz="1000" b="1" dirty="0">
                          <a:latin typeface="Calibri" pitchFamily="34" charset="0"/>
                          <a:cs typeface="Calibri" pitchFamily="34" charset="0"/>
                        </a:rPr>
                        <a:t>TENSES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extLst>
                  <a:ext uri="{0D108BD9-81ED-4DB2-BD59-A6C34878D82A}">
                    <a16:rowId xmlns:a16="http://schemas.microsoft.com/office/drawing/2014/main" val="10004"/>
                  </a:ext>
                </a:extLst>
              </a:tr>
              <a:tr h="253130">
                <a:tc>
                  <a:txBody>
                    <a:bodyPr/>
                    <a:lstStyle/>
                    <a:p>
                      <a:r>
                        <a:rPr lang="en-GB" sz="1000" noProof="0" dirty="0">
                          <a:latin typeface="Calibri" pitchFamily="34" charset="0"/>
                          <a:cs typeface="Calibri" pitchFamily="34" charset="0"/>
                        </a:rPr>
                        <a:t>Regular present tense verbs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a:latin typeface="Calibri" pitchFamily="34" charset="0"/>
                          <a:cs typeface="Calibri"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3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Irregular</a:t>
                      </a:r>
                      <a:r>
                        <a:rPr lang="en-GB" sz="1000" baseline="0" noProof="0" dirty="0" smtClean="0">
                          <a:latin typeface="Calibri" pitchFamily="34" charset="0"/>
                          <a:cs typeface="Calibri" pitchFamily="34" charset="0"/>
                        </a:rPr>
                        <a:t> present tense</a:t>
                      </a:r>
                      <a:endParaRPr lang="en-GB" sz="1000" noProof="0" dirty="0" smtClean="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a:latin typeface="Calibri" pitchFamily="34" charset="0"/>
                          <a:cs typeface="Calibri"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3130">
                <a:tc>
                  <a:txBody>
                    <a:bodyPr/>
                    <a:lstStyle/>
                    <a:p>
                      <a:r>
                        <a:rPr lang="en-GB" sz="1000" noProof="0" dirty="0" smtClean="0">
                          <a:latin typeface="Calibri" pitchFamily="34" charset="0"/>
                          <a:cs typeface="Calibri" pitchFamily="34" charset="0"/>
                        </a:rPr>
                        <a:t>Reflexive verbs in the present tense</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a:latin typeface="Calibri" pitchFamily="34" charset="0"/>
                          <a:cs typeface="Calibri"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3130">
                <a:tc>
                  <a:txBody>
                    <a:bodyPr/>
                    <a:lstStyle/>
                    <a:p>
                      <a:r>
                        <a:rPr lang="en-GB" sz="1000" noProof="0" dirty="0">
                          <a:latin typeface="Calibri" pitchFamily="34" charset="0"/>
                          <a:cs typeface="Calibri" pitchFamily="34" charset="0"/>
                        </a:rPr>
                        <a:t>Perfect tense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10</a:t>
                      </a:r>
                      <a:r>
                        <a:rPr lang="en-GB" sz="1000" b="1" baseline="0" noProof="0" dirty="0" smtClean="0">
                          <a:latin typeface="Calibri" pitchFamily="34" charset="0"/>
                          <a:cs typeface="Calibri" pitchFamily="34" charset="0"/>
                        </a:rPr>
                        <a:t> -11 </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3130">
                <a:tc>
                  <a:txBody>
                    <a:bodyPr/>
                    <a:lstStyle/>
                    <a:p>
                      <a:r>
                        <a:rPr lang="en-GB" sz="1000" noProof="0" dirty="0">
                          <a:latin typeface="Calibri" pitchFamily="34" charset="0"/>
                          <a:cs typeface="Calibri" pitchFamily="34" charset="0"/>
                        </a:rPr>
                        <a:t>Imperfect</a:t>
                      </a:r>
                      <a:r>
                        <a:rPr lang="en-GB" sz="1000" baseline="0" noProof="0" dirty="0">
                          <a:latin typeface="Calibri" pitchFamily="34" charset="0"/>
                          <a:cs typeface="Calibri" pitchFamily="34" charset="0"/>
                        </a:rPr>
                        <a:t> tense</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12</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3130">
                <a:tc>
                  <a:txBody>
                    <a:bodyPr/>
                    <a:lstStyle/>
                    <a:p>
                      <a:r>
                        <a:rPr lang="en-GB" sz="1000" noProof="0" dirty="0">
                          <a:latin typeface="Calibri" pitchFamily="34" charset="0"/>
                          <a:cs typeface="Calibri" pitchFamily="34" charset="0"/>
                        </a:rPr>
                        <a:t>Future tense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13</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3130">
                <a:tc>
                  <a:txBody>
                    <a:bodyPr/>
                    <a:lstStyle/>
                    <a:p>
                      <a:r>
                        <a:rPr lang="en-GB" sz="1000" noProof="0" dirty="0">
                          <a:latin typeface="Calibri" pitchFamily="34" charset="0"/>
                          <a:cs typeface="Calibri" pitchFamily="34" charset="0"/>
                        </a:rPr>
                        <a:t>Conditional tense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14</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3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Additional</a:t>
                      </a:r>
                      <a:r>
                        <a:rPr lang="en-GB" sz="1000" baseline="0" noProof="0" dirty="0" smtClean="0">
                          <a:latin typeface="Calibri" pitchFamily="34" charset="0"/>
                          <a:cs typeface="Calibri" pitchFamily="34" charset="0"/>
                        </a:rPr>
                        <a:t> future structures (…+ </a:t>
                      </a:r>
                      <a:r>
                        <a:rPr lang="en-GB" sz="1000" baseline="0" noProof="0" dirty="0" err="1" smtClean="0">
                          <a:latin typeface="Calibri" pitchFamily="34" charset="0"/>
                          <a:cs typeface="Calibri" pitchFamily="34" charset="0"/>
                        </a:rPr>
                        <a:t>inf</a:t>
                      </a:r>
                      <a:r>
                        <a:rPr lang="en-GB" sz="1000" baseline="0" noProof="0" dirty="0" smtClean="0">
                          <a:latin typeface="Calibri" pitchFamily="34" charset="0"/>
                          <a:cs typeface="Calibri" pitchFamily="34" charset="0"/>
                        </a:rPr>
                        <a:t>)</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dirty="0" smtClean="0"/>
                        <a:t>15</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217438"/>
                  </a:ext>
                </a:extLst>
              </a:tr>
              <a:tr h="253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Compound structures</a:t>
                      </a:r>
                      <a:r>
                        <a:rPr lang="en-GB" sz="1000" baseline="0" noProof="0" dirty="0" smtClean="0">
                          <a:latin typeface="Calibri" pitchFamily="34" charset="0"/>
                          <a:cs typeface="Calibri" pitchFamily="34" charset="0"/>
                        </a:rPr>
                        <a:t> to impress examiners</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dirty="0" smtClean="0"/>
                        <a:t>16</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154985"/>
                  </a:ext>
                </a:extLst>
              </a:tr>
              <a:tr h="283961">
                <a:tc>
                  <a:txBody>
                    <a:bodyPr/>
                    <a:lstStyle/>
                    <a:p>
                      <a:r>
                        <a:rPr lang="en-GB" sz="1000" b="0" noProof="0" dirty="0">
                          <a:latin typeface="Calibri" pitchFamily="34" charset="0"/>
                          <a:cs typeface="Calibri" pitchFamily="34" charset="0"/>
                        </a:rPr>
                        <a:t>Useful</a:t>
                      </a:r>
                      <a:r>
                        <a:rPr lang="en-GB" sz="1000" b="0" baseline="0" noProof="0" dirty="0">
                          <a:latin typeface="Calibri" pitchFamily="34" charset="0"/>
                          <a:cs typeface="Calibri" pitchFamily="34" charset="0"/>
                        </a:rPr>
                        <a:t> table of regular verb endings for all tenses</a:t>
                      </a:r>
                      <a:endParaRPr lang="en-GB" sz="1000" b="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17</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50536">
                <a:tc>
                  <a:txBody>
                    <a:bodyPr/>
                    <a:lstStyle/>
                    <a:p>
                      <a:pPr algn="ctr"/>
                      <a:r>
                        <a:rPr lang="en-GB" sz="1000" b="1" noProof="0" dirty="0" smtClean="0">
                          <a:latin typeface="Calibri" pitchFamily="34" charset="0"/>
                          <a:cs typeface="Calibri" pitchFamily="34" charset="0"/>
                        </a:rPr>
                        <a:t>SPEAKING &amp; WRITING FRENCH</a:t>
                      </a:r>
                      <a:endParaRPr lang="en-GB" sz="1000" b="1" noProof="0"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1" noProof="0"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40639">
                <a:tc>
                  <a:txBody>
                    <a:bodyPr/>
                    <a:lstStyle/>
                    <a:p>
                      <a:r>
                        <a:rPr lang="en-GB" sz="1000" noProof="0" dirty="0">
                          <a:latin typeface="Calibri" pitchFamily="34" charset="0"/>
                          <a:cs typeface="Calibri" pitchFamily="34" charset="0"/>
                        </a:rPr>
                        <a:t>Common errors to </a:t>
                      </a:r>
                      <a:r>
                        <a:rPr lang="en-GB" sz="1000" noProof="0" dirty="0" smtClean="0">
                          <a:latin typeface="Calibri" pitchFamily="34" charset="0"/>
                          <a:cs typeface="Calibri" pitchFamily="34" charset="0"/>
                        </a:rPr>
                        <a:t>avoid including</a:t>
                      </a:r>
                      <a:r>
                        <a:rPr lang="en-GB" sz="1000" baseline="0" noProof="0" dirty="0" smtClean="0">
                          <a:latin typeface="Calibri" pitchFamily="34" charset="0"/>
                          <a:cs typeface="Calibri" pitchFamily="34" charset="0"/>
                        </a:rPr>
                        <a:t> spelling/pronunciation</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18 – 19</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45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Linking words,</a:t>
                      </a:r>
                      <a:r>
                        <a:rPr lang="en-GB" sz="1000" baseline="0" noProof="0" dirty="0" smtClean="0">
                          <a:latin typeface="Calibri" pitchFamily="34" charset="0"/>
                          <a:cs typeface="Calibri" pitchFamily="34" charset="0"/>
                        </a:rPr>
                        <a:t> giving structure, intensifiers, time  phrases</a:t>
                      </a:r>
                      <a:endParaRPr lang="en-GB" sz="1000" noProof="0" dirty="0" smtClean="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20</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348411">
                <a:tc>
                  <a:txBody>
                    <a:bodyPr/>
                    <a:lstStyle/>
                    <a:p>
                      <a:r>
                        <a:rPr lang="en-GB" sz="1000" noProof="0" dirty="0" smtClean="0">
                          <a:latin typeface="Calibri" pitchFamily="34" charset="0"/>
                          <a:cs typeface="Calibri" pitchFamily="34" charset="0"/>
                        </a:rPr>
                        <a:t>Opinions, adjectives, negatives</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21</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746062846"/>
                  </a:ext>
                </a:extLst>
              </a:tr>
              <a:tr h="348411">
                <a:tc>
                  <a:txBody>
                    <a:bodyPr/>
                    <a:lstStyle/>
                    <a:p>
                      <a:r>
                        <a:rPr lang="en-GB" sz="1000" noProof="0" dirty="0" smtClean="0">
                          <a:latin typeface="Calibri" pitchFamily="34" charset="0"/>
                          <a:cs typeface="Calibri" pitchFamily="34" charset="0"/>
                        </a:rPr>
                        <a:t>Developing answers</a:t>
                      </a:r>
                      <a:r>
                        <a:rPr lang="en-GB" sz="1000" baseline="0" noProof="0" dirty="0" smtClean="0">
                          <a:latin typeface="Calibri" pitchFamily="34" charset="0"/>
                          <a:cs typeface="Calibri" pitchFamily="34" charset="0"/>
                        </a:rPr>
                        <a:t> </a:t>
                      </a:r>
                      <a:r>
                        <a:rPr lang="en-GB" sz="1000" b="1" baseline="0" noProof="0" dirty="0" smtClean="0">
                          <a:latin typeface="Calibri" pitchFamily="34" charset="0"/>
                          <a:cs typeface="Calibri" pitchFamily="34" charset="0"/>
                        </a:rPr>
                        <a:t>LOVE IT</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22</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348411">
                <a:tc>
                  <a:txBody>
                    <a:bodyPr/>
                    <a:lstStyle/>
                    <a:p>
                      <a:r>
                        <a:rPr lang="en-GB" sz="1000" b="1" noProof="0" dirty="0" smtClean="0">
                          <a:latin typeface="Calibri" pitchFamily="34" charset="0"/>
                          <a:cs typeface="Calibri" pitchFamily="34" charset="0"/>
                        </a:rPr>
                        <a:t>FRENCH</a:t>
                      </a:r>
                      <a:r>
                        <a:rPr lang="en-GB" sz="1000" b="1" baseline="0" noProof="0" dirty="0" smtClean="0">
                          <a:latin typeface="Calibri" pitchFamily="34" charset="0"/>
                          <a:cs typeface="Calibri" pitchFamily="34" charset="0"/>
                        </a:rPr>
                        <a:t> FANCIES</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23</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894339657"/>
                  </a:ext>
                </a:extLst>
              </a:tr>
              <a:tr h="348411">
                <a:tc>
                  <a:txBody>
                    <a:bodyPr/>
                    <a:lstStyle/>
                    <a:p>
                      <a:r>
                        <a:rPr lang="en-GB" sz="1000" b="0" noProof="0" dirty="0" smtClean="0">
                          <a:latin typeface="Calibri" pitchFamily="34" charset="0"/>
                          <a:cs typeface="Calibri" pitchFamily="34" charset="0"/>
                        </a:rPr>
                        <a:t>10 essential must learn verbs in 3 tenses</a:t>
                      </a:r>
                      <a:endParaRPr lang="en-GB" sz="1000" b="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24</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741564658"/>
                  </a:ext>
                </a:extLst>
              </a:tr>
              <a:tr h="348411">
                <a:tc>
                  <a:txBody>
                    <a:bodyPr/>
                    <a:lstStyle/>
                    <a:p>
                      <a:r>
                        <a:rPr lang="en-GB" sz="1000" b="0" noProof="0" dirty="0" smtClean="0">
                          <a:latin typeface="Calibri" pitchFamily="34" charset="0"/>
                          <a:cs typeface="Calibri" pitchFamily="34" charset="0"/>
                        </a:rPr>
                        <a:t>Infinitive structures</a:t>
                      </a:r>
                      <a:endParaRPr lang="en-GB" sz="1000" b="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25</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704141728"/>
                  </a:ext>
                </a:extLst>
              </a:tr>
              <a:tr h="348411">
                <a:tc>
                  <a:txBody>
                    <a:bodyPr/>
                    <a:lstStyle/>
                    <a:p>
                      <a:r>
                        <a:rPr lang="en-GB" sz="1000" b="0" noProof="0" dirty="0" smtClean="0">
                          <a:latin typeface="Calibri" pitchFamily="34" charset="0"/>
                          <a:cs typeface="Calibri" pitchFamily="34" charset="0"/>
                        </a:rPr>
                        <a:t>The subjunctive mood</a:t>
                      </a:r>
                      <a:endParaRPr lang="en-GB" sz="1000" b="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26</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428277929"/>
                  </a:ext>
                </a:extLst>
              </a:tr>
            </a:tbl>
          </a:graphicData>
        </a:graphic>
      </p:graphicFrame>
      <p:sp>
        <p:nvSpPr>
          <p:cNvPr id="6" name="Rectangle 5"/>
          <p:cNvSpPr/>
          <p:nvPr/>
        </p:nvSpPr>
        <p:spPr>
          <a:xfrm>
            <a:off x="188640" y="0"/>
            <a:ext cx="6336704" cy="615553"/>
          </a:xfrm>
          <a:prstGeom prst="rect">
            <a:avLst/>
          </a:prstGeom>
        </p:spPr>
        <p:txBody>
          <a:bodyPr wrap="square">
            <a:spAutoFit/>
          </a:bodyPr>
          <a:lstStyle/>
          <a:p>
            <a:pPr algn="ctr"/>
            <a:r>
              <a:rPr lang="en-GB" b="1" dirty="0" smtClean="0">
                <a:latin typeface="Calibri" pitchFamily="34" charset="0"/>
                <a:cs typeface="Calibri" pitchFamily="34" charset="0"/>
              </a:rPr>
              <a:t>FRENCH </a:t>
            </a:r>
            <a:r>
              <a:rPr lang="en-GB" b="1" dirty="0">
                <a:latin typeface="Calibri" pitchFamily="34" charset="0"/>
                <a:cs typeface="Calibri" pitchFamily="34" charset="0"/>
              </a:rPr>
              <a:t>GCSE STUDENT </a:t>
            </a:r>
            <a:r>
              <a:rPr lang="en-GB" b="1" dirty="0" smtClean="0">
                <a:latin typeface="Calibri" pitchFamily="34" charset="0"/>
                <a:cs typeface="Calibri" pitchFamily="34" charset="0"/>
              </a:rPr>
              <a:t>HANDBOOK</a:t>
            </a:r>
            <a:r>
              <a:rPr lang="es-ES_tradnl" sz="2000" b="1" dirty="0">
                <a:latin typeface="Calibri" pitchFamily="34" charset="0"/>
                <a:cs typeface="Calibri" pitchFamily="34" charset="0"/>
              </a:rPr>
              <a:t/>
            </a:r>
            <a:br>
              <a:rPr lang="es-ES_tradnl" sz="2000" b="1" dirty="0">
                <a:latin typeface="Calibri" pitchFamily="34" charset="0"/>
                <a:cs typeface="Calibri" pitchFamily="34" charset="0"/>
              </a:rPr>
            </a:br>
            <a:r>
              <a:rPr lang="es-ES_tradnl" sz="1400" b="1" dirty="0" err="1">
                <a:latin typeface="Calibri" pitchFamily="34" charset="0"/>
                <a:cs typeface="Calibri" pitchFamily="34" charset="0"/>
              </a:rPr>
              <a:t>N</a:t>
            </a:r>
            <a:r>
              <a:rPr lang="es-ES_tradnl" sz="1400" b="1" dirty="0" err="1" smtClean="0">
                <a:latin typeface="Calibri" pitchFamily="34" charset="0"/>
                <a:cs typeface="Calibri" pitchFamily="34" charset="0"/>
              </a:rPr>
              <a:t>om</a:t>
            </a:r>
            <a:r>
              <a:rPr lang="es-ES_tradnl" sz="1400" b="1" dirty="0" smtClean="0">
                <a:latin typeface="Calibri" pitchFamily="34" charset="0"/>
                <a:cs typeface="Calibri" pitchFamily="34" charset="0"/>
              </a:rPr>
              <a:t>: </a:t>
            </a:r>
            <a:r>
              <a:rPr lang="es-ES_tradnl" sz="1400" b="1" dirty="0">
                <a:latin typeface="Calibri" pitchFamily="34" charset="0"/>
                <a:cs typeface="Calibri" pitchFamily="34" charset="0"/>
              </a:rPr>
              <a:t>___________________________________</a:t>
            </a:r>
            <a:endParaRPr lang="es-ES_tradnl" sz="1400"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02329486"/>
              </p:ext>
            </p:extLst>
          </p:nvPr>
        </p:nvGraphicFramePr>
        <p:xfrm>
          <a:off x="3530235" y="663909"/>
          <a:ext cx="3083141" cy="7953131"/>
        </p:xfrm>
        <a:graphic>
          <a:graphicData uri="http://schemas.openxmlformats.org/drawingml/2006/table">
            <a:tbl>
              <a:tblPr>
                <a:tableStyleId>{5C22544A-7EE6-4342-B048-85BDC9FD1C3A}</a:tableStyleId>
              </a:tblPr>
              <a:tblGrid>
                <a:gridCol w="2464564">
                  <a:extLst>
                    <a:ext uri="{9D8B030D-6E8A-4147-A177-3AD203B41FA5}">
                      <a16:colId xmlns:a16="http://schemas.microsoft.com/office/drawing/2014/main" val="20000"/>
                    </a:ext>
                  </a:extLst>
                </a:gridCol>
                <a:gridCol w="122585">
                  <a:extLst>
                    <a:ext uri="{9D8B030D-6E8A-4147-A177-3AD203B41FA5}">
                      <a16:colId xmlns:a16="http://schemas.microsoft.com/office/drawing/2014/main" val="20003"/>
                    </a:ext>
                  </a:extLst>
                </a:gridCol>
                <a:gridCol w="495992">
                  <a:extLst>
                    <a:ext uri="{9D8B030D-6E8A-4147-A177-3AD203B41FA5}">
                      <a16:colId xmlns:a16="http://schemas.microsoft.com/office/drawing/2014/main" val="3853434078"/>
                    </a:ext>
                  </a:extLst>
                </a:gridCol>
              </a:tblGrid>
              <a:tr h="25658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GCSE FOUNDATION &amp; HIGHER SPEAKING</a:t>
                      </a:r>
                      <a:endParaRPr lang="es-ES_tradnl"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4157735205"/>
                  </a:ext>
                </a:extLst>
              </a:tr>
              <a:tr h="298454">
                <a:tc>
                  <a:txBody>
                    <a:bodyPr/>
                    <a:lstStyle/>
                    <a:p>
                      <a:r>
                        <a:rPr lang="en-GB" sz="1000" noProof="0" dirty="0">
                          <a:latin typeface="Calibri" pitchFamily="34" charset="0"/>
                          <a:cs typeface="Calibri" pitchFamily="34" charset="0"/>
                        </a:rPr>
                        <a:t>Key to success in the role play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27-28</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236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a:latin typeface="Calibri" pitchFamily="34" charset="0"/>
                          <a:cs typeface="Calibri" pitchFamily="34" charset="0"/>
                        </a:rPr>
                        <a:t>Example role plays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29</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3"/>
                  </a:ext>
                </a:extLst>
              </a:tr>
              <a:tr h="236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Key to success in read aloud task</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30</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922572854"/>
                  </a:ext>
                </a:extLst>
              </a:tr>
              <a:tr h="236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Example read aloud tasks</a:t>
                      </a:r>
                      <a:endPar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31-32</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4"/>
                  </a:ext>
                </a:extLst>
              </a:tr>
              <a:tr h="236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Key to success in photo card</a:t>
                      </a:r>
                      <a:endPar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33</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5"/>
                  </a:ext>
                </a:extLst>
              </a:tr>
              <a:tr h="278824">
                <a:tc>
                  <a:txBody>
                    <a:bodyPr/>
                    <a:lstStyle/>
                    <a:p>
                      <a:r>
                        <a:rPr lang="en-GB" sz="1000" noProof="0" dirty="0" smtClean="0">
                          <a:latin typeface="Calibri" pitchFamily="34" charset="0"/>
                          <a:cs typeface="Calibri" pitchFamily="34" charset="0"/>
                        </a:rPr>
                        <a:t>Photo</a:t>
                      </a:r>
                      <a:r>
                        <a:rPr lang="en-GB" sz="1000" baseline="0" noProof="0" dirty="0" smtClean="0">
                          <a:latin typeface="Calibri" pitchFamily="34" charset="0"/>
                          <a:cs typeface="Calibri" pitchFamily="34" charset="0"/>
                        </a:rPr>
                        <a:t> card chatty mat</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34</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6"/>
                  </a:ext>
                </a:extLst>
              </a:tr>
              <a:tr h="278824">
                <a:tc>
                  <a:txBody>
                    <a:bodyPr/>
                    <a:lstStyle/>
                    <a:p>
                      <a:r>
                        <a:rPr lang="en-GB" sz="1000" noProof="0" dirty="0" smtClean="0">
                          <a:latin typeface="Calibri" pitchFamily="34" charset="0"/>
                          <a:cs typeface="Calibri" pitchFamily="34" charset="0"/>
                        </a:rPr>
                        <a:t>Key to success in unprepared conversation</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noProof="0" dirty="0" smtClean="0">
                          <a:latin typeface="Calibri" pitchFamily="34" charset="0"/>
                          <a:cs typeface="Calibri" pitchFamily="34" charset="0"/>
                        </a:rPr>
                        <a:t>35</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719948859"/>
                  </a:ext>
                </a:extLst>
              </a:tr>
              <a:tr h="25715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WRITING EXAM PREPARATION</a:t>
                      </a:r>
                      <a:endParaRPr lang="es-ES_tradnl"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8"/>
                  </a:ext>
                </a:extLst>
              </a:tr>
              <a:tr h="236323">
                <a:tc gridSpan="2">
                  <a:txBody>
                    <a:bodyPr/>
                    <a:lstStyle/>
                    <a:p>
                      <a:r>
                        <a:rPr lang="en-GB" sz="1000" noProof="0" dirty="0" smtClean="0">
                          <a:latin typeface="Calibri" pitchFamily="34" charset="0"/>
                          <a:cs typeface="Calibri" pitchFamily="34" charset="0"/>
                        </a:rPr>
                        <a:t>FQ1</a:t>
                      </a:r>
                      <a:r>
                        <a:rPr lang="en-GB" sz="1000" baseline="0" noProof="0" dirty="0" smtClean="0">
                          <a:latin typeface="Calibri" pitchFamily="34" charset="0"/>
                          <a:cs typeface="Calibri" pitchFamily="34" charset="0"/>
                        </a:rPr>
                        <a:t>:Write 5 sentences</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36</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6323">
                <a:tc gridSpan="2">
                  <a:txBody>
                    <a:bodyPr/>
                    <a:lstStyle/>
                    <a:p>
                      <a:r>
                        <a:rPr lang="en-GB" sz="1000" noProof="0" dirty="0" smtClean="0">
                          <a:latin typeface="Calibri" pitchFamily="34" charset="0"/>
                          <a:cs typeface="Calibri" pitchFamily="34" charset="0"/>
                        </a:rPr>
                        <a:t>FQ2 Foundation:</a:t>
                      </a:r>
                      <a:r>
                        <a:rPr lang="en-GB" sz="1000" baseline="0" noProof="0" dirty="0" smtClean="0">
                          <a:latin typeface="Calibri" pitchFamily="34" charset="0"/>
                          <a:cs typeface="Calibri" pitchFamily="34" charset="0"/>
                        </a:rPr>
                        <a:t> 5</a:t>
                      </a:r>
                      <a:r>
                        <a:rPr lang="en-GB" sz="1000" noProof="0" dirty="0" smtClean="0">
                          <a:latin typeface="Calibri" pitchFamily="34" charset="0"/>
                          <a:cs typeface="Calibri" pitchFamily="34" charset="0"/>
                        </a:rPr>
                        <a:t>0 </a:t>
                      </a:r>
                      <a:r>
                        <a:rPr lang="en-GB" sz="1000" noProof="0" dirty="0">
                          <a:latin typeface="Calibri" pitchFamily="34" charset="0"/>
                          <a:cs typeface="Calibri" pitchFamily="34" charset="0"/>
                        </a:rPr>
                        <a:t>word 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37</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840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FQ3</a:t>
                      </a:r>
                      <a:r>
                        <a:rPr lang="en-GB" sz="1000" baseline="0" noProof="0" dirty="0" smtClean="0">
                          <a:latin typeface="Calibri" pitchFamily="34" charset="0"/>
                          <a:cs typeface="Calibri" pitchFamily="34" charset="0"/>
                        </a:rPr>
                        <a:t> – Foundation grammar gap fill task</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38</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20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FQ4:</a:t>
                      </a:r>
                      <a:r>
                        <a:rPr lang="en-GB" sz="1000" baseline="0" noProof="0" dirty="0" smtClean="0">
                          <a:latin typeface="Calibri" pitchFamily="34" charset="0"/>
                          <a:cs typeface="Calibri" pitchFamily="34" charset="0"/>
                        </a:rPr>
                        <a:t> Translate into French example &amp; advice</a:t>
                      </a:r>
                      <a:endParaRPr lang="en-GB" sz="1000" noProof="0" dirty="0" smtClean="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39</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20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The key to success in translating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40-41</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051643"/>
                  </a:ext>
                </a:extLst>
              </a:tr>
              <a:tr h="2571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FQ5</a:t>
                      </a:r>
                      <a:r>
                        <a:rPr lang="en-GB" sz="1000" baseline="0" noProof="0" dirty="0" smtClean="0">
                          <a:latin typeface="Calibri" pitchFamily="34" charset="0"/>
                          <a:cs typeface="Calibri" pitchFamily="34" charset="0"/>
                        </a:rPr>
                        <a:t> &amp; HQ2: 90 word task</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42</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84432">
                <a:tc gridSpan="2">
                  <a:txBody>
                    <a:bodyPr/>
                    <a:lstStyle/>
                    <a:p>
                      <a:r>
                        <a:rPr lang="en-GB" sz="1000" noProof="0" dirty="0" smtClean="0">
                          <a:latin typeface="Calibri" pitchFamily="34" charset="0"/>
                          <a:cs typeface="Calibri" pitchFamily="34" charset="0"/>
                        </a:rPr>
                        <a:t>10</a:t>
                      </a:r>
                      <a:r>
                        <a:rPr lang="en-GB" sz="1000" baseline="0" noProof="0" dirty="0" smtClean="0">
                          <a:latin typeface="Calibri" pitchFamily="34" charset="0"/>
                          <a:cs typeface="Calibri" pitchFamily="34" charset="0"/>
                        </a:rPr>
                        <a:t> </a:t>
                      </a:r>
                      <a:r>
                        <a:rPr lang="en-GB" sz="1000" noProof="0" dirty="0" smtClean="0">
                          <a:latin typeface="Calibri" pitchFamily="34" charset="0"/>
                          <a:cs typeface="Calibri" pitchFamily="34" charset="0"/>
                        </a:rPr>
                        <a:t>word bullet point strategy &amp; </a:t>
                      </a:r>
                    </a:p>
                    <a:p>
                      <a:r>
                        <a:rPr lang="en-GB" sz="1000" b="1" noProof="0" dirty="0" smtClean="0">
                          <a:latin typeface="Calibri" pitchFamily="34" charset="0"/>
                          <a:cs typeface="Calibri" pitchFamily="34" charset="0"/>
                        </a:rPr>
                        <a:t>10 French</a:t>
                      </a:r>
                      <a:r>
                        <a:rPr lang="en-GB" sz="1000" b="1" baseline="0" noProof="0" dirty="0" smtClean="0">
                          <a:latin typeface="Calibri" pitchFamily="34" charset="0"/>
                          <a:cs typeface="Calibri" pitchFamily="34" charset="0"/>
                        </a:rPr>
                        <a:t> fancies</a:t>
                      </a:r>
                      <a:r>
                        <a:rPr lang="en-GB" sz="1000" b="1" noProof="0" dirty="0" smtClean="0">
                          <a:latin typeface="Calibri" pitchFamily="34" charset="0"/>
                          <a:cs typeface="Calibri" pitchFamily="34" charset="0"/>
                        </a:rPr>
                        <a:t> for grade 5+</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noProof="0" dirty="0" smtClean="0">
                          <a:latin typeface="Calibri" pitchFamily="34" charset="0"/>
                          <a:cs typeface="Calibri" pitchFamily="34" charset="0"/>
                        </a:rPr>
                        <a:t>43</a:t>
                      </a:r>
                      <a:endParaRPr lang="en-GB" sz="1000" b="1"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972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Calibri" pitchFamily="34" charset="0"/>
                          <a:cs typeface="Calibri" pitchFamily="34" charset="0"/>
                        </a:rPr>
                        <a:t>HQ2: 150 word</a:t>
                      </a:r>
                      <a:r>
                        <a:rPr lang="en-GB" sz="1000" baseline="0" noProof="0" dirty="0" smtClean="0">
                          <a:latin typeface="Calibri" pitchFamily="34" charset="0"/>
                          <a:cs typeface="Calibri" pitchFamily="34" charset="0"/>
                        </a:rPr>
                        <a:t> task</a:t>
                      </a:r>
                      <a:endParaRPr lang="en-GB" sz="10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dirty="0" smtClean="0">
                          <a:latin typeface="Calibri" pitchFamily="34" charset="0"/>
                          <a:cs typeface="Calibri" pitchFamily="34" charset="0"/>
                        </a:rPr>
                        <a:t>44</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972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LISTENING &amp; READING EXAM PREPARATION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593672"/>
                  </a:ext>
                </a:extLst>
              </a:tr>
              <a:tr h="2363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Listening &amp; Reading exam advice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45-46</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541946"/>
                  </a:ext>
                </a:extLst>
              </a:tr>
              <a:tr h="2363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Synonyms &amp; vocab learning strategies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47</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500508"/>
                  </a:ext>
                </a:extLst>
              </a:tr>
              <a:tr h="3840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Common features of the translation into English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48</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488104"/>
                  </a:ext>
                </a:extLst>
              </a:tr>
              <a:tr h="24972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VOCAB LISTS &amp; STRUCTURES IN THEMES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143390"/>
                  </a:ext>
                </a:extLst>
              </a:tr>
              <a:tr h="2497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THEME 1 – People and lifestyle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49-52</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165227"/>
                  </a:ext>
                </a:extLst>
              </a:tr>
              <a:tr h="3840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THEME 2 – Popular Culture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53-56</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2812913"/>
                  </a:ext>
                </a:extLst>
              </a:tr>
              <a:tr h="3840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THEME 3 – Communication and the world around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57-60</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316736"/>
                  </a:ext>
                </a:extLst>
              </a:tr>
              <a:tr h="2497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Exam revision checklist by skill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61</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653634"/>
                  </a:ext>
                </a:extLst>
              </a:tr>
              <a:tr h="2497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Useful websites for learning &amp; revising French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62</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425556"/>
                  </a:ext>
                </a:extLst>
              </a:tr>
              <a:tr h="3840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GCSE course content &amp; grammar corrections checklist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s-ES_tradnl" sz="1000" b="1" dirty="0" smtClean="0">
                          <a:latin typeface="Calibri" pitchFamily="34" charset="0"/>
                          <a:cs typeface="Calibri" pitchFamily="34" charset="0"/>
                        </a:rPr>
                        <a:t>63</a:t>
                      </a:r>
                      <a:endParaRPr lang="es-ES_tradnl" sz="10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305262"/>
                  </a:ext>
                </a:extLst>
              </a:tr>
            </a:tbl>
          </a:graphicData>
        </a:graphic>
      </p:graphicFrame>
      <p:pic>
        <p:nvPicPr>
          <p:cNvPr id="18" name="Picture 32" descr="https://thesociableb.files.wordpress.com/2016/09/key-emoj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9519">
            <a:off x="71635" y="13970"/>
            <a:ext cx="711255" cy="5876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https://thesociableb.files.wordpress.com/2016/09/key-emoj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59622">
            <a:off x="5633433" y="2224225"/>
            <a:ext cx="338511" cy="279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descr="https://thesociableb.files.wordpress.com/2016/09/key-emoj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59622">
            <a:off x="5561836" y="936970"/>
            <a:ext cx="400857" cy="3311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The ideas about paw print clip art on dog paw"/>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46" r="22252"/>
          <a:stretch/>
        </p:blipFill>
        <p:spPr bwMode="auto">
          <a:xfrm rot="5558389" flipH="1">
            <a:off x="5685745" y="1661471"/>
            <a:ext cx="255063" cy="528495"/>
          </a:xfrm>
          <a:prstGeom prst="rect">
            <a:avLst/>
          </a:prstGeom>
          <a:noFill/>
          <a:extLst>
            <a:ext uri="{909E8E84-426E-40DD-AFC4-6F175D3DCCD1}">
              <a14:hiddenFill xmlns:a14="http://schemas.microsoft.com/office/drawing/2010/main">
                <a:solidFill>
                  <a:srgbClr val="FFFFFF"/>
                </a:solidFill>
              </a14:hiddenFill>
            </a:ext>
          </a:extLst>
        </p:spPr>
      </p:pic>
      <p:sp>
        <p:nvSpPr>
          <p:cNvPr id="29" name="Slide Number Placeholder 28"/>
          <p:cNvSpPr>
            <a:spLocks noGrp="1"/>
          </p:cNvSpPr>
          <p:nvPr>
            <p:ph type="sldNum" sz="quarter" idx="12"/>
          </p:nvPr>
        </p:nvSpPr>
        <p:spPr>
          <a:xfrm>
            <a:off x="5013176" y="8658225"/>
            <a:ext cx="1600200" cy="485775"/>
          </a:xfrm>
        </p:spPr>
        <p:txBody>
          <a:bodyPr/>
          <a:lstStyle/>
          <a:p>
            <a:pPr>
              <a:defRPr/>
            </a:pPr>
            <a:fld id="{0F145BFC-05E3-4D00-AE96-44E6DC1FA43B}" type="slidenum">
              <a:rPr lang="en-GB" smtClean="0"/>
              <a:pPr>
                <a:defRPr/>
              </a:pPr>
              <a:t>1</a:t>
            </a:fld>
            <a:endParaRPr lang="en-GB" dirty="0"/>
          </a:p>
        </p:txBody>
      </p:sp>
      <p:pic>
        <p:nvPicPr>
          <p:cNvPr id="25" name="Picture 2" descr="Image result for french fancie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4424" y="11073"/>
            <a:ext cx="686351" cy="5147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heart emoji black"/>
          <p:cNvPicPr>
            <a:picLocks noChangeAspect="1" noChangeArrowheads="1"/>
          </p:cNvPicPr>
          <p:nvPr/>
        </p:nvPicPr>
        <p:blipFill>
          <a:blip r:embed="rId8" cstate="print"/>
          <a:srcRect/>
          <a:stretch>
            <a:fillRect/>
          </a:stretch>
        </p:blipFill>
        <p:spPr bwMode="auto">
          <a:xfrm>
            <a:off x="1823296" y="6934628"/>
            <a:ext cx="540568" cy="540568"/>
          </a:xfrm>
          <a:prstGeom prst="rect">
            <a:avLst/>
          </a:prstGeom>
          <a:noFill/>
        </p:spPr>
      </p:pic>
      <p:pic>
        <p:nvPicPr>
          <p:cNvPr id="27" name="Picture 2" descr="Image result for french fancie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23060" y="7326253"/>
            <a:ext cx="583879" cy="4379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french fancie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85596" y="7307433"/>
            <a:ext cx="583879" cy="4379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2" descr="https://thesociableb.files.wordpress.com/2016/09/key-emoj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59622">
            <a:off x="5694094" y="1520590"/>
            <a:ext cx="400857" cy="3311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french fancie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10272" y="4695869"/>
            <a:ext cx="551992" cy="4139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french fancie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19402" y="4586063"/>
            <a:ext cx="583879" cy="437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988833" y="6732240"/>
            <a:ext cx="1617915" cy="2232248"/>
          </a:xfrm>
          <a:prstGeom prst="rect">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r>
              <a:rPr lang="en-GB" sz="1600" dirty="0" smtClean="0">
                <a:solidFill>
                  <a:srgbClr val="7030A0"/>
                </a:solidFill>
              </a:rPr>
              <a:t>IRREGULAR past participle ? </a:t>
            </a:r>
            <a:r>
              <a:rPr lang="en-GB" sz="1600" dirty="0" err="1" smtClean="0">
                <a:solidFill>
                  <a:srgbClr val="7030A0"/>
                </a:solidFill>
              </a:rPr>
              <a:t>Eg</a:t>
            </a:r>
            <a:r>
              <a:rPr lang="en-GB" sz="1600" dirty="0" smtClean="0">
                <a:solidFill>
                  <a:srgbClr val="7030A0"/>
                </a:solidFill>
              </a:rPr>
              <a:t>. </a:t>
            </a:r>
          </a:p>
          <a:p>
            <a:r>
              <a:rPr lang="en-GB" dirty="0" err="1" smtClean="0">
                <a:solidFill>
                  <a:srgbClr val="7030A0"/>
                </a:solidFill>
              </a:rPr>
              <a:t>Boire</a:t>
            </a:r>
            <a:r>
              <a:rPr lang="en-GB" dirty="0" smtClean="0">
                <a:solidFill>
                  <a:srgbClr val="7030A0"/>
                </a:solidFill>
              </a:rPr>
              <a:t> – </a:t>
            </a:r>
            <a:r>
              <a:rPr lang="en-GB" dirty="0" err="1" smtClean="0">
                <a:solidFill>
                  <a:srgbClr val="7030A0"/>
                </a:solidFill>
              </a:rPr>
              <a:t>bu</a:t>
            </a:r>
            <a:endParaRPr lang="en-GB" dirty="0" smtClean="0">
              <a:solidFill>
                <a:srgbClr val="7030A0"/>
              </a:solidFill>
            </a:endParaRPr>
          </a:p>
          <a:p>
            <a:r>
              <a:rPr lang="en-GB" sz="1600" dirty="0" err="1" smtClean="0">
                <a:solidFill>
                  <a:srgbClr val="7030A0"/>
                </a:solidFill>
              </a:rPr>
              <a:t>Prendre</a:t>
            </a:r>
            <a:r>
              <a:rPr lang="en-GB" sz="1600" dirty="0" smtClean="0">
                <a:solidFill>
                  <a:srgbClr val="7030A0"/>
                </a:solidFill>
              </a:rPr>
              <a:t> – </a:t>
            </a:r>
            <a:r>
              <a:rPr lang="en-GB" sz="1600" dirty="0" err="1" smtClean="0">
                <a:solidFill>
                  <a:srgbClr val="7030A0"/>
                </a:solidFill>
              </a:rPr>
              <a:t>pris</a:t>
            </a:r>
            <a:endParaRPr lang="en-GB" sz="1600" dirty="0" smtClean="0">
              <a:solidFill>
                <a:srgbClr val="7030A0"/>
              </a:solidFill>
            </a:endParaRPr>
          </a:p>
          <a:p>
            <a:r>
              <a:rPr lang="en-GB" sz="1600" dirty="0" err="1" smtClean="0">
                <a:solidFill>
                  <a:srgbClr val="7030A0"/>
                </a:solidFill>
              </a:rPr>
              <a:t>Avoir</a:t>
            </a:r>
            <a:r>
              <a:rPr lang="en-GB" sz="1600" dirty="0" smtClean="0">
                <a:solidFill>
                  <a:srgbClr val="7030A0"/>
                </a:solidFill>
              </a:rPr>
              <a:t> – </a:t>
            </a:r>
            <a:r>
              <a:rPr lang="en-GB" sz="1600" dirty="0" err="1" smtClean="0">
                <a:solidFill>
                  <a:srgbClr val="7030A0"/>
                </a:solidFill>
              </a:rPr>
              <a:t>eu</a:t>
            </a:r>
            <a:endParaRPr lang="en-GB" sz="1600" dirty="0" smtClean="0">
              <a:solidFill>
                <a:srgbClr val="7030A0"/>
              </a:solidFill>
            </a:endParaRPr>
          </a:p>
          <a:p>
            <a:r>
              <a:rPr lang="en-GB" sz="1600" dirty="0" smtClean="0">
                <a:solidFill>
                  <a:srgbClr val="7030A0"/>
                </a:solidFill>
              </a:rPr>
              <a:t>Lire – </a:t>
            </a:r>
            <a:r>
              <a:rPr lang="en-GB" sz="1600" dirty="0" err="1" smtClean="0">
                <a:solidFill>
                  <a:srgbClr val="7030A0"/>
                </a:solidFill>
              </a:rPr>
              <a:t>lu</a:t>
            </a:r>
            <a:endParaRPr lang="en-GB" sz="1600" dirty="0" smtClean="0">
              <a:solidFill>
                <a:srgbClr val="7030A0"/>
              </a:solidFill>
            </a:endParaRPr>
          </a:p>
          <a:p>
            <a:r>
              <a:rPr lang="en-GB" sz="1600" dirty="0" err="1" smtClean="0">
                <a:solidFill>
                  <a:srgbClr val="7030A0"/>
                </a:solidFill>
              </a:rPr>
              <a:t>Voir</a:t>
            </a:r>
            <a:r>
              <a:rPr lang="en-GB" sz="1600" dirty="0" smtClean="0">
                <a:solidFill>
                  <a:srgbClr val="7030A0"/>
                </a:solidFill>
              </a:rPr>
              <a:t> – vu etc.</a:t>
            </a:r>
          </a:p>
        </p:txBody>
      </p:sp>
      <p:sp>
        <p:nvSpPr>
          <p:cNvPr id="4" name="Title 3"/>
          <p:cNvSpPr>
            <a:spLocks noGrp="1"/>
          </p:cNvSpPr>
          <p:nvPr>
            <p:ph type="title"/>
          </p:nvPr>
        </p:nvSpPr>
        <p:spPr>
          <a:xfrm>
            <a:off x="332656" y="3650"/>
            <a:ext cx="6182444" cy="677424"/>
          </a:xfrm>
        </p:spPr>
        <p:txBody>
          <a:bodyPr>
            <a:noAutofit/>
          </a:bodyPr>
          <a:lstStyle/>
          <a:p>
            <a:r>
              <a:rPr lang="en-GB" sz="2000" b="1" u="sng" dirty="0" smtClean="0"/>
              <a:t>The perfect tense</a:t>
            </a:r>
            <a:endParaRPr lang="en-GB" sz="2000" b="1" u="sng" dirty="0"/>
          </a:p>
        </p:txBody>
      </p:sp>
      <p:sp>
        <p:nvSpPr>
          <p:cNvPr id="7" name="TextBox 6"/>
          <p:cNvSpPr txBox="1"/>
          <p:nvPr/>
        </p:nvSpPr>
        <p:spPr>
          <a:xfrm>
            <a:off x="1604002" y="606891"/>
            <a:ext cx="3384376" cy="338554"/>
          </a:xfrm>
          <a:prstGeom prst="rect">
            <a:avLst/>
          </a:prstGeom>
          <a:noFill/>
          <a:ln>
            <a:solidFill>
              <a:schemeClr val="tx1"/>
            </a:solidFill>
          </a:ln>
        </p:spPr>
        <p:txBody>
          <a:bodyPr wrap="square" rtlCol="0">
            <a:spAutoFit/>
          </a:bodyPr>
          <a:lstStyle/>
          <a:p>
            <a:r>
              <a:rPr lang="en-GB" sz="1600" dirty="0" smtClean="0"/>
              <a:t>Step 1 : What type of verb is it?</a:t>
            </a:r>
            <a:endParaRPr lang="en-GB" sz="1600" dirty="0"/>
          </a:p>
        </p:txBody>
      </p:sp>
      <p:sp>
        <p:nvSpPr>
          <p:cNvPr id="8" name="Rectangle 7"/>
          <p:cNvSpPr/>
          <p:nvPr/>
        </p:nvSpPr>
        <p:spPr>
          <a:xfrm>
            <a:off x="620688" y="1547664"/>
            <a:ext cx="2502278" cy="648072"/>
          </a:xfrm>
          <a:prstGeom prst="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9" name="Rectangle 8"/>
          <p:cNvSpPr/>
          <p:nvPr/>
        </p:nvSpPr>
        <p:spPr>
          <a:xfrm>
            <a:off x="3789040" y="1547664"/>
            <a:ext cx="2448272" cy="648072"/>
          </a:xfrm>
          <a:prstGeom prst="rect">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3" name="Straight Arrow Connector 12"/>
          <p:cNvCxnSpPr/>
          <p:nvPr/>
        </p:nvCxnSpPr>
        <p:spPr>
          <a:xfrm flipH="1">
            <a:off x="2708920" y="951883"/>
            <a:ext cx="414046" cy="66433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3336581" y="951883"/>
            <a:ext cx="452459" cy="5957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1700808" y="2195736"/>
            <a:ext cx="0" cy="64807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5074906" y="2195736"/>
            <a:ext cx="0" cy="64807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1700808" y="2987824"/>
            <a:ext cx="3384376" cy="584775"/>
          </a:xfrm>
          <a:prstGeom prst="rect">
            <a:avLst/>
          </a:prstGeom>
          <a:noFill/>
          <a:ln>
            <a:solidFill>
              <a:schemeClr val="tx1"/>
            </a:solidFill>
          </a:ln>
        </p:spPr>
        <p:txBody>
          <a:bodyPr wrap="square" rtlCol="0">
            <a:spAutoFit/>
          </a:bodyPr>
          <a:lstStyle/>
          <a:p>
            <a:r>
              <a:rPr lang="en-GB" sz="1600" dirty="0" smtClean="0"/>
              <a:t>Step 2 : Conjugate the auxiliary</a:t>
            </a:r>
          </a:p>
          <a:p>
            <a:r>
              <a:rPr lang="en-GB" sz="1600" dirty="0" smtClean="0"/>
              <a:t> verb</a:t>
            </a:r>
            <a:endParaRPr lang="en-GB" sz="1600" dirty="0"/>
          </a:p>
        </p:txBody>
      </p:sp>
      <p:sp>
        <p:nvSpPr>
          <p:cNvPr id="24" name="Rectangle 23"/>
          <p:cNvSpPr/>
          <p:nvPr/>
        </p:nvSpPr>
        <p:spPr>
          <a:xfrm>
            <a:off x="179638" y="3581455"/>
            <a:ext cx="2313257" cy="1872208"/>
          </a:xfrm>
          <a:prstGeom prst="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r>
              <a:rPr lang="en-GB" dirty="0" smtClean="0">
                <a:solidFill>
                  <a:srgbClr val="FF0000"/>
                </a:solidFill>
              </a:rPr>
              <a:t>Je </a:t>
            </a:r>
            <a:r>
              <a:rPr lang="en-GB" dirty="0" err="1" smtClean="0">
                <a:solidFill>
                  <a:srgbClr val="FF0000"/>
                </a:solidFill>
              </a:rPr>
              <a:t>suis</a:t>
            </a:r>
            <a:endParaRPr lang="en-GB" dirty="0" smtClean="0">
              <a:solidFill>
                <a:srgbClr val="FF0000"/>
              </a:solidFill>
            </a:endParaRPr>
          </a:p>
          <a:p>
            <a:r>
              <a:rPr lang="en-GB" dirty="0" err="1" smtClean="0">
                <a:solidFill>
                  <a:srgbClr val="FF0000"/>
                </a:solidFill>
              </a:rPr>
              <a:t>Tu</a:t>
            </a:r>
            <a:r>
              <a:rPr lang="en-GB" dirty="0" smtClean="0">
                <a:solidFill>
                  <a:srgbClr val="FF0000"/>
                </a:solidFill>
              </a:rPr>
              <a:t> </a:t>
            </a:r>
            <a:r>
              <a:rPr lang="en-GB" dirty="0" err="1" smtClean="0">
                <a:solidFill>
                  <a:srgbClr val="FF0000"/>
                </a:solidFill>
              </a:rPr>
              <a:t>es</a:t>
            </a:r>
            <a:endParaRPr lang="en-GB" dirty="0" smtClean="0">
              <a:solidFill>
                <a:srgbClr val="FF0000"/>
              </a:solidFill>
            </a:endParaRPr>
          </a:p>
          <a:p>
            <a:r>
              <a:rPr lang="en-GB" dirty="0" smtClean="0">
                <a:solidFill>
                  <a:srgbClr val="FF0000"/>
                </a:solidFill>
              </a:rPr>
              <a:t>Il/</a:t>
            </a:r>
            <a:r>
              <a:rPr lang="en-GB" dirty="0" err="1" smtClean="0">
                <a:solidFill>
                  <a:srgbClr val="FF0000"/>
                </a:solidFill>
              </a:rPr>
              <a:t>elle</a:t>
            </a:r>
            <a:r>
              <a:rPr lang="en-GB" dirty="0" smtClean="0">
                <a:solidFill>
                  <a:srgbClr val="FF0000"/>
                </a:solidFill>
              </a:rPr>
              <a:t>/on </a:t>
            </a:r>
            <a:r>
              <a:rPr lang="en-GB" dirty="0" err="1" smtClean="0">
                <a:solidFill>
                  <a:srgbClr val="FF0000"/>
                </a:solidFill>
              </a:rPr>
              <a:t>est</a:t>
            </a:r>
            <a:endParaRPr lang="en-GB" dirty="0" smtClean="0">
              <a:solidFill>
                <a:srgbClr val="FF0000"/>
              </a:solidFill>
            </a:endParaRPr>
          </a:p>
          <a:p>
            <a:r>
              <a:rPr lang="en-GB" dirty="0" smtClean="0">
                <a:solidFill>
                  <a:srgbClr val="FF0000"/>
                </a:solidFill>
              </a:rPr>
              <a:t>Nous </a:t>
            </a:r>
            <a:r>
              <a:rPr lang="en-GB" dirty="0" err="1" smtClean="0">
                <a:solidFill>
                  <a:srgbClr val="FF0000"/>
                </a:solidFill>
              </a:rPr>
              <a:t>sommes</a:t>
            </a:r>
            <a:endParaRPr lang="en-GB" dirty="0" smtClean="0">
              <a:solidFill>
                <a:srgbClr val="FF0000"/>
              </a:solidFill>
            </a:endParaRPr>
          </a:p>
          <a:p>
            <a:r>
              <a:rPr lang="en-GB" dirty="0" err="1" smtClean="0">
                <a:solidFill>
                  <a:srgbClr val="FF0000"/>
                </a:solidFill>
              </a:rPr>
              <a:t>Vous</a:t>
            </a:r>
            <a:r>
              <a:rPr lang="en-GB" dirty="0" smtClean="0">
                <a:solidFill>
                  <a:srgbClr val="FF0000"/>
                </a:solidFill>
              </a:rPr>
              <a:t> </a:t>
            </a:r>
            <a:r>
              <a:rPr lang="en-GB" dirty="0" err="1" smtClean="0">
                <a:solidFill>
                  <a:srgbClr val="FF0000"/>
                </a:solidFill>
              </a:rPr>
              <a:t>êtes</a:t>
            </a:r>
            <a:endParaRPr lang="en-GB" dirty="0" smtClean="0">
              <a:solidFill>
                <a:srgbClr val="FF0000"/>
              </a:solidFill>
            </a:endParaRPr>
          </a:p>
          <a:p>
            <a:r>
              <a:rPr lang="en-GB" dirty="0" err="1" smtClean="0">
                <a:solidFill>
                  <a:srgbClr val="FF0000"/>
                </a:solidFill>
              </a:rPr>
              <a:t>Ils</a:t>
            </a:r>
            <a:r>
              <a:rPr lang="en-GB" dirty="0" smtClean="0">
                <a:solidFill>
                  <a:srgbClr val="FF0000"/>
                </a:solidFill>
              </a:rPr>
              <a:t>/</a:t>
            </a:r>
            <a:r>
              <a:rPr lang="en-GB" dirty="0" err="1" smtClean="0">
                <a:solidFill>
                  <a:srgbClr val="FF0000"/>
                </a:solidFill>
              </a:rPr>
              <a:t>elles</a:t>
            </a:r>
            <a:r>
              <a:rPr lang="en-GB" dirty="0" smtClean="0">
                <a:solidFill>
                  <a:srgbClr val="FF0000"/>
                </a:solidFill>
              </a:rPr>
              <a:t> </a:t>
            </a:r>
            <a:r>
              <a:rPr lang="en-GB" dirty="0" err="1" smtClean="0">
                <a:solidFill>
                  <a:srgbClr val="FF0000"/>
                </a:solidFill>
              </a:rPr>
              <a:t>sont</a:t>
            </a:r>
            <a:endParaRPr lang="en-GB" dirty="0">
              <a:solidFill>
                <a:srgbClr val="FF0000"/>
              </a:solidFill>
            </a:endParaRPr>
          </a:p>
        </p:txBody>
      </p:sp>
      <p:sp>
        <p:nvSpPr>
          <p:cNvPr id="25" name="Rectangle 24"/>
          <p:cNvSpPr/>
          <p:nvPr/>
        </p:nvSpPr>
        <p:spPr>
          <a:xfrm>
            <a:off x="4259551" y="3581455"/>
            <a:ext cx="2313257" cy="1872208"/>
          </a:xfrm>
          <a:prstGeom prst="rect">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r>
              <a:rPr lang="en-GB" dirty="0" err="1" smtClean="0">
                <a:solidFill>
                  <a:srgbClr val="7030A0"/>
                </a:solidFill>
              </a:rPr>
              <a:t>J’ai</a:t>
            </a:r>
            <a:endParaRPr lang="en-GB" dirty="0" smtClean="0">
              <a:solidFill>
                <a:srgbClr val="7030A0"/>
              </a:solidFill>
            </a:endParaRPr>
          </a:p>
          <a:p>
            <a:r>
              <a:rPr lang="en-GB" dirty="0" err="1" smtClean="0">
                <a:solidFill>
                  <a:srgbClr val="7030A0"/>
                </a:solidFill>
              </a:rPr>
              <a:t>Tu</a:t>
            </a:r>
            <a:r>
              <a:rPr lang="en-GB" dirty="0" smtClean="0">
                <a:solidFill>
                  <a:srgbClr val="7030A0"/>
                </a:solidFill>
              </a:rPr>
              <a:t> as</a:t>
            </a:r>
          </a:p>
          <a:p>
            <a:r>
              <a:rPr lang="en-GB" dirty="0" smtClean="0">
                <a:solidFill>
                  <a:srgbClr val="7030A0"/>
                </a:solidFill>
              </a:rPr>
              <a:t>Il/</a:t>
            </a:r>
            <a:r>
              <a:rPr lang="en-GB" dirty="0" err="1" smtClean="0">
                <a:solidFill>
                  <a:srgbClr val="7030A0"/>
                </a:solidFill>
              </a:rPr>
              <a:t>elle</a:t>
            </a:r>
            <a:r>
              <a:rPr lang="en-GB" dirty="0" smtClean="0">
                <a:solidFill>
                  <a:srgbClr val="7030A0"/>
                </a:solidFill>
              </a:rPr>
              <a:t>/on a</a:t>
            </a:r>
          </a:p>
          <a:p>
            <a:r>
              <a:rPr lang="en-GB" dirty="0" smtClean="0">
                <a:solidFill>
                  <a:srgbClr val="7030A0"/>
                </a:solidFill>
              </a:rPr>
              <a:t>Nous </a:t>
            </a:r>
            <a:r>
              <a:rPr lang="en-GB" dirty="0" err="1" smtClean="0">
                <a:solidFill>
                  <a:srgbClr val="7030A0"/>
                </a:solidFill>
              </a:rPr>
              <a:t>avons</a:t>
            </a:r>
            <a:endParaRPr lang="en-GB" dirty="0" smtClean="0">
              <a:solidFill>
                <a:srgbClr val="7030A0"/>
              </a:solidFill>
            </a:endParaRPr>
          </a:p>
          <a:p>
            <a:r>
              <a:rPr lang="en-GB" dirty="0" err="1" smtClean="0">
                <a:solidFill>
                  <a:srgbClr val="7030A0"/>
                </a:solidFill>
              </a:rPr>
              <a:t>Vous</a:t>
            </a:r>
            <a:r>
              <a:rPr lang="en-GB" dirty="0" smtClean="0">
                <a:solidFill>
                  <a:srgbClr val="7030A0"/>
                </a:solidFill>
              </a:rPr>
              <a:t> </a:t>
            </a:r>
            <a:r>
              <a:rPr lang="en-GB" dirty="0" err="1" smtClean="0">
                <a:solidFill>
                  <a:srgbClr val="7030A0"/>
                </a:solidFill>
              </a:rPr>
              <a:t>avez</a:t>
            </a:r>
            <a:endParaRPr lang="en-GB" dirty="0" smtClean="0">
              <a:solidFill>
                <a:srgbClr val="7030A0"/>
              </a:solidFill>
            </a:endParaRPr>
          </a:p>
          <a:p>
            <a:r>
              <a:rPr lang="en-GB" dirty="0" err="1" smtClean="0">
                <a:solidFill>
                  <a:srgbClr val="7030A0"/>
                </a:solidFill>
              </a:rPr>
              <a:t>Ils</a:t>
            </a:r>
            <a:r>
              <a:rPr lang="en-GB" dirty="0" smtClean="0">
                <a:solidFill>
                  <a:srgbClr val="7030A0"/>
                </a:solidFill>
              </a:rPr>
              <a:t>/</a:t>
            </a:r>
            <a:r>
              <a:rPr lang="en-GB" dirty="0" err="1" smtClean="0">
                <a:solidFill>
                  <a:srgbClr val="7030A0"/>
                </a:solidFill>
              </a:rPr>
              <a:t>elles</a:t>
            </a:r>
            <a:r>
              <a:rPr lang="en-GB" dirty="0" smtClean="0">
                <a:solidFill>
                  <a:srgbClr val="7030A0"/>
                </a:solidFill>
              </a:rPr>
              <a:t> </a:t>
            </a:r>
            <a:r>
              <a:rPr lang="en-GB" dirty="0" err="1" smtClean="0">
                <a:solidFill>
                  <a:srgbClr val="7030A0"/>
                </a:solidFill>
              </a:rPr>
              <a:t>ont</a:t>
            </a:r>
            <a:endParaRPr lang="en-GB" dirty="0">
              <a:solidFill>
                <a:srgbClr val="7030A0"/>
              </a:solidFill>
            </a:endParaRPr>
          </a:p>
        </p:txBody>
      </p:sp>
      <p:cxnSp>
        <p:nvCxnSpPr>
          <p:cNvPr id="26" name="Straight Arrow Connector 25"/>
          <p:cNvCxnSpPr>
            <a:stCxn id="23" idx="1"/>
            <a:endCxn id="24" idx="0"/>
          </p:cNvCxnSpPr>
          <p:nvPr/>
        </p:nvCxnSpPr>
        <p:spPr>
          <a:xfrm flipH="1">
            <a:off x="1336267" y="3157101"/>
            <a:ext cx="364541" cy="42435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a:endCxn id="25" idx="0"/>
          </p:cNvCxnSpPr>
          <p:nvPr/>
        </p:nvCxnSpPr>
        <p:spPr>
          <a:xfrm>
            <a:off x="5099105" y="3310990"/>
            <a:ext cx="317075" cy="27046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1800267" y="5868144"/>
            <a:ext cx="3384376" cy="338554"/>
          </a:xfrm>
          <a:prstGeom prst="rect">
            <a:avLst/>
          </a:prstGeom>
          <a:noFill/>
          <a:ln>
            <a:solidFill>
              <a:schemeClr val="tx1"/>
            </a:solidFill>
          </a:ln>
        </p:spPr>
        <p:txBody>
          <a:bodyPr wrap="square" rtlCol="0">
            <a:spAutoFit/>
          </a:bodyPr>
          <a:lstStyle/>
          <a:p>
            <a:r>
              <a:rPr lang="en-GB" sz="1600" dirty="0" smtClean="0"/>
              <a:t>Step 3 : Add the past participle</a:t>
            </a:r>
            <a:endParaRPr lang="en-GB" sz="1600" dirty="0"/>
          </a:p>
        </p:txBody>
      </p:sp>
      <p:cxnSp>
        <p:nvCxnSpPr>
          <p:cNvPr id="33" name="Straight Arrow Connector 32"/>
          <p:cNvCxnSpPr/>
          <p:nvPr/>
        </p:nvCxnSpPr>
        <p:spPr>
          <a:xfrm>
            <a:off x="1518537" y="5453663"/>
            <a:ext cx="351655" cy="42435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p:nvPr/>
        </p:nvCxnSpPr>
        <p:spPr>
          <a:xfrm flipH="1">
            <a:off x="4725144" y="5413346"/>
            <a:ext cx="459499" cy="45479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7" name="Rectangle 36"/>
          <p:cNvSpPr/>
          <p:nvPr/>
        </p:nvSpPr>
        <p:spPr>
          <a:xfrm>
            <a:off x="2335826" y="6516216"/>
            <a:ext cx="2313257" cy="1512168"/>
          </a:xfrm>
          <a:prstGeom prst="rect">
            <a:avLst/>
          </a:prstGeom>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a:t>
            </a:r>
            <a:r>
              <a:rPr lang="en-GB" dirty="0" err="1" smtClean="0"/>
              <a:t>er</a:t>
            </a:r>
            <a:r>
              <a:rPr lang="en-GB" dirty="0" smtClean="0"/>
              <a:t>		é</a:t>
            </a:r>
          </a:p>
          <a:p>
            <a:r>
              <a:rPr lang="en-GB" dirty="0" smtClean="0"/>
              <a:t> </a:t>
            </a:r>
          </a:p>
          <a:p>
            <a:r>
              <a:rPr lang="en-GB" dirty="0" smtClean="0"/>
              <a:t>-re		u</a:t>
            </a:r>
          </a:p>
          <a:p>
            <a:endParaRPr lang="en-GB" dirty="0" smtClean="0"/>
          </a:p>
          <a:p>
            <a:r>
              <a:rPr lang="en-GB" dirty="0" smtClean="0"/>
              <a:t>-</a:t>
            </a:r>
            <a:r>
              <a:rPr lang="en-GB" dirty="0" err="1" smtClean="0"/>
              <a:t>ir</a:t>
            </a:r>
            <a:r>
              <a:rPr lang="en-GB" dirty="0" smtClean="0"/>
              <a:t>		</a:t>
            </a:r>
            <a:r>
              <a:rPr lang="en-GB" dirty="0" err="1" smtClean="0"/>
              <a:t>i</a:t>
            </a:r>
            <a:endParaRPr lang="en-GB" dirty="0"/>
          </a:p>
        </p:txBody>
      </p:sp>
      <p:cxnSp>
        <p:nvCxnSpPr>
          <p:cNvPr id="38" name="Straight Arrow Connector 37"/>
          <p:cNvCxnSpPr/>
          <p:nvPr/>
        </p:nvCxnSpPr>
        <p:spPr>
          <a:xfrm>
            <a:off x="2915246" y="6732240"/>
            <a:ext cx="57720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0" name="Straight Arrow Connector 39"/>
          <p:cNvCxnSpPr/>
          <p:nvPr/>
        </p:nvCxnSpPr>
        <p:spPr>
          <a:xfrm>
            <a:off x="2915943" y="7272300"/>
            <a:ext cx="57720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p:nvPr/>
        </p:nvCxnSpPr>
        <p:spPr>
          <a:xfrm>
            <a:off x="2985602" y="7812360"/>
            <a:ext cx="57720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3" name="Straight Arrow Connector 42"/>
          <p:cNvCxnSpPr>
            <a:endCxn id="37" idx="0"/>
          </p:cNvCxnSpPr>
          <p:nvPr/>
        </p:nvCxnSpPr>
        <p:spPr>
          <a:xfrm flipH="1">
            <a:off x="3492455" y="6177541"/>
            <a:ext cx="11501" cy="3386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p:nvPr/>
        </p:nvCxnSpPr>
        <p:spPr>
          <a:xfrm>
            <a:off x="4641163" y="6749074"/>
            <a:ext cx="313730" cy="3386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8" name="Rectangle 47"/>
          <p:cNvSpPr/>
          <p:nvPr/>
        </p:nvSpPr>
        <p:spPr>
          <a:xfrm>
            <a:off x="253912" y="6749074"/>
            <a:ext cx="1617915" cy="2232248"/>
          </a:xfrm>
          <a:prstGeom prst="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r>
              <a:rPr lang="en-GB" sz="1600" dirty="0" smtClean="0">
                <a:solidFill>
                  <a:srgbClr val="FF0000"/>
                </a:solidFill>
              </a:rPr>
              <a:t>Past participle needs to agree?</a:t>
            </a:r>
          </a:p>
          <a:p>
            <a:endParaRPr lang="en-GB" sz="1600" dirty="0">
              <a:solidFill>
                <a:srgbClr val="FF0000"/>
              </a:solidFill>
            </a:endParaRPr>
          </a:p>
          <a:p>
            <a:r>
              <a:rPr lang="en-GB" sz="1600" dirty="0" smtClean="0">
                <a:solidFill>
                  <a:srgbClr val="FF0000"/>
                </a:solidFill>
              </a:rPr>
              <a:t>Female – add ‘e’</a:t>
            </a:r>
          </a:p>
          <a:p>
            <a:r>
              <a:rPr lang="en-GB" sz="1600" dirty="0" smtClean="0">
                <a:solidFill>
                  <a:srgbClr val="FF0000"/>
                </a:solidFill>
              </a:rPr>
              <a:t>Plural – add ‘s’</a:t>
            </a:r>
          </a:p>
          <a:p>
            <a:r>
              <a:rPr lang="en-GB" sz="1600" dirty="0" smtClean="0">
                <a:solidFill>
                  <a:srgbClr val="FF0000"/>
                </a:solidFill>
              </a:rPr>
              <a:t>Female and plural – add </a:t>
            </a:r>
            <a:r>
              <a:rPr lang="en-GB" sz="1600" dirty="0" err="1" smtClean="0">
                <a:solidFill>
                  <a:srgbClr val="FF0000"/>
                </a:solidFill>
              </a:rPr>
              <a:t>es</a:t>
            </a:r>
            <a:endParaRPr lang="en-GB" sz="1600" dirty="0" smtClean="0">
              <a:solidFill>
                <a:srgbClr val="FF0000"/>
              </a:solidFill>
            </a:endParaRPr>
          </a:p>
          <a:p>
            <a:endParaRPr lang="en-GB" sz="1600" dirty="0" smtClean="0">
              <a:solidFill>
                <a:srgbClr val="FF0000"/>
              </a:solidFill>
            </a:endParaRPr>
          </a:p>
        </p:txBody>
      </p:sp>
      <p:cxnSp>
        <p:nvCxnSpPr>
          <p:cNvPr id="49" name="Straight Arrow Connector 48"/>
          <p:cNvCxnSpPr/>
          <p:nvPr/>
        </p:nvCxnSpPr>
        <p:spPr>
          <a:xfrm flipH="1">
            <a:off x="1871828" y="6732240"/>
            <a:ext cx="463998" cy="5400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620688" y="1616222"/>
            <a:ext cx="2364914" cy="400110"/>
          </a:xfrm>
          <a:prstGeom prst="rect">
            <a:avLst/>
          </a:prstGeom>
          <a:noFill/>
        </p:spPr>
        <p:txBody>
          <a:bodyPr wrap="square" rtlCol="0">
            <a:spAutoFit/>
          </a:bodyPr>
          <a:lstStyle/>
          <a:p>
            <a:pPr algn="ctr"/>
            <a:r>
              <a:rPr lang="en-GB" sz="2000" dirty="0" err="1" smtClean="0">
                <a:solidFill>
                  <a:srgbClr val="FF0000"/>
                </a:solidFill>
              </a:rPr>
              <a:t>être</a:t>
            </a:r>
            <a:endParaRPr lang="en-GB" sz="2000" dirty="0">
              <a:solidFill>
                <a:srgbClr val="FF0000"/>
              </a:solidFill>
            </a:endParaRPr>
          </a:p>
        </p:txBody>
      </p:sp>
      <p:sp>
        <p:nvSpPr>
          <p:cNvPr id="29" name="TextBox 28"/>
          <p:cNvSpPr txBox="1"/>
          <p:nvPr/>
        </p:nvSpPr>
        <p:spPr>
          <a:xfrm>
            <a:off x="3892449" y="1671645"/>
            <a:ext cx="2364914" cy="400110"/>
          </a:xfrm>
          <a:prstGeom prst="rect">
            <a:avLst/>
          </a:prstGeom>
          <a:noFill/>
        </p:spPr>
        <p:txBody>
          <a:bodyPr wrap="square" rtlCol="0">
            <a:spAutoFit/>
          </a:bodyPr>
          <a:lstStyle/>
          <a:p>
            <a:pPr algn="ctr"/>
            <a:r>
              <a:rPr lang="en-GB" sz="2000" dirty="0" err="1" smtClean="0">
                <a:solidFill>
                  <a:srgbClr val="7030A0"/>
                </a:solidFill>
              </a:rPr>
              <a:t>avoir</a:t>
            </a:r>
            <a:endParaRPr lang="en-GB" sz="2000" dirty="0">
              <a:solidFill>
                <a:srgbClr val="7030A0"/>
              </a:solidFill>
            </a:endParaRPr>
          </a:p>
        </p:txBody>
      </p:sp>
    </p:spTree>
    <p:extLst>
      <p:ext uri="{BB962C8B-B14F-4D97-AF65-F5344CB8AC3E}">
        <p14:creationId xmlns:p14="http://schemas.microsoft.com/office/powerpoint/2010/main" val="1037533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52642" y="4030294"/>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Perfect </a:t>
            </a:r>
            <a:r>
              <a:rPr lang="en-GB" sz="2400" b="1" dirty="0" smtClean="0">
                <a:latin typeface="Calibri" pitchFamily="34" charset="0"/>
                <a:cs typeface="Calibri" pitchFamily="34" charset="0"/>
              </a:rPr>
              <a:t>tense: </a:t>
            </a:r>
            <a:r>
              <a:rPr lang="en-GB" sz="2400" b="1" dirty="0">
                <a:latin typeface="Calibri" pitchFamily="34" charset="0"/>
                <a:cs typeface="Calibri" pitchFamily="34" charset="0"/>
              </a:rPr>
              <a:t>irregular past participles</a:t>
            </a:r>
          </a:p>
        </p:txBody>
      </p:sp>
      <p:sp>
        <p:nvSpPr>
          <p:cNvPr id="42031" name="Text Box 48"/>
          <p:cNvSpPr txBox="1">
            <a:spLocks noChangeArrowheads="1"/>
          </p:cNvSpPr>
          <p:nvPr/>
        </p:nvSpPr>
        <p:spPr bwMode="auto">
          <a:xfrm>
            <a:off x="214299" y="4487494"/>
            <a:ext cx="6597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Some verbs </a:t>
            </a:r>
            <a:r>
              <a:rPr lang="en-GB" dirty="0" smtClean="0">
                <a:latin typeface="Calibri" pitchFamily="34" charset="0"/>
                <a:cs typeface="Calibri" pitchFamily="34" charset="0"/>
              </a:rPr>
              <a:t>have irregular past participles which need to be learnt – below are just some of the key ones</a:t>
            </a:r>
            <a:endParaRPr lang="en-GB" dirty="0">
              <a:latin typeface="Calibri" pitchFamily="34" charset="0"/>
              <a:cs typeface="Calibri" pitchFamily="34" charset="0"/>
            </a:endParaRPr>
          </a:p>
        </p:txBody>
      </p:sp>
      <p:sp>
        <p:nvSpPr>
          <p:cNvPr id="14" name="Slide Number Placeholder 13"/>
          <p:cNvSpPr>
            <a:spLocks noGrp="1"/>
          </p:cNvSpPr>
          <p:nvPr>
            <p:ph type="sldNum" sz="quarter" idx="12"/>
          </p:nvPr>
        </p:nvSpPr>
        <p:spPr/>
        <p:txBody>
          <a:bodyPr/>
          <a:lstStyle/>
          <a:p>
            <a:pPr>
              <a:defRPr/>
            </a:pPr>
            <a:fld id="{0F145BFC-05E3-4D00-AE96-44E6DC1FA43B}" type="slidenum">
              <a:rPr lang="en-GB" smtClean="0"/>
              <a:pPr>
                <a:defRPr/>
              </a:pPr>
              <a:t>11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773864234"/>
              </p:ext>
            </p:extLst>
          </p:nvPr>
        </p:nvGraphicFramePr>
        <p:xfrm>
          <a:off x="0" y="5176626"/>
          <a:ext cx="6850292" cy="3967374"/>
        </p:xfrm>
        <a:graphic>
          <a:graphicData uri="http://schemas.openxmlformats.org/drawingml/2006/table">
            <a:tbl>
              <a:tblPr firstRow="1" bandRow="1">
                <a:tableStyleId>{5940675A-B579-460E-94D1-54222C63F5DA}</a:tableStyleId>
              </a:tblPr>
              <a:tblGrid>
                <a:gridCol w="1712573">
                  <a:extLst>
                    <a:ext uri="{9D8B030D-6E8A-4147-A177-3AD203B41FA5}">
                      <a16:colId xmlns:a16="http://schemas.microsoft.com/office/drawing/2014/main" val="161240758"/>
                    </a:ext>
                  </a:extLst>
                </a:gridCol>
                <a:gridCol w="1712573">
                  <a:extLst>
                    <a:ext uri="{9D8B030D-6E8A-4147-A177-3AD203B41FA5}">
                      <a16:colId xmlns:a16="http://schemas.microsoft.com/office/drawing/2014/main" val="2950784827"/>
                    </a:ext>
                  </a:extLst>
                </a:gridCol>
                <a:gridCol w="1712573">
                  <a:extLst>
                    <a:ext uri="{9D8B030D-6E8A-4147-A177-3AD203B41FA5}">
                      <a16:colId xmlns:a16="http://schemas.microsoft.com/office/drawing/2014/main" val="2343382739"/>
                    </a:ext>
                  </a:extLst>
                </a:gridCol>
                <a:gridCol w="1712573">
                  <a:extLst>
                    <a:ext uri="{9D8B030D-6E8A-4147-A177-3AD203B41FA5}">
                      <a16:colId xmlns:a16="http://schemas.microsoft.com/office/drawing/2014/main" val="2273082956"/>
                    </a:ext>
                  </a:extLst>
                </a:gridCol>
              </a:tblGrid>
              <a:tr h="469018">
                <a:tc>
                  <a:txBody>
                    <a:bodyPr/>
                    <a:lstStyle/>
                    <a:p>
                      <a:r>
                        <a:rPr lang="en-GB" dirty="0" err="1" smtClean="0"/>
                        <a:t>Avoir</a:t>
                      </a:r>
                      <a:r>
                        <a:rPr lang="en-GB" dirty="0" smtClean="0"/>
                        <a:t> – to have</a:t>
                      </a:r>
                      <a:endParaRPr lang="en-GB" dirty="0"/>
                    </a:p>
                  </a:txBody>
                  <a:tcPr/>
                </a:tc>
                <a:tc>
                  <a:txBody>
                    <a:bodyPr/>
                    <a:lstStyle/>
                    <a:p>
                      <a:r>
                        <a:rPr lang="en-GB" b="1" dirty="0" err="1" smtClean="0"/>
                        <a:t>eu</a:t>
                      </a:r>
                      <a:endParaRPr lang="en-GB" b="1" dirty="0"/>
                    </a:p>
                  </a:txBody>
                  <a:tcPr/>
                </a:tc>
                <a:tc>
                  <a:txBody>
                    <a:bodyPr/>
                    <a:lstStyle/>
                    <a:p>
                      <a:r>
                        <a:rPr lang="en-GB" dirty="0" err="1" smtClean="0"/>
                        <a:t>Mourir</a:t>
                      </a:r>
                      <a:r>
                        <a:rPr lang="en-GB" dirty="0" smtClean="0"/>
                        <a:t> – to die</a:t>
                      </a:r>
                      <a:endParaRPr lang="en-GB" dirty="0"/>
                    </a:p>
                  </a:txBody>
                  <a:tcPr/>
                </a:tc>
                <a:tc>
                  <a:txBody>
                    <a:bodyPr/>
                    <a:lstStyle/>
                    <a:p>
                      <a:r>
                        <a:rPr lang="en-GB" b="1" dirty="0" smtClean="0"/>
                        <a:t>mort</a:t>
                      </a:r>
                      <a:endParaRPr lang="en-GB" b="1" dirty="0"/>
                    </a:p>
                  </a:txBody>
                  <a:tcPr/>
                </a:tc>
                <a:extLst>
                  <a:ext uri="{0D108BD9-81ED-4DB2-BD59-A6C34878D82A}">
                    <a16:rowId xmlns:a16="http://schemas.microsoft.com/office/drawing/2014/main" val="2942424488"/>
                  </a:ext>
                </a:extLst>
              </a:tr>
              <a:tr h="469018">
                <a:tc>
                  <a:txBody>
                    <a:bodyPr/>
                    <a:lstStyle/>
                    <a:p>
                      <a:r>
                        <a:rPr lang="en-GB" dirty="0" err="1" smtClean="0"/>
                        <a:t>Boire</a:t>
                      </a:r>
                      <a:r>
                        <a:rPr lang="en-GB" dirty="0" smtClean="0"/>
                        <a:t> – to drink</a:t>
                      </a:r>
                      <a:endParaRPr lang="en-GB" dirty="0"/>
                    </a:p>
                  </a:txBody>
                  <a:tcPr/>
                </a:tc>
                <a:tc>
                  <a:txBody>
                    <a:bodyPr/>
                    <a:lstStyle/>
                    <a:p>
                      <a:r>
                        <a:rPr lang="en-GB" b="1" dirty="0" err="1" smtClean="0"/>
                        <a:t>bu</a:t>
                      </a:r>
                      <a:endParaRPr lang="en-GB" b="1" dirty="0"/>
                    </a:p>
                  </a:txBody>
                  <a:tcPr/>
                </a:tc>
                <a:tc>
                  <a:txBody>
                    <a:bodyPr/>
                    <a:lstStyle/>
                    <a:p>
                      <a:r>
                        <a:rPr lang="en-GB" dirty="0" err="1" smtClean="0"/>
                        <a:t>Naître</a:t>
                      </a:r>
                      <a:r>
                        <a:rPr lang="en-GB" dirty="0" smtClean="0"/>
                        <a:t> – to be born</a:t>
                      </a:r>
                      <a:endParaRPr lang="en-GB" dirty="0"/>
                    </a:p>
                  </a:txBody>
                  <a:tcPr/>
                </a:tc>
                <a:tc>
                  <a:txBody>
                    <a:bodyPr/>
                    <a:lstStyle/>
                    <a:p>
                      <a:r>
                        <a:rPr lang="en-GB" b="1" dirty="0" smtClean="0"/>
                        <a:t>né</a:t>
                      </a:r>
                      <a:endParaRPr lang="en-GB" b="1" dirty="0"/>
                    </a:p>
                  </a:txBody>
                  <a:tcPr/>
                </a:tc>
                <a:extLst>
                  <a:ext uri="{0D108BD9-81ED-4DB2-BD59-A6C34878D82A}">
                    <a16:rowId xmlns:a16="http://schemas.microsoft.com/office/drawing/2014/main" val="4156312574"/>
                  </a:ext>
                </a:extLst>
              </a:tr>
              <a:tr h="469018">
                <a:tc>
                  <a:txBody>
                    <a:bodyPr/>
                    <a:lstStyle/>
                    <a:p>
                      <a:r>
                        <a:rPr lang="en-GB" dirty="0" smtClean="0"/>
                        <a:t>Devoir – to</a:t>
                      </a:r>
                      <a:r>
                        <a:rPr lang="en-GB" baseline="0" dirty="0" smtClean="0"/>
                        <a:t> have to</a:t>
                      </a:r>
                      <a:endParaRPr lang="en-GB" dirty="0"/>
                    </a:p>
                  </a:txBody>
                  <a:tcPr/>
                </a:tc>
                <a:tc>
                  <a:txBody>
                    <a:bodyPr/>
                    <a:lstStyle/>
                    <a:p>
                      <a:r>
                        <a:rPr lang="en-GB" b="1" dirty="0" smtClean="0"/>
                        <a:t>du </a:t>
                      </a:r>
                      <a:endParaRPr lang="en-GB" b="1" dirty="0"/>
                    </a:p>
                  </a:txBody>
                  <a:tcPr/>
                </a:tc>
                <a:tc>
                  <a:txBody>
                    <a:bodyPr/>
                    <a:lstStyle/>
                    <a:p>
                      <a:r>
                        <a:rPr lang="en-GB" dirty="0" err="1" smtClean="0"/>
                        <a:t>Pouvoir</a:t>
                      </a:r>
                      <a:r>
                        <a:rPr lang="en-GB" dirty="0" smtClean="0"/>
                        <a:t> – to be able</a:t>
                      </a:r>
                      <a:endParaRPr lang="en-GB" dirty="0"/>
                    </a:p>
                  </a:txBody>
                  <a:tcPr/>
                </a:tc>
                <a:tc>
                  <a:txBody>
                    <a:bodyPr/>
                    <a:lstStyle/>
                    <a:p>
                      <a:r>
                        <a:rPr lang="en-GB" b="1" dirty="0" err="1" smtClean="0"/>
                        <a:t>pu</a:t>
                      </a:r>
                      <a:endParaRPr lang="en-GB" b="1" dirty="0"/>
                    </a:p>
                  </a:txBody>
                  <a:tcPr/>
                </a:tc>
                <a:extLst>
                  <a:ext uri="{0D108BD9-81ED-4DB2-BD59-A6C34878D82A}">
                    <a16:rowId xmlns:a16="http://schemas.microsoft.com/office/drawing/2014/main" val="1120862845"/>
                  </a:ext>
                </a:extLst>
              </a:tr>
              <a:tr h="510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Dire – to say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smtClean="0"/>
                        <a:t>dit</a:t>
                      </a:r>
                      <a:endParaRPr lang="en-GB" b="1" dirty="0" smtClean="0"/>
                    </a:p>
                  </a:txBody>
                  <a:tcPr/>
                </a:tc>
                <a:tc>
                  <a:txBody>
                    <a:bodyPr/>
                    <a:lstStyle/>
                    <a:p>
                      <a:r>
                        <a:rPr lang="en-GB" dirty="0" err="1" smtClean="0"/>
                        <a:t>Prendre</a:t>
                      </a:r>
                      <a:r>
                        <a:rPr lang="en-GB" dirty="0" smtClean="0"/>
                        <a:t> – to take</a:t>
                      </a:r>
                      <a:endParaRPr lang="en-GB" dirty="0"/>
                    </a:p>
                  </a:txBody>
                  <a:tcPr/>
                </a:tc>
                <a:tc>
                  <a:txBody>
                    <a:bodyPr/>
                    <a:lstStyle/>
                    <a:p>
                      <a:r>
                        <a:rPr lang="en-GB" b="1" dirty="0" err="1" smtClean="0"/>
                        <a:t>pris</a:t>
                      </a:r>
                      <a:endParaRPr lang="en-GB" b="1" dirty="0"/>
                    </a:p>
                  </a:txBody>
                  <a:tcPr/>
                </a:tc>
                <a:extLst>
                  <a:ext uri="{0D108BD9-81ED-4DB2-BD59-A6C34878D82A}">
                    <a16:rowId xmlns:a16="http://schemas.microsoft.com/office/drawing/2014/main" val="3650744457"/>
                  </a:ext>
                </a:extLst>
              </a:tr>
              <a:tr h="469018">
                <a:tc>
                  <a:txBody>
                    <a:bodyPr/>
                    <a:lstStyle/>
                    <a:p>
                      <a:r>
                        <a:rPr lang="en-GB" dirty="0" err="1" smtClean="0"/>
                        <a:t>Être</a:t>
                      </a:r>
                      <a:r>
                        <a:rPr lang="en-GB" baseline="0" dirty="0" smtClean="0"/>
                        <a:t> – to be</a:t>
                      </a:r>
                      <a:endParaRPr lang="en-GB" dirty="0"/>
                    </a:p>
                  </a:txBody>
                  <a:tcPr/>
                </a:tc>
                <a:tc>
                  <a:txBody>
                    <a:bodyPr/>
                    <a:lstStyle/>
                    <a:p>
                      <a:r>
                        <a:rPr lang="en-GB" b="1" dirty="0" err="1" smtClean="0"/>
                        <a:t>été</a:t>
                      </a:r>
                      <a:endParaRPr lang="en-GB" b="1" dirty="0"/>
                    </a:p>
                  </a:txBody>
                  <a:tcPr/>
                </a:tc>
                <a:tc>
                  <a:txBody>
                    <a:bodyPr/>
                    <a:lstStyle/>
                    <a:p>
                      <a:r>
                        <a:rPr lang="en-GB" dirty="0" err="1" smtClean="0"/>
                        <a:t>Venir</a:t>
                      </a:r>
                      <a:r>
                        <a:rPr lang="en-GB" dirty="0" smtClean="0"/>
                        <a:t> – to come</a:t>
                      </a:r>
                      <a:endParaRPr lang="en-GB" dirty="0"/>
                    </a:p>
                  </a:txBody>
                  <a:tcPr/>
                </a:tc>
                <a:tc>
                  <a:txBody>
                    <a:bodyPr/>
                    <a:lstStyle/>
                    <a:p>
                      <a:r>
                        <a:rPr lang="en-GB" b="1" dirty="0" err="1" smtClean="0"/>
                        <a:t>venu</a:t>
                      </a:r>
                      <a:endParaRPr lang="en-GB" b="1" dirty="0"/>
                    </a:p>
                  </a:txBody>
                  <a:tcPr/>
                </a:tc>
                <a:extLst>
                  <a:ext uri="{0D108BD9-81ED-4DB2-BD59-A6C34878D82A}">
                    <a16:rowId xmlns:a16="http://schemas.microsoft.com/office/drawing/2014/main" val="575636054"/>
                  </a:ext>
                </a:extLst>
              </a:tr>
              <a:tr h="469018">
                <a:tc>
                  <a:txBody>
                    <a:bodyPr/>
                    <a:lstStyle/>
                    <a:p>
                      <a:r>
                        <a:rPr lang="en-GB" dirty="0" smtClean="0"/>
                        <a:t>Faire – to</a:t>
                      </a:r>
                      <a:r>
                        <a:rPr lang="en-GB" baseline="0" dirty="0" smtClean="0"/>
                        <a:t> do</a:t>
                      </a:r>
                      <a:endParaRPr lang="en-GB" dirty="0"/>
                    </a:p>
                  </a:txBody>
                  <a:tcPr/>
                </a:tc>
                <a:tc>
                  <a:txBody>
                    <a:bodyPr/>
                    <a:lstStyle/>
                    <a:p>
                      <a:r>
                        <a:rPr lang="en-GB" b="1" dirty="0" smtClean="0"/>
                        <a:t>fait</a:t>
                      </a:r>
                      <a:endParaRPr lang="en-GB" b="1" dirty="0"/>
                    </a:p>
                  </a:txBody>
                  <a:tcPr/>
                </a:tc>
                <a:tc>
                  <a:txBody>
                    <a:bodyPr/>
                    <a:lstStyle/>
                    <a:p>
                      <a:r>
                        <a:rPr lang="en-GB" dirty="0" err="1" smtClean="0"/>
                        <a:t>Voir</a:t>
                      </a:r>
                      <a:r>
                        <a:rPr lang="en-GB" baseline="0" dirty="0" smtClean="0"/>
                        <a:t> – to see</a:t>
                      </a:r>
                      <a:endParaRPr lang="en-GB" dirty="0"/>
                    </a:p>
                  </a:txBody>
                  <a:tcPr/>
                </a:tc>
                <a:tc>
                  <a:txBody>
                    <a:bodyPr/>
                    <a:lstStyle/>
                    <a:p>
                      <a:r>
                        <a:rPr lang="en-GB" b="1" dirty="0" smtClean="0"/>
                        <a:t>vu</a:t>
                      </a:r>
                      <a:endParaRPr lang="en-GB" b="1" dirty="0"/>
                    </a:p>
                  </a:txBody>
                  <a:tcPr/>
                </a:tc>
                <a:extLst>
                  <a:ext uri="{0D108BD9-81ED-4DB2-BD59-A6C34878D82A}">
                    <a16:rowId xmlns:a16="http://schemas.microsoft.com/office/drawing/2014/main" val="2228105178"/>
                  </a:ext>
                </a:extLst>
              </a:tr>
              <a:tr h="469018">
                <a:tc>
                  <a:txBody>
                    <a:bodyPr/>
                    <a:lstStyle/>
                    <a:p>
                      <a:r>
                        <a:rPr lang="en-GB" dirty="0" smtClean="0"/>
                        <a:t>Lire – to read</a:t>
                      </a:r>
                      <a:endParaRPr lang="en-GB" dirty="0"/>
                    </a:p>
                  </a:txBody>
                  <a:tcPr/>
                </a:tc>
                <a:tc>
                  <a:txBody>
                    <a:bodyPr/>
                    <a:lstStyle/>
                    <a:p>
                      <a:r>
                        <a:rPr lang="en-GB" b="1" dirty="0" err="1" smtClean="0"/>
                        <a:t>lu</a:t>
                      </a:r>
                      <a:endParaRPr lang="en-GB" b="1" dirty="0"/>
                    </a:p>
                  </a:txBody>
                  <a:tcPr/>
                </a:tc>
                <a:tc>
                  <a:txBody>
                    <a:bodyPr/>
                    <a:lstStyle/>
                    <a:p>
                      <a:r>
                        <a:rPr lang="en-GB" dirty="0" err="1" smtClean="0"/>
                        <a:t>Vouloir</a:t>
                      </a:r>
                      <a:r>
                        <a:rPr lang="en-GB" baseline="0" dirty="0" smtClean="0"/>
                        <a:t> – to want</a:t>
                      </a:r>
                      <a:endParaRPr lang="en-GB" dirty="0"/>
                    </a:p>
                  </a:txBody>
                  <a:tcPr/>
                </a:tc>
                <a:tc>
                  <a:txBody>
                    <a:bodyPr/>
                    <a:lstStyle/>
                    <a:p>
                      <a:r>
                        <a:rPr lang="en-GB" b="1" dirty="0" err="1" smtClean="0"/>
                        <a:t>voulu</a:t>
                      </a:r>
                      <a:endParaRPr lang="en-GB" b="1" dirty="0"/>
                    </a:p>
                  </a:txBody>
                  <a:tcPr/>
                </a:tc>
                <a:extLst>
                  <a:ext uri="{0D108BD9-81ED-4DB2-BD59-A6C34878D82A}">
                    <a16:rowId xmlns:a16="http://schemas.microsoft.com/office/drawing/2014/main" val="2661331117"/>
                  </a:ext>
                </a:extLst>
              </a:tr>
            </a:tbl>
          </a:graphicData>
        </a:graphic>
      </p:graphicFrame>
      <p:sp>
        <p:nvSpPr>
          <p:cNvPr id="11" name="Text Box 2"/>
          <p:cNvSpPr txBox="1">
            <a:spLocks noChangeArrowheads="1"/>
          </p:cNvSpPr>
          <p:nvPr/>
        </p:nvSpPr>
        <p:spPr bwMode="auto">
          <a:xfrm>
            <a:off x="453218" y="2830"/>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Perfect </a:t>
            </a:r>
            <a:r>
              <a:rPr lang="en-GB" sz="2400" b="1" dirty="0" smtClean="0">
                <a:latin typeface="Calibri" pitchFamily="34" charset="0"/>
                <a:cs typeface="Calibri" pitchFamily="34" charset="0"/>
              </a:rPr>
              <a:t>tense: verbs which take </a:t>
            </a:r>
            <a:r>
              <a:rPr lang="en-GB" sz="2400" b="1" dirty="0" err="1" smtClean="0">
                <a:latin typeface="Calibri" pitchFamily="34" charset="0"/>
                <a:cs typeface="Calibri" pitchFamily="34" charset="0"/>
              </a:rPr>
              <a:t>être</a:t>
            </a:r>
            <a:endParaRPr lang="en-GB" sz="2400" b="1" dirty="0">
              <a:latin typeface="Calibri" pitchFamily="34"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23536942"/>
              </p:ext>
            </p:extLst>
          </p:nvPr>
        </p:nvGraphicFramePr>
        <p:xfrm>
          <a:off x="450176" y="517043"/>
          <a:ext cx="6064924" cy="3324120"/>
        </p:xfrm>
        <a:graphic>
          <a:graphicData uri="http://schemas.openxmlformats.org/drawingml/2006/table">
            <a:tbl>
              <a:tblPr firstRow="1" bandRow="1">
                <a:tableStyleId>{5940675A-B579-460E-94D1-54222C63F5DA}</a:tableStyleId>
              </a:tblPr>
              <a:tblGrid>
                <a:gridCol w="1516231">
                  <a:extLst>
                    <a:ext uri="{9D8B030D-6E8A-4147-A177-3AD203B41FA5}">
                      <a16:colId xmlns:a16="http://schemas.microsoft.com/office/drawing/2014/main" val="161240758"/>
                    </a:ext>
                  </a:extLst>
                </a:gridCol>
                <a:gridCol w="1516231">
                  <a:extLst>
                    <a:ext uri="{9D8B030D-6E8A-4147-A177-3AD203B41FA5}">
                      <a16:colId xmlns:a16="http://schemas.microsoft.com/office/drawing/2014/main" val="2950784827"/>
                    </a:ext>
                  </a:extLst>
                </a:gridCol>
                <a:gridCol w="1516231">
                  <a:extLst>
                    <a:ext uri="{9D8B030D-6E8A-4147-A177-3AD203B41FA5}">
                      <a16:colId xmlns:a16="http://schemas.microsoft.com/office/drawing/2014/main" val="2343382739"/>
                    </a:ext>
                  </a:extLst>
                </a:gridCol>
                <a:gridCol w="1516231">
                  <a:extLst>
                    <a:ext uri="{9D8B030D-6E8A-4147-A177-3AD203B41FA5}">
                      <a16:colId xmlns:a16="http://schemas.microsoft.com/office/drawing/2014/main" val="2273082956"/>
                    </a:ext>
                  </a:extLst>
                </a:gridCol>
              </a:tblGrid>
              <a:tr h="664824">
                <a:tc>
                  <a:txBody>
                    <a:bodyPr/>
                    <a:lstStyle/>
                    <a:p>
                      <a:r>
                        <a:rPr lang="en-GB" b="1" dirty="0" smtClean="0"/>
                        <a:t>MONTER</a:t>
                      </a:r>
                      <a:r>
                        <a:rPr lang="en-GB" dirty="0" smtClean="0"/>
                        <a:t> – to go up</a:t>
                      </a:r>
                      <a:endParaRPr lang="en-GB" dirty="0"/>
                    </a:p>
                  </a:txBody>
                  <a:tcPr/>
                </a:tc>
                <a:tc>
                  <a:txBody>
                    <a:bodyPr/>
                    <a:lstStyle/>
                    <a:p>
                      <a:r>
                        <a:rPr lang="en-GB" b="1" dirty="0" smtClean="0"/>
                        <a:t>VENIR</a:t>
                      </a:r>
                      <a:r>
                        <a:rPr lang="en-GB" dirty="0" smtClean="0"/>
                        <a:t> – to come</a:t>
                      </a:r>
                      <a:endParaRPr lang="en-GB" dirty="0"/>
                    </a:p>
                  </a:txBody>
                  <a:tcPr/>
                </a:tc>
                <a:tc>
                  <a:txBody>
                    <a:bodyPr/>
                    <a:lstStyle/>
                    <a:p>
                      <a:r>
                        <a:rPr lang="en-GB" b="1" dirty="0" smtClean="0"/>
                        <a:t>DESCENDRE</a:t>
                      </a:r>
                      <a:r>
                        <a:rPr lang="en-GB" dirty="0" smtClean="0"/>
                        <a:t> – to go down</a:t>
                      </a:r>
                      <a:endParaRPr lang="en-GB" dirty="0"/>
                    </a:p>
                  </a:txBody>
                  <a:tcPr/>
                </a:tc>
                <a:tc>
                  <a:txBody>
                    <a:bodyPr/>
                    <a:lstStyle/>
                    <a:p>
                      <a:r>
                        <a:rPr lang="en-GB" b="1" dirty="0" smtClean="0"/>
                        <a:t>TOMBER</a:t>
                      </a:r>
                      <a:r>
                        <a:rPr lang="en-GB" dirty="0" smtClean="0"/>
                        <a:t> – to fall</a:t>
                      </a:r>
                      <a:endParaRPr lang="en-GB" dirty="0"/>
                    </a:p>
                  </a:txBody>
                  <a:tcPr/>
                </a:tc>
                <a:extLst>
                  <a:ext uri="{0D108BD9-81ED-4DB2-BD59-A6C34878D82A}">
                    <a16:rowId xmlns:a16="http://schemas.microsoft.com/office/drawing/2014/main" val="2942424488"/>
                  </a:ext>
                </a:extLst>
              </a:tr>
              <a:tr h="664824">
                <a:tc>
                  <a:txBody>
                    <a:bodyPr/>
                    <a:lstStyle/>
                    <a:p>
                      <a:r>
                        <a:rPr lang="en-GB" b="1" dirty="0" smtClean="0"/>
                        <a:t>RENTRER</a:t>
                      </a:r>
                      <a:r>
                        <a:rPr lang="en-GB" dirty="0" smtClean="0"/>
                        <a:t> – to return </a:t>
                      </a:r>
                      <a:endParaRPr lang="en-GB" dirty="0"/>
                    </a:p>
                  </a:txBody>
                  <a:tcPr/>
                </a:tc>
                <a:tc>
                  <a:txBody>
                    <a:bodyPr/>
                    <a:lstStyle/>
                    <a:p>
                      <a:r>
                        <a:rPr lang="en-GB" b="1" dirty="0" smtClean="0"/>
                        <a:t>ALLER</a:t>
                      </a:r>
                      <a:r>
                        <a:rPr lang="en-GB" dirty="0" smtClean="0"/>
                        <a:t> – to go</a:t>
                      </a:r>
                      <a:endParaRPr lang="en-GB" dirty="0"/>
                    </a:p>
                  </a:txBody>
                  <a:tcPr/>
                </a:tc>
                <a:tc>
                  <a:txBody>
                    <a:bodyPr/>
                    <a:lstStyle/>
                    <a:p>
                      <a:r>
                        <a:rPr lang="en-GB" b="1" dirty="0" smtClean="0"/>
                        <a:t>ENTRER</a:t>
                      </a:r>
                      <a:r>
                        <a:rPr lang="en-GB" dirty="0" smtClean="0"/>
                        <a:t> – to enter</a:t>
                      </a:r>
                      <a:endParaRPr lang="en-GB" dirty="0"/>
                    </a:p>
                  </a:txBody>
                  <a:tcPr/>
                </a:tc>
                <a:tc>
                  <a:txBody>
                    <a:bodyPr/>
                    <a:lstStyle/>
                    <a:p>
                      <a:r>
                        <a:rPr lang="en-GB" b="1" dirty="0" smtClean="0"/>
                        <a:t>RESTER</a:t>
                      </a:r>
                      <a:r>
                        <a:rPr lang="en-GB" dirty="0" smtClean="0"/>
                        <a:t> – to stay</a:t>
                      </a:r>
                      <a:endParaRPr lang="en-GB" dirty="0"/>
                    </a:p>
                  </a:txBody>
                  <a:tcPr/>
                </a:tc>
                <a:extLst>
                  <a:ext uri="{0D108BD9-81ED-4DB2-BD59-A6C34878D82A}">
                    <a16:rowId xmlns:a16="http://schemas.microsoft.com/office/drawing/2014/main" val="4156312574"/>
                  </a:ext>
                </a:extLst>
              </a:tr>
              <a:tr h="664824">
                <a:tc>
                  <a:txBody>
                    <a:bodyPr/>
                    <a:lstStyle/>
                    <a:p>
                      <a:r>
                        <a:rPr lang="en-GB" b="1" dirty="0" smtClean="0"/>
                        <a:t>SORTIR</a:t>
                      </a:r>
                      <a:r>
                        <a:rPr lang="en-GB" dirty="0" smtClean="0"/>
                        <a:t> – to go out</a:t>
                      </a:r>
                      <a:endParaRPr lang="en-GB" dirty="0"/>
                    </a:p>
                  </a:txBody>
                  <a:tcPr/>
                </a:tc>
                <a:tc>
                  <a:txBody>
                    <a:bodyPr/>
                    <a:lstStyle/>
                    <a:p>
                      <a:r>
                        <a:rPr lang="en-GB" b="1" dirty="0" smtClean="0"/>
                        <a:t>NAÎTRE</a:t>
                      </a:r>
                      <a:r>
                        <a:rPr lang="en-GB" dirty="0" smtClean="0"/>
                        <a:t> – to be born</a:t>
                      </a:r>
                      <a:endParaRPr lang="en-GB" dirty="0"/>
                    </a:p>
                  </a:txBody>
                  <a:tcPr/>
                </a:tc>
                <a:tc>
                  <a:txBody>
                    <a:bodyPr/>
                    <a:lstStyle/>
                    <a:p>
                      <a:r>
                        <a:rPr lang="en-GB" b="1" dirty="0" smtClean="0"/>
                        <a:t>RETOURNER</a:t>
                      </a:r>
                      <a:r>
                        <a:rPr lang="en-GB" dirty="0" smtClean="0"/>
                        <a:t> – to return</a:t>
                      </a:r>
                      <a:endParaRPr lang="en-GB" dirty="0"/>
                    </a:p>
                  </a:txBody>
                  <a:tcPr/>
                </a:tc>
                <a:tc>
                  <a:txBody>
                    <a:bodyPr/>
                    <a:lstStyle/>
                    <a:p>
                      <a:r>
                        <a:rPr lang="en-GB" b="1" dirty="0" smtClean="0"/>
                        <a:t>ARRIVER</a:t>
                      </a:r>
                      <a:r>
                        <a:rPr lang="en-GB" dirty="0" smtClean="0"/>
                        <a:t> – to arrive</a:t>
                      </a:r>
                      <a:endParaRPr lang="en-GB" dirty="0"/>
                    </a:p>
                  </a:txBody>
                  <a:tcPr/>
                </a:tc>
                <a:extLst>
                  <a:ext uri="{0D108BD9-81ED-4DB2-BD59-A6C34878D82A}">
                    <a16:rowId xmlns:a16="http://schemas.microsoft.com/office/drawing/2014/main" val="1120862845"/>
                  </a:ext>
                </a:extLst>
              </a:tr>
              <a:tr h="66482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b="1" dirty="0" smtClean="0"/>
                        <a:t>MOURIR</a:t>
                      </a:r>
                      <a:r>
                        <a:rPr lang="en-GB" dirty="0" smtClean="0"/>
                        <a:t> – to die</a:t>
                      </a:r>
                      <a:endParaRPr lang="en-GB" dirty="0"/>
                    </a:p>
                  </a:txBody>
                  <a:tcPr/>
                </a:tc>
                <a:extLst>
                  <a:ext uri="{0D108BD9-81ED-4DB2-BD59-A6C34878D82A}">
                    <a16:rowId xmlns:a16="http://schemas.microsoft.com/office/drawing/2014/main" val="3650744457"/>
                  </a:ext>
                </a:extLst>
              </a:tr>
              <a:tr h="664824">
                <a:tc>
                  <a:txBody>
                    <a:bodyPr/>
                    <a:lstStyle/>
                    <a:p>
                      <a:endParaRPr lang="en-GB" dirty="0"/>
                    </a:p>
                  </a:txBody>
                  <a:tcPr/>
                </a:tc>
                <a:tc>
                  <a:txBody>
                    <a:bodyPr/>
                    <a:lstStyle/>
                    <a:p>
                      <a:endParaRPr lang="en-GB"/>
                    </a:p>
                  </a:txBody>
                  <a:tcPr/>
                </a:tc>
                <a:tc>
                  <a:txBody>
                    <a:bodyPr/>
                    <a:lstStyle/>
                    <a:p>
                      <a:endParaRPr lang="en-GB" dirty="0"/>
                    </a:p>
                  </a:txBody>
                  <a:tcPr/>
                </a:tc>
                <a:tc>
                  <a:txBody>
                    <a:bodyPr/>
                    <a:lstStyle/>
                    <a:p>
                      <a:r>
                        <a:rPr lang="en-GB" b="1" dirty="0" smtClean="0"/>
                        <a:t>PARTIR</a:t>
                      </a:r>
                      <a:r>
                        <a:rPr lang="en-GB" dirty="0" smtClean="0"/>
                        <a:t> – to leave</a:t>
                      </a:r>
                      <a:endParaRPr lang="en-GB" dirty="0"/>
                    </a:p>
                  </a:txBody>
                  <a:tcPr/>
                </a:tc>
                <a:extLst>
                  <a:ext uri="{0D108BD9-81ED-4DB2-BD59-A6C34878D82A}">
                    <a16:rowId xmlns:a16="http://schemas.microsoft.com/office/drawing/2014/main" val="575636054"/>
                  </a:ext>
                </a:extLst>
              </a:tr>
            </a:tbl>
          </a:graphicData>
        </a:graphic>
      </p:graphicFrame>
    </p:spTree>
    <p:extLst>
      <p:ext uri="{BB962C8B-B14F-4D97-AF65-F5344CB8AC3E}">
        <p14:creationId xmlns:p14="http://schemas.microsoft.com/office/powerpoint/2010/main" val="75875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0" y="34925"/>
            <a:ext cx="685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Calibri" pitchFamily="34" charset="0"/>
                <a:cs typeface="Calibri" pitchFamily="34" charset="0"/>
              </a:rPr>
              <a:t>The imperfect tense (was, were doing/ used to do)</a:t>
            </a:r>
          </a:p>
        </p:txBody>
      </p:sp>
      <p:sp>
        <p:nvSpPr>
          <p:cNvPr id="47107" name="Text Box 4"/>
          <p:cNvSpPr txBox="1">
            <a:spLocks noChangeArrowheads="1"/>
          </p:cNvSpPr>
          <p:nvPr/>
        </p:nvSpPr>
        <p:spPr bwMode="auto">
          <a:xfrm>
            <a:off x="71438" y="349250"/>
            <a:ext cx="678656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700" dirty="0">
                <a:latin typeface="Calibri" pitchFamily="34" charset="0"/>
                <a:cs typeface="Calibri" pitchFamily="34" charset="0"/>
              </a:rPr>
              <a:t>The imperfect is used to describe things we did regularly in the past and where we do not know the beginning and end of the action.   It also sets the scene in a narrative, describing places, objects, people, time and the weather in the past.</a:t>
            </a:r>
          </a:p>
        </p:txBody>
      </p:sp>
      <p:sp>
        <p:nvSpPr>
          <p:cNvPr id="47108" name="Text Box 5"/>
          <p:cNvSpPr txBox="1">
            <a:spLocks noChangeArrowheads="1"/>
          </p:cNvSpPr>
          <p:nvPr/>
        </p:nvSpPr>
        <p:spPr bwMode="auto">
          <a:xfrm>
            <a:off x="93295" y="1475039"/>
            <a:ext cx="5113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dirty="0">
                <a:latin typeface="Calibri" pitchFamily="34" charset="0"/>
                <a:cs typeface="Calibri" pitchFamily="34" charset="0"/>
              </a:rPr>
              <a:t>The imperfect is formed by taking the nous form of the verb, removing the ‘</a:t>
            </a:r>
            <a:r>
              <a:rPr lang="en-GB" sz="1600" dirty="0" err="1">
                <a:latin typeface="Calibri" pitchFamily="34" charset="0"/>
                <a:cs typeface="Calibri" pitchFamily="34" charset="0"/>
              </a:rPr>
              <a:t>ons</a:t>
            </a:r>
            <a:r>
              <a:rPr lang="en-GB" sz="1600" dirty="0">
                <a:latin typeface="Calibri" pitchFamily="34" charset="0"/>
                <a:cs typeface="Calibri" pitchFamily="34" charset="0"/>
              </a:rPr>
              <a:t>’ and adding these endings</a:t>
            </a:r>
          </a:p>
        </p:txBody>
      </p:sp>
      <p:graphicFrame>
        <p:nvGraphicFramePr>
          <p:cNvPr id="26762" name="Group 138"/>
          <p:cNvGraphicFramePr>
            <a:graphicFrameLocks noGrp="1"/>
          </p:cNvGraphicFramePr>
          <p:nvPr>
            <p:extLst>
              <p:ext uri="{D42A27DB-BD31-4B8C-83A1-F6EECF244321}">
                <p14:modId xmlns:p14="http://schemas.microsoft.com/office/powerpoint/2010/main" val="3902685149"/>
              </p:ext>
            </p:extLst>
          </p:nvPr>
        </p:nvGraphicFramePr>
        <p:xfrm>
          <a:off x="476672" y="5324970"/>
          <a:ext cx="6038427" cy="3163920"/>
        </p:xfrm>
        <a:graphic>
          <a:graphicData uri="http://schemas.openxmlformats.org/drawingml/2006/table">
            <a:tbl>
              <a:tblPr/>
              <a:tblGrid>
                <a:gridCol w="2232248">
                  <a:extLst>
                    <a:ext uri="{9D8B030D-6E8A-4147-A177-3AD203B41FA5}">
                      <a16:colId xmlns:a16="http://schemas.microsoft.com/office/drawing/2014/main" val="20000"/>
                    </a:ext>
                  </a:extLst>
                </a:gridCol>
                <a:gridCol w="2210972">
                  <a:extLst>
                    <a:ext uri="{9D8B030D-6E8A-4147-A177-3AD203B41FA5}">
                      <a16:colId xmlns:a16="http://schemas.microsoft.com/office/drawing/2014/main" val="20001"/>
                    </a:ext>
                  </a:extLst>
                </a:gridCol>
                <a:gridCol w="1595207">
                  <a:extLst>
                    <a:ext uri="{9D8B030D-6E8A-4147-A177-3AD203B41FA5}">
                      <a16:colId xmlns:a16="http://schemas.microsoft.com/office/drawing/2014/main" val="1387031947"/>
                    </a:ext>
                  </a:extLst>
                </a:gridCol>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cs typeface="Calibri" pitchFamily="34" charset="0"/>
                        </a:rPr>
                        <a:t>Irregulars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etre</a:t>
                      </a:r>
                      <a:r>
                        <a:rPr kumimoji="0" lang="en-GB" sz="1800" b="1" i="0" u="none" strike="noStrike" cap="none" normalizeH="0" baseline="0" dirty="0">
                          <a:ln>
                            <a:noFill/>
                          </a:ln>
                          <a:solidFill>
                            <a:schemeClr val="tx1"/>
                          </a:solidFill>
                          <a:effectLst/>
                          <a:latin typeface="Calibri" pitchFamily="34" charset="0"/>
                          <a:cs typeface="Calibri" pitchFamily="34" charset="0"/>
                        </a:rPr>
                        <a:t> – to be (irregular)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Ê</a:t>
                      </a:r>
                      <a:r>
                        <a:rPr kumimoji="0" lang="en-GB" sz="1600" b="1" i="0" u="none" strike="noStrike" cap="none" normalizeH="0" baseline="0" dirty="0" err="1" smtClean="0">
                          <a:ln>
                            <a:noFill/>
                          </a:ln>
                          <a:solidFill>
                            <a:schemeClr val="tx1"/>
                          </a:solidFill>
                          <a:effectLst/>
                          <a:latin typeface="Calibri" pitchFamily="34" charset="0"/>
                          <a:cs typeface="Calibri" pitchFamily="34" charset="0"/>
                        </a:rPr>
                        <a:t>tre</a:t>
                      </a:r>
                      <a:r>
                        <a:rPr kumimoji="0" lang="en-GB" sz="1600" b="1" i="0" u="none" strike="noStrike" cap="none" normalizeH="0" baseline="0" dirty="0" smtClean="0">
                          <a:ln>
                            <a:noFill/>
                          </a:ln>
                          <a:solidFill>
                            <a:schemeClr val="tx1"/>
                          </a:solidFill>
                          <a:effectLst/>
                          <a:latin typeface="Calibri" pitchFamily="34" charset="0"/>
                          <a:cs typeface="Calibri" pitchFamily="34" charset="0"/>
                        </a:rPr>
                        <a:t> </a:t>
                      </a:r>
                      <a:r>
                        <a:rPr kumimoji="0" lang="en-GB" sz="1600" b="1" i="0" u="none" strike="noStrike" cap="none" normalizeH="0" baseline="0" dirty="0">
                          <a:ln>
                            <a:noFill/>
                          </a:ln>
                          <a:solidFill>
                            <a:schemeClr val="tx1"/>
                          </a:solidFill>
                          <a:effectLst/>
                          <a:latin typeface="Calibri" pitchFamily="34" charset="0"/>
                          <a:cs typeface="Calibri" pitchFamily="34" charset="0"/>
                        </a:rPr>
                        <a:t>is the only verb which is fully irregular but there are a number of verbs which have an irregular present tense so this should be checked before taking the nous form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alibri" pitchFamily="34" charset="0"/>
                          <a:cs typeface="Calibri" pitchFamily="34" charset="0"/>
                        </a:rPr>
                        <a:t>étais</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a:t>
                      </a:r>
                      <a:r>
                        <a:rPr kumimoji="0" lang="en-US" sz="1800" b="0" i="0" u="none" strike="noStrike" cap="none" normalizeH="0" baseline="0" dirty="0">
                          <a:ln>
                            <a:noFill/>
                          </a:ln>
                          <a:solidFill>
                            <a:schemeClr val="tx1"/>
                          </a:solidFill>
                          <a:effectLst/>
                          <a:latin typeface="Calibri" pitchFamily="34" charset="0"/>
                          <a:cs typeface="Calibri" pitchFamily="34" charset="0"/>
                        </a:rPr>
                        <a:t>u </a:t>
                      </a:r>
                      <a:r>
                        <a:rPr kumimoji="0" lang="en-US" sz="1600" b="0" i="0" u="none" strike="noStrike" cap="none" normalizeH="0" baseline="0" dirty="0">
                          <a:ln>
                            <a:noFill/>
                          </a:ln>
                          <a:solidFill>
                            <a:schemeClr val="tx1"/>
                          </a:solidFill>
                          <a:effectLst/>
                          <a:latin typeface="Calibri" pitchFamily="34" charset="0"/>
                          <a:cs typeface="Calibri" pitchFamily="34" charset="0"/>
                        </a:rPr>
                        <a:t>(you, 1 </a:t>
                      </a:r>
                      <a:r>
                        <a:rPr kumimoji="0" lang="en-US" sz="1600" b="0" i="0" u="none" strike="noStrike" cap="none" normalizeH="0" baseline="0" dirty="0" err="1">
                          <a:ln>
                            <a:noFill/>
                          </a:ln>
                          <a:solidFill>
                            <a:schemeClr val="tx1"/>
                          </a:solidFill>
                          <a:effectLst/>
                          <a:latin typeface="Calibri" pitchFamily="34" charset="0"/>
                          <a:cs typeface="Calibri" pitchFamily="34" charset="0"/>
                        </a:rPr>
                        <a:t>pers</a:t>
                      </a:r>
                      <a:r>
                        <a:rPr kumimoji="0" lang="en-US" sz="16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étais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Calibri" pitchFamily="34" charset="0"/>
                        </a:rPr>
                        <a:t>il</a:t>
                      </a:r>
                      <a:r>
                        <a:rPr kumimoji="0" lang="en-US" sz="1800" b="0" i="0" u="none" strike="noStrike" cap="none" normalizeH="0" baseline="0" dirty="0">
                          <a:ln>
                            <a:noFill/>
                          </a:ln>
                          <a:solidFill>
                            <a:schemeClr val="tx1"/>
                          </a:solidFill>
                          <a:effectLst/>
                          <a:latin typeface="Calibri" pitchFamily="34" charset="0"/>
                          <a:cs typeface="Calibri" pitchFamily="34" charset="0"/>
                        </a:rPr>
                        <a:t>/</a:t>
                      </a:r>
                      <a:r>
                        <a:rPr kumimoji="0" lang="en-US" sz="1800" b="0" i="0" u="none" strike="noStrike" cap="none" normalizeH="0" baseline="0" dirty="0" err="1">
                          <a:ln>
                            <a:noFill/>
                          </a:ln>
                          <a:solidFill>
                            <a:schemeClr val="tx1"/>
                          </a:solidFill>
                          <a:effectLst/>
                          <a:latin typeface="Calibri" pitchFamily="34" charset="0"/>
                          <a:cs typeface="Calibri" pitchFamily="34" charset="0"/>
                        </a:rPr>
                        <a:t>elle</a:t>
                      </a:r>
                      <a:r>
                        <a:rPr kumimoji="0" lang="en-US" sz="18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on </a:t>
                      </a:r>
                      <a:r>
                        <a:rPr kumimoji="0" lang="en-GB" sz="10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alibri" pitchFamily="34" charset="0"/>
                          <a:cs typeface="Calibri" pitchFamily="34" charset="0"/>
                        </a:rPr>
                        <a:t>était</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étions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vous</a:t>
                      </a:r>
                      <a:r>
                        <a:rPr kumimoji="0" lang="en-GB" sz="1800" b="0" i="0" u="none" strike="noStrike" cap="none" normalizeH="0" baseline="0" dirty="0">
                          <a:ln>
                            <a:noFill/>
                          </a:ln>
                          <a:solidFill>
                            <a:schemeClr val="tx1"/>
                          </a:solidFill>
                          <a:effectLst/>
                          <a:latin typeface="Calibri" pitchFamily="34" charset="0"/>
                          <a:cs typeface="Calibri" pitchFamily="34" charset="0"/>
                        </a:rPr>
                        <a:t> </a:t>
                      </a:r>
                      <a:r>
                        <a:rPr kumimoji="0" lang="en-GB" sz="105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alibri" pitchFamily="34" charset="0"/>
                          <a:cs typeface="Calibri" pitchFamily="34" charset="0"/>
                        </a:rPr>
                        <a:t>étiez</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ils</a:t>
                      </a:r>
                      <a:r>
                        <a:rPr kumimoji="0" lang="en-GB" sz="1800" b="0" i="0" u="none" strike="noStrike" cap="none" normalizeH="0" baseline="0" dirty="0">
                          <a:ln>
                            <a:noFill/>
                          </a:ln>
                          <a:solidFill>
                            <a:schemeClr val="tx1"/>
                          </a:solidFill>
                          <a:effectLst/>
                          <a:latin typeface="Calibri" pitchFamily="34" charset="0"/>
                          <a:cs typeface="Calibri" pitchFamily="34" charset="0"/>
                        </a:rPr>
                        <a:t>/</a:t>
                      </a:r>
                      <a:r>
                        <a:rPr kumimoji="0" lang="en-GB" sz="1800" b="0" i="0" u="none" strike="noStrike" cap="none" normalizeH="0" baseline="0" dirty="0" err="1">
                          <a:ln>
                            <a:noFill/>
                          </a:ln>
                          <a:solidFill>
                            <a:schemeClr val="tx1"/>
                          </a:solidFill>
                          <a:effectLst/>
                          <a:latin typeface="Calibri" pitchFamily="34" charset="0"/>
                          <a:cs typeface="Calibri" pitchFamily="34" charset="0"/>
                        </a:rPr>
                        <a:t>elles</a:t>
                      </a:r>
                      <a:r>
                        <a:rPr kumimoji="0" lang="en-GB" sz="18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étaient</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26703" name="Group 79"/>
          <p:cNvGraphicFramePr>
            <a:graphicFrameLocks noGrp="1"/>
          </p:cNvGraphicFramePr>
          <p:nvPr>
            <p:extLst>
              <p:ext uri="{D42A27DB-BD31-4B8C-83A1-F6EECF244321}">
                <p14:modId xmlns:p14="http://schemas.microsoft.com/office/powerpoint/2010/main" val="776254887"/>
              </p:ext>
            </p:extLst>
          </p:nvPr>
        </p:nvGraphicFramePr>
        <p:xfrm>
          <a:off x="115888" y="2234347"/>
          <a:ext cx="4104456" cy="2916090"/>
        </p:xfrm>
        <a:graphic>
          <a:graphicData uri="http://schemas.openxmlformats.org/drawingml/2006/table">
            <a:tbl>
              <a:tblPr/>
              <a:tblGrid>
                <a:gridCol w="2144764">
                  <a:extLst>
                    <a:ext uri="{9D8B030D-6E8A-4147-A177-3AD203B41FA5}">
                      <a16:colId xmlns:a16="http://schemas.microsoft.com/office/drawing/2014/main" val="20000"/>
                    </a:ext>
                  </a:extLst>
                </a:gridCol>
                <a:gridCol w="1959692">
                  <a:extLst>
                    <a:ext uri="{9D8B030D-6E8A-4147-A177-3AD203B41FA5}">
                      <a16:colId xmlns:a16="http://schemas.microsoft.com/office/drawing/2014/main" val="20001"/>
                    </a:ext>
                  </a:extLst>
                </a:gridCol>
              </a:tblGrid>
              <a:tr h="24632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Calibri" pitchFamily="34" charset="0"/>
                          <a:cs typeface="Calibri" pitchFamily="34" charset="0"/>
                        </a:rPr>
                        <a:t>Regular imperfect tense endings</a:t>
                      </a:r>
                    </a:p>
                  </a:txBody>
                  <a:tcPr marT="45691" marB="4569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246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ais</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a:t>
                      </a:r>
                      <a:r>
                        <a:rPr kumimoji="0" lang="en-US" sz="1800" b="0" i="0" u="none" strike="noStrike" cap="none" normalizeH="0" baseline="0" dirty="0">
                          <a:ln>
                            <a:noFill/>
                          </a:ln>
                          <a:solidFill>
                            <a:schemeClr val="tx1"/>
                          </a:solidFill>
                          <a:effectLst/>
                          <a:latin typeface="Calibri" pitchFamily="34" charset="0"/>
                          <a:cs typeface="Calibri" pitchFamily="34" charset="0"/>
                        </a:rPr>
                        <a:t>u </a:t>
                      </a:r>
                      <a:r>
                        <a:rPr kumimoji="0" lang="en-US" sz="1600" b="0" i="0" u="none" strike="noStrike" cap="none" normalizeH="0" baseline="0" dirty="0">
                          <a:ln>
                            <a:noFill/>
                          </a:ln>
                          <a:solidFill>
                            <a:schemeClr val="tx1"/>
                          </a:solidFill>
                          <a:effectLst/>
                          <a:latin typeface="Calibri" pitchFamily="34" charset="0"/>
                          <a:cs typeface="Calibri" pitchFamily="34" charset="0"/>
                        </a:rPr>
                        <a:t>(you, 1 </a:t>
                      </a:r>
                      <a:r>
                        <a:rPr kumimoji="0" lang="en-US" sz="1600" b="0" i="0" u="none" strike="noStrike" cap="none" normalizeH="0" baseline="0" dirty="0" err="1">
                          <a:ln>
                            <a:noFill/>
                          </a:ln>
                          <a:solidFill>
                            <a:schemeClr val="tx1"/>
                          </a:solidFill>
                          <a:effectLst/>
                          <a:latin typeface="Calibri" pitchFamily="34" charset="0"/>
                          <a:cs typeface="Calibri" pitchFamily="34" charset="0"/>
                        </a:rPr>
                        <a:t>pers</a:t>
                      </a:r>
                      <a:r>
                        <a:rPr kumimoji="0" lang="en-US" sz="16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Calibri" pitchFamily="34" charset="0"/>
                        </a:rPr>
                        <a:t>il</a:t>
                      </a:r>
                      <a:r>
                        <a:rPr kumimoji="0" lang="en-US" sz="1800" b="0" i="0" u="none" strike="noStrike" cap="none" normalizeH="0" baseline="0" dirty="0">
                          <a:ln>
                            <a:noFill/>
                          </a:ln>
                          <a:solidFill>
                            <a:schemeClr val="tx1"/>
                          </a:solidFill>
                          <a:effectLst/>
                          <a:latin typeface="Calibri" pitchFamily="34" charset="0"/>
                          <a:cs typeface="Calibri" pitchFamily="34" charset="0"/>
                        </a:rPr>
                        <a:t>/</a:t>
                      </a:r>
                      <a:r>
                        <a:rPr kumimoji="0" lang="en-US" sz="1800" b="0" i="0" u="none" strike="noStrike" cap="none" normalizeH="0" baseline="0" dirty="0" err="1">
                          <a:ln>
                            <a:noFill/>
                          </a:ln>
                          <a:solidFill>
                            <a:schemeClr val="tx1"/>
                          </a:solidFill>
                          <a:effectLst/>
                          <a:latin typeface="Calibri" pitchFamily="34" charset="0"/>
                          <a:cs typeface="Calibri" pitchFamily="34" charset="0"/>
                        </a:rPr>
                        <a:t>elle</a:t>
                      </a:r>
                      <a:r>
                        <a:rPr kumimoji="0" lang="en-US" sz="18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on </a:t>
                      </a:r>
                      <a:r>
                        <a:rPr kumimoji="0" lang="en-GB" sz="10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ait</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6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ions</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6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vous</a:t>
                      </a:r>
                      <a:r>
                        <a:rPr kumimoji="0" lang="en-GB" sz="1800" b="0" i="0" u="none" strike="noStrike" cap="none" normalizeH="0" baseline="0" dirty="0">
                          <a:ln>
                            <a:noFill/>
                          </a:ln>
                          <a:solidFill>
                            <a:schemeClr val="tx1"/>
                          </a:solidFill>
                          <a:effectLst/>
                          <a:latin typeface="Calibri" pitchFamily="34" charset="0"/>
                          <a:cs typeface="Calibri" pitchFamily="34" charset="0"/>
                        </a:rPr>
                        <a:t> </a:t>
                      </a:r>
                      <a:r>
                        <a:rPr kumimoji="0" lang="en-GB" sz="105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iez</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ils</a:t>
                      </a:r>
                      <a:r>
                        <a:rPr kumimoji="0" lang="en-GB" sz="1800" b="0" i="0" u="none" strike="noStrike" cap="none" normalizeH="0" baseline="0" dirty="0">
                          <a:ln>
                            <a:noFill/>
                          </a:ln>
                          <a:solidFill>
                            <a:schemeClr val="tx1"/>
                          </a:solidFill>
                          <a:effectLst/>
                          <a:latin typeface="Calibri" pitchFamily="34" charset="0"/>
                          <a:cs typeface="Calibri" pitchFamily="34" charset="0"/>
                        </a:rPr>
                        <a:t>/</a:t>
                      </a:r>
                      <a:r>
                        <a:rPr kumimoji="0" lang="en-GB" sz="1800" b="0" i="0" u="none" strike="noStrike" cap="none" normalizeH="0" baseline="0" dirty="0" err="1">
                          <a:ln>
                            <a:noFill/>
                          </a:ln>
                          <a:solidFill>
                            <a:schemeClr val="tx1"/>
                          </a:solidFill>
                          <a:effectLst/>
                          <a:latin typeface="Calibri" pitchFamily="34" charset="0"/>
                          <a:cs typeface="Calibri" pitchFamily="34" charset="0"/>
                        </a:rPr>
                        <a:t>elles</a:t>
                      </a:r>
                      <a:r>
                        <a:rPr kumimoji="0" lang="en-GB" sz="18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aient</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2" name="TextBox 11"/>
          <p:cNvSpPr txBox="1"/>
          <p:nvPr/>
        </p:nvSpPr>
        <p:spPr>
          <a:xfrm>
            <a:off x="2072731" y="8567803"/>
            <a:ext cx="2712537" cy="369332"/>
          </a:xfrm>
          <a:prstGeom prst="rect">
            <a:avLst/>
          </a:prstGeom>
          <a:noFill/>
        </p:spPr>
        <p:txBody>
          <a:bodyPr wrap="none" rtlCol="0">
            <a:spAutoFit/>
          </a:bodyPr>
          <a:lstStyle/>
          <a:p>
            <a:r>
              <a:rPr lang="es-ES_tradnl" b="1" dirty="0" err="1">
                <a:latin typeface="Calibri" pitchFamily="34" charset="0"/>
                <a:cs typeface="Calibri" pitchFamily="34" charset="0"/>
              </a:rPr>
              <a:t>Il</a:t>
            </a:r>
            <a:r>
              <a:rPr lang="es-ES_tradnl" b="1" dirty="0">
                <a:latin typeface="Calibri" pitchFamily="34" charset="0"/>
                <a:cs typeface="Calibri" pitchFamily="34" charset="0"/>
              </a:rPr>
              <a:t> y </a:t>
            </a:r>
            <a:r>
              <a:rPr lang="es-ES_tradnl" b="1" dirty="0" err="1">
                <a:latin typeface="Calibri" pitchFamily="34" charset="0"/>
                <a:cs typeface="Calibri" pitchFamily="34" charset="0"/>
              </a:rPr>
              <a:t>avait</a:t>
            </a:r>
            <a:r>
              <a:rPr lang="es-ES_tradnl" b="1" dirty="0">
                <a:latin typeface="Calibri" pitchFamily="34" charset="0"/>
                <a:cs typeface="Calibri" pitchFamily="34" charset="0"/>
              </a:rPr>
              <a:t> -</a:t>
            </a:r>
            <a:r>
              <a:rPr lang="es-ES_tradnl" b="1" dirty="0" err="1">
                <a:latin typeface="Calibri" pitchFamily="34" charset="0"/>
                <a:cs typeface="Calibri" pitchFamily="34" charset="0"/>
              </a:rPr>
              <a:t>There</a:t>
            </a:r>
            <a:r>
              <a:rPr lang="es-ES_tradnl" b="1" dirty="0">
                <a:latin typeface="Calibri" pitchFamily="34" charset="0"/>
                <a:cs typeface="Calibri" pitchFamily="34" charset="0"/>
              </a:rPr>
              <a:t> </a:t>
            </a:r>
            <a:r>
              <a:rPr lang="es-ES_tradnl" b="1" dirty="0" err="1">
                <a:latin typeface="Calibri" pitchFamily="34" charset="0"/>
                <a:cs typeface="Calibri" pitchFamily="34" charset="0"/>
              </a:rPr>
              <a:t>was</a:t>
            </a:r>
            <a:r>
              <a:rPr lang="es-ES_tradnl" b="1" dirty="0">
                <a:latin typeface="Calibri" pitchFamily="34" charset="0"/>
                <a:cs typeface="Calibri" pitchFamily="34" charset="0"/>
              </a:rPr>
              <a:t>/ </a:t>
            </a:r>
            <a:r>
              <a:rPr lang="es-ES_tradnl" b="1" dirty="0" err="1">
                <a:latin typeface="Calibri" pitchFamily="34" charset="0"/>
                <a:cs typeface="Calibri" pitchFamily="34" charset="0"/>
              </a:rPr>
              <a:t>were</a:t>
            </a:r>
            <a:endParaRPr lang="es-ES_tradnl" b="1"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pPr>
              <a:defRPr/>
            </a:pPr>
            <a:fld id="{0F145BFC-05E3-4D00-AE96-44E6DC1FA43B}" type="slidenum">
              <a:rPr lang="en-GB" smtClean="0"/>
              <a:pPr>
                <a:defRPr/>
              </a:pPr>
              <a:t>12</a:t>
            </a:fld>
            <a:endParaRPr lang="en-GB"/>
          </a:p>
        </p:txBody>
      </p:sp>
      <p:graphicFrame>
        <p:nvGraphicFramePr>
          <p:cNvPr id="14" name="Group 79"/>
          <p:cNvGraphicFramePr>
            <a:graphicFrameLocks noGrp="1"/>
          </p:cNvGraphicFramePr>
          <p:nvPr>
            <p:extLst>
              <p:ext uri="{D42A27DB-BD31-4B8C-83A1-F6EECF244321}">
                <p14:modId xmlns:p14="http://schemas.microsoft.com/office/powerpoint/2010/main" val="3661483724"/>
              </p:ext>
            </p:extLst>
          </p:nvPr>
        </p:nvGraphicFramePr>
        <p:xfrm>
          <a:off x="4555408" y="2355333"/>
          <a:ext cx="1959692" cy="2674118"/>
        </p:xfrm>
        <a:graphic>
          <a:graphicData uri="http://schemas.openxmlformats.org/drawingml/2006/table">
            <a:tbl>
              <a:tblPr/>
              <a:tblGrid>
                <a:gridCol w="1959692">
                  <a:extLst>
                    <a:ext uri="{9D8B030D-6E8A-4147-A177-3AD203B41FA5}">
                      <a16:colId xmlns:a16="http://schemas.microsoft.com/office/drawing/2014/main" val="20001"/>
                    </a:ext>
                  </a:extLst>
                </a:gridCol>
              </a:tblGrid>
              <a:tr h="246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a:ln>
                            <a:noFill/>
                          </a:ln>
                          <a:solidFill>
                            <a:schemeClr val="tx1"/>
                          </a:solidFill>
                          <a:effectLst/>
                          <a:latin typeface="Calibri" pitchFamily="34" charset="0"/>
                          <a:cs typeface="Calibri" pitchFamily="34" charset="0"/>
                        </a:rPr>
                        <a:t>Eg</a:t>
                      </a:r>
                      <a:r>
                        <a:rPr kumimoji="0" lang="en-GB" sz="1400" b="1" i="0" u="none" strike="noStrike" cap="none" normalizeH="0" baseline="0" dirty="0">
                          <a:ln>
                            <a:noFill/>
                          </a:ln>
                          <a:solidFill>
                            <a:schemeClr val="tx1"/>
                          </a:solidFill>
                          <a:effectLst/>
                          <a:latin typeface="Calibri" pitchFamily="34" charset="0"/>
                          <a:cs typeface="Calibri" pitchFamily="34" charset="0"/>
                        </a:rPr>
                        <a:t>. To play – JOUER</a:t>
                      </a:r>
                    </a:p>
                  </a:txBody>
                  <a:tcPr marT="45691" marB="4569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jouais</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Tu</a:t>
                      </a:r>
                      <a:r>
                        <a:rPr kumimoji="0" lang="en-GB" sz="1800" b="1" i="0" u="none" strike="noStrike" cap="none" normalizeH="0" baseline="0" dirty="0">
                          <a:ln>
                            <a:noFill/>
                          </a:ln>
                          <a:solidFill>
                            <a:schemeClr val="tx1"/>
                          </a:solidFill>
                          <a:effectLst/>
                          <a:latin typeface="Calibri" pitchFamily="34" charset="0"/>
                          <a:cs typeface="Calibri" pitchFamily="34" charset="0"/>
                        </a:rPr>
                        <a:t> </a:t>
                      </a:r>
                      <a:r>
                        <a:rPr kumimoji="0" lang="en-GB" sz="1800" b="1" i="0" u="none" strike="noStrike" cap="none" normalizeH="0" baseline="0" dirty="0" err="1">
                          <a:ln>
                            <a:noFill/>
                          </a:ln>
                          <a:solidFill>
                            <a:schemeClr val="tx1"/>
                          </a:solidFill>
                          <a:effectLst/>
                          <a:latin typeface="Calibri" pitchFamily="34" charset="0"/>
                          <a:cs typeface="Calibri" pitchFamily="34" charset="0"/>
                        </a:rPr>
                        <a:t>jouais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3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Il/</a:t>
                      </a:r>
                      <a:r>
                        <a:rPr kumimoji="0" lang="en-GB" sz="1800" b="1" i="0" u="none" strike="noStrike" cap="none" normalizeH="0" baseline="0" dirty="0" err="1">
                          <a:ln>
                            <a:noFill/>
                          </a:ln>
                          <a:solidFill>
                            <a:schemeClr val="tx1"/>
                          </a:solidFill>
                          <a:effectLst/>
                          <a:latin typeface="Calibri" pitchFamily="34" charset="0"/>
                          <a:cs typeface="Calibri" pitchFamily="34" charset="0"/>
                        </a:rPr>
                        <a:t>elle</a:t>
                      </a:r>
                      <a:r>
                        <a:rPr kumimoji="0" lang="en-GB" sz="1800" b="1" i="0" u="none" strike="noStrike" cap="none" normalizeH="0" baseline="0" dirty="0">
                          <a:ln>
                            <a:noFill/>
                          </a:ln>
                          <a:solidFill>
                            <a:schemeClr val="tx1"/>
                          </a:solidFill>
                          <a:effectLst/>
                          <a:latin typeface="Calibri" pitchFamily="34" charset="0"/>
                          <a:cs typeface="Calibri" pitchFamily="34" charset="0"/>
                        </a:rPr>
                        <a:t>/on </a:t>
                      </a:r>
                      <a:r>
                        <a:rPr kumimoji="0" lang="en-GB" sz="1800" b="1" i="0" u="none" strike="noStrike" cap="none" normalizeH="0" baseline="0" dirty="0" err="1" smtClean="0">
                          <a:ln>
                            <a:noFill/>
                          </a:ln>
                          <a:solidFill>
                            <a:schemeClr val="tx1"/>
                          </a:solidFill>
                          <a:effectLst/>
                          <a:latin typeface="Calibri" pitchFamily="34" charset="0"/>
                          <a:cs typeface="Calibri" pitchFamily="34" charset="0"/>
                        </a:rPr>
                        <a:t>jouait</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6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Nous </a:t>
                      </a:r>
                      <a:r>
                        <a:rPr kumimoji="0" lang="en-GB" sz="1800" b="1" i="0" u="none" strike="noStrike" cap="none" normalizeH="0" baseline="0" dirty="0" err="1">
                          <a:ln>
                            <a:noFill/>
                          </a:ln>
                          <a:solidFill>
                            <a:schemeClr val="tx1"/>
                          </a:solidFill>
                          <a:effectLst/>
                          <a:latin typeface="Calibri" pitchFamily="34" charset="0"/>
                          <a:cs typeface="Calibri" pitchFamily="34" charset="0"/>
                        </a:rPr>
                        <a:t>jouions</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6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Vous</a:t>
                      </a:r>
                      <a:r>
                        <a:rPr kumimoji="0" lang="en-GB" sz="1800" b="1" i="0" u="none" strike="noStrike" cap="none" normalizeH="0" baseline="0" dirty="0">
                          <a:ln>
                            <a:noFill/>
                          </a:ln>
                          <a:solidFill>
                            <a:schemeClr val="tx1"/>
                          </a:solidFill>
                          <a:effectLst/>
                          <a:latin typeface="Calibri" pitchFamily="34" charset="0"/>
                          <a:cs typeface="Calibri" pitchFamily="34" charset="0"/>
                        </a:rPr>
                        <a:t> </a:t>
                      </a:r>
                      <a:r>
                        <a:rPr kumimoji="0" lang="en-GB" sz="1800" b="1" i="0" u="none" strike="noStrike" cap="none" normalizeH="0" baseline="0" dirty="0" err="1">
                          <a:ln>
                            <a:noFill/>
                          </a:ln>
                          <a:solidFill>
                            <a:schemeClr val="tx1"/>
                          </a:solidFill>
                          <a:effectLst/>
                          <a:latin typeface="Calibri" pitchFamily="34" charset="0"/>
                          <a:cs typeface="Calibri" pitchFamily="34" charset="0"/>
                        </a:rPr>
                        <a:t>jouiez</a:t>
                      </a:r>
                      <a:endParaRPr kumimoji="0" lang="en-US"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3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Ils</a:t>
                      </a:r>
                      <a:r>
                        <a:rPr kumimoji="0" lang="en-GB" sz="1800" b="1" i="0" u="none" strike="noStrike" cap="none" normalizeH="0" baseline="0" dirty="0">
                          <a:ln>
                            <a:noFill/>
                          </a:ln>
                          <a:solidFill>
                            <a:schemeClr val="tx1"/>
                          </a:solidFill>
                          <a:effectLst/>
                          <a:latin typeface="Calibri" pitchFamily="34" charset="0"/>
                          <a:cs typeface="Calibri" pitchFamily="34" charset="0"/>
                        </a:rPr>
                        <a:t>/</a:t>
                      </a:r>
                      <a:r>
                        <a:rPr kumimoji="0" lang="en-GB" sz="1800" b="1" i="0" u="none" strike="noStrike" cap="none" normalizeH="0" baseline="0" dirty="0" err="1">
                          <a:ln>
                            <a:noFill/>
                          </a:ln>
                          <a:solidFill>
                            <a:schemeClr val="tx1"/>
                          </a:solidFill>
                          <a:effectLst/>
                          <a:latin typeface="Calibri" pitchFamily="34" charset="0"/>
                          <a:cs typeface="Calibri" pitchFamily="34" charset="0"/>
                        </a:rPr>
                        <a:t>elles</a:t>
                      </a:r>
                      <a:r>
                        <a:rPr kumimoji="0" lang="en-GB" sz="1800" b="1" i="0" u="none" strike="noStrike" cap="none" normalizeH="0" baseline="0" dirty="0">
                          <a:ln>
                            <a:noFill/>
                          </a:ln>
                          <a:solidFill>
                            <a:schemeClr val="tx1"/>
                          </a:solidFill>
                          <a:effectLst/>
                          <a:latin typeface="Calibri" pitchFamily="34" charset="0"/>
                          <a:cs typeface="Calibri" pitchFamily="34" charset="0"/>
                        </a:rPr>
                        <a:t> </a:t>
                      </a:r>
                      <a:r>
                        <a:rPr kumimoji="0" lang="en-GB" sz="1800" b="1" i="0" u="none" strike="noStrike" cap="none" normalizeH="0" baseline="0" dirty="0" err="1">
                          <a:ln>
                            <a:noFill/>
                          </a:ln>
                          <a:solidFill>
                            <a:schemeClr val="tx1"/>
                          </a:solidFill>
                          <a:effectLst/>
                          <a:latin typeface="Calibri" pitchFamily="34" charset="0"/>
                          <a:cs typeface="Calibri" pitchFamily="34" charset="0"/>
                        </a:rPr>
                        <a:t>jouaient</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12873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88" y="539552"/>
            <a:ext cx="6742112" cy="1600438"/>
          </a:xfrm>
          <a:prstGeom prst="rect">
            <a:avLst/>
          </a:prstGeom>
        </p:spPr>
        <p:txBody>
          <a:bodyPr wrap="square">
            <a:spAutoFit/>
          </a:bodyPr>
          <a:lstStyle/>
          <a:p>
            <a:pPr algn="ctr"/>
            <a:r>
              <a:rPr lang="en-GB" b="1" dirty="0">
                <a:latin typeface="Calibri" pitchFamily="34" charset="0"/>
                <a:cs typeface="Calibri" pitchFamily="34" charset="0"/>
              </a:rPr>
              <a:t>FORMATION</a:t>
            </a:r>
          </a:p>
          <a:p>
            <a:pPr>
              <a:spcAft>
                <a:spcPts val="1200"/>
              </a:spcAft>
              <a:buFont typeface="Arial" pitchFamily="34" charset="0"/>
              <a:buChar char="•"/>
            </a:pPr>
            <a:r>
              <a:rPr lang="en-GB" dirty="0">
                <a:latin typeface="Calibri" pitchFamily="34" charset="0"/>
                <a:cs typeface="Calibri" pitchFamily="34" charset="0"/>
              </a:rPr>
              <a:t>To form the future tense add the following endings to the infinitive.</a:t>
            </a:r>
          </a:p>
          <a:p>
            <a:pPr>
              <a:spcAft>
                <a:spcPts val="1200"/>
              </a:spcAft>
              <a:buFont typeface="Arial" pitchFamily="34" charset="0"/>
              <a:buChar char="•"/>
            </a:pPr>
            <a:r>
              <a:rPr lang="en-GB" dirty="0">
                <a:latin typeface="Calibri" pitchFamily="34" charset="0"/>
                <a:cs typeface="Calibri" pitchFamily="34" charset="0"/>
              </a:rPr>
              <a:t>There are some irregular stems but the endings are regular.</a:t>
            </a:r>
          </a:p>
          <a:p>
            <a:pPr>
              <a:spcAft>
                <a:spcPts val="1200"/>
              </a:spcAft>
              <a:buFont typeface="Arial" pitchFamily="34" charset="0"/>
              <a:buChar char="•"/>
            </a:pPr>
            <a:r>
              <a:rPr lang="en-GB" dirty="0">
                <a:latin typeface="Calibri" pitchFamily="34" charset="0"/>
                <a:cs typeface="Calibri" pitchFamily="34" charset="0"/>
              </a:rPr>
              <a:t>A very useful verb: </a:t>
            </a:r>
            <a:r>
              <a:rPr lang="en-GB" sz="2400" b="1" dirty="0">
                <a:latin typeface="Calibri" pitchFamily="34" charset="0"/>
                <a:cs typeface="Calibri" pitchFamily="34" charset="0"/>
              </a:rPr>
              <a:t>Il y aura = There will be</a:t>
            </a:r>
          </a:p>
        </p:txBody>
      </p:sp>
      <p:graphicFrame>
        <p:nvGraphicFramePr>
          <p:cNvPr id="3" name="Table 2"/>
          <p:cNvGraphicFramePr>
            <a:graphicFrameLocks noGrp="1"/>
          </p:cNvGraphicFramePr>
          <p:nvPr>
            <p:extLst>
              <p:ext uri="{D42A27DB-BD31-4B8C-83A1-F6EECF244321}">
                <p14:modId xmlns:p14="http://schemas.microsoft.com/office/powerpoint/2010/main" val="433688597"/>
              </p:ext>
            </p:extLst>
          </p:nvPr>
        </p:nvGraphicFramePr>
        <p:xfrm>
          <a:off x="385414" y="2204709"/>
          <a:ext cx="6203060" cy="2523840"/>
        </p:xfrm>
        <a:graphic>
          <a:graphicData uri="http://schemas.openxmlformats.org/drawingml/2006/table">
            <a:tbl>
              <a:tblPr/>
              <a:tblGrid>
                <a:gridCol w="2223579">
                  <a:extLst>
                    <a:ext uri="{9D8B030D-6E8A-4147-A177-3AD203B41FA5}">
                      <a16:colId xmlns:a16="http://schemas.microsoft.com/office/drawing/2014/main" val="20000"/>
                    </a:ext>
                  </a:extLst>
                </a:gridCol>
                <a:gridCol w="1670812">
                  <a:extLst>
                    <a:ext uri="{9D8B030D-6E8A-4147-A177-3AD203B41FA5}">
                      <a16:colId xmlns:a16="http://schemas.microsoft.com/office/drawing/2014/main" val="20001"/>
                    </a:ext>
                  </a:extLst>
                </a:gridCol>
                <a:gridCol w="2308669">
                  <a:extLst>
                    <a:ext uri="{9D8B030D-6E8A-4147-A177-3AD203B41FA5}">
                      <a16:colId xmlns:a16="http://schemas.microsoft.com/office/drawing/2014/main" val="20002"/>
                    </a:ext>
                  </a:extLst>
                </a:gridCol>
              </a:tblGrid>
              <a:tr h="192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ai</a:t>
                      </a:r>
                      <a:r>
                        <a:rPr kumimoji="0" lang="en-GB" sz="18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I will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a:t>
                      </a:r>
                      <a:r>
                        <a:rPr kumimoji="0" lang="en-US" sz="1800" b="0" i="0" u="none" strike="noStrike" cap="none" normalizeH="0" baseline="0" dirty="0">
                          <a:ln>
                            <a:noFill/>
                          </a:ln>
                          <a:solidFill>
                            <a:schemeClr val="tx1"/>
                          </a:solidFill>
                          <a:effectLst/>
                          <a:latin typeface="Calibri" pitchFamily="34" charset="0"/>
                          <a:cs typeface="Calibri" pitchFamily="34" charset="0"/>
                        </a:rPr>
                        <a:t>u </a:t>
                      </a:r>
                      <a:r>
                        <a:rPr kumimoji="0" lang="en-US" sz="1600" b="0" i="0" u="none" strike="noStrike" cap="none" normalizeH="0" baseline="0" dirty="0">
                          <a:ln>
                            <a:noFill/>
                          </a:ln>
                          <a:solidFill>
                            <a:schemeClr val="tx1"/>
                          </a:solidFill>
                          <a:effectLst/>
                          <a:latin typeface="Calibri" pitchFamily="34" charset="0"/>
                          <a:cs typeface="Calibri" pitchFamily="34" charset="0"/>
                        </a:rPr>
                        <a:t>(you, 1 </a:t>
                      </a:r>
                      <a:r>
                        <a:rPr kumimoji="0" lang="en-US" sz="1600" b="0" i="0" u="none" strike="noStrike" cap="none" normalizeH="0" baseline="0" dirty="0" err="1">
                          <a:ln>
                            <a:noFill/>
                          </a:ln>
                          <a:solidFill>
                            <a:schemeClr val="tx1"/>
                          </a:solidFill>
                          <a:effectLst/>
                          <a:latin typeface="Calibri" pitchFamily="34" charset="0"/>
                          <a:cs typeface="Calibri" pitchFamily="34" charset="0"/>
                        </a:rPr>
                        <a:t>pers</a:t>
                      </a:r>
                      <a:r>
                        <a:rPr kumimoji="0" lang="en-US" sz="16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as</a:t>
                      </a:r>
                      <a:r>
                        <a:rPr kumimoji="0" lang="en-GB" sz="18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You will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Calibri" pitchFamily="34" charset="0"/>
                        </a:rPr>
                        <a:t>il</a:t>
                      </a:r>
                      <a:r>
                        <a:rPr kumimoji="0" lang="en-US" sz="1800" b="0" i="0" u="none" strike="noStrike" cap="none" normalizeH="0" baseline="0" dirty="0">
                          <a:ln>
                            <a:noFill/>
                          </a:ln>
                          <a:solidFill>
                            <a:schemeClr val="tx1"/>
                          </a:solidFill>
                          <a:effectLst/>
                          <a:latin typeface="Calibri" pitchFamily="34" charset="0"/>
                          <a:cs typeface="Calibri" pitchFamily="34" charset="0"/>
                        </a:rPr>
                        <a:t>/</a:t>
                      </a:r>
                      <a:r>
                        <a:rPr kumimoji="0" lang="en-US" sz="1800" b="0" i="0" u="none" strike="noStrike" cap="none" normalizeH="0" baseline="0" dirty="0" err="1">
                          <a:ln>
                            <a:noFill/>
                          </a:ln>
                          <a:solidFill>
                            <a:schemeClr val="tx1"/>
                          </a:solidFill>
                          <a:effectLst/>
                          <a:latin typeface="Calibri" pitchFamily="34" charset="0"/>
                          <a:cs typeface="Calibri" pitchFamily="34" charset="0"/>
                        </a:rPr>
                        <a:t>elle</a:t>
                      </a:r>
                      <a:r>
                        <a:rPr kumimoji="0" lang="en-US" sz="18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on </a:t>
                      </a:r>
                      <a:r>
                        <a:rPr kumimoji="0" lang="en-GB" sz="10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He/she/we will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1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ons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We will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vous</a:t>
                      </a:r>
                      <a:r>
                        <a:rPr kumimoji="0" lang="en-GB" sz="1800" b="0" i="0" u="none" strike="noStrike" cap="none" normalizeH="0" baseline="0" dirty="0">
                          <a:ln>
                            <a:noFill/>
                          </a:ln>
                          <a:solidFill>
                            <a:schemeClr val="tx1"/>
                          </a:solidFill>
                          <a:effectLst/>
                          <a:latin typeface="Calibri" pitchFamily="34" charset="0"/>
                          <a:cs typeface="Calibri" pitchFamily="34" charset="0"/>
                        </a:rPr>
                        <a:t> </a:t>
                      </a:r>
                      <a:r>
                        <a:rPr kumimoji="0" lang="en-GB" sz="105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ez</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You will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2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ils</a:t>
                      </a:r>
                      <a:r>
                        <a:rPr kumimoji="0" lang="en-GB" sz="1800" b="0" i="0" u="none" strike="noStrike" cap="none" normalizeH="0" baseline="0" dirty="0">
                          <a:ln>
                            <a:noFill/>
                          </a:ln>
                          <a:solidFill>
                            <a:schemeClr val="tx1"/>
                          </a:solidFill>
                          <a:effectLst/>
                          <a:latin typeface="Calibri" pitchFamily="34" charset="0"/>
                          <a:cs typeface="Calibri" pitchFamily="34" charset="0"/>
                        </a:rPr>
                        <a:t>/</a:t>
                      </a:r>
                      <a:r>
                        <a:rPr kumimoji="0" lang="en-GB" sz="1800" b="0" i="0" u="none" strike="noStrike" cap="none" normalizeH="0" baseline="0" dirty="0" err="1">
                          <a:ln>
                            <a:noFill/>
                          </a:ln>
                          <a:solidFill>
                            <a:schemeClr val="tx1"/>
                          </a:solidFill>
                          <a:effectLst/>
                          <a:latin typeface="Calibri" pitchFamily="34" charset="0"/>
                          <a:cs typeface="Calibri" pitchFamily="34" charset="0"/>
                        </a:rPr>
                        <a:t>elles</a:t>
                      </a:r>
                      <a:r>
                        <a:rPr kumimoji="0" lang="en-GB" sz="18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ont</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They/you will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Box 4"/>
          <p:cNvSpPr txBox="1">
            <a:spLocks noChangeArrowheads="1"/>
          </p:cNvSpPr>
          <p:nvPr/>
        </p:nvSpPr>
        <p:spPr bwMode="auto">
          <a:xfrm>
            <a:off x="115888" y="34925"/>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Future tense (will do…)</a:t>
            </a:r>
          </a:p>
        </p:txBody>
      </p:sp>
      <p:graphicFrame>
        <p:nvGraphicFramePr>
          <p:cNvPr id="5" name="Group 62"/>
          <p:cNvGraphicFramePr>
            <a:graphicFrameLocks noGrp="1"/>
          </p:cNvGraphicFramePr>
          <p:nvPr>
            <p:extLst>
              <p:ext uri="{D42A27DB-BD31-4B8C-83A1-F6EECF244321}">
                <p14:modId xmlns:p14="http://schemas.microsoft.com/office/powerpoint/2010/main" val="3354480770"/>
              </p:ext>
            </p:extLst>
          </p:nvPr>
        </p:nvGraphicFramePr>
        <p:xfrm>
          <a:off x="0" y="4932040"/>
          <a:ext cx="6858000" cy="4023360"/>
        </p:xfrm>
        <a:graphic>
          <a:graphicData uri="http://schemas.openxmlformats.org/drawingml/2006/table">
            <a:tbl>
              <a:tblPr/>
              <a:tblGrid>
                <a:gridCol w="11247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708920">
                  <a:extLst>
                    <a:ext uri="{9D8B030D-6E8A-4147-A177-3AD203B41FA5}">
                      <a16:colId xmlns:a16="http://schemas.microsoft.com/office/drawing/2014/main" val="20003"/>
                    </a:ext>
                  </a:extLst>
                </a:gridCol>
              </a:tblGrid>
              <a:tr h="31273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sz="1800" b="1" dirty="0">
                          <a:latin typeface="Calibri" pitchFamily="34" charset="0"/>
                          <a:cs typeface="Calibri" pitchFamily="34" charset="0"/>
                        </a:rPr>
                        <a:t>Irregular future stems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eaLnBrk="1" hangingPunct="1">
                        <a:spcBef>
                          <a:spcPct val="50000"/>
                        </a:spcBef>
                      </a:pPr>
                      <a:r>
                        <a:rPr lang="fr-FR" sz="1800" b="1" noProof="0" dirty="0">
                          <a:latin typeface="Calibri" pitchFamily="34" charset="0"/>
                          <a:cs typeface="Calibri" pitchFamily="34" charset="0"/>
                        </a:rPr>
                        <a:t>Après mes </a:t>
                      </a:r>
                      <a:r>
                        <a:rPr lang="fr-FR" sz="1800" b="1" noProof="0" dirty="0" smtClean="0">
                          <a:latin typeface="Calibri" pitchFamily="34" charset="0"/>
                          <a:cs typeface="Calibri" pitchFamily="34" charset="0"/>
                        </a:rPr>
                        <a:t>examens, </a:t>
                      </a:r>
                      <a:r>
                        <a:rPr lang="fr-FR" sz="1800" b="1" noProof="0" dirty="0">
                          <a:latin typeface="Calibri" pitchFamily="34" charset="0"/>
                          <a:cs typeface="Calibri" pitchFamily="34" charset="0"/>
                        </a:rPr>
                        <a:t>j’irai en France.</a:t>
                      </a:r>
                      <a:r>
                        <a:rPr lang="fr-FR" sz="1800" b="1" baseline="0" noProof="0" dirty="0">
                          <a:latin typeface="Calibri" pitchFamily="34" charset="0"/>
                          <a:cs typeface="Calibri" pitchFamily="34" charset="0"/>
                        </a:rPr>
                        <a:t> </a:t>
                      </a:r>
                    </a:p>
                    <a:p>
                      <a:pPr eaLnBrk="1" hangingPunct="1">
                        <a:spcBef>
                          <a:spcPct val="50000"/>
                        </a:spcBef>
                      </a:pPr>
                      <a:r>
                        <a:rPr lang="fr-FR" sz="1800" noProof="0" dirty="0" err="1">
                          <a:latin typeface="Calibri" pitchFamily="34" charset="0"/>
                          <a:cs typeface="Calibri" pitchFamily="34" charset="0"/>
                        </a:rPr>
                        <a:t>After</a:t>
                      </a:r>
                      <a:r>
                        <a:rPr lang="fr-FR" sz="1800" noProof="0" dirty="0">
                          <a:latin typeface="Calibri" pitchFamily="34" charset="0"/>
                          <a:cs typeface="Calibri" pitchFamily="34" charset="0"/>
                        </a:rPr>
                        <a:t> </a:t>
                      </a:r>
                      <a:r>
                        <a:rPr lang="fr-FR" sz="1800" noProof="0" dirty="0" err="1">
                          <a:latin typeface="Calibri" pitchFamily="34" charset="0"/>
                          <a:cs typeface="Calibri" pitchFamily="34" charset="0"/>
                        </a:rPr>
                        <a:t>my</a:t>
                      </a:r>
                      <a:r>
                        <a:rPr lang="fr-FR" sz="1800" noProof="0" dirty="0">
                          <a:latin typeface="Calibri" pitchFamily="34" charset="0"/>
                          <a:cs typeface="Calibri" pitchFamily="34" charset="0"/>
                        </a:rPr>
                        <a:t> exams, I </a:t>
                      </a:r>
                      <a:r>
                        <a:rPr lang="fr-FR" sz="1800" noProof="0" dirty="0" err="1">
                          <a:latin typeface="Calibri" pitchFamily="34" charset="0"/>
                          <a:cs typeface="Calibri" pitchFamily="34" charset="0"/>
                        </a:rPr>
                        <a:t>will</a:t>
                      </a:r>
                      <a:r>
                        <a:rPr lang="fr-FR" sz="1800" noProof="0" dirty="0">
                          <a:latin typeface="Calibri" pitchFamily="34" charset="0"/>
                          <a:cs typeface="Calibri" pitchFamily="34" charset="0"/>
                        </a:rPr>
                        <a:t> go to Spain.</a:t>
                      </a:r>
                    </a:p>
                    <a:p>
                      <a:pPr eaLnBrk="1" hangingPunct="1">
                        <a:spcBef>
                          <a:spcPct val="50000"/>
                        </a:spcBef>
                      </a:pPr>
                      <a:r>
                        <a:rPr lang="fr-FR" sz="1800" b="1" noProof="0" dirty="0">
                          <a:latin typeface="Calibri" pitchFamily="34" charset="0"/>
                          <a:cs typeface="Calibri" pitchFamily="34" charset="0"/>
                        </a:rPr>
                        <a:t>Nous mangerons </a:t>
                      </a:r>
                      <a:r>
                        <a:rPr lang="fr-FR" sz="1800" b="1" noProof="0" dirty="0" smtClean="0">
                          <a:latin typeface="Calibri" pitchFamily="34" charset="0"/>
                          <a:cs typeface="Calibri" pitchFamily="34" charset="0"/>
                        </a:rPr>
                        <a:t>à </a:t>
                      </a:r>
                      <a:r>
                        <a:rPr lang="fr-FR" sz="1800" b="1" noProof="0" dirty="0">
                          <a:latin typeface="Calibri" pitchFamily="34" charset="0"/>
                          <a:cs typeface="Calibri" pitchFamily="34" charset="0"/>
                        </a:rPr>
                        <a:t>8H</a:t>
                      </a:r>
                      <a:r>
                        <a:rPr lang="fr-FR" sz="1800" b="1" baseline="0" noProof="0" dirty="0">
                          <a:latin typeface="Calibri" pitchFamily="34" charset="0"/>
                          <a:cs typeface="Calibri" pitchFamily="34" charset="0"/>
                        </a:rPr>
                        <a:t>.     </a:t>
                      </a:r>
                      <a:r>
                        <a:rPr lang="fr-FR" sz="1800" noProof="0" dirty="0" err="1">
                          <a:latin typeface="Calibri" pitchFamily="34" charset="0"/>
                          <a:cs typeface="Calibri" pitchFamily="34" charset="0"/>
                        </a:rPr>
                        <a:t>We</a:t>
                      </a:r>
                      <a:r>
                        <a:rPr lang="fr-FR" sz="1800" noProof="0" dirty="0">
                          <a:latin typeface="Calibri" pitchFamily="34" charset="0"/>
                          <a:cs typeface="Calibri" pitchFamily="34" charset="0"/>
                        </a:rPr>
                        <a:t> </a:t>
                      </a:r>
                      <a:r>
                        <a:rPr lang="fr-FR" sz="1800" noProof="0" dirty="0" err="1">
                          <a:latin typeface="Calibri" pitchFamily="34" charset="0"/>
                          <a:cs typeface="Calibri" pitchFamily="34" charset="0"/>
                        </a:rPr>
                        <a:t>will</a:t>
                      </a:r>
                      <a:r>
                        <a:rPr lang="fr-FR" sz="1800" noProof="0" dirty="0">
                          <a:latin typeface="Calibri" pitchFamily="34" charset="0"/>
                          <a:cs typeface="Calibri" pitchFamily="34" charset="0"/>
                        </a:rPr>
                        <a:t> </a:t>
                      </a:r>
                      <a:r>
                        <a:rPr lang="fr-FR" sz="1800" noProof="0" dirty="0" err="1">
                          <a:latin typeface="Calibri" pitchFamily="34" charset="0"/>
                          <a:cs typeface="Calibri" pitchFamily="34" charset="0"/>
                        </a:rPr>
                        <a:t>eat</a:t>
                      </a:r>
                      <a:r>
                        <a:rPr lang="fr-FR" sz="1800" noProof="0" dirty="0">
                          <a:latin typeface="Calibri" pitchFamily="34" charset="0"/>
                          <a:cs typeface="Calibri" pitchFamily="34" charset="0"/>
                        </a:rPr>
                        <a:t> at 8.</a:t>
                      </a:r>
                    </a:p>
                    <a:p>
                      <a:pPr eaLnBrk="1" hangingPunct="1">
                        <a:spcBef>
                          <a:spcPct val="50000"/>
                        </a:spcBef>
                      </a:pPr>
                      <a:r>
                        <a:rPr lang="fr-FR" sz="1800" b="1" noProof="0" dirty="0">
                          <a:latin typeface="Calibri" pitchFamily="34" charset="0"/>
                          <a:cs typeface="Calibri" pitchFamily="34" charset="0"/>
                        </a:rPr>
                        <a:t>La soirée sera </a:t>
                      </a:r>
                      <a:r>
                        <a:rPr lang="fr-FR" sz="1800" b="1" noProof="0" dirty="0" smtClean="0">
                          <a:latin typeface="Calibri" pitchFamily="34" charset="0"/>
                          <a:cs typeface="Calibri" pitchFamily="34" charset="0"/>
                        </a:rPr>
                        <a:t>géniale. </a:t>
                      </a:r>
                      <a:r>
                        <a:rPr lang="fr-FR" sz="1800" b="0" noProof="0" dirty="0">
                          <a:latin typeface="Calibri" pitchFamily="34" charset="0"/>
                          <a:cs typeface="Calibri" pitchFamily="34" charset="0"/>
                        </a:rPr>
                        <a:t>Th</a:t>
                      </a:r>
                      <a:r>
                        <a:rPr lang="fr-FR" sz="1800" noProof="0" dirty="0">
                          <a:latin typeface="Calibri" pitchFamily="34" charset="0"/>
                          <a:cs typeface="Calibri" pitchFamily="34" charset="0"/>
                        </a:rPr>
                        <a:t>e party </a:t>
                      </a:r>
                      <a:r>
                        <a:rPr lang="fr-FR" sz="1800" noProof="0" dirty="0" err="1">
                          <a:latin typeface="Calibri" pitchFamily="34" charset="0"/>
                          <a:cs typeface="Calibri" pitchFamily="34" charset="0"/>
                        </a:rPr>
                        <a:t>will</a:t>
                      </a:r>
                      <a:r>
                        <a:rPr lang="fr-FR" sz="1800" noProof="0" dirty="0">
                          <a:latin typeface="Calibri" pitchFamily="34" charset="0"/>
                          <a:cs typeface="Calibri" pitchFamily="34" charset="0"/>
                        </a:rPr>
                        <a:t> </a:t>
                      </a:r>
                      <a:r>
                        <a:rPr lang="fr-FR" sz="1800" noProof="0" dirty="0" err="1">
                          <a:latin typeface="Calibri" pitchFamily="34" charset="0"/>
                          <a:cs typeface="Calibri" pitchFamily="34" charset="0"/>
                        </a:rPr>
                        <a:t>be</a:t>
                      </a:r>
                      <a:r>
                        <a:rPr lang="fr-FR" sz="1800" noProof="0" dirty="0">
                          <a:latin typeface="Calibri" pitchFamily="34" charset="0"/>
                          <a:cs typeface="Calibri" pitchFamily="34" charset="0"/>
                        </a:rPr>
                        <a:t> </a:t>
                      </a:r>
                      <a:r>
                        <a:rPr lang="fr-FR" sz="1800" noProof="0" dirty="0" err="1">
                          <a:latin typeface="Calibri" pitchFamily="34" charset="0"/>
                          <a:cs typeface="Calibri" pitchFamily="34" charset="0"/>
                        </a:rPr>
                        <a:t>great</a:t>
                      </a:r>
                      <a:r>
                        <a:rPr lang="fr-FR" sz="1800" noProof="0" dirty="0">
                          <a:latin typeface="Calibri" pitchFamily="34" charset="0"/>
                          <a:cs typeface="Calibri" pitchFamily="34" charset="0"/>
                        </a:rPr>
                        <a:t>.</a:t>
                      </a:r>
                    </a:p>
                    <a:p>
                      <a:pPr eaLnBrk="1" hangingPunct="1">
                        <a:spcBef>
                          <a:spcPct val="50000"/>
                        </a:spcBef>
                      </a:pPr>
                      <a:r>
                        <a:rPr lang="fr-FR" sz="1800" b="1" noProof="0" dirty="0">
                          <a:latin typeface="Calibri" pitchFamily="34" charset="0"/>
                          <a:cs typeface="Calibri" pitchFamily="34" charset="0"/>
                        </a:rPr>
                        <a:t>A l’avenir ils</a:t>
                      </a:r>
                      <a:r>
                        <a:rPr lang="fr-FR" sz="1800" b="1" baseline="0" noProof="0" dirty="0">
                          <a:latin typeface="Calibri" pitchFamily="34" charset="0"/>
                          <a:cs typeface="Calibri" pitchFamily="34" charset="0"/>
                        </a:rPr>
                        <a:t> achèteront une maison en Espagne</a:t>
                      </a:r>
                      <a:r>
                        <a:rPr lang="fr-FR" sz="1800" b="1" noProof="0" dirty="0">
                          <a:latin typeface="Calibri" pitchFamily="34" charset="0"/>
                          <a:cs typeface="Calibri" pitchFamily="34" charset="0"/>
                        </a:rPr>
                        <a:t>.                   </a:t>
                      </a:r>
                      <a:r>
                        <a:rPr lang="fr-FR" sz="1800" noProof="0" dirty="0">
                          <a:latin typeface="Calibri" pitchFamily="34" charset="0"/>
                          <a:cs typeface="Calibri" pitchFamily="34" charset="0"/>
                        </a:rPr>
                        <a:t>In the future </a:t>
                      </a:r>
                      <a:r>
                        <a:rPr lang="fr-FR" sz="1800" noProof="0" dirty="0" err="1">
                          <a:latin typeface="Calibri" pitchFamily="34" charset="0"/>
                          <a:cs typeface="Calibri" pitchFamily="34" charset="0"/>
                        </a:rPr>
                        <a:t>they</a:t>
                      </a:r>
                      <a:r>
                        <a:rPr lang="fr-FR" sz="1800" noProof="0" dirty="0">
                          <a:latin typeface="Calibri" pitchFamily="34" charset="0"/>
                          <a:cs typeface="Calibri" pitchFamily="34" charset="0"/>
                        </a:rPr>
                        <a:t> </a:t>
                      </a:r>
                      <a:r>
                        <a:rPr lang="fr-FR" sz="1800" noProof="0" dirty="0" err="1">
                          <a:latin typeface="Calibri" pitchFamily="34" charset="0"/>
                          <a:cs typeface="Calibri" pitchFamily="34" charset="0"/>
                        </a:rPr>
                        <a:t>will</a:t>
                      </a:r>
                      <a:r>
                        <a:rPr lang="fr-FR" sz="1800" noProof="0" dirty="0">
                          <a:latin typeface="Calibri" pitchFamily="34" charset="0"/>
                          <a:cs typeface="Calibri" pitchFamily="34" charset="0"/>
                        </a:rPr>
                        <a:t> buy a house in Spain.</a:t>
                      </a:r>
                      <a:endParaRPr kumimoji="0" lang="fr-FR" sz="1800" b="1" i="0" u="none" strike="noStrike" cap="none" normalizeH="0" baseline="0" noProof="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Infinitive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Calibri" pitchFamily="34" charset="0"/>
                          <a:cs typeface="Calibri" pitchFamily="34" charset="0"/>
                        </a:rPr>
                        <a:t>Future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Meaning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Être</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serai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Avoir</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J’aurai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have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Faire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ferai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1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Aller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J’irai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Voir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verrai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see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Pouvoir</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pourrai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be able 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Vouloir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voudrai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want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Savoir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saurai</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know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Venir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viendrai</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will 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Slide Number Placeholder 6"/>
          <p:cNvSpPr>
            <a:spLocks noGrp="1"/>
          </p:cNvSpPr>
          <p:nvPr>
            <p:ph type="sldNum" sz="quarter" idx="12"/>
          </p:nvPr>
        </p:nvSpPr>
        <p:spPr/>
        <p:txBody>
          <a:bodyPr/>
          <a:lstStyle/>
          <a:p>
            <a:pPr>
              <a:defRPr/>
            </a:pPr>
            <a:fld id="{0F145BFC-05E3-4D00-AE96-44E6DC1FA43B}"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467544"/>
            <a:ext cx="6669360" cy="1600438"/>
          </a:xfrm>
          <a:prstGeom prst="rect">
            <a:avLst/>
          </a:prstGeom>
        </p:spPr>
        <p:txBody>
          <a:bodyPr wrap="square">
            <a:spAutoFit/>
          </a:bodyPr>
          <a:lstStyle/>
          <a:p>
            <a:pPr algn="ctr"/>
            <a:r>
              <a:rPr lang="en-GB" b="1" dirty="0">
                <a:latin typeface="Calibri" pitchFamily="34" charset="0"/>
                <a:cs typeface="Calibri" pitchFamily="34" charset="0"/>
              </a:rPr>
              <a:t>FORMATION (same as for future tense but with different endings)</a:t>
            </a:r>
          </a:p>
          <a:p>
            <a:pPr>
              <a:spcAft>
                <a:spcPts val="1200"/>
              </a:spcAft>
              <a:buFont typeface="Arial" pitchFamily="34" charset="0"/>
              <a:buChar char="•"/>
            </a:pPr>
            <a:r>
              <a:rPr lang="en-GB" dirty="0">
                <a:latin typeface="Calibri" pitchFamily="34" charset="0"/>
                <a:cs typeface="Calibri" pitchFamily="34" charset="0"/>
              </a:rPr>
              <a:t>You add the ending to the infinitive.</a:t>
            </a:r>
          </a:p>
          <a:p>
            <a:pPr>
              <a:spcAft>
                <a:spcPts val="1200"/>
              </a:spcAft>
              <a:buFont typeface="Arial" pitchFamily="34" charset="0"/>
              <a:buChar char="•"/>
            </a:pPr>
            <a:r>
              <a:rPr lang="en-GB" dirty="0">
                <a:latin typeface="Calibri" pitchFamily="34" charset="0"/>
                <a:cs typeface="Calibri" pitchFamily="34" charset="0"/>
              </a:rPr>
              <a:t>There are some irregular stems but the endings are regular.</a:t>
            </a:r>
          </a:p>
          <a:p>
            <a:pPr>
              <a:spcAft>
                <a:spcPts val="1200"/>
              </a:spcAft>
              <a:buFont typeface="Arial" pitchFamily="34" charset="0"/>
              <a:buChar char="•"/>
            </a:pPr>
            <a:r>
              <a:rPr lang="en-GB" dirty="0">
                <a:latin typeface="Calibri" pitchFamily="34" charset="0"/>
                <a:cs typeface="Calibri" pitchFamily="34" charset="0"/>
              </a:rPr>
              <a:t>A very useful verbs: </a:t>
            </a:r>
            <a:r>
              <a:rPr lang="en-GB" sz="2400" b="1" dirty="0">
                <a:latin typeface="Calibri" pitchFamily="34" charset="0"/>
                <a:cs typeface="Calibri" pitchFamily="34" charset="0"/>
              </a:rPr>
              <a:t>Il y </a:t>
            </a:r>
            <a:r>
              <a:rPr lang="en-GB" sz="2400" b="1" dirty="0" err="1">
                <a:latin typeface="Calibri" pitchFamily="34" charset="0"/>
                <a:cs typeface="Calibri" pitchFamily="34" charset="0"/>
              </a:rPr>
              <a:t>aurait</a:t>
            </a:r>
            <a:r>
              <a:rPr lang="en-GB" sz="2400" b="1" dirty="0">
                <a:latin typeface="Calibri" pitchFamily="34" charset="0"/>
                <a:cs typeface="Calibri" pitchFamily="34" charset="0"/>
              </a:rPr>
              <a:t>= There would be</a:t>
            </a:r>
          </a:p>
        </p:txBody>
      </p:sp>
      <p:graphicFrame>
        <p:nvGraphicFramePr>
          <p:cNvPr id="3" name="Table 2"/>
          <p:cNvGraphicFramePr>
            <a:graphicFrameLocks noGrp="1"/>
          </p:cNvGraphicFramePr>
          <p:nvPr>
            <p:extLst>
              <p:ext uri="{D42A27DB-BD31-4B8C-83A1-F6EECF244321}">
                <p14:modId xmlns:p14="http://schemas.microsoft.com/office/powerpoint/2010/main" val="3735244940"/>
              </p:ext>
            </p:extLst>
          </p:nvPr>
        </p:nvGraphicFramePr>
        <p:xfrm>
          <a:off x="312040" y="2238091"/>
          <a:ext cx="6203060" cy="2523840"/>
        </p:xfrm>
        <a:graphic>
          <a:graphicData uri="http://schemas.openxmlformats.org/drawingml/2006/table">
            <a:tbl>
              <a:tblPr/>
              <a:tblGrid>
                <a:gridCol w="2223579">
                  <a:extLst>
                    <a:ext uri="{9D8B030D-6E8A-4147-A177-3AD203B41FA5}">
                      <a16:colId xmlns:a16="http://schemas.microsoft.com/office/drawing/2014/main" val="20000"/>
                    </a:ext>
                  </a:extLst>
                </a:gridCol>
                <a:gridCol w="1670812">
                  <a:extLst>
                    <a:ext uri="{9D8B030D-6E8A-4147-A177-3AD203B41FA5}">
                      <a16:colId xmlns:a16="http://schemas.microsoft.com/office/drawing/2014/main" val="20001"/>
                    </a:ext>
                  </a:extLst>
                </a:gridCol>
                <a:gridCol w="2308669">
                  <a:extLst>
                    <a:ext uri="{9D8B030D-6E8A-4147-A177-3AD203B41FA5}">
                      <a16:colId xmlns:a16="http://schemas.microsoft.com/office/drawing/2014/main" val="20002"/>
                    </a:ext>
                  </a:extLst>
                </a:gridCol>
              </a:tblGrid>
              <a:tr h="192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ais</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I would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a:t>
                      </a:r>
                      <a:r>
                        <a:rPr kumimoji="0" lang="en-US" sz="1800" b="0" i="0" u="none" strike="noStrike" cap="none" normalizeH="0" baseline="0" dirty="0">
                          <a:ln>
                            <a:noFill/>
                          </a:ln>
                          <a:solidFill>
                            <a:schemeClr val="tx1"/>
                          </a:solidFill>
                          <a:effectLst/>
                          <a:latin typeface="Calibri" pitchFamily="34" charset="0"/>
                          <a:cs typeface="Calibri" pitchFamily="34" charset="0"/>
                        </a:rPr>
                        <a:t>u </a:t>
                      </a:r>
                      <a:r>
                        <a:rPr kumimoji="0" lang="en-US" sz="1600" b="0" i="0" u="none" strike="noStrike" cap="none" normalizeH="0" baseline="0" dirty="0">
                          <a:ln>
                            <a:noFill/>
                          </a:ln>
                          <a:solidFill>
                            <a:schemeClr val="tx1"/>
                          </a:solidFill>
                          <a:effectLst/>
                          <a:latin typeface="Calibri" pitchFamily="34" charset="0"/>
                          <a:cs typeface="Calibri" pitchFamily="34" charset="0"/>
                        </a:rPr>
                        <a:t>(you, 1 </a:t>
                      </a:r>
                      <a:r>
                        <a:rPr kumimoji="0" lang="en-US" sz="1600" b="0" i="0" u="none" strike="noStrike" cap="none" normalizeH="0" baseline="0" dirty="0" err="1">
                          <a:ln>
                            <a:noFill/>
                          </a:ln>
                          <a:solidFill>
                            <a:schemeClr val="tx1"/>
                          </a:solidFill>
                          <a:effectLst/>
                          <a:latin typeface="Calibri" pitchFamily="34" charset="0"/>
                          <a:cs typeface="Calibri" pitchFamily="34" charset="0"/>
                        </a:rPr>
                        <a:t>pers</a:t>
                      </a:r>
                      <a:r>
                        <a:rPr kumimoji="0" lang="en-US" sz="16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ais</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You would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Calibri" pitchFamily="34" charset="0"/>
                        </a:rPr>
                        <a:t>il</a:t>
                      </a:r>
                      <a:r>
                        <a:rPr kumimoji="0" lang="en-US" sz="1800" b="0" i="0" u="none" strike="noStrike" cap="none" normalizeH="0" baseline="0" dirty="0">
                          <a:ln>
                            <a:noFill/>
                          </a:ln>
                          <a:solidFill>
                            <a:schemeClr val="tx1"/>
                          </a:solidFill>
                          <a:effectLst/>
                          <a:latin typeface="Calibri" pitchFamily="34" charset="0"/>
                          <a:cs typeface="Calibri" pitchFamily="34" charset="0"/>
                        </a:rPr>
                        <a:t>/</a:t>
                      </a:r>
                      <a:r>
                        <a:rPr kumimoji="0" lang="en-US" sz="1800" b="0" i="0" u="none" strike="noStrike" cap="none" normalizeH="0" baseline="0" dirty="0" err="1">
                          <a:ln>
                            <a:noFill/>
                          </a:ln>
                          <a:solidFill>
                            <a:schemeClr val="tx1"/>
                          </a:solidFill>
                          <a:effectLst/>
                          <a:latin typeface="Calibri" pitchFamily="34" charset="0"/>
                          <a:cs typeface="Calibri" pitchFamily="34" charset="0"/>
                        </a:rPr>
                        <a:t>elle</a:t>
                      </a:r>
                      <a:r>
                        <a:rPr kumimoji="0" lang="en-US" sz="18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on </a:t>
                      </a:r>
                      <a:r>
                        <a:rPr kumimoji="0" lang="en-GB" sz="10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ait</a:t>
                      </a:r>
                      <a:endParaRPr kumimoji="0" lang="en-GB" sz="18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He/she/you would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1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ions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We would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vous</a:t>
                      </a:r>
                      <a:r>
                        <a:rPr kumimoji="0" lang="en-GB" sz="1800" b="0" i="0" u="none" strike="noStrike" cap="none" normalizeH="0" baseline="0" dirty="0">
                          <a:ln>
                            <a:noFill/>
                          </a:ln>
                          <a:solidFill>
                            <a:schemeClr val="tx1"/>
                          </a:solidFill>
                          <a:effectLst/>
                          <a:latin typeface="Calibri" pitchFamily="34" charset="0"/>
                          <a:cs typeface="Calibri" pitchFamily="34" charset="0"/>
                        </a:rPr>
                        <a:t> </a:t>
                      </a:r>
                      <a:r>
                        <a:rPr kumimoji="0" lang="en-GB" sz="105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iez</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You would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2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ils</a:t>
                      </a:r>
                      <a:r>
                        <a:rPr kumimoji="0" lang="en-GB" sz="1800" b="0" i="0" u="none" strike="noStrike" cap="none" normalizeH="0" baseline="0" dirty="0">
                          <a:ln>
                            <a:noFill/>
                          </a:ln>
                          <a:solidFill>
                            <a:schemeClr val="tx1"/>
                          </a:solidFill>
                          <a:effectLst/>
                          <a:latin typeface="Calibri" pitchFamily="34" charset="0"/>
                          <a:cs typeface="Calibri" pitchFamily="34" charset="0"/>
                        </a:rPr>
                        <a:t>/</a:t>
                      </a:r>
                      <a:r>
                        <a:rPr kumimoji="0" lang="en-GB" sz="1800" b="0" i="0" u="none" strike="noStrike" cap="none" normalizeH="0" baseline="0" dirty="0" err="1">
                          <a:ln>
                            <a:noFill/>
                          </a:ln>
                          <a:solidFill>
                            <a:schemeClr val="tx1"/>
                          </a:solidFill>
                          <a:effectLst/>
                          <a:latin typeface="Calibri" pitchFamily="34" charset="0"/>
                          <a:cs typeface="Calibri" pitchFamily="34" charset="0"/>
                        </a:rPr>
                        <a:t>elles</a:t>
                      </a:r>
                      <a:r>
                        <a:rPr kumimoji="0" lang="en-GB" sz="18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Jouer</a:t>
                      </a:r>
                      <a:r>
                        <a:rPr kumimoji="0" lang="en-GB" sz="1800" b="1" i="0" u="none" strike="noStrike" cap="none" normalizeH="0" baseline="0" dirty="0" err="1">
                          <a:ln>
                            <a:noFill/>
                          </a:ln>
                          <a:solidFill>
                            <a:schemeClr val="tx1"/>
                          </a:solidFill>
                          <a:effectLst/>
                          <a:latin typeface="Calibri" pitchFamily="34" charset="0"/>
                          <a:cs typeface="Calibri" pitchFamily="34" charset="0"/>
                        </a:rPr>
                        <a:t>aient</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They/you would play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Box 4"/>
          <p:cNvSpPr txBox="1">
            <a:spLocks noChangeArrowheads="1"/>
          </p:cNvSpPr>
          <p:nvPr/>
        </p:nvSpPr>
        <p:spPr bwMode="auto">
          <a:xfrm>
            <a:off x="115888" y="34925"/>
            <a:ext cx="6742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Conditional Tense (would do…)</a:t>
            </a:r>
          </a:p>
        </p:txBody>
      </p:sp>
      <p:graphicFrame>
        <p:nvGraphicFramePr>
          <p:cNvPr id="5" name="Group 62"/>
          <p:cNvGraphicFramePr>
            <a:graphicFrameLocks noGrp="1"/>
          </p:cNvGraphicFramePr>
          <p:nvPr>
            <p:extLst>
              <p:ext uri="{D42A27DB-BD31-4B8C-83A1-F6EECF244321}">
                <p14:modId xmlns:p14="http://schemas.microsoft.com/office/powerpoint/2010/main" val="1534843642"/>
              </p:ext>
            </p:extLst>
          </p:nvPr>
        </p:nvGraphicFramePr>
        <p:xfrm>
          <a:off x="0" y="4932040"/>
          <a:ext cx="6857999" cy="4023360"/>
        </p:xfrm>
        <a:graphic>
          <a:graphicData uri="http://schemas.openxmlformats.org/drawingml/2006/table">
            <a:tbl>
              <a:tblPr/>
              <a:tblGrid>
                <a:gridCol w="1166795">
                  <a:extLst>
                    <a:ext uri="{9D8B030D-6E8A-4147-A177-3AD203B41FA5}">
                      <a16:colId xmlns:a16="http://schemas.microsoft.com/office/drawing/2014/main" val="20000"/>
                    </a:ext>
                  </a:extLst>
                </a:gridCol>
                <a:gridCol w="1614133">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60847">
                  <a:extLst>
                    <a:ext uri="{9D8B030D-6E8A-4147-A177-3AD203B41FA5}">
                      <a16:colId xmlns:a16="http://schemas.microsoft.com/office/drawing/2014/main" val="20003"/>
                    </a:ext>
                  </a:extLst>
                </a:gridCol>
              </a:tblGrid>
              <a:tr h="31273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sz="1800" b="1" dirty="0">
                          <a:latin typeface="Calibri" pitchFamily="34" charset="0"/>
                          <a:cs typeface="Calibri" pitchFamily="34" charset="0"/>
                        </a:rPr>
                        <a:t>Irregular stems (same</a:t>
                      </a:r>
                      <a:r>
                        <a:rPr lang="en-GB" sz="1800" b="1" baseline="0" dirty="0">
                          <a:latin typeface="Calibri" pitchFamily="34" charset="0"/>
                          <a:cs typeface="Calibri" pitchFamily="34" charset="0"/>
                        </a:rPr>
                        <a:t> as future tense)</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b="1" u="sng" noProof="0" dirty="0">
                          <a:cs typeface="Arial" charset="0"/>
                        </a:rPr>
                        <a:t>Je voyagerais</a:t>
                      </a:r>
                      <a:r>
                        <a:rPr lang="fr-FR" b="1" u="none" baseline="0" noProof="0" dirty="0">
                          <a:cs typeface="Arial" charset="0"/>
                        </a:rPr>
                        <a:t> plus mais je n’ai pas d’argent</a:t>
                      </a:r>
                      <a:r>
                        <a:rPr lang="fr-FR" b="1" noProof="0" dirty="0">
                          <a:cs typeface="Arial" charset="0"/>
                        </a:rPr>
                        <a:t>.</a:t>
                      </a:r>
                    </a:p>
                    <a:p>
                      <a:pPr eaLnBrk="1" hangingPunct="1">
                        <a:spcBef>
                          <a:spcPct val="50000"/>
                        </a:spcBef>
                      </a:pPr>
                      <a:r>
                        <a:rPr lang="fr-FR" noProof="0" dirty="0"/>
                        <a:t>I </a:t>
                      </a:r>
                      <a:r>
                        <a:rPr lang="fr-FR" noProof="0" dirty="0" err="1"/>
                        <a:t>would</a:t>
                      </a:r>
                      <a:r>
                        <a:rPr lang="fr-FR" noProof="0" dirty="0"/>
                        <a:t> </a:t>
                      </a:r>
                      <a:r>
                        <a:rPr lang="fr-FR" noProof="0" dirty="0" err="1"/>
                        <a:t>travel</a:t>
                      </a:r>
                      <a:r>
                        <a:rPr lang="fr-FR" noProof="0" dirty="0"/>
                        <a:t> more but I </a:t>
                      </a:r>
                      <a:r>
                        <a:rPr lang="fr-FR" noProof="0" dirty="0" err="1"/>
                        <a:t>don’t</a:t>
                      </a:r>
                      <a:r>
                        <a:rPr lang="fr-FR" noProof="0" dirty="0"/>
                        <a:t> have </a:t>
                      </a:r>
                      <a:r>
                        <a:rPr lang="fr-FR" noProof="0" dirty="0" err="1"/>
                        <a:t>any</a:t>
                      </a:r>
                      <a:r>
                        <a:rPr lang="fr-FR" noProof="0" dirty="0"/>
                        <a:t> money.</a:t>
                      </a:r>
                      <a:endParaRPr lang="fr-FR" noProof="0" dirty="0">
                        <a:cs typeface="Arial" charset="0"/>
                      </a:endParaRPr>
                    </a:p>
                    <a:p>
                      <a:pPr eaLnBrk="1" hangingPunct="1">
                        <a:spcBef>
                          <a:spcPct val="50000"/>
                        </a:spcBef>
                      </a:pPr>
                      <a:r>
                        <a:rPr lang="fr-FR" b="1" u="sng" noProof="0" dirty="0">
                          <a:cs typeface="Arial" charset="0"/>
                        </a:rPr>
                        <a:t>Je chanterais</a:t>
                      </a:r>
                      <a:r>
                        <a:rPr lang="fr-FR" b="1" noProof="0" dirty="0">
                          <a:cs typeface="Arial" charset="0"/>
                        </a:rPr>
                        <a:t> mais</a:t>
                      </a:r>
                      <a:r>
                        <a:rPr lang="fr-FR" b="1" baseline="0" noProof="0" dirty="0">
                          <a:cs typeface="Arial" charset="0"/>
                        </a:rPr>
                        <a:t> je ne peux pas</a:t>
                      </a:r>
                      <a:r>
                        <a:rPr lang="fr-FR" b="1" noProof="0" dirty="0">
                          <a:cs typeface="Arial" charset="0"/>
                        </a:rPr>
                        <a:t>.</a:t>
                      </a:r>
                    </a:p>
                    <a:p>
                      <a:pPr eaLnBrk="1" hangingPunct="1">
                        <a:spcBef>
                          <a:spcPct val="50000"/>
                        </a:spcBef>
                      </a:pPr>
                      <a:r>
                        <a:rPr lang="en-US" dirty="0">
                          <a:cs typeface="Arial" charset="0"/>
                        </a:rPr>
                        <a:t>I would sing but I can’t.</a:t>
                      </a:r>
                    </a:p>
                    <a:p>
                      <a:pPr eaLnBrk="1" hangingPunct="1">
                        <a:spcBef>
                          <a:spcPct val="50000"/>
                        </a:spcBef>
                      </a:pPr>
                      <a:endParaRPr lang="en-US" b="1" dirty="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Infinitive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Conditional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Meaning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Être</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serais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Avoir</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J’aurais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have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Faire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ferais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1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Aller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J’irais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Voir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verrais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see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Pouvoir</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pourrais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be able 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Vouloir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voudrais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want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Savoir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saurais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know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cs typeface="Calibri" pitchFamily="34" charset="0"/>
                        </a:rPr>
                        <a:t>Venir</a:t>
                      </a:r>
                      <a:r>
                        <a:rPr kumimoji="0" lang="en-GB" sz="1800" b="1" i="0" u="none" strike="noStrike" cap="none" normalizeH="0" baseline="0" dirty="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Je </a:t>
                      </a:r>
                      <a:r>
                        <a:rPr kumimoji="0" lang="en-GB" sz="1800" b="1" i="0" u="none" strike="noStrike" cap="none" normalizeH="0" baseline="0" dirty="0" err="1">
                          <a:ln>
                            <a:noFill/>
                          </a:ln>
                          <a:solidFill>
                            <a:schemeClr val="tx1"/>
                          </a:solidFill>
                          <a:effectLst/>
                          <a:latin typeface="Calibri" pitchFamily="34" charset="0"/>
                          <a:cs typeface="Calibri" pitchFamily="34" charset="0"/>
                        </a:rPr>
                        <a:t>viendrais</a:t>
                      </a: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cs typeface="Calibri" pitchFamily="34" charset="0"/>
                        </a:rPr>
                        <a:t>I would 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Slide Number Placeholder 6"/>
          <p:cNvSpPr>
            <a:spLocks noGrp="1"/>
          </p:cNvSpPr>
          <p:nvPr>
            <p:ph type="sldNum" sz="quarter" idx="12"/>
          </p:nvPr>
        </p:nvSpPr>
        <p:spPr/>
        <p:txBody>
          <a:bodyPr/>
          <a:lstStyle/>
          <a:p>
            <a:pPr>
              <a:defRPr/>
            </a:pPr>
            <a:fld id="{0F145BFC-05E3-4D00-AE96-44E6DC1FA43B}" type="slidenum">
              <a:rPr lang="en-GB" smtClean="0"/>
              <a:pPr>
                <a:defRPr/>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15</a:t>
            </a:fld>
            <a:endParaRPr lang="en-GB"/>
          </a:p>
        </p:txBody>
      </p:sp>
      <p:graphicFrame>
        <p:nvGraphicFramePr>
          <p:cNvPr id="3" name="Table 2"/>
          <p:cNvGraphicFramePr>
            <a:graphicFrameLocks noGrp="1"/>
          </p:cNvGraphicFramePr>
          <p:nvPr>
            <p:extLst/>
          </p:nvPr>
        </p:nvGraphicFramePr>
        <p:xfrm>
          <a:off x="188640" y="251520"/>
          <a:ext cx="6480720" cy="8197200"/>
        </p:xfrm>
        <a:graphic>
          <a:graphicData uri="http://schemas.openxmlformats.org/drawingml/2006/table">
            <a:tbl>
              <a:tblPr>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370840">
                <a:tc gridSpan="2">
                  <a:txBody>
                    <a:bodyPr/>
                    <a:lstStyle/>
                    <a:p>
                      <a:pPr algn="ctr"/>
                      <a:r>
                        <a:rPr lang="es-ES_tradnl" sz="1400" b="1" dirty="0" err="1">
                          <a:latin typeface="Calibri" pitchFamily="34" charset="0"/>
                          <a:cs typeface="Calibri" pitchFamily="34" charset="0"/>
                        </a:rPr>
                        <a:t>Talking</a:t>
                      </a:r>
                      <a:r>
                        <a:rPr lang="es-ES_tradnl" sz="1400" b="1" dirty="0">
                          <a:latin typeface="Calibri" pitchFamily="34" charset="0"/>
                          <a:cs typeface="Calibri" pitchFamily="34" charset="0"/>
                        </a:rPr>
                        <a:t> </a:t>
                      </a:r>
                      <a:r>
                        <a:rPr lang="es-ES_tradnl" sz="1400" b="1" dirty="0" err="1">
                          <a:latin typeface="Calibri" pitchFamily="34" charset="0"/>
                          <a:cs typeface="Calibri" pitchFamily="34" charset="0"/>
                        </a:rPr>
                        <a:t>about</a:t>
                      </a:r>
                      <a:r>
                        <a:rPr lang="es-ES_tradnl" sz="1400" b="1" dirty="0">
                          <a:latin typeface="Calibri" pitchFamily="34" charset="0"/>
                          <a:cs typeface="Calibri" pitchFamily="34" charset="0"/>
                        </a:rPr>
                        <a:t> </a:t>
                      </a:r>
                      <a:r>
                        <a:rPr lang="es-ES_tradnl" sz="1400" b="1" dirty="0" err="1">
                          <a:latin typeface="Calibri" pitchFamily="34" charset="0"/>
                          <a:cs typeface="Calibri" pitchFamily="34" charset="0"/>
                        </a:rPr>
                        <a:t>future</a:t>
                      </a:r>
                      <a:r>
                        <a:rPr lang="es-ES_tradnl" sz="1400" b="1" dirty="0">
                          <a:latin typeface="Calibri" pitchFamily="34" charset="0"/>
                          <a:cs typeface="Calibri" pitchFamily="34" charset="0"/>
                        </a:rPr>
                        <a:t> </a:t>
                      </a:r>
                      <a:r>
                        <a:rPr lang="es-ES_tradnl" sz="1400" b="1" dirty="0" err="1">
                          <a:latin typeface="Calibri" pitchFamily="34" charset="0"/>
                          <a:cs typeface="Calibri" pitchFamily="34" charset="0"/>
                        </a:rPr>
                        <a:t>plans</a:t>
                      </a:r>
                      <a:endParaRPr lang="es-ES_tradnl"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gridSpan="2">
                  <a:txBody>
                    <a:bodyPr/>
                    <a:lstStyle/>
                    <a:p>
                      <a:r>
                        <a:rPr lang="es-ES_tradnl" sz="1400" dirty="0" err="1">
                          <a:latin typeface="Calibri" pitchFamily="34" charset="0"/>
                          <a:cs typeface="Calibri" pitchFamily="34" charset="0"/>
                        </a:rPr>
                        <a:t>You</a:t>
                      </a:r>
                      <a:r>
                        <a:rPr lang="es-ES_tradnl" sz="1400" dirty="0">
                          <a:latin typeface="Calibri" pitchFamily="34" charset="0"/>
                          <a:cs typeface="Calibri" pitchFamily="34" charset="0"/>
                        </a:rPr>
                        <a:t> can </a:t>
                      </a:r>
                      <a:r>
                        <a:rPr lang="es-ES_tradnl" sz="1400" dirty="0" err="1">
                          <a:latin typeface="Calibri" pitchFamily="34" charset="0"/>
                          <a:cs typeface="Calibri" pitchFamily="34" charset="0"/>
                        </a:rPr>
                        <a:t>express</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future</a:t>
                      </a:r>
                      <a:r>
                        <a:rPr lang="es-ES_tradnl" sz="1400" baseline="0" dirty="0">
                          <a:latin typeface="Calibri" pitchFamily="34" charset="0"/>
                          <a:cs typeface="Calibri" pitchFamily="34" charset="0"/>
                        </a:rPr>
                        <a:t> </a:t>
                      </a:r>
                      <a:r>
                        <a:rPr lang="es-ES_tradnl" sz="1400" baseline="0" dirty="0" err="1">
                          <a:latin typeface="Calibri" pitchFamily="34" charset="0"/>
                          <a:cs typeface="Calibri" pitchFamily="34" charset="0"/>
                        </a:rPr>
                        <a:t>plans</a:t>
                      </a:r>
                      <a:r>
                        <a:rPr lang="es-ES_tradnl" sz="1400" baseline="0" dirty="0">
                          <a:latin typeface="Calibri" pitchFamily="34" charset="0"/>
                          <a:cs typeface="Calibri" pitchFamily="34" charset="0"/>
                        </a:rPr>
                        <a:t> </a:t>
                      </a:r>
                      <a:r>
                        <a:rPr lang="es-ES_tradnl" sz="1400" baseline="0" dirty="0" err="1">
                          <a:latin typeface="Calibri" pitchFamily="34" charset="0"/>
                          <a:cs typeface="Calibri" pitchFamily="34" charset="0"/>
                        </a:rPr>
                        <a:t>with</a:t>
                      </a:r>
                      <a:r>
                        <a:rPr lang="es-ES_tradnl" sz="1400" baseline="0" dirty="0">
                          <a:latin typeface="Calibri" pitchFamily="34" charset="0"/>
                          <a:cs typeface="Calibri" pitchFamily="34" charset="0"/>
                        </a:rPr>
                        <a:t> a </a:t>
                      </a:r>
                      <a:r>
                        <a:rPr lang="es-ES_tradnl" sz="1400" baseline="0" dirty="0" err="1">
                          <a:latin typeface="Calibri" pitchFamily="34" charset="0"/>
                          <a:cs typeface="Calibri" pitchFamily="34" charset="0"/>
                        </a:rPr>
                        <a:t>variety</a:t>
                      </a:r>
                      <a:r>
                        <a:rPr lang="es-ES_tradnl" sz="1400" baseline="0" dirty="0">
                          <a:latin typeface="Calibri" pitchFamily="34" charset="0"/>
                          <a:cs typeface="Calibri" pitchFamily="34" charset="0"/>
                        </a:rPr>
                        <a:t> of </a:t>
                      </a:r>
                      <a:r>
                        <a:rPr lang="es-ES_tradnl" sz="1400" baseline="0" dirty="0" err="1">
                          <a:latin typeface="Calibri" pitchFamily="34" charset="0"/>
                          <a:cs typeface="Calibri" pitchFamily="34" charset="0"/>
                        </a:rPr>
                        <a:t>phrases</a:t>
                      </a:r>
                      <a:r>
                        <a:rPr lang="es-ES_tradnl" sz="1400" baseline="0" dirty="0">
                          <a:latin typeface="Calibri" pitchFamily="34" charset="0"/>
                          <a:cs typeface="Calibri" pitchFamily="34" charset="0"/>
                        </a:rPr>
                        <a:t> </a:t>
                      </a:r>
                      <a:r>
                        <a:rPr lang="es-ES_tradnl" sz="1400" baseline="0" dirty="0" err="1">
                          <a:latin typeface="Calibri" pitchFamily="34" charset="0"/>
                          <a:cs typeface="Calibri" pitchFamily="34" charset="0"/>
                        </a:rPr>
                        <a:t>followed</a:t>
                      </a:r>
                      <a:r>
                        <a:rPr lang="es-ES_tradnl" sz="1400" baseline="0" dirty="0">
                          <a:latin typeface="Calibri" pitchFamily="34" charset="0"/>
                          <a:cs typeface="Calibri" pitchFamily="34" charset="0"/>
                        </a:rPr>
                        <a:t> </a:t>
                      </a:r>
                      <a:r>
                        <a:rPr lang="es-ES_tradnl" sz="1400" baseline="0" dirty="0" err="1">
                          <a:latin typeface="Calibri" pitchFamily="34" charset="0"/>
                          <a:cs typeface="Calibri" pitchFamily="34" charset="0"/>
                        </a:rPr>
                        <a:t>by</a:t>
                      </a:r>
                      <a:r>
                        <a:rPr lang="es-ES_tradnl" sz="1400" baseline="0" dirty="0">
                          <a:latin typeface="Calibri" pitchFamily="34" charset="0"/>
                          <a:cs typeface="Calibri" pitchFamily="34" charset="0"/>
                        </a:rPr>
                        <a:t> </a:t>
                      </a:r>
                      <a:r>
                        <a:rPr lang="es-ES_tradnl" sz="1400" baseline="0" dirty="0" err="1">
                          <a:latin typeface="Calibri" pitchFamily="34" charset="0"/>
                          <a:cs typeface="Calibri" pitchFamily="34" charset="0"/>
                        </a:rPr>
                        <a:t>the</a:t>
                      </a:r>
                      <a:r>
                        <a:rPr lang="es-ES_tradnl" sz="1400" baseline="0" dirty="0">
                          <a:latin typeface="Calibri" pitchFamily="34" charset="0"/>
                          <a:cs typeface="Calibri" pitchFamily="34" charset="0"/>
                        </a:rPr>
                        <a:t> </a:t>
                      </a:r>
                      <a:r>
                        <a:rPr lang="es-ES_tradnl" sz="1400" baseline="0" dirty="0" err="1">
                          <a:latin typeface="Calibri" pitchFamily="34" charset="0"/>
                          <a:cs typeface="Calibri" pitchFamily="34" charset="0"/>
                        </a:rPr>
                        <a:t>infinitive</a:t>
                      </a:r>
                      <a:r>
                        <a:rPr lang="es-ES_tradnl" sz="1400" baseline="0" dirty="0">
                          <a:latin typeface="Calibri" pitchFamily="34" charset="0"/>
                          <a:cs typeface="Calibri" pitchFamily="34" charset="0"/>
                        </a:rPr>
                        <a:t>:</a:t>
                      </a:r>
                      <a:endParaRPr lang="es-ES_tradnl" sz="14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4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8440">
                <a:tc>
                  <a:txBody>
                    <a:bodyPr/>
                    <a:lstStyle/>
                    <a:p>
                      <a:r>
                        <a:rPr lang="fr-FR" sz="1400" noProof="0" dirty="0" smtClean="0">
                          <a:latin typeface="Calibri" pitchFamily="34" charset="0"/>
                          <a:cs typeface="Calibri" pitchFamily="34" charset="0"/>
                        </a:rPr>
                        <a:t>J’espère</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 hope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fr-FR" sz="1400" noProof="0" dirty="0" smtClean="0">
                          <a:latin typeface="Calibri" pitchFamily="34" charset="0"/>
                          <a:cs typeface="Calibri" pitchFamily="34" charset="0"/>
                        </a:rPr>
                        <a:t>Je</a:t>
                      </a:r>
                      <a:r>
                        <a:rPr lang="fr-FR" sz="1400" baseline="0" noProof="0" dirty="0" smtClean="0">
                          <a:latin typeface="Calibri" pitchFamily="34" charset="0"/>
                          <a:cs typeface="Calibri" pitchFamily="34" charset="0"/>
                        </a:rPr>
                        <a:t> veux</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 want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fr-FR" sz="1400" noProof="0" dirty="0" smtClean="0">
                          <a:latin typeface="Calibri" pitchFamily="34" charset="0"/>
                          <a:cs typeface="Calibri" pitchFamily="34" charset="0"/>
                        </a:rPr>
                        <a:t>J’ai l’intention de</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 intend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Calibri" pitchFamily="34" charset="0"/>
                          <a:cs typeface="Calibri" pitchFamily="34" charset="0"/>
                        </a:rPr>
                        <a:t>J’ai envie de</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 feel like …</a:t>
                      </a:r>
                      <a:r>
                        <a:rPr lang="en-GB" sz="1400" noProof="0" dirty="0" err="1">
                          <a:latin typeface="Calibri" pitchFamily="34" charset="0"/>
                          <a:cs typeface="Calibri" pitchFamily="34" charset="0"/>
                        </a:rPr>
                        <a:t>ing</a:t>
                      </a:r>
                      <a:endParaRPr lang="en-GB"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fr-FR" sz="1400" noProof="0" dirty="0" smtClean="0">
                          <a:latin typeface="Calibri" pitchFamily="34" charset="0"/>
                          <a:cs typeface="Calibri" pitchFamily="34" charset="0"/>
                        </a:rPr>
                        <a:t>Je</a:t>
                      </a:r>
                      <a:r>
                        <a:rPr lang="fr-FR" sz="1400" baseline="0" noProof="0" dirty="0" smtClean="0">
                          <a:latin typeface="Calibri" pitchFamily="34" charset="0"/>
                          <a:cs typeface="Calibri" pitchFamily="34" charset="0"/>
                        </a:rPr>
                        <a:t> pense</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I’m thinking of …</a:t>
                      </a:r>
                      <a:r>
                        <a:rPr lang="en-GB" sz="1400" noProof="0" dirty="0" err="1">
                          <a:latin typeface="Calibri" pitchFamily="34" charset="0"/>
                          <a:cs typeface="Calibri" pitchFamily="34" charset="0"/>
                        </a:rPr>
                        <a:t>ing</a:t>
                      </a:r>
                      <a:endParaRPr lang="en-GB"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r>
                        <a:rPr lang="fr-FR" sz="1400" noProof="0" dirty="0" smtClean="0">
                          <a:latin typeface="Calibri" pitchFamily="34" charset="0"/>
                          <a:cs typeface="Calibri" pitchFamily="34" charset="0"/>
                        </a:rPr>
                        <a:t>Je</a:t>
                      </a:r>
                      <a:r>
                        <a:rPr lang="fr-FR" sz="1400" baseline="0" noProof="0" dirty="0" smtClean="0">
                          <a:latin typeface="Calibri" pitchFamily="34" charset="0"/>
                          <a:cs typeface="Calibri" pitchFamily="34" charset="0"/>
                        </a:rPr>
                        <a:t> vais</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 am going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r>
                        <a:rPr lang="fr-FR" sz="1400" noProof="0" dirty="0" smtClean="0">
                          <a:latin typeface="Calibri" pitchFamily="34" charset="0"/>
                          <a:cs typeface="Calibri" pitchFamily="34" charset="0"/>
                        </a:rPr>
                        <a:t>Je</a:t>
                      </a:r>
                      <a:r>
                        <a:rPr lang="fr-FR" sz="1400" baseline="0" noProof="0" dirty="0" smtClean="0">
                          <a:latin typeface="Calibri" pitchFamily="34" charset="0"/>
                          <a:cs typeface="Calibri" pitchFamily="34" charset="0"/>
                        </a:rPr>
                        <a:t> voudrais</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dirty="0">
                          <a:latin typeface="Calibri" pitchFamily="34" charset="0"/>
                          <a:cs typeface="Calibri" pitchFamily="34" charset="0"/>
                        </a:rPr>
                        <a:t>I would like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r>
                        <a:rPr lang="fr-FR" sz="1400" noProof="0" dirty="0" smtClean="0">
                          <a:latin typeface="Calibri" pitchFamily="34" charset="0"/>
                          <a:cs typeface="Calibri" pitchFamily="34" charset="0"/>
                        </a:rPr>
                        <a:t>J’aimerais</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noProof="0">
                          <a:latin typeface="Calibri" pitchFamily="34" charset="0"/>
                          <a:cs typeface="Calibri" pitchFamily="34" charset="0"/>
                        </a:rPr>
                        <a:t>I would like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r>
                        <a:rPr lang="fr-FR" sz="1400" b="1" noProof="0" dirty="0" smtClean="0">
                          <a:latin typeface="Calibri" pitchFamily="34" charset="0"/>
                          <a:cs typeface="Calibri" pitchFamily="34" charset="0"/>
                        </a:rPr>
                        <a:t>Quand j’aurai fini mes études</a:t>
                      </a:r>
                      <a:r>
                        <a:rPr lang="fr-FR" sz="1400" b="1" baseline="0" noProof="0" dirty="0" smtClean="0">
                          <a:latin typeface="Calibri" pitchFamily="34" charset="0"/>
                          <a:cs typeface="Calibri" pitchFamily="34" charset="0"/>
                        </a:rPr>
                        <a:t> </a:t>
                      </a:r>
                      <a:r>
                        <a:rPr lang="fr-FR" sz="1400" b="0" baseline="0" noProof="0" dirty="0" smtClean="0">
                          <a:latin typeface="Calibri" pitchFamily="34" charset="0"/>
                          <a:cs typeface="Calibri" pitchFamily="34" charset="0"/>
                        </a:rPr>
                        <a:t>je vais</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noProof="0" dirty="0">
                          <a:latin typeface="Calibri" pitchFamily="34" charset="0"/>
                          <a:cs typeface="Calibri" pitchFamily="34" charset="0"/>
                        </a:rPr>
                        <a:t>When I finish studying </a:t>
                      </a:r>
                      <a:r>
                        <a:rPr lang="en-GB" sz="1400" noProof="0" dirty="0">
                          <a:latin typeface="Calibri" pitchFamily="34" charset="0"/>
                          <a:cs typeface="Calibri" pitchFamily="34" charset="0"/>
                        </a:rPr>
                        <a:t>I am going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70840">
                <a:tc>
                  <a:txBody>
                    <a:bodyPr/>
                    <a:lstStyle/>
                    <a:p>
                      <a:r>
                        <a:rPr lang="fr-FR" sz="1400" b="1" noProof="0" dirty="0" smtClean="0">
                          <a:latin typeface="Calibri" pitchFamily="34" charset="0"/>
                          <a:cs typeface="Calibri" pitchFamily="34" charset="0"/>
                        </a:rPr>
                        <a:t>Quand</a:t>
                      </a:r>
                      <a:r>
                        <a:rPr lang="fr-FR" sz="1400" b="1" baseline="0" noProof="0" dirty="0" smtClean="0">
                          <a:latin typeface="Calibri" pitchFamily="34" charset="0"/>
                          <a:cs typeface="Calibri" pitchFamily="34" charset="0"/>
                        </a:rPr>
                        <a:t> je serai plus âgé</a:t>
                      </a:r>
                      <a:r>
                        <a:rPr lang="fr-FR" sz="1400" b="0" baseline="0" noProof="0" dirty="0" smtClean="0">
                          <a:latin typeface="Calibri" pitchFamily="34" charset="0"/>
                          <a:cs typeface="Calibri" pitchFamily="34" charset="0"/>
                        </a:rPr>
                        <a:t> je vais</a:t>
                      </a:r>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noProof="0" dirty="0">
                          <a:latin typeface="Calibri" pitchFamily="34" charset="0"/>
                          <a:cs typeface="Calibri" pitchFamily="34" charset="0"/>
                        </a:rPr>
                        <a:t>When I’m older </a:t>
                      </a:r>
                      <a:r>
                        <a:rPr lang="en-GB" sz="1400" noProof="0" dirty="0">
                          <a:latin typeface="Calibri" pitchFamily="34" charset="0"/>
                          <a:cs typeface="Calibri" pitchFamily="34" charset="0"/>
                        </a:rPr>
                        <a:t>I’m going 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0840">
                <a:tc>
                  <a:txBody>
                    <a:bodyPr/>
                    <a:lstStyle/>
                    <a:p>
                      <a:endParaRPr lang="fr-FR"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0840">
                <a:tc gridSpan="2">
                  <a:txBody>
                    <a:bodyPr/>
                    <a:lstStyle/>
                    <a:p>
                      <a:r>
                        <a:rPr lang="fr-FR" sz="1400" b="1" noProof="0" dirty="0" err="1" smtClean="0">
                          <a:latin typeface="Calibri" pitchFamily="34" charset="0"/>
                          <a:cs typeface="Calibri" pitchFamily="34" charset="0"/>
                        </a:rPr>
                        <a:t>Examples</a:t>
                      </a:r>
                      <a:r>
                        <a:rPr lang="fr-FR" sz="1400" b="1" noProof="0" dirty="0" smtClean="0">
                          <a:latin typeface="Calibri" pitchFamily="34" charset="0"/>
                          <a:cs typeface="Calibri" pitchFamily="34" charset="0"/>
                        </a:rPr>
                        <a:t>:</a:t>
                      </a:r>
                      <a:endParaRPr lang="fr-FR" sz="1400" b="1"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70840">
                <a:tc>
                  <a:txBody>
                    <a:bodyPr/>
                    <a:lstStyle/>
                    <a:p>
                      <a:r>
                        <a:rPr lang="fr-FR" sz="1400" b="0" noProof="0" dirty="0" smtClean="0">
                          <a:latin typeface="Calibri" pitchFamily="34" charset="0"/>
                          <a:cs typeface="Calibri" pitchFamily="34" charset="0"/>
                        </a:rPr>
                        <a:t>J’ai l’intention de voyager avant de trouver</a:t>
                      </a:r>
                      <a:r>
                        <a:rPr lang="fr-FR" sz="1400" b="0" baseline="0" noProof="0" dirty="0" smtClean="0">
                          <a:latin typeface="Calibri" pitchFamily="34" charset="0"/>
                          <a:cs typeface="Calibri" pitchFamily="34" charset="0"/>
                        </a:rPr>
                        <a:t> un emploi</a:t>
                      </a:r>
                      <a:endParaRPr lang="fr-FR"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noProof="0" dirty="0">
                          <a:latin typeface="Calibri" pitchFamily="34" charset="0"/>
                          <a:cs typeface="Calibri" pitchFamily="34" charset="0"/>
                        </a:rPr>
                        <a:t>I intend to travel before looking for a job.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70840">
                <a:tc>
                  <a:txBody>
                    <a:bodyPr/>
                    <a:lstStyle/>
                    <a:p>
                      <a:r>
                        <a:rPr lang="fr-FR" sz="1400" b="0" baseline="0" noProof="0" dirty="0" smtClean="0">
                          <a:latin typeface="Calibri" pitchFamily="34" charset="0"/>
                          <a:cs typeface="Calibri" pitchFamily="34" charset="0"/>
                        </a:rPr>
                        <a:t>J’espère aller à l’université et étudier les langues.</a:t>
                      </a:r>
                      <a:endParaRPr lang="fr-FR"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noProof="0" dirty="0">
                          <a:latin typeface="Calibri" pitchFamily="34" charset="0"/>
                          <a:cs typeface="Calibri" pitchFamily="34" charset="0"/>
                        </a:rPr>
                        <a:t>I hope to go to university and study</a:t>
                      </a:r>
                      <a:r>
                        <a:rPr lang="en-GB" sz="1400" b="0" baseline="0" noProof="0" dirty="0">
                          <a:latin typeface="Calibri" pitchFamily="34" charset="0"/>
                          <a:cs typeface="Calibri" pitchFamily="34" charset="0"/>
                        </a:rPr>
                        <a:t> languages.</a:t>
                      </a:r>
                      <a:endParaRPr lang="en-GB"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70840">
                <a:tc>
                  <a:txBody>
                    <a:bodyPr/>
                    <a:lstStyle/>
                    <a:p>
                      <a:r>
                        <a:rPr lang="fr-FR" sz="1400" b="0" baseline="0" noProof="0" dirty="0" smtClean="0">
                          <a:latin typeface="Calibri" pitchFamily="34" charset="0"/>
                          <a:cs typeface="Calibri" pitchFamily="34" charset="0"/>
                        </a:rPr>
                        <a:t>Quand je serai plus âgé je vais aller à l’étranger.</a:t>
                      </a:r>
                      <a:endParaRPr lang="fr-FR"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noProof="0" dirty="0">
                          <a:latin typeface="Calibri" pitchFamily="34" charset="0"/>
                          <a:cs typeface="Calibri" pitchFamily="34" charset="0"/>
                        </a:rPr>
                        <a:t>When I’m older I’m going to </a:t>
                      </a:r>
                      <a:r>
                        <a:rPr lang="en-GB" sz="1400" b="0" noProof="0" dirty="0" smtClean="0">
                          <a:latin typeface="Calibri" pitchFamily="34" charset="0"/>
                          <a:cs typeface="Calibri" pitchFamily="34" charset="0"/>
                        </a:rPr>
                        <a:t>go </a:t>
                      </a:r>
                      <a:r>
                        <a:rPr lang="en-GB" sz="1400" b="0" noProof="0" dirty="0">
                          <a:latin typeface="Calibri" pitchFamily="34" charset="0"/>
                          <a:cs typeface="Calibri" pitchFamily="34" charset="0"/>
                        </a:rPr>
                        <a:t>abroad.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370840">
                <a:tc>
                  <a:txBody>
                    <a:bodyPr/>
                    <a:lstStyle/>
                    <a:p>
                      <a:endParaRPr lang="fr-FR"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70840">
                <a:tc gridSpan="2">
                  <a:txBody>
                    <a:bodyPr/>
                    <a:lstStyle/>
                    <a:p>
                      <a:r>
                        <a:rPr lang="fr-FR" sz="1400" b="1" noProof="0" dirty="0" smtClean="0">
                          <a:latin typeface="Calibri" pitchFamily="34" charset="0"/>
                          <a:cs typeface="Calibri" pitchFamily="34" charset="0"/>
                        </a:rPr>
                        <a:t>You </a:t>
                      </a:r>
                      <a:r>
                        <a:rPr lang="fr-FR" sz="1400" b="1" noProof="0" dirty="0" err="1" smtClean="0">
                          <a:latin typeface="Calibri" pitchFamily="34" charset="0"/>
                          <a:cs typeface="Calibri" pitchFamily="34" charset="0"/>
                        </a:rPr>
                        <a:t>can</a:t>
                      </a:r>
                      <a:r>
                        <a:rPr lang="fr-FR" sz="1400" b="1" noProof="0" dirty="0" smtClean="0">
                          <a:latin typeface="Calibri" pitchFamily="34" charset="0"/>
                          <a:cs typeface="Calibri" pitchFamily="34" charset="0"/>
                        </a:rPr>
                        <a:t> </a:t>
                      </a:r>
                      <a:r>
                        <a:rPr lang="fr-FR" sz="1400" b="1" noProof="0" dirty="0" err="1" smtClean="0">
                          <a:latin typeface="Calibri" pitchFamily="34" charset="0"/>
                          <a:cs typeface="Calibri" pitchFamily="34" charset="0"/>
                        </a:rPr>
                        <a:t>also</a:t>
                      </a:r>
                      <a:r>
                        <a:rPr lang="fr-FR" sz="1400" b="1" noProof="0" dirty="0" smtClean="0">
                          <a:latin typeface="Calibri" pitchFamily="34" charset="0"/>
                          <a:cs typeface="Calibri" pitchFamily="34" charset="0"/>
                        </a:rPr>
                        <a:t> use the future </a:t>
                      </a:r>
                      <a:r>
                        <a:rPr lang="fr-FR" sz="1400" b="1" noProof="0" dirty="0" err="1" smtClean="0">
                          <a:latin typeface="Calibri" pitchFamily="34" charset="0"/>
                          <a:cs typeface="Calibri" pitchFamily="34" charset="0"/>
                        </a:rPr>
                        <a:t>tense</a:t>
                      </a:r>
                      <a:r>
                        <a:rPr lang="fr-FR" sz="1400" b="1" noProof="0" dirty="0" smtClean="0">
                          <a:latin typeface="Calibri" pitchFamily="34" charset="0"/>
                          <a:cs typeface="Calibri" pitchFamily="34" charset="0"/>
                        </a:rPr>
                        <a:t>.</a:t>
                      </a:r>
                      <a:endParaRPr lang="fr-FR" sz="1400" b="1"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70840">
                <a:tc>
                  <a:txBody>
                    <a:bodyPr/>
                    <a:lstStyle/>
                    <a:p>
                      <a:r>
                        <a:rPr lang="fr-FR" sz="1400" b="1" noProof="0" dirty="0" smtClean="0">
                          <a:latin typeface="Calibri" pitchFamily="34" charset="0"/>
                          <a:cs typeface="Calibri" pitchFamily="34" charset="0"/>
                        </a:rPr>
                        <a:t>Je</a:t>
                      </a:r>
                      <a:r>
                        <a:rPr lang="fr-FR" sz="1400" b="1" baseline="0" noProof="0" dirty="0" smtClean="0">
                          <a:latin typeface="Calibri" pitchFamily="34" charset="0"/>
                          <a:cs typeface="Calibri" pitchFamily="34" charset="0"/>
                        </a:rPr>
                        <a:t> voyagerai </a:t>
                      </a:r>
                      <a:r>
                        <a:rPr lang="fr-FR" sz="1400" b="0" noProof="0" dirty="0" smtClean="0">
                          <a:latin typeface="Calibri" pitchFamily="34" charset="0"/>
                          <a:cs typeface="Calibri" pitchFamily="34" charset="0"/>
                        </a:rPr>
                        <a:t>avant</a:t>
                      </a:r>
                      <a:r>
                        <a:rPr lang="fr-FR" sz="1400" b="0" baseline="0" noProof="0" dirty="0" smtClean="0">
                          <a:latin typeface="Calibri" pitchFamily="34" charset="0"/>
                          <a:cs typeface="Calibri" pitchFamily="34" charset="0"/>
                        </a:rPr>
                        <a:t> </a:t>
                      </a:r>
                      <a:r>
                        <a:rPr lang="fr-FR" sz="1400" b="0" noProof="0" dirty="0" smtClean="0">
                          <a:latin typeface="Calibri" pitchFamily="34" charset="0"/>
                          <a:cs typeface="Calibri" pitchFamily="34" charset="0"/>
                        </a:rPr>
                        <a:t>de trouver</a:t>
                      </a:r>
                      <a:r>
                        <a:rPr lang="fr-FR" sz="1400" b="0" baseline="0" noProof="0" dirty="0" smtClean="0">
                          <a:latin typeface="Calibri" pitchFamily="34" charset="0"/>
                          <a:cs typeface="Calibri" pitchFamily="34" charset="0"/>
                        </a:rPr>
                        <a:t> un emploi</a:t>
                      </a:r>
                      <a:r>
                        <a:rPr lang="fr-FR" sz="1400" b="0" noProof="0" dirty="0" smtClean="0">
                          <a:latin typeface="Calibri" pitchFamily="34" charset="0"/>
                          <a:cs typeface="Calibri" pitchFamily="34" charset="0"/>
                        </a:rPr>
                        <a:t>.</a:t>
                      </a:r>
                      <a:endParaRPr lang="fr-FR"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noProof="0" dirty="0">
                          <a:latin typeface="Calibri" pitchFamily="34" charset="0"/>
                          <a:cs typeface="Calibri" pitchFamily="34" charset="0"/>
                        </a:rPr>
                        <a:t>I will travel </a:t>
                      </a:r>
                      <a:r>
                        <a:rPr lang="en-GB" sz="1400" b="0" noProof="0" dirty="0">
                          <a:latin typeface="Calibri" pitchFamily="34" charset="0"/>
                          <a:cs typeface="Calibri" pitchFamily="34" charset="0"/>
                        </a:rPr>
                        <a:t>before looking for a job.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370840">
                <a:tc>
                  <a:txBody>
                    <a:bodyPr/>
                    <a:lstStyle/>
                    <a:p>
                      <a:r>
                        <a:rPr lang="fr-FR" sz="1400" b="1" noProof="0" dirty="0" smtClean="0">
                          <a:latin typeface="Calibri" pitchFamily="34" charset="0"/>
                          <a:cs typeface="Calibri" pitchFamily="34" charset="0"/>
                        </a:rPr>
                        <a:t>J’étudierai</a:t>
                      </a:r>
                      <a:r>
                        <a:rPr lang="fr-FR" sz="1400" b="0" noProof="0" dirty="0" smtClean="0">
                          <a:latin typeface="Calibri" pitchFamily="34" charset="0"/>
                          <a:cs typeface="Calibri" pitchFamily="34" charset="0"/>
                        </a:rPr>
                        <a:t> les</a:t>
                      </a:r>
                      <a:r>
                        <a:rPr lang="fr-FR" sz="1400" b="0" baseline="0" noProof="0" dirty="0" smtClean="0">
                          <a:latin typeface="Calibri" pitchFamily="34" charset="0"/>
                          <a:cs typeface="Calibri" pitchFamily="34" charset="0"/>
                        </a:rPr>
                        <a:t> langues à l’université</a:t>
                      </a:r>
                      <a:r>
                        <a:rPr lang="fr-FR" sz="1400" b="0" noProof="0" dirty="0" smtClean="0">
                          <a:latin typeface="Calibri" pitchFamily="34" charset="0"/>
                          <a:cs typeface="Calibri" pitchFamily="34" charset="0"/>
                        </a:rPr>
                        <a:t>.</a:t>
                      </a:r>
                      <a:endParaRPr lang="fr-FR" sz="14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noProof="0" dirty="0">
                          <a:latin typeface="Calibri" pitchFamily="34" charset="0"/>
                          <a:cs typeface="Calibri" pitchFamily="34" charset="0"/>
                        </a:rPr>
                        <a:t>I will study </a:t>
                      </a:r>
                      <a:r>
                        <a:rPr lang="en-GB" sz="1400" b="0" noProof="0" dirty="0">
                          <a:latin typeface="Calibri" pitchFamily="34" charset="0"/>
                          <a:cs typeface="Calibri" pitchFamily="34" charset="0"/>
                        </a:rPr>
                        <a:t>languages at University.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bl>
          </a:graphicData>
        </a:graphic>
      </p:graphicFrame>
      <p:pic>
        <p:nvPicPr>
          <p:cNvPr id="4" name="Picture 2" descr="Image result for french fancie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39813" y="0"/>
            <a:ext cx="1018187" cy="76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90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595427"/>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smtClean="0">
                <a:latin typeface="Calibri" pitchFamily="34" charset="0"/>
                <a:cs typeface="Calibri" pitchFamily="34" charset="0"/>
              </a:rPr>
              <a:t>APRÈS AVOIR/ÊTRE…  (AFTER HAVING…)</a:t>
            </a:r>
            <a:endParaRPr lang="en-GB" b="1" dirty="0">
              <a:latin typeface="Calibri" pitchFamily="34" charset="0"/>
              <a:cs typeface="Calibri" pitchFamily="34" charset="0"/>
            </a:endParaRPr>
          </a:p>
        </p:txBody>
      </p:sp>
      <p:sp>
        <p:nvSpPr>
          <p:cNvPr id="4" name="Rectangle 3"/>
          <p:cNvSpPr>
            <a:spLocks noChangeArrowheads="1"/>
          </p:cNvSpPr>
          <p:nvPr/>
        </p:nvSpPr>
        <p:spPr bwMode="auto">
          <a:xfrm>
            <a:off x="228367" y="1014279"/>
            <a:ext cx="6489972" cy="2693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FontTx/>
              <a:buNone/>
            </a:pPr>
            <a:r>
              <a:rPr lang="en-GB" sz="1600" b="1" dirty="0" smtClean="0">
                <a:latin typeface="Calibri" pitchFamily="34" charset="0"/>
                <a:cs typeface="Calibri" pitchFamily="34" charset="0"/>
              </a:rPr>
              <a:t>Après </a:t>
            </a:r>
            <a:r>
              <a:rPr lang="en-GB" sz="1600" b="1" dirty="0" err="1" smtClean="0">
                <a:latin typeface="Calibri" pitchFamily="34" charset="0"/>
                <a:cs typeface="Calibri" pitchFamily="34" charset="0"/>
              </a:rPr>
              <a:t>avoir</a:t>
            </a:r>
            <a:r>
              <a:rPr lang="en-GB" sz="1600" b="1" dirty="0" smtClean="0">
                <a:latin typeface="Calibri" pitchFamily="34" charset="0"/>
                <a:cs typeface="Calibri" pitchFamily="34" charset="0"/>
              </a:rPr>
              <a:t>/</a:t>
            </a:r>
            <a:r>
              <a:rPr lang="en-GB" sz="1600" b="1" dirty="0" err="1" smtClean="0">
                <a:latin typeface="Calibri" pitchFamily="34" charset="0"/>
                <a:cs typeface="Calibri" pitchFamily="34" charset="0"/>
              </a:rPr>
              <a:t>etre</a:t>
            </a:r>
            <a:r>
              <a:rPr lang="en-GB" sz="1600" b="1" dirty="0" smtClean="0">
                <a:latin typeface="Calibri" pitchFamily="34" charset="0"/>
                <a:cs typeface="Calibri" pitchFamily="34" charset="0"/>
              </a:rPr>
              <a:t> can be followed by a past participle to mean after having</a:t>
            </a:r>
          </a:p>
          <a:p>
            <a:pPr>
              <a:buFontTx/>
              <a:buNone/>
            </a:pPr>
            <a:r>
              <a:rPr lang="en-GB" sz="1600" b="1" dirty="0" smtClean="0">
                <a:latin typeface="Calibri" pitchFamily="34" charset="0"/>
                <a:cs typeface="Calibri" pitchFamily="34" charset="0"/>
              </a:rPr>
              <a:t> done something. Ensure you use MRS VAN DER TRAMP verbs with </a:t>
            </a:r>
            <a:r>
              <a:rPr lang="en-GB" sz="1600" b="1" dirty="0" err="1" smtClean="0">
                <a:latin typeface="Calibri" pitchFamily="34" charset="0"/>
                <a:cs typeface="Calibri" pitchFamily="34" charset="0"/>
              </a:rPr>
              <a:t>etre</a:t>
            </a:r>
            <a:r>
              <a:rPr lang="en-GB" sz="1600" b="1" dirty="0" smtClean="0">
                <a:latin typeface="Calibri" pitchFamily="34" charset="0"/>
                <a:cs typeface="Calibri" pitchFamily="34" charset="0"/>
              </a:rPr>
              <a:t> and </a:t>
            </a:r>
          </a:p>
          <a:p>
            <a:pPr>
              <a:buFontTx/>
              <a:buNone/>
            </a:pPr>
            <a:r>
              <a:rPr lang="en-GB" sz="1600" b="1" dirty="0" smtClean="0">
                <a:latin typeface="Calibri" pitchFamily="34" charset="0"/>
                <a:cs typeface="Calibri" pitchFamily="34" charset="0"/>
              </a:rPr>
              <a:t>make sure you past participle agrees. </a:t>
            </a:r>
          </a:p>
          <a:p>
            <a:pPr>
              <a:buFontTx/>
              <a:buNone/>
            </a:pPr>
            <a:r>
              <a:rPr lang="en-GB" sz="1600" b="1" dirty="0" err="1" smtClean="0">
                <a:latin typeface="Calibri" pitchFamily="34" charset="0"/>
                <a:cs typeface="Calibri" pitchFamily="34" charset="0"/>
              </a:rPr>
              <a:t>Eg</a:t>
            </a:r>
            <a:r>
              <a:rPr lang="en-GB" sz="1600" b="1" dirty="0" smtClean="0">
                <a:latin typeface="Calibri" pitchFamily="34" charset="0"/>
                <a:cs typeface="Calibri" pitchFamily="34" charset="0"/>
              </a:rPr>
              <a:t>. Après </a:t>
            </a:r>
            <a:r>
              <a:rPr lang="en-GB" sz="1600" b="1" dirty="0" err="1" smtClean="0">
                <a:latin typeface="Calibri" pitchFamily="34" charset="0"/>
                <a:cs typeface="Calibri" pitchFamily="34" charset="0"/>
              </a:rPr>
              <a:t>avoir</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étudié</a:t>
            </a:r>
            <a:r>
              <a:rPr lang="en-GB" sz="1600" b="1" dirty="0" smtClean="0">
                <a:latin typeface="Calibri" pitchFamily="34" charset="0"/>
                <a:cs typeface="Calibri" pitchFamily="34" charset="0"/>
              </a:rPr>
              <a:t>… – after having studied…</a:t>
            </a:r>
          </a:p>
          <a:p>
            <a:pPr>
              <a:buFontTx/>
              <a:buNone/>
            </a:pPr>
            <a:r>
              <a:rPr lang="en-GB" sz="1600" b="1" dirty="0" smtClean="0">
                <a:latin typeface="Calibri" pitchFamily="34" charset="0"/>
                <a:cs typeface="Calibri" pitchFamily="34" charset="0"/>
              </a:rPr>
              <a:t>Après </a:t>
            </a:r>
            <a:r>
              <a:rPr lang="en-GB" sz="1600" b="1" dirty="0" err="1">
                <a:latin typeface="Calibri" pitchFamily="34" charset="0"/>
                <a:cs typeface="Calibri" pitchFamily="34" charset="0"/>
              </a:rPr>
              <a:t>ê</a:t>
            </a:r>
            <a:r>
              <a:rPr lang="en-GB" sz="1600" b="1" dirty="0" err="1" smtClean="0">
                <a:latin typeface="Calibri" pitchFamily="34" charset="0"/>
                <a:cs typeface="Calibri" pitchFamily="34" charset="0"/>
              </a:rPr>
              <a:t>tre</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allé</a:t>
            </a:r>
            <a:r>
              <a:rPr lang="en-GB" sz="1600" b="1" dirty="0" smtClean="0">
                <a:latin typeface="Calibri" pitchFamily="34" charset="0"/>
                <a:cs typeface="Calibri" pitchFamily="34" charset="0"/>
              </a:rPr>
              <a:t>(e)… - after having arrived…</a:t>
            </a:r>
          </a:p>
          <a:p>
            <a:pPr>
              <a:buFontTx/>
              <a:buNone/>
            </a:pPr>
            <a:endParaRPr lang="en-GB" sz="1600" b="1" dirty="0">
              <a:latin typeface="Calibri" pitchFamily="34" charset="0"/>
              <a:cs typeface="Calibri" pitchFamily="34" charset="0"/>
            </a:endParaRPr>
          </a:p>
          <a:p>
            <a:pPr>
              <a:buFontTx/>
              <a:buNone/>
            </a:pPr>
            <a:r>
              <a:rPr lang="en-GB" sz="1600" b="1" dirty="0" smtClean="0">
                <a:latin typeface="Calibri" pitchFamily="34" charset="0"/>
                <a:cs typeface="Calibri" pitchFamily="34" charset="0"/>
              </a:rPr>
              <a:t>These structures can be used to add complexity to your language and it </a:t>
            </a:r>
          </a:p>
          <a:p>
            <a:pPr>
              <a:buFontTx/>
              <a:buNone/>
            </a:pPr>
            <a:r>
              <a:rPr lang="en-GB" sz="1600" b="1" dirty="0" smtClean="0">
                <a:latin typeface="Calibri" pitchFamily="34" charset="0"/>
                <a:cs typeface="Calibri" pitchFamily="34" charset="0"/>
              </a:rPr>
              <a:t>would be good practice to follow them with a future structure. </a:t>
            </a:r>
          </a:p>
          <a:p>
            <a:pPr>
              <a:buFontTx/>
              <a:buNone/>
            </a:pPr>
            <a:r>
              <a:rPr lang="en-GB" sz="1600" b="1" dirty="0" err="1" smtClean="0">
                <a:latin typeface="Calibri" pitchFamily="34" charset="0"/>
                <a:cs typeface="Calibri" pitchFamily="34" charset="0"/>
              </a:rPr>
              <a:t>Eg</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J’ai</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l’intention</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d’aller</a:t>
            </a:r>
            <a:r>
              <a:rPr lang="en-GB" sz="1600" b="1" dirty="0" smtClean="0">
                <a:latin typeface="Calibri" pitchFamily="34" charset="0"/>
                <a:cs typeface="Calibri" pitchFamily="34" charset="0"/>
              </a:rPr>
              <a:t> à </a:t>
            </a:r>
            <a:r>
              <a:rPr lang="en-GB" sz="1600" b="1" dirty="0" err="1" smtClean="0">
                <a:latin typeface="Calibri" pitchFamily="34" charset="0"/>
                <a:cs typeface="Calibri" pitchFamily="34" charset="0"/>
              </a:rPr>
              <a:t>l’université</a:t>
            </a:r>
            <a:endParaRPr lang="en-GB" sz="1600" b="1" dirty="0" smtClean="0">
              <a:latin typeface="Calibri" pitchFamily="34" charset="0"/>
              <a:cs typeface="Calibri" pitchFamily="34" charset="0"/>
            </a:endParaRPr>
          </a:p>
          <a:p>
            <a:pPr>
              <a:buFontTx/>
              <a:buNone/>
            </a:pPr>
            <a:r>
              <a:rPr lang="en-GB" sz="1600" b="1" dirty="0" err="1" smtClean="0">
                <a:latin typeface="Calibri" pitchFamily="34" charset="0"/>
                <a:cs typeface="Calibri" pitchFamily="34" charset="0"/>
              </a:rPr>
              <a:t>J’espère</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trouver</a:t>
            </a:r>
            <a:r>
              <a:rPr lang="en-GB" sz="1600" b="1" dirty="0" smtClean="0">
                <a:latin typeface="Calibri" pitchFamily="34" charset="0"/>
                <a:cs typeface="Calibri" pitchFamily="34" charset="0"/>
              </a:rPr>
              <a:t> un </a:t>
            </a:r>
            <a:r>
              <a:rPr lang="en-GB" sz="1600" b="1" dirty="0" err="1" smtClean="0">
                <a:latin typeface="Calibri" pitchFamily="34" charset="0"/>
                <a:cs typeface="Calibri" pitchFamily="34" charset="0"/>
              </a:rPr>
              <a:t>appartement</a:t>
            </a:r>
            <a:r>
              <a:rPr lang="en-GB" sz="1600" b="1" dirty="0" smtClean="0">
                <a:latin typeface="Calibri" pitchFamily="34" charset="0"/>
                <a:cs typeface="Calibri" pitchFamily="34" charset="0"/>
              </a:rPr>
              <a:t> </a:t>
            </a:r>
          </a:p>
          <a:p>
            <a:pPr>
              <a:buFontTx/>
              <a:buNone/>
            </a:pPr>
            <a:endParaRPr lang="en-GB" sz="1600" b="1" dirty="0">
              <a:latin typeface="Calibri" pitchFamily="34" charset="0"/>
              <a:cs typeface="Calibri" pitchFamily="34" charset="0"/>
            </a:endParaRPr>
          </a:p>
          <a:p>
            <a:pPr>
              <a:buFontTx/>
              <a:buNone/>
            </a:pPr>
            <a:endParaRPr lang="en-GB" sz="1600" b="1" dirty="0" smtClean="0">
              <a:latin typeface="Calibri" pitchFamily="34" charset="0"/>
              <a:cs typeface="Calibri" pitchFamily="34" charset="0"/>
            </a:endParaRPr>
          </a:p>
          <a:p>
            <a:pPr>
              <a:buFontTx/>
              <a:buNone/>
            </a:pPr>
            <a:endParaRPr lang="en-GB" sz="1600" b="1" dirty="0">
              <a:latin typeface="Calibri" pitchFamily="34" charset="0"/>
              <a:cs typeface="Calibri" pitchFamily="34" charset="0"/>
            </a:endParaRPr>
          </a:p>
          <a:p>
            <a:pPr>
              <a:buFontTx/>
              <a:buNone/>
            </a:pPr>
            <a:endParaRPr lang="en-GB" sz="1600" b="1" dirty="0" smtClean="0">
              <a:latin typeface="Calibri" pitchFamily="34" charset="0"/>
              <a:cs typeface="Calibri" pitchFamily="34" charset="0"/>
            </a:endParaRPr>
          </a:p>
          <a:p>
            <a:pPr>
              <a:buFontTx/>
              <a:buNone/>
            </a:pPr>
            <a:endParaRPr lang="en-GB" sz="1600" b="1" dirty="0">
              <a:latin typeface="Calibri" pitchFamily="34" charset="0"/>
              <a:cs typeface="Calibri" pitchFamily="34" charset="0"/>
            </a:endParaRPr>
          </a:p>
          <a:p>
            <a:pPr>
              <a:buFontTx/>
              <a:buNone/>
            </a:pPr>
            <a:endParaRPr lang="en-GB" sz="1600" dirty="0" smtClean="0">
              <a:latin typeface="Calibri" pitchFamily="34" charset="0"/>
              <a:cs typeface="Calibri" pitchFamily="34" charset="0"/>
            </a:endParaRPr>
          </a:p>
          <a:p>
            <a:pPr>
              <a:buFontTx/>
              <a:buNone/>
            </a:pPr>
            <a:endParaRPr lang="en-GB" sz="1600" dirty="0" smtClean="0">
              <a:latin typeface="Calibri" pitchFamily="34" charset="0"/>
              <a:cs typeface="Calibri" pitchFamily="34" charset="0"/>
            </a:endParaRPr>
          </a:p>
          <a:p>
            <a:pPr>
              <a:buFontTx/>
              <a:buNone/>
            </a:pPr>
            <a:endParaRPr lang="en-GB" sz="1600" dirty="0" smtClean="0">
              <a:latin typeface="Calibri" pitchFamily="34" charset="0"/>
              <a:cs typeface="Calibri" pitchFamily="34" charset="0"/>
            </a:endParaRPr>
          </a:p>
          <a:p>
            <a:r>
              <a:rPr lang="en-US" sz="1600" dirty="0" smtClean="0">
                <a:solidFill>
                  <a:srgbClr val="003300"/>
                </a:solidFill>
                <a:latin typeface="Calibri" pitchFamily="34" charset="0"/>
                <a:cs typeface="Calibri" pitchFamily="34" charset="0"/>
              </a:rPr>
              <a:t/>
            </a:r>
            <a:br>
              <a:rPr lang="en-US" sz="1600" dirty="0" smtClean="0">
                <a:solidFill>
                  <a:srgbClr val="003300"/>
                </a:solidFill>
                <a:latin typeface="Calibri" pitchFamily="34" charset="0"/>
                <a:cs typeface="Calibri" pitchFamily="34" charset="0"/>
              </a:rPr>
            </a:br>
            <a:endParaRPr lang="en-US" sz="1600" dirty="0">
              <a:solidFill>
                <a:srgbClr val="003300"/>
              </a:solidFill>
              <a:latin typeface="Calibri" pitchFamily="34" charset="0"/>
              <a:cs typeface="Calibri" pitchFamily="34" charset="0"/>
            </a:endParaRPr>
          </a:p>
          <a:p>
            <a:endParaRPr lang="en-US" sz="1600" dirty="0">
              <a:solidFill>
                <a:srgbClr val="003300"/>
              </a:solidFill>
              <a:latin typeface="Calibri" pitchFamily="34" charset="0"/>
              <a:cs typeface="Calibri" pitchFamily="34" charset="0"/>
            </a:endParaRPr>
          </a:p>
          <a:p>
            <a:endParaRPr lang="en-US" sz="1600" dirty="0">
              <a:solidFill>
                <a:srgbClr val="003300"/>
              </a:solidFill>
              <a:latin typeface="Calibri" pitchFamily="34" charset="0"/>
              <a:cs typeface="Calibri" pitchFamily="34" charset="0"/>
            </a:endParaRPr>
          </a:p>
        </p:txBody>
      </p:sp>
      <p:sp>
        <p:nvSpPr>
          <p:cNvPr id="13" name="Text Box 4"/>
          <p:cNvSpPr txBox="1">
            <a:spLocks noChangeArrowheads="1"/>
          </p:cNvSpPr>
          <p:nvPr/>
        </p:nvSpPr>
        <p:spPr bwMode="auto">
          <a:xfrm>
            <a:off x="0" y="4840833"/>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smtClean="0">
                <a:latin typeface="Calibri" pitchFamily="34" charset="0"/>
                <a:cs typeface="Calibri" pitchFamily="34" charset="0"/>
              </a:rPr>
              <a:t>THE PLUPERFECT TENSE (HAD DONE)</a:t>
            </a:r>
            <a:endParaRPr lang="en-GB" b="1" dirty="0">
              <a:latin typeface="Calibri" pitchFamily="34" charset="0"/>
              <a:cs typeface="Calibri" pitchFamily="34" charset="0"/>
            </a:endParaRPr>
          </a:p>
        </p:txBody>
      </p:sp>
      <p:sp>
        <p:nvSpPr>
          <p:cNvPr id="14" name="Rectangle 13"/>
          <p:cNvSpPr/>
          <p:nvPr/>
        </p:nvSpPr>
        <p:spPr>
          <a:xfrm>
            <a:off x="404664" y="5412114"/>
            <a:ext cx="4320480" cy="584775"/>
          </a:xfrm>
          <a:prstGeom prst="rect">
            <a:avLst/>
          </a:prstGeom>
        </p:spPr>
        <p:txBody>
          <a:bodyPr wrap="square">
            <a:spAutoFit/>
          </a:bodyPr>
          <a:lstStyle/>
          <a:p>
            <a:pPr lvl="0"/>
            <a:r>
              <a:rPr lang="en-GB" sz="1600" b="1" dirty="0" smtClean="0">
                <a:solidFill>
                  <a:prstClr val="black"/>
                </a:solidFill>
                <a:latin typeface="Calibri" pitchFamily="34" charset="0"/>
                <a:cs typeface="Calibri" pitchFamily="34" charset="0"/>
              </a:rPr>
              <a:t>FORMATION</a:t>
            </a:r>
          </a:p>
          <a:p>
            <a:pPr lvl="0"/>
            <a:r>
              <a:rPr lang="en-GB" sz="1600" dirty="0" smtClean="0">
                <a:solidFill>
                  <a:prstClr val="black"/>
                </a:solidFill>
                <a:latin typeface="Calibri" pitchFamily="34" charset="0"/>
                <a:cs typeface="Calibri" pitchFamily="34" charset="0"/>
              </a:rPr>
              <a:t>Imperfect tense of </a:t>
            </a:r>
            <a:r>
              <a:rPr lang="en-GB" sz="1600" dirty="0" err="1" smtClean="0">
                <a:solidFill>
                  <a:prstClr val="black"/>
                </a:solidFill>
                <a:latin typeface="Calibri" pitchFamily="34" charset="0"/>
                <a:cs typeface="Calibri" pitchFamily="34" charset="0"/>
              </a:rPr>
              <a:t>avoir</a:t>
            </a:r>
            <a:r>
              <a:rPr lang="en-GB" sz="1600" dirty="0" smtClean="0">
                <a:solidFill>
                  <a:prstClr val="black"/>
                </a:solidFill>
                <a:latin typeface="Calibri" pitchFamily="34" charset="0"/>
                <a:cs typeface="Calibri" pitchFamily="34" charset="0"/>
              </a:rPr>
              <a:t> + past participle</a:t>
            </a:r>
          </a:p>
        </p:txBody>
      </p:sp>
      <p:graphicFrame>
        <p:nvGraphicFramePr>
          <p:cNvPr id="15" name="Table 14"/>
          <p:cNvGraphicFramePr>
            <a:graphicFrameLocks noGrp="1"/>
          </p:cNvGraphicFramePr>
          <p:nvPr>
            <p:extLst>
              <p:ext uri="{D42A27DB-BD31-4B8C-83A1-F6EECF244321}">
                <p14:modId xmlns:p14="http://schemas.microsoft.com/office/powerpoint/2010/main" val="1673440579"/>
              </p:ext>
            </p:extLst>
          </p:nvPr>
        </p:nvGraphicFramePr>
        <p:xfrm>
          <a:off x="1052740" y="6151760"/>
          <a:ext cx="5021263" cy="192024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20000"/>
                    </a:ext>
                  </a:extLst>
                </a:gridCol>
                <a:gridCol w="2735263">
                  <a:extLst>
                    <a:ext uri="{9D8B030D-6E8A-4147-A177-3AD203B41FA5}">
                      <a16:colId xmlns:a16="http://schemas.microsoft.com/office/drawing/2014/main" val="20001"/>
                    </a:ext>
                  </a:extLst>
                </a:gridCol>
              </a:tblGrid>
              <a:tr h="320040">
                <a:tc>
                  <a:txBody>
                    <a:bodyPr/>
                    <a:lstStyle/>
                    <a:p>
                      <a:r>
                        <a:rPr lang="es-ES_tradnl" sz="1500" dirty="0" err="1" smtClean="0"/>
                        <a:t>J’avais</a:t>
                      </a:r>
                      <a:r>
                        <a:rPr lang="es-ES_tradnl" sz="1500" baseline="0" dirty="0" smtClean="0"/>
                        <a:t> </a:t>
                      </a:r>
                      <a:r>
                        <a:rPr lang="es-ES_tradnl" sz="1500" baseline="0" dirty="0" err="1" smtClean="0"/>
                        <a:t>mangé</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500" dirty="0" smtClean="0"/>
                        <a:t>I </a:t>
                      </a:r>
                      <a:r>
                        <a:rPr lang="es-ES_tradnl" sz="1500" dirty="0" err="1" smtClean="0"/>
                        <a:t>had</a:t>
                      </a:r>
                      <a:r>
                        <a:rPr lang="es-ES_tradnl" sz="1500" dirty="0" smtClean="0"/>
                        <a:t> </a:t>
                      </a:r>
                      <a:r>
                        <a:rPr lang="es-ES_tradnl" sz="1500" dirty="0" err="1" smtClean="0"/>
                        <a:t>eaten</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0040">
                <a:tc>
                  <a:txBody>
                    <a:bodyPr/>
                    <a:lstStyle/>
                    <a:p>
                      <a:r>
                        <a:rPr lang="es-ES_tradnl" sz="1500" dirty="0" smtClean="0"/>
                        <a:t>Tu</a:t>
                      </a:r>
                      <a:r>
                        <a:rPr lang="es-ES_tradnl" sz="1500" baseline="0" dirty="0" smtClean="0"/>
                        <a:t> </a:t>
                      </a:r>
                      <a:r>
                        <a:rPr lang="es-ES_tradnl" sz="1500" baseline="0" dirty="0" err="1" smtClean="0"/>
                        <a:t>avais</a:t>
                      </a:r>
                      <a:r>
                        <a:rPr lang="es-ES_tradnl" sz="1500" baseline="0" dirty="0" smtClean="0"/>
                        <a:t> </a:t>
                      </a:r>
                      <a:r>
                        <a:rPr lang="es-ES_tradnl" sz="1500" baseline="0" dirty="0" err="1" smtClean="0"/>
                        <a:t>mangé</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err="1" smtClean="0"/>
                        <a:t>You</a:t>
                      </a:r>
                      <a:r>
                        <a:rPr lang="es-ES_tradnl" sz="1500" dirty="0" smtClean="0"/>
                        <a:t> </a:t>
                      </a:r>
                      <a:r>
                        <a:rPr lang="es-ES_tradnl" sz="1500" dirty="0" err="1" smtClean="0"/>
                        <a:t>had</a:t>
                      </a:r>
                      <a:r>
                        <a:rPr lang="es-ES_tradnl" sz="1500" dirty="0" smtClean="0"/>
                        <a:t> </a:t>
                      </a:r>
                      <a:r>
                        <a:rPr lang="es-ES_tradnl" sz="1500" dirty="0" err="1" smtClean="0"/>
                        <a:t>eaten</a:t>
                      </a:r>
                      <a:endParaRPr lang="es-ES_tradnl" sz="15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040">
                <a:tc>
                  <a:txBody>
                    <a:bodyPr/>
                    <a:lstStyle/>
                    <a:p>
                      <a:r>
                        <a:rPr lang="es-ES_tradnl" sz="1500" dirty="0" err="1" smtClean="0"/>
                        <a:t>Il</a:t>
                      </a:r>
                      <a:r>
                        <a:rPr lang="es-ES_tradnl" sz="1500" dirty="0" smtClean="0"/>
                        <a:t>/elle/</a:t>
                      </a:r>
                      <a:r>
                        <a:rPr lang="es-ES_tradnl" sz="1500" dirty="0" err="1" smtClean="0"/>
                        <a:t>on</a:t>
                      </a:r>
                      <a:r>
                        <a:rPr lang="es-ES_tradnl" sz="1500" dirty="0" smtClean="0"/>
                        <a:t> </a:t>
                      </a:r>
                      <a:r>
                        <a:rPr lang="es-ES_tradnl" sz="1500" dirty="0" err="1" smtClean="0"/>
                        <a:t>avait</a:t>
                      </a:r>
                      <a:r>
                        <a:rPr lang="es-ES_tradnl" sz="1500" dirty="0" smtClean="0"/>
                        <a:t> </a:t>
                      </a:r>
                      <a:r>
                        <a:rPr lang="es-ES_tradnl" sz="1500" dirty="0" err="1" smtClean="0"/>
                        <a:t>mangé</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err="1" smtClean="0"/>
                        <a:t>He.</a:t>
                      </a:r>
                      <a:r>
                        <a:rPr lang="es-ES_tradnl" sz="1500" baseline="0" dirty="0" smtClean="0"/>
                        <a:t> </a:t>
                      </a:r>
                      <a:r>
                        <a:rPr lang="es-ES_tradnl" sz="1500" baseline="0" dirty="0" err="1" smtClean="0"/>
                        <a:t>She</a:t>
                      </a:r>
                      <a:r>
                        <a:rPr lang="es-ES_tradnl" sz="1500" baseline="0" dirty="0" smtClean="0"/>
                        <a:t>, </a:t>
                      </a:r>
                      <a:r>
                        <a:rPr lang="es-ES_tradnl" sz="1500" baseline="0" dirty="0" err="1" smtClean="0"/>
                        <a:t>we</a:t>
                      </a:r>
                      <a:r>
                        <a:rPr lang="es-ES_tradnl" sz="1500" baseline="0" dirty="0" smtClean="0"/>
                        <a:t> </a:t>
                      </a:r>
                      <a:r>
                        <a:rPr lang="es-ES_tradnl" sz="1500" baseline="0" dirty="0" err="1" smtClean="0"/>
                        <a:t>had</a:t>
                      </a:r>
                      <a:r>
                        <a:rPr lang="es-ES_tradnl" sz="1500" baseline="0" dirty="0" smtClean="0"/>
                        <a:t> </a:t>
                      </a:r>
                      <a:r>
                        <a:rPr lang="es-ES_tradnl" sz="1500" baseline="0" dirty="0" err="1" smtClean="0"/>
                        <a:t>eaten</a:t>
                      </a:r>
                      <a:endParaRPr lang="es-ES_tradnl" sz="15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0040">
                <a:tc>
                  <a:txBody>
                    <a:bodyPr/>
                    <a:lstStyle/>
                    <a:p>
                      <a:r>
                        <a:rPr lang="es-ES_tradnl" sz="1500" dirty="0" err="1" smtClean="0"/>
                        <a:t>Nous</a:t>
                      </a:r>
                      <a:r>
                        <a:rPr lang="es-ES_tradnl" sz="1500" baseline="0" dirty="0" smtClean="0"/>
                        <a:t> </a:t>
                      </a:r>
                      <a:r>
                        <a:rPr lang="es-ES_tradnl" sz="1500" baseline="0" dirty="0" err="1" smtClean="0"/>
                        <a:t>avions</a:t>
                      </a:r>
                      <a:r>
                        <a:rPr lang="es-ES_tradnl" sz="1500" baseline="0" dirty="0" smtClean="0"/>
                        <a:t> </a:t>
                      </a:r>
                      <a:r>
                        <a:rPr lang="es-ES_tradnl" sz="1500" baseline="0" dirty="0" err="1" smtClean="0"/>
                        <a:t>mangé</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err="1" smtClean="0"/>
                        <a:t>We</a:t>
                      </a:r>
                      <a:r>
                        <a:rPr lang="es-ES_tradnl" sz="1500" baseline="0" dirty="0" smtClean="0"/>
                        <a:t> </a:t>
                      </a:r>
                      <a:r>
                        <a:rPr lang="es-ES_tradnl" sz="1500" dirty="0" err="1" smtClean="0"/>
                        <a:t>had</a:t>
                      </a:r>
                      <a:r>
                        <a:rPr lang="es-ES_tradnl" sz="1500" dirty="0" smtClean="0"/>
                        <a:t> </a:t>
                      </a:r>
                      <a:r>
                        <a:rPr lang="es-ES_tradnl" sz="1500" dirty="0" err="1" smtClean="0"/>
                        <a:t>eaten</a:t>
                      </a:r>
                      <a:endParaRPr lang="es-ES_tradnl" sz="15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0040">
                <a:tc>
                  <a:txBody>
                    <a:bodyPr/>
                    <a:lstStyle/>
                    <a:p>
                      <a:r>
                        <a:rPr lang="es-ES_tradnl" sz="1500" dirty="0" err="1" smtClean="0"/>
                        <a:t>Vous</a:t>
                      </a:r>
                      <a:r>
                        <a:rPr lang="es-ES_tradnl" sz="1500" baseline="0" dirty="0" smtClean="0"/>
                        <a:t> </a:t>
                      </a:r>
                      <a:r>
                        <a:rPr lang="es-ES_tradnl" sz="1500" baseline="0" dirty="0" err="1" smtClean="0"/>
                        <a:t>aviez</a:t>
                      </a:r>
                      <a:r>
                        <a:rPr lang="es-ES_tradnl" sz="1500" baseline="0" dirty="0" smtClean="0"/>
                        <a:t> </a:t>
                      </a:r>
                      <a:r>
                        <a:rPr lang="es-ES_tradnl" sz="1500" baseline="0" dirty="0" err="1" smtClean="0"/>
                        <a:t>mangé</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err="1" smtClean="0"/>
                        <a:t>You</a:t>
                      </a:r>
                      <a:r>
                        <a:rPr lang="es-ES_tradnl" sz="1500" baseline="0" dirty="0" smtClean="0"/>
                        <a:t> </a:t>
                      </a:r>
                      <a:r>
                        <a:rPr lang="es-ES_tradnl" sz="1500" dirty="0" err="1" smtClean="0"/>
                        <a:t>had</a:t>
                      </a:r>
                      <a:r>
                        <a:rPr lang="es-ES_tradnl" sz="1500" dirty="0" smtClean="0"/>
                        <a:t> </a:t>
                      </a:r>
                      <a:r>
                        <a:rPr lang="es-ES_tradnl" sz="1500" dirty="0" err="1" smtClean="0"/>
                        <a:t>eaten</a:t>
                      </a:r>
                      <a:endParaRPr lang="es-ES_tradnl" sz="15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0040">
                <a:tc>
                  <a:txBody>
                    <a:bodyPr/>
                    <a:lstStyle/>
                    <a:p>
                      <a:r>
                        <a:rPr lang="es-ES_tradnl" sz="1500" dirty="0" err="1" smtClean="0"/>
                        <a:t>Ils</a:t>
                      </a:r>
                      <a:r>
                        <a:rPr lang="es-ES_tradnl" sz="1500" dirty="0" smtClean="0"/>
                        <a:t>/elles</a:t>
                      </a:r>
                      <a:r>
                        <a:rPr lang="es-ES_tradnl" sz="1500" baseline="0" dirty="0" smtClean="0"/>
                        <a:t> </a:t>
                      </a:r>
                      <a:r>
                        <a:rPr lang="es-ES_tradnl" sz="1500" baseline="0" dirty="0" err="1" smtClean="0"/>
                        <a:t>avaient</a:t>
                      </a:r>
                      <a:r>
                        <a:rPr lang="es-ES_tradnl" sz="1500" baseline="0" dirty="0" smtClean="0"/>
                        <a:t> </a:t>
                      </a:r>
                      <a:r>
                        <a:rPr lang="es-ES_tradnl" sz="1500" baseline="0" dirty="0" err="1" smtClean="0"/>
                        <a:t>mangé</a:t>
                      </a:r>
                      <a:endParaRPr lang="es-ES_tradnl"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err="1" smtClean="0"/>
                        <a:t>They</a:t>
                      </a:r>
                      <a:r>
                        <a:rPr lang="es-ES_tradnl" sz="1500" baseline="0" dirty="0" smtClean="0"/>
                        <a:t> </a:t>
                      </a:r>
                      <a:r>
                        <a:rPr lang="es-ES_tradnl" sz="1500" baseline="0" dirty="0" err="1" smtClean="0"/>
                        <a:t>had</a:t>
                      </a:r>
                      <a:r>
                        <a:rPr lang="es-ES_tradnl" sz="1500" baseline="0" dirty="0" smtClean="0"/>
                        <a:t> </a:t>
                      </a:r>
                      <a:r>
                        <a:rPr lang="es-ES_tradnl" sz="1500" baseline="0" dirty="0" err="1" smtClean="0"/>
                        <a:t>eaten</a:t>
                      </a:r>
                      <a:endParaRPr lang="es-ES_tradnl" sz="15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37794034"/>
              </p:ext>
            </p:extLst>
          </p:nvPr>
        </p:nvGraphicFramePr>
        <p:xfrm>
          <a:off x="228367" y="8273949"/>
          <a:ext cx="6450245" cy="381000"/>
        </p:xfrm>
        <a:graphic>
          <a:graphicData uri="http://schemas.openxmlformats.org/drawingml/2006/table">
            <a:tbl>
              <a:tblPr>
                <a:tableStyleId>{5C22544A-7EE6-4342-B048-85BDC9FD1C3A}</a:tableStyleId>
              </a:tblPr>
              <a:tblGrid>
                <a:gridCol w="6450245">
                  <a:extLst>
                    <a:ext uri="{9D8B030D-6E8A-4147-A177-3AD203B41FA5}">
                      <a16:colId xmlns:a16="http://schemas.microsoft.com/office/drawing/2014/main" val="20000"/>
                    </a:ext>
                  </a:extLst>
                </a:gridCol>
              </a:tblGrid>
              <a:tr h="381000">
                <a:tc>
                  <a:txBody>
                    <a:bodyPr/>
                    <a:lstStyle/>
                    <a:p>
                      <a:pPr algn="ctr"/>
                      <a:r>
                        <a:rPr lang="es-ES_tradnl" sz="1900" b="1" dirty="0" smtClean="0">
                          <a:latin typeface="Calibri" pitchFamily="34" charset="0"/>
                          <a:cs typeface="Calibri" pitchFamily="34" charset="0"/>
                        </a:rPr>
                        <a:t>REMEMBER THAT SOME PAST PARTICIPLES ARE IRREGULAR</a:t>
                      </a:r>
                      <a:endParaRPr lang="es-ES_tradnl" sz="19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Slide Number Placeholder 9"/>
          <p:cNvSpPr>
            <a:spLocks noGrp="1"/>
          </p:cNvSpPr>
          <p:nvPr>
            <p:ph type="sldNum" sz="quarter" idx="12"/>
          </p:nvPr>
        </p:nvSpPr>
        <p:spPr/>
        <p:txBody>
          <a:bodyPr/>
          <a:lstStyle/>
          <a:p>
            <a:pPr>
              <a:defRPr/>
            </a:pPr>
            <a:fld id="{0F145BFC-05E3-4D00-AE96-44E6DC1FA43B}" type="slidenum">
              <a:rPr lang="en-GB" smtClean="0"/>
              <a:pPr>
                <a:defRPr/>
              </a:pPr>
              <a:t>16</a:t>
            </a:fld>
            <a:endParaRPr lang="en-GB"/>
          </a:p>
        </p:txBody>
      </p:sp>
      <p:sp>
        <p:nvSpPr>
          <p:cNvPr id="11" name="Text Box 4"/>
          <p:cNvSpPr txBox="1">
            <a:spLocks noChangeArrowheads="1"/>
          </p:cNvSpPr>
          <p:nvPr/>
        </p:nvSpPr>
        <p:spPr bwMode="auto">
          <a:xfrm>
            <a:off x="44353" y="44402"/>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smtClean="0">
                <a:latin typeface="Calibri" pitchFamily="34" charset="0"/>
                <a:cs typeface="Calibri" pitchFamily="34" charset="0"/>
              </a:rPr>
              <a:t>USING MORE THAN ONE VERB IN A STRUCTURE</a:t>
            </a:r>
            <a:endParaRPr lang="en-GB" b="1" dirty="0">
              <a:latin typeface="Calibri" pitchFamily="34" charset="0"/>
              <a:cs typeface="Calibri" pitchFamily="34" charset="0"/>
            </a:endParaRPr>
          </a:p>
        </p:txBody>
      </p:sp>
      <p:pic>
        <p:nvPicPr>
          <p:cNvPr id="16" name="Picture 2" descr="Image result for french fancie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00152" y="271189"/>
            <a:ext cx="1018187" cy="76364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
          <p:cNvSpPr txBox="1">
            <a:spLocks noChangeArrowheads="1"/>
          </p:cNvSpPr>
          <p:nvPr/>
        </p:nvSpPr>
        <p:spPr bwMode="auto">
          <a:xfrm>
            <a:off x="134371" y="3659211"/>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smtClean="0">
                <a:latin typeface="Calibri" pitchFamily="34" charset="0"/>
                <a:cs typeface="Calibri" pitchFamily="34" charset="0"/>
              </a:rPr>
              <a:t>AVANT DE + INF…  (BEFORE …ING)</a:t>
            </a:r>
            <a:endParaRPr lang="en-GB" b="1" dirty="0">
              <a:latin typeface="Calibri" pitchFamily="34" charset="0"/>
              <a:cs typeface="Calibri" pitchFamily="34" charset="0"/>
            </a:endParaRPr>
          </a:p>
        </p:txBody>
      </p:sp>
      <p:sp>
        <p:nvSpPr>
          <p:cNvPr id="19" name="Rectangle 18"/>
          <p:cNvSpPr>
            <a:spLocks noChangeArrowheads="1"/>
          </p:cNvSpPr>
          <p:nvPr/>
        </p:nvSpPr>
        <p:spPr bwMode="auto">
          <a:xfrm>
            <a:off x="184014" y="4029370"/>
            <a:ext cx="6489972" cy="2693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FontTx/>
              <a:buNone/>
            </a:pPr>
            <a:r>
              <a:rPr lang="en-GB" sz="1600" b="1" dirty="0" smtClean="0">
                <a:latin typeface="Calibri" pitchFamily="34" charset="0"/>
                <a:cs typeface="Calibri" pitchFamily="34" charset="0"/>
              </a:rPr>
              <a:t>Avant de can be followed by an infinitive to mean before …</a:t>
            </a:r>
            <a:r>
              <a:rPr lang="en-GB" sz="1600" b="1" dirty="0" err="1" smtClean="0">
                <a:latin typeface="Calibri" pitchFamily="34" charset="0"/>
                <a:cs typeface="Calibri" pitchFamily="34" charset="0"/>
              </a:rPr>
              <a:t>ing</a:t>
            </a:r>
            <a:endParaRPr lang="en-GB" sz="1600" b="1" dirty="0" smtClean="0">
              <a:latin typeface="Calibri" pitchFamily="34" charset="0"/>
              <a:cs typeface="Calibri" pitchFamily="34" charset="0"/>
            </a:endParaRPr>
          </a:p>
          <a:p>
            <a:pPr>
              <a:buFontTx/>
              <a:buNone/>
            </a:pP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Eg</a:t>
            </a:r>
            <a:r>
              <a:rPr lang="en-GB" sz="1600" b="1" dirty="0" smtClean="0">
                <a:latin typeface="Calibri" pitchFamily="34" charset="0"/>
                <a:cs typeface="Calibri" pitchFamily="34" charset="0"/>
              </a:rPr>
              <a:t>. Avant </a:t>
            </a:r>
            <a:r>
              <a:rPr lang="en-GB" sz="1600" b="1" dirty="0" err="1" smtClean="0">
                <a:latin typeface="Calibri" pitchFamily="34" charset="0"/>
                <a:cs typeface="Calibri" pitchFamily="34" charset="0"/>
              </a:rPr>
              <a:t>d’étudier</a:t>
            </a:r>
            <a:r>
              <a:rPr lang="en-GB" sz="1600" b="1" dirty="0" smtClean="0">
                <a:latin typeface="Calibri" pitchFamily="34" charset="0"/>
                <a:cs typeface="Calibri" pitchFamily="34" charset="0"/>
              </a:rPr>
              <a:t>… - Before studying…</a:t>
            </a:r>
          </a:p>
          <a:p>
            <a:pPr>
              <a:buFontTx/>
              <a:buNone/>
            </a:pPr>
            <a:r>
              <a:rPr lang="en-GB" sz="1600" b="1" dirty="0" smtClean="0">
                <a:latin typeface="Calibri" pitchFamily="34" charset="0"/>
                <a:cs typeface="Calibri" pitchFamily="34" charset="0"/>
              </a:rPr>
              <a:t>Avant </a:t>
            </a:r>
            <a:r>
              <a:rPr lang="en-GB" sz="1600" b="1" dirty="0" err="1" smtClean="0">
                <a:latin typeface="Calibri" pitchFamily="34" charset="0"/>
                <a:cs typeface="Calibri" pitchFamily="34" charset="0"/>
              </a:rPr>
              <a:t>d’aller</a:t>
            </a:r>
            <a:r>
              <a:rPr lang="en-GB" sz="1600" b="1" dirty="0" smtClean="0">
                <a:latin typeface="Calibri" pitchFamily="34" charset="0"/>
                <a:cs typeface="Calibri" pitchFamily="34" charset="0"/>
              </a:rPr>
              <a:t>… - Before going…</a:t>
            </a:r>
          </a:p>
          <a:p>
            <a:pPr>
              <a:buFontTx/>
              <a:buNone/>
            </a:pPr>
            <a:endParaRPr lang="en-GB" sz="1600" b="1" dirty="0">
              <a:latin typeface="Calibri" pitchFamily="34" charset="0"/>
              <a:cs typeface="Calibri" pitchFamily="34" charset="0"/>
            </a:endParaRPr>
          </a:p>
          <a:p>
            <a:pPr>
              <a:buFontTx/>
              <a:buNone/>
            </a:pPr>
            <a:endParaRPr lang="en-GB" sz="1600" b="1" dirty="0" smtClean="0">
              <a:latin typeface="Calibri" pitchFamily="34" charset="0"/>
              <a:cs typeface="Calibri" pitchFamily="34" charset="0"/>
            </a:endParaRPr>
          </a:p>
          <a:p>
            <a:pPr>
              <a:buFontTx/>
              <a:buNone/>
            </a:pPr>
            <a:endParaRPr lang="en-GB" sz="1600" b="1" dirty="0">
              <a:latin typeface="Calibri" pitchFamily="34" charset="0"/>
              <a:cs typeface="Calibri" pitchFamily="34" charset="0"/>
            </a:endParaRPr>
          </a:p>
          <a:p>
            <a:pPr>
              <a:buFontTx/>
              <a:buNone/>
            </a:pPr>
            <a:endParaRPr lang="en-GB" sz="1600" b="1" dirty="0" smtClean="0">
              <a:latin typeface="Calibri" pitchFamily="34" charset="0"/>
              <a:cs typeface="Calibri" pitchFamily="34" charset="0"/>
            </a:endParaRPr>
          </a:p>
          <a:p>
            <a:pPr>
              <a:buFontTx/>
              <a:buNone/>
            </a:pPr>
            <a:endParaRPr lang="en-GB" sz="1600" b="1" dirty="0">
              <a:latin typeface="Calibri" pitchFamily="34" charset="0"/>
              <a:cs typeface="Calibri" pitchFamily="34" charset="0"/>
            </a:endParaRPr>
          </a:p>
          <a:p>
            <a:pPr>
              <a:buFontTx/>
              <a:buNone/>
            </a:pPr>
            <a:endParaRPr lang="en-GB" sz="1600" dirty="0" smtClean="0">
              <a:latin typeface="Calibri" pitchFamily="34" charset="0"/>
              <a:cs typeface="Calibri" pitchFamily="34" charset="0"/>
            </a:endParaRPr>
          </a:p>
          <a:p>
            <a:pPr>
              <a:buFontTx/>
              <a:buNone/>
            </a:pPr>
            <a:endParaRPr lang="en-GB" sz="1600" dirty="0" smtClean="0">
              <a:latin typeface="Calibri" pitchFamily="34" charset="0"/>
              <a:cs typeface="Calibri" pitchFamily="34" charset="0"/>
            </a:endParaRPr>
          </a:p>
          <a:p>
            <a:pPr>
              <a:buFontTx/>
              <a:buNone/>
            </a:pPr>
            <a:endParaRPr lang="en-GB" sz="1600" dirty="0" smtClean="0">
              <a:latin typeface="Calibri" pitchFamily="34" charset="0"/>
              <a:cs typeface="Calibri" pitchFamily="34" charset="0"/>
            </a:endParaRPr>
          </a:p>
          <a:p>
            <a:r>
              <a:rPr lang="en-US" sz="1600" dirty="0" smtClean="0">
                <a:solidFill>
                  <a:srgbClr val="003300"/>
                </a:solidFill>
                <a:latin typeface="Calibri" pitchFamily="34" charset="0"/>
                <a:cs typeface="Calibri" pitchFamily="34" charset="0"/>
              </a:rPr>
              <a:t/>
            </a:r>
            <a:br>
              <a:rPr lang="en-US" sz="1600" dirty="0" smtClean="0">
                <a:solidFill>
                  <a:srgbClr val="003300"/>
                </a:solidFill>
                <a:latin typeface="Calibri" pitchFamily="34" charset="0"/>
                <a:cs typeface="Calibri" pitchFamily="34" charset="0"/>
              </a:rPr>
            </a:br>
            <a:endParaRPr lang="en-US" sz="1600" dirty="0">
              <a:solidFill>
                <a:srgbClr val="003300"/>
              </a:solidFill>
              <a:latin typeface="Calibri" pitchFamily="34" charset="0"/>
              <a:cs typeface="Calibri" pitchFamily="34" charset="0"/>
            </a:endParaRPr>
          </a:p>
          <a:p>
            <a:endParaRPr lang="en-US" sz="1600" dirty="0">
              <a:solidFill>
                <a:srgbClr val="003300"/>
              </a:solidFill>
              <a:latin typeface="Calibri" pitchFamily="34" charset="0"/>
              <a:cs typeface="Calibri" pitchFamily="34" charset="0"/>
            </a:endParaRPr>
          </a:p>
          <a:p>
            <a:endParaRPr lang="en-US" sz="1600" dirty="0">
              <a:solidFill>
                <a:srgbClr val="003300"/>
              </a:solidFill>
              <a:latin typeface="Calibri" pitchFamily="34" charset="0"/>
              <a:cs typeface="Calibri" pitchFamily="34" charset="0"/>
            </a:endParaRPr>
          </a:p>
        </p:txBody>
      </p:sp>
    </p:spTree>
    <p:extLst>
      <p:ext uri="{BB962C8B-B14F-4D97-AF65-F5344CB8AC3E}">
        <p14:creationId xmlns:p14="http://schemas.microsoft.com/office/powerpoint/2010/main" val="311136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257800" y="8658225"/>
            <a:ext cx="1600200" cy="485775"/>
          </a:xfrm>
        </p:spPr>
        <p:txBody>
          <a:bodyPr/>
          <a:lstStyle/>
          <a:p>
            <a:pPr>
              <a:defRPr/>
            </a:pPr>
            <a:fld id="{0F145BFC-05E3-4D00-AE96-44E6DC1FA43B}" type="slidenum">
              <a:rPr lang="en-GB" smtClean="0"/>
              <a:pPr>
                <a:defRPr/>
              </a:pPr>
              <a:t>17</a:t>
            </a:fld>
            <a:endParaRPr lang="en-GB" dirty="0"/>
          </a:p>
        </p:txBody>
      </p:sp>
      <p:pic>
        <p:nvPicPr>
          <p:cNvPr id="4" name="Picture 3"/>
          <p:cNvPicPr>
            <a:picLocks noChangeAspect="1"/>
          </p:cNvPicPr>
          <p:nvPr/>
        </p:nvPicPr>
        <p:blipFill rotWithShape="1">
          <a:blip r:embed="rId2"/>
          <a:srcRect l="1606"/>
          <a:stretch/>
        </p:blipFill>
        <p:spPr>
          <a:xfrm rot="5400000">
            <a:off x="568673" y="1584214"/>
            <a:ext cx="7825680" cy="4562475"/>
          </a:xfrm>
          <a:prstGeom prst="rect">
            <a:avLst/>
          </a:prstGeom>
        </p:spPr>
      </p:pic>
      <p:pic>
        <p:nvPicPr>
          <p:cNvPr id="6" name="Picture 5"/>
          <p:cNvPicPr>
            <a:picLocks noChangeAspect="1"/>
          </p:cNvPicPr>
          <p:nvPr/>
        </p:nvPicPr>
        <p:blipFill>
          <a:blip r:embed="rId3"/>
          <a:stretch>
            <a:fillRect/>
          </a:stretch>
        </p:blipFill>
        <p:spPr>
          <a:xfrm rot="5400000">
            <a:off x="3695701" y="6036308"/>
            <a:ext cx="1314450" cy="4819650"/>
          </a:xfrm>
          <a:prstGeom prst="rect">
            <a:avLst/>
          </a:prstGeom>
        </p:spPr>
      </p:pic>
      <p:pic>
        <p:nvPicPr>
          <p:cNvPr id="7" name="Picture 6"/>
          <p:cNvPicPr>
            <a:picLocks noChangeAspect="1"/>
          </p:cNvPicPr>
          <p:nvPr/>
        </p:nvPicPr>
        <p:blipFill rotWithShape="1">
          <a:blip r:embed="rId4"/>
          <a:srcRect l="1955"/>
          <a:stretch/>
        </p:blipFill>
        <p:spPr>
          <a:xfrm rot="5400000">
            <a:off x="-2780134" y="2780134"/>
            <a:ext cx="7760543" cy="2200275"/>
          </a:xfrm>
          <a:prstGeom prst="rect">
            <a:avLst/>
          </a:prstGeom>
        </p:spPr>
      </p:pic>
      <p:pic>
        <p:nvPicPr>
          <p:cNvPr id="8" name="Picture 7"/>
          <p:cNvPicPr>
            <a:picLocks noChangeAspect="1"/>
          </p:cNvPicPr>
          <p:nvPr/>
        </p:nvPicPr>
        <p:blipFill>
          <a:blip r:embed="rId5"/>
          <a:stretch>
            <a:fillRect/>
          </a:stretch>
        </p:blipFill>
        <p:spPr>
          <a:xfrm rot="5400000">
            <a:off x="304800" y="7519988"/>
            <a:ext cx="1343025" cy="18478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15888" y="34925"/>
            <a:ext cx="674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Common errors (to avoid!)</a:t>
            </a:r>
          </a:p>
        </p:txBody>
      </p:sp>
      <p:graphicFrame>
        <p:nvGraphicFramePr>
          <p:cNvPr id="2" name="Table 1"/>
          <p:cNvGraphicFramePr>
            <a:graphicFrameLocks noGrp="1"/>
          </p:cNvGraphicFramePr>
          <p:nvPr>
            <p:extLst>
              <p:ext uri="{D42A27DB-BD31-4B8C-83A1-F6EECF244321}">
                <p14:modId xmlns:p14="http://schemas.microsoft.com/office/powerpoint/2010/main" val="2184859371"/>
              </p:ext>
            </p:extLst>
          </p:nvPr>
        </p:nvGraphicFramePr>
        <p:xfrm>
          <a:off x="188640" y="539553"/>
          <a:ext cx="6480720" cy="8262483"/>
        </p:xfrm>
        <a:graphic>
          <a:graphicData uri="http://schemas.openxmlformats.org/drawingml/2006/table">
            <a:tbl>
              <a:tblPr firstRow="1" firstCol="1" bandRow="1">
                <a:tableStyleId>{5940675A-B579-460E-94D1-54222C63F5DA}</a:tableStyleId>
              </a:tblPr>
              <a:tblGrid>
                <a:gridCol w="3312368">
                  <a:extLst>
                    <a:ext uri="{9D8B030D-6E8A-4147-A177-3AD203B41FA5}">
                      <a16:colId xmlns:a16="http://schemas.microsoft.com/office/drawing/2014/main" val="20000"/>
                    </a:ext>
                  </a:extLst>
                </a:gridCol>
                <a:gridCol w="643652">
                  <a:extLst>
                    <a:ext uri="{9D8B030D-6E8A-4147-A177-3AD203B41FA5}">
                      <a16:colId xmlns:a16="http://schemas.microsoft.com/office/drawing/2014/main" val="20001"/>
                    </a:ext>
                  </a:extLst>
                </a:gridCol>
                <a:gridCol w="2524700">
                  <a:extLst>
                    <a:ext uri="{9D8B030D-6E8A-4147-A177-3AD203B41FA5}">
                      <a16:colId xmlns:a16="http://schemas.microsoft.com/office/drawing/2014/main" val="20002"/>
                    </a:ext>
                  </a:extLst>
                </a:gridCol>
              </a:tblGrid>
              <a:tr h="230703">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1.  On + days of the week</a:t>
                      </a:r>
                      <a:endParaRPr kumimoji="0" lang="en-GB" sz="1500" b="1" i="0" u="none" strike="noStrike" cap="none" normalizeH="0" baseline="0" dirty="0">
                        <a:ln>
                          <a:noFill/>
                        </a:ln>
                        <a:solidFill>
                          <a:schemeClr val="tx1"/>
                        </a:solidFill>
                        <a:effectLst/>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pPr>
                        <a:lnSpc>
                          <a:spcPct val="115000"/>
                        </a:lnSpc>
                        <a:spcAft>
                          <a:spcPts val="0"/>
                        </a:spcAft>
                      </a:pPr>
                      <a:endParaRPr lang="en-GB" sz="1800" dirty="0">
                        <a:effectLst/>
                        <a:latin typeface="Calibri"/>
                        <a:ea typeface="SimSun"/>
                        <a:cs typeface="Times New Roman"/>
                      </a:endParaRPr>
                    </a:p>
                  </a:txBody>
                  <a:tcPr marL="68580" marR="68580" marT="0" marB="0"/>
                </a:tc>
                <a:extLst>
                  <a:ext uri="{0D108BD9-81ED-4DB2-BD59-A6C34878D82A}">
                    <a16:rowId xmlns:a16="http://schemas.microsoft.com/office/drawing/2014/main" val="10000"/>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On Saturday</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a:effectLst/>
                          <a:latin typeface="Calibri" pitchFamily="34" charset="0"/>
                          <a:cs typeface="Calibri" pitchFamily="34" charset="0"/>
                        </a:rPr>
                        <a:t>Le </a:t>
                      </a:r>
                      <a:r>
                        <a:rPr lang="en-GB" sz="1500" dirty="0" err="1">
                          <a:effectLst/>
                          <a:latin typeface="Calibri" pitchFamily="34" charset="0"/>
                          <a:cs typeface="Calibri" pitchFamily="34" charset="0"/>
                        </a:rPr>
                        <a:t>samedi</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On Tuesdays (i.e. every </a:t>
                      </a:r>
                      <a:r>
                        <a:rPr lang="en-GB" sz="1500" baseline="0" dirty="0">
                          <a:effectLst/>
                          <a:latin typeface="Calibri" pitchFamily="34" charset="0"/>
                          <a:cs typeface="Calibri" pitchFamily="34" charset="0"/>
                        </a:rPr>
                        <a:t> Tuesday</a:t>
                      </a:r>
                      <a:r>
                        <a:rPr lang="en-GB" sz="1500" dirty="0">
                          <a:effectLst/>
                          <a:latin typeface="Calibri" pitchFamily="34" charset="0"/>
                          <a:cs typeface="Calibri" pitchFamily="34" charset="0"/>
                        </a:rPr>
                        <a:t>)</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a:effectLst/>
                          <a:latin typeface="Calibri" pitchFamily="34" charset="0"/>
                          <a:ea typeface="+mn-ea"/>
                          <a:cs typeface="Calibri" pitchFamily="34" charset="0"/>
                        </a:rPr>
                        <a:t>Les</a:t>
                      </a:r>
                      <a:r>
                        <a:rPr lang="en-GB" sz="1500" baseline="0" dirty="0">
                          <a:effectLst/>
                          <a:latin typeface="Calibri" pitchFamily="34" charset="0"/>
                          <a:ea typeface="+mn-ea"/>
                          <a:cs typeface="Calibri" pitchFamily="34" charset="0"/>
                        </a:rPr>
                        <a:t> </a:t>
                      </a:r>
                      <a:r>
                        <a:rPr lang="en-GB" sz="1500" baseline="0" dirty="0" err="1">
                          <a:effectLst/>
                          <a:latin typeface="Calibri" pitchFamily="34" charset="0"/>
                          <a:ea typeface="+mn-ea"/>
                          <a:cs typeface="Calibri" pitchFamily="34" charset="0"/>
                        </a:rPr>
                        <a:t>mardis</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0112">
                <a:tc gridSpan="2">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0703">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500" b="1" dirty="0">
                          <a:latin typeface="Calibri" pitchFamily="34" charset="0"/>
                          <a:ea typeface="SimSun"/>
                          <a:cs typeface="Calibri" pitchFamily="34" charset="0"/>
                        </a:rPr>
                        <a:t>2.  In the morning / in the evening</a:t>
                      </a:r>
                      <a:endParaRPr lang="en-GB" sz="1500" b="1" dirty="0">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pPr>
                        <a:lnSpc>
                          <a:spcPct val="115000"/>
                        </a:lnSpc>
                        <a:spcAft>
                          <a:spcPts val="0"/>
                        </a:spcAft>
                      </a:pPr>
                      <a:endParaRPr lang="en-GB" sz="1800" dirty="0">
                        <a:effectLst/>
                        <a:latin typeface="Calibri"/>
                        <a:ea typeface="SimSun"/>
                        <a:cs typeface="Times New Roman"/>
                      </a:endParaRPr>
                    </a:p>
                  </a:txBody>
                  <a:tcPr marL="68580" marR="68580" marT="0" marB="0"/>
                </a:tc>
                <a:extLst>
                  <a:ext uri="{0D108BD9-81ED-4DB2-BD59-A6C34878D82A}">
                    <a16:rowId xmlns:a16="http://schemas.microsoft.com/office/drawing/2014/main" val="10004"/>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in the morning</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smtClean="0">
                          <a:effectLst/>
                          <a:latin typeface="Calibri" pitchFamily="34" charset="0"/>
                          <a:cs typeface="Calibri" pitchFamily="34" charset="0"/>
                        </a:rPr>
                        <a:t>Le </a:t>
                      </a:r>
                      <a:r>
                        <a:rPr lang="en-GB" sz="1500" dirty="0" err="1" smtClean="0">
                          <a:effectLst/>
                          <a:latin typeface="Calibri" pitchFamily="34" charset="0"/>
                          <a:cs typeface="Calibri" pitchFamily="34" charset="0"/>
                        </a:rPr>
                        <a:t>matin</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in the afternoon / evening</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err="1" smtClean="0">
                          <a:effectLst/>
                          <a:latin typeface="Calibri" pitchFamily="34" charset="0"/>
                          <a:ea typeface="+mn-ea"/>
                          <a:cs typeface="Calibri" pitchFamily="34" charset="0"/>
                        </a:rPr>
                        <a:t>L’après</a:t>
                      </a:r>
                      <a:r>
                        <a:rPr lang="en-GB" sz="1500" dirty="0" smtClean="0">
                          <a:effectLst/>
                          <a:latin typeface="Calibri" pitchFamily="34" charset="0"/>
                          <a:ea typeface="+mn-ea"/>
                          <a:cs typeface="Calibri" pitchFamily="34" charset="0"/>
                        </a:rPr>
                        <a:t>-midi</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at 5 o’clock in the morning</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fr-FR" sz="1500" dirty="0" smtClean="0">
                          <a:effectLst/>
                          <a:latin typeface="Calibri" pitchFamily="34" charset="0"/>
                          <a:ea typeface="+mn-ea"/>
                          <a:cs typeface="Calibri" pitchFamily="34" charset="0"/>
                        </a:rPr>
                        <a:t>À</a:t>
                      </a:r>
                      <a:r>
                        <a:rPr lang="fr-FR" sz="1500" baseline="0" dirty="0" smtClean="0">
                          <a:effectLst/>
                          <a:latin typeface="Calibri" pitchFamily="34" charset="0"/>
                          <a:ea typeface="+mn-ea"/>
                          <a:cs typeface="Calibri" pitchFamily="34" charset="0"/>
                        </a:rPr>
                        <a:t> cinq heures du matin</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at 8 o’clock in the evening</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fr-FR" sz="1500" dirty="0" smtClean="0">
                          <a:effectLst/>
                          <a:latin typeface="Calibri" pitchFamily="34" charset="0"/>
                          <a:ea typeface="+mn-ea"/>
                          <a:cs typeface="Calibri" pitchFamily="34" charset="0"/>
                        </a:rPr>
                        <a:t>À</a:t>
                      </a:r>
                      <a:r>
                        <a:rPr lang="fr-FR" sz="1500" baseline="0" dirty="0" smtClean="0">
                          <a:effectLst/>
                          <a:latin typeface="Calibri" pitchFamily="34" charset="0"/>
                          <a:ea typeface="+mn-ea"/>
                          <a:cs typeface="Calibri" pitchFamily="34" charset="0"/>
                        </a:rPr>
                        <a:t> huit heures </a:t>
                      </a:r>
                      <a:r>
                        <a:rPr lang="fr-FR" sz="1500" baseline="0" smtClean="0">
                          <a:effectLst/>
                          <a:latin typeface="Calibri" pitchFamily="34" charset="0"/>
                          <a:ea typeface="+mn-ea"/>
                          <a:cs typeface="Calibri" pitchFamily="34" charset="0"/>
                        </a:rPr>
                        <a:t>de l’après-midi</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30112">
                <a:tc gridSpan="2">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139">
                <a:tc gridSpan="3">
                  <a:txBody>
                    <a:bodyPr/>
                    <a:lstStyle/>
                    <a:p>
                      <a:pPr lvl="0" eaLnBrk="0" hangingPunct="0"/>
                      <a:r>
                        <a:rPr lang="en-GB" sz="1500" b="1" dirty="0">
                          <a:latin typeface="Calibri" pitchFamily="34" charset="0"/>
                          <a:ea typeface="SimSun"/>
                          <a:cs typeface="Calibri" pitchFamily="34" charset="0"/>
                        </a:rPr>
                        <a:t>3.  In French the adjective usually comes after the noun.</a:t>
                      </a:r>
                      <a:endParaRPr lang="en-GB" sz="1500" b="1" dirty="0">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pPr>
                        <a:lnSpc>
                          <a:spcPct val="115000"/>
                        </a:lnSpc>
                        <a:spcAft>
                          <a:spcPts val="0"/>
                        </a:spcAft>
                      </a:pPr>
                      <a:endParaRPr lang="en-GB" sz="1800" dirty="0">
                        <a:effectLst/>
                        <a:latin typeface="Calibri"/>
                        <a:ea typeface="SimSun"/>
                        <a:cs typeface="Times New Roman"/>
                      </a:endParaRPr>
                    </a:p>
                  </a:txBody>
                  <a:tcPr marL="68580" marR="68580" marT="0" marB="0"/>
                </a:tc>
                <a:extLst>
                  <a:ext uri="{0D108BD9-81ED-4DB2-BD59-A6C34878D82A}">
                    <a16:rowId xmlns:a16="http://schemas.microsoft.com/office/drawing/2014/main" val="10010"/>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the brown dog</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a:effectLst/>
                          <a:latin typeface="Calibri" pitchFamily="34" charset="0"/>
                          <a:ea typeface="+mn-ea"/>
                          <a:cs typeface="Calibri" pitchFamily="34" charset="0"/>
                        </a:rPr>
                        <a:t>Le</a:t>
                      </a:r>
                      <a:r>
                        <a:rPr lang="en-GB" sz="1500" baseline="0" dirty="0">
                          <a:effectLst/>
                          <a:latin typeface="Calibri" pitchFamily="34" charset="0"/>
                          <a:ea typeface="+mn-ea"/>
                          <a:cs typeface="Calibri" pitchFamily="34" charset="0"/>
                        </a:rPr>
                        <a:t> </a:t>
                      </a:r>
                      <a:r>
                        <a:rPr lang="en-GB" sz="1500" baseline="0" dirty="0" err="1">
                          <a:effectLst/>
                          <a:latin typeface="Calibri" pitchFamily="34" charset="0"/>
                          <a:ea typeface="+mn-ea"/>
                          <a:cs typeface="Calibri" pitchFamily="34" charset="0"/>
                        </a:rPr>
                        <a:t>chien</a:t>
                      </a:r>
                      <a:r>
                        <a:rPr lang="en-GB" sz="1500" baseline="0" dirty="0">
                          <a:effectLst/>
                          <a:latin typeface="Calibri" pitchFamily="34" charset="0"/>
                          <a:ea typeface="+mn-ea"/>
                          <a:cs typeface="Calibri" pitchFamily="34" charset="0"/>
                        </a:rPr>
                        <a:t> marron</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30112">
                <a:tc gridSpan="2">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21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itchFamily="34" charset="0"/>
                          <a:ea typeface="SimSun"/>
                          <a:cs typeface="Calibri" pitchFamily="34" charset="0"/>
                        </a:rPr>
                        <a:t>4.  In French the adjective changes its ending to match the noun it describes.</a:t>
                      </a:r>
                      <a:endParaRPr lang="en-GB" sz="1500" b="1" dirty="0">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pPr>
                        <a:lnSpc>
                          <a:spcPct val="115000"/>
                        </a:lnSpc>
                        <a:spcAft>
                          <a:spcPts val="0"/>
                        </a:spcAft>
                      </a:pPr>
                      <a:endParaRPr lang="en-GB" sz="1800" dirty="0">
                        <a:effectLst/>
                        <a:latin typeface="Calibri"/>
                        <a:ea typeface="SimSun"/>
                        <a:cs typeface="Times New Roman"/>
                      </a:endParaRPr>
                    </a:p>
                  </a:txBody>
                  <a:tcPr marL="68580" marR="68580" marT="0" marB="0"/>
                </a:tc>
                <a:extLst>
                  <a:ext uri="{0D108BD9-81ED-4DB2-BD59-A6C34878D82A}">
                    <a16:rowId xmlns:a16="http://schemas.microsoft.com/office/drawing/2014/main" val="10013"/>
                  </a:ext>
                </a:extLst>
              </a:tr>
              <a:tr h="230703">
                <a:tc gridSpan="2">
                  <a:txBody>
                    <a:bodyPr/>
                    <a:lstStyle/>
                    <a:p>
                      <a:pPr>
                        <a:lnSpc>
                          <a:spcPct val="115000"/>
                        </a:lnSpc>
                        <a:spcAft>
                          <a:spcPts val="0"/>
                        </a:spcAft>
                      </a:pPr>
                      <a:r>
                        <a:rPr lang="en-GB" sz="1500" dirty="0">
                          <a:effectLst/>
                          <a:latin typeface="Calibri" pitchFamily="34" charset="0"/>
                          <a:ea typeface="+mn-ea"/>
                          <a:cs typeface="Calibri" pitchFamily="34" charset="0"/>
                        </a:rPr>
                        <a:t>the</a:t>
                      </a:r>
                      <a:r>
                        <a:rPr lang="en-GB" sz="1500" baseline="0" dirty="0">
                          <a:effectLst/>
                          <a:latin typeface="Calibri" pitchFamily="34" charset="0"/>
                          <a:ea typeface="+mn-ea"/>
                          <a:cs typeface="Calibri" pitchFamily="34" charset="0"/>
                        </a:rPr>
                        <a:t> black dog</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a:effectLst/>
                          <a:latin typeface="Calibri" pitchFamily="34" charset="0"/>
                          <a:cs typeface="Calibri" pitchFamily="34" charset="0"/>
                        </a:rPr>
                        <a:t>Le </a:t>
                      </a:r>
                      <a:r>
                        <a:rPr lang="en-GB" sz="1500" dirty="0" err="1">
                          <a:effectLst/>
                          <a:latin typeface="Calibri" pitchFamily="34" charset="0"/>
                          <a:cs typeface="Calibri" pitchFamily="34" charset="0"/>
                        </a:rPr>
                        <a:t>chien</a:t>
                      </a:r>
                      <a:r>
                        <a:rPr lang="en-GB" sz="1500" dirty="0">
                          <a:effectLst/>
                          <a:latin typeface="Calibri" pitchFamily="34" charset="0"/>
                          <a:cs typeface="Calibri" pitchFamily="34" charset="0"/>
                        </a:rPr>
                        <a:t> noir</a:t>
                      </a:r>
                      <a:endParaRPr lang="en-GB" sz="1500" b="1"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the black house</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b="0" dirty="0">
                          <a:effectLst/>
                          <a:latin typeface="Calibri" pitchFamily="34" charset="0"/>
                          <a:ea typeface="+mn-ea"/>
                          <a:cs typeface="Calibri" pitchFamily="34" charset="0"/>
                        </a:rPr>
                        <a:t>La</a:t>
                      </a:r>
                      <a:r>
                        <a:rPr lang="en-GB" sz="1500" b="0" baseline="0" dirty="0">
                          <a:effectLst/>
                          <a:latin typeface="Calibri" pitchFamily="34" charset="0"/>
                          <a:ea typeface="+mn-ea"/>
                          <a:cs typeface="Calibri" pitchFamily="34" charset="0"/>
                        </a:rPr>
                        <a:t> </a:t>
                      </a:r>
                      <a:r>
                        <a:rPr lang="en-GB" sz="1500" b="0" baseline="0" dirty="0" err="1">
                          <a:effectLst/>
                          <a:latin typeface="Calibri" pitchFamily="34" charset="0"/>
                          <a:ea typeface="+mn-ea"/>
                          <a:cs typeface="Calibri" pitchFamily="34" charset="0"/>
                        </a:rPr>
                        <a:t>maison</a:t>
                      </a:r>
                      <a:r>
                        <a:rPr lang="en-GB" sz="1500" b="0" baseline="0" dirty="0">
                          <a:effectLst/>
                          <a:latin typeface="Calibri" pitchFamily="34" charset="0"/>
                          <a:ea typeface="+mn-ea"/>
                          <a:cs typeface="Calibri" pitchFamily="34" charset="0"/>
                        </a:rPr>
                        <a:t> noire</a:t>
                      </a:r>
                      <a:endParaRPr lang="en-GB" sz="1500" b="1"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30703">
                <a:tc gridSpan="2">
                  <a:txBody>
                    <a:bodyPr/>
                    <a:lstStyle/>
                    <a:p>
                      <a:pPr>
                        <a:lnSpc>
                          <a:spcPct val="115000"/>
                        </a:lnSpc>
                        <a:spcAft>
                          <a:spcPts val="0"/>
                        </a:spcAft>
                      </a:pPr>
                      <a:r>
                        <a:rPr lang="en-GB" sz="1500" dirty="0">
                          <a:effectLst/>
                          <a:latin typeface="Calibri" pitchFamily="34" charset="0"/>
                          <a:ea typeface="SimSun"/>
                          <a:cs typeface="Calibri" pitchFamily="34" charset="0"/>
                        </a:rPr>
                        <a:t>the black dogs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b="0" dirty="0">
                          <a:effectLst/>
                          <a:latin typeface="Calibri" pitchFamily="34" charset="0"/>
                          <a:ea typeface="SimSun"/>
                          <a:cs typeface="Calibri" pitchFamily="34" charset="0"/>
                        </a:rPr>
                        <a:t>Les</a:t>
                      </a:r>
                      <a:r>
                        <a:rPr lang="en-GB" sz="1500" b="0" baseline="0" dirty="0">
                          <a:effectLst/>
                          <a:latin typeface="Calibri" pitchFamily="34" charset="0"/>
                          <a:ea typeface="SimSun"/>
                          <a:cs typeface="Calibri" pitchFamily="34" charset="0"/>
                        </a:rPr>
                        <a:t> </a:t>
                      </a:r>
                      <a:r>
                        <a:rPr lang="en-GB" sz="1500" b="0" baseline="0" dirty="0" err="1">
                          <a:effectLst/>
                          <a:latin typeface="Calibri" pitchFamily="34" charset="0"/>
                          <a:ea typeface="SimSun"/>
                          <a:cs typeface="Calibri" pitchFamily="34" charset="0"/>
                        </a:rPr>
                        <a:t>chiens</a:t>
                      </a:r>
                      <a:r>
                        <a:rPr lang="en-GB" sz="1500" b="0" baseline="0" dirty="0">
                          <a:effectLst/>
                          <a:latin typeface="Calibri" pitchFamily="34" charset="0"/>
                          <a:ea typeface="SimSun"/>
                          <a:cs typeface="Calibri" pitchFamily="34" charset="0"/>
                        </a:rPr>
                        <a:t> noirs</a:t>
                      </a:r>
                      <a:endParaRPr lang="en-GB" sz="1500" b="1"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30703">
                <a:tc gridSpan="2">
                  <a:txBody>
                    <a:bodyPr/>
                    <a:lstStyle/>
                    <a:p>
                      <a:pPr>
                        <a:lnSpc>
                          <a:spcPct val="115000"/>
                        </a:lnSpc>
                        <a:spcAft>
                          <a:spcPts val="0"/>
                        </a:spcAft>
                      </a:pPr>
                      <a:r>
                        <a:rPr lang="en-GB" sz="1500" dirty="0">
                          <a:effectLst/>
                          <a:latin typeface="Calibri" pitchFamily="34" charset="0"/>
                          <a:ea typeface="SimSun"/>
                          <a:cs typeface="Calibri" pitchFamily="34" charset="0"/>
                        </a:rPr>
                        <a:t>the black houses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b="0" dirty="0">
                          <a:effectLst/>
                          <a:latin typeface="Calibri" pitchFamily="34" charset="0"/>
                          <a:ea typeface="SimSun"/>
                          <a:cs typeface="Calibri" pitchFamily="34" charset="0"/>
                        </a:rPr>
                        <a:t>Les</a:t>
                      </a:r>
                      <a:r>
                        <a:rPr lang="en-GB" sz="1500" b="0" baseline="0" dirty="0">
                          <a:effectLst/>
                          <a:latin typeface="Calibri" pitchFamily="34" charset="0"/>
                          <a:ea typeface="SimSun"/>
                          <a:cs typeface="Calibri" pitchFamily="34" charset="0"/>
                        </a:rPr>
                        <a:t> </a:t>
                      </a:r>
                      <a:r>
                        <a:rPr lang="en-GB" sz="1500" b="0" baseline="0" dirty="0" err="1">
                          <a:effectLst/>
                          <a:latin typeface="Calibri" pitchFamily="34" charset="0"/>
                          <a:ea typeface="SimSun"/>
                          <a:cs typeface="Calibri" pitchFamily="34" charset="0"/>
                        </a:rPr>
                        <a:t>maisons</a:t>
                      </a:r>
                      <a:r>
                        <a:rPr lang="en-GB" sz="1500" b="0" baseline="0" dirty="0">
                          <a:effectLst/>
                          <a:latin typeface="Calibri" pitchFamily="34" charset="0"/>
                          <a:ea typeface="SimSun"/>
                          <a:cs typeface="Calibri" pitchFamily="34" charset="0"/>
                        </a:rPr>
                        <a:t> </a:t>
                      </a:r>
                      <a:r>
                        <a:rPr lang="en-GB" sz="1500" b="0" baseline="0" dirty="0" err="1">
                          <a:effectLst/>
                          <a:latin typeface="Calibri" pitchFamily="34" charset="0"/>
                          <a:ea typeface="SimSun"/>
                          <a:cs typeface="Calibri" pitchFamily="34" charset="0"/>
                        </a:rPr>
                        <a:t>noires</a:t>
                      </a:r>
                      <a:r>
                        <a:rPr lang="en-GB" sz="1500" b="0" baseline="0" dirty="0">
                          <a:effectLst/>
                          <a:latin typeface="Calibri" pitchFamily="34" charset="0"/>
                          <a:ea typeface="SimSun"/>
                          <a:cs typeface="Calibri" pitchFamily="34" charset="0"/>
                        </a:rPr>
                        <a:t> </a:t>
                      </a:r>
                      <a:endParaRPr lang="en-GB" sz="1500" b="1"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30112">
                <a:tc gridSpan="2">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30703">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5.  Saying your age – use AVOIR</a:t>
                      </a:r>
                      <a:r>
                        <a:rPr kumimoji="0" lang="en-GB" sz="1500" b="1" i="0" u="none" strike="noStrike" cap="none" normalizeH="0" dirty="0">
                          <a:ln>
                            <a:noFill/>
                          </a:ln>
                          <a:solidFill>
                            <a:schemeClr val="tx1"/>
                          </a:solidFill>
                          <a:effectLst/>
                          <a:latin typeface="Calibri" pitchFamily="34" charset="0"/>
                          <a:ea typeface="SimSun"/>
                          <a:cs typeface="Calibri" pitchFamily="34" charset="0"/>
                        </a:rPr>
                        <a:t> not </a:t>
                      </a:r>
                      <a:r>
                        <a:rPr kumimoji="0" lang="en-GB" sz="1500" b="1" i="0" u="none" strike="noStrike" cap="none" normalizeH="0" dirty="0" smtClean="0">
                          <a:ln>
                            <a:noFill/>
                          </a:ln>
                          <a:solidFill>
                            <a:schemeClr val="tx1"/>
                          </a:solidFill>
                          <a:effectLst/>
                          <a:latin typeface="Calibri" pitchFamily="34" charset="0"/>
                          <a:ea typeface="SimSun"/>
                          <a:cs typeface="Calibri" pitchFamily="34" charset="0"/>
                        </a:rPr>
                        <a:t>ÊTRE </a:t>
                      </a:r>
                      <a:r>
                        <a:rPr kumimoji="0" lang="en-GB" sz="1500" b="1" i="0" u="none" strike="noStrike" cap="none" normalizeH="0" dirty="0">
                          <a:ln>
                            <a:noFill/>
                          </a:ln>
                          <a:solidFill>
                            <a:schemeClr val="tx1"/>
                          </a:solidFill>
                          <a:effectLst/>
                          <a:latin typeface="Calibri" pitchFamily="34" charset="0"/>
                          <a:ea typeface="SimSun"/>
                          <a:cs typeface="Calibri" pitchFamily="34" charset="0"/>
                        </a:rPr>
                        <a:t>(I have 15 years)</a:t>
                      </a:r>
                      <a:endParaRPr kumimoji="0" lang="en-GB" sz="1500" b="1" i="0" u="none" strike="noStrike" cap="none" normalizeH="0" baseline="0" dirty="0">
                        <a:ln>
                          <a:noFill/>
                        </a:ln>
                        <a:solidFill>
                          <a:schemeClr val="tx1"/>
                        </a:solidFill>
                        <a:effectLst/>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pPr>
                        <a:lnSpc>
                          <a:spcPct val="115000"/>
                        </a:lnSpc>
                        <a:spcAft>
                          <a:spcPts val="0"/>
                        </a:spcAft>
                      </a:pPr>
                      <a:endParaRPr lang="en-GB" sz="1600" dirty="0">
                        <a:effectLst/>
                        <a:latin typeface="Calibri" pitchFamily="34" charset="0"/>
                        <a:ea typeface="SimSun"/>
                        <a:cs typeface="Calibri" pitchFamily="34" charset="0"/>
                      </a:endParaRPr>
                    </a:p>
                  </a:txBody>
                  <a:tcPr marL="68580" marR="68580" marT="0" marB="0"/>
                </a:tc>
                <a:extLst>
                  <a:ext uri="{0D108BD9-81ED-4DB2-BD59-A6C34878D82A}">
                    <a16:rowId xmlns:a16="http://schemas.microsoft.com/office/drawing/2014/main" val="10019"/>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I am 15 years old</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b="1" baseline="0" dirty="0" err="1">
                          <a:effectLst/>
                          <a:latin typeface="Calibri" pitchFamily="34" charset="0"/>
                          <a:cs typeface="Calibri" pitchFamily="34" charset="0"/>
                        </a:rPr>
                        <a:t>J’ai</a:t>
                      </a:r>
                      <a:r>
                        <a:rPr lang="en-GB" sz="1500" b="1" baseline="0" dirty="0">
                          <a:effectLst/>
                          <a:latin typeface="Calibri" pitchFamily="34" charset="0"/>
                          <a:cs typeface="Calibri" pitchFamily="34" charset="0"/>
                        </a:rPr>
                        <a:t> </a:t>
                      </a:r>
                      <a:r>
                        <a:rPr lang="en-GB" sz="1500" baseline="0" dirty="0">
                          <a:effectLst/>
                          <a:latin typeface="Calibri" pitchFamily="34" charset="0"/>
                          <a:cs typeface="Calibri" pitchFamily="34" charset="0"/>
                        </a:rPr>
                        <a:t>15 </a:t>
                      </a:r>
                      <a:r>
                        <a:rPr lang="en-GB" sz="1500" baseline="0" dirty="0" err="1">
                          <a:effectLst/>
                          <a:latin typeface="Calibri" pitchFamily="34" charset="0"/>
                          <a:cs typeface="Calibri" pitchFamily="34" charset="0"/>
                        </a:rPr>
                        <a:t>ans</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30703">
                <a:tc gridSpan="2">
                  <a:txBody>
                    <a:bodyPr/>
                    <a:lstStyle/>
                    <a:p>
                      <a:pPr>
                        <a:lnSpc>
                          <a:spcPct val="115000"/>
                        </a:lnSpc>
                        <a:spcAft>
                          <a:spcPts val="0"/>
                        </a:spcAft>
                      </a:pPr>
                      <a:r>
                        <a:rPr lang="en-GB" sz="1500" dirty="0">
                          <a:effectLst/>
                          <a:latin typeface="Calibri" pitchFamily="34" charset="0"/>
                          <a:cs typeface="Calibri" pitchFamily="34" charset="0"/>
                        </a:rPr>
                        <a:t>My</a:t>
                      </a:r>
                      <a:r>
                        <a:rPr lang="en-GB" sz="1500" baseline="0" dirty="0">
                          <a:effectLst/>
                          <a:latin typeface="Calibri" pitchFamily="34" charset="0"/>
                          <a:cs typeface="Calibri" pitchFamily="34" charset="0"/>
                        </a:rPr>
                        <a:t> mum is 40 years old</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r>
                        <a:rPr lang="en-GB" sz="1500" dirty="0">
                          <a:effectLst/>
                          <a:latin typeface="Calibri" pitchFamily="34" charset="0"/>
                          <a:cs typeface="Calibri" pitchFamily="34" charset="0"/>
                        </a:rPr>
                        <a:t>Ma </a:t>
                      </a:r>
                      <a:r>
                        <a:rPr lang="en-GB" sz="1500" dirty="0" err="1">
                          <a:effectLst/>
                          <a:latin typeface="Calibri" pitchFamily="34" charset="0"/>
                          <a:cs typeface="Calibri" pitchFamily="34" charset="0"/>
                        </a:rPr>
                        <a:t>mère</a:t>
                      </a:r>
                      <a:r>
                        <a:rPr lang="en-GB" sz="1500" dirty="0">
                          <a:effectLst/>
                          <a:latin typeface="Calibri" pitchFamily="34" charset="0"/>
                          <a:cs typeface="Calibri" pitchFamily="34" charset="0"/>
                        </a:rPr>
                        <a:t> </a:t>
                      </a:r>
                      <a:r>
                        <a:rPr lang="en-GB" sz="1500" b="1" dirty="0">
                          <a:effectLst/>
                          <a:latin typeface="Calibri" pitchFamily="34" charset="0"/>
                          <a:cs typeface="Calibri" pitchFamily="34" charset="0"/>
                        </a:rPr>
                        <a:t>a</a:t>
                      </a:r>
                      <a:r>
                        <a:rPr lang="en-GB" sz="1500" dirty="0">
                          <a:effectLst/>
                          <a:latin typeface="Calibri" pitchFamily="34" charset="0"/>
                          <a:cs typeface="Calibri" pitchFamily="34" charset="0"/>
                        </a:rPr>
                        <a:t> 40 </a:t>
                      </a:r>
                      <a:r>
                        <a:rPr lang="en-GB" sz="1500" dirty="0" err="1">
                          <a:effectLst/>
                          <a:latin typeface="Calibri" pitchFamily="34" charset="0"/>
                          <a:cs typeface="Calibri" pitchFamily="34" charset="0"/>
                        </a:rPr>
                        <a:t>ans</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30112">
                <a:tc gridSpan="2">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30703">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6.  ‘Is’ or ‘are’? Forgetting to make your verb</a:t>
                      </a:r>
                      <a:r>
                        <a:rPr kumimoji="0" lang="en-GB" sz="1500" b="1" i="0" u="none" strike="noStrike" cap="none" normalizeH="0" dirty="0">
                          <a:ln>
                            <a:noFill/>
                          </a:ln>
                          <a:solidFill>
                            <a:schemeClr val="tx1"/>
                          </a:solidFill>
                          <a:effectLst/>
                          <a:latin typeface="Calibri" pitchFamily="34" charset="0"/>
                          <a:ea typeface="SimSun"/>
                          <a:cs typeface="Calibri" pitchFamily="34" charset="0"/>
                        </a:rPr>
                        <a:t> match your subject.</a:t>
                      </a:r>
                      <a:endParaRPr kumimoji="0" lang="en-GB" sz="1500" b="1" i="0" u="none" strike="noStrike" cap="none" normalizeH="0" baseline="0" dirty="0">
                        <a:ln>
                          <a:noFill/>
                        </a:ln>
                        <a:solidFill>
                          <a:schemeClr val="tx1"/>
                        </a:solidFill>
                        <a:effectLst/>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pPr>
                        <a:lnSpc>
                          <a:spcPct val="115000"/>
                        </a:lnSpc>
                        <a:spcAft>
                          <a:spcPts val="0"/>
                        </a:spcAft>
                      </a:pPr>
                      <a:endParaRPr lang="en-GB" sz="1600" dirty="0">
                        <a:effectLst/>
                        <a:latin typeface="Calibri" pitchFamily="34" charset="0"/>
                        <a:ea typeface="SimSun"/>
                        <a:cs typeface="Calibri" pitchFamily="34" charset="0"/>
                      </a:endParaRPr>
                    </a:p>
                  </a:txBody>
                  <a:tcPr marL="68580" marR="68580" marT="0" marB="0"/>
                </a:tc>
                <a:extLst>
                  <a:ext uri="{0D108BD9-81ED-4DB2-BD59-A6C34878D82A}">
                    <a16:rowId xmlns:a16="http://schemas.microsoft.com/office/drawing/2014/main" val="10023"/>
                  </a:ext>
                </a:extLst>
              </a:tr>
              <a:tr h="277285">
                <a:tc>
                  <a:txBody>
                    <a:bodyPr/>
                    <a:lstStyle/>
                    <a:p>
                      <a:pPr>
                        <a:lnSpc>
                          <a:spcPct val="100000"/>
                        </a:lnSpc>
                        <a:spcAft>
                          <a:spcPts val="0"/>
                        </a:spcAft>
                      </a:pPr>
                      <a:r>
                        <a:rPr lang="en-GB" sz="1500" dirty="0">
                          <a:effectLst/>
                          <a:latin typeface="Calibri" pitchFamily="34" charset="0"/>
                          <a:ea typeface="+mn-ea"/>
                          <a:cs typeface="Calibri" pitchFamily="34" charset="0"/>
                        </a:rPr>
                        <a:t>I</a:t>
                      </a:r>
                      <a:r>
                        <a:rPr lang="en-GB" sz="1500" baseline="0" dirty="0">
                          <a:effectLst/>
                          <a:latin typeface="Calibri" pitchFamily="34" charset="0"/>
                          <a:ea typeface="+mn-ea"/>
                          <a:cs typeface="Calibri" pitchFamily="34" charset="0"/>
                        </a:rPr>
                        <a:t> like comedies because they </a:t>
                      </a:r>
                      <a:r>
                        <a:rPr lang="en-GB" sz="1500" b="1" baseline="0" dirty="0">
                          <a:effectLst/>
                          <a:latin typeface="Calibri" pitchFamily="34" charset="0"/>
                          <a:ea typeface="+mn-ea"/>
                          <a:cs typeface="Calibri" pitchFamily="34" charset="0"/>
                        </a:rPr>
                        <a:t>are</a:t>
                      </a:r>
                      <a:r>
                        <a:rPr lang="en-GB" sz="1500" baseline="0" dirty="0">
                          <a:effectLst/>
                          <a:latin typeface="Calibri" pitchFamily="34" charset="0"/>
                          <a:ea typeface="+mn-ea"/>
                          <a:cs typeface="Calibri" pitchFamily="34" charset="0"/>
                        </a:rPr>
                        <a:t> funny.</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spcAft>
                          <a:spcPts val="0"/>
                        </a:spcAft>
                      </a:pPr>
                      <a:r>
                        <a:rPr lang="en-GB" sz="1500" b="0" dirty="0" err="1">
                          <a:effectLst/>
                          <a:latin typeface="Calibri" pitchFamily="34" charset="0"/>
                          <a:cs typeface="Calibri" pitchFamily="34" charset="0"/>
                        </a:rPr>
                        <a:t>J’aime</a:t>
                      </a:r>
                      <a:r>
                        <a:rPr lang="en-GB" sz="1500" b="0" dirty="0">
                          <a:effectLst/>
                          <a:latin typeface="Calibri" pitchFamily="34" charset="0"/>
                          <a:cs typeface="Calibri" pitchFamily="34" charset="0"/>
                        </a:rPr>
                        <a:t> les </a:t>
                      </a:r>
                      <a:r>
                        <a:rPr lang="en-GB" sz="1500" b="0" dirty="0" err="1">
                          <a:effectLst/>
                          <a:latin typeface="Calibri" pitchFamily="34" charset="0"/>
                          <a:cs typeface="Calibri" pitchFamily="34" charset="0"/>
                        </a:rPr>
                        <a:t>comédies</a:t>
                      </a:r>
                      <a:r>
                        <a:rPr lang="en-GB" sz="1500" b="0" dirty="0">
                          <a:effectLst/>
                          <a:latin typeface="Calibri" pitchFamily="34" charset="0"/>
                          <a:cs typeface="Calibri" pitchFamily="34" charset="0"/>
                        </a:rPr>
                        <a:t> car </a:t>
                      </a:r>
                      <a:r>
                        <a:rPr lang="en-GB" sz="1500" b="0" dirty="0" err="1">
                          <a:effectLst/>
                          <a:latin typeface="Calibri" pitchFamily="34" charset="0"/>
                          <a:cs typeface="Calibri" pitchFamily="34" charset="0"/>
                        </a:rPr>
                        <a:t>ils</a:t>
                      </a:r>
                      <a:r>
                        <a:rPr lang="en-GB" sz="1500" b="0" dirty="0">
                          <a:effectLst/>
                          <a:latin typeface="Calibri" pitchFamily="34" charset="0"/>
                          <a:cs typeface="Calibri" pitchFamily="34" charset="0"/>
                        </a:rPr>
                        <a:t> </a:t>
                      </a:r>
                      <a:r>
                        <a:rPr lang="en-GB" sz="1500" b="1" dirty="0" err="1">
                          <a:effectLst/>
                          <a:latin typeface="Calibri" pitchFamily="34" charset="0"/>
                          <a:cs typeface="Calibri" pitchFamily="34" charset="0"/>
                        </a:rPr>
                        <a:t>sont</a:t>
                      </a:r>
                      <a:r>
                        <a:rPr lang="en-GB" sz="1500" b="1" dirty="0">
                          <a:effectLst/>
                          <a:latin typeface="Calibri" pitchFamily="34" charset="0"/>
                          <a:cs typeface="Calibri" pitchFamily="34" charset="0"/>
                        </a:rPr>
                        <a:t> </a:t>
                      </a:r>
                      <a:r>
                        <a:rPr lang="en-GB" sz="1500" b="0" dirty="0" err="1">
                          <a:effectLst/>
                          <a:latin typeface="Calibri" pitchFamily="34" charset="0"/>
                          <a:cs typeface="Calibri" pitchFamily="34" charset="0"/>
                        </a:rPr>
                        <a:t>rigolos</a:t>
                      </a:r>
                      <a:endParaRPr lang="en-GB" sz="1500" dirty="0">
                        <a:effectLst/>
                        <a:latin typeface="Calibri" pitchFamily="34" charset="0"/>
                        <a:ea typeface="SimSun"/>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800"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24"/>
                  </a:ext>
                </a:extLst>
              </a:tr>
              <a:tr h="130112">
                <a:tc>
                  <a:txBody>
                    <a:bodyPr/>
                    <a:lstStyle/>
                    <a:p>
                      <a:pPr>
                        <a:lnSpc>
                          <a:spcPct val="115000"/>
                        </a:lnSpc>
                        <a:spcAft>
                          <a:spcPts val="0"/>
                        </a:spcAft>
                      </a:pPr>
                      <a:endParaRPr lang="en-GB" sz="800" dirty="0">
                        <a:effectLst/>
                        <a:latin typeface="Calibri" pitchFamily="34" charset="0"/>
                        <a:ea typeface="SimSun"/>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endParaRPr lang="es-ES_tradnl" sz="800" dirty="0">
                        <a:latin typeface="Calibri" pitchFamily="34" charset="0"/>
                        <a:cs typeface="Calibri"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nSpc>
                          <a:spcPct val="115000"/>
                        </a:lnSpc>
                        <a:spcAft>
                          <a:spcPts val="0"/>
                        </a:spcAft>
                      </a:pPr>
                      <a:endParaRPr lang="en-GB" sz="1600" dirty="0">
                        <a:effectLst/>
                        <a:latin typeface="Calibri" pitchFamily="34" charset="0"/>
                        <a:ea typeface="SimSun"/>
                        <a:cs typeface="Calibri" pitchFamily="34" charset="0"/>
                      </a:endParaRPr>
                    </a:p>
                  </a:txBody>
                  <a:tcPr marL="68580" marR="68580" marT="0" marB="0"/>
                </a:tc>
                <a:extLst>
                  <a:ext uri="{0D108BD9-81ED-4DB2-BD59-A6C34878D82A}">
                    <a16:rowId xmlns:a16="http://schemas.microsoft.com/office/drawing/2014/main" val="10025"/>
                  </a:ext>
                </a:extLst>
              </a:tr>
              <a:tr h="473600">
                <a:tc gridSpan="3">
                  <a:txBody>
                    <a:bodyPr/>
                    <a:lstStyle/>
                    <a:p>
                      <a:pPr marL="342900" marR="0" lvl="0" indent="-34290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7.  I like going to the cinema</a:t>
                      </a:r>
                      <a:r>
                        <a:rPr kumimoji="0" lang="en-GB" sz="1500" b="1" i="0" u="none" strike="noStrike" cap="none" normalizeH="0" dirty="0">
                          <a:ln>
                            <a:noFill/>
                          </a:ln>
                          <a:solidFill>
                            <a:schemeClr val="tx1"/>
                          </a:solidFill>
                          <a:effectLst/>
                          <a:latin typeface="Calibri" pitchFamily="34" charset="0"/>
                          <a:ea typeface="SimSun"/>
                          <a:cs typeface="Calibri" pitchFamily="34" charset="0"/>
                        </a:rPr>
                        <a:t> – </a:t>
                      </a:r>
                      <a:r>
                        <a:rPr kumimoji="0" lang="en-GB" sz="1500" b="1" i="0" u="none" strike="noStrike" cap="none" normalizeH="0" dirty="0" err="1">
                          <a:ln>
                            <a:noFill/>
                          </a:ln>
                          <a:solidFill>
                            <a:schemeClr val="tx1"/>
                          </a:solidFill>
                          <a:effectLst/>
                          <a:latin typeface="Calibri" pitchFamily="34" charset="0"/>
                          <a:ea typeface="SimSun"/>
                          <a:cs typeface="Calibri" pitchFamily="34" charset="0"/>
                        </a:rPr>
                        <a:t>J’aime</a:t>
                      </a:r>
                      <a:r>
                        <a:rPr kumimoji="0" lang="en-GB" sz="1500" b="1" i="0" u="none" strike="noStrike" cap="none" normalizeH="0" dirty="0">
                          <a:ln>
                            <a:noFill/>
                          </a:ln>
                          <a:solidFill>
                            <a:schemeClr val="tx1"/>
                          </a:solidFill>
                          <a:effectLst/>
                          <a:latin typeface="Calibri" pitchFamily="34" charset="0"/>
                          <a:ea typeface="SimSun"/>
                          <a:cs typeface="Calibri" pitchFamily="34" charset="0"/>
                        </a:rPr>
                        <a:t> + infinitive </a:t>
                      </a:r>
                    </a:p>
                    <a:p>
                      <a:pPr marL="342900" marR="0" lvl="0" indent="-34290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cap="none" normalizeH="0" dirty="0">
                          <a:ln>
                            <a:noFill/>
                          </a:ln>
                          <a:solidFill>
                            <a:schemeClr val="tx1"/>
                          </a:solidFill>
                          <a:effectLst/>
                          <a:latin typeface="Calibri" pitchFamily="34" charset="0"/>
                          <a:ea typeface="SimSun"/>
                          <a:cs typeface="Calibri" pitchFamily="34" charset="0"/>
                        </a:rPr>
                        <a:t>NOT </a:t>
                      </a:r>
                      <a:r>
                        <a:rPr kumimoji="0" lang="en-GB" sz="1500" b="1" i="0" u="none" strike="noStrike" cap="none" normalizeH="0" dirty="0" err="1">
                          <a:ln>
                            <a:noFill/>
                          </a:ln>
                          <a:solidFill>
                            <a:schemeClr val="tx1"/>
                          </a:solidFill>
                          <a:effectLst/>
                          <a:latin typeface="Calibri" pitchFamily="34" charset="0"/>
                          <a:ea typeface="SimSun"/>
                          <a:cs typeface="Calibri" pitchFamily="34" charset="0"/>
                        </a:rPr>
                        <a:t>j’aime</a:t>
                      </a:r>
                      <a:r>
                        <a:rPr kumimoji="0" lang="en-GB" sz="1500" b="1" i="0" u="none" strike="noStrike" cap="none" normalizeH="0" dirty="0">
                          <a:ln>
                            <a:noFill/>
                          </a:ln>
                          <a:solidFill>
                            <a:schemeClr val="tx1"/>
                          </a:solidFill>
                          <a:effectLst/>
                          <a:latin typeface="Calibri" pitchFamily="34" charset="0"/>
                          <a:ea typeface="SimSun"/>
                          <a:cs typeface="Calibri" pitchFamily="34" charset="0"/>
                        </a:rPr>
                        <a:t> je </a:t>
                      </a:r>
                      <a:r>
                        <a:rPr kumimoji="0" lang="en-GB" sz="1500" b="1" i="0" u="none" strike="noStrike" cap="none" normalizeH="0" dirty="0" err="1">
                          <a:ln>
                            <a:noFill/>
                          </a:ln>
                          <a:solidFill>
                            <a:schemeClr val="tx1"/>
                          </a:solidFill>
                          <a:effectLst/>
                          <a:latin typeface="Calibri" pitchFamily="34" charset="0"/>
                          <a:ea typeface="SimSun"/>
                          <a:cs typeface="Calibri" pitchFamily="34" charset="0"/>
                        </a:rPr>
                        <a:t>vais</a:t>
                      </a:r>
                      <a:r>
                        <a:rPr kumimoji="0" lang="en-GB" sz="1500" b="1" i="0" u="none" strike="noStrike" cap="none" normalizeH="0" dirty="0">
                          <a:ln>
                            <a:noFill/>
                          </a:ln>
                          <a:solidFill>
                            <a:schemeClr val="tx1"/>
                          </a:solidFill>
                          <a:effectLst/>
                          <a:latin typeface="Calibri" pitchFamily="34" charset="0"/>
                          <a:ea typeface="SimSun"/>
                          <a:cs typeface="Calibri" pitchFamily="34" charset="0"/>
                        </a:rPr>
                        <a:t>= I like I go</a:t>
                      </a:r>
                      <a:endParaRPr kumimoji="0" lang="en-GB" sz="1500" b="1" i="0" u="none" strike="noStrike" cap="none" normalizeH="0" baseline="0" dirty="0">
                        <a:ln>
                          <a:noFill/>
                        </a:ln>
                        <a:solidFill>
                          <a:schemeClr val="tx1"/>
                        </a:solidFill>
                        <a:effectLst/>
                        <a:latin typeface="Calibri" pitchFamily="34" charset="0"/>
                        <a:cs typeface="Calibri"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sz="1600" dirty="0">
                        <a:latin typeface="Calibri" pitchFamily="34" charset="0"/>
                        <a:cs typeface="Calibri" pitchFamily="34" charset="0"/>
                      </a:endParaRPr>
                    </a:p>
                  </a:txBody>
                  <a:tcPr marL="68580" marR="68580" marT="0" marB="0"/>
                </a:tc>
                <a:tc hMerge="1">
                  <a:txBody>
                    <a:bodyPr/>
                    <a:lstStyle/>
                    <a:p>
                      <a:pPr>
                        <a:lnSpc>
                          <a:spcPct val="115000"/>
                        </a:lnSpc>
                        <a:spcAft>
                          <a:spcPts val="0"/>
                        </a:spcAft>
                      </a:pPr>
                      <a:endParaRPr lang="en-GB" sz="1600" dirty="0">
                        <a:effectLst/>
                        <a:latin typeface="Calibri" pitchFamily="34" charset="0"/>
                        <a:ea typeface="SimSun"/>
                        <a:cs typeface="Calibri" pitchFamily="34" charset="0"/>
                      </a:endParaRPr>
                    </a:p>
                  </a:txBody>
                  <a:tcPr marL="68580" marR="68580" marT="0" marB="0"/>
                </a:tc>
                <a:extLst>
                  <a:ext uri="{0D108BD9-81ED-4DB2-BD59-A6C34878D82A}">
                    <a16:rowId xmlns:a16="http://schemas.microsoft.com/office/drawing/2014/main" val="10026"/>
                  </a:ext>
                </a:extLst>
              </a:tr>
              <a:tr h="212139">
                <a:tc>
                  <a:txBody>
                    <a:bodyPr/>
                    <a:lstStyle/>
                    <a:p>
                      <a:pPr>
                        <a:lnSpc>
                          <a:spcPct val="100000"/>
                        </a:lnSpc>
                        <a:spcAft>
                          <a:spcPts val="0"/>
                        </a:spcAft>
                      </a:pPr>
                      <a:r>
                        <a:rPr lang="en-GB" sz="1500" b="0" dirty="0" err="1">
                          <a:effectLst/>
                          <a:latin typeface="Calibri" pitchFamily="34" charset="0"/>
                          <a:cs typeface="Calibri" pitchFamily="34" charset="0"/>
                        </a:rPr>
                        <a:t>J’aime</a:t>
                      </a:r>
                      <a:r>
                        <a:rPr lang="en-GB" sz="1500" b="0" dirty="0">
                          <a:effectLst/>
                          <a:latin typeface="Calibri" pitchFamily="34" charset="0"/>
                          <a:cs typeface="Calibri" pitchFamily="34" charset="0"/>
                        </a:rPr>
                        <a:t> </a:t>
                      </a:r>
                      <a:r>
                        <a:rPr lang="en-GB" sz="1500" b="1" dirty="0" err="1">
                          <a:effectLst/>
                          <a:latin typeface="Calibri" pitchFamily="34" charset="0"/>
                          <a:cs typeface="Calibri" pitchFamily="34" charset="0"/>
                        </a:rPr>
                        <a:t>aller</a:t>
                      </a:r>
                      <a:r>
                        <a:rPr lang="en-GB" sz="1500" b="1" dirty="0">
                          <a:effectLst/>
                          <a:latin typeface="Calibri" pitchFamily="34" charset="0"/>
                          <a:cs typeface="Calibri" pitchFamily="34" charset="0"/>
                        </a:rPr>
                        <a:t> </a:t>
                      </a:r>
                      <a:r>
                        <a:rPr lang="en-GB" sz="1500" b="0" dirty="0">
                          <a:effectLst/>
                          <a:latin typeface="Calibri" pitchFamily="34" charset="0"/>
                          <a:cs typeface="Calibri" pitchFamily="34" charset="0"/>
                        </a:rPr>
                        <a:t>au</a:t>
                      </a:r>
                      <a:r>
                        <a:rPr lang="en-GB" sz="1500" b="0" baseline="0" dirty="0">
                          <a:effectLst/>
                          <a:latin typeface="Calibri" pitchFamily="34" charset="0"/>
                          <a:cs typeface="Calibri" pitchFamily="34" charset="0"/>
                        </a:rPr>
                        <a:t> </a:t>
                      </a:r>
                      <a:r>
                        <a:rPr lang="en-GB" sz="1500" b="0" baseline="0" dirty="0" err="1">
                          <a:effectLst/>
                          <a:latin typeface="Calibri" pitchFamily="34" charset="0"/>
                          <a:cs typeface="Calibri" pitchFamily="34" charset="0"/>
                        </a:rPr>
                        <a:t>cinéma</a:t>
                      </a:r>
                      <a:endParaRPr lang="en-GB" sz="1500" dirty="0">
                        <a:effectLst/>
                        <a:latin typeface="Calibri" pitchFamily="34" charset="0"/>
                        <a:ea typeface="SimSu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spcAft>
                          <a:spcPts val="0"/>
                        </a:spcAft>
                      </a:pPr>
                      <a:r>
                        <a:rPr lang="en-GB" sz="1500" dirty="0">
                          <a:effectLst/>
                          <a:latin typeface="Calibri" pitchFamily="34" charset="0"/>
                          <a:ea typeface="+mn-ea"/>
                          <a:cs typeface="Calibri" pitchFamily="34" charset="0"/>
                        </a:rPr>
                        <a:t>I like </a:t>
                      </a:r>
                      <a:r>
                        <a:rPr lang="en-GB" sz="1500" b="1" dirty="0">
                          <a:effectLst/>
                          <a:latin typeface="Calibri" pitchFamily="34" charset="0"/>
                          <a:ea typeface="+mn-ea"/>
                          <a:cs typeface="Calibri" pitchFamily="34" charset="0"/>
                        </a:rPr>
                        <a:t>going/ to go  </a:t>
                      </a:r>
                      <a:r>
                        <a:rPr lang="en-GB" sz="1500" dirty="0">
                          <a:effectLst/>
                          <a:latin typeface="Calibri" pitchFamily="34" charset="0"/>
                          <a:ea typeface="+mn-ea"/>
                          <a:cs typeface="Calibri" pitchFamily="34" charset="0"/>
                        </a:rPr>
                        <a:t>to the cinema.</a:t>
                      </a:r>
                      <a:endParaRPr lang="en-GB" sz="1500" dirty="0">
                        <a:effectLst/>
                        <a:latin typeface="Calibri" pitchFamily="34" charset="0"/>
                        <a:ea typeface="SimSu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spcAft>
                          <a:spcPts val="0"/>
                        </a:spcAft>
                      </a:pPr>
                      <a:endParaRPr lang="en-GB" sz="1600"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27"/>
                  </a:ext>
                </a:extLst>
              </a:tr>
              <a:tr h="212139">
                <a:tc>
                  <a:txBody>
                    <a:bodyPr/>
                    <a:lstStyle/>
                    <a:p>
                      <a:pPr>
                        <a:lnSpc>
                          <a:spcPct val="100000"/>
                        </a:lnSpc>
                        <a:spcAft>
                          <a:spcPts val="0"/>
                        </a:spcAft>
                      </a:pPr>
                      <a:endParaRPr lang="en-GB" sz="800" dirty="0">
                        <a:effectLst/>
                        <a:latin typeface="Calibri" pitchFamily="34" charset="0"/>
                        <a:ea typeface="SimSu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spcAft>
                          <a:spcPts val="0"/>
                        </a:spcAft>
                      </a:pPr>
                      <a:endParaRPr lang="en-GB" sz="1500" dirty="0">
                        <a:effectLst/>
                        <a:latin typeface="Calibri" pitchFamily="34" charset="0"/>
                        <a:ea typeface="SimSu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extLst>
                  <a:ext uri="{0D108BD9-81ED-4DB2-BD59-A6C34878D82A}">
                    <a16:rowId xmlns:a16="http://schemas.microsoft.com/office/drawing/2014/main" val="10028"/>
                  </a:ext>
                </a:extLst>
              </a:tr>
              <a:tr h="2121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8.  Using ‘</a:t>
                      </a:r>
                      <a:r>
                        <a:rPr kumimoji="0" lang="en-GB" sz="1500" b="1" i="0" u="none" strike="noStrike" cap="none" normalizeH="0" baseline="0" dirty="0" smtClean="0">
                          <a:ln>
                            <a:noFill/>
                          </a:ln>
                          <a:solidFill>
                            <a:schemeClr val="tx1"/>
                          </a:solidFill>
                          <a:effectLst/>
                          <a:latin typeface="Calibri" pitchFamily="34" charset="0"/>
                          <a:ea typeface="SimSun"/>
                          <a:cs typeface="Calibri" pitchFamily="34" charset="0"/>
                        </a:rPr>
                        <a:t>un/</a:t>
                      </a:r>
                      <a:r>
                        <a:rPr kumimoji="0" lang="en-GB" sz="1500" b="1" i="0" u="none" strike="noStrike" cap="none" normalizeH="0" baseline="0" dirty="0" err="1" smtClean="0">
                          <a:ln>
                            <a:noFill/>
                          </a:ln>
                          <a:solidFill>
                            <a:schemeClr val="tx1"/>
                          </a:solidFill>
                          <a:effectLst/>
                          <a:latin typeface="Calibri" pitchFamily="34" charset="0"/>
                          <a:ea typeface="SimSun"/>
                          <a:cs typeface="Calibri" pitchFamily="34" charset="0"/>
                        </a:rPr>
                        <a:t>une</a:t>
                      </a:r>
                      <a:r>
                        <a:rPr kumimoji="0" lang="en-GB" sz="1500" b="1" i="0" u="none" strike="noStrike" cap="none" normalizeH="0" baseline="0" dirty="0" smtClean="0">
                          <a:ln>
                            <a:noFill/>
                          </a:ln>
                          <a:solidFill>
                            <a:schemeClr val="tx1"/>
                          </a:solidFill>
                          <a:effectLst/>
                          <a:latin typeface="Calibri" pitchFamily="34" charset="0"/>
                          <a:ea typeface="SimSun"/>
                          <a:cs typeface="Calibri" pitchFamily="34" charset="0"/>
                        </a:rPr>
                        <a:t>’ </a:t>
                      </a: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with jobs – Don’t do it!</a:t>
                      </a:r>
                      <a:endParaRPr kumimoji="0" lang="en-GB" sz="1500" b="1" i="0" u="none" strike="noStrike" cap="none" normalizeH="0" baseline="0" dirty="0">
                        <a:ln>
                          <a:noFill/>
                        </a:ln>
                        <a:solidFill>
                          <a:schemeClr val="tx1"/>
                        </a:solidFill>
                        <a:effectLst/>
                        <a:latin typeface="Calibri" pitchFamily="34" charset="0"/>
                        <a:cs typeface="Calibri" pitchFamily="34" charset="0"/>
                      </a:endParaRPr>
                    </a:p>
                    <a:p>
                      <a:pPr>
                        <a:lnSpc>
                          <a:spcPct val="100000"/>
                        </a:lnSpc>
                        <a:spcAft>
                          <a:spcPts val="0"/>
                        </a:spcAft>
                      </a:pPr>
                      <a:endParaRPr lang="en-GB" sz="800" dirty="0">
                        <a:effectLst/>
                        <a:latin typeface="Calibri" pitchFamily="34" charset="0"/>
                        <a:ea typeface="SimSu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spcAft>
                          <a:spcPts val="0"/>
                        </a:spcAft>
                      </a:pPr>
                      <a:endParaRPr lang="en-GB" sz="1500" dirty="0">
                        <a:effectLst/>
                        <a:latin typeface="Calibri" pitchFamily="34" charset="0"/>
                        <a:ea typeface="SimSu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3676654185"/>
                  </a:ext>
                </a:extLst>
              </a:tr>
              <a:tr h="212139">
                <a:tc>
                  <a:txBody>
                    <a:bodyPr/>
                    <a:lstStyle/>
                    <a:p>
                      <a:pPr>
                        <a:lnSpc>
                          <a:spcPct val="100000"/>
                        </a:lnSpc>
                        <a:spcAft>
                          <a:spcPts val="0"/>
                        </a:spcAft>
                      </a:pPr>
                      <a:r>
                        <a:rPr lang="en-GB" sz="1500" dirty="0">
                          <a:effectLst/>
                          <a:latin typeface="Calibri" pitchFamily="34" charset="0"/>
                          <a:ea typeface="SimSun"/>
                          <a:cs typeface="Calibri" pitchFamily="34" charset="0"/>
                        </a:rPr>
                        <a:t>Je </a:t>
                      </a:r>
                      <a:r>
                        <a:rPr lang="en-GB" sz="1500" dirty="0" err="1">
                          <a:effectLst/>
                          <a:latin typeface="Calibri" pitchFamily="34" charset="0"/>
                          <a:ea typeface="SimSun"/>
                          <a:cs typeface="Calibri" pitchFamily="34" charset="0"/>
                        </a:rPr>
                        <a:t>suis</a:t>
                      </a:r>
                      <a:r>
                        <a:rPr lang="en-GB" sz="1500" dirty="0">
                          <a:effectLst/>
                          <a:latin typeface="Calibri" pitchFamily="34" charset="0"/>
                          <a:ea typeface="SimSun"/>
                          <a:cs typeface="Calibri" pitchFamily="34" charset="0"/>
                        </a:rPr>
                        <a:t> </a:t>
                      </a:r>
                      <a:r>
                        <a:rPr lang="en-GB" sz="1500" dirty="0" err="1">
                          <a:effectLst/>
                          <a:latin typeface="Calibri" pitchFamily="34" charset="0"/>
                          <a:ea typeface="SimSun"/>
                          <a:cs typeface="Calibri" pitchFamily="34" charset="0"/>
                        </a:rPr>
                        <a:t>médicin</a:t>
                      </a:r>
                      <a:endParaRPr lang="en-GB" sz="1500" dirty="0">
                        <a:effectLst/>
                        <a:latin typeface="Calibri" pitchFamily="34" charset="0"/>
                        <a:ea typeface="SimSu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spcAft>
                          <a:spcPts val="0"/>
                        </a:spcAft>
                      </a:pPr>
                      <a:r>
                        <a:rPr lang="en-GB" sz="1500" dirty="0">
                          <a:effectLst/>
                          <a:latin typeface="Calibri" pitchFamily="34" charset="0"/>
                          <a:ea typeface="SimSun"/>
                          <a:cs typeface="Calibri" pitchFamily="34" charset="0"/>
                        </a:rPr>
                        <a:t>I’m a doctor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367996230"/>
                  </a:ext>
                </a:extLst>
              </a:tr>
              <a:tr h="212139">
                <a:tc>
                  <a:txBody>
                    <a:bodyPr/>
                    <a:lstStyle/>
                    <a:p>
                      <a:pPr>
                        <a:lnSpc>
                          <a:spcPct val="100000"/>
                        </a:lnSpc>
                        <a:spcAft>
                          <a:spcPts val="0"/>
                        </a:spcAft>
                      </a:pPr>
                      <a:endParaRPr lang="en-GB" sz="800" dirty="0">
                        <a:effectLst/>
                        <a:latin typeface="Calibri" pitchFamily="34" charset="0"/>
                        <a:ea typeface="SimSu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spcAft>
                          <a:spcPts val="0"/>
                        </a:spcAft>
                      </a:pPr>
                      <a:endParaRPr lang="en-GB" sz="1500" dirty="0">
                        <a:effectLst/>
                        <a:latin typeface="Calibri" pitchFamily="34" charset="0"/>
                        <a:ea typeface="SimSu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3127259822"/>
                  </a:ext>
                </a:extLst>
              </a:tr>
              <a:tr h="42427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9.  Using ‘’your’ or ‘my’ with parts of the body or clothing – Don’t do it! In French</a:t>
                      </a:r>
                      <a:r>
                        <a:rPr kumimoji="0" lang="en-GB" sz="1500" b="1" i="0" u="none" strike="noStrike" cap="none" normalizeH="0" dirty="0">
                          <a:ln>
                            <a:noFill/>
                          </a:ln>
                          <a:solidFill>
                            <a:schemeClr val="tx1"/>
                          </a:solidFill>
                          <a:effectLst/>
                          <a:latin typeface="Calibri" pitchFamily="34" charset="0"/>
                          <a:ea typeface="SimSun"/>
                          <a:cs typeface="Calibri" pitchFamily="34" charset="0"/>
                        </a:rPr>
                        <a:t> just use ‘le’,</a:t>
                      </a:r>
                      <a:r>
                        <a:rPr kumimoji="0" lang="en-GB" sz="1500" b="1" i="0" u="none" strike="noStrike" cap="none" normalizeH="0" baseline="0" dirty="0">
                          <a:ln>
                            <a:noFill/>
                          </a:ln>
                          <a:solidFill>
                            <a:schemeClr val="tx1"/>
                          </a:solidFill>
                          <a:effectLst/>
                          <a:latin typeface="Calibri" pitchFamily="34" charset="0"/>
                          <a:ea typeface="SimSun"/>
                          <a:cs typeface="Calibri" pitchFamily="34" charset="0"/>
                        </a:rPr>
                        <a:t> </a:t>
                      </a:r>
                      <a:r>
                        <a:rPr kumimoji="0" lang="en-GB" sz="1500" b="1" i="0" u="none" strike="noStrike" cap="none" normalizeH="0" dirty="0">
                          <a:ln>
                            <a:noFill/>
                          </a:ln>
                          <a:solidFill>
                            <a:schemeClr val="tx1"/>
                          </a:solidFill>
                          <a:effectLst/>
                          <a:latin typeface="Calibri" pitchFamily="34" charset="0"/>
                          <a:ea typeface="SimSun"/>
                          <a:cs typeface="Calibri" pitchFamily="34" charset="0"/>
                        </a:rPr>
                        <a:t>‘la’, ‘les’ </a:t>
                      </a:r>
                      <a:endParaRPr kumimoji="0" lang="en-GB" sz="1500" b="1" i="0" u="none" strike="noStrike" cap="none" normalizeH="0" baseline="0" dirty="0">
                        <a:ln>
                          <a:noFill/>
                        </a:ln>
                        <a:solidFill>
                          <a:schemeClr val="tx1"/>
                        </a:solidFill>
                        <a:effectLst/>
                        <a:latin typeface="Calibri" pitchFamily="34" charset="0"/>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500" dirty="0">
                        <a:effectLst/>
                        <a:latin typeface="Calibri" pitchFamily="34" charset="0"/>
                        <a:ea typeface="SimSu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extLst>
                  <a:ext uri="{0D108BD9-81ED-4DB2-BD59-A6C34878D82A}">
                    <a16:rowId xmlns:a16="http://schemas.microsoft.com/office/drawing/2014/main" val="10032"/>
                  </a:ext>
                </a:extLst>
              </a:tr>
              <a:tr h="230703">
                <a:tc>
                  <a:txBody>
                    <a:bodyPr/>
                    <a:lstStyle/>
                    <a:p>
                      <a:pPr>
                        <a:lnSpc>
                          <a:spcPct val="115000"/>
                        </a:lnSpc>
                        <a:spcAft>
                          <a:spcPts val="0"/>
                        </a:spcAft>
                      </a:pPr>
                      <a:r>
                        <a:rPr lang="en-GB" sz="1500" dirty="0" err="1">
                          <a:effectLst/>
                          <a:latin typeface="Calibri" pitchFamily="34" charset="0"/>
                          <a:ea typeface="SimSun"/>
                          <a:cs typeface="Calibri" pitchFamily="34" charset="0"/>
                        </a:rPr>
                        <a:t>J’ai</a:t>
                      </a:r>
                      <a:r>
                        <a:rPr lang="en-GB" sz="1500" dirty="0">
                          <a:effectLst/>
                          <a:latin typeface="Calibri" pitchFamily="34" charset="0"/>
                          <a:ea typeface="SimSun"/>
                          <a:cs typeface="Calibri" pitchFamily="34" charset="0"/>
                        </a:rPr>
                        <a:t> mal à la tête</a:t>
                      </a:r>
                      <a:r>
                        <a:rPr lang="en-GB" sz="1500" baseline="0" dirty="0">
                          <a:effectLst/>
                          <a:latin typeface="Calibri" pitchFamily="34" charset="0"/>
                          <a:ea typeface="SimSun"/>
                          <a:cs typeface="Calibri" pitchFamily="34" charset="0"/>
                        </a:rPr>
                        <a:t>.</a:t>
                      </a:r>
                      <a:endParaRPr lang="en-GB" sz="1500" dirty="0">
                        <a:effectLst/>
                        <a:latin typeface="Calibri" pitchFamily="34" charset="0"/>
                        <a:ea typeface="SimSu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r>
                        <a:rPr lang="en-GB" sz="1500" dirty="0">
                          <a:effectLst/>
                          <a:latin typeface="Calibri" pitchFamily="34" charset="0"/>
                          <a:ea typeface="SimSun"/>
                          <a:cs typeface="Calibri" pitchFamily="34" charset="0"/>
                        </a:rPr>
                        <a:t>My head hurts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800" dirty="0">
                        <a:effectLst/>
                        <a:latin typeface="+mn-lt"/>
                        <a:ea typeface="SimSun"/>
                        <a:cs typeface="Times New Roman"/>
                      </a:endParaRPr>
                    </a:p>
                  </a:txBody>
                  <a:tcPr marL="68580" marR="68580" marT="0" marB="0" anchor="ctr"/>
                </a:tc>
                <a:extLst>
                  <a:ext uri="{0D108BD9-81ED-4DB2-BD59-A6C34878D82A}">
                    <a16:rowId xmlns:a16="http://schemas.microsoft.com/office/drawing/2014/main" val="10033"/>
                  </a:ext>
                </a:extLst>
              </a:tr>
            </a:tbl>
          </a:graphicData>
        </a:graphic>
      </p:graphicFrame>
      <p:sp>
        <p:nvSpPr>
          <p:cNvPr id="5" name="Slide Number Placeholder 4"/>
          <p:cNvSpPr>
            <a:spLocks noGrp="1"/>
          </p:cNvSpPr>
          <p:nvPr>
            <p:ph type="sldNum" sz="quarter" idx="12"/>
          </p:nvPr>
        </p:nvSpPr>
        <p:spPr/>
        <p:txBody>
          <a:bodyPr/>
          <a:lstStyle/>
          <a:p>
            <a:pPr>
              <a:defRPr/>
            </a:pPr>
            <a:fld id="{0F145BFC-05E3-4D00-AE96-44E6DC1FA43B}" type="slidenum">
              <a:rPr lang="en-GB" smtClean="0"/>
              <a:pPr>
                <a:defRPr/>
              </a:pPr>
              <a:t>18</a:t>
            </a:fld>
            <a:endParaRPr lang="en-GB"/>
          </a:p>
        </p:txBody>
      </p:sp>
    </p:spTree>
    <p:extLst>
      <p:ext uri="{BB962C8B-B14F-4D97-AF65-F5344CB8AC3E}">
        <p14:creationId xmlns:p14="http://schemas.microsoft.com/office/powerpoint/2010/main" val="349289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157192" y="8100392"/>
            <a:ext cx="1600200" cy="485775"/>
          </a:xfrm>
        </p:spPr>
        <p:txBody>
          <a:bodyPr/>
          <a:lstStyle/>
          <a:p>
            <a:pPr>
              <a:defRPr/>
            </a:pPr>
            <a:fld id="{0F145BFC-05E3-4D00-AE96-44E6DC1FA43B}" type="slidenum">
              <a:rPr lang="en-GB" smtClean="0"/>
              <a:pPr>
                <a:defRPr/>
              </a:pPr>
              <a:t>19</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28748025"/>
              </p:ext>
            </p:extLst>
          </p:nvPr>
        </p:nvGraphicFramePr>
        <p:xfrm>
          <a:off x="160038" y="22312"/>
          <a:ext cx="6597354" cy="8961120"/>
        </p:xfrm>
        <a:graphic>
          <a:graphicData uri="http://schemas.openxmlformats.org/drawingml/2006/table">
            <a:tbl>
              <a:tblPr firstRow="1" bandRow="1">
                <a:tableStyleId>{5940675A-B579-460E-94D1-54222C63F5DA}</a:tableStyleId>
              </a:tblPr>
              <a:tblGrid>
                <a:gridCol w="3298677">
                  <a:extLst>
                    <a:ext uri="{9D8B030D-6E8A-4147-A177-3AD203B41FA5}">
                      <a16:colId xmlns:a16="http://schemas.microsoft.com/office/drawing/2014/main" val="2606236495"/>
                    </a:ext>
                  </a:extLst>
                </a:gridCol>
                <a:gridCol w="3298677">
                  <a:extLst>
                    <a:ext uri="{9D8B030D-6E8A-4147-A177-3AD203B41FA5}">
                      <a16:colId xmlns:a16="http://schemas.microsoft.com/office/drawing/2014/main" val="2445595863"/>
                    </a:ext>
                  </a:extLst>
                </a:gridCol>
              </a:tblGrid>
              <a:tr h="370840">
                <a:tc>
                  <a:txBody>
                    <a:bodyPr/>
                    <a:lstStyle/>
                    <a:p>
                      <a:r>
                        <a:rPr lang="en-GB" sz="2400" dirty="0"/>
                        <a:t>Common misspellings</a:t>
                      </a:r>
                    </a:p>
                  </a:txBody>
                  <a:tcPr/>
                </a:tc>
                <a:tc>
                  <a:txBody>
                    <a:bodyPr/>
                    <a:lstStyle/>
                    <a:p>
                      <a:r>
                        <a:rPr lang="en-GB" sz="2400" dirty="0"/>
                        <a:t>Common mispronunciations</a:t>
                      </a:r>
                    </a:p>
                  </a:txBody>
                  <a:tcPr/>
                </a:tc>
                <a:extLst>
                  <a:ext uri="{0D108BD9-81ED-4DB2-BD59-A6C34878D82A}">
                    <a16:rowId xmlns:a16="http://schemas.microsoft.com/office/drawing/2014/main" val="2686133522"/>
                  </a:ext>
                </a:extLst>
              </a:tr>
              <a:tr h="370840">
                <a:tc>
                  <a:txBody>
                    <a:bodyPr/>
                    <a:lstStyle/>
                    <a:p>
                      <a:r>
                        <a:rPr lang="fr-FR" sz="2400" noProof="0" dirty="0" smtClean="0"/>
                        <a:t>ennuyeux</a:t>
                      </a:r>
                    </a:p>
                    <a:p>
                      <a:r>
                        <a:rPr lang="fr-FR" sz="2400" noProof="0" dirty="0" smtClean="0"/>
                        <a:t>beaucoup</a:t>
                      </a:r>
                    </a:p>
                    <a:p>
                      <a:r>
                        <a:rPr lang="fr-FR" sz="2400" noProof="0" dirty="0" smtClean="0"/>
                        <a:t>intéressant</a:t>
                      </a:r>
                      <a:r>
                        <a:rPr lang="fr-FR" sz="2400" baseline="0" noProof="0" dirty="0" smtClean="0"/>
                        <a:t> </a:t>
                      </a:r>
                    </a:p>
                    <a:p>
                      <a:r>
                        <a:rPr lang="fr-FR" sz="2400" baseline="0" noProof="0" dirty="0" smtClean="0"/>
                        <a:t>je m’appelle</a:t>
                      </a:r>
                    </a:p>
                    <a:p>
                      <a:r>
                        <a:rPr lang="fr-FR" sz="2400" baseline="0" noProof="0" dirty="0" smtClean="0"/>
                        <a:t>sœur </a:t>
                      </a:r>
                      <a:endParaRPr lang="fr-FR" sz="2400" noProof="0" dirty="0" smtClean="0"/>
                    </a:p>
                    <a:p>
                      <a:r>
                        <a:rPr lang="fr-FR" sz="2400" noProof="0" dirty="0" smtClean="0"/>
                        <a:t>parce que </a:t>
                      </a:r>
                    </a:p>
                    <a:p>
                      <a:r>
                        <a:rPr lang="fr-FR" sz="2400" noProof="0" dirty="0" smtClean="0"/>
                        <a:t>Angleterre</a:t>
                      </a:r>
                    </a:p>
                    <a:p>
                      <a:r>
                        <a:rPr lang="fr-FR" sz="2400" noProof="0" dirty="0" smtClean="0"/>
                        <a:t>pourquoi</a:t>
                      </a:r>
                    </a:p>
                    <a:p>
                      <a:r>
                        <a:rPr lang="fr-FR" sz="2400" noProof="0" dirty="0" smtClean="0"/>
                        <a:t>je préfère</a:t>
                      </a:r>
                    </a:p>
                    <a:p>
                      <a:r>
                        <a:rPr lang="fr-FR" sz="2400" noProof="0" dirty="0" smtClean="0"/>
                        <a:t>l’anniversaire</a:t>
                      </a:r>
                    </a:p>
                    <a:p>
                      <a:r>
                        <a:rPr lang="fr-FR" sz="2400" noProof="0" dirty="0" smtClean="0"/>
                        <a:t>meilleur</a:t>
                      </a:r>
                    </a:p>
                    <a:p>
                      <a:r>
                        <a:rPr lang="fr-FR" sz="2400" noProof="0" dirty="0" smtClean="0"/>
                        <a:t>passionnant</a:t>
                      </a:r>
                    </a:p>
                    <a:p>
                      <a:r>
                        <a:rPr lang="fr-FR" sz="2400" noProof="0" dirty="0" smtClean="0"/>
                        <a:t>paresseux</a:t>
                      </a:r>
                    </a:p>
                    <a:p>
                      <a:r>
                        <a:rPr lang="fr-FR" sz="2400" noProof="0" dirty="0" smtClean="0"/>
                        <a:t>juillet</a:t>
                      </a:r>
                    </a:p>
                    <a:p>
                      <a:r>
                        <a:rPr lang="fr-FR" sz="2400" noProof="0" dirty="0" smtClean="0"/>
                        <a:t>août</a:t>
                      </a:r>
                    </a:p>
                    <a:p>
                      <a:r>
                        <a:rPr lang="fr-FR" sz="2400" noProof="0" dirty="0" smtClean="0"/>
                        <a:t>les cheveux</a:t>
                      </a:r>
                    </a:p>
                    <a:p>
                      <a:r>
                        <a:rPr lang="fr-FR" sz="2400" noProof="0" dirty="0" smtClean="0"/>
                        <a:t>aujourd’hui</a:t>
                      </a:r>
                    </a:p>
                    <a:p>
                      <a:r>
                        <a:rPr lang="fr-FR" sz="2400" noProof="0" dirty="0" smtClean="0"/>
                        <a:t>maintenant</a:t>
                      </a:r>
                    </a:p>
                    <a:p>
                      <a:r>
                        <a:rPr lang="fr-FR" sz="2400" noProof="0" dirty="0" smtClean="0"/>
                        <a:t>malheureusement</a:t>
                      </a:r>
                    </a:p>
                    <a:p>
                      <a:r>
                        <a:rPr lang="fr-FR" sz="2400" noProof="0" dirty="0" smtClean="0"/>
                        <a:t>quelquefois</a:t>
                      </a:r>
                    </a:p>
                    <a:p>
                      <a:r>
                        <a:rPr lang="fr-FR" sz="2400" noProof="0" dirty="0" smtClean="0"/>
                        <a:t>par exemple</a:t>
                      </a:r>
                    </a:p>
                    <a:p>
                      <a:endParaRPr lang="en-GB" sz="2400" dirty="0"/>
                    </a:p>
                  </a:txBody>
                  <a:tcPr/>
                </a:tc>
                <a:tc>
                  <a:txBody>
                    <a:bodyPr/>
                    <a:lstStyle/>
                    <a:p>
                      <a:r>
                        <a:rPr lang="en-GB" sz="2400" dirty="0" err="1"/>
                        <a:t>C’est</a:t>
                      </a:r>
                      <a:r>
                        <a:rPr lang="en-GB" sz="2400" dirty="0"/>
                        <a:t> =</a:t>
                      </a:r>
                      <a:r>
                        <a:rPr lang="en-GB" sz="2400" baseline="0" dirty="0"/>
                        <a:t> ‘say</a:t>
                      </a:r>
                      <a:r>
                        <a:rPr lang="en-GB" sz="2400" baseline="0" dirty="0" smtClean="0"/>
                        <a:t>’</a:t>
                      </a:r>
                    </a:p>
                    <a:p>
                      <a:r>
                        <a:rPr lang="en-GB" sz="2400" baseline="0" dirty="0" smtClean="0"/>
                        <a:t>Est  = ‘eh’</a:t>
                      </a:r>
                      <a:endParaRPr lang="en-GB" sz="2400" baseline="0" dirty="0"/>
                    </a:p>
                    <a:p>
                      <a:r>
                        <a:rPr lang="en-GB" sz="2400" baseline="0" dirty="0" err="1"/>
                        <a:t>Parce</a:t>
                      </a:r>
                      <a:r>
                        <a:rPr lang="en-GB" sz="2400" baseline="0" dirty="0"/>
                        <a:t> que = ‘parse </a:t>
                      </a:r>
                      <a:r>
                        <a:rPr lang="en-GB" sz="2400" baseline="0" dirty="0" err="1"/>
                        <a:t>quh</a:t>
                      </a:r>
                      <a:r>
                        <a:rPr lang="en-GB" sz="2400" baseline="0" dirty="0" smtClean="0"/>
                        <a:t>’</a:t>
                      </a:r>
                    </a:p>
                    <a:p>
                      <a:r>
                        <a:rPr lang="en-GB" sz="2400" baseline="0" dirty="0" smtClean="0"/>
                        <a:t>Je = ‘</a:t>
                      </a:r>
                      <a:r>
                        <a:rPr lang="en-GB" sz="2400" baseline="0" dirty="0" err="1" smtClean="0"/>
                        <a:t>juh</a:t>
                      </a:r>
                      <a:r>
                        <a:rPr lang="en-GB" sz="2400" baseline="0" dirty="0" smtClean="0"/>
                        <a:t>’</a:t>
                      </a:r>
                    </a:p>
                    <a:p>
                      <a:r>
                        <a:rPr lang="en-GB" sz="2400" baseline="0" dirty="0" err="1" smtClean="0"/>
                        <a:t>J’ai</a:t>
                      </a:r>
                      <a:r>
                        <a:rPr lang="en-GB" sz="2400" baseline="0" dirty="0" smtClean="0"/>
                        <a:t> = </a:t>
                      </a:r>
                      <a:r>
                        <a:rPr lang="en-GB" sz="2400" baseline="0" dirty="0" err="1" smtClean="0"/>
                        <a:t>jhay</a:t>
                      </a:r>
                      <a:r>
                        <a:rPr lang="en-GB" sz="2400" baseline="0" dirty="0" smtClean="0"/>
                        <a:t>’</a:t>
                      </a:r>
                    </a:p>
                    <a:p>
                      <a:r>
                        <a:rPr lang="en-GB" sz="2400" baseline="0" dirty="0" smtClean="0"/>
                        <a:t>Je </a:t>
                      </a:r>
                      <a:r>
                        <a:rPr lang="en-GB" sz="2400" baseline="0" dirty="0" err="1" smtClean="0"/>
                        <a:t>suis</a:t>
                      </a:r>
                      <a:r>
                        <a:rPr lang="en-GB" sz="2400" baseline="0" dirty="0" smtClean="0"/>
                        <a:t> = ‘</a:t>
                      </a:r>
                      <a:r>
                        <a:rPr lang="en-GB" sz="2400" baseline="0" dirty="0" err="1" smtClean="0"/>
                        <a:t>juh</a:t>
                      </a:r>
                      <a:r>
                        <a:rPr lang="en-GB" sz="2400" baseline="0" dirty="0" smtClean="0"/>
                        <a:t> </a:t>
                      </a:r>
                      <a:r>
                        <a:rPr lang="en-GB" sz="2400" baseline="0" dirty="0" err="1" smtClean="0"/>
                        <a:t>swee</a:t>
                      </a:r>
                      <a:r>
                        <a:rPr lang="en-GB" sz="2400" baseline="0" dirty="0" smtClean="0"/>
                        <a:t>’</a:t>
                      </a:r>
                    </a:p>
                    <a:p>
                      <a:r>
                        <a:rPr lang="en-GB" sz="2400" baseline="0" dirty="0" smtClean="0"/>
                        <a:t>Beaucoup = ‘</a:t>
                      </a:r>
                      <a:r>
                        <a:rPr lang="en-GB" sz="2400" baseline="0" dirty="0" err="1" smtClean="0"/>
                        <a:t>boh</a:t>
                      </a:r>
                      <a:r>
                        <a:rPr lang="en-GB" sz="2400" baseline="0" dirty="0" smtClean="0"/>
                        <a:t> </a:t>
                      </a:r>
                      <a:r>
                        <a:rPr lang="en-GB" sz="2400" baseline="0" dirty="0" err="1" smtClean="0"/>
                        <a:t>coh</a:t>
                      </a:r>
                      <a:r>
                        <a:rPr lang="en-GB" sz="2400" baseline="0" dirty="0" smtClean="0"/>
                        <a:t>’</a:t>
                      </a:r>
                    </a:p>
                    <a:p>
                      <a:r>
                        <a:rPr lang="en-GB" sz="2400" baseline="0" dirty="0" err="1" smtClean="0"/>
                        <a:t>Élève</a:t>
                      </a:r>
                      <a:r>
                        <a:rPr lang="en-GB" sz="2400" baseline="0" dirty="0" smtClean="0"/>
                        <a:t> = ‘eh – lev’</a:t>
                      </a:r>
                    </a:p>
                    <a:p>
                      <a:r>
                        <a:rPr lang="en-GB" sz="2400" baseline="0" dirty="0" err="1" smtClean="0"/>
                        <a:t>Qu’est-ce</a:t>
                      </a:r>
                      <a:r>
                        <a:rPr lang="en-GB" sz="2400" baseline="0" dirty="0" smtClean="0"/>
                        <a:t> que = ‘</a:t>
                      </a:r>
                      <a:r>
                        <a:rPr lang="en-GB" sz="2400" baseline="0" dirty="0" err="1" smtClean="0"/>
                        <a:t>qess</a:t>
                      </a:r>
                      <a:r>
                        <a:rPr lang="en-GB" sz="2400" baseline="0" dirty="0" smtClean="0"/>
                        <a:t> </a:t>
                      </a:r>
                      <a:r>
                        <a:rPr lang="en-GB" sz="2400" baseline="0" dirty="0" err="1" smtClean="0"/>
                        <a:t>quh</a:t>
                      </a:r>
                      <a:r>
                        <a:rPr lang="en-GB" sz="2400" baseline="0" dirty="0" smtClean="0"/>
                        <a:t>’</a:t>
                      </a:r>
                    </a:p>
                    <a:p>
                      <a:r>
                        <a:rPr lang="en-GB" sz="2400" baseline="0" dirty="0" smtClean="0"/>
                        <a:t>Qui = ‘key’</a:t>
                      </a:r>
                    </a:p>
                    <a:p>
                      <a:r>
                        <a:rPr lang="en-GB" sz="2400" baseline="0" dirty="0" smtClean="0"/>
                        <a:t>Trop = ‘</a:t>
                      </a:r>
                      <a:r>
                        <a:rPr lang="en-GB" sz="2400" baseline="0" dirty="0" err="1" smtClean="0"/>
                        <a:t>troh</a:t>
                      </a:r>
                      <a:r>
                        <a:rPr lang="en-GB" sz="2400" baseline="0" dirty="0" smtClean="0"/>
                        <a:t>’</a:t>
                      </a:r>
                    </a:p>
                    <a:p>
                      <a:r>
                        <a:rPr lang="en-GB" sz="2400" baseline="0" dirty="0" smtClean="0"/>
                        <a:t>é/</a:t>
                      </a:r>
                      <a:r>
                        <a:rPr lang="en-GB" sz="2400" baseline="0" dirty="0" err="1" smtClean="0"/>
                        <a:t>est</a:t>
                      </a:r>
                      <a:r>
                        <a:rPr lang="en-GB" sz="2400" baseline="0" dirty="0" smtClean="0"/>
                        <a:t>/</a:t>
                      </a:r>
                      <a:r>
                        <a:rPr lang="en-GB" sz="2400" baseline="0" dirty="0" err="1" smtClean="0"/>
                        <a:t>er</a:t>
                      </a:r>
                      <a:r>
                        <a:rPr lang="en-GB" sz="2400" baseline="0" dirty="0" smtClean="0"/>
                        <a:t>/</a:t>
                      </a:r>
                      <a:r>
                        <a:rPr lang="en-GB" sz="2400" baseline="0" dirty="0" err="1" smtClean="0"/>
                        <a:t>ez</a:t>
                      </a:r>
                      <a:r>
                        <a:rPr lang="en-GB" sz="2400" baseline="0" dirty="0" smtClean="0"/>
                        <a:t>/</a:t>
                      </a:r>
                      <a:r>
                        <a:rPr lang="en-GB" sz="2400" baseline="0" dirty="0" err="1" smtClean="0"/>
                        <a:t>ais</a:t>
                      </a:r>
                      <a:r>
                        <a:rPr lang="en-GB" sz="2400" baseline="0" dirty="0" smtClean="0"/>
                        <a:t>/ait = ‘eh’</a:t>
                      </a:r>
                    </a:p>
                    <a:p>
                      <a:r>
                        <a:rPr lang="en-GB" sz="2400" baseline="0" dirty="0" smtClean="0"/>
                        <a:t>Au/aux/eau/</a:t>
                      </a:r>
                      <a:r>
                        <a:rPr lang="en-GB" sz="2400" baseline="0" dirty="0" err="1" smtClean="0"/>
                        <a:t>eaux</a:t>
                      </a:r>
                      <a:r>
                        <a:rPr lang="en-GB" sz="2400" baseline="0" dirty="0" smtClean="0"/>
                        <a:t>/</a:t>
                      </a:r>
                      <a:r>
                        <a:rPr lang="en-GB" sz="2400" baseline="0" dirty="0" err="1" smtClean="0"/>
                        <a:t>aud</a:t>
                      </a:r>
                      <a:r>
                        <a:rPr lang="en-GB" sz="2400" baseline="0" dirty="0" smtClean="0"/>
                        <a:t>/</a:t>
                      </a:r>
                    </a:p>
                    <a:p>
                      <a:r>
                        <a:rPr lang="en-GB" sz="2400" baseline="0" dirty="0" err="1" smtClean="0"/>
                        <a:t>aut</a:t>
                      </a:r>
                      <a:r>
                        <a:rPr lang="en-GB" sz="2400" baseline="0" dirty="0" smtClean="0"/>
                        <a:t>/</a:t>
                      </a:r>
                      <a:r>
                        <a:rPr lang="en-GB" sz="2400" baseline="0" dirty="0" err="1" smtClean="0"/>
                        <a:t>os</a:t>
                      </a:r>
                      <a:r>
                        <a:rPr lang="en-GB" sz="2400" baseline="0" dirty="0" smtClean="0"/>
                        <a:t> = ‘oh’</a:t>
                      </a:r>
                    </a:p>
                    <a:p>
                      <a:endParaRPr lang="en-GB" sz="2400" baseline="0" dirty="0" smtClean="0"/>
                    </a:p>
                    <a:p>
                      <a:r>
                        <a:rPr lang="en-GB" sz="2400" baseline="0" dirty="0" smtClean="0"/>
                        <a:t>As a general rule do not pronounce the s on the end of a word unless the next word begins with a vowel</a:t>
                      </a:r>
                    </a:p>
                    <a:p>
                      <a:endParaRPr lang="en-GB" sz="2400" baseline="0" dirty="0"/>
                    </a:p>
                  </a:txBody>
                  <a:tcPr/>
                </a:tc>
                <a:extLst>
                  <a:ext uri="{0D108BD9-81ED-4DB2-BD59-A6C34878D82A}">
                    <a16:rowId xmlns:a16="http://schemas.microsoft.com/office/drawing/2014/main" val="1548882159"/>
                  </a:ext>
                </a:extLst>
              </a:tr>
            </a:tbl>
          </a:graphicData>
        </a:graphic>
      </p:graphicFrame>
    </p:spTree>
    <p:extLst>
      <p:ext uri="{BB962C8B-B14F-4D97-AF65-F5344CB8AC3E}">
        <p14:creationId xmlns:p14="http://schemas.microsoft.com/office/powerpoint/2010/main" val="349289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2549855"/>
              </p:ext>
            </p:extLst>
          </p:nvPr>
        </p:nvGraphicFramePr>
        <p:xfrm>
          <a:off x="237487" y="651941"/>
          <a:ext cx="6277613" cy="8229600"/>
        </p:xfrm>
        <a:graphic>
          <a:graphicData uri="http://schemas.openxmlformats.org/drawingml/2006/table">
            <a:tbl>
              <a:tblPr/>
              <a:tblGrid>
                <a:gridCol w="1684238">
                  <a:extLst>
                    <a:ext uri="{9D8B030D-6E8A-4147-A177-3AD203B41FA5}">
                      <a16:colId xmlns:a16="http://schemas.microsoft.com/office/drawing/2014/main" val="20000"/>
                    </a:ext>
                  </a:extLst>
                </a:gridCol>
                <a:gridCol w="4593375">
                  <a:extLst>
                    <a:ext uri="{9D8B030D-6E8A-4147-A177-3AD203B41FA5}">
                      <a16:colId xmlns:a16="http://schemas.microsoft.com/office/drawing/2014/main" val="20002"/>
                    </a:ext>
                  </a:extLst>
                </a:gridCol>
              </a:tblGrid>
              <a:tr h="288301">
                <a:tc>
                  <a:txBody>
                    <a:bodyPr/>
                    <a:lstStyle/>
                    <a:p>
                      <a:pPr algn="ctr">
                        <a:spcAft>
                          <a:spcPts val="0"/>
                        </a:spcAft>
                      </a:pP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pronunciation</a:t>
                      </a:r>
                      <a:r>
                        <a:rPr lang="es-ES" sz="2000" b="1" dirty="0">
                          <a:latin typeface="+mn-lt"/>
                          <a:ea typeface="Times New Roman"/>
                        </a:rPr>
                        <a:t> guide</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301">
                <a:tc>
                  <a:txBody>
                    <a:bodyPr/>
                    <a:lstStyle/>
                    <a:p>
                      <a:pPr algn="ctr">
                        <a:spcAft>
                          <a:spcPts val="0"/>
                        </a:spcAft>
                      </a:pPr>
                      <a:r>
                        <a:rPr lang="es-ES" sz="2000" b="1" dirty="0">
                          <a:latin typeface="+mn-lt"/>
                          <a:ea typeface="Times New Roman"/>
                        </a:rPr>
                        <a:t>a</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smtClean="0">
                          <a:latin typeface="+mn-lt"/>
                          <a:ea typeface="Times New Roman"/>
                        </a:rPr>
                        <a:t>ah</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301">
                <a:tc>
                  <a:txBody>
                    <a:bodyPr/>
                    <a:lstStyle/>
                    <a:p>
                      <a:pPr algn="ctr">
                        <a:spcAft>
                          <a:spcPts val="0"/>
                        </a:spcAft>
                      </a:pPr>
                      <a:r>
                        <a:rPr lang="es-ES" sz="2000" b="1">
                          <a:latin typeface="+mn-lt"/>
                          <a:ea typeface="Times New Roman"/>
                        </a:rPr>
                        <a:t>b</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bay</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301">
                <a:tc>
                  <a:txBody>
                    <a:bodyPr/>
                    <a:lstStyle/>
                    <a:p>
                      <a:pPr algn="ctr">
                        <a:spcAft>
                          <a:spcPts val="0"/>
                        </a:spcAft>
                      </a:pPr>
                      <a:r>
                        <a:rPr lang="es-ES" sz="2000" b="1" dirty="0">
                          <a:latin typeface="+mn-lt"/>
                          <a:ea typeface="Times New Roman"/>
                        </a:rPr>
                        <a:t>c</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mn-lt"/>
                          <a:ea typeface="Times New Roman"/>
                        </a:rPr>
                        <a:t>say </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301">
                <a:tc>
                  <a:txBody>
                    <a:bodyPr/>
                    <a:lstStyle/>
                    <a:p>
                      <a:pPr algn="ctr">
                        <a:spcAft>
                          <a:spcPts val="0"/>
                        </a:spcAft>
                      </a:pPr>
                      <a:r>
                        <a:rPr lang="es-ES" sz="2000" b="1">
                          <a:latin typeface="+mn-lt"/>
                          <a:ea typeface="Times New Roman"/>
                        </a:rPr>
                        <a:t>d</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day</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301">
                <a:tc>
                  <a:txBody>
                    <a:bodyPr/>
                    <a:lstStyle/>
                    <a:p>
                      <a:pPr algn="ctr">
                        <a:spcAft>
                          <a:spcPts val="0"/>
                        </a:spcAft>
                      </a:pPr>
                      <a:r>
                        <a:rPr lang="es-ES" sz="2000" b="1">
                          <a:latin typeface="+mn-lt"/>
                          <a:ea typeface="Times New Roman"/>
                        </a:rPr>
                        <a:t>e</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eugh</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301">
                <a:tc>
                  <a:txBody>
                    <a:bodyPr/>
                    <a:lstStyle/>
                    <a:p>
                      <a:pPr algn="ctr">
                        <a:spcAft>
                          <a:spcPts val="0"/>
                        </a:spcAft>
                      </a:pPr>
                      <a:r>
                        <a:rPr lang="es-ES" sz="2000" b="1">
                          <a:latin typeface="+mn-lt"/>
                          <a:ea typeface="Times New Roman"/>
                        </a:rPr>
                        <a:t>f</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ef</a:t>
                      </a:r>
                      <a:r>
                        <a:rPr lang="es-ES" sz="2000" b="1" dirty="0">
                          <a:latin typeface="+mn-lt"/>
                          <a:ea typeface="Times New Roman"/>
                        </a:rPr>
                        <a:t> </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301">
                <a:tc>
                  <a:txBody>
                    <a:bodyPr/>
                    <a:lstStyle/>
                    <a:p>
                      <a:pPr algn="ctr">
                        <a:spcAft>
                          <a:spcPts val="0"/>
                        </a:spcAft>
                      </a:pPr>
                      <a:r>
                        <a:rPr lang="es-ES" sz="2000" b="1">
                          <a:latin typeface="+mn-lt"/>
                          <a:ea typeface="Times New Roman"/>
                        </a:rPr>
                        <a:t>g</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jhay</a:t>
                      </a:r>
                      <a:r>
                        <a:rPr lang="es-ES" sz="2000" b="1" dirty="0">
                          <a:latin typeface="+mn-lt"/>
                          <a:ea typeface="Times New Roman"/>
                        </a:rPr>
                        <a:t> </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301">
                <a:tc>
                  <a:txBody>
                    <a:bodyPr/>
                    <a:lstStyle/>
                    <a:p>
                      <a:pPr algn="ctr">
                        <a:spcAft>
                          <a:spcPts val="0"/>
                        </a:spcAft>
                      </a:pPr>
                      <a:r>
                        <a:rPr lang="es-ES" sz="2000" b="1">
                          <a:latin typeface="+mn-lt"/>
                          <a:ea typeface="Times New Roman"/>
                        </a:rPr>
                        <a:t>h</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ash</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301">
                <a:tc>
                  <a:txBody>
                    <a:bodyPr/>
                    <a:lstStyle/>
                    <a:p>
                      <a:pPr algn="ctr">
                        <a:spcAft>
                          <a:spcPts val="0"/>
                        </a:spcAft>
                      </a:pPr>
                      <a:r>
                        <a:rPr lang="es-ES" sz="2000" b="1">
                          <a:latin typeface="+mn-lt"/>
                          <a:ea typeface="Times New Roman"/>
                        </a:rPr>
                        <a:t>i</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ee</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8301">
                <a:tc>
                  <a:txBody>
                    <a:bodyPr/>
                    <a:lstStyle/>
                    <a:p>
                      <a:pPr algn="ctr">
                        <a:spcAft>
                          <a:spcPts val="0"/>
                        </a:spcAft>
                      </a:pPr>
                      <a:r>
                        <a:rPr lang="es-ES" sz="2000" b="1">
                          <a:latin typeface="+mn-lt"/>
                          <a:ea typeface="Times New Roman"/>
                        </a:rPr>
                        <a:t>j</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ghee</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8301">
                <a:tc>
                  <a:txBody>
                    <a:bodyPr/>
                    <a:lstStyle/>
                    <a:p>
                      <a:pPr algn="ctr">
                        <a:spcAft>
                          <a:spcPts val="0"/>
                        </a:spcAft>
                      </a:pPr>
                      <a:r>
                        <a:rPr lang="es-ES" sz="2000" b="1">
                          <a:latin typeface="+mn-lt"/>
                          <a:ea typeface="Times New Roman"/>
                        </a:rPr>
                        <a:t>k</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ka</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8301">
                <a:tc>
                  <a:txBody>
                    <a:bodyPr/>
                    <a:lstStyle/>
                    <a:p>
                      <a:pPr algn="ctr">
                        <a:spcAft>
                          <a:spcPts val="0"/>
                        </a:spcAft>
                      </a:pPr>
                      <a:r>
                        <a:rPr lang="es-ES" sz="2000" b="1">
                          <a:latin typeface="+mn-lt"/>
                          <a:ea typeface="Times New Roman"/>
                        </a:rPr>
                        <a:t>l</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a:latin typeface="+mn-lt"/>
                          <a:ea typeface="Times New Roman"/>
                        </a:rPr>
                        <a:t>el</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8301">
                <a:tc>
                  <a:txBody>
                    <a:bodyPr/>
                    <a:lstStyle/>
                    <a:p>
                      <a:pPr algn="ctr">
                        <a:spcAft>
                          <a:spcPts val="0"/>
                        </a:spcAft>
                      </a:pPr>
                      <a:r>
                        <a:rPr lang="es-ES" sz="2000" b="1">
                          <a:latin typeface="+mn-lt"/>
                          <a:ea typeface="Times New Roman"/>
                        </a:rPr>
                        <a:t>m</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em</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8301">
                <a:tc>
                  <a:txBody>
                    <a:bodyPr/>
                    <a:lstStyle/>
                    <a:p>
                      <a:pPr algn="ctr">
                        <a:spcAft>
                          <a:spcPts val="0"/>
                        </a:spcAft>
                      </a:pPr>
                      <a:r>
                        <a:rPr lang="es-ES" sz="2000" b="1">
                          <a:latin typeface="+mn-lt"/>
                          <a:ea typeface="Times New Roman"/>
                        </a:rPr>
                        <a:t>n</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enn</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8301">
                <a:tc>
                  <a:txBody>
                    <a:bodyPr/>
                    <a:lstStyle/>
                    <a:p>
                      <a:pPr algn="ctr">
                        <a:spcAft>
                          <a:spcPts val="0"/>
                        </a:spcAft>
                      </a:pPr>
                      <a:r>
                        <a:rPr lang="es-ES" sz="2000" b="1" dirty="0">
                          <a:latin typeface="+mn-lt"/>
                          <a:ea typeface="Times New Roman"/>
                        </a:rPr>
                        <a:t>o</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a:latin typeface="+mn-lt"/>
                          <a:ea typeface="Times New Roman"/>
                        </a:rPr>
                        <a:t>oh</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8301">
                <a:tc>
                  <a:txBody>
                    <a:bodyPr/>
                    <a:lstStyle/>
                    <a:p>
                      <a:pPr algn="ctr">
                        <a:spcAft>
                          <a:spcPts val="0"/>
                        </a:spcAft>
                      </a:pPr>
                      <a:r>
                        <a:rPr lang="es-ES" sz="2000" b="1">
                          <a:latin typeface="+mn-lt"/>
                          <a:ea typeface="Times New Roman"/>
                        </a:rPr>
                        <a:t>p</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pay</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88301">
                <a:tc>
                  <a:txBody>
                    <a:bodyPr/>
                    <a:lstStyle/>
                    <a:p>
                      <a:pPr algn="ctr">
                        <a:spcAft>
                          <a:spcPts val="0"/>
                        </a:spcAft>
                      </a:pPr>
                      <a:r>
                        <a:rPr lang="es-ES" sz="2000" b="1">
                          <a:latin typeface="+mn-lt"/>
                          <a:ea typeface="Times New Roman"/>
                        </a:rPr>
                        <a:t>q</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Koo</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8301">
                <a:tc>
                  <a:txBody>
                    <a:bodyPr/>
                    <a:lstStyle/>
                    <a:p>
                      <a:pPr algn="ctr">
                        <a:spcAft>
                          <a:spcPts val="0"/>
                        </a:spcAft>
                      </a:pPr>
                      <a:r>
                        <a:rPr lang="es-ES" sz="2000" b="1">
                          <a:latin typeface="+mn-lt"/>
                          <a:ea typeface="Times New Roman"/>
                        </a:rPr>
                        <a:t>r</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a:latin typeface="+mn-lt"/>
                          <a:ea typeface="Times New Roman"/>
                        </a:rPr>
                        <a:t>air</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88301">
                <a:tc>
                  <a:txBody>
                    <a:bodyPr/>
                    <a:lstStyle/>
                    <a:p>
                      <a:pPr algn="ctr">
                        <a:spcAft>
                          <a:spcPts val="0"/>
                        </a:spcAft>
                      </a:pPr>
                      <a:r>
                        <a:rPr lang="es-ES" sz="2000" b="1">
                          <a:latin typeface="+mn-lt"/>
                          <a:ea typeface="Times New Roman"/>
                        </a:rPr>
                        <a:t>s</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ess</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88301">
                <a:tc>
                  <a:txBody>
                    <a:bodyPr/>
                    <a:lstStyle/>
                    <a:p>
                      <a:pPr algn="ctr">
                        <a:spcAft>
                          <a:spcPts val="0"/>
                        </a:spcAft>
                      </a:pPr>
                      <a:r>
                        <a:rPr lang="es-ES" sz="2000" b="1">
                          <a:latin typeface="+mn-lt"/>
                          <a:ea typeface="Times New Roman"/>
                        </a:rPr>
                        <a:t>t</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tay</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88301">
                <a:tc>
                  <a:txBody>
                    <a:bodyPr/>
                    <a:lstStyle/>
                    <a:p>
                      <a:pPr algn="ctr">
                        <a:spcAft>
                          <a:spcPts val="0"/>
                        </a:spcAft>
                      </a:pPr>
                      <a:r>
                        <a:rPr lang="es-ES" sz="2000" b="1">
                          <a:latin typeface="+mn-lt"/>
                          <a:ea typeface="Times New Roman"/>
                        </a:rPr>
                        <a:t>u</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ooo</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88301">
                <a:tc>
                  <a:txBody>
                    <a:bodyPr/>
                    <a:lstStyle/>
                    <a:p>
                      <a:pPr algn="ctr">
                        <a:spcAft>
                          <a:spcPts val="0"/>
                        </a:spcAft>
                      </a:pPr>
                      <a:r>
                        <a:rPr lang="es-ES" sz="2000" b="1">
                          <a:latin typeface="+mn-lt"/>
                          <a:ea typeface="Times New Roman"/>
                        </a:rPr>
                        <a:t>v</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vay</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88301">
                <a:tc>
                  <a:txBody>
                    <a:bodyPr/>
                    <a:lstStyle/>
                    <a:p>
                      <a:pPr algn="ctr">
                        <a:spcAft>
                          <a:spcPts val="0"/>
                        </a:spcAft>
                      </a:pPr>
                      <a:r>
                        <a:rPr lang="es-ES" sz="2000" b="1">
                          <a:latin typeface="+mn-lt"/>
                          <a:ea typeface="Times New Roman"/>
                        </a:rPr>
                        <a:t>w</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doo</a:t>
                      </a:r>
                      <a:r>
                        <a:rPr lang="es-ES" sz="2000" b="1" baseline="0" dirty="0">
                          <a:latin typeface="+mn-lt"/>
                          <a:ea typeface="Times New Roman"/>
                        </a:rPr>
                        <a:t> </a:t>
                      </a:r>
                      <a:r>
                        <a:rPr lang="es-ES" sz="2000" b="1" baseline="0" dirty="0" err="1">
                          <a:latin typeface="+mn-lt"/>
                          <a:ea typeface="Times New Roman"/>
                        </a:rPr>
                        <a:t>bla</a:t>
                      </a:r>
                      <a:r>
                        <a:rPr lang="es-ES" sz="2000" b="1" baseline="0" dirty="0">
                          <a:latin typeface="+mn-lt"/>
                          <a:ea typeface="Times New Roman"/>
                        </a:rPr>
                        <a:t> </a:t>
                      </a:r>
                      <a:r>
                        <a:rPr lang="es-ES" sz="2000" b="1" baseline="0" dirty="0" err="1">
                          <a:latin typeface="+mn-lt"/>
                          <a:ea typeface="Times New Roman"/>
                        </a:rPr>
                        <a:t>vay</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88301">
                <a:tc>
                  <a:txBody>
                    <a:bodyPr/>
                    <a:lstStyle/>
                    <a:p>
                      <a:pPr algn="ctr">
                        <a:spcAft>
                          <a:spcPts val="0"/>
                        </a:spcAft>
                      </a:pPr>
                      <a:r>
                        <a:rPr lang="es-ES" sz="2000" b="1">
                          <a:latin typeface="+mn-lt"/>
                          <a:ea typeface="Times New Roman"/>
                        </a:rPr>
                        <a:t>x</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eeks</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88301">
                <a:tc>
                  <a:txBody>
                    <a:bodyPr/>
                    <a:lstStyle/>
                    <a:p>
                      <a:pPr algn="ctr">
                        <a:spcAft>
                          <a:spcPts val="0"/>
                        </a:spcAft>
                      </a:pPr>
                      <a:r>
                        <a:rPr lang="es-ES" sz="2000" b="1">
                          <a:latin typeface="+mn-lt"/>
                          <a:ea typeface="Times New Roman"/>
                        </a:rPr>
                        <a:t>y</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ee</a:t>
                      </a:r>
                      <a:r>
                        <a:rPr lang="es-ES" sz="2000" b="1" baseline="0" dirty="0">
                          <a:latin typeface="+mn-lt"/>
                          <a:ea typeface="Times New Roman"/>
                        </a:rPr>
                        <a:t> </a:t>
                      </a:r>
                      <a:r>
                        <a:rPr lang="es-ES" sz="2000" b="1" baseline="0" dirty="0" err="1">
                          <a:latin typeface="+mn-lt"/>
                          <a:ea typeface="Times New Roman"/>
                        </a:rPr>
                        <a:t>grek</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88301">
                <a:tc>
                  <a:txBody>
                    <a:bodyPr/>
                    <a:lstStyle/>
                    <a:p>
                      <a:pPr algn="ctr">
                        <a:spcAft>
                          <a:spcPts val="0"/>
                        </a:spcAft>
                      </a:pPr>
                      <a:r>
                        <a:rPr lang="es-ES" sz="2000" b="1">
                          <a:latin typeface="+mn-lt"/>
                          <a:ea typeface="Times New Roman"/>
                        </a:rPr>
                        <a:t>z</a:t>
                      </a:r>
                      <a:endParaRPr lang="en-GB" sz="200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b="1" dirty="0" err="1">
                          <a:latin typeface="+mn-lt"/>
                          <a:ea typeface="Times New Roman"/>
                        </a:rPr>
                        <a:t>zed</a:t>
                      </a:r>
                      <a:endParaRPr lang="en-GB" sz="2000" dirty="0">
                        <a:latin typeface="+mn-lt"/>
                        <a:ea typeface="Times New Roman"/>
                      </a:endParaRPr>
                    </a:p>
                  </a:txBody>
                  <a:tcPr marL="30616" marR="3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5240" name="Rectangle 1"/>
          <p:cNvSpPr>
            <a:spLocks noChangeArrowheads="1"/>
          </p:cNvSpPr>
          <p:nvPr/>
        </p:nvSpPr>
        <p:spPr bwMode="auto">
          <a:xfrm>
            <a:off x="2140418" y="-59"/>
            <a:ext cx="2950231" cy="800219"/>
          </a:xfrm>
          <a:prstGeom prst="rect">
            <a:avLst/>
          </a:prstGeom>
          <a:noFill/>
          <a:ln w="9525">
            <a:noFill/>
            <a:miter lim="800000"/>
            <a:headEnd/>
            <a:tailEnd/>
          </a:ln>
        </p:spPr>
        <p:txBody>
          <a:bodyPr wrap="none" anchor="ctr">
            <a:spAutoFit/>
          </a:bodyPr>
          <a:lstStyle/>
          <a:p>
            <a:pPr algn="ctr"/>
            <a:r>
              <a:rPr lang="en-GB" altLang="en-US" sz="2800" b="1" dirty="0" err="1">
                <a:latin typeface="Calibri" pitchFamily="34" charset="0"/>
                <a:ea typeface="Times New Roman" pitchFamily="18" charset="0"/>
                <a:cs typeface="Arial" charset="0"/>
              </a:rPr>
              <a:t>L’alphabet</a:t>
            </a:r>
            <a:r>
              <a:rPr lang="en-GB" altLang="en-US" sz="2800" b="1" dirty="0">
                <a:latin typeface="Calibri" pitchFamily="34" charset="0"/>
                <a:ea typeface="Times New Roman" pitchFamily="18" charset="0"/>
                <a:cs typeface="Arial" charset="0"/>
              </a:rPr>
              <a:t> </a:t>
            </a:r>
            <a:r>
              <a:rPr lang="en-GB" altLang="en-US" sz="2800" b="1" dirty="0" err="1">
                <a:latin typeface="Calibri" pitchFamily="34" charset="0"/>
                <a:ea typeface="Times New Roman" pitchFamily="18" charset="0"/>
                <a:cs typeface="Arial" charset="0"/>
              </a:rPr>
              <a:t>français</a:t>
            </a:r>
            <a:endParaRPr lang="en-GB" altLang="en-US" sz="2800" b="1" dirty="0">
              <a:latin typeface="Calibri" pitchFamily="34" charset="0"/>
              <a:ea typeface="Times New Roman" pitchFamily="18" charset="0"/>
              <a:cs typeface="Arial" charset="0"/>
            </a:endParaRPr>
          </a:p>
          <a:p>
            <a:pPr algn="ctr" eaLnBrk="0" hangingPunct="0"/>
            <a:endParaRPr lang="en-GB" altLang="en-US" dirty="0">
              <a:latin typeface="Calibri" pitchFamily="34" charset="0"/>
              <a:ea typeface="Times New Roman" pitchFamily="18" charset="0"/>
              <a:cs typeface="Arial" charset="0"/>
            </a:endParaRPr>
          </a:p>
        </p:txBody>
      </p:sp>
      <p:sp>
        <p:nvSpPr>
          <p:cNvPr id="6" name="Slide Number Placeholder 5"/>
          <p:cNvSpPr>
            <a:spLocks noGrp="1"/>
          </p:cNvSpPr>
          <p:nvPr>
            <p:ph type="sldNum" sz="quarter" idx="12"/>
          </p:nvPr>
        </p:nvSpPr>
        <p:spPr/>
        <p:txBody>
          <a:bodyPr/>
          <a:lstStyle/>
          <a:p>
            <a:pPr>
              <a:defRPr/>
            </a:pPr>
            <a:fld id="{0F145BFC-05E3-4D00-AE96-44E6DC1FA43B}"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2195779"/>
              </p:ext>
            </p:extLst>
          </p:nvPr>
        </p:nvGraphicFramePr>
        <p:xfrm>
          <a:off x="116632" y="179512"/>
          <a:ext cx="6624736" cy="8686800"/>
        </p:xfrm>
        <a:graphic>
          <a:graphicData uri="http://schemas.openxmlformats.org/drawingml/2006/table">
            <a:tbl>
              <a:tblPr>
                <a:tableStyleId>{5C22544A-7EE6-4342-B048-85BDC9FD1C3A}</a:tableStyleId>
              </a:tblPr>
              <a:tblGrid>
                <a:gridCol w="1584176">
                  <a:extLst>
                    <a:ext uri="{9D8B030D-6E8A-4147-A177-3AD203B41FA5}">
                      <a16:colId xmlns:a16="http://schemas.microsoft.com/office/drawing/2014/main" val="20000"/>
                    </a:ext>
                  </a:extLst>
                </a:gridCol>
                <a:gridCol w="1192676">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10595">
                  <a:extLst>
                    <a:ext uri="{9D8B030D-6E8A-4147-A177-3AD203B41FA5}">
                      <a16:colId xmlns:a16="http://schemas.microsoft.com/office/drawing/2014/main" val="20004"/>
                    </a:ext>
                  </a:extLst>
                </a:gridCol>
                <a:gridCol w="118138">
                  <a:extLst>
                    <a:ext uri="{9D8B030D-6E8A-4147-A177-3AD203B41FA5}">
                      <a16:colId xmlns:a16="http://schemas.microsoft.com/office/drawing/2014/main" val="20005"/>
                    </a:ext>
                  </a:extLst>
                </a:gridCol>
                <a:gridCol w="1699519">
                  <a:extLst>
                    <a:ext uri="{9D8B030D-6E8A-4147-A177-3AD203B41FA5}">
                      <a16:colId xmlns:a16="http://schemas.microsoft.com/office/drawing/2014/main" val="20006"/>
                    </a:ext>
                  </a:extLst>
                </a:gridCol>
                <a:gridCol w="118138">
                  <a:extLst>
                    <a:ext uri="{9D8B030D-6E8A-4147-A177-3AD203B41FA5}">
                      <a16:colId xmlns:a16="http://schemas.microsoft.com/office/drawing/2014/main" val="20007"/>
                    </a:ext>
                  </a:extLst>
                </a:gridCol>
                <a:gridCol w="1493214">
                  <a:extLst>
                    <a:ext uri="{9D8B030D-6E8A-4147-A177-3AD203B41FA5}">
                      <a16:colId xmlns:a16="http://schemas.microsoft.com/office/drawing/2014/main" val="20008"/>
                    </a:ext>
                  </a:extLst>
                </a:gridCol>
              </a:tblGrid>
              <a:tr h="199870">
                <a:tc gridSpan="8">
                  <a:txBody>
                    <a:bodyPr/>
                    <a:lstStyle/>
                    <a:p>
                      <a:pPr algn="ctr"/>
                      <a:r>
                        <a:rPr lang="es-ES_tradnl" sz="1400" b="1" dirty="0"/>
                        <a:t>CRIB SHEET FOR SPEAKING &amp; WRITING </a:t>
                      </a:r>
                      <a:r>
                        <a:rPr lang="es-ES_tradnl" sz="1400" b="1" dirty="0" smtClean="0"/>
                        <a:t>FRENCH</a:t>
                      </a:r>
                      <a:endParaRPr lang="es-ES_tradnl"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159896">
                <a:tc gridSpan="2">
                  <a:txBody>
                    <a:bodyPr/>
                    <a:lstStyle/>
                    <a:p>
                      <a:pPr algn="ctr"/>
                      <a:r>
                        <a:rPr lang="en-GB" sz="1000" b="1" noProof="0" dirty="0">
                          <a:latin typeface="Calibri" pitchFamily="34" charset="0"/>
                          <a:cs typeface="Calibri" pitchFamily="34" charset="0"/>
                        </a:rPr>
                        <a:t>LINKING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a:txBody>
                    <a:bodyPr/>
                    <a:lstStyle/>
                    <a:p>
                      <a:endParaRPr lang="es-ES_tradnl" sz="8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GB" sz="1000" b="1" noProof="0" dirty="0">
                          <a:latin typeface="Calibri" pitchFamily="34" charset="0"/>
                          <a:cs typeface="Calibri" pitchFamily="34" charset="0"/>
                        </a:rPr>
                        <a:t>GIVING STRUCTURE/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endParaRPr lang="en-GB" sz="14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1"/>
                  </a:ext>
                </a:extLst>
              </a:tr>
              <a:tr h="959377">
                <a:tc rowSpan="4">
                  <a:txBody>
                    <a:bodyPr/>
                    <a:lstStyle/>
                    <a:p>
                      <a:r>
                        <a:rPr lang="fr-FR" sz="1000" noProof="0" dirty="0">
                          <a:latin typeface="Calibri" pitchFamily="34" charset="0"/>
                          <a:cs typeface="Calibri" pitchFamily="34" charset="0"/>
                        </a:rPr>
                        <a:t>et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aussi</a:t>
                      </a:r>
                    </a:p>
                    <a:p>
                      <a:r>
                        <a:rPr lang="fr-FR" sz="1000" noProof="0" dirty="0">
                          <a:latin typeface="Calibri" pitchFamily="34" charset="0"/>
                          <a:cs typeface="Calibri" pitchFamily="34" charset="0"/>
                        </a:rPr>
                        <a:t>de</a:t>
                      </a:r>
                      <a:r>
                        <a:rPr lang="fr-FR" sz="1000" baseline="0" noProof="0" dirty="0">
                          <a:latin typeface="Calibri" pitchFamily="34" charset="0"/>
                          <a:cs typeface="Calibri" pitchFamily="34" charset="0"/>
                        </a:rPr>
                        <a:t> plus</a:t>
                      </a:r>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donc</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par conséquent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mais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ou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lorsque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cependant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pourtant</a:t>
                      </a:r>
                    </a:p>
                    <a:p>
                      <a:r>
                        <a:rPr lang="fr-FR" sz="1000" noProof="0" dirty="0">
                          <a:latin typeface="Calibri" pitchFamily="34" charset="0"/>
                          <a:cs typeface="Calibri" pitchFamily="34" charset="0"/>
                        </a:rPr>
                        <a:t>néanmoins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smtClean="0">
                          <a:latin typeface="Calibri" pitchFamily="34" charset="0"/>
                          <a:cs typeface="Calibri" pitchFamily="34" charset="0"/>
                        </a:rPr>
                        <a:t>bien que</a:t>
                      </a:r>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parce que</a:t>
                      </a:r>
                    </a:p>
                    <a:p>
                      <a:r>
                        <a:rPr lang="fr-FR" sz="1000" noProof="0" dirty="0">
                          <a:latin typeface="Calibri" pitchFamily="34" charset="0"/>
                          <a:cs typeface="Calibri" pitchFamily="34" charset="0"/>
                        </a:rPr>
                        <a:t>car</a:t>
                      </a:r>
                    </a:p>
                    <a:p>
                      <a:r>
                        <a:rPr lang="fr-FR" sz="1000" noProof="0" dirty="0">
                          <a:latin typeface="Calibri" pitchFamily="34" charset="0"/>
                          <a:cs typeface="Calibri" pitchFamily="34" charset="0"/>
                        </a:rPr>
                        <a:t>puisque</a:t>
                      </a:r>
                      <a:r>
                        <a:rPr lang="fr-FR" sz="1000" baseline="0" noProof="0" dirty="0">
                          <a:latin typeface="Calibri" pitchFamily="34" charset="0"/>
                          <a:cs typeface="Calibri" pitchFamily="34" charset="0"/>
                        </a:rPr>
                        <a:t> </a:t>
                      </a:r>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étant donné que</a:t>
                      </a:r>
                    </a:p>
                    <a:p>
                      <a:r>
                        <a:rPr lang="fr-FR" sz="1000" noProof="0" dirty="0">
                          <a:latin typeface="Calibri" pitchFamily="34" charset="0"/>
                          <a:cs typeface="Calibri" pitchFamily="34" charset="0"/>
                        </a:rPr>
                        <a:t>à cause de</a:t>
                      </a:r>
                    </a:p>
                    <a:p>
                      <a:r>
                        <a:rPr lang="fr-FR" sz="1000" noProof="0" dirty="0">
                          <a:latin typeface="Calibri" pitchFamily="34" charset="0"/>
                          <a:cs typeface="Calibri" pitchFamily="34" charset="0"/>
                        </a:rPr>
                        <a:t>en</a:t>
                      </a:r>
                      <a:r>
                        <a:rPr lang="fr-FR" sz="1000" baseline="0" noProof="0" dirty="0">
                          <a:latin typeface="Calibri" pitchFamily="34" charset="0"/>
                          <a:cs typeface="Calibri" pitchFamily="34" charset="0"/>
                        </a:rPr>
                        <a:t> raison de</a:t>
                      </a:r>
                      <a:endParaRPr lang="fr-FR" sz="1000" noProof="0" dirty="0">
                        <a:latin typeface="Calibri" pitchFamily="34" charset="0"/>
                        <a:cs typeface="Calibri" pitchFamily="34" charset="0"/>
                      </a:endParaRPr>
                    </a:p>
                    <a:p>
                      <a:r>
                        <a:rPr lang="fr-FR" sz="1000" baseline="0" noProof="0" dirty="0">
                          <a:latin typeface="Calibri" pitchFamily="34" charset="0"/>
                          <a:cs typeface="Calibri" pitchFamily="34" charset="0"/>
                        </a:rPr>
                        <a:t>surtout</a:t>
                      </a:r>
                    </a:p>
                    <a:p>
                      <a:endParaRPr lang="es-ES_tradnl" sz="10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r>
                        <a:rPr lang="es-ES_tradnl" sz="1000" noProof="0" dirty="0">
                          <a:latin typeface="Calibri" pitchFamily="34" charset="0"/>
                          <a:cs typeface="Calibri" pitchFamily="34" charset="0"/>
                        </a:rPr>
                        <a:t>and</a:t>
                      </a:r>
                    </a:p>
                    <a:p>
                      <a:r>
                        <a:rPr lang="es-ES_tradnl" sz="1000" noProof="0" dirty="0" err="1">
                          <a:latin typeface="Calibri" pitchFamily="34" charset="0"/>
                          <a:cs typeface="Calibri" pitchFamily="34" charset="0"/>
                        </a:rPr>
                        <a:t>also</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furthermore</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therefore</a:t>
                      </a:r>
                      <a:endParaRPr lang="es-ES_tradnl" sz="1000" noProof="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noProof="0" dirty="0" err="1">
                          <a:latin typeface="Calibri" pitchFamily="34" charset="0"/>
                          <a:cs typeface="Calibri" pitchFamily="34" charset="0"/>
                        </a:rPr>
                        <a:t>therefore</a:t>
                      </a:r>
                      <a:endParaRPr lang="es-ES_tradnl" sz="1000" noProof="0" dirty="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noProof="0" dirty="0" err="1">
                          <a:latin typeface="Calibri" pitchFamily="34" charset="0"/>
                          <a:cs typeface="Calibri" pitchFamily="34" charset="0"/>
                        </a:rPr>
                        <a:t>but</a:t>
                      </a:r>
                      <a:endParaRPr lang="es-ES_tradnl" sz="1000" noProof="0" dirty="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noProof="0" dirty="0" err="1">
                          <a:latin typeface="Calibri" pitchFamily="34" charset="0"/>
                          <a:cs typeface="Calibri" pitchFamily="34" charset="0"/>
                        </a:rPr>
                        <a:t>or</a:t>
                      </a:r>
                      <a:endParaRPr lang="es-ES_tradnl" sz="1000" noProof="0" dirty="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noProof="0" dirty="0" err="1">
                          <a:latin typeface="Calibri" pitchFamily="34" charset="0"/>
                          <a:cs typeface="Calibri" pitchFamily="34" charset="0"/>
                        </a:rPr>
                        <a:t>while</a:t>
                      </a:r>
                      <a:endParaRPr lang="es-ES_tradnl" sz="1000" noProof="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noProof="0" dirty="0" err="1">
                          <a:latin typeface="Calibri" pitchFamily="34" charset="0"/>
                          <a:cs typeface="Calibri" pitchFamily="34" charset="0"/>
                        </a:rPr>
                        <a:t>however</a:t>
                      </a:r>
                      <a:endParaRPr lang="es-ES_tradnl" sz="1000" noProof="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noProof="0" dirty="0" err="1">
                          <a:latin typeface="Calibri" pitchFamily="34" charset="0"/>
                          <a:cs typeface="Calibri" pitchFamily="34" charset="0"/>
                        </a:rPr>
                        <a:t>however</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however</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although</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because</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because</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since</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given</a:t>
                      </a:r>
                      <a:r>
                        <a:rPr lang="es-ES_tradnl" sz="1000" baseline="0" noProof="0" dirty="0">
                          <a:latin typeface="Calibri" pitchFamily="34" charset="0"/>
                          <a:cs typeface="Calibri" pitchFamily="34" charset="0"/>
                        </a:rPr>
                        <a:t> </a:t>
                      </a:r>
                      <a:r>
                        <a:rPr lang="es-ES_tradnl" sz="1000" baseline="0" noProof="0" dirty="0" err="1">
                          <a:latin typeface="Calibri" pitchFamily="34" charset="0"/>
                          <a:cs typeface="Calibri" pitchFamily="34" charset="0"/>
                        </a:rPr>
                        <a:t>that</a:t>
                      </a:r>
                      <a:endParaRPr lang="es-ES_tradnl" sz="1000" baseline="0" noProof="0" dirty="0">
                        <a:latin typeface="Calibri" pitchFamily="34" charset="0"/>
                        <a:cs typeface="Calibri" pitchFamily="34" charset="0"/>
                      </a:endParaRPr>
                    </a:p>
                    <a:p>
                      <a:r>
                        <a:rPr lang="es-ES_tradnl" sz="1000" baseline="0" noProof="0" dirty="0" err="1">
                          <a:latin typeface="Calibri" pitchFamily="34" charset="0"/>
                          <a:cs typeface="Calibri" pitchFamily="34" charset="0"/>
                        </a:rPr>
                        <a:t>because</a:t>
                      </a:r>
                      <a:r>
                        <a:rPr lang="es-ES_tradnl" sz="1000" baseline="0" noProof="0" dirty="0">
                          <a:latin typeface="Calibri" pitchFamily="34" charset="0"/>
                          <a:cs typeface="Calibri" pitchFamily="34" charset="0"/>
                        </a:rPr>
                        <a:t> of</a:t>
                      </a:r>
                    </a:p>
                    <a:p>
                      <a:r>
                        <a:rPr lang="es-ES_tradnl" sz="1000" baseline="0" noProof="0" dirty="0" err="1">
                          <a:latin typeface="Calibri" pitchFamily="34" charset="0"/>
                          <a:cs typeface="Calibri" pitchFamily="34" charset="0"/>
                        </a:rPr>
                        <a:t>due</a:t>
                      </a:r>
                      <a:r>
                        <a:rPr lang="es-ES_tradnl" sz="1000" baseline="0" noProof="0" dirty="0">
                          <a:latin typeface="Calibri" pitchFamily="34" charset="0"/>
                          <a:cs typeface="Calibri" pitchFamily="34" charset="0"/>
                        </a:rPr>
                        <a:t> </a:t>
                      </a:r>
                      <a:r>
                        <a:rPr lang="es-ES_tradnl" sz="1000" baseline="0" noProof="0" dirty="0" err="1">
                          <a:latin typeface="Calibri" pitchFamily="34" charset="0"/>
                          <a:cs typeface="Calibri" pitchFamily="34" charset="0"/>
                        </a:rPr>
                        <a:t>to</a:t>
                      </a:r>
                      <a:endParaRPr lang="es-ES_tradnl" sz="1000" baseline="0" noProof="0" dirty="0">
                        <a:latin typeface="Calibri" pitchFamily="34" charset="0"/>
                        <a:cs typeface="Calibri" pitchFamily="34" charset="0"/>
                      </a:endParaRPr>
                    </a:p>
                    <a:p>
                      <a:r>
                        <a:rPr lang="es-ES_tradnl" sz="1000" baseline="0" noProof="0" dirty="0" err="1">
                          <a:latin typeface="Calibri" pitchFamily="34" charset="0"/>
                          <a:cs typeface="Calibri" pitchFamily="34" charset="0"/>
                        </a:rPr>
                        <a:t>above</a:t>
                      </a:r>
                      <a:r>
                        <a:rPr lang="es-ES_tradnl" sz="1000" baseline="0" noProof="0" dirty="0">
                          <a:latin typeface="Calibri" pitchFamily="34" charset="0"/>
                          <a:cs typeface="Calibri" pitchFamily="34" charset="0"/>
                        </a:rPr>
                        <a:t> </a:t>
                      </a:r>
                      <a:r>
                        <a:rPr lang="es-ES_tradnl" sz="1000" baseline="0" noProof="0" dirty="0" err="1">
                          <a:latin typeface="Calibri" pitchFamily="34" charset="0"/>
                          <a:cs typeface="Calibri" pitchFamily="34" charset="0"/>
                        </a:rPr>
                        <a:t>all</a:t>
                      </a:r>
                      <a:endParaRPr lang="es-ES_tradnl" sz="10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noProof="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r>
                        <a:rPr lang="fr-FR" sz="1000" dirty="0">
                          <a:latin typeface="Calibri" pitchFamily="34" charset="0"/>
                          <a:cs typeface="Calibri" pitchFamily="34" charset="0"/>
                        </a:rPr>
                        <a:t>d’abord/premièrement</a:t>
                      </a:r>
                    </a:p>
                    <a:p>
                      <a:r>
                        <a:rPr lang="fr-FR" sz="1000" dirty="0">
                          <a:latin typeface="Calibri" pitchFamily="34" charset="0"/>
                          <a:cs typeface="Calibri" pitchFamily="34" charset="0"/>
                        </a:rPr>
                        <a:t>deuxièmement</a:t>
                      </a:r>
                    </a:p>
                    <a:p>
                      <a:r>
                        <a:rPr lang="fr-FR" sz="1000" dirty="0">
                          <a:latin typeface="Calibri" pitchFamily="34" charset="0"/>
                          <a:cs typeface="Calibri" pitchFamily="34" charset="0"/>
                        </a:rPr>
                        <a:t>troisièmement</a:t>
                      </a:r>
                    </a:p>
                    <a:p>
                      <a:r>
                        <a:rPr lang="fr-FR" sz="1000" dirty="0">
                          <a:latin typeface="Calibri" pitchFamily="34" charset="0"/>
                          <a:cs typeface="Calibri" pitchFamily="34" charset="0"/>
                        </a:rPr>
                        <a:t>puis</a:t>
                      </a:r>
                    </a:p>
                    <a:p>
                      <a:r>
                        <a:rPr lang="fr-FR" sz="1000" dirty="0">
                          <a:latin typeface="Calibri" pitchFamily="34" charset="0"/>
                          <a:cs typeface="Calibri" pitchFamily="34" charset="0"/>
                        </a:rPr>
                        <a:t>après</a:t>
                      </a:r>
                    </a:p>
                    <a:p>
                      <a:r>
                        <a:rPr lang="fr-FR" sz="1000" dirty="0">
                          <a:latin typeface="Calibri" pitchFamily="34" charset="0"/>
                          <a:cs typeface="Calibri" pitchFamily="34" charset="0"/>
                        </a:rPr>
                        <a:t>finalement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0" noProof="0" dirty="0">
                          <a:latin typeface="Calibri" pitchFamily="34" charset="0"/>
                          <a:cs typeface="Calibri" pitchFamily="34" charset="0"/>
                        </a:rPr>
                        <a:t>D’une part... D’autre part</a:t>
                      </a:r>
                    </a:p>
                    <a:p>
                      <a:endParaRPr lang="es-ES_tradnl" sz="1000" b="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latin typeface="Calibri" pitchFamily="34" charset="0"/>
                          <a:cs typeface="Calibri" pitchFamily="34" charset="0"/>
                        </a:rPr>
                        <a:t>Firstly</a:t>
                      </a:r>
                    </a:p>
                    <a:p>
                      <a:r>
                        <a:rPr lang="en-GB" sz="1000" dirty="0">
                          <a:latin typeface="Calibri" pitchFamily="34" charset="0"/>
                          <a:cs typeface="Calibri" pitchFamily="34" charset="0"/>
                        </a:rPr>
                        <a:t>Secondly</a:t>
                      </a:r>
                    </a:p>
                    <a:p>
                      <a:r>
                        <a:rPr lang="en-GB" sz="1000" dirty="0">
                          <a:latin typeface="Calibri" pitchFamily="34" charset="0"/>
                          <a:cs typeface="Calibri" pitchFamily="34" charset="0"/>
                        </a:rPr>
                        <a:t>Thirdly</a:t>
                      </a:r>
                    </a:p>
                    <a:p>
                      <a:r>
                        <a:rPr lang="en-GB" sz="1000" dirty="0">
                          <a:latin typeface="Calibri" pitchFamily="34" charset="0"/>
                          <a:cs typeface="Calibri" pitchFamily="34" charset="0"/>
                        </a:rPr>
                        <a:t>Then/ next</a:t>
                      </a:r>
                    </a:p>
                    <a:p>
                      <a:r>
                        <a:rPr lang="en-GB" sz="1000" dirty="0">
                          <a:latin typeface="Calibri" pitchFamily="34" charset="0"/>
                          <a:cs typeface="Calibri" pitchFamily="34" charset="0"/>
                        </a:rPr>
                        <a:t>After</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itchFamily="34" charset="0"/>
                          <a:cs typeface="Calibri" pitchFamily="34" charset="0"/>
                        </a:rPr>
                        <a:t>Finally</a:t>
                      </a:r>
                    </a:p>
                    <a:p>
                      <a:r>
                        <a:rPr lang="en-GB" sz="1000" dirty="0">
                          <a:latin typeface="Calibri" pitchFamily="34" charset="0"/>
                          <a:cs typeface="Calibri" pitchFamily="34" charset="0"/>
                        </a:rPr>
                        <a:t>On</a:t>
                      </a:r>
                      <a:r>
                        <a:rPr lang="en-GB" sz="1000" baseline="0" dirty="0">
                          <a:latin typeface="Calibri" pitchFamily="34" charset="0"/>
                          <a:cs typeface="Calibri" pitchFamily="34" charset="0"/>
                        </a:rPr>
                        <a:t> the one hand ... On the other hand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9909">
                <a:tc vMerge="1">
                  <a:txBody>
                    <a:bodyPr/>
                    <a:lstStyle/>
                    <a:p>
                      <a:endParaRPr lang="es-ES_tradnl"/>
                    </a:p>
                  </a:txBody>
                  <a:tcPr/>
                </a:tc>
                <a:tc vMerge="1">
                  <a:txBody>
                    <a:bodyPr/>
                    <a:lstStyle/>
                    <a:p>
                      <a:endParaRPr lang="es-ES_tradnl"/>
                    </a:p>
                  </a:txBody>
                  <a:tcPr/>
                </a:tc>
                <a:tc vMerge="1">
                  <a:txBody>
                    <a:bodyPr/>
                    <a:lstStyle/>
                    <a:p>
                      <a:endParaRPr lang="es-ES_tradnl"/>
                    </a:p>
                  </a:txBody>
                  <a:tcPr/>
                </a:tc>
                <a:tc gridSpan="5">
                  <a:txBody>
                    <a:bodyPr/>
                    <a:lstStyle/>
                    <a:p>
                      <a:endParaRPr lang="es-ES_tradnl"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3"/>
                  </a:ext>
                </a:extLst>
              </a:tr>
              <a:tr h="159896">
                <a:tc vMerge="1">
                  <a:txBody>
                    <a:bodyPr/>
                    <a:lstStyle/>
                    <a:p>
                      <a:endParaRPr lang="es-ES_tradnl"/>
                    </a:p>
                  </a:txBody>
                  <a:tcPr/>
                </a:tc>
                <a:tc vMerge="1">
                  <a:txBody>
                    <a:bodyPr/>
                    <a:lstStyle/>
                    <a:p>
                      <a:endParaRPr lang="es-ES_tradnl"/>
                    </a:p>
                  </a:txBody>
                  <a:tcPr/>
                </a:tc>
                <a:tc vMerge="1">
                  <a:txBody>
                    <a:bodyPr/>
                    <a:lstStyle/>
                    <a:p>
                      <a:endParaRPr lang="es-ES_tradnl"/>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noProof="0" dirty="0">
                          <a:latin typeface="Calibri" pitchFamily="34" charset="0"/>
                          <a:cs typeface="Calibri" pitchFamily="34" charset="0"/>
                        </a:rPr>
                        <a:t>INTENSIFIERS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4"/>
                  </a:ext>
                </a:extLst>
              </a:tr>
              <a:tr h="759506">
                <a:tc vMerge="1">
                  <a:txBody>
                    <a:bodyPr/>
                    <a:lstStyle/>
                    <a:p>
                      <a:endParaRPr lang="es-ES_tradnl"/>
                    </a:p>
                  </a:txBody>
                  <a:tcPr/>
                </a:tc>
                <a:tc vMerge="1">
                  <a:txBody>
                    <a:bodyPr/>
                    <a:lstStyle/>
                    <a:p>
                      <a:endParaRPr lang="es-ES_tradnl"/>
                    </a:p>
                  </a:txBody>
                  <a:tcPr/>
                </a:tc>
                <a:tc vMerge="1">
                  <a:txBody>
                    <a:bodyPr/>
                    <a:lstStyle/>
                    <a:p>
                      <a:endParaRPr lang="es-ES_tradnl"/>
                    </a:p>
                  </a:txBody>
                  <a:tcPr/>
                </a:tc>
                <a:tc gridSpan="3">
                  <a:txBody>
                    <a:bodyPr/>
                    <a:lstStyle/>
                    <a:p>
                      <a:pPr algn="l" fontAlgn="b"/>
                      <a:r>
                        <a:rPr lang="es-ES_tradnl" sz="1000" b="0" i="0" u="none" strike="noStrike" noProof="0" dirty="0" err="1">
                          <a:solidFill>
                            <a:srgbClr val="000000"/>
                          </a:solidFill>
                          <a:effectLst/>
                          <a:latin typeface="Calibri" pitchFamily="34" charset="0"/>
                          <a:cs typeface="Calibri" pitchFamily="34" charset="0"/>
                        </a:rPr>
                        <a:t>assez</a:t>
                      </a:r>
                      <a:endParaRPr lang="es-ES_tradnl" sz="1000" b="0" i="0" u="none" strike="noStrike" noProof="0" dirty="0">
                        <a:solidFill>
                          <a:srgbClr val="000000"/>
                        </a:solidFill>
                        <a:effectLst/>
                        <a:latin typeface="Calibri" pitchFamily="34" charset="0"/>
                        <a:cs typeface="Calibri" pitchFamily="34" charset="0"/>
                      </a:endParaRPr>
                    </a:p>
                    <a:p>
                      <a:pPr algn="l" fontAlgn="b"/>
                      <a:r>
                        <a:rPr lang="es-ES_tradnl" sz="1000" b="0" i="0" u="none" strike="noStrike" noProof="0" dirty="0" err="1">
                          <a:solidFill>
                            <a:srgbClr val="000000"/>
                          </a:solidFill>
                          <a:effectLst/>
                          <a:latin typeface="Calibri" pitchFamily="34" charset="0"/>
                          <a:cs typeface="Calibri" pitchFamily="34" charset="0"/>
                        </a:rPr>
                        <a:t>presque</a:t>
                      </a:r>
                      <a:endParaRPr lang="es-ES_tradnl" sz="1000" b="0" i="0" u="none" strike="noStrike" noProof="0" dirty="0">
                        <a:solidFill>
                          <a:srgbClr val="000000"/>
                        </a:solidFill>
                        <a:effectLst/>
                        <a:latin typeface="Calibri" pitchFamily="34" charset="0"/>
                        <a:cs typeface="Calibri" pitchFamily="34" charset="0"/>
                      </a:endParaRPr>
                    </a:p>
                    <a:p>
                      <a:pPr algn="l" fontAlgn="b"/>
                      <a:r>
                        <a:rPr lang="es-ES_tradnl" sz="1000" b="0" i="0" u="none" strike="noStrike" noProof="0" dirty="0" err="1">
                          <a:solidFill>
                            <a:srgbClr val="000000"/>
                          </a:solidFill>
                          <a:effectLst/>
                          <a:latin typeface="Calibri" pitchFamily="34" charset="0"/>
                          <a:cs typeface="Calibri" pitchFamily="34" charset="0"/>
                        </a:rPr>
                        <a:t>trop</a:t>
                      </a:r>
                      <a:endParaRPr lang="es-ES_tradnl" sz="1000" b="0" i="0" u="none" strike="noStrike" noProof="0" dirty="0">
                        <a:solidFill>
                          <a:srgbClr val="000000"/>
                        </a:solidFill>
                        <a:effectLst/>
                        <a:latin typeface="Calibri" pitchFamily="34" charset="0"/>
                        <a:cs typeface="Calibri" pitchFamily="34" charset="0"/>
                      </a:endParaRPr>
                    </a:p>
                    <a:p>
                      <a:pPr algn="l" fontAlgn="b"/>
                      <a:r>
                        <a:rPr lang="es-ES_tradnl" sz="1000" b="0" i="0" u="none" strike="noStrike" noProof="0" dirty="0" err="1">
                          <a:solidFill>
                            <a:srgbClr val="000000"/>
                          </a:solidFill>
                          <a:effectLst/>
                          <a:latin typeface="Calibri" pitchFamily="34" charset="0"/>
                          <a:cs typeface="Calibri" pitchFamily="34" charset="0"/>
                        </a:rPr>
                        <a:t>très</a:t>
                      </a:r>
                      <a:endParaRPr lang="es-ES_tradnl" sz="1000" b="0" i="0" u="none" strike="noStrike" noProof="0" dirty="0">
                        <a:solidFill>
                          <a:srgbClr val="000000"/>
                        </a:solidFill>
                        <a:effectLst/>
                        <a:latin typeface="Calibri" pitchFamily="34" charset="0"/>
                        <a:cs typeface="Calibri" pitchFamily="34" charset="0"/>
                      </a:endParaRPr>
                    </a:p>
                    <a:p>
                      <a:pPr algn="l" fontAlgn="b"/>
                      <a:r>
                        <a:rPr lang="es-ES_tradnl" sz="1000" b="0" i="0" u="none" strike="noStrike" noProof="0" dirty="0" err="1">
                          <a:solidFill>
                            <a:srgbClr val="000000"/>
                          </a:solidFill>
                          <a:effectLst/>
                          <a:latin typeface="Calibri" pitchFamily="34" charset="0"/>
                          <a:cs typeface="Calibri" pitchFamily="34" charset="0"/>
                        </a:rPr>
                        <a:t>vraiment</a:t>
                      </a:r>
                      <a:endParaRPr lang="es-ES_tradnl" sz="1000" b="0" i="0" u="none" strike="noStrike" noProof="0" dirty="0">
                        <a:solidFill>
                          <a:srgbClr val="000000"/>
                        </a:solidFill>
                        <a:effectLst/>
                        <a:latin typeface="Calibri" pitchFamily="34" charset="0"/>
                        <a:cs typeface="Calibri" pitchFamily="34" charset="0"/>
                      </a:endParaRPr>
                    </a:p>
                    <a:p>
                      <a:pPr algn="l" fontAlgn="b"/>
                      <a:r>
                        <a:rPr lang="es-ES_tradnl" sz="1000" b="0" i="0" u="none" strike="noStrike" noProof="0" dirty="0" err="1">
                          <a:solidFill>
                            <a:srgbClr val="000000"/>
                          </a:solidFill>
                          <a:effectLst/>
                          <a:latin typeface="Calibri" pitchFamily="34" charset="0"/>
                          <a:cs typeface="Calibri" pitchFamily="34" charset="0"/>
                        </a:rPr>
                        <a:t>quasiment</a:t>
                      </a:r>
                      <a:endParaRPr lang="es-ES_tradnl" sz="1000" b="0" i="0" u="none" strike="noStrike" noProof="0" dirty="0">
                        <a:solidFill>
                          <a:srgbClr val="000000"/>
                        </a:solidFill>
                        <a:effectLst/>
                        <a:latin typeface="Calibri" pitchFamily="34" charset="0"/>
                        <a:cs typeface="Calibri" pitchFamily="34" charset="0"/>
                      </a:endParaRPr>
                    </a:p>
                    <a:p>
                      <a:r>
                        <a:rPr lang="es-ES_tradnl" sz="1000" noProof="0" dirty="0" err="1">
                          <a:latin typeface="Calibri" pitchFamily="34" charset="0"/>
                          <a:cs typeface="Calibri" pitchFamily="34" charset="0"/>
                        </a:rPr>
                        <a:t>tellement</a:t>
                      </a:r>
                      <a:endParaRPr lang="es-ES_tradnl" sz="10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gridSpan="2">
                  <a:txBody>
                    <a:bodyPr/>
                    <a:lstStyle/>
                    <a:p>
                      <a:r>
                        <a:rPr lang="en-GB" sz="1000" noProof="0" dirty="0">
                          <a:latin typeface="Calibri" pitchFamily="34" charset="0"/>
                          <a:cs typeface="Calibri" pitchFamily="34" charset="0"/>
                        </a:rPr>
                        <a:t>quite</a:t>
                      </a:r>
                    </a:p>
                    <a:p>
                      <a:r>
                        <a:rPr lang="en-GB" sz="1000" noProof="0" dirty="0">
                          <a:latin typeface="Calibri" pitchFamily="34" charset="0"/>
                          <a:cs typeface="Calibri" pitchFamily="34" charset="0"/>
                        </a:rPr>
                        <a:t>almost</a:t>
                      </a:r>
                    </a:p>
                    <a:p>
                      <a:r>
                        <a:rPr lang="en-GB" sz="1000" noProof="0" dirty="0">
                          <a:latin typeface="Calibri" pitchFamily="34" charset="0"/>
                          <a:cs typeface="Calibri" pitchFamily="34" charset="0"/>
                        </a:rPr>
                        <a:t>too</a:t>
                      </a:r>
                    </a:p>
                    <a:p>
                      <a:r>
                        <a:rPr lang="en-GB" sz="1000" noProof="0" dirty="0">
                          <a:latin typeface="Calibri" pitchFamily="34" charset="0"/>
                          <a:cs typeface="Calibri" pitchFamily="34" charset="0"/>
                        </a:rPr>
                        <a:t>very</a:t>
                      </a:r>
                    </a:p>
                    <a:p>
                      <a:r>
                        <a:rPr lang="en-GB" sz="1000" noProof="0" dirty="0">
                          <a:latin typeface="Calibri" pitchFamily="34" charset="0"/>
                          <a:cs typeface="Calibri" pitchFamily="34" charset="0"/>
                        </a:rPr>
                        <a:t>really</a:t>
                      </a:r>
                    </a:p>
                    <a:p>
                      <a:r>
                        <a:rPr lang="en-GB" sz="1000" noProof="0" dirty="0">
                          <a:latin typeface="Calibri" pitchFamily="34" charset="0"/>
                          <a:cs typeface="Calibri" pitchFamily="34" charset="0"/>
                        </a:rPr>
                        <a:t>practically</a:t>
                      </a:r>
                    </a:p>
                    <a:p>
                      <a:r>
                        <a:rPr lang="en-GB" sz="1000" noProof="0" dirty="0">
                          <a:latin typeface="Calibri" pitchFamily="34" charset="0"/>
                          <a:cs typeface="Calibri" pitchFamily="34" charset="0"/>
                        </a:rPr>
                        <a:t>so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5"/>
                  </a:ext>
                </a:extLst>
              </a:tr>
              <a:tr h="139909">
                <a:tc gridSpan="3">
                  <a:txBody>
                    <a:bodyPr/>
                    <a:lstStyle/>
                    <a:p>
                      <a:pPr algn="ctr"/>
                      <a:endParaRPr lang="es-ES_tradnl" sz="800" b="1"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gridSpan="2">
                  <a:txBody>
                    <a:bodyPr/>
                    <a:lstStyle/>
                    <a:p>
                      <a:endParaRPr lang="es-ES_tradnl"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3">
                  <a:txBody>
                    <a:bodyPr/>
                    <a:lstStyle/>
                    <a:p>
                      <a:pPr algn="ctr"/>
                      <a:endParaRPr lang="es-ES_tradnl" sz="800" b="1"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6"/>
                  </a:ext>
                </a:extLst>
              </a:tr>
              <a:tr h="179883">
                <a:tc gridSpan="8">
                  <a:txBody>
                    <a:bodyPr/>
                    <a:lstStyle/>
                    <a:p>
                      <a:pPr algn="ctr"/>
                      <a:r>
                        <a:rPr lang="es-ES_tradnl" sz="1200" b="1" noProof="0" dirty="0">
                          <a:latin typeface="Calibri" pitchFamily="34" charset="0"/>
                          <a:cs typeface="Calibri" pitchFamily="34" charset="0"/>
                        </a:rPr>
                        <a:t>TIME PHRASES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algn="ctr"/>
                      <a:endParaRPr lang="en-GB" sz="14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7"/>
                  </a:ext>
                </a:extLst>
              </a:tr>
              <a:tr h="2558337">
                <a:tc>
                  <a:txBody>
                    <a:bodyPr/>
                    <a:lstStyle/>
                    <a:p>
                      <a:pPr>
                        <a:buFont typeface="Arial" pitchFamily="34" charset="0"/>
                        <a:buNone/>
                      </a:pPr>
                      <a:r>
                        <a:rPr lang="fr-FR" sz="1000" noProof="0" dirty="0">
                          <a:latin typeface="Calibri" pitchFamily="34" charset="0"/>
                          <a:cs typeface="Calibri" pitchFamily="34" charset="0"/>
                        </a:rPr>
                        <a:t>maintenant</a:t>
                      </a:r>
                    </a:p>
                    <a:p>
                      <a:pPr>
                        <a:buFont typeface="Arial" pitchFamily="34" charset="0"/>
                        <a:buNone/>
                      </a:pPr>
                      <a:r>
                        <a:rPr lang="fr-FR" sz="1000" noProof="0" dirty="0">
                          <a:latin typeface="Calibri" pitchFamily="34" charset="0"/>
                          <a:cs typeface="Calibri" pitchFamily="34" charset="0"/>
                        </a:rPr>
                        <a:t>tout</a:t>
                      </a:r>
                      <a:r>
                        <a:rPr lang="fr-FR" sz="1000" baseline="0" noProof="0" dirty="0">
                          <a:latin typeface="Calibri" pitchFamily="34" charset="0"/>
                          <a:cs typeface="Calibri" pitchFamily="34" charset="0"/>
                        </a:rPr>
                        <a:t> de suite</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aujourd’hui</a:t>
                      </a:r>
                    </a:p>
                    <a:p>
                      <a:pPr>
                        <a:buFont typeface="Arial" pitchFamily="34" charset="0"/>
                        <a:buNone/>
                      </a:pPr>
                      <a:r>
                        <a:rPr lang="fr-FR" sz="1000" noProof="0" dirty="0">
                          <a:latin typeface="Calibri" pitchFamily="34" charset="0"/>
                          <a:cs typeface="Calibri" pitchFamily="34" charset="0"/>
                        </a:rPr>
                        <a:t>de</a:t>
                      </a:r>
                      <a:r>
                        <a:rPr lang="fr-FR" sz="1000" baseline="0" noProof="0" dirty="0">
                          <a:latin typeface="Calibri" pitchFamily="34" charset="0"/>
                          <a:cs typeface="Calibri" pitchFamily="34" charset="0"/>
                        </a:rPr>
                        <a:t> nos jours</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le matin/l’après-midi/la nuit</a:t>
                      </a:r>
                    </a:p>
                    <a:p>
                      <a:pPr>
                        <a:buFont typeface="Arial" pitchFamily="34" charset="0"/>
                        <a:buNone/>
                      </a:pPr>
                      <a:r>
                        <a:rPr lang="fr-FR" sz="1000" noProof="0" dirty="0">
                          <a:latin typeface="Calibri" pitchFamily="34" charset="0"/>
                          <a:cs typeface="Calibri" pitchFamily="34" charset="0"/>
                        </a:rPr>
                        <a:t>le week-end</a:t>
                      </a:r>
                    </a:p>
                    <a:p>
                      <a:pPr>
                        <a:buFont typeface="Arial" pitchFamily="34" charset="0"/>
                        <a:buNone/>
                      </a:pPr>
                      <a:r>
                        <a:rPr lang="fr-FR" sz="1000" noProof="0" dirty="0">
                          <a:latin typeface="Calibri" pitchFamily="34" charset="0"/>
                          <a:cs typeface="Calibri" pitchFamily="34" charset="0"/>
                        </a:rPr>
                        <a:t>tous les jours/chaque jour</a:t>
                      </a:r>
                    </a:p>
                    <a:p>
                      <a:pPr>
                        <a:buFont typeface="Arial" pitchFamily="34" charset="0"/>
                        <a:buNone/>
                      </a:pPr>
                      <a:r>
                        <a:rPr lang="fr-FR" sz="1000" noProof="0" dirty="0">
                          <a:latin typeface="Calibri" pitchFamily="34" charset="0"/>
                          <a:cs typeface="Calibri" pitchFamily="34" charset="0"/>
                        </a:rPr>
                        <a:t>toutes les</a:t>
                      </a:r>
                      <a:r>
                        <a:rPr lang="fr-FR" sz="1000" baseline="0" noProof="0" dirty="0">
                          <a:latin typeface="Calibri" pitchFamily="34" charset="0"/>
                          <a:cs typeface="Calibri" pitchFamily="34" charset="0"/>
                        </a:rPr>
                        <a:t> semaines</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une fois</a:t>
                      </a:r>
                      <a:r>
                        <a:rPr lang="fr-FR" sz="1000" baseline="0" noProof="0" dirty="0">
                          <a:latin typeface="Calibri" pitchFamily="34" charset="0"/>
                          <a:cs typeface="Calibri" pitchFamily="34" charset="0"/>
                        </a:rPr>
                        <a:t> par semaine</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cinq fois par mois</a:t>
                      </a:r>
                    </a:p>
                    <a:p>
                      <a:pPr>
                        <a:buFont typeface="Arial" pitchFamily="34" charset="0"/>
                        <a:buNone/>
                      </a:pPr>
                      <a:r>
                        <a:rPr lang="fr-FR" sz="1000" noProof="0" dirty="0">
                          <a:latin typeface="Calibri" pitchFamily="34" charset="0"/>
                          <a:cs typeface="Calibri" pitchFamily="34" charset="0"/>
                        </a:rPr>
                        <a:t>tous les mois</a:t>
                      </a:r>
                    </a:p>
                    <a:p>
                      <a:pPr>
                        <a:buFont typeface="Arial" pitchFamily="34" charset="0"/>
                        <a:buNone/>
                      </a:pPr>
                      <a:r>
                        <a:rPr lang="fr-FR" sz="1000" noProof="0" dirty="0">
                          <a:latin typeface="Calibri" pitchFamily="34" charset="0"/>
                          <a:cs typeface="Calibri" pitchFamily="34" charset="0"/>
                        </a:rPr>
                        <a:t>chaque</a:t>
                      </a:r>
                      <a:r>
                        <a:rPr lang="fr-FR" sz="1000" baseline="0" noProof="0" dirty="0">
                          <a:latin typeface="Calibri" pitchFamily="34" charset="0"/>
                          <a:cs typeface="Calibri" pitchFamily="34" charset="0"/>
                        </a:rPr>
                        <a:t> année</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dès</a:t>
                      </a:r>
                      <a:r>
                        <a:rPr lang="fr-FR" sz="1000" baseline="0" noProof="0" dirty="0">
                          <a:latin typeface="Calibri" pitchFamily="34" charset="0"/>
                          <a:cs typeface="Calibri" pitchFamily="34" charset="0"/>
                        </a:rPr>
                        <a:t> que possible</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les lundis /les mardis / les mercredis /les jeudis /les vendredis /les samedis /les dimanches </a:t>
                      </a:r>
                    </a:p>
                    <a:p>
                      <a:pPr>
                        <a:buFont typeface="Arial" pitchFamily="34" charset="0"/>
                        <a:buNone/>
                      </a:pPr>
                      <a:r>
                        <a:rPr lang="fr-FR" sz="1000" noProof="0" dirty="0">
                          <a:latin typeface="Calibri" pitchFamily="34" charset="0"/>
                          <a:cs typeface="Calibri" pitchFamily="34" charset="0"/>
                        </a:rPr>
                        <a:t>toujours </a:t>
                      </a:r>
                    </a:p>
                    <a:p>
                      <a:pPr>
                        <a:buFont typeface="Arial" pitchFamily="34" charset="0"/>
                        <a:buNone/>
                      </a:pPr>
                      <a:r>
                        <a:rPr lang="fr-FR" sz="1000" noProof="0" dirty="0">
                          <a:latin typeface="Calibri" pitchFamily="34" charset="0"/>
                          <a:cs typeface="Calibri" pitchFamily="34" charset="0"/>
                        </a:rPr>
                        <a:t>normalement </a:t>
                      </a:r>
                    </a:p>
                    <a:p>
                      <a:pPr>
                        <a:buFont typeface="Arial" pitchFamily="34" charset="0"/>
                        <a:buNone/>
                      </a:pPr>
                      <a:r>
                        <a:rPr lang="fr-FR" sz="1000" noProof="0" dirty="0">
                          <a:latin typeface="Calibri" pitchFamily="34" charset="0"/>
                          <a:cs typeface="Calibri" pitchFamily="34" charset="0"/>
                        </a:rPr>
                        <a:t>souvent</a:t>
                      </a:r>
                    </a:p>
                    <a:p>
                      <a:pPr>
                        <a:buFont typeface="Arial" pitchFamily="34" charset="0"/>
                        <a:buNone/>
                      </a:pPr>
                      <a:r>
                        <a:rPr lang="fr-FR" sz="1000" noProof="0" dirty="0">
                          <a:latin typeface="Calibri" pitchFamily="34" charset="0"/>
                          <a:cs typeface="Calibri" pitchFamily="34" charset="0"/>
                        </a:rPr>
                        <a:t>dans</a:t>
                      </a:r>
                      <a:r>
                        <a:rPr lang="fr-FR" sz="1000" baseline="0" noProof="0" dirty="0">
                          <a:latin typeface="Calibri" pitchFamily="34" charset="0"/>
                          <a:cs typeface="Calibri" pitchFamily="34" charset="0"/>
                        </a:rPr>
                        <a:t> beaucoup de cas</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de temps</a:t>
                      </a:r>
                      <a:r>
                        <a:rPr lang="fr-FR" sz="1000" baseline="0" noProof="0" dirty="0">
                          <a:latin typeface="Calibri" pitchFamily="34" charset="0"/>
                          <a:cs typeface="Calibri" pitchFamily="34" charset="0"/>
                        </a:rPr>
                        <a:t> en temps</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quelquefois</a:t>
                      </a:r>
                    </a:p>
                    <a:p>
                      <a:pPr>
                        <a:buFont typeface="Arial" pitchFamily="34" charset="0"/>
                        <a:buNone/>
                      </a:pPr>
                      <a:r>
                        <a:rPr lang="fr-FR" sz="1000" noProof="0" dirty="0">
                          <a:latin typeface="Calibri" pitchFamily="34" charset="0"/>
                          <a:cs typeface="Calibri" pitchFamily="34" charset="0"/>
                        </a:rPr>
                        <a:t>quasiment</a:t>
                      </a:r>
                      <a:r>
                        <a:rPr lang="fr-FR" sz="1000" baseline="0" noProof="0" dirty="0">
                          <a:latin typeface="Calibri" pitchFamily="34" charset="0"/>
                          <a:cs typeface="Calibri" pitchFamily="34" charset="0"/>
                        </a:rPr>
                        <a:t> jamais</a:t>
                      </a:r>
                      <a:endParaRPr lang="fr-FR" sz="1000" noProof="0" dirty="0">
                        <a:latin typeface="Calibri" pitchFamily="34" charset="0"/>
                        <a:cs typeface="Calibri" pitchFamily="34" charset="0"/>
                      </a:endParaRPr>
                    </a:p>
                    <a:p>
                      <a:pPr>
                        <a:buFont typeface="Arial" pitchFamily="34" charset="0"/>
                        <a:buNone/>
                      </a:pPr>
                      <a:r>
                        <a:rPr lang="fr-FR" sz="1000" noProof="0" dirty="0">
                          <a:latin typeface="Calibri" pitchFamily="34" charset="0"/>
                          <a:cs typeface="Calibri" pitchFamily="34" charset="0"/>
                        </a:rPr>
                        <a:t>ne…jamais</a:t>
                      </a:r>
                    </a:p>
                    <a:p>
                      <a:pPr>
                        <a:buFont typeface="Arial" pitchFamily="34" charset="0"/>
                        <a:buNone/>
                      </a:pPr>
                      <a:r>
                        <a:rPr lang="fr-FR" sz="1000" noProof="0" dirty="0">
                          <a:latin typeface="Calibri" pitchFamily="34" charset="0"/>
                          <a:cs typeface="Calibri" pitchFamily="34" charset="0"/>
                        </a:rPr>
                        <a:t>bientôt</a:t>
                      </a:r>
                    </a:p>
                    <a:p>
                      <a:pPr>
                        <a:buFont typeface="Arial" pitchFamily="34" charset="0"/>
                        <a:buNone/>
                      </a:pPr>
                      <a:r>
                        <a:rPr lang="fr-FR" sz="1000" noProof="0" dirty="0">
                          <a:latin typeface="Calibri" pitchFamily="34" charset="0"/>
                          <a:cs typeface="Calibri" pitchFamily="34" charset="0"/>
                        </a:rPr>
                        <a:t>tôt</a:t>
                      </a:r>
                    </a:p>
                    <a:p>
                      <a:pPr>
                        <a:buFont typeface="Arial" pitchFamily="34" charset="0"/>
                        <a:buNone/>
                      </a:pPr>
                      <a:r>
                        <a:rPr lang="fr-FR" sz="1000" noProof="0" dirty="0">
                          <a:latin typeface="Calibri" pitchFamily="34" charset="0"/>
                          <a:cs typeface="Calibri" pitchFamily="34" charset="0"/>
                        </a:rPr>
                        <a:t>tard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s-ES_tradnl" sz="1000" noProof="0" dirty="0" err="1">
                          <a:latin typeface="Calibri" pitchFamily="34" charset="0"/>
                          <a:cs typeface="Calibri" pitchFamily="34" charset="0"/>
                        </a:rPr>
                        <a:t>now</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straight</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away</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today</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nowadays</a:t>
                      </a:r>
                      <a:endParaRPr lang="es-ES_tradnl" sz="1000" noProof="0" dirty="0">
                        <a:latin typeface="Calibri" pitchFamily="34" charset="0"/>
                        <a:cs typeface="Calibri" pitchFamily="34" charset="0"/>
                      </a:endParaRPr>
                    </a:p>
                    <a:p>
                      <a:r>
                        <a:rPr lang="es-ES_tradnl" sz="1000" noProof="0" dirty="0">
                          <a:latin typeface="Calibri" pitchFamily="34" charset="0"/>
                          <a:cs typeface="Calibri" pitchFamily="34" charset="0"/>
                        </a:rPr>
                        <a:t>in </a:t>
                      </a:r>
                      <a:r>
                        <a:rPr lang="es-ES_tradnl" sz="1000" noProof="0" dirty="0" err="1">
                          <a:latin typeface="Calibri" pitchFamily="34" charset="0"/>
                          <a:cs typeface="Calibri" pitchFamily="34" charset="0"/>
                        </a:rPr>
                        <a:t>the</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morning</a:t>
                      </a:r>
                      <a:r>
                        <a:rPr lang="es-ES_tradnl" sz="1000" noProof="0" dirty="0">
                          <a:latin typeface="Calibri" pitchFamily="34" charset="0"/>
                          <a:cs typeface="Calibri" pitchFamily="34" charset="0"/>
                        </a:rPr>
                        <a:t>/</a:t>
                      </a:r>
                      <a:r>
                        <a:rPr lang="es-ES_tradnl" sz="1000" baseline="0" noProof="0" dirty="0">
                          <a:latin typeface="Calibri" pitchFamily="34" charset="0"/>
                          <a:cs typeface="Calibri" pitchFamily="34" charset="0"/>
                        </a:rPr>
                        <a:t> </a:t>
                      </a:r>
                      <a:r>
                        <a:rPr lang="es-ES_tradnl" sz="1000" noProof="0" dirty="0" err="1">
                          <a:latin typeface="Calibri" pitchFamily="34" charset="0"/>
                          <a:cs typeface="Calibri" pitchFamily="34" charset="0"/>
                        </a:rPr>
                        <a:t>afternoon</a:t>
                      </a:r>
                      <a:r>
                        <a:rPr lang="es-ES_tradnl" sz="1000" noProof="0" dirty="0">
                          <a:latin typeface="Calibri" pitchFamily="34" charset="0"/>
                          <a:cs typeface="Calibri" pitchFamily="34" charset="0"/>
                        </a:rPr>
                        <a:t>/</a:t>
                      </a:r>
                      <a:r>
                        <a:rPr lang="es-ES_tradnl" sz="1000" baseline="0" noProof="0" dirty="0">
                          <a:latin typeface="Calibri" pitchFamily="34" charset="0"/>
                          <a:cs typeface="Calibri" pitchFamily="34" charset="0"/>
                        </a:rPr>
                        <a:t> </a:t>
                      </a:r>
                      <a:r>
                        <a:rPr lang="es-ES_tradnl" sz="1000" b="0" noProof="0" dirty="0">
                          <a:latin typeface="Calibri" pitchFamily="34" charset="0"/>
                          <a:cs typeface="Calibri" pitchFamily="34" charset="0"/>
                        </a:rPr>
                        <a:t>at</a:t>
                      </a:r>
                      <a:r>
                        <a:rPr lang="es-ES_tradnl" sz="1000" b="0" baseline="0" noProof="0" dirty="0">
                          <a:latin typeface="Calibri" pitchFamily="34" charset="0"/>
                          <a:cs typeface="Calibri" pitchFamily="34" charset="0"/>
                        </a:rPr>
                        <a:t> </a:t>
                      </a:r>
                      <a:r>
                        <a:rPr lang="es-ES_tradnl" sz="1000" b="0" baseline="0" noProof="0" dirty="0" err="1">
                          <a:latin typeface="Calibri" pitchFamily="34" charset="0"/>
                          <a:cs typeface="Calibri" pitchFamily="34" charset="0"/>
                        </a:rPr>
                        <a:t>night</a:t>
                      </a:r>
                      <a:endParaRPr lang="es-ES_tradnl" sz="1000" b="0" baseline="0" noProof="0" dirty="0">
                        <a:latin typeface="Calibri" pitchFamily="34" charset="0"/>
                        <a:cs typeface="Calibri" pitchFamily="34" charset="0"/>
                      </a:endParaRPr>
                    </a:p>
                    <a:p>
                      <a:r>
                        <a:rPr lang="es-ES_tradnl" sz="1000" noProof="0" dirty="0">
                          <a:latin typeface="Calibri" pitchFamily="34" charset="0"/>
                          <a:cs typeface="Calibri" pitchFamily="34" charset="0"/>
                        </a:rPr>
                        <a:t>at </a:t>
                      </a:r>
                      <a:r>
                        <a:rPr lang="es-ES_tradnl" sz="1000" noProof="0" dirty="0" err="1">
                          <a:latin typeface="Calibri" pitchFamily="34" charset="0"/>
                          <a:cs typeface="Calibri" pitchFamily="34" charset="0"/>
                        </a:rPr>
                        <a:t>the</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weekend</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every</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day</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every</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week</a:t>
                      </a:r>
                      <a:endParaRPr lang="es-ES_tradnl" sz="1000" noProof="0" dirty="0">
                        <a:latin typeface="Calibri" pitchFamily="34" charset="0"/>
                        <a:cs typeface="Calibri" pitchFamily="34" charset="0"/>
                      </a:endParaRPr>
                    </a:p>
                    <a:p>
                      <a:r>
                        <a:rPr lang="es-ES_tradnl" sz="1000" noProof="0" dirty="0">
                          <a:latin typeface="Calibri" pitchFamily="34" charset="0"/>
                          <a:cs typeface="Calibri" pitchFamily="34" charset="0"/>
                        </a:rPr>
                        <a:t>once a </a:t>
                      </a:r>
                      <a:r>
                        <a:rPr lang="es-ES_tradnl" sz="1000" noProof="0" dirty="0" err="1">
                          <a:latin typeface="Calibri" pitchFamily="34" charset="0"/>
                          <a:cs typeface="Calibri" pitchFamily="34" charset="0"/>
                        </a:rPr>
                        <a:t>week</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five</a:t>
                      </a:r>
                      <a:r>
                        <a:rPr lang="es-ES_tradnl" sz="1000" noProof="0" dirty="0">
                          <a:latin typeface="Calibri" pitchFamily="34" charset="0"/>
                          <a:cs typeface="Calibri" pitchFamily="34" charset="0"/>
                        </a:rPr>
                        <a:t> times a </a:t>
                      </a:r>
                      <a:r>
                        <a:rPr lang="es-ES_tradnl" sz="1000" noProof="0" dirty="0" err="1">
                          <a:latin typeface="Calibri" pitchFamily="34" charset="0"/>
                          <a:cs typeface="Calibri" pitchFamily="34" charset="0"/>
                        </a:rPr>
                        <a:t>month</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every</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month</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every</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year</a:t>
                      </a:r>
                      <a:endParaRPr lang="es-ES_tradnl" sz="1000" noProof="0" dirty="0">
                        <a:latin typeface="Calibri" pitchFamily="34" charset="0"/>
                        <a:cs typeface="Calibri" pitchFamily="34" charset="0"/>
                      </a:endParaRPr>
                    </a:p>
                    <a:p>
                      <a:r>
                        <a:rPr lang="es-ES_tradnl" sz="1000" noProof="0" dirty="0">
                          <a:latin typeface="Calibri" pitchFamily="34" charset="0"/>
                          <a:cs typeface="Calibri" pitchFamily="34" charset="0"/>
                        </a:rPr>
                        <a:t>as </a:t>
                      </a:r>
                      <a:r>
                        <a:rPr lang="es-ES_tradnl" sz="1000" noProof="0" dirty="0" err="1">
                          <a:latin typeface="Calibri" pitchFamily="34" charset="0"/>
                          <a:cs typeface="Calibri" pitchFamily="34" charset="0"/>
                        </a:rPr>
                        <a:t>soon</a:t>
                      </a:r>
                      <a:r>
                        <a:rPr lang="es-ES_tradnl" sz="1000" noProof="0" dirty="0">
                          <a:latin typeface="Calibri" pitchFamily="34" charset="0"/>
                          <a:cs typeface="Calibri" pitchFamily="34" charset="0"/>
                        </a:rPr>
                        <a:t> as </a:t>
                      </a:r>
                      <a:r>
                        <a:rPr lang="es-ES_tradnl" sz="1000" noProof="0" dirty="0" err="1">
                          <a:latin typeface="Calibri" pitchFamily="34" charset="0"/>
                          <a:cs typeface="Calibri" pitchFamily="34" charset="0"/>
                        </a:rPr>
                        <a:t>possible</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on</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Mondays</a:t>
                      </a:r>
                      <a:r>
                        <a:rPr lang="es-ES_tradnl" sz="1000" noProof="0" dirty="0">
                          <a:latin typeface="Calibri" pitchFamily="34" charset="0"/>
                          <a:cs typeface="Calibri" pitchFamily="34" charset="0"/>
                        </a:rPr>
                        <a:t>/</a:t>
                      </a:r>
                      <a:r>
                        <a:rPr lang="es-ES_tradnl" sz="1000" noProof="0" dirty="0" err="1">
                          <a:latin typeface="Calibri" pitchFamily="34" charset="0"/>
                          <a:cs typeface="Calibri" pitchFamily="34" charset="0"/>
                        </a:rPr>
                        <a:t>Tuesdays</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Wednesdays</a:t>
                      </a:r>
                      <a:r>
                        <a:rPr lang="es-ES_tradnl" sz="1000" noProof="0" dirty="0">
                          <a:latin typeface="Calibri" pitchFamily="34" charset="0"/>
                          <a:cs typeface="Calibri" pitchFamily="34" charset="0"/>
                        </a:rPr>
                        <a:t>/</a:t>
                      </a:r>
                      <a:r>
                        <a:rPr lang="es-ES_tradnl" sz="1000" noProof="0" dirty="0" err="1">
                          <a:latin typeface="Calibri" pitchFamily="34" charset="0"/>
                          <a:cs typeface="Calibri" pitchFamily="34" charset="0"/>
                        </a:rPr>
                        <a:t>Thursdays</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Fridays</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Saturdays</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Sundays</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always</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usually</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often</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many</a:t>
                      </a:r>
                      <a:r>
                        <a:rPr lang="es-ES_tradnl" sz="1000" noProof="0" dirty="0">
                          <a:latin typeface="Calibri" pitchFamily="34" charset="0"/>
                          <a:cs typeface="Calibri" pitchFamily="34" charset="0"/>
                        </a:rPr>
                        <a:t> times</a:t>
                      </a:r>
                    </a:p>
                    <a:p>
                      <a:r>
                        <a:rPr lang="es-ES_tradnl" sz="1000" noProof="0" dirty="0" err="1">
                          <a:latin typeface="Calibri" pitchFamily="34" charset="0"/>
                          <a:cs typeface="Calibri" pitchFamily="34" charset="0"/>
                        </a:rPr>
                        <a:t>from</a:t>
                      </a:r>
                      <a:r>
                        <a:rPr lang="es-ES_tradnl" sz="1000" noProof="0" dirty="0">
                          <a:latin typeface="Calibri" pitchFamily="34" charset="0"/>
                          <a:cs typeface="Calibri" pitchFamily="34" charset="0"/>
                        </a:rPr>
                        <a:t> time </a:t>
                      </a:r>
                      <a:r>
                        <a:rPr lang="es-ES_tradnl" sz="1000" noProof="0" dirty="0" err="1">
                          <a:latin typeface="Calibri" pitchFamily="34" charset="0"/>
                          <a:cs typeface="Calibri" pitchFamily="34" charset="0"/>
                        </a:rPr>
                        <a:t>to</a:t>
                      </a:r>
                      <a:r>
                        <a:rPr lang="es-ES_tradnl" sz="1000" noProof="0" dirty="0">
                          <a:latin typeface="Calibri" pitchFamily="34" charset="0"/>
                          <a:cs typeface="Calibri" pitchFamily="34" charset="0"/>
                        </a:rPr>
                        <a:t> time</a:t>
                      </a:r>
                    </a:p>
                    <a:p>
                      <a:r>
                        <a:rPr lang="es-ES_tradnl" sz="1000" noProof="0" dirty="0" err="1">
                          <a:latin typeface="Calibri" pitchFamily="34" charset="0"/>
                          <a:cs typeface="Calibri" pitchFamily="34" charset="0"/>
                        </a:rPr>
                        <a:t>sometimes</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hardly</a:t>
                      </a:r>
                      <a:r>
                        <a:rPr lang="es-ES_tradnl" sz="1000" noProof="0" dirty="0">
                          <a:latin typeface="Calibri" pitchFamily="34" charset="0"/>
                          <a:cs typeface="Calibri" pitchFamily="34" charset="0"/>
                        </a:rPr>
                        <a:t> </a:t>
                      </a:r>
                      <a:r>
                        <a:rPr lang="es-ES_tradnl" sz="1000" noProof="0" dirty="0" err="1">
                          <a:latin typeface="Calibri" pitchFamily="34" charset="0"/>
                          <a:cs typeface="Calibri" pitchFamily="34" charset="0"/>
                        </a:rPr>
                        <a:t>ever</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never</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soon</a:t>
                      </a:r>
                      <a:endParaRPr lang="es-ES_tradnl" sz="1000" noProof="0" dirty="0">
                        <a:latin typeface="Calibri" pitchFamily="34" charset="0"/>
                        <a:cs typeface="Calibri" pitchFamily="34" charset="0"/>
                      </a:endParaRPr>
                    </a:p>
                    <a:p>
                      <a:r>
                        <a:rPr lang="es-ES_tradnl" sz="1000" noProof="0" dirty="0" err="1">
                          <a:latin typeface="Calibri" pitchFamily="34" charset="0"/>
                          <a:cs typeface="Calibri" pitchFamily="34" charset="0"/>
                        </a:rPr>
                        <a:t>early</a:t>
                      </a:r>
                      <a:endParaRPr lang="es-ES_tradnl" sz="1000" noProof="0" dirty="0">
                        <a:latin typeface="Calibri" pitchFamily="34" charset="0"/>
                        <a:cs typeface="Calibri" pitchFamily="34" charset="0"/>
                      </a:endParaRPr>
                    </a:p>
                    <a:p>
                      <a:r>
                        <a:rPr lang="es-ES_tradnl" sz="1000" noProof="0" dirty="0">
                          <a:latin typeface="Calibri" pitchFamily="34" charset="0"/>
                          <a:cs typeface="Calibri" pitchFamily="34" charset="0"/>
                        </a:rPr>
                        <a:t>late </a:t>
                      </a:r>
                      <a:endParaRPr lang="es-ES_tradnl" sz="1000" b="1"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sz="8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000" b="0" noProof="0" dirty="0" smtClean="0">
                          <a:latin typeface="Calibri" pitchFamily="34" charset="0"/>
                          <a:cs typeface="Calibri" pitchFamily="34" charset="0"/>
                        </a:rPr>
                        <a:t>hier</a:t>
                      </a:r>
                    </a:p>
                    <a:p>
                      <a:r>
                        <a:rPr lang="fr-FR" sz="1000" b="0" noProof="0" dirty="0" smtClean="0">
                          <a:latin typeface="Calibri" pitchFamily="34" charset="0"/>
                          <a:cs typeface="Calibri" pitchFamily="34" charset="0"/>
                        </a:rPr>
                        <a:t>avant-hier</a:t>
                      </a:r>
                    </a:p>
                    <a:p>
                      <a:r>
                        <a:rPr lang="fr-FR" sz="1000" b="0" noProof="0" dirty="0" smtClean="0">
                          <a:latin typeface="Calibri" pitchFamily="34" charset="0"/>
                          <a:cs typeface="Calibri" pitchFamily="34" charset="0"/>
                        </a:rPr>
                        <a:t>hier le matin/ l’après-midi/</a:t>
                      </a:r>
                      <a:r>
                        <a:rPr lang="fr-FR" sz="1000" b="0" baseline="0" noProof="0" dirty="0" smtClean="0">
                          <a:latin typeface="Calibri" pitchFamily="34" charset="0"/>
                          <a:cs typeface="Calibri" pitchFamily="34" charset="0"/>
                        </a:rPr>
                        <a:t> la nuit</a:t>
                      </a:r>
                      <a:endParaRPr lang="fr-FR" sz="1000" b="0" noProof="0" dirty="0" smtClean="0">
                        <a:latin typeface="Calibri" pitchFamily="34" charset="0"/>
                        <a:cs typeface="Calibri" pitchFamily="34" charset="0"/>
                      </a:endParaRPr>
                    </a:p>
                    <a:p>
                      <a:r>
                        <a:rPr lang="fr-FR" sz="1000" b="0" noProof="0" dirty="0" smtClean="0">
                          <a:latin typeface="Calibri" pitchFamily="34" charset="0"/>
                          <a:cs typeface="Calibri" pitchFamily="34" charset="0"/>
                        </a:rPr>
                        <a:t>la semaine</a:t>
                      </a:r>
                      <a:r>
                        <a:rPr lang="fr-FR" sz="1000" b="0" baseline="0" noProof="0" dirty="0" smtClean="0">
                          <a:latin typeface="Calibri" pitchFamily="34" charset="0"/>
                          <a:cs typeface="Calibri" pitchFamily="34" charset="0"/>
                        </a:rPr>
                        <a:t> dernière</a:t>
                      </a:r>
                      <a:r>
                        <a:rPr lang="fr-FR" sz="1000" b="0" noProof="0" dirty="0" smtClean="0">
                          <a:latin typeface="Calibri" pitchFamily="34" charset="0"/>
                          <a:cs typeface="Calibri" pitchFamily="34" charset="0"/>
                        </a:rPr>
                        <a:t> </a:t>
                      </a:r>
                    </a:p>
                    <a:p>
                      <a:r>
                        <a:rPr lang="fr-FR" sz="1000" b="0" noProof="0" dirty="0" smtClean="0">
                          <a:latin typeface="Calibri" pitchFamily="34" charset="0"/>
                          <a:cs typeface="Calibri" pitchFamily="34" charset="0"/>
                        </a:rPr>
                        <a:t>le week-end dernier</a:t>
                      </a:r>
                    </a:p>
                    <a:p>
                      <a:r>
                        <a:rPr lang="fr-FR" sz="1000" b="0" noProof="0" dirty="0" smtClean="0">
                          <a:latin typeface="Calibri" pitchFamily="34" charset="0"/>
                          <a:cs typeface="Calibri" pitchFamily="34" charset="0"/>
                        </a:rPr>
                        <a:t>le mois dernier</a:t>
                      </a:r>
                    </a:p>
                    <a:p>
                      <a:r>
                        <a:rPr lang="fr-FR" sz="1000" b="0" noProof="0" dirty="0" smtClean="0">
                          <a:latin typeface="Calibri" pitchFamily="34" charset="0"/>
                          <a:cs typeface="Calibri" pitchFamily="34" charset="0"/>
                        </a:rPr>
                        <a:t>l’année dernière</a:t>
                      </a:r>
                    </a:p>
                    <a:p>
                      <a:r>
                        <a:rPr lang="fr-FR" sz="1000" b="0" noProof="0" dirty="0" smtClean="0">
                          <a:latin typeface="Calibri" pitchFamily="34" charset="0"/>
                          <a:cs typeface="Calibri" pitchFamily="34" charset="0"/>
                        </a:rPr>
                        <a:t>l’été dernier</a:t>
                      </a:r>
                    </a:p>
                    <a:p>
                      <a:r>
                        <a:rPr lang="fr-FR" sz="1000" b="0" noProof="0" dirty="0" smtClean="0">
                          <a:latin typeface="Calibri" pitchFamily="34" charset="0"/>
                          <a:cs typeface="Calibri" pitchFamily="34" charset="0"/>
                        </a:rPr>
                        <a:t>le lundi dernier</a:t>
                      </a:r>
                    </a:p>
                    <a:p>
                      <a:r>
                        <a:rPr lang="fr-FR" sz="1000" b="0" noProof="0" dirty="0" smtClean="0">
                          <a:latin typeface="Calibri" pitchFamily="34" charset="0"/>
                          <a:cs typeface="Calibri" pitchFamily="34" charset="0"/>
                        </a:rPr>
                        <a:t>il y a une semaine</a:t>
                      </a:r>
                    </a:p>
                    <a:p>
                      <a:r>
                        <a:rPr lang="fr-FR" sz="1000" b="0" noProof="0" dirty="0" smtClean="0">
                          <a:latin typeface="Calibri" pitchFamily="34" charset="0"/>
                          <a:cs typeface="Calibri" pitchFamily="34" charset="0"/>
                        </a:rPr>
                        <a:t>en </a:t>
                      </a:r>
                      <a:r>
                        <a:rPr lang="fr-FR" sz="1000" b="0" baseline="0" noProof="0" dirty="0" smtClean="0">
                          <a:latin typeface="Calibri" pitchFamily="34" charset="0"/>
                          <a:cs typeface="Calibri" pitchFamily="34" charset="0"/>
                        </a:rPr>
                        <a:t> 2010 (deux-milles-dix)</a:t>
                      </a:r>
                    </a:p>
                    <a:p>
                      <a:r>
                        <a:rPr lang="fr-FR" sz="1000" b="0" noProof="0" dirty="0" smtClean="0">
                          <a:latin typeface="Calibri" pitchFamily="34" charset="0"/>
                          <a:cs typeface="Calibri" pitchFamily="34" charset="0"/>
                        </a:rPr>
                        <a:t>quand</a:t>
                      </a:r>
                      <a:r>
                        <a:rPr lang="fr-FR" sz="1000" b="0" baseline="0" noProof="0" dirty="0" smtClean="0">
                          <a:latin typeface="Calibri" pitchFamily="34" charset="0"/>
                          <a:cs typeface="Calibri" pitchFamily="34" charset="0"/>
                        </a:rPr>
                        <a:t> j’étais plus jeune</a:t>
                      </a:r>
                      <a:endParaRPr lang="fr-FR" sz="1000" b="0" noProof="0" dirty="0" smtClean="0">
                        <a:latin typeface="Calibri" pitchFamily="34" charset="0"/>
                        <a:cs typeface="Calibri" pitchFamily="34" charset="0"/>
                      </a:endParaRPr>
                    </a:p>
                    <a:p>
                      <a:r>
                        <a:rPr lang="fr-FR" sz="1000" b="0" noProof="0" dirty="0" smtClean="0">
                          <a:latin typeface="Calibri" pitchFamily="34" charset="0"/>
                          <a:cs typeface="Calibri" pitchFamily="34" charset="0"/>
                        </a:rPr>
                        <a:t>quand</a:t>
                      </a:r>
                      <a:r>
                        <a:rPr lang="fr-FR" sz="1000" b="0" baseline="0" noProof="0" dirty="0" smtClean="0">
                          <a:latin typeface="Calibri" pitchFamily="34" charset="0"/>
                          <a:cs typeface="Calibri" pitchFamily="34" charset="0"/>
                        </a:rPr>
                        <a:t> j’étais  enfant</a:t>
                      </a:r>
                      <a:endParaRPr lang="fr-FR" sz="1000" b="0" noProof="0" dirty="0" smtClean="0">
                        <a:latin typeface="Calibri" pitchFamily="34" charset="0"/>
                        <a:cs typeface="Calibri" pitchFamily="34" charset="0"/>
                      </a:endParaRPr>
                    </a:p>
                    <a:p>
                      <a:r>
                        <a:rPr lang="fr-FR" sz="1000" b="0" noProof="0" dirty="0" smtClean="0">
                          <a:latin typeface="Calibri" pitchFamily="34" charset="0"/>
                          <a:cs typeface="Calibri" pitchFamily="34" charset="0"/>
                        </a:rPr>
                        <a:t>ce matin/cet après-midi</a:t>
                      </a:r>
                      <a:endParaRPr lang="fr-FR" sz="1000" b="0" baseline="0" noProof="0" dirty="0" smtClean="0">
                        <a:latin typeface="Calibri" pitchFamily="34" charset="0"/>
                        <a:cs typeface="Calibri" pitchFamily="34" charset="0"/>
                      </a:endParaRPr>
                    </a:p>
                    <a:p>
                      <a:r>
                        <a:rPr lang="fr-FR" sz="1000" b="0" baseline="0" noProof="0" dirty="0" smtClean="0">
                          <a:latin typeface="Calibri" pitchFamily="34" charset="0"/>
                          <a:cs typeface="Calibri" pitchFamily="34" charset="0"/>
                        </a:rPr>
                        <a:t>ce soir</a:t>
                      </a:r>
                    </a:p>
                    <a:p>
                      <a:r>
                        <a:rPr lang="fr-FR" sz="1000" b="0" noProof="0" dirty="0" smtClean="0">
                          <a:latin typeface="Calibri" pitchFamily="34" charset="0"/>
                          <a:cs typeface="Calibri" pitchFamily="34" charset="0"/>
                        </a:rPr>
                        <a:t>cette</a:t>
                      </a:r>
                      <a:r>
                        <a:rPr lang="fr-FR" sz="1000" b="0" baseline="0" noProof="0" dirty="0" smtClean="0">
                          <a:latin typeface="Calibri" pitchFamily="34" charset="0"/>
                          <a:cs typeface="Calibri" pitchFamily="34" charset="0"/>
                        </a:rPr>
                        <a:t> semaine</a:t>
                      </a:r>
                      <a:r>
                        <a:rPr lang="fr-FR" sz="1000" b="0" noProof="0" dirty="0" smtClean="0">
                          <a:latin typeface="Calibri" pitchFamily="34" charset="0"/>
                          <a:cs typeface="Calibri" pitchFamily="34" charset="0"/>
                        </a:rPr>
                        <a:t>/ cette année demain</a:t>
                      </a:r>
                    </a:p>
                    <a:p>
                      <a:r>
                        <a:rPr lang="fr-FR" sz="1000" b="0" noProof="0" dirty="0" smtClean="0">
                          <a:latin typeface="Calibri" pitchFamily="34" charset="0"/>
                          <a:cs typeface="Calibri" pitchFamily="34" charset="0"/>
                        </a:rPr>
                        <a:t>le lendemain</a:t>
                      </a:r>
                    </a:p>
                    <a:p>
                      <a:r>
                        <a:rPr lang="fr-FR" sz="1000" b="0" noProof="0" dirty="0" smtClean="0">
                          <a:latin typeface="Calibri" pitchFamily="34" charset="0"/>
                          <a:cs typeface="Calibri" pitchFamily="34" charset="0"/>
                        </a:rPr>
                        <a:t>demain matin/ après-midi/ </a:t>
                      </a:r>
                    </a:p>
                    <a:p>
                      <a:r>
                        <a:rPr lang="fr-FR" sz="1000" b="0" noProof="0" dirty="0" smtClean="0">
                          <a:latin typeface="Calibri" pitchFamily="34" charset="0"/>
                          <a:cs typeface="Calibri" pitchFamily="34" charset="0"/>
                        </a:rPr>
                        <a:t>soir</a:t>
                      </a:r>
                    </a:p>
                    <a:p>
                      <a:r>
                        <a:rPr lang="fr-FR" sz="1000" b="0" noProof="0" dirty="0" smtClean="0">
                          <a:latin typeface="Calibri" pitchFamily="34" charset="0"/>
                          <a:cs typeface="Calibri" pitchFamily="34" charset="0"/>
                        </a:rPr>
                        <a:t>la semaine prochaine</a:t>
                      </a:r>
                    </a:p>
                    <a:p>
                      <a:r>
                        <a:rPr lang="fr-FR" sz="1000" b="0" noProof="0" dirty="0" smtClean="0">
                          <a:latin typeface="Calibri" pitchFamily="34" charset="0"/>
                          <a:cs typeface="Calibri" pitchFamily="34" charset="0"/>
                        </a:rPr>
                        <a:t>le mois prochain </a:t>
                      </a:r>
                    </a:p>
                    <a:p>
                      <a:r>
                        <a:rPr lang="fr-FR" sz="1000" b="0" noProof="0" dirty="0" smtClean="0">
                          <a:latin typeface="Calibri" pitchFamily="34" charset="0"/>
                          <a:cs typeface="Calibri" pitchFamily="34" charset="0"/>
                        </a:rPr>
                        <a:t>l’année prochaine</a:t>
                      </a:r>
                    </a:p>
                    <a:p>
                      <a:r>
                        <a:rPr lang="fr-FR" sz="1000" b="0" noProof="0" dirty="0" smtClean="0">
                          <a:latin typeface="Calibri" pitchFamily="34" charset="0"/>
                          <a:cs typeface="Calibri" pitchFamily="34" charset="0"/>
                        </a:rPr>
                        <a:t>le lundi prochain</a:t>
                      </a:r>
                    </a:p>
                    <a:p>
                      <a:r>
                        <a:rPr lang="fr-FR" sz="1000" b="0" noProof="0" dirty="0" smtClean="0">
                          <a:latin typeface="Calibri" pitchFamily="34" charset="0"/>
                          <a:cs typeface="Calibri" pitchFamily="34" charset="0"/>
                        </a:rPr>
                        <a:t>dans une semaine/ un mois</a:t>
                      </a:r>
                    </a:p>
                    <a:p>
                      <a:r>
                        <a:rPr lang="fr-FR" sz="1000" b="0" noProof="0" dirty="0" smtClean="0">
                          <a:latin typeface="Calibri" pitchFamily="34" charset="0"/>
                          <a:cs typeface="Calibri" pitchFamily="34" charset="0"/>
                        </a:rPr>
                        <a:t>à l’avenir    </a:t>
                      </a:r>
                    </a:p>
                    <a:p>
                      <a:r>
                        <a:rPr lang="fr-FR" sz="1000" b="0" noProof="0" dirty="0" smtClean="0">
                          <a:latin typeface="Calibri" pitchFamily="34" charset="0"/>
                          <a:cs typeface="Calibri" pitchFamily="34" charset="0"/>
                        </a:rPr>
                        <a:t>de ... à...</a:t>
                      </a:r>
                    </a:p>
                    <a:p>
                      <a:r>
                        <a:rPr lang="fr-FR" sz="1000" b="0" noProof="0" dirty="0" smtClean="0">
                          <a:latin typeface="Calibri" pitchFamily="34" charset="0"/>
                          <a:cs typeface="Calibri" pitchFamily="34" charset="0"/>
                        </a:rPr>
                        <a:t>Déjà</a:t>
                      </a:r>
                      <a:endParaRPr lang="fr-FR" sz="10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yesterday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the day before yesterday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yesterday morning/</a:t>
                      </a:r>
                      <a:r>
                        <a:rPr lang="en-GB" sz="1000" b="0" baseline="0" noProof="0" dirty="0">
                          <a:latin typeface="Calibri" pitchFamily="34" charset="0"/>
                          <a:cs typeface="Calibri" pitchFamily="34" charset="0"/>
                        </a:rPr>
                        <a:t> afternoon, evening/ night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last week</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noProof="0" dirty="0">
                          <a:latin typeface="Calibri" pitchFamily="34" charset="0"/>
                          <a:cs typeface="Calibri" pitchFamily="34" charset="0"/>
                        </a:rPr>
                        <a:t>last weekend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last month</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last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last summer</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last Monday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a week ago</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en 2010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noProof="0" dirty="0">
                          <a:latin typeface="Calibri" pitchFamily="34" charset="0"/>
                          <a:cs typeface="Calibri" pitchFamily="34" charset="0"/>
                        </a:rPr>
                        <a:t>when I was little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noProof="0" dirty="0">
                          <a:latin typeface="Calibri" pitchFamily="34" charset="0"/>
                          <a:cs typeface="Calibri" pitchFamily="34" charset="0"/>
                        </a:rPr>
                        <a:t>as a child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noProof="0" dirty="0">
                          <a:latin typeface="Calibri" pitchFamily="34" charset="0"/>
                          <a:cs typeface="Calibri" pitchFamily="34" charset="0"/>
                        </a:rPr>
                        <a:t>this morning/ afternoon</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noProof="0" dirty="0">
                          <a:latin typeface="Calibri" pitchFamily="34" charset="0"/>
                          <a:cs typeface="Calibri" pitchFamily="34" charset="0"/>
                        </a:rPr>
                        <a:t>tonight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this week/ this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tomorrow</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the day after tomorrow</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tomorrow morning/</a:t>
                      </a:r>
                      <a:r>
                        <a:rPr lang="en-GB" sz="1000" b="0" baseline="0" noProof="0" dirty="0">
                          <a:latin typeface="Calibri" pitchFamily="34" charset="0"/>
                          <a:cs typeface="Calibri" pitchFamily="34" charset="0"/>
                        </a:rPr>
                        <a:t> afternoon, evening/ night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next week</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next month</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next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next Monday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in a week’s/ month’s time</a:t>
                      </a:r>
                    </a:p>
                    <a:p>
                      <a:r>
                        <a:rPr lang="en-GB" sz="1000" b="0" noProof="0" dirty="0">
                          <a:latin typeface="Calibri" pitchFamily="34" charset="0"/>
                          <a:cs typeface="Calibri" pitchFamily="34" charset="0"/>
                        </a:rPr>
                        <a:t>in the future</a:t>
                      </a:r>
                    </a:p>
                    <a:p>
                      <a:r>
                        <a:rPr lang="en-GB" sz="1000" b="0" noProof="0" dirty="0">
                          <a:latin typeface="Calibri" pitchFamily="34" charset="0"/>
                          <a:cs typeface="Calibri" pitchFamily="34" charset="0"/>
                        </a:rPr>
                        <a:t>from… to…</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noProof="0" dirty="0">
                          <a:latin typeface="Calibri" pitchFamily="34" charset="0"/>
                          <a:cs typeface="Calibri" pitchFamily="34" charset="0"/>
                        </a:rPr>
                        <a:t>already</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pPr>
              <a:defRPr/>
            </a:pPr>
            <a:fld id="{0F145BFC-05E3-4D00-AE96-44E6DC1FA43B}"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508200"/>
              </p:ext>
            </p:extLst>
          </p:nvPr>
        </p:nvGraphicFramePr>
        <p:xfrm>
          <a:off x="116630" y="107504"/>
          <a:ext cx="6629074" cy="8382000"/>
        </p:xfrm>
        <a:graphic>
          <a:graphicData uri="http://schemas.openxmlformats.org/drawingml/2006/table">
            <a:tbl>
              <a:tblPr>
                <a:tableStyleId>{5C22544A-7EE6-4342-B048-85BDC9FD1C3A}</a:tableStyleId>
              </a:tblPr>
              <a:tblGrid>
                <a:gridCol w="1152130">
                  <a:extLst>
                    <a:ext uri="{9D8B030D-6E8A-4147-A177-3AD203B41FA5}">
                      <a16:colId xmlns:a16="http://schemas.microsoft.com/office/drawing/2014/main" val="20000"/>
                    </a:ext>
                  </a:extLst>
                </a:gridCol>
                <a:gridCol w="620895">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1000369">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260856">
                  <a:extLst>
                    <a:ext uri="{9D8B030D-6E8A-4147-A177-3AD203B41FA5}">
                      <a16:colId xmlns:a16="http://schemas.microsoft.com/office/drawing/2014/main" val="20006"/>
                    </a:ext>
                  </a:extLst>
                </a:gridCol>
                <a:gridCol w="313040">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432048">
                  <a:extLst>
                    <a:ext uri="{9D8B030D-6E8A-4147-A177-3AD203B41FA5}">
                      <a16:colId xmlns:a16="http://schemas.microsoft.com/office/drawing/2014/main" val="20009"/>
                    </a:ext>
                  </a:extLst>
                </a:gridCol>
                <a:gridCol w="319544">
                  <a:extLst>
                    <a:ext uri="{9D8B030D-6E8A-4147-A177-3AD203B41FA5}">
                      <a16:colId xmlns:a16="http://schemas.microsoft.com/office/drawing/2014/main" val="20010"/>
                    </a:ext>
                  </a:extLst>
                </a:gridCol>
                <a:gridCol w="116840">
                  <a:extLst>
                    <a:ext uri="{9D8B030D-6E8A-4147-A177-3AD203B41FA5}">
                      <a16:colId xmlns:a16="http://schemas.microsoft.com/office/drawing/2014/main" val="20011"/>
                    </a:ext>
                  </a:extLst>
                </a:gridCol>
                <a:gridCol w="432048">
                  <a:extLst>
                    <a:ext uri="{9D8B030D-6E8A-4147-A177-3AD203B41FA5}">
                      <a16:colId xmlns:a16="http://schemas.microsoft.com/office/drawing/2014/main" val="20012"/>
                    </a:ext>
                  </a:extLst>
                </a:gridCol>
                <a:gridCol w="1008112">
                  <a:extLst>
                    <a:ext uri="{9D8B030D-6E8A-4147-A177-3AD203B41FA5}">
                      <a16:colId xmlns:a16="http://schemas.microsoft.com/office/drawing/2014/main" val="20013"/>
                    </a:ext>
                  </a:extLst>
                </a:gridCol>
              </a:tblGrid>
              <a:tr h="127248">
                <a:tc gridSpan="4">
                  <a:txBody>
                    <a:bodyPr/>
                    <a:lstStyle/>
                    <a:p>
                      <a:pPr algn="ctr"/>
                      <a:r>
                        <a:rPr lang="es-ES_tradnl" sz="1000" b="1" dirty="0">
                          <a:latin typeface="Calibri" pitchFamily="34" charset="0"/>
                          <a:cs typeface="Calibri" pitchFamily="34" charset="0"/>
                        </a:rPr>
                        <a:t>POSITIVE</a:t>
                      </a:r>
                      <a:r>
                        <a:rPr lang="es-ES_tradnl" sz="1000" b="1" baseline="0" dirty="0">
                          <a:latin typeface="Calibri" pitchFamily="34" charset="0"/>
                          <a:cs typeface="Calibri" pitchFamily="34" charset="0"/>
                        </a:rPr>
                        <a:t> OPINIONS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dirty="0"/>
                    </a:p>
                    <a:p>
                      <a:endParaRPr lang="es-ES_trad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algn="ctr"/>
                      <a:r>
                        <a:rPr lang="es-ES_tradnl" sz="1000" b="1" dirty="0">
                          <a:latin typeface="Calibri" pitchFamily="34" charset="0"/>
                          <a:cs typeface="Calibri" pitchFamily="34" charset="0"/>
                        </a:rPr>
                        <a:t>NEGATIVE</a:t>
                      </a:r>
                      <a:r>
                        <a:rPr lang="es-ES_tradnl" sz="1000" b="1" baseline="0" dirty="0">
                          <a:latin typeface="Calibri" pitchFamily="34" charset="0"/>
                          <a:cs typeface="Calibri" pitchFamily="34" charset="0"/>
                        </a:rPr>
                        <a:t> OPINIONS</a:t>
                      </a:r>
                      <a:endParaRPr lang="es-ES_tradnl" sz="1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pPr algn="ctr"/>
                      <a:endParaRPr lang="es-ES_tradnl" sz="1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179047">
                <a:tc gridSpan="2">
                  <a:txBody>
                    <a:bodyPr/>
                    <a:lstStyle/>
                    <a:p>
                      <a:r>
                        <a:rPr lang="fr-FR" sz="1000" noProof="0" dirty="0">
                          <a:latin typeface="Calibri" pitchFamily="34" charset="0"/>
                          <a:cs typeface="Calibri" pitchFamily="34" charset="0"/>
                        </a:rPr>
                        <a:t>J’adore</a:t>
                      </a:r>
                      <a:endParaRPr lang="fr-FR" sz="1000" baseline="0" noProof="0" dirty="0">
                        <a:latin typeface="Calibri" pitchFamily="34" charset="0"/>
                        <a:cs typeface="Calibri" pitchFamily="34" charset="0"/>
                      </a:endParaRPr>
                    </a:p>
                    <a:p>
                      <a:r>
                        <a:rPr lang="fr-FR" sz="1000" baseline="0" noProof="0" dirty="0">
                          <a:latin typeface="Calibri" pitchFamily="34" charset="0"/>
                          <a:cs typeface="Calibri" pitchFamily="34" charset="0"/>
                        </a:rPr>
                        <a:t>J’aime beaucoup</a:t>
                      </a:r>
                    </a:p>
                    <a:p>
                      <a:r>
                        <a:rPr lang="fr-FR" sz="1000" baseline="0" noProof="0" dirty="0">
                          <a:latin typeface="Calibri" pitchFamily="34" charset="0"/>
                          <a:cs typeface="Calibri" pitchFamily="34" charset="0"/>
                        </a:rPr>
                        <a:t>J’aime assez</a:t>
                      </a:r>
                    </a:p>
                    <a:p>
                      <a:r>
                        <a:rPr lang="fr-FR" sz="1000" baseline="0" noProof="0" dirty="0">
                          <a:latin typeface="Calibri" pitchFamily="34" charset="0"/>
                          <a:cs typeface="Calibri" pitchFamily="34" charset="0"/>
                        </a:rPr>
                        <a:t>…… m’intéresse</a:t>
                      </a:r>
                    </a:p>
                    <a:p>
                      <a:r>
                        <a:rPr lang="fr-FR" sz="1000" noProof="0" dirty="0">
                          <a:latin typeface="Calibri" pitchFamily="34" charset="0"/>
                          <a:cs typeface="Calibri" pitchFamily="34" charset="0"/>
                        </a:rPr>
                        <a:t>Je préfère/</a:t>
                      </a:r>
                      <a:r>
                        <a:rPr lang="fr-FR" sz="1000" baseline="0" noProof="0" dirty="0">
                          <a:latin typeface="Calibri" pitchFamily="34" charset="0"/>
                          <a:cs typeface="Calibri" pitchFamily="34" charset="0"/>
                        </a:rPr>
                        <a:t> J’aime plus </a:t>
                      </a:r>
                    </a:p>
                    <a:p>
                      <a:r>
                        <a:rPr lang="fr-FR" sz="1000" noProof="0" dirty="0">
                          <a:latin typeface="Calibri" pitchFamily="34" charset="0"/>
                          <a:cs typeface="Calibri" pitchFamily="34" charset="0"/>
                        </a:rPr>
                        <a:t>Ce qui est bien c’est que</a:t>
                      </a:r>
                    </a:p>
                    <a:p>
                      <a:r>
                        <a:rPr lang="fr-FR" sz="1000" noProof="0" dirty="0">
                          <a:latin typeface="Calibri" pitchFamily="34" charset="0"/>
                          <a:cs typeface="Calibri" pitchFamily="34" charset="0"/>
                        </a:rPr>
                        <a:t>Ce que j’aime le plus c’est que</a:t>
                      </a:r>
                    </a:p>
                    <a:p>
                      <a:r>
                        <a:rPr lang="fr-FR" sz="1000" noProof="0" dirty="0">
                          <a:latin typeface="Calibri" pitchFamily="34" charset="0"/>
                          <a:cs typeface="Calibri" pitchFamily="34" charset="0"/>
                        </a:rPr>
                        <a:t>Le mieux c’est que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a:txBody>
                    <a:bodyPr/>
                    <a:lstStyle/>
                    <a:p>
                      <a:r>
                        <a:rPr lang="fr-FR" sz="1000" noProof="0" dirty="0">
                          <a:latin typeface="Calibri" pitchFamily="34" charset="0"/>
                          <a:cs typeface="Calibri" pitchFamily="34" charset="0"/>
                        </a:rPr>
                        <a:t>I love</a:t>
                      </a:r>
                    </a:p>
                    <a:p>
                      <a:r>
                        <a:rPr lang="fr-FR" sz="1000" noProof="0" dirty="0">
                          <a:latin typeface="Calibri" pitchFamily="34" charset="0"/>
                          <a:cs typeface="Calibri" pitchFamily="34" charset="0"/>
                        </a:rPr>
                        <a:t>I</a:t>
                      </a:r>
                      <a:r>
                        <a:rPr lang="fr-FR" sz="1000" baseline="0" noProof="0" dirty="0">
                          <a:latin typeface="Calibri" pitchFamily="34" charset="0"/>
                          <a:cs typeface="Calibri" pitchFamily="34" charset="0"/>
                        </a:rPr>
                        <a:t> like a lot</a:t>
                      </a:r>
                    </a:p>
                    <a:p>
                      <a:r>
                        <a:rPr lang="fr-FR" sz="1000" baseline="0" noProof="0" dirty="0">
                          <a:latin typeface="Calibri" pitchFamily="34" charset="0"/>
                          <a:cs typeface="Calibri" pitchFamily="34" charset="0"/>
                        </a:rPr>
                        <a:t>I </a:t>
                      </a:r>
                      <a:r>
                        <a:rPr lang="fr-FR" sz="1000" baseline="0" noProof="0" dirty="0" err="1">
                          <a:latin typeface="Calibri" pitchFamily="34" charset="0"/>
                          <a:cs typeface="Calibri" pitchFamily="34" charset="0"/>
                        </a:rPr>
                        <a:t>quite</a:t>
                      </a:r>
                      <a:r>
                        <a:rPr lang="fr-FR" sz="1000" baseline="0" noProof="0" dirty="0">
                          <a:latin typeface="Calibri" pitchFamily="34" charset="0"/>
                          <a:cs typeface="Calibri" pitchFamily="34" charset="0"/>
                        </a:rPr>
                        <a:t> like</a:t>
                      </a:r>
                    </a:p>
                    <a:p>
                      <a:r>
                        <a:rPr lang="fr-FR" sz="1000" baseline="0" noProof="0" dirty="0" err="1">
                          <a:latin typeface="Calibri" pitchFamily="34" charset="0"/>
                          <a:cs typeface="Calibri" pitchFamily="34" charset="0"/>
                        </a:rPr>
                        <a:t>I’m</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interested</a:t>
                      </a:r>
                      <a:r>
                        <a:rPr lang="fr-FR" sz="1000" baseline="0" noProof="0" dirty="0">
                          <a:latin typeface="Calibri" pitchFamily="34" charset="0"/>
                          <a:cs typeface="Calibri" pitchFamily="34" charset="0"/>
                        </a:rPr>
                        <a:t> in</a:t>
                      </a:r>
                    </a:p>
                    <a:p>
                      <a:r>
                        <a:rPr lang="fr-FR" sz="1000" baseline="0" noProof="0" dirty="0">
                          <a:latin typeface="Calibri" pitchFamily="34" charset="0"/>
                          <a:cs typeface="Calibri" pitchFamily="34" charset="0"/>
                        </a:rPr>
                        <a:t>I </a:t>
                      </a:r>
                      <a:r>
                        <a:rPr lang="fr-FR" sz="1000" baseline="0" noProof="0" dirty="0" err="1">
                          <a:latin typeface="Calibri" pitchFamily="34" charset="0"/>
                          <a:cs typeface="Calibri" pitchFamily="34" charset="0"/>
                        </a:rPr>
                        <a:t>prefer</a:t>
                      </a:r>
                      <a:endParaRPr lang="fr-FR" sz="1000" baseline="0" noProof="0" dirty="0">
                        <a:latin typeface="Calibri" pitchFamily="34" charset="0"/>
                        <a:cs typeface="Calibri" pitchFamily="34" charset="0"/>
                      </a:endParaRPr>
                    </a:p>
                    <a:p>
                      <a:r>
                        <a:rPr lang="fr-FR" sz="1000" baseline="0" noProof="0" dirty="0">
                          <a:latin typeface="Calibri" pitchFamily="34" charset="0"/>
                          <a:cs typeface="Calibri" pitchFamily="34" charset="0"/>
                        </a:rPr>
                        <a:t>The good </a:t>
                      </a:r>
                      <a:r>
                        <a:rPr lang="fr-FR" sz="1000" baseline="0" noProof="0" dirty="0" err="1">
                          <a:latin typeface="Calibri" pitchFamily="34" charset="0"/>
                          <a:cs typeface="Calibri" pitchFamily="34" charset="0"/>
                        </a:rPr>
                        <a:t>thing</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is</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that</a:t>
                      </a:r>
                      <a:endParaRPr lang="fr-FR" sz="1000" baseline="0" noProof="0" dirty="0">
                        <a:latin typeface="Calibri" pitchFamily="34" charset="0"/>
                        <a:cs typeface="Calibri" pitchFamily="34" charset="0"/>
                      </a:endParaRPr>
                    </a:p>
                    <a:p>
                      <a:r>
                        <a:rPr lang="fr-FR" sz="1000" noProof="0" dirty="0" err="1">
                          <a:latin typeface="Calibri" pitchFamily="34" charset="0"/>
                          <a:cs typeface="Calibri" pitchFamily="34" charset="0"/>
                        </a:rPr>
                        <a:t>What</a:t>
                      </a:r>
                      <a:r>
                        <a:rPr lang="fr-FR" sz="1000" noProof="0" dirty="0">
                          <a:latin typeface="Calibri" pitchFamily="34" charset="0"/>
                          <a:cs typeface="Calibri" pitchFamily="34" charset="0"/>
                        </a:rPr>
                        <a:t> I like </a:t>
                      </a:r>
                      <a:r>
                        <a:rPr lang="fr-FR" sz="1000" noProof="0" dirty="0" err="1">
                          <a:latin typeface="Calibri" pitchFamily="34" charset="0"/>
                          <a:cs typeface="Calibri" pitchFamily="34" charset="0"/>
                        </a:rPr>
                        <a:t>most</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is</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that</a:t>
                      </a:r>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The best </a:t>
                      </a:r>
                      <a:r>
                        <a:rPr lang="fr-FR" sz="1000" noProof="0" dirty="0" err="1">
                          <a:latin typeface="Calibri" pitchFamily="34" charset="0"/>
                          <a:cs typeface="Calibri" pitchFamily="34" charset="0"/>
                        </a:rPr>
                        <a:t>thing</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is</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that</a:t>
                      </a:r>
                      <a:endParaRPr lang="fr-FR" sz="10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vMerge="1">
                  <a:txBody>
                    <a:bodyPr/>
                    <a:lstStyle/>
                    <a:p>
                      <a:endParaRPr lang="en-GB"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r>
                        <a:rPr lang="fr-FR" sz="1000" noProof="0" dirty="0">
                          <a:latin typeface="Calibri" pitchFamily="34" charset="0"/>
                          <a:cs typeface="Calibri" pitchFamily="34" charset="0"/>
                        </a:rPr>
                        <a:t>Je n’aime pas</a:t>
                      </a:r>
                      <a:endParaRPr lang="fr-FR" sz="1000" baseline="0" noProof="0" dirty="0">
                        <a:latin typeface="Calibri" pitchFamily="34" charset="0"/>
                        <a:cs typeface="Calibri" pitchFamily="34" charset="0"/>
                      </a:endParaRPr>
                    </a:p>
                    <a:p>
                      <a:r>
                        <a:rPr lang="fr-FR" sz="1000" baseline="0" noProof="0" dirty="0">
                          <a:latin typeface="Calibri" pitchFamily="34" charset="0"/>
                          <a:cs typeface="Calibri" pitchFamily="34" charset="0"/>
                        </a:rPr>
                        <a:t>Je n’aime pas du tout</a:t>
                      </a:r>
                    </a:p>
                    <a:p>
                      <a:r>
                        <a:rPr lang="fr-FR" sz="1000" baseline="0" noProof="0" dirty="0">
                          <a:latin typeface="Calibri" pitchFamily="34" charset="0"/>
                          <a:cs typeface="Calibri" pitchFamily="34" charset="0"/>
                        </a:rPr>
                        <a:t>Je déteste</a:t>
                      </a:r>
                    </a:p>
                    <a:p>
                      <a:r>
                        <a:rPr lang="fr-FR" sz="1000" baseline="0" noProof="0" dirty="0">
                          <a:latin typeface="Calibri" pitchFamily="34" charset="0"/>
                          <a:cs typeface="Calibri" pitchFamily="34" charset="0"/>
                        </a:rPr>
                        <a:t>… m’énerve</a:t>
                      </a:r>
                    </a:p>
                    <a:p>
                      <a:r>
                        <a:rPr lang="fr-FR" sz="1000" baseline="0" noProof="0" dirty="0">
                          <a:latin typeface="Calibri" pitchFamily="34" charset="0"/>
                          <a:cs typeface="Calibri" pitchFamily="34" charset="0"/>
                        </a:rPr>
                        <a:t>ce qui est mauvais c’est que</a:t>
                      </a:r>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Ce que j’aime le moins c’est que</a:t>
                      </a:r>
                    </a:p>
                    <a:p>
                      <a:r>
                        <a:rPr lang="fr-FR" sz="1000" noProof="0" dirty="0">
                          <a:latin typeface="Calibri" pitchFamily="34" charset="0"/>
                          <a:cs typeface="Calibri" pitchFamily="34" charset="0"/>
                        </a:rPr>
                        <a:t>Le pire c’est que</a:t>
                      </a:r>
                    </a:p>
                    <a:p>
                      <a:r>
                        <a:rPr lang="fr-FR" sz="1000" noProof="0" dirty="0">
                          <a:latin typeface="Calibri" pitchFamily="34" charset="0"/>
                          <a:cs typeface="Calibri" pitchFamily="34" charset="0"/>
                        </a:rPr>
                        <a:t>Je ne supporte pas</a:t>
                      </a:r>
                    </a:p>
                    <a:p>
                      <a:r>
                        <a:rPr lang="fr-FR" sz="1000" noProof="0" dirty="0">
                          <a:latin typeface="Calibri" pitchFamily="34" charset="0"/>
                          <a:cs typeface="Calibri" pitchFamily="34" charset="0"/>
                        </a:rPr>
                        <a:t>C’est pénible</a:t>
                      </a:r>
                    </a:p>
                    <a:p>
                      <a:r>
                        <a:rPr lang="fr-FR" sz="1000" noProof="0" dirty="0">
                          <a:latin typeface="Calibri" pitchFamily="34" charset="0"/>
                          <a:cs typeface="Calibri" pitchFamily="34" charset="0"/>
                        </a:rPr>
                        <a:t>C’est une perte de temps</a:t>
                      </a:r>
                    </a:p>
                    <a:p>
                      <a:r>
                        <a:rPr lang="fr-FR" sz="1000" noProof="0" dirty="0">
                          <a:latin typeface="Calibri" pitchFamily="34" charset="0"/>
                          <a:cs typeface="Calibri" pitchFamily="34" charset="0"/>
                        </a:rPr>
                        <a:t>Je suis accro à</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gridSpan="3">
                  <a:txBody>
                    <a:bodyPr/>
                    <a:lstStyle/>
                    <a:p>
                      <a:r>
                        <a:rPr lang="fr-FR" sz="1000" noProof="0" dirty="0">
                          <a:latin typeface="Calibri" pitchFamily="34" charset="0"/>
                          <a:cs typeface="Calibri" pitchFamily="34" charset="0"/>
                        </a:rPr>
                        <a:t>I </a:t>
                      </a:r>
                      <a:r>
                        <a:rPr lang="fr-FR" sz="1000" noProof="0" dirty="0" err="1">
                          <a:latin typeface="Calibri" pitchFamily="34" charset="0"/>
                          <a:cs typeface="Calibri" pitchFamily="34" charset="0"/>
                        </a:rPr>
                        <a:t>don’t</a:t>
                      </a:r>
                      <a:r>
                        <a:rPr lang="fr-FR" sz="1000" noProof="0" dirty="0">
                          <a:latin typeface="Calibri" pitchFamily="34" charset="0"/>
                          <a:cs typeface="Calibri" pitchFamily="34" charset="0"/>
                        </a:rPr>
                        <a:t> like</a:t>
                      </a:r>
                    </a:p>
                    <a:p>
                      <a:r>
                        <a:rPr lang="fr-FR" sz="1000" noProof="0" dirty="0">
                          <a:latin typeface="Calibri" pitchFamily="34" charset="0"/>
                          <a:cs typeface="Calibri" pitchFamily="34" charset="0"/>
                        </a:rPr>
                        <a:t>I </a:t>
                      </a:r>
                      <a:r>
                        <a:rPr lang="fr-FR" sz="1000" noProof="0" dirty="0" err="1">
                          <a:latin typeface="Calibri" pitchFamily="34" charset="0"/>
                          <a:cs typeface="Calibri" pitchFamily="34" charset="0"/>
                        </a:rPr>
                        <a:t>don’t</a:t>
                      </a:r>
                      <a:r>
                        <a:rPr lang="fr-FR" sz="1000" noProof="0" dirty="0">
                          <a:latin typeface="Calibri" pitchFamily="34" charset="0"/>
                          <a:cs typeface="Calibri" pitchFamily="34" charset="0"/>
                        </a:rPr>
                        <a:t> like ... at all</a:t>
                      </a:r>
                    </a:p>
                    <a:p>
                      <a:r>
                        <a:rPr lang="fr-FR" sz="1000" noProof="0" dirty="0">
                          <a:latin typeface="Calibri" pitchFamily="34" charset="0"/>
                          <a:cs typeface="Calibri" pitchFamily="34" charset="0"/>
                        </a:rPr>
                        <a:t>I </a:t>
                      </a:r>
                      <a:r>
                        <a:rPr lang="fr-FR" sz="1000" noProof="0" dirty="0" err="1">
                          <a:latin typeface="Calibri" pitchFamily="34" charset="0"/>
                          <a:cs typeface="Calibri" pitchFamily="34" charset="0"/>
                        </a:rPr>
                        <a:t>hate</a:t>
                      </a:r>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It </a:t>
                      </a:r>
                      <a:r>
                        <a:rPr lang="fr-FR" sz="1000" noProof="0" dirty="0" err="1">
                          <a:latin typeface="Calibri" pitchFamily="34" charset="0"/>
                          <a:cs typeface="Calibri" pitchFamily="34" charset="0"/>
                        </a:rPr>
                        <a:t>annoys</a:t>
                      </a:r>
                      <a:r>
                        <a:rPr lang="fr-FR" sz="1000" noProof="0" dirty="0">
                          <a:latin typeface="Calibri" pitchFamily="34" charset="0"/>
                          <a:cs typeface="Calibri" pitchFamily="34" charset="0"/>
                        </a:rPr>
                        <a:t> me</a:t>
                      </a:r>
                    </a:p>
                    <a:p>
                      <a:r>
                        <a:rPr lang="fr-FR" sz="1000" noProof="0" dirty="0">
                          <a:latin typeface="Calibri" pitchFamily="34" charset="0"/>
                          <a:cs typeface="Calibri" pitchFamily="34" charset="0"/>
                        </a:rPr>
                        <a:t>The </a:t>
                      </a:r>
                      <a:r>
                        <a:rPr lang="fr-FR" sz="1000" noProof="0" dirty="0" err="1">
                          <a:latin typeface="Calibri" pitchFamily="34" charset="0"/>
                          <a:cs typeface="Calibri" pitchFamily="34" charset="0"/>
                        </a:rPr>
                        <a:t>bad</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thing</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is</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that</a:t>
                      </a:r>
                      <a:endParaRPr lang="fr-FR" sz="1000" noProof="0" dirty="0">
                        <a:latin typeface="Calibri" pitchFamily="34" charset="0"/>
                        <a:cs typeface="Calibri" pitchFamily="34" charset="0"/>
                      </a:endParaRPr>
                    </a:p>
                    <a:p>
                      <a:r>
                        <a:rPr lang="fr-FR" sz="1000" noProof="0" dirty="0" err="1">
                          <a:latin typeface="Calibri" pitchFamily="34" charset="0"/>
                          <a:cs typeface="Calibri" pitchFamily="34" charset="0"/>
                        </a:rPr>
                        <a:t>What</a:t>
                      </a:r>
                      <a:r>
                        <a:rPr lang="fr-FR" sz="1000" noProof="0" dirty="0">
                          <a:latin typeface="Calibri" pitchFamily="34" charset="0"/>
                          <a:cs typeface="Calibri" pitchFamily="34" charset="0"/>
                        </a:rPr>
                        <a:t> I like least </a:t>
                      </a:r>
                      <a:r>
                        <a:rPr lang="fr-FR" sz="1000" noProof="0" dirty="0" err="1">
                          <a:latin typeface="Calibri" pitchFamily="34" charset="0"/>
                          <a:cs typeface="Calibri" pitchFamily="34" charset="0"/>
                        </a:rPr>
                        <a:t>is</a:t>
                      </a:r>
                      <a:r>
                        <a:rPr lang="fr-FR" sz="1000" noProof="0" dirty="0">
                          <a:latin typeface="Calibri" pitchFamily="34" charset="0"/>
                          <a:cs typeface="Calibri" pitchFamily="34" charset="0"/>
                        </a:rPr>
                        <a:t> </a:t>
                      </a:r>
                    </a:p>
                    <a:p>
                      <a:endParaRPr lang="fr-FR" sz="1000" noProof="0" dirty="0">
                        <a:latin typeface="Calibri" pitchFamily="34" charset="0"/>
                        <a:cs typeface="Calibri" pitchFamily="34" charset="0"/>
                      </a:endParaRPr>
                    </a:p>
                    <a:p>
                      <a:r>
                        <a:rPr lang="fr-FR" sz="1000" noProof="0" dirty="0">
                          <a:latin typeface="Calibri" pitchFamily="34" charset="0"/>
                          <a:cs typeface="Calibri" pitchFamily="34" charset="0"/>
                        </a:rPr>
                        <a:t>The</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worst</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thing</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is</a:t>
                      </a:r>
                      <a:r>
                        <a:rPr lang="fr-FR" sz="1000" baseline="0" noProof="0" dirty="0">
                          <a:latin typeface="Calibri" pitchFamily="34" charset="0"/>
                          <a:cs typeface="Calibri" pitchFamily="34" charset="0"/>
                        </a:rPr>
                        <a:t> </a:t>
                      </a:r>
                      <a:r>
                        <a:rPr lang="fr-FR" sz="1000" baseline="0" noProof="0" dirty="0" err="1">
                          <a:latin typeface="Calibri" pitchFamily="34" charset="0"/>
                          <a:cs typeface="Calibri" pitchFamily="34" charset="0"/>
                        </a:rPr>
                        <a:t>that</a:t>
                      </a:r>
                      <a:endParaRPr lang="fr-FR" sz="1000" baseline="0" noProof="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a:latin typeface="Calibri" pitchFamily="34" charset="0"/>
                          <a:cs typeface="Calibri" pitchFamily="34" charset="0"/>
                        </a:rPr>
                        <a:t>I </a:t>
                      </a:r>
                      <a:r>
                        <a:rPr lang="fr-FR" sz="1000" noProof="0" dirty="0" err="1">
                          <a:latin typeface="Calibri" pitchFamily="34" charset="0"/>
                          <a:cs typeface="Calibri" pitchFamily="34" charset="0"/>
                        </a:rPr>
                        <a:t>can’t</a:t>
                      </a:r>
                      <a:r>
                        <a:rPr lang="fr-FR" sz="1000" noProof="0" dirty="0">
                          <a:latin typeface="Calibri" pitchFamily="34" charset="0"/>
                          <a:cs typeface="Calibri" pitchFamily="34" charset="0"/>
                        </a:rPr>
                        <a:t> stand</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err="1">
                          <a:latin typeface="Calibri" pitchFamily="34" charset="0"/>
                          <a:cs typeface="Calibri" pitchFamily="34" charset="0"/>
                        </a:rPr>
                        <a:t>It’s</a:t>
                      </a:r>
                      <a:r>
                        <a:rPr lang="fr-FR" sz="1000" noProof="0" dirty="0">
                          <a:latin typeface="Calibri" pitchFamily="34" charset="0"/>
                          <a:cs typeface="Calibri" pitchFamily="34" charset="0"/>
                        </a:rPr>
                        <a:t> a pain</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err="1">
                          <a:latin typeface="Calibri" pitchFamily="34" charset="0"/>
                          <a:cs typeface="Calibri" pitchFamily="34" charset="0"/>
                        </a:rPr>
                        <a:t>It’s</a:t>
                      </a:r>
                      <a:r>
                        <a:rPr lang="fr-FR" sz="1000" noProof="0" dirty="0">
                          <a:latin typeface="Calibri" pitchFamily="34" charset="0"/>
                          <a:cs typeface="Calibri" pitchFamily="34" charset="0"/>
                        </a:rPr>
                        <a:t> a </a:t>
                      </a:r>
                      <a:r>
                        <a:rPr lang="fr-FR" sz="1000" noProof="0" dirty="0" err="1">
                          <a:latin typeface="Calibri" pitchFamily="34" charset="0"/>
                          <a:cs typeface="Calibri" pitchFamily="34" charset="0"/>
                        </a:rPr>
                        <a:t>waste</a:t>
                      </a:r>
                      <a:r>
                        <a:rPr lang="fr-FR" sz="1000" noProof="0" dirty="0">
                          <a:latin typeface="Calibri" pitchFamily="34" charset="0"/>
                          <a:cs typeface="Calibri" pitchFamily="34" charset="0"/>
                        </a:rPr>
                        <a:t> of time</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err="1">
                          <a:latin typeface="Calibri" pitchFamily="34" charset="0"/>
                          <a:cs typeface="Calibri" pitchFamily="34" charset="0"/>
                        </a:rPr>
                        <a:t>I’m</a:t>
                      </a:r>
                      <a:r>
                        <a:rPr lang="fr-FR" sz="1000" noProof="0" dirty="0">
                          <a:latin typeface="Calibri" pitchFamily="34" charset="0"/>
                          <a:cs typeface="Calibri" pitchFamily="34" charset="0"/>
                        </a:rPr>
                        <a:t> </a:t>
                      </a:r>
                      <a:r>
                        <a:rPr lang="fr-FR" sz="1000" noProof="0" dirty="0" err="1">
                          <a:latin typeface="Calibri" pitchFamily="34" charset="0"/>
                          <a:cs typeface="Calibri" pitchFamily="34" charset="0"/>
                        </a:rPr>
                        <a:t>hooked</a:t>
                      </a:r>
                      <a:r>
                        <a:rPr lang="fr-FR" sz="1000" noProof="0" dirty="0">
                          <a:latin typeface="Calibri" pitchFamily="34" charset="0"/>
                          <a:cs typeface="Calibri" pitchFamily="34" charset="0"/>
                        </a:rPr>
                        <a:t> 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1"/>
                  </a:ext>
                </a:extLst>
              </a:tr>
              <a:tr h="123408">
                <a:tc gridSpan="14">
                  <a:txBody>
                    <a:bodyPr/>
                    <a:lstStyle/>
                    <a:p>
                      <a:endParaRPr lang="es-ES_tradnl" sz="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sz="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2"/>
                  </a:ext>
                </a:extLst>
              </a:tr>
              <a:tr h="134456">
                <a:tc gridSpan="8">
                  <a:txBody>
                    <a:bodyPr/>
                    <a:lstStyle/>
                    <a:p>
                      <a:pPr algn="ctr"/>
                      <a:r>
                        <a:rPr lang="en-GB" sz="1000" b="1" noProof="0" dirty="0">
                          <a:latin typeface="Calibri" pitchFamily="34" charset="0"/>
                          <a:cs typeface="Calibri" pitchFamily="34" charset="0"/>
                        </a:rPr>
                        <a:t>POSITIVE</a:t>
                      </a:r>
                      <a:r>
                        <a:rPr lang="en-GB" sz="1000" b="1" dirty="0">
                          <a:latin typeface="Calibri" pitchFamily="34" charset="0"/>
                          <a:cs typeface="Calibri" pitchFamily="34" charset="0"/>
                        </a:rPr>
                        <a:t> 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000" b="1" dirty="0">
                          <a:latin typeface="Calibri" pitchFamily="34" charset="0"/>
                          <a:cs typeface="Calibri" pitchFamily="34" charset="0"/>
                        </a:rPr>
                        <a:t>NEGATIVE</a:t>
                      </a:r>
                      <a:r>
                        <a:rPr lang="es-ES_tradnl" sz="1000" b="1" baseline="0" dirty="0">
                          <a:latin typeface="Calibri" pitchFamily="34" charset="0"/>
                          <a:cs typeface="Calibri" pitchFamily="34" charset="0"/>
                        </a:rPr>
                        <a:t> </a:t>
                      </a:r>
                      <a:r>
                        <a:rPr lang="es-ES_tradnl" sz="1000" b="1" dirty="0">
                          <a:latin typeface="Calibri" pitchFamily="34" charset="0"/>
                          <a:cs typeface="Calibri" pitchFamily="34" charset="0"/>
                        </a:rPr>
                        <a:t>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3"/>
                  </a:ext>
                </a:extLst>
              </a:tr>
              <a:tr h="1826448">
                <a:tc>
                  <a:txBody>
                    <a:bodyPr/>
                    <a:lstStyle/>
                    <a:p>
                      <a:r>
                        <a:rPr lang="fr-FR" sz="1000">
                          <a:latin typeface="Calibri" pitchFamily="34" charset="0"/>
                          <a:cs typeface="Calibri" pitchFamily="34" charset="0"/>
                        </a:rPr>
                        <a:t>intéressant</a:t>
                      </a:r>
                    </a:p>
                    <a:p>
                      <a:r>
                        <a:rPr lang="fr-FR" sz="1000">
                          <a:latin typeface="Calibri" pitchFamily="34" charset="0"/>
                          <a:cs typeface="Calibri" pitchFamily="34" charset="0"/>
                        </a:rPr>
                        <a:t>cool/branché</a:t>
                      </a:r>
                    </a:p>
                    <a:p>
                      <a:r>
                        <a:rPr lang="fr-FR" sz="1000">
                          <a:latin typeface="Calibri" pitchFamily="34" charset="0"/>
                          <a:cs typeface="Calibri" pitchFamily="34" charset="0"/>
                        </a:rPr>
                        <a:t>parfait</a:t>
                      </a:r>
                    </a:p>
                    <a:p>
                      <a:r>
                        <a:rPr lang="fr-FR" sz="1000">
                          <a:latin typeface="Calibri" pitchFamily="34" charset="0"/>
                          <a:cs typeface="Calibri" pitchFamily="34" charset="0"/>
                        </a:rPr>
                        <a:t>Idéale</a:t>
                      </a:r>
                    </a:p>
                    <a:p>
                      <a:r>
                        <a:rPr lang="fr-FR" sz="1000">
                          <a:latin typeface="Calibri" pitchFamily="34" charset="0"/>
                          <a:cs typeface="Calibri" pitchFamily="34" charset="0"/>
                        </a:rPr>
                        <a:t>génial</a:t>
                      </a:r>
                    </a:p>
                    <a:p>
                      <a:r>
                        <a:rPr lang="fr-FR" sz="1000">
                          <a:latin typeface="Calibri" pitchFamily="34" charset="0"/>
                          <a:cs typeface="Calibri" pitchFamily="34" charset="0"/>
                        </a:rPr>
                        <a:t>impressionant</a:t>
                      </a:r>
                    </a:p>
                    <a:p>
                      <a:r>
                        <a:rPr lang="fr-FR" sz="1000">
                          <a:latin typeface="Calibri" pitchFamily="34" charset="0"/>
                          <a:cs typeface="Calibri" pitchFamily="34" charset="0"/>
                        </a:rPr>
                        <a:t>immense</a:t>
                      </a:r>
                    </a:p>
                    <a:p>
                      <a:r>
                        <a:rPr lang="fr-FR" sz="1000">
                          <a:latin typeface="Calibri" pitchFamily="34" charset="0"/>
                          <a:cs typeface="Calibri" pitchFamily="34" charset="0"/>
                        </a:rPr>
                        <a:t>Inoubliables</a:t>
                      </a:r>
                    </a:p>
                    <a:p>
                      <a:r>
                        <a:rPr lang="fr-FR" sz="1000">
                          <a:latin typeface="Calibri" pitchFamily="34" charset="0"/>
                          <a:cs typeface="Calibri" pitchFamily="34" charset="0"/>
                        </a:rPr>
                        <a:t>super/top</a:t>
                      </a:r>
                    </a:p>
                    <a:p>
                      <a:r>
                        <a:rPr lang="fr-FR" sz="1000">
                          <a:latin typeface="Calibri" pitchFamily="34" charset="0"/>
                          <a:cs typeface="Calibri" pitchFamily="34" charset="0"/>
                        </a:rPr>
                        <a:t>pratique</a:t>
                      </a:r>
                    </a:p>
                    <a:p>
                      <a:r>
                        <a:rPr lang="fr-FR" sz="1000">
                          <a:latin typeface="Calibri" pitchFamily="34" charset="0"/>
                          <a:cs typeface="Calibri" pitchFamily="34" charset="0"/>
                        </a:rPr>
                        <a:t>actif</a:t>
                      </a:r>
                      <a:endParaRPr lang="fr-FR"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000">
                          <a:latin typeface="Calibri" pitchFamily="34" charset="0"/>
                          <a:cs typeface="Calibri" pitchFamily="34" charset="0"/>
                        </a:rPr>
                        <a:t>interesting</a:t>
                      </a:r>
                    </a:p>
                    <a:p>
                      <a:r>
                        <a:rPr lang="fr-FR" sz="1000">
                          <a:latin typeface="Calibri" pitchFamily="34" charset="0"/>
                          <a:cs typeface="Calibri" pitchFamily="34" charset="0"/>
                        </a:rPr>
                        <a:t>cool</a:t>
                      </a:r>
                      <a:endParaRPr lang="fr-FR" sz="1000" noProof="0">
                        <a:latin typeface="Calibri" pitchFamily="34" charset="0"/>
                        <a:cs typeface="Calibri" pitchFamily="34" charset="0"/>
                      </a:endParaRPr>
                    </a:p>
                    <a:p>
                      <a:r>
                        <a:rPr lang="fr-FR" sz="1000" noProof="0">
                          <a:latin typeface="Calibri" pitchFamily="34" charset="0"/>
                          <a:cs typeface="Calibri" pitchFamily="34" charset="0"/>
                        </a:rPr>
                        <a:t>perfect</a:t>
                      </a:r>
                    </a:p>
                    <a:p>
                      <a:r>
                        <a:rPr lang="fr-FR" sz="1000" noProof="0">
                          <a:latin typeface="Calibri" pitchFamily="34" charset="0"/>
                          <a:cs typeface="Calibri" pitchFamily="34" charset="0"/>
                        </a:rPr>
                        <a:t>ideal</a:t>
                      </a:r>
                    </a:p>
                    <a:p>
                      <a:r>
                        <a:rPr lang="fr-FR" sz="1000" noProof="0">
                          <a:latin typeface="Calibri" pitchFamily="34" charset="0"/>
                          <a:cs typeface="Calibri" pitchFamily="34" charset="0"/>
                        </a:rPr>
                        <a:t>great</a:t>
                      </a:r>
                    </a:p>
                    <a:p>
                      <a:r>
                        <a:rPr lang="fr-FR" sz="1000" noProof="0">
                          <a:latin typeface="Calibri" pitchFamily="34" charset="0"/>
                          <a:cs typeface="Calibri" pitchFamily="34" charset="0"/>
                        </a:rPr>
                        <a:t>impressive</a:t>
                      </a:r>
                    </a:p>
                    <a:p>
                      <a:r>
                        <a:rPr lang="fr-FR" sz="1000" noProof="0">
                          <a:latin typeface="Calibri" pitchFamily="34" charset="0"/>
                          <a:cs typeface="Calibri" pitchFamily="34" charset="0"/>
                        </a:rPr>
                        <a:t>tremendous</a:t>
                      </a:r>
                    </a:p>
                    <a:p>
                      <a:r>
                        <a:rPr lang="fr-FR" sz="1000" noProof="0">
                          <a:latin typeface="Calibri" pitchFamily="34" charset="0"/>
                          <a:cs typeface="Calibri" pitchFamily="34" charset="0"/>
                        </a:rPr>
                        <a:t>unforgettable</a:t>
                      </a:r>
                    </a:p>
                    <a:p>
                      <a:r>
                        <a:rPr lang="fr-FR" sz="1000" noProof="0">
                          <a:latin typeface="Calibri" pitchFamily="34" charset="0"/>
                          <a:cs typeface="Calibri" pitchFamily="34" charset="0"/>
                        </a:rPr>
                        <a:t>awesome</a:t>
                      </a:r>
                    </a:p>
                    <a:p>
                      <a:r>
                        <a:rPr lang="fr-FR" sz="1000" noProof="0">
                          <a:latin typeface="Calibri" pitchFamily="34" charset="0"/>
                          <a:cs typeface="Calibri" pitchFamily="34" charset="0"/>
                        </a:rPr>
                        <a:t>practical</a:t>
                      </a:r>
                    </a:p>
                    <a:p>
                      <a:r>
                        <a:rPr lang="fr-FR" sz="1000" noProof="0">
                          <a:latin typeface="Calibri" pitchFamily="34" charset="0"/>
                          <a:cs typeface="Calibri" pitchFamily="34" charset="0"/>
                        </a:rPr>
                        <a:t>active</a:t>
                      </a:r>
                      <a:endParaRPr lang="fr-FR" sz="10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utile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divertissant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rigolo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sociable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formidable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incroyable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amusant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passionnant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Informatif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beau/belle</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useful</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fun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funny</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sociable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great</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incredible</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entertaining</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exciting</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informative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beautiful</a:t>
                      </a:r>
                      <a:endParaRPr lang="fr-F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r>
                        <a:rPr lang="fr-FR" sz="1000" noProof="0" dirty="0">
                          <a:latin typeface="Calibri" pitchFamily="34" charset="0"/>
                          <a:cs typeface="Calibri" pitchFamily="34" charset="0"/>
                        </a:rPr>
                        <a:t>ennuyeux/barbant</a:t>
                      </a:r>
                    </a:p>
                    <a:p>
                      <a:r>
                        <a:rPr lang="fr-FR" sz="1000" noProof="0" dirty="0">
                          <a:latin typeface="Calibri" pitchFamily="34" charset="0"/>
                          <a:cs typeface="Calibri" pitchFamily="34" charset="0"/>
                        </a:rPr>
                        <a:t>casse-pieds</a:t>
                      </a:r>
                    </a:p>
                    <a:p>
                      <a:r>
                        <a:rPr lang="fr-FR" sz="1000" noProof="0" dirty="0">
                          <a:latin typeface="Calibri" pitchFamily="34" charset="0"/>
                          <a:cs typeface="Calibri" pitchFamily="34" charset="0"/>
                        </a:rPr>
                        <a:t>affreux</a:t>
                      </a:r>
                    </a:p>
                    <a:p>
                      <a:r>
                        <a:rPr lang="fr-FR" sz="1000" noProof="0" dirty="0">
                          <a:latin typeface="Calibri" pitchFamily="34" charset="0"/>
                          <a:cs typeface="Calibri" pitchFamily="34" charset="0"/>
                        </a:rPr>
                        <a:t>pas pratique</a:t>
                      </a:r>
                    </a:p>
                    <a:p>
                      <a:r>
                        <a:rPr lang="fr-FR" sz="1000" noProof="0" dirty="0">
                          <a:latin typeface="Calibri" pitchFamily="34" charset="0"/>
                          <a:cs typeface="Calibri" pitchFamily="34" charset="0"/>
                        </a:rPr>
                        <a:t>inutile</a:t>
                      </a:r>
                    </a:p>
                    <a:p>
                      <a:r>
                        <a:rPr lang="fr-FR" sz="1000" noProof="0" dirty="0">
                          <a:latin typeface="Calibri" pitchFamily="34" charset="0"/>
                          <a:cs typeface="Calibri" pitchFamily="34" charset="0"/>
                        </a:rPr>
                        <a:t>addictif</a:t>
                      </a:r>
                    </a:p>
                    <a:p>
                      <a:r>
                        <a:rPr lang="fr-FR" sz="1000" noProof="0" dirty="0">
                          <a:latin typeface="Calibri" pitchFamily="34" charset="0"/>
                          <a:cs typeface="Calibri" pitchFamily="34" charset="0"/>
                        </a:rPr>
                        <a:t>dangereux</a:t>
                      </a:r>
                    </a:p>
                    <a:p>
                      <a:r>
                        <a:rPr lang="fr-FR" sz="1000" noProof="0" dirty="0">
                          <a:latin typeface="Calibri" pitchFamily="34" charset="0"/>
                          <a:cs typeface="Calibri" pitchFamily="34" charset="0"/>
                        </a:rPr>
                        <a:t>peu intéressant</a:t>
                      </a:r>
                    </a:p>
                    <a:p>
                      <a:r>
                        <a:rPr lang="fr-FR" sz="1000" noProof="0" dirty="0">
                          <a:latin typeface="Calibri" pitchFamily="34" charset="0"/>
                          <a:cs typeface="Calibri" pitchFamily="34" charset="0"/>
                        </a:rPr>
                        <a:t>peu intelligent</a:t>
                      </a:r>
                    </a:p>
                    <a:p>
                      <a:r>
                        <a:rPr lang="fr-FR" sz="1000" noProof="0" dirty="0">
                          <a:latin typeface="Calibri" pitchFamily="34" charset="0"/>
                          <a:cs typeface="Calibri" pitchFamily="34" charset="0"/>
                        </a:rPr>
                        <a:t>agaçant</a:t>
                      </a:r>
                    </a:p>
                    <a:p>
                      <a:r>
                        <a:rPr lang="fr-FR" sz="1000" noProof="0" dirty="0">
                          <a:latin typeface="Calibri" pitchFamily="34" charset="0"/>
                          <a:cs typeface="Calibri" pitchFamily="34" charset="0"/>
                        </a:rPr>
                        <a:t>décevant</a:t>
                      </a:r>
                    </a:p>
                    <a:p>
                      <a:r>
                        <a:rPr lang="fr-FR" sz="1000" noProof="0" dirty="0">
                          <a:latin typeface="Calibri" pitchFamily="34" charset="0"/>
                          <a:cs typeface="Calibri" pitchFamily="34" charset="0"/>
                        </a:rPr>
                        <a:t>Désagréable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r>
                        <a:rPr lang="en-GB" sz="1000" noProof="0" dirty="0">
                          <a:latin typeface="Calibri" pitchFamily="34" charset="0"/>
                          <a:cs typeface="Calibri" pitchFamily="34" charset="0"/>
                        </a:rPr>
                        <a:t>boring</a:t>
                      </a:r>
                    </a:p>
                    <a:p>
                      <a:r>
                        <a:rPr lang="en-GB" sz="1000" noProof="0" dirty="0">
                          <a:latin typeface="Calibri" pitchFamily="34" charset="0"/>
                          <a:cs typeface="Calibri" pitchFamily="34" charset="0"/>
                        </a:rPr>
                        <a:t>annoying</a:t>
                      </a:r>
                    </a:p>
                    <a:p>
                      <a:r>
                        <a:rPr lang="en-GB" sz="1000" noProof="0" dirty="0">
                          <a:latin typeface="Calibri" pitchFamily="34" charset="0"/>
                          <a:cs typeface="Calibri" pitchFamily="34" charset="0"/>
                        </a:rPr>
                        <a:t>awful</a:t>
                      </a:r>
                    </a:p>
                    <a:p>
                      <a:r>
                        <a:rPr lang="en-GB" sz="1000" noProof="0" dirty="0">
                          <a:latin typeface="Calibri" pitchFamily="34" charset="0"/>
                          <a:cs typeface="Calibri" pitchFamily="34" charset="0"/>
                        </a:rPr>
                        <a:t>impractical</a:t>
                      </a:r>
                    </a:p>
                    <a:p>
                      <a:r>
                        <a:rPr lang="en-GB" sz="1000" noProof="0" dirty="0">
                          <a:latin typeface="Calibri" pitchFamily="34" charset="0"/>
                          <a:cs typeface="Calibri" pitchFamily="34" charset="0"/>
                        </a:rPr>
                        <a:t>useless</a:t>
                      </a:r>
                    </a:p>
                    <a:p>
                      <a:r>
                        <a:rPr lang="en-GB" sz="1000" noProof="0" dirty="0">
                          <a:latin typeface="Calibri" pitchFamily="34" charset="0"/>
                          <a:cs typeface="Calibri" pitchFamily="34" charset="0"/>
                        </a:rPr>
                        <a:t>addictive</a:t>
                      </a:r>
                    </a:p>
                    <a:p>
                      <a:r>
                        <a:rPr lang="en-GB" sz="1000" noProof="0" dirty="0">
                          <a:latin typeface="Calibri" pitchFamily="34" charset="0"/>
                          <a:cs typeface="Calibri" pitchFamily="34" charset="0"/>
                        </a:rPr>
                        <a:t>dangerous</a:t>
                      </a:r>
                    </a:p>
                    <a:p>
                      <a:r>
                        <a:rPr lang="en-GB" sz="1000" noProof="0" dirty="0">
                          <a:latin typeface="Calibri" pitchFamily="34" charset="0"/>
                          <a:cs typeface="Calibri" pitchFamily="34" charset="0"/>
                        </a:rPr>
                        <a:t>boring</a:t>
                      </a:r>
                    </a:p>
                    <a:p>
                      <a:r>
                        <a:rPr lang="en-GB" sz="1000" noProof="0" dirty="0">
                          <a:latin typeface="Calibri" pitchFamily="34" charset="0"/>
                          <a:cs typeface="Calibri" pitchFamily="34" charset="0"/>
                        </a:rPr>
                        <a:t>stupid</a:t>
                      </a:r>
                    </a:p>
                    <a:p>
                      <a:r>
                        <a:rPr lang="en-GB" sz="1000" noProof="0" dirty="0">
                          <a:latin typeface="Calibri" pitchFamily="34" charset="0"/>
                          <a:cs typeface="Calibri" pitchFamily="34" charset="0"/>
                        </a:rPr>
                        <a:t>irritating</a:t>
                      </a:r>
                    </a:p>
                    <a:p>
                      <a:r>
                        <a:rPr lang="en-GB" sz="1000" noProof="0" dirty="0">
                          <a:latin typeface="Calibri" pitchFamily="34" charset="0"/>
                          <a:cs typeface="Calibri" pitchFamily="34" charset="0"/>
                        </a:rPr>
                        <a:t>disappointing</a:t>
                      </a:r>
                    </a:p>
                    <a:p>
                      <a:r>
                        <a:rPr lang="en-GB" sz="1000" noProof="0" dirty="0">
                          <a:latin typeface="Calibri" pitchFamily="34" charset="0"/>
                          <a:cs typeface="Calibri" pitchFamily="34" charset="0"/>
                        </a:rPr>
                        <a:t>unpleasant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2232">
                <a:tc gridSpan="14">
                  <a:txBody>
                    <a:bodyPr/>
                    <a:lstStyle/>
                    <a:p>
                      <a:endParaRPr lang="en-GB" sz="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5"/>
                  </a:ext>
                </a:extLst>
              </a:tr>
              <a:tr h="179047">
                <a:tc gridSpan="14">
                  <a:txBody>
                    <a:bodyPr/>
                    <a:lstStyle/>
                    <a:p>
                      <a:pPr algn="ctr"/>
                      <a:r>
                        <a:rPr lang="en-GB" sz="1000" b="1" noProof="0" dirty="0">
                          <a:latin typeface="Calibri" pitchFamily="34" charset="0"/>
                          <a:cs typeface="Calibri" pitchFamily="34" charset="0"/>
                        </a:rPr>
                        <a:t>INFINITIVE EXPRESSIONS (</a:t>
                      </a:r>
                      <a:r>
                        <a:rPr lang="en-GB" sz="1000" b="1" noProof="0" dirty="0" err="1">
                          <a:latin typeface="Calibri" pitchFamily="34" charset="0"/>
                          <a:cs typeface="Calibri" pitchFamily="34" charset="0"/>
                        </a:rPr>
                        <a:t>J’aime</a:t>
                      </a:r>
                      <a:r>
                        <a:rPr lang="en-GB" sz="1000" b="1" noProof="0" dirty="0">
                          <a:latin typeface="Calibri" pitchFamily="34" charset="0"/>
                          <a:cs typeface="Calibri" pitchFamily="34" charset="0"/>
                        </a:rPr>
                        <a:t> JOUER au tennis- I like TO PLAY tennis)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6"/>
                  </a:ext>
                </a:extLst>
              </a:tr>
              <a:tr h="179047">
                <a:tc gridSpan="2">
                  <a:txBody>
                    <a:bodyPr/>
                    <a:lstStyle/>
                    <a:p>
                      <a:r>
                        <a:rPr lang="fr-FR" sz="1000" noProof="0" dirty="0">
                          <a:latin typeface="Calibri" pitchFamily="34" charset="0"/>
                          <a:cs typeface="Calibri" pitchFamily="34" charset="0"/>
                        </a:rPr>
                        <a:t>J’aime</a:t>
                      </a:r>
                    </a:p>
                    <a:p>
                      <a:r>
                        <a:rPr lang="fr-FR" sz="1000" noProof="0" dirty="0">
                          <a:latin typeface="Calibri" pitchFamily="34" charset="0"/>
                          <a:cs typeface="Calibri" pitchFamily="34" charset="0"/>
                        </a:rPr>
                        <a:t>J’adore</a:t>
                      </a:r>
                    </a:p>
                    <a:p>
                      <a:r>
                        <a:rPr lang="fr-FR" sz="1000" noProof="0" dirty="0">
                          <a:latin typeface="Calibri" pitchFamily="34" charset="0"/>
                          <a:cs typeface="Calibri" pitchFamily="34" charset="0"/>
                        </a:rPr>
                        <a:t>Je suis intéressé(e) par…</a:t>
                      </a:r>
                    </a:p>
                    <a:p>
                      <a:r>
                        <a:rPr lang="fr-FR" sz="1000" noProof="0" dirty="0">
                          <a:latin typeface="Calibri" pitchFamily="34" charset="0"/>
                          <a:cs typeface="Calibri" pitchFamily="34" charset="0"/>
                        </a:rPr>
                        <a:t>Je voudrais/j’aimerais</a:t>
                      </a:r>
                    </a:p>
                    <a:p>
                      <a:r>
                        <a:rPr lang="fr-FR" sz="1000" noProof="0" dirty="0">
                          <a:latin typeface="Calibri" pitchFamily="34" charset="0"/>
                          <a:cs typeface="Calibri" pitchFamily="34" charset="0"/>
                        </a:rPr>
                        <a:t>On peut</a:t>
                      </a:r>
                    </a:p>
                    <a:p>
                      <a:r>
                        <a:rPr lang="fr-FR" sz="1000" noProof="0" dirty="0">
                          <a:latin typeface="Calibri" pitchFamily="34" charset="0"/>
                          <a:cs typeface="Calibri" pitchFamily="34" charset="0"/>
                        </a:rPr>
                        <a:t>J’ai l’habitude de</a:t>
                      </a:r>
                    </a:p>
                    <a:p>
                      <a:r>
                        <a:rPr lang="fr-FR" sz="1000" noProof="0" dirty="0">
                          <a:latin typeface="Calibri" pitchFamily="34" charset="0"/>
                          <a:cs typeface="Calibri" pitchFamily="34" charset="0"/>
                        </a:rPr>
                        <a:t>Je préfère</a:t>
                      </a:r>
                    </a:p>
                    <a:p>
                      <a:r>
                        <a:rPr lang="fr-FR" sz="1000" noProof="0" dirty="0">
                          <a:latin typeface="Calibri" pitchFamily="34" charset="0"/>
                          <a:cs typeface="Calibri" pitchFamily="34" charset="0"/>
                        </a:rPr>
                        <a:t>Je peux</a:t>
                      </a:r>
                    </a:p>
                    <a:p>
                      <a:r>
                        <a:rPr lang="fr-FR" sz="1000" noProof="0" dirty="0">
                          <a:latin typeface="Calibri" pitchFamily="34" charset="0"/>
                          <a:cs typeface="Calibri" pitchFamily="34" charset="0"/>
                        </a:rPr>
                        <a:t>Je vais</a:t>
                      </a:r>
                    </a:p>
                    <a:p>
                      <a:r>
                        <a:rPr lang="fr-FR" sz="1000" noProof="0" dirty="0">
                          <a:latin typeface="Calibri" pitchFamily="34" charset="0"/>
                          <a:cs typeface="Calibri" pitchFamily="34" charset="0"/>
                        </a:rPr>
                        <a:t>Il est interdit de</a:t>
                      </a:r>
                    </a:p>
                    <a:p>
                      <a:r>
                        <a:rPr lang="fr-FR" sz="1000" noProof="0" dirty="0">
                          <a:latin typeface="Calibri" pitchFamily="34" charset="0"/>
                          <a:cs typeface="Calibri" pitchFamily="34" charset="0"/>
                        </a:rPr>
                        <a:t>J’espère</a:t>
                      </a:r>
                    </a:p>
                    <a:p>
                      <a:r>
                        <a:rPr lang="fr-FR" sz="1000" noProof="0" dirty="0">
                          <a:latin typeface="Calibri" pitchFamily="34" charset="0"/>
                          <a:cs typeface="Calibri" pitchFamily="34" charset="0"/>
                        </a:rPr>
                        <a:t>J’ai l’intention de</a:t>
                      </a:r>
                    </a:p>
                    <a:p>
                      <a:r>
                        <a:rPr lang="fr-FR" sz="1000" noProof="0" dirty="0">
                          <a:latin typeface="Calibri" pitchFamily="34" charset="0"/>
                          <a:cs typeface="Calibri" pitchFamily="34" charset="0"/>
                        </a:rPr>
                        <a:t>Je rêve de</a:t>
                      </a:r>
                    </a:p>
                    <a:p>
                      <a:endParaRPr lang="fr-FR"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like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love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am interested in …ing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would like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You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usually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want to/ I prefer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 I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am going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It is forbidden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hope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intend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alibri" pitchFamily="34" charset="0"/>
                          <a:ea typeface="+mn-ea"/>
                          <a:cs typeface="Calibri" pitchFamily="34" charset="0"/>
                        </a:rPr>
                        <a:t>I dream of</a:t>
                      </a:r>
                      <a:endPar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latin typeface="Calibri" pitchFamily="34" charset="0"/>
                          <a:cs typeface="Calibri" pitchFamily="34" charset="0"/>
                        </a:rPr>
                        <a:t>Je veux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latin typeface="Calibri" pitchFamily="34" charset="0"/>
                          <a:cs typeface="Calibri" pitchFamily="34" charset="0"/>
                        </a:rPr>
                        <a:t>J’en ai marre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J’ai peur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J’allais… mais j’ai décidé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Il faut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Il faut que je + subj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On doit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Il est nécessaire/essential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Il est + adjective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Après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Avant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Ainsi 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 feel like …</a:t>
                      </a:r>
                      <a:r>
                        <a:rPr kumimoji="0" lang="en-GB"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ing</a:t>
                      </a:r>
                      <a:endPar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 am sick of …</a:t>
                      </a:r>
                      <a:r>
                        <a:rPr kumimoji="0" lang="en-GB"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ing</a:t>
                      </a:r>
                      <a:endPar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I’m scared of …</a:t>
                      </a:r>
                      <a:r>
                        <a:rPr kumimoji="0" lang="en-GB" sz="10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ing</a:t>
                      </a:r>
                      <a:endPar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 was going to … but I decided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You have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 have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We should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It is necessary/ essential 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To (in order 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It is +</a:t>
                      </a:r>
                      <a:r>
                        <a:rPr lang="en-GB" sz="1000" baseline="0" dirty="0"/>
                        <a:t> adjective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After …</a:t>
                      </a:r>
                      <a:r>
                        <a:rPr lang="en-GB" sz="1000" baseline="0" dirty="0" err="1"/>
                        <a:t>ing</a:t>
                      </a:r>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Before …</a:t>
                      </a:r>
                      <a:r>
                        <a:rPr lang="en-GB" sz="1000" baseline="0" dirty="0" err="1"/>
                        <a:t>ing</a:t>
                      </a:r>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As well as …</a:t>
                      </a:r>
                      <a:r>
                        <a:rPr lang="en-GB" sz="1000" baseline="0" dirty="0" err="1"/>
                        <a:t>ing</a:t>
                      </a:r>
                      <a:endParaRPr lang="en-GB"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7"/>
                  </a:ext>
                </a:extLst>
              </a:tr>
              <a:tr h="0">
                <a:tc gridSpan="14">
                  <a:txBody>
                    <a:bodyPr/>
                    <a:lstStyle/>
                    <a:p>
                      <a:pPr algn="ctr"/>
                      <a:endParaRPr lang="en-GB" sz="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8"/>
                  </a:ext>
                </a:extLst>
              </a:tr>
              <a:tr h="159528">
                <a:tc gridSpan="6">
                  <a:txBody>
                    <a:bodyPr/>
                    <a:lstStyle/>
                    <a:p>
                      <a:pPr algn="ctr"/>
                      <a:r>
                        <a:rPr lang="en-GB" sz="1000" b="1" dirty="0">
                          <a:latin typeface="Calibri" pitchFamily="34" charset="0"/>
                          <a:cs typeface="Calibri" pitchFamily="34" charset="0"/>
                        </a:rPr>
                        <a:t>OPINIONS IN GENERAL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ctr"/>
                      <a:r>
                        <a:rPr lang="en-GB" sz="1000" b="1" dirty="0">
                          <a:latin typeface="Calibri" pitchFamily="34" charset="0"/>
                          <a:cs typeface="Calibri" pitchFamily="34" charset="0"/>
                        </a:rPr>
                        <a:t>NEGATIVES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9"/>
                  </a:ext>
                </a:extLst>
              </a:tr>
              <a:tr h="634199">
                <a:tc gridSpan="2">
                  <a:txBody>
                    <a:bodyPr/>
                    <a:lstStyle/>
                    <a:p>
                      <a:r>
                        <a:rPr lang="fr-FR" sz="1000" noProof="0" dirty="0">
                          <a:latin typeface="Calibri" pitchFamily="34" charset="0"/>
                          <a:cs typeface="Calibri" pitchFamily="34" charset="0"/>
                        </a:rPr>
                        <a:t>Je crois que/je pense que</a:t>
                      </a:r>
                      <a:endParaRPr lang="fr-FR" sz="1000" baseline="0" noProof="0" dirty="0">
                        <a:latin typeface="Calibri" pitchFamily="34" charset="0"/>
                        <a:cs typeface="Calibri" pitchFamily="34" charset="0"/>
                      </a:endParaRPr>
                    </a:p>
                    <a:p>
                      <a:r>
                        <a:rPr lang="fr-FR" sz="1000" baseline="0" noProof="0" dirty="0">
                          <a:latin typeface="Calibri" pitchFamily="34" charset="0"/>
                          <a:cs typeface="Calibri" pitchFamily="34" charset="0"/>
                        </a:rPr>
                        <a:t>A mon avis</a:t>
                      </a:r>
                    </a:p>
                    <a:p>
                      <a:r>
                        <a:rPr lang="fr-FR" sz="1000" baseline="0" noProof="0" dirty="0">
                          <a:latin typeface="Calibri" pitchFamily="34" charset="0"/>
                          <a:cs typeface="Calibri" pitchFamily="34" charset="0"/>
                        </a:rPr>
                        <a:t>J’ai l’impression que</a:t>
                      </a:r>
                      <a:endParaRPr lang="fr-FR" sz="10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4">
                  <a:txBody>
                    <a:bodyPr/>
                    <a:lstStyle/>
                    <a:p>
                      <a:r>
                        <a:rPr lang="en-GB" sz="1000" dirty="0"/>
                        <a:t>I think that</a:t>
                      </a:r>
                    </a:p>
                    <a:p>
                      <a:r>
                        <a:rPr lang="en-GB" sz="1000" dirty="0"/>
                        <a:t>In my opinion</a:t>
                      </a:r>
                    </a:p>
                    <a:p>
                      <a:r>
                        <a:rPr lang="en-GB" sz="1000" dirty="0"/>
                        <a:t>I get the impression that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vMerge="1">
                  <a:txBody>
                    <a:bodyPr/>
                    <a:lstStyle/>
                    <a:p>
                      <a:endParaRPr lang="es-ES_tradnl"/>
                    </a:p>
                  </a:txBody>
                  <a:tcPr/>
                </a:tc>
                <a:tc gridSpan="5">
                  <a:txBody>
                    <a:bodyPr/>
                    <a:lstStyle/>
                    <a:p>
                      <a:r>
                        <a:rPr lang="fr-FR" sz="1000" noProof="0" dirty="0"/>
                        <a:t>Ne…jamais</a:t>
                      </a:r>
                    </a:p>
                    <a:p>
                      <a:r>
                        <a:rPr lang="fr-FR" sz="1000" noProof="0" dirty="0"/>
                        <a:t>Ne…rien</a:t>
                      </a:r>
                    </a:p>
                    <a:p>
                      <a:r>
                        <a:rPr lang="fr-FR" sz="1000" noProof="0" dirty="0"/>
                        <a:t>Ne… personne</a:t>
                      </a:r>
                    </a:p>
                    <a:p>
                      <a:r>
                        <a:rPr lang="fr-FR" sz="1000" noProof="0" dirty="0"/>
                        <a:t>Ne… ni</a:t>
                      </a:r>
                      <a:r>
                        <a:rPr lang="fr-FR" sz="1000" baseline="0" noProof="0" dirty="0"/>
                        <a:t> … ni…</a:t>
                      </a:r>
                      <a:endParaRPr lang="fr-FR" sz="1000"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gridSpan="2">
                  <a:txBody>
                    <a:bodyPr/>
                    <a:lstStyle/>
                    <a:p>
                      <a:r>
                        <a:rPr lang="en-GB" sz="1000" dirty="0"/>
                        <a:t>never</a:t>
                      </a:r>
                    </a:p>
                    <a:p>
                      <a:r>
                        <a:rPr lang="en-GB" sz="1000" dirty="0"/>
                        <a:t>nothing</a:t>
                      </a:r>
                    </a:p>
                    <a:p>
                      <a:r>
                        <a:rPr lang="en-GB" sz="1000" dirty="0"/>
                        <a:t>No one</a:t>
                      </a:r>
                    </a:p>
                    <a:p>
                      <a:r>
                        <a:rPr lang="en-GB" sz="1000" dirty="0"/>
                        <a:t>neither … nor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a:defRPr/>
            </a:pPr>
            <a:fld id="{0F145BFC-05E3-4D00-AE96-44E6DC1FA43B}"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2637984"/>
              </p:ext>
            </p:extLst>
          </p:nvPr>
        </p:nvGraphicFramePr>
        <p:xfrm>
          <a:off x="25108" y="655051"/>
          <a:ext cx="6781975" cy="8315796"/>
        </p:xfrm>
        <a:graphic>
          <a:graphicData uri="http://schemas.openxmlformats.org/drawingml/2006/table">
            <a:tbl>
              <a:tblPr firstRow="1" bandRow="1">
                <a:tableStyleId>{C4B1156A-380E-4F78-BDF5-A606A8083BF9}</a:tableStyleId>
              </a:tblPr>
              <a:tblGrid>
                <a:gridCol w="6781975">
                  <a:extLst>
                    <a:ext uri="{9D8B030D-6E8A-4147-A177-3AD203B41FA5}">
                      <a16:colId xmlns:a16="http://schemas.microsoft.com/office/drawing/2014/main" val="20000"/>
                    </a:ext>
                  </a:extLst>
                </a:gridCol>
              </a:tblGrid>
              <a:tr h="79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Calibri" pitchFamily="34" charset="0"/>
                          <a:cs typeface="Calibri" pitchFamily="34" charset="0"/>
                        </a:rPr>
                        <a:t>LINKS (</a:t>
                      </a:r>
                      <a:r>
                        <a:rPr lang="fr-FR" sz="1200" b="1" noProof="0" dirty="0" err="1" smtClean="0">
                          <a:latin typeface="Calibri" pitchFamily="34" charset="0"/>
                          <a:cs typeface="Calibri" pitchFamily="34" charset="0"/>
                        </a:rPr>
                        <a:t>pg</a:t>
                      </a:r>
                      <a:r>
                        <a:rPr lang="fr-FR" sz="1200" b="1" noProof="0" dirty="0" smtClean="0">
                          <a:latin typeface="Calibri" pitchFamily="34" charset="0"/>
                          <a:cs typeface="Calibri" pitchFamily="34" charset="0"/>
                        </a:rPr>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Calibri" pitchFamily="34" charset="0"/>
                          <a:cs typeface="Calibri" pitchFamily="34" charset="0"/>
                        </a:rPr>
                        <a:t>et, aussi,</a:t>
                      </a:r>
                      <a:r>
                        <a:rPr lang="fr-FR" sz="1200" b="1" baseline="0" noProof="0" dirty="0" smtClean="0">
                          <a:latin typeface="Calibri" pitchFamily="34" charset="0"/>
                          <a:cs typeface="Calibri" pitchFamily="34" charset="0"/>
                        </a:rPr>
                        <a:t> mais, ou, de plus, cependant, donc, par conséquent, néanmoins, d’abord, puis, après, finalement, souvent, la dernière fois que…, malheureusement, surtout, y compris, contrairement à, à cause de, grâce à , malgré, puisque, pourvu que </a:t>
                      </a:r>
                      <a:endParaRPr lang="fr-FR" sz="1200" b="1" noProof="0" dirty="0">
                        <a:latin typeface="Calibri" pitchFamily="34" charset="0"/>
                        <a:cs typeface="Calibri" pitchFamily="34"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81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smtClean="0">
                          <a:solidFill>
                            <a:schemeClr val="dk1"/>
                          </a:solidFill>
                          <a:effectLst/>
                          <a:latin typeface="Calibri" pitchFamily="34" charset="0"/>
                          <a:ea typeface="+mn-ea"/>
                          <a:cs typeface="Calibri" pitchFamily="34" charset="0"/>
                        </a:rPr>
                        <a:t>OPINIONS AND REASONS (</a:t>
                      </a:r>
                      <a:r>
                        <a:rPr lang="fr-FR" sz="1200" b="1" kern="1200" noProof="0" dirty="0" err="1" smtClean="0">
                          <a:solidFill>
                            <a:schemeClr val="dk1"/>
                          </a:solidFill>
                          <a:effectLst/>
                          <a:latin typeface="Calibri" pitchFamily="34" charset="0"/>
                          <a:ea typeface="+mn-ea"/>
                          <a:cs typeface="Calibri" pitchFamily="34" charset="0"/>
                        </a:rPr>
                        <a:t>pg</a:t>
                      </a:r>
                      <a:r>
                        <a:rPr lang="fr-FR" sz="1200" b="1" kern="1200" noProof="0" dirty="0" smtClean="0">
                          <a:solidFill>
                            <a:schemeClr val="dk1"/>
                          </a:solidFill>
                          <a:effectLst/>
                          <a:latin typeface="Calibri" pitchFamily="34" charset="0"/>
                          <a:ea typeface="+mn-ea"/>
                          <a:cs typeface="Calibri" pitchFamily="34" charset="0"/>
                        </a:rPr>
                        <a:t> 21)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noProof="0" dirty="0" smtClean="0">
                          <a:solidFill>
                            <a:schemeClr val="dk1"/>
                          </a:solidFill>
                          <a:effectLst/>
                          <a:latin typeface="Calibri" pitchFamily="34" charset="0"/>
                          <a:ea typeface="+mn-ea"/>
                          <a:cs typeface="Calibri" pitchFamily="34" charset="0"/>
                        </a:rPr>
                        <a:t>Je crois que/Je pense que / il me semble que / A mon avis / D’après moi</a:t>
                      </a:r>
                      <a:r>
                        <a:rPr lang="fr-FR" sz="1200" b="1" kern="1200" noProof="0" dirty="0" smtClean="0">
                          <a:solidFill>
                            <a:schemeClr val="dk1"/>
                          </a:solidFill>
                          <a:effectLst/>
                          <a:latin typeface="Calibri" pitchFamily="34" charset="0"/>
                          <a:ea typeface="+mn-ea"/>
                          <a:cs typeface="Calibri" pitchFamily="34" charset="0"/>
                        </a:rPr>
                        <a:t>/ Selon moi /</a:t>
                      </a:r>
                      <a:r>
                        <a:rPr lang="fr-FR" sz="1200" b="1" kern="1200" baseline="0" noProof="0" dirty="0" smtClean="0">
                          <a:solidFill>
                            <a:schemeClr val="dk1"/>
                          </a:solidFill>
                          <a:effectLst/>
                          <a:latin typeface="Calibri" pitchFamily="34" charset="0"/>
                          <a:ea typeface="+mn-ea"/>
                          <a:cs typeface="Calibri" pitchFamily="34" charset="0"/>
                        </a:rPr>
                        <a:t> je trouve que/quant à moi</a:t>
                      </a:r>
                      <a:r>
                        <a:rPr lang="fr-FR" sz="1200" b="1" kern="1200" noProof="0" dirty="0" smtClean="0">
                          <a:solidFill>
                            <a:schemeClr val="dk1"/>
                          </a:solidFill>
                          <a:effectLst/>
                          <a:latin typeface="Calibri" pitchFamily="34" charset="0"/>
                          <a:ea typeface="+mn-ea"/>
                          <a:cs typeface="Calibri" pitchFamily="34" charset="0"/>
                        </a:rPr>
                        <a:t/>
                      </a:r>
                      <a:br>
                        <a:rPr lang="fr-FR" sz="1200" b="1" kern="1200" noProof="0" dirty="0" smtClean="0">
                          <a:solidFill>
                            <a:schemeClr val="dk1"/>
                          </a:solidFill>
                          <a:effectLst/>
                          <a:latin typeface="Calibri" pitchFamily="34" charset="0"/>
                          <a:ea typeface="+mn-ea"/>
                          <a:cs typeface="Calibri" pitchFamily="34" charset="0"/>
                        </a:rPr>
                      </a:br>
                      <a:r>
                        <a:rPr lang="fr-FR" sz="1200" b="0" kern="1200" noProof="0" dirty="0" err="1" smtClean="0">
                          <a:solidFill>
                            <a:schemeClr val="dk1"/>
                          </a:solidFill>
                          <a:effectLst/>
                          <a:latin typeface="Calibri" pitchFamily="34" charset="0"/>
                          <a:ea typeface="+mn-ea"/>
                          <a:cs typeface="Calibri" pitchFamily="34" charset="0"/>
                        </a:rPr>
                        <a:t>Verbs</a:t>
                      </a:r>
                      <a:r>
                        <a:rPr lang="fr-FR" sz="1200" b="0" kern="1200" noProof="0" dirty="0" smtClean="0">
                          <a:solidFill>
                            <a:schemeClr val="dk1"/>
                          </a:solidFill>
                          <a:effectLst/>
                          <a:latin typeface="Calibri" pitchFamily="34" charset="0"/>
                          <a:ea typeface="+mn-ea"/>
                          <a:cs typeface="Calibri" pitchFamily="34" charset="0"/>
                        </a:rPr>
                        <a:t> of opinions </a:t>
                      </a:r>
                      <a:r>
                        <a:rPr lang="fr-FR" sz="1200" b="0" kern="1200" noProof="0" dirty="0" err="1" smtClean="0">
                          <a:solidFill>
                            <a:schemeClr val="dk1"/>
                          </a:solidFill>
                          <a:effectLst/>
                          <a:latin typeface="Calibri" pitchFamily="34" charset="0"/>
                          <a:ea typeface="+mn-ea"/>
                          <a:cs typeface="Calibri" pitchFamily="34" charset="0"/>
                        </a:rPr>
                        <a:t>referring</a:t>
                      </a:r>
                      <a:r>
                        <a:rPr lang="fr-FR" sz="1200" b="0" kern="1200" noProof="0" dirty="0" smtClean="0">
                          <a:solidFill>
                            <a:schemeClr val="dk1"/>
                          </a:solidFill>
                          <a:effectLst/>
                          <a:latin typeface="Calibri" pitchFamily="34" charset="0"/>
                          <a:ea typeface="+mn-ea"/>
                          <a:cs typeface="Calibri" pitchFamily="34" charset="0"/>
                        </a:rPr>
                        <a:t> to </a:t>
                      </a:r>
                      <a:r>
                        <a:rPr lang="fr-FR" sz="1200" b="0" kern="1200" noProof="0" dirty="0" err="1" smtClean="0">
                          <a:solidFill>
                            <a:schemeClr val="dk1"/>
                          </a:solidFill>
                          <a:effectLst/>
                          <a:latin typeface="Calibri" pitchFamily="34" charset="0"/>
                          <a:ea typeface="+mn-ea"/>
                          <a:cs typeface="Calibri" pitchFamily="34" charset="0"/>
                        </a:rPr>
                        <a:t>others</a:t>
                      </a:r>
                      <a:r>
                        <a:rPr lang="fr-FR" sz="1200" b="0" kern="1200" noProof="0" dirty="0" smtClean="0">
                          <a:solidFill>
                            <a:schemeClr val="dk1"/>
                          </a:solidFill>
                          <a:effectLst/>
                          <a:latin typeface="Calibri" pitchFamily="34" charset="0"/>
                          <a:ea typeface="+mn-ea"/>
                          <a:cs typeface="Calibri" pitchFamily="34" charset="0"/>
                        </a:rPr>
                        <a:t>: </a:t>
                      </a:r>
                      <a:r>
                        <a:rPr lang="fr-FR" sz="1200" b="1" kern="1200" noProof="0" dirty="0" smtClean="0">
                          <a:solidFill>
                            <a:schemeClr val="dk1"/>
                          </a:solidFill>
                          <a:effectLst/>
                          <a:latin typeface="Calibri" pitchFamily="34" charset="0"/>
                          <a:ea typeface="+mn-ea"/>
                          <a:cs typeface="Calibri" pitchFamily="34" charset="0"/>
                        </a:rPr>
                        <a:t>Ma</a:t>
                      </a:r>
                      <a:r>
                        <a:rPr lang="fr-FR" sz="1200" b="1" kern="1200" baseline="0" noProof="0" dirty="0" smtClean="0">
                          <a:solidFill>
                            <a:schemeClr val="dk1"/>
                          </a:solidFill>
                          <a:effectLst/>
                          <a:latin typeface="Calibri" pitchFamily="34" charset="0"/>
                          <a:ea typeface="+mn-ea"/>
                          <a:cs typeface="Calibri" pitchFamily="34" charset="0"/>
                        </a:rPr>
                        <a:t> </a:t>
                      </a:r>
                      <a:r>
                        <a:rPr lang="fr-FR" sz="1200" b="1" kern="1200" noProof="0" dirty="0" smtClean="0">
                          <a:solidFill>
                            <a:schemeClr val="dk1"/>
                          </a:solidFill>
                          <a:effectLst/>
                          <a:latin typeface="Calibri" pitchFamily="34" charset="0"/>
                          <a:ea typeface="+mn-ea"/>
                          <a:cs typeface="Calibri" pitchFamily="34" charset="0"/>
                        </a:rPr>
                        <a:t>mère aime…</a:t>
                      </a:r>
                      <a:r>
                        <a:rPr lang="fr-FR" sz="1200" b="1" noProof="0" dirty="0" smtClean="0">
                          <a:latin typeface="Calibri" pitchFamily="34" charset="0"/>
                          <a:cs typeface="Calibri" pitchFamily="34" charset="0"/>
                        </a:rPr>
                        <a:t/>
                      </a:r>
                      <a:br>
                        <a:rPr lang="fr-FR" sz="1200" b="1" noProof="0" dirty="0" smtClean="0">
                          <a:latin typeface="Calibri" pitchFamily="34" charset="0"/>
                          <a:cs typeface="Calibri" pitchFamily="34" charset="0"/>
                        </a:rPr>
                      </a:br>
                      <a:r>
                        <a:rPr lang="fr-FR" sz="1200" b="0" noProof="0" dirty="0" err="1" smtClean="0">
                          <a:latin typeface="Calibri" pitchFamily="34" charset="0"/>
                          <a:cs typeface="Calibri" pitchFamily="34" charset="0"/>
                        </a:rPr>
                        <a:t>Verbs</a:t>
                      </a:r>
                      <a:r>
                        <a:rPr lang="fr-FR" sz="1200" b="0" noProof="0" dirty="0" smtClean="0">
                          <a:latin typeface="Calibri" pitchFamily="34" charset="0"/>
                          <a:cs typeface="Calibri" pitchFamily="34" charset="0"/>
                        </a:rPr>
                        <a:t> of opinion in the </a:t>
                      </a:r>
                      <a:r>
                        <a:rPr lang="fr-FR" sz="1200" b="0" noProof="0" dirty="0" err="1" smtClean="0">
                          <a:latin typeface="Calibri" pitchFamily="34" charset="0"/>
                          <a:cs typeface="Calibri" pitchFamily="34" charset="0"/>
                        </a:rPr>
                        <a:t>past</a:t>
                      </a:r>
                      <a:r>
                        <a:rPr lang="fr-FR" sz="1200" b="0" noProof="0" dirty="0" smtClean="0">
                          <a:latin typeface="Calibri" pitchFamily="34" charset="0"/>
                          <a:cs typeface="Calibri" pitchFamily="34" charset="0"/>
                        </a:rPr>
                        <a:t>: </a:t>
                      </a:r>
                      <a:r>
                        <a:rPr lang="fr-FR" sz="1200" b="1" noProof="0" dirty="0" smtClean="0">
                          <a:latin typeface="Calibri" pitchFamily="34" charset="0"/>
                          <a:cs typeface="Calibri" pitchFamily="34" charset="0"/>
                        </a:rPr>
                        <a:t>j’ai aimé/</a:t>
                      </a:r>
                      <a:r>
                        <a:rPr lang="fr-FR" sz="1200" b="1" baseline="0" noProof="0" dirty="0" smtClean="0">
                          <a:latin typeface="Calibri" pitchFamily="34" charset="0"/>
                          <a:cs typeface="Calibri" pitchFamily="34" charset="0"/>
                        </a:rPr>
                        <a:t> je l’ai aimé</a:t>
                      </a:r>
                      <a:r>
                        <a:rPr lang="fr-FR" sz="1200" b="1" noProof="0" dirty="0" smtClean="0">
                          <a:latin typeface="Calibri" pitchFamily="34" charset="0"/>
                          <a:cs typeface="Calibri" pitchFamily="34" charset="0"/>
                        </a:rPr>
                        <a:t>…</a:t>
                      </a:r>
                      <a:r>
                        <a:rPr lang="fr-FR" sz="1200" b="0" noProof="0" dirty="0" smtClean="0">
                          <a:latin typeface="Calibri" pitchFamily="34" charset="0"/>
                          <a:cs typeface="Calibri" pitchFamily="34" charset="0"/>
                        </a:rPr>
                        <a:t/>
                      </a:r>
                      <a:br>
                        <a:rPr lang="fr-FR" sz="1200" b="0" noProof="0" dirty="0" smtClean="0">
                          <a:latin typeface="Calibri" pitchFamily="34" charset="0"/>
                          <a:cs typeface="Calibri" pitchFamily="34" charset="0"/>
                        </a:rPr>
                      </a:br>
                      <a:r>
                        <a:rPr lang="fr-FR" sz="1200" b="1" noProof="0" dirty="0" smtClean="0">
                          <a:latin typeface="Calibri" pitchFamily="34" charset="0"/>
                          <a:cs typeface="Calibri" pitchFamily="34" charset="0"/>
                        </a:rPr>
                        <a:t>Ce</a:t>
                      </a:r>
                      <a:r>
                        <a:rPr lang="fr-FR" sz="1200" b="1" baseline="0" noProof="0" dirty="0" smtClean="0">
                          <a:latin typeface="Calibri" pitchFamily="34" charset="0"/>
                          <a:cs typeface="Calibri" pitchFamily="34" charset="0"/>
                        </a:rPr>
                        <a:t> que j’aime le plus/le moins c’est que/c’était que…</a:t>
                      </a:r>
                      <a:r>
                        <a:rPr lang="fr-FR" sz="1200" b="0" baseline="0" noProof="0" dirty="0" smtClean="0">
                          <a:latin typeface="Calibri" pitchFamily="34" charset="0"/>
                          <a:cs typeface="Calibri" pitchFamily="34" charset="0"/>
                        </a:rPr>
                        <a:t/>
                      </a:r>
                      <a:br>
                        <a:rPr lang="fr-FR" sz="1200" b="0" baseline="0" noProof="0" dirty="0" smtClean="0">
                          <a:latin typeface="Calibri" pitchFamily="34" charset="0"/>
                          <a:cs typeface="Calibri" pitchFamily="34" charset="0"/>
                        </a:rPr>
                      </a:br>
                      <a:r>
                        <a:rPr lang="fr-FR" sz="1200" b="1" baseline="0" noProof="0" dirty="0" smtClean="0">
                          <a:latin typeface="Calibri" pitchFamily="34" charset="0"/>
                          <a:cs typeface="Calibri" pitchFamily="34" charset="0"/>
                        </a:rPr>
                        <a:t>pour</a:t>
                      </a:r>
                      <a:r>
                        <a:rPr lang="fr-FR" sz="1200" baseline="0" noProof="0" dirty="0" smtClean="0">
                          <a:latin typeface="Calibri" pitchFamily="34" charset="0"/>
                          <a:cs typeface="Calibri" pitchFamily="34" charset="0"/>
                        </a:rPr>
                        <a:t> + infinitive</a:t>
                      </a:r>
                      <a:r>
                        <a:rPr lang="fr-FR" sz="1200" b="0" baseline="0" noProof="0" dirty="0" smtClean="0">
                          <a:latin typeface="Calibri" pitchFamily="34" charset="0"/>
                          <a:cs typeface="Calibri" pitchFamily="34" charset="0"/>
                        </a:rPr>
                        <a:t> – to </a:t>
                      </a:r>
                      <a:r>
                        <a:rPr lang="fr-FR" sz="1200" b="0" baseline="0" noProof="0" dirty="0" err="1" smtClean="0">
                          <a:latin typeface="Calibri" pitchFamily="34" charset="0"/>
                          <a:cs typeface="Calibri" pitchFamily="34" charset="0"/>
                        </a:rPr>
                        <a:t>explain</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something</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you</a:t>
                      </a:r>
                      <a:r>
                        <a:rPr lang="fr-FR" sz="1200" b="0" baseline="0" noProof="0" dirty="0" smtClean="0">
                          <a:latin typeface="Calibri" pitchFamily="34" charset="0"/>
                          <a:cs typeface="Calibri" pitchFamily="34" charset="0"/>
                        </a:rPr>
                        <a:t> do/</a:t>
                      </a:r>
                      <a:r>
                        <a:rPr lang="fr-FR" sz="1200" b="0" baseline="0" noProof="0" dirty="0" err="1" smtClean="0">
                          <a:latin typeface="Calibri" pitchFamily="34" charset="0"/>
                          <a:cs typeface="Calibri" pitchFamily="34" charset="0"/>
                        </a:rPr>
                        <a:t>did</a:t>
                      </a:r>
                      <a:r>
                        <a:rPr lang="fr-FR" sz="1200" b="0" baseline="0" noProof="0" dirty="0" smtClean="0">
                          <a:latin typeface="Calibri" pitchFamily="34" charset="0"/>
                          <a:cs typeface="Calibri" pitchFamily="34" charset="0"/>
                        </a:rPr>
                        <a:t/>
                      </a:r>
                      <a:br>
                        <a:rPr lang="fr-FR" sz="1200" b="0" baseline="0" noProof="0" dirty="0" smtClean="0">
                          <a:latin typeface="Calibri" pitchFamily="34" charset="0"/>
                          <a:cs typeface="Calibri" pitchFamily="34" charset="0"/>
                        </a:rPr>
                      </a:br>
                      <a:r>
                        <a:rPr lang="fr-FR" sz="1200" b="1" kern="1200" baseline="0" noProof="0" dirty="0" smtClean="0">
                          <a:solidFill>
                            <a:schemeClr val="dk1"/>
                          </a:solidFill>
                          <a:effectLst/>
                          <a:latin typeface="Calibri" pitchFamily="34" charset="0"/>
                          <a:ea typeface="+mn-ea"/>
                          <a:cs typeface="Calibri" pitchFamily="34" charset="0"/>
                        </a:rPr>
                        <a:t>un peu, peu, assez, très, trop</a:t>
                      </a:r>
                      <a:br>
                        <a:rPr lang="fr-FR" sz="1200" b="1" kern="1200" baseline="0" noProof="0" dirty="0" smtClean="0">
                          <a:solidFill>
                            <a:schemeClr val="dk1"/>
                          </a:solidFill>
                          <a:effectLst/>
                          <a:latin typeface="Calibri" pitchFamily="34" charset="0"/>
                          <a:ea typeface="+mn-ea"/>
                          <a:cs typeface="Calibri" pitchFamily="34" charset="0"/>
                        </a:rPr>
                      </a:br>
                      <a:r>
                        <a:rPr lang="fr-FR" sz="1200" b="0" kern="1200" baseline="0" noProof="0" dirty="0" smtClean="0">
                          <a:solidFill>
                            <a:schemeClr val="dk1"/>
                          </a:solidFill>
                          <a:effectLst/>
                          <a:latin typeface="Calibri" pitchFamily="34" charset="0"/>
                          <a:ea typeface="+mn-ea"/>
                          <a:cs typeface="Calibri" pitchFamily="34" charset="0"/>
                        </a:rPr>
                        <a:t>Exclamations: </a:t>
                      </a:r>
                      <a:r>
                        <a:rPr lang="fr-FR" sz="1200" b="1" kern="1200" baseline="0" noProof="0" dirty="0" smtClean="0">
                          <a:solidFill>
                            <a:schemeClr val="dk1"/>
                          </a:solidFill>
                          <a:effectLst/>
                          <a:latin typeface="Calibri" pitchFamily="34" charset="0"/>
                          <a:ea typeface="+mn-ea"/>
                          <a:cs typeface="Calibri" pitchFamily="34" charset="0"/>
                        </a:rPr>
                        <a:t>Quel désastre! Quelle horreur!</a:t>
                      </a:r>
                      <a:r>
                        <a:rPr lang="fr-FR" sz="1200" b="0" kern="1200" noProof="0" dirty="0" smtClean="0">
                          <a:solidFill>
                            <a:schemeClr val="dk1"/>
                          </a:solidFill>
                          <a:effectLst/>
                          <a:latin typeface="Calibri" pitchFamily="34" charset="0"/>
                          <a:ea typeface="+mn-ea"/>
                          <a:cs typeface="Calibri" pitchFamily="34" charset="0"/>
                        </a:rPr>
                        <a:t> </a:t>
                      </a:r>
                      <a:endParaRPr lang="fr-FR" sz="1200" b="0" noProof="0" dirty="0">
                        <a:latin typeface="Calibri" pitchFamily="34" charset="0"/>
                        <a:cs typeface="Calibri" pitchFamily="34"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3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Calibri" pitchFamily="34" charset="0"/>
                          <a:cs typeface="Calibri" pitchFamily="34" charset="0"/>
                        </a:rPr>
                        <a:t>VARIETY</a:t>
                      </a:r>
                      <a:r>
                        <a:rPr lang="fr-FR" sz="1200" b="1" baseline="0" noProof="0" dirty="0" smtClean="0">
                          <a:latin typeface="Calibri" pitchFamily="34" charset="0"/>
                          <a:cs typeface="Calibri" pitchFamily="34" charset="0"/>
                        </a:rPr>
                        <a:t> OF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err="1" smtClean="0">
                          <a:latin typeface="Calibri" pitchFamily="34" charset="0"/>
                          <a:cs typeface="Calibri" pitchFamily="34" charset="0"/>
                        </a:rPr>
                        <a:t>Vary</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your</a:t>
                      </a:r>
                      <a:r>
                        <a:rPr lang="fr-FR" sz="1200" noProof="0" dirty="0" smtClean="0">
                          <a:latin typeface="Calibri" pitchFamily="34" charset="0"/>
                          <a:cs typeface="Calibri" pitchFamily="34" charset="0"/>
                        </a:rPr>
                        <a:t> links – </a:t>
                      </a:r>
                      <a:r>
                        <a:rPr lang="fr-FR" sz="1200" noProof="0" dirty="0" err="1" smtClean="0">
                          <a:latin typeface="Calibri" pitchFamily="34" charset="0"/>
                          <a:cs typeface="Calibri" pitchFamily="34" charset="0"/>
                        </a:rPr>
                        <a:t>see</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above</a:t>
                      </a:r>
                      <a:endParaRPr lang="fr-FR" sz="1200" noProof="0" dirty="0" smtClean="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err="1" smtClean="0">
                          <a:latin typeface="Calibri" pitchFamily="34" charset="0"/>
                          <a:cs typeface="Calibri" pitchFamily="34" charset="0"/>
                        </a:rPr>
                        <a:t>Vary</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because</a:t>
                      </a:r>
                      <a:r>
                        <a:rPr lang="fr-FR" sz="1200" noProof="0" dirty="0" smtClean="0">
                          <a:latin typeface="Calibri" pitchFamily="34" charset="0"/>
                          <a:cs typeface="Calibri" pitchFamily="34" charset="0"/>
                        </a:rPr>
                        <a:t>: parce que = car</a:t>
                      </a:r>
                      <a:r>
                        <a:rPr lang="fr-FR" sz="1200" baseline="0" noProof="0" dirty="0" smtClean="0">
                          <a:latin typeface="Calibri" pitchFamily="34" charset="0"/>
                          <a:cs typeface="Calibri" pitchFamily="34" charset="0"/>
                        </a:rPr>
                        <a:t>, puisque, étant donné que, vu 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err="1" smtClean="0">
                          <a:latin typeface="Calibri" pitchFamily="34" charset="0"/>
                          <a:cs typeface="Calibri" pitchFamily="34" charset="0"/>
                        </a:rPr>
                        <a:t>Vary</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your</a:t>
                      </a:r>
                      <a:r>
                        <a:rPr lang="fr-FR" sz="1200" baseline="0" noProof="0" dirty="0" smtClean="0">
                          <a:latin typeface="Calibri" pitchFamily="34" charset="0"/>
                          <a:cs typeface="Calibri" pitchFamily="34" charset="0"/>
                        </a:rPr>
                        <a:t> opinions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smtClean="0">
                          <a:latin typeface="Calibri" pitchFamily="34" charset="0"/>
                          <a:cs typeface="Calibri" pitchFamily="34" charset="0"/>
                        </a:rPr>
                        <a:t>Use </a:t>
                      </a:r>
                      <a:r>
                        <a:rPr lang="fr-FR" sz="1200" baseline="0" noProof="0" dirty="0" err="1" smtClean="0">
                          <a:latin typeface="Calibri" pitchFamily="34" charset="0"/>
                          <a:cs typeface="Calibri" pitchFamily="34" charset="0"/>
                        </a:rPr>
                        <a:t>intensifiers</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with</a:t>
                      </a:r>
                      <a:r>
                        <a:rPr lang="fr-FR" sz="1200" baseline="0" noProof="0" dirty="0" smtClean="0">
                          <a:latin typeface="Calibri" pitchFamily="34" charset="0"/>
                          <a:cs typeface="Calibri" pitchFamily="34" charset="0"/>
                        </a:rPr>
                        <a:t> adjectives: </a:t>
                      </a:r>
                      <a:r>
                        <a:rPr lang="fr-FR" sz="1200" b="1" baseline="0" noProof="0" dirty="0" smtClean="0">
                          <a:latin typeface="Calibri" pitchFamily="34" charset="0"/>
                          <a:cs typeface="Calibri" pitchFamily="34" charset="0"/>
                        </a:rPr>
                        <a:t>très grand, assez bruyant, trop ennuyeux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noProof="0" dirty="0" smtClean="0">
                          <a:latin typeface="Calibri" pitchFamily="34" charset="0"/>
                          <a:cs typeface="Calibri" pitchFamily="34" charset="0"/>
                        </a:rPr>
                        <a:t>Use adjectives/</a:t>
                      </a:r>
                      <a:r>
                        <a:rPr lang="fr-FR" sz="1200" b="0" baseline="0" noProof="0" dirty="0" err="1" smtClean="0">
                          <a:latin typeface="Calibri" pitchFamily="34" charset="0"/>
                          <a:cs typeface="Calibri" pitchFamily="34" charset="0"/>
                        </a:rPr>
                        <a:t>adverbs</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with</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nouns</a:t>
                      </a:r>
                      <a:r>
                        <a:rPr lang="fr-FR" sz="1200" b="1" baseline="0" noProof="0" dirty="0" smtClean="0">
                          <a:latin typeface="Calibri" pitchFamily="34" charset="0"/>
                          <a:cs typeface="Calibri" pitchFamily="34" charset="0"/>
                        </a:rPr>
                        <a:t>: beaucoup de pollution, un film amusant, une maison tellement…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noProof="0" dirty="0" smtClean="0">
                          <a:latin typeface="Calibri" pitchFamily="34" charset="0"/>
                          <a:cs typeface="Calibri" pitchFamily="34" charset="0"/>
                        </a:rPr>
                        <a:t>Use </a:t>
                      </a:r>
                      <a:r>
                        <a:rPr lang="fr-FR" sz="1200" b="0" baseline="0" noProof="0" dirty="0" err="1" smtClean="0">
                          <a:latin typeface="Calibri" pitchFamily="34" charset="0"/>
                          <a:cs typeface="Calibri" pitchFamily="34" charset="0"/>
                        </a:rPr>
                        <a:t>negatives</a:t>
                      </a:r>
                      <a:r>
                        <a:rPr lang="fr-FR" sz="1200" b="0" baseline="0" noProof="0" dirty="0" smtClean="0">
                          <a:latin typeface="Calibri" pitchFamily="34" charset="0"/>
                          <a:cs typeface="Calibri" pitchFamily="34" charset="0"/>
                        </a:rPr>
                        <a:t>: </a:t>
                      </a:r>
                      <a:r>
                        <a:rPr lang="fr-FR" sz="1200" b="1" baseline="0" noProof="0" dirty="0" smtClean="0">
                          <a:latin typeface="Calibri" pitchFamily="34" charset="0"/>
                          <a:cs typeface="Calibri" pitchFamily="34" charset="0"/>
                        </a:rPr>
                        <a:t>ne…jamais/rien/personne/que/ni…ni…</a:t>
                      </a:r>
                      <a:endParaRPr lang="fr-FR" sz="1200" b="0" baseline="0" noProof="0" dirty="0" smtClean="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noProof="0" dirty="0" smtClean="0">
                          <a:latin typeface="Calibri" pitchFamily="34" charset="0"/>
                          <a:cs typeface="Calibri" pitchFamily="34" charset="0"/>
                        </a:rPr>
                        <a:t>Use </a:t>
                      </a:r>
                      <a:r>
                        <a:rPr lang="fr-FR" sz="1200" baseline="0" noProof="0" dirty="0" err="1" smtClean="0">
                          <a:latin typeface="Calibri" pitchFamily="34" charset="0"/>
                          <a:cs typeface="Calibri" pitchFamily="34" charset="0"/>
                        </a:rPr>
                        <a:t>Comparisons</a:t>
                      </a:r>
                      <a:r>
                        <a:rPr lang="fr-FR" sz="1200" baseline="0" noProof="0" dirty="0" smtClean="0">
                          <a:latin typeface="Calibri" pitchFamily="34" charset="0"/>
                          <a:cs typeface="Calibri" pitchFamily="34" charset="0"/>
                        </a:rPr>
                        <a:t>:– </a:t>
                      </a:r>
                      <a:r>
                        <a:rPr lang="fr-FR" sz="1200" b="1" baseline="0" noProof="0" dirty="0" smtClean="0">
                          <a:latin typeface="Calibri" pitchFamily="34" charset="0"/>
                          <a:cs typeface="Calibri" pitchFamily="34" charset="0"/>
                        </a:rPr>
                        <a:t>plus/moins que, aussi…que, tellement</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noun</a:t>
                      </a:r>
                      <a:r>
                        <a:rPr lang="fr-FR" sz="1200" baseline="0" noProof="0" dirty="0" smtClean="0">
                          <a:latin typeface="Calibri" pitchFamily="34" charset="0"/>
                          <a:cs typeface="Calibri" pitchFamily="34" charset="0"/>
                        </a:rPr>
                        <a:t> + </a:t>
                      </a:r>
                      <a:r>
                        <a:rPr lang="fr-FR" sz="1200" b="1" baseline="0" noProof="0" dirty="0" smtClean="0">
                          <a:latin typeface="Calibri" pitchFamily="34" charset="0"/>
                          <a:cs typeface="Calibri" pitchFamily="34" charset="0"/>
                        </a:rPr>
                        <a:t>comme</a:t>
                      </a:r>
                      <a:r>
                        <a:rPr lang="fr-FR" sz="1200" baseline="0" noProof="0" dirty="0" smtClean="0">
                          <a:latin typeface="Calibri" pitchFamily="34" charset="0"/>
                          <a:cs typeface="Calibri" pitchFamily="34" charset="0"/>
                        </a:rPr>
                        <a:t/>
                      </a:r>
                      <a:br>
                        <a:rPr lang="fr-FR" sz="1200" baseline="0" noProof="0" dirty="0" smtClean="0">
                          <a:latin typeface="Calibri" pitchFamily="34" charset="0"/>
                          <a:cs typeface="Calibri" pitchFamily="34" charset="0"/>
                        </a:rPr>
                      </a:br>
                      <a:r>
                        <a:rPr lang="fr-FR" sz="1200" baseline="0" noProof="0" dirty="0" smtClean="0">
                          <a:latin typeface="Calibri" pitchFamily="34" charset="0"/>
                          <a:cs typeface="Calibri" pitchFamily="34" charset="0"/>
                        </a:rPr>
                        <a:t>Use superlatives: – </a:t>
                      </a:r>
                      <a:r>
                        <a:rPr lang="fr-FR" sz="1200" b="1" baseline="0" noProof="0" dirty="0" smtClean="0">
                          <a:latin typeface="Calibri" pitchFamily="34" charset="0"/>
                          <a:cs typeface="Calibri" pitchFamily="34" charset="0"/>
                        </a:rPr>
                        <a:t>le/la moins…/plus, le mieux/pire</a:t>
                      </a:r>
                      <a:endParaRPr lang="fr-FR" sz="1200" b="0" noProof="0" dirty="0" smtClean="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latin typeface="Calibri" pitchFamily="34" charset="0"/>
                          <a:cs typeface="Calibri" pitchFamily="34" charset="0"/>
                        </a:rPr>
                        <a:t>Use</a:t>
                      </a:r>
                      <a:r>
                        <a:rPr lang="fr-FR" sz="1200" baseline="0" noProof="0" dirty="0" smtClean="0">
                          <a:latin typeface="Calibri" pitchFamily="34" charset="0"/>
                          <a:cs typeface="Calibri" pitchFamily="34" charset="0"/>
                        </a:rPr>
                        <a:t> </a:t>
                      </a:r>
                      <a:r>
                        <a:rPr lang="fr-FR" sz="1200" noProof="0" dirty="0" smtClean="0">
                          <a:latin typeface="Calibri" pitchFamily="34" charset="0"/>
                          <a:cs typeface="Calibri" pitchFamily="34" charset="0"/>
                        </a:rPr>
                        <a:t>infinitive structures (</a:t>
                      </a:r>
                      <a:r>
                        <a:rPr lang="fr-FR" sz="1200" noProof="0" dirty="0" err="1" smtClean="0">
                          <a:latin typeface="Calibri" pitchFamily="34" charset="0"/>
                          <a:cs typeface="Calibri" pitchFamily="34" charset="0"/>
                        </a:rPr>
                        <a:t>pg</a:t>
                      </a:r>
                      <a:r>
                        <a:rPr lang="fr-FR" sz="1200" noProof="0" dirty="0" smtClean="0">
                          <a:latin typeface="Calibri" pitchFamily="34" charset="0"/>
                          <a:cs typeface="Calibri" pitchFamily="34" charset="0"/>
                        </a:rPr>
                        <a:t> 25)</a:t>
                      </a:r>
                      <a:r>
                        <a:rPr lang="fr-FR" sz="1200" b="1" baseline="0" noProof="0" dirty="0" smtClean="0">
                          <a:latin typeface="Calibri" pitchFamily="34" charset="0"/>
                          <a:cs typeface="Calibri" pitchFamily="34" charset="0"/>
                        </a:rPr>
                        <a:t/>
                      </a:r>
                      <a:br>
                        <a:rPr lang="fr-FR" sz="1200" b="1" baseline="0" noProof="0" dirty="0" smtClean="0">
                          <a:latin typeface="Calibri" pitchFamily="34" charset="0"/>
                          <a:cs typeface="Calibri" pitchFamily="34" charset="0"/>
                        </a:rPr>
                      </a:br>
                      <a:r>
                        <a:rPr lang="fr-FR" sz="1200" b="0" baseline="0" noProof="0" dirty="0" smtClean="0">
                          <a:latin typeface="Calibri" pitchFamily="34" charset="0"/>
                          <a:cs typeface="Calibri" pitchFamily="34" charset="0"/>
                        </a:rPr>
                        <a:t>Use </a:t>
                      </a:r>
                      <a:r>
                        <a:rPr lang="fr-FR" sz="1200" b="1" baseline="0" noProof="0" dirty="0" smtClean="0">
                          <a:latin typeface="Calibri" pitchFamily="34" charset="0"/>
                          <a:cs typeface="Calibri" pitchFamily="34" charset="0"/>
                        </a:rPr>
                        <a:t>FRENCH FANCIES (</a:t>
                      </a:r>
                      <a:r>
                        <a:rPr lang="fr-FR" sz="1200" b="1" baseline="0" noProof="0" dirty="0" err="1" smtClean="0">
                          <a:latin typeface="Calibri" pitchFamily="34" charset="0"/>
                          <a:cs typeface="Calibri" pitchFamily="34" charset="0"/>
                        </a:rPr>
                        <a:t>pg</a:t>
                      </a:r>
                      <a:r>
                        <a:rPr lang="fr-FR" sz="1200" b="1" baseline="0" noProof="0" dirty="0" smtClean="0">
                          <a:latin typeface="Calibri" pitchFamily="34" charset="0"/>
                          <a:cs typeface="Calibri" pitchFamily="34" charset="0"/>
                        </a:rPr>
                        <a:t> 24)</a:t>
                      </a:r>
                      <a:endParaRPr lang="fr-FR" sz="1200" b="0" baseline="0" noProof="0" dirty="0" smtClean="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noProof="0" dirty="0" smtClean="0">
                          <a:latin typeface="Calibri" pitchFamily="34" charset="0"/>
                          <a:cs typeface="Calibri" pitchFamily="34" charset="0"/>
                        </a:rPr>
                        <a:t>Use </a:t>
                      </a:r>
                      <a:r>
                        <a:rPr lang="fr-FR" sz="1200" b="0" baseline="0" noProof="0" dirty="0" err="1" smtClean="0">
                          <a:latin typeface="Calibri" pitchFamily="34" charset="0"/>
                          <a:cs typeface="Calibri" pitchFamily="34" charset="0"/>
                        </a:rPr>
                        <a:t>different</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verbs</a:t>
                      </a:r>
                      <a:r>
                        <a:rPr lang="fr-FR" sz="1200" b="0" baseline="0" noProof="0" dirty="0" smtClean="0">
                          <a:latin typeface="Calibri" pitchFamily="34" charset="0"/>
                          <a:cs typeface="Calibri" pitchFamily="34" charset="0"/>
                        </a:rPr>
                        <a:t> &amp; adjectives (</a:t>
                      </a:r>
                      <a:r>
                        <a:rPr lang="fr-FR" sz="1200" b="0" baseline="0" noProof="0" dirty="0" err="1" smtClean="0">
                          <a:latin typeface="Calibri" pitchFamily="34" charset="0"/>
                          <a:cs typeface="Calibri" pitchFamily="34" charset="0"/>
                        </a:rPr>
                        <a:t>pg</a:t>
                      </a:r>
                      <a:r>
                        <a:rPr lang="fr-FR" sz="1200" b="0" baseline="0" noProof="0" dirty="0" smtClean="0">
                          <a:latin typeface="Calibri" pitchFamily="34" charset="0"/>
                          <a:cs typeface="Calibri" pitchFamily="34" charset="0"/>
                        </a:rPr>
                        <a:t> 21, 25,25)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noProof="0" dirty="0" smtClean="0">
                          <a:latin typeface="Calibri" pitchFamily="34" charset="0"/>
                          <a:cs typeface="Calibri" pitchFamily="34" charset="0"/>
                        </a:rPr>
                        <a:t>Use a </a:t>
                      </a:r>
                      <a:r>
                        <a:rPr lang="fr-FR" sz="1200" b="0" baseline="0" noProof="0" dirty="0" err="1" smtClean="0">
                          <a:latin typeface="Calibri" pitchFamily="34" charset="0"/>
                          <a:cs typeface="Calibri" pitchFamily="34" charset="0"/>
                        </a:rPr>
                        <a:t>variety</a:t>
                      </a:r>
                      <a:r>
                        <a:rPr lang="fr-FR" sz="1200" b="0" baseline="0" noProof="0" dirty="0" smtClean="0">
                          <a:latin typeface="Calibri" pitchFamily="34" charset="0"/>
                          <a:cs typeface="Calibri" pitchFamily="34" charset="0"/>
                        </a:rPr>
                        <a:t> of </a:t>
                      </a:r>
                      <a:r>
                        <a:rPr lang="fr-FR" sz="1200" b="0" baseline="0" noProof="0" dirty="0" err="1" smtClean="0">
                          <a:latin typeface="Calibri" pitchFamily="34" charset="0"/>
                          <a:cs typeface="Calibri" pitchFamily="34" charset="0"/>
                        </a:rPr>
                        <a:t>ways</a:t>
                      </a:r>
                      <a:r>
                        <a:rPr lang="fr-FR" sz="1200" b="0" baseline="0" noProof="0" dirty="0" smtClean="0">
                          <a:latin typeface="Calibri" pitchFamily="34" charset="0"/>
                          <a:cs typeface="Calibri" pitchFamily="34" charset="0"/>
                        </a:rPr>
                        <a:t> to express future actions</a:t>
                      </a:r>
                      <a:r>
                        <a:rPr lang="fr-FR" sz="1200" b="1" baseline="0" noProof="0" dirty="0" smtClean="0">
                          <a:latin typeface="Calibri" pitchFamily="34" charset="0"/>
                          <a:cs typeface="Calibri" pitchFamily="34" charset="0"/>
                        </a:rPr>
                        <a:t>: Je vais, je veux, je pense… (</a:t>
                      </a:r>
                      <a:r>
                        <a:rPr lang="fr-FR" sz="1200" b="1" baseline="0" noProof="0" dirty="0" err="1" smtClean="0">
                          <a:latin typeface="Calibri" pitchFamily="34" charset="0"/>
                          <a:cs typeface="Calibri" pitchFamily="34" charset="0"/>
                        </a:rPr>
                        <a:t>pg</a:t>
                      </a:r>
                      <a:r>
                        <a:rPr lang="fr-FR" sz="1200" b="1" baseline="0" noProof="0" dirty="0" smtClean="0">
                          <a:latin typeface="Calibri" pitchFamily="34" charset="0"/>
                          <a:cs typeface="Calibri" pitchFamily="34" charset="0"/>
                        </a:rPr>
                        <a:t> 15)</a:t>
                      </a:r>
                      <a:endParaRPr lang="fr-FR" sz="1200" b="1" noProof="0" dirty="0">
                        <a:latin typeface="Calibri" pitchFamily="34" charset="0"/>
                        <a:cs typeface="Calibri" pitchFamily="34"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44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Calibri" pitchFamily="34" charset="0"/>
                          <a:cs typeface="Calibri" pitchFamily="34" charset="0"/>
                        </a:rPr>
                        <a:t>EXTENDED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latin typeface="Calibri" pitchFamily="34" charset="0"/>
                          <a:cs typeface="Calibri" pitchFamily="34" charset="0"/>
                        </a:rPr>
                        <a:t>1. Sentences </a:t>
                      </a:r>
                      <a:r>
                        <a:rPr lang="fr-FR" sz="1200" noProof="0" dirty="0" err="1" smtClean="0">
                          <a:latin typeface="Calibri" pitchFamily="34" charset="0"/>
                          <a:cs typeface="Calibri" pitchFamily="34" charset="0"/>
                        </a:rPr>
                        <a:t>with</a:t>
                      </a:r>
                      <a:r>
                        <a:rPr lang="fr-FR" sz="1200" noProof="0" dirty="0" smtClean="0">
                          <a:latin typeface="Calibri" pitchFamily="34" charset="0"/>
                          <a:cs typeface="Calibri" pitchFamily="34" charset="0"/>
                        </a:rPr>
                        <a:t> more </a:t>
                      </a:r>
                      <a:r>
                        <a:rPr lang="fr-FR" sz="1200" noProof="0" dirty="0" err="1" smtClean="0">
                          <a:latin typeface="Calibri" pitchFamily="34" charset="0"/>
                          <a:cs typeface="Calibri" pitchFamily="34" charset="0"/>
                        </a:rPr>
                        <a:t>than</a:t>
                      </a:r>
                      <a:r>
                        <a:rPr lang="fr-FR" sz="1200" noProof="0" dirty="0" smtClean="0">
                          <a:latin typeface="Calibri" pitchFamily="34" charset="0"/>
                          <a:cs typeface="Calibri" pitchFamily="34" charset="0"/>
                        </a:rPr>
                        <a:t> one </a:t>
                      </a:r>
                      <a:r>
                        <a:rPr lang="fr-FR" sz="1200" noProof="0" dirty="0" err="1" smtClean="0">
                          <a:latin typeface="Calibri" pitchFamily="34" charset="0"/>
                          <a:cs typeface="Calibri" pitchFamily="34" charset="0"/>
                        </a:rPr>
                        <a:t>tense</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e.g</a:t>
                      </a:r>
                      <a:r>
                        <a:rPr lang="fr-FR" sz="1200" noProof="0" dirty="0" smtClean="0">
                          <a:latin typeface="Calibri" pitchFamily="34" charset="0"/>
                          <a:cs typeface="Calibri" pitchFamily="34" charset="0"/>
                        </a:rPr>
                        <a:t>.</a:t>
                      </a:r>
                      <a:r>
                        <a:rPr lang="fr-FR" sz="1200" baseline="0" noProof="0" dirty="0" smtClean="0">
                          <a:latin typeface="Calibri" pitchFamily="34" charset="0"/>
                          <a:cs typeface="Calibri" pitchFamily="34" charset="0"/>
                        </a:rPr>
                        <a:t> </a:t>
                      </a:r>
                      <a:r>
                        <a:rPr lang="fr-FR" sz="1200" b="1" baseline="0" noProof="0" dirty="0" err="1" smtClean="0">
                          <a:latin typeface="Calibri" pitchFamily="34" charset="0"/>
                          <a:cs typeface="Calibri" pitchFamily="34" charset="0"/>
                        </a:rPr>
                        <a:t>avant..mais</a:t>
                      </a:r>
                      <a:r>
                        <a:rPr lang="fr-FR" sz="1200" b="1" baseline="0" noProof="0" dirty="0" smtClean="0">
                          <a:latin typeface="Calibri" pitchFamily="34" charset="0"/>
                          <a:cs typeface="Calibri" pitchFamily="34" charset="0"/>
                        </a:rPr>
                        <a:t> maintenant</a:t>
                      </a:r>
                      <a:r>
                        <a:rPr lang="fr-FR" sz="1200" baseline="0" noProof="0" dirty="0" smtClean="0">
                          <a:latin typeface="Calibri" pitchFamily="34" charset="0"/>
                          <a:cs typeface="Calibri" pitchFamily="34" charset="0"/>
                        </a:rPr>
                        <a:t>…)</a:t>
                      </a:r>
                      <a:r>
                        <a:rPr lang="fr-FR" sz="1200" noProof="0" dirty="0" smtClean="0">
                          <a:latin typeface="Calibri" pitchFamily="34" charset="0"/>
                          <a:cs typeface="Calibri" pitchFamily="34" charset="0"/>
                        </a:rPr>
                        <a:t/>
                      </a:r>
                      <a:br>
                        <a:rPr lang="fr-FR" sz="1200" noProof="0" dirty="0" smtClean="0">
                          <a:latin typeface="Calibri" pitchFamily="34" charset="0"/>
                          <a:cs typeface="Calibri" pitchFamily="34" charset="0"/>
                        </a:rPr>
                      </a:br>
                      <a:r>
                        <a:rPr lang="fr-FR" sz="1200" noProof="0" dirty="0" smtClean="0">
                          <a:latin typeface="Calibri" pitchFamily="34" charset="0"/>
                          <a:cs typeface="Calibri" pitchFamily="34" charset="0"/>
                        </a:rPr>
                        <a:t>2. </a:t>
                      </a:r>
                      <a:r>
                        <a:rPr lang="fr-FR" sz="1200" noProof="0" dirty="0" err="1" smtClean="0">
                          <a:latin typeface="Calibri" pitchFamily="34" charset="0"/>
                          <a:cs typeface="Calibri" pitchFamily="34" charset="0"/>
                        </a:rPr>
                        <a:t>Comparing</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referring</a:t>
                      </a:r>
                      <a:r>
                        <a:rPr lang="fr-FR" sz="1200" baseline="0" noProof="0" dirty="0" smtClean="0">
                          <a:latin typeface="Calibri" pitchFamily="34" charset="0"/>
                          <a:cs typeface="Calibri" pitchFamily="34" charset="0"/>
                        </a:rPr>
                        <a:t> to </a:t>
                      </a:r>
                      <a:r>
                        <a:rPr lang="fr-FR" sz="1200" noProof="0" dirty="0" smtClean="0">
                          <a:latin typeface="Calibri" pitchFamily="34" charset="0"/>
                          <a:cs typeface="Calibri" pitchFamily="34" charset="0"/>
                        </a:rPr>
                        <a:t>self and </a:t>
                      </a:r>
                      <a:r>
                        <a:rPr lang="fr-FR" sz="1200" noProof="0" dirty="0" err="1" smtClean="0">
                          <a:latin typeface="Calibri" pitchFamily="34" charset="0"/>
                          <a:cs typeface="Calibri" pitchFamily="34" charset="0"/>
                        </a:rPr>
                        <a:t>others</a:t>
                      </a:r>
                      <a:r>
                        <a:rPr lang="fr-FR" sz="1200" noProof="0" dirty="0" smtClean="0">
                          <a:latin typeface="Calibri" pitchFamily="34" charset="0"/>
                          <a:cs typeface="Calibri" pitchFamily="34" charset="0"/>
                        </a:rPr>
                        <a:t/>
                      </a:r>
                      <a:br>
                        <a:rPr lang="fr-FR" sz="1200" noProof="0" dirty="0" smtClean="0">
                          <a:latin typeface="Calibri" pitchFamily="34" charset="0"/>
                          <a:cs typeface="Calibri" pitchFamily="34" charset="0"/>
                        </a:rPr>
                      </a:br>
                      <a:r>
                        <a:rPr lang="fr-FR" sz="1200" noProof="0" dirty="0" smtClean="0">
                          <a:latin typeface="Calibri" pitchFamily="34" charset="0"/>
                          <a:cs typeface="Calibri" pitchFamily="34" charset="0"/>
                        </a:rPr>
                        <a:t>3.  </a:t>
                      </a:r>
                      <a:r>
                        <a:rPr lang="fr-FR" sz="1200" noProof="0" dirty="0" err="1" smtClean="0">
                          <a:latin typeface="Calibri" pitchFamily="34" charset="0"/>
                          <a:cs typeface="Calibri" pitchFamily="34" charset="0"/>
                        </a:rPr>
                        <a:t>Contrasting</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two</a:t>
                      </a:r>
                      <a:r>
                        <a:rPr lang="fr-FR" sz="1200" noProof="0" dirty="0" smtClean="0">
                          <a:latin typeface="Calibri" pitchFamily="34" charset="0"/>
                          <a:cs typeface="Calibri" pitchFamily="34" charset="0"/>
                        </a:rPr>
                        <a:t> points of </a:t>
                      </a:r>
                      <a:r>
                        <a:rPr lang="fr-FR" sz="1200" noProof="0" dirty="0" err="1" smtClean="0">
                          <a:latin typeface="Calibri" pitchFamily="34" charset="0"/>
                          <a:cs typeface="Calibri" pitchFamily="34" charset="0"/>
                        </a:rPr>
                        <a:t>view</a:t>
                      </a:r>
                      <a:r>
                        <a:rPr lang="fr-FR" sz="1200" noProof="0" dirty="0" smtClean="0">
                          <a:latin typeface="Calibri" pitchFamily="34" charset="0"/>
                          <a:cs typeface="Calibri" pitchFamily="34" charset="0"/>
                        </a:rPr>
                        <a:t> – </a:t>
                      </a:r>
                      <a:r>
                        <a:rPr lang="fr-FR" sz="1200" b="1" noProof="0" dirty="0" smtClean="0">
                          <a:latin typeface="Calibri" pitchFamily="34" charset="0"/>
                          <a:cs typeface="Calibri" pitchFamily="34" charset="0"/>
                        </a:rPr>
                        <a:t>d’une part…d’autre part, un</a:t>
                      </a:r>
                      <a:r>
                        <a:rPr lang="fr-FR" sz="1200" b="1" baseline="0" noProof="0" dirty="0" smtClean="0">
                          <a:latin typeface="Calibri" pitchFamily="34" charset="0"/>
                          <a:cs typeface="Calibri" pitchFamily="34" charset="0"/>
                        </a:rPr>
                        <a:t> avantage…autre avantage</a:t>
                      </a:r>
                      <a:r>
                        <a:rPr lang="fr-FR" sz="1200" b="1" noProof="0" dirty="0" smtClean="0">
                          <a:latin typeface="Calibri" pitchFamily="34" charset="0"/>
                          <a:cs typeface="Calibri" pitchFamily="34" charset="0"/>
                        </a:rPr>
                        <a:t/>
                      </a:r>
                      <a:br>
                        <a:rPr lang="fr-FR" sz="1200" b="1" noProof="0" dirty="0" smtClean="0">
                          <a:latin typeface="Calibri" pitchFamily="34" charset="0"/>
                          <a:cs typeface="Calibri" pitchFamily="34" charset="0"/>
                        </a:rPr>
                      </a:br>
                      <a:r>
                        <a:rPr lang="fr-FR" sz="1200" noProof="0" dirty="0" smtClean="0">
                          <a:latin typeface="Calibri" pitchFamily="34" charset="0"/>
                          <a:cs typeface="Calibri" pitchFamily="34" charset="0"/>
                        </a:rPr>
                        <a:t>4. </a:t>
                      </a:r>
                      <a:r>
                        <a:rPr lang="fr-FR" sz="1200" noProof="0" dirty="0" err="1" smtClean="0">
                          <a:latin typeface="Calibri" pitchFamily="34" charset="0"/>
                          <a:cs typeface="Calibri" pitchFamily="34" charset="0"/>
                        </a:rPr>
                        <a:t>Complex</a:t>
                      </a:r>
                      <a:r>
                        <a:rPr lang="fr-FR" sz="1200" baseline="0" noProof="0" dirty="0" smtClean="0">
                          <a:latin typeface="Calibri" pitchFamily="34" charset="0"/>
                          <a:cs typeface="Calibri" pitchFamily="34" charset="0"/>
                        </a:rPr>
                        <a:t> sentences </a:t>
                      </a:r>
                      <a:r>
                        <a:rPr lang="fr-FR" sz="1200" baseline="0" noProof="0" dirty="0" err="1" smtClean="0">
                          <a:latin typeface="Calibri" pitchFamily="34" charset="0"/>
                          <a:cs typeface="Calibri" pitchFamily="34" charset="0"/>
                        </a:rPr>
                        <a:t>with</a:t>
                      </a:r>
                      <a:r>
                        <a:rPr lang="fr-FR" sz="1200" baseline="0" noProof="0" dirty="0" smtClean="0">
                          <a:latin typeface="Calibri" pitchFamily="34" charset="0"/>
                          <a:cs typeface="Calibri" pitchFamily="34" charset="0"/>
                        </a:rPr>
                        <a:t>: </a:t>
                      </a:r>
                      <a:r>
                        <a:rPr lang="fr-FR" sz="1200" b="1" i="1" baseline="0" noProof="0" dirty="0" smtClean="0">
                          <a:latin typeface="Calibri" pitchFamily="34" charset="0"/>
                          <a:cs typeface="Calibri" pitchFamily="34" charset="0"/>
                        </a:rPr>
                        <a:t>parce que, car</a:t>
                      </a:r>
                      <a:r>
                        <a:rPr lang="fr-FR" sz="1200" b="1" i="1" noProof="0" dirty="0" smtClean="0">
                          <a:latin typeface="Calibri" pitchFamily="34" charset="0"/>
                          <a:cs typeface="Calibri" pitchFamily="34" charset="0"/>
                        </a:rPr>
                        <a:t>,</a:t>
                      </a:r>
                      <a:r>
                        <a:rPr lang="fr-FR" sz="1200" b="1" i="1" baseline="0" noProof="0" dirty="0" smtClean="0">
                          <a:latin typeface="Calibri" pitchFamily="34" charset="0"/>
                          <a:cs typeface="Calibri" pitchFamily="34" charset="0"/>
                        </a:rPr>
                        <a:t> puisque, étant donné que, quand, où, que, si </a:t>
                      </a:r>
                      <a:br>
                        <a:rPr lang="fr-FR" sz="1200" b="1" i="1" baseline="0" noProof="0" dirty="0" smtClean="0">
                          <a:latin typeface="Calibri" pitchFamily="34" charset="0"/>
                          <a:cs typeface="Calibri" pitchFamily="34" charset="0"/>
                        </a:rPr>
                      </a:br>
                      <a:r>
                        <a:rPr lang="fr-FR" sz="1200" baseline="0" noProof="0" dirty="0" smtClean="0">
                          <a:latin typeface="Calibri" pitchFamily="34" charset="0"/>
                          <a:cs typeface="Calibri" pitchFamily="34" charset="0"/>
                        </a:rPr>
                        <a:t>(&amp; </a:t>
                      </a:r>
                      <a:r>
                        <a:rPr lang="fr-FR" sz="1200" baseline="0" noProof="0" dirty="0" err="1" smtClean="0">
                          <a:latin typeface="Calibri" pitchFamily="34" charset="0"/>
                          <a:cs typeface="Calibri" pitchFamily="34" charset="0"/>
                        </a:rPr>
                        <a:t>some</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that</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need</a:t>
                      </a:r>
                      <a:r>
                        <a:rPr lang="fr-FR" sz="1200" baseline="0" noProof="0" dirty="0" smtClean="0">
                          <a:latin typeface="Calibri" pitchFamily="34" charset="0"/>
                          <a:cs typeface="Calibri" pitchFamily="34" charset="0"/>
                        </a:rPr>
                        <a:t> the </a:t>
                      </a:r>
                      <a:r>
                        <a:rPr lang="fr-FR" sz="1200" baseline="0" noProof="0" dirty="0" err="1" smtClean="0">
                          <a:latin typeface="Calibri" pitchFamily="34" charset="0"/>
                          <a:cs typeface="Calibri" pitchFamily="34" charset="0"/>
                        </a:rPr>
                        <a:t>subjunctive</a:t>
                      </a:r>
                      <a:r>
                        <a:rPr lang="fr-FR" sz="1200" baseline="0" noProof="0" dirty="0" smtClean="0">
                          <a:latin typeface="Calibri" pitchFamily="34" charset="0"/>
                          <a:cs typeface="Calibri" pitchFamily="34" charset="0"/>
                        </a:rPr>
                        <a:t>: </a:t>
                      </a:r>
                      <a:r>
                        <a:rPr lang="fr-FR" sz="1200" b="1" i="1" baseline="0" noProof="0" dirty="0" err="1" smtClean="0">
                          <a:latin typeface="Calibri" pitchFamily="34" charset="0"/>
                          <a:cs typeface="Calibri" pitchFamily="34" charset="0"/>
                        </a:rPr>
                        <a:t>bienque</a:t>
                      </a:r>
                      <a:r>
                        <a:rPr lang="fr-FR" sz="1200" b="1" i="1" baseline="0" noProof="0" dirty="0" smtClean="0">
                          <a:latin typeface="Calibri" pitchFamily="34" charset="0"/>
                          <a:cs typeface="Calibri" pitchFamily="34" charset="0"/>
                        </a:rPr>
                        <a:t>, il faut que</a:t>
                      </a:r>
                      <a:r>
                        <a:rPr lang="fr-FR" sz="1200" baseline="0" noProof="0" dirty="0" smtClean="0">
                          <a:latin typeface="Calibri" pitchFamily="34" charset="0"/>
                          <a:cs typeface="Calibri" pitchFamily="34" charset="0"/>
                        </a:rPr>
                        <a:t>)</a:t>
                      </a:r>
                      <a:br>
                        <a:rPr lang="fr-FR" sz="1200" baseline="0" noProof="0" dirty="0" smtClean="0">
                          <a:latin typeface="Calibri" pitchFamily="34" charset="0"/>
                          <a:cs typeface="Calibri" pitchFamily="34" charset="0"/>
                        </a:rPr>
                      </a:br>
                      <a:r>
                        <a:rPr lang="fr-FR" sz="1200" baseline="0" noProof="0" dirty="0" smtClean="0">
                          <a:latin typeface="Calibri" pitchFamily="34" charset="0"/>
                          <a:cs typeface="Calibri" pitchFamily="34" charset="0"/>
                        </a:rPr>
                        <a:t>5. Phrases </a:t>
                      </a:r>
                      <a:r>
                        <a:rPr lang="fr-FR" sz="1200" baseline="0" noProof="0" dirty="0" err="1" smtClean="0">
                          <a:latin typeface="Calibri" pitchFamily="34" charset="0"/>
                          <a:cs typeface="Calibri" pitchFamily="34" charset="0"/>
                        </a:rPr>
                        <a:t>which</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introduce</a:t>
                      </a:r>
                      <a:r>
                        <a:rPr lang="fr-FR" sz="1200" baseline="0" noProof="0" dirty="0" smtClean="0">
                          <a:latin typeface="Calibri" pitchFamily="34" charset="0"/>
                          <a:cs typeface="Calibri" pitchFamily="34" charset="0"/>
                        </a:rPr>
                        <a:t> the </a:t>
                      </a:r>
                      <a:r>
                        <a:rPr lang="fr-FR" sz="1200" baseline="0" noProof="0" dirty="0" err="1" smtClean="0">
                          <a:latin typeface="Calibri" pitchFamily="34" charset="0"/>
                          <a:cs typeface="Calibri" pitchFamily="34" charset="0"/>
                        </a:rPr>
                        <a:t>subjunctive</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e.g</a:t>
                      </a:r>
                      <a:r>
                        <a:rPr lang="fr-FR" sz="1200" baseline="0" noProof="0" dirty="0" smtClean="0">
                          <a:latin typeface="Calibri" pitchFamily="34" charset="0"/>
                          <a:cs typeface="Calibri" pitchFamily="34" charset="0"/>
                        </a:rPr>
                        <a:t>. </a:t>
                      </a:r>
                      <a:r>
                        <a:rPr lang="fr-FR" sz="1200" b="1" kern="1200" baseline="0" noProof="0" dirty="0" smtClean="0">
                          <a:solidFill>
                            <a:schemeClr val="dk1"/>
                          </a:solidFill>
                          <a:effectLst/>
                          <a:latin typeface="Calibri" pitchFamily="34" charset="0"/>
                          <a:ea typeface="+mn-ea"/>
                          <a:cs typeface="Calibri" pitchFamily="34" charset="0"/>
                        </a:rPr>
                        <a:t>il est dommage</a:t>
                      </a:r>
                      <a:r>
                        <a:rPr lang="fr-FR" sz="1200" b="1" kern="1200" noProof="0" dirty="0" smtClean="0">
                          <a:solidFill>
                            <a:schemeClr val="dk1"/>
                          </a:solidFill>
                          <a:effectLst/>
                          <a:latin typeface="Calibri" pitchFamily="34" charset="0"/>
                          <a:ea typeface="+mn-ea"/>
                          <a:cs typeface="Calibri" pitchFamily="34" charset="0"/>
                        </a:rPr>
                        <a:t> que …</a:t>
                      </a:r>
                      <a:r>
                        <a:rPr lang="fr-FR" sz="1200" kern="1200" noProof="0" dirty="0" smtClean="0">
                          <a:solidFill>
                            <a:schemeClr val="dk1"/>
                          </a:solidFill>
                          <a:effectLst/>
                          <a:latin typeface="Calibri" pitchFamily="34" charset="0"/>
                          <a:ea typeface="+mn-ea"/>
                          <a:cs typeface="Calibri" pitchFamily="34" charset="0"/>
                        </a:rPr>
                        <a:t> </a:t>
                      </a:r>
                      <a:r>
                        <a:rPr lang="fr-FR" sz="1200" i="1" kern="1200" noProof="0" dirty="0" smtClean="0">
                          <a:solidFill>
                            <a:schemeClr val="dk1"/>
                          </a:solidFill>
                          <a:effectLst/>
                          <a:latin typeface="Calibri" pitchFamily="34" charset="0"/>
                          <a:ea typeface="+mn-ea"/>
                          <a:cs typeface="Calibri" pitchFamily="34" charset="0"/>
                        </a:rPr>
                        <a:t>(It </a:t>
                      </a:r>
                      <a:r>
                        <a:rPr lang="fr-FR" sz="1200" i="1" kern="1200" noProof="0" dirty="0" err="1" smtClean="0">
                          <a:solidFill>
                            <a:schemeClr val="dk1"/>
                          </a:solidFill>
                          <a:effectLst/>
                          <a:latin typeface="Calibri" pitchFamily="34" charset="0"/>
                          <a:ea typeface="+mn-ea"/>
                          <a:cs typeface="Calibri" pitchFamily="34" charset="0"/>
                        </a:rPr>
                        <a:t>is</a:t>
                      </a:r>
                      <a:r>
                        <a:rPr lang="fr-FR" sz="1200" i="1" kern="1200" noProof="0" dirty="0" smtClean="0">
                          <a:solidFill>
                            <a:schemeClr val="dk1"/>
                          </a:solidFill>
                          <a:effectLst/>
                          <a:latin typeface="Calibri" pitchFamily="34" charset="0"/>
                          <a:ea typeface="+mn-ea"/>
                          <a:cs typeface="Calibri" pitchFamily="34" charset="0"/>
                        </a:rPr>
                        <a:t> a</a:t>
                      </a:r>
                      <a:r>
                        <a:rPr lang="fr-FR" sz="1200" i="1" kern="1200" baseline="0" noProof="0" dirty="0" smtClean="0">
                          <a:solidFill>
                            <a:schemeClr val="dk1"/>
                          </a:solidFill>
                          <a:effectLst/>
                          <a:latin typeface="Calibri" pitchFamily="34" charset="0"/>
                          <a:ea typeface="+mn-ea"/>
                          <a:cs typeface="Calibri" pitchFamily="34" charset="0"/>
                        </a:rPr>
                        <a:t> </a:t>
                      </a:r>
                      <a:r>
                        <a:rPr lang="fr-FR" sz="1200" i="1" kern="1200" baseline="0" noProof="0" dirty="0" err="1" smtClean="0">
                          <a:solidFill>
                            <a:schemeClr val="dk1"/>
                          </a:solidFill>
                          <a:effectLst/>
                          <a:latin typeface="Calibri" pitchFamily="34" charset="0"/>
                          <a:ea typeface="+mn-ea"/>
                          <a:cs typeface="Calibri" pitchFamily="34" charset="0"/>
                        </a:rPr>
                        <a:t>shame</a:t>
                      </a:r>
                      <a:r>
                        <a:rPr lang="fr-FR" sz="1200" i="1" kern="1200" noProof="0" dirty="0" smtClean="0">
                          <a:solidFill>
                            <a:schemeClr val="dk1"/>
                          </a:solidFill>
                          <a:effectLst/>
                          <a:latin typeface="Calibri" pitchFamily="34" charset="0"/>
                          <a:ea typeface="+mn-ea"/>
                          <a:cs typeface="Calibri" pitchFamily="34" charset="0"/>
                        </a:rPr>
                        <a:t> </a:t>
                      </a:r>
                      <a:r>
                        <a:rPr lang="fr-FR" sz="1200" i="1" kern="1200" noProof="0" dirty="0" err="1" smtClean="0">
                          <a:solidFill>
                            <a:schemeClr val="dk1"/>
                          </a:solidFill>
                          <a:effectLst/>
                          <a:latin typeface="Calibri" pitchFamily="34" charset="0"/>
                          <a:ea typeface="+mn-ea"/>
                          <a:cs typeface="Calibri" pitchFamily="34" charset="0"/>
                        </a:rPr>
                        <a:t>that</a:t>
                      </a:r>
                      <a:r>
                        <a:rPr lang="fr-FR" sz="1200" i="1" kern="1200" noProof="0" dirty="0" smtClean="0">
                          <a:solidFill>
                            <a:schemeClr val="dk1"/>
                          </a:solidFill>
                          <a:effectLst/>
                          <a:latin typeface="Calibri" pitchFamily="34" charset="0"/>
                          <a:ea typeface="+mn-ea"/>
                          <a:cs typeface="Calibri" pitchFamily="34" charset="0"/>
                        </a:rPr>
                        <a:t> …)</a:t>
                      </a:r>
                      <a:r>
                        <a:rPr lang="fr-FR" sz="1200" kern="1200" noProof="0" dirty="0" smtClean="0">
                          <a:solidFill>
                            <a:schemeClr val="dk1"/>
                          </a:solidFill>
                          <a:effectLst/>
                          <a:latin typeface="Calibri" pitchFamily="34" charset="0"/>
                          <a:ea typeface="+mn-ea"/>
                          <a:cs typeface="Calibri" pitchFamily="34" charset="0"/>
                        </a:rPr>
                        <a:t/>
                      </a:r>
                      <a:br>
                        <a:rPr lang="fr-FR" sz="1200" kern="1200" noProof="0" dirty="0" smtClean="0">
                          <a:solidFill>
                            <a:schemeClr val="dk1"/>
                          </a:solidFill>
                          <a:effectLst/>
                          <a:latin typeface="Calibri" pitchFamily="34" charset="0"/>
                          <a:ea typeface="+mn-ea"/>
                          <a:cs typeface="Calibri" pitchFamily="34" charset="0"/>
                        </a:rPr>
                      </a:br>
                      <a:r>
                        <a:rPr lang="fr-FR" sz="1200" b="1" kern="1200" noProof="0" dirty="0" smtClean="0">
                          <a:solidFill>
                            <a:schemeClr val="dk1"/>
                          </a:solidFill>
                          <a:effectLst/>
                          <a:latin typeface="Calibri" pitchFamily="34" charset="0"/>
                          <a:ea typeface="+mn-ea"/>
                          <a:cs typeface="Calibri" pitchFamily="34" charset="0"/>
                        </a:rPr>
                        <a:t>J’ai peur que…</a:t>
                      </a:r>
                      <a:r>
                        <a:rPr lang="fr-FR" sz="1200" kern="1200" noProof="0" dirty="0" smtClean="0">
                          <a:solidFill>
                            <a:schemeClr val="dk1"/>
                          </a:solidFill>
                          <a:effectLst/>
                          <a:latin typeface="Calibri" pitchFamily="34" charset="0"/>
                          <a:ea typeface="+mn-ea"/>
                          <a:cs typeface="Calibri" pitchFamily="34" charset="0"/>
                        </a:rPr>
                        <a:t> </a:t>
                      </a:r>
                      <a:r>
                        <a:rPr lang="fr-FR" sz="1200" i="1" kern="1200" noProof="0" dirty="0" smtClean="0">
                          <a:solidFill>
                            <a:schemeClr val="dk1"/>
                          </a:solidFill>
                          <a:effectLst/>
                          <a:latin typeface="Calibri" pitchFamily="34" charset="0"/>
                          <a:ea typeface="+mn-ea"/>
                          <a:cs typeface="Calibri" pitchFamily="34" charset="0"/>
                        </a:rPr>
                        <a:t>(</a:t>
                      </a:r>
                      <a:r>
                        <a:rPr lang="fr-FR" sz="1200" i="1" kern="1200" noProof="0" dirty="0" err="1" smtClean="0">
                          <a:solidFill>
                            <a:schemeClr val="dk1"/>
                          </a:solidFill>
                          <a:effectLst/>
                          <a:latin typeface="Calibri" pitchFamily="34" charset="0"/>
                          <a:ea typeface="+mn-ea"/>
                          <a:cs typeface="Calibri" pitchFamily="34" charset="0"/>
                        </a:rPr>
                        <a:t>I’m</a:t>
                      </a:r>
                      <a:r>
                        <a:rPr lang="fr-FR" sz="1200" i="1" kern="1200" noProof="0" dirty="0" smtClean="0">
                          <a:solidFill>
                            <a:schemeClr val="dk1"/>
                          </a:solidFill>
                          <a:effectLst/>
                          <a:latin typeface="Calibri" pitchFamily="34" charset="0"/>
                          <a:ea typeface="+mn-ea"/>
                          <a:cs typeface="Calibri" pitchFamily="34" charset="0"/>
                        </a:rPr>
                        <a:t> </a:t>
                      </a:r>
                      <a:r>
                        <a:rPr lang="fr-FR" sz="1200" i="1" kern="1200" noProof="0" dirty="0" err="1" smtClean="0">
                          <a:solidFill>
                            <a:schemeClr val="dk1"/>
                          </a:solidFill>
                          <a:effectLst/>
                          <a:latin typeface="Calibri" pitchFamily="34" charset="0"/>
                          <a:ea typeface="+mn-ea"/>
                          <a:cs typeface="Calibri" pitchFamily="34" charset="0"/>
                        </a:rPr>
                        <a:t>afraid</a:t>
                      </a:r>
                      <a:r>
                        <a:rPr lang="fr-FR" sz="1200" i="1" kern="1200" noProof="0" dirty="0" smtClean="0">
                          <a:solidFill>
                            <a:schemeClr val="dk1"/>
                          </a:solidFill>
                          <a:effectLst/>
                          <a:latin typeface="Calibri" pitchFamily="34" charset="0"/>
                          <a:ea typeface="+mn-ea"/>
                          <a:cs typeface="Calibri" pitchFamily="34" charset="0"/>
                        </a:rPr>
                        <a:t> </a:t>
                      </a:r>
                      <a:r>
                        <a:rPr lang="fr-FR" sz="1200" i="1" kern="1200" noProof="0" dirty="0" err="1" smtClean="0">
                          <a:solidFill>
                            <a:schemeClr val="dk1"/>
                          </a:solidFill>
                          <a:effectLst/>
                          <a:latin typeface="Calibri" pitchFamily="34" charset="0"/>
                          <a:ea typeface="+mn-ea"/>
                          <a:cs typeface="Calibri" pitchFamily="34" charset="0"/>
                        </a:rPr>
                        <a:t>that</a:t>
                      </a:r>
                      <a:r>
                        <a:rPr lang="fr-FR" sz="1200" i="1" kern="1200" noProof="0" dirty="0" smtClean="0">
                          <a:solidFill>
                            <a:schemeClr val="dk1"/>
                          </a:solidFill>
                          <a:effectLst/>
                          <a:latin typeface="Calibri" pitchFamily="34" charset="0"/>
                          <a:ea typeface="+mn-ea"/>
                          <a:cs typeface="Calibri" pitchFamily="34" charset="0"/>
                        </a:rPr>
                        <a:t> …) </a:t>
                      </a:r>
                      <a:r>
                        <a:rPr lang="fr-FR" sz="1200" b="1" kern="1200" noProof="0" dirty="0" smtClean="0">
                          <a:solidFill>
                            <a:schemeClr val="dk1"/>
                          </a:solidFill>
                          <a:effectLst/>
                          <a:latin typeface="Calibri" pitchFamily="34" charset="0"/>
                          <a:ea typeface="+mn-ea"/>
                          <a:cs typeface="Calibri" pitchFamily="34" charset="0"/>
                        </a:rPr>
                        <a:t>Je souhaite que…</a:t>
                      </a:r>
                      <a:r>
                        <a:rPr lang="fr-FR" sz="1200" kern="1200" noProof="0" dirty="0" smtClean="0">
                          <a:solidFill>
                            <a:schemeClr val="dk1"/>
                          </a:solidFill>
                          <a:effectLst/>
                          <a:latin typeface="Calibri" pitchFamily="34" charset="0"/>
                          <a:ea typeface="+mn-ea"/>
                          <a:cs typeface="Calibri" pitchFamily="34" charset="0"/>
                        </a:rPr>
                        <a:t> </a:t>
                      </a:r>
                      <a:r>
                        <a:rPr lang="fr-FR" sz="1200" i="1" kern="1200" noProof="0" dirty="0" smtClean="0">
                          <a:solidFill>
                            <a:schemeClr val="dk1"/>
                          </a:solidFill>
                          <a:effectLst/>
                          <a:latin typeface="Calibri" pitchFamily="34" charset="0"/>
                          <a:ea typeface="+mn-ea"/>
                          <a:cs typeface="Calibri" pitchFamily="34" charset="0"/>
                        </a:rPr>
                        <a:t>(I </a:t>
                      </a:r>
                      <a:r>
                        <a:rPr lang="fr-FR" sz="1200" i="1" kern="1200" noProof="0" dirty="0" err="1" smtClean="0">
                          <a:solidFill>
                            <a:schemeClr val="dk1"/>
                          </a:solidFill>
                          <a:effectLst/>
                          <a:latin typeface="Calibri" pitchFamily="34" charset="0"/>
                          <a:ea typeface="+mn-ea"/>
                          <a:cs typeface="Calibri" pitchFamily="34" charset="0"/>
                        </a:rPr>
                        <a:t>wish</a:t>
                      </a:r>
                      <a:r>
                        <a:rPr lang="fr-FR" sz="1200" i="1" kern="1200" noProof="0" dirty="0" smtClean="0">
                          <a:solidFill>
                            <a:schemeClr val="dk1"/>
                          </a:solidFill>
                          <a:effectLst/>
                          <a:latin typeface="Calibri" pitchFamily="34" charset="0"/>
                          <a:ea typeface="+mn-ea"/>
                          <a:cs typeface="Calibri" pitchFamily="34" charset="0"/>
                        </a:rPr>
                        <a:t> </a:t>
                      </a:r>
                      <a:r>
                        <a:rPr lang="fr-FR" sz="1200" i="1" kern="1200" noProof="0" dirty="0" err="1" smtClean="0">
                          <a:solidFill>
                            <a:schemeClr val="dk1"/>
                          </a:solidFill>
                          <a:effectLst/>
                          <a:latin typeface="Calibri" pitchFamily="34" charset="0"/>
                          <a:ea typeface="+mn-ea"/>
                          <a:cs typeface="Calibri" pitchFamily="34" charset="0"/>
                        </a:rPr>
                        <a:t>that</a:t>
                      </a:r>
                      <a:r>
                        <a:rPr lang="fr-FR" sz="1200" i="1" kern="1200" noProof="0" dirty="0" smtClean="0">
                          <a:solidFill>
                            <a:schemeClr val="dk1"/>
                          </a:solidFill>
                          <a:effectLst/>
                          <a:latin typeface="Calibri" pitchFamily="34" charset="0"/>
                          <a:ea typeface="+mn-ea"/>
                          <a:cs typeface="Calibri" pitchFamily="34" charset="0"/>
                        </a:rPr>
                        <a:t> …) </a:t>
                      </a:r>
                      <a:r>
                        <a:rPr lang="fr-FR" sz="1200" b="1" kern="1200" noProof="0" dirty="0" smtClean="0">
                          <a:solidFill>
                            <a:schemeClr val="dk1"/>
                          </a:solidFill>
                          <a:effectLst/>
                          <a:latin typeface="Calibri" pitchFamily="34" charset="0"/>
                          <a:ea typeface="+mn-ea"/>
                          <a:cs typeface="Calibri" pitchFamily="34" charset="0"/>
                        </a:rPr>
                        <a:t>Je veux que…</a:t>
                      </a:r>
                      <a:r>
                        <a:rPr lang="fr-FR" sz="1200" kern="1200" noProof="0" dirty="0" smtClean="0">
                          <a:solidFill>
                            <a:schemeClr val="dk1"/>
                          </a:solidFill>
                          <a:effectLst/>
                          <a:latin typeface="Calibri" pitchFamily="34" charset="0"/>
                          <a:ea typeface="+mn-ea"/>
                          <a:cs typeface="Calibri" pitchFamily="34" charset="0"/>
                        </a:rPr>
                        <a:t> </a:t>
                      </a:r>
                      <a:r>
                        <a:rPr lang="fr-FR" sz="1200" i="1" kern="1200" noProof="0" dirty="0" smtClean="0">
                          <a:solidFill>
                            <a:schemeClr val="dk1"/>
                          </a:solidFill>
                          <a:effectLst/>
                          <a:latin typeface="Calibri" pitchFamily="34" charset="0"/>
                          <a:ea typeface="+mn-ea"/>
                          <a:cs typeface="Calibri" pitchFamily="34" charset="0"/>
                        </a:rPr>
                        <a:t>(I </a:t>
                      </a:r>
                      <a:r>
                        <a:rPr lang="fr-FR" sz="1200" i="1" kern="1200" noProof="0" dirty="0" err="1" smtClean="0">
                          <a:solidFill>
                            <a:schemeClr val="dk1"/>
                          </a:solidFill>
                          <a:effectLst/>
                          <a:latin typeface="Calibri" pitchFamily="34" charset="0"/>
                          <a:ea typeface="+mn-ea"/>
                          <a:cs typeface="Calibri" pitchFamily="34" charset="0"/>
                        </a:rPr>
                        <a:t>want</a:t>
                      </a:r>
                      <a:r>
                        <a:rPr lang="fr-FR" sz="1200" i="1" kern="1200" noProof="0" dirty="0" smtClean="0">
                          <a:solidFill>
                            <a:schemeClr val="dk1"/>
                          </a:solidFill>
                          <a:effectLst/>
                          <a:latin typeface="Calibri" pitchFamily="34" charset="0"/>
                          <a:ea typeface="+mn-ea"/>
                          <a:cs typeface="Calibri" pitchFamily="34" charset="0"/>
                        </a:rPr>
                        <a:t> …) </a:t>
                      </a:r>
                      <a:r>
                        <a:rPr lang="fr-FR" sz="1200" b="1" i="1" kern="1200" noProof="0" dirty="0" smtClean="0">
                          <a:solidFill>
                            <a:schemeClr val="dk1"/>
                          </a:solidFill>
                          <a:effectLst/>
                          <a:latin typeface="Calibri" pitchFamily="34" charset="0"/>
                          <a:ea typeface="+mn-ea"/>
                          <a:cs typeface="Calibri" pitchFamily="34" charset="0"/>
                        </a:rPr>
                        <a:t>Je ne crois pas</a:t>
                      </a:r>
                      <a:r>
                        <a:rPr lang="fr-FR" sz="1200" b="1" i="1" kern="1200" baseline="0" noProof="0" dirty="0" smtClean="0">
                          <a:solidFill>
                            <a:schemeClr val="dk1"/>
                          </a:solidFill>
                          <a:effectLst/>
                          <a:latin typeface="Calibri" pitchFamily="34" charset="0"/>
                          <a:ea typeface="+mn-ea"/>
                          <a:cs typeface="Calibri" pitchFamily="34" charset="0"/>
                        </a:rPr>
                        <a:t> que</a:t>
                      </a:r>
                      <a:r>
                        <a:rPr lang="fr-FR" sz="1200" b="1" kern="1200" noProof="0" dirty="0" smtClean="0">
                          <a:solidFill>
                            <a:schemeClr val="dk1"/>
                          </a:solidFill>
                          <a:effectLst/>
                          <a:latin typeface="Calibri" pitchFamily="34" charset="0"/>
                          <a:ea typeface="+mn-ea"/>
                          <a:cs typeface="Calibri" pitchFamily="34" charset="0"/>
                        </a:rPr>
                        <a:t> …</a:t>
                      </a:r>
                      <a:r>
                        <a:rPr lang="fr-FR" sz="1200" kern="1200" noProof="0" dirty="0" smtClean="0">
                          <a:solidFill>
                            <a:schemeClr val="dk1"/>
                          </a:solidFill>
                          <a:effectLst/>
                          <a:latin typeface="Calibri" pitchFamily="34" charset="0"/>
                          <a:ea typeface="+mn-ea"/>
                          <a:cs typeface="Calibri" pitchFamily="34" charset="0"/>
                        </a:rPr>
                        <a:t> </a:t>
                      </a:r>
                      <a:r>
                        <a:rPr lang="fr-FR" sz="1200" i="1" kern="1200" noProof="0" dirty="0" smtClean="0">
                          <a:solidFill>
                            <a:schemeClr val="dk1"/>
                          </a:solidFill>
                          <a:effectLst/>
                          <a:latin typeface="Calibri" pitchFamily="34" charset="0"/>
                          <a:ea typeface="+mn-ea"/>
                          <a:cs typeface="Calibri" pitchFamily="34" charset="0"/>
                        </a:rPr>
                        <a:t>(I </a:t>
                      </a:r>
                      <a:r>
                        <a:rPr lang="fr-FR" sz="1200" i="1" kern="1200" noProof="0" dirty="0" err="1" smtClean="0">
                          <a:solidFill>
                            <a:schemeClr val="dk1"/>
                          </a:solidFill>
                          <a:effectLst/>
                          <a:latin typeface="Calibri" pitchFamily="34" charset="0"/>
                          <a:ea typeface="+mn-ea"/>
                          <a:cs typeface="Calibri" pitchFamily="34" charset="0"/>
                        </a:rPr>
                        <a:t>don’t</a:t>
                      </a:r>
                      <a:r>
                        <a:rPr lang="fr-FR" sz="1200" i="1" kern="1200" noProof="0" dirty="0" smtClean="0">
                          <a:solidFill>
                            <a:schemeClr val="dk1"/>
                          </a:solidFill>
                          <a:effectLst/>
                          <a:latin typeface="Calibri" pitchFamily="34" charset="0"/>
                          <a:ea typeface="+mn-ea"/>
                          <a:cs typeface="Calibri" pitchFamily="34" charset="0"/>
                        </a:rPr>
                        <a:t> </a:t>
                      </a:r>
                      <a:r>
                        <a:rPr lang="fr-FR" sz="1200" i="1" kern="1200" noProof="0" dirty="0" err="1" smtClean="0">
                          <a:solidFill>
                            <a:schemeClr val="dk1"/>
                          </a:solidFill>
                          <a:effectLst/>
                          <a:latin typeface="Calibri" pitchFamily="34" charset="0"/>
                          <a:ea typeface="+mn-ea"/>
                          <a:cs typeface="Calibri" pitchFamily="34" charset="0"/>
                        </a:rPr>
                        <a:t>believe</a:t>
                      </a:r>
                      <a:r>
                        <a:rPr lang="fr-FR" sz="1200" i="1" kern="1200" noProof="0" dirty="0" smtClean="0">
                          <a:solidFill>
                            <a:schemeClr val="dk1"/>
                          </a:solidFill>
                          <a:effectLst/>
                          <a:latin typeface="Calibri" pitchFamily="34" charset="0"/>
                          <a:ea typeface="+mn-ea"/>
                          <a:cs typeface="Calibri" pitchFamily="34" charset="0"/>
                        </a:rPr>
                        <a:t> </a:t>
                      </a:r>
                      <a:r>
                        <a:rPr lang="fr-FR" sz="1200" i="1" kern="1200" noProof="0" dirty="0" err="1" smtClean="0">
                          <a:solidFill>
                            <a:schemeClr val="dk1"/>
                          </a:solidFill>
                          <a:effectLst/>
                          <a:latin typeface="Calibri" pitchFamily="34" charset="0"/>
                          <a:ea typeface="+mn-ea"/>
                          <a:cs typeface="Calibri" pitchFamily="34" charset="0"/>
                        </a:rPr>
                        <a:t>that</a:t>
                      </a:r>
                      <a:r>
                        <a:rPr lang="fr-FR" sz="1200" i="1" kern="1200" noProof="0" dirty="0" smtClean="0">
                          <a:solidFill>
                            <a:schemeClr val="dk1"/>
                          </a:solidFill>
                          <a:effectLst/>
                          <a:latin typeface="Calibri" pitchFamily="34" charset="0"/>
                          <a:ea typeface="+mn-ea"/>
                          <a:cs typeface="Calibri" pitchFamily="34" charset="0"/>
                        </a:rPr>
                        <a:t> …), </a:t>
                      </a:r>
                      <a:r>
                        <a:rPr lang="fr-FR" sz="1200" b="1" i="0" kern="1200" noProof="0" dirty="0" smtClean="0">
                          <a:solidFill>
                            <a:schemeClr val="dk1"/>
                          </a:solidFill>
                          <a:effectLst/>
                          <a:latin typeface="Calibri" pitchFamily="34" charset="0"/>
                          <a:ea typeface="+mn-ea"/>
                          <a:cs typeface="Calibri" pitchFamily="34" charset="0"/>
                        </a:rPr>
                        <a:t>Je doute que (</a:t>
                      </a:r>
                      <a:r>
                        <a:rPr lang="fr-FR" sz="1200" b="1" i="0" kern="1200" noProof="0" dirty="0" err="1" smtClean="0">
                          <a:solidFill>
                            <a:schemeClr val="dk1"/>
                          </a:solidFill>
                          <a:effectLst/>
                          <a:latin typeface="Calibri" pitchFamily="34" charset="0"/>
                          <a:ea typeface="+mn-ea"/>
                          <a:cs typeface="Calibri" pitchFamily="34" charset="0"/>
                        </a:rPr>
                        <a:t>pg</a:t>
                      </a:r>
                      <a:r>
                        <a:rPr lang="fr-FR" sz="1200" b="1" i="0" kern="1200" noProof="0" dirty="0" smtClean="0">
                          <a:solidFill>
                            <a:schemeClr val="dk1"/>
                          </a:solidFill>
                          <a:effectLst/>
                          <a:latin typeface="Calibri" pitchFamily="34" charset="0"/>
                          <a:ea typeface="+mn-ea"/>
                          <a:cs typeface="Calibri" pitchFamily="34" charset="0"/>
                        </a:rPr>
                        <a:t> 26)</a:t>
                      </a:r>
                      <a:r>
                        <a:rPr lang="fr-FR" sz="1200" i="1" kern="1200" noProof="0" dirty="0" smtClean="0">
                          <a:solidFill>
                            <a:schemeClr val="dk1"/>
                          </a:solidFill>
                          <a:effectLst/>
                          <a:latin typeface="Calibri" pitchFamily="34" charset="0"/>
                          <a:ea typeface="+mn-ea"/>
                          <a:cs typeface="Calibri" pitchFamily="34" charset="0"/>
                        </a:rPr>
                        <a:t/>
                      </a:r>
                      <a:br>
                        <a:rPr lang="fr-FR" sz="1200" i="1" kern="1200" noProof="0" dirty="0" smtClean="0">
                          <a:solidFill>
                            <a:schemeClr val="dk1"/>
                          </a:solidFill>
                          <a:effectLst/>
                          <a:latin typeface="Calibri" pitchFamily="34" charset="0"/>
                          <a:ea typeface="+mn-ea"/>
                          <a:cs typeface="Calibri" pitchFamily="34" charset="0"/>
                        </a:rPr>
                      </a:br>
                      <a:r>
                        <a:rPr lang="fr-FR" sz="1200" i="0" kern="1200" noProof="0" dirty="0" smtClean="0">
                          <a:solidFill>
                            <a:schemeClr val="dk1"/>
                          </a:solidFill>
                          <a:effectLst/>
                          <a:latin typeface="Calibri" pitchFamily="34" charset="0"/>
                          <a:ea typeface="+mn-ea"/>
                          <a:cs typeface="Calibri" pitchFamily="34" charset="0"/>
                        </a:rPr>
                        <a:t>6. </a:t>
                      </a:r>
                      <a:r>
                        <a:rPr lang="fr-FR" sz="1200" b="1" i="0" kern="1200" noProof="0" dirty="0" smtClean="0">
                          <a:solidFill>
                            <a:schemeClr val="dk1"/>
                          </a:solidFill>
                          <a:effectLst/>
                          <a:latin typeface="Calibri" pitchFamily="34" charset="0"/>
                          <a:ea typeface="+mn-ea"/>
                          <a:cs typeface="Calibri" pitchFamily="34" charset="0"/>
                        </a:rPr>
                        <a:t>Après avoir/être </a:t>
                      </a:r>
                      <a:r>
                        <a:rPr lang="fr-FR" sz="1200" i="0" kern="1200" noProof="0" dirty="0" smtClean="0">
                          <a:solidFill>
                            <a:schemeClr val="dk1"/>
                          </a:solidFill>
                          <a:effectLst/>
                          <a:latin typeface="Calibri" pitchFamily="34" charset="0"/>
                          <a:ea typeface="+mn-ea"/>
                          <a:cs typeface="Calibri" pitchFamily="34" charset="0"/>
                        </a:rPr>
                        <a:t>+ </a:t>
                      </a:r>
                      <a:r>
                        <a:rPr lang="fr-FR" sz="1200" i="0" kern="1200" noProof="0" dirty="0" err="1" smtClean="0">
                          <a:solidFill>
                            <a:schemeClr val="dk1"/>
                          </a:solidFill>
                          <a:effectLst/>
                          <a:latin typeface="Calibri" pitchFamily="34" charset="0"/>
                          <a:ea typeface="+mn-ea"/>
                          <a:cs typeface="Calibri" pitchFamily="34" charset="0"/>
                        </a:rPr>
                        <a:t>past</a:t>
                      </a:r>
                      <a:r>
                        <a:rPr lang="fr-FR" sz="1200" i="0" kern="1200" baseline="0" noProof="0" dirty="0" smtClean="0">
                          <a:solidFill>
                            <a:schemeClr val="dk1"/>
                          </a:solidFill>
                          <a:effectLst/>
                          <a:latin typeface="Calibri" pitchFamily="34" charset="0"/>
                          <a:ea typeface="+mn-ea"/>
                          <a:cs typeface="Calibri" pitchFamily="34" charset="0"/>
                        </a:rPr>
                        <a:t> </a:t>
                      </a:r>
                      <a:r>
                        <a:rPr lang="fr-FR" sz="1200" i="0" kern="1200" baseline="0" noProof="0" dirty="0" err="1" smtClean="0">
                          <a:solidFill>
                            <a:schemeClr val="dk1"/>
                          </a:solidFill>
                          <a:effectLst/>
                          <a:latin typeface="Calibri" pitchFamily="34" charset="0"/>
                          <a:ea typeface="+mn-ea"/>
                          <a:cs typeface="Calibri" pitchFamily="34" charset="0"/>
                        </a:rPr>
                        <a:t>participle</a:t>
                      </a:r>
                      <a:r>
                        <a:rPr lang="fr-FR" sz="1200" i="0" kern="1200" noProof="0" dirty="0" smtClean="0">
                          <a:solidFill>
                            <a:schemeClr val="dk1"/>
                          </a:solidFill>
                          <a:effectLst/>
                          <a:latin typeface="Calibri" pitchFamily="34" charset="0"/>
                          <a:ea typeface="+mn-ea"/>
                          <a:cs typeface="Calibri" pitchFamily="34" charset="0"/>
                        </a:rPr>
                        <a:t>,… (</a:t>
                      </a:r>
                      <a:r>
                        <a:rPr lang="fr-FR" sz="1200" i="0" kern="1200" noProof="0" dirty="0" err="1" smtClean="0">
                          <a:solidFill>
                            <a:schemeClr val="dk1"/>
                          </a:solidFill>
                          <a:effectLst/>
                          <a:latin typeface="Calibri" pitchFamily="34" charset="0"/>
                          <a:ea typeface="+mn-ea"/>
                          <a:cs typeface="Calibri" pitchFamily="34" charset="0"/>
                        </a:rPr>
                        <a:t>pg</a:t>
                      </a:r>
                      <a:r>
                        <a:rPr lang="fr-FR" sz="1200" i="0" kern="1200" noProof="0" dirty="0" smtClean="0">
                          <a:solidFill>
                            <a:schemeClr val="dk1"/>
                          </a:solidFill>
                          <a:effectLst/>
                          <a:latin typeface="Calibri" pitchFamily="34" charset="0"/>
                          <a:ea typeface="+mn-ea"/>
                          <a:cs typeface="Calibri" pitchFamily="34" charset="0"/>
                        </a:rPr>
                        <a:t> 16)</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3973">
                <a:tc>
                  <a:txBody>
                    <a:bodyPr/>
                    <a:lstStyle/>
                    <a:p>
                      <a:r>
                        <a:rPr lang="fr-FR" sz="1200" b="1" noProof="0" dirty="0" smtClean="0">
                          <a:latin typeface="Calibri" pitchFamily="34" charset="0"/>
                          <a:cs typeface="Calibri" pitchFamily="34" charset="0"/>
                        </a:rPr>
                        <a:t>INTERESTING VOCABULARY (</a:t>
                      </a:r>
                      <a:r>
                        <a:rPr lang="fr-FR" sz="1200" b="1" noProof="0" dirty="0" err="1" smtClean="0">
                          <a:latin typeface="Calibri" pitchFamily="34" charset="0"/>
                          <a:cs typeface="Calibri" pitchFamily="34" charset="0"/>
                        </a:rPr>
                        <a:t>pg</a:t>
                      </a:r>
                      <a:r>
                        <a:rPr lang="fr-FR" sz="1200" b="1" baseline="0" noProof="0" dirty="0" smtClean="0">
                          <a:latin typeface="Calibri" pitchFamily="34" charset="0"/>
                          <a:cs typeface="Calibri" pitchFamily="34" charset="0"/>
                        </a:rPr>
                        <a:t> 24, 46-51)</a:t>
                      </a:r>
                      <a:endParaRPr lang="fr-FR" sz="1200" b="1" noProof="0" dirty="0" smtClean="0">
                        <a:latin typeface="Calibri" pitchFamily="34" charset="0"/>
                        <a:cs typeface="Calibri" pitchFamily="34" charset="0"/>
                      </a:endParaRPr>
                    </a:p>
                    <a:p>
                      <a:r>
                        <a:rPr lang="fr-FR" sz="1200" noProof="0" dirty="0" smtClean="0">
                          <a:latin typeface="Calibri" pitchFamily="34" charset="0"/>
                          <a:cs typeface="Calibri" pitchFamily="34" charset="0"/>
                        </a:rPr>
                        <a:t>A range</a:t>
                      </a:r>
                      <a:r>
                        <a:rPr lang="fr-FR" sz="1200" baseline="0" noProof="0" dirty="0" smtClean="0">
                          <a:latin typeface="Calibri" pitchFamily="34" charset="0"/>
                          <a:cs typeface="Calibri" pitchFamily="34" charset="0"/>
                        </a:rPr>
                        <a:t> of more </a:t>
                      </a:r>
                      <a:r>
                        <a:rPr lang="fr-FR" sz="1200" baseline="0" noProof="0" dirty="0" err="1" smtClean="0">
                          <a:latin typeface="Calibri" pitchFamily="34" charset="0"/>
                          <a:cs typeface="Calibri" pitchFamily="34" charset="0"/>
                        </a:rPr>
                        <a:t>unusual</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verbs</a:t>
                      </a:r>
                      <a:r>
                        <a:rPr lang="fr-FR" sz="1200" baseline="0" noProof="0" dirty="0" smtClean="0">
                          <a:latin typeface="Calibri" pitchFamily="34" charset="0"/>
                          <a:cs typeface="Calibri" pitchFamily="34" charset="0"/>
                        </a:rPr>
                        <a:t> and adjectives, and </a:t>
                      </a:r>
                      <a:r>
                        <a:rPr lang="fr-FR" sz="1200" baseline="0" noProof="0" dirty="0" err="1" smtClean="0">
                          <a:latin typeface="Calibri" pitchFamily="34" charset="0"/>
                          <a:cs typeface="Calibri" pitchFamily="34" charset="0"/>
                        </a:rPr>
                        <a:t>idioms</a:t>
                      </a:r>
                      <a:endParaRPr lang="fr-FR" sz="1200" noProof="0" dirty="0">
                        <a:latin typeface="Calibri" pitchFamily="34" charset="0"/>
                        <a:cs typeface="Calibri" pitchFamily="34"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20463">
                <a:tc>
                  <a:txBody>
                    <a:bodyPr/>
                    <a:lstStyle/>
                    <a:p>
                      <a:r>
                        <a:rPr lang="fr-FR" sz="1200" b="1" noProof="0" dirty="0" smtClean="0">
                          <a:latin typeface="Calibri" pitchFamily="34" charset="0"/>
                          <a:cs typeface="Calibri" pitchFamily="34" charset="0"/>
                        </a:rPr>
                        <a:t>TENSES &amp; TIME FRAMES (</a:t>
                      </a:r>
                      <a:r>
                        <a:rPr lang="fr-FR" sz="1200" b="1" noProof="0" dirty="0" err="1" smtClean="0">
                          <a:latin typeface="Calibri" pitchFamily="34" charset="0"/>
                          <a:cs typeface="Calibri" pitchFamily="34" charset="0"/>
                        </a:rPr>
                        <a:t>pg</a:t>
                      </a:r>
                      <a:r>
                        <a:rPr lang="fr-FR" sz="1200" b="1" noProof="0" dirty="0" smtClean="0">
                          <a:latin typeface="Calibri" pitchFamily="34" charset="0"/>
                          <a:cs typeface="Calibri" pitchFamily="34" charset="0"/>
                        </a:rPr>
                        <a:t> 7 – 17)</a:t>
                      </a:r>
                    </a:p>
                    <a:p>
                      <a:r>
                        <a:rPr lang="fr-FR" sz="1200" noProof="0" dirty="0" err="1" smtClean="0">
                          <a:latin typeface="Calibri" pitchFamily="34" charset="0"/>
                          <a:cs typeface="Calibri" pitchFamily="34" charset="0"/>
                        </a:rPr>
                        <a:t>Present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present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continuous</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perfect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near</a:t>
                      </a:r>
                      <a:r>
                        <a:rPr lang="fr-FR" sz="1200" noProof="0" dirty="0" smtClean="0">
                          <a:latin typeface="Calibri" pitchFamily="34" charset="0"/>
                          <a:cs typeface="Calibri" pitchFamily="34" charset="0"/>
                        </a:rPr>
                        <a:t> future, future, </a:t>
                      </a:r>
                      <a:r>
                        <a:rPr lang="fr-FR" sz="1200" noProof="0" dirty="0" err="1" smtClean="0">
                          <a:latin typeface="Calibri" pitchFamily="34" charset="0"/>
                          <a:cs typeface="Calibri" pitchFamily="34" charset="0"/>
                        </a:rPr>
                        <a:t>imperfect</a:t>
                      </a:r>
                      <a:r>
                        <a:rPr lang="fr-FR" sz="120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pluperfect</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subjunctive</a:t>
                      </a:r>
                      <a:r>
                        <a:rPr lang="fr-FR" sz="1200" baseline="0" noProof="0" dirty="0" smtClean="0">
                          <a:latin typeface="Calibri" pitchFamily="34" charset="0"/>
                          <a:cs typeface="Calibri" pitchFamily="34" charset="0"/>
                        </a:rPr>
                        <a:t> in set phrases (il faut que je fasse/je ne crois que ce soit…)</a:t>
                      </a:r>
                      <a:endParaRPr lang="fr-FR" sz="1200" noProof="0" dirty="0">
                        <a:latin typeface="Calibri" pitchFamily="34" charset="0"/>
                        <a:cs typeface="Calibri" pitchFamily="34"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p:cNvSpPr txBox="1"/>
          <p:nvPr/>
        </p:nvSpPr>
        <p:spPr>
          <a:xfrm>
            <a:off x="0" y="2"/>
            <a:ext cx="6802165" cy="677108"/>
          </a:xfrm>
          <a:prstGeom prst="rect">
            <a:avLst/>
          </a:prstGeom>
          <a:noFill/>
        </p:spPr>
        <p:txBody>
          <a:bodyPr wrap="square" rtlCol="0">
            <a:spAutoFit/>
          </a:bodyPr>
          <a:lstStyle/>
          <a:p>
            <a:pPr algn="ctr"/>
            <a:r>
              <a:rPr lang="en-GB" b="1" dirty="0">
                <a:solidFill>
                  <a:prstClr val="black"/>
                </a:solidFill>
                <a:latin typeface="Calibri" pitchFamily="34" charset="0"/>
                <a:cs typeface="Calibri" pitchFamily="34" charset="0"/>
              </a:rPr>
              <a:t>Developing </a:t>
            </a:r>
            <a:r>
              <a:rPr lang="en-GB" b="1" dirty="0" smtClean="0">
                <a:solidFill>
                  <a:prstClr val="black"/>
                </a:solidFill>
                <a:latin typeface="Calibri" pitchFamily="34" charset="0"/>
                <a:cs typeface="Calibri" pitchFamily="34" charset="0"/>
              </a:rPr>
              <a:t>answers in writing and speaking</a:t>
            </a:r>
            <a:endParaRPr lang="en-GB" b="1" dirty="0">
              <a:solidFill>
                <a:prstClr val="black"/>
              </a:solidFill>
              <a:latin typeface="Calibri" pitchFamily="34" charset="0"/>
              <a:cs typeface="Calibri" pitchFamily="34" charset="0"/>
            </a:endParaRPr>
          </a:p>
          <a:p>
            <a:pPr algn="ctr"/>
            <a:r>
              <a:rPr lang="en-GB" sz="2000" b="1" u="sng" dirty="0">
                <a:solidFill>
                  <a:prstClr val="black"/>
                </a:solidFill>
                <a:latin typeface="Calibri" pitchFamily="34" charset="0"/>
                <a:cs typeface="Calibri" pitchFamily="34" charset="0"/>
              </a:rPr>
              <a:t>LOVE IT!</a:t>
            </a:r>
          </a:p>
        </p:txBody>
      </p:sp>
      <p:sp>
        <p:nvSpPr>
          <p:cNvPr id="8" name="Slide Number Placeholder 7"/>
          <p:cNvSpPr>
            <a:spLocks noGrp="1"/>
          </p:cNvSpPr>
          <p:nvPr>
            <p:ph type="sldNum" sz="quarter" idx="12"/>
          </p:nvPr>
        </p:nvSpPr>
        <p:spPr/>
        <p:txBody>
          <a:bodyPr/>
          <a:lstStyle/>
          <a:p>
            <a:pPr>
              <a:defRPr/>
            </a:pPr>
            <a:fld id="{0F145BFC-05E3-4D00-AE96-44E6DC1FA43B}" type="slidenum">
              <a:rPr lang="en-GB" smtClean="0"/>
              <a:pPr>
                <a:defRPr/>
              </a:pPr>
              <a:t>22</a:t>
            </a:fld>
            <a:endParaRPr lang="en-GB"/>
          </a:p>
        </p:txBody>
      </p:sp>
      <p:sp>
        <p:nvSpPr>
          <p:cNvPr id="11266" name="AutoShape 2" descr="Image result for 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6" name="Picture 4" descr="Image result for heart emoji black"/>
          <p:cNvPicPr>
            <a:picLocks noChangeAspect="1" noChangeArrowheads="1"/>
          </p:cNvPicPr>
          <p:nvPr/>
        </p:nvPicPr>
        <p:blipFill>
          <a:blip r:embed="rId2" cstate="print"/>
          <a:srcRect/>
          <a:stretch>
            <a:fillRect/>
          </a:stretch>
        </p:blipFill>
        <p:spPr bwMode="auto">
          <a:xfrm>
            <a:off x="0" y="0"/>
            <a:ext cx="792088" cy="792088"/>
          </a:xfrm>
          <a:prstGeom prst="rect">
            <a:avLst/>
          </a:prstGeom>
          <a:noFill/>
        </p:spPr>
      </p:pic>
      <p:pic>
        <p:nvPicPr>
          <p:cNvPr id="9" name="Picture 4" descr="Image result for heart emoji black"/>
          <p:cNvPicPr>
            <a:picLocks noChangeAspect="1" noChangeArrowheads="1"/>
          </p:cNvPicPr>
          <p:nvPr/>
        </p:nvPicPr>
        <p:blipFill>
          <a:blip r:embed="rId2" cstate="print"/>
          <a:srcRect/>
          <a:stretch>
            <a:fillRect/>
          </a:stretch>
        </p:blipFill>
        <p:spPr bwMode="auto">
          <a:xfrm>
            <a:off x="6052948" y="-50765"/>
            <a:ext cx="792088" cy="792088"/>
          </a:xfrm>
          <a:prstGeom prst="rect">
            <a:avLst/>
          </a:prstGeom>
          <a:noFill/>
        </p:spPr>
      </p:pic>
      <p:pic>
        <p:nvPicPr>
          <p:cNvPr id="10" name="Picture 2" descr="Image result for french fancie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4824" y="5004048"/>
            <a:ext cx="597945" cy="44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5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8640" y="179512"/>
          <a:ext cx="6480719" cy="8343469"/>
        </p:xfrm>
        <a:graphic>
          <a:graphicData uri="http://schemas.openxmlformats.org/drawingml/2006/table">
            <a:tbl>
              <a:tblPr/>
              <a:tblGrid>
                <a:gridCol w="3036143">
                  <a:extLst>
                    <a:ext uri="{9D8B030D-6E8A-4147-A177-3AD203B41FA5}">
                      <a16:colId xmlns:a16="http://schemas.microsoft.com/office/drawing/2014/main" val="20000"/>
                    </a:ext>
                  </a:extLst>
                </a:gridCol>
                <a:gridCol w="3444576">
                  <a:extLst>
                    <a:ext uri="{9D8B030D-6E8A-4147-A177-3AD203B41FA5}">
                      <a16:colId xmlns:a16="http://schemas.microsoft.com/office/drawing/2014/main" val="20001"/>
                    </a:ext>
                  </a:extLst>
                </a:gridCol>
              </a:tblGrid>
              <a:tr h="58111">
                <a:tc gridSpan="2">
                  <a:txBody>
                    <a:bodyPr/>
                    <a:lstStyle/>
                    <a:p>
                      <a:pPr algn="ctr"/>
                      <a:r>
                        <a:rPr lang="fr-FR" sz="1400" b="1" kern="1200" noProof="0" dirty="0" smtClean="0">
                          <a:solidFill>
                            <a:schemeClr val="tx1"/>
                          </a:solidFill>
                          <a:latin typeface="Calibri" pitchFamily="34" charset="0"/>
                          <a:ea typeface="+mn-ea"/>
                          <a:cs typeface="Calibri" pitchFamily="34" charset="0"/>
                        </a:rPr>
                        <a:t>FRENCH</a:t>
                      </a:r>
                      <a:r>
                        <a:rPr lang="fr-FR" sz="1400" b="1" kern="1200" baseline="0" noProof="0" dirty="0" smtClean="0">
                          <a:solidFill>
                            <a:schemeClr val="tx1"/>
                          </a:solidFill>
                          <a:latin typeface="Calibri" pitchFamily="34" charset="0"/>
                          <a:ea typeface="+mn-ea"/>
                          <a:cs typeface="Calibri" pitchFamily="34" charset="0"/>
                        </a:rPr>
                        <a:t> FANCIES</a:t>
                      </a:r>
                      <a:r>
                        <a:rPr lang="fr-FR" sz="1400" b="1" kern="1200" noProof="0" dirty="0" smtClean="0">
                          <a:solidFill>
                            <a:schemeClr val="tx1"/>
                          </a:solidFill>
                          <a:latin typeface="Calibri" pitchFamily="34" charset="0"/>
                          <a:ea typeface="+mn-ea"/>
                          <a:cs typeface="Calibri" pitchFamily="34" charset="0"/>
                        </a:rPr>
                        <a:t>!</a:t>
                      </a:r>
                    </a:p>
                    <a:p>
                      <a:pPr algn="ctr"/>
                      <a:r>
                        <a:rPr lang="fr-FR" sz="1400" b="1" kern="1200" noProof="0" dirty="0" smtClean="0">
                          <a:solidFill>
                            <a:schemeClr val="tx1"/>
                          </a:solidFill>
                          <a:latin typeface="Calibri" pitchFamily="34" charset="0"/>
                          <a:ea typeface="+mn-ea"/>
                          <a:cs typeface="Calibri" pitchFamily="34" charset="0"/>
                        </a:rPr>
                        <a:t>COMPLEX</a:t>
                      </a:r>
                      <a:r>
                        <a:rPr lang="fr-FR" sz="1400" b="1" kern="1200" baseline="0" noProof="0" dirty="0" smtClean="0">
                          <a:solidFill>
                            <a:schemeClr val="tx1"/>
                          </a:solidFill>
                          <a:latin typeface="Calibri" pitchFamily="34" charset="0"/>
                          <a:ea typeface="+mn-ea"/>
                          <a:cs typeface="Calibri" pitchFamily="34" charset="0"/>
                        </a:rPr>
                        <a:t> FRENCH STRUCTURES THAT EXAMINERS LOVE!</a:t>
                      </a:r>
                      <a:endParaRPr lang="fr-FR" sz="1400" b="1" kern="1200" noProof="0" dirty="0">
                        <a:solidFill>
                          <a:schemeClr val="tx1"/>
                        </a:solidFill>
                        <a:latin typeface="Calibri" pitchFamily="34" charset="0"/>
                        <a:ea typeface="+mn-ea"/>
                        <a:cs typeface="Calibri" pitchFamily="34" charset="0"/>
                      </a:endParaRPr>
                    </a:p>
                  </a:txBody>
                  <a:tcPr marL="11762" marR="117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0000"/>
                  </a:ext>
                </a:extLst>
              </a:tr>
              <a:tr h="6823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Étant donné que/puisque/car …</a:t>
                      </a:r>
                      <a:r>
                        <a:rPr lang="fr-FR" sz="1050" b="0" baseline="0" noProof="0" dirty="0" smtClean="0">
                          <a:latin typeface="Calibri" pitchFamily="34" charset="0"/>
                          <a:ea typeface="Times New Roman"/>
                          <a:cs typeface="Calibri" pitchFamily="34" charset="0"/>
                        </a:rPr>
                        <a:t> </a:t>
                      </a:r>
                      <a:r>
                        <a:rPr lang="fr-FR" sz="1050" b="1" noProof="0" dirty="0" err="1" smtClean="0">
                          <a:latin typeface="Calibri" pitchFamily="34" charset="0"/>
                          <a:ea typeface="Times New Roman"/>
                          <a:cs typeface="Calibri" pitchFamily="34" charset="0"/>
                        </a:rPr>
                        <a:t>Given</a:t>
                      </a:r>
                      <a:r>
                        <a:rPr lang="fr-FR" sz="1050" b="1" noProof="0" dirty="0" smtClean="0">
                          <a:latin typeface="Calibri" pitchFamily="34" charset="0"/>
                          <a:ea typeface="Times New Roman"/>
                          <a:cs typeface="Calibri" pitchFamily="34" charset="0"/>
                        </a:rPr>
                        <a:t> </a:t>
                      </a:r>
                      <a:r>
                        <a:rPr lang="fr-FR" sz="1050" b="1" noProof="0" dirty="0" err="1" smtClean="0">
                          <a:latin typeface="Calibri" pitchFamily="34" charset="0"/>
                          <a:ea typeface="Times New Roman"/>
                          <a:cs typeface="Calibri" pitchFamily="34" charset="0"/>
                        </a:rPr>
                        <a:t>that</a:t>
                      </a:r>
                      <a:r>
                        <a:rPr lang="fr-FR" sz="1050" b="1" noProof="0" dirty="0" smtClean="0">
                          <a:latin typeface="Calibri" pitchFamily="34" charset="0"/>
                          <a:ea typeface="Times New Roman"/>
                          <a:cs typeface="Calibri" pitchFamily="34" charset="0"/>
                        </a:rPr>
                        <a:t>/</a:t>
                      </a:r>
                      <a:r>
                        <a:rPr lang="fr-FR" sz="1050" b="1" noProof="0" dirty="0" err="1" smtClean="0">
                          <a:latin typeface="Calibri" pitchFamily="34" charset="0"/>
                          <a:ea typeface="Times New Roman"/>
                          <a:cs typeface="Calibri" pitchFamily="34" charset="0"/>
                        </a:rPr>
                        <a:t>since</a:t>
                      </a:r>
                      <a:r>
                        <a:rPr lang="fr-FR" sz="1050" b="1" noProof="0" dirty="0" smtClean="0">
                          <a:latin typeface="Calibri" pitchFamily="34" charset="0"/>
                          <a:ea typeface="Times New Roman"/>
                          <a:cs typeface="Calibri" pitchFamily="34" charset="0"/>
                        </a:rPr>
                        <a:t> – use </a:t>
                      </a:r>
                      <a:r>
                        <a:rPr lang="fr-FR" sz="1050" b="1" noProof="0" dirty="0" err="1" smtClean="0">
                          <a:latin typeface="Calibri" pitchFamily="34" charset="0"/>
                          <a:ea typeface="Times New Roman"/>
                          <a:cs typeface="Calibri" pitchFamily="34" charset="0"/>
                        </a:rPr>
                        <a:t>instead</a:t>
                      </a:r>
                      <a:r>
                        <a:rPr lang="fr-FR" sz="1050" b="1" noProof="0" dirty="0" smtClean="0">
                          <a:latin typeface="Calibri" pitchFamily="34" charset="0"/>
                          <a:ea typeface="Times New Roman"/>
                          <a:cs typeface="Calibri" pitchFamily="34" charset="0"/>
                        </a:rPr>
                        <a:t> of parce</a:t>
                      </a:r>
                      <a:r>
                        <a:rPr lang="fr-FR" sz="1050" b="1" baseline="0" noProof="0" dirty="0" smtClean="0">
                          <a:latin typeface="Calibri" pitchFamily="34" charset="0"/>
                          <a:ea typeface="Times New Roman"/>
                          <a:cs typeface="Calibri" pitchFamily="34" charset="0"/>
                        </a:rPr>
                        <a:t> que</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J’aime le foot puisque</a:t>
                      </a:r>
                      <a:r>
                        <a:rPr lang="fr-FR" sz="1050" baseline="0" noProof="0" dirty="0" smtClean="0">
                          <a:latin typeface="Calibri" pitchFamily="34" charset="0"/>
                          <a:ea typeface="Times New Roman"/>
                          <a:cs typeface="Calibri" pitchFamily="34" charset="0"/>
                        </a:rPr>
                        <a:t> c’est ma passion</a:t>
                      </a:r>
                      <a:r>
                        <a:rPr lang="fr-FR" sz="1050" noProof="0" dirty="0" smtClean="0">
                          <a:latin typeface="Calibri" pitchFamily="34" charset="0"/>
                          <a:ea typeface="Times New Roman"/>
                          <a:cs typeface="Calibri" pitchFamily="34" charset="0"/>
                        </a:rPr>
                        <a:t> – </a:t>
                      </a:r>
                      <a:r>
                        <a:rPr lang="fr-FR" sz="1050" i="1" noProof="0" dirty="0" smtClean="0">
                          <a:latin typeface="Calibri" pitchFamily="34" charset="0"/>
                          <a:ea typeface="Times New Roman"/>
                          <a:cs typeface="Calibri" pitchFamily="34" charset="0"/>
                        </a:rPr>
                        <a:t>I </a:t>
                      </a:r>
                      <a:r>
                        <a:rPr lang="fr-FR" sz="1050" i="1" noProof="0" dirty="0" err="1" smtClean="0">
                          <a:latin typeface="Calibri" pitchFamily="34" charset="0"/>
                          <a:ea typeface="Times New Roman"/>
                          <a:cs typeface="Calibri" pitchFamily="34" charset="0"/>
                        </a:rPr>
                        <a:t>like</a:t>
                      </a:r>
                      <a:r>
                        <a:rPr lang="fr-FR" sz="1050" i="1" noProof="0" dirty="0" smtClean="0">
                          <a:latin typeface="Calibri" pitchFamily="34" charset="0"/>
                          <a:ea typeface="Times New Roman"/>
                          <a:cs typeface="Calibri" pitchFamily="34" charset="0"/>
                        </a:rPr>
                        <a:t> football </a:t>
                      </a:r>
                      <a:r>
                        <a:rPr lang="fr-FR" sz="1050" i="1" noProof="0" dirty="0" err="1" smtClean="0">
                          <a:latin typeface="Calibri" pitchFamily="34" charset="0"/>
                          <a:ea typeface="Times New Roman"/>
                          <a:cs typeface="Calibri" pitchFamily="34" charset="0"/>
                        </a:rPr>
                        <a:t>because</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it’s</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my</a:t>
                      </a:r>
                      <a:r>
                        <a:rPr lang="fr-FR" sz="1050" i="1" noProof="0" dirty="0" smtClean="0">
                          <a:latin typeface="Calibri" pitchFamily="34" charset="0"/>
                          <a:ea typeface="Times New Roman"/>
                          <a:cs typeface="Calibri" pitchFamily="34" charset="0"/>
                        </a:rPr>
                        <a:t> passion</a:t>
                      </a: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plus /moins … que …</a:t>
                      </a:r>
                      <a:r>
                        <a:rPr lang="fr-FR" sz="1050" b="0" baseline="0" noProof="0" dirty="0" smtClean="0">
                          <a:latin typeface="Calibri" pitchFamily="34" charset="0"/>
                          <a:ea typeface="Times New Roman"/>
                          <a:cs typeface="Calibri" pitchFamily="34" charset="0"/>
                        </a:rPr>
                        <a:t> </a:t>
                      </a:r>
                      <a:r>
                        <a:rPr lang="fr-FR" sz="1050" b="1" noProof="0" dirty="0" smtClean="0">
                          <a:latin typeface="Calibri" pitchFamily="34" charset="0"/>
                          <a:ea typeface="Times New Roman"/>
                          <a:cs typeface="Calibri" pitchFamily="34" charset="0"/>
                        </a:rPr>
                        <a:t>- more/</a:t>
                      </a:r>
                      <a:r>
                        <a:rPr lang="fr-FR" sz="1050" b="1" noProof="0" dirty="0" err="1" smtClean="0">
                          <a:latin typeface="Calibri" pitchFamily="34" charset="0"/>
                          <a:ea typeface="Times New Roman"/>
                          <a:cs typeface="Calibri" pitchFamily="34" charset="0"/>
                        </a:rPr>
                        <a:t>less</a:t>
                      </a:r>
                      <a:r>
                        <a:rPr lang="fr-FR" sz="1050" b="1" noProof="0" dirty="0" smtClean="0">
                          <a:latin typeface="Calibri" pitchFamily="34" charset="0"/>
                          <a:ea typeface="Times New Roman"/>
                          <a:cs typeface="Calibri" pitchFamily="34" charset="0"/>
                        </a:rPr>
                        <a:t>… </a:t>
                      </a:r>
                      <a:r>
                        <a:rPr lang="fr-FR" sz="1050" b="1" noProof="0" dirty="0" err="1" smtClean="0">
                          <a:latin typeface="Calibri" pitchFamily="34" charset="0"/>
                          <a:ea typeface="Times New Roman"/>
                          <a:cs typeface="Calibri" pitchFamily="34" charset="0"/>
                        </a:rPr>
                        <a:t>than</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L’anglais</a:t>
                      </a:r>
                      <a:r>
                        <a:rPr lang="fr-FR" sz="1050" baseline="0" noProof="0" dirty="0" smtClean="0">
                          <a:latin typeface="Calibri" pitchFamily="34" charset="0"/>
                          <a:ea typeface="Times New Roman"/>
                          <a:cs typeface="Calibri" pitchFamily="34" charset="0"/>
                        </a:rPr>
                        <a:t> </a:t>
                      </a:r>
                      <a:r>
                        <a:rPr lang="fr-FR" sz="1050" noProof="0" dirty="0" smtClean="0">
                          <a:latin typeface="Calibri" pitchFamily="34" charset="0"/>
                          <a:ea typeface="Times New Roman"/>
                          <a:cs typeface="Calibri" pitchFamily="34" charset="0"/>
                        </a:rPr>
                        <a:t>est plus facile que l’espagnol – </a:t>
                      </a:r>
                      <a:r>
                        <a:rPr lang="fr-FR" sz="1050" i="1" noProof="0" dirty="0" smtClean="0">
                          <a:latin typeface="Calibri" pitchFamily="34" charset="0"/>
                          <a:ea typeface="Times New Roman"/>
                          <a:cs typeface="Calibri" pitchFamily="34" charset="0"/>
                        </a:rPr>
                        <a:t>English </a:t>
                      </a:r>
                      <a:r>
                        <a:rPr lang="fr-FR" sz="1050" i="1" noProof="0" dirty="0" err="1" smtClean="0">
                          <a:latin typeface="Calibri" pitchFamily="34" charset="0"/>
                          <a:ea typeface="Times New Roman"/>
                          <a:cs typeface="Calibri" pitchFamily="34" charset="0"/>
                        </a:rPr>
                        <a:t>is</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easier</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than</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Spanish</a:t>
                      </a:r>
                      <a:endParaRPr lang="fr-FR" sz="105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87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Avant de … + inf. - </a:t>
                      </a:r>
                      <a:r>
                        <a:rPr lang="fr-FR" sz="1050" b="1" noProof="0" dirty="0" err="1" smtClean="0">
                          <a:latin typeface="Calibri" pitchFamily="34" charset="0"/>
                          <a:ea typeface="Times New Roman"/>
                          <a:cs typeface="Calibri" pitchFamily="34" charset="0"/>
                        </a:rPr>
                        <a:t>Before</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Avant d’aller au  cinéma… - </a:t>
                      </a:r>
                      <a:r>
                        <a:rPr lang="fr-FR" sz="1050" i="1" noProof="0" dirty="0" err="1" smtClean="0">
                          <a:latin typeface="Calibri" pitchFamily="34" charset="0"/>
                          <a:ea typeface="Times New Roman"/>
                          <a:cs typeface="Calibri" pitchFamily="34" charset="0"/>
                        </a:rPr>
                        <a:t>Before</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going</a:t>
                      </a:r>
                      <a:r>
                        <a:rPr lang="fr-FR" sz="1050" i="1" noProof="0" dirty="0" smtClean="0">
                          <a:latin typeface="Calibri" pitchFamily="34" charset="0"/>
                          <a:ea typeface="Times New Roman"/>
                          <a:cs typeface="Calibri" pitchFamily="34" charset="0"/>
                        </a:rPr>
                        <a:t> to the </a:t>
                      </a:r>
                      <a:r>
                        <a:rPr lang="fr-FR" sz="1050" i="1" noProof="0" dirty="0" err="1" smtClean="0">
                          <a:latin typeface="Calibri" pitchFamily="34" charset="0"/>
                          <a:ea typeface="Times New Roman"/>
                          <a:cs typeface="Calibri" pitchFamily="34" charset="0"/>
                        </a:rPr>
                        <a:t>cinema</a:t>
                      </a:r>
                      <a:endParaRPr lang="fr-FR" sz="1050" noProof="0" dirty="0" smtClean="0">
                        <a:latin typeface="Calibri" pitchFamily="34" charset="0"/>
                        <a:ea typeface="Times New Roman"/>
                        <a:cs typeface="Calibri" pitchFamily="34" charset="0"/>
                      </a:endParaRPr>
                    </a:p>
                    <a:p>
                      <a:pPr>
                        <a:lnSpc>
                          <a:spcPct val="115000"/>
                        </a:lnSpc>
                        <a:spcAft>
                          <a:spcPts val="0"/>
                        </a:spcAft>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aussi…que</a:t>
                      </a:r>
                      <a:r>
                        <a:rPr lang="fr-FR" sz="1050" b="0" baseline="0" noProof="0" dirty="0" smtClean="0">
                          <a:latin typeface="Calibri" pitchFamily="34" charset="0"/>
                          <a:ea typeface="Times New Roman"/>
                          <a:cs typeface="Calibri" pitchFamily="34" charset="0"/>
                        </a:rPr>
                        <a:t> - </a:t>
                      </a:r>
                      <a:r>
                        <a:rPr lang="fr-FR" sz="1050" b="1" baseline="0" noProof="0" dirty="0" smtClean="0">
                          <a:latin typeface="Calibri" pitchFamily="34" charset="0"/>
                          <a:ea typeface="Times New Roman"/>
                          <a:cs typeface="Calibri" pitchFamily="34" charset="0"/>
                        </a:rPr>
                        <a:t>a</a:t>
                      </a:r>
                      <a:r>
                        <a:rPr lang="fr-FR" sz="1050" b="1" noProof="0" dirty="0" smtClean="0">
                          <a:latin typeface="Calibri" pitchFamily="34" charset="0"/>
                          <a:ea typeface="Times New Roman"/>
                          <a:cs typeface="Calibri" pitchFamily="34" charset="0"/>
                        </a:rPr>
                        <a:t>s … as</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L’anglais</a:t>
                      </a:r>
                      <a:r>
                        <a:rPr lang="fr-FR" sz="1050" baseline="0" noProof="0" dirty="0" smtClean="0">
                          <a:latin typeface="Calibri" pitchFamily="34" charset="0"/>
                          <a:ea typeface="Times New Roman"/>
                          <a:cs typeface="Calibri" pitchFamily="34" charset="0"/>
                        </a:rPr>
                        <a:t> </a:t>
                      </a:r>
                      <a:r>
                        <a:rPr lang="fr-FR" sz="1050" noProof="0" dirty="0" smtClean="0">
                          <a:latin typeface="Calibri" pitchFamily="34" charset="0"/>
                          <a:ea typeface="Times New Roman"/>
                          <a:cs typeface="Calibri" pitchFamily="34" charset="0"/>
                        </a:rPr>
                        <a:t>est aussi facile que le</a:t>
                      </a:r>
                      <a:r>
                        <a:rPr lang="fr-FR" sz="1050" baseline="0" noProof="0" dirty="0" smtClean="0">
                          <a:latin typeface="Calibri" pitchFamily="34" charset="0"/>
                          <a:ea typeface="Times New Roman"/>
                          <a:cs typeface="Calibri" pitchFamily="34" charset="0"/>
                        </a:rPr>
                        <a:t> français</a:t>
                      </a:r>
                      <a:r>
                        <a:rPr lang="fr-FR" sz="1050" noProof="0" dirty="0" smtClean="0">
                          <a:latin typeface="Calibri" pitchFamily="34" charset="0"/>
                          <a:ea typeface="Times New Roman"/>
                          <a:cs typeface="Calibri" pitchFamily="34" charset="0"/>
                        </a:rPr>
                        <a:t> – </a:t>
                      </a:r>
                      <a:r>
                        <a:rPr lang="fr-FR" sz="1050" i="1" noProof="0" dirty="0" smtClean="0">
                          <a:latin typeface="Calibri" pitchFamily="34" charset="0"/>
                          <a:ea typeface="Times New Roman"/>
                          <a:cs typeface="Calibri" pitchFamily="34" charset="0"/>
                        </a:rPr>
                        <a:t>English </a:t>
                      </a:r>
                      <a:r>
                        <a:rPr lang="fr-FR" sz="1050" i="1" noProof="0" dirty="0" err="1" smtClean="0">
                          <a:latin typeface="Calibri" pitchFamily="34" charset="0"/>
                          <a:ea typeface="Times New Roman"/>
                          <a:cs typeface="Calibri" pitchFamily="34" charset="0"/>
                        </a:rPr>
                        <a:t>is</a:t>
                      </a:r>
                      <a:r>
                        <a:rPr lang="fr-FR" sz="1050" i="1" noProof="0" dirty="0" smtClean="0">
                          <a:latin typeface="Calibri" pitchFamily="34" charset="0"/>
                          <a:ea typeface="Times New Roman"/>
                          <a:cs typeface="Calibri" pitchFamily="34" charset="0"/>
                        </a:rPr>
                        <a:t> as </a:t>
                      </a:r>
                      <a:r>
                        <a:rPr lang="fr-FR" sz="1050" i="1" noProof="0" dirty="0" err="1" smtClean="0">
                          <a:latin typeface="Calibri" pitchFamily="34" charset="0"/>
                          <a:ea typeface="Times New Roman"/>
                          <a:cs typeface="Calibri" pitchFamily="34" charset="0"/>
                        </a:rPr>
                        <a:t>easy</a:t>
                      </a:r>
                      <a:r>
                        <a:rPr lang="fr-FR" sz="1050" i="1" noProof="0" dirty="0" smtClean="0">
                          <a:latin typeface="Calibri" pitchFamily="34" charset="0"/>
                          <a:ea typeface="Times New Roman"/>
                          <a:cs typeface="Calibri" pitchFamily="34" charset="0"/>
                        </a:rPr>
                        <a:t> as French</a:t>
                      </a:r>
                      <a:endParaRPr lang="fr-FR" sz="105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86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Après avoir/être+ pp. – </a:t>
                      </a:r>
                      <a:r>
                        <a:rPr lang="fr-FR" sz="1050" b="1" noProof="0" dirty="0" err="1" smtClean="0">
                          <a:latin typeface="Calibri" pitchFamily="34" charset="0"/>
                          <a:ea typeface="Times New Roman"/>
                          <a:cs typeface="Calibri" pitchFamily="34" charset="0"/>
                        </a:rPr>
                        <a:t>After</a:t>
                      </a:r>
                      <a:r>
                        <a:rPr lang="fr-FR" sz="1050" b="1" noProof="0" dirty="0" smtClean="0">
                          <a:latin typeface="Calibri" pitchFamily="34" charset="0"/>
                          <a:ea typeface="Times New Roman"/>
                          <a:cs typeface="Calibri" pitchFamily="34" charset="0"/>
                        </a:rPr>
                        <a:t> </a:t>
                      </a:r>
                      <a:r>
                        <a:rPr lang="fr-FR" sz="1050" b="1" noProof="0" dirty="0" err="1" smtClean="0">
                          <a:latin typeface="Calibri" pitchFamily="34" charset="0"/>
                          <a:ea typeface="Times New Roman"/>
                          <a:cs typeface="Calibri" pitchFamily="34" charset="0"/>
                        </a:rPr>
                        <a:t>having</a:t>
                      </a:r>
                      <a:r>
                        <a:rPr lang="fr-FR" sz="1050" b="1" noProof="0" dirty="0" smtClean="0">
                          <a:latin typeface="Calibri" pitchFamily="34" charset="0"/>
                          <a:ea typeface="Times New Roman"/>
                          <a:cs typeface="Calibri" pitchFamily="34" charset="0"/>
                        </a:rPr>
                        <a:t>…</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Après avoir vu… - </a:t>
                      </a:r>
                      <a:r>
                        <a:rPr lang="fr-FR" sz="1050" noProof="0" dirty="0" err="1" smtClean="0">
                          <a:latin typeface="Calibri" pitchFamily="34" charset="0"/>
                          <a:ea typeface="Times New Roman"/>
                          <a:cs typeface="Calibri" pitchFamily="34" charset="0"/>
                        </a:rPr>
                        <a:t>after</a:t>
                      </a:r>
                      <a:r>
                        <a:rPr lang="fr-FR" sz="1050" noProof="0" dirty="0" smtClean="0">
                          <a:latin typeface="Calibri" pitchFamily="34" charset="0"/>
                          <a:ea typeface="Times New Roman"/>
                          <a:cs typeface="Calibri" pitchFamily="34" charset="0"/>
                        </a:rPr>
                        <a:t> </a:t>
                      </a:r>
                      <a:r>
                        <a:rPr lang="fr-FR" sz="1050" noProof="0" dirty="0" err="1" smtClean="0">
                          <a:latin typeface="Calibri" pitchFamily="34" charset="0"/>
                          <a:ea typeface="Times New Roman"/>
                          <a:cs typeface="Calibri" pitchFamily="34" charset="0"/>
                        </a:rPr>
                        <a:t>having</a:t>
                      </a:r>
                      <a:r>
                        <a:rPr lang="fr-FR" sz="1050" noProof="0" dirty="0" smtClean="0">
                          <a:latin typeface="Calibri" pitchFamily="34" charset="0"/>
                          <a:ea typeface="Times New Roman"/>
                          <a:cs typeface="Calibri" pitchFamily="34" charset="0"/>
                        </a:rPr>
                        <a:t> </a:t>
                      </a:r>
                      <a:r>
                        <a:rPr lang="fr-FR" sz="1050" noProof="0" dirty="0" err="1" smtClean="0">
                          <a:latin typeface="Calibri" pitchFamily="34" charset="0"/>
                          <a:ea typeface="Times New Roman"/>
                          <a:cs typeface="Calibri" pitchFamily="34" charset="0"/>
                        </a:rPr>
                        <a:t>seen</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smtClean="0">
                          <a:latin typeface="Calibri" pitchFamily="34" charset="0"/>
                          <a:ea typeface="Times New Roman"/>
                          <a:cs typeface="Calibri" pitchFamily="34" charset="0"/>
                        </a:rPr>
                        <a:t>Après être arrivé – </a:t>
                      </a:r>
                      <a:r>
                        <a:rPr lang="fr-FR" sz="1050" noProof="0" dirty="0" err="1" smtClean="0">
                          <a:latin typeface="Calibri" pitchFamily="34" charset="0"/>
                          <a:ea typeface="Times New Roman"/>
                          <a:cs typeface="Calibri" pitchFamily="34" charset="0"/>
                        </a:rPr>
                        <a:t>after</a:t>
                      </a:r>
                      <a:r>
                        <a:rPr lang="fr-FR" sz="1050" noProof="0" dirty="0" smtClean="0">
                          <a:latin typeface="Calibri" pitchFamily="34" charset="0"/>
                          <a:ea typeface="Times New Roman"/>
                          <a:cs typeface="Calibri" pitchFamily="34" charset="0"/>
                        </a:rPr>
                        <a:t> </a:t>
                      </a:r>
                      <a:r>
                        <a:rPr lang="fr-FR" sz="1050" noProof="0" dirty="0" err="1" smtClean="0">
                          <a:latin typeface="Calibri" pitchFamily="34" charset="0"/>
                          <a:ea typeface="Times New Roman"/>
                          <a:cs typeface="Calibri" pitchFamily="34" charset="0"/>
                        </a:rPr>
                        <a:t>having</a:t>
                      </a:r>
                      <a:r>
                        <a:rPr lang="fr-FR" sz="1050" noProof="0" dirty="0" smtClean="0">
                          <a:latin typeface="Calibri" pitchFamily="34" charset="0"/>
                          <a:ea typeface="Times New Roman"/>
                          <a:cs typeface="Calibri" pitchFamily="34" charset="0"/>
                        </a:rPr>
                        <a:t> </a:t>
                      </a:r>
                      <a:r>
                        <a:rPr lang="fr-FR" sz="1050" noProof="0" dirty="0" err="1" smtClean="0">
                          <a:latin typeface="Calibri" pitchFamily="34" charset="0"/>
                          <a:ea typeface="Times New Roman"/>
                          <a:cs typeface="Calibri" pitchFamily="34" charset="0"/>
                        </a:rPr>
                        <a:t>arrived</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Superlative</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The </a:t>
                      </a:r>
                      <a:r>
                        <a:rPr lang="fr-FR" sz="1050" b="1" noProof="0" dirty="0" err="1" smtClean="0">
                          <a:latin typeface="Calibri" pitchFamily="34" charset="0"/>
                          <a:ea typeface="Times New Roman"/>
                          <a:cs typeface="Calibri" pitchFamily="34" charset="0"/>
                        </a:rPr>
                        <a:t>most</a:t>
                      </a:r>
                      <a:r>
                        <a:rPr lang="fr-FR" sz="1050" b="1" noProof="0" dirty="0" smtClean="0">
                          <a:latin typeface="Calibri" pitchFamily="34" charset="0"/>
                          <a:ea typeface="Times New Roman"/>
                          <a:cs typeface="Calibri" pitchFamily="34" charset="0"/>
                        </a:rPr>
                        <a:t>/best/</a:t>
                      </a:r>
                      <a:r>
                        <a:rPr lang="fr-FR" sz="1050" b="1" noProof="0" dirty="0" err="1" smtClean="0">
                          <a:latin typeface="Calibri" pitchFamily="34" charset="0"/>
                          <a:ea typeface="Times New Roman"/>
                          <a:cs typeface="Calibri" pitchFamily="34" charset="0"/>
                        </a:rPr>
                        <a:t>worst</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Le</a:t>
                      </a:r>
                      <a:r>
                        <a:rPr lang="fr-FR" sz="1050" baseline="0" noProof="0" dirty="0" smtClean="0">
                          <a:latin typeface="Calibri" pitchFamily="34" charset="0"/>
                          <a:ea typeface="Times New Roman"/>
                          <a:cs typeface="Calibri" pitchFamily="34" charset="0"/>
                        </a:rPr>
                        <a:t> mieux</a:t>
                      </a:r>
                      <a:r>
                        <a:rPr lang="fr-FR" sz="1050" noProof="0" dirty="0" smtClean="0">
                          <a:latin typeface="Calibri" pitchFamily="34" charset="0"/>
                          <a:ea typeface="Times New Roman"/>
                          <a:cs typeface="Calibri" pitchFamily="34" charset="0"/>
                        </a:rPr>
                        <a:t>/pire – </a:t>
                      </a:r>
                      <a:r>
                        <a:rPr lang="fr-FR" sz="1050" i="1" noProof="0" dirty="0" smtClean="0">
                          <a:latin typeface="Calibri" pitchFamily="34" charset="0"/>
                          <a:ea typeface="Times New Roman"/>
                          <a:cs typeface="Calibri" pitchFamily="34" charset="0"/>
                        </a:rPr>
                        <a:t>the best/</a:t>
                      </a:r>
                      <a:r>
                        <a:rPr lang="fr-FR" sz="1050" i="1" noProof="0" dirty="0" err="1" smtClean="0">
                          <a:latin typeface="Calibri" pitchFamily="34" charset="0"/>
                          <a:ea typeface="Times New Roman"/>
                          <a:cs typeface="Calibri" pitchFamily="34" charset="0"/>
                        </a:rPr>
                        <a:t>worst</a:t>
                      </a:r>
                      <a:endParaRPr lang="fr-FR" sz="1050" i="1" noProof="0" dirty="0" smtClean="0">
                        <a:latin typeface="Calibri" pitchFamily="34" charset="0"/>
                        <a:ea typeface="Times New Roman"/>
                        <a:cs typeface="Calibri" pitchFamily="34" charset="0"/>
                      </a:endParaRPr>
                    </a:p>
                    <a:p>
                      <a:pPr>
                        <a:lnSpc>
                          <a:spcPct val="115000"/>
                        </a:lnSpc>
                        <a:spcAft>
                          <a:spcPts val="0"/>
                        </a:spcAft>
                      </a:pPr>
                      <a:r>
                        <a:rPr lang="fr-FR" sz="1050" i="0" noProof="0" dirty="0" smtClean="0">
                          <a:latin typeface="Calibri" pitchFamily="34" charset="0"/>
                          <a:ea typeface="Times New Roman"/>
                          <a:cs typeface="Calibri" pitchFamily="34" charset="0"/>
                        </a:rPr>
                        <a:t>Le(s)… le(s) plus…/le(s) moins</a:t>
                      </a:r>
                      <a:r>
                        <a:rPr lang="fr-FR" sz="1050" i="1" noProof="0" dirty="0" smtClean="0">
                          <a:latin typeface="Calibri" pitchFamily="34" charset="0"/>
                          <a:ea typeface="Times New Roman"/>
                          <a:cs typeface="Calibri" pitchFamily="34" charset="0"/>
                        </a:rPr>
                        <a:t>… - the </a:t>
                      </a:r>
                      <a:r>
                        <a:rPr lang="fr-FR" sz="1050" i="1" noProof="0" dirty="0" err="1" smtClean="0">
                          <a:latin typeface="Calibri" pitchFamily="34" charset="0"/>
                          <a:ea typeface="Times New Roman"/>
                          <a:cs typeface="Calibri" pitchFamily="34" charset="0"/>
                        </a:rPr>
                        <a:t>most</a:t>
                      </a:r>
                      <a:r>
                        <a:rPr lang="fr-FR" sz="1050" i="1" noProof="0" dirty="0" smtClean="0">
                          <a:latin typeface="Calibri" pitchFamily="34" charset="0"/>
                          <a:ea typeface="Times New Roman"/>
                          <a:cs typeface="Calibri" pitchFamily="34" charset="0"/>
                        </a:rPr>
                        <a:t>/least… </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smtClean="0">
                          <a:latin typeface="Calibri" pitchFamily="34" charset="0"/>
                          <a:ea typeface="Times New Roman"/>
                          <a:cs typeface="Calibri" pitchFamily="34" charset="0"/>
                        </a:rPr>
                        <a:t>Ce</a:t>
                      </a:r>
                      <a:r>
                        <a:rPr lang="fr-FR" sz="1050" baseline="0" noProof="0" dirty="0" smtClean="0">
                          <a:latin typeface="Calibri" pitchFamily="34" charset="0"/>
                          <a:ea typeface="Times New Roman"/>
                          <a:cs typeface="Calibri" pitchFamily="34" charset="0"/>
                        </a:rPr>
                        <a:t> que j’aime le plus</a:t>
                      </a:r>
                      <a:r>
                        <a:rPr lang="fr-FR" sz="1050" noProof="0" dirty="0" smtClean="0">
                          <a:latin typeface="Calibri" pitchFamily="34" charset="0"/>
                          <a:ea typeface="Times New Roman"/>
                          <a:cs typeface="Calibri" pitchFamily="34" charset="0"/>
                        </a:rPr>
                        <a:t>/moins – </a:t>
                      </a:r>
                      <a:r>
                        <a:rPr lang="fr-FR" sz="1050" i="1" noProof="0" dirty="0" err="1" smtClean="0">
                          <a:latin typeface="Calibri" pitchFamily="34" charset="0"/>
                          <a:ea typeface="Times New Roman"/>
                          <a:cs typeface="Calibri" pitchFamily="34" charset="0"/>
                        </a:rPr>
                        <a:t>What</a:t>
                      </a:r>
                      <a:r>
                        <a:rPr lang="fr-FR" sz="1050" i="1" noProof="0" dirty="0" smtClean="0">
                          <a:latin typeface="Calibri" pitchFamily="34" charset="0"/>
                          <a:ea typeface="Times New Roman"/>
                          <a:cs typeface="Calibri" pitchFamily="34" charset="0"/>
                        </a:rPr>
                        <a:t> I </a:t>
                      </a:r>
                      <a:r>
                        <a:rPr lang="fr-FR" sz="1050" i="1" noProof="0" dirty="0" err="1" smtClean="0">
                          <a:latin typeface="Calibri" pitchFamily="34" charset="0"/>
                          <a:ea typeface="Times New Roman"/>
                          <a:cs typeface="Calibri" pitchFamily="34" charset="0"/>
                        </a:rPr>
                        <a:t>like</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most</a:t>
                      </a:r>
                      <a:r>
                        <a:rPr lang="fr-FR" sz="1050" i="1" noProof="0" dirty="0" smtClean="0">
                          <a:latin typeface="Calibri" pitchFamily="34" charset="0"/>
                          <a:ea typeface="Times New Roman"/>
                          <a:cs typeface="Calibri" pitchFamily="34" charset="0"/>
                        </a:rPr>
                        <a:t>/least</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86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Pour + inf.</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In </a:t>
                      </a:r>
                      <a:r>
                        <a:rPr lang="fr-FR" sz="1050" b="1" noProof="0" dirty="0" err="1" smtClean="0">
                          <a:latin typeface="Calibri" pitchFamily="34" charset="0"/>
                          <a:ea typeface="Times New Roman"/>
                          <a:cs typeface="Calibri" pitchFamily="34" charset="0"/>
                        </a:rPr>
                        <a:t>order</a:t>
                      </a:r>
                      <a:r>
                        <a:rPr lang="fr-FR" sz="1050" b="1" noProof="0" dirty="0" smtClean="0">
                          <a:latin typeface="Calibri" pitchFamily="34" charset="0"/>
                          <a:ea typeface="Times New Roman"/>
                          <a:cs typeface="Calibri" pitchFamily="34" charset="0"/>
                        </a:rPr>
                        <a:t> to</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Je</a:t>
                      </a:r>
                      <a:r>
                        <a:rPr lang="fr-FR" sz="1050" baseline="0" noProof="0" dirty="0" smtClean="0">
                          <a:latin typeface="Calibri" pitchFamily="34" charset="0"/>
                          <a:ea typeface="Times New Roman"/>
                          <a:cs typeface="Calibri" pitchFamily="34" charset="0"/>
                        </a:rPr>
                        <a:t> vais au cinéma</a:t>
                      </a:r>
                      <a:r>
                        <a:rPr lang="fr-FR" sz="1050" noProof="0" dirty="0" smtClean="0">
                          <a:latin typeface="Calibri" pitchFamily="34" charset="0"/>
                          <a:ea typeface="Times New Roman"/>
                          <a:cs typeface="Calibri" pitchFamily="34" charset="0"/>
                        </a:rPr>
                        <a:t> pour voir</a:t>
                      </a:r>
                      <a:r>
                        <a:rPr lang="fr-FR" sz="1050" baseline="0" noProof="0" dirty="0" smtClean="0">
                          <a:latin typeface="Calibri" pitchFamily="34" charset="0"/>
                          <a:ea typeface="Times New Roman"/>
                          <a:cs typeface="Calibri" pitchFamily="34" charset="0"/>
                        </a:rPr>
                        <a:t> un film</a:t>
                      </a:r>
                      <a:r>
                        <a:rPr lang="fr-FR" sz="1050" noProof="0" dirty="0" smtClean="0">
                          <a:latin typeface="Calibri" pitchFamily="34" charset="0"/>
                          <a:ea typeface="Times New Roman"/>
                          <a:cs typeface="Calibri" pitchFamily="34" charset="0"/>
                        </a:rPr>
                        <a:t> – </a:t>
                      </a:r>
                      <a:r>
                        <a:rPr lang="fr-FR" sz="1050" i="1" noProof="0" dirty="0" smtClean="0">
                          <a:latin typeface="Calibri" pitchFamily="34" charset="0"/>
                          <a:ea typeface="Times New Roman"/>
                          <a:cs typeface="Calibri" pitchFamily="34" charset="0"/>
                        </a:rPr>
                        <a:t>I go to the </a:t>
                      </a:r>
                      <a:r>
                        <a:rPr lang="fr-FR" sz="1050" i="1" noProof="0" dirty="0" err="1" smtClean="0">
                          <a:latin typeface="Calibri" pitchFamily="34" charset="0"/>
                          <a:ea typeface="Times New Roman"/>
                          <a:cs typeface="Calibri" pitchFamily="34" charset="0"/>
                        </a:rPr>
                        <a:t>cinema</a:t>
                      </a:r>
                      <a:r>
                        <a:rPr lang="fr-FR" sz="1050" i="1" noProof="0" dirty="0" smtClean="0">
                          <a:latin typeface="Calibri" pitchFamily="34" charset="0"/>
                          <a:ea typeface="Times New Roman"/>
                          <a:cs typeface="Calibri" pitchFamily="34" charset="0"/>
                        </a:rPr>
                        <a:t> in </a:t>
                      </a:r>
                      <a:r>
                        <a:rPr lang="fr-FR" sz="1050" i="1" noProof="0" dirty="0" err="1" smtClean="0">
                          <a:latin typeface="Calibri" pitchFamily="34" charset="0"/>
                          <a:ea typeface="Times New Roman"/>
                          <a:cs typeface="Calibri" pitchFamily="34" charset="0"/>
                        </a:rPr>
                        <a:t>order</a:t>
                      </a:r>
                      <a:r>
                        <a:rPr lang="fr-FR" sz="1050" i="1" noProof="0" dirty="0" smtClean="0">
                          <a:latin typeface="Calibri" pitchFamily="34" charset="0"/>
                          <a:ea typeface="Times New Roman"/>
                          <a:cs typeface="Calibri" pitchFamily="34" charset="0"/>
                        </a:rPr>
                        <a:t> to </a:t>
                      </a:r>
                      <a:r>
                        <a:rPr lang="fr-FR" sz="1050" i="1" noProof="0" dirty="0" err="1" smtClean="0">
                          <a:latin typeface="Calibri" pitchFamily="34" charset="0"/>
                          <a:ea typeface="Times New Roman"/>
                          <a:cs typeface="Calibri" pitchFamily="34" charset="0"/>
                        </a:rPr>
                        <a:t>watch</a:t>
                      </a:r>
                      <a:r>
                        <a:rPr lang="fr-FR" sz="1050" i="1" noProof="0" dirty="0" smtClean="0">
                          <a:latin typeface="Calibri" pitchFamily="34" charset="0"/>
                          <a:ea typeface="Times New Roman"/>
                          <a:cs typeface="Calibri" pitchFamily="34" charset="0"/>
                        </a:rPr>
                        <a:t> a film</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err="1" smtClean="0">
                          <a:latin typeface="Calibri" pitchFamily="34" charset="0"/>
                          <a:ea typeface="Times New Roman"/>
                          <a:cs typeface="Calibri" pitchFamily="34" charset="0"/>
                        </a:rPr>
                        <a:t>Negative</a:t>
                      </a:r>
                      <a:r>
                        <a:rPr lang="fr-FR" sz="1050" b="1" noProof="0" dirty="0" smtClean="0">
                          <a:latin typeface="Calibri" pitchFamily="34" charset="0"/>
                          <a:ea typeface="Times New Roman"/>
                          <a:cs typeface="Calibri" pitchFamily="34" charset="0"/>
                        </a:rPr>
                        <a:t> phrase(s)</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Je</a:t>
                      </a:r>
                      <a:r>
                        <a:rPr lang="fr-FR" sz="1050" baseline="0" noProof="0" dirty="0" smtClean="0">
                          <a:latin typeface="Calibri" pitchFamily="34" charset="0"/>
                          <a:ea typeface="Times New Roman"/>
                          <a:cs typeface="Calibri" pitchFamily="34" charset="0"/>
                        </a:rPr>
                        <a:t> n’étudie</a:t>
                      </a:r>
                      <a:r>
                        <a:rPr lang="fr-FR" sz="1050" noProof="0" dirty="0" smtClean="0">
                          <a:latin typeface="Calibri" pitchFamily="34" charset="0"/>
                          <a:ea typeface="Times New Roman"/>
                          <a:cs typeface="Calibri" pitchFamily="34" charset="0"/>
                        </a:rPr>
                        <a:t> ni l’anglais ni les maths –</a:t>
                      </a:r>
                      <a:r>
                        <a:rPr lang="fr-FR" sz="1050" i="1" noProof="0" dirty="0" smtClean="0">
                          <a:latin typeface="Calibri" pitchFamily="34" charset="0"/>
                          <a:ea typeface="Times New Roman"/>
                          <a:cs typeface="Calibri" pitchFamily="34" charset="0"/>
                        </a:rPr>
                        <a:t>I </a:t>
                      </a:r>
                      <a:r>
                        <a:rPr lang="fr-FR" sz="1050" i="1" noProof="0" dirty="0" err="1" smtClean="0">
                          <a:latin typeface="Calibri" pitchFamily="34" charset="0"/>
                          <a:ea typeface="Times New Roman"/>
                          <a:cs typeface="Calibri" pitchFamily="34" charset="0"/>
                        </a:rPr>
                        <a:t>study</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neither</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Engish</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nor</a:t>
                      </a:r>
                      <a:r>
                        <a:rPr lang="fr-FR" sz="1050" i="1" noProof="0" dirty="0" smtClean="0">
                          <a:latin typeface="Calibri" pitchFamily="34" charset="0"/>
                          <a:ea typeface="Times New Roman"/>
                          <a:cs typeface="Calibri" pitchFamily="34" charset="0"/>
                        </a:rPr>
                        <a:t> maths</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smtClean="0">
                          <a:latin typeface="Calibri" pitchFamily="34" charset="0"/>
                          <a:ea typeface="Times New Roman"/>
                          <a:cs typeface="Calibri" pitchFamily="34" charset="0"/>
                        </a:rPr>
                        <a:t>Je</a:t>
                      </a:r>
                      <a:r>
                        <a:rPr lang="fr-FR" sz="1050" baseline="0" noProof="0" dirty="0" smtClean="0">
                          <a:latin typeface="Calibri" pitchFamily="34" charset="0"/>
                          <a:ea typeface="Times New Roman"/>
                          <a:cs typeface="Calibri" pitchFamily="34" charset="0"/>
                        </a:rPr>
                        <a:t> ne vais jamais au cinéma</a:t>
                      </a:r>
                      <a:r>
                        <a:rPr lang="fr-FR" sz="1050" noProof="0" dirty="0" smtClean="0">
                          <a:latin typeface="Calibri" pitchFamily="34" charset="0"/>
                          <a:ea typeface="Times New Roman"/>
                          <a:cs typeface="Calibri" pitchFamily="34" charset="0"/>
                        </a:rPr>
                        <a:t> – </a:t>
                      </a:r>
                      <a:r>
                        <a:rPr lang="fr-FR" sz="1050" i="1" noProof="0" dirty="0" smtClean="0">
                          <a:latin typeface="Calibri" pitchFamily="34" charset="0"/>
                          <a:ea typeface="Times New Roman"/>
                          <a:cs typeface="Calibri" pitchFamily="34" charset="0"/>
                        </a:rPr>
                        <a:t>I </a:t>
                      </a:r>
                      <a:r>
                        <a:rPr lang="fr-FR" sz="1050" i="1" noProof="0" dirty="0" err="1" smtClean="0">
                          <a:latin typeface="Calibri" pitchFamily="34" charset="0"/>
                          <a:ea typeface="Times New Roman"/>
                          <a:cs typeface="Calibri" pitchFamily="34" charset="0"/>
                        </a:rPr>
                        <a:t>never</a:t>
                      </a:r>
                      <a:r>
                        <a:rPr lang="fr-FR" sz="1050" i="1" noProof="0" dirty="0" smtClean="0">
                          <a:latin typeface="Calibri" pitchFamily="34" charset="0"/>
                          <a:ea typeface="Times New Roman"/>
                          <a:cs typeface="Calibri" pitchFamily="34" charset="0"/>
                        </a:rPr>
                        <a:t> go to the </a:t>
                      </a:r>
                      <a:r>
                        <a:rPr lang="fr-FR" sz="1050" i="1" noProof="0" dirty="0" err="1" smtClean="0">
                          <a:latin typeface="Calibri" pitchFamily="34" charset="0"/>
                          <a:ea typeface="Times New Roman"/>
                          <a:cs typeface="Calibri" pitchFamily="34" charset="0"/>
                        </a:rPr>
                        <a:t>cinema</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smtClean="0">
                          <a:latin typeface="Calibri" pitchFamily="34" charset="0"/>
                          <a:ea typeface="Times New Roman"/>
                          <a:cs typeface="Calibri" pitchFamily="34" charset="0"/>
                        </a:rPr>
                        <a:t>Personne ne pense que… – </a:t>
                      </a:r>
                      <a:r>
                        <a:rPr lang="fr-FR" sz="1050" i="1" noProof="0" dirty="0" smtClean="0">
                          <a:latin typeface="Calibri" pitchFamily="34" charset="0"/>
                          <a:ea typeface="Times New Roman"/>
                          <a:cs typeface="Calibri" pitchFamily="34" charset="0"/>
                        </a:rPr>
                        <a:t>No one </a:t>
                      </a:r>
                      <a:r>
                        <a:rPr lang="fr-FR" sz="1050" i="1" noProof="0" dirty="0" err="1" smtClean="0">
                          <a:latin typeface="Calibri" pitchFamily="34" charset="0"/>
                          <a:ea typeface="Times New Roman"/>
                          <a:cs typeface="Calibri" pitchFamily="34" charset="0"/>
                        </a:rPr>
                        <a:t>thinks</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that</a:t>
                      </a:r>
                      <a:r>
                        <a:rPr lang="fr-FR" sz="1050" i="1" noProof="0" dirty="0" smtClean="0">
                          <a:latin typeface="Calibri" pitchFamily="34" charset="0"/>
                          <a:ea typeface="Times New Roman"/>
                          <a:cs typeface="Calibri" pitchFamily="34" charset="0"/>
                        </a:rPr>
                        <a:t>…</a:t>
                      </a:r>
                      <a:endParaRPr lang="fr-FR" sz="105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532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Je voudrais/j’aimerais + inf.</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I </a:t>
                      </a:r>
                      <a:r>
                        <a:rPr lang="fr-FR" sz="1050" b="1" noProof="0" dirty="0" err="1" smtClean="0">
                          <a:latin typeface="Calibri" pitchFamily="34" charset="0"/>
                          <a:ea typeface="Times New Roman"/>
                          <a:cs typeface="Calibri" pitchFamily="34" charset="0"/>
                        </a:rPr>
                        <a:t>would</a:t>
                      </a:r>
                      <a:r>
                        <a:rPr lang="fr-FR" sz="1050" b="1" noProof="0" dirty="0" smtClean="0">
                          <a:latin typeface="Calibri" pitchFamily="34" charset="0"/>
                          <a:ea typeface="Times New Roman"/>
                          <a:cs typeface="Calibri" pitchFamily="34" charset="0"/>
                        </a:rPr>
                        <a:t> </a:t>
                      </a:r>
                      <a:r>
                        <a:rPr lang="fr-FR" sz="1050" b="1" noProof="0" dirty="0" err="1" smtClean="0">
                          <a:latin typeface="Calibri" pitchFamily="34" charset="0"/>
                          <a:ea typeface="Times New Roman"/>
                          <a:cs typeface="Calibri" pitchFamily="34" charset="0"/>
                        </a:rPr>
                        <a:t>like</a:t>
                      </a:r>
                      <a:r>
                        <a:rPr lang="fr-FR" sz="1050" b="1" noProof="0" dirty="0" smtClean="0">
                          <a:latin typeface="Calibri" pitchFamily="34" charset="0"/>
                          <a:ea typeface="Times New Roman"/>
                          <a:cs typeface="Calibri" pitchFamily="34" charset="0"/>
                        </a:rPr>
                        <a:t> to</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Je</a:t>
                      </a:r>
                      <a:r>
                        <a:rPr lang="fr-FR" sz="1050" baseline="0" noProof="0" dirty="0" smtClean="0">
                          <a:latin typeface="Calibri" pitchFamily="34" charset="0"/>
                          <a:ea typeface="Times New Roman"/>
                          <a:cs typeface="Calibri" pitchFamily="34" charset="0"/>
                        </a:rPr>
                        <a:t> voudrais/j’aimerais</a:t>
                      </a:r>
                      <a:r>
                        <a:rPr lang="fr-FR" sz="1050" noProof="0" dirty="0" smtClean="0">
                          <a:latin typeface="Calibri" pitchFamily="34" charset="0"/>
                          <a:ea typeface="Times New Roman"/>
                          <a:cs typeface="Calibri" pitchFamily="34" charset="0"/>
                        </a:rPr>
                        <a:t> joué au foot – </a:t>
                      </a:r>
                      <a:r>
                        <a:rPr lang="fr-FR" sz="1050" i="1" noProof="0" dirty="0" smtClean="0">
                          <a:latin typeface="Calibri" pitchFamily="34" charset="0"/>
                          <a:ea typeface="Times New Roman"/>
                          <a:cs typeface="Calibri" pitchFamily="34" charset="0"/>
                        </a:rPr>
                        <a:t>I </a:t>
                      </a:r>
                      <a:r>
                        <a:rPr lang="fr-FR" sz="1050" i="1" noProof="0" dirty="0" err="1" smtClean="0">
                          <a:latin typeface="Calibri" pitchFamily="34" charset="0"/>
                          <a:ea typeface="Times New Roman"/>
                          <a:cs typeface="Calibri" pitchFamily="34" charset="0"/>
                        </a:rPr>
                        <a:t>would</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like</a:t>
                      </a:r>
                      <a:r>
                        <a:rPr lang="fr-FR" sz="1050" i="1" noProof="0" dirty="0" smtClean="0">
                          <a:latin typeface="Calibri" pitchFamily="34" charset="0"/>
                          <a:ea typeface="Times New Roman"/>
                          <a:cs typeface="Calibri" pitchFamily="34" charset="0"/>
                        </a:rPr>
                        <a:t> to </a:t>
                      </a:r>
                      <a:r>
                        <a:rPr lang="fr-FR" sz="1050" i="1" noProof="0" dirty="0" err="1" smtClean="0">
                          <a:latin typeface="Calibri" pitchFamily="34" charset="0"/>
                          <a:ea typeface="Times New Roman"/>
                          <a:cs typeface="Calibri" pitchFamily="34" charset="0"/>
                        </a:rPr>
                        <a:t>play</a:t>
                      </a:r>
                      <a:r>
                        <a:rPr lang="fr-FR" sz="1050" i="1" noProof="0" dirty="0" smtClean="0">
                          <a:latin typeface="Calibri" pitchFamily="34" charset="0"/>
                          <a:ea typeface="Times New Roman"/>
                          <a:cs typeface="Calibri" pitchFamily="34" charset="0"/>
                        </a:rPr>
                        <a:t> football</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D’une part/ d’autre part …</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On the one hand... on the </a:t>
                      </a:r>
                      <a:r>
                        <a:rPr lang="fr-FR" sz="1050" b="1" noProof="0" dirty="0" err="1" smtClean="0">
                          <a:latin typeface="Calibri" pitchFamily="34" charset="0"/>
                          <a:ea typeface="Times New Roman"/>
                          <a:cs typeface="Calibri" pitchFamily="34" charset="0"/>
                        </a:rPr>
                        <a:t>other</a:t>
                      </a:r>
                      <a:r>
                        <a:rPr lang="fr-FR" sz="1050" b="1" noProof="0" dirty="0" smtClean="0">
                          <a:latin typeface="Calibri" pitchFamily="34" charset="0"/>
                          <a:ea typeface="Times New Roman"/>
                          <a:cs typeface="Calibri" pitchFamily="34" charset="0"/>
                        </a:rPr>
                        <a:t> hand</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D’une part c’est intéressant, d’autre part je le/la</a:t>
                      </a:r>
                      <a:r>
                        <a:rPr lang="fr-FR" sz="1050" baseline="0" noProof="0" dirty="0" smtClean="0">
                          <a:latin typeface="Calibri" pitchFamily="34" charset="0"/>
                          <a:ea typeface="Times New Roman"/>
                          <a:cs typeface="Calibri" pitchFamily="34" charset="0"/>
                        </a:rPr>
                        <a:t> trouve</a:t>
                      </a:r>
                      <a:r>
                        <a:rPr lang="fr-FR" sz="1050" noProof="0" dirty="0" smtClean="0">
                          <a:latin typeface="Calibri" pitchFamily="34" charset="0"/>
                          <a:ea typeface="Times New Roman"/>
                          <a:cs typeface="Calibri" pitchFamily="34" charset="0"/>
                        </a:rPr>
                        <a:t> difficile – </a:t>
                      </a:r>
                      <a:r>
                        <a:rPr lang="fr-FR" sz="1050" i="1" noProof="0" dirty="0" smtClean="0">
                          <a:latin typeface="Calibri" pitchFamily="34" charset="0"/>
                          <a:ea typeface="Times New Roman"/>
                          <a:cs typeface="Calibri" pitchFamily="34" charset="0"/>
                        </a:rPr>
                        <a:t>On the one hand </a:t>
                      </a:r>
                      <a:r>
                        <a:rPr lang="fr-FR" sz="1050" i="1" noProof="0" dirty="0" err="1" smtClean="0">
                          <a:latin typeface="Calibri" pitchFamily="34" charset="0"/>
                          <a:ea typeface="Times New Roman"/>
                          <a:cs typeface="Calibri" pitchFamily="34" charset="0"/>
                        </a:rPr>
                        <a:t>it’s</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interesting</a:t>
                      </a:r>
                      <a:r>
                        <a:rPr lang="fr-FR" sz="1050" i="1" noProof="0" dirty="0" smtClean="0">
                          <a:latin typeface="Calibri" pitchFamily="34" charset="0"/>
                          <a:ea typeface="Times New Roman"/>
                          <a:cs typeface="Calibri" pitchFamily="34" charset="0"/>
                        </a:rPr>
                        <a:t>, on the </a:t>
                      </a:r>
                      <a:r>
                        <a:rPr lang="fr-FR" sz="1050" i="1" noProof="0" dirty="0" err="1" smtClean="0">
                          <a:latin typeface="Calibri" pitchFamily="34" charset="0"/>
                          <a:ea typeface="Times New Roman"/>
                          <a:cs typeface="Calibri" pitchFamily="34" charset="0"/>
                        </a:rPr>
                        <a:t>other</a:t>
                      </a:r>
                      <a:r>
                        <a:rPr lang="fr-FR" sz="1050" i="1" noProof="0" dirty="0" smtClean="0">
                          <a:latin typeface="Calibri" pitchFamily="34" charset="0"/>
                          <a:ea typeface="Times New Roman"/>
                          <a:cs typeface="Calibri" pitchFamily="34" charset="0"/>
                        </a:rPr>
                        <a:t> hand I </a:t>
                      </a:r>
                      <a:r>
                        <a:rPr lang="fr-FR" sz="1050" i="1" noProof="0" dirty="0" err="1" smtClean="0">
                          <a:latin typeface="Calibri" pitchFamily="34" charset="0"/>
                          <a:ea typeface="Times New Roman"/>
                          <a:cs typeface="Calibri" pitchFamily="34" charset="0"/>
                        </a:rPr>
                        <a:t>find</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it</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difficult</a:t>
                      </a:r>
                      <a:endParaRPr lang="fr-FR" sz="105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2069">
                <a:tc rowSpan="2">
                  <a:txBody>
                    <a:bodyPr/>
                    <a:lstStyle/>
                    <a:p>
                      <a:pPr>
                        <a:lnSpc>
                          <a:spcPct val="115000"/>
                        </a:lnSpc>
                        <a:spcAft>
                          <a:spcPts val="0"/>
                        </a:spcAft>
                      </a:pPr>
                      <a:r>
                        <a:rPr lang="fr-FR" sz="1050" b="1" baseline="0" noProof="0" dirty="0" smtClean="0">
                          <a:latin typeface="Calibri" pitchFamily="34" charset="0"/>
                          <a:ea typeface="Times New Roman"/>
                          <a:cs typeface="Calibri" pitchFamily="34" charset="0"/>
                        </a:rPr>
                        <a:t>J’allais + </a:t>
                      </a:r>
                      <a:r>
                        <a:rPr lang="fr-FR" sz="1050" b="1" baseline="0" noProof="0" dirty="0" err="1" smtClean="0">
                          <a:latin typeface="Calibri" pitchFamily="34" charset="0"/>
                          <a:ea typeface="Times New Roman"/>
                          <a:cs typeface="Calibri" pitchFamily="34" charset="0"/>
                        </a:rPr>
                        <a:t>inf</a:t>
                      </a:r>
                      <a:r>
                        <a:rPr lang="fr-FR" sz="1050" b="1" baseline="0" noProof="0" dirty="0" smtClean="0">
                          <a:latin typeface="Calibri" pitchFamily="34" charset="0"/>
                          <a:ea typeface="Times New Roman"/>
                          <a:cs typeface="Calibri" pitchFamily="34" charset="0"/>
                        </a:rPr>
                        <a:t>,</a:t>
                      </a:r>
                      <a:r>
                        <a:rPr lang="fr-FR" sz="1050" b="1" noProof="0" dirty="0" smtClean="0">
                          <a:latin typeface="Calibri" pitchFamily="34" charset="0"/>
                          <a:ea typeface="Times New Roman"/>
                          <a:cs typeface="Calibri" pitchFamily="34" charset="0"/>
                        </a:rPr>
                        <a:t> mais j’ai décidé + </a:t>
                      </a:r>
                      <a:r>
                        <a:rPr lang="fr-FR" sz="1050" b="1" noProof="0" dirty="0" err="1" smtClean="0">
                          <a:latin typeface="Calibri" pitchFamily="34" charset="0"/>
                          <a:ea typeface="Times New Roman"/>
                          <a:cs typeface="Calibri" pitchFamily="34" charset="0"/>
                        </a:rPr>
                        <a:t>inf</a:t>
                      </a:r>
                      <a:r>
                        <a:rPr lang="fr-FR" sz="1050" b="1" noProof="0" dirty="0" smtClean="0">
                          <a:latin typeface="Calibri" pitchFamily="34" charset="0"/>
                          <a:ea typeface="Times New Roman"/>
                          <a:cs typeface="Calibri" pitchFamily="34" charset="0"/>
                        </a:rPr>
                        <a:t> - </a:t>
                      </a:r>
                      <a:r>
                        <a:rPr lang="fr-FR" sz="1050" b="1" i="1" noProof="0" dirty="0" smtClean="0">
                          <a:latin typeface="Calibri" pitchFamily="34" charset="0"/>
                          <a:ea typeface="Times New Roman"/>
                          <a:cs typeface="Calibri" pitchFamily="34" charset="0"/>
                        </a:rPr>
                        <a:t> </a:t>
                      </a:r>
                      <a:r>
                        <a:rPr lang="fr-FR" sz="1050" b="1" i="0" noProof="0" dirty="0" smtClean="0">
                          <a:latin typeface="Calibri" pitchFamily="34" charset="0"/>
                          <a:ea typeface="Times New Roman"/>
                          <a:cs typeface="Calibri" pitchFamily="34" charset="0"/>
                        </a:rPr>
                        <a:t>I </a:t>
                      </a:r>
                      <a:r>
                        <a:rPr lang="fr-FR" sz="1050" b="1" i="0" noProof="0" dirty="0" err="1" smtClean="0">
                          <a:latin typeface="Calibri" pitchFamily="34" charset="0"/>
                          <a:ea typeface="Times New Roman"/>
                          <a:cs typeface="Calibri" pitchFamily="34" charset="0"/>
                        </a:rPr>
                        <a:t>was</a:t>
                      </a:r>
                      <a:r>
                        <a:rPr lang="fr-FR" sz="1050" b="1" i="0" noProof="0" dirty="0" smtClean="0">
                          <a:latin typeface="Calibri" pitchFamily="34" charset="0"/>
                          <a:ea typeface="Times New Roman"/>
                          <a:cs typeface="Calibri" pitchFamily="34" charset="0"/>
                        </a:rPr>
                        <a:t> </a:t>
                      </a:r>
                      <a:r>
                        <a:rPr lang="fr-FR" sz="1050" b="1" i="0" noProof="0" dirty="0" err="1" smtClean="0">
                          <a:latin typeface="Calibri" pitchFamily="34" charset="0"/>
                          <a:ea typeface="Times New Roman"/>
                          <a:cs typeface="Calibri" pitchFamily="34" charset="0"/>
                        </a:rPr>
                        <a:t>going</a:t>
                      </a:r>
                      <a:r>
                        <a:rPr lang="fr-FR" sz="1050" b="1" i="0" noProof="0" dirty="0" smtClean="0">
                          <a:latin typeface="Calibri" pitchFamily="34" charset="0"/>
                          <a:ea typeface="Times New Roman"/>
                          <a:cs typeface="Calibri" pitchFamily="34" charset="0"/>
                        </a:rPr>
                        <a:t> to ... but I </a:t>
                      </a:r>
                      <a:r>
                        <a:rPr lang="fr-FR" sz="1050" b="1" i="0" noProof="0" dirty="0" err="1" smtClean="0">
                          <a:latin typeface="Calibri" pitchFamily="34" charset="0"/>
                          <a:ea typeface="Times New Roman"/>
                          <a:cs typeface="Calibri" pitchFamily="34" charset="0"/>
                        </a:rPr>
                        <a:t>decided</a:t>
                      </a:r>
                      <a:r>
                        <a:rPr lang="fr-FR" sz="1050" b="1" i="0" noProof="0" dirty="0" smtClean="0">
                          <a:latin typeface="Calibri" pitchFamily="34" charset="0"/>
                          <a:ea typeface="Times New Roman"/>
                          <a:cs typeface="Calibri" pitchFamily="34" charset="0"/>
                        </a:rPr>
                        <a:t> to + </a:t>
                      </a:r>
                      <a:r>
                        <a:rPr lang="fr-FR" sz="1050" b="1" i="0" noProof="0" dirty="0" err="1" smtClean="0">
                          <a:latin typeface="Calibri" pitchFamily="34" charset="0"/>
                          <a:ea typeface="Times New Roman"/>
                          <a:cs typeface="Calibri" pitchFamily="34" charset="0"/>
                        </a:rPr>
                        <a:t>inf</a:t>
                      </a:r>
                      <a:endParaRPr lang="fr-FR" sz="1050" b="1" i="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J’allais regarder</a:t>
                      </a:r>
                      <a:r>
                        <a:rPr lang="fr-FR" sz="1050" baseline="0" noProof="0" dirty="0" smtClean="0">
                          <a:latin typeface="Calibri" pitchFamily="34" charset="0"/>
                          <a:ea typeface="Times New Roman"/>
                          <a:cs typeface="Calibri" pitchFamily="34" charset="0"/>
                        </a:rPr>
                        <a:t> un film chez moi</a:t>
                      </a:r>
                      <a:r>
                        <a:rPr lang="fr-FR" sz="1050" noProof="0" dirty="0" smtClean="0">
                          <a:latin typeface="Calibri" pitchFamily="34" charset="0"/>
                          <a:ea typeface="Times New Roman"/>
                          <a:cs typeface="Calibri" pitchFamily="34" charset="0"/>
                        </a:rPr>
                        <a:t>, mais j’ai décidé d’ aller</a:t>
                      </a:r>
                      <a:r>
                        <a:rPr lang="fr-FR" sz="1050" baseline="0" noProof="0" dirty="0" smtClean="0">
                          <a:latin typeface="Calibri" pitchFamily="34" charset="0"/>
                          <a:ea typeface="Times New Roman"/>
                          <a:cs typeface="Calibri" pitchFamily="34" charset="0"/>
                        </a:rPr>
                        <a:t> au cinéma avec mes amis</a:t>
                      </a:r>
                      <a:r>
                        <a:rPr lang="fr-FR" sz="1050" noProof="0" dirty="0" smtClean="0">
                          <a:latin typeface="Calibri" pitchFamily="34" charset="0"/>
                          <a:ea typeface="Times New Roman"/>
                          <a:cs typeface="Calibri" pitchFamily="34" charset="0"/>
                        </a:rPr>
                        <a:t>.– </a:t>
                      </a:r>
                      <a:r>
                        <a:rPr lang="fr-FR" sz="1050" i="1" noProof="0" dirty="0" smtClean="0">
                          <a:latin typeface="Calibri" pitchFamily="34" charset="0"/>
                          <a:ea typeface="Times New Roman"/>
                          <a:cs typeface="Calibri" pitchFamily="34" charset="0"/>
                        </a:rPr>
                        <a:t>I </a:t>
                      </a:r>
                      <a:r>
                        <a:rPr lang="fr-FR" sz="1050" i="1" noProof="0" dirty="0" err="1" smtClean="0">
                          <a:latin typeface="Calibri" pitchFamily="34" charset="0"/>
                          <a:ea typeface="Times New Roman"/>
                          <a:cs typeface="Calibri" pitchFamily="34" charset="0"/>
                        </a:rPr>
                        <a:t>was</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going</a:t>
                      </a:r>
                      <a:r>
                        <a:rPr lang="fr-FR" sz="1050" i="1" noProof="0" dirty="0" smtClean="0">
                          <a:latin typeface="Calibri" pitchFamily="34" charset="0"/>
                          <a:ea typeface="Times New Roman"/>
                          <a:cs typeface="Calibri" pitchFamily="34" charset="0"/>
                        </a:rPr>
                        <a:t> to </a:t>
                      </a:r>
                      <a:r>
                        <a:rPr lang="fr-FR" sz="1050" i="1" noProof="0" dirty="0" err="1" smtClean="0">
                          <a:latin typeface="Calibri" pitchFamily="34" charset="0"/>
                          <a:ea typeface="Times New Roman"/>
                          <a:cs typeface="Calibri" pitchFamily="34" charset="0"/>
                        </a:rPr>
                        <a:t>watch</a:t>
                      </a:r>
                      <a:r>
                        <a:rPr lang="fr-FR" sz="1050" i="1" noProof="0" dirty="0" smtClean="0">
                          <a:latin typeface="Calibri" pitchFamily="34" charset="0"/>
                          <a:ea typeface="Times New Roman"/>
                          <a:cs typeface="Calibri" pitchFamily="34" charset="0"/>
                        </a:rPr>
                        <a:t> a film at home, but I </a:t>
                      </a:r>
                      <a:r>
                        <a:rPr lang="fr-FR" sz="1050" i="1" noProof="0" dirty="0" err="1" smtClean="0">
                          <a:latin typeface="Calibri" pitchFamily="34" charset="0"/>
                          <a:ea typeface="Times New Roman"/>
                          <a:cs typeface="Calibri" pitchFamily="34" charset="0"/>
                        </a:rPr>
                        <a:t>decided</a:t>
                      </a:r>
                      <a:r>
                        <a:rPr lang="fr-FR" sz="1050" i="1" noProof="0" dirty="0" smtClean="0">
                          <a:latin typeface="Calibri" pitchFamily="34" charset="0"/>
                          <a:ea typeface="Times New Roman"/>
                          <a:cs typeface="Calibri" pitchFamily="34" charset="0"/>
                        </a:rPr>
                        <a:t> to go to the </a:t>
                      </a:r>
                      <a:r>
                        <a:rPr lang="fr-FR" sz="1050" i="1" noProof="0" dirty="0" err="1" smtClean="0">
                          <a:latin typeface="Calibri" pitchFamily="34" charset="0"/>
                          <a:ea typeface="Times New Roman"/>
                          <a:cs typeface="Calibri" pitchFamily="34" charset="0"/>
                        </a:rPr>
                        <a:t>cinema</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with</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my</a:t>
                      </a:r>
                      <a:r>
                        <a:rPr lang="fr-FR" sz="1050" i="1" baseline="0" noProof="0" dirty="0" smtClean="0">
                          <a:latin typeface="Calibri" pitchFamily="34" charset="0"/>
                          <a:ea typeface="Times New Roman"/>
                          <a:cs typeface="Calibri" pitchFamily="34" charset="0"/>
                        </a:rPr>
                        <a:t> </a:t>
                      </a:r>
                      <a:r>
                        <a:rPr lang="fr-FR" sz="1050" i="1" baseline="0" noProof="0" dirty="0" err="1" smtClean="0">
                          <a:latin typeface="Calibri" pitchFamily="34" charset="0"/>
                          <a:ea typeface="Times New Roman"/>
                          <a:cs typeface="Calibri" pitchFamily="34" charset="0"/>
                        </a:rPr>
                        <a:t>f</a:t>
                      </a:r>
                      <a:r>
                        <a:rPr lang="fr-FR" sz="1050" i="1" noProof="0" dirty="0" err="1" smtClean="0">
                          <a:latin typeface="Calibri" pitchFamily="34" charset="0"/>
                          <a:ea typeface="Times New Roman"/>
                          <a:cs typeface="Calibri" pitchFamily="34" charset="0"/>
                        </a:rPr>
                        <a:t>riends</a:t>
                      </a:r>
                      <a:r>
                        <a:rPr lang="fr-FR" sz="1050" i="1" noProof="0" dirty="0" smtClean="0">
                          <a:latin typeface="Calibri" pitchFamily="34" charset="0"/>
                          <a:ea typeface="Times New Roman"/>
                          <a:cs typeface="Calibri" pitchFamily="34" charset="0"/>
                        </a:rPr>
                        <a:t>.</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Bien</a:t>
                      </a:r>
                      <a:r>
                        <a:rPr lang="fr-FR" sz="1050" b="1" baseline="0" noProof="0" dirty="0" smtClean="0">
                          <a:latin typeface="Calibri" pitchFamily="34" charset="0"/>
                          <a:ea typeface="Times New Roman"/>
                          <a:cs typeface="Calibri" pitchFamily="34" charset="0"/>
                        </a:rPr>
                        <a:t> </a:t>
                      </a:r>
                      <a:r>
                        <a:rPr lang="fr-FR" sz="1050" b="1" noProof="0" dirty="0" smtClean="0">
                          <a:latin typeface="Calibri" pitchFamily="34" charset="0"/>
                          <a:ea typeface="Times New Roman"/>
                          <a:cs typeface="Calibri" pitchFamily="34" charset="0"/>
                        </a:rPr>
                        <a:t>que + </a:t>
                      </a:r>
                      <a:r>
                        <a:rPr lang="fr-FR" sz="1050" b="1" noProof="0" dirty="0" err="1" smtClean="0">
                          <a:latin typeface="Calibri" pitchFamily="34" charset="0"/>
                          <a:ea typeface="Times New Roman"/>
                          <a:cs typeface="Calibri" pitchFamily="34" charset="0"/>
                        </a:rPr>
                        <a:t>subjunctive</a:t>
                      </a:r>
                      <a:r>
                        <a:rPr lang="fr-FR" sz="1050" b="1" noProof="0" dirty="0" smtClean="0">
                          <a:latin typeface="Calibri" pitchFamily="34" charset="0"/>
                          <a:ea typeface="Times New Roman"/>
                          <a:cs typeface="Calibri" pitchFamily="34" charset="0"/>
                        </a:rPr>
                        <a:t> …</a:t>
                      </a:r>
                      <a:r>
                        <a:rPr lang="fr-FR" sz="1050" b="0" baseline="0" noProof="0" dirty="0" smtClean="0">
                          <a:latin typeface="Calibri" pitchFamily="34" charset="0"/>
                          <a:ea typeface="Times New Roman"/>
                          <a:cs typeface="Calibri" pitchFamily="34" charset="0"/>
                        </a:rPr>
                        <a:t> - </a:t>
                      </a:r>
                      <a:r>
                        <a:rPr lang="fr-FR" sz="1050" b="1" noProof="0" dirty="0" err="1" smtClean="0">
                          <a:latin typeface="Calibri" pitchFamily="34" charset="0"/>
                          <a:ea typeface="Times New Roman"/>
                          <a:cs typeface="Calibri" pitchFamily="34" charset="0"/>
                        </a:rPr>
                        <a:t>Although</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Bien</a:t>
                      </a:r>
                      <a:r>
                        <a:rPr lang="fr-FR" sz="1050" baseline="0" noProof="0" dirty="0" smtClean="0">
                          <a:latin typeface="Calibri" pitchFamily="34" charset="0"/>
                          <a:ea typeface="Times New Roman"/>
                          <a:cs typeface="Calibri" pitchFamily="34" charset="0"/>
                        </a:rPr>
                        <a:t> que ce soit…</a:t>
                      </a:r>
                      <a:r>
                        <a:rPr lang="fr-FR" sz="1050"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Although</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it’s</a:t>
                      </a: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206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Il</a:t>
                      </a:r>
                      <a:r>
                        <a:rPr lang="fr-FR" sz="1050" b="1" baseline="0" noProof="0" dirty="0" smtClean="0">
                          <a:latin typeface="Calibri" pitchFamily="34" charset="0"/>
                          <a:ea typeface="Times New Roman"/>
                          <a:cs typeface="Calibri" pitchFamily="34" charset="0"/>
                        </a:rPr>
                        <a:t> faut </a:t>
                      </a:r>
                      <a:r>
                        <a:rPr lang="fr-FR" sz="1050" b="1" noProof="0" dirty="0" smtClean="0">
                          <a:latin typeface="Calibri" pitchFamily="34" charset="0"/>
                          <a:ea typeface="Times New Roman"/>
                          <a:cs typeface="Calibri" pitchFamily="34" charset="0"/>
                        </a:rPr>
                        <a:t>que + </a:t>
                      </a:r>
                      <a:r>
                        <a:rPr lang="fr-FR" sz="1050" b="1" noProof="0" dirty="0" err="1" smtClean="0">
                          <a:latin typeface="Calibri" pitchFamily="34" charset="0"/>
                          <a:ea typeface="Times New Roman"/>
                          <a:cs typeface="Calibri" pitchFamily="34" charset="0"/>
                        </a:rPr>
                        <a:t>subjunctive</a:t>
                      </a:r>
                      <a:r>
                        <a:rPr lang="fr-FR" sz="1050" b="1" noProof="0" dirty="0" smtClean="0">
                          <a:latin typeface="Calibri" pitchFamily="34" charset="0"/>
                          <a:ea typeface="Times New Roman"/>
                          <a:cs typeface="Calibri" pitchFamily="34" charset="0"/>
                        </a:rPr>
                        <a:t> …</a:t>
                      </a:r>
                      <a:r>
                        <a:rPr lang="fr-FR" sz="1050" b="0" baseline="0" noProof="0" dirty="0" smtClean="0">
                          <a:latin typeface="Calibri" pitchFamily="34" charset="0"/>
                          <a:ea typeface="Times New Roman"/>
                          <a:cs typeface="Calibri" pitchFamily="34" charset="0"/>
                        </a:rPr>
                        <a:t> - </a:t>
                      </a:r>
                      <a:r>
                        <a:rPr lang="fr-FR" sz="1050" b="0" baseline="0" noProof="0" dirty="0" err="1" smtClean="0">
                          <a:latin typeface="Calibri" pitchFamily="34" charset="0"/>
                          <a:ea typeface="Times New Roman"/>
                          <a:cs typeface="Calibri" pitchFamily="34" charset="0"/>
                        </a:rPr>
                        <a:t>it’s</a:t>
                      </a:r>
                      <a:r>
                        <a:rPr lang="fr-FR" sz="1050" b="0" baseline="0" noProof="0" dirty="0" smtClean="0">
                          <a:latin typeface="Calibri" pitchFamily="34" charset="0"/>
                          <a:ea typeface="Times New Roman"/>
                          <a:cs typeface="Calibri" pitchFamily="34" charset="0"/>
                        </a:rPr>
                        <a:t> </a:t>
                      </a:r>
                      <a:r>
                        <a:rPr lang="fr-FR" sz="1050" b="0" baseline="0" noProof="0" dirty="0" err="1" smtClean="0">
                          <a:latin typeface="Calibri" pitchFamily="34" charset="0"/>
                          <a:ea typeface="Times New Roman"/>
                          <a:cs typeface="Calibri" pitchFamily="34" charset="0"/>
                        </a:rPr>
                        <a:t>necessary</a:t>
                      </a:r>
                      <a:r>
                        <a:rPr lang="fr-FR" sz="1050" b="0" baseline="0" noProof="0" dirty="0" smtClean="0">
                          <a:latin typeface="Calibri" pitchFamily="34" charset="0"/>
                          <a:ea typeface="Times New Roman"/>
                          <a:cs typeface="Calibri" pitchFamily="34" charset="0"/>
                        </a:rPr>
                        <a:t> </a:t>
                      </a:r>
                      <a:r>
                        <a:rPr lang="fr-FR" sz="1050" b="0" baseline="0" noProof="0" dirty="0" err="1" smtClean="0">
                          <a:latin typeface="Calibri" pitchFamily="34" charset="0"/>
                          <a:ea typeface="Times New Roman"/>
                          <a:cs typeface="Calibri" pitchFamily="34" charset="0"/>
                        </a:rPr>
                        <a:t>that</a:t>
                      </a:r>
                      <a:r>
                        <a:rPr lang="fr-FR" sz="1050" b="0" baseline="0" noProof="0" dirty="0" smtClean="0">
                          <a:latin typeface="Calibri" pitchFamily="34" charset="0"/>
                          <a:ea typeface="Times New Roman"/>
                          <a:cs typeface="Calibri" pitchFamily="34" charset="0"/>
                        </a:rPr>
                        <a:t>…</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il faut que</a:t>
                      </a:r>
                      <a:r>
                        <a:rPr lang="fr-FR" sz="1050" baseline="0" noProof="0" dirty="0" smtClean="0">
                          <a:latin typeface="Calibri" pitchFamily="34" charset="0"/>
                          <a:ea typeface="Times New Roman"/>
                          <a:cs typeface="Calibri" pitchFamily="34" charset="0"/>
                        </a:rPr>
                        <a:t> je fasse/j’aille…</a:t>
                      </a:r>
                      <a:r>
                        <a:rPr lang="fr-FR" sz="1050" noProof="0" dirty="0" smtClean="0">
                          <a:latin typeface="Calibri" pitchFamily="34" charset="0"/>
                          <a:ea typeface="Times New Roman"/>
                          <a:cs typeface="Calibri" pitchFamily="34" charset="0"/>
                        </a:rPr>
                        <a:t>–</a:t>
                      </a:r>
                      <a:r>
                        <a:rPr lang="fr-FR" sz="1050" baseline="0" noProof="0" dirty="0" smtClean="0">
                          <a:latin typeface="Calibri" pitchFamily="34" charset="0"/>
                          <a:ea typeface="Times New Roman"/>
                          <a:cs typeface="Calibri" pitchFamily="34" charset="0"/>
                        </a:rPr>
                        <a:t> </a:t>
                      </a:r>
                      <a:r>
                        <a:rPr lang="fr-FR" sz="1050" baseline="0" noProof="0" dirty="0" err="1" smtClean="0">
                          <a:latin typeface="Calibri" pitchFamily="34" charset="0"/>
                          <a:ea typeface="Times New Roman"/>
                          <a:cs typeface="Calibri" pitchFamily="34" charset="0"/>
                        </a:rPr>
                        <a:t>It’s</a:t>
                      </a:r>
                      <a:r>
                        <a:rPr lang="fr-FR" sz="1050" baseline="0" noProof="0" dirty="0" smtClean="0">
                          <a:latin typeface="Calibri" pitchFamily="34" charset="0"/>
                          <a:ea typeface="Times New Roman"/>
                          <a:cs typeface="Calibri" pitchFamily="34" charset="0"/>
                        </a:rPr>
                        <a:t> </a:t>
                      </a:r>
                      <a:r>
                        <a:rPr lang="fr-FR" sz="1050" baseline="0" noProof="0" dirty="0" err="1" smtClean="0">
                          <a:latin typeface="Calibri" pitchFamily="34" charset="0"/>
                          <a:ea typeface="Times New Roman"/>
                          <a:cs typeface="Calibri" pitchFamily="34" charset="0"/>
                        </a:rPr>
                        <a:t>necessary</a:t>
                      </a:r>
                      <a:r>
                        <a:rPr lang="fr-FR" sz="1050" baseline="0" noProof="0" dirty="0" smtClean="0">
                          <a:latin typeface="Calibri" pitchFamily="34" charset="0"/>
                          <a:ea typeface="Times New Roman"/>
                          <a:cs typeface="Calibri" pitchFamily="34" charset="0"/>
                        </a:rPr>
                        <a:t> </a:t>
                      </a:r>
                      <a:r>
                        <a:rPr lang="fr-FR" sz="1050" baseline="0" noProof="0" dirty="0" err="1" smtClean="0">
                          <a:latin typeface="Calibri" pitchFamily="34" charset="0"/>
                          <a:ea typeface="Times New Roman"/>
                          <a:cs typeface="Calibri" pitchFamily="34" charset="0"/>
                        </a:rPr>
                        <a:t>that</a:t>
                      </a:r>
                      <a:r>
                        <a:rPr lang="fr-FR" sz="1050" baseline="0" noProof="0" dirty="0" smtClean="0">
                          <a:latin typeface="Calibri" pitchFamily="34" charset="0"/>
                          <a:ea typeface="Times New Roman"/>
                          <a:cs typeface="Calibri" pitchFamily="34" charset="0"/>
                        </a:rPr>
                        <a:t> I do/go</a:t>
                      </a:r>
                      <a:endParaRPr lang="fr-FR" sz="1050" noProof="0" dirty="0" smtClean="0">
                        <a:latin typeface="Calibri" pitchFamily="34" charset="0"/>
                        <a:ea typeface="Times New Roman"/>
                        <a:cs typeface="Calibri" pitchFamily="34" charset="0"/>
                      </a:endParaRPr>
                    </a:p>
                    <a:p>
                      <a:pPr>
                        <a:lnSpc>
                          <a:spcPct val="115000"/>
                        </a:lnSpc>
                        <a:spcAft>
                          <a:spcPts val="0"/>
                        </a:spcAft>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96957"/>
                  </a:ext>
                </a:extLst>
              </a:tr>
              <a:tr h="613410">
                <a:tc>
                  <a:txBody>
                    <a:bodyPr/>
                    <a:lstStyle/>
                    <a:p>
                      <a:pPr>
                        <a:lnSpc>
                          <a:spcPct val="115000"/>
                        </a:lnSpc>
                        <a:spcAft>
                          <a:spcPts val="0"/>
                        </a:spcAft>
                      </a:pPr>
                      <a:r>
                        <a:rPr lang="fr-FR" sz="1050" b="1" noProof="0" dirty="0" smtClean="0">
                          <a:latin typeface="Calibri" pitchFamily="34" charset="0"/>
                          <a:ea typeface="Times New Roman"/>
                          <a:cs typeface="Calibri" pitchFamily="34" charset="0"/>
                        </a:rPr>
                        <a:t>On peut + inf. - You </a:t>
                      </a:r>
                      <a:r>
                        <a:rPr lang="fr-FR" sz="1050" b="1" noProof="0" dirty="0" err="1" smtClean="0">
                          <a:latin typeface="Calibri" pitchFamily="34" charset="0"/>
                          <a:ea typeface="Times New Roman"/>
                          <a:cs typeface="Calibri" pitchFamily="34" charset="0"/>
                        </a:rPr>
                        <a:t>can</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A Newcastle on</a:t>
                      </a:r>
                      <a:r>
                        <a:rPr lang="fr-FR" sz="1050" baseline="0" noProof="0" dirty="0" smtClean="0">
                          <a:latin typeface="Calibri" pitchFamily="34" charset="0"/>
                          <a:ea typeface="Times New Roman"/>
                          <a:cs typeface="Calibri" pitchFamily="34" charset="0"/>
                        </a:rPr>
                        <a:t> peut aller </a:t>
                      </a:r>
                      <a:r>
                        <a:rPr lang="fr-FR" sz="1050" noProof="0" dirty="0" smtClean="0">
                          <a:latin typeface="Calibri" pitchFamily="34" charset="0"/>
                          <a:ea typeface="Times New Roman"/>
                          <a:cs typeface="Calibri" pitchFamily="34" charset="0"/>
                        </a:rPr>
                        <a:t>au stade</a:t>
                      </a:r>
                      <a:r>
                        <a:rPr lang="fr-FR" sz="1050" baseline="0" noProof="0" dirty="0" smtClean="0">
                          <a:latin typeface="Calibri" pitchFamily="34" charset="0"/>
                          <a:ea typeface="Times New Roman"/>
                          <a:cs typeface="Calibri" pitchFamily="34" charset="0"/>
                        </a:rPr>
                        <a:t> pour voir</a:t>
                      </a:r>
                      <a:r>
                        <a:rPr lang="fr-FR" sz="1050" noProof="0" dirty="0" smtClean="0">
                          <a:latin typeface="Calibri" pitchFamily="34" charset="0"/>
                          <a:ea typeface="Times New Roman"/>
                          <a:cs typeface="Calibri" pitchFamily="34" charset="0"/>
                        </a:rPr>
                        <a:t> un match – </a:t>
                      </a:r>
                      <a:r>
                        <a:rPr lang="fr-FR" sz="1050" i="1" noProof="0" dirty="0" smtClean="0">
                          <a:latin typeface="Calibri" pitchFamily="34" charset="0"/>
                          <a:ea typeface="Times New Roman"/>
                          <a:cs typeface="Calibri" pitchFamily="34" charset="0"/>
                        </a:rPr>
                        <a:t>In Newcastle </a:t>
                      </a:r>
                      <a:r>
                        <a:rPr lang="fr-FR" sz="1050" i="1" noProof="0" dirty="0" err="1" smtClean="0">
                          <a:latin typeface="Calibri" pitchFamily="34" charset="0"/>
                          <a:ea typeface="Times New Roman"/>
                          <a:cs typeface="Calibri" pitchFamily="34" charset="0"/>
                        </a:rPr>
                        <a:t>you</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can</a:t>
                      </a:r>
                      <a:r>
                        <a:rPr lang="fr-FR" sz="1050" i="1" noProof="0" dirty="0" smtClean="0">
                          <a:latin typeface="Calibri" pitchFamily="34" charset="0"/>
                          <a:ea typeface="Times New Roman"/>
                          <a:cs typeface="Calibri" pitchFamily="34" charset="0"/>
                        </a:rPr>
                        <a:t> go to the stadium to </a:t>
                      </a:r>
                      <a:r>
                        <a:rPr lang="fr-FR" sz="1050" i="1" noProof="0" dirty="0" err="1" smtClean="0">
                          <a:latin typeface="Calibri" pitchFamily="34" charset="0"/>
                          <a:ea typeface="Times New Roman"/>
                          <a:cs typeface="Calibri" pitchFamily="34" charset="0"/>
                        </a:rPr>
                        <a:t>watch</a:t>
                      </a:r>
                      <a:r>
                        <a:rPr lang="fr-FR" sz="1050" i="1" noProof="0" dirty="0" smtClean="0">
                          <a:latin typeface="Calibri" pitchFamily="34" charset="0"/>
                          <a:ea typeface="Times New Roman"/>
                          <a:cs typeface="Calibri" pitchFamily="34" charset="0"/>
                        </a:rPr>
                        <a:t> a match</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Donc …/ par conséquent…</a:t>
                      </a:r>
                      <a:r>
                        <a:rPr lang="fr-FR" sz="1050" b="0" baseline="0" noProof="0" dirty="0" smtClean="0">
                          <a:latin typeface="Calibri" pitchFamily="34" charset="0"/>
                          <a:ea typeface="Times New Roman"/>
                          <a:cs typeface="Calibri" pitchFamily="34" charset="0"/>
                        </a:rPr>
                        <a:t> - </a:t>
                      </a:r>
                      <a:r>
                        <a:rPr lang="fr-FR" sz="1050" b="0" noProof="0" dirty="0" err="1" smtClean="0">
                          <a:latin typeface="Calibri" pitchFamily="34" charset="0"/>
                          <a:ea typeface="Times New Roman"/>
                          <a:cs typeface="Calibri" pitchFamily="34" charset="0"/>
                        </a:rPr>
                        <a:t>Therefore</a:t>
                      </a:r>
                      <a:endParaRPr lang="fr-FR" sz="1050" b="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31">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Si/quand … (+ </a:t>
                      </a:r>
                      <a:r>
                        <a:rPr lang="fr-FR" sz="1050" b="1" noProof="0" dirty="0" err="1" smtClean="0">
                          <a:latin typeface="Calibri" pitchFamily="34" charset="0"/>
                          <a:ea typeface="Times New Roman"/>
                          <a:cs typeface="Calibri" pitchFamily="34" charset="0"/>
                        </a:rPr>
                        <a:t>present</a:t>
                      </a:r>
                      <a:r>
                        <a:rPr lang="fr-FR" sz="1050" b="1" noProof="0" dirty="0" smtClean="0">
                          <a:latin typeface="Calibri" pitchFamily="34" charset="0"/>
                          <a:ea typeface="Times New Roman"/>
                          <a:cs typeface="Calibri" pitchFamily="34" charset="0"/>
                        </a:rPr>
                        <a:t> </a:t>
                      </a:r>
                      <a:r>
                        <a:rPr lang="fr-FR" sz="1050" b="1" noProof="0" dirty="0" err="1" smtClean="0">
                          <a:latin typeface="Calibri" pitchFamily="34" charset="0"/>
                          <a:ea typeface="Times New Roman"/>
                          <a:cs typeface="Calibri" pitchFamily="34" charset="0"/>
                        </a:rPr>
                        <a:t>tense</a:t>
                      </a:r>
                      <a:r>
                        <a:rPr lang="fr-FR" sz="1050" b="1" noProof="0" dirty="0" smtClean="0">
                          <a:latin typeface="Calibri" pitchFamily="34" charset="0"/>
                          <a:ea typeface="Times New Roman"/>
                          <a:cs typeface="Calibri" pitchFamily="34" charset="0"/>
                        </a:rPr>
                        <a:t>)</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If/</a:t>
                      </a:r>
                      <a:r>
                        <a:rPr lang="fr-FR" sz="1050" b="1" noProof="0" dirty="0" err="1" smtClean="0">
                          <a:latin typeface="Calibri" pitchFamily="34" charset="0"/>
                          <a:ea typeface="Times New Roman"/>
                          <a:cs typeface="Calibri" pitchFamily="34" charset="0"/>
                        </a:rPr>
                        <a:t>when</a:t>
                      </a:r>
                      <a:r>
                        <a:rPr lang="fr-FR" sz="1050" b="1" noProof="0" dirty="0" smtClean="0">
                          <a:latin typeface="Calibri" pitchFamily="34" charset="0"/>
                          <a:ea typeface="Times New Roman"/>
                          <a:cs typeface="Calibri" pitchFamily="34" charset="0"/>
                        </a:rPr>
                        <a:t>…</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Normalement si/quand il pleut je reste chez moi – </a:t>
                      </a:r>
                      <a:r>
                        <a:rPr lang="fr-FR" sz="1050" i="1" noProof="0" dirty="0" err="1" smtClean="0">
                          <a:latin typeface="Calibri" pitchFamily="34" charset="0"/>
                          <a:ea typeface="Times New Roman"/>
                          <a:cs typeface="Calibri" pitchFamily="34" charset="0"/>
                        </a:rPr>
                        <a:t>Normally</a:t>
                      </a:r>
                      <a:r>
                        <a:rPr lang="fr-FR" sz="1050" i="1" noProof="0" dirty="0" smtClean="0">
                          <a:latin typeface="Calibri" pitchFamily="34" charset="0"/>
                          <a:ea typeface="Times New Roman"/>
                          <a:cs typeface="Calibri" pitchFamily="34" charset="0"/>
                        </a:rPr>
                        <a:t> if/</a:t>
                      </a:r>
                      <a:r>
                        <a:rPr lang="fr-FR" sz="1050" i="1" noProof="0" dirty="0" err="1" smtClean="0">
                          <a:latin typeface="Calibri" pitchFamily="34" charset="0"/>
                          <a:ea typeface="Times New Roman"/>
                          <a:cs typeface="Calibri" pitchFamily="34" charset="0"/>
                        </a:rPr>
                        <a:t>when</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it</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rains</a:t>
                      </a:r>
                      <a:r>
                        <a:rPr lang="fr-FR" sz="1050" i="1" noProof="0" dirty="0" smtClean="0">
                          <a:latin typeface="Calibri" pitchFamily="34" charset="0"/>
                          <a:ea typeface="Times New Roman"/>
                          <a:cs typeface="Calibri" pitchFamily="34" charset="0"/>
                        </a:rPr>
                        <a:t> I </a:t>
                      </a:r>
                      <a:r>
                        <a:rPr lang="fr-FR" sz="1050" i="1" noProof="0" dirty="0" err="1" smtClean="0">
                          <a:latin typeface="Calibri" pitchFamily="34" charset="0"/>
                          <a:ea typeface="Times New Roman"/>
                          <a:cs typeface="Calibri" pitchFamily="34" charset="0"/>
                        </a:rPr>
                        <a:t>stay</a:t>
                      </a:r>
                      <a:r>
                        <a:rPr lang="fr-FR" sz="1050" i="1" noProof="0" dirty="0" smtClean="0">
                          <a:latin typeface="Calibri" pitchFamily="34" charset="0"/>
                          <a:ea typeface="Times New Roman"/>
                          <a:cs typeface="Calibri" pitchFamily="34" charset="0"/>
                        </a:rPr>
                        <a:t> at home</a:t>
                      </a:r>
                      <a:endParaRPr lang="fr-FR" sz="1050" noProof="0" dirty="0" smtClean="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_tradnl"/>
                    </a:p>
                  </a:txBody>
                  <a:tcPr/>
                </a:tc>
                <a:extLst>
                  <a:ext uri="{0D108BD9-81ED-4DB2-BD59-A6C34878D82A}">
                    <a16:rowId xmlns:a16="http://schemas.microsoft.com/office/drawing/2014/main" val="10012"/>
                  </a:ext>
                </a:extLst>
              </a:tr>
              <a:tr h="77402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Quel(le) + </a:t>
                      </a:r>
                      <a:r>
                        <a:rPr lang="fr-FR" sz="1050" b="1" noProof="0" dirty="0" err="1" smtClean="0">
                          <a:latin typeface="Calibri" pitchFamily="34" charset="0"/>
                          <a:ea typeface="Times New Roman"/>
                          <a:cs typeface="Calibri" pitchFamily="34" charset="0"/>
                        </a:rPr>
                        <a:t>noun</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How…!</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smtClean="0">
                          <a:latin typeface="Calibri" pitchFamily="34" charset="0"/>
                          <a:ea typeface="Times New Roman"/>
                          <a:cs typeface="Calibri" pitchFamily="34" charset="0"/>
                        </a:rPr>
                        <a:t>Quelle</a:t>
                      </a:r>
                      <a:r>
                        <a:rPr lang="fr-FR" sz="1050" baseline="0" noProof="0" dirty="0" smtClean="0">
                          <a:latin typeface="Calibri" pitchFamily="34" charset="0"/>
                          <a:ea typeface="Times New Roman"/>
                          <a:cs typeface="Calibri" pitchFamily="34" charset="0"/>
                        </a:rPr>
                        <a:t> horreur</a:t>
                      </a:r>
                      <a:r>
                        <a:rPr lang="fr-FR" sz="1050" noProof="0" dirty="0" smtClean="0">
                          <a:latin typeface="Calibri" pitchFamily="34" charset="0"/>
                          <a:ea typeface="Times New Roman"/>
                          <a:cs typeface="Calibri" pitchFamily="34" charset="0"/>
                        </a:rPr>
                        <a:t> – </a:t>
                      </a:r>
                      <a:r>
                        <a:rPr lang="fr-FR" sz="1050" i="1" noProof="0" dirty="0" smtClean="0">
                          <a:latin typeface="Calibri" pitchFamily="34" charset="0"/>
                          <a:ea typeface="Times New Roman"/>
                          <a:cs typeface="Calibri" pitchFamily="34" charset="0"/>
                        </a:rPr>
                        <a:t>How </a:t>
                      </a:r>
                      <a:r>
                        <a:rPr lang="fr-FR" sz="1050" i="1" noProof="0" dirty="0" err="1" smtClean="0">
                          <a:latin typeface="Calibri" pitchFamily="34" charset="0"/>
                          <a:ea typeface="Times New Roman"/>
                          <a:cs typeface="Calibri" pitchFamily="34" charset="0"/>
                        </a:rPr>
                        <a:t>awful</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smtClean="0">
                          <a:latin typeface="Calibri" pitchFamily="34" charset="0"/>
                          <a:ea typeface="Times New Roman"/>
                          <a:cs typeface="Calibri" pitchFamily="34" charset="0"/>
                        </a:rPr>
                        <a:t>Quel</a:t>
                      </a:r>
                      <a:r>
                        <a:rPr lang="fr-FR" sz="1050" baseline="0" noProof="0" dirty="0" smtClean="0">
                          <a:latin typeface="Calibri" pitchFamily="34" charset="0"/>
                          <a:ea typeface="Times New Roman"/>
                          <a:cs typeface="Calibri" pitchFamily="34" charset="0"/>
                        </a:rPr>
                        <a:t> dommage</a:t>
                      </a:r>
                      <a:r>
                        <a:rPr lang="fr-FR" sz="1050" noProof="0" dirty="0" smtClean="0">
                          <a:latin typeface="Calibri" pitchFamily="34" charset="0"/>
                          <a:ea typeface="Times New Roman"/>
                          <a:cs typeface="Calibri" pitchFamily="34" charset="0"/>
                        </a:rPr>
                        <a:t> – </a:t>
                      </a:r>
                      <a:r>
                        <a:rPr lang="fr-FR" sz="1050" i="1" noProof="0" dirty="0" err="1" smtClean="0">
                          <a:latin typeface="Calibri" pitchFamily="34" charset="0"/>
                          <a:ea typeface="Times New Roman"/>
                          <a:cs typeface="Calibri" pitchFamily="34" charset="0"/>
                        </a:rPr>
                        <a:t>What</a:t>
                      </a:r>
                      <a:r>
                        <a:rPr lang="fr-FR" sz="1050" i="1" noProof="0" dirty="0" smtClean="0">
                          <a:latin typeface="Calibri" pitchFamily="34" charset="0"/>
                          <a:ea typeface="Times New Roman"/>
                          <a:cs typeface="Calibri" pitchFamily="34" charset="0"/>
                        </a:rPr>
                        <a:t> a </a:t>
                      </a:r>
                      <a:r>
                        <a:rPr lang="fr-FR" sz="1050" i="1" noProof="0" dirty="0" err="1" smtClean="0">
                          <a:latin typeface="Calibri" pitchFamily="34" charset="0"/>
                          <a:ea typeface="Times New Roman"/>
                          <a:cs typeface="Calibri" pitchFamily="34" charset="0"/>
                        </a:rPr>
                        <a:t>pity</a:t>
                      </a:r>
                      <a:endParaRPr lang="fr-FR" sz="1050" noProof="0" dirty="0" smtClean="0">
                        <a:latin typeface="Calibri" pitchFamily="34" charset="0"/>
                        <a:ea typeface="Times New Roman"/>
                        <a:cs typeface="Calibri"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922671"/>
                  </a:ext>
                </a:extLst>
              </a:tr>
              <a:tr h="7024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b="1" noProof="0" dirty="0" smtClean="0">
                          <a:latin typeface="Calibri" pitchFamily="34" charset="0"/>
                          <a:ea typeface="Times New Roman"/>
                          <a:cs typeface="Calibri" pitchFamily="34" charset="0"/>
                        </a:rPr>
                        <a:t>Ce</a:t>
                      </a:r>
                      <a:r>
                        <a:rPr lang="fr-FR" sz="1050" b="1" baseline="0" noProof="0" dirty="0" smtClean="0">
                          <a:latin typeface="Calibri" pitchFamily="34" charset="0"/>
                          <a:ea typeface="Times New Roman"/>
                          <a:cs typeface="Calibri" pitchFamily="34" charset="0"/>
                        </a:rPr>
                        <a:t> qui est </a:t>
                      </a:r>
                      <a:r>
                        <a:rPr lang="fr-FR" sz="1050" b="1" noProof="0" dirty="0" smtClean="0">
                          <a:latin typeface="Calibri" pitchFamily="34" charset="0"/>
                          <a:ea typeface="Times New Roman"/>
                          <a:cs typeface="Calibri" pitchFamily="34" charset="0"/>
                        </a:rPr>
                        <a:t>+ adjective</a:t>
                      </a:r>
                      <a:r>
                        <a:rPr lang="fr-FR" sz="1050" b="0" baseline="0" noProof="0" dirty="0" smtClean="0">
                          <a:latin typeface="Calibri" pitchFamily="34" charset="0"/>
                          <a:ea typeface="Times New Roman"/>
                          <a:cs typeface="Calibri" pitchFamily="34" charset="0"/>
                        </a:rPr>
                        <a:t> - </a:t>
                      </a:r>
                      <a:r>
                        <a:rPr lang="fr-FR" sz="1050" b="1" noProof="0" dirty="0" smtClean="0">
                          <a:latin typeface="Calibri" pitchFamily="34" charset="0"/>
                          <a:ea typeface="Times New Roman"/>
                          <a:cs typeface="Calibri" pitchFamily="34" charset="0"/>
                        </a:rPr>
                        <a:t>The …. </a:t>
                      </a:r>
                      <a:r>
                        <a:rPr lang="fr-FR" sz="1050" b="1" noProof="0" dirty="0" err="1" smtClean="0">
                          <a:latin typeface="Calibri" pitchFamily="34" charset="0"/>
                          <a:ea typeface="Times New Roman"/>
                          <a:cs typeface="Calibri" pitchFamily="34" charset="0"/>
                        </a:rPr>
                        <a:t>thing</a:t>
                      </a:r>
                      <a:endParaRPr lang="fr-FR" sz="1050" noProof="0" dirty="0" smtClean="0">
                        <a:latin typeface="Calibri" pitchFamily="34" charset="0"/>
                        <a:ea typeface="Times New Roman"/>
                        <a:cs typeface="Calibri" pitchFamily="34" charset="0"/>
                      </a:endParaRPr>
                    </a:p>
                    <a:p>
                      <a:pPr>
                        <a:lnSpc>
                          <a:spcPct val="115000"/>
                        </a:lnSpc>
                        <a:spcAft>
                          <a:spcPts val="0"/>
                        </a:spcAft>
                      </a:pPr>
                      <a:r>
                        <a:rPr lang="fr-FR" sz="1050" noProof="0" dirty="0" err="1" smtClean="0">
                          <a:latin typeface="Calibri" pitchFamily="34" charset="0"/>
                          <a:ea typeface="Times New Roman"/>
                          <a:cs typeface="Calibri" pitchFamily="34" charset="0"/>
                        </a:rPr>
                        <a:t>Eg</a:t>
                      </a:r>
                      <a:r>
                        <a:rPr lang="fr-FR" sz="1050" noProof="0" dirty="0" smtClean="0">
                          <a:latin typeface="Calibri" pitchFamily="34" charset="0"/>
                          <a:ea typeface="Times New Roman"/>
                          <a:cs typeface="Calibri" pitchFamily="34" charset="0"/>
                        </a:rPr>
                        <a:t>. Ce</a:t>
                      </a:r>
                      <a:r>
                        <a:rPr lang="fr-FR" sz="1050" baseline="0" noProof="0" dirty="0" smtClean="0">
                          <a:latin typeface="Calibri" pitchFamily="34" charset="0"/>
                          <a:ea typeface="Times New Roman"/>
                          <a:cs typeface="Calibri" pitchFamily="34" charset="0"/>
                        </a:rPr>
                        <a:t> qui est </a:t>
                      </a:r>
                      <a:r>
                        <a:rPr lang="fr-FR" sz="1050" noProof="0" dirty="0" smtClean="0">
                          <a:latin typeface="Calibri" pitchFamily="34" charset="0"/>
                          <a:ea typeface="Times New Roman"/>
                          <a:cs typeface="Calibri" pitchFamily="34" charset="0"/>
                        </a:rPr>
                        <a:t>important/ intéressant/ difficile/ bon/ mauvais c’est que  – </a:t>
                      </a:r>
                      <a:r>
                        <a:rPr lang="fr-FR" sz="1050" i="1" noProof="0" dirty="0" smtClean="0">
                          <a:latin typeface="Calibri" pitchFamily="34" charset="0"/>
                          <a:ea typeface="Times New Roman"/>
                          <a:cs typeface="Calibri" pitchFamily="34" charset="0"/>
                        </a:rPr>
                        <a:t>The important/ </a:t>
                      </a:r>
                      <a:r>
                        <a:rPr lang="fr-FR" sz="1050" i="1" noProof="0" dirty="0" err="1" smtClean="0">
                          <a:latin typeface="Calibri" pitchFamily="34" charset="0"/>
                          <a:ea typeface="Times New Roman"/>
                          <a:cs typeface="Calibri" pitchFamily="34" charset="0"/>
                        </a:rPr>
                        <a:t>interesting</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difficult</a:t>
                      </a:r>
                      <a:r>
                        <a:rPr lang="fr-FR" sz="1050" i="1" noProof="0" dirty="0" smtClean="0">
                          <a:latin typeface="Calibri" pitchFamily="34" charset="0"/>
                          <a:ea typeface="Times New Roman"/>
                          <a:cs typeface="Calibri" pitchFamily="34" charset="0"/>
                        </a:rPr>
                        <a:t>/</a:t>
                      </a:r>
                      <a:r>
                        <a:rPr lang="fr-FR" sz="1050" i="1" baseline="0" noProof="0" dirty="0" smtClean="0">
                          <a:latin typeface="Calibri" pitchFamily="34" charset="0"/>
                          <a:ea typeface="Times New Roman"/>
                          <a:cs typeface="Calibri" pitchFamily="34" charset="0"/>
                        </a:rPr>
                        <a:t> </a:t>
                      </a:r>
                      <a:r>
                        <a:rPr lang="fr-FR" sz="1050" i="1" noProof="0" dirty="0" smtClean="0">
                          <a:latin typeface="Calibri" pitchFamily="34" charset="0"/>
                          <a:ea typeface="Times New Roman"/>
                          <a:cs typeface="Calibri" pitchFamily="34" charset="0"/>
                        </a:rPr>
                        <a:t>good/</a:t>
                      </a:r>
                      <a:r>
                        <a:rPr lang="fr-FR" sz="1050" i="1" noProof="0" dirty="0" err="1" smtClean="0">
                          <a:latin typeface="Calibri" pitchFamily="34" charset="0"/>
                          <a:ea typeface="Times New Roman"/>
                          <a:cs typeface="Calibri" pitchFamily="34" charset="0"/>
                        </a:rPr>
                        <a:t>bad</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thing</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is</a:t>
                      </a:r>
                      <a:r>
                        <a:rPr lang="fr-FR" sz="1050" i="1" noProof="0" dirty="0" smtClean="0">
                          <a:latin typeface="Calibri" pitchFamily="34" charset="0"/>
                          <a:ea typeface="Times New Roman"/>
                          <a:cs typeface="Calibri" pitchFamily="34" charset="0"/>
                        </a:rPr>
                        <a:t> </a:t>
                      </a:r>
                      <a:r>
                        <a:rPr lang="fr-FR" sz="1050" i="1" noProof="0" dirty="0" err="1" smtClean="0">
                          <a:latin typeface="Calibri" pitchFamily="34" charset="0"/>
                          <a:ea typeface="Times New Roman"/>
                          <a:cs typeface="Calibri" pitchFamily="34" charset="0"/>
                        </a:rPr>
                        <a:t>that</a:t>
                      </a:r>
                      <a:endParaRPr lang="fr-FR" sz="1050" noProof="0" dirty="0" smtClean="0">
                        <a:latin typeface="Calibri" pitchFamily="34" charset="0"/>
                        <a:ea typeface="Times New Roman"/>
                        <a:cs typeface="Calibri" pitchFamily="34" charset="0"/>
                      </a:endParaRPr>
                    </a:p>
                    <a:p>
                      <a:pPr>
                        <a:lnSpc>
                          <a:spcPct val="115000"/>
                        </a:lnSpc>
                        <a:spcAft>
                          <a:spcPts val="0"/>
                        </a:spcAft>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50" noProof="0" dirty="0">
                        <a:latin typeface="Calibri" pitchFamily="34" charset="0"/>
                        <a:ea typeface="Times New Roman"/>
                        <a:cs typeface="Calibri" pitchFamily="34" charset="0"/>
                      </a:endParaRPr>
                    </a:p>
                  </a:txBody>
                  <a:tcPr marL="11762" marR="11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0F145BFC-05E3-4D00-AE96-44E6DC1FA43B}" type="slidenum">
              <a:rPr lang="en-GB" smtClean="0"/>
              <a:pPr>
                <a:defRPr/>
              </a:pPr>
              <a:t>23</a:t>
            </a:fld>
            <a:endParaRPr lang="en-GB"/>
          </a:p>
        </p:txBody>
      </p:sp>
      <p:pic>
        <p:nvPicPr>
          <p:cNvPr id="9" name="Picture 2" descr="Image result for french fancie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09213" y="108015"/>
            <a:ext cx="604490" cy="453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rench fancie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379" y="135268"/>
            <a:ext cx="604490" cy="45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35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50144224"/>
              </p:ext>
            </p:extLst>
          </p:nvPr>
        </p:nvGraphicFramePr>
        <p:xfrm>
          <a:off x="1166" y="5265"/>
          <a:ext cx="6856835" cy="8260528"/>
        </p:xfrm>
        <a:graphic>
          <a:graphicData uri="http://schemas.openxmlformats.org/drawingml/2006/table">
            <a:tbl>
              <a:tblPr>
                <a:tableStyleId>{5C22544A-7EE6-4342-B048-85BDC9FD1C3A}</a:tableStyleId>
              </a:tblPr>
              <a:tblGrid>
                <a:gridCol w="1236480">
                  <a:extLst>
                    <a:ext uri="{9D8B030D-6E8A-4147-A177-3AD203B41FA5}">
                      <a16:colId xmlns:a16="http://schemas.microsoft.com/office/drawing/2014/main" val="20000"/>
                    </a:ext>
                  </a:extLst>
                </a:gridCol>
                <a:gridCol w="843054">
                  <a:extLst>
                    <a:ext uri="{9D8B030D-6E8A-4147-A177-3AD203B41FA5}">
                      <a16:colId xmlns:a16="http://schemas.microsoft.com/office/drawing/2014/main" val="20001"/>
                    </a:ext>
                  </a:extLst>
                </a:gridCol>
                <a:gridCol w="955460">
                  <a:extLst>
                    <a:ext uri="{9D8B030D-6E8A-4147-A177-3AD203B41FA5}">
                      <a16:colId xmlns:a16="http://schemas.microsoft.com/office/drawing/2014/main" val="20002"/>
                    </a:ext>
                  </a:extLst>
                </a:gridCol>
                <a:gridCol w="843054">
                  <a:extLst>
                    <a:ext uri="{9D8B030D-6E8A-4147-A177-3AD203B41FA5}">
                      <a16:colId xmlns:a16="http://schemas.microsoft.com/office/drawing/2014/main" val="20003"/>
                    </a:ext>
                  </a:extLst>
                </a:gridCol>
                <a:gridCol w="1517496">
                  <a:extLst>
                    <a:ext uri="{9D8B030D-6E8A-4147-A177-3AD203B41FA5}">
                      <a16:colId xmlns:a16="http://schemas.microsoft.com/office/drawing/2014/main" val="20004"/>
                    </a:ext>
                  </a:extLst>
                </a:gridCol>
                <a:gridCol w="1461291">
                  <a:extLst>
                    <a:ext uri="{9D8B030D-6E8A-4147-A177-3AD203B41FA5}">
                      <a16:colId xmlns:a16="http://schemas.microsoft.com/office/drawing/2014/main" val="20005"/>
                    </a:ext>
                  </a:extLst>
                </a:gridCol>
              </a:tblGrid>
              <a:tr h="237155">
                <a:tc gridSpan="6">
                  <a:txBody>
                    <a:bodyPr/>
                    <a:lstStyle/>
                    <a:p>
                      <a:pPr algn="ctr"/>
                      <a:r>
                        <a:rPr lang="fr-FR" sz="1600" b="1" noProof="0" dirty="0" smtClean="0">
                          <a:latin typeface="Calibri" pitchFamily="34" charset="0"/>
                          <a:cs typeface="Calibri" pitchFamily="34" charset="0"/>
                        </a:rPr>
                        <a:t>Les 10 verbes essentiels</a:t>
                      </a:r>
                      <a:endParaRPr lang="fr-FR" sz="1600" b="1" noProof="0" dirty="0">
                        <a:solidFill>
                          <a:schemeClr val="tx1"/>
                        </a:solidFill>
                        <a:latin typeface="Calibri" pitchFamily="34" charset="0"/>
                        <a:cs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pPr algn="ctr"/>
                      <a:endParaRPr lang="es-ES_trad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pPr algn="ctr"/>
                      <a:endParaRPr lang="es-ES_trad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0"/>
                  </a:ext>
                </a:extLst>
              </a:tr>
              <a:tr h="237155">
                <a:tc gridSpan="2">
                  <a:txBody>
                    <a:bodyPr/>
                    <a:lstStyle/>
                    <a:p>
                      <a:pPr algn="ctr"/>
                      <a:r>
                        <a:rPr lang="fr-FR" sz="1400" b="1" noProof="0" dirty="0" smtClean="0">
                          <a:solidFill>
                            <a:schemeClr val="tx1"/>
                          </a:solidFill>
                          <a:latin typeface="Calibri" pitchFamily="34" charset="0"/>
                          <a:cs typeface="Calibri" pitchFamily="34" charset="0"/>
                        </a:rPr>
                        <a:t>Récemment</a:t>
                      </a:r>
                      <a:endParaRPr lang="fr-FR" sz="1400" b="1" noProof="0" dirty="0">
                        <a:solidFill>
                          <a:schemeClr val="tx1"/>
                        </a:solidFill>
                        <a:latin typeface="Calibri" pitchFamily="34" charset="0"/>
                        <a:cs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algn="ctr"/>
                      <a:r>
                        <a:rPr lang="fr-FR" sz="1400" b="1" noProof="0" dirty="0" smtClean="0">
                          <a:solidFill>
                            <a:schemeClr val="tx1"/>
                          </a:solidFill>
                          <a:latin typeface="Calibri" pitchFamily="34" charset="0"/>
                          <a:cs typeface="Calibri" pitchFamily="34" charset="0"/>
                        </a:rPr>
                        <a:t>Normalement</a:t>
                      </a:r>
                      <a:endParaRPr lang="fr-FR" sz="1400" b="1" noProof="0" dirty="0">
                        <a:solidFill>
                          <a:schemeClr val="tx1"/>
                        </a:solidFill>
                        <a:latin typeface="Calibri" pitchFamily="34" charset="0"/>
                        <a:cs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algn="ctr"/>
                      <a:r>
                        <a:rPr lang="fr-FR" sz="1400" b="1" noProof="0" dirty="0" smtClean="0">
                          <a:solidFill>
                            <a:schemeClr val="tx1"/>
                          </a:solidFill>
                          <a:latin typeface="Calibri" pitchFamily="34" charset="0"/>
                          <a:cs typeface="Calibri" pitchFamily="34" charset="0"/>
                        </a:rPr>
                        <a:t>A l’avenir</a:t>
                      </a:r>
                      <a:endParaRPr lang="fr-FR" sz="1400" b="1" noProof="0" dirty="0">
                        <a:solidFill>
                          <a:schemeClr val="tx1"/>
                        </a:solidFill>
                        <a:latin typeface="Calibri" pitchFamily="34" charset="0"/>
                        <a:cs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1"/>
                  </a:ext>
                </a:extLst>
              </a:tr>
              <a:tr h="171212">
                <a:tc rowSpan="2">
                  <a:txBody>
                    <a:bodyPr/>
                    <a:lstStyle/>
                    <a:p>
                      <a:pPr algn="ctr">
                        <a:lnSpc>
                          <a:spcPct val="107000"/>
                        </a:lnSpc>
                        <a:spcAft>
                          <a:spcPts val="0"/>
                        </a:spcAft>
                      </a:pPr>
                      <a:r>
                        <a:rPr lang="fr-FR" sz="1400" noProof="0" dirty="0" smtClean="0">
                          <a:effectLst/>
                          <a:latin typeface="Calibri" pitchFamily="34" charset="0"/>
                          <a:cs typeface="Calibri" pitchFamily="34" charset="0"/>
                        </a:rPr>
                        <a:t>There </a:t>
                      </a:r>
                      <a:r>
                        <a:rPr lang="fr-FR" sz="1400" noProof="0" dirty="0" err="1" smtClean="0">
                          <a:effectLst/>
                          <a:latin typeface="Calibri" pitchFamily="34" charset="0"/>
                          <a:cs typeface="Calibri" pitchFamily="34" charset="0"/>
                        </a:rPr>
                        <a:t>was</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Il</a:t>
                      </a:r>
                      <a:r>
                        <a:rPr lang="fr-FR" sz="1400" b="1" baseline="0" noProof="0" dirty="0" smtClean="0">
                          <a:effectLst/>
                          <a:latin typeface="Calibri" pitchFamily="34" charset="0"/>
                          <a:ea typeface="Calibri" panose="020F0502020204030204" pitchFamily="34" charset="0"/>
                          <a:cs typeface="Calibri" pitchFamily="34" charset="0"/>
                        </a:rPr>
                        <a:t> y avait</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07000"/>
                        </a:lnSpc>
                        <a:spcAft>
                          <a:spcPts val="0"/>
                        </a:spcAft>
                      </a:pPr>
                      <a:r>
                        <a:rPr lang="fr-FR" sz="1400" noProof="0" dirty="0" smtClean="0">
                          <a:effectLst/>
                          <a:latin typeface="Calibri" pitchFamily="34" charset="0"/>
                          <a:cs typeface="Calibri" pitchFamily="34" charset="0"/>
                        </a:rPr>
                        <a:t>There </a:t>
                      </a:r>
                      <a:r>
                        <a:rPr lang="fr-FR" sz="1400" noProof="0" dirty="0" err="1" smtClean="0">
                          <a:effectLst/>
                          <a:latin typeface="Calibri" pitchFamily="34" charset="0"/>
                          <a:cs typeface="Calibri" pitchFamily="34" charset="0"/>
                        </a:rPr>
                        <a:t>is</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Il</a:t>
                      </a:r>
                      <a:r>
                        <a:rPr lang="fr-FR" sz="1400" b="1" baseline="0" noProof="0" dirty="0" smtClean="0">
                          <a:effectLst/>
                          <a:latin typeface="Calibri" pitchFamily="34" charset="0"/>
                          <a:ea typeface="Calibri" panose="020F0502020204030204" pitchFamily="34" charset="0"/>
                          <a:cs typeface="Calibri" pitchFamily="34" charset="0"/>
                        </a:rPr>
                        <a:t> y a</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There </a:t>
                      </a:r>
                      <a:r>
                        <a:rPr lang="fr-FR" sz="1400" noProof="0" dirty="0" err="1" smtClean="0">
                          <a:effectLst/>
                          <a:latin typeface="Calibri" pitchFamily="34" charset="0"/>
                          <a:cs typeface="Calibri" pitchFamily="34" charset="0"/>
                        </a:rPr>
                        <a:t>will</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be</a:t>
                      </a:r>
                      <a:endParaRPr lang="fr-FR" sz="1400" noProof="0" dirty="0" smtClean="0">
                        <a:effectLst/>
                        <a:latin typeface="Calibri"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solidFill>
                            <a:schemeClr val="tx1"/>
                          </a:solidFill>
                          <a:latin typeface="Calibri" pitchFamily="34" charset="0"/>
                          <a:cs typeface="Calibri" pitchFamily="34" charset="0"/>
                        </a:rPr>
                        <a:t>Il</a:t>
                      </a:r>
                      <a:r>
                        <a:rPr lang="fr-FR" sz="1400" b="1" baseline="0" noProof="0" dirty="0" smtClean="0">
                          <a:solidFill>
                            <a:schemeClr val="tx1"/>
                          </a:solidFill>
                          <a:latin typeface="Calibri" pitchFamily="34" charset="0"/>
                          <a:cs typeface="Calibri" pitchFamily="34" charset="0"/>
                        </a:rPr>
                        <a:t> y aura</a:t>
                      </a:r>
                      <a:endParaRPr lang="fr-FR" sz="1400" b="1" noProof="0" dirty="0" smtClean="0">
                        <a:solidFill>
                          <a:schemeClr val="tx1"/>
                        </a:solidFill>
                        <a:latin typeface="Calibri"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9406">
                <a:tc vMerge="1">
                  <a:txBody>
                    <a:bodyPr/>
                    <a:lstStyle/>
                    <a:p>
                      <a:endParaRPr lang="es-ES_tradnl"/>
                    </a:p>
                  </a:txBody>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noProof="0" dirty="0" smtClean="0">
                          <a:solidFill>
                            <a:schemeClr val="tx1"/>
                          </a:solidFill>
                          <a:latin typeface="Calibri" pitchFamily="34" charset="0"/>
                          <a:cs typeface="Calibri" pitchFamily="34" charset="0"/>
                        </a:rPr>
                        <a:t>There </a:t>
                      </a:r>
                      <a:r>
                        <a:rPr lang="fr-FR" sz="1400" noProof="0" dirty="0" err="1" smtClean="0">
                          <a:solidFill>
                            <a:schemeClr val="tx1"/>
                          </a:solidFill>
                          <a:latin typeface="Calibri" pitchFamily="34" charset="0"/>
                          <a:cs typeface="Calibri" pitchFamily="34" charset="0"/>
                        </a:rPr>
                        <a:t>would</a:t>
                      </a:r>
                      <a:r>
                        <a:rPr lang="fr-FR" sz="1400" noProof="0" dirty="0" smtClean="0">
                          <a:solidFill>
                            <a:schemeClr val="tx1"/>
                          </a:solidFill>
                          <a:latin typeface="Calibri" pitchFamily="34" charset="0"/>
                          <a:cs typeface="Calibri" pitchFamily="34" charset="0"/>
                        </a:rPr>
                        <a:t> </a:t>
                      </a:r>
                      <a:r>
                        <a:rPr lang="fr-FR" sz="1400" noProof="0" dirty="0" err="1" smtClean="0">
                          <a:solidFill>
                            <a:schemeClr val="tx1"/>
                          </a:solidFill>
                          <a:latin typeface="Calibri" pitchFamily="34" charset="0"/>
                          <a:cs typeface="Calibri" pitchFamily="34" charset="0"/>
                        </a:rPr>
                        <a:t>be</a:t>
                      </a:r>
                      <a:endParaRPr lang="fr-FR" sz="1400" noProof="0" dirty="0" smtClean="0">
                        <a:solidFill>
                          <a:schemeClr val="tx1"/>
                        </a:solidFill>
                        <a:latin typeface="Calibri"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solidFill>
                            <a:schemeClr val="tx1"/>
                          </a:solidFill>
                          <a:latin typeface="Calibri" pitchFamily="34" charset="0"/>
                          <a:cs typeface="Calibri" pitchFamily="34" charset="0"/>
                        </a:rPr>
                        <a:t>Il</a:t>
                      </a:r>
                      <a:r>
                        <a:rPr lang="fr-FR" sz="1400" b="1" baseline="0" noProof="0" dirty="0" smtClean="0">
                          <a:solidFill>
                            <a:schemeClr val="tx1"/>
                          </a:solidFill>
                          <a:latin typeface="Calibri" pitchFamily="34" charset="0"/>
                          <a:cs typeface="Calibri" pitchFamily="34" charset="0"/>
                        </a:rPr>
                        <a:t> y aurait</a:t>
                      </a:r>
                      <a:endParaRPr lang="fr-FR" sz="1400" b="1" noProof="0" dirty="0" smtClean="0">
                        <a:solidFill>
                          <a:schemeClr val="tx1"/>
                        </a:solidFill>
                        <a:latin typeface="Calibri"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212">
                <a:tc rowSpan="2">
                  <a:txBody>
                    <a:bodyPr/>
                    <a:lstStyle/>
                    <a:p>
                      <a:pPr algn="ctr">
                        <a:lnSpc>
                          <a:spcPct val="107000"/>
                        </a:lnSpc>
                        <a:spcAft>
                          <a:spcPts val="0"/>
                        </a:spcAft>
                      </a:pPr>
                      <a:r>
                        <a:rPr lang="fr-FR" sz="1400" noProof="0" dirty="0" smtClean="0">
                          <a:effectLst/>
                          <a:latin typeface="Calibri" pitchFamily="34" charset="0"/>
                          <a:cs typeface="Calibri" pitchFamily="34" charset="0"/>
                        </a:rPr>
                        <a:t>It </a:t>
                      </a:r>
                      <a:r>
                        <a:rPr lang="fr-FR" sz="1400" noProof="0" dirty="0" err="1" smtClean="0">
                          <a:effectLst/>
                          <a:latin typeface="Calibri" pitchFamily="34" charset="0"/>
                          <a:cs typeface="Calibri" pitchFamily="34" charset="0"/>
                        </a:rPr>
                        <a:t>was</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C’était</a:t>
                      </a: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07000"/>
                        </a:lnSpc>
                        <a:spcAft>
                          <a:spcPts val="0"/>
                        </a:spcAft>
                      </a:pPr>
                      <a:r>
                        <a:rPr lang="fr-FR" sz="1400" noProof="0" dirty="0" smtClean="0">
                          <a:effectLst/>
                          <a:latin typeface="Calibri" pitchFamily="34" charset="0"/>
                          <a:cs typeface="Calibri" pitchFamily="34" charset="0"/>
                        </a:rPr>
                        <a:t>It </a:t>
                      </a:r>
                      <a:r>
                        <a:rPr lang="fr-FR" sz="1400" noProof="0" dirty="0" err="1" smtClean="0">
                          <a:effectLst/>
                          <a:latin typeface="Calibri" pitchFamily="34" charset="0"/>
                          <a:cs typeface="Calibri" pitchFamily="34" charset="0"/>
                        </a:rPr>
                        <a:t>is</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C’est</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It </a:t>
                      </a:r>
                      <a:r>
                        <a:rPr lang="fr-FR" sz="1400" noProof="0" dirty="0" err="1" smtClean="0">
                          <a:effectLst/>
                          <a:latin typeface="Calibri" pitchFamily="34" charset="0"/>
                          <a:cs typeface="Calibri" pitchFamily="34" charset="0"/>
                        </a:rPr>
                        <a:t>will</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be</a:t>
                      </a:r>
                      <a:endParaRPr lang="fr-FR" sz="1400" noProof="0" dirty="0" smtClean="0">
                        <a:effectLst/>
                        <a:latin typeface="Calibri"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solidFill>
                            <a:schemeClr val="tx1"/>
                          </a:solidFill>
                          <a:latin typeface="Calibri" pitchFamily="34" charset="0"/>
                          <a:cs typeface="Calibri" pitchFamily="34" charset="0"/>
                        </a:rPr>
                        <a:t>Ce</a:t>
                      </a:r>
                      <a:r>
                        <a:rPr lang="fr-FR" sz="1400" b="1" baseline="0" noProof="0" dirty="0" smtClean="0">
                          <a:solidFill>
                            <a:schemeClr val="tx1"/>
                          </a:solidFill>
                          <a:latin typeface="Calibri" pitchFamily="34" charset="0"/>
                          <a:cs typeface="Calibri" pitchFamily="34" charset="0"/>
                        </a:rPr>
                        <a:t> sera</a:t>
                      </a:r>
                      <a:endParaRPr lang="fr-FR" sz="1400" b="1" noProof="0" dirty="0" smtClean="0">
                        <a:solidFill>
                          <a:schemeClr val="tx1"/>
                        </a:solidFill>
                        <a:latin typeface="Calibri"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1212">
                <a:tc vMerge="1">
                  <a:txBody>
                    <a:bodyPr/>
                    <a:lstStyle/>
                    <a:p>
                      <a:endParaRPr lang="es-ES_tradnl"/>
                    </a:p>
                  </a:txBody>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0" noProof="0" dirty="0" smtClean="0">
                          <a:solidFill>
                            <a:schemeClr val="tx1"/>
                          </a:solidFill>
                          <a:latin typeface="Calibri" pitchFamily="34" charset="0"/>
                          <a:cs typeface="Calibri" pitchFamily="34" charset="0"/>
                        </a:rPr>
                        <a:t>It </a:t>
                      </a:r>
                      <a:r>
                        <a:rPr lang="fr-FR" sz="1400" b="0" noProof="0" dirty="0" err="1" smtClean="0">
                          <a:solidFill>
                            <a:schemeClr val="tx1"/>
                          </a:solidFill>
                          <a:latin typeface="Calibri" pitchFamily="34" charset="0"/>
                          <a:cs typeface="Calibri" pitchFamily="34" charset="0"/>
                        </a:rPr>
                        <a:t>would</a:t>
                      </a:r>
                      <a:r>
                        <a:rPr lang="fr-FR" sz="1400" b="0" noProof="0" dirty="0" smtClean="0">
                          <a:solidFill>
                            <a:schemeClr val="tx1"/>
                          </a:solidFill>
                          <a:latin typeface="Calibri" pitchFamily="34" charset="0"/>
                          <a:cs typeface="Calibri" pitchFamily="34" charset="0"/>
                        </a:rPr>
                        <a:t> </a:t>
                      </a:r>
                      <a:r>
                        <a:rPr lang="fr-FR" sz="1400" b="0" noProof="0" dirty="0" err="1" smtClean="0">
                          <a:solidFill>
                            <a:schemeClr val="tx1"/>
                          </a:solidFill>
                          <a:latin typeface="Calibri" pitchFamily="34" charset="0"/>
                          <a:cs typeface="Calibri" pitchFamily="34" charset="0"/>
                        </a:rPr>
                        <a:t>be</a:t>
                      </a:r>
                      <a:endParaRPr lang="fr-FR" sz="1400" b="0" noProof="0" dirty="0" smtClean="0">
                        <a:solidFill>
                          <a:schemeClr val="tx1"/>
                        </a:solidFill>
                        <a:latin typeface="Calibri"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solidFill>
                            <a:schemeClr val="tx1"/>
                          </a:solidFill>
                          <a:latin typeface="Calibri" pitchFamily="34" charset="0"/>
                          <a:cs typeface="Calibri" pitchFamily="34" charset="0"/>
                        </a:rPr>
                        <a:t>Ce</a:t>
                      </a:r>
                      <a:r>
                        <a:rPr lang="fr-FR" sz="1400" b="1" baseline="0" noProof="0" dirty="0" smtClean="0">
                          <a:solidFill>
                            <a:schemeClr val="tx1"/>
                          </a:solidFill>
                          <a:latin typeface="Calibri" pitchFamily="34" charset="0"/>
                          <a:cs typeface="Calibri" pitchFamily="34" charset="0"/>
                        </a:rPr>
                        <a:t> serait</a:t>
                      </a:r>
                      <a:endParaRPr lang="fr-FR" sz="1400" b="1" noProof="0" dirty="0" smtClean="0">
                        <a:solidFill>
                          <a:schemeClr val="tx1"/>
                        </a:solidFill>
                        <a:latin typeface="Calibri"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7383">
                <a:tc>
                  <a:txBody>
                    <a:bodyPr/>
                    <a:lstStyle/>
                    <a:p>
                      <a:pPr algn="ctr">
                        <a:lnSpc>
                          <a:spcPct val="107000"/>
                        </a:lnSpc>
                        <a:spcAft>
                          <a:spcPts val="0"/>
                        </a:spcAft>
                      </a:pPr>
                      <a:r>
                        <a:rPr lang="fr-FR" sz="1400" noProof="0" dirty="0" smtClean="0">
                          <a:effectLst/>
                          <a:latin typeface="Calibri" pitchFamily="34" charset="0"/>
                          <a:cs typeface="Calibri" pitchFamily="34" charset="0"/>
                        </a:rPr>
                        <a:t>It </a:t>
                      </a:r>
                      <a:r>
                        <a:rPr lang="fr-FR" sz="1400" noProof="0" dirty="0" err="1" smtClean="0">
                          <a:effectLst/>
                          <a:latin typeface="Calibri" pitchFamily="34" charset="0"/>
                          <a:cs typeface="Calibri" pitchFamily="34" charset="0"/>
                        </a:rPr>
                        <a:t>had</a:t>
                      </a:r>
                      <a:endParaRPr lang="fr-FR" sz="1400" noProof="0" dirty="0" smtClean="0">
                        <a:effectLst/>
                        <a:latin typeface="Calibri" pitchFamily="34" charset="0"/>
                        <a:cs typeface="Calibri" pitchFamily="34" charset="0"/>
                      </a:endParaRPr>
                    </a:p>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had</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…avait</a:t>
                      </a:r>
                    </a:p>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avait</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It has</a:t>
                      </a:r>
                    </a:p>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have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…a</a:t>
                      </a:r>
                    </a:p>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a </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0" noProof="0" dirty="0" smtClean="0">
                          <a:effectLst/>
                          <a:latin typeface="Calibri" pitchFamily="34" charset="0"/>
                          <a:ea typeface="Calibri" panose="020F0502020204030204" pitchFamily="34" charset="0"/>
                          <a:cs typeface="Calibri" pitchFamily="34" charset="0"/>
                        </a:rPr>
                        <a:t>It </a:t>
                      </a:r>
                      <a:r>
                        <a:rPr lang="fr-FR" sz="1400" b="0" noProof="0" dirty="0" err="1" smtClean="0">
                          <a:effectLst/>
                          <a:latin typeface="Calibri" pitchFamily="34" charset="0"/>
                          <a:ea typeface="Calibri" panose="020F0502020204030204" pitchFamily="34" charset="0"/>
                          <a:cs typeface="Calibri" pitchFamily="34" charset="0"/>
                        </a:rPr>
                        <a:t>is</a:t>
                      </a:r>
                      <a:r>
                        <a:rPr lang="fr-FR" sz="1400" b="0" noProof="0" dirty="0" smtClean="0">
                          <a:effectLst/>
                          <a:latin typeface="Calibri" pitchFamily="34" charset="0"/>
                          <a:ea typeface="Calibri" panose="020F0502020204030204" pitchFamily="34" charset="0"/>
                          <a:cs typeface="Calibri" pitchFamily="34" charset="0"/>
                        </a:rPr>
                        <a:t> </a:t>
                      </a:r>
                      <a:r>
                        <a:rPr lang="fr-FR" sz="1400" b="0" noProof="0" dirty="0" err="1" smtClean="0">
                          <a:effectLst/>
                          <a:latin typeface="Calibri" pitchFamily="34" charset="0"/>
                          <a:ea typeface="Calibri" panose="020F0502020204030204" pitchFamily="34" charset="0"/>
                          <a:cs typeface="Calibri" pitchFamily="34" charset="0"/>
                        </a:rPr>
                        <a:t>going</a:t>
                      </a:r>
                      <a:r>
                        <a:rPr lang="fr-FR" sz="1400" b="0" noProof="0" dirty="0" smtClean="0">
                          <a:effectLst/>
                          <a:latin typeface="Calibri" pitchFamily="34" charset="0"/>
                          <a:ea typeface="Calibri" panose="020F0502020204030204" pitchFamily="34" charset="0"/>
                          <a:cs typeface="Calibri" pitchFamily="34" charset="0"/>
                        </a:rPr>
                        <a:t> to have</a:t>
                      </a:r>
                    </a:p>
                    <a:p>
                      <a:pPr algn="ctr">
                        <a:lnSpc>
                          <a:spcPct val="107000"/>
                        </a:lnSpc>
                        <a:spcAft>
                          <a:spcPts val="0"/>
                        </a:spcAft>
                      </a:pPr>
                      <a:r>
                        <a:rPr lang="fr-FR" sz="1400" b="0" noProof="0" dirty="0" err="1" smtClean="0">
                          <a:effectLst/>
                          <a:latin typeface="Calibri" pitchFamily="34" charset="0"/>
                          <a:ea typeface="Calibri" panose="020F0502020204030204" pitchFamily="34" charset="0"/>
                          <a:cs typeface="Calibri" pitchFamily="34" charset="0"/>
                        </a:rPr>
                        <a:t>We</a:t>
                      </a:r>
                      <a:r>
                        <a:rPr lang="fr-FR" sz="1400" b="0" noProof="0" dirty="0" smtClean="0">
                          <a:effectLst/>
                          <a:latin typeface="Calibri" pitchFamily="34" charset="0"/>
                          <a:ea typeface="Calibri" panose="020F0502020204030204" pitchFamily="34" charset="0"/>
                          <a:cs typeface="Calibri" pitchFamily="34" charset="0"/>
                        </a:rPr>
                        <a:t> are</a:t>
                      </a:r>
                      <a:r>
                        <a:rPr lang="fr-FR" sz="1400" b="0" baseline="0" noProof="0" dirty="0" smtClean="0">
                          <a:effectLst/>
                          <a:latin typeface="Calibri" pitchFamily="34" charset="0"/>
                          <a:ea typeface="Calibri" panose="020F0502020204030204" pitchFamily="34" charset="0"/>
                          <a:cs typeface="Calibri" pitchFamily="34" charset="0"/>
                        </a:rPr>
                        <a:t> </a:t>
                      </a:r>
                      <a:r>
                        <a:rPr lang="fr-FR" sz="1400" b="0" baseline="0" noProof="0" dirty="0" err="1" smtClean="0">
                          <a:effectLst/>
                          <a:latin typeface="Calibri" pitchFamily="34" charset="0"/>
                          <a:ea typeface="Calibri" panose="020F0502020204030204" pitchFamily="34" charset="0"/>
                          <a:cs typeface="Calibri" pitchFamily="34" charset="0"/>
                        </a:rPr>
                        <a:t>going</a:t>
                      </a:r>
                      <a:r>
                        <a:rPr lang="fr-FR" sz="1400" b="0" baseline="0" noProof="0" dirty="0" smtClean="0">
                          <a:effectLst/>
                          <a:latin typeface="Calibri" pitchFamily="34" charset="0"/>
                          <a:ea typeface="Calibri" panose="020F0502020204030204" pitchFamily="34" charset="0"/>
                          <a:cs typeface="Calibri" pitchFamily="34" charset="0"/>
                        </a:rPr>
                        <a:t> to</a:t>
                      </a:r>
                      <a:r>
                        <a:rPr lang="fr-FR" sz="1400" b="0" noProof="0" dirty="0" smtClean="0">
                          <a:effectLst/>
                          <a:latin typeface="Calibri" pitchFamily="34" charset="0"/>
                          <a:ea typeface="Calibri" panose="020F0502020204030204" pitchFamily="34" charset="0"/>
                          <a:cs typeface="Calibri" pitchFamily="34" charset="0"/>
                        </a:rPr>
                        <a:t> have</a:t>
                      </a: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cs typeface="Calibri" pitchFamily="34" charset="0"/>
                        </a:rPr>
                        <a:t>…va avoir</a:t>
                      </a:r>
                    </a:p>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avoir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9406">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went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suis allé(e)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go</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0" noProof="0" dirty="0" err="1" smtClean="0">
                          <a:effectLst/>
                          <a:latin typeface="Calibri" pitchFamily="34" charset="0"/>
                          <a:cs typeface="Calibri" pitchFamily="34" charset="0"/>
                        </a:rPr>
                        <a:t>I’m</a:t>
                      </a:r>
                      <a:r>
                        <a:rPr lang="fr-FR" sz="1400" b="0" noProof="0" dirty="0" smtClean="0">
                          <a:effectLst/>
                          <a:latin typeface="Calibri" pitchFamily="34" charset="0"/>
                          <a:cs typeface="Calibri" pitchFamily="34" charset="0"/>
                        </a:rPr>
                        <a:t> </a:t>
                      </a:r>
                      <a:r>
                        <a:rPr lang="fr-FR" sz="1400" b="0" noProof="0" dirty="0" err="1" smtClean="0">
                          <a:effectLst/>
                          <a:latin typeface="Calibri" pitchFamily="34" charset="0"/>
                          <a:cs typeface="Calibri" pitchFamily="34" charset="0"/>
                        </a:rPr>
                        <a:t>going</a:t>
                      </a:r>
                      <a:r>
                        <a:rPr lang="fr-FR" sz="1400" b="0" noProof="0" dirty="0" smtClean="0">
                          <a:effectLst/>
                          <a:latin typeface="Calibri" pitchFamily="34" charset="0"/>
                          <a:cs typeface="Calibri" pitchFamily="34" charset="0"/>
                        </a:rPr>
                        <a:t> to go</a:t>
                      </a:r>
                      <a:endParaRPr lang="fr-FR" sz="1400" b="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 aller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9406">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went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 est allé(e)(s)</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go</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0" noProof="0" dirty="0" err="1" smtClean="0">
                          <a:effectLst/>
                          <a:latin typeface="Calibri" pitchFamily="34" charset="0"/>
                          <a:ea typeface="Calibri" panose="020F0502020204030204" pitchFamily="34" charset="0"/>
                          <a:cs typeface="Calibri" pitchFamily="34" charset="0"/>
                        </a:rPr>
                        <a:t>We</a:t>
                      </a:r>
                      <a:r>
                        <a:rPr lang="fr-FR" sz="1400" b="0" noProof="0" dirty="0" smtClean="0">
                          <a:effectLst/>
                          <a:latin typeface="Calibri" pitchFamily="34" charset="0"/>
                          <a:ea typeface="Calibri" panose="020F0502020204030204" pitchFamily="34" charset="0"/>
                          <a:cs typeface="Calibri" pitchFamily="34" charset="0"/>
                        </a:rPr>
                        <a:t> are </a:t>
                      </a:r>
                      <a:r>
                        <a:rPr lang="fr-FR" sz="1400" b="0" noProof="0" dirty="0" err="1" smtClean="0">
                          <a:effectLst/>
                          <a:latin typeface="Calibri" pitchFamily="34" charset="0"/>
                          <a:ea typeface="Calibri" panose="020F0502020204030204" pitchFamily="34" charset="0"/>
                          <a:cs typeface="Calibri" pitchFamily="34" charset="0"/>
                        </a:rPr>
                        <a:t>going</a:t>
                      </a:r>
                      <a:r>
                        <a:rPr lang="fr-FR" sz="1400" b="0" noProof="0" dirty="0" smtClean="0">
                          <a:effectLst/>
                          <a:latin typeface="Calibri" pitchFamily="34" charset="0"/>
                          <a:ea typeface="Calibri" panose="020F0502020204030204" pitchFamily="34" charset="0"/>
                          <a:cs typeface="Calibri" pitchFamily="34" charset="0"/>
                        </a:rPr>
                        <a:t> to go</a:t>
                      </a:r>
                      <a:endParaRPr lang="fr-FR" sz="1400" b="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aller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9406">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saw</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J’ai vu</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see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vois</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0" noProof="0" dirty="0" err="1" smtClean="0">
                          <a:effectLst/>
                          <a:latin typeface="Calibri" pitchFamily="34" charset="0"/>
                          <a:cs typeface="Calibri" pitchFamily="34" charset="0"/>
                        </a:rPr>
                        <a:t>I’m</a:t>
                      </a:r>
                      <a:r>
                        <a:rPr lang="fr-FR" sz="1400" b="0" noProof="0" dirty="0" smtClean="0">
                          <a:effectLst/>
                          <a:latin typeface="Calibri" pitchFamily="34" charset="0"/>
                          <a:cs typeface="Calibri" pitchFamily="34" charset="0"/>
                        </a:rPr>
                        <a:t> </a:t>
                      </a:r>
                      <a:r>
                        <a:rPr lang="fr-FR" sz="1400" b="0" noProof="0" dirty="0" err="1" smtClean="0">
                          <a:effectLst/>
                          <a:latin typeface="Calibri" pitchFamily="34" charset="0"/>
                          <a:cs typeface="Calibri" pitchFamily="34" charset="0"/>
                        </a:rPr>
                        <a:t>going</a:t>
                      </a:r>
                      <a:r>
                        <a:rPr lang="fr-FR" sz="1400" b="0" noProof="0" dirty="0" smtClean="0">
                          <a:effectLst/>
                          <a:latin typeface="Calibri" pitchFamily="34" charset="0"/>
                          <a:cs typeface="Calibri" pitchFamily="34" charset="0"/>
                        </a:rPr>
                        <a:t> to </a:t>
                      </a:r>
                      <a:r>
                        <a:rPr lang="fr-FR" sz="1400" b="0" noProof="0" dirty="0" err="1" smtClean="0">
                          <a:effectLst/>
                          <a:latin typeface="Calibri" pitchFamily="34" charset="0"/>
                          <a:cs typeface="Calibri" pitchFamily="34" charset="0"/>
                        </a:rPr>
                        <a:t>see</a:t>
                      </a:r>
                      <a:endParaRPr lang="fr-FR" sz="1400" b="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 voir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9406">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saw</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a vu</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see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voit</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0" noProof="0" dirty="0" err="1" smtClean="0">
                          <a:effectLst/>
                          <a:latin typeface="Calibri" pitchFamily="34" charset="0"/>
                          <a:ea typeface="Calibri" panose="020F0502020204030204" pitchFamily="34" charset="0"/>
                          <a:cs typeface="Calibri" pitchFamily="34" charset="0"/>
                        </a:rPr>
                        <a:t>We</a:t>
                      </a:r>
                      <a:r>
                        <a:rPr lang="fr-FR" sz="1400" b="0" noProof="0" dirty="0" smtClean="0">
                          <a:effectLst/>
                          <a:latin typeface="Calibri" pitchFamily="34" charset="0"/>
                          <a:ea typeface="Calibri" panose="020F0502020204030204" pitchFamily="34" charset="0"/>
                          <a:cs typeface="Calibri" pitchFamily="34" charset="0"/>
                        </a:rPr>
                        <a:t> are </a:t>
                      </a:r>
                      <a:r>
                        <a:rPr lang="fr-FR" sz="1400" b="0" noProof="0" dirty="0" err="1" smtClean="0">
                          <a:effectLst/>
                          <a:latin typeface="Calibri" pitchFamily="34" charset="0"/>
                          <a:cs typeface="Calibri" pitchFamily="34" charset="0"/>
                        </a:rPr>
                        <a:t>going</a:t>
                      </a:r>
                      <a:r>
                        <a:rPr lang="fr-FR" sz="1400" b="0" noProof="0" dirty="0" smtClean="0">
                          <a:effectLst/>
                          <a:latin typeface="Calibri" pitchFamily="34" charset="0"/>
                          <a:cs typeface="Calibri" pitchFamily="34" charset="0"/>
                        </a:rPr>
                        <a:t> to </a:t>
                      </a:r>
                      <a:r>
                        <a:rPr lang="fr-FR" sz="1400" b="0" noProof="0" dirty="0" err="1" smtClean="0">
                          <a:effectLst/>
                          <a:latin typeface="Calibri" pitchFamily="34" charset="0"/>
                          <a:cs typeface="Calibri" pitchFamily="34" charset="0"/>
                        </a:rPr>
                        <a:t>see</a:t>
                      </a:r>
                      <a:endParaRPr lang="fr-FR" sz="1400" b="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voir</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9406">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went</a:t>
                      </a:r>
                      <a:r>
                        <a:rPr lang="fr-FR" sz="1400" noProof="0" dirty="0" smtClean="0">
                          <a:effectLst/>
                          <a:latin typeface="Calibri" pitchFamily="34" charset="0"/>
                          <a:cs typeface="Calibri" pitchFamily="34" charset="0"/>
                        </a:rPr>
                        <a:t> out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suis sorti(e)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go out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sors</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cs typeface="Calibri" pitchFamily="34" charset="0"/>
                        </a:rPr>
                        <a:t>I’m</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go out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 sortir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3561">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went</a:t>
                      </a:r>
                      <a:r>
                        <a:rPr lang="fr-FR" sz="1400" noProof="0" dirty="0" smtClean="0">
                          <a:effectLst/>
                          <a:latin typeface="Calibri" pitchFamily="34" charset="0"/>
                          <a:ea typeface="Calibri" panose="020F0502020204030204" pitchFamily="34" charset="0"/>
                          <a:cs typeface="Calibri" pitchFamily="34" charset="0"/>
                        </a:rPr>
                        <a:t> out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 est sorti(e)(s)</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go out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sort</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are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go out</a:t>
                      </a:r>
                      <a:endParaRPr lang="fr-FR" sz="1400"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sortir</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79406">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played</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J’ai joué</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play</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joue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cs typeface="Calibri" pitchFamily="34" charset="0"/>
                        </a:rPr>
                        <a:t>I’m</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a:t>
                      </a:r>
                      <a:r>
                        <a:rPr lang="fr-FR" sz="1400" noProof="0" dirty="0" err="1" smtClean="0">
                          <a:effectLst/>
                          <a:latin typeface="Calibri" pitchFamily="34" charset="0"/>
                          <a:cs typeface="Calibri" pitchFamily="34" charset="0"/>
                        </a:rPr>
                        <a:t>play</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 jouer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79406">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played</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a joué</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play</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joue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are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a:t>
                      </a:r>
                      <a:r>
                        <a:rPr lang="fr-FR" sz="1400" noProof="0" dirty="0" err="1" smtClean="0">
                          <a:effectLst/>
                          <a:latin typeface="Calibri" pitchFamily="34" charset="0"/>
                          <a:cs typeface="Calibri" pitchFamily="34" charset="0"/>
                        </a:rPr>
                        <a:t>play</a:t>
                      </a:r>
                      <a:endParaRPr lang="fr-FR" sz="1400"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jouer</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79406">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ate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J’ai mangé</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eat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mange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cs typeface="Calibri" pitchFamily="34" charset="0"/>
                        </a:rPr>
                        <a:t>I’m</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a:t>
                      </a:r>
                      <a:r>
                        <a:rPr lang="fr-FR" sz="1400" noProof="0" dirty="0" err="1" smtClean="0">
                          <a:effectLst/>
                          <a:latin typeface="Calibri" pitchFamily="34" charset="0"/>
                          <a:cs typeface="Calibri" pitchFamily="34" charset="0"/>
                        </a:rPr>
                        <a:t>eat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 manger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79406">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ate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a mangé</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eat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mange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are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a:t>
                      </a:r>
                      <a:r>
                        <a:rPr lang="fr-FR" sz="1400" noProof="0" dirty="0" err="1" smtClean="0">
                          <a:effectLst/>
                          <a:latin typeface="Calibri" pitchFamily="34" charset="0"/>
                          <a:cs typeface="Calibri" pitchFamily="34" charset="0"/>
                        </a:rPr>
                        <a:t>eat</a:t>
                      </a:r>
                      <a:endParaRPr lang="fr-FR" sz="1400"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manger</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47383">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had</a:t>
                      </a:r>
                      <a:r>
                        <a:rPr lang="fr-FR" sz="1400" noProof="0" dirty="0" smtClean="0">
                          <a:effectLst/>
                          <a:latin typeface="Calibri" pitchFamily="34" charset="0"/>
                          <a:cs typeface="Calibri" pitchFamily="34" charset="0"/>
                        </a:rPr>
                        <a:t> a </a:t>
                      </a:r>
                    </a:p>
                    <a:p>
                      <a:pPr algn="ctr">
                        <a:lnSpc>
                          <a:spcPct val="107000"/>
                        </a:lnSpc>
                        <a:spcAft>
                          <a:spcPts val="0"/>
                        </a:spcAft>
                      </a:pPr>
                      <a:r>
                        <a:rPr lang="fr-FR" sz="1400" noProof="0" dirty="0" err="1" smtClean="0">
                          <a:effectLst/>
                          <a:latin typeface="Calibri" pitchFamily="34" charset="0"/>
                          <a:cs typeface="Calibri" pitchFamily="34" charset="0"/>
                        </a:rPr>
                        <a:t>great</a:t>
                      </a:r>
                      <a:r>
                        <a:rPr lang="fr-FR" sz="1400" noProof="0" dirty="0" smtClean="0">
                          <a:effectLst/>
                          <a:latin typeface="Calibri" pitchFamily="34" charset="0"/>
                          <a:cs typeface="Calibri" pitchFamily="34" charset="0"/>
                        </a:rPr>
                        <a:t> time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me suis amusé(e)</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have a </a:t>
                      </a:r>
                    </a:p>
                    <a:p>
                      <a:pPr algn="ctr">
                        <a:lnSpc>
                          <a:spcPct val="107000"/>
                        </a:lnSpc>
                        <a:spcAft>
                          <a:spcPts val="0"/>
                        </a:spcAft>
                      </a:pPr>
                      <a:r>
                        <a:rPr lang="fr-FR" sz="1400" noProof="0" dirty="0" err="1" smtClean="0">
                          <a:effectLst/>
                          <a:latin typeface="Calibri" pitchFamily="34" charset="0"/>
                          <a:cs typeface="Calibri" pitchFamily="34" charset="0"/>
                        </a:rPr>
                        <a:t>great</a:t>
                      </a:r>
                      <a:r>
                        <a:rPr lang="fr-FR" sz="1400" noProof="0" dirty="0" smtClean="0">
                          <a:effectLst/>
                          <a:latin typeface="Calibri" pitchFamily="34" charset="0"/>
                          <a:cs typeface="Calibri" pitchFamily="34" charset="0"/>
                        </a:rPr>
                        <a:t> time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m’amuse </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am</a:t>
                      </a:r>
                      <a:r>
                        <a:rPr lang="fr-FR" sz="1400" baseline="0" noProof="0" dirty="0" smtClean="0">
                          <a:effectLst/>
                          <a:latin typeface="Calibri" pitchFamily="34" charset="0"/>
                          <a:cs typeface="Calibri" pitchFamily="34" charset="0"/>
                        </a:rPr>
                        <a:t> </a:t>
                      </a:r>
                      <a:r>
                        <a:rPr lang="fr-FR" sz="1400" baseline="0" noProof="0" dirty="0" err="1" smtClean="0">
                          <a:effectLst/>
                          <a:latin typeface="Calibri" pitchFamily="34" charset="0"/>
                          <a:cs typeface="Calibri" pitchFamily="34" charset="0"/>
                        </a:rPr>
                        <a:t>going</a:t>
                      </a:r>
                      <a:r>
                        <a:rPr lang="fr-FR" sz="1400" baseline="0" noProof="0" dirty="0" smtClean="0">
                          <a:effectLst/>
                          <a:latin typeface="Calibri" pitchFamily="34" charset="0"/>
                          <a:cs typeface="Calibri" pitchFamily="34" charset="0"/>
                        </a:rPr>
                        <a:t> to </a:t>
                      </a:r>
                      <a:r>
                        <a:rPr lang="fr-FR" sz="1400" noProof="0" dirty="0" smtClean="0">
                          <a:effectLst/>
                          <a:latin typeface="Calibri" pitchFamily="34" charset="0"/>
                          <a:cs typeface="Calibri" pitchFamily="34" charset="0"/>
                        </a:rPr>
                        <a:t>have a </a:t>
                      </a:r>
                    </a:p>
                    <a:p>
                      <a:pPr algn="ctr">
                        <a:lnSpc>
                          <a:spcPct val="107000"/>
                        </a:lnSpc>
                        <a:spcAft>
                          <a:spcPts val="0"/>
                        </a:spcAft>
                      </a:pPr>
                      <a:r>
                        <a:rPr lang="fr-FR" sz="1400" noProof="0" dirty="0" err="1" smtClean="0">
                          <a:effectLst/>
                          <a:latin typeface="Calibri" pitchFamily="34" charset="0"/>
                          <a:cs typeface="Calibri" pitchFamily="34" charset="0"/>
                        </a:rPr>
                        <a:t>great</a:t>
                      </a:r>
                      <a:r>
                        <a:rPr lang="fr-FR" sz="1400" noProof="0" dirty="0" smtClean="0">
                          <a:effectLst/>
                          <a:latin typeface="Calibri" pitchFamily="34" charset="0"/>
                          <a:cs typeface="Calibri" pitchFamily="34" charset="0"/>
                        </a:rPr>
                        <a:t> time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vais m’amuser</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48514">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had</a:t>
                      </a:r>
                      <a:r>
                        <a:rPr lang="fr-FR" sz="1400" noProof="0" dirty="0" smtClean="0">
                          <a:effectLst/>
                          <a:latin typeface="Calibri" pitchFamily="34" charset="0"/>
                          <a:ea typeface="Calibri" panose="020F0502020204030204" pitchFamily="34" charset="0"/>
                          <a:cs typeface="Calibri" pitchFamily="34" charset="0"/>
                        </a:rPr>
                        <a:t> a </a:t>
                      </a:r>
                    </a:p>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great</a:t>
                      </a:r>
                      <a:r>
                        <a:rPr lang="fr-FR" sz="1400" baseline="0" noProof="0" dirty="0" smtClean="0">
                          <a:effectLst/>
                          <a:latin typeface="Calibri" pitchFamily="34" charset="0"/>
                          <a:ea typeface="Calibri" panose="020F0502020204030204" pitchFamily="34" charset="0"/>
                          <a:cs typeface="Calibri" pitchFamily="34" charset="0"/>
                        </a:rPr>
                        <a:t> time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s’est amusé(e)</a:t>
                      </a:r>
                    </a:p>
                    <a:p>
                      <a:pPr algn="ctr">
                        <a:lnSpc>
                          <a:spcPct val="107000"/>
                        </a:lnSpc>
                        <a:spcAft>
                          <a:spcPts val="0"/>
                        </a:spcAft>
                      </a:pPr>
                      <a:r>
                        <a:rPr lang="fr-FR" sz="1400" b="1" baseline="0" noProof="0" dirty="0" smtClean="0">
                          <a:effectLst/>
                          <a:latin typeface="Calibri" pitchFamily="34" charset="0"/>
                          <a:ea typeface="Calibri" panose="020F0502020204030204" pitchFamily="34" charset="0"/>
                          <a:cs typeface="Calibri" pitchFamily="34" charset="0"/>
                        </a:rPr>
                        <a:t>(s)</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have a </a:t>
                      </a:r>
                    </a:p>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great</a:t>
                      </a:r>
                      <a:r>
                        <a:rPr lang="fr-FR" sz="1400" noProof="0" dirty="0" smtClean="0">
                          <a:effectLst/>
                          <a:latin typeface="Calibri" pitchFamily="34" charset="0"/>
                          <a:ea typeface="Calibri" panose="020F0502020204030204" pitchFamily="34" charset="0"/>
                          <a:cs typeface="Calibri" pitchFamily="34" charset="0"/>
                        </a:rPr>
                        <a:t> time</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s’amuse</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are </a:t>
                      </a:r>
                      <a:r>
                        <a:rPr lang="fr-FR" sz="1400" baseline="0" noProof="0" dirty="0" err="1" smtClean="0">
                          <a:effectLst/>
                          <a:latin typeface="Calibri" pitchFamily="34" charset="0"/>
                          <a:cs typeface="Calibri" pitchFamily="34" charset="0"/>
                        </a:rPr>
                        <a:t>going</a:t>
                      </a:r>
                      <a:r>
                        <a:rPr lang="fr-FR" sz="1400" baseline="0" noProof="0" dirty="0" smtClean="0">
                          <a:effectLst/>
                          <a:latin typeface="Calibri" pitchFamily="34" charset="0"/>
                          <a:cs typeface="Calibri" pitchFamily="34" charset="0"/>
                        </a:rPr>
                        <a:t> to </a:t>
                      </a:r>
                      <a:r>
                        <a:rPr lang="fr-FR" sz="1400" noProof="0" dirty="0" smtClean="0">
                          <a:effectLst/>
                          <a:latin typeface="Calibri" pitchFamily="34" charset="0"/>
                          <a:cs typeface="Calibri" pitchFamily="34" charset="0"/>
                        </a:rPr>
                        <a:t>have a </a:t>
                      </a:r>
                    </a:p>
                    <a:p>
                      <a:pPr algn="ctr">
                        <a:lnSpc>
                          <a:spcPct val="107000"/>
                        </a:lnSpc>
                        <a:spcAft>
                          <a:spcPts val="0"/>
                        </a:spcAft>
                      </a:pPr>
                      <a:r>
                        <a:rPr lang="fr-FR" sz="1400" noProof="0" dirty="0" err="1" smtClean="0">
                          <a:effectLst/>
                          <a:latin typeface="Calibri" pitchFamily="34" charset="0"/>
                          <a:cs typeface="Calibri" pitchFamily="34" charset="0"/>
                        </a:rPr>
                        <a:t>great</a:t>
                      </a:r>
                      <a:r>
                        <a:rPr lang="fr-FR" sz="1400" noProof="0" dirty="0" smtClean="0">
                          <a:effectLst/>
                          <a:latin typeface="Calibri" pitchFamily="34" charset="0"/>
                          <a:cs typeface="Calibri" pitchFamily="34" charset="0"/>
                        </a:rPr>
                        <a:t> time</a:t>
                      </a:r>
                      <a:endParaRPr lang="fr-FR" sz="1400"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va s’amuser</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58811">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liked</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it</a:t>
                      </a:r>
                      <a:r>
                        <a:rPr lang="fr-FR" sz="1400" noProof="0" dirty="0" smtClean="0">
                          <a:effectLst/>
                          <a:latin typeface="Calibri" pitchFamily="34" charset="0"/>
                          <a:cs typeface="Calibri" pitchFamily="34" charset="0"/>
                        </a:rPr>
                        <a:t>)</a:t>
                      </a:r>
                    </a:p>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because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it</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was</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 l’ai aimé car c’était</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smtClean="0">
                          <a:effectLst/>
                          <a:latin typeface="Calibri" pitchFamily="34" charset="0"/>
                          <a:cs typeface="Calibri" pitchFamily="34" charset="0"/>
                        </a:rPr>
                        <a:t>I </a:t>
                      </a:r>
                      <a:r>
                        <a:rPr lang="fr-FR" sz="1400" noProof="0" dirty="0" err="1" smtClean="0">
                          <a:effectLst/>
                          <a:latin typeface="Calibri" pitchFamily="34" charset="0"/>
                          <a:cs typeface="Calibri" pitchFamily="34" charset="0"/>
                        </a:rPr>
                        <a:t>like</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it</a:t>
                      </a:r>
                      <a:r>
                        <a:rPr lang="fr-FR" sz="1400" noProof="0" dirty="0" smtClean="0">
                          <a:effectLst/>
                          <a:latin typeface="Calibri" pitchFamily="34" charset="0"/>
                          <a:cs typeface="Calibri" pitchFamily="34" charset="0"/>
                        </a:rPr>
                        <a: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Je</a:t>
                      </a:r>
                      <a:r>
                        <a:rPr lang="fr-FR" sz="1400" b="1" baseline="0" noProof="0" dirty="0" smtClean="0">
                          <a:effectLst/>
                          <a:latin typeface="Calibri" pitchFamily="34" charset="0"/>
                          <a:ea typeface="Calibri" panose="020F0502020204030204" pitchFamily="34" charset="0"/>
                          <a:cs typeface="Calibri" pitchFamily="34" charset="0"/>
                        </a:rPr>
                        <a:t> l’aime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cs typeface="Calibri" pitchFamily="34" charset="0"/>
                        </a:rPr>
                        <a:t>I’m</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going</a:t>
                      </a:r>
                      <a:r>
                        <a:rPr lang="fr-FR" sz="1400" noProof="0" dirty="0" smtClean="0">
                          <a:effectLst/>
                          <a:latin typeface="Calibri" pitchFamily="34" charset="0"/>
                          <a:cs typeface="Calibri" pitchFamily="34" charset="0"/>
                        </a:rPr>
                        <a:t> to </a:t>
                      </a:r>
                      <a:r>
                        <a:rPr lang="fr-FR" sz="1400" noProof="0" dirty="0" err="1" smtClean="0">
                          <a:effectLst/>
                          <a:latin typeface="Calibri" pitchFamily="34" charset="0"/>
                          <a:cs typeface="Calibri" pitchFamily="34" charset="0"/>
                        </a:rPr>
                        <a:t>like</a:t>
                      </a:r>
                      <a:r>
                        <a:rPr lang="fr-FR" sz="1400" noProof="0" dirty="0" smtClean="0">
                          <a:effectLst/>
                          <a:latin typeface="Calibri" pitchFamily="34" charset="0"/>
                          <a:cs typeface="Calibri" pitchFamily="34" charset="0"/>
                        </a:rPr>
                        <a:t> (</a:t>
                      </a:r>
                      <a:r>
                        <a:rPr lang="fr-FR" sz="1400" noProof="0" dirty="0" err="1" smtClean="0">
                          <a:effectLst/>
                          <a:latin typeface="Calibri" pitchFamily="34" charset="0"/>
                          <a:cs typeface="Calibri" pitchFamily="34" charset="0"/>
                        </a:rPr>
                        <a:t>it</a:t>
                      </a:r>
                      <a:r>
                        <a:rPr lang="fr-FR" sz="1400" noProof="0" dirty="0" smtClean="0">
                          <a:effectLst/>
                          <a:latin typeface="Calibri" pitchFamily="34" charset="0"/>
                          <a:cs typeface="Calibri" pitchFamily="34" charset="0"/>
                        </a:rPr>
                        <a:t>)</a:t>
                      </a:r>
                    </a:p>
                    <a:p>
                      <a:pPr marL="0" marR="0" indent="0" algn="ctr" defTabSz="914400" rtl="0" eaLnBrk="1" fontAlgn="auto" latinLnBrk="0" hangingPunct="1">
                        <a:lnSpc>
                          <a:spcPct val="107000"/>
                        </a:lnSpc>
                        <a:spcBef>
                          <a:spcPts val="0"/>
                        </a:spcBef>
                        <a:spcAft>
                          <a:spcPts val="0"/>
                        </a:spcAft>
                        <a:buClrTx/>
                        <a:buSzTx/>
                        <a:buFontTx/>
                        <a:buNone/>
                        <a:tabLst/>
                        <a:defRPr/>
                      </a:pPr>
                      <a:r>
                        <a:rPr lang="fr-FR" sz="1400" noProof="0" dirty="0" err="1" smtClean="0">
                          <a:latin typeface="Calibri" pitchFamily="34" charset="0"/>
                          <a:cs typeface="Calibri" pitchFamily="34" charset="0"/>
                        </a:rPr>
                        <a:t>We</a:t>
                      </a:r>
                      <a:r>
                        <a:rPr lang="fr-FR" sz="1400" noProof="0" dirty="0" smtClean="0">
                          <a:latin typeface="Calibri" pitchFamily="34" charset="0"/>
                          <a:cs typeface="Calibri" pitchFamily="34" charset="0"/>
                        </a:rPr>
                        <a:t> are </a:t>
                      </a:r>
                      <a:r>
                        <a:rPr lang="fr-FR" sz="1400" noProof="0" dirty="0" err="1" smtClean="0">
                          <a:latin typeface="Calibri" pitchFamily="34" charset="0"/>
                          <a:cs typeface="Calibri" pitchFamily="34" charset="0"/>
                        </a:rPr>
                        <a:t>going</a:t>
                      </a:r>
                      <a:r>
                        <a:rPr lang="fr-FR" sz="1400" noProof="0" dirty="0" smtClean="0">
                          <a:latin typeface="Calibri" pitchFamily="34" charset="0"/>
                          <a:cs typeface="Calibri" pitchFamily="34" charset="0"/>
                        </a:rPr>
                        <a:t> to </a:t>
                      </a:r>
                      <a:r>
                        <a:rPr lang="fr-FR" sz="1400" noProof="0" dirty="0" err="1" smtClean="0">
                          <a:latin typeface="Calibri" pitchFamily="34" charset="0"/>
                          <a:cs typeface="Calibri" pitchFamily="34" charset="0"/>
                        </a:rPr>
                        <a:t>like</a:t>
                      </a:r>
                      <a:r>
                        <a:rPr lang="fr-FR" sz="1400" noProof="0" dirty="0" smtClean="0">
                          <a:latin typeface="Calibri" pitchFamily="34" charset="0"/>
                          <a:cs typeface="Calibri" pitchFamily="34" charset="0"/>
                        </a:rPr>
                        <a:t> (</a:t>
                      </a:r>
                      <a:r>
                        <a:rPr lang="fr-FR" sz="1400" noProof="0" dirty="0" err="1" smtClean="0">
                          <a:latin typeface="Calibri" pitchFamily="34" charset="0"/>
                          <a:cs typeface="Calibri" pitchFamily="34" charset="0"/>
                        </a:rPr>
                        <a:t>it</a:t>
                      </a:r>
                      <a:r>
                        <a:rPr lang="fr-FR" sz="1400" noProof="0" dirty="0" smtClean="0">
                          <a:latin typeface="Calibri" pitchFamily="34" charset="0"/>
                          <a:cs typeface="Calibri" pitchFamily="34" charset="0"/>
                        </a:rPr>
                        <a:t>)</a:t>
                      </a:r>
                      <a:endParaRPr lang="fr-FR" sz="1400" noProof="0" dirty="0" smtClean="0">
                        <a:effectLst/>
                        <a:latin typeface="Calibri"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latin typeface="Calibri" pitchFamily="34" charset="0"/>
                          <a:cs typeface="Calibri" pitchFamily="34" charset="0"/>
                        </a:rPr>
                        <a:t>Je</a:t>
                      </a:r>
                      <a:r>
                        <a:rPr lang="fr-FR" sz="1400" b="1" baseline="0" noProof="0" dirty="0" smtClean="0">
                          <a:latin typeface="Calibri" pitchFamily="34" charset="0"/>
                          <a:cs typeface="Calibri" pitchFamily="34" charset="0"/>
                        </a:rPr>
                        <a:t> vais l’aimer</a:t>
                      </a:r>
                      <a:endParaRPr lang="fr-FR" sz="1400" b="1" noProof="0" dirty="0" smtClean="0">
                        <a:latin typeface="Calibri" pitchFamily="34" charset="0"/>
                        <a:cs typeface="Calibri"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latin typeface="Calibri" pitchFamily="34" charset="0"/>
                          <a:cs typeface="Calibri" pitchFamily="34" charset="0"/>
                        </a:rPr>
                        <a:t>On</a:t>
                      </a:r>
                      <a:r>
                        <a:rPr lang="fr-FR" sz="1400" b="1" baseline="0" noProof="0" dirty="0" smtClean="0">
                          <a:latin typeface="Calibri" pitchFamily="34" charset="0"/>
                          <a:cs typeface="Calibri" pitchFamily="34" charset="0"/>
                        </a:rPr>
                        <a:t> va l’aimer</a:t>
                      </a:r>
                      <a:endParaRPr lang="fr-FR" sz="1400" b="1" noProof="0" dirty="0" smtClean="0">
                        <a:latin typeface="Calibri"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347383">
                <a:tc>
                  <a:txBody>
                    <a:bodyPr/>
                    <a:lstStyle/>
                    <a:p>
                      <a:pPr algn="ctr">
                        <a:lnSpc>
                          <a:spcPct val="107000"/>
                        </a:lnSpc>
                        <a:spcAft>
                          <a:spcPts val="0"/>
                        </a:spcAft>
                      </a:pPr>
                      <a:r>
                        <a:rPr lang="fr-FR" sz="1600" noProof="0" dirty="0" err="1" smtClean="0">
                          <a:effectLst/>
                          <a:latin typeface="Calibri" pitchFamily="34" charset="0"/>
                          <a:ea typeface="Calibri" panose="020F0502020204030204" pitchFamily="34" charset="0"/>
                          <a:cs typeface="Calibri" pitchFamily="34" charset="0"/>
                        </a:rPr>
                        <a:t>We</a:t>
                      </a:r>
                      <a:r>
                        <a:rPr lang="fr-FR" sz="1600" noProof="0" dirty="0" smtClean="0">
                          <a:effectLst/>
                          <a:latin typeface="Calibri" pitchFamily="34" charset="0"/>
                          <a:ea typeface="Calibri" panose="020F0502020204030204" pitchFamily="34" charset="0"/>
                          <a:cs typeface="Calibri" pitchFamily="34" charset="0"/>
                        </a:rPr>
                        <a:t> </a:t>
                      </a:r>
                      <a:r>
                        <a:rPr lang="fr-FR" sz="1600" noProof="0" dirty="0" err="1" smtClean="0">
                          <a:effectLst/>
                          <a:latin typeface="Calibri" pitchFamily="34" charset="0"/>
                          <a:ea typeface="Calibri" panose="020F0502020204030204" pitchFamily="34" charset="0"/>
                          <a:cs typeface="Calibri" pitchFamily="34" charset="0"/>
                        </a:rPr>
                        <a:t>liked</a:t>
                      </a:r>
                      <a:r>
                        <a:rPr lang="fr-FR" sz="1600" noProof="0" dirty="0" smtClean="0">
                          <a:effectLst/>
                          <a:latin typeface="Calibri" pitchFamily="34" charset="0"/>
                          <a:ea typeface="Calibri" panose="020F0502020204030204" pitchFamily="34" charset="0"/>
                          <a:cs typeface="Calibri" pitchFamily="34" charset="0"/>
                        </a:rPr>
                        <a:t> (</a:t>
                      </a:r>
                      <a:r>
                        <a:rPr lang="fr-FR" sz="1600" noProof="0" dirty="0" err="1" smtClean="0">
                          <a:effectLst/>
                          <a:latin typeface="Calibri" pitchFamily="34" charset="0"/>
                          <a:ea typeface="Calibri" panose="020F0502020204030204" pitchFamily="34" charset="0"/>
                          <a:cs typeface="Calibri" pitchFamily="34" charset="0"/>
                        </a:rPr>
                        <a:t>it</a:t>
                      </a:r>
                      <a:r>
                        <a:rPr lang="fr-FR" sz="1600" noProof="0" dirty="0" smtClean="0">
                          <a:effectLst/>
                          <a:latin typeface="Calibri" pitchFamily="34" charset="0"/>
                          <a:ea typeface="Calibri" panose="020F0502020204030204" pitchFamily="34" charset="0"/>
                          <a:cs typeface="Calibri" pitchFamily="34" charset="0"/>
                        </a:rPr>
                        <a:t>)</a:t>
                      </a:r>
                    </a:p>
                    <a:p>
                      <a:pPr marL="0" marR="0" indent="0" algn="ctr" defTabSz="914400" rtl="0" eaLnBrk="1" fontAlgn="auto" latinLnBrk="0" hangingPunct="1">
                        <a:lnSpc>
                          <a:spcPct val="107000"/>
                        </a:lnSpc>
                        <a:spcBef>
                          <a:spcPts val="0"/>
                        </a:spcBef>
                        <a:spcAft>
                          <a:spcPts val="0"/>
                        </a:spcAft>
                        <a:buClrTx/>
                        <a:buSzTx/>
                        <a:buFontTx/>
                        <a:buNone/>
                        <a:tabLst/>
                        <a:defRPr/>
                      </a:pPr>
                      <a:r>
                        <a:rPr lang="fr-FR" sz="1600" noProof="0" dirty="0" err="1" smtClean="0">
                          <a:effectLst/>
                          <a:latin typeface="Calibri" pitchFamily="34" charset="0"/>
                          <a:ea typeface="Calibri" panose="020F0502020204030204" pitchFamily="34" charset="0"/>
                          <a:cs typeface="Calibri" pitchFamily="34" charset="0"/>
                        </a:rPr>
                        <a:t>because</a:t>
                      </a:r>
                      <a:r>
                        <a:rPr lang="fr-FR" sz="1600" noProof="0" dirty="0" smtClean="0">
                          <a:effectLst/>
                          <a:latin typeface="Calibri" pitchFamily="34" charset="0"/>
                          <a:ea typeface="Calibri" panose="020F0502020204030204" pitchFamily="34" charset="0"/>
                          <a:cs typeface="Calibri" pitchFamily="34" charset="0"/>
                        </a:rPr>
                        <a:t> </a:t>
                      </a:r>
                      <a:r>
                        <a:rPr lang="fr-FR" sz="1600" noProof="0" dirty="0" err="1" smtClean="0">
                          <a:effectLst/>
                          <a:latin typeface="Calibri" pitchFamily="34" charset="0"/>
                          <a:ea typeface="Calibri" panose="020F0502020204030204" pitchFamily="34" charset="0"/>
                          <a:cs typeface="Calibri" pitchFamily="34" charset="0"/>
                        </a:rPr>
                        <a:t>it</a:t>
                      </a:r>
                      <a:r>
                        <a:rPr lang="fr-FR" sz="1600" noProof="0" dirty="0" smtClean="0">
                          <a:effectLst/>
                          <a:latin typeface="Calibri" pitchFamily="34" charset="0"/>
                          <a:ea typeface="Calibri" panose="020F0502020204030204" pitchFamily="34" charset="0"/>
                          <a:cs typeface="Calibri" pitchFamily="34" charset="0"/>
                        </a:rPr>
                        <a:t> </a:t>
                      </a:r>
                      <a:r>
                        <a:rPr lang="fr-FR" sz="1600" noProof="0" dirty="0" err="1" smtClean="0">
                          <a:effectLst/>
                          <a:latin typeface="Calibri" pitchFamily="34" charset="0"/>
                          <a:ea typeface="Calibri" panose="020F0502020204030204" pitchFamily="34" charset="0"/>
                          <a:cs typeface="Calibri" pitchFamily="34" charset="0"/>
                        </a:rPr>
                        <a:t>was</a:t>
                      </a:r>
                      <a:endParaRPr lang="fr-FR" sz="1600"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l’a aimé car c’était</a:t>
                      </a:r>
                      <a:endParaRPr lang="fr-FR" sz="1400" b="1" noProof="0" dirty="0" smtClean="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noProof="0" dirty="0" err="1" smtClean="0">
                          <a:effectLst/>
                          <a:latin typeface="Calibri" pitchFamily="34" charset="0"/>
                          <a:ea typeface="Calibri" panose="020F0502020204030204" pitchFamily="34" charset="0"/>
                          <a:cs typeface="Calibri" pitchFamily="34" charset="0"/>
                        </a:rPr>
                        <a:t>We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like</a:t>
                      </a:r>
                      <a:r>
                        <a:rPr lang="fr-FR" sz="1400" noProof="0" dirty="0" smtClean="0">
                          <a:effectLst/>
                          <a:latin typeface="Calibri" pitchFamily="34" charset="0"/>
                          <a:ea typeface="Calibri" panose="020F0502020204030204" pitchFamily="34" charset="0"/>
                          <a:cs typeface="Calibri" pitchFamily="34" charset="0"/>
                        </a:rPr>
                        <a:t> (</a:t>
                      </a:r>
                      <a:r>
                        <a:rPr lang="fr-FR" sz="1400" noProof="0" dirty="0" err="1" smtClean="0">
                          <a:effectLst/>
                          <a:latin typeface="Calibri" pitchFamily="34" charset="0"/>
                          <a:ea typeface="Calibri" panose="020F0502020204030204" pitchFamily="34" charset="0"/>
                          <a:cs typeface="Calibri" pitchFamily="34" charset="0"/>
                        </a:rPr>
                        <a:t>it</a:t>
                      </a:r>
                      <a:r>
                        <a:rPr lang="fr-FR" sz="1400" noProof="0" dirty="0" smtClean="0">
                          <a:effectLst/>
                          <a:latin typeface="Calibri" pitchFamily="34" charset="0"/>
                          <a:ea typeface="Calibri" panose="020F0502020204030204" pitchFamily="34" charset="0"/>
                          <a:cs typeface="Calibri" pitchFamily="34" charset="0"/>
                        </a:rPr>
                        <a:t>)</a:t>
                      </a:r>
                      <a:endParaRPr lang="fr-FR" sz="1400"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400" b="1" noProof="0" dirty="0" smtClean="0">
                          <a:effectLst/>
                          <a:latin typeface="Calibri" pitchFamily="34" charset="0"/>
                          <a:ea typeface="Calibri" panose="020F0502020204030204" pitchFamily="34" charset="0"/>
                          <a:cs typeface="Calibri" pitchFamily="34" charset="0"/>
                        </a:rPr>
                        <a:t>On</a:t>
                      </a:r>
                      <a:r>
                        <a:rPr lang="fr-FR" sz="1400" b="1" baseline="0" noProof="0" dirty="0" smtClean="0">
                          <a:effectLst/>
                          <a:latin typeface="Calibri" pitchFamily="34" charset="0"/>
                          <a:ea typeface="Calibri" panose="020F0502020204030204" pitchFamily="34" charset="0"/>
                          <a:cs typeface="Calibri" pitchFamily="34" charset="0"/>
                        </a:rPr>
                        <a:t> l’aime</a:t>
                      </a:r>
                      <a:endParaRPr lang="fr-FR" sz="1400" b="1" noProof="0" dirty="0">
                        <a:effectLst/>
                        <a:latin typeface="Calibri" pitchFamily="34" charset="0"/>
                        <a:ea typeface="Calibri" panose="020F0502020204030204"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noProof="0" dirty="0" smtClean="0">
                          <a:effectLst/>
                          <a:latin typeface="Calibri" pitchFamily="34" charset="0"/>
                          <a:cs typeface="Calibri" pitchFamily="34" charset="0"/>
                        </a:rPr>
                        <a:t>I</a:t>
                      </a:r>
                      <a:r>
                        <a:rPr lang="fr-FR" sz="1400" baseline="0" noProof="0" dirty="0" smtClean="0">
                          <a:effectLst/>
                          <a:latin typeface="Calibri" pitchFamily="34" charset="0"/>
                          <a:cs typeface="Calibri" pitchFamily="34" charset="0"/>
                        </a:rPr>
                        <a:t> </a:t>
                      </a:r>
                      <a:r>
                        <a:rPr lang="fr-FR" sz="1400" baseline="0" noProof="0" dirty="0" err="1" smtClean="0">
                          <a:effectLst/>
                          <a:latin typeface="Calibri" pitchFamily="34" charset="0"/>
                          <a:cs typeface="Calibri" pitchFamily="34" charset="0"/>
                        </a:rPr>
                        <a:t>would</a:t>
                      </a:r>
                      <a:r>
                        <a:rPr lang="fr-FR" sz="1400" baseline="0" noProof="0" dirty="0" smtClean="0">
                          <a:effectLst/>
                          <a:latin typeface="Calibri" pitchFamily="34" charset="0"/>
                          <a:cs typeface="Calibri" pitchFamily="34" charset="0"/>
                        </a:rPr>
                        <a:t> </a:t>
                      </a:r>
                      <a:r>
                        <a:rPr lang="fr-FR" sz="1400" baseline="0" noProof="0" dirty="0" err="1" smtClean="0">
                          <a:effectLst/>
                          <a:latin typeface="Calibri" pitchFamily="34" charset="0"/>
                          <a:cs typeface="Calibri" pitchFamily="34" charset="0"/>
                        </a:rPr>
                        <a:t>like</a:t>
                      </a:r>
                      <a:endParaRPr lang="fr-FR" sz="1400" noProof="0" dirty="0" smtClean="0">
                        <a:latin typeface="Calibri" pitchFamily="34" charset="0"/>
                        <a:cs typeface="Calibri" pitchFamily="34" charset="0"/>
                      </a:endParaRPr>
                    </a:p>
                    <a:p>
                      <a:pPr algn="ctr">
                        <a:lnSpc>
                          <a:spcPct val="107000"/>
                        </a:lnSpc>
                        <a:spcAft>
                          <a:spcPts val="0"/>
                        </a:spcAft>
                      </a:pPr>
                      <a:r>
                        <a:rPr lang="fr-FR" sz="1400" noProof="0" dirty="0" err="1" smtClean="0">
                          <a:latin typeface="Calibri" pitchFamily="34" charset="0"/>
                          <a:cs typeface="Calibri" pitchFamily="34" charset="0"/>
                        </a:rPr>
                        <a:t>We</a:t>
                      </a:r>
                      <a:r>
                        <a:rPr lang="fr-FR" sz="1400" noProof="0" dirty="0" smtClean="0">
                          <a:latin typeface="Calibri" pitchFamily="34" charset="0"/>
                          <a:cs typeface="Calibri" pitchFamily="34" charset="0"/>
                        </a:rPr>
                        <a:t> </a:t>
                      </a:r>
                      <a:r>
                        <a:rPr lang="fr-FR" sz="1400" noProof="0" dirty="0" err="1" smtClean="0">
                          <a:latin typeface="Calibri" pitchFamily="34" charset="0"/>
                          <a:cs typeface="Calibri" pitchFamily="34" charset="0"/>
                        </a:rPr>
                        <a:t>would</a:t>
                      </a:r>
                      <a:r>
                        <a:rPr lang="fr-FR" sz="1400" noProof="0" dirty="0" smtClean="0">
                          <a:latin typeface="Calibri" pitchFamily="34" charset="0"/>
                          <a:cs typeface="Calibri" pitchFamily="34" charset="0"/>
                        </a:rPr>
                        <a:t> </a:t>
                      </a:r>
                      <a:r>
                        <a:rPr lang="fr-FR" sz="1400" noProof="0" dirty="0" err="1" smtClean="0">
                          <a:latin typeface="Calibri" pitchFamily="34" charset="0"/>
                          <a:cs typeface="Calibri" pitchFamily="34" charset="0"/>
                        </a:rPr>
                        <a:t>like</a:t>
                      </a:r>
                      <a:endParaRPr lang="fr-FR" sz="1400" noProof="0" dirty="0">
                        <a:latin typeface="Calibri" pitchFamily="34" charset="0"/>
                        <a:cs typeface="Calibri" pitchFamily="34" charset="0"/>
                      </a:endParaRPr>
                    </a:p>
                  </a:txBody>
                  <a:tcPr marL="30737" marR="307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b="1" noProof="0" dirty="0" smtClean="0">
                          <a:latin typeface="Calibri" pitchFamily="34" charset="0"/>
                          <a:cs typeface="Calibri" pitchFamily="34" charset="0"/>
                        </a:rPr>
                        <a:t>Je</a:t>
                      </a:r>
                      <a:r>
                        <a:rPr lang="fr-FR" sz="1400" b="1" baseline="0" noProof="0" dirty="0" smtClean="0">
                          <a:latin typeface="Calibri" pitchFamily="34" charset="0"/>
                          <a:cs typeface="Calibri" pitchFamily="34" charset="0"/>
                        </a:rPr>
                        <a:t> voudrais</a:t>
                      </a:r>
                      <a:endParaRPr lang="fr-FR" sz="1400" b="1" noProof="0" dirty="0" smtClean="0">
                        <a:latin typeface="Calibri" pitchFamily="34" charset="0"/>
                        <a:cs typeface="Calibri" pitchFamily="34" charset="0"/>
                      </a:endParaRPr>
                    </a:p>
                    <a:p>
                      <a:pPr algn="ctr">
                        <a:lnSpc>
                          <a:spcPct val="107000"/>
                        </a:lnSpc>
                        <a:spcAft>
                          <a:spcPts val="0"/>
                        </a:spcAft>
                      </a:pPr>
                      <a:r>
                        <a:rPr lang="fr-FR" sz="1400" b="1" noProof="0" dirty="0" smtClean="0">
                          <a:latin typeface="Calibri" pitchFamily="34" charset="0"/>
                          <a:cs typeface="Calibri" pitchFamily="34" charset="0"/>
                        </a:rPr>
                        <a:t>On</a:t>
                      </a:r>
                      <a:r>
                        <a:rPr lang="fr-FR" sz="1400" b="1" baseline="0" noProof="0" dirty="0" smtClean="0">
                          <a:latin typeface="Calibri" pitchFamily="34" charset="0"/>
                          <a:cs typeface="Calibri" pitchFamily="34" charset="0"/>
                        </a:rPr>
                        <a:t> voudrait</a:t>
                      </a:r>
                      <a:endParaRPr lang="fr-FR" sz="1400" b="1" noProof="0" dirty="0">
                        <a:latin typeface="Calibri" pitchFamily="34" charset="0"/>
                        <a:cs typeface="Calibri" pitchFamily="34" charset="0"/>
                      </a:endParaRPr>
                    </a:p>
                  </a:txBody>
                  <a:tcPr marL="30737" marR="307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416222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5222765"/>
              </p:ext>
            </p:extLst>
          </p:nvPr>
        </p:nvGraphicFramePr>
        <p:xfrm>
          <a:off x="0" y="179513"/>
          <a:ext cx="6858001" cy="8671560"/>
        </p:xfrm>
        <a:graphic>
          <a:graphicData uri="http://schemas.openxmlformats.org/drawingml/2006/table">
            <a:tbl>
              <a:tblPr>
                <a:tableStyleId>{5C22544A-7EE6-4342-B048-85BDC9FD1C3A}</a:tableStyleId>
              </a:tblPr>
              <a:tblGrid>
                <a:gridCol w="1889495">
                  <a:extLst>
                    <a:ext uri="{9D8B030D-6E8A-4147-A177-3AD203B41FA5}">
                      <a16:colId xmlns:a16="http://schemas.microsoft.com/office/drawing/2014/main" val="20000"/>
                    </a:ext>
                  </a:extLst>
                </a:gridCol>
                <a:gridCol w="453480">
                  <a:extLst>
                    <a:ext uri="{9D8B030D-6E8A-4147-A177-3AD203B41FA5}">
                      <a16:colId xmlns:a16="http://schemas.microsoft.com/office/drawing/2014/main" val="20001"/>
                    </a:ext>
                  </a:extLst>
                </a:gridCol>
                <a:gridCol w="169692">
                  <a:extLst>
                    <a:ext uri="{9D8B030D-6E8A-4147-A177-3AD203B41FA5}">
                      <a16:colId xmlns:a16="http://schemas.microsoft.com/office/drawing/2014/main" val="20003"/>
                    </a:ext>
                  </a:extLst>
                </a:gridCol>
                <a:gridCol w="772317">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gridCol w="263125">
                  <a:extLst>
                    <a:ext uri="{9D8B030D-6E8A-4147-A177-3AD203B41FA5}">
                      <a16:colId xmlns:a16="http://schemas.microsoft.com/office/drawing/2014/main" val="20006"/>
                    </a:ext>
                  </a:extLst>
                </a:gridCol>
                <a:gridCol w="755799">
                  <a:extLst>
                    <a:ext uri="{9D8B030D-6E8A-4147-A177-3AD203B41FA5}">
                      <a16:colId xmlns:a16="http://schemas.microsoft.com/office/drawing/2014/main" val="20007"/>
                    </a:ext>
                  </a:extLst>
                </a:gridCol>
                <a:gridCol w="1113933">
                  <a:extLst>
                    <a:ext uri="{9D8B030D-6E8A-4147-A177-3AD203B41FA5}">
                      <a16:colId xmlns:a16="http://schemas.microsoft.com/office/drawing/2014/main" val="20008"/>
                    </a:ext>
                  </a:extLst>
                </a:gridCol>
              </a:tblGrid>
              <a:tr h="216023">
                <a:tc rowSpan="2" gridSpan="5">
                  <a:txBody>
                    <a:bodyPr/>
                    <a:lstStyle/>
                    <a:p>
                      <a:pPr algn="ctr"/>
                      <a:r>
                        <a:rPr lang="es-ES_tradnl" sz="1600" b="1" dirty="0" smtClean="0">
                          <a:latin typeface="Calibri" pitchFamily="34" charset="0"/>
                          <a:cs typeface="Calibri" pitchFamily="34" charset="0"/>
                        </a:rPr>
                        <a:t>INFINITIVES</a:t>
                      </a:r>
                    </a:p>
                    <a:p>
                      <a:pPr algn="ctr"/>
                      <a:r>
                        <a:rPr lang="en-GB" sz="1200" b="0" noProof="0" dirty="0" smtClean="0">
                          <a:latin typeface="Calibri" pitchFamily="34" charset="0"/>
                          <a:cs typeface="Calibri" pitchFamily="34" charset="0"/>
                        </a:rPr>
                        <a:t>THE FOLLOWING STRUCTURES ARE</a:t>
                      </a:r>
                      <a:r>
                        <a:rPr lang="en-GB" sz="1200" b="0" baseline="0" noProof="0" dirty="0" smtClean="0">
                          <a:latin typeface="Calibri" pitchFamily="34" charset="0"/>
                          <a:cs typeface="Calibri" pitchFamily="34" charset="0"/>
                        </a:rPr>
                        <a:t> USED WITH THE INFINITIVE</a:t>
                      </a:r>
                      <a:endParaRPr lang="en-GB" sz="1200" b="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s-ES_tradnl"/>
                    </a:p>
                  </a:txBody>
                  <a:tcPr/>
                </a:tc>
                <a:tc rowSpan="2" hMerge="1">
                  <a:txBody>
                    <a:bodyPr/>
                    <a:lstStyle/>
                    <a:p>
                      <a:endParaRPr lang="es-ES_tradnl"/>
                    </a:p>
                  </a:txBody>
                  <a:tcPr/>
                </a:tc>
                <a:tc rowSpan="2" hMerge="1">
                  <a:txBody>
                    <a:bodyPr/>
                    <a:lstStyle/>
                    <a:p>
                      <a:endParaRPr lang="es-ES_tradnl"/>
                    </a:p>
                  </a:txBody>
                  <a:tcPr/>
                </a:tc>
                <a:tc rowSpan="2" hMerge="1">
                  <a:txBody>
                    <a:bodyPr/>
                    <a:lstStyle/>
                    <a:p>
                      <a:endParaRPr lang="es-ES_tradnl"/>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b="1" dirty="0" smtClean="0">
                          <a:latin typeface="Calibri" pitchFamily="34" charset="0"/>
                          <a:cs typeface="Calibri" pitchFamily="34" charset="0"/>
                        </a:rPr>
                        <a:t>SOME COMMON INFINITIVES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50520">
                <a:tc gridSpan="5" vMerge="1">
                  <a:txBody>
                    <a:bodyPr/>
                    <a:lstStyle/>
                    <a:p>
                      <a:endParaRPr lang="es-ES_tradnl"/>
                    </a:p>
                  </a:txBody>
                  <a:tcPr/>
                </a:tc>
                <a:tc hMerge="1" vMerge="1">
                  <a:txBody>
                    <a:bodyPr/>
                    <a:lstStyle/>
                    <a:p>
                      <a:endParaRPr lang="es-ES_tradnl"/>
                    </a:p>
                  </a:txBody>
                  <a:tcPr/>
                </a:tc>
                <a:tc hMerge="1" vMerge="1">
                  <a:txBody>
                    <a:bodyPr/>
                    <a:lstStyle/>
                    <a:p>
                      <a:endParaRPr lang="es-ES_tradnl"/>
                    </a:p>
                  </a:txBody>
                  <a:tcPr/>
                </a:tc>
                <a:tc hMerge="1" vMerge="1">
                  <a:txBody>
                    <a:bodyPr/>
                    <a:lstStyle/>
                    <a:p>
                      <a:endParaRPr lang="es-ES_tradnl"/>
                    </a:p>
                  </a:txBody>
                  <a:tcPr/>
                </a:tc>
                <a:tc hMerge="1" vMerge="1">
                  <a:txBody>
                    <a:bodyPr/>
                    <a:lstStyle/>
                    <a:p>
                      <a:endParaRPr lang="es-ES_tradnl"/>
                    </a:p>
                  </a:txBody>
                  <a:tcPr/>
                </a:tc>
                <a:tc rowSpan="7" gridSpan="2">
                  <a:txBody>
                    <a:bodyPr/>
                    <a:lstStyle/>
                    <a:p>
                      <a:r>
                        <a:rPr lang="es-ES_tradnl" sz="1100" dirty="0" smtClean="0">
                          <a:latin typeface="Calibri" pitchFamily="34" charset="0"/>
                          <a:cs typeface="Calibri" pitchFamily="34" charset="0"/>
                        </a:rPr>
                        <a:t>AVOIR</a:t>
                      </a:r>
                    </a:p>
                    <a:p>
                      <a:r>
                        <a:rPr lang="es-ES_tradnl" sz="1100" noProof="0" dirty="0" smtClean="0">
                          <a:latin typeface="Calibri" pitchFamily="34" charset="0"/>
                          <a:cs typeface="Calibri" pitchFamily="34" charset="0"/>
                        </a:rPr>
                        <a:t>ÊTRE</a:t>
                      </a:r>
                    </a:p>
                    <a:p>
                      <a:r>
                        <a:rPr lang="es-ES_tradnl" sz="1100" noProof="0" dirty="0" smtClean="0">
                          <a:latin typeface="Calibri" pitchFamily="34" charset="0"/>
                          <a:cs typeface="Calibri" pitchFamily="34" charset="0"/>
                        </a:rPr>
                        <a:t>ALLER</a:t>
                      </a:r>
                    </a:p>
                    <a:p>
                      <a:r>
                        <a:rPr lang="es-ES_tradnl" sz="1100" noProof="0" dirty="0" smtClean="0">
                          <a:latin typeface="Calibri" pitchFamily="34" charset="0"/>
                          <a:cs typeface="Calibri" pitchFamily="34" charset="0"/>
                        </a:rPr>
                        <a:t>VOIR</a:t>
                      </a:r>
                    </a:p>
                    <a:p>
                      <a:r>
                        <a:rPr lang="es-ES_tradnl" sz="1100" noProof="0" dirty="0" smtClean="0">
                          <a:latin typeface="Calibri" pitchFamily="34" charset="0"/>
                          <a:cs typeface="Calibri" pitchFamily="34" charset="0"/>
                        </a:rPr>
                        <a:t>FAIRE</a:t>
                      </a:r>
                    </a:p>
                    <a:p>
                      <a:r>
                        <a:rPr lang="es-ES_tradnl" sz="1100" noProof="0" dirty="0" smtClean="0">
                          <a:latin typeface="Calibri" pitchFamily="34" charset="0"/>
                          <a:cs typeface="Calibri" pitchFamily="34" charset="0"/>
                        </a:rPr>
                        <a:t>PRATIQUER</a:t>
                      </a:r>
                    </a:p>
                    <a:p>
                      <a:r>
                        <a:rPr lang="es-ES_tradnl" sz="1100" noProof="0" dirty="0" smtClean="0">
                          <a:latin typeface="Calibri" pitchFamily="34" charset="0"/>
                          <a:cs typeface="Calibri" pitchFamily="34" charset="0"/>
                        </a:rPr>
                        <a:t>JOUER</a:t>
                      </a:r>
                    </a:p>
                    <a:p>
                      <a:r>
                        <a:rPr lang="es-ES_tradnl" sz="1100" noProof="0" dirty="0" smtClean="0">
                          <a:latin typeface="Calibri" pitchFamily="34" charset="0"/>
                          <a:cs typeface="Calibri" pitchFamily="34" charset="0"/>
                        </a:rPr>
                        <a:t>VISITER</a:t>
                      </a:r>
                    </a:p>
                    <a:p>
                      <a:r>
                        <a:rPr lang="es-ES_tradnl" sz="1100" noProof="0" dirty="0" smtClean="0">
                          <a:latin typeface="Calibri" pitchFamily="34" charset="0"/>
                          <a:cs typeface="Calibri" pitchFamily="34" charset="0"/>
                        </a:rPr>
                        <a:t>PRENDRE</a:t>
                      </a:r>
                    </a:p>
                    <a:p>
                      <a:r>
                        <a:rPr lang="es-ES_tradnl" sz="1100" noProof="0" dirty="0" smtClean="0">
                          <a:latin typeface="Calibri" pitchFamily="34" charset="0"/>
                          <a:cs typeface="Calibri" pitchFamily="34" charset="0"/>
                        </a:rPr>
                        <a:t>MANGER</a:t>
                      </a:r>
                    </a:p>
                    <a:p>
                      <a:r>
                        <a:rPr lang="es-ES_tradnl" sz="1100" noProof="0" dirty="0" smtClean="0">
                          <a:latin typeface="Calibri" pitchFamily="34" charset="0"/>
                          <a:cs typeface="Calibri" pitchFamily="34" charset="0"/>
                        </a:rPr>
                        <a:t>DÎNER</a:t>
                      </a:r>
                    </a:p>
                    <a:p>
                      <a:r>
                        <a:rPr lang="es-ES_tradnl" sz="1100" noProof="0" dirty="0" smtClean="0">
                          <a:latin typeface="Calibri" pitchFamily="34" charset="0"/>
                          <a:cs typeface="Calibri" pitchFamily="34" charset="0"/>
                        </a:rPr>
                        <a:t>LIRE</a:t>
                      </a:r>
                    </a:p>
                    <a:p>
                      <a:r>
                        <a:rPr lang="es-ES_tradnl" sz="1100" noProof="0" dirty="0" smtClean="0">
                          <a:latin typeface="Calibri" pitchFamily="34" charset="0"/>
                          <a:cs typeface="Calibri" pitchFamily="34" charset="0"/>
                        </a:rPr>
                        <a:t>SORTIR</a:t>
                      </a:r>
                    </a:p>
                    <a:p>
                      <a:r>
                        <a:rPr lang="es-ES_tradnl" sz="1100" noProof="0" dirty="0" smtClean="0">
                          <a:latin typeface="Calibri" pitchFamily="34" charset="0"/>
                          <a:cs typeface="Calibri" pitchFamily="34" charset="0"/>
                        </a:rPr>
                        <a:t>HABITER</a:t>
                      </a:r>
                    </a:p>
                    <a:p>
                      <a:r>
                        <a:rPr lang="es-ES_tradnl" sz="1100" noProof="0" dirty="0" smtClean="0">
                          <a:latin typeface="Calibri" pitchFamily="34" charset="0"/>
                          <a:cs typeface="Calibri" pitchFamily="34" charset="0"/>
                        </a:rPr>
                        <a:t>DANSER</a:t>
                      </a:r>
                    </a:p>
                    <a:p>
                      <a:r>
                        <a:rPr lang="es-ES_tradnl" sz="1100" noProof="0" dirty="0" smtClean="0">
                          <a:latin typeface="Calibri" pitchFamily="34" charset="0"/>
                          <a:cs typeface="Calibri" pitchFamily="34" charset="0"/>
                        </a:rPr>
                        <a:t>BOIRE</a:t>
                      </a:r>
                    </a:p>
                    <a:p>
                      <a:r>
                        <a:rPr lang="es-ES_tradnl" sz="1100" noProof="0" dirty="0" smtClean="0">
                          <a:latin typeface="Calibri" pitchFamily="34" charset="0"/>
                          <a:cs typeface="Calibri" pitchFamily="34" charset="0"/>
                        </a:rPr>
                        <a:t>COMMENCER</a:t>
                      </a:r>
                    </a:p>
                    <a:p>
                      <a:r>
                        <a:rPr lang="es-ES_tradnl" sz="1100" noProof="0" dirty="0" smtClean="0">
                          <a:latin typeface="Calibri" pitchFamily="34" charset="0"/>
                          <a:cs typeface="Calibri" pitchFamily="34" charset="0"/>
                        </a:rPr>
                        <a:t>FINIR</a:t>
                      </a:r>
                    </a:p>
                    <a:p>
                      <a:r>
                        <a:rPr lang="es-ES_tradnl" sz="1100" noProof="0" dirty="0" smtClean="0">
                          <a:latin typeface="Calibri" pitchFamily="34" charset="0"/>
                          <a:cs typeface="Calibri" pitchFamily="34" charset="0"/>
                        </a:rPr>
                        <a:t>ACHETER</a:t>
                      </a:r>
                    </a:p>
                    <a:p>
                      <a:r>
                        <a:rPr lang="es-ES_tradnl" sz="1100" noProof="0" dirty="0" smtClean="0">
                          <a:latin typeface="Calibri" pitchFamily="34" charset="0"/>
                          <a:cs typeface="Calibri" pitchFamily="34" charset="0"/>
                        </a:rPr>
                        <a:t>TRAVAILLER</a:t>
                      </a:r>
                    </a:p>
                    <a:p>
                      <a:r>
                        <a:rPr lang="es-ES_tradnl" sz="1100" noProof="0" dirty="0" smtClean="0">
                          <a:latin typeface="Calibri" pitchFamily="34" charset="0"/>
                          <a:cs typeface="Calibri" pitchFamily="34" charset="0"/>
                        </a:rPr>
                        <a:t>ÉTUDIER</a:t>
                      </a:r>
                    </a:p>
                    <a:p>
                      <a:r>
                        <a:rPr lang="es-ES_tradnl" sz="1100" noProof="0" dirty="0" smtClean="0">
                          <a:latin typeface="Calibri" pitchFamily="34" charset="0"/>
                          <a:cs typeface="Calibri" pitchFamily="34" charset="0"/>
                        </a:rPr>
                        <a:t>COURIR</a:t>
                      </a:r>
                    </a:p>
                    <a:p>
                      <a:r>
                        <a:rPr lang="es-ES_tradnl" sz="1100" noProof="0" dirty="0" smtClean="0">
                          <a:latin typeface="Calibri" pitchFamily="34" charset="0"/>
                          <a:cs typeface="Calibri" pitchFamily="34" charset="0"/>
                        </a:rPr>
                        <a:t>MARCHER</a:t>
                      </a:r>
                    </a:p>
                    <a:p>
                      <a:r>
                        <a:rPr lang="es-ES_tradnl" sz="1100" noProof="0" dirty="0" smtClean="0">
                          <a:latin typeface="Calibri" pitchFamily="34" charset="0"/>
                          <a:cs typeface="Calibri" pitchFamily="34" charset="0"/>
                        </a:rPr>
                        <a:t>SURFER</a:t>
                      </a:r>
                    </a:p>
                    <a:p>
                      <a:r>
                        <a:rPr lang="es-ES_tradnl" sz="1100" noProof="0" dirty="0" smtClean="0">
                          <a:latin typeface="Calibri" pitchFamily="34" charset="0"/>
                          <a:cs typeface="Calibri" pitchFamily="34" charset="0"/>
                        </a:rPr>
                        <a:t>TÉLÉCHARGER</a:t>
                      </a:r>
                    </a:p>
                    <a:p>
                      <a:r>
                        <a:rPr lang="es-ES_tradnl" sz="1100" noProof="0" dirty="0" smtClean="0">
                          <a:latin typeface="Calibri" pitchFamily="34" charset="0"/>
                          <a:cs typeface="Calibri" pitchFamily="34" charset="0"/>
                        </a:rPr>
                        <a:t>METTRE</a:t>
                      </a:r>
                      <a:r>
                        <a:rPr lang="es-ES_tradnl" sz="1100" baseline="0" noProof="0" dirty="0" smtClean="0">
                          <a:latin typeface="Calibri" pitchFamily="34" charset="0"/>
                          <a:cs typeface="Calibri" pitchFamily="34" charset="0"/>
                        </a:rPr>
                        <a:t> </a:t>
                      </a:r>
                      <a:endParaRPr lang="es-ES_tradnl" sz="1100" noProof="0" dirty="0" smtClean="0">
                        <a:latin typeface="Calibri" pitchFamily="34" charset="0"/>
                        <a:cs typeface="Calibri" pitchFamily="34" charset="0"/>
                      </a:endParaRPr>
                    </a:p>
                    <a:p>
                      <a:r>
                        <a:rPr lang="es-ES_tradnl" sz="1100" noProof="0" dirty="0" smtClean="0">
                          <a:latin typeface="Calibri" pitchFamily="34" charset="0"/>
                          <a:cs typeface="Calibri" pitchFamily="34" charset="0"/>
                        </a:rPr>
                        <a:t>PARTAGER</a:t>
                      </a:r>
                    </a:p>
                    <a:p>
                      <a:r>
                        <a:rPr lang="es-ES_tradnl" sz="1100" noProof="0" dirty="0" smtClean="0">
                          <a:latin typeface="Calibri" pitchFamily="34" charset="0"/>
                          <a:cs typeface="Calibri" pitchFamily="34" charset="0"/>
                        </a:rPr>
                        <a:t>ÉCOUTER</a:t>
                      </a:r>
                    </a:p>
                    <a:p>
                      <a:r>
                        <a:rPr lang="es-ES_tradnl" sz="1100" noProof="0" dirty="0" smtClean="0">
                          <a:latin typeface="Calibri" pitchFamily="34" charset="0"/>
                          <a:cs typeface="Calibri" pitchFamily="34" charset="0"/>
                        </a:rPr>
                        <a:t>AIDER</a:t>
                      </a:r>
                    </a:p>
                    <a:p>
                      <a:r>
                        <a:rPr lang="es-ES_tradnl" sz="1100" noProof="0" dirty="0" smtClean="0">
                          <a:latin typeface="Calibri" pitchFamily="34" charset="0"/>
                          <a:cs typeface="Calibri" pitchFamily="34" charset="0"/>
                        </a:rPr>
                        <a:t>GAGNER</a:t>
                      </a:r>
                    </a:p>
                    <a:p>
                      <a:r>
                        <a:rPr lang="es-ES_tradnl" sz="1100" noProof="0" dirty="0" smtClean="0">
                          <a:latin typeface="Calibri" pitchFamily="34" charset="0"/>
                          <a:cs typeface="Calibri" pitchFamily="34" charset="0"/>
                        </a:rPr>
                        <a:t>DÉPENSER</a:t>
                      </a:r>
                    </a:p>
                    <a:p>
                      <a:endParaRPr lang="es-ES_tradnl" sz="1100" noProof="0" dirty="0" smtClean="0">
                        <a:latin typeface="Calibri" pitchFamily="34" charset="0"/>
                        <a:cs typeface="Calibri" pitchFamily="34" charset="0"/>
                      </a:endParaRPr>
                    </a:p>
                    <a:p>
                      <a:r>
                        <a:rPr lang="es-ES_tradnl" sz="1100" noProof="0" dirty="0" smtClean="0">
                          <a:latin typeface="Calibri" pitchFamily="34" charset="0"/>
                          <a:cs typeface="Calibri" pitchFamily="34" charset="0"/>
                        </a:rPr>
                        <a:t>PASSER</a:t>
                      </a:r>
                      <a:endParaRPr lang="es-ES_tradnl" sz="11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hMerge="1">
                  <a:txBody>
                    <a:bodyPr/>
                    <a:lstStyle/>
                    <a:p>
                      <a:endParaRPr lang="es-ES_tradnl"/>
                    </a:p>
                  </a:txBody>
                  <a:tcPr/>
                </a:tc>
                <a:tc rowSpan="7">
                  <a:txBody>
                    <a:bodyPr/>
                    <a:lstStyle/>
                    <a:p>
                      <a:r>
                        <a:rPr lang="es-ES_tradnl" sz="1100" dirty="0" smtClean="0">
                          <a:latin typeface="Calibri" pitchFamily="34" charset="0"/>
                          <a:cs typeface="Calibri" pitchFamily="34" charset="0"/>
                        </a:rPr>
                        <a:t>TO HAVE</a:t>
                      </a:r>
                    </a:p>
                    <a:p>
                      <a:r>
                        <a:rPr lang="en-GB" sz="1100" noProof="0" dirty="0" smtClean="0">
                          <a:latin typeface="Calibri" pitchFamily="34" charset="0"/>
                          <a:cs typeface="Calibri" pitchFamily="34" charset="0"/>
                        </a:rPr>
                        <a:t>TO BE</a:t>
                      </a:r>
                    </a:p>
                    <a:p>
                      <a:r>
                        <a:rPr lang="en-GB" sz="1100" noProof="0" dirty="0" smtClean="0">
                          <a:latin typeface="Calibri" pitchFamily="34" charset="0"/>
                          <a:cs typeface="Calibri" pitchFamily="34" charset="0"/>
                        </a:rPr>
                        <a:t>TO GO</a:t>
                      </a:r>
                    </a:p>
                    <a:p>
                      <a:r>
                        <a:rPr lang="en-GB" sz="1100" noProof="0" dirty="0" smtClean="0">
                          <a:latin typeface="Calibri" pitchFamily="34" charset="0"/>
                          <a:cs typeface="Calibri" pitchFamily="34" charset="0"/>
                        </a:rPr>
                        <a:t>TO SEE</a:t>
                      </a:r>
                    </a:p>
                    <a:p>
                      <a:r>
                        <a:rPr lang="en-GB" sz="1100" noProof="0" dirty="0" smtClean="0">
                          <a:latin typeface="Calibri" pitchFamily="34" charset="0"/>
                          <a:cs typeface="Calibri" pitchFamily="34" charset="0"/>
                        </a:rPr>
                        <a:t>TO DO</a:t>
                      </a:r>
                    </a:p>
                    <a:p>
                      <a:r>
                        <a:rPr lang="en-GB" sz="1100" noProof="0" dirty="0" smtClean="0">
                          <a:latin typeface="Calibri" pitchFamily="34" charset="0"/>
                          <a:cs typeface="Calibri" pitchFamily="34" charset="0"/>
                        </a:rPr>
                        <a:t>TO DO</a:t>
                      </a:r>
                    </a:p>
                    <a:p>
                      <a:r>
                        <a:rPr lang="en-GB" sz="1100" noProof="0" dirty="0" smtClean="0">
                          <a:latin typeface="Calibri" pitchFamily="34" charset="0"/>
                          <a:cs typeface="Calibri" pitchFamily="34" charset="0"/>
                        </a:rPr>
                        <a:t>TO PLAY</a:t>
                      </a:r>
                    </a:p>
                    <a:p>
                      <a:r>
                        <a:rPr lang="en-GB" sz="1100" noProof="0" dirty="0" smtClean="0">
                          <a:latin typeface="Calibri" pitchFamily="34" charset="0"/>
                          <a:cs typeface="Calibri" pitchFamily="34" charset="0"/>
                        </a:rPr>
                        <a:t>TO VISIT</a:t>
                      </a:r>
                    </a:p>
                    <a:p>
                      <a:r>
                        <a:rPr lang="en-GB" sz="1100" noProof="0" dirty="0" smtClean="0">
                          <a:latin typeface="Calibri" pitchFamily="34" charset="0"/>
                          <a:cs typeface="Calibri" pitchFamily="34" charset="0"/>
                        </a:rPr>
                        <a:t>TO TAKE/HAVE</a:t>
                      </a:r>
                    </a:p>
                    <a:p>
                      <a:r>
                        <a:rPr lang="en-GB" sz="1100" noProof="0" dirty="0" smtClean="0">
                          <a:latin typeface="Calibri" pitchFamily="34" charset="0"/>
                          <a:cs typeface="Calibri" pitchFamily="34" charset="0"/>
                        </a:rPr>
                        <a:t>TO EAT</a:t>
                      </a:r>
                    </a:p>
                    <a:p>
                      <a:r>
                        <a:rPr lang="en-GB" sz="1100" noProof="0" dirty="0" smtClean="0">
                          <a:latin typeface="Calibri" pitchFamily="34" charset="0"/>
                          <a:cs typeface="Calibri" pitchFamily="34" charset="0"/>
                        </a:rPr>
                        <a:t>TO DINE</a:t>
                      </a:r>
                    </a:p>
                    <a:p>
                      <a:r>
                        <a:rPr lang="en-GB" sz="1100" noProof="0" dirty="0" smtClean="0">
                          <a:latin typeface="Calibri" pitchFamily="34" charset="0"/>
                          <a:cs typeface="Calibri" pitchFamily="34" charset="0"/>
                        </a:rPr>
                        <a:t>TO READ</a:t>
                      </a:r>
                    </a:p>
                    <a:p>
                      <a:r>
                        <a:rPr lang="en-GB" sz="1100" noProof="0" dirty="0" smtClean="0">
                          <a:latin typeface="Calibri" pitchFamily="34" charset="0"/>
                          <a:cs typeface="Calibri" pitchFamily="34" charset="0"/>
                        </a:rPr>
                        <a:t>TO</a:t>
                      </a:r>
                      <a:r>
                        <a:rPr lang="en-GB" sz="1100" baseline="0" noProof="0" dirty="0" smtClean="0">
                          <a:latin typeface="Calibri" pitchFamily="34" charset="0"/>
                          <a:cs typeface="Calibri" pitchFamily="34" charset="0"/>
                        </a:rPr>
                        <a:t> GO OUT</a:t>
                      </a:r>
                    </a:p>
                    <a:p>
                      <a:r>
                        <a:rPr lang="en-GB" sz="1100" baseline="0" noProof="0" dirty="0" smtClean="0">
                          <a:latin typeface="Calibri" pitchFamily="34" charset="0"/>
                          <a:cs typeface="Calibri" pitchFamily="34" charset="0"/>
                        </a:rPr>
                        <a:t>TO LIVE</a:t>
                      </a:r>
                    </a:p>
                    <a:p>
                      <a:r>
                        <a:rPr lang="en-GB" sz="1100" baseline="0" noProof="0" dirty="0" smtClean="0">
                          <a:latin typeface="Calibri" pitchFamily="34" charset="0"/>
                          <a:cs typeface="Calibri" pitchFamily="34" charset="0"/>
                        </a:rPr>
                        <a:t>TO DANCE</a:t>
                      </a:r>
                    </a:p>
                    <a:p>
                      <a:r>
                        <a:rPr lang="en-GB" sz="1100" baseline="0" noProof="0" dirty="0" smtClean="0">
                          <a:latin typeface="Calibri" pitchFamily="34" charset="0"/>
                          <a:cs typeface="Calibri" pitchFamily="34" charset="0"/>
                        </a:rPr>
                        <a:t>TO DRINK</a:t>
                      </a:r>
                    </a:p>
                    <a:p>
                      <a:r>
                        <a:rPr lang="en-GB" sz="1100" baseline="0" noProof="0" dirty="0" smtClean="0">
                          <a:latin typeface="Calibri" pitchFamily="34" charset="0"/>
                          <a:cs typeface="Calibri" pitchFamily="34" charset="0"/>
                        </a:rPr>
                        <a:t>TO START</a:t>
                      </a:r>
                    </a:p>
                    <a:p>
                      <a:r>
                        <a:rPr lang="en-GB" sz="1100" baseline="0" noProof="0" dirty="0" smtClean="0">
                          <a:latin typeface="Calibri" pitchFamily="34" charset="0"/>
                          <a:cs typeface="Calibri" pitchFamily="34" charset="0"/>
                        </a:rPr>
                        <a:t>TO END</a:t>
                      </a:r>
                    </a:p>
                    <a:p>
                      <a:r>
                        <a:rPr lang="en-GB" sz="1100" baseline="0" noProof="0" dirty="0" smtClean="0">
                          <a:latin typeface="Calibri" pitchFamily="34" charset="0"/>
                          <a:cs typeface="Calibri" pitchFamily="34" charset="0"/>
                        </a:rPr>
                        <a:t>TO BUY</a:t>
                      </a:r>
                    </a:p>
                    <a:p>
                      <a:r>
                        <a:rPr lang="en-GB" sz="1100" baseline="0" noProof="0" dirty="0" smtClean="0">
                          <a:latin typeface="Calibri" pitchFamily="34" charset="0"/>
                          <a:cs typeface="Calibri" pitchFamily="34" charset="0"/>
                        </a:rPr>
                        <a:t>TO WORK</a:t>
                      </a:r>
                    </a:p>
                    <a:p>
                      <a:r>
                        <a:rPr lang="en-GB" sz="1100" baseline="0" noProof="0" dirty="0" smtClean="0">
                          <a:latin typeface="Calibri" pitchFamily="34" charset="0"/>
                          <a:cs typeface="Calibri" pitchFamily="34" charset="0"/>
                        </a:rPr>
                        <a:t>TO STUDY</a:t>
                      </a:r>
                    </a:p>
                    <a:p>
                      <a:r>
                        <a:rPr lang="en-GB" sz="1100" baseline="0" noProof="0" dirty="0" smtClean="0">
                          <a:latin typeface="Calibri" pitchFamily="34" charset="0"/>
                          <a:cs typeface="Calibri" pitchFamily="34" charset="0"/>
                        </a:rPr>
                        <a:t>TO RUN</a:t>
                      </a:r>
                    </a:p>
                    <a:p>
                      <a:r>
                        <a:rPr lang="en-GB" sz="1100" baseline="0" noProof="0" dirty="0" smtClean="0">
                          <a:latin typeface="Calibri" pitchFamily="34" charset="0"/>
                          <a:cs typeface="Calibri" pitchFamily="34" charset="0"/>
                        </a:rPr>
                        <a:t>TO WALK</a:t>
                      </a:r>
                    </a:p>
                    <a:p>
                      <a:r>
                        <a:rPr lang="en-GB" sz="1100" baseline="0" noProof="0" dirty="0" smtClean="0">
                          <a:latin typeface="Calibri" pitchFamily="34" charset="0"/>
                          <a:cs typeface="Calibri" pitchFamily="34" charset="0"/>
                        </a:rPr>
                        <a:t>TO SURF</a:t>
                      </a:r>
                    </a:p>
                    <a:p>
                      <a:r>
                        <a:rPr lang="en-GB" sz="1100" baseline="0" noProof="0" dirty="0" smtClean="0">
                          <a:latin typeface="Calibri" pitchFamily="34" charset="0"/>
                          <a:cs typeface="Calibri" pitchFamily="34" charset="0"/>
                        </a:rPr>
                        <a:t>TO DOWNLOAD</a:t>
                      </a:r>
                    </a:p>
                    <a:p>
                      <a:r>
                        <a:rPr lang="en-GB" sz="1100" baseline="0" noProof="0" dirty="0" smtClean="0">
                          <a:latin typeface="Calibri" pitchFamily="34" charset="0"/>
                          <a:cs typeface="Calibri" pitchFamily="34" charset="0"/>
                        </a:rPr>
                        <a:t>TO PUT</a:t>
                      </a:r>
                    </a:p>
                    <a:p>
                      <a:r>
                        <a:rPr lang="en-GB" sz="1100" baseline="0" noProof="0" dirty="0" smtClean="0">
                          <a:latin typeface="Calibri" pitchFamily="34" charset="0"/>
                          <a:cs typeface="Calibri" pitchFamily="34" charset="0"/>
                        </a:rPr>
                        <a:t>TO SHARE</a:t>
                      </a:r>
                    </a:p>
                    <a:p>
                      <a:r>
                        <a:rPr lang="en-GB" sz="1100" baseline="0" noProof="0" dirty="0" smtClean="0">
                          <a:latin typeface="Calibri" pitchFamily="34" charset="0"/>
                          <a:cs typeface="Calibri" pitchFamily="34" charset="0"/>
                        </a:rPr>
                        <a:t>TO LISTEN TO</a:t>
                      </a:r>
                    </a:p>
                    <a:p>
                      <a:r>
                        <a:rPr lang="en-GB" sz="1100" baseline="0" noProof="0" dirty="0" smtClean="0">
                          <a:latin typeface="Calibri" pitchFamily="34" charset="0"/>
                          <a:cs typeface="Calibri" pitchFamily="34" charset="0"/>
                        </a:rPr>
                        <a:t>TO HELP</a:t>
                      </a:r>
                    </a:p>
                    <a:p>
                      <a:r>
                        <a:rPr lang="en-GB" sz="1100" baseline="0" noProof="0" dirty="0" smtClean="0">
                          <a:latin typeface="Calibri" pitchFamily="34" charset="0"/>
                          <a:cs typeface="Calibri" pitchFamily="34" charset="0"/>
                        </a:rPr>
                        <a:t>TO EARN/ WIN</a:t>
                      </a:r>
                    </a:p>
                    <a:p>
                      <a:r>
                        <a:rPr lang="en-GB" sz="1100" baseline="0" noProof="0" dirty="0" smtClean="0">
                          <a:latin typeface="Calibri" pitchFamily="34" charset="0"/>
                          <a:cs typeface="Calibri" pitchFamily="34" charset="0"/>
                        </a:rPr>
                        <a:t>TO SPEND</a:t>
                      </a:r>
                    </a:p>
                    <a:p>
                      <a:r>
                        <a:rPr lang="en-GB" sz="1100" baseline="0" noProof="0" dirty="0" smtClean="0">
                          <a:latin typeface="Calibri" pitchFamily="34" charset="0"/>
                          <a:cs typeface="Calibri" pitchFamily="34" charset="0"/>
                        </a:rPr>
                        <a:t>(MONEY)</a:t>
                      </a:r>
                    </a:p>
                    <a:p>
                      <a:r>
                        <a:rPr lang="en-GB" sz="1100" baseline="0" noProof="0" dirty="0" smtClean="0">
                          <a:latin typeface="Calibri" pitchFamily="34" charset="0"/>
                          <a:cs typeface="Calibri" pitchFamily="34" charset="0"/>
                        </a:rPr>
                        <a:t>TO SPEND (TIME)</a:t>
                      </a:r>
                      <a:endParaRPr lang="en-GB" sz="1100" noProof="0" dirty="0" smtClean="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7322">
                <a:tc gridSpan="5">
                  <a:txBody>
                    <a:bodyPr/>
                    <a:lstStyle/>
                    <a:p>
                      <a:pPr algn="ctr"/>
                      <a:r>
                        <a:rPr lang="es-ES_tradnl" sz="1200" b="1" dirty="0" smtClean="0">
                          <a:latin typeface="Calibri" pitchFamily="34" charset="0"/>
                          <a:cs typeface="Calibri" pitchFamily="34" charset="0"/>
                        </a:rPr>
                        <a:t>OPINIONS</a:t>
                      </a:r>
                      <a:endParaRPr lang="es-ES_tradnl"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vMerge="1">
                  <a:txBody>
                    <a:bodyPr/>
                    <a:lstStyle/>
                    <a:p>
                      <a:endParaRPr lang="es-ES_tradnl"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_tradnl"/>
                    </a:p>
                  </a:txBody>
                  <a:tcPr/>
                </a:tc>
                <a:tc vMerge="1">
                  <a:txBody>
                    <a:bodyPr/>
                    <a:lstStyle/>
                    <a:p>
                      <a:endParaRPr lang="es-ES_tradnl"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35899">
                <a:tc gridSpan="3">
                  <a:txBody>
                    <a:bodyPr/>
                    <a:lstStyle/>
                    <a:p>
                      <a:pPr algn="l">
                        <a:buFont typeface="Arial" pitchFamily="34" charset="0"/>
                        <a:buNone/>
                      </a:pPr>
                      <a:r>
                        <a:rPr lang="fr-FR" sz="1200" b="0" baseline="0" noProof="0" dirty="0" smtClean="0">
                          <a:latin typeface="Calibri" pitchFamily="34" charset="0"/>
                          <a:cs typeface="Calibri" pitchFamily="34" charset="0"/>
                        </a:rPr>
                        <a:t>J’aime …</a:t>
                      </a:r>
                    </a:p>
                    <a:p>
                      <a:pPr algn="l">
                        <a:buFont typeface="Arial" pitchFamily="34" charset="0"/>
                        <a:buChar char="•"/>
                      </a:pPr>
                      <a:r>
                        <a:rPr lang="fr-FR" sz="1200" b="0" baseline="0" noProof="0" dirty="0" smtClean="0">
                          <a:latin typeface="Calibri" pitchFamily="34" charset="0"/>
                          <a:cs typeface="Calibri" pitchFamily="34" charset="0"/>
                        </a:rPr>
                        <a:t>J’adore …</a:t>
                      </a:r>
                    </a:p>
                    <a:p>
                      <a:pPr algn="l">
                        <a:buFont typeface="Arial" pitchFamily="34" charset="0"/>
                        <a:buChar char="•"/>
                      </a:pPr>
                      <a:r>
                        <a:rPr lang="fr-FR" sz="1200" b="0" baseline="0" noProof="0" dirty="0" smtClean="0">
                          <a:latin typeface="Calibri" pitchFamily="34" charset="0"/>
                          <a:cs typeface="Calibri" pitchFamily="34" charset="0"/>
                        </a:rPr>
                        <a:t>Je préfère …</a:t>
                      </a:r>
                    </a:p>
                    <a:p>
                      <a:pPr algn="l">
                        <a:buFont typeface="Arial" pitchFamily="34" charset="0"/>
                        <a:buChar char="•"/>
                      </a:pPr>
                      <a:r>
                        <a:rPr lang="fr-FR" sz="1200" b="0" baseline="0" noProof="0" dirty="0" smtClean="0">
                          <a:latin typeface="Calibri" pitchFamily="34" charset="0"/>
                          <a:cs typeface="Calibri" pitchFamily="34" charset="0"/>
                        </a:rPr>
                        <a:t> …m’intéresse</a:t>
                      </a:r>
                    </a:p>
                    <a:p>
                      <a:pPr algn="l">
                        <a:buFont typeface="Arial" pitchFamily="34" charset="0"/>
                        <a:buChar char="•"/>
                      </a:pPr>
                      <a:r>
                        <a:rPr lang="fr-FR" sz="1200" b="0" baseline="0" noProof="0" dirty="0" smtClean="0">
                          <a:latin typeface="Calibri" pitchFamily="34" charset="0"/>
                          <a:cs typeface="Calibri" pitchFamily="34" charset="0"/>
                        </a:rPr>
                        <a:t>Je voudrais/J’aimerais …</a:t>
                      </a:r>
                    </a:p>
                    <a:p>
                      <a:pPr algn="l">
                        <a:buFont typeface="Arial" pitchFamily="34" charset="0"/>
                        <a:buChar char="•"/>
                      </a:pPr>
                      <a:r>
                        <a:rPr lang="fr-FR" sz="1200" b="0" baseline="0" noProof="0" dirty="0" smtClean="0">
                          <a:latin typeface="Calibri" pitchFamily="34" charset="0"/>
                          <a:cs typeface="Calibri" pitchFamily="34" charset="0"/>
                        </a:rPr>
                        <a:t>Ce que j’aime le plus c’est…</a:t>
                      </a:r>
                    </a:p>
                    <a:p>
                      <a:pPr algn="l">
                        <a:buFont typeface="Arial" pitchFamily="34" charset="0"/>
                        <a:buChar char="•"/>
                      </a:pPr>
                      <a:r>
                        <a:rPr lang="fr-FR" sz="1200" b="0" baseline="0" noProof="0" dirty="0" smtClean="0">
                          <a:latin typeface="Calibri" pitchFamily="34" charset="0"/>
                          <a:cs typeface="Calibri" pitchFamily="34" charset="0"/>
                        </a:rPr>
                        <a:t>Ce que je préfère c’est…</a:t>
                      </a:r>
                    </a:p>
                    <a:p>
                      <a:pPr algn="l">
                        <a:buFont typeface="Arial" pitchFamily="34" charset="0"/>
                        <a:buChar char="•"/>
                      </a:pPr>
                      <a:r>
                        <a:rPr lang="fr-FR" sz="1200" b="0" baseline="0" noProof="0" dirty="0" smtClean="0">
                          <a:latin typeface="Calibri" pitchFamily="34" charset="0"/>
                          <a:cs typeface="Calibri" pitchFamily="34" charset="0"/>
                        </a:rPr>
                        <a:t>Le mieux c’est…</a:t>
                      </a:r>
                    </a:p>
                    <a:p>
                      <a:pPr algn="l">
                        <a:buFont typeface="Arial" pitchFamily="34" charset="0"/>
                        <a:buChar char="•"/>
                      </a:pPr>
                      <a:r>
                        <a:rPr lang="fr-FR" sz="1200" b="0" baseline="0" noProof="0" dirty="0" smtClean="0">
                          <a:latin typeface="Calibri" pitchFamily="34" charset="0"/>
                          <a:cs typeface="Calibri" pitchFamily="34" charset="0"/>
                        </a:rPr>
                        <a:t>Je déteste …</a:t>
                      </a:r>
                    </a:p>
                    <a:p>
                      <a:pPr algn="l">
                        <a:buFont typeface="Arial" pitchFamily="34" charset="0"/>
                        <a:buChar char="•"/>
                      </a:pPr>
                      <a:r>
                        <a:rPr lang="fr-FR" sz="1200" b="0" baseline="0" noProof="0" dirty="0" smtClean="0">
                          <a:latin typeface="Calibri" pitchFamily="34" charset="0"/>
                          <a:cs typeface="Calibri" pitchFamily="34" charset="0"/>
                        </a:rPr>
                        <a:t> .. m’énerve</a:t>
                      </a:r>
                    </a:p>
                    <a:p>
                      <a:pPr algn="l">
                        <a:buFont typeface="Arial" pitchFamily="34" charset="0"/>
                        <a:buChar char="•"/>
                      </a:pPr>
                      <a:r>
                        <a:rPr lang="fr-FR" sz="1200" b="0" baseline="0" noProof="0" dirty="0" smtClean="0">
                          <a:latin typeface="Calibri" pitchFamily="34" charset="0"/>
                          <a:cs typeface="Calibri" pitchFamily="34" charset="0"/>
                        </a:rPr>
                        <a:t>Ce que j’aime le moins…</a:t>
                      </a:r>
                    </a:p>
                    <a:p>
                      <a:pPr algn="l">
                        <a:buFont typeface="Arial" pitchFamily="34" charset="0"/>
                        <a:buChar char="•"/>
                      </a:pPr>
                      <a:r>
                        <a:rPr lang="fr-FR" sz="1200" b="0" baseline="0" noProof="0" dirty="0" smtClean="0">
                          <a:latin typeface="Calibri" pitchFamily="34" charset="0"/>
                          <a:cs typeface="Calibri" pitchFamily="34" charset="0"/>
                        </a:rPr>
                        <a:t>Ce que je déteste c’est…</a:t>
                      </a:r>
                    </a:p>
                    <a:p>
                      <a:pPr algn="l">
                        <a:buFont typeface="Arial" pitchFamily="34" charset="0"/>
                        <a:buChar char="•"/>
                      </a:pPr>
                      <a:r>
                        <a:rPr lang="fr-FR" sz="1200" b="0" baseline="0" noProof="0" dirty="0" smtClean="0">
                          <a:latin typeface="Calibri" pitchFamily="34" charset="0"/>
                          <a:cs typeface="Calibri" pitchFamily="34" charset="0"/>
                        </a:rPr>
                        <a:t>Le pire c’est</a:t>
                      </a:r>
                      <a:endParaRPr lang="fr-FR" sz="1200" b="0"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gridSpan="2">
                  <a:txBody>
                    <a:bodyPr/>
                    <a:lstStyle/>
                    <a:p>
                      <a:pPr>
                        <a:buFont typeface="Arial" pitchFamily="34" charset="0"/>
                        <a:buChar char="•"/>
                      </a:pPr>
                      <a:r>
                        <a:rPr lang="en-GB" sz="1200" noProof="0" dirty="0" smtClean="0">
                          <a:latin typeface="Calibri" pitchFamily="34" charset="0"/>
                          <a:cs typeface="Calibri" pitchFamily="34" charset="0"/>
                        </a:rPr>
                        <a:t>I like to …</a:t>
                      </a:r>
                    </a:p>
                    <a:p>
                      <a:pPr>
                        <a:buFont typeface="Arial" pitchFamily="34" charset="0"/>
                        <a:buChar char="•"/>
                      </a:pPr>
                      <a:r>
                        <a:rPr lang="en-GB" sz="1200" noProof="0" dirty="0" smtClean="0">
                          <a:latin typeface="Calibri" pitchFamily="34" charset="0"/>
                          <a:cs typeface="Calibri" pitchFamily="34" charset="0"/>
                        </a:rPr>
                        <a:t>I love to …</a:t>
                      </a:r>
                    </a:p>
                    <a:p>
                      <a:pPr>
                        <a:buFont typeface="Arial" pitchFamily="34" charset="0"/>
                        <a:buChar char="•"/>
                      </a:pPr>
                      <a:r>
                        <a:rPr lang="en-GB" sz="1200" noProof="0" dirty="0" smtClean="0">
                          <a:latin typeface="Calibri" pitchFamily="34" charset="0"/>
                          <a:cs typeface="Calibri" pitchFamily="34" charset="0"/>
                        </a:rPr>
                        <a:t>I prefer to …</a:t>
                      </a:r>
                    </a:p>
                    <a:p>
                      <a:pPr>
                        <a:buFont typeface="Arial" pitchFamily="34" charset="0"/>
                        <a:buChar char="•"/>
                      </a:pPr>
                      <a:r>
                        <a:rPr lang="en-GB" sz="1200" noProof="0" dirty="0" smtClean="0">
                          <a:latin typeface="Calibri" pitchFamily="34" charset="0"/>
                          <a:cs typeface="Calibri" pitchFamily="34" charset="0"/>
                        </a:rPr>
                        <a:t>I’m interested in …</a:t>
                      </a:r>
                    </a:p>
                    <a:p>
                      <a:pPr>
                        <a:buFont typeface="Arial" pitchFamily="34" charset="0"/>
                        <a:buChar char="•"/>
                      </a:pPr>
                      <a:r>
                        <a:rPr lang="en-GB" sz="1200" noProof="0" dirty="0" smtClean="0">
                          <a:latin typeface="Calibri" pitchFamily="34" charset="0"/>
                          <a:cs typeface="Calibri" pitchFamily="34" charset="0"/>
                        </a:rPr>
                        <a:t>I would like to …</a:t>
                      </a:r>
                    </a:p>
                    <a:p>
                      <a:pPr>
                        <a:buFont typeface="Arial" pitchFamily="34" charset="0"/>
                        <a:buChar char="•"/>
                      </a:pPr>
                      <a:r>
                        <a:rPr lang="en-GB" sz="1200" noProof="0" dirty="0" smtClean="0">
                          <a:latin typeface="Calibri" pitchFamily="34" charset="0"/>
                          <a:cs typeface="Calibri" pitchFamily="34" charset="0"/>
                        </a:rPr>
                        <a:t>What I like most is to …</a:t>
                      </a:r>
                    </a:p>
                    <a:p>
                      <a:pPr>
                        <a:buFont typeface="Arial" pitchFamily="34" charset="0"/>
                        <a:buChar char="•"/>
                      </a:pPr>
                      <a:r>
                        <a:rPr lang="en-GB" sz="1200" noProof="0" dirty="0" smtClean="0">
                          <a:latin typeface="Calibri" pitchFamily="34" charset="0"/>
                          <a:cs typeface="Calibri" pitchFamily="34" charset="0"/>
                        </a:rPr>
                        <a:t>What</a:t>
                      </a:r>
                      <a:r>
                        <a:rPr lang="en-GB" sz="1200" baseline="0" noProof="0" dirty="0" smtClean="0">
                          <a:latin typeface="Calibri" pitchFamily="34" charset="0"/>
                          <a:cs typeface="Calibri" pitchFamily="34" charset="0"/>
                        </a:rPr>
                        <a:t> I prefer is to ...</a:t>
                      </a:r>
                    </a:p>
                    <a:p>
                      <a:pPr>
                        <a:buFont typeface="Arial" pitchFamily="34" charset="0"/>
                        <a:buChar char="•"/>
                      </a:pPr>
                      <a:r>
                        <a:rPr lang="en-GB" sz="1200" baseline="0" noProof="0" dirty="0" smtClean="0">
                          <a:latin typeface="Calibri" pitchFamily="34" charset="0"/>
                          <a:cs typeface="Calibri" pitchFamily="34" charset="0"/>
                        </a:rPr>
                        <a:t>The best thing is to ...</a:t>
                      </a:r>
                    </a:p>
                    <a:p>
                      <a:pPr>
                        <a:buFont typeface="Arial" pitchFamily="34" charset="0"/>
                        <a:buChar char="•"/>
                      </a:pPr>
                      <a:r>
                        <a:rPr lang="en-GB" sz="1200" baseline="0" noProof="0" dirty="0" smtClean="0">
                          <a:latin typeface="Calibri" pitchFamily="34" charset="0"/>
                          <a:cs typeface="Calibri" pitchFamily="34" charset="0"/>
                        </a:rPr>
                        <a:t>I hate to ...</a:t>
                      </a:r>
                    </a:p>
                    <a:p>
                      <a:pPr>
                        <a:buFont typeface="Arial" pitchFamily="34" charset="0"/>
                        <a:buChar char="•"/>
                      </a:pPr>
                      <a:r>
                        <a:rPr lang="en-GB" sz="1200" baseline="0" noProof="0" dirty="0" smtClean="0">
                          <a:latin typeface="Calibri" pitchFamily="34" charset="0"/>
                          <a:cs typeface="Calibri" pitchFamily="34" charset="0"/>
                        </a:rPr>
                        <a:t>It annoys me to  ...</a:t>
                      </a:r>
                    </a:p>
                    <a:p>
                      <a:pPr>
                        <a:buFont typeface="Arial" pitchFamily="34" charset="0"/>
                        <a:buChar char="•"/>
                      </a:pPr>
                      <a:r>
                        <a:rPr lang="en-GB" sz="1200" baseline="0" noProof="0" dirty="0" smtClean="0">
                          <a:latin typeface="Calibri" pitchFamily="34" charset="0"/>
                          <a:cs typeface="Calibri" pitchFamily="34" charset="0"/>
                        </a:rPr>
                        <a:t>What I least like is to ...</a:t>
                      </a:r>
                    </a:p>
                    <a:p>
                      <a:pPr>
                        <a:buFont typeface="Arial" pitchFamily="34" charset="0"/>
                        <a:buChar char="•"/>
                      </a:pPr>
                      <a:r>
                        <a:rPr lang="en-GB" sz="1200" baseline="0" noProof="0" dirty="0" smtClean="0">
                          <a:latin typeface="Calibri" pitchFamily="34" charset="0"/>
                          <a:cs typeface="Calibri" pitchFamily="34" charset="0"/>
                        </a:rPr>
                        <a:t>What I hate is to ...</a:t>
                      </a:r>
                    </a:p>
                    <a:p>
                      <a:pPr>
                        <a:buFont typeface="Arial" pitchFamily="34" charset="0"/>
                        <a:buChar char="•"/>
                      </a:pPr>
                      <a:r>
                        <a:rPr lang="en-GB" sz="1200" baseline="0" noProof="0" dirty="0" smtClean="0">
                          <a:latin typeface="Calibri" pitchFamily="34" charset="0"/>
                          <a:cs typeface="Calibri" pitchFamily="34" charset="0"/>
                        </a:rPr>
                        <a:t>The worst thing is to ...</a:t>
                      </a:r>
                      <a:endParaRPr lang="en-GB" sz="12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vMerge="1">
                  <a:txBody>
                    <a:bodyPr/>
                    <a:lstStyle/>
                    <a:p>
                      <a:endParaRPr lang="es-ES_tradnl"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_tradnl"/>
                    </a:p>
                  </a:txBody>
                  <a:tcPr/>
                </a:tc>
                <a:tc vMerge="1">
                  <a:txBody>
                    <a:bodyPr/>
                    <a:lstStyle/>
                    <a:p>
                      <a:endParaRPr lang="es-ES_tradnl"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322">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Calibri" pitchFamily="34" charset="0"/>
                          <a:cs typeface="Calibri" pitchFamily="34" charset="0"/>
                        </a:rPr>
                        <a:t>TALKING</a:t>
                      </a:r>
                      <a:r>
                        <a:rPr lang="fr-FR" sz="1200" b="1" baseline="0" noProof="0" dirty="0" smtClean="0">
                          <a:latin typeface="Calibri" pitchFamily="34" charset="0"/>
                          <a:cs typeface="Calibri" pitchFamily="34" charset="0"/>
                        </a:rPr>
                        <a:t> ABOUT FUTURE PLANS</a:t>
                      </a:r>
                      <a:endParaRPr lang="fr-FR" sz="1200" b="1"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gridSpan="2" vMerge="1">
                  <a:txBody>
                    <a:bodyPr/>
                    <a:lstStyle/>
                    <a:p>
                      <a:pPr algn="ctr"/>
                      <a:endParaRPr lang="es-ES_tradnl"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4"/>
                  </a:ext>
                </a:extLst>
              </a:tr>
              <a:tr h="1819470">
                <a:tc gridSpan="2">
                  <a:txBody>
                    <a:bodyPr/>
                    <a:lstStyle/>
                    <a:p>
                      <a:pPr>
                        <a:buFont typeface="Arial" pitchFamily="34" charset="0"/>
                        <a:buChar char="•"/>
                      </a:pPr>
                      <a:r>
                        <a:rPr lang="fr-FR" sz="1200" noProof="0" dirty="0" smtClean="0">
                          <a:latin typeface="Calibri" pitchFamily="34" charset="0"/>
                          <a:cs typeface="Calibri" pitchFamily="34" charset="0"/>
                        </a:rPr>
                        <a:t>J’espère …</a:t>
                      </a:r>
                    </a:p>
                    <a:p>
                      <a:pPr>
                        <a:buFont typeface="Arial" pitchFamily="34" charset="0"/>
                        <a:buChar char="•"/>
                      </a:pPr>
                      <a:r>
                        <a:rPr lang="fr-FR" sz="1200" noProof="0" dirty="0" smtClean="0">
                          <a:latin typeface="Calibri" pitchFamily="34" charset="0"/>
                          <a:cs typeface="Calibri" pitchFamily="34" charset="0"/>
                        </a:rPr>
                        <a:t>Je</a:t>
                      </a:r>
                      <a:r>
                        <a:rPr lang="fr-FR" sz="1200" baseline="0" noProof="0" dirty="0" smtClean="0">
                          <a:latin typeface="Calibri" pitchFamily="34" charset="0"/>
                          <a:cs typeface="Calibri" pitchFamily="34" charset="0"/>
                        </a:rPr>
                        <a:t> veux</a:t>
                      </a:r>
                      <a:r>
                        <a:rPr lang="fr-FR" sz="1200" noProof="0" dirty="0" smtClean="0">
                          <a:latin typeface="Calibri" pitchFamily="34" charset="0"/>
                          <a:cs typeface="Calibri" pitchFamily="34" charset="0"/>
                        </a:rPr>
                        <a:t> …</a:t>
                      </a:r>
                    </a:p>
                    <a:p>
                      <a:pPr>
                        <a:buFont typeface="Arial" pitchFamily="34" charset="0"/>
                        <a:buChar char="•"/>
                      </a:pPr>
                      <a:r>
                        <a:rPr lang="fr-FR" sz="1200" noProof="0" dirty="0" smtClean="0">
                          <a:latin typeface="Calibri" pitchFamily="34" charset="0"/>
                          <a:cs typeface="Calibri" pitchFamily="34" charset="0"/>
                        </a:rPr>
                        <a:t>J’ai l’intention de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noProof="0" dirty="0" smtClean="0">
                          <a:latin typeface="Calibri" pitchFamily="34" charset="0"/>
                          <a:cs typeface="Calibri" pitchFamily="34" charset="0"/>
                        </a:rPr>
                        <a:t>J’ai envie de …</a:t>
                      </a:r>
                    </a:p>
                    <a:p>
                      <a:pPr>
                        <a:buFont typeface="Arial" pitchFamily="34" charset="0"/>
                        <a:buChar char="•"/>
                      </a:pPr>
                      <a:r>
                        <a:rPr lang="fr-FR" sz="1200" noProof="0" dirty="0" smtClean="0">
                          <a:latin typeface="Calibri" pitchFamily="34" charset="0"/>
                          <a:cs typeface="Calibri" pitchFamily="34" charset="0"/>
                        </a:rPr>
                        <a:t>Je pense …</a:t>
                      </a:r>
                    </a:p>
                    <a:p>
                      <a:pPr>
                        <a:buFont typeface="Arial" pitchFamily="34" charset="0"/>
                        <a:buChar char="•"/>
                      </a:pPr>
                      <a:r>
                        <a:rPr lang="fr-FR" sz="1200" baseline="0" noProof="0" dirty="0" smtClean="0">
                          <a:latin typeface="Calibri" pitchFamily="34" charset="0"/>
                          <a:cs typeface="Calibri" pitchFamily="34" charset="0"/>
                        </a:rPr>
                        <a:t>Je vais …</a:t>
                      </a:r>
                      <a:endParaRPr lang="fr-FR" sz="1200" noProof="0" dirty="0" smtClean="0">
                        <a:latin typeface="Calibri" pitchFamily="34" charset="0"/>
                        <a:cs typeface="Calibri" pitchFamily="34" charset="0"/>
                      </a:endParaRPr>
                    </a:p>
                    <a:p>
                      <a:pPr>
                        <a:buFont typeface="Arial" pitchFamily="34" charset="0"/>
                        <a:buChar char="•"/>
                      </a:pPr>
                      <a:r>
                        <a:rPr lang="fr-FR" sz="1200" noProof="0" dirty="0" smtClean="0">
                          <a:latin typeface="Calibri" pitchFamily="34" charset="0"/>
                          <a:cs typeface="Calibri" pitchFamily="34" charset="0"/>
                        </a:rPr>
                        <a:t>Je</a:t>
                      </a:r>
                      <a:r>
                        <a:rPr lang="fr-FR" sz="1200" baseline="0" noProof="0" dirty="0" smtClean="0">
                          <a:latin typeface="Calibri" pitchFamily="34" charset="0"/>
                          <a:cs typeface="Calibri" pitchFamily="34" charset="0"/>
                        </a:rPr>
                        <a:t> voudrais</a:t>
                      </a:r>
                      <a:r>
                        <a:rPr lang="fr-FR" sz="1200" noProof="0" dirty="0" smtClean="0">
                          <a:latin typeface="Calibri" pitchFamily="34" charset="0"/>
                          <a:cs typeface="Calibri" pitchFamily="34" charset="0"/>
                        </a:rPr>
                        <a:t> …</a:t>
                      </a:r>
                    </a:p>
                    <a:p>
                      <a:pPr>
                        <a:buFont typeface="Arial" pitchFamily="34" charset="0"/>
                        <a:buChar char="•"/>
                      </a:pPr>
                      <a:r>
                        <a:rPr lang="fr-FR" sz="1200" noProof="0" dirty="0" smtClean="0">
                          <a:latin typeface="Calibri" pitchFamily="34" charset="0"/>
                          <a:cs typeface="Calibri" pitchFamily="34" charset="0"/>
                        </a:rPr>
                        <a:t>J’aimerais …</a:t>
                      </a:r>
                    </a:p>
                    <a:p>
                      <a:pPr>
                        <a:buFont typeface="Arial" pitchFamily="34" charset="0"/>
                        <a:buChar char="•"/>
                      </a:pPr>
                      <a:r>
                        <a:rPr lang="fr-FR" sz="1200" b="1" noProof="0" dirty="0" smtClean="0">
                          <a:latin typeface="Calibri" pitchFamily="34" charset="0"/>
                          <a:cs typeface="Calibri" pitchFamily="34" charset="0"/>
                        </a:rPr>
                        <a:t>Quand</a:t>
                      </a:r>
                      <a:r>
                        <a:rPr lang="fr-FR" sz="1200" b="1" baseline="0" noProof="0" dirty="0" smtClean="0">
                          <a:latin typeface="Calibri" pitchFamily="34" charset="0"/>
                          <a:cs typeface="Calibri" pitchFamily="34" charset="0"/>
                        </a:rPr>
                        <a:t> j’aurai fini mes études</a:t>
                      </a:r>
                      <a:r>
                        <a:rPr lang="fr-FR" sz="1200" b="1" noProof="0" dirty="0" smtClean="0">
                          <a:latin typeface="Calibri" pitchFamily="34" charset="0"/>
                          <a:cs typeface="Calibri" pitchFamily="34" charset="0"/>
                        </a:rPr>
                        <a:t> </a:t>
                      </a:r>
                      <a:r>
                        <a:rPr lang="fr-FR" sz="1200" b="0" noProof="0" dirty="0" smtClean="0">
                          <a:latin typeface="Calibri" pitchFamily="34" charset="0"/>
                          <a:cs typeface="Calibri" pitchFamily="34" charset="0"/>
                        </a:rPr>
                        <a:t>je</a:t>
                      </a:r>
                      <a:r>
                        <a:rPr lang="fr-FR" sz="1200" b="0" baseline="0" noProof="0" dirty="0" smtClean="0">
                          <a:latin typeface="Calibri" pitchFamily="34" charset="0"/>
                          <a:cs typeface="Calibri" pitchFamily="34" charset="0"/>
                        </a:rPr>
                        <a:t> vais</a:t>
                      </a:r>
                      <a:endParaRPr lang="fr-FR" sz="1200" noProof="0" dirty="0" smtClean="0">
                        <a:latin typeface="Calibri" pitchFamily="34" charset="0"/>
                        <a:cs typeface="Calibri" pitchFamily="34" charset="0"/>
                      </a:endParaRPr>
                    </a:p>
                    <a:p>
                      <a:pPr>
                        <a:buFont typeface="Arial" pitchFamily="34" charset="0"/>
                        <a:buChar char="•"/>
                      </a:pPr>
                      <a:r>
                        <a:rPr lang="fr-FR" sz="1200" b="1" noProof="0" dirty="0" smtClean="0">
                          <a:latin typeface="Calibri" pitchFamily="34" charset="0"/>
                          <a:cs typeface="Calibri" pitchFamily="34" charset="0"/>
                        </a:rPr>
                        <a:t>Quand</a:t>
                      </a:r>
                      <a:r>
                        <a:rPr lang="fr-FR" sz="1200" b="1" baseline="0" noProof="0" dirty="0" smtClean="0">
                          <a:latin typeface="Calibri" pitchFamily="34" charset="0"/>
                          <a:cs typeface="Calibri" pitchFamily="34" charset="0"/>
                        </a:rPr>
                        <a:t> je serai plus âgé(e)</a:t>
                      </a:r>
                      <a:r>
                        <a:rPr lang="fr-FR" sz="1200" b="1" noProof="0" dirty="0" smtClean="0">
                          <a:latin typeface="Calibri" pitchFamily="34" charset="0"/>
                          <a:cs typeface="Calibri" pitchFamily="34" charset="0"/>
                        </a:rPr>
                        <a:t> </a:t>
                      </a:r>
                      <a:r>
                        <a:rPr lang="fr-FR" sz="1200" b="0" noProof="0" dirty="0" smtClean="0">
                          <a:latin typeface="Calibri" pitchFamily="34" charset="0"/>
                          <a:cs typeface="Calibri" pitchFamily="34" charset="0"/>
                        </a:rPr>
                        <a:t>je</a:t>
                      </a:r>
                      <a:r>
                        <a:rPr lang="fr-FR" sz="1200" b="0" baseline="0" noProof="0" dirty="0" smtClean="0">
                          <a:latin typeface="Calibri" pitchFamily="34" charset="0"/>
                          <a:cs typeface="Calibri" pitchFamily="34" charset="0"/>
                        </a:rPr>
                        <a:t> vais</a:t>
                      </a:r>
                      <a:endParaRPr lang="fr-FR"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3">
                  <a:txBody>
                    <a:bodyPr/>
                    <a:lstStyle/>
                    <a:p>
                      <a:pPr>
                        <a:buFont typeface="Arial" pitchFamily="34" charset="0"/>
                        <a:buChar char="•"/>
                      </a:pPr>
                      <a:r>
                        <a:rPr lang="en-GB" sz="1200" noProof="0" dirty="0" smtClean="0">
                          <a:latin typeface="Calibri" pitchFamily="34" charset="0"/>
                          <a:cs typeface="Calibri" pitchFamily="34" charset="0"/>
                        </a:rPr>
                        <a:t>I hope to ...</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 want to ...</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 intend to ...</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 feel like …</a:t>
                      </a:r>
                      <a:r>
                        <a:rPr lang="en-GB" sz="1200" noProof="0" dirty="0" err="1" smtClean="0">
                          <a:latin typeface="Calibri" pitchFamily="34" charset="0"/>
                          <a:cs typeface="Calibri" pitchFamily="34" charset="0"/>
                        </a:rPr>
                        <a:t>ing</a:t>
                      </a:r>
                      <a:r>
                        <a:rPr lang="en-GB" sz="1200" noProof="0" dirty="0" smtClean="0">
                          <a:latin typeface="Calibri" pitchFamily="34" charset="0"/>
                          <a:cs typeface="Calibri" pitchFamily="34" charset="0"/>
                        </a:rPr>
                        <a:t> </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I’m thinking of …</a:t>
                      </a:r>
                      <a:r>
                        <a:rPr lang="en-GB" sz="1200" noProof="0" dirty="0" err="1" smtClean="0">
                          <a:latin typeface="Calibri" pitchFamily="34" charset="0"/>
                          <a:cs typeface="Calibri" pitchFamily="34" charset="0"/>
                        </a:rPr>
                        <a:t>ing</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 am going to ...</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 would like to ...</a:t>
                      </a:r>
                      <a:endParaRPr lang="en-GB" sz="1200" noProof="0" dirty="0">
                        <a:latin typeface="Calibri" pitchFamily="34" charset="0"/>
                        <a:cs typeface="Calibri" pitchFamily="34" charset="0"/>
                      </a:endParaRPr>
                    </a:p>
                    <a:p>
                      <a:pPr>
                        <a:buFont typeface="Arial" pitchFamily="34" charset="0"/>
                        <a:buChar char="•"/>
                      </a:pPr>
                      <a:r>
                        <a:rPr lang="en-GB" sz="1200" noProof="0" dirty="0" smtClean="0">
                          <a:latin typeface="Calibri" pitchFamily="34" charset="0"/>
                          <a:cs typeface="Calibri" pitchFamily="34" charset="0"/>
                        </a:rPr>
                        <a:t>I would like to ...</a:t>
                      </a:r>
                      <a:endParaRPr lang="en-GB" sz="1200" noProof="0" dirty="0">
                        <a:latin typeface="Calibri" pitchFamily="34" charset="0"/>
                        <a:cs typeface="Calibri" pitchFamily="34" charset="0"/>
                      </a:endParaRPr>
                    </a:p>
                    <a:p>
                      <a:pPr>
                        <a:buFont typeface="Arial" pitchFamily="34" charset="0"/>
                        <a:buChar char="•"/>
                      </a:pPr>
                      <a:r>
                        <a:rPr lang="en-GB" sz="1200" b="1" noProof="0" dirty="0" smtClean="0">
                          <a:latin typeface="Calibri" pitchFamily="34" charset="0"/>
                          <a:cs typeface="Calibri" pitchFamily="34" charset="0"/>
                        </a:rPr>
                        <a:t>When I finish studying </a:t>
                      </a:r>
                      <a:r>
                        <a:rPr lang="en-GB" sz="1200" noProof="0" dirty="0" smtClean="0">
                          <a:latin typeface="Calibri" pitchFamily="34" charset="0"/>
                          <a:cs typeface="Calibri" pitchFamily="34" charset="0"/>
                        </a:rPr>
                        <a:t>I am going to ...</a:t>
                      </a:r>
                      <a:endParaRPr lang="en-GB" sz="1200" noProof="0" dirty="0">
                        <a:latin typeface="Calibri" pitchFamily="34" charset="0"/>
                        <a:cs typeface="Calibri" pitchFamily="34" charset="0"/>
                      </a:endParaRPr>
                    </a:p>
                    <a:p>
                      <a:pPr>
                        <a:buFont typeface="Arial" pitchFamily="34" charset="0"/>
                        <a:buChar char="•"/>
                      </a:pPr>
                      <a:r>
                        <a:rPr lang="en-GB" sz="1200" b="1" noProof="0" dirty="0" smtClean="0">
                          <a:latin typeface="Calibri" pitchFamily="34" charset="0"/>
                          <a:cs typeface="Calibri" pitchFamily="34" charset="0"/>
                        </a:rPr>
                        <a:t>When I’m older </a:t>
                      </a:r>
                      <a:r>
                        <a:rPr lang="en-GB" sz="1200" noProof="0" dirty="0" smtClean="0">
                          <a:latin typeface="Calibri" pitchFamily="34" charset="0"/>
                          <a:cs typeface="Calibri" pitchFamily="34" charset="0"/>
                        </a:rPr>
                        <a:t>I’m going to ...</a:t>
                      </a:r>
                      <a:endParaRPr lang="en-GB" sz="12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buFont typeface="Arial" pitchFamily="34" charset="0"/>
                        <a:buChar char="•"/>
                      </a:pPr>
                      <a:endParaRPr lang="en-GB"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vMerge="1">
                  <a:txBody>
                    <a:bodyPr/>
                    <a:lstStyle/>
                    <a:p>
                      <a:endParaRPr lang="en-GB"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5"/>
                  </a:ext>
                </a:extLst>
              </a:tr>
              <a:tr h="237322">
                <a:tc gridSpan="5">
                  <a:txBody>
                    <a:bodyPr/>
                    <a:lstStyle/>
                    <a:p>
                      <a:pPr algn="ctr"/>
                      <a:r>
                        <a:rPr lang="fr-FR" sz="1200" b="1" noProof="0" dirty="0" smtClean="0">
                          <a:latin typeface="Calibri" pitchFamily="34" charset="0"/>
                          <a:cs typeface="Calibri" pitchFamily="34" charset="0"/>
                        </a:rPr>
                        <a:t>OTHER VERBS</a:t>
                      </a:r>
                      <a:endParaRPr lang="fr-FR"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v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_tradnl"/>
                    </a:p>
                  </a:txBody>
                  <a:tcPr/>
                </a:tc>
                <a:tc v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41039">
                <a:tc gridSpan="2">
                  <a:txBody>
                    <a:bodyPr/>
                    <a:lstStyle/>
                    <a:p>
                      <a:pPr>
                        <a:buFont typeface="Arial" pitchFamily="34" charset="0"/>
                        <a:buChar char="•"/>
                      </a:pPr>
                      <a:r>
                        <a:rPr lang="fr-FR" sz="1200" noProof="0" dirty="0" smtClean="0">
                          <a:latin typeface="Calibri" pitchFamily="34" charset="0"/>
                          <a:cs typeface="Calibri" pitchFamily="34" charset="0"/>
                        </a:rPr>
                        <a:t>Je</a:t>
                      </a:r>
                      <a:r>
                        <a:rPr lang="fr-FR" sz="1200" baseline="0" noProof="0" dirty="0" smtClean="0">
                          <a:latin typeface="Calibri" pitchFamily="34" charset="0"/>
                          <a:cs typeface="Calibri" pitchFamily="34" charset="0"/>
                        </a:rPr>
                        <a:t> peux</a:t>
                      </a:r>
                      <a:r>
                        <a:rPr lang="fr-FR" sz="1200" noProof="0" dirty="0" smtClean="0">
                          <a:latin typeface="Calibri" pitchFamily="34" charset="0"/>
                          <a:cs typeface="Calibri" pitchFamily="34" charset="0"/>
                        </a:rPr>
                        <a:t>/</a:t>
                      </a:r>
                      <a:r>
                        <a:rPr lang="fr-FR" sz="1200" baseline="0" noProof="0" dirty="0" smtClean="0">
                          <a:latin typeface="Calibri" pitchFamily="34" charset="0"/>
                          <a:cs typeface="Calibri" pitchFamily="34" charset="0"/>
                        </a:rPr>
                        <a:t> on peut…</a:t>
                      </a:r>
                    </a:p>
                    <a:p>
                      <a:pPr>
                        <a:buFont typeface="Arial" pitchFamily="34" charset="0"/>
                        <a:buChar char="•"/>
                      </a:pPr>
                      <a:r>
                        <a:rPr lang="fr-FR" sz="1200" baseline="0" noProof="0" dirty="0" smtClean="0">
                          <a:latin typeface="Calibri" pitchFamily="34" charset="0"/>
                          <a:cs typeface="Calibri" pitchFamily="34" charset="0"/>
                        </a:rPr>
                        <a:t>Je dois/ nous devons/ on doit … </a:t>
                      </a:r>
                    </a:p>
                    <a:p>
                      <a:pPr>
                        <a:buFont typeface="Arial" pitchFamily="34" charset="0"/>
                        <a:buNone/>
                      </a:pPr>
                      <a:r>
                        <a:rPr lang="fr-FR" sz="1200" baseline="0" noProof="0" dirty="0" smtClean="0">
                          <a:latin typeface="Calibri" pitchFamily="34" charset="0"/>
                          <a:cs typeface="Calibri" pitchFamily="34" charset="0"/>
                        </a:rPr>
                        <a:t>Je devrais/on devrait …</a:t>
                      </a:r>
                    </a:p>
                    <a:p>
                      <a:pPr>
                        <a:buFont typeface="Arial" pitchFamily="34" charset="0"/>
                        <a:buChar char="•"/>
                      </a:pPr>
                      <a:r>
                        <a:rPr lang="fr-FR" sz="1200" baseline="0" noProof="0" dirty="0" smtClean="0">
                          <a:latin typeface="Calibri" pitchFamily="34" charset="0"/>
                          <a:cs typeface="Calibri" pitchFamily="34" charset="0"/>
                        </a:rPr>
                        <a:t>Il faut …</a:t>
                      </a:r>
                    </a:p>
                    <a:p>
                      <a:pPr>
                        <a:buFont typeface="Arial" pitchFamily="34" charset="0"/>
                        <a:buChar char="•"/>
                      </a:pPr>
                      <a:r>
                        <a:rPr lang="fr-FR" sz="1200" baseline="0" noProof="0" dirty="0" smtClean="0">
                          <a:latin typeface="Calibri" pitchFamily="34" charset="0"/>
                          <a:cs typeface="Calibri" pitchFamily="34" charset="0"/>
                        </a:rPr>
                        <a:t>Il est interdit de/on n’a pas le droit de …</a:t>
                      </a:r>
                    </a:p>
                    <a:p>
                      <a:pPr>
                        <a:buFont typeface="Arial" pitchFamily="34" charset="0"/>
                        <a:buChar char="•"/>
                      </a:pPr>
                      <a:r>
                        <a:rPr lang="fr-FR" sz="1200" baseline="0" noProof="0" dirty="0" smtClean="0">
                          <a:latin typeface="Calibri" pitchFamily="34" charset="0"/>
                          <a:cs typeface="Calibri" pitchFamily="34" charset="0"/>
                        </a:rPr>
                        <a:t>J’allais … mais j’ai décidé de…</a:t>
                      </a:r>
                    </a:p>
                    <a:p>
                      <a:pPr>
                        <a:buFont typeface="Arial" pitchFamily="34" charset="0"/>
                        <a:buChar char="•"/>
                      </a:pPr>
                      <a:r>
                        <a:rPr lang="fr-FR" sz="1200" baseline="0" noProof="0" dirty="0" smtClean="0">
                          <a:latin typeface="Calibri" pitchFamily="34" charset="0"/>
                          <a:cs typeface="Calibri" pitchFamily="34" charset="0"/>
                        </a:rPr>
                        <a:t>Je viens de …/Je venais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3">
                  <a:txBody>
                    <a:bodyPr/>
                    <a:lstStyle/>
                    <a:p>
                      <a:pPr>
                        <a:buFont typeface="Arial" pitchFamily="34" charset="0"/>
                        <a:buChar char="•"/>
                      </a:pPr>
                      <a:r>
                        <a:rPr lang="en-GB" sz="1200" noProof="0" dirty="0" smtClean="0">
                          <a:latin typeface="Calibri" pitchFamily="34" charset="0"/>
                          <a:cs typeface="Calibri" pitchFamily="34" charset="0"/>
                        </a:rPr>
                        <a:t>I can/ You can …</a:t>
                      </a:r>
                    </a:p>
                    <a:p>
                      <a:pPr>
                        <a:buFont typeface="Arial" pitchFamily="34" charset="0"/>
                        <a:buChar char="•"/>
                      </a:pPr>
                      <a:r>
                        <a:rPr lang="en-GB" sz="1200" noProof="0" dirty="0" smtClean="0">
                          <a:latin typeface="Calibri" pitchFamily="34" charset="0"/>
                          <a:cs typeface="Calibri" pitchFamily="34" charset="0"/>
                        </a:rPr>
                        <a:t>I must/ we must/ you must …</a:t>
                      </a:r>
                    </a:p>
                    <a:p>
                      <a:pPr>
                        <a:buFont typeface="Arial" pitchFamily="34" charset="0"/>
                        <a:buChar char="•"/>
                      </a:pPr>
                      <a:r>
                        <a:rPr lang="en-GB" sz="1200" noProof="0" dirty="0" smtClean="0">
                          <a:latin typeface="Calibri" pitchFamily="34" charset="0"/>
                          <a:cs typeface="Calibri" pitchFamily="34" charset="0"/>
                        </a:rPr>
                        <a:t>We should …</a:t>
                      </a:r>
                    </a:p>
                    <a:p>
                      <a:pPr>
                        <a:buFont typeface="Arial" pitchFamily="34" charset="0"/>
                        <a:buChar char="•"/>
                      </a:pPr>
                      <a:r>
                        <a:rPr lang="en-GB" sz="1200" noProof="0" dirty="0" smtClean="0">
                          <a:latin typeface="Calibri" pitchFamily="34" charset="0"/>
                          <a:cs typeface="Calibri" pitchFamily="34" charset="0"/>
                        </a:rPr>
                        <a:t>I have to/ we have to …</a:t>
                      </a:r>
                    </a:p>
                    <a:p>
                      <a:pPr>
                        <a:buFont typeface="Arial" pitchFamily="34" charset="0"/>
                        <a:buChar char="•"/>
                      </a:pPr>
                      <a:r>
                        <a:rPr lang="en-GB" sz="1200" noProof="0" dirty="0" smtClean="0">
                          <a:latin typeface="Calibri" pitchFamily="34" charset="0"/>
                          <a:cs typeface="Calibri" pitchFamily="34" charset="0"/>
                        </a:rPr>
                        <a:t>You</a:t>
                      </a:r>
                      <a:r>
                        <a:rPr lang="en-GB" sz="1200" baseline="0" noProof="0" dirty="0" smtClean="0">
                          <a:latin typeface="Calibri" pitchFamily="34" charset="0"/>
                          <a:cs typeface="Calibri" pitchFamily="34" charset="0"/>
                        </a:rPr>
                        <a:t> have to ...</a:t>
                      </a:r>
                    </a:p>
                    <a:p>
                      <a:pPr>
                        <a:buFont typeface="Arial" pitchFamily="34" charset="0"/>
                        <a:buChar char="•"/>
                      </a:pPr>
                      <a:r>
                        <a:rPr lang="en-GB" sz="1200" baseline="0" noProof="0" dirty="0" smtClean="0">
                          <a:latin typeface="Calibri" pitchFamily="34" charset="0"/>
                          <a:cs typeface="Calibri" pitchFamily="34" charset="0"/>
                        </a:rPr>
                        <a:t>It is forbidden to ...</a:t>
                      </a:r>
                    </a:p>
                    <a:p>
                      <a:pPr>
                        <a:buFont typeface="Arial" pitchFamily="34" charset="0"/>
                        <a:buChar char="•"/>
                      </a:pPr>
                      <a:r>
                        <a:rPr lang="en-GB" sz="1200" baseline="0" noProof="0" dirty="0" smtClean="0">
                          <a:latin typeface="Calibri" pitchFamily="34" charset="0"/>
                          <a:cs typeface="Calibri" pitchFamily="34" charset="0"/>
                        </a:rPr>
                        <a:t>I was going to .. but I decided to ...</a:t>
                      </a:r>
                    </a:p>
                    <a:p>
                      <a:pPr>
                        <a:buFont typeface="Arial" pitchFamily="34" charset="0"/>
                        <a:buChar char="•"/>
                      </a:pPr>
                      <a:r>
                        <a:rPr lang="en-GB" sz="1200" baseline="0" noProof="0" dirty="0" smtClean="0">
                          <a:latin typeface="Calibri" pitchFamily="34" charset="0"/>
                          <a:cs typeface="Calibri" pitchFamily="34" charset="0"/>
                        </a:rPr>
                        <a:t>I have just .../ I had just (done)</a:t>
                      </a:r>
                      <a:endParaRPr lang="en-GB" sz="12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buFont typeface="Arial" pitchFamily="34" charset="0"/>
                        <a:buChar char="•"/>
                      </a:pPr>
                      <a:endParaRPr lang="en-GB" sz="12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vMerge="1">
                  <a:txBody>
                    <a:bodyPr/>
                    <a:lstStyle/>
                    <a:p>
                      <a:endParaRPr lang="es-ES_tradnl"/>
                    </a:p>
                  </a:txBody>
                  <a:tcPr/>
                </a:tc>
                <a:tc hMerge="1"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7"/>
                  </a:ext>
                </a:extLst>
              </a:tr>
              <a:tr h="165247">
                <a:tc gridSpan="4">
                  <a:txBody>
                    <a:bodyPr/>
                    <a:lstStyle/>
                    <a:p>
                      <a:pPr algn="ctr">
                        <a:buFont typeface="Arial" pitchFamily="34" charset="0"/>
                        <a:buNone/>
                      </a:pPr>
                      <a:r>
                        <a:rPr lang="es-ES_tradnl" sz="1200" b="1" noProof="0" dirty="0" smtClean="0">
                          <a:latin typeface="Calibri" pitchFamily="34" charset="0"/>
                          <a:cs typeface="Calibri" pitchFamily="34" charset="0"/>
                        </a:rPr>
                        <a:t>AFTER A PREPOSITION</a:t>
                      </a:r>
                      <a:endParaRPr lang="es-ES_tradnl"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gridSpan="4">
                  <a:txBody>
                    <a:bodyPr/>
                    <a:lstStyle/>
                    <a:p>
                      <a:pPr algn="ctr"/>
                      <a:r>
                        <a:rPr lang="es-ES_tradnl" sz="1200" b="1" dirty="0" smtClean="0">
                          <a:latin typeface="Calibri" pitchFamily="34" charset="0"/>
                          <a:cs typeface="Calibri" pitchFamily="34" charset="0"/>
                        </a:rPr>
                        <a:t>IL</a:t>
                      </a:r>
                      <a:r>
                        <a:rPr lang="es-ES_tradnl" sz="1200" b="1" baseline="0" dirty="0" smtClean="0">
                          <a:latin typeface="Calibri" pitchFamily="34" charset="0"/>
                          <a:cs typeface="Calibri" pitchFamily="34" charset="0"/>
                        </a:rPr>
                        <a:t> EST</a:t>
                      </a:r>
                      <a:r>
                        <a:rPr lang="es-ES_tradnl" sz="1200" b="1" dirty="0" smtClean="0">
                          <a:latin typeface="Calibri" pitchFamily="34" charset="0"/>
                          <a:cs typeface="Calibri" pitchFamily="34" charset="0"/>
                        </a:rPr>
                        <a:t> + ADJECTIVE DE…</a:t>
                      </a:r>
                      <a:endParaRPr lang="es-ES_tradnl"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ES_tradnl"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11966">
                <a:tc>
                  <a:txBody>
                    <a:bodyPr/>
                    <a:lstStyle/>
                    <a:p>
                      <a:pPr>
                        <a:buFont typeface="Arial" pitchFamily="34" charset="0"/>
                        <a:buChar char="•"/>
                      </a:pPr>
                      <a:r>
                        <a:rPr lang="es-ES_tradnl" sz="1200" noProof="0" dirty="0" err="1" smtClean="0">
                          <a:latin typeface="Calibri" pitchFamily="34" charset="0"/>
                          <a:cs typeface="Calibri" pitchFamily="34" charset="0"/>
                        </a:rPr>
                        <a:t>J’en</a:t>
                      </a:r>
                      <a:r>
                        <a:rPr lang="es-ES_tradnl" sz="1200" noProof="0" dirty="0" smtClean="0">
                          <a:latin typeface="Calibri" pitchFamily="34" charset="0"/>
                          <a:cs typeface="Calibri" pitchFamily="34" charset="0"/>
                        </a:rPr>
                        <a:t> </a:t>
                      </a:r>
                      <a:r>
                        <a:rPr lang="es-ES_tradnl" sz="1200" noProof="0" dirty="0" err="1" smtClean="0">
                          <a:latin typeface="Calibri" pitchFamily="34" charset="0"/>
                          <a:cs typeface="Calibri" pitchFamily="34" charset="0"/>
                        </a:rPr>
                        <a:t>ai</a:t>
                      </a:r>
                      <a:r>
                        <a:rPr lang="es-ES_tradnl" sz="1200" noProof="0" dirty="0" smtClean="0">
                          <a:latin typeface="Calibri" pitchFamily="34" charset="0"/>
                          <a:cs typeface="Calibri" pitchFamily="34" charset="0"/>
                        </a:rPr>
                        <a:t> marre</a:t>
                      </a:r>
                      <a:r>
                        <a:rPr lang="es-ES_tradnl" sz="1200" baseline="0" noProof="0" dirty="0" smtClean="0">
                          <a:latin typeface="Calibri" pitchFamily="34" charset="0"/>
                          <a:cs typeface="Calibri" pitchFamily="34" charset="0"/>
                        </a:rPr>
                        <a:t> de</a:t>
                      </a:r>
                      <a:r>
                        <a:rPr lang="es-ES_tradnl" sz="1200" noProof="0" dirty="0" smtClean="0">
                          <a:latin typeface="Calibri" pitchFamily="34" charset="0"/>
                          <a:cs typeface="Calibri" pitchFamily="34" charset="0"/>
                        </a:rPr>
                        <a:t> …</a:t>
                      </a:r>
                    </a:p>
                    <a:p>
                      <a:pPr>
                        <a:buFont typeface="Arial" pitchFamily="34" charset="0"/>
                        <a:buChar char="•"/>
                      </a:pPr>
                      <a:r>
                        <a:rPr lang="es-ES_tradnl" sz="1200" noProof="0" dirty="0" err="1" smtClean="0">
                          <a:latin typeface="Calibri" pitchFamily="34" charset="0"/>
                          <a:cs typeface="Calibri" pitchFamily="34" charset="0"/>
                        </a:rPr>
                        <a:t>Avant</a:t>
                      </a:r>
                      <a:r>
                        <a:rPr lang="es-ES_tradnl" sz="1200" noProof="0" dirty="0" smtClean="0">
                          <a:latin typeface="Calibri" pitchFamily="34" charset="0"/>
                          <a:cs typeface="Calibri" pitchFamily="34" charset="0"/>
                        </a:rPr>
                        <a:t> de …</a:t>
                      </a:r>
                    </a:p>
                    <a:p>
                      <a:pPr>
                        <a:buFont typeface="Arial" pitchFamily="34" charset="0"/>
                        <a:buChar char="•"/>
                      </a:pPr>
                      <a:r>
                        <a:rPr lang="es-ES_tradnl" sz="1200" noProof="0" dirty="0" err="1" smtClean="0">
                          <a:latin typeface="Calibri" pitchFamily="34" charset="0"/>
                          <a:cs typeface="Calibri" pitchFamily="34" charset="0"/>
                        </a:rPr>
                        <a:t>Pour</a:t>
                      </a:r>
                      <a:endParaRPr lang="es-ES_tradnl" sz="1200"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buFont typeface="Arial" pitchFamily="34" charset="0"/>
                        <a:buChar char="•"/>
                      </a:pPr>
                      <a:r>
                        <a:rPr lang="en-GB" sz="1200" noProof="0" dirty="0" smtClean="0">
                          <a:latin typeface="Calibri" pitchFamily="34" charset="0"/>
                          <a:cs typeface="Calibri" pitchFamily="34" charset="0"/>
                        </a:rPr>
                        <a:t>I am fed</a:t>
                      </a:r>
                      <a:r>
                        <a:rPr lang="en-GB" sz="1200" baseline="0" noProof="0" dirty="0" smtClean="0">
                          <a:latin typeface="Calibri" pitchFamily="34" charset="0"/>
                          <a:cs typeface="Calibri" pitchFamily="34" charset="0"/>
                        </a:rPr>
                        <a:t> up</a:t>
                      </a:r>
                      <a:r>
                        <a:rPr lang="en-GB" sz="1200" noProof="0" dirty="0" smtClean="0">
                          <a:latin typeface="Calibri" pitchFamily="34" charset="0"/>
                          <a:cs typeface="Calibri" pitchFamily="34" charset="0"/>
                        </a:rPr>
                        <a:t> with</a:t>
                      </a:r>
                      <a:r>
                        <a:rPr lang="en-GB" sz="1200" baseline="0" noProof="0" dirty="0" smtClean="0">
                          <a:latin typeface="Calibri" pitchFamily="34" charset="0"/>
                          <a:cs typeface="Calibri" pitchFamily="34" charset="0"/>
                        </a:rPr>
                        <a:t> </a:t>
                      </a:r>
                      <a:r>
                        <a:rPr lang="en-GB" sz="1200" noProof="0" dirty="0" smtClean="0">
                          <a:latin typeface="Calibri" pitchFamily="34" charset="0"/>
                          <a:cs typeface="Calibri" pitchFamily="34" charset="0"/>
                        </a:rPr>
                        <a:t>…</a:t>
                      </a:r>
                    </a:p>
                    <a:p>
                      <a:pPr>
                        <a:buFont typeface="Arial" pitchFamily="34" charset="0"/>
                        <a:buChar char="•"/>
                      </a:pPr>
                      <a:r>
                        <a:rPr lang="en-GB" sz="1200" noProof="0" dirty="0" smtClean="0">
                          <a:latin typeface="Calibri" pitchFamily="34" charset="0"/>
                          <a:cs typeface="Calibri" pitchFamily="34" charset="0"/>
                        </a:rPr>
                        <a:t>After/ before …</a:t>
                      </a:r>
                    </a:p>
                    <a:p>
                      <a:pPr>
                        <a:buFont typeface="Arial" pitchFamily="34" charset="0"/>
                        <a:buChar char="•"/>
                      </a:pPr>
                      <a:r>
                        <a:rPr lang="en-GB" sz="1200" noProof="0" dirty="0" smtClean="0">
                          <a:latin typeface="Calibri" pitchFamily="34" charset="0"/>
                          <a:cs typeface="Calibri" pitchFamily="34" charset="0"/>
                        </a:rPr>
                        <a:t>In order to …</a:t>
                      </a:r>
                      <a:endParaRPr lang="en-GB" sz="12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gridSpan="2">
                  <a:txBody>
                    <a:bodyPr/>
                    <a:lstStyle/>
                    <a:p>
                      <a:pPr>
                        <a:buFont typeface="Arial" pitchFamily="34" charset="0"/>
                        <a:buChar char="•"/>
                      </a:pPr>
                      <a:r>
                        <a:rPr lang="en-GB" sz="1200" noProof="0" dirty="0" smtClean="0">
                          <a:latin typeface="Calibri" pitchFamily="34" charset="0"/>
                          <a:cs typeface="Calibri" pitchFamily="34" charset="0"/>
                        </a:rPr>
                        <a:t>Il</a:t>
                      </a:r>
                      <a:r>
                        <a:rPr lang="en-GB" sz="1200" baseline="0" noProof="0" dirty="0" smtClean="0">
                          <a:latin typeface="Calibri" pitchFamily="34" charset="0"/>
                          <a:cs typeface="Calibri" pitchFamily="34" charset="0"/>
                        </a:rPr>
                        <a:t> </a:t>
                      </a:r>
                      <a:r>
                        <a:rPr lang="en-GB" sz="1200" baseline="0" noProof="0" dirty="0" err="1" smtClean="0">
                          <a:latin typeface="Calibri" pitchFamily="34" charset="0"/>
                          <a:cs typeface="Calibri" pitchFamily="34" charset="0"/>
                        </a:rPr>
                        <a:t>est</a:t>
                      </a:r>
                      <a:r>
                        <a:rPr lang="en-GB" sz="1200" baseline="0" noProof="0" dirty="0" smtClean="0">
                          <a:latin typeface="Calibri" pitchFamily="34" charset="0"/>
                          <a:cs typeface="Calibri" pitchFamily="34" charset="0"/>
                        </a:rPr>
                        <a:t> important de</a:t>
                      </a:r>
                      <a:r>
                        <a:rPr lang="en-GB" sz="1200" noProof="0" dirty="0" smtClean="0">
                          <a:latin typeface="Calibri" pitchFamily="34" charset="0"/>
                          <a:cs typeface="Calibri" pitchFamily="34" charset="0"/>
                        </a:rPr>
                        <a:t> …</a:t>
                      </a:r>
                    </a:p>
                    <a:p>
                      <a:pPr>
                        <a:buFont typeface="Arial" pitchFamily="34" charset="0"/>
                        <a:buChar char="•"/>
                      </a:pPr>
                      <a:r>
                        <a:rPr lang="en-GB" sz="1200" noProof="0" dirty="0" smtClean="0">
                          <a:latin typeface="Calibri" pitchFamily="34" charset="0"/>
                          <a:cs typeface="Calibri" pitchFamily="34" charset="0"/>
                        </a:rPr>
                        <a:t>Il </a:t>
                      </a:r>
                      <a:r>
                        <a:rPr lang="en-GB" sz="1200" noProof="0" dirty="0" err="1" smtClean="0">
                          <a:latin typeface="Calibri" pitchFamily="34" charset="0"/>
                          <a:cs typeface="Calibri" pitchFamily="34" charset="0"/>
                        </a:rPr>
                        <a:t>est</a:t>
                      </a:r>
                      <a:r>
                        <a:rPr lang="en-GB" sz="1200" noProof="0" dirty="0" smtClean="0">
                          <a:latin typeface="Calibri" pitchFamily="34" charset="0"/>
                          <a:cs typeface="Calibri" pitchFamily="34" charset="0"/>
                        </a:rPr>
                        <a:t> </a:t>
                      </a:r>
                      <a:r>
                        <a:rPr lang="en-GB" sz="1200" noProof="0" dirty="0" err="1" smtClean="0">
                          <a:latin typeface="Calibri" pitchFamily="34" charset="0"/>
                          <a:cs typeface="Calibri" pitchFamily="34" charset="0"/>
                        </a:rPr>
                        <a:t>essentiel</a:t>
                      </a:r>
                      <a:r>
                        <a:rPr lang="en-GB" sz="1200" baseline="0" noProof="0" dirty="0" smtClean="0">
                          <a:latin typeface="Calibri" pitchFamily="34" charset="0"/>
                          <a:cs typeface="Calibri" pitchFamily="34" charset="0"/>
                        </a:rPr>
                        <a:t> de</a:t>
                      </a:r>
                      <a:r>
                        <a:rPr lang="en-GB" sz="1200" noProof="0" dirty="0" smtClean="0">
                          <a:latin typeface="Calibri" pitchFamily="34" charset="0"/>
                          <a:cs typeface="Calibri" pitchFamily="34" charset="0"/>
                        </a:rPr>
                        <a:t> …</a:t>
                      </a:r>
                    </a:p>
                    <a:p>
                      <a:pPr>
                        <a:buFont typeface="Arial" pitchFamily="34" charset="0"/>
                        <a:buChar char="•"/>
                      </a:pPr>
                      <a:r>
                        <a:rPr lang="en-GB" sz="1200" noProof="0" dirty="0" smtClean="0">
                          <a:latin typeface="Calibri" pitchFamily="34" charset="0"/>
                          <a:cs typeface="Calibri" pitchFamily="34" charset="0"/>
                        </a:rPr>
                        <a:t>Il</a:t>
                      </a:r>
                      <a:r>
                        <a:rPr lang="en-GB" sz="1200" baseline="0" noProof="0" dirty="0" smtClean="0">
                          <a:latin typeface="Calibri" pitchFamily="34" charset="0"/>
                          <a:cs typeface="Calibri" pitchFamily="34" charset="0"/>
                        </a:rPr>
                        <a:t> </a:t>
                      </a:r>
                      <a:r>
                        <a:rPr lang="en-GB" sz="1200" baseline="0" noProof="0" dirty="0" err="1" smtClean="0">
                          <a:latin typeface="Calibri" pitchFamily="34" charset="0"/>
                          <a:cs typeface="Calibri" pitchFamily="34" charset="0"/>
                        </a:rPr>
                        <a:t>est</a:t>
                      </a:r>
                      <a:r>
                        <a:rPr lang="en-GB" sz="1200" baseline="0" noProof="0" dirty="0" smtClean="0">
                          <a:latin typeface="Calibri" pitchFamily="34" charset="0"/>
                          <a:cs typeface="Calibri" pitchFamily="34" charset="0"/>
                        </a:rPr>
                        <a:t> </a:t>
                      </a:r>
                      <a:r>
                        <a:rPr lang="en-GB" sz="1200" baseline="0" noProof="0" dirty="0" err="1" smtClean="0">
                          <a:latin typeface="Calibri" pitchFamily="34" charset="0"/>
                          <a:cs typeface="Calibri" pitchFamily="34" charset="0"/>
                        </a:rPr>
                        <a:t>nécessaire</a:t>
                      </a:r>
                      <a:r>
                        <a:rPr lang="en-GB" sz="1200" baseline="0" noProof="0" dirty="0" smtClean="0">
                          <a:latin typeface="Calibri" pitchFamily="34" charset="0"/>
                          <a:cs typeface="Calibri" pitchFamily="34" charset="0"/>
                        </a:rPr>
                        <a:t> de</a:t>
                      </a:r>
                      <a:r>
                        <a:rPr lang="en-GB" sz="1200" noProof="0" dirty="0" smtClean="0">
                          <a:latin typeface="Calibri" pitchFamily="34" charset="0"/>
                          <a:cs typeface="Calibri" pitchFamily="34" charset="0"/>
                        </a:rPr>
                        <a:t> …</a:t>
                      </a:r>
                    </a:p>
                    <a:p>
                      <a:pPr>
                        <a:buFont typeface="Arial" pitchFamily="34" charset="0"/>
                        <a:buChar char="•"/>
                      </a:pPr>
                      <a:r>
                        <a:rPr lang="en-GB" sz="1200" noProof="0" dirty="0" smtClean="0">
                          <a:latin typeface="Calibri" pitchFamily="34" charset="0"/>
                          <a:cs typeface="Calibri" pitchFamily="34" charset="0"/>
                        </a:rPr>
                        <a:t>Il</a:t>
                      </a:r>
                      <a:r>
                        <a:rPr lang="en-GB" sz="1200" baseline="0" noProof="0" dirty="0" smtClean="0">
                          <a:latin typeface="Calibri" pitchFamily="34" charset="0"/>
                          <a:cs typeface="Calibri" pitchFamily="34" charset="0"/>
                        </a:rPr>
                        <a:t> </a:t>
                      </a:r>
                      <a:r>
                        <a:rPr lang="en-GB" sz="1200" baseline="0" noProof="0" dirty="0" err="1" smtClean="0">
                          <a:latin typeface="Calibri" pitchFamily="34" charset="0"/>
                          <a:cs typeface="Calibri" pitchFamily="34" charset="0"/>
                        </a:rPr>
                        <a:t>n’est</a:t>
                      </a:r>
                      <a:r>
                        <a:rPr lang="en-GB" sz="1200" baseline="0" noProof="0" dirty="0" smtClean="0">
                          <a:latin typeface="Calibri" pitchFamily="34" charset="0"/>
                          <a:cs typeface="Calibri" pitchFamily="34" charset="0"/>
                        </a:rPr>
                        <a:t> pas </a:t>
                      </a:r>
                      <a:r>
                        <a:rPr lang="en-GB" sz="1200" baseline="0" noProof="0" dirty="0" err="1" smtClean="0">
                          <a:latin typeface="Calibri" pitchFamily="34" charset="0"/>
                          <a:cs typeface="Calibri" pitchFamily="34" charset="0"/>
                        </a:rPr>
                        <a:t>pratique</a:t>
                      </a:r>
                      <a:r>
                        <a:rPr lang="en-GB" sz="1200" baseline="0" noProof="0" dirty="0" smtClean="0">
                          <a:latin typeface="Calibri" pitchFamily="34" charset="0"/>
                          <a:cs typeface="Calibri" pitchFamily="34" charset="0"/>
                        </a:rPr>
                        <a:t> de</a:t>
                      </a:r>
                      <a:r>
                        <a:rPr lang="en-GB" sz="1200" noProof="0" dirty="0" smtClean="0">
                          <a:latin typeface="Calibri" pitchFamily="34" charset="0"/>
                          <a:cs typeface="Calibri" pitchFamily="34" charset="0"/>
                        </a:rPr>
                        <a:t> </a:t>
                      </a:r>
                      <a:endParaRPr lang="en-GB"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sz="1200" noProof="0" dirty="0" smtClean="0">
                          <a:latin typeface="Calibri" pitchFamily="34" charset="0"/>
                          <a:cs typeface="Calibri" pitchFamily="34" charset="0"/>
                        </a:rPr>
                        <a:t>It’s important to …</a:t>
                      </a:r>
                    </a:p>
                    <a:p>
                      <a:r>
                        <a:rPr lang="en-GB" sz="1200" noProof="0" dirty="0" smtClean="0">
                          <a:latin typeface="Calibri" pitchFamily="34" charset="0"/>
                          <a:cs typeface="Calibri" pitchFamily="34" charset="0"/>
                        </a:rPr>
                        <a:t>It’s essential to …</a:t>
                      </a:r>
                    </a:p>
                    <a:p>
                      <a:r>
                        <a:rPr lang="en-GB" sz="1200" noProof="0" dirty="0" smtClean="0">
                          <a:latin typeface="Calibri" pitchFamily="34" charset="0"/>
                          <a:cs typeface="Calibri" pitchFamily="34" charset="0"/>
                        </a:rPr>
                        <a:t>It’s necessary to …</a:t>
                      </a:r>
                    </a:p>
                    <a:p>
                      <a:r>
                        <a:rPr lang="en-GB" sz="1200" noProof="0" dirty="0" smtClean="0">
                          <a:latin typeface="Calibri" pitchFamily="34" charset="0"/>
                          <a:cs typeface="Calibri" pitchFamily="34" charset="0"/>
                        </a:rPr>
                        <a:t>It’s impractical to …</a:t>
                      </a:r>
                      <a:endParaRPr lang="en-GB" sz="120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a:xfrm>
            <a:off x="5085184" y="8388424"/>
            <a:ext cx="1600200" cy="485775"/>
          </a:xfrm>
        </p:spPr>
        <p:txBody>
          <a:bodyPr/>
          <a:lstStyle/>
          <a:p>
            <a:pPr>
              <a:defRPr/>
            </a:pPr>
            <a:fld id="{0F145BFC-05E3-4D00-AE96-44E6DC1FA43B}" type="slidenum">
              <a:rPr lang="en-GB" smtClean="0"/>
              <a:pPr>
                <a:defRPr/>
              </a:pPr>
              <a:t>25</a:t>
            </a:fld>
            <a:endParaRPr lang="en-GB" dirty="0"/>
          </a:p>
        </p:txBody>
      </p:sp>
    </p:spTree>
    <p:extLst>
      <p:ext uri="{BB962C8B-B14F-4D97-AF65-F5344CB8AC3E}">
        <p14:creationId xmlns:p14="http://schemas.microsoft.com/office/powerpoint/2010/main" val="64538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26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26465411"/>
              </p:ext>
            </p:extLst>
          </p:nvPr>
        </p:nvGraphicFramePr>
        <p:xfrm>
          <a:off x="260648" y="0"/>
          <a:ext cx="6408712" cy="7995920"/>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val="20000"/>
                    </a:ext>
                  </a:extLst>
                </a:gridCol>
                <a:gridCol w="120013">
                  <a:extLst>
                    <a:ext uri="{9D8B030D-6E8A-4147-A177-3AD203B41FA5}">
                      <a16:colId xmlns:a16="http://schemas.microsoft.com/office/drawing/2014/main" val="20001"/>
                    </a:ext>
                  </a:extLst>
                </a:gridCol>
                <a:gridCol w="1536171">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70840">
                <a:tc gridSpan="4">
                  <a:txBody>
                    <a:bodyPr/>
                    <a:lstStyle/>
                    <a:p>
                      <a:pPr algn="ctr"/>
                      <a:r>
                        <a:rPr lang="es-ES_tradnl" sz="1600" b="1" dirty="0" smtClean="0"/>
                        <a:t>THE SUBJUNCTIVE MOOD </a:t>
                      </a:r>
                      <a:endParaRPr lang="es-ES_tradnl" sz="16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0"/>
                  </a:ext>
                </a:extLst>
              </a:tr>
              <a:tr h="370840">
                <a:tc gridSpan="4">
                  <a:txBody>
                    <a:bodyPr/>
                    <a:lstStyle/>
                    <a:p>
                      <a:r>
                        <a:rPr lang="en-GB" sz="1400" noProof="0" dirty="0" smtClean="0"/>
                        <a:t>When</a:t>
                      </a:r>
                      <a:r>
                        <a:rPr lang="en-GB" sz="1400" baseline="0" noProof="0" dirty="0" smtClean="0"/>
                        <a:t> using the certain structures in French you have to use a form of the verb called the </a:t>
                      </a:r>
                      <a:r>
                        <a:rPr lang="en-GB" sz="1400" b="1" baseline="0" noProof="0" dirty="0" smtClean="0"/>
                        <a:t>subjunctive. </a:t>
                      </a:r>
                    </a:p>
                    <a:p>
                      <a:pPr>
                        <a:spcBef>
                          <a:spcPts val="600"/>
                        </a:spcBef>
                        <a:buFont typeface="Arial" pitchFamily="34" charset="0"/>
                        <a:buChar char="•"/>
                      </a:pPr>
                      <a:r>
                        <a:rPr lang="en-GB" sz="1400" b="1" baseline="0" noProof="0" dirty="0" smtClean="0"/>
                        <a:t>Il </a:t>
                      </a:r>
                      <a:r>
                        <a:rPr lang="en-GB" sz="1400" b="1" baseline="0" noProof="0" dirty="0" err="1" smtClean="0"/>
                        <a:t>faut</a:t>
                      </a:r>
                      <a:r>
                        <a:rPr lang="en-GB" sz="1400" b="1" baseline="0" noProof="0" dirty="0" smtClean="0"/>
                        <a:t> que </a:t>
                      </a:r>
                      <a:r>
                        <a:rPr lang="en-GB" sz="1400" b="0" baseline="0" noProof="0" dirty="0" err="1" smtClean="0"/>
                        <a:t>j’aille</a:t>
                      </a:r>
                      <a:r>
                        <a:rPr lang="en-GB" sz="1400" b="0" baseline="0" noProof="0" dirty="0" smtClean="0"/>
                        <a:t> à </a:t>
                      </a:r>
                      <a:r>
                        <a:rPr lang="en-GB" sz="1400" b="0" baseline="0" noProof="0" dirty="0" err="1" smtClean="0"/>
                        <a:t>l’université</a:t>
                      </a:r>
                      <a:r>
                        <a:rPr lang="en-GB" sz="1400" b="0" baseline="0" noProof="0" dirty="0" smtClean="0"/>
                        <a:t>.</a:t>
                      </a:r>
                    </a:p>
                    <a:p>
                      <a:pPr>
                        <a:spcBef>
                          <a:spcPts val="600"/>
                        </a:spcBef>
                        <a:buFont typeface="Arial" pitchFamily="34" charset="0"/>
                        <a:buNone/>
                      </a:pPr>
                      <a:r>
                        <a:rPr lang="en-GB" sz="1400" b="0" baseline="0" noProof="0" dirty="0" smtClean="0"/>
                        <a:t>I must go to university.</a:t>
                      </a:r>
                    </a:p>
                    <a:p>
                      <a:pPr>
                        <a:spcBef>
                          <a:spcPts val="0"/>
                        </a:spcBef>
                        <a:buFont typeface="Arial" pitchFamily="34" charset="0"/>
                        <a:buChar char="•"/>
                      </a:pPr>
                      <a:r>
                        <a:rPr lang="en-GB" sz="1400" b="1" baseline="0" noProof="0" dirty="0" smtClean="0"/>
                        <a:t>Bien que </a:t>
                      </a:r>
                      <a:r>
                        <a:rPr lang="en-GB" sz="1400" b="1" baseline="0" noProof="0" dirty="0" err="1" smtClean="0"/>
                        <a:t>ce</a:t>
                      </a:r>
                      <a:r>
                        <a:rPr lang="en-GB" sz="1400" b="1" baseline="0" noProof="0" dirty="0" smtClean="0"/>
                        <a:t> </a:t>
                      </a:r>
                      <a:r>
                        <a:rPr lang="en-GB" sz="1400" b="1" baseline="0" noProof="0" dirty="0" err="1" smtClean="0"/>
                        <a:t>soit</a:t>
                      </a:r>
                      <a:r>
                        <a:rPr lang="en-GB" sz="1400" b="1" baseline="0" noProof="0" dirty="0" smtClean="0"/>
                        <a:t> </a:t>
                      </a:r>
                      <a:r>
                        <a:rPr lang="en-GB" sz="1400" b="0" baseline="0" noProof="0" dirty="0" smtClean="0"/>
                        <a:t>difficile, je </a:t>
                      </a:r>
                      <a:r>
                        <a:rPr lang="en-GB" sz="1400" b="0" baseline="0" noProof="0" dirty="0" err="1" smtClean="0"/>
                        <a:t>voudrais</a:t>
                      </a:r>
                      <a:r>
                        <a:rPr lang="en-GB" sz="1400" b="0" baseline="0" noProof="0" dirty="0" smtClean="0"/>
                        <a:t> </a:t>
                      </a:r>
                      <a:r>
                        <a:rPr lang="en-GB" sz="1400" b="0" baseline="0" noProof="0" dirty="0" err="1" smtClean="0"/>
                        <a:t>étudier</a:t>
                      </a:r>
                      <a:r>
                        <a:rPr lang="en-GB" sz="1400" b="0" baseline="0" noProof="0" dirty="0" smtClean="0"/>
                        <a:t> les maths. </a:t>
                      </a:r>
                    </a:p>
                    <a:p>
                      <a:pPr>
                        <a:spcBef>
                          <a:spcPts val="0"/>
                        </a:spcBef>
                        <a:buFont typeface="Arial" pitchFamily="34" charset="0"/>
                        <a:buNone/>
                      </a:pPr>
                      <a:r>
                        <a:rPr lang="en-GB" sz="1400" b="0" baseline="0" noProof="0" dirty="0" smtClean="0"/>
                        <a:t>Although it’s difficult, I would like to study maths.</a:t>
                      </a: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GB" sz="1400" b="1" baseline="0" noProof="0" dirty="0" smtClean="0"/>
                        <a:t>Je </a:t>
                      </a:r>
                      <a:r>
                        <a:rPr lang="en-GB" sz="1400" b="1" baseline="0" noProof="0" dirty="0" err="1" smtClean="0"/>
                        <a:t>veux</a:t>
                      </a:r>
                      <a:r>
                        <a:rPr lang="en-GB" sz="1400" b="1" baseline="0" noProof="0" dirty="0" smtClean="0"/>
                        <a:t> que </a:t>
                      </a:r>
                      <a:r>
                        <a:rPr lang="en-GB" sz="1400" b="1" baseline="0" noProof="0" dirty="0" err="1" smtClean="0"/>
                        <a:t>tu</a:t>
                      </a:r>
                      <a:r>
                        <a:rPr lang="en-GB" sz="1400" b="1" baseline="0" noProof="0" dirty="0" smtClean="0"/>
                        <a:t> voyages avec </a:t>
                      </a:r>
                      <a:r>
                        <a:rPr lang="en-GB" sz="1400" b="1" baseline="0" noProof="0" dirty="0" err="1" smtClean="0"/>
                        <a:t>moi</a:t>
                      </a:r>
                      <a:r>
                        <a:rPr lang="en-GB" sz="1400" b="1" baseline="0" noProof="0" dirty="0" smtClean="0"/>
                        <a:t> </a:t>
                      </a:r>
                      <a:r>
                        <a:rPr lang="en-GB" sz="1400" b="1" baseline="0" noProof="0" dirty="0" err="1" smtClean="0"/>
                        <a:t>l’année</a:t>
                      </a:r>
                      <a:r>
                        <a:rPr lang="en-GB" sz="1400" b="1" baseline="0" noProof="0" dirty="0" smtClean="0"/>
                        <a:t> </a:t>
                      </a:r>
                      <a:r>
                        <a:rPr lang="en-GB" sz="1400" b="1" baseline="0" noProof="0" dirty="0" err="1" smtClean="0"/>
                        <a:t>prochaine</a:t>
                      </a:r>
                      <a:r>
                        <a:rPr lang="en-GB" sz="1400" b="0" baseline="0" noProof="0" dirty="0" smtClean="0"/>
                        <a:t> </a:t>
                      </a:r>
                    </a:p>
                    <a:p>
                      <a:pPr marL="0" marR="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GB" sz="1400" b="0" baseline="0" noProof="0" dirty="0" smtClean="0"/>
                        <a:t>I want you to travel with me next year.</a:t>
                      </a:r>
                    </a:p>
                    <a:p>
                      <a:endParaRPr lang="en-GB" sz="1400" b="0" baseline="0" noProof="0" dirty="0" smtClean="0"/>
                    </a:p>
                    <a:p>
                      <a:r>
                        <a:rPr lang="en-GB" sz="1600" b="0" baseline="0" noProof="0" dirty="0" smtClean="0"/>
                        <a:t>To form the present subjunctive, start with the “</a:t>
                      </a:r>
                      <a:r>
                        <a:rPr lang="en-GB" sz="1600" b="0" baseline="0" noProof="0" dirty="0" err="1" smtClean="0"/>
                        <a:t>ils</a:t>
                      </a:r>
                      <a:r>
                        <a:rPr lang="en-GB" sz="1600" b="0" baseline="0" noProof="0" dirty="0" smtClean="0"/>
                        <a:t>/</a:t>
                      </a:r>
                      <a:r>
                        <a:rPr lang="en-GB" sz="1600" b="0" baseline="0" noProof="0" dirty="0" err="1" smtClean="0"/>
                        <a:t>elles</a:t>
                      </a:r>
                      <a:r>
                        <a:rPr lang="en-GB" sz="1600" b="0" baseline="0" noProof="0" dirty="0" smtClean="0"/>
                        <a:t>” form of the present tense, remove the “</a:t>
                      </a:r>
                      <a:r>
                        <a:rPr lang="en-GB" sz="1600" b="0" baseline="0" noProof="0" dirty="0" err="1" smtClean="0"/>
                        <a:t>ent</a:t>
                      </a:r>
                      <a:r>
                        <a:rPr lang="en-GB" sz="1600" b="0" baseline="0" noProof="0" dirty="0" smtClean="0"/>
                        <a:t>” and add these endings:</a:t>
                      </a:r>
                      <a:endParaRPr lang="en-GB"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1"/>
                  </a:ext>
                </a:extLst>
              </a:tr>
              <a:tr h="370840">
                <a:tc gridSpan="2">
                  <a:txBody>
                    <a:bodyPr/>
                    <a:lstStyle/>
                    <a:p>
                      <a:endParaRPr lang="es-ES_tradnl"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a:txBody>
                    <a:bodyPr/>
                    <a:lstStyle/>
                    <a:p>
                      <a:pPr algn="ctr"/>
                      <a:r>
                        <a:rPr lang="es-ES_tradnl" sz="1600" b="1" dirty="0" smtClean="0"/>
                        <a:t>JOUER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2"/>
                  </a:ext>
                </a:extLst>
              </a:tr>
              <a:tr h="370840">
                <a:tc gridSpan="2">
                  <a:txBody>
                    <a:bodyPr/>
                    <a:lstStyle/>
                    <a:p>
                      <a:r>
                        <a:rPr lang="es-ES_tradnl" sz="1600" dirty="0" smtClean="0"/>
                        <a:t>Je</a:t>
                      </a:r>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r>
                        <a:rPr lang="es-ES_tradnl" sz="1600" b="0" dirty="0" err="1" smtClean="0"/>
                        <a:t>Jou</a:t>
                      </a:r>
                      <a:r>
                        <a:rPr lang="es-ES_tradnl" sz="1600" b="1" dirty="0" err="1" smtClean="0"/>
                        <a:t>e</a:t>
                      </a:r>
                      <a:endParaRPr lang="es-ES_tradnl"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3"/>
                  </a:ext>
                </a:extLst>
              </a:tr>
              <a:tr h="370840">
                <a:tc gridSpan="2">
                  <a:txBody>
                    <a:bodyPr/>
                    <a:lstStyle/>
                    <a:p>
                      <a:r>
                        <a:rPr lang="es-ES_tradnl" sz="1600" dirty="0" smtClean="0"/>
                        <a:t>Tu</a:t>
                      </a:r>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dirty="0" err="1" smtClean="0"/>
                        <a:t>Jou</a:t>
                      </a:r>
                      <a:r>
                        <a:rPr lang="es-ES_tradnl" sz="1600" b="1" dirty="0" err="1" smtClean="0"/>
                        <a:t>es</a:t>
                      </a:r>
                      <a:endParaRPr lang="es-ES_tradnl"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4"/>
                  </a:ext>
                </a:extLst>
              </a:tr>
              <a:tr h="370840">
                <a:tc gridSpan="2">
                  <a:txBody>
                    <a:bodyPr/>
                    <a:lstStyle/>
                    <a:p>
                      <a:r>
                        <a:rPr lang="es-ES_tradnl" sz="1600" dirty="0" err="1" smtClean="0"/>
                        <a:t>Il</a:t>
                      </a:r>
                      <a:r>
                        <a:rPr lang="es-ES_tradnl" sz="1600" dirty="0" smtClean="0"/>
                        <a:t>,</a:t>
                      </a:r>
                      <a:r>
                        <a:rPr lang="es-ES_tradnl" sz="1600" baseline="0" dirty="0" smtClean="0"/>
                        <a:t> elle, </a:t>
                      </a:r>
                      <a:r>
                        <a:rPr lang="es-ES_tradnl" sz="1600" baseline="0" dirty="0" err="1" smtClean="0"/>
                        <a:t>on</a:t>
                      </a:r>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dirty="0" err="1" smtClean="0"/>
                        <a:t>Jou</a:t>
                      </a:r>
                      <a:r>
                        <a:rPr lang="es-ES_tradnl" sz="1600" b="1" dirty="0" err="1" smtClean="0"/>
                        <a:t>e</a:t>
                      </a:r>
                      <a:endParaRPr lang="es-ES_tradnl"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5"/>
                  </a:ext>
                </a:extLst>
              </a:tr>
              <a:tr h="370840">
                <a:tc gridSpan="2">
                  <a:txBody>
                    <a:bodyPr/>
                    <a:lstStyle/>
                    <a:p>
                      <a:r>
                        <a:rPr lang="es-ES_tradnl" sz="1600" dirty="0" err="1" smtClean="0"/>
                        <a:t>Nous</a:t>
                      </a:r>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dirty="0" err="1" smtClean="0"/>
                        <a:t>Jou</a:t>
                      </a:r>
                      <a:r>
                        <a:rPr lang="es-ES_tradnl" sz="1600" b="1" dirty="0" err="1" smtClean="0"/>
                        <a:t>ions</a:t>
                      </a:r>
                      <a:endParaRPr lang="es-ES_tradnl"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6"/>
                  </a:ext>
                </a:extLst>
              </a:tr>
              <a:tr h="370840">
                <a:tc gridSpan="2">
                  <a:txBody>
                    <a:bodyPr/>
                    <a:lstStyle/>
                    <a:p>
                      <a:r>
                        <a:rPr lang="es-ES_tradnl" sz="1600" dirty="0" err="1" smtClean="0"/>
                        <a:t>Vous</a:t>
                      </a:r>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dirty="0" err="1" smtClean="0"/>
                        <a:t>Jou</a:t>
                      </a:r>
                      <a:r>
                        <a:rPr lang="es-ES_tradnl" sz="1600" b="1" dirty="0" err="1" smtClean="0"/>
                        <a:t>iez</a:t>
                      </a:r>
                      <a:r>
                        <a:rPr lang="es-ES_tradnl" sz="1600" b="1" baseline="0" dirty="0" smtClean="0"/>
                        <a:t> </a:t>
                      </a:r>
                      <a:endParaRPr lang="es-ES_tradnl"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7"/>
                  </a:ext>
                </a:extLst>
              </a:tr>
              <a:tr h="370840">
                <a:tc gridSpan="2">
                  <a:txBody>
                    <a:bodyPr/>
                    <a:lstStyle/>
                    <a:p>
                      <a:r>
                        <a:rPr lang="es-ES_tradnl" sz="1600" dirty="0" err="1" smtClean="0"/>
                        <a:t>Ils</a:t>
                      </a:r>
                      <a:r>
                        <a:rPr lang="es-ES_tradnl" sz="1600" dirty="0" smtClean="0"/>
                        <a:t>,</a:t>
                      </a:r>
                      <a:r>
                        <a:rPr lang="es-ES_tradnl" sz="1600" baseline="0" dirty="0" smtClean="0"/>
                        <a:t> elles </a:t>
                      </a:r>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dirty="0" err="1" smtClean="0"/>
                        <a:t>jou</a:t>
                      </a:r>
                      <a:r>
                        <a:rPr lang="es-ES_tradnl" sz="1600" b="1" dirty="0" err="1" smtClean="0"/>
                        <a:t>ent</a:t>
                      </a:r>
                      <a:endParaRPr lang="es-ES_tradnl"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8"/>
                  </a:ext>
                </a:extLst>
              </a:tr>
              <a:tr h="299248">
                <a:tc gridSpan="4">
                  <a:txBody>
                    <a:bodyPr/>
                    <a:lstStyle/>
                    <a:p>
                      <a:r>
                        <a:rPr lang="en-GB" sz="1600" noProof="0" dirty="0" smtClean="0"/>
                        <a:t>Verbs which are irregular</a:t>
                      </a:r>
                      <a:r>
                        <a:rPr lang="en-GB" sz="1600" baseline="0" noProof="0" dirty="0" smtClean="0"/>
                        <a:t> in the present subjunctive include: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9"/>
                  </a:ext>
                </a:extLst>
              </a:tr>
              <a:tr h="144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aseline="0" dirty="0" err="1" smtClean="0"/>
                        <a:t>Être</a:t>
                      </a:r>
                      <a:r>
                        <a:rPr lang="es-ES_tradnl" sz="1600" baseline="0" dirty="0" smtClean="0"/>
                        <a:t> (to be) =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baseline="0" dirty="0" smtClean="0"/>
                        <a:t>je sois (I am)</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baseline="0" dirty="0" smtClean="0"/>
                        <a:t>Ce </a:t>
                      </a:r>
                      <a:r>
                        <a:rPr lang="es-ES_tradnl" sz="1600" b="1" baseline="0" dirty="0" err="1" smtClean="0"/>
                        <a:t>soit</a:t>
                      </a:r>
                      <a:r>
                        <a:rPr lang="es-ES_tradnl" sz="1600" b="1" baseline="0" dirty="0" smtClean="0"/>
                        <a:t> (</a:t>
                      </a:r>
                      <a:r>
                        <a:rPr lang="es-ES_tradnl" sz="1600" b="1" baseline="0" dirty="0" err="1" smtClean="0"/>
                        <a:t>it</a:t>
                      </a:r>
                      <a:r>
                        <a:rPr lang="es-ES_tradnl" sz="1600" b="1" baseline="0" dirty="0" smtClean="0"/>
                        <a:t> </a:t>
                      </a:r>
                      <a:r>
                        <a:rPr lang="es-ES_tradnl" sz="1600" b="1" baseline="0" dirty="0" err="1" smtClean="0"/>
                        <a:t>is</a:t>
                      </a:r>
                      <a:r>
                        <a:rPr lang="es-ES_tradnl" sz="1600" b="1" baseline="0" dirty="0" smtClean="0"/>
                        <a:t>)</a:t>
                      </a:r>
                      <a:endParaRPr lang="es-ES_tradnl" sz="16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aseline="0" dirty="0" smtClean="0"/>
                        <a:t>Aller (to </a:t>
                      </a:r>
                      <a:r>
                        <a:rPr lang="es-ES_tradnl" sz="1600" baseline="0" dirty="0" err="1" smtClean="0"/>
                        <a:t>go</a:t>
                      </a:r>
                      <a:r>
                        <a:rPr lang="es-ES_tradnl" sz="1600" baseline="0" dirty="0" smtClean="0"/>
                        <a:t>) = </a:t>
                      </a:r>
                      <a:endParaRPr lang="es-ES_tradnl"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baseline="0" dirty="0" err="1" smtClean="0"/>
                        <a:t>J’aille</a:t>
                      </a:r>
                      <a:r>
                        <a:rPr lang="es-ES_tradnl" sz="1600" b="1" baseline="0" dirty="0" smtClean="0"/>
                        <a:t> (I </a:t>
                      </a:r>
                      <a:r>
                        <a:rPr lang="es-ES_tradnl" sz="1600" b="1" baseline="0" dirty="0" err="1" smtClean="0"/>
                        <a:t>go</a:t>
                      </a:r>
                      <a:r>
                        <a:rPr lang="es-ES_tradnl" sz="1600"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baseline="0" dirty="0" err="1" smtClean="0"/>
                        <a:t>On</a:t>
                      </a:r>
                      <a:r>
                        <a:rPr lang="es-ES_tradnl" sz="1600" b="1" baseline="0" dirty="0" smtClean="0"/>
                        <a:t> </a:t>
                      </a:r>
                      <a:r>
                        <a:rPr lang="es-ES_tradnl" sz="1600" b="1" baseline="0" dirty="0" err="1" smtClean="0"/>
                        <a:t>aille</a:t>
                      </a:r>
                      <a:r>
                        <a:rPr lang="es-ES_tradnl" sz="1600" b="1" baseline="0" dirty="0" smtClean="0"/>
                        <a:t> (</a:t>
                      </a:r>
                      <a:r>
                        <a:rPr lang="es-ES_tradnl" sz="1600" b="1" baseline="0" dirty="0" err="1" smtClean="0"/>
                        <a:t>we</a:t>
                      </a:r>
                      <a:r>
                        <a:rPr lang="es-ES_tradnl" sz="1600" b="1" baseline="0" dirty="0" smtClean="0"/>
                        <a:t> </a:t>
                      </a:r>
                      <a:r>
                        <a:rPr lang="es-ES_tradnl" sz="1600" b="1" baseline="0" dirty="0" err="1" smtClean="0"/>
                        <a:t>go</a:t>
                      </a:r>
                      <a:r>
                        <a:rPr lang="es-ES_tradnl" sz="1600" b="1" baseline="0" dirty="0" smtClean="0"/>
                        <a:t>)</a:t>
                      </a:r>
                      <a:endParaRPr lang="es-ES_tradnl" sz="16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aseline="0" dirty="0" err="1" smtClean="0"/>
                        <a:t>Il</a:t>
                      </a:r>
                      <a:r>
                        <a:rPr lang="es-ES_tradnl" sz="1600" baseline="0" dirty="0" smtClean="0"/>
                        <a:t> y a (</a:t>
                      </a:r>
                      <a:r>
                        <a:rPr lang="es-ES_tradnl" sz="1600" baseline="0" dirty="0" err="1" smtClean="0"/>
                        <a:t>there</a:t>
                      </a:r>
                      <a:r>
                        <a:rPr lang="es-ES_tradnl" sz="1600" baseline="0" dirty="0" smtClean="0"/>
                        <a:t> </a:t>
                      </a:r>
                      <a:r>
                        <a:rPr lang="es-ES_tradnl" sz="1600" baseline="0" dirty="0" err="1" smtClean="0"/>
                        <a:t>is</a:t>
                      </a:r>
                      <a:r>
                        <a:rPr lang="es-ES_tradnl" sz="1600" baseline="0" dirty="0" smtClean="0"/>
                        <a:t>/ are) = </a:t>
                      </a:r>
                      <a:r>
                        <a:rPr lang="es-ES_tradnl" sz="1600" b="1" baseline="0" dirty="0" err="1" smtClean="0"/>
                        <a:t>il</a:t>
                      </a:r>
                      <a:r>
                        <a:rPr lang="es-ES_tradnl" sz="1600" b="1" baseline="0" dirty="0" smtClean="0"/>
                        <a:t> y </a:t>
                      </a:r>
                      <a:r>
                        <a:rPr lang="es-ES_tradnl" sz="1600" b="1" baseline="0" dirty="0" err="1" smtClean="0"/>
                        <a:t>ait</a:t>
                      </a:r>
                      <a:endParaRPr lang="es-ES_tradnl" sz="16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416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dirty="0" err="1" smtClean="0"/>
                        <a:t>Pouvoir</a:t>
                      </a:r>
                      <a:r>
                        <a:rPr lang="es-ES_tradnl" sz="1600" b="0" dirty="0" smtClean="0"/>
                        <a:t> (to be </a:t>
                      </a:r>
                      <a:r>
                        <a:rPr lang="es-ES_tradnl" sz="1600" b="0" dirty="0" err="1" smtClean="0"/>
                        <a:t>able</a:t>
                      </a:r>
                      <a:r>
                        <a:rPr lang="es-ES_tradnl" sz="1600" b="0" dirty="0" smtClean="0"/>
                        <a:t> to) = </a:t>
                      </a:r>
                      <a:r>
                        <a:rPr lang="es-ES_tradnl" sz="1600" b="0" baseline="0" dirty="0" smtClean="0"/>
                        <a:t>                                   </a:t>
                      </a:r>
                      <a:r>
                        <a:rPr lang="es-ES_tradnl" sz="1600" b="0" baseline="0" dirty="0" err="1" smtClean="0"/>
                        <a:t>Avoir</a:t>
                      </a:r>
                      <a:r>
                        <a:rPr lang="es-ES_tradnl" sz="1600" b="0" baseline="0" dirty="0" smtClean="0"/>
                        <a:t> (to </a:t>
                      </a:r>
                      <a:r>
                        <a:rPr lang="es-ES_tradnl" sz="1600" b="0" baseline="0" dirty="0" err="1" smtClean="0"/>
                        <a:t>have</a:t>
                      </a:r>
                      <a:r>
                        <a:rPr lang="es-ES_tradnl" sz="1600" b="0" baseline="0" dirty="0" smtClean="0"/>
                        <a:t>) = </a:t>
                      </a:r>
                      <a:endParaRPr lang="es-ES_tradnl" sz="16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dirty="0" smtClean="0"/>
                        <a:t>Je</a:t>
                      </a:r>
                      <a:r>
                        <a:rPr lang="es-ES_tradnl" sz="1600" b="1" baseline="0" dirty="0" smtClean="0"/>
                        <a:t> </a:t>
                      </a:r>
                      <a:r>
                        <a:rPr lang="es-ES_tradnl" sz="1600" b="1" baseline="0" dirty="0" err="1" smtClean="0"/>
                        <a:t>puisse</a:t>
                      </a:r>
                      <a:r>
                        <a:rPr lang="es-ES_tradnl" sz="1600" b="1" baseline="0" dirty="0" smtClean="0"/>
                        <a:t> (I can)                                                   </a:t>
                      </a:r>
                      <a:r>
                        <a:rPr lang="es-ES_tradnl" sz="1600" b="1" baseline="0" dirty="0" err="1" smtClean="0"/>
                        <a:t>J’aie</a:t>
                      </a:r>
                      <a:r>
                        <a:rPr lang="es-ES_tradnl" sz="1600" b="1" baseline="0" dirty="0" smtClean="0"/>
                        <a:t> (I </a:t>
                      </a:r>
                      <a:r>
                        <a:rPr lang="es-ES_tradnl" sz="1600" b="1" baseline="0" dirty="0" err="1" smtClean="0"/>
                        <a:t>have</a:t>
                      </a:r>
                      <a:r>
                        <a:rPr lang="es-ES_tradnl" sz="1600"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baseline="0" dirty="0" err="1" smtClean="0"/>
                        <a:t>On</a:t>
                      </a:r>
                      <a:r>
                        <a:rPr lang="es-ES_tradnl" sz="1600" b="1" baseline="0" dirty="0" smtClean="0"/>
                        <a:t> </a:t>
                      </a:r>
                      <a:r>
                        <a:rPr lang="es-ES_tradnl" sz="1600" b="1" baseline="0" dirty="0" err="1" smtClean="0"/>
                        <a:t>puisse</a:t>
                      </a:r>
                      <a:r>
                        <a:rPr lang="es-ES_tradnl" sz="1600" b="1" baseline="0" dirty="0" smtClean="0"/>
                        <a:t> (</a:t>
                      </a:r>
                      <a:r>
                        <a:rPr lang="es-ES_tradnl" sz="1600" b="1" baseline="0" dirty="0" err="1" smtClean="0"/>
                        <a:t>you</a:t>
                      </a:r>
                      <a:r>
                        <a:rPr lang="es-ES_tradnl" sz="1600" b="1" baseline="0" dirty="0" smtClean="0"/>
                        <a:t> can)                                            </a:t>
                      </a:r>
                      <a:r>
                        <a:rPr lang="es-ES_tradnl" sz="1600" b="1" baseline="0" dirty="0" err="1" smtClean="0"/>
                        <a:t>on</a:t>
                      </a:r>
                      <a:r>
                        <a:rPr lang="es-ES_tradnl" sz="1600" b="1" baseline="0" dirty="0" smtClean="0"/>
                        <a:t> </a:t>
                      </a:r>
                      <a:r>
                        <a:rPr lang="es-ES_tradnl" sz="1600" b="1" baseline="0" dirty="0" err="1" smtClean="0"/>
                        <a:t>ait</a:t>
                      </a:r>
                      <a:r>
                        <a:rPr lang="es-ES_tradnl" sz="1600" b="1" baseline="0" dirty="0" smtClean="0"/>
                        <a:t> (</a:t>
                      </a:r>
                      <a:r>
                        <a:rPr lang="es-ES_tradnl" sz="1600" b="1" baseline="0" dirty="0" err="1" smtClean="0"/>
                        <a:t>you</a:t>
                      </a:r>
                      <a:r>
                        <a:rPr lang="es-ES_tradnl" sz="1600" b="1" baseline="0" dirty="0" smtClean="0"/>
                        <a:t> </a:t>
                      </a:r>
                      <a:r>
                        <a:rPr lang="es-ES_tradnl" sz="1600" b="1" baseline="0" dirty="0" err="1" smtClean="0"/>
                        <a:t>have</a:t>
                      </a:r>
                      <a:r>
                        <a:rPr lang="es-ES_tradnl" sz="1600" b="1" baseline="0" dirty="0" smtClean="0"/>
                        <a:t>)</a:t>
                      </a:r>
                      <a:endParaRPr lang="es-ES_tradnl" sz="16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08481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3074030"/>
              </p:ext>
            </p:extLst>
          </p:nvPr>
        </p:nvGraphicFramePr>
        <p:xfrm>
          <a:off x="116632" y="107504"/>
          <a:ext cx="6624735" cy="8853882"/>
        </p:xfrm>
        <a:graphic>
          <a:graphicData uri="http://schemas.openxmlformats.org/drawingml/2006/table">
            <a:tbl>
              <a:tblPr>
                <a:tableStyleId>{5940675A-B579-460E-94D1-54222C63F5DA}</a:tableStyleId>
              </a:tblPr>
              <a:tblGrid>
                <a:gridCol w="1644508">
                  <a:extLst>
                    <a:ext uri="{9D8B030D-6E8A-4147-A177-3AD203B41FA5}">
                      <a16:colId xmlns:a16="http://schemas.microsoft.com/office/drawing/2014/main" val="3782221377"/>
                    </a:ext>
                  </a:extLst>
                </a:gridCol>
                <a:gridCol w="535860">
                  <a:extLst>
                    <a:ext uri="{9D8B030D-6E8A-4147-A177-3AD203B41FA5}">
                      <a16:colId xmlns:a16="http://schemas.microsoft.com/office/drawing/2014/main" val="2277278041"/>
                    </a:ext>
                  </a:extLst>
                </a:gridCol>
                <a:gridCol w="817911">
                  <a:extLst>
                    <a:ext uri="{9D8B030D-6E8A-4147-A177-3AD203B41FA5}">
                      <a16:colId xmlns:a16="http://schemas.microsoft.com/office/drawing/2014/main" val="20002"/>
                    </a:ext>
                  </a:extLst>
                </a:gridCol>
                <a:gridCol w="1804994">
                  <a:extLst>
                    <a:ext uri="{9D8B030D-6E8A-4147-A177-3AD203B41FA5}">
                      <a16:colId xmlns:a16="http://schemas.microsoft.com/office/drawing/2014/main" val="20004"/>
                    </a:ext>
                  </a:extLst>
                </a:gridCol>
                <a:gridCol w="1821462">
                  <a:extLst>
                    <a:ext uri="{9D8B030D-6E8A-4147-A177-3AD203B41FA5}">
                      <a16:colId xmlns:a16="http://schemas.microsoft.com/office/drawing/2014/main" val="2337515503"/>
                    </a:ext>
                  </a:extLst>
                </a:gridCol>
              </a:tblGrid>
              <a:tr h="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t>THE KEY TO SUCCESS IN THE ROLE PLAY CARD (</a:t>
                      </a:r>
                      <a:r>
                        <a:rPr lang="en-GB" sz="1200" b="1" dirty="0" smtClean="0"/>
                        <a:t>10 </a:t>
                      </a:r>
                      <a:r>
                        <a:rPr lang="en-GB" sz="1200" b="1" dirty="0"/>
                        <a:t>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3172316231"/>
                  </a:ext>
                </a:extLst>
              </a:tr>
              <a:tr h="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b="1" noProof="0" dirty="0">
                          <a:solidFill>
                            <a:schemeClr val="tx1"/>
                          </a:solidFill>
                        </a:rPr>
                        <a:t>QUESTIONS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1"/>
                  </a:ext>
                </a:extLst>
              </a:tr>
              <a:tr h="304212">
                <a:tc gridSpan="2">
                  <a:txBody>
                    <a:bodyPr/>
                    <a:lstStyle/>
                    <a:p>
                      <a:pPr marL="0" indent="0" algn="l">
                        <a:buFont typeface="Arial" panose="020B0604020202020204" pitchFamily="34" charset="0"/>
                        <a:buNone/>
                      </a:pPr>
                      <a:r>
                        <a:rPr lang="es-ES_tradnl" sz="1100" b="1" noProof="0" dirty="0">
                          <a:solidFill>
                            <a:schemeClr val="tx1"/>
                          </a:solidFill>
                          <a:latin typeface="Calibri" panose="020F0502020204030204" pitchFamily="34" charset="0"/>
                        </a:rPr>
                        <a:t>QUESTION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lgn="l">
                        <a:buFont typeface="Arial" panose="020B0604020202020204" pitchFamily="34" charset="0"/>
                        <a:buNone/>
                      </a:pPr>
                      <a:endParaRPr lang="es-ES_tradnl" sz="1100" b="1" noProof="0" dirty="0">
                        <a:solidFill>
                          <a:schemeClr val="tx1"/>
                        </a:solidFill>
                        <a:latin typeface="Calibri" panose="020F0502020204030204" pitchFamily="34" charset="0"/>
                      </a:endParaRPr>
                    </a:p>
                  </a:txBody>
                  <a:tcPr/>
                </a:tc>
                <a:tc gridSpan="2">
                  <a:txBody>
                    <a:bodyPr/>
                    <a:lstStyle/>
                    <a:p>
                      <a:pPr marL="0" indent="0" algn="l">
                        <a:buFont typeface="Arial" panose="020B0604020202020204" pitchFamily="34" charset="0"/>
                        <a:buNone/>
                      </a:pPr>
                      <a:r>
                        <a:rPr lang="es-ES_tradnl" sz="1100" b="1" noProof="0" dirty="0">
                          <a:solidFill>
                            <a:schemeClr val="tx1"/>
                          </a:solidFill>
                          <a:latin typeface="Calibri" panose="020F0502020204030204" pitchFamily="34" charset="0"/>
                        </a:rPr>
                        <a:t>?</a:t>
                      </a:r>
                      <a:r>
                        <a:rPr lang="es-ES_tradnl" sz="1100" b="1" baseline="0" noProof="0" dirty="0">
                          <a:solidFill>
                            <a:schemeClr val="tx1"/>
                          </a:solidFill>
                          <a:latin typeface="Calibri" panose="020F0502020204030204" pitchFamily="34" charset="0"/>
                        </a:rPr>
                        <a:t> </a:t>
                      </a:r>
                      <a:r>
                        <a:rPr lang="es-ES_tradnl" sz="1100" b="1" noProof="0" dirty="0">
                          <a:solidFill>
                            <a:schemeClr val="tx1"/>
                          </a:solidFill>
                          <a:latin typeface="Calibri" panose="020F0502020204030204" pitchFamily="34" charset="0"/>
                        </a:rPr>
                        <a:t>ASKING 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marL="0" indent="0" algn="l">
                        <a:buFont typeface="Arial" panose="020B0604020202020204" pitchFamily="34" charset="0"/>
                        <a:buNone/>
                      </a:pPr>
                      <a:r>
                        <a:rPr lang="es-ES_tradnl" sz="1100" b="1" noProof="0" dirty="0">
                          <a:solidFill>
                            <a:schemeClr val="tx1"/>
                          </a:solidFill>
                          <a:latin typeface="Calibri" panose="020F0502020204030204" pitchFamily="34" charset="0"/>
                        </a:rPr>
                        <a:t>ASKING FOR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8387784"/>
                  </a:ext>
                </a:extLst>
              </a:tr>
              <a:tr h="1771719">
                <a:tc gridSpan="2">
                  <a:txBody>
                    <a:bodyPr/>
                    <a:lstStyle/>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Qui est?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Who</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is</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Qu’est—ce que?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What</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Où est (sont)?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Where</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is</a:t>
                      </a:r>
                      <a:r>
                        <a:rPr lang="fr-FR" sz="1000" baseline="0" noProof="0" dirty="0" smtClean="0">
                          <a:solidFill>
                            <a:schemeClr val="tx1"/>
                          </a:solidFill>
                          <a:latin typeface="Calibri" panose="020F0502020204030204" pitchFamily="34" charset="0"/>
                        </a:rPr>
                        <a:t>(are)?</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Où est-ce que tu vas?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Where</a:t>
                      </a:r>
                      <a:r>
                        <a:rPr lang="fr-FR" sz="1000" baseline="0" noProof="0" dirty="0" smtClean="0">
                          <a:solidFill>
                            <a:schemeClr val="tx1"/>
                          </a:solidFill>
                          <a:latin typeface="Calibri" panose="020F0502020204030204" pitchFamily="34" charset="0"/>
                        </a:rPr>
                        <a:t> are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going</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C’est quand…?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When</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is</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Pourquoi?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Why</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Comment? </a:t>
                      </a:r>
                      <a:r>
                        <a:rPr lang="fr-FR" sz="1000" baseline="0" noProof="0" dirty="0" smtClean="0">
                          <a:solidFill>
                            <a:schemeClr val="tx1"/>
                          </a:solidFill>
                          <a:latin typeface="Calibri" panose="020F0502020204030204" pitchFamily="34" charset="0"/>
                        </a:rPr>
                        <a:t>– How/</a:t>
                      </a:r>
                      <a:r>
                        <a:rPr lang="fr-FR" sz="1000" baseline="0" noProof="0" dirty="0" err="1" smtClean="0">
                          <a:solidFill>
                            <a:schemeClr val="tx1"/>
                          </a:solidFill>
                          <a:latin typeface="Calibri" panose="020F0502020204030204" pitchFamily="34" charset="0"/>
                        </a:rPr>
                        <a:t>What</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Quel(le)(s)</a:t>
                      </a:r>
                      <a:r>
                        <a:rPr lang="fr-FR" sz="1000" baseline="0" noProof="0" dirty="0" smtClean="0">
                          <a:solidFill>
                            <a:schemeClr val="tx1"/>
                          </a:solidFill>
                          <a:latin typeface="Calibri" panose="020F0502020204030204" pitchFamily="34" charset="0"/>
                        </a:rPr>
                        <a:t>? – </a:t>
                      </a:r>
                      <a:r>
                        <a:rPr lang="fr-FR" sz="1000" baseline="0" noProof="0" dirty="0" err="1" smtClean="0">
                          <a:solidFill>
                            <a:schemeClr val="tx1"/>
                          </a:solidFill>
                          <a:latin typeface="Calibri" panose="020F0502020204030204" pitchFamily="34" charset="0"/>
                        </a:rPr>
                        <a:t>Which</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Combien? </a:t>
                      </a:r>
                      <a:r>
                        <a:rPr lang="fr-FR" sz="1000" baseline="0" noProof="0" dirty="0" smtClean="0">
                          <a:solidFill>
                            <a:schemeClr val="tx1"/>
                          </a:solidFill>
                          <a:latin typeface="Calibri" panose="020F0502020204030204" pitchFamily="34" charset="0"/>
                        </a:rPr>
                        <a:t>– How </a:t>
                      </a:r>
                      <a:r>
                        <a:rPr lang="fr-FR" sz="1000" baseline="0" noProof="0" dirty="0" err="1" smtClean="0">
                          <a:solidFill>
                            <a:schemeClr val="tx1"/>
                          </a:solidFill>
                          <a:latin typeface="Calibri" panose="020F0502020204030204" pitchFamily="34" charset="0"/>
                        </a:rPr>
                        <a:t>many</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A quelle heure? </a:t>
                      </a:r>
                      <a:r>
                        <a:rPr lang="fr-FR" sz="1000" baseline="0" noProof="0" dirty="0" smtClean="0">
                          <a:solidFill>
                            <a:schemeClr val="tx1"/>
                          </a:solidFill>
                          <a:latin typeface="Calibri" panose="020F0502020204030204" pitchFamily="34" charset="0"/>
                        </a:rPr>
                        <a:t>– At </a:t>
                      </a:r>
                      <a:r>
                        <a:rPr lang="fr-FR" sz="1000" baseline="0" noProof="0" dirty="0" err="1" smtClean="0">
                          <a:solidFill>
                            <a:schemeClr val="tx1"/>
                          </a:solidFill>
                          <a:latin typeface="Calibri" panose="020F0502020204030204" pitchFamily="34" charset="0"/>
                        </a:rPr>
                        <a:t>what</a:t>
                      </a:r>
                      <a:r>
                        <a:rPr lang="fr-FR" sz="1000" baseline="0" noProof="0" dirty="0" smtClean="0">
                          <a:solidFill>
                            <a:schemeClr val="tx1"/>
                          </a:solidFill>
                          <a:latin typeface="Calibri" panose="020F0502020204030204" pitchFamily="34" charset="0"/>
                        </a:rPr>
                        <a:t> time?</a:t>
                      </a:r>
                      <a:endParaRPr lang="fr-FR" sz="1000" baseline="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l">
                        <a:buFont typeface="Arial" panose="020B0604020202020204" pitchFamily="34" charset="0"/>
                        <a:buNone/>
                      </a:pPr>
                      <a:endParaRPr lang="es-ES_tradnl" sz="1000" noProof="0" dirty="0">
                        <a:solidFill>
                          <a:schemeClr val="tx1"/>
                        </a:solidFill>
                        <a:latin typeface="Calibri" panose="020F0502020204030204" pitchFamily="34" charset="0"/>
                      </a:endParaRPr>
                    </a:p>
                  </a:txBody>
                  <a:tcPr/>
                </a:tc>
                <a:tc gridSpan="2">
                  <a:txBody>
                    <a:bodyPr/>
                    <a:lstStyle/>
                    <a:p>
                      <a:pPr marL="0" indent="0" algn="l">
                        <a:buFont typeface="Arial" panose="020B0604020202020204" pitchFamily="34" charset="0"/>
                        <a:buNone/>
                      </a:pPr>
                      <a:r>
                        <a:rPr lang="fr-FR" sz="1000" b="1" noProof="0" dirty="0" smtClean="0">
                          <a:solidFill>
                            <a:schemeClr val="tx1"/>
                          </a:solidFill>
                          <a:latin typeface="Calibri" panose="020F0502020204030204" pitchFamily="34" charset="0"/>
                        </a:rPr>
                        <a:t>Que penses-tu</a:t>
                      </a:r>
                      <a:r>
                        <a:rPr lang="fr-FR" sz="1000" b="1" baseline="0" noProof="0" dirty="0" smtClean="0">
                          <a:solidFill>
                            <a:schemeClr val="tx1"/>
                          </a:solidFill>
                          <a:latin typeface="Calibri" panose="020F0502020204030204" pitchFamily="34" charset="0"/>
                        </a:rPr>
                        <a:t> de</a:t>
                      </a:r>
                      <a:r>
                        <a:rPr lang="fr-FR" sz="1000" b="1" noProof="0" dirty="0" smtClean="0">
                          <a:solidFill>
                            <a:schemeClr val="tx1"/>
                          </a:solidFill>
                          <a:latin typeface="Calibri" panose="020F0502020204030204" pitchFamily="34" charset="0"/>
                        </a:rPr>
                        <a:t>…? </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What</a:t>
                      </a:r>
                      <a:r>
                        <a:rPr lang="fr-FR" sz="1000" noProof="0" dirty="0" smtClean="0">
                          <a:solidFill>
                            <a:schemeClr val="tx1"/>
                          </a:solidFill>
                          <a:latin typeface="Calibri" panose="020F0502020204030204" pitchFamily="34" charset="0"/>
                        </a:rPr>
                        <a:t> do </a:t>
                      </a:r>
                      <a:r>
                        <a:rPr lang="fr-FR" sz="1000" noProof="0" dirty="0" err="1" smtClean="0">
                          <a:solidFill>
                            <a:schemeClr val="tx1"/>
                          </a:solidFill>
                          <a:latin typeface="Calibri" panose="020F0502020204030204" pitchFamily="34" charset="0"/>
                        </a:rPr>
                        <a:t>you</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think</a:t>
                      </a:r>
                      <a:r>
                        <a:rPr lang="fr-FR" sz="1000" noProof="0" dirty="0" smtClean="0">
                          <a:solidFill>
                            <a:schemeClr val="tx1"/>
                          </a:solidFill>
                          <a:latin typeface="Calibri" panose="020F0502020204030204" pitchFamily="34" charset="0"/>
                        </a:rPr>
                        <a:t> of?</a:t>
                      </a:r>
                    </a:p>
                    <a:p>
                      <a:pPr marL="0" indent="0" algn="l">
                        <a:buFont typeface="Arial" panose="020B0604020202020204" pitchFamily="34" charset="0"/>
                        <a:buNone/>
                      </a:pPr>
                      <a:r>
                        <a:rPr lang="fr-FR" sz="1000" b="1" noProof="0" dirty="0" smtClean="0">
                          <a:solidFill>
                            <a:schemeClr val="tx1"/>
                          </a:solidFill>
                          <a:latin typeface="Calibri" panose="020F0502020204030204" pitchFamily="34" charset="0"/>
                        </a:rPr>
                        <a:t>Quelle est ton opinion de…? </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What</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is</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your</a:t>
                      </a:r>
                      <a:r>
                        <a:rPr lang="fr-FR" sz="1000" noProof="0" dirty="0" smtClean="0">
                          <a:solidFill>
                            <a:schemeClr val="tx1"/>
                          </a:solidFill>
                          <a:latin typeface="Calibri" panose="020F0502020204030204" pitchFamily="34" charset="0"/>
                        </a:rPr>
                        <a:t> opinion of?</a:t>
                      </a:r>
                    </a:p>
                    <a:p>
                      <a:pPr marL="0" indent="0" algn="l">
                        <a:buFont typeface="Arial" panose="020B0604020202020204" pitchFamily="34" charset="0"/>
                        <a:buNone/>
                      </a:pPr>
                      <a:r>
                        <a:rPr lang="fr-FR" sz="1000" b="1" noProof="0" dirty="0" smtClean="0">
                          <a:solidFill>
                            <a:schemeClr val="tx1"/>
                          </a:solidFill>
                          <a:latin typeface="Calibri" panose="020F0502020204030204" pitchFamily="34" charset="0"/>
                        </a:rPr>
                        <a:t>Aimes-tu/Aimez</a:t>
                      </a:r>
                      <a:r>
                        <a:rPr lang="fr-FR" sz="1000" b="1" baseline="0" noProof="0" dirty="0" smtClean="0">
                          <a:solidFill>
                            <a:schemeClr val="tx1"/>
                          </a:solidFill>
                          <a:latin typeface="Calibri" panose="020F0502020204030204" pitchFamily="34" charset="0"/>
                        </a:rPr>
                        <a:t> vous</a:t>
                      </a:r>
                      <a:r>
                        <a:rPr lang="fr-FR" sz="1000" b="1" noProof="0" dirty="0" smtClean="0">
                          <a:solidFill>
                            <a:schemeClr val="tx1"/>
                          </a:solidFill>
                          <a:latin typeface="Calibri" panose="020F0502020204030204" pitchFamily="34" charset="0"/>
                        </a:rPr>
                        <a:t>?</a:t>
                      </a:r>
                      <a:r>
                        <a:rPr lang="fr-FR" sz="1000" b="1" baseline="0" noProof="0" dirty="0" smtClean="0">
                          <a:solidFill>
                            <a:schemeClr val="tx1"/>
                          </a:solidFill>
                          <a:latin typeface="Calibri" panose="020F0502020204030204" pitchFamily="34" charset="0"/>
                        </a:rPr>
                        <a:t> </a:t>
                      </a:r>
                      <a:r>
                        <a:rPr lang="fr-FR" sz="1000" baseline="0" noProof="0" dirty="0" smtClean="0">
                          <a:solidFill>
                            <a:schemeClr val="tx1"/>
                          </a:solidFill>
                          <a:latin typeface="Calibri" panose="020F0502020204030204" pitchFamily="34" charset="0"/>
                        </a:rPr>
                        <a:t>– Do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like</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As-tu/Avez-vous? </a:t>
                      </a:r>
                      <a:r>
                        <a:rPr lang="fr-FR" sz="1000" baseline="0" noProof="0" dirty="0" smtClean="0">
                          <a:solidFill>
                            <a:schemeClr val="tx1"/>
                          </a:solidFill>
                          <a:latin typeface="Calibri" panose="020F0502020204030204" pitchFamily="34" charset="0"/>
                        </a:rPr>
                        <a:t>– Do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 have?</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Peut-on…? </a:t>
                      </a:r>
                      <a:r>
                        <a:rPr lang="fr-FR" sz="1000" baseline="0" noProof="0" dirty="0" smtClean="0">
                          <a:solidFill>
                            <a:schemeClr val="tx1"/>
                          </a:solidFill>
                          <a:latin typeface="Calibri" panose="020F0502020204030204" pitchFamily="34" charset="0"/>
                        </a:rPr>
                        <a:t>– Can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Veux-tu/voulez-vous…? </a:t>
                      </a:r>
                      <a:r>
                        <a:rPr lang="fr-FR" sz="1000" baseline="0" noProof="0" dirty="0" smtClean="0">
                          <a:solidFill>
                            <a:schemeClr val="tx1"/>
                          </a:solidFill>
                          <a:latin typeface="Calibri" panose="020F0502020204030204" pitchFamily="34" charset="0"/>
                        </a:rPr>
                        <a:t>– Do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want</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C’est comment…? </a:t>
                      </a:r>
                      <a:r>
                        <a:rPr lang="fr-FR" sz="1000" baseline="0" noProof="0" dirty="0" err="1" smtClean="0">
                          <a:solidFill>
                            <a:schemeClr val="tx1"/>
                          </a:solidFill>
                          <a:latin typeface="Calibri" panose="020F0502020204030204" pitchFamily="34" charset="0"/>
                        </a:rPr>
                        <a:t>What</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is</a:t>
                      </a:r>
                      <a:r>
                        <a:rPr lang="fr-FR" sz="1000" baseline="0" noProof="0" dirty="0" smtClean="0">
                          <a:solidFill>
                            <a:schemeClr val="tx1"/>
                          </a:solidFill>
                          <a:latin typeface="Calibri" panose="020F0502020204030204" pitchFamily="34" charset="0"/>
                        </a:rPr>
                        <a:t>…</a:t>
                      </a:r>
                      <a:r>
                        <a:rPr lang="fr-FR" sz="1000" baseline="0" noProof="0" dirty="0" err="1" smtClean="0">
                          <a:solidFill>
                            <a:schemeClr val="tx1"/>
                          </a:solidFill>
                          <a:latin typeface="Calibri" panose="020F0502020204030204" pitchFamily="34" charset="0"/>
                        </a:rPr>
                        <a:t>like</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Doit-on + </a:t>
                      </a:r>
                      <a:r>
                        <a:rPr lang="fr-FR" sz="1000" b="1" baseline="0" noProof="0" dirty="0" err="1" smtClean="0">
                          <a:solidFill>
                            <a:schemeClr val="tx1"/>
                          </a:solidFill>
                          <a:latin typeface="Calibri" panose="020F0502020204030204" pitchFamily="34" charset="0"/>
                        </a:rPr>
                        <a:t>inf</a:t>
                      </a:r>
                      <a:r>
                        <a:rPr lang="fr-FR" sz="1000" b="1" baseline="0" noProof="0" dirty="0" smtClean="0">
                          <a:solidFill>
                            <a:schemeClr val="tx1"/>
                          </a:solidFill>
                          <a:latin typeface="Calibri" panose="020F0502020204030204" pitchFamily="34" charset="0"/>
                        </a:rPr>
                        <a:t>?</a:t>
                      </a:r>
                      <a:r>
                        <a:rPr lang="fr-FR" sz="1000" baseline="0" noProof="0" dirty="0" smtClean="0">
                          <a:solidFill>
                            <a:schemeClr val="tx1"/>
                          </a:solidFill>
                          <a:latin typeface="Calibri" panose="020F0502020204030204" pitchFamily="34" charset="0"/>
                        </a:rPr>
                        <a:t> – </a:t>
                      </a:r>
                      <a:r>
                        <a:rPr lang="fr-FR" sz="1000" baseline="0" noProof="0" dirty="0" err="1" smtClean="0">
                          <a:solidFill>
                            <a:schemeClr val="tx1"/>
                          </a:solidFill>
                          <a:latin typeface="Calibri" panose="020F0502020204030204" pitchFamily="34" charset="0"/>
                        </a:rPr>
                        <a:t>Should</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a:t>
                      </a:r>
                      <a:endParaRPr lang="fr-FR" sz="1000" b="1" baseline="0" noProof="0" dirty="0" smtClean="0">
                        <a:solidFill>
                          <a:schemeClr val="tx1"/>
                        </a:solidFill>
                        <a:latin typeface="Calibri" panose="020F0502020204030204" pitchFamily="34" charset="0"/>
                      </a:endParaRP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Qu’est-ce que tu vas</a:t>
                      </a:r>
                      <a:r>
                        <a:rPr lang="fr-FR" sz="1000" b="1" u="none" baseline="0" noProof="0" dirty="0" smtClean="0">
                          <a:solidFill>
                            <a:schemeClr val="tx1"/>
                          </a:solidFill>
                          <a:latin typeface="Calibri" panose="020F0502020204030204" pitchFamily="34" charset="0"/>
                        </a:rPr>
                        <a:t> </a:t>
                      </a:r>
                      <a:r>
                        <a:rPr lang="fr-FR" sz="1000" b="1" baseline="0" noProof="0" dirty="0" smtClean="0">
                          <a:solidFill>
                            <a:schemeClr val="tx1"/>
                          </a:solidFill>
                          <a:latin typeface="Calibri" panose="020F0502020204030204" pitchFamily="34" charset="0"/>
                        </a:rPr>
                        <a:t>+ </a:t>
                      </a:r>
                      <a:r>
                        <a:rPr lang="fr-FR" sz="1000" b="1" baseline="0" noProof="0" dirty="0" err="1" smtClean="0">
                          <a:solidFill>
                            <a:schemeClr val="tx1"/>
                          </a:solidFill>
                          <a:latin typeface="Calibri" panose="020F0502020204030204" pitchFamily="34" charset="0"/>
                        </a:rPr>
                        <a:t>inf</a:t>
                      </a:r>
                      <a:r>
                        <a:rPr lang="fr-FR" sz="1000" b="1" baseline="0" noProof="0" dirty="0" smtClean="0">
                          <a:solidFill>
                            <a:schemeClr val="tx1"/>
                          </a:solidFill>
                          <a:latin typeface="Calibri" panose="020F0502020204030204" pitchFamily="34" charset="0"/>
                        </a:rPr>
                        <a:t>?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What</a:t>
                      </a:r>
                      <a:r>
                        <a:rPr lang="fr-FR" sz="1000" baseline="0" noProof="0" dirty="0" smtClean="0">
                          <a:solidFill>
                            <a:schemeClr val="tx1"/>
                          </a:solidFill>
                          <a:latin typeface="Calibri" panose="020F0502020204030204" pitchFamily="34" charset="0"/>
                        </a:rPr>
                        <a:t> are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going</a:t>
                      </a:r>
                      <a:r>
                        <a:rPr lang="fr-FR" sz="1000" baseline="0" noProof="0" dirty="0" smtClean="0">
                          <a:solidFill>
                            <a:schemeClr val="tx1"/>
                          </a:solidFill>
                          <a:latin typeface="Calibri" panose="020F0502020204030204" pitchFamily="34" charset="0"/>
                        </a:rPr>
                        <a:t> to….?</a:t>
                      </a:r>
                    </a:p>
                    <a:p>
                      <a:pPr marL="0" indent="0" algn="l">
                        <a:buFont typeface="Arial" panose="020B0604020202020204" pitchFamily="34" charset="0"/>
                        <a:buNone/>
                      </a:pPr>
                      <a:endParaRPr lang="fr-FR" sz="100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marL="0" indent="0" algn="l">
                        <a:buFont typeface="Arial" panose="020B0604020202020204" pitchFamily="34" charset="0"/>
                        <a:buNone/>
                      </a:pPr>
                      <a:r>
                        <a:rPr lang="fr-FR" sz="1000" b="1" noProof="0" dirty="0" smtClean="0">
                          <a:solidFill>
                            <a:schemeClr val="tx1"/>
                          </a:solidFill>
                          <a:latin typeface="Calibri" panose="020F0502020204030204" pitchFamily="34" charset="0"/>
                        </a:rPr>
                        <a:t>Je veux</a:t>
                      </a:r>
                      <a:r>
                        <a:rPr lang="fr-FR" sz="1000" noProof="0" dirty="0" smtClean="0">
                          <a:solidFill>
                            <a:schemeClr val="tx1"/>
                          </a:solidFill>
                          <a:latin typeface="Calibri" panose="020F0502020204030204" pitchFamily="34" charset="0"/>
                        </a:rPr>
                        <a:t>  - I </a:t>
                      </a:r>
                      <a:r>
                        <a:rPr lang="fr-FR" sz="1000" noProof="0" dirty="0" err="1" smtClean="0">
                          <a:solidFill>
                            <a:schemeClr val="tx1"/>
                          </a:solidFill>
                          <a:latin typeface="Calibri" panose="020F0502020204030204" pitchFamily="34" charset="0"/>
                        </a:rPr>
                        <a:t>want</a:t>
                      </a:r>
                      <a:endParaRPr lang="fr-FR" sz="1000" noProof="0" dirty="0" smtClean="0">
                        <a:solidFill>
                          <a:schemeClr val="tx1"/>
                        </a:solidFill>
                        <a:latin typeface="Calibri" panose="020F0502020204030204" pitchFamily="34" charset="0"/>
                      </a:endParaRPr>
                    </a:p>
                    <a:p>
                      <a:pPr marL="0" indent="0" algn="l">
                        <a:buFont typeface="Arial" panose="020B0604020202020204" pitchFamily="34" charset="0"/>
                        <a:buNone/>
                      </a:pPr>
                      <a:r>
                        <a:rPr lang="fr-FR" sz="1000" b="1" noProof="0" dirty="0" smtClean="0">
                          <a:solidFill>
                            <a:schemeClr val="tx1"/>
                          </a:solidFill>
                          <a:latin typeface="Calibri" panose="020F0502020204030204" pitchFamily="34" charset="0"/>
                        </a:rPr>
                        <a:t>Je voudrais</a:t>
                      </a:r>
                      <a:r>
                        <a:rPr lang="fr-FR" sz="1000" b="1" baseline="0" noProof="0" dirty="0" smtClean="0">
                          <a:solidFill>
                            <a:schemeClr val="tx1"/>
                          </a:solidFill>
                          <a:latin typeface="Calibri" panose="020F0502020204030204" pitchFamily="34" charset="0"/>
                        </a:rPr>
                        <a:t>- </a:t>
                      </a:r>
                      <a:r>
                        <a:rPr lang="fr-FR" sz="1000" baseline="0" noProof="0" dirty="0" smtClean="0">
                          <a:solidFill>
                            <a:schemeClr val="tx1"/>
                          </a:solidFill>
                          <a:latin typeface="Calibri" panose="020F0502020204030204" pitchFamily="34" charset="0"/>
                        </a:rPr>
                        <a:t>I </a:t>
                      </a:r>
                      <a:r>
                        <a:rPr lang="fr-FR" sz="1000" baseline="0" noProof="0" dirty="0" err="1" smtClean="0">
                          <a:solidFill>
                            <a:schemeClr val="tx1"/>
                          </a:solidFill>
                          <a:latin typeface="Calibri" panose="020F0502020204030204" pitchFamily="34" charset="0"/>
                        </a:rPr>
                        <a:t>would</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like</a:t>
                      </a:r>
                      <a:endParaRPr lang="fr-FR" sz="1000" baseline="0" noProof="0" dirty="0" smtClean="0">
                        <a:solidFill>
                          <a:schemeClr val="tx1"/>
                        </a:solidFill>
                        <a:latin typeface="Calibri" panose="020F0502020204030204" pitchFamily="34" charset="0"/>
                      </a:endParaRP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J’aimerais</a:t>
                      </a:r>
                      <a:r>
                        <a:rPr lang="fr-FR" sz="1000" baseline="0" noProof="0" dirty="0" smtClean="0">
                          <a:solidFill>
                            <a:schemeClr val="tx1"/>
                          </a:solidFill>
                          <a:latin typeface="Calibri" panose="020F0502020204030204" pitchFamily="34" charset="0"/>
                        </a:rPr>
                        <a:t>- I </a:t>
                      </a:r>
                      <a:r>
                        <a:rPr lang="fr-FR" sz="1000" baseline="0" noProof="0" dirty="0" err="1" smtClean="0">
                          <a:solidFill>
                            <a:schemeClr val="tx1"/>
                          </a:solidFill>
                          <a:latin typeface="Calibri" panose="020F0502020204030204" pitchFamily="34" charset="0"/>
                        </a:rPr>
                        <a:t>would</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like</a:t>
                      </a:r>
                      <a:endParaRPr lang="fr-FR" sz="1000" baseline="0" noProof="0" dirty="0" smtClean="0">
                        <a:solidFill>
                          <a:schemeClr val="tx1"/>
                        </a:solidFill>
                        <a:latin typeface="Calibri" panose="020F0502020204030204" pitchFamily="34" charset="0"/>
                      </a:endParaRP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Est-ce qu’il y a? </a:t>
                      </a:r>
                      <a:r>
                        <a:rPr lang="fr-FR" sz="1000" b="0" baseline="0" noProof="0" dirty="0" smtClean="0">
                          <a:solidFill>
                            <a:schemeClr val="tx1"/>
                          </a:solidFill>
                          <a:latin typeface="Calibri" panose="020F0502020204030204" pitchFamily="34" charset="0"/>
                        </a:rPr>
                        <a:t>-</a:t>
                      </a:r>
                      <a:r>
                        <a:rPr lang="fr-FR" sz="1000" baseline="0" noProof="0" dirty="0" smtClean="0">
                          <a:solidFill>
                            <a:schemeClr val="tx1"/>
                          </a:solidFill>
                          <a:latin typeface="Calibri" panose="020F0502020204030204" pitchFamily="34" charset="0"/>
                        </a:rPr>
                        <a:t> Is </a:t>
                      </a:r>
                      <a:r>
                        <a:rPr lang="fr-FR" sz="1000" baseline="0" noProof="0" dirty="0" err="1" smtClean="0">
                          <a:solidFill>
                            <a:schemeClr val="tx1"/>
                          </a:solidFill>
                          <a:latin typeface="Calibri" panose="020F0502020204030204" pitchFamily="34" charset="0"/>
                        </a:rPr>
                        <a:t>there</a:t>
                      </a:r>
                      <a:r>
                        <a:rPr lang="fr-FR" sz="1000" baseline="0" noProof="0" dirty="0" smtClean="0">
                          <a:solidFill>
                            <a:schemeClr val="tx1"/>
                          </a:solidFill>
                          <a:latin typeface="Calibri" panose="020F0502020204030204" pitchFamily="34" charset="0"/>
                        </a:rPr>
                        <a:t>/are </a:t>
                      </a:r>
                      <a:r>
                        <a:rPr lang="fr-FR" sz="1000" baseline="0" noProof="0" dirty="0" err="1" smtClean="0">
                          <a:solidFill>
                            <a:schemeClr val="tx1"/>
                          </a:solidFill>
                          <a:latin typeface="Calibri" panose="020F0502020204030204" pitchFamily="34" charset="0"/>
                        </a:rPr>
                        <a:t>there</a:t>
                      </a:r>
                      <a:r>
                        <a:rPr lang="fr-FR" sz="1000" baseline="0" noProof="0" dirty="0" smtClean="0">
                          <a:solidFill>
                            <a:schemeClr val="tx1"/>
                          </a:solidFill>
                          <a:latin typeface="Calibri" panose="020F0502020204030204" pitchFamily="34" charset="0"/>
                        </a:rPr>
                        <a:t>?</a:t>
                      </a:r>
                    </a:p>
                    <a:p>
                      <a:pPr marL="0" indent="0" algn="l">
                        <a:buFont typeface="Arial" panose="020B0604020202020204" pitchFamily="34" charset="0"/>
                        <a:buNone/>
                      </a:pPr>
                      <a:r>
                        <a:rPr lang="fr-FR" sz="1000" b="1" baseline="0" noProof="0" dirty="0" smtClean="0">
                          <a:solidFill>
                            <a:schemeClr val="tx1"/>
                          </a:solidFill>
                          <a:latin typeface="Calibri" panose="020F0502020204030204" pitchFamily="34" charset="0"/>
                        </a:rPr>
                        <a:t>As-tu?/Avez-vous? </a:t>
                      </a:r>
                      <a:r>
                        <a:rPr lang="fr-FR" sz="1000" b="0" baseline="0" noProof="0" dirty="0" smtClean="0">
                          <a:solidFill>
                            <a:schemeClr val="tx1"/>
                          </a:solidFill>
                          <a:latin typeface="Calibri" panose="020F0502020204030204" pitchFamily="34" charset="0"/>
                        </a:rPr>
                        <a:t>-</a:t>
                      </a:r>
                      <a:r>
                        <a:rPr lang="fr-FR" sz="1000" baseline="0" noProof="0" dirty="0" smtClean="0">
                          <a:solidFill>
                            <a:schemeClr val="tx1"/>
                          </a:solidFill>
                          <a:latin typeface="Calibri" panose="020F0502020204030204" pitchFamily="34" charset="0"/>
                        </a:rPr>
                        <a:t> Do </a:t>
                      </a:r>
                      <a:r>
                        <a:rPr lang="fr-FR" sz="1000" baseline="0" noProof="0" dirty="0" err="1" smtClean="0">
                          <a:solidFill>
                            <a:schemeClr val="tx1"/>
                          </a:solidFill>
                          <a:latin typeface="Calibri" panose="020F0502020204030204" pitchFamily="34" charset="0"/>
                        </a:rPr>
                        <a:t>you</a:t>
                      </a:r>
                      <a:r>
                        <a:rPr lang="fr-FR" sz="1000" baseline="0" noProof="0" dirty="0" smtClean="0">
                          <a:solidFill>
                            <a:schemeClr val="tx1"/>
                          </a:solidFill>
                          <a:latin typeface="Calibri" panose="020F0502020204030204" pitchFamily="34" charset="0"/>
                        </a:rPr>
                        <a:t> have?</a:t>
                      </a:r>
                      <a:endParaRPr lang="fr-FR" sz="1000" baseline="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8719906"/>
                  </a:ext>
                </a:extLst>
              </a:tr>
              <a:tr h="328118">
                <a:tc gridSpan="2">
                  <a:txBody>
                    <a:bodyPr/>
                    <a:lstStyle/>
                    <a:p>
                      <a:pPr algn="ctr"/>
                      <a:r>
                        <a:rPr lang="fr-FR" sz="1200" b="1" noProof="0" dirty="0" smtClean="0">
                          <a:solidFill>
                            <a:schemeClr val="tx1"/>
                          </a:solidFill>
                          <a:latin typeface="Calibri" panose="020F0502020204030204" pitchFamily="34" charset="0"/>
                        </a:rPr>
                        <a:t>TIME EXPRESSIONS </a:t>
                      </a:r>
                      <a:endParaRPr lang="fr-FR" sz="1200" b="1"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r>
                        <a:rPr lang="fr-FR" sz="1200" b="1" noProof="0" dirty="0" smtClean="0">
                          <a:solidFill>
                            <a:schemeClr val="tx1"/>
                          </a:solidFill>
                          <a:latin typeface="Calibri" panose="020F0502020204030204" pitchFamily="34" charset="0"/>
                        </a:rPr>
                        <a:t>REMEMBER!</a:t>
                      </a:r>
                      <a:endParaRPr lang="fr-FR" sz="1200" b="1"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noProof="0" dirty="0" smtClean="0">
                          <a:solidFill>
                            <a:schemeClr val="tx1"/>
                          </a:solidFill>
                          <a:latin typeface="Calibri" panose="020F0502020204030204" pitchFamily="34" charset="0"/>
                        </a:rPr>
                        <a:t>OPINIONS</a:t>
                      </a:r>
                      <a:endParaRPr lang="fr-FR" sz="1200" b="1" baseline="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494827"/>
                  </a:ext>
                </a:extLst>
              </a:tr>
              <a:tr h="824010">
                <a:tc gridSpan="2">
                  <a:txBody>
                    <a:bodyPr/>
                    <a:lstStyle/>
                    <a:p>
                      <a:r>
                        <a:rPr lang="fr-FR" sz="1000" b="1" noProof="0" dirty="0" smtClean="0">
                          <a:solidFill>
                            <a:schemeClr val="tx1"/>
                          </a:solidFill>
                          <a:latin typeface="Calibri" panose="020F0502020204030204" pitchFamily="34" charset="0"/>
                        </a:rPr>
                        <a:t>Hier</a:t>
                      </a:r>
                      <a:r>
                        <a:rPr lang="fr-FR" sz="1000" noProof="0" dirty="0" smtClean="0">
                          <a:solidFill>
                            <a:schemeClr val="tx1"/>
                          </a:solidFill>
                          <a:latin typeface="Calibri" panose="020F0502020204030204" pitchFamily="34" charset="0"/>
                        </a:rPr>
                        <a:t> - </a:t>
                      </a:r>
                      <a:r>
                        <a:rPr lang="fr-FR" sz="1000" noProof="0" dirty="0" err="1" smtClean="0">
                          <a:solidFill>
                            <a:schemeClr val="tx1"/>
                          </a:solidFill>
                          <a:latin typeface="Calibri" panose="020F0502020204030204" pitchFamily="34" charset="0"/>
                        </a:rPr>
                        <a:t>Yesterday</a:t>
                      </a:r>
                      <a:endParaRPr lang="fr-FR" sz="1000" noProof="0" dirty="0" smtClean="0">
                        <a:solidFill>
                          <a:schemeClr val="tx1"/>
                        </a:solidFill>
                        <a:latin typeface="Calibri" panose="020F0502020204030204" pitchFamily="34" charset="0"/>
                      </a:endParaRPr>
                    </a:p>
                    <a:p>
                      <a:r>
                        <a:rPr lang="fr-FR" sz="1000" b="1" noProof="0" dirty="0" smtClean="0">
                          <a:solidFill>
                            <a:schemeClr val="tx1"/>
                          </a:solidFill>
                          <a:latin typeface="Calibri" panose="020F0502020204030204" pitchFamily="34" charset="0"/>
                        </a:rPr>
                        <a:t>Il</a:t>
                      </a:r>
                      <a:r>
                        <a:rPr lang="fr-FR" sz="1000" b="1" baseline="0" noProof="0" dirty="0" smtClean="0">
                          <a:solidFill>
                            <a:schemeClr val="tx1"/>
                          </a:solidFill>
                          <a:latin typeface="Calibri" panose="020F0502020204030204" pitchFamily="34" charset="0"/>
                        </a:rPr>
                        <a:t> y a </a:t>
                      </a:r>
                      <a:r>
                        <a:rPr lang="fr-FR" sz="1000" b="1" noProof="0" dirty="0" smtClean="0">
                          <a:solidFill>
                            <a:schemeClr val="tx1"/>
                          </a:solidFill>
                          <a:latin typeface="Calibri" panose="020F0502020204030204" pitchFamily="34" charset="0"/>
                        </a:rPr>
                        <a:t> + </a:t>
                      </a:r>
                      <a:r>
                        <a:rPr lang="fr-FR" sz="1000" b="1" noProof="0" dirty="0" err="1" smtClean="0">
                          <a:solidFill>
                            <a:schemeClr val="tx1"/>
                          </a:solidFill>
                          <a:latin typeface="Calibri" panose="020F0502020204030204" pitchFamily="34" charset="0"/>
                        </a:rPr>
                        <a:t>period</a:t>
                      </a:r>
                      <a:r>
                        <a:rPr lang="fr-FR" sz="1000" b="1" noProof="0" dirty="0" smtClean="0">
                          <a:solidFill>
                            <a:schemeClr val="tx1"/>
                          </a:solidFill>
                          <a:latin typeface="Calibri" panose="020F0502020204030204" pitchFamily="34" charset="0"/>
                        </a:rPr>
                        <a:t> of time - ….</a:t>
                      </a:r>
                      <a:r>
                        <a:rPr lang="fr-FR" sz="1000" b="0" noProof="0" dirty="0" err="1" smtClean="0">
                          <a:solidFill>
                            <a:schemeClr val="tx1"/>
                          </a:solidFill>
                          <a:latin typeface="Calibri" panose="020F0502020204030204" pitchFamily="34" charset="0"/>
                        </a:rPr>
                        <a:t>ago</a:t>
                      </a:r>
                      <a:endParaRPr lang="fr-FR" sz="1000" b="0" noProof="0" dirty="0" smtClean="0">
                        <a:solidFill>
                          <a:schemeClr val="tx1"/>
                        </a:solidFill>
                        <a:latin typeface="Calibri" panose="020F0502020204030204" pitchFamily="34" charset="0"/>
                      </a:endParaRPr>
                    </a:p>
                    <a:p>
                      <a:r>
                        <a:rPr lang="fr-FR" sz="1000" b="1" noProof="0" dirty="0" smtClean="0">
                          <a:solidFill>
                            <a:schemeClr val="tx1"/>
                          </a:solidFill>
                          <a:latin typeface="Calibri" panose="020F0502020204030204" pitchFamily="34" charset="0"/>
                        </a:rPr>
                        <a:t>La</a:t>
                      </a:r>
                      <a:r>
                        <a:rPr lang="fr-FR" sz="1000" b="1" baseline="0" noProof="0" dirty="0" smtClean="0">
                          <a:solidFill>
                            <a:schemeClr val="tx1"/>
                          </a:solidFill>
                          <a:latin typeface="Calibri" panose="020F0502020204030204" pitchFamily="34" charset="0"/>
                        </a:rPr>
                        <a:t> semaine dernière</a:t>
                      </a:r>
                      <a:r>
                        <a:rPr lang="fr-FR" sz="1000" b="1" noProof="0" dirty="0" smtClean="0">
                          <a:solidFill>
                            <a:schemeClr val="tx1"/>
                          </a:solidFill>
                          <a:latin typeface="Calibri" panose="020F0502020204030204" pitchFamily="34" charset="0"/>
                        </a:rPr>
                        <a:t> </a:t>
                      </a:r>
                      <a:r>
                        <a:rPr lang="fr-FR" sz="1000" noProof="0" dirty="0" smtClean="0">
                          <a:solidFill>
                            <a:schemeClr val="tx1"/>
                          </a:solidFill>
                          <a:latin typeface="Calibri" panose="020F0502020204030204" pitchFamily="34" charset="0"/>
                        </a:rPr>
                        <a:t>– last</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week</a:t>
                      </a:r>
                      <a:endParaRPr lang="fr-FR" sz="1000" baseline="0" noProof="0" dirty="0" smtClean="0">
                        <a:solidFill>
                          <a:schemeClr val="tx1"/>
                        </a:solidFill>
                        <a:latin typeface="Calibri" panose="020F0502020204030204" pitchFamily="34" charset="0"/>
                      </a:endParaRPr>
                    </a:p>
                    <a:p>
                      <a:r>
                        <a:rPr lang="fr-FR" sz="1000" b="1" baseline="0" noProof="0" dirty="0" smtClean="0">
                          <a:solidFill>
                            <a:schemeClr val="tx1"/>
                          </a:solidFill>
                          <a:latin typeface="Calibri" panose="020F0502020204030204" pitchFamily="34" charset="0"/>
                        </a:rPr>
                        <a:t>L’année dernière </a:t>
                      </a:r>
                      <a:r>
                        <a:rPr lang="fr-FR" sz="1000" baseline="0" noProof="0" dirty="0" smtClean="0">
                          <a:solidFill>
                            <a:schemeClr val="tx1"/>
                          </a:solidFill>
                          <a:latin typeface="Calibri" panose="020F0502020204030204" pitchFamily="34" charset="0"/>
                        </a:rPr>
                        <a:t>– last </a:t>
                      </a:r>
                      <a:r>
                        <a:rPr lang="fr-FR" sz="1000" baseline="0" noProof="0" dirty="0" err="1" smtClean="0">
                          <a:solidFill>
                            <a:schemeClr val="tx1"/>
                          </a:solidFill>
                          <a:latin typeface="Calibri" panose="020F0502020204030204" pitchFamily="34" charset="0"/>
                        </a:rPr>
                        <a:t>year</a:t>
                      </a:r>
                      <a:endParaRPr lang="fr-FR" sz="1000" baseline="0" noProof="0" dirty="0" smtClean="0">
                        <a:solidFill>
                          <a:schemeClr val="tx1"/>
                        </a:solidFill>
                        <a:latin typeface="Calibri" panose="020F0502020204030204" pitchFamily="34" charset="0"/>
                      </a:endParaRPr>
                    </a:p>
                    <a:p>
                      <a:r>
                        <a:rPr lang="fr-FR" sz="1000" b="1" baseline="0" noProof="0" dirty="0" smtClean="0">
                          <a:solidFill>
                            <a:schemeClr val="tx1"/>
                          </a:solidFill>
                          <a:latin typeface="Calibri" panose="020F0502020204030204" pitchFamily="34" charset="0"/>
                        </a:rPr>
                        <a:t>La dernière fois</a:t>
                      </a:r>
                      <a:r>
                        <a:rPr lang="fr-FR" sz="1000" baseline="0" noProof="0" dirty="0" smtClean="0">
                          <a:solidFill>
                            <a:schemeClr val="tx1"/>
                          </a:solidFill>
                          <a:latin typeface="Calibri" panose="020F0502020204030204" pitchFamily="34" charset="0"/>
                        </a:rPr>
                        <a:t>- The last time</a:t>
                      </a:r>
                      <a:endParaRPr lang="fr-FR" sz="100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rowSpan="4" gridSpan="2">
                  <a:txBody>
                    <a:bodyPr/>
                    <a:lstStyle/>
                    <a:p>
                      <a:pPr marL="171450" indent="-171450">
                        <a:buFont typeface="Arial" pitchFamily="34" charset="0"/>
                        <a:buChar char="•"/>
                      </a:pPr>
                      <a:r>
                        <a:rPr lang="fr-FR" sz="1100" noProof="0" dirty="0" err="1" smtClean="0">
                          <a:solidFill>
                            <a:schemeClr val="tx1"/>
                          </a:solidFill>
                          <a:latin typeface="Calibri" panose="020F0502020204030204" pitchFamily="34" charset="0"/>
                        </a:rPr>
                        <a:t>Make</a:t>
                      </a:r>
                      <a:r>
                        <a:rPr lang="fr-FR" sz="1100" baseline="0" noProof="0" dirty="0" smtClean="0">
                          <a:solidFill>
                            <a:schemeClr val="tx1"/>
                          </a:solidFill>
                          <a:latin typeface="Calibri" panose="020F0502020204030204" pitchFamily="34" charset="0"/>
                        </a:rPr>
                        <a:t> a </a:t>
                      </a:r>
                      <a:r>
                        <a:rPr lang="fr-FR" sz="1100" baseline="0" noProof="0" dirty="0" err="1" smtClean="0">
                          <a:solidFill>
                            <a:schemeClr val="tx1"/>
                          </a:solidFill>
                          <a:latin typeface="Calibri" panose="020F0502020204030204" pitchFamily="34" charset="0"/>
                        </a:rPr>
                        <a:t>statement</a:t>
                      </a:r>
                      <a:r>
                        <a:rPr lang="fr-FR" sz="1100" baseline="0" noProof="0" dirty="0" smtClean="0">
                          <a:solidFill>
                            <a:schemeClr val="tx1"/>
                          </a:solidFill>
                          <a:latin typeface="Calibri" panose="020F0502020204030204" pitchFamily="34" charset="0"/>
                        </a:rPr>
                        <a:t> about the information </a:t>
                      </a:r>
                      <a:r>
                        <a:rPr lang="fr-FR" sz="1100" baseline="0" noProof="0" dirty="0" err="1" smtClean="0">
                          <a:solidFill>
                            <a:schemeClr val="tx1"/>
                          </a:solidFill>
                          <a:latin typeface="Calibri" panose="020F0502020204030204" pitchFamily="34" charset="0"/>
                        </a:rPr>
                        <a:t>given</a:t>
                      </a:r>
                      <a:r>
                        <a:rPr lang="fr-FR" sz="1100" baseline="0" noProof="0" dirty="0" smtClean="0">
                          <a:solidFill>
                            <a:schemeClr val="tx1"/>
                          </a:solidFill>
                          <a:latin typeface="Calibri" panose="020F0502020204030204" pitchFamily="34" charset="0"/>
                        </a:rPr>
                        <a:t>. (This </a:t>
                      </a:r>
                      <a:r>
                        <a:rPr lang="fr-FR" sz="1100" baseline="0" noProof="0" dirty="0" err="1" smtClean="0">
                          <a:solidFill>
                            <a:schemeClr val="tx1"/>
                          </a:solidFill>
                          <a:latin typeface="Calibri" panose="020F0502020204030204" pitchFamily="34" charset="0"/>
                        </a:rPr>
                        <a:t>will</a:t>
                      </a:r>
                      <a:r>
                        <a:rPr lang="fr-FR" sz="1100" baseline="0" noProof="0" dirty="0" smtClean="0">
                          <a:solidFill>
                            <a:schemeClr val="tx1"/>
                          </a:solidFill>
                          <a:latin typeface="Calibri" panose="020F0502020204030204" pitchFamily="34" charset="0"/>
                        </a:rPr>
                        <a:t> </a:t>
                      </a:r>
                      <a:r>
                        <a:rPr lang="fr-FR" sz="1100" baseline="0" noProof="0" dirty="0" err="1" smtClean="0">
                          <a:solidFill>
                            <a:schemeClr val="tx1"/>
                          </a:solidFill>
                          <a:latin typeface="Calibri" panose="020F0502020204030204" pitchFamily="34" charset="0"/>
                        </a:rPr>
                        <a:t>be</a:t>
                      </a:r>
                      <a:r>
                        <a:rPr lang="fr-FR" sz="1100" baseline="0" noProof="0" dirty="0" smtClean="0">
                          <a:solidFill>
                            <a:schemeClr val="tx1"/>
                          </a:solidFill>
                          <a:latin typeface="Calibri" panose="020F0502020204030204" pitchFamily="34" charset="0"/>
                        </a:rPr>
                        <a:t> a </a:t>
                      </a:r>
                      <a:r>
                        <a:rPr lang="fr-FR" sz="1100" baseline="0" noProof="0" dirty="0" err="1" smtClean="0">
                          <a:solidFill>
                            <a:schemeClr val="tx1"/>
                          </a:solidFill>
                          <a:latin typeface="Calibri" panose="020F0502020204030204" pitchFamily="34" charset="0"/>
                        </a:rPr>
                        <a:t>response</a:t>
                      </a:r>
                      <a:r>
                        <a:rPr lang="fr-FR" sz="1100" baseline="0" noProof="0" dirty="0" smtClean="0">
                          <a:solidFill>
                            <a:schemeClr val="tx1"/>
                          </a:solidFill>
                          <a:latin typeface="Calibri" panose="020F0502020204030204" pitchFamily="34" charset="0"/>
                        </a:rPr>
                        <a:t> to a question </a:t>
                      </a:r>
                      <a:r>
                        <a:rPr lang="fr-FR" sz="1100" baseline="0" noProof="0" dirty="0" err="1" smtClean="0">
                          <a:solidFill>
                            <a:schemeClr val="tx1"/>
                          </a:solidFill>
                          <a:latin typeface="Calibri" panose="020F0502020204030204" pitchFamily="34" charset="0"/>
                        </a:rPr>
                        <a:t>asked</a:t>
                      </a:r>
                      <a:r>
                        <a:rPr lang="fr-FR" sz="1100" baseline="0" noProof="0" dirty="0" smtClean="0">
                          <a:solidFill>
                            <a:schemeClr val="tx1"/>
                          </a:solidFill>
                          <a:latin typeface="Calibri" panose="020F0502020204030204" pitchFamily="34" charset="0"/>
                        </a:rPr>
                        <a:t> by the </a:t>
                      </a:r>
                      <a:r>
                        <a:rPr lang="fr-FR" sz="1100" baseline="0" noProof="0" dirty="0" err="1" smtClean="0">
                          <a:solidFill>
                            <a:schemeClr val="tx1"/>
                          </a:solidFill>
                          <a:latin typeface="Calibri" panose="020F0502020204030204" pitchFamily="34" charset="0"/>
                        </a:rPr>
                        <a:t>teacher</a:t>
                      </a:r>
                      <a:r>
                        <a:rPr lang="fr-FR" sz="1100" baseline="0" noProof="0" dirty="0" smtClean="0">
                          <a:solidFill>
                            <a:schemeClr val="tx1"/>
                          </a:solidFill>
                          <a:latin typeface="Calibri" panose="020F0502020204030204" pitchFamily="34" charset="0"/>
                        </a:rPr>
                        <a:t>)</a:t>
                      </a:r>
                    </a:p>
                    <a:p>
                      <a:pPr marL="0" indent="0">
                        <a:buFont typeface="Arial" panose="020B0604020202020204" pitchFamily="34" charset="0"/>
                        <a:buNone/>
                      </a:pPr>
                      <a:endParaRPr lang="fr-FR" sz="1100" noProof="0" dirty="0" smtClean="0">
                        <a:solidFill>
                          <a:schemeClr val="tx1"/>
                        </a:solidFill>
                        <a:latin typeface="Calibri" panose="020F0502020204030204" pitchFamily="34" charset="0"/>
                      </a:endParaRPr>
                    </a:p>
                    <a:p>
                      <a:r>
                        <a:rPr lang="fr-FR" sz="1100" b="1" noProof="0" dirty="0" smtClean="0">
                          <a:solidFill>
                            <a:schemeClr val="tx1"/>
                          </a:solidFill>
                          <a:latin typeface="Calibri" panose="020F0502020204030204" pitchFamily="34" charset="0"/>
                        </a:rPr>
                        <a:t>?  </a:t>
                      </a:r>
                      <a:r>
                        <a:rPr lang="fr-FR" sz="1100" b="0" baseline="0" noProof="0" dirty="0" smtClean="0">
                          <a:solidFill>
                            <a:schemeClr val="tx1"/>
                          </a:solidFill>
                          <a:latin typeface="Calibri" panose="020F0502020204030204" pitchFamily="34" charset="0"/>
                        </a:rPr>
                        <a:t> </a:t>
                      </a:r>
                      <a:r>
                        <a:rPr lang="fr-FR" sz="1100" noProof="0" dirty="0" smtClean="0">
                          <a:solidFill>
                            <a:schemeClr val="tx1"/>
                          </a:solidFill>
                          <a:latin typeface="Calibri" panose="020F0502020204030204" pitchFamily="34" charset="0"/>
                        </a:rPr>
                        <a:t>You </a:t>
                      </a:r>
                      <a:r>
                        <a:rPr lang="fr-FR" sz="1100" noProof="0" dirty="0" err="1" smtClean="0">
                          <a:solidFill>
                            <a:schemeClr val="tx1"/>
                          </a:solidFill>
                          <a:latin typeface="Calibri" panose="020F0502020204030204" pitchFamily="34" charset="0"/>
                        </a:rPr>
                        <a:t>will</a:t>
                      </a:r>
                      <a:r>
                        <a:rPr lang="fr-FR" sz="1100" baseline="0" noProof="0" dirty="0" smtClean="0">
                          <a:solidFill>
                            <a:schemeClr val="tx1"/>
                          </a:solidFill>
                          <a:latin typeface="Calibri" panose="020F0502020204030204" pitchFamily="34" charset="0"/>
                        </a:rPr>
                        <a:t> have to </a:t>
                      </a:r>
                      <a:r>
                        <a:rPr lang="fr-FR" sz="1100" baseline="0" noProof="0" dirty="0" err="1" smtClean="0">
                          <a:solidFill>
                            <a:schemeClr val="tx1"/>
                          </a:solidFill>
                          <a:latin typeface="Calibri" panose="020F0502020204030204" pitchFamily="34" charset="0"/>
                        </a:rPr>
                        <a:t>ask</a:t>
                      </a:r>
                      <a:r>
                        <a:rPr lang="fr-FR" sz="1100" baseline="0" noProof="0" dirty="0" smtClean="0">
                          <a:solidFill>
                            <a:schemeClr val="tx1"/>
                          </a:solidFill>
                          <a:latin typeface="Calibri" panose="020F0502020204030204" pitchFamily="34" charset="0"/>
                        </a:rPr>
                        <a:t> a question</a:t>
                      </a:r>
                    </a:p>
                    <a:p>
                      <a:endParaRPr lang="fr-FR" sz="1100" baseline="0" noProof="0" dirty="0" smtClean="0">
                        <a:solidFill>
                          <a:schemeClr val="tx1"/>
                        </a:solidFill>
                        <a:latin typeface="Calibri" panose="020F0502020204030204" pitchFamily="34" charset="0"/>
                      </a:endParaRPr>
                    </a:p>
                    <a:p>
                      <a:endParaRPr lang="fr-FR" sz="1100" baseline="0" noProof="0" dirty="0" smtClean="0">
                        <a:solidFill>
                          <a:schemeClr val="tx1"/>
                        </a:solidFill>
                        <a:latin typeface="Calibri" panose="020F0502020204030204" pitchFamily="34" charset="0"/>
                      </a:endParaRPr>
                    </a:p>
                    <a:p>
                      <a:r>
                        <a:rPr lang="fr-FR" sz="1100" baseline="0" noProof="0" dirty="0" err="1" smtClean="0">
                          <a:solidFill>
                            <a:schemeClr val="tx1"/>
                          </a:solidFill>
                          <a:latin typeface="Calibri" panose="020F0502020204030204" pitchFamily="34" charset="0"/>
                        </a:rPr>
                        <a:t>Aim</a:t>
                      </a:r>
                      <a:r>
                        <a:rPr lang="fr-FR" sz="1100" baseline="0" noProof="0" dirty="0" smtClean="0">
                          <a:solidFill>
                            <a:schemeClr val="tx1"/>
                          </a:solidFill>
                          <a:latin typeface="Calibri" panose="020F0502020204030204" pitchFamily="34" charset="0"/>
                        </a:rPr>
                        <a:t> to use a </a:t>
                      </a:r>
                      <a:r>
                        <a:rPr lang="fr-FR" sz="1100" baseline="0" noProof="0" dirty="0" err="1" smtClean="0">
                          <a:solidFill>
                            <a:schemeClr val="tx1"/>
                          </a:solidFill>
                          <a:latin typeface="Calibri" panose="020F0502020204030204" pitchFamily="34" charset="0"/>
                        </a:rPr>
                        <a:t>verb</a:t>
                      </a:r>
                      <a:r>
                        <a:rPr lang="fr-FR" sz="1100" baseline="0" noProof="0" dirty="0" smtClean="0">
                          <a:solidFill>
                            <a:schemeClr val="tx1"/>
                          </a:solidFill>
                          <a:latin typeface="Calibri" panose="020F0502020204030204" pitchFamily="34" charset="0"/>
                        </a:rPr>
                        <a:t> in </a:t>
                      </a:r>
                      <a:r>
                        <a:rPr lang="fr-FR" sz="1100" baseline="0" noProof="0" dirty="0" err="1" smtClean="0">
                          <a:solidFill>
                            <a:schemeClr val="tx1"/>
                          </a:solidFill>
                          <a:latin typeface="Calibri" panose="020F0502020204030204" pitchFamily="34" charset="0"/>
                        </a:rPr>
                        <a:t>each</a:t>
                      </a:r>
                      <a:r>
                        <a:rPr lang="fr-FR" sz="1100" baseline="0" noProof="0" dirty="0" smtClean="0">
                          <a:solidFill>
                            <a:schemeClr val="tx1"/>
                          </a:solidFill>
                          <a:latin typeface="Calibri" panose="020F0502020204030204" pitchFamily="34" charset="0"/>
                        </a:rPr>
                        <a:t> </a:t>
                      </a:r>
                      <a:r>
                        <a:rPr lang="fr-FR" sz="1100" baseline="0" noProof="0" dirty="0" err="1" smtClean="0">
                          <a:solidFill>
                            <a:schemeClr val="tx1"/>
                          </a:solidFill>
                          <a:latin typeface="Calibri" panose="020F0502020204030204" pitchFamily="34" charset="0"/>
                        </a:rPr>
                        <a:t>response</a:t>
                      </a:r>
                      <a:r>
                        <a:rPr lang="fr-FR" sz="1100" baseline="0" noProof="0" dirty="0" smtClean="0">
                          <a:solidFill>
                            <a:schemeClr val="tx1"/>
                          </a:solidFill>
                          <a:latin typeface="Calibri" panose="020F0502020204030204" pitchFamily="34" charset="0"/>
                        </a:rPr>
                        <a:t>. </a:t>
                      </a:r>
                      <a:endParaRPr lang="fr-FR" sz="110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s-ES_tradnl"/>
                    </a:p>
                  </a:txBody>
                  <a:tcPr/>
                </a:tc>
                <a:tc rowSpan="5">
                  <a:txBody>
                    <a:bodyPr/>
                    <a:lstStyle/>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J’aime/je n’aime pas- </a:t>
                      </a:r>
                      <a:r>
                        <a:rPr lang="fr-FR" sz="1000" b="0" baseline="0" noProof="0" dirty="0" smtClean="0">
                          <a:solidFill>
                            <a:schemeClr val="tx1"/>
                          </a:solidFill>
                          <a:latin typeface="Calibri" panose="020F0502020204030204" pitchFamily="34" charset="0"/>
                        </a:rPr>
                        <a:t>I </a:t>
                      </a:r>
                      <a:r>
                        <a:rPr lang="fr-FR" sz="1000" b="0" baseline="0" noProof="0" dirty="0" err="1" smtClean="0">
                          <a:solidFill>
                            <a:schemeClr val="tx1"/>
                          </a:solidFill>
                          <a:latin typeface="Calibri" panose="020F0502020204030204" pitchFamily="34" charset="0"/>
                        </a:rPr>
                        <a:t>like</a:t>
                      </a:r>
                      <a:r>
                        <a:rPr lang="fr-FR" sz="1000" b="0" baseline="0" noProof="0" dirty="0" smtClean="0">
                          <a:solidFill>
                            <a:schemeClr val="tx1"/>
                          </a:solidFill>
                          <a:latin typeface="Calibri" panose="020F0502020204030204" pitchFamily="34" charset="0"/>
                        </a:rPr>
                        <a:t>/</a:t>
                      </a:r>
                      <a:r>
                        <a:rPr lang="fr-FR" sz="1000" b="0" baseline="0" noProof="0" dirty="0" err="1" smtClean="0">
                          <a:solidFill>
                            <a:schemeClr val="tx1"/>
                          </a:solidFill>
                          <a:latin typeface="Calibri" panose="020F0502020204030204" pitchFamily="34" charset="0"/>
                        </a:rPr>
                        <a:t>don’t</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like</a:t>
                      </a:r>
                      <a:endParaRPr lang="fr-FR" sz="1000" b="1" baseline="0" noProof="0" dirty="0" smtClean="0">
                        <a:solidFill>
                          <a:schemeClr val="tx1"/>
                        </a:solidFill>
                        <a:latin typeface="Calibri" panose="020F0502020204030204" pitchFamily="34" charset="0"/>
                      </a:endParaRP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Ce qui est bien/mauvais– </a:t>
                      </a:r>
                      <a:r>
                        <a:rPr lang="fr-FR" sz="1000" b="0" baseline="0" noProof="0" dirty="0" smtClean="0">
                          <a:solidFill>
                            <a:schemeClr val="tx1"/>
                          </a:solidFill>
                          <a:latin typeface="Calibri" panose="020F0502020204030204" pitchFamily="34" charset="0"/>
                        </a:rPr>
                        <a:t>The good/</a:t>
                      </a:r>
                      <a:r>
                        <a:rPr lang="fr-FR" sz="1000" b="0" baseline="0" noProof="0" dirty="0" err="1" smtClean="0">
                          <a:solidFill>
                            <a:schemeClr val="tx1"/>
                          </a:solidFill>
                          <a:latin typeface="Calibri" panose="020F0502020204030204" pitchFamily="34" charset="0"/>
                        </a:rPr>
                        <a:t>bad</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thing</a:t>
                      </a:r>
                      <a:endParaRPr lang="fr-FR" sz="1000" b="1" baseline="0" noProof="0" dirty="0" smtClean="0">
                        <a:solidFill>
                          <a:schemeClr val="tx1"/>
                        </a:solidFill>
                        <a:latin typeface="Calibri" panose="020F0502020204030204" pitchFamily="34" charset="0"/>
                      </a:endParaRP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Le mieux/le pire- </a:t>
                      </a:r>
                      <a:r>
                        <a:rPr lang="fr-FR" sz="1000" b="0" baseline="0" noProof="0" dirty="0" smtClean="0">
                          <a:solidFill>
                            <a:schemeClr val="tx1"/>
                          </a:solidFill>
                          <a:latin typeface="Calibri" panose="020F0502020204030204" pitchFamily="34" charset="0"/>
                        </a:rPr>
                        <a:t>The best/</a:t>
                      </a:r>
                      <a:r>
                        <a:rPr lang="fr-FR" sz="1000" b="0" baseline="0" noProof="0" dirty="0" err="1" smtClean="0">
                          <a:solidFill>
                            <a:schemeClr val="tx1"/>
                          </a:solidFill>
                          <a:latin typeface="Calibri" panose="020F0502020204030204" pitchFamily="34" charset="0"/>
                        </a:rPr>
                        <a:t>worst</a:t>
                      </a:r>
                      <a:endParaRPr lang="fr-FR" sz="1000" b="0" baseline="0" noProof="0" dirty="0" smtClean="0">
                        <a:solidFill>
                          <a:schemeClr val="tx1"/>
                        </a:solidFill>
                        <a:latin typeface="Calibri" panose="020F0502020204030204" pitchFamily="34" charset="0"/>
                      </a:endParaRP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Je préfère</a:t>
                      </a:r>
                      <a:r>
                        <a:rPr lang="fr-FR" sz="1000" b="0" baseline="0" noProof="0" dirty="0" smtClean="0">
                          <a:solidFill>
                            <a:schemeClr val="tx1"/>
                          </a:solidFill>
                          <a:latin typeface="Calibri" panose="020F0502020204030204" pitchFamily="34" charset="0"/>
                        </a:rPr>
                        <a:t> - I </a:t>
                      </a:r>
                      <a:r>
                        <a:rPr lang="fr-FR" sz="1000" b="0" baseline="0" noProof="0" dirty="0" err="1" smtClean="0">
                          <a:solidFill>
                            <a:schemeClr val="tx1"/>
                          </a:solidFill>
                          <a:latin typeface="Calibri" panose="020F0502020204030204" pitchFamily="34" charset="0"/>
                        </a:rPr>
                        <a:t>prefer</a:t>
                      </a:r>
                      <a:endParaRPr lang="fr-FR" sz="1000" b="1" baseline="0" noProof="0" dirty="0" smtClean="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000" b="1" noProof="0" dirty="0" smtClean="0">
                          <a:solidFill>
                            <a:schemeClr val="tx1"/>
                          </a:solidFill>
                          <a:latin typeface="Calibri" panose="020F0502020204030204" pitchFamily="34" charset="0"/>
                        </a:rPr>
                        <a:t>Parce</a:t>
                      </a:r>
                      <a:r>
                        <a:rPr lang="fr-FR" sz="1000" b="1" baseline="0" noProof="0" dirty="0" smtClean="0">
                          <a:solidFill>
                            <a:schemeClr val="tx1"/>
                          </a:solidFill>
                          <a:latin typeface="Calibri" panose="020F0502020204030204" pitchFamily="34" charset="0"/>
                        </a:rPr>
                        <a:t> que/car/étant donné que/ puisque- </a:t>
                      </a:r>
                      <a:r>
                        <a:rPr lang="fr-FR" sz="1000" b="0" baseline="0" noProof="0" dirty="0" err="1" smtClean="0">
                          <a:solidFill>
                            <a:schemeClr val="tx1"/>
                          </a:solidFill>
                          <a:latin typeface="Calibri" panose="020F0502020204030204" pitchFamily="34" charset="0"/>
                        </a:rPr>
                        <a:t>Because</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since</a:t>
                      </a:r>
                      <a:endParaRPr lang="fr-FR" sz="1000" b="1" baseline="0" noProof="0" dirty="0" smtClean="0">
                        <a:solidFill>
                          <a:schemeClr val="tx1"/>
                        </a:solidFill>
                        <a:latin typeface="Calibri" panose="020F0502020204030204" pitchFamily="34" charset="0"/>
                      </a:endParaRP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C’était- </a:t>
                      </a:r>
                      <a:r>
                        <a:rPr lang="fr-FR" sz="1000" b="0" baseline="0" noProof="0" dirty="0" err="1" smtClean="0">
                          <a:solidFill>
                            <a:schemeClr val="tx1"/>
                          </a:solidFill>
                          <a:latin typeface="Calibri" panose="020F0502020204030204" pitchFamily="34" charset="0"/>
                        </a:rPr>
                        <a:t>iI</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was</a:t>
                      </a:r>
                      <a:endParaRPr lang="fr-FR" sz="1000" b="1" baseline="0" noProof="0" dirty="0" smtClean="0">
                        <a:solidFill>
                          <a:schemeClr val="tx1"/>
                        </a:solidFill>
                        <a:latin typeface="Calibri" panose="020F0502020204030204" pitchFamily="34" charset="0"/>
                      </a:endParaRP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C’est/ce sont - </a:t>
                      </a:r>
                      <a:r>
                        <a:rPr lang="fr-FR" sz="1000" b="0" baseline="0" noProof="0" dirty="0" smtClean="0">
                          <a:solidFill>
                            <a:schemeClr val="tx1"/>
                          </a:solidFill>
                          <a:latin typeface="Calibri" panose="020F0502020204030204" pitchFamily="34" charset="0"/>
                        </a:rPr>
                        <a:t> It </a:t>
                      </a:r>
                      <a:r>
                        <a:rPr lang="fr-FR" sz="1000" b="0" baseline="0" noProof="0" dirty="0" err="1" smtClean="0">
                          <a:solidFill>
                            <a:schemeClr val="tx1"/>
                          </a:solidFill>
                          <a:latin typeface="Calibri" panose="020F0502020204030204" pitchFamily="34" charset="0"/>
                        </a:rPr>
                        <a:t>is</a:t>
                      </a:r>
                      <a:r>
                        <a:rPr lang="fr-FR" sz="1000" b="0" baseline="0" noProof="0" dirty="0" smtClean="0">
                          <a:solidFill>
                            <a:schemeClr val="tx1"/>
                          </a:solidFill>
                          <a:latin typeface="Calibri" panose="020F0502020204030204" pitchFamily="34" charset="0"/>
                        </a:rPr>
                        <a:t>/</a:t>
                      </a:r>
                      <a:r>
                        <a:rPr lang="fr-FR" sz="1000" b="0" baseline="0" noProof="0" dirty="0" err="1" smtClean="0">
                          <a:solidFill>
                            <a:schemeClr val="tx1"/>
                          </a:solidFill>
                          <a:latin typeface="Calibri" panose="020F0502020204030204" pitchFamily="34" charset="0"/>
                        </a:rPr>
                        <a:t>they</a:t>
                      </a:r>
                      <a:r>
                        <a:rPr lang="fr-FR" sz="1000" b="0" baseline="0" noProof="0" dirty="0" smtClean="0">
                          <a:solidFill>
                            <a:schemeClr val="tx1"/>
                          </a:solidFill>
                          <a:latin typeface="Calibri" panose="020F0502020204030204" pitchFamily="34" charset="0"/>
                        </a:rPr>
                        <a:t> are</a:t>
                      </a: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Ce sera - </a:t>
                      </a:r>
                      <a:r>
                        <a:rPr lang="fr-FR" sz="1000" b="0" baseline="0" noProof="0" dirty="0" err="1" smtClean="0">
                          <a:solidFill>
                            <a:schemeClr val="tx1"/>
                          </a:solidFill>
                          <a:latin typeface="Calibri" panose="020F0502020204030204" pitchFamily="34" charset="0"/>
                        </a:rPr>
                        <a:t>it</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will</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be</a:t>
                      </a:r>
                      <a:endParaRPr lang="fr-FR" sz="1000" b="0" baseline="0" noProof="0" dirty="0" smtClean="0">
                        <a:solidFill>
                          <a:schemeClr val="tx1"/>
                        </a:solidFill>
                        <a:latin typeface="Calibri" panose="020F0502020204030204" pitchFamily="34" charset="0"/>
                      </a:endParaRPr>
                    </a:p>
                    <a:p>
                      <a:pPr marL="0" indent="0">
                        <a:lnSpc>
                          <a:spcPct val="100000"/>
                        </a:lnSpc>
                        <a:buFont typeface="Arial" panose="020B0604020202020204" pitchFamily="34" charset="0"/>
                        <a:buNone/>
                      </a:pPr>
                      <a:r>
                        <a:rPr lang="fr-FR" sz="1000" b="1" baseline="0" noProof="0" dirty="0" smtClean="0">
                          <a:solidFill>
                            <a:schemeClr val="tx1"/>
                          </a:solidFill>
                          <a:latin typeface="Calibri" panose="020F0502020204030204" pitchFamily="34" charset="0"/>
                        </a:rPr>
                        <a:t>Ce serait</a:t>
                      </a:r>
                      <a:r>
                        <a:rPr lang="fr-FR" sz="1000" b="0" baseline="0" noProof="0" dirty="0" smtClean="0">
                          <a:solidFill>
                            <a:schemeClr val="tx1"/>
                          </a:solidFill>
                          <a:latin typeface="Calibri" panose="020F0502020204030204" pitchFamily="34" charset="0"/>
                        </a:rPr>
                        <a:t> - It </a:t>
                      </a:r>
                      <a:r>
                        <a:rPr lang="fr-FR" sz="1000" b="0" baseline="0" noProof="0" dirty="0" err="1" smtClean="0">
                          <a:solidFill>
                            <a:schemeClr val="tx1"/>
                          </a:solidFill>
                          <a:latin typeface="Calibri" panose="020F0502020204030204" pitchFamily="34" charset="0"/>
                        </a:rPr>
                        <a:t>would</a:t>
                      </a:r>
                      <a:r>
                        <a:rPr lang="fr-FR" sz="1000" b="0" baseline="0" noProof="0" dirty="0" smtClean="0">
                          <a:solidFill>
                            <a:schemeClr val="tx1"/>
                          </a:solidFill>
                          <a:latin typeface="Calibri" panose="020F0502020204030204" pitchFamily="34" charset="0"/>
                        </a:rPr>
                        <a:t> </a:t>
                      </a:r>
                      <a:r>
                        <a:rPr lang="fr-FR" sz="1000" b="0" baseline="0" noProof="0" dirty="0" err="1" smtClean="0">
                          <a:solidFill>
                            <a:schemeClr val="tx1"/>
                          </a:solidFill>
                          <a:latin typeface="Calibri" panose="020F0502020204030204" pitchFamily="34" charset="0"/>
                        </a:rPr>
                        <a:t>be</a:t>
                      </a:r>
                      <a:endParaRPr lang="fr-FR" sz="1000" b="1" baseline="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106394"/>
                  </a:ext>
                </a:extLst>
              </a:tr>
              <a:tr h="618642">
                <a:tc gridSpan="2">
                  <a:txBody>
                    <a:bodyPr/>
                    <a:lstStyle/>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Aujourd’hui </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today</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Chaque</a:t>
                      </a:r>
                      <a:r>
                        <a:rPr lang="fr-FR" sz="1000" b="1" baseline="0" noProof="0" dirty="0" smtClean="0">
                          <a:solidFill>
                            <a:schemeClr val="tx1"/>
                          </a:solidFill>
                          <a:latin typeface="Calibri" panose="020F0502020204030204" pitchFamily="34" charset="0"/>
                        </a:rPr>
                        <a:t> jour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each</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day</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Toujours</a:t>
                      </a:r>
                      <a:r>
                        <a:rPr lang="fr-FR" sz="1000" noProof="0" dirty="0" smtClean="0">
                          <a:solidFill>
                            <a:schemeClr val="tx1"/>
                          </a:solidFill>
                          <a:latin typeface="Calibri" panose="020F0502020204030204" pitchFamily="34" charset="0"/>
                        </a:rPr>
                        <a:t>- </a:t>
                      </a:r>
                      <a:r>
                        <a:rPr lang="fr-FR" sz="1000" noProof="0" dirty="0" err="1" smtClean="0">
                          <a:solidFill>
                            <a:schemeClr val="tx1"/>
                          </a:solidFill>
                          <a:latin typeface="Calibri" panose="020F0502020204030204" pitchFamily="34" charset="0"/>
                        </a:rPr>
                        <a:t>always</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Ne… jamais</a:t>
                      </a:r>
                      <a:r>
                        <a:rPr lang="fr-FR" sz="1000" baseline="0" noProof="0" dirty="0" smtClean="0">
                          <a:solidFill>
                            <a:schemeClr val="tx1"/>
                          </a:solidFill>
                          <a:latin typeface="Calibri" panose="020F0502020204030204" pitchFamily="34" charset="0"/>
                        </a:rPr>
                        <a:t> – </a:t>
                      </a:r>
                      <a:r>
                        <a:rPr lang="fr-FR" sz="1000" baseline="0" noProof="0" dirty="0" err="1" smtClean="0">
                          <a:solidFill>
                            <a:schemeClr val="tx1"/>
                          </a:solidFill>
                          <a:latin typeface="Calibri" panose="020F0502020204030204" pitchFamily="34" charset="0"/>
                        </a:rPr>
                        <a:t>never</a:t>
                      </a:r>
                      <a:endParaRPr lang="fr-FR" sz="100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s-ES_tradnl"/>
                    </a:p>
                  </a:txBody>
                  <a:tcPr/>
                </a:tc>
                <a:tc gridSpan="2" vMerge="1">
                  <a:txBody>
                    <a:bodyPr/>
                    <a:lstStyle/>
                    <a:p>
                      <a:endParaRPr lang="es-ES_tradnl"/>
                    </a:p>
                  </a:txBody>
                  <a:tcPr/>
                </a:tc>
                <a:tc hMerge="1"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6"/>
                  </a:ext>
                </a:extLst>
              </a:tr>
              <a:tr h="527898">
                <a:tc gridSpan="2">
                  <a:txBody>
                    <a:bodyPr/>
                    <a:lstStyle/>
                    <a:p>
                      <a:r>
                        <a:rPr lang="fr-FR" sz="1000" b="1" baseline="0" noProof="0" dirty="0" smtClean="0">
                          <a:solidFill>
                            <a:schemeClr val="tx1"/>
                          </a:solidFill>
                          <a:latin typeface="Calibri" panose="020F0502020204030204" pitchFamily="34" charset="0"/>
                        </a:rPr>
                        <a:t>L’année prochaine</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next</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year</a:t>
                      </a:r>
                      <a:endParaRPr lang="fr-FR" sz="1000" baseline="0" noProof="0" dirty="0" smtClean="0">
                        <a:solidFill>
                          <a:schemeClr val="tx1"/>
                        </a:solidFill>
                        <a:latin typeface="Calibri" panose="020F0502020204030204" pitchFamily="34" charset="0"/>
                      </a:endParaRPr>
                    </a:p>
                    <a:p>
                      <a:r>
                        <a:rPr lang="fr-FR" sz="1000" b="1" baseline="0" noProof="0" dirty="0" smtClean="0">
                          <a:solidFill>
                            <a:schemeClr val="tx1"/>
                          </a:solidFill>
                          <a:latin typeface="Calibri" panose="020F0502020204030204" pitchFamily="34" charset="0"/>
                        </a:rPr>
                        <a:t>La semaine prochaine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next</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week</a:t>
                      </a:r>
                      <a:endParaRPr lang="fr-FR" sz="1000" baseline="0" noProof="0" dirty="0" smtClean="0">
                        <a:solidFill>
                          <a:schemeClr val="tx1"/>
                        </a:solidFill>
                        <a:latin typeface="Calibri" panose="020F0502020204030204" pitchFamily="34" charset="0"/>
                      </a:endParaRPr>
                    </a:p>
                    <a:p>
                      <a:r>
                        <a:rPr lang="fr-FR" sz="1000" b="1" baseline="0" noProof="0" dirty="0" smtClean="0">
                          <a:solidFill>
                            <a:schemeClr val="tx1"/>
                          </a:solidFill>
                          <a:latin typeface="Calibri" panose="020F0502020204030204" pitchFamily="34" charset="0"/>
                        </a:rPr>
                        <a:t>Demain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tomorrow</a:t>
                      </a:r>
                      <a:endParaRPr lang="fr-FR" sz="1000" baseline="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gridSpan="2" vMerge="1">
                  <a:txBody>
                    <a:bodyPr/>
                    <a:lstStyle/>
                    <a:p>
                      <a:endParaRPr lang="es-ES_tradnl"/>
                    </a:p>
                  </a:txBody>
                  <a:tcPr/>
                </a:tc>
                <a:tc hMerge="1" vMerge="1">
                  <a:txBody>
                    <a:bodyPr/>
                    <a:lstStyle/>
                    <a:p>
                      <a:endParaRPr lang="es-ES_tradnl"/>
                    </a:p>
                  </a:txBody>
                  <a:tcPr/>
                </a:tc>
                <a:tc vMerge="1">
                  <a:txBody>
                    <a:bodyPr/>
                    <a:lstStyle/>
                    <a:p>
                      <a:endParaRPr lang="en-GB"/>
                    </a:p>
                  </a:txBody>
                  <a:tcPr/>
                </a:tc>
                <a:extLst>
                  <a:ext uri="{0D108BD9-81ED-4DB2-BD59-A6C34878D82A}">
                    <a16:rowId xmlns:a16="http://schemas.microsoft.com/office/drawing/2014/main" val="3153104708"/>
                  </a:ext>
                </a:extLst>
              </a:tr>
              <a:tr h="218685">
                <a:tc gridSpan="2">
                  <a:txBody>
                    <a:bodyPr/>
                    <a:lstStyle/>
                    <a:p>
                      <a:r>
                        <a:rPr lang="fr-FR" sz="1000" b="1" noProof="0" dirty="0" smtClean="0">
                          <a:solidFill>
                            <a:schemeClr val="tx1"/>
                          </a:solidFill>
                          <a:latin typeface="Calibri" panose="020F0502020204030204" pitchFamily="34" charset="0"/>
                        </a:rPr>
                        <a:t>Pour + </a:t>
                      </a:r>
                      <a:r>
                        <a:rPr lang="fr-FR" sz="1000" b="1" noProof="0" dirty="0" err="1" smtClean="0">
                          <a:solidFill>
                            <a:schemeClr val="tx1"/>
                          </a:solidFill>
                          <a:latin typeface="Calibri" panose="020F0502020204030204" pitchFamily="34" charset="0"/>
                        </a:rPr>
                        <a:t>period</a:t>
                      </a:r>
                      <a:r>
                        <a:rPr lang="fr-FR" sz="1000" b="1" noProof="0" dirty="0" smtClean="0">
                          <a:solidFill>
                            <a:schemeClr val="tx1"/>
                          </a:solidFill>
                          <a:latin typeface="Calibri" panose="020F0502020204030204" pitchFamily="34" charset="0"/>
                        </a:rPr>
                        <a:t> of time </a:t>
                      </a:r>
                      <a:r>
                        <a:rPr lang="fr-FR" sz="1000" b="0" noProof="0" dirty="0" smtClean="0">
                          <a:solidFill>
                            <a:schemeClr val="tx1"/>
                          </a:solidFill>
                          <a:latin typeface="Calibri" panose="020F0502020204030204" pitchFamily="34" charset="0"/>
                        </a:rPr>
                        <a:t>= for…</a:t>
                      </a:r>
                      <a:endParaRPr lang="fr-FR" sz="1000" b="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vMerge="1">
                  <a:txBody>
                    <a:bodyPr/>
                    <a:lstStyle/>
                    <a:p>
                      <a:endParaRPr lang="es-ES_tradnl"/>
                    </a:p>
                  </a:txBody>
                  <a:tcPr/>
                </a:tc>
                <a:tc hMerge="1" vMerge="1">
                  <a:txBody>
                    <a:bodyPr/>
                    <a:lstStyle/>
                    <a:p>
                      <a:endParaRPr lang="es-ES_tradnl"/>
                    </a:p>
                  </a:txBody>
                  <a:tcPr/>
                </a:tc>
                <a:tc vMerge="1">
                  <a:txBody>
                    <a:bodyPr/>
                    <a:lstStyle/>
                    <a:p>
                      <a:endParaRPr lang="en-GB"/>
                    </a:p>
                  </a:txBody>
                  <a:tcPr/>
                </a:tc>
                <a:extLst>
                  <a:ext uri="{0D108BD9-81ED-4DB2-BD59-A6C34878D82A}">
                    <a16:rowId xmlns:a16="http://schemas.microsoft.com/office/drawing/2014/main" val="3805282855"/>
                  </a:ext>
                </a:extLst>
              </a:tr>
              <a:tr h="168454">
                <a:tc gridSpan="4">
                  <a:txBody>
                    <a:bodyPr/>
                    <a:lstStyle/>
                    <a:p>
                      <a:pPr algn="ctr"/>
                      <a:r>
                        <a:rPr lang="fr-FR" sz="1200" b="1" noProof="0" dirty="0" smtClean="0">
                          <a:solidFill>
                            <a:schemeClr val="tx1"/>
                          </a:solidFill>
                          <a:latin typeface="Calibri" panose="020F0502020204030204" pitchFamily="34" charset="0"/>
                        </a:rPr>
                        <a:t>KEY VERBS</a:t>
                      </a:r>
                      <a:endParaRPr lang="fr-FR" sz="1200" b="1"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9"/>
                  </a:ext>
                </a:extLst>
              </a:tr>
              <a:tr h="296752">
                <a:tc>
                  <a:txBody>
                    <a:bodyPr/>
                    <a:lstStyle/>
                    <a:p>
                      <a:pPr algn="l"/>
                      <a:r>
                        <a:rPr lang="fr-FR" sz="1200" b="1" noProof="0" dirty="0" smtClean="0">
                          <a:solidFill>
                            <a:schemeClr val="tx1"/>
                          </a:solidFill>
                          <a:latin typeface="Calibri" panose="020F0502020204030204" pitchFamily="34" charset="0"/>
                        </a:rPr>
                        <a:t>PAST</a:t>
                      </a:r>
                      <a:endParaRPr lang="fr-FR" sz="1200" b="1"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l"/>
                      <a:r>
                        <a:rPr lang="fr-FR" sz="1200" b="1" noProof="0" dirty="0" smtClean="0">
                          <a:solidFill>
                            <a:schemeClr val="tx1"/>
                          </a:solidFill>
                          <a:latin typeface="Calibri" panose="020F0502020204030204" pitchFamily="34" charset="0"/>
                        </a:rPr>
                        <a:t>PRESENT</a:t>
                      </a:r>
                      <a:endParaRPr lang="fr-FR" sz="1200" b="1" noProof="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S_tradnl"/>
                    </a:p>
                  </a:txBody>
                  <a:tcPr/>
                </a:tc>
                <a:tc>
                  <a:txBody>
                    <a:bodyPr/>
                    <a:lstStyle/>
                    <a:p>
                      <a:pPr algn="l"/>
                      <a:r>
                        <a:rPr lang="fr-FR" sz="1200" b="1" noProof="0" dirty="0" smtClean="0">
                          <a:solidFill>
                            <a:schemeClr val="tx1"/>
                          </a:solidFill>
                          <a:latin typeface="Calibri" panose="020F0502020204030204" pitchFamily="34" charset="0"/>
                        </a:rPr>
                        <a:t>FUTURE</a:t>
                      </a:r>
                      <a:endParaRPr lang="fr-FR" sz="1200" b="1" noProof="0" dirty="0">
                        <a:solidFill>
                          <a:schemeClr val="tx1"/>
                        </a:solidFill>
                        <a:latin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fr-FR" sz="1200" b="1" noProof="0" dirty="0" smtClean="0">
                          <a:solidFill>
                            <a:schemeClr val="tx1"/>
                          </a:solidFill>
                          <a:latin typeface="Calibri" panose="020F0502020204030204" pitchFamily="34" charset="0"/>
                        </a:rPr>
                        <a:t>ADJECTIVES</a:t>
                      </a:r>
                      <a:endParaRPr lang="fr-FR" sz="1200" b="1"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48920">
                <a:tc>
                  <a:txBody>
                    <a:bodyPr/>
                    <a:lstStyle/>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J’ai joué</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played</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Je suis allé(e) </a:t>
                      </a:r>
                      <a:r>
                        <a:rPr lang="fr-FR" sz="1000" baseline="0" noProof="0" dirty="0" smtClean="0">
                          <a:solidFill>
                            <a:schemeClr val="tx1"/>
                          </a:solidFill>
                          <a:latin typeface="Calibri" panose="020F0502020204030204" pitchFamily="34" charset="0"/>
                        </a:rPr>
                        <a:t>– I </a:t>
                      </a:r>
                      <a:r>
                        <a:rPr lang="fr-FR" sz="1000" baseline="0" noProof="0" dirty="0" err="1" smtClean="0">
                          <a:solidFill>
                            <a:schemeClr val="tx1"/>
                          </a:solidFill>
                          <a:latin typeface="Calibri" panose="020F0502020204030204" pitchFamily="34" charset="0"/>
                        </a:rPr>
                        <a:t>went</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fait</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did</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pratiqué</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did</a:t>
                      </a:r>
                      <a:r>
                        <a:rPr lang="fr-FR" sz="1000" baseline="0" noProof="0" dirty="0" smtClean="0">
                          <a:solidFill>
                            <a:schemeClr val="tx1"/>
                          </a:solidFill>
                          <a:latin typeface="Calibri" panose="020F0502020204030204" pitchFamily="34" charset="0"/>
                        </a:rPr>
                        <a:t> </a:t>
                      </a: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mangé</a:t>
                      </a:r>
                      <a:r>
                        <a:rPr lang="fr-FR" sz="1000" baseline="0" noProof="0" dirty="0" smtClean="0">
                          <a:solidFill>
                            <a:schemeClr val="tx1"/>
                          </a:solidFill>
                          <a:latin typeface="Calibri" panose="020F0502020204030204" pitchFamily="34" charset="0"/>
                        </a:rPr>
                        <a:t>– I </a:t>
                      </a:r>
                      <a:r>
                        <a:rPr lang="fr-FR" sz="1000" baseline="0" noProof="0" dirty="0" err="1" smtClean="0">
                          <a:solidFill>
                            <a:schemeClr val="tx1"/>
                          </a:solidFill>
                          <a:latin typeface="Calibri" panose="020F0502020204030204" pitchFamily="34" charset="0"/>
                        </a:rPr>
                        <a:t>ate</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travaillé</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worked</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étudié</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studied</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utilisé</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used</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habité </a:t>
                      </a:r>
                      <a:r>
                        <a:rPr lang="fr-FR" sz="1000" baseline="0" noProof="0" dirty="0" smtClean="0">
                          <a:solidFill>
                            <a:schemeClr val="tx1"/>
                          </a:solidFill>
                          <a:latin typeface="Calibri" panose="020F0502020204030204" pitchFamily="34" charset="0"/>
                        </a:rPr>
                        <a:t>- I </a:t>
                      </a:r>
                      <a:r>
                        <a:rPr lang="fr-FR" sz="1000" baseline="0" noProof="0" dirty="0" err="1" smtClean="0">
                          <a:solidFill>
                            <a:schemeClr val="tx1"/>
                          </a:solidFill>
                          <a:latin typeface="Calibri" panose="020F0502020204030204" pitchFamily="34" charset="0"/>
                        </a:rPr>
                        <a:t>lived</a:t>
                      </a: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J’ai acheté</a:t>
                      </a:r>
                      <a:r>
                        <a:rPr lang="fr-FR" sz="1000" baseline="0" noProof="0" dirty="0" smtClean="0">
                          <a:solidFill>
                            <a:schemeClr val="tx1"/>
                          </a:solidFill>
                          <a:latin typeface="Calibri" panose="020F0502020204030204" pitchFamily="34" charset="0"/>
                        </a:rPr>
                        <a:t> – I </a:t>
                      </a:r>
                      <a:r>
                        <a:rPr lang="fr-FR" sz="1000" baseline="0" noProof="0" dirty="0" err="1" smtClean="0">
                          <a:solidFill>
                            <a:schemeClr val="tx1"/>
                          </a:solidFill>
                          <a:latin typeface="Calibri" panose="020F0502020204030204" pitchFamily="34" charset="0"/>
                        </a:rPr>
                        <a:t>bought</a:t>
                      </a:r>
                      <a:endParaRPr lang="fr-FR" sz="1000" noProof="0" dirty="0" smtClean="0">
                        <a:solidFill>
                          <a:schemeClr val="tx1"/>
                        </a:solidFill>
                        <a:latin typeface="Calibri" panose="020F0502020204030204" pitchFamily="34" charset="0"/>
                      </a:endParaRPr>
                    </a:p>
                    <a:p>
                      <a:endParaRPr lang="fr-FR" sz="1000" b="0" noProof="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joue</a:t>
                      </a:r>
                      <a:r>
                        <a:rPr lang="fr-FR" sz="1000" noProof="0" dirty="0" smtClean="0">
                          <a:solidFill>
                            <a:schemeClr val="tx1"/>
                          </a:solidFill>
                          <a:latin typeface="Calibri" panose="020F0502020204030204" pitchFamily="34" charset="0"/>
                        </a:rPr>
                        <a:t> – I </a:t>
                      </a:r>
                      <a:r>
                        <a:rPr lang="fr-FR" sz="1000" noProof="0" dirty="0" err="1" smtClean="0">
                          <a:solidFill>
                            <a:schemeClr val="tx1"/>
                          </a:solidFill>
                          <a:latin typeface="Calibri" panose="020F0502020204030204" pitchFamily="34" charset="0"/>
                        </a:rPr>
                        <a:t>play</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a:t>
                      </a:r>
                      <a:r>
                        <a:rPr lang="fr-FR" sz="1000" noProof="0" dirty="0" smtClean="0">
                          <a:solidFill>
                            <a:schemeClr val="tx1"/>
                          </a:solidFill>
                          <a:latin typeface="Calibri" panose="020F0502020204030204" pitchFamily="34" charset="0"/>
                        </a:rPr>
                        <a:t> - I go</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fais</a:t>
                      </a:r>
                      <a:r>
                        <a:rPr lang="fr-FR" sz="1000" b="1" noProof="0" dirty="0" smtClean="0">
                          <a:solidFill>
                            <a:schemeClr val="tx1"/>
                          </a:solidFill>
                          <a:latin typeface="Calibri" panose="020F0502020204030204" pitchFamily="34" charset="0"/>
                        </a:rPr>
                        <a:t> </a:t>
                      </a:r>
                      <a:r>
                        <a:rPr lang="fr-FR" sz="1000" noProof="0" dirty="0" smtClean="0">
                          <a:solidFill>
                            <a:schemeClr val="tx1"/>
                          </a:solidFill>
                          <a:latin typeface="Calibri" panose="020F0502020204030204" pitchFamily="34" charset="0"/>
                        </a:rPr>
                        <a:t>– I do</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pratique</a:t>
                      </a:r>
                      <a:r>
                        <a:rPr lang="fr-FR" sz="1000" noProof="0" dirty="0" smtClean="0">
                          <a:solidFill>
                            <a:schemeClr val="tx1"/>
                          </a:solidFill>
                          <a:latin typeface="Calibri" panose="020F0502020204030204" pitchFamily="34" charset="0"/>
                        </a:rPr>
                        <a:t> – I do</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mange</a:t>
                      </a:r>
                      <a:r>
                        <a:rPr lang="fr-FR" sz="1000" noProof="0" dirty="0" smtClean="0">
                          <a:solidFill>
                            <a:schemeClr val="tx1"/>
                          </a:solidFill>
                          <a:latin typeface="Calibri" panose="020F0502020204030204" pitchFamily="34" charset="0"/>
                        </a:rPr>
                        <a:t>- I </a:t>
                      </a:r>
                      <a:r>
                        <a:rPr lang="fr-FR" sz="1000" noProof="0" dirty="0" err="1" smtClean="0">
                          <a:solidFill>
                            <a:schemeClr val="tx1"/>
                          </a:solidFill>
                          <a:latin typeface="Calibri" panose="020F0502020204030204" pitchFamily="34" charset="0"/>
                        </a:rPr>
                        <a:t>eat</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travaille</a:t>
                      </a:r>
                      <a:r>
                        <a:rPr lang="fr-FR" sz="1000" noProof="0" dirty="0" smtClean="0">
                          <a:solidFill>
                            <a:schemeClr val="tx1"/>
                          </a:solidFill>
                          <a:latin typeface="Calibri" panose="020F0502020204030204" pitchFamily="34" charset="0"/>
                        </a:rPr>
                        <a:t> – I </a:t>
                      </a:r>
                      <a:r>
                        <a:rPr lang="fr-FR" sz="1000" noProof="0" dirty="0" err="1" smtClean="0">
                          <a:solidFill>
                            <a:schemeClr val="tx1"/>
                          </a:solidFill>
                          <a:latin typeface="Calibri" panose="020F0502020204030204" pitchFamily="34" charset="0"/>
                        </a:rPr>
                        <a:t>work</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J’étudie</a:t>
                      </a:r>
                      <a:r>
                        <a:rPr lang="fr-FR" sz="1000" noProof="0" dirty="0" smtClean="0">
                          <a:solidFill>
                            <a:schemeClr val="tx1"/>
                          </a:solidFill>
                          <a:latin typeface="Calibri" panose="020F0502020204030204" pitchFamily="34" charset="0"/>
                        </a:rPr>
                        <a:t> – I </a:t>
                      </a:r>
                      <a:r>
                        <a:rPr lang="fr-FR" sz="1000" noProof="0" dirty="0" err="1" smtClean="0">
                          <a:solidFill>
                            <a:schemeClr val="tx1"/>
                          </a:solidFill>
                          <a:latin typeface="Calibri" panose="020F0502020204030204" pitchFamily="34" charset="0"/>
                        </a:rPr>
                        <a:t>study</a:t>
                      </a: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J’utilise</a:t>
                      </a:r>
                      <a:r>
                        <a:rPr lang="fr-FR" sz="1000" noProof="0" dirty="0" smtClean="0">
                          <a:solidFill>
                            <a:schemeClr val="tx1"/>
                          </a:solidFill>
                          <a:latin typeface="Calibri" panose="020F0502020204030204" pitchFamily="34" charset="0"/>
                        </a:rPr>
                        <a:t> – I use</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J’habite</a:t>
                      </a:r>
                      <a:r>
                        <a:rPr lang="fr-FR" sz="1000" noProof="0" dirty="0" smtClean="0">
                          <a:solidFill>
                            <a:schemeClr val="tx1"/>
                          </a:solidFill>
                          <a:latin typeface="Calibri" panose="020F0502020204030204" pitchFamily="34" charset="0"/>
                        </a:rPr>
                        <a:t> –I live</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J’achète</a:t>
                      </a:r>
                      <a:r>
                        <a:rPr lang="fr-FR" sz="1000" noProof="0" dirty="0" smtClean="0">
                          <a:solidFill>
                            <a:schemeClr val="tx1"/>
                          </a:solidFill>
                          <a:latin typeface="Calibri" panose="020F0502020204030204" pitchFamily="34" charset="0"/>
                        </a:rPr>
                        <a:t> – I </a:t>
                      </a:r>
                      <a:r>
                        <a:rPr lang="fr-FR" sz="1000" noProof="0" dirty="0" err="1" smtClean="0">
                          <a:solidFill>
                            <a:schemeClr val="tx1"/>
                          </a:solidFill>
                          <a:latin typeface="Calibri" panose="020F0502020204030204" pitchFamily="34" charset="0"/>
                        </a:rPr>
                        <a:t>buy</a:t>
                      </a:r>
                      <a:endParaRPr lang="fr-FR" sz="1000" noProof="0" dirty="0" smtClean="0">
                        <a:solidFill>
                          <a:schemeClr val="tx1"/>
                        </a:solidFill>
                        <a:latin typeface="Calibri" panose="020F0502020204030204" pitchFamily="34" charset="0"/>
                      </a:endParaRPr>
                    </a:p>
                    <a:p>
                      <a:endParaRPr lang="fr-FR" sz="1000" b="0" noProof="0" dirty="0">
                        <a:solidFill>
                          <a:schemeClr val="tx1"/>
                        </a:solidFill>
                        <a:latin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a:txBody>
                    <a:bodyPr/>
                    <a:lstStyle/>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a:t>
                      </a:r>
                      <a:r>
                        <a:rPr lang="fr-FR" sz="1000" b="1" noProof="0" dirty="0" smtClean="0">
                          <a:solidFill>
                            <a:schemeClr val="tx1"/>
                          </a:solidFill>
                          <a:latin typeface="Calibri" panose="020F0502020204030204" pitchFamily="34" charset="0"/>
                        </a:rPr>
                        <a:t>- I </a:t>
                      </a:r>
                      <a:r>
                        <a:rPr lang="fr-FR" sz="1000" b="1" noProof="0" dirty="0" err="1" smtClean="0">
                          <a:solidFill>
                            <a:schemeClr val="tx1"/>
                          </a:solidFill>
                          <a:latin typeface="Calibri" panose="020F0502020204030204" pitchFamily="34" charset="0"/>
                        </a:rPr>
                        <a:t>am</a:t>
                      </a:r>
                      <a:r>
                        <a:rPr lang="fr-FR" sz="1000" b="1" noProof="0" dirty="0" smtClean="0">
                          <a:solidFill>
                            <a:schemeClr val="tx1"/>
                          </a:solidFill>
                          <a:latin typeface="Calibri" panose="020F0502020204030204" pitchFamily="34" charset="0"/>
                        </a:rPr>
                        <a:t> </a:t>
                      </a:r>
                      <a:r>
                        <a:rPr lang="fr-FR" sz="1000" b="1" noProof="0" dirty="0" err="1" smtClean="0">
                          <a:solidFill>
                            <a:schemeClr val="tx1"/>
                          </a:solidFill>
                          <a:latin typeface="Calibri" panose="020F0502020204030204" pitchFamily="34" charset="0"/>
                        </a:rPr>
                        <a:t>going</a:t>
                      </a:r>
                      <a:r>
                        <a:rPr lang="fr-FR" sz="1000" b="1" noProof="0" dirty="0" smtClean="0">
                          <a:solidFill>
                            <a:schemeClr val="tx1"/>
                          </a:solidFill>
                          <a:latin typeface="Calibri" panose="020F0502020204030204" pitchFamily="34" charset="0"/>
                        </a:rPr>
                        <a:t> to </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jouer</a:t>
                      </a:r>
                      <a:r>
                        <a:rPr lang="fr-FR" sz="1000" b="1" noProof="0" dirty="0" smtClean="0">
                          <a:solidFill>
                            <a:schemeClr val="tx1"/>
                          </a:solidFill>
                          <a:latin typeface="Calibri" panose="020F0502020204030204" pitchFamily="34" charset="0"/>
                        </a:rPr>
                        <a:t> - …</a:t>
                      </a:r>
                      <a:r>
                        <a:rPr lang="fr-FR" sz="1000" b="0" noProof="0" dirty="0" err="1" smtClean="0">
                          <a:solidFill>
                            <a:schemeClr val="tx1"/>
                          </a:solidFill>
                          <a:latin typeface="Calibri" panose="020F0502020204030204" pitchFamily="34" charset="0"/>
                        </a:rPr>
                        <a:t>play</a:t>
                      </a:r>
                      <a:endParaRPr lang="fr-FR" sz="1000" b="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aller</a:t>
                      </a:r>
                      <a:r>
                        <a:rPr lang="fr-FR" sz="1000" b="1" noProof="0" dirty="0" smtClean="0">
                          <a:solidFill>
                            <a:schemeClr val="tx1"/>
                          </a:solidFill>
                          <a:latin typeface="Calibri" panose="020F0502020204030204" pitchFamily="34" charset="0"/>
                        </a:rPr>
                        <a:t>- …</a:t>
                      </a:r>
                      <a:r>
                        <a:rPr lang="fr-FR" sz="1000" b="0" noProof="0" dirty="0" smtClean="0">
                          <a:solidFill>
                            <a:schemeClr val="tx1"/>
                          </a:solidFill>
                          <a:latin typeface="Calibri" panose="020F0502020204030204" pitchFamily="34" charset="0"/>
                        </a:rPr>
                        <a:t>go</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faire</a:t>
                      </a:r>
                      <a:r>
                        <a:rPr lang="fr-FR" sz="1000" b="1" noProof="0" dirty="0" smtClean="0">
                          <a:solidFill>
                            <a:schemeClr val="tx1"/>
                          </a:solidFill>
                          <a:latin typeface="Calibri" panose="020F0502020204030204" pitchFamily="34" charset="0"/>
                        </a:rPr>
                        <a:t> - …</a:t>
                      </a:r>
                      <a:r>
                        <a:rPr lang="fr-FR" sz="1000" b="0" noProof="0" dirty="0" smtClean="0">
                          <a:solidFill>
                            <a:schemeClr val="tx1"/>
                          </a:solidFill>
                          <a:latin typeface="Calibri" panose="020F0502020204030204" pitchFamily="34" charset="0"/>
                        </a:rPr>
                        <a:t>do</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pratiquer</a:t>
                      </a:r>
                      <a:r>
                        <a:rPr lang="fr-FR" sz="1000" b="1" noProof="0" dirty="0" smtClean="0">
                          <a:solidFill>
                            <a:schemeClr val="tx1"/>
                          </a:solidFill>
                          <a:latin typeface="Calibri" panose="020F0502020204030204" pitchFamily="34" charset="0"/>
                        </a:rPr>
                        <a:t>  - …</a:t>
                      </a:r>
                      <a:r>
                        <a:rPr lang="fr-FR" sz="1000" b="0" noProof="0" dirty="0" smtClean="0">
                          <a:solidFill>
                            <a:schemeClr val="tx1"/>
                          </a:solidFill>
                          <a:latin typeface="Calibri" panose="020F0502020204030204" pitchFamily="34" charset="0"/>
                        </a:rPr>
                        <a:t>do</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manger</a:t>
                      </a:r>
                      <a:r>
                        <a:rPr lang="fr-FR" sz="1000" b="1" noProof="0" dirty="0" smtClean="0">
                          <a:solidFill>
                            <a:schemeClr val="tx1"/>
                          </a:solidFill>
                          <a:latin typeface="Calibri" panose="020F0502020204030204" pitchFamily="34" charset="0"/>
                        </a:rPr>
                        <a:t>- …</a:t>
                      </a:r>
                      <a:r>
                        <a:rPr lang="fr-FR" sz="1000" b="0" noProof="0" dirty="0" err="1" smtClean="0">
                          <a:solidFill>
                            <a:schemeClr val="tx1"/>
                          </a:solidFill>
                          <a:latin typeface="Calibri" panose="020F0502020204030204" pitchFamily="34" charset="0"/>
                        </a:rPr>
                        <a:t>eat</a:t>
                      </a:r>
                      <a:endParaRPr lang="fr-FR" sz="1000" b="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travailler</a:t>
                      </a:r>
                      <a:r>
                        <a:rPr lang="fr-FR" sz="1000" b="1" noProof="0" dirty="0" smtClean="0">
                          <a:solidFill>
                            <a:schemeClr val="tx1"/>
                          </a:solidFill>
                          <a:latin typeface="Calibri" panose="020F0502020204030204" pitchFamily="34" charset="0"/>
                        </a:rPr>
                        <a:t> - …</a:t>
                      </a:r>
                      <a:r>
                        <a:rPr lang="fr-FR" sz="1000" b="0" noProof="0" dirty="0" err="1" smtClean="0">
                          <a:solidFill>
                            <a:schemeClr val="tx1"/>
                          </a:solidFill>
                          <a:latin typeface="Calibri" panose="020F0502020204030204" pitchFamily="34" charset="0"/>
                        </a:rPr>
                        <a:t>work</a:t>
                      </a:r>
                      <a:endParaRPr lang="fr-FR" sz="1000" b="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étudier</a:t>
                      </a:r>
                      <a:r>
                        <a:rPr lang="fr-FR" sz="1000" b="1" noProof="0" dirty="0" smtClean="0">
                          <a:solidFill>
                            <a:schemeClr val="tx1"/>
                          </a:solidFill>
                          <a:latin typeface="Calibri" panose="020F0502020204030204" pitchFamily="34" charset="0"/>
                        </a:rPr>
                        <a:t> - …</a:t>
                      </a:r>
                      <a:r>
                        <a:rPr lang="fr-FR" sz="1000" b="0" noProof="0" dirty="0" err="1" smtClean="0">
                          <a:solidFill>
                            <a:schemeClr val="tx1"/>
                          </a:solidFill>
                          <a:latin typeface="Calibri" panose="020F0502020204030204" pitchFamily="34" charset="0"/>
                        </a:rPr>
                        <a:t>study</a:t>
                      </a:r>
                      <a:endParaRPr lang="fr-FR" sz="1000" b="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utiliser</a:t>
                      </a:r>
                      <a:r>
                        <a:rPr lang="fr-FR" sz="1000" b="1" noProof="0" dirty="0" smtClean="0">
                          <a:solidFill>
                            <a:schemeClr val="tx1"/>
                          </a:solidFill>
                          <a:latin typeface="Calibri" panose="020F0502020204030204" pitchFamily="34" charset="0"/>
                        </a:rPr>
                        <a:t> - …</a:t>
                      </a:r>
                      <a:r>
                        <a:rPr lang="fr-FR" sz="1000" b="0" noProof="0" dirty="0" smtClean="0">
                          <a:solidFill>
                            <a:schemeClr val="tx1"/>
                          </a:solidFill>
                          <a:latin typeface="Calibri" panose="020F0502020204030204" pitchFamily="34" charset="0"/>
                        </a:rPr>
                        <a:t>use</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habiter</a:t>
                      </a:r>
                      <a:r>
                        <a:rPr lang="fr-FR" sz="1000" b="1" noProof="0" dirty="0" smtClean="0">
                          <a:solidFill>
                            <a:schemeClr val="tx1"/>
                          </a:solidFill>
                          <a:latin typeface="Calibri" panose="020F0502020204030204" pitchFamily="34" charset="0"/>
                        </a:rPr>
                        <a:t> - …</a:t>
                      </a:r>
                      <a:r>
                        <a:rPr lang="fr-FR" sz="1000" b="0" noProof="0" dirty="0" smtClean="0">
                          <a:solidFill>
                            <a:schemeClr val="tx1"/>
                          </a:solidFill>
                          <a:latin typeface="Calibri" panose="020F0502020204030204" pitchFamily="34" charset="0"/>
                        </a:rPr>
                        <a:t>live</a:t>
                      </a:r>
                    </a:p>
                    <a:p>
                      <a:pPr marL="0" indent="0">
                        <a:buFont typeface="Arial" panose="020B0604020202020204" pitchFamily="34" charset="0"/>
                        <a:buNone/>
                      </a:pPr>
                      <a:r>
                        <a:rPr lang="fr-FR" sz="1000" b="1" noProof="0" dirty="0" smtClean="0">
                          <a:solidFill>
                            <a:schemeClr val="tx1"/>
                          </a:solidFill>
                          <a:latin typeface="Calibri" panose="020F0502020204030204" pitchFamily="34" charset="0"/>
                        </a:rPr>
                        <a:t>Je</a:t>
                      </a:r>
                      <a:r>
                        <a:rPr lang="fr-FR" sz="1000" b="1" baseline="0" noProof="0" dirty="0" smtClean="0">
                          <a:solidFill>
                            <a:schemeClr val="tx1"/>
                          </a:solidFill>
                          <a:latin typeface="Calibri" panose="020F0502020204030204" pitchFamily="34" charset="0"/>
                        </a:rPr>
                        <a:t> vais acheter</a:t>
                      </a:r>
                      <a:r>
                        <a:rPr lang="fr-FR" sz="1000" b="1" noProof="0" dirty="0" smtClean="0">
                          <a:solidFill>
                            <a:schemeClr val="tx1"/>
                          </a:solidFill>
                          <a:latin typeface="Calibri" panose="020F0502020204030204" pitchFamily="34" charset="0"/>
                        </a:rPr>
                        <a:t> - …</a:t>
                      </a:r>
                      <a:r>
                        <a:rPr lang="fr-FR" sz="1000" b="0" noProof="0" dirty="0" err="1" smtClean="0">
                          <a:solidFill>
                            <a:schemeClr val="tx1"/>
                          </a:solidFill>
                          <a:latin typeface="Calibri" panose="020F0502020204030204" pitchFamily="34" charset="0"/>
                        </a:rPr>
                        <a:t>buy</a:t>
                      </a:r>
                      <a:endParaRPr lang="fr-FR" sz="1000" b="0" noProof="0" dirty="0" smtClean="0">
                        <a:solidFill>
                          <a:schemeClr val="tx1"/>
                        </a:solidFill>
                        <a:latin typeface="Calibri" panose="020F0502020204030204" pitchFamily="34" charset="0"/>
                      </a:endParaRPr>
                    </a:p>
                    <a:p>
                      <a:pPr marL="0" indent="0">
                        <a:buFont typeface="Arial" panose="020B0604020202020204" pitchFamily="34" charset="0"/>
                        <a:buNone/>
                      </a:pPr>
                      <a:endParaRPr lang="fr-FR" sz="100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noProof="0" dirty="0" smtClean="0">
                          <a:solidFill>
                            <a:schemeClr val="tx1"/>
                          </a:solidFill>
                          <a:latin typeface="Calibri" panose="020F0502020204030204" pitchFamily="34" charset="0"/>
                        </a:rPr>
                        <a:t>NB.</a:t>
                      </a:r>
                      <a:r>
                        <a:rPr lang="fr-FR" sz="1000" b="1" noProof="0" dirty="0" smtClean="0">
                          <a:solidFill>
                            <a:schemeClr val="tx1"/>
                          </a:solidFill>
                          <a:latin typeface="Calibri" panose="020F0502020204030204" pitchFamily="34" charset="0"/>
                        </a:rPr>
                        <a:t> Je</a:t>
                      </a:r>
                      <a:r>
                        <a:rPr lang="fr-FR" sz="1000" b="1" baseline="0" noProof="0" dirty="0" smtClean="0">
                          <a:solidFill>
                            <a:schemeClr val="tx1"/>
                          </a:solidFill>
                          <a:latin typeface="Calibri" panose="020F0502020204030204" pitchFamily="34" charset="0"/>
                        </a:rPr>
                        <a:t> vais </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I’m</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going</a:t>
                      </a:r>
                      <a:r>
                        <a:rPr lang="fr-FR" sz="1000" baseline="0" noProof="0" dirty="0" smtClean="0">
                          <a:solidFill>
                            <a:schemeClr val="tx1"/>
                          </a:solidFill>
                          <a:latin typeface="Calibri" panose="020F0502020204030204" pitchFamily="34" charset="0"/>
                        </a:rPr>
                        <a:t> to and </a:t>
                      </a:r>
                      <a:r>
                        <a:rPr lang="fr-FR" sz="1000" baseline="0" noProof="0" dirty="0" err="1" smtClean="0">
                          <a:solidFill>
                            <a:schemeClr val="tx1"/>
                          </a:solidFill>
                          <a:latin typeface="Calibri" panose="020F0502020204030204" pitchFamily="34" charset="0"/>
                        </a:rPr>
                        <a:t>will</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always</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be</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followed</a:t>
                      </a:r>
                      <a:r>
                        <a:rPr lang="fr-FR" sz="1000" baseline="0" noProof="0" dirty="0" smtClean="0">
                          <a:solidFill>
                            <a:schemeClr val="tx1"/>
                          </a:solidFill>
                          <a:latin typeface="Calibri" panose="020F0502020204030204" pitchFamily="34" charset="0"/>
                        </a:rPr>
                        <a:t> by infinitive</a:t>
                      </a:r>
                    </a:p>
                    <a:p>
                      <a:pPr marL="0" indent="0">
                        <a:buFont typeface="Arial" panose="020B0604020202020204" pitchFamily="34" charset="0"/>
                        <a:buNone/>
                      </a:pPr>
                      <a:endParaRPr lang="fr-FR"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r>
                        <a:rPr lang="fr-FR" sz="1000" b="1" baseline="0" noProof="0" dirty="0" smtClean="0">
                          <a:solidFill>
                            <a:schemeClr val="tx1"/>
                          </a:solidFill>
                          <a:latin typeface="Calibri" panose="020F0502020204030204" pitchFamily="34" charset="0"/>
                        </a:rPr>
                        <a:t>Je voudrais/j’aimerais </a:t>
                      </a:r>
                      <a:r>
                        <a:rPr lang="fr-FR" sz="1000" baseline="0" noProof="0" dirty="0" smtClean="0">
                          <a:solidFill>
                            <a:schemeClr val="tx1"/>
                          </a:solidFill>
                          <a:latin typeface="Calibri" panose="020F0502020204030204" pitchFamily="34" charset="0"/>
                        </a:rPr>
                        <a:t>+ Infinitive - I </a:t>
                      </a:r>
                      <a:r>
                        <a:rPr lang="fr-FR" sz="1000" baseline="0" noProof="0" dirty="0" err="1" smtClean="0">
                          <a:solidFill>
                            <a:schemeClr val="tx1"/>
                          </a:solidFill>
                          <a:latin typeface="Calibri" panose="020F0502020204030204" pitchFamily="34" charset="0"/>
                        </a:rPr>
                        <a:t>would</a:t>
                      </a:r>
                      <a:r>
                        <a:rPr lang="fr-FR" sz="1000" baseline="0" noProof="0" dirty="0" smtClean="0">
                          <a:solidFill>
                            <a:schemeClr val="tx1"/>
                          </a:solidFill>
                          <a:latin typeface="Calibri" panose="020F0502020204030204" pitchFamily="34" charset="0"/>
                        </a:rPr>
                        <a:t> </a:t>
                      </a:r>
                      <a:r>
                        <a:rPr lang="fr-FR" sz="1000" baseline="0" noProof="0" dirty="0" err="1" smtClean="0">
                          <a:solidFill>
                            <a:schemeClr val="tx1"/>
                          </a:solidFill>
                          <a:latin typeface="Calibri" panose="020F0502020204030204" pitchFamily="34" charset="0"/>
                        </a:rPr>
                        <a:t>like</a:t>
                      </a:r>
                      <a:r>
                        <a:rPr lang="fr-FR" sz="1000" baseline="0" noProof="0" dirty="0" smtClean="0">
                          <a:solidFill>
                            <a:schemeClr val="tx1"/>
                          </a:solidFill>
                          <a:latin typeface="Calibri" panose="020F0502020204030204" pitchFamily="34" charset="0"/>
                        </a:rPr>
                        <a:t> to</a:t>
                      </a:r>
                      <a:endParaRPr lang="fr-FR" sz="10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000" b="1" noProof="0" dirty="0" smtClean="0">
                          <a:solidFill>
                            <a:schemeClr val="tx1"/>
                          </a:solidFill>
                          <a:latin typeface="Calibri" pitchFamily="34" charset="0"/>
                          <a:cs typeface="Calibri" pitchFamily="34" charset="0"/>
                        </a:rPr>
                        <a:t>passionnant</a:t>
                      </a:r>
                      <a:r>
                        <a:rPr lang="fr-FR" sz="1000" noProof="0" dirty="0" smtClean="0">
                          <a:solidFill>
                            <a:schemeClr val="tx1"/>
                          </a:solidFill>
                          <a:latin typeface="Calibri" pitchFamily="34" charset="0"/>
                          <a:cs typeface="Calibri" pitchFamily="34" charset="0"/>
                        </a:rPr>
                        <a:t> - </a:t>
                      </a:r>
                      <a:r>
                        <a:rPr lang="fr-FR" sz="1000" noProof="0" dirty="0" err="1" smtClean="0">
                          <a:solidFill>
                            <a:schemeClr val="tx1"/>
                          </a:solidFill>
                          <a:latin typeface="Calibri" pitchFamily="34" charset="0"/>
                          <a:cs typeface="Calibri" pitchFamily="34" charset="0"/>
                        </a:rPr>
                        <a:t>exciting</a:t>
                      </a:r>
                      <a:endParaRPr lang="fr-FR" sz="1000" noProof="0" dirty="0" smtClean="0">
                        <a:solidFill>
                          <a:schemeClr val="tx1"/>
                        </a:solidFill>
                        <a:latin typeface="Calibri" pitchFamily="34" charset="0"/>
                        <a:cs typeface="Calibri" pitchFamily="34" charset="0"/>
                      </a:endParaRPr>
                    </a:p>
                    <a:p>
                      <a:r>
                        <a:rPr lang="fr-FR" sz="1000" b="1" noProof="0" dirty="0" smtClean="0">
                          <a:solidFill>
                            <a:schemeClr val="tx1"/>
                          </a:solidFill>
                          <a:latin typeface="Calibri" pitchFamily="34" charset="0"/>
                          <a:cs typeface="Calibri" pitchFamily="34" charset="0"/>
                        </a:rPr>
                        <a:t>rigolo</a:t>
                      </a:r>
                      <a:r>
                        <a:rPr lang="fr-FR" sz="1000" noProof="0" dirty="0" smtClean="0">
                          <a:solidFill>
                            <a:schemeClr val="tx1"/>
                          </a:solidFill>
                          <a:latin typeface="Calibri" pitchFamily="34" charset="0"/>
                          <a:cs typeface="Calibri" pitchFamily="34" charset="0"/>
                        </a:rPr>
                        <a:t> - </a:t>
                      </a:r>
                      <a:r>
                        <a:rPr lang="fr-FR" sz="1000" noProof="0" dirty="0" err="1" smtClean="0">
                          <a:solidFill>
                            <a:schemeClr val="tx1"/>
                          </a:solidFill>
                          <a:latin typeface="Calibri" pitchFamily="34" charset="0"/>
                          <a:cs typeface="Calibri" pitchFamily="34" charset="0"/>
                        </a:rPr>
                        <a:t>funny</a:t>
                      </a:r>
                      <a:endParaRPr lang="fr-FR" sz="1000" noProof="0" dirty="0" smtClean="0">
                        <a:solidFill>
                          <a:schemeClr val="tx1"/>
                        </a:solidFill>
                        <a:latin typeface="Calibri" pitchFamily="34" charset="0"/>
                        <a:cs typeface="Calibri" pitchFamily="34" charset="0"/>
                      </a:endParaRPr>
                    </a:p>
                    <a:p>
                      <a:r>
                        <a:rPr lang="fr-FR" sz="1000" b="1" baseline="0" noProof="0" dirty="0" smtClean="0">
                          <a:solidFill>
                            <a:schemeClr val="tx1"/>
                          </a:solidFill>
                          <a:latin typeface="Calibri" pitchFamily="34" charset="0"/>
                          <a:cs typeface="Calibri" pitchFamily="34" charset="0"/>
                        </a:rPr>
                        <a:t>vite</a:t>
                      </a:r>
                      <a:r>
                        <a:rPr lang="fr-FR" sz="1000" baseline="0" noProof="0" dirty="0" smtClean="0">
                          <a:solidFill>
                            <a:schemeClr val="tx1"/>
                          </a:solidFill>
                          <a:latin typeface="Calibri" pitchFamily="34" charset="0"/>
                          <a:cs typeface="Calibri" pitchFamily="34" charset="0"/>
                        </a:rPr>
                        <a:t>  - </a:t>
                      </a:r>
                      <a:r>
                        <a:rPr lang="fr-FR" sz="1000" baseline="0" noProof="0" dirty="0" err="1" smtClean="0">
                          <a:solidFill>
                            <a:schemeClr val="tx1"/>
                          </a:solidFill>
                          <a:latin typeface="Calibri" pitchFamily="34" charset="0"/>
                          <a:cs typeface="Calibri" pitchFamily="34" charset="0"/>
                        </a:rPr>
                        <a:t>fast</a:t>
                      </a:r>
                      <a:endParaRPr lang="fr-FR" sz="1000" baseline="0" noProof="0" dirty="0" smtClean="0">
                        <a:solidFill>
                          <a:schemeClr val="tx1"/>
                        </a:solidFill>
                        <a:latin typeface="Calibri" pitchFamily="34" charset="0"/>
                        <a:cs typeface="Calibri" pitchFamily="34" charset="0"/>
                      </a:endParaRPr>
                    </a:p>
                    <a:p>
                      <a:r>
                        <a:rPr lang="fr-FR" sz="1000" b="1" baseline="0" noProof="0" dirty="0" smtClean="0">
                          <a:solidFill>
                            <a:schemeClr val="tx1"/>
                          </a:solidFill>
                          <a:latin typeface="Calibri" pitchFamily="34" charset="0"/>
                          <a:cs typeface="Calibri" pitchFamily="34" charset="0"/>
                        </a:rPr>
                        <a:t>délicieux</a:t>
                      </a:r>
                      <a:r>
                        <a:rPr lang="fr-FR" sz="1000" baseline="0" noProof="0" dirty="0" smtClean="0">
                          <a:solidFill>
                            <a:schemeClr val="tx1"/>
                          </a:solidFill>
                          <a:latin typeface="Calibri" pitchFamily="34" charset="0"/>
                          <a:cs typeface="Calibri" pitchFamily="34" charset="0"/>
                        </a:rPr>
                        <a:t>  - </a:t>
                      </a:r>
                      <a:r>
                        <a:rPr lang="fr-FR" sz="1000" baseline="0" noProof="0" dirty="0" err="1" smtClean="0">
                          <a:solidFill>
                            <a:schemeClr val="tx1"/>
                          </a:solidFill>
                          <a:latin typeface="Calibri" pitchFamily="34" charset="0"/>
                          <a:cs typeface="Calibri" pitchFamily="34" charset="0"/>
                        </a:rPr>
                        <a:t>delicious</a:t>
                      </a:r>
                      <a:endParaRPr lang="fr-FR" sz="1000" baseline="0" noProof="0" dirty="0" smtClean="0">
                        <a:solidFill>
                          <a:schemeClr val="tx1"/>
                        </a:solidFill>
                        <a:latin typeface="Calibri" pitchFamily="34" charset="0"/>
                        <a:cs typeface="Calibri" pitchFamily="34" charset="0"/>
                      </a:endParaRPr>
                    </a:p>
                    <a:p>
                      <a:endParaRPr lang="fr-FR" sz="1000" b="1" dirty="0" smtClean="0">
                        <a:solidFill>
                          <a:schemeClr val="tx1"/>
                        </a:solidFill>
                        <a:latin typeface="Calibri" pitchFamily="34" charset="0"/>
                        <a:cs typeface="Calibri" pitchFamily="34" charset="0"/>
                      </a:endParaRPr>
                    </a:p>
                    <a:p>
                      <a:endParaRPr lang="fr-FR" sz="1000" b="1" dirty="0" smtClean="0">
                        <a:solidFill>
                          <a:schemeClr val="tx1"/>
                        </a:solidFill>
                        <a:latin typeface="Calibri" pitchFamily="34" charset="0"/>
                        <a:cs typeface="Calibri" pitchFamily="34" charset="0"/>
                      </a:endParaRPr>
                    </a:p>
                    <a:p>
                      <a:r>
                        <a:rPr lang="fr-FR" sz="1000" b="1" dirty="0" smtClean="0">
                          <a:solidFill>
                            <a:schemeClr val="tx1"/>
                          </a:solidFill>
                          <a:latin typeface="Calibri" pitchFamily="34" charset="0"/>
                          <a:cs typeface="Calibri" pitchFamily="34" charset="0"/>
                        </a:rPr>
                        <a:t>Casse-pieds - </a:t>
                      </a:r>
                      <a:r>
                        <a:rPr lang="fr-FR" sz="1000" b="0" dirty="0" err="1" smtClean="0">
                          <a:solidFill>
                            <a:schemeClr val="tx1"/>
                          </a:solidFill>
                          <a:latin typeface="Calibri" pitchFamily="34" charset="0"/>
                          <a:cs typeface="Calibri" pitchFamily="34" charset="0"/>
                        </a:rPr>
                        <a:t>annoying</a:t>
                      </a:r>
                      <a:endParaRPr lang="fr-FR" sz="1000" b="1" dirty="0" smtClean="0">
                        <a:solidFill>
                          <a:schemeClr val="tx1"/>
                        </a:solidFill>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noProof="0" dirty="0" smtClean="0">
                          <a:solidFill>
                            <a:schemeClr val="tx1"/>
                          </a:solidFill>
                          <a:latin typeface="Calibri" pitchFamily="34" charset="0"/>
                          <a:cs typeface="Calibri" pitchFamily="34" charset="0"/>
                        </a:rPr>
                        <a:t>Ennuyeux/barbant- </a:t>
                      </a:r>
                      <a:r>
                        <a:rPr lang="fr-FR" sz="1000" b="0" noProof="0" dirty="0" err="1" smtClean="0">
                          <a:solidFill>
                            <a:schemeClr val="tx1"/>
                          </a:solidFill>
                          <a:latin typeface="Calibri" pitchFamily="34" charset="0"/>
                          <a:cs typeface="Calibri" pitchFamily="34" charset="0"/>
                        </a:rPr>
                        <a:t>boring</a:t>
                      </a:r>
                      <a:endParaRPr lang="fr-FR" sz="1000" b="1" noProof="0" dirty="0" smtClean="0">
                        <a:solidFill>
                          <a:schemeClr val="tx1"/>
                        </a:solidFill>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noProof="0" dirty="0" smtClean="0">
                          <a:solidFill>
                            <a:schemeClr val="tx1"/>
                          </a:solidFill>
                          <a:latin typeface="Calibri" pitchFamily="34" charset="0"/>
                          <a:cs typeface="Calibri" pitchFamily="34" charset="0"/>
                        </a:rPr>
                        <a:t>difficile  - </a:t>
                      </a:r>
                      <a:r>
                        <a:rPr lang="fr-FR" sz="1000" b="0" noProof="0" dirty="0" err="1" smtClean="0">
                          <a:solidFill>
                            <a:schemeClr val="tx1"/>
                          </a:solidFill>
                          <a:latin typeface="Calibri" pitchFamily="34" charset="0"/>
                          <a:cs typeface="Calibri" pitchFamily="34" charset="0"/>
                        </a:rPr>
                        <a:t>difficult</a:t>
                      </a:r>
                      <a:endParaRPr lang="fr-FR" sz="1000" b="1" noProof="0" dirty="0" smtClean="0">
                        <a:solidFill>
                          <a:schemeClr val="tx1"/>
                        </a:solidFill>
                        <a:latin typeface="Calibri" pitchFamily="34" charset="0"/>
                        <a:cs typeface="Calibri" pitchFamily="34" charset="0"/>
                      </a:endParaRPr>
                    </a:p>
                    <a:p>
                      <a:r>
                        <a:rPr lang="fr-FR" sz="1000" b="1" dirty="0" smtClean="0">
                          <a:solidFill>
                            <a:schemeClr val="tx1"/>
                          </a:solidFill>
                          <a:latin typeface="Calibri" pitchFamily="34" charset="0"/>
                          <a:cs typeface="Calibri" pitchFamily="34" charset="0"/>
                        </a:rPr>
                        <a:t>inutile  - </a:t>
                      </a:r>
                      <a:r>
                        <a:rPr lang="fr-FR" sz="1000" b="0" dirty="0" err="1" smtClean="0">
                          <a:solidFill>
                            <a:schemeClr val="tx1"/>
                          </a:solidFill>
                          <a:latin typeface="Calibri" pitchFamily="34" charset="0"/>
                          <a:cs typeface="Calibri" pitchFamily="34" charset="0"/>
                        </a:rPr>
                        <a:t>useless</a:t>
                      </a:r>
                      <a:endParaRPr lang="fr-FR" sz="1000" b="1" dirty="0" smtClean="0">
                        <a:solidFill>
                          <a:schemeClr val="tx1"/>
                        </a:solidFill>
                        <a:latin typeface="Calibri" pitchFamily="34" charset="0"/>
                        <a:cs typeface="Calibri" pitchFamily="34" charset="0"/>
                      </a:endParaRP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3" name="Picture 32" descr="https://thesociableb.files.wordpress.com/2016/09/key-emoj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59622">
            <a:off x="5715654" y="12628"/>
            <a:ext cx="852060" cy="7039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2" descr="https://thesociableb.files.wordpress.com/2016/09/key-emoj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59622">
            <a:off x="459069" y="12628"/>
            <a:ext cx="852060" cy="703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aus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4904" y="586814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fast forward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008" y="5364088"/>
            <a:ext cx="153784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http://www.telegraph.co.uk/content/dam/technology/2015/12/11/like_2557029b-large_trans++pJliwavx4coWFCaEkEsb3kvxIt-lGGWCWqwLa_RXJU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208" y="7884368"/>
            <a:ext cx="921405" cy="576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crum-images.s3.amazonaws.com/uploads/photo/image/489/1910028d-be8c-4760-a3ed-57ac302875f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8800" y="4211960"/>
            <a:ext cx="496686" cy="4867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REWIND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640" y="5364088"/>
            <a:ext cx="1537840" cy="115212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pPr>
              <a:defRPr/>
            </a:pPr>
            <a:fld id="{0F145BFC-05E3-4D00-AE96-44E6DC1FA43B}"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28148646"/>
              </p:ext>
            </p:extLst>
          </p:nvPr>
        </p:nvGraphicFramePr>
        <p:xfrm>
          <a:off x="188640" y="155769"/>
          <a:ext cx="6552728" cy="8896956"/>
        </p:xfrm>
        <a:graphic>
          <a:graphicData uri="http://schemas.openxmlformats.org/drawingml/2006/table">
            <a:tbl>
              <a:tblPr>
                <a:tableStyleId>{5C22544A-7EE6-4342-B048-85BDC9FD1C3A}</a:tableStyleId>
              </a:tblPr>
              <a:tblGrid>
                <a:gridCol w="1944216">
                  <a:extLst>
                    <a:ext uri="{9D8B030D-6E8A-4147-A177-3AD203B41FA5}">
                      <a16:colId xmlns:a16="http://schemas.microsoft.com/office/drawing/2014/main" val="20000"/>
                    </a:ext>
                  </a:extLst>
                </a:gridCol>
                <a:gridCol w="334718">
                  <a:extLst>
                    <a:ext uri="{9D8B030D-6E8A-4147-A177-3AD203B41FA5}">
                      <a16:colId xmlns:a16="http://schemas.microsoft.com/office/drawing/2014/main" val="20001"/>
                    </a:ext>
                  </a:extLst>
                </a:gridCol>
                <a:gridCol w="1210684">
                  <a:extLst>
                    <a:ext uri="{9D8B030D-6E8A-4147-A177-3AD203B41FA5}">
                      <a16:colId xmlns:a16="http://schemas.microsoft.com/office/drawing/2014/main" val="20002"/>
                    </a:ext>
                  </a:extLst>
                </a:gridCol>
                <a:gridCol w="758854">
                  <a:extLst>
                    <a:ext uri="{9D8B030D-6E8A-4147-A177-3AD203B41FA5}">
                      <a16:colId xmlns:a16="http://schemas.microsoft.com/office/drawing/2014/main" val="20003"/>
                    </a:ext>
                  </a:extLst>
                </a:gridCol>
                <a:gridCol w="2304256">
                  <a:extLst>
                    <a:ext uri="{9D8B030D-6E8A-4147-A177-3AD203B41FA5}">
                      <a16:colId xmlns:a16="http://schemas.microsoft.com/office/drawing/2014/main" val="20004"/>
                    </a:ext>
                  </a:extLst>
                </a:gridCol>
              </a:tblGrid>
              <a:tr h="1185516">
                <a:tc gridSpan="5">
                  <a:txBody>
                    <a:bodyPr/>
                    <a:lstStyle/>
                    <a:p>
                      <a:pPr algn="l">
                        <a:buFont typeface="Arial" pitchFamily="34" charset="0"/>
                        <a:buChar char="•"/>
                      </a:pPr>
                      <a:r>
                        <a:rPr lang="es-ES_tradnl" sz="1200" b="1" dirty="0"/>
                        <a:t>LEARN YOUR QUESTION WORDS!</a:t>
                      </a:r>
                    </a:p>
                    <a:p>
                      <a:pPr algn="l">
                        <a:buFont typeface="Arial" pitchFamily="34" charset="0"/>
                        <a:buChar char="•"/>
                      </a:pPr>
                      <a:r>
                        <a:rPr lang="es-ES_tradnl" sz="1200" b="1" dirty="0"/>
                        <a:t>BRIEF &amp; RELEVANT ANSWERS!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b="1" dirty="0"/>
                        <a:t>ONLY GIVE THE INFORMATION THAT YOU ARE ASKED TO!</a:t>
                      </a:r>
                    </a:p>
                    <a:p>
                      <a:pPr algn="l">
                        <a:buFont typeface="Arial" pitchFamily="34" charset="0"/>
                        <a:buChar char="•"/>
                      </a:pPr>
                      <a:r>
                        <a:rPr lang="es-ES_tradnl" sz="1200" b="1" dirty="0"/>
                        <a:t>THINK OF SUITABLE RESPONSES/QUESTIONS</a:t>
                      </a:r>
                    </a:p>
                    <a:p>
                      <a:pPr algn="l">
                        <a:buFont typeface="Arial" pitchFamily="34" charset="0"/>
                        <a:buChar char="•"/>
                      </a:pPr>
                      <a:r>
                        <a:rPr lang="es-ES_tradnl" sz="1200" b="1" dirty="0"/>
                        <a:t>FOCUS</a:t>
                      </a:r>
                      <a:r>
                        <a:rPr lang="es-ES_tradnl" sz="1200" b="1" baseline="0" dirty="0"/>
                        <a:t> ON WHAT YOU CAN SAY, RATHER THAN WHAT YOU WANT TO </a:t>
                      </a:r>
                      <a:r>
                        <a:rPr lang="es-ES_tradnl" sz="1200" b="1" baseline="0" dirty="0" smtClean="0"/>
                        <a:t>SAY</a:t>
                      </a:r>
                      <a:endParaRPr lang="es-ES_tradnl" sz="1200" b="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algn="ctr"/>
                      <a:endParaRPr lang="es-ES_tradn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358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b="1" dirty="0"/>
                        <a:t>EXAMPLES OF POSSIBLE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pPr algn="ctr"/>
                      <a:endParaRPr lang="es-ES_tradn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1143">
                <a:tc>
                  <a:txBody>
                    <a:bodyPr/>
                    <a:lstStyle/>
                    <a:p>
                      <a:r>
                        <a:rPr lang="fr-FR" sz="1200" noProof="0" dirty="0" smtClean="0"/>
                        <a:t>? Meilleur ami</a:t>
                      </a:r>
                    </a:p>
                    <a:p>
                      <a:r>
                        <a:rPr lang="fr-FR" sz="1200" noProof="0" dirty="0" smtClean="0"/>
                        <a:t>? Le concert -à quelle heure</a:t>
                      </a:r>
                    </a:p>
                    <a:p>
                      <a:r>
                        <a:rPr lang="fr-FR" sz="1200" noProof="0" dirty="0" smtClean="0"/>
                        <a:t>? La pause déjeuner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?Le concert-quand</a:t>
                      </a:r>
                    </a:p>
                    <a:p>
                      <a:r>
                        <a:rPr lang="fr-FR" sz="1200" noProof="0" dirty="0" smtClean="0"/>
                        <a:t>? Matière préférée</a:t>
                      </a:r>
                    </a:p>
                    <a:p>
                      <a:endParaRPr lang="fr-FR" sz="1200" noProof="0" dirty="0" smtClean="0"/>
                    </a:p>
                    <a:p>
                      <a:r>
                        <a:rPr lang="fr-FR" sz="1200" noProof="0" dirty="0" smtClean="0"/>
                        <a:t>?Opinion de l’hôtel</a:t>
                      </a:r>
                    </a:p>
                    <a:p>
                      <a:r>
                        <a:rPr lang="fr-FR" sz="1200" noProof="0" dirty="0" smtClean="0"/>
                        <a:t>?Le prix</a:t>
                      </a:r>
                    </a:p>
                    <a:p>
                      <a:r>
                        <a:rPr lang="fr-FR" sz="1200" noProof="0" dirty="0" smtClean="0"/>
                        <a:t>?Manger-où</a:t>
                      </a:r>
                    </a:p>
                    <a:p>
                      <a:endParaRPr lang="fr-FR" sz="1200" noProof="0" dirty="0" smtClean="0"/>
                    </a:p>
                    <a:p>
                      <a:r>
                        <a:rPr lang="fr-FR" sz="1200" noProof="0" dirty="0" smtClean="0"/>
                        <a:t>?Le chômage en France</a:t>
                      </a:r>
                      <a:endParaRPr lang="fr-FR" sz="1200" baseline="0" noProof="0" dirty="0" smtClean="0"/>
                    </a:p>
                    <a:p>
                      <a:endParaRPr lang="fr-FR" sz="1200" baseline="0" noProof="0" dirty="0" smtClean="0"/>
                    </a:p>
                    <a:p>
                      <a:r>
                        <a:rPr lang="fr-FR" sz="1200" baseline="0" noProof="0" dirty="0" smtClean="0"/>
                        <a:t>?sites touristiques </a:t>
                      </a:r>
                    </a:p>
                    <a:p>
                      <a:endParaRPr lang="fr-FR" sz="1200" baseline="0" noProof="0" dirty="0" smtClean="0"/>
                    </a:p>
                    <a:p>
                      <a:r>
                        <a:rPr lang="fr-FR" sz="1200" baseline="0" noProof="0" dirty="0" smtClean="0"/>
                        <a:t>?Le futur - quoi</a:t>
                      </a:r>
                      <a:endParaRPr lang="fr-FR" sz="1200"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fr-FR" sz="1200" b="1" noProof="0" dirty="0" smtClean="0"/>
                        <a:t>Qui est </a:t>
                      </a:r>
                      <a:r>
                        <a:rPr lang="fr-FR" sz="1200" noProof="0" dirty="0" smtClean="0"/>
                        <a:t>ton </a:t>
                      </a:r>
                      <a:r>
                        <a:rPr lang="fr-FR" sz="1200" u="sng" noProof="0" dirty="0" smtClean="0"/>
                        <a:t>meilleur ami</a:t>
                      </a:r>
                      <a:r>
                        <a:rPr lang="fr-FR" sz="1200" noProof="0" dirty="0" smtClean="0"/>
                        <a:t>?</a:t>
                      </a:r>
                    </a:p>
                    <a:p>
                      <a:r>
                        <a:rPr lang="fr-FR" sz="1200" b="1" noProof="0" dirty="0" smtClean="0"/>
                        <a:t>C’est à quelle heure</a:t>
                      </a:r>
                      <a:r>
                        <a:rPr lang="fr-FR" sz="1200" noProof="0" dirty="0" smtClean="0"/>
                        <a:t> le </a:t>
                      </a:r>
                      <a:r>
                        <a:rPr lang="fr-FR" sz="1200" u="sng" noProof="0" dirty="0" smtClean="0"/>
                        <a:t>concert</a:t>
                      </a:r>
                      <a:r>
                        <a:rPr lang="fr-FR" sz="1200" noProof="0" dirty="0" smtClean="0"/>
                        <a:t>?</a:t>
                      </a:r>
                    </a:p>
                    <a:p>
                      <a:r>
                        <a:rPr lang="fr-FR" sz="1200" b="1" noProof="0" dirty="0" smtClean="0"/>
                        <a:t>C’est à quelle heure</a:t>
                      </a:r>
                      <a:r>
                        <a:rPr lang="fr-FR" sz="1200" noProof="0" dirty="0" smtClean="0"/>
                        <a:t> la </a:t>
                      </a:r>
                      <a:r>
                        <a:rPr lang="fr-FR" sz="1200" u="sng" noProof="0" dirty="0" smtClean="0"/>
                        <a:t>pause </a:t>
                      </a:r>
                      <a:r>
                        <a:rPr lang="fr-FR" sz="1200" u="sng" noProof="0" dirty="0" err="1" smtClean="0"/>
                        <a:t>déj</a:t>
                      </a:r>
                      <a:r>
                        <a:rPr lang="fr-FR" sz="120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smtClean="0"/>
                        <a:t>C’est quand </a:t>
                      </a:r>
                      <a:r>
                        <a:rPr lang="fr-FR" sz="1200" b="0" u="none" noProof="0" dirty="0" smtClean="0"/>
                        <a:t>le</a:t>
                      </a:r>
                      <a:r>
                        <a:rPr lang="fr-FR" sz="1200" u="none" noProof="0" dirty="0" smtClean="0"/>
                        <a:t> </a:t>
                      </a:r>
                      <a:r>
                        <a:rPr lang="fr-FR" sz="1200" u="sng" noProof="0" dirty="0" smtClean="0"/>
                        <a:t>concert</a:t>
                      </a:r>
                      <a:r>
                        <a:rPr lang="fr-FR" sz="1200" u="none"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smtClean="0"/>
                        <a:t>As-tu/avez-vous</a:t>
                      </a:r>
                      <a:r>
                        <a:rPr lang="fr-FR" sz="1200" u="none" noProof="0" dirty="0" smtClean="0"/>
                        <a:t> une matière préférée?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smtClean="0"/>
                        <a:t>Que penses-tu</a:t>
                      </a:r>
                      <a:r>
                        <a:rPr lang="fr-FR" sz="1200" u="none" noProof="0" dirty="0" smtClean="0"/>
                        <a:t> de l’hôtel?</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smtClean="0"/>
                        <a:t>ça coute combien</a:t>
                      </a:r>
                      <a:r>
                        <a:rPr lang="fr-FR" sz="1200" u="none"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smtClean="0"/>
                        <a:t>Où est-ce que tu voudrais </a:t>
                      </a:r>
                      <a:r>
                        <a:rPr lang="fr-FR" sz="1200" b="0" u="sng" baseline="0" noProof="0" dirty="0" smtClean="0"/>
                        <a:t>manger</a:t>
                      </a:r>
                      <a:r>
                        <a:rPr lang="fr-FR" sz="1200" b="0" u="none" baseline="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smtClean="0"/>
                        <a:t>Est-ce qu’il y a</a:t>
                      </a:r>
                      <a:r>
                        <a:rPr lang="fr-FR" sz="1200" u="none" baseline="0" noProof="0" dirty="0" smtClean="0"/>
                        <a:t> </a:t>
                      </a:r>
                      <a:r>
                        <a:rPr lang="fr-FR" sz="1200" u="sng" baseline="0" noProof="0" dirty="0" smtClean="0"/>
                        <a:t>du </a:t>
                      </a:r>
                      <a:r>
                        <a:rPr lang="fr-FR" sz="1200" u="sng" noProof="0" dirty="0" smtClean="0"/>
                        <a:t>chômage</a:t>
                      </a:r>
                      <a:r>
                        <a:rPr lang="fr-FR" sz="1200" u="sng" baseline="0" noProof="0" dirty="0" smtClean="0"/>
                        <a:t>  en France?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noProof="0" dirty="0" smtClean="0"/>
                        <a:t>Est-ce qu’il y a </a:t>
                      </a:r>
                      <a:r>
                        <a:rPr lang="fr-FR" sz="1200" u="sng" baseline="0" noProof="0" dirty="0" smtClean="0"/>
                        <a:t>des sites touristiques près d’ici</a:t>
                      </a:r>
                      <a:r>
                        <a:rPr lang="fr-FR" sz="1200" baseline="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noProof="0" dirty="0" smtClean="0"/>
                        <a:t>Qu’est-ce que tu vas </a:t>
                      </a:r>
                      <a:r>
                        <a:rPr lang="fr-FR" sz="1200" baseline="0" noProof="0" dirty="0" smtClean="0"/>
                        <a:t>faire dans le futur?</a:t>
                      </a:r>
                      <a:endParaRPr lang="fr-FR" sz="12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err="1" smtClean="0"/>
                        <a:t>Who</a:t>
                      </a:r>
                      <a:r>
                        <a:rPr lang="fr-FR" sz="1200" b="1" u="none" noProof="0" dirty="0" smtClean="0"/>
                        <a:t> </a:t>
                      </a:r>
                      <a:r>
                        <a:rPr lang="fr-FR" sz="1200" b="1" u="none" noProof="0" dirty="0" err="1" smtClean="0"/>
                        <a:t>is</a:t>
                      </a:r>
                      <a:r>
                        <a:rPr lang="fr-FR" sz="1200" b="1" u="none"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err="1" smtClean="0"/>
                        <a:t>What</a:t>
                      </a:r>
                      <a:r>
                        <a:rPr lang="fr-FR" sz="1200" b="1" u="none" noProof="0" dirty="0" smtClean="0"/>
                        <a:t> time </a:t>
                      </a:r>
                      <a:r>
                        <a:rPr lang="fr-FR" sz="1200" b="1" u="none" noProof="0" dirty="0" err="1" smtClean="0"/>
                        <a:t>is</a:t>
                      </a:r>
                      <a:r>
                        <a:rPr lang="fr-FR" sz="1200" b="1" u="none"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u="non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err="1" smtClean="0"/>
                        <a:t>When</a:t>
                      </a:r>
                      <a:r>
                        <a:rPr lang="fr-FR" sz="1200" b="1" u="none" noProof="0" dirty="0" smtClean="0"/>
                        <a:t> </a:t>
                      </a:r>
                      <a:r>
                        <a:rPr lang="fr-FR" sz="1200" b="1" u="none" noProof="0" dirty="0" err="1" smtClean="0"/>
                        <a:t>is</a:t>
                      </a:r>
                      <a:r>
                        <a:rPr lang="fr-FR" sz="1200" b="1" u="none"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smtClean="0"/>
                        <a:t>Have </a:t>
                      </a:r>
                      <a:r>
                        <a:rPr lang="fr-FR" sz="1200" b="1" u="none" noProof="0" dirty="0" err="1" smtClean="0"/>
                        <a:t>you</a:t>
                      </a:r>
                      <a:r>
                        <a:rPr lang="fr-FR" sz="1200" b="1" u="none"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noProof="0" dirty="0" err="1" smtClean="0"/>
                        <a:t>Which</a:t>
                      </a:r>
                      <a:r>
                        <a:rPr lang="fr-FR" sz="1200" b="1" u="none" noProof="0" dirty="0" smtClean="0"/>
                        <a:t>/ </a:t>
                      </a:r>
                      <a:r>
                        <a:rPr lang="fr-FR" sz="1200" b="1" u="none" noProof="0" dirty="0" err="1" smtClean="0"/>
                        <a:t>What</a:t>
                      </a:r>
                      <a:r>
                        <a:rPr lang="fr-FR" sz="1200" b="1" u="none" noProof="0" dirty="0" smtClean="0"/>
                        <a:t> </a:t>
                      </a:r>
                      <a:r>
                        <a:rPr lang="fr-FR" sz="1200" b="1" u="none" noProof="0" dirty="0" err="1" smtClean="0"/>
                        <a:t>is</a:t>
                      </a:r>
                      <a:r>
                        <a:rPr lang="fr-FR" sz="1200" b="1" u="none"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err="1" smtClean="0"/>
                        <a:t>What</a:t>
                      </a:r>
                      <a:r>
                        <a:rPr lang="fr-FR" sz="1200" b="1" u="none" baseline="0" noProof="0" dirty="0" smtClean="0"/>
                        <a:t> do </a:t>
                      </a:r>
                      <a:r>
                        <a:rPr lang="fr-FR" sz="1200" b="1" u="none" baseline="0" noProof="0" dirty="0" err="1" smtClean="0"/>
                        <a:t>you</a:t>
                      </a:r>
                      <a:r>
                        <a:rPr lang="fr-FR" sz="1200" b="1" u="none" baseline="0" noProof="0" dirty="0" smtClean="0"/>
                        <a:t> </a:t>
                      </a:r>
                      <a:r>
                        <a:rPr lang="fr-FR" sz="1200" b="1" u="none" baseline="0" noProof="0" dirty="0" err="1" smtClean="0"/>
                        <a:t>think</a:t>
                      </a:r>
                      <a:r>
                        <a:rPr lang="fr-FR" sz="1200" b="1" u="none" baseline="0" noProof="0" dirty="0" smtClean="0"/>
                        <a:t>  of?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smtClean="0"/>
                        <a:t>How </a:t>
                      </a:r>
                      <a:r>
                        <a:rPr lang="fr-FR" sz="1200" b="1" u="none" baseline="0" noProof="0" dirty="0" err="1" smtClean="0"/>
                        <a:t>much</a:t>
                      </a:r>
                      <a:r>
                        <a:rPr lang="fr-FR" sz="1200" b="1" u="none" baseline="0" noProof="0" dirty="0" smtClean="0"/>
                        <a:t> </a:t>
                      </a:r>
                      <a:r>
                        <a:rPr lang="fr-FR" sz="1200" b="1" u="none" baseline="0" noProof="0" dirty="0" err="1" smtClean="0"/>
                        <a:t>is</a:t>
                      </a:r>
                      <a:r>
                        <a:rPr lang="fr-FR" sz="1200" b="1" u="none" baseline="0" noProof="0" dirty="0" smtClean="0"/>
                        <a:t> </a:t>
                      </a:r>
                      <a:r>
                        <a:rPr lang="fr-FR" sz="1200" b="1" u="none" baseline="0" noProof="0" dirty="0" err="1" smtClean="0"/>
                        <a:t>it</a:t>
                      </a:r>
                      <a:r>
                        <a:rPr lang="fr-FR" sz="1200" b="1" u="none" baseline="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err="1" smtClean="0"/>
                        <a:t>Where</a:t>
                      </a:r>
                      <a:r>
                        <a:rPr lang="fr-FR" sz="1200" b="1" u="none" baseline="0" noProof="0" dirty="0" smtClean="0"/>
                        <a:t> </a:t>
                      </a:r>
                      <a:r>
                        <a:rPr lang="fr-FR" sz="1200" b="1" u="none" baseline="0" noProof="0" dirty="0" err="1" smtClean="0"/>
                        <a:t>would</a:t>
                      </a:r>
                      <a:r>
                        <a:rPr lang="fr-FR" sz="1200" b="1" u="none" baseline="0" noProof="0" dirty="0" smtClean="0"/>
                        <a:t> </a:t>
                      </a:r>
                      <a:r>
                        <a:rPr lang="fr-FR" sz="1200" b="1" u="none" baseline="0" noProof="0" dirty="0" err="1" smtClean="0"/>
                        <a:t>you</a:t>
                      </a:r>
                      <a:r>
                        <a:rPr lang="fr-FR" sz="1200" b="1" u="none" baseline="0" noProof="0" dirty="0" smtClean="0"/>
                        <a:t> </a:t>
                      </a:r>
                      <a:r>
                        <a:rPr lang="fr-FR" sz="1200" b="1" u="none" baseline="0" noProof="0" dirty="0" err="1" smtClean="0"/>
                        <a:t>like</a:t>
                      </a:r>
                      <a:r>
                        <a:rPr lang="fr-FR" sz="1200" b="1" u="none" baseline="0" noProof="0" dirty="0" smtClean="0"/>
                        <a:t> …? (+ INF)</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u="none"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smtClean="0"/>
                        <a:t>Is </a:t>
                      </a:r>
                      <a:r>
                        <a:rPr lang="fr-FR" sz="1200" b="1" u="none" baseline="0" noProof="0" dirty="0" err="1" smtClean="0"/>
                        <a:t>there</a:t>
                      </a:r>
                      <a:r>
                        <a:rPr lang="fr-FR" sz="1200" b="1" u="none"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u="none"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smtClean="0"/>
                        <a:t>Are </a:t>
                      </a:r>
                      <a:r>
                        <a:rPr lang="fr-FR" sz="1200" b="1" u="none" baseline="0" noProof="0" dirty="0" err="1" smtClean="0"/>
                        <a:t>there</a:t>
                      </a:r>
                      <a:r>
                        <a:rPr lang="fr-FR" sz="1200" b="1" u="none"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u="none"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none" baseline="0" noProof="0" dirty="0" err="1" smtClean="0"/>
                        <a:t>What</a:t>
                      </a:r>
                      <a:r>
                        <a:rPr lang="fr-FR" sz="1200" b="1" u="none" baseline="0" noProof="0" dirty="0" smtClean="0"/>
                        <a:t> are </a:t>
                      </a:r>
                      <a:r>
                        <a:rPr lang="fr-FR" sz="1200" b="1" u="none" baseline="0" noProof="0" dirty="0" err="1" smtClean="0"/>
                        <a:t>you</a:t>
                      </a:r>
                      <a:r>
                        <a:rPr lang="fr-FR" sz="1200" b="1" u="none" baseline="0" noProof="0" dirty="0" smtClean="0"/>
                        <a:t> </a:t>
                      </a:r>
                      <a:r>
                        <a:rPr lang="fr-FR" sz="1200" b="1" u="none" baseline="0" noProof="0" dirty="0" err="1" smtClean="0"/>
                        <a:t>going</a:t>
                      </a:r>
                      <a:r>
                        <a:rPr lang="fr-FR" sz="1200" b="1" u="none" baseline="0" noProof="0" dirty="0" smtClean="0"/>
                        <a:t> to …?</a:t>
                      </a:r>
                      <a:endParaRPr lang="fr-FR" sz="1200" b="1" u="none"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gridSpan="5">
                  <a:txBody>
                    <a:bodyPr/>
                    <a:lstStyle/>
                    <a:p>
                      <a:pPr algn="l"/>
                      <a:endParaRPr lang="es-ES_tradnl" sz="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3"/>
                  </a:ext>
                </a:extLst>
              </a:tr>
              <a:tr h="273581">
                <a:tc gridSpan="2">
                  <a:txBody>
                    <a:bodyPr/>
                    <a:lstStyle/>
                    <a:p>
                      <a:pPr algn="ctr"/>
                      <a:r>
                        <a:rPr lang="es-ES_tradnl" sz="1200" b="1" dirty="0"/>
                        <a:t>WHICH TENSE?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s-ES_tradnl" sz="1200" b="1" dirty="0"/>
                        <a:t>OPINIONS/REASONS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sz="12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97451">
                <a:tc rowSpan="5"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1" noProof="0" dirty="0" smtClean="0"/>
                        <a:t>PRESENT TENSE</a:t>
                      </a:r>
                    </a:p>
                    <a:p>
                      <a:pPr>
                        <a:buFont typeface="Arial" pitchFamily="34" charset="0"/>
                        <a:buChar char="•"/>
                      </a:pPr>
                      <a:r>
                        <a:rPr lang="fr-FR" sz="1200" noProof="0" dirty="0" smtClean="0"/>
                        <a:t>maintenant-</a:t>
                      </a:r>
                      <a:r>
                        <a:rPr lang="fr-FR" sz="1200" noProof="0" dirty="0" err="1" smtClean="0"/>
                        <a:t>now</a:t>
                      </a:r>
                      <a:endParaRPr lang="fr-FR" sz="1200" noProof="0" dirty="0" smtClean="0"/>
                    </a:p>
                    <a:p>
                      <a:pPr>
                        <a:buFont typeface="Arial" pitchFamily="34" charset="0"/>
                        <a:buChar char="•"/>
                      </a:pPr>
                      <a:r>
                        <a:rPr lang="fr-FR" sz="1200" noProof="0" dirty="0" smtClean="0"/>
                        <a:t>normalement-</a:t>
                      </a:r>
                      <a:r>
                        <a:rPr lang="fr-FR" sz="1200" noProof="0" dirty="0" err="1" smtClean="0"/>
                        <a:t>usually</a:t>
                      </a:r>
                      <a:endParaRPr lang="fr-FR" sz="1200" noProof="0" dirty="0" smtClean="0"/>
                    </a:p>
                    <a:p>
                      <a:pPr>
                        <a:buFont typeface="Arial" pitchFamily="34" charset="0"/>
                        <a:buNone/>
                      </a:pPr>
                      <a:endParaRPr lang="fr-FR" sz="1200" b="1" noProof="0" dirty="0" smtClean="0"/>
                    </a:p>
                    <a:p>
                      <a:pPr>
                        <a:buFont typeface="Arial" pitchFamily="34" charset="0"/>
                        <a:buNone/>
                      </a:pPr>
                      <a:r>
                        <a:rPr lang="fr-FR" sz="1200" b="1" noProof="0" dirty="0" smtClean="0"/>
                        <a:t>PAST</a:t>
                      </a:r>
                      <a:r>
                        <a:rPr lang="fr-FR" sz="1200" b="1" baseline="0" noProof="0" dirty="0" smtClean="0"/>
                        <a:t> TENSE</a:t>
                      </a:r>
                    </a:p>
                    <a:p>
                      <a:pPr>
                        <a:buFont typeface="Arial" pitchFamily="34" charset="0"/>
                        <a:buChar char="•"/>
                      </a:pPr>
                      <a:r>
                        <a:rPr lang="fr-FR" sz="1200" b="0" baseline="0" noProof="0" dirty="0" smtClean="0"/>
                        <a:t>La dernière fois-last time</a:t>
                      </a:r>
                    </a:p>
                    <a:p>
                      <a:pPr>
                        <a:buFont typeface="Arial" pitchFamily="34" charset="0"/>
                        <a:buChar char="•"/>
                      </a:pPr>
                      <a:r>
                        <a:rPr lang="fr-FR" sz="1200" b="0" baseline="0" noProof="0" dirty="0" smtClean="0"/>
                        <a:t>la semaine dernière-last </a:t>
                      </a:r>
                      <a:r>
                        <a:rPr lang="fr-FR" sz="1200" b="0" baseline="0" noProof="0" dirty="0" err="1" smtClean="0"/>
                        <a:t>week</a:t>
                      </a:r>
                      <a:endParaRPr lang="fr-FR" sz="1200" b="0" baseline="0" noProof="0" dirty="0" smtClean="0"/>
                    </a:p>
                    <a:p>
                      <a:pPr>
                        <a:buFont typeface="Arial" pitchFamily="34" charset="0"/>
                        <a:buChar char="•"/>
                      </a:pPr>
                      <a:r>
                        <a:rPr lang="fr-FR" sz="1200" b="0" baseline="0" noProof="0" dirty="0" smtClean="0"/>
                        <a:t>hier-</a:t>
                      </a:r>
                      <a:r>
                        <a:rPr lang="fr-FR" sz="1200" b="0" baseline="0" noProof="0" dirty="0" err="1" smtClean="0"/>
                        <a:t>yesterday</a:t>
                      </a:r>
                      <a:endParaRPr lang="fr-FR" sz="1200" b="0" baseline="0" noProof="0" dirty="0" smtClean="0"/>
                    </a:p>
                    <a:p>
                      <a:pPr>
                        <a:buFont typeface="Arial" pitchFamily="34" charset="0"/>
                        <a:buChar char="•"/>
                      </a:pPr>
                      <a:r>
                        <a:rPr lang="fr-FR" sz="1200" b="0" baseline="0" noProof="0" dirty="0" smtClean="0"/>
                        <a:t>dernier/e-last</a:t>
                      </a:r>
                    </a:p>
                    <a:p>
                      <a:pPr>
                        <a:buFont typeface="Arial" pitchFamily="34" charset="0"/>
                        <a:buChar char="•"/>
                      </a:pPr>
                      <a:r>
                        <a:rPr lang="fr-FR" sz="1200" b="0" baseline="0" noProof="0" dirty="0" smtClean="0"/>
                        <a:t>Dans le passé-in the </a:t>
                      </a:r>
                      <a:r>
                        <a:rPr lang="fr-FR" sz="1200" b="0" baseline="0" noProof="0" dirty="0" err="1" smtClean="0"/>
                        <a:t>past</a:t>
                      </a:r>
                      <a:endParaRPr lang="fr-FR" sz="1200" b="0" baseline="0" noProof="0" dirty="0" smtClean="0"/>
                    </a:p>
                    <a:p>
                      <a:pPr>
                        <a:buFont typeface="Arial" pitchFamily="34" charset="0"/>
                        <a:buChar char="•"/>
                      </a:pPr>
                      <a:r>
                        <a:rPr lang="fr-FR" sz="1200" b="0" baseline="0" noProof="0" dirty="0" err="1" smtClean="0"/>
                        <a:t>Recente</a:t>
                      </a:r>
                      <a:r>
                        <a:rPr lang="fr-FR" sz="1200" b="0" baseline="0" noProof="0" dirty="0" smtClean="0"/>
                        <a:t>/récemment-</a:t>
                      </a:r>
                      <a:r>
                        <a:rPr lang="fr-FR" sz="1200" b="0" baseline="0" noProof="0" dirty="0" err="1" smtClean="0"/>
                        <a:t>recent</a:t>
                      </a:r>
                      <a:r>
                        <a:rPr lang="fr-FR" sz="1200" b="0" baseline="0" noProof="0" dirty="0" smtClean="0"/>
                        <a:t>/</a:t>
                      </a:r>
                      <a:r>
                        <a:rPr lang="fr-FR" sz="1200" b="0" baseline="0" noProof="0" dirty="0" err="1" smtClean="0"/>
                        <a:t>recently</a:t>
                      </a:r>
                      <a:endParaRPr lang="fr-FR" sz="1200" b="0" baseline="0" noProof="0" dirty="0" smtClean="0"/>
                    </a:p>
                    <a:p>
                      <a:pPr>
                        <a:buFont typeface="Arial" pitchFamily="34" charset="0"/>
                        <a:buNone/>
                      </a:pPr>
                      <a:endParaRPr lang="fr-FR" sz="1200" b="1" baseline="0" noProof="0" dirty="0" smtClean="0"/>
                    </a:p>
                    <a:p>
                      <a:pPr>
                        <a:buFont typeface="Arial" pitchFamily="34" charset="0"/>
                        <a:buNone/>
                      </a:pPr>
                      <a:r>
                        <a:rPr lang="fr-FR" sz="1200" b="1" baseline="0" noProof="0" dirty="0" smtClean="0"/>
                        <a:t>FUTURE TENSE</a:t>
                      </a:r>
                    </a:p>
                    <a:p>
                      <a:pPr>
                        <a:buFont typeface="Arial" pitchFamily="34" charset="0"/>
                        <a:buChar char="•"/>
                      </a:pPr>
                      <a:r>
                        <a:rPr lang="fr-FR" sz="1200" b="0" baseline="0" noProof="0" dirty="0" smtClean="0"/>
                        <a:t>Tes projets pour-</a:t>
                      </a:r>
                      <a:r>
                        <a:rPr lang="fr-FR" sz="1200" b="0" baseline="0" noProof="0" dirty="0" err="1" smtClean="0"/>
                        <a:t>your</a:t>
                      </a:r>
                      <a:r>
                        <a:rPr lang="fr-FR" sz="1200" b="0" baseline="0" noProof="0" dirty="0" smtClean="0"/>
                        <a:t> plans for</a:t>
                      </a:r>
                    </a:p>
                    <a:p>
                      <a:pPr>
                        <a:buFont typeface="Arial" pitchFamily="34" charset="0"/>
                        <a:buChar char="•"/>
                      </a:pPr>
                      <a:r>
                        <a:rPr lang="fr-FR" sz="1200" b="0" baseline="0" noProof="0" dirty="0" smtClean="0"/>
                        <a:t>Dans le futur/à l’avenir-in the future</a:t>
                      </a:r>
                    </a:p>
                    <a:p>
                      <a:pPr>
                        <a:buFont typeface="Arial" pitchFamily="34" charset="0"/>
                        <a:buChar char="•"/>
                      </a:pPr>
                      <a:r>
                        <a:rPr lang="fr-FR" sz="1200" b="0" baseline="0" noProof="0" dirty="0" smtClean="0"/>
                        <a:t>L’année prochaine-</a:t>
                      </a:r>
                      <a:r>
                        <a:rPr lang="fr-FR" sz="1200" b="0" baseline="0" noProof="0" dirty="0" err="1" smtClean="0"/>
                        <a:t>next</a:t>
                      </a:r>
                      <a:r>
                        <a:rPr lang="fr-FR" sz="1200" b="0" baseline="0" noProof="0" dirty="0" smtClean="0"/>
                        <a:t> </a:t>
                      </a:r>
                      <a:r>
                        <a:rPr lang="fr-FR" sz="1200" b="0" baseline="0" noProof="0" dirty="0" err="1" smtClean="0"/>
                        <a:t>year</a:t>
                      </a:r>
                      <a:endParaRPr lang="fr-FR" sz="1200" b="0" baseline="0" noProof="0" dirty="0" smtClean="0"/>
                    </a:p>
                    <a:p>
                      <a:pPr>
                        <a:buFont typeface="Arial" pitchFamily="34" charset="0"/>
                        <a:buChar char="•"/>
                      </a:pPr>
                      <a:r>
                        <a:rPr lang="fr-FR" sz="1200" b="0" baseline="0" noProof="0" dirty="0" smtClean="0"/>
                        <a:t>Le week-end prochain-</a:t>
                      </a:r>
                      <a:r>
                        <a:rPr lang="fr-FR" sz="1200" b="0" baseline="0" noProof="0" dirty="0" err="1" smtClean="0"/>
                        <a:t>next</a:t>
                      </a:r>
                      <a:r>
                        <a:rPr lang="fr-FR" sz="1200" b="0" baseline="0" noProof="0" dirty="0" smtClean="0"/>
                        <a:t> weekend</a:t>
                      </a:r>
                    </a:p>
                    <a:p>
                      <a:pPr>
                        <a:buFont typeface="Arial" pitchFamily="34" charset="0"/>
                        <a:buNone/>
                      </a:pPr>
                      <a:endParaRPr lang="es-ES_tradnl"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hMerge="1">
                  <a:txBody>
                    <a:bodyPr/>
                    <a:lstStyle/>
                    <a:p>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buFont typeface="Arial" pitchFamily="34" charset="0"/>
                        <a:buChar char="•"/>
                      </a:pPr>
                      <a:r>
                        <a:rPr lang="fr-FR" sz="1200" baseline="0" noProof="0" dirty="0" smtClean="0"/>
                        <a:t>Que penses-tu de-</a:t>
                      </a:r>
                      <a:r>
                        <a:rPr lang="fr-FR" sz="1200" baseline="0" noProof="0" dirty="0" err="1" smtClean="0"/>
                        <a:t>What</a:t>
                      </a:r>
                      <a:r>
                        <a:rPr lang="fr-FR" sz="1200" baseline="0" noProof="0" dirty="0" smtClean="0"/>
                        <a:t> do </a:t>
                      </a:r>
                      <a:r>
                        <a:rPr lang="fr-FR" sz="1200" baseline="0" noProof="0" dirty="0" err="1" smtClean="0"/>
                        <a:t>you</a:t>
                      </a:r>
                      <a:r>
                        <a:rPr lang="fr-FR" sz="1200" baseline="0" noProof="0" dirty="0" smtClean="0"/>
                        <a:t> </a:t>
                      </a:r>
                      <a:r>
                        <a:rPr lang="fr-FR" sz="1200" baseline="0" noProof="0" dirty="0" err="1" smtClean="0"/>
                        <a:t>think</a:t>
                      </a:r>
                      <a:r>
                        <a:rPr lang="fr-FR" sz="1200" baseline="0" noProof="0" dirty="0" smtClean="0"/>
                        <a:t> about?</a:t>
                      </a:r>
                    </a:p>
                    <a:p>
                      <a:pPr>
                        <a:buFont typeface="Arial" pitchFamily="34" charset="0"/>
                        <a:buChar char="•"/>
                      </a:pPr>
                      <a:r>
                        <a:rPr lang="fr-FR" sz="1200" baseline="0" noProof="0" dirty="0" smtClean="0"/>
                        <a:t>Quel type de … est-ce que tu préfères?-</a:t>
                      </a:r>
                      <a:r>
                        <a:rPr lang="fr-FR" sz="1200" baseline="0" noProof="0" dirty="0" err="1" smtClean="0"/>
                        <a:t>What</a:t>
                      </a:r>
                      <a:r>
                        <a:rPr lang="fr-FR" sz="1200" baseline="0" noProof="0" dirty="0" smtClean="0"/>
                        <a:t> type of … do </a:t>
                      </a:r>
                      <a:r>
                        <a:rPr lang="fr-FR" sz="1200" baseline="0" noProof="0" dirty="0" err="1" smtClean="0"/>
                        <a:t>you</a:t>
                      </a:r>
                      <a:r>
                        <a:rPr lang="fr-FR" sz="1200" baseline="0" noProof="0" dirty="0" smtClean="0"/>
                        <a:t> </a:t>
                      </a:r>
                      <a:r>
                        <a:rPr lang="fr-FR" sz="1200" baseline="0" noProof="0" dirty="0" err="1" smtClean="0"/>
                        <a:t>prefer</a:t>
                      </a:r>
                      <a:r>
                        <a:rPr lang="fr-FR" sz="1200" baseline="0" noProof="0" dirty="0" smtClean="0"/>
                        <a:t>?</a:t>
                      </a:r>
                    </a:p>
                    <a:p>
                      <a:pPr>
                        <a:buFont typeface="Arial" pitchFamily="34" charset="0"/>
                        <a:buChar char="•"/>
                      </a:pPr>
                      <a:r>
                        <a:rPr lang="fr-FR" sz="1200" baseline="0" noProof="0" dirty="0" smtClean="0"/>
                        <a:t>Quel(le) est ton/ta… préféré(e)?-</a:t>
                      </a:r>
                      <a:r>
                        <a:rPr lang="fr-FR" sz="1200" baseline="0" noProof="0" dirty="0" err="1" smtClean="0"/>
                        <a:t>What</a:t>
                      </a:r>
                      <a:r>
                        <a:rPr lang="fr-FR" sz="1200" baseline="0" noProof="0" dirty="0" smtClean="0"/>
                        <a:t> </a:t>
                      </a:r>
                      <a:r>
                        <a:rPr lang="fr-FR" sz="1200" baseline="0" noProof="0" dirty="0" err="1" smtClean="0"/>
                        <a:t>is</a:t>
                      </a:r>
                      <a:r>
                        <a:rPr lang="fr-FR" sz="1200" baseline="0" noProof="0" dirty="0" smtClean="0"/>
                        <a:t> </a:t>
                      </a:r>
                      <a:r>
                        <a:rPr lang="fr-FR" sz="1200" baseline="0" noProof="0" dirty="0" err="1" smtClean="0"/>
                        <a:t>your</a:t>
                      </a:r>
                      <a:r>
                        <a:rPr lang="fr-FR" sz="1200" baseline="0" noProof="0" dirty="0" smtClean="0"/>
                        <a:t> </a:t>
                      </a:r>
                      <a:r>
                        <a:rPr lang="fr-FR" sz="1200" baseline="0" noProof="0" dirty="0" err="1" smtClean="0"/>
                        <a:t>preferred</a:t>
                      </a:r>
                      <a:r>
                        <a:rPr lang="fr-FR" sz="1200" baseline="0" noProof="0" dirty="0" smtClean="0"/>
                        <a:t>…?</a:t>
                      </a:r>
                    </a:p>
                    <a:p>
                      <a:pPr>
                        <a:buFont typeface="Arial" pitchFamily="34" charset="0"/>
                        <a:buChar char="•"/>
                      </a:pPr>
                      <a:r>
                        <a:rPr lang="fr-FR" sz="1200" baseline="0" noProof="0" dirty="0" smtClean="0"/>
                        <a:t>Qu’est-ce que tu veux…?-</a:t>
                      </a:r>
                      <a:r>
                        <a:rPr lang="fr-FR" sz="1200" baseline="0" noProof="0" dirty="0" err="1" smtClean="0"/>
                        <a:t>What</a:t>
                      </a:r>
                      <a:r>
                        <a:rPr lang="fr-FR" sz="1200" baseline="0" noProof="0" dirty="0" smtClean="0"/>
                        <a:t> do </a:t>
                      </a:r>
                      <a:r>
                        <a:rPr lang="fr-FR" sz="1200" baseline="0" noProof="0" dirty="0" err="1" smtClean="0"/>
                        <a:t>you</a:t>
                      </a:r>
                      <a:r>
                        <a:rPr lang="fr-FR" sz="1200" baseline="0" noProof="0" dirty="0" smtClean="0"/>
                        <a:t> </a:t>
                      </a:r>
                      <a:r>
                        <a:rPr lang="fr-FR" sz="1200" baseline="0" noProof="0" dirty="0" err="1" smtClean="0"/>
                        <a:t>want</a:t>
                      </a:r>
                      <a:r>
                        <a:rPr lang="fr-FR" sz="1200" baseline="0" noProof="0" dirty="0" smtClean="0"/>
                        <a:t>…?</a:t>
                      </a:r>
                    </a:p>
                    <a:p>
                      <a:pPr>
                        <a:buFont typeface="Arial" pitchFamily="34" charset="0"/>
                        <a:buChar char="•"/>
                      </a:pPr>
                      <a:r>
                        <a:rPr lang="fr-FR" sz="1200" baseline="0" noProof="0" dirty="0" smtClean="0"/>
                        <a:t>Pourquoi veux-tu faire ça?-</a:t>
                      </a:r>
                      <a:r>
                        <a:rPr lang="fr-FR" sz="1200" baseline="0" noProof="0" dirty="0" err="1" smtClean="0"/>
                        <a:t>Why</a:t>
                      </a:r>
                      <a:r>
                        <a:rPr lang="fr-FR" sz="1200" baseline="0" noProof="0" dirty="0" smtClean="0"/>
                        <a:t> do </a:t>
                      </a:r>
                      <a:r>
                        <a:rPr lang="fr-FR" sz="1200" baseline="0" noProof="0" dirty="0" err="1" smtClean="0"/>
                        <a:t>you</a:t>
                      </a:r>
                      <a:r>
                        <a:rPr lang="fr-FR" sz="1200" baseline="0" noProof="0" dirty="0" smtClean="0"/>
                        <a:t> </a:t>
                      </a:r>
                      <a:r>
                        <a:rPr lang="fr-FR" sz="1200" baseline="0" noProof="0" dirty="0" err="1" smtClean="0"/>
                        <a:t>want</a:t>
                      </a:r>
                      <a:r>
                        <a:rPr lang="fr-FR" sz="1200" baseline="0" noProof="0" dirty="0" smtClean="0"/>
                        <a:t> to do </a:t>
                      </a:r>
                      <a:r>
                        <a:rPr lang="fr-FR" sz="1200" baseline="0" noProof="0" dirty="0" err="1" smtClean="0"/>
                        <a:t>that</a:t>
                      </a:r>
                      <a:r>
                        <a:rPr lang="fr-FR" sz="1200" baseline="0" noProof="0" dirty="0" smtClean="0"/>
                        <a:t>?</a:t>
                      </a:r>
                    </a:p>
                    <a:p>
                      <a:pPr>
                        <a:buFont typeface="Arial" pitchFamily="34" charset="0"/>
                        <a:buChar char="•"/>
                      </a:pPr>
                      <a:r>
                        <a:rPr lang="fr-FR" sz="1200" baseline="0" noProof="0" dirty="0" smtClean="0"/>
                        <a:t>Est-ce que tu crois que..?-Do </a:t>
                      </a:r>
                      <a:r>
                        <a:rPr lang="fr-FR" sz="1200" baseline="0" noProof="0" dirty="0" err="1" smtClean="0"/>
                        <a:t>you</a:t>
                      </a:r>
                      <a:r>
                        <a:rPr lang="fr-FR" sz="1200" baseline="0" noProof="0" dirty="0" smtClean="0"/>
                        <a:t> </a:t>
                      </a:r>
                      <a:r>
                        <a:rPr lang="fr-FR" sz="1200" baseline="0" noProof="0" dirty="0" err="1" smtClean="0"/>
                        <a:t>think</a:t>
                      </a:r>
                      <a:r>
                        <a:rPr lang="fr-FR" sz="1200" baseline="0" noProof="0" dirty="0" smtClean="0"/>
                        <a:t> </a:t>
                      </a:r>
                      <a:r>
                        <a:rPr lang="fr-FR" sz="1200" baseline="0" noProof="0" dirty="0" err="1" smtClean="0"/>
                        <a:t>that</a:t>
                      </a:r>
                      <a:r>
                        <a:rPr lang="fr-FR" sz="1200" baseline="0" noProof="0" dirty="0" smtClean="0"/>
                        <a:t>…?</a:t>
                      </a:r>
                    </a:p>
                    <a:p>
                      <a:pPr>
                        <a:buFont typeface="Arial" pitchFamily="34" charset="0"/>
                        <a:buChar char="•"/>
                      </a:pPr>
                      <a:r>
                        <a:rPr lang="fr-FR" sz="1200" baseline="0" noProof="0" dirty="0" smtClean="0"/>
                        <a:t>Comment veux-tu…? How do </a:t>
                      </a:r>
                      <a:r>
                        <a:rPr lang="fr-FR" sz="1200" baseline="0" noProof="0" dirty="0" err="1" smtClean="0"/>
                        <a:t>you</a:t>
                      </a:r>
                      <a:r>
                        <a:rPr lang="fr-FR" sz="1200" baseline="0" noProof="0" dirty="0" smtClean="0"/>
                        <a:t> </a:t>
                      </a:r>
                      <a:r>
                        <a:rPr lang="fr-FR" sz="1200" baseline="0" noProof="0" dirty="0" err="1" smtClean="0"/>
                        <a:t>want</a:t>
                      </a:r>
                      <a:r>
                        <a:rPr lang="fr-FR" sz="1200" baseline="0" noProof="0" dirty="0" smtClean="0"/>
                        <a:t>…?</a:t>
                      </a:r>
                    </a:p>
                    <a:p>
                      <a:pPr>
                        <a:buFont typeface="Arial" pitchFamily="34" charset="0"/>
                        <a:buChar char="•"/>
                      </a:pPr>
                      <a:r>
                        <a:rPr lang="fr-FR" sz="1200" baseline="0" noProof="0" dirty="0" smtClean="0"/>
                        <a:t>Qu’est-ce que tu aimes faire…?-</a:t>
                      </a:r>
                      <a:r>
                        <a:rPr lang="fr-FR" sz="1200" baseline="0" noProof="0" dirty="0" err="1" smtClean="0"/>
                        <a:t>What</a:t>
                      </a:r>
                      <a:r>
                        <a:rPr lang="fr-FR" sz="1200" baseline="0" noProof="0" dirty="0" smtClean="0"/>
                        <a:t> do </a:t>
                      </a:r>
                      <a:r>
                        <a:rPr lang="fr-FR" sz="1200" baseline="0" noProof="0" dirty="0" err="1" smtClean="0"/>
                        <a:t>you</a:t>
                      </a:r>
                      <a:r>
                        <a:rPr lang="fr-FR" sz="1200" baseline="0" noProof="0" dirty="0" smtClean="0"/>
                        <a:t> </a:t>
                      </a:r>
                      <a:r>
                        <a:rPr lang="fr-FR" sz="1200" baseline="0" noProof="0" dirty="0" err="1" smtClean="0"/>
                        <a:t>like</a:t>
                      </a:r>
                      <a:r>
                        <a:rPr lang="fr-FR" sz="1200" baseline="0" noProof="0" dirty="0" smtClean="0"/>
                        <a:t> to do…?</a:t>
                      </a:r>
                    </a:p>
                    <a:p>
                      <a:pPr>
                        <a:buFont typeface="Arial" pitchFamily="34" charset="0"/>
                        <a:buChar char="•"/>
                      </a:pPr>
                      <a:r>
                        <a:rPr lang="fr-FR" sz="1200" baseline="0" noProof="0" dirty="0" smtClean="0"/>
                        <a:t>Favori(te)-</a:t>
                      </a:r>
                      <a:r>
                        <a:rPr lang="fr-FR" sz="1200" baseline="0" noProof="0" dirty="0" err="1" smtClean="0"/>
                        <a:t>favourite</a:t>
                      </a:r>
                      <a:endParaRPr lang="fr-FR" sz="1200" baseline="0" noProof="0" dirty="0" smtClean="0"/>
                    </a:p>
                    <a:p>
                      <a:pPr>
                        <a:buFont typeface="Arial" pitchFamily="34" charset="0"/>
                        <a:buChar char="•"/>
                      </a:pPr>
                      <a:r>
                        <a:rPr lang="fr-FR" sz="1200" baseline="0" noProof="0" dirty="0" smtClean="0"/>
                        <a:t>Préféré(e)-</a:t>
                      </a:r>
                      <a:r>
                        <a:rPr lang="fr-FR" sz="1200" baseline="0" noProof="0" dirty="0" err="1" smtClean="0"/>
                        <a:t>preferred</a:t>
                      </a:r>
                      <a:endParaRPr lang="fr-FR" sz="1200"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3581">
                <a:tc gridSpan="2" vMerge="1">
                  <a:txBody>
                    <a:bodyPr/>
                    <a:lstStyle/>
                    <a:p>
                      <a:endParaRPr lang="es-ES_tradnl"/>
                    </a:p>
                  </a:txBody>
                  <a:tcPr/>
                </a:tc>
                <a:tc hMerge="1" vMerge="1">
                  <a:txBody>
                    <a:bodyPr/>
                    <a:lstStyle/>
                    <a:p>
                      <a:endParaRPr lang="es-ES_tradnl"/>
                    </a:p>
                  </a:txBody>
                  <a:tcPr/>
                </a:tc>
                <a:tc gridSpan="3">
                  <a:txBody>
                    <a:bodyPr/>
                    <a:lstStyle/>
                    <a:p>
                      <a:pPr algn="ctr">
                        <a:buFont typeface="Arial" pitchFamily="34" charset="0"/>
                        <a:buNone/>
                      </a:pPr>
                      <a:r>
                        <a:rPr lang="fr-FR" sz="1200" b="1" baseline="0" noProof="0" dirty="0" smtClean="0"/>
                        <a:t>AVOID STARTING YOUR ANSWERS WITH THESE WORDS!</a:t>
                      </a:r>
                      <a:endParaRPr lang="fr-FR" sz="1200" b="1"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6"/>
                  </a:ext>
                </a:extLst>
              </a:tr>
              <a:tr h="455968">
                <a:tc gridSpan="2" vMerge="1">
                  <a:txBody>
                    <a:bodyPr/>
                    <a:lstStyle/>
                    <a:p>
                      <a:endParaRPr lang="es-ES_tradnl"/>
                    </a:p>
                  </a:txBody>
                  <a:tcPr/>
                </a:tc>
                <a:tc hMerge="1" vMerge="1">
                  <a:txBody>
                    <a:bodyPr/>
                    <a:lstStyle/>
                    <a:p>
                      <a:endParaRPr lang="es-ES_tradnl"/>
                    </a:p>
                  </a:txBody>
                  <a:tcPr/>
                </a:tc>
                <a:tc>
                  <a:txBody>
                    <a:bodyPr/>
                    <a:lstStyle/>
                    <a:p>
                      <a:pPr>
                        <a:buFont typeface="Arial" pitchFamily="34" charset="0"/>
                        <a:buChar char="•"/>
                      </a:pPr>
                      <a:r>
                        <a:rPr lang="fr-FR" sz="1200" b="1" baseline="0" noProof="0" dirty="0" smtClean="0"/>
                        <a:t>Un inconvénient</a:t>
                      </a:r>
                      <a:endParaRPr lang="fr-FR" sz="1200" b="1" baseline="0"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200" noProof="0" dirty="0" err="1" smtClean="0"/>
                        <a:t>Instead</a:t>
                      </a:r>
                      <a:r>
                        <a:rPr lang="fr-FR" sz="1200" baseline="0" noProof="0" dirty="0" smtClean="0"/>
                        <a:t> </a:t>
                      </a:r>
                      <a:r>
                        <a:rPr lang="fr-FR" sz="1200" baseline="0" noProof="0" dirty="0" err="1" smtClean="0"/>
                        <a:t>g</a:t>
                      </a:r>
                      <a:r>
                        <a:rPr lang="fr-FR" sz="1200" noProof="0" dirty="0" err="1" smtClean="0"/>
                        <a:t>ive</a:t>
                      </a:r>
                      <a:r>
                        <a:rPr lang="fr-FR" sz="1200" noProof="0" dirty="0" smtClean="0"/>
                        <a:t> a </a:t>
                      </a:r>
                      <a:r>
                        <a:rPr lang="fr-FR" sz="1200" noProof="0" dirty="0" err="1" smtClean="0"/>
                        <a:t>disadvantage</a:t>
                      </a:r>
                      <a:endParaRPr lang="fr-FR" sz="1200" noProof="0" dirty="0" smtClean="0"/>
                    </a:p>
                    <a:p>
                      <a:pPr>
                        <a:buFont typeface="Arial" pitchFamily="34" charset="0"/>
                        <a:buChar char="•"/>
                      </a:pPr>
                      <a:r>
                        <a:rPr lang="fr-FR" sz="1200" noProof="0" dirty="0" smtClean="0"/>
                        <a:t>Les portables sont</a:t>
                      </a:r>
                      <a:r>
                        <a:rPr lang="fr-FR" sz="1200" baseline="0" noProof="0" dirty="0" smtClean="0"/>
                        <a:t> chers</a:t>
                      </a:r>
                      <a:r>
                        <a:rPr lang="fr-FR" sz="1200" noProof="0" dirty="0" smtClean="0"/>
                        <a:t>-Mobiles are</a:t>
                      </a:r>
                      <a:r>
                        <a:rPr lang="fr-FR" sz="1200" baseline="0" noProof="0" dirty="0" smtClean="0"/>
                        <a:t> </a:t>
                      </a:r>
                      <a:r>
                        <a:rPr lang="fr-FR" sz="1200" noProof="0" dirty="0" err="1" smtClean="0"/>
                        <a:t>dear</a:t>
                      </a:r>
                      <a:r>
                        <a:rPr lang="fr-FR" sz="1200" noProof="0" dirty="0" smtClean="0"/>
                        <a:t>.</a:t>
                      </a:r>
                      <a:endParaRPr lang="fr-FR" sz="120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7"/>
                  </a:ext>
                </a:extLst>
              </a:tr>
              <a:tr h="638355">
                <a:tc gridSpan="2" vMerge="1">
                  <a:txBody>
                    <a:bodyPr/>
                    <a:lstStyle/>
                    <a:p>
                      <a:endParaRPr lang="es-ES_tradnl"/>
                    </a:p>
                  </a:txBody>
                  <a:tcPr/>
                </a:tc>
                <a:tc hMerge="1" vMerge="1">
                  <a:txBody>
                    <a:bodyPr/>
                    <a:lstStyle/>
                    <a:p>
                      <a:endParaRPr lang="es-ES_tradnl"/>
                    </a:p>
                  </a:txBody>
                  <a:tcPr/>
                </a:tc>
                <a:tc>
                  <a:txBody>
                    <a:bodyPr/>
                    <a:lstStyle/>
                    <a:p>
                      <a:pPr>
                        <a:buFont typeface="Arial" pitchFamily="34" charset="0"/>
                        <a:buChar char="•"/>
                      </a:pPr>
                      <a:r>
                        <a:rPr lang="fr-FR" sz="1200" b="1" baseline="0" noProof="0" dirty="0" smtClean="0"/>
                        <a:t>Un avantage</a:t>
                      </a:r>
                    </a:p>
                    <a:p>
                      <a:pPr>
                        <a:buFont typeface="Arial" pitchFamily="34" charset="0"/>
                        <a:buNone/>
                      </a:pPr>
                      <a:endParaRPr lang="fr-FR" sz="1200" b="1"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200" noProof="0" dirty="0" err="1" smtClean="0"/>
                        <a:t>Instead</a:t>
                      </a:r>
                      <a:r>
                        <a:rPr lang="fr-FR" sz="1200" baseline="0" noProof="0" dirty="0" smtClean="0"/>
                        <a:t> </a:t>
                      </a:r>
                      <a:r>
                        <a:rPr lang="fr-FR" sz="1200" baseline="0" noProof="0" dirty="0" err="1" smtClean="0"/>
                        <a:t>g</a:t>
                      </a:r>
                      <a:r>
                        <a:rPr lang="fr-FR" sz="1200" noProof="0" dirty="0" err="1" smtClean="0"/>
                        <a:t>ive</a:t>
                      </a:r>
                      <a:r>
                        <a:rPr lang="fr-FR" sz="1200" noProof="0" dirty="0" smtClean="0"/>
                        <a:t> an </a:t>
                      </a:r>
                      <a:r>
                        <a:rPr lang="fr-FR" sz="1200" noProof="0" dirty="0" err="1" smtClean="0"/>
                        <a:t>advantage</a:t>
                      </a:r>
                      <a:endParaRPr lang="fr-FR" sz="1200" noProof="0" dirty="0" smtClean="0"/>
                    </a:p>
                    <a:p>
                      <a:pPr>
                        <a:buFont typeface="Arial" pitchFamily="34" charset="0"/>
                        <a:buChar char="•"/>
                      </a:pPr>
                      <a:r>
                        <a:rPr lang="fr-FR" sz="1200" baseline="0" noProof="0" dirty="0" smtClean="0"/>
                        <a:t>Faire du sport, c’est sain-</a:t>
                      </a:r>
                      <a:r>
                        <a:rPr lang="fr-FR" sz="1200" baseline="0" noProof="0" dirty="0" err="1" smtClean="0"/>
                        <a:t>It’s</a:t>
                      </a:r>
                      <a:r>
                        <a:rPr lang="fr-FR" sz="1200" baseline="0" noProof="0" dirty="0" smtClean="0"/>
                        <a:t> </a:t>
                      </a:r>
                      <a:r>
                        <a:rPr lang="fr-FR" sz="1200" baseline="0" noProof="0" dirty="0" err="1" smtClean="0"/>
                        <a:t>healthy</a:t>
                      </a:r>
                      <a:r>
                        <a:rPr lang="fr-FR" sz="1200" baseline="0" noProof="0" dirty="0" smtClean="0"/>
                        <a:t> to do sport.</a:t>
                      </a:r>
                      <a:endParaRPr lang="fr-FR" sz="120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8"/>
                  </a:ext>
                </a:extLst>
              </a:tr>
              <a:tr h="455968">
                <a:tc gridSpan="2" vMerge="1">
                  <a:txBody>
                    <a:bodyPr/>
                    <a:lstStyle/>
                    <a:p>
                      <a:endParaRPr lang="es-ES_tradnl"/>
                    </a:p>
                  </a:txBody>
                  <a:tcPr/>
                </a:tc>
                <a:tc hMerge="1" vMerge="1">
                  <a:txBody>
                    <a:bodyPr/>
                    <a:lstStyle/>
                    <a:p>
                      <a:endParaRPr lang="es-ES_tradnl"/>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1" baseline="0" noProof="0" dirty="0" smtClean="0"/>
                        <a:t>Une raison</a:t>
                      </a:r>
                      <a:endParaRPr lang="fr-FR" sz="1200" b="1" noProof="0" dirty="0" smtClean="0"/>
                    </a:p>
                    <a:p>
                      <a:pPr>
                        <a:buFont typeface="Arial" pitchFamily="34" charset="0"/>
                        <a:buNone/>
                      </a:pPr>
                      <a:endParaRPr lang="fr-FR" sz="1200" b="1"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200" noProof="0" dirty="0" err="1" smtClean="0"/>
                        <a:t>Instead</a:t>
                      </a:r>
                      <a:r>
                        <a:rPr lang="fr-FR" sz="1200" baseline="0" noProof="0" dirty="0" smtClean="0"/>
                        <a:t> </a:t>
                      </a:r>
                      <a:r>
                        <a:rPr lang="fr-FR" sz="1200" baseline="0" noProof="0" dirty="0" err="1" smtClean="0"/>
                        <a:t>g</a:t>
                      </a:r>
                      <a:r>
                        <a:rPr lang="fr-FR" sz="1200" noProof="0" dirty="0" err="1" smtClean="0"/>
                        <a:t>ive</a:t>
                      </a:r>
                      <a:r>
                        <a:rPr lang="fr-FR" sz="1200" noProof="0" dirty="0" smtClean="0"/>
                        <a:t> a </a:t>
                      </a:r>
                      <a:r>
                        <a:rPr lang="fr-FR" sz="1200" noProof="0" dirty="0" err="1" smtClean="0"/>
                        <a:t>reason</a:t>
                      </a:r>
                      <a:r>
                        <a:rPr lang="fr-FR" sz="1200" noProof="0" dirty="0" smtClean="0"/>
                        <a:t>. Start </a:t>
                      </a:r>
                      <a:r>
                        <a:rPr lang="fr-FR" sz="1200" noProof="0" dirty="0" err="1" smtClean="0"/>
                        <a:t>with</a:t>
                      </a:r>
                      <a:r>
                        <a:rPr lang="fr-FR" sz="1200" noProof="0" dirty="0" smtClean="0"/>
                        <a:t> </a:t>
                      </a:r>
                      <a:r>
                        <a:rPr lang="fr-FR" sz="1200" b="1" noProof="0" dirty="0" smtClean="0"/>
                        <a:t>PARCE QUE</a:t>
                      </a:r>
                    </a:p>
                    <a:p>
                      <a:pPr>
                        <a:buFont typeface="Arial" pitchFamily="34" charset="0"/>
                        <a:buChar char="•"/>
                      </a:pPr>
                      <a:r>
                        <a:rPr lang="fr-FR" sz="1200" b="0" noProof="0" dirty="0" smtClean="0"/>
                        <a:t>Parce</a:t>
                      </a:r>
                      <a:r>
                        <a:rPr lang="fr-FR" sz="1200" b="0" baseline="0" noProof="0" dirty="0" smtClean="0"/>
                        <a:t> que</a:t>
                      </a:r>
                      <a:r>
                        <a:rPr lang="fr-FR" sz="1200" b="0" noProof="0" dirty="0" smtClean="0"/>
                        <a:t> c’est</a:t>
                      </a:r>
                      <a:r>
                        <a:rPr lang="fr-FR" sz="1200" b="0" baseline="0" noProof="0" dirty="0" smtClean="0"/>
                        <a:t> amusant</a:t>
                      </a:r>
                      <a:r>
                        <a:rPr lang="fr-FR" sz="1200" b="0" noProof="0" dirty="0" smtClean="0"/>
                        <a:t>-</a:t>
                      </a:r>
                      <a:r>
                        <a:rPr lang="fr-FR" sz="1200" b="0" noProof="0" dirty="0" err="1" smtClean="0"/>
                        <a:t>because</a:t>
                      </a:r>
                      <a:r>
                        <a:rPr lang="fr-FR" sz="1200" b="0" noProof="0" dirty="0" smtClean="0"/>
                        <a:t> </a:t>
                      </a:r>
                      <a:r>
                        <a:rPr lang="fr-FR" sz="1200" b="0" noProof="0" dirty="0" err="1" smtClean="0"/>
                        <a:t>it’s</a:t>
                      </a:r>
                      <a:r>
                        <a:rPr lang="fr-FR" sz="1200" b="0" noProof="0" dirty="0" smtClean="0"/>
                        <a:t> fun</a:t>
                      </a:r>
                      <a:endParaRPr lang="fr-FR" sz="1200" b="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9"/>
                  </a:ext>
                </a:extLst>
              </a:tr>
            </a:tbl>
          </a:graphicData>
        </a:graphic>
      </p:graphicFrame>
      <p:pic>
        <p:nvPicPr>
          <p:cNvPr id="3" name="Picture 32" descr="https://thesociableb.files.wordpress.com/2016/09/key-emoj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59622">
            <a:off x="4935890" y="-2528"/>
            <a:ext cx="1420487" cy="11735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5141168" y="8570154"/>
            <a:ext cx="1600200" cy="485775"/>
          </a:xfrm>
        </p:spPr>
        <p:txBody>
          <a:bodyPr/>
          <a:lstStyle/>
          <a:p>
            <a:pPr>
              <a:defRPr/>
            </a:pPr>
            <a:fld id="{444A666A-3D31-43B9-854B-E5954ACFF98B}" type="slidenum">
              <a:rPr lang="en-GB" smtClean="0"/>
              <a:pPr>
                <a:defRPr/>
              </a:pPr>
              <a:t>28</a:t>
            </a:fld>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0932" y="2813606"/>
            <a:ext cx="2088232" cy="1908215"/>
          </a:xfrm>
          <a:prstGeom prst="rect">
            <a:avLst/>
          </a:prstGeom>
        </p:spPr>
        <p:txBody>
          <a:bodyPr wrap="square">
            <a:spAutoFit/>
          </a:bodyPr>
          <a:lstStyle/>
          <a:p>
            <a:pPr>
              <a:spcAft>
                <a:spcPts val="600"/>
              </a:spcAft>
              <a:buFont typeface="Arial" pitchFamily="34" charset="0"/>
              <a:buChar char="•"/>
            </a:pPr>
            <a:r>
              <a:rPr lang="fr-FR" sz="1400" b="1" dirty="0" smtClean="0">
                <a:latin typeface="Calibri" pitchFamily="34" charset="0"/>
                <a:cs typeface="Calibri" pitchFamily="34" charset="0"/>
              </a:rPr>
              <a:t>Ma ville est grande</a:t>
            </a:r>
          </a:p>
          <a:p>
            <a:pPr>
              <a:spcAft>
                <a:spcPts val="600"/>
              </a:spcAft>
              <a:buFont typeface="Arial" pitchFamily="34" charset="0"/>
              <a:buChar char="•"/>
            </a:pPr>
            <a:r>
              <a:rPr lang="fr-FR" sz="1400" b="1" dirty="0" smtClean="0">
                <a:latin typeface="Calibri" pitchFamily="34" charset="0"/>
                <a:cs typeface="Calibri" pitchFamily="34" charset="0"/>
              </a:rPr>
              <a:t>Je vais en ville le week-end</a:t>
            </a:r>
          </a:p>
          <a:p>
            <a:pPr>
              <a:spcAft>
                <a:spcPts val="600"/>
              </a:spcAft>
              <a:buFont typeface="Arial" pitchFamily="34" charset="0"/>
              <a:buChar char="•"/>
            </a:pPr>
            <a:r>
              <a:rPr lang="fr-FR" sz="1400" b="1" dirty="0" smtClean="0">
                <a:latin typeface="Calibri" pitchFamily="34" charset="0"/>
                <a:cs typeface="Calibri" pitchFamily="34" charset="0"/>
              </a:rPr>
              <a:t>J’aime aller au cinéma</a:t>
            </a:r>
          </a:p>
          <a:p>
            <a:pPr>
              <a:spcAft>
                <a:spcPts val="600"/>
              </a:spcAft>
              <a:buFont typeface="Arial" pitchFamily="34" charset="0"/>
              <a:buChar char="•"/>
            </a:pPr>
            <a:r>
              <a:rPr lang="fr-FR" sz="1400" b="1" dirty="0" smtClean="0">
                <a:latin typeface="Calibri" pitchFamily="34" charset="0"/>
                <a:cs typeface="Calibri" pitchFamily="34" charset="0"/>
              </a:rPr>
              <a:t>Ma région est </a:t>
            </a:r>
            <a:r>
              <a:rPr lang="fr-FR" sz="1400" b="1" dirty="0" smtClean="0">
                <a:latin typeface="Calibri" pitchFamily="34" charset="0"/>
                <a:cs typeface="Calibri" pitchFamily="34" charset="0"/>
              </a:rPr>
              <a:t>intéressante</a:t>
            </a:r>
            <a:endParaRPr lang="fr-FR" sz="1400" b="1" dirty="0" smtClean="0">
              <a:latin typeface="Calibri" pitchFamily="34" charset="0"/>
              <a:cs typeface="Calibri" pitchFamily="34" charset="0"/>
            </a:endParaRPr>
          </a:p>
          <a:p>
            <a:pPr>
              <a:spcAft>
                <a:spcPts val="600"/>
              </a:spcAft>
              <a:buFont typeface="Arial" pitchFamily="34" charset="0"/>
              <a:buChar char="•"/>
            </a:pPr>
            <a:r>
              <a:rPr lang="fr-FR" sz="1400" b="1" dirty="0" smtClean="0">
                <a:latin typeface="Calibri" pitchFamily="34" charset="0"/>
                <a:cs typeface="Calibri" pitchFamily="34" charset="0"/>
              </a:rPr>
              <a:t>Tu aimes ta ville?</a:t>
            </a:r>
            <a:endParaRPr lang="fr-FR" sz="1400" dirty="0">
              <a:latin typeface="Calibri" pitchFamily="34" charset="0"/>
              <a:cs typeface="Calibri" pitchFamily="34" charset="0"/>
            </a:endParaRPr>
          </a:p>
        </p:txBody>
      </p:sp>
      <p:sp>
        <p:nvSpPr>
          <p:cNvPr id="7" name="Rectangle 6"/>
          <p:cNvSpPr/>
          <p:nvPr/>
        </p:nvSpPr>
        <p:spPr>
          <a:xfrm>
            <a:off x="4581128" y="6247259"/>
            <a:ext cx="2029916" cy="2246769"/>
          </a:xfrm>
          <a:prstGeom prst="rect">
            <a:avLst/>
          </a:prstGeom>
        </p:spPr>
        <p:txBody>
          <a:bodyPr wrap="square">
            <a:spAutoFit/>
          </a:bodyPr>
          <a:lstStyle/>
          <a:p>
            <a:pPr>
              <a:buFont typeface="Arial" pitchFamily="34" charset="0"/>
              <a:buChar char="•"/>
            </a:pPr>
            <a:r>
              <a:rPr lang="fr-FR" sz="1400" b="1" dirty="0" smtClean="0">
                <a:latin typeface="Calibri" pitchFamily="34" charset="0"/>
                <a:cs typeface="Calibri" pitchFamily="34" charset="0"/>
              </a:rPr>
              <a:t>Je préfère les </a:t>
            </a:r>
            <a:r>
              <a:rPr lang="fr-FR" sz="1400" b="1" dirty="0" smtClean="0">
                <a:latin typeface="Calibri" pitchFamily="34" charset="0"/>
                <a:cs typeface="Calibri" pitchFamily="34" charset="0"/>
              </a:rPr>
              <a:t>comédies car j’aime rire</a:t>
            </a:r>
            <a:endParaRPr lang="fr-FR" sz="1400" b="1" dirty="0" smtClean="0">
              <a:latin typeface="Calibri" pitchFamily="34" charset="0"/>
              <a:cs typeface="Calibri" pitchFamily="34" charset="0"/>
            </a:endParaRPr>
          </a:p>
          <a:p>
            <a:pPr>
              <a:buFont typeface="Arial" pitchFamily="34" charset="0"/>
              <a:buChar char="•"/>
            </a:pPr>
            <a:r>
              <a:rPr lang="fr-FR" sz="1400" b="1" dirty="0" smtClean="0">
                <a:latin typeface="Calibri" pitchFamily="34" charset="0"/>
                <a:cs typeface="Calibri" pitchFamily="34" charset="0"/>
              </a:rPr>
              <a:t>Mon acteur préféré est amusant et beau</a:t>
            </a:r>
          </a:p>
          <a:p>
            <a:pPr>
              <a:buFont typeface="Arial" pitchFamily="34" charset="0"/>
              <a:buChar char="•"/>
            </a:pPr>
            <a:r>
              <a:rPr lang="fr-FR" sz="1400" b="1" dirty="0" smtClean="0">
                <a:latin typeface="Calibri" pitchFamily="34" charset="0"/>
                <a:cs typeface="Calibri" pitchFamily="34" charset="0"/>
              </a:rPr>
              <a:t>J’ai joué au tennis et j’ai mangé au café</a:t>
            </a:r>
          </a:p>
          <a:p>
            <a:pPr>
              <a:buFont typeface="Arial" pitchFamily="34" charset="0"/>
              <a:buChar char="•"/>
            </a:pPr>
            <a:r>
              <a:rPr lang="fr-FR" sz="1400" b="1" dirty="0" smtClean="0">
                <a:latin typeface="Calibri" pitchFamily="34" charset="0"/>
                <a:cs typeface="Calibri" pitchFamily="34" charset="0"/>
              </a:rPr>
              <a:t>Le sport, c’est bon pour la santé</a:t>
            </a:r>
          </a:p>
          <a:p>
            <a:pPr>
              <a:buFont typeface="Arial" pitchFamily="34" charset="0"/>
              <a:buChar char="•"/>
            </a:pPr>
            <a:r>
              <a:rPr lang="fr-FR" sz="1400" b="1" dirty="0" smtClean="0">
                <a:latin typeface="Calibri" pitchFamily="34" charset="0"/>
                <a:cs typeface="Calibri" pitchFamily="34" charset="0"/>
              </a:rPr>
              <a:t>Que fais-tu le week-end? </a:t>
            </a:r>
            <a:endParaRPr lang="fr-FR" sz="1400"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pPr>
              <a:defRPr/>
            </a:pPr>
            <a:fld id="{444A666A-3D31-43B9-854B-E5954ACFF98B}" type="slidenum">
              <a:rPr lang="en-GB" smtClean="0"/>
              <a:pPr>
                <a:defRPr/>
              </a:pPr>
              <a:t>29</a:t>
            </a:fld>
            <a:endParaRPr lang="en-GB" dirty="0"/>
          </a:p>
        </p:txBody>
      </p:sp>
      <p:pic>
        <p:nvPicPr>
          <p:cNvPr id="3" name="Picture 2"/>
          <p:cNvPicPr>
            <a:picLocks noChangeAspect="1"/>
          </p:cNvPicPr>
          <p:nvPr/>
        </p:nvPicPr>
        <p:blipFill>
          <a:blip r:embed="rId2"/>
          <a:stretch>
            <a:fillRect/>
          </a:stretch>
        </p:blipFill>
        <p:spPr>
          <a:xfrm>
            <a:off x="129383" y="644901"/>
            <a:ext cx="4214010" cy="4076920"/>
          </a:xfrm>
          <a:prstGeom prst="rect">
            <a:avLst/>
          </a:prstGeom>
        </p:spPr>
      </p:pic>
      <p:pic>
        <p:nvPicPr>
          <p:cNvPr id="5" name="Picture 4"/>
          <p:cNvPicPr>
            <a:picLocks noChangeAspect="1"/>
          </p:cNvPicPr>
          <p:nvPr/>
        </p:nvPicPr>
        <p:blipFill>
          <a:blip r:embed="rId3"/>
          <a:stretch>
            <a:fillRect/>
          </a:stretch>
        </p:blipFill>
        <p:spPr>
          <a:xfrm>
            <a:off x="381188" y="5070184"/>
            <a:ext cx="3962205" cy="3648366"/>
          </a:xfrm>
          <a:prstGeom prst="rect">
            <a:avLst/>
          </a:prstGeom>
        </p:spPr>
      </p:pic>
      <p:sp>
        <p:nvSpPr>
          <p:cNvPr id="8" name="TextBox 7"/>
          <p:cNvSpPr txBox="1"/>
          <p:nvPr/>
        </p:nvSpPr>
        <p:spPr>
          <a:xfrm>
            <a:off x="260648" y="179512"/>
            <a:ext cx="3456384" cy="369332"/>
          </a:xfrm>
          <a:prstGeom prst="rect">
            <a:avLst/>
          </a:prstGeom>
          <a:noFill/>
        </p:spPr>
        <p:txBody>
          <a:bodyPr wrap="square" rtlCol="0">
            <a:spAutoFit/>
          </a:bodyPr>
          <a:lstStyle/>
          <a:p>
            <a:r>
              <a:rPr lang="en-GB" b="1" dirty="0" smtClean="0"/>
              <a:t>Role play examples </a:t>
            </a: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3375" y="0"/>
            <a:ext cx="6172200" cy="533400"/>
          </a:xfrm>
        </p:spPr>
        <p:txBody>
          <a:bodyPr/>
          <a:lstStyle/>
          <a:p>
            <a:pPr eaLnBrk="1" hangingPunct="1"/>
            <a:r>
              <a:rPr lang="es-ES_tradnl" altLang="en-US" sz="2800" b="1" dirty="0"/>
              <a:t>Les nombres</a:t>
            </a:r>
          </a:p>
        </p:txBody>
      </p:sp>
      <p:sp>
        <p:nvSpPr>
          <p:cNvPr id="7171" name="TextBox 4"/>
          <p:cNvSpPr txBox="1">
            <a:spLocks noChangeArrowheads="1"/>
          </p:cNvSpPr>
          <p:nvPr/>
        </p:nvSpPr>
        <p:spPr bwMode="auto">
          <a:xfrm>
            <a:off x="114300" y="8497888"/>
            <a:ext cx="6026265" cy="646331"/>
          </a:xfrm>
          <a:prstGeom prst="rect">
            <a:avLst/>
          </a:prstGeom>
          <a:noFill/>
          <a:ln w="9525">
            <a:noFill/>
            <a:miter lim="800000"/>
            <a:headEnd/>
            <a:tailEnd/>
          </a:ln>
        </p:spPr>
        <p:txBody>
          <a:bodyPr wrap="none">
            <a:spAutoFit/>
          </a:bodyPr>
          <a:lstStyle/>
          <a:p>
            <a:pPr algn="l"/>
            <a:r>
              <a:rPr lang="en-GB" altLang="en-US" b="1" dirty="0">
                <a:latin typeface="Calibri" pitchFamily="34" charset="0"/>
              </a:rPr>
              <a:t>Follow the link to help you pronounce the numbers correctly:</a:t>
            </a:r>
          </a:p>
          <a:p>
            <a:r>
              <a:rPr lang="en-GB" altLang="en-US" dirty="0">
                <a:latin typeface="Calibri" pitchFamily="34" charset="0"/>
              </a:rPr>
              <a:t>https://frenchtogether.com/french-numbers/</a:t>
            </a:r>
          </a:p>
        </p:txBody>
      </p:sp>
      <p:graphicFrame>
        <p:nvGraphicFramePr>
          <p:cNvPr id="7" name="Table 6"/>
          <p:cNvGraphicFramePr>
            <a:graphicFrameLocks noGrp="1"/>
          </p:cNvGraphicFramePr>
          <p:nvPr>
            <p:extLst>
              <p:ext uri="{D42A27DB-BD31-4B8C-83A1-F6EECF244321}">
                <p14:modId xmlns:p14="http://schemas.microsoft.com/office/powerpoint/2010/main" val="97267945"/>
              </p:ext>
            </p:extLst>
          </p:nvPr>
        </p:nvGraphicFramePr>
        <p:xfrm>
          <a:off x="188912" y="507868"/>
          <a:ext cx="6480176" cy="7531164"/>
        </p:xfrm>
        <a:graphic>
          <a:graphicData uri="http://schemas.openxmlformats.org/drawingml/2006/table">
            <a:tbl>
              <a:tblPr>
                <a:tableStyleId>{5C22544A-7EE6-4342-B048-85BDC9FD1C3A}</a:tableStyleId>
              </a:tblPr>
              <a:tblGrid>
                <a:gridCol w="1657719">
                  <a:extLst>
                    <a:ext uri="{9D8B030D-6E8A-4147-A177-3AD203B41FA5}">
                      <a16:colId xmlns:a16="http://schemas.microsoft.com/office/drawing/2014/main" val="20000"/>
                    </a:ext>
                  </a:extLst>
                </a:gridCol>
                <a:gridCol w="1798375">
                  <a:extLst>
                    <a:ext uri="{9D8B030D-6E8A-4147-A177-3AD203B41FA5}">
                      <a16:colId xmlns:a16="http://schemas.microsoft.com/office/drawing/2014/main" val="20001"/>
                    </a:ext>
                  </a:extLst>
                </a:gridCol>
                <a:gridCol w="3024082">
                  <a:extLst>
                    <a:ext uri="{9D8B030D-6E8A-4147-A177-3AD203B41FA5}">
                      <a16:colId xmlns:a16="http://schemas.microsoft.com/office/drawing/2014/main" val="20002"/>
                    </a:ext>
                  </a:extLst>
                </a:gridCol>
              </a:tblGrid>
              <a:tr h="382838">
                <a:tc>
                  <a:txBody>
                    <a:bodyPr/>
                    <a:lstStyle/>
                    <a:p>
                      <a:r>
                        <a:rPr lang="es-ES_tradnl" sz="1800" b="1" noProof="0" dirty="0">
                          <a:solidFill>
                            <a:schemeClr val="tx1"/>
                          </a:solidFill>
                          <a:latin typeface="Calibri" pitchFamily="34" charset="0"/>
                          <a:cs typeface="Calibri" pitchFamily="34" charset="0"/>
                        </a:rPr>
                        <a:t>1 un</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800" b="1" noProof="0" dirty="0">
                          <a:solidFill>
                            <a:schemeClr val="tx1"/>
                          </a:solidFill>
                          <a:latin typeface="Calibri" pitchFamily="34" charset="0"/>
                          <a:cs typeface="Calibri" pitchFamily="34" charset="0"/>
                        </a:rPr>
                        <a:t>20 </a:t>
                      </a:r>
                      <a:r>
                        <a:rPr lang="es-ES_tradnl" sz="1800" b="1" noProof="0" dirty="0" err="1">
                          <a:solidFill>
                            <a:schemeClr val="tx1"/>
                          </a:solidFill>
                          <a:latin typeface="Calibri" pitchFamily="34" charset="0"/>
                          <a:cs typeface="Calibri" pitchFamily="34" charset="0"/>
                        </a:rPr>
                        <a:t>vingt</a:t>
                      </a:r>
                      <a:endParaRPr lang="es-ES_tradnl" sz="1800" b="1" noProof="0" dirty="0">
                        <a:solidFill>
                          <a:schemeClr val="tx1"/>
                        </a:solidFill>
                        <a:latin typeface="Calibri" pitchFamily="34" charset="0"/>
                        <a:cs typeface="Calibri" pitchFamily="34" charset="0"/>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800" b="1" noProof="0" dirty="0">
                          <a:solidFill>
                            <a:schemeClr val="tx1"/>
                          </a:solidFill>
                          <a:latin typeface="Calibri" pitchFamily="34" charset="0"/>
                          <a:cs typeface="Calibri" pitchFamily="34" charset="0"/>
                        </a:rPr>
                        <a:t>100 cent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2838">
                <a:tc>
                  <a:txBody>
                    <a:bodyPr/>
                    <a:lstStyle/>
                    <a:p>
                      <a:r>
                        <a:rPr lang="fr-FR" sz="1800" b="1" noProof="0" dirty="0">
                          <a:solidFill>
                            <a:schemeClr val="tx1"/>
                          </a:solidFill>
                          <a:latin typeface="Calibri" pitchFamily="34" charset="0"/>
                          <a:cs typeface="Calibri" pitchFamily="34" charset="0"/>
                        </a:rPr>
                        <a:t>2 deux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21 vingt</a:t>
                      </a:r>
                      <a:r>
                        <a:rPr lang="fr-FR" sz="1800" b="1" baseline="0" noProof="0" dirty="0">
                          <a:solidFill>
                            <a:schemeClr val="tx1"/>
                          </a:solidFill>
                          <a:latin typeface="Calibri" pitchFamily="34" charset="0"/>
                          <a:cs typeface="Calibri" pitchFamily="34" charset="0"/>
                        </a:rPr>
                        <a:t> </a:t>
                      </a:r>
                      <a:r>
                        <a:rPr lang="fr-FR" sz="1800" b="1" noProof="0" dirty="0">
                          <a:solidFill>
                            <a:schemeClr val="tx1"/>
                          </a:solidFill>
                          <a:latin typeface="Calibri" pitchFamily="34" charset="0"/>
                          <a:cs typeface="Calibri" pitchFamily="34" charset="0"/>
                        </a:rPr>
                        <a:t>et</a:t>
                      </a:r>
                      <a:r>
                        <a:rPr lang="fr-FR" sz="1800" b="1" baseline="0" noProof="0" dirty="0">
                          <a:solidFill>
                            <a:schemeClr val="tx1"/>
                          </a:solidFill>
                          <a:latin typeface="Calibri" pitchFamily="34" charset="0"/>
                          <a:cs typeface="Calibri" pitchFamily="34" charset="0"/>
                        </a:rPr>
                        <a:t> </a:t>
                      </a:r>
                      <a:r>
                        <a:rPr lang="fr-FR" sz="1800" b="1" noProof="0" dirty="0">
                          <a:solidFill>
                            <a:schemeClr val="tx1"/>
                          </a:solidFill>
                          <a:latin typeface="Calibri" pitchFamily="34" charset="0"/>
                          <a:cs typeface="Calibri" pitchFamily="34" charset="0"/>
                        </a:rPr>
                        <a:t>un</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101 cent-un</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2838">
                <a:tc>
                  <a:txBody>
                    <a:bodyPr/>
                    <a:lstStyle/>
                    <a:p>
                      <a:r>
                        <a:rPr lang="fr-FR" sz="1800" b="1" noProof="0" dirty="0">
                          <a:solidFill>
                            <a:schemeClr val="tx1"/>
                          </a:solidFill>
                          <a:latin typeface="Calibri" pitchFamily="34" charset="0"/>
                          <a:cs typeface="Calibri" pitchFamily="34" charset="0"/>
                        </a:rPr>
                        <a:t>3 trois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22 vingt-deux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102 cent-deux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2838">
                <a:tc>
                  <a:txBody>
                    <a:bodyPr/>
                    <a:lstStyle/>
                    <a:p>
                      <a:r>
                        <a:rPr lang="fr-FR" sz="1800" b="1" noProof="0" dirty="0">
                          <a:solidFill>
                            <a:schemeClr val="tx1"/>
                          </a:solidFill>
                          <a:latin typeface="Calibri" pitchFamily="34" charset="0"/>
                          <a:cs typeface="Calibri" pitchFamily="34" charset="0"/>
                        </a:rPr>
                        <a:t>4 quatre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23 vingt-trois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110 cent-dix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2838">
                <a:tc>
                  <a:txBody>
                    <a:bodyPr/>
                    <a:lstStyle/>
                    <a:p>
                      <a:r>
                        <a:rPr lang="fr-FR" sz="1800" b="1" noProof="0" dirty="0">
                          <a:solidFill>
                            <a:schemeClr val="tx1"/>
                          </a:solidFill>
                          <a:latin typeface="Calibri" pitchFamily="34" charset="0"/>
                          <a:cs typeface="Calibri" pitchFamily="34" charset="0"/>
                        </a:rPr>
                        <a:t>5 cinq</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24 vingt-quatre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151 cent-cinquante</a:t>
                      </a:r>
                      <a:r>
                        <a:rPr lang="fr-FR" sz="1800" b="1" baseline="0" noProof="0" dirty="0">
                          <a:solidFill>
                            <a:schemeClr val="tx1"/>
                          </a:solidFill>
                          <a:latin typeface="Calibri" pitchFamily="34" charset="0"/>
                          <a:cs typeface="Calibri" pitchFamily="34" charset="0"/>
                        </a:rPr>
                        <a:t> et un</a:t>
                      </a:r>
                      <a:endParaRPr lang="fr-FR" sz="1800" b="1" noProof="0" dirty="0">
                        <a:solidFill>
                          <a:schemeClr val="tx1"/>
                        </a:solidFill>
                        <a:latin typeface="Calibri" pitchFamily="34" charset="0"/>
                        <a:cs typeface="Calibri" pitchFamily="34" charset="0"/>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2838">
                <a:tc>
                  <a:txBody>
                    <a:bodyPr/>
                    <a:lstStyle/>
                    <a:p>
                      <a:r>
                        <a:rPr lang="fr-FR" sz="1800" b="1" noProof="0" dirty="0">
                          <a:solidFill>
                            <a:schemeClr val="tx1"/>
                          </a:solidFill>
                          <a:latin typeface="Calibri" pitchFamily="34" charset="0"/>
                          <a:cs typeface="Calibri" pitchFamily="34" charset="0"/>
                        </a:rPr>
                        <a:t>6 six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25 vingt-cinq</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162 cent-soixante</a:t>
                      </a:r>
                      <a:r>
                        <a:rPr lang="fr-FR" sz="1800" b="1" baseline="0" noProof="0" dirty="0">
                          <a:solidFill>
                            <a:schemeClr val="tx1"/>
                          </a:solidFill>
                          <a:latin typeface="Calibri" pitchFamily="34" charset="0"/>
                          <a:cs typeface="Calibri" pitchFamily="34" charset="0"/>
                        </a:rPr>
                        <a:t> deux</a:t>
                      </a:r>
                      <a:endParaRPr lang="fr-FR" sz="1800" b="1" noProof="0" dirty="0">
                        <a:solidFill>
                          <a:schemeClr val="tx1"/>
                        </a:solidFill>
                        <a:latin typeface="Calibri" pitchFamily="34" charset="0"/>
                        <a:cs typeface="Calibri" pitchFamily="34" charset="0"/>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2838">
                <a:tc>
                  <a:txBody>
                    <a:bodyPr/>
                    <a:lstStyle/>
                    <a:p>
                      <a:r>
                        <a:rPr lang="fr-FR" sz="1800" b="1" noProof="0" dirty="0">
                          <a:solidFill>
                            <a:schemeClr val="tx1"/>
                          </a:solidFill>
                          <a:latin typeface="Calibri" pitchFamily="34" charset="0"/>
                          <a:cs typeface="Calibri" pitchFamily="34" charset="0"/>
                        </a:rPr>
                        <a:t>7 sept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26 vingt-six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190 cent-quatre-vingt-dix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2838">
                <a:tc>
                  <a:txBody>
                    <a:bodyPr/>
                    <a:lstStyle/>
                    <a:p>
                      <a:r>
                        <a:rPr lang="fr-FR" sz="1800" b="1" noProof="0" dirty="0">
                          <a:solidFill>
                            <a:schemeClr val="tx1"/>
                          </a:solidFill>
                          <a:latin typeface="Calibri" pitchFamily="34" charset="0"/>
                          <a:cs typeface="Calibri" pitchFamily="34" charset="0"/>
                        </a:rPr>
                        <a:t>8 huit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27 vingt-sept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200 deux-cents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2838">
                <a:tc>
                  <a:txBody>
                    <a:bodyPr/>
                    <a:lstStyle/>
                    <a:p>
                      <a:r>
                        <a:rPr lang="fr-FR" sz="1800" b="1" noProof="0" dirty="0">
                          <a:solidFill>
                            <a:schemeClr val="tx1"/>
                          </a:solidFill>
                          <a:latin typeface="Calibri" pitchFamily="34" charset="0"/>
                          <a:cs typeface="Calibri" pitchFamily="34" charset="0"/>
                        </a:rPr>
                        <a:t>9 neuf</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28 vingt-huit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300 trois-cents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2838">
                <a:tc>
                  <a:txBody>
                    <a:bodyPr/>
                    <a:lstStyle/>
                    <a:p>
                      <a:r>
                        <a:rPr lang="fr-FR" sz="1800" b="1" noProof="0" dirty="0">
                          <a:solidFill>
                            <a:schemeClr val="tx1"/>
                          </a:solidFill>
                          <a:latin typeface="Calibri" pitchFamily="34" charset="0"/>
                          <a:cs typeface="Calibri" pitchFamily="34" charset="0"/>
                        </a:rPr>
                        <a:t>10 dix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29 vingt-neuf</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400 quatre-cents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2838">
                <a:tc>
                  <a:txBody>
                    <a:bodyPr/>
                    <a:lstStyle/>
                    <a:p>
                      <a:r>
                        <a:rPr lang="fr-FR" sz="1800" b="1" noProof="0" dirty="0">
                          <a:solidFill>
                            <a:schemeClr val="tx1"/>
                          </a:solidFill>
                          <a:latin typeface="Calibri" pitchFamily="34" charset="0"/>
                          <a:cs typeface="Calibri" pitchFamily="34" charset="0"/>
                        </a:rPr>
                        <a:t>11 onze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Calibri" pitchFamily="34" charset="0"/>
                          <a:cs typeface="Calibri" pitchFamily="34" charset="0"/>
                        </a:rPr>
                        <a:t>30 trente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500 cinq-cents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2838">
                <a:tc>
                  <a:txBody>
                    <a:bodyPr/>
                    <a:lstStyle/>
                    <a:p>
                      <a:r>
                        <a:rPr lang="fr-FR" sz="1800" b="1" noProof="0" dirty="0">
                          <a:solidFill>
                            <a:schemeClr val="tx1"/>
                          </a:solidFill>
                          <a:latin typeface="Calibri" pitchFamily="34" charset="0"/>
                          <a:cs typeface="Calibri" pitchFamily="34" charset="0"/>
                        </a:rPr>
                        <a:t>12 douze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31 trente</a:t>
                      </a:r>
                      <a:r>
                        <a:rPr lang="fr-FR" sz="1800" b="1" baseline="0" noProof="0" dirty="0">
                          <a:solidFill>
                            <a:schemeClr val="tx1"/>
                          </a:solidFill>
                          <a:latin typeface="Calibri" pitchFamily="34" charset="0"/>
                          <a:cs typeface="Calibri" pitchFamily="34" charset="0"/>
                        </a:rPr>
                        <a:t> et un</a:t>
                      </a:r>
                      <a:endParaRPr lang="fr-FR" sz="1800" b="1" noProof="0" dirty="0">
                        <a:solidFill>
                          <a:schemeClr val="tx1"/>
                        </a:solidFill>
                        <a:latin typeface="Calibri" pitchFamily="34" charset="0"/>
                        <a:cs typeface="Calibri" pitchFamily="34" charset="0"/>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600 six-cents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82838">
                <a:tc>
                  <a:txBody>
                    <a:bodyPr/>
                    <a:lstStyle/>
                    <a:p>
                      <a:r>
                        <a:rPr lang="fr-FR" sz="1800" b="1" noProof="0" dirty="0">
                          <a:solidFill>
                            <a:schemeClr val="tx1"/>
                          </a:solidFill>
                          <a:latin typeface="Calibri" pitchFamily="34" charset="0"/>
                          <a:cs typeface="Calibri" pitchFamily="34" charset="0"/>
                        </a:rPr>
                        <a:t>13 treize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32 trente-deux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700 sept-cents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82838">
                <a:tc>
                  <a:txBody>
                    <a:bodyPr/>
                    <a:lstStyle/>
                    <a:p>
                      <a:r>
                        <a:rPr lang="fr-FR" sz="1800" b="1" noProof="0" dirty="0">
                          <a:solidFill>
                            <a:schemeClr val="tx1"/>
                          </a:solidFill>
                          <a:latin typeface="Calibri" pitchFamily="34" charset="0"/>
                          <a:cs typeface="Calibri" pitchFamily="34" charset="0"/>
                        </a:rPr>
                        <a:t>14 quatorze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40 quarante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800 huit-cents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82838">
                <a:tc>
                  <a:txBody>
                    <a:bodyPr/>
                    <a:lstStyle/>
                    <a:p>
                      <a:r>
                        <a:rPr lang="fr-FR" sz="1800" b="1" noProof="0" dirty="0">
                          <a:solidFill>
                            <a:schemeClr val="tx1"/>
                          </a:solidFill>
                          <a:latin typeface="Calibri" pitchFamily="34" charset="0"/>
                          <a:cs typeface="Calibri" pitchFamily="34" charset="0"/>
                        </a:rPr>
                        <a:t>15 quinze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50 cinquante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900 neuf-cents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82838">
                <a:tc>
                  <a:txBody>
                    <a:bodyPr/>
                    <a:lstStyle/>
                    <a:p>
                      <a:r>
                        <a:rPr lang="fr-FR" sz="1800" b="1" noProof="0" dirty="0">
                          <a:solidFill>
                            <a:schemeClr val="tx1"/>
                          </a:solidFill>
                          <a:latin typeface="Calibri" pitchFamily="34" charset="0"/>
                          <a:cs typeface="Calibri" pitchFamily="34" charset="0"/>
                        </a:rPr>
                        <a:t>16 seize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60</a:t>
                      </a:r>
                      <a:r>
                        <a:rPr lang="fr-FR" sz="1800" b="1" baseline="0" noProof="0" dirty="0">
                          <a:solidFill>
                            <a:schemeClr val="tx1"/>
                          </a:solidFill>
                          <a:latin typeface="Calibri" pitchFamily="34" charset="0"/>
                          <a:cs typeface="Calibri" pitchFamily="34" charset="0"/>
                        </a:rPr>
                        <a:t> soixante</a:t>
                      </a:r>
                      <a:endParaRPr lang="fr-FR" sz="1800" b="1" noProof="0" dirty="0">
                        <a:solidFill>
                          <a:schemeClr val="tx1"/>
                        </a:solidFill>
                        <a:latin typeface="Calibri" pitchFamily="34" charset="0"/>
                        <a:cs typeface="Calibri" pitchFamily="34" charset="0"/>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1 000 mille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82838">
                <a:tc>
                  <a:txBody>
                    <a:bodyPr/>
                    <a:lstStyle/>
                    <a:p>
                      <a:r>
                        <a:rPr lang="fr-FR" sz="1800" b="1" noProof="0" dirty="0">
                          <a:solidFill>
                            <a:schemeClr val="tx1"/>
                          </a:solidFill>
                          <a:latin typeface="Calibri" pitchFamily="34" charset="0"/>
                          <a:cs typeface="Calibri" pitchFamily="34" charset="0"/>
                        </a:rPr>
                        <a:t>17 dix-sept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70 soixante-dix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2 000 deux-mille</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82838">
                <a:tc>
                  <a:txBody>
                    <a:bodyPr/>
                    <a:lstStyle/>
                    <a:p>
                      <a:r>
                        <a:rPr lang="fr-FR" sz="1800" b="1" noProof="0" dirty="0">
                          <a:solidFill>
                            <a:schemeClr val="tx1"/>
                          </a:solidFill>
                          <a:latin typeface="Calibri" pitchFamily="34" charset="0"/>
                          <a:cs typeface="Calibri" pitchFamily="34" charset="0"/>
                        </a:rPr>
                        <a:t>18 dix-huit</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80 quatre-vingts</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1 000</a:t>
                      </a:r>
                      <a:r>
                        <a:rPr lang="fr-FR" sz="1800" b="1" baseline="0" noProof="0" dirty="0">
                          <a:solidFill>
                            <a:schemeClr val="tx1"/>
                          </a:solidFill>
                          <a:latin typeface="Calibri" pitchFamily="34" charset="0"/>
                          <a:cs typeface="Calibri" pitchFamily="34" charset="0"/>
                        </a:rPr>
                        <a:t> 000</a:t>
                      </a:r>
                      <a:r>
                        <a:rPr lang="fr-FR" sz="1800" b="1" noProof="0" dirty="0">
                          <a:solidFill>
                            <a:schemeClr val="tx1"/>
                          </a:solidFill>
                          <a:latin typeface="Calibri" pitchFamily="34" charset="0"/>
                          <a:cs typeface="Calibri" pitchFamily="34" charset="0"/>
                        </a:rPr>
                        <a:t> un-million</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382838">
                <a:tc>
                  <a:txBody>
                    <a:bodyPr/>
                    <a:lstStyle/>
                    <a:p>
                      <a:r>
                        <a:rPr lang="fr-FR" sz="1800" b="1" noProof="0" dirty="0">
                          <a:solidFill>
                            <a:schemeClr val="tx1"/>
                          </a:solidFill>
                          <a:latin typeface="Calibri" pitchFamily="34" charset="0"/>
                          <a:cs typeface="Calibri" pitchFamily="34" charset="0"/>
                        </a:rPr>
                        <a:t>19 dix-neuf</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90 quatre-vingt-dix</a:t>
                      </a: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noProof="0" dirty="0">
                          <a:solidFill>
                            <a:schemeClr val="tx1"/>
                          </a:solidFill>
                          <a:latin typeface="Calibri" pitchFamily="34" charset="0"/>
                          <a:cs typeface="Calibri" pitchFamily="34" charset="0"/>
                        </a:rPr>
                        <a:t>2</a:t>
                      </a:r>
                      <a:r>
                        <a:rPr lang="fr-FR" sz="1800" b="1" baseline="0" noProof="0" dirty="0">
                          <a:solidFill>
                            <a:schemeClr val="tx1"/>
                          </a:solidFill>
                          <a:latin typeface="Calibri" pitchFamily="34" charset="0"/>
                          <a:cs typeface="Calibri" pitchFamily="34" charset="0"/>
                        </a:rPr>
                        <a:t> 000 000 deux-millions</a:t>
                      </a:r>
                      <a:endParaRPr lang="fr-FR" sz="1800" b="1" noProof="0" dirty="0">
                        <a:solidFill>
                          <a:schemeClr val="tx1"/>
                        </a:solidFill>
                        <a:latin typeface="Calibri" pitchFamily="34" charset="0"/>
                        <a:cs typeface="Calibri" pitchFamily="34" charset="0"/>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8" name="Slide Number Placeholder 7"/>
          <p:cNvSpPr>
            <a:spLocks noGrp="1"/>
          </p:cNvSpPr>
          <p:nvPr>
            <p:ph type="sldNum" sz="quarter" idx="12"/>
          </p:nvPr>
        </p:nvSpPr>
        <p:spPr/>
        <p:txBody>
          <a:bodyPr/>
          <a:lstStyle/>
          <a:p>
            <a:pPr>
              <a:defRPr/>
            </a:pPr>
            <a:fld id="{AF705EC1-4E73-459C-B1EC-0E22A002AD68}"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4A666A-3D31-43B9-854B-E5954ACFF98B}" type="slidenum">
              <a:rPr lang="en-GB" smtClean="0"/>
              <a:pPr>
                <a:defRPr/>
              </a:pPr>
              <a:t>30</a:t>
            </a:fld>
            <a:endParaRPr lang="en-GB"/>
          </a:p>
        </p:txBody>
      </p:sp>
      <p:pic>
        <p:nvPicPr>
          <p:cNvPr id="5" name="Picture 32" descr="https://thesociableb.files.wordpress.com/2016/09/key-emoj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59622">
            <a:off x="4883866" y="134450"/>
            <a:ext cx="1420487" cy="1173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3725" y="573323"/>
            <a:ext cx="4176464" cy="584775"/>
          </a:xfrm>
          <a:prstGeom prst="rect">
            <a:avLst/>
          </a:prstGeom>
          <a:noFill/>
        </p:spPr>
        <p:txBody>
          <a:bodyPr wrap="square" rtlCol="0">
            <a:spAutoFit/>
          </a:bodyPr>
          <a:lstStyle/>
          <a:p>
            <a:r>
              <a:rPr lang="en-GB" sz="1600" b="1" dirty="0" smtClean="0">
                <a:latin typeface="+mn-lt"/>
              </a:rPr>
              <a:t>THE KEY TO SUCCESS IN THE READ ALOUD TASK (15 MARKS) </a:t>
            </a:r>
            <a:endParaRPr lang="en-GB" sz="1600" b="1" dirty="0">
              <a:latin typeface="+mn-lt"/>
            </a:endParaRPr>
          </a:p>
        </p:txBody>
      </p:sp>
      <p:sp>
        <p:nvSpPr>
          <p:cNvPr id="7" name="TextBox 6"/>
          <p:cNvSpPr txBox="1"/>
          <p:nvPr/>
        </p:nvSpPr>
        <p:spPr>
          <a:xfrm>
            <a:off x="322711" y="1907704"/>
            <a:ext cx="6145459" cy="5355312"/>
          </a:xfrm>
          <a:prstGeom prst="rect">
            <a:avLst/>
          </a:prstGeom>
          <a:noFill/>
        </p:spPr>
        <p:txBody>
          <a:bodyPr wrap="square" rtlCol="0">
            <a:spAutoFit/>
          </a:bodyPr>
          <a:lstStyle/>
          <a:p>
            <a:r>
              <a:rPr lang="en-GB" b="1" dirty="0" smtClean="0">
                <a:latin typeface="+mn-lt"/>
              </a:rPr>
              <a:t>PART 1 </a:t>
            </a:r>
          </a:p>
          <a:p>
            <a:endParaRPr lang="en-GB" dirty="0">
              <a:latin typeface="+mn-lt"/>
            </a:endParaRPr>
          </a:p>
          <a:p>
            <a:r>
              <a:rPr lang="en-GB" dirty="0" smtClean="0">
                <a:latin typeface="+mn-lt"/>
              </a:rPr>
              <a:t>During your preparation time (15 minutes) you can write out your text phonetically to help you</a:t>
            </a:r>
          </a:p>
          <a:p>
            <a:endParaRPr lang="en-GB" dirty="0">
              <a:latin typeface="+mn-lt"/>
            </a:endParaRPr>
          </a:p>
          <a:p>
            <a:r>
              <a:rPr lang="en-GB" dirty="0" smtClean="0">
                <a:latin typeface="+mn-lt"/>
              </a:rPr>
              <a:t>When asked by your teacher, read the text out loud. </a:t>
            </a:r>
          </a:p>
          <a:p>
            <a:endParaRPr lang="en-GB" dirty="0" smtClean="0">
              <a:latin typeface="+mn-lt"/>
            </a:endParaRPr>
          </a:p>
          <a:p>
            <a:r>
              <a:rPr lang="en-GB" dirty="0" smtClean="0">
                <a:latin typeface="+mn-lt"/>
              </a:rPr>
              <a:t>You will be given up to </a:t>
            </a:r>
            <a:r>
              <a:rPr lang="en-GB" b="1" dirty="0" smtClean="0">
                <a:latin typeface="+mn-lt"/>
              </a:rPr>
              <a:t>5 marks </a:t>
            </a:r>
            <a:r>
              <a:rPr lang="en-GB" dirty="0" smtClean="0">
                <a:latin typeface="+mn-lt"/>
              </a:rPr>
              <a:t>for your pronunciation</a:t>
            </a:r>
          </a:p>
          <a:p>
            <a:endParaRPr lang="en-GB" dirty="0" smtClean="0">
              <a:latin typeface="+mn-lt"/>
            </a:endParaRPr>
          </a:p>
          <a:p>
            <a:r>
              <a:rPr lang="en-GB" b="1" dirty="0" smtClean="0">
                <a:latin typeface="+mn-lt"/>
              </a:rPr>
              <a:t>PART 2</a:t>
            </a:r>
          </a:p>
          <a:p>
            <a:endParaRPr lang="en-GB" dirty="0">
              <a:latin typeface="+mn-lt"/>
            </a:endParaRPr>
          </a:p>
          <a:p>
            <a:r>
              <a:rPr lang="en-GB" dirty="0" smtClean="0">
                <a:latin typeface="+mn-lt"/>
              </a:rPr>
              <a:t>You will then be asked 4 compulsory questions about the same topic as the read aloud task. You will be given up to </a:t>
            </a:r>
            <a:r>
              <a:rPr lang="en-GB" b="1" dirty="0" smtClean="0">
                <a:latin typeface="+mn-lt"/>
              </a:rPr>
              <a:t>10 marks </a:t>
            </a:r>
            <a:r>
              <a:rPr lang="en-GB" dirty="0" smtClean="0">
                <a:latin typeface="+mn-lt"/>
              </a:rPr>
              <a:t>for your response</a:t>
            </a:r>
          </a:p>
          <a:p>
            <a:endParaRPr lang="en-GB" dirty="0">
              <a:latin typeface="+mn-lt"/>
            </a:endParaRPr>
          </a:p>
          <a:p>
            <a:r>
              <a:rPr lang="en-GB" dirty="0" smtClean="0">
                <a:latin typeface="+mn-lt"/>
              </a:rPr>
              <a:t>For full marks you should answer each question clearly, give an extended response in at least two answers and at least one other answer should be developed well </a:t>
            </a:r>
          </a:p>
          <a:p>
            <a:endParaRPr lang="en-GB" dirty="0"/>
          </a:p>
        </p:txBody>
      </p:sp>
    </p:spTree>
    <p:extLst>
      <p:ext uri="{BB962C8B-B14F-4D97-AF65-F5344CB8AC3E}">
        <p14:creationId xmlns:p14="http://schemas.microsoft.com/office/powerpoint/2010/main" val="7373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4A666A-3D31-43B9-854B-E5954ACFF98B}" type="slidenum">
              <a:rPr lang="en-GB" smtClean="0"/>
              <a:pPr>
                <a:defRPr/>
              </a:pPr>
              <a:t>31</a:t>
            </a:fld>
            <a:endParaRPr lang="en-GB"/>
          </a:p>
        </p:txBody>
      </p:sp>
      <p:sp>
        <p:nvSpPr>
          <p:cNvPr id="4" name="TextBox 3"/>
          <p:cNvSpPr txBox="1"/>
          <p:nvPr/>
        </p:nvSpPr>
        <p:spPr>
          <a:xfrm>
            <a:off x="260648" y="251520"/>
            <a:ext cx="5256584" cy="646331"/>
          </a:xfrm>
          <a:prstGeom prst="rect">
            <a:avLst/>
          </a:prstGeom>
          <a:noFill/>
        </p:spPr>
        <p:txBody>
          <a:bodyPr wrap="square" rtlCol="0">
            <a:spAutoFit/>
          </a:bodyPr>
          <a:lstStyle/>
          <a:p>
            <a:r>
              <a:rPr lang="en-GB" b="1" dirty="0"/>
              <a:t>R</a:t>
            </a:r>
            <a:r>
              <a:rPr lang="en-GB" b="1" dirty="0" smtClean="0"/>
              <a:t>ead aloud example</a:t>
            </a:r>
          </a:p>
          <a:p>
            <a:r>
              <a:rPr lang="en-GB" b="1" dirty="0" smtClean="0"/>
              <a:t>Foundation</a:t>
            </a:r>
            <a:endParaRPr lang="en-GB" b="1" dirty="0"/>
          </a:p>
        </p:txBody>
      </p:sp>
      <p:pic>
        <p:nvPicPr>
          <p:cNvPr id="5" name="Picture 4"/>
          <p:cNvPicPr>
            <a:picLocks noChangeAspect="1"/>
          </p:cNvPicPr>
          <p:nvPr/>
        </p:nvPicPr>
        <p:blipFill>
          <a:blip r:embed="rId2"/>
          <a:stretch>
            <a:fillRect/>
          </a:stretch>
        </p:blipFill>
        <p:spPr>
          <a:xfrm>
            <a:off x="241249" y="1259632"/>
            <a:ext cx="6151493" cy="3989462"/>
          </a:xfrm>
          <a:prstGeom prst="rect">
            <a:avLst/>
          </a:prstGeom>
        </p:spPr>
      </p:pic>
      <p:pic>
        <p:nvPicPr>
          <p:cNvPr id="6" name="Picture 5"/>
          <p:cNvPicPr>
            <a:picLocks noChangeAspect="1"/>
          </p:cNvPicPr>
          <p:nvPr/>
        </p:nvPicPr>
        <p:blipFill>
          <a:blip r:embed="rId3"/>
          <a:stretch>
            <a:fillRect/>
          </a:stretch>
        </p:blipFill>
        <p:spPr>
          <a:xfrm>
            <a:off x="404664" y="5967641"/>
            <a:ext cx="5256584" cy="1789475"/>
          </a:xfrm>
          <a:prstGeom prst="rect">
            <a:avLst/>
          </a:prstGeom>
        </p:spPr>
      </p:pic>
      <p:sp>
        <p:nvSpPr>
          <p:cNvPr id="7" name="TextBox 6"/>
          <p:cNvSpPr txBox="1"/>
          <p:nvPr/>
        </p:nvSpPr>
        <p:spPr>
          <a:xfrm>
            <a:off x="275002" y="5518542"/>
            <a:ext cx="5256584" cy="369332"/>
          </a:xfrm>
          <a:prstGeom prst="rect">
            <a:avLst/>
          </a:prstGeom>
          <a:noFill/>
        </p:spPr>
        <p:txBody>
          <a:bodyPr wrap="square" rtlCol="0">
            <a:spAutoFit/>
          </a:bodyPr>
          <a:lstStyle/>
          <a:p>
            <a:r>
              <a:rPr lang="en-GB" b="1" dirty="0" smtClean="0"/>
              <a:t>Follow up questions </a:t>
            </a:r>
            <a:endParaRPr lang="en-GB" b="1" dirty="0"/>
          </a:p>
        </p:txBody>
      </p:sp>
    </p:spTree>
    <p:extLst>
      <p:ext uri="{BB962C8B-B14F-4D97-AF65-F5344CB8AC3E}">
        <p14:creationId xmlns:p14="http://schemas.microsoft.com/office/powerpoint/2010/main" val="341999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4A666A-3D31-43B9-854B-E5954ACFF98B}" type="slidenum">
              <a:rPr lang="en-GB" smtClean="0"/>
              <a:pPr>
                <a:defRPr/>
              </a:pPr>
              <a:t>32</a:t>
            </a:fld>
            <a:endParaRPr lang="en-GB"/>
          </a:p>
        </p:txBody>
      </p:sp>
      <p:sp>
        <p:nvSpPr>
          <p:cNvPr id="4" name="TextBox 3"/>
          <p:cNvSpPr txBox="1"/>
          <p:nvPr/>
        </p:nvSpPr>
        <p:spPr>
          <a:xfrm>
            <a:off x="260648" y="251520"/>
            <a:ext cx="5256584" cy="646331"/>
          </a:xfrm>
          <a:prstGeom prst="rect">
            <a:avLst/>
          </a:prstGeom>
          <a:noFill/>
        </p:spPr>
        <p:txBody>
          <a:bodyPr wrap="square" rtlCol="0">
            <a:spAutoFit/>
          </a:bodyPr>
          <a:lstStyle/>
          <a:p>
            <a:r>
              <a:rPr lang="en-GB" dirty="0"/>
              <a:t>R</a:t>
            </a:r>
            <a:r>
              <a:rPr lang="en-GB" dirty="0" smtClean="0"/>
              <a:t>ead aloud examples</a:t>
            </a:r>
          </a:p>
          <a:p>
            <a:r>
              <a:rPr lang="en-GB" dirty="0" smtClean="0"/>
              <a:t>Higher</a:t>
            </a:r>
          </a:p>
        </p:txBody>
      </p:sp>
      <p:sp>
        <p:nvSpPr>
          <p:cNvPr id="5" name="TextBox 4"/>
          <p:cNvSpPr txBox="1"/>
          <p:nvPr/>
        </p:nvSpPr>
        <p:spPr>
          <a:xfrm>
            <a:off x="275002" y="5518542"/>
            <a:ext cx="5256584" cy="369332"/>
          </a:xfrm>
          <a:prstGeom prst="rect">
            <a:avLst/>
          </a:prstGeom>
          <a:noFill/>
        </p:spPr>
        <p:txBody>
          <a:bodyPr wrap="square" rtlCol="0">
            <a:spAutoFit/>
          </a:bodyPr>
          <a:lstStyle/>
          <a:p>
            <a:r>
              <a:rPr lang="en-GB" dirty="0" smtClean="0"/>
              <a:t>Follow up questions </a:t>
            </a:r>
            <a:endParaRPr lang="en-GB" dirty="0"/>
          </a:p>
        </p:txBody>
      </p:sp>
      <p:pic>
        <p:nvPicPr>
          <p:cNvPr id="7" name="Picture 6"/>
          <p:cNvPicPr>
            <a:picLocks noChangeAspect="1"/>
          </p:cNvPicPr>
          <p:nvPr/>
        </p:nvPicPr>
        <p:blipFill>
          <a:blip r:embed="rId2"/>
          <a:stretch>
            <a:fillRect/>
          </a:stretch>
        </p:blipFill>
        <p:spPr>
          <a:xfrm>
            <a:off x="275002" y="1043608"/>
            <a:ext cx="5964868" cy="4318531"/>
          </a:xfrm>
          <a:prstGeom prst="rect">
            <a:avLst/>
          </a:prstGeom>
        </p:spPr>
      </p:pic>
      <p:pic>
        <p:nvPicPr>
          <p:cNvPr id="8" name="Picture 7"/>
          <p:cNvPicPr>
            <a:picLocks noChangeAspect="1"/>
          </p:cNvPicPr>
          <p:nvPr/>
        </p:nvPicPr>
        <p:blipFill>
          <a:blip r:embed="rId3"/>
          <a:stretch>
            <a:fillRect/>
          </a:stretch>
        </p:blipFill>
        <p:spPr>
          <a:xfrm>
            <a:off x="237981" y="6156176"/>
            <a:ext cx="5445269" cy="1712831"/>
          </a:xfrm>
          <a:prstGeom prst="rect">
            <a:avLst/>
          </a:prstGeom>
        </p:spPr>
      </p:pic>
    </p:spTree>
    <p:extLst>
      <p:ext uri="{BB962C8B-B14F-4D97-AF65-F5344CB8AC3E}">
        <p14:creationId xmlns:p14="http://schemas.microsoft.com/office/powerpoint/2010/main" val="423115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3932245"/>
              </p:ext>
            </p:extLst>
          </p:nvPr>
        </p:nvGraphicFramePr>
        <p:xfrm>
          <a:off x="188640" y="179512"/>
          <a:ext cx="6552728" cy="8247856"/>
        </p:xfrm>
        <a:graphic>
          <a:graphicData uri="http://schemas.openxmlformats.org/drawingml/2006/table">
            <a:tbl>
              <a:tblPr>
                <a:tableStyleId>{5C22544A-7EE6-4342-B048-85BDC9FD1C3A}</a:tableStyleId>
              </a:tblPr>
              <a:tblGrid>
                <a:gridCol w="57606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370840">
                <a:tc gridSpan="5">
                  <a:txBody>
                    <a:bodyPr/>
                    <a:lstStyle/>
                    <a:p>
                      <a:pPr algn="ctr"/>
                      <a:r>
                        <a:rPr lang="es-ES_tradnl" sz="1600" b="1" dirty="0"/>
                        <a:t>KEY</a:t>
                      </a:r>
                      <a:r>
                        <a:rPr lang="es-ES_tradnl" sz="1600" b="1" baseline="0" dirty="0"/>
                        <a:t> TO SUCCESS IN THE PHOTO CARD </a:t>
                      </a:r>
                      <a:r>
                        <a:rPr lang="es-ES_tradnl" sz="1600" b="1" baseline="0" dirty="0" smtClean="0"/>
                        <a:t>(25 </a:t>
                      </a:r>
                      <a:r>
                        <a:rPr lang="es-ES_tradnl" sz="1600" b="1" baseline="0" dirty="0"/>
                        <a:t>MARKS)</a:t>
                      </a:r>
                      <a:endParaRPr lang="es-ES_tradnl"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1933416">
                <a:tc gridSpan="5">
                  <a:txBody>
                    <a:bodyPr/>
                    <a:lstStyle/>
                    <a:p>
                      <a:r>
                        <a:rPr lang="en-GB" sz="1200" b="1" noProof="0" dirty="0">
                          <a:latin typeface="Calibri" pitchFamily="34" charset="0"/>
                          <a:cs typeface="Calibri" pitchFamily="34" charset="0"/>
                        </a:rPr>
                        <a:t>FOUNDATION</a:t>
                      </a:r>
                      <a:r>
                        <a:rPr lang="en-GB" sz="1200" b="1" baseline="0" noProof="0" dirty="0">
                          <a:latin typeface="Calibri" pitchFamily="34" charset="0"/>
                          <a:cs typeface="Calibri" pitchFamily="34" charset="0"/>
                        </a:rPr>
                        <a:t> </a:t>
                      </a:r>
                      <a:r>
                        <a:rPr lang="en-GB" sz="1200" baseline="0" noProof="0" dirty="0" smtClean="0">
                          <a:latin typeface="Calibri" pitchFamily="34" charset="0"/>
                          <a:cs typeface="Calibri" pitchFamily="34" charset="0"/>
                        </a:rPr>
                        <a:t>(between 4 and 5 minutes</a:t>
                      </a:r>
                      <a:r>
                        <a:rPr lang="en-GB" sz="1200" baseline="0" noProof="0" dirty="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noProof="0" dirty="0">
                          <a:latin typeface="Calibri" pitchFamily="34" charset="0"/>
                          <a:cs typeface="Calibri" pitchFamily="34" charset="0"/>
                        </a:rPr>
                        <a:t>HIGHER</a:t>
                      </a:r>
                      <a:r>
                        <a:rPr lang="en-GB" sz="1200" baseline="0" noProof="0" dirty="0">
                          <a:latin typeface="Calibri" pitchFamily="34" charset="0"/>
                          <a:cs typeface="Calibri" pitchFamily="34" charset="0"/>
                        </a:rPr>
                        <a:t> </a:t>
                      </a:r>
                      <a:r>
                        <a:rPr lang="en-GB" sz="1200" baseline="0" noProof="0" dirty="0" smtClean="0">
                          <a:latin typeface="Calibri" pitchFamily="34" charset="0"/>
                          <a:cs typeface="Calibri" pitchFamily="34" charset="0"/>
                        </a:rPr>
                        <a:t>(between 6 and 7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noProof="0" dirty="0">
                        <a:latin typeface="Calibri" pitchFamily="34" charset="0"/>
                        <a:cs typeface="Calibri" pitchFamily="34" charset="0"/>
                      </a:endParaRPr>
                    </a:p>
                    <a:p>
                      <a:pPr>
                        <a:buFont typeface="Arial" pitchFamily="34" charset="0"/>
                        <a:buChar char="•"/>
                      </a:pPr>
                      <a:r>
                        <a:rPr lang="en-GB" sz="1200" b="1" noProof="0" dirty="0">
                          <a:latin typeface="Calibri" pitchFamily="34" charset="0"/>
                          <a:cs typeface="Calibri" pitchFamily="34" charset="0"/>
                        </a:rPr>
                        <a:t>You will have time to </a:t>
                      </a:r>
                      <a:r>
                        <a:rPr lang="en-GB" sz="1200" b="1" noProof="0" dirty="0" smtClean="0">
                          <a:latin typeface="Calibri" pitchFamily="34" charset="0"/>
                          <a:cs typeface="Calibri" pitchFamily="34" charset="0"/>
                        </a:rPr>
                        <a:t>prepare</a:t>
                      </a:r>
                      <a:r>
                        <a:rPr lang="en-GB" sz="1200" b="1" baseline="0" noProof="0" dirty="0" smtClean="0">
                          <a:latin typeface="Calibri" pitchFamily="34" charset="0"/>
                          <a:cs typeface="Calibri" pitchFamily="34" charset="0"/>
                        </a:rPr>
                        <a:t> an answer to describe the content of two photos. You can read this answer out to your teacher (5 marks)</a:t>
                      </a:r>
                      <a:endParaRPr lang="en-GB" sz="1200" b="1" baseline="0" noProof="0" dirty="0">
                        <a:latin typeface="Calibri" pitchFamily="34" charset="0"/>
                        <a:cs typeface="Calibri" pitchFamily="34" charset="0"/>
                      </a:endParaRPr>
                    </a:p>
                    <a:p>
                      <a:pPr>
                        <a:buFont typeface="Arial" pitchFamily="34" charset="0"/>
                        <a:buChar char="•"/>
                      </a:pPr>
                      <a:r>
                        <a:rPr lang="en-GB" sz="1200" b="1" baseline="0" noProof="0" dirty="0">
                          <a:latin typeface="Calibri" pitchFamily="34" charset="0"/>
                          <a:cs typeface="Calibri" pitchFamily="34" charset="0"/>
                        </a:rPr>
                        <a:t>You will </a:t>
                      </a:r>
                      <a:r>
                        <a:rPr lang="en-GB" sz="1200" b="1" baseline="0" noProof="0" dirty="0" smtClean="0">
                          <a:latin typeface="Calibri" pitchFamily="34" charset="0"/>
                          <a:cs typeface="Calibri" pitchFamily="34" charset="0"/>
                        </a:rPr>
                        <a:t>then have an unprepared conversation on any or all of the topics which are within this particular theme. (20 marks)</a:t>
                      </a:r>
                      <a:endParaRPr lang="en-GB" sz="1200" b="1" baseline="0" noProof="0" dirty="0">
                        <a:latin typeface="Calibri" pitchFamily="34" charset="0"/>
                        <a:cs typeface="Calibri" pitchFamily="34" charset="0"/>
                      </a:endParaRPr>
                    </a:p>
                    <a:p>
                      <a:pPr>
                        <a:buFont typeface="Arial" pitchFamily="34" charset="0"/>
                        <a:buChar char="•"/>
                      </a:pPr>
                      <a:r>
                        <a:rPr lang="en-GB" sz="1200" b="1" baseline="0" noProof="0" dirty="0">
                          <a:latin typeface="Calibri" pitchFamily="34" charset="0"/>
                          <a:cs typeface="Calibri" pitchFamily="34" charset="0"/>
                        </a:rPr>
                        <a:t>The first question is always</a:t>
                      </a:r>
                      <a:r>
                        <a:rPr lang="en-GB" sz="1200" b="1" baseline="0" noProof="0" dirty="0" smtClean="0">
                          <a:latin typeface="Calibri" pitchFamily="34" charset="0"/>
                          <a:cs typeface="Calibri" pitchFamily="34" charset="0"/>
                        </a:rPr>
                        <a:t>: </a:t>
                      </a:r>
                      <a:r>
                        <a:rPr lang="en-GB" sz="1200" b="1" baseline="0" noProof="0" dirty="0" err="1" smtClean="0">
                          <a:latin typeface="Calibri" pitchFamily="34" charset="0"/>
                          <a:cs typeface="Calibri" pitchFamily="34" charset="0"/>
                        </a:rPr>
                        <a:t>Parle-moi</a:t>
                      </a:r>
                      <a:r>
                        <a:rPr lang="en-GB" sz="1200" b="1" baseline="0" noProof="0" dirty="0" smtClean="0">
                          <a:latin typeface="Calibri" pitchFamily="34" charset="0"/>
                          <a:cs typeface="Calibri" pitchFamily="34" charset="0"/>
                        </a:rPr>
                        <a:t> des photos</a:t>
                      </a:r>
                      <a:endParaRPr lang="en-GB" sz="1200" b="1" baseline="0" noProof="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a:latin typeface="Calibri" pitchFamily="34" charset="0"/>
                          <a:cs typeface="Calibri" pitchFamily="34" charset="0"/>
                        </a:rPr>
                        <a:t>Try to develop your answers, give opinions and reasons</a:t>
                      </a:r>
                      <a:endParaRPr lang="en-GB"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1"/>
                  </a:ext>
                </a:extLst>
              </a:tr>
              <a:tr h="144016">
                <a:tc gridSpan="5">
                  <a:txBody>
                    <a:bodyPr/>
                    <a:lstStyle/>
                    <a:p>
                      <a:r>
                        <a:rPr lang="es-ES_tradnl" sz="1200" b="1" dirty="0">
                          <a:latin typeface="Calibri" pitchFamily="34" charset="0"/>
                          <a:cs typeface="Calibri" pitchFamily="34" charset="0"/>
                        </a:rPr>
                        <a:t>CLUES</a:t>
                      </a:r>
                      <a:r>
                        <a:rPr lang="es-ES_tradnl" sz="1200" b="1" baseline="0" dirty="0">
                          <a:latin typeface="Calibri" pitchFamily="34" charset="0"/>
                          <a:cs typeface="Calibri" pitchFamily="34" charset="0"/>
                        </a:rPr>
                        <a:t> TO TENSES FROM THE VERBS IN THE QUESTION</a:t>
                      </a:r>
                      <a:endParaRPr lang="es-ES_tradnl" sz="12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2"/>
                  </a:ext>
                </a:extLst>
              </a:tr>
              <a:tr h="229736">
                <a:tc gridSpan="5">
                  <a:txBody>
                    <a:bodyPr/>
                    <a:lstStyle/>
                    <a:p>
                      <a:r>
                        <a:rPr lang="fr-FR" sz="1200" b="1" dirty="0" smtClean="0">
                          <a:latin typeface="Calibri" pitchFamily="34" charset="0"/>
                          <a:cs typeface="Calibri" pitchFamily="34" charset="0"/>
                        </a:rPr>
                        <a:t>PAST TENSE </a:t>
                      </a:r>
                      <a:endParaRPr lang="fr-FR"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3"/>
                  </a:ext>
                </a:extLst>
              </a:tr>
              <a:tr h="747504">
                <a:tc>
                  <a:txBody>
                    <a:bodyPr/>
                    <a:lstStyle/>
                    <a:p>
                      <a:r>
                        <a:rPr lang="en-GB" sz="1200" b="1" noProof="0" dirty="0" smtClean="0">
                          <a:latin typeface="Calibri" pitchFamily="34" charset="0"/>
                          <a:cs typeface="Calibri" pitchFamily="34" charset="0"/>
                        </a:rPr>
                        <a:t>-..</a:t>
                      </a:r>
                      <a:r>
                        <a:rPr lang="en-GB" sz="1200" b="1" noProof="0" dirty="0" err="1" smtClean="0">
                          <a:latin typeface="Calibri" pitchFamily="34" charset="0"/>
                          <a:cs typeface="Calibri" pitchFamily="34" charset="0"/>
                        </a:rPr>
                        <a:t>tu</a:t>
                      </a:r>
                      <a:r>
                        <a:rPr lang="en-GB" sz="1200" b="1" baseline="0" noProof="0" dirty="0" smtClean="0">
                          <a:latin typeface="Calibri" pitchFamily="34" charset="0"/>
                          <a:cs typeface="Calibri" pitchFamily="34" charset="0"/>
                        </a:rPr>
                        <a:t> as + pp?</a:t>
                      </a:r>
                      <a:endParaRPr lang="en-GB" sz="1200" b="1" noProof="0" dirty="0">
                        <a:latin typeface="Calibri" pitchFamily="34" charset="0"/>
                        <a:cs typeface="Calibri" pitchFamily="34" charset="0"/>
                      </a:endParaRPr>
                    </a:p>
                    <a:p>
                      <a:endParaRPr lang="en-GB" sz="1200" b="1" noProof="0" dirty="0">
                        <a:latin typeface="Calibri" pitchFamily="34" charset="0"/>
                        <a:cs typeface="Calibri" pitchFamily="34" charset="0"/>
                      </a:endParaRPr>
                    </a:p>
                    <a:p>
                      <a:endParaRPr lang="en-GB"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fr-FR" sz="1200" b="0" dirty="0" smtClean="0">
                          <a:latin typeface="Calibri" pitchFamily="34" charset="0"/>
                          <a:cs typeface="Calibri" pitchFamily="34" charset="0"/>
                        </a:rPr>
                        <a:t>Qu’est-ce que tu as fait</a:t>
                      </a:r>
                      <a:r>
                        <a:rPr lang="fr-FR" sz="1200" b="0" baseline="0" dirty="0" smtClean="0">
                          <a:latin typeface="Calibri" pitchFamily="34" charset="0"/>
                          <a:cs typeface="Calibri" pitchFamily="34" charset="0"/>
                        </a:rPr>
                        <a:t>? - </a:t>
                      </a:r>
                      <a:r>
                        <a:rPr lang="fr-FR" sz="1200" b="0" baseline="0" noProof="0" dirty="0" err="1" smtClean="0">
                          <a:latin typeface="Calibri" pitchFamily="34" charset="0"/>
                          <a:cs typeface="Calibri" pitchFamily="34" charset="0"/>
                        </a:rPr>
                        <a:t>What</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did</a:t>
                      </a:r>
                      <a:r>
                        <a:rPr lang="fr-FR" sz="1200" b="0" baseline="0" noProof="0" dirty="0" smtClean="0">
                          <a:latin typeface="Calibri" pitchFamily="34" charset="0"/>
                          <a:cs typeface="Calibri" pitchFamily="34" charset="0"/>
                        </a:rPr>
                        <a:t> </a:t>
                      </a:r>
                      <a:r>
                        <a:rPr lang="fr-FR" sz="1200" b="0" baseline="0" noProof="0" dirty="0" err="1" smtClean="0">
                          <a:latin typeface="Calibri" pitchFamily="34" charset="0"/>
                          <a:cs typeface="Calibri" pitchFamily="34" charset="0"/>
                        </a:rPr>
                        <a:t>you</a:t>
                      </a:r>
                      <a:r>
                        <a:rPr lang="fr-FR" sz="1200" b="0" baseline="0" noProof="0" dirty="0" smtClean="0">
                          <a:latin typeface="Calibri" pitchFamily="34" charset="0"/>
                          <a:cs typeface="Calibri" pitchFamily="34" charset="0"/>
                        </a:rPr>
                        <a:t> do?</a:t>
                      </a:r>
                    </a:p>
                    <a:p>
                      <a:r>
                        <a:rPr lang="fr-FR" sz="1200" b="0" baseline="0" noProof="0" dirty="0" smtClean="0">
                          <a:latin typeface="Calibri" pitchFamily="34" charset="0"/>
                          <a:cs typeface="Calibri" pitchFamily="34" charset="0"/>
                        </a:rPr>
                        <a:t>Hier</a:t>
                      </a:r>
                    </a:p>
                    <a:p>
                      <a:r>
                        <a:rPr lang="fr-FR" sz="1200" b="0" baseline="0" noProof="0" dirty="0" smtClean="0">
                          <a:latin typeface="Calibri" pitchFamily="34" charset="0"/>
                          <a:cs typeface="Calibri" pitchFamily="34" charset="0"/>
                        </a:rPr>
                        <a:t>Récemment</a:t>
                      </a:r>
                    </a:p>
                    <a:p>
                      <a:r>
                        <a:rPr lang="fr-FR" sz="1200" b="0" baseline="0" noProof="0" dirty="0" smtClean="0">
                          <a:latin typeface="Calibri" pitchFamily="34" charset="0"/>
                          <a:cs typeface="Calibri" pitchFamily="34" charset="0"/>
                        </a:rPr>
                        <a:t>Le week-end dernier</a:t>
                      </a:r>
                    </a:p>
                    <a:p>
                      <a:r>
                        <a:rPr lang="fr-FR" sz="1200" b="0" baseline="0" noProof="0" dirty="0" smtClean="0">
                          <a:latin typeface="Calibri" pitchFamily="34" charset="0"/>
                          <a:cs typeface="Calibri" pitchFamily="34" charset="0"/>
                        </a:rPr>
                        <a:t>Pendant les vacances</a:t>
                      </a:r>
                      <a:endParaRPr lang="fr-FR" sz="1200" b="0" baseline="0" noProof="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a:txBody>
                    <a:bodyPr/>
                    <a:lstStyle/>
                    <a:p>
                      <a:r>
                        <a:rPr lang="es-ES_tradnl" sz="1200" b="0" dirty="0" err="1" smtClean="0">
                          <a:latin typeface="Calibri" pitchFamily="34" charset="0"/>
                          <a:cs typeface="Calibri" pitchFamily="34" charset="0"/>
                        </a:rPr>
                        <a:t>J’ai</a:t>
                      </a:r>
                      <a:r>
                        <a:rPr lang="es-ES_tradnl" sz="1200" b="0" dirty="0" smtClean="0">
                          <a:latin typeface="Calibri" pitchFamily="34" charset="0"/>
                          <a:cs typeface="Calibri" pitchFamily="34" charset="0"/>
                        </a:rPr>
                        <a:t> + </a:t>
                      </a:r>
                      <a:r>
                        <a:rPr lang="es-ES_tradnl" sz="1200" b="0" dirty="0" err="1" smtClean="0">
                          <a:latin typeface="Calibri" pitchFamily="34" charset="0"/>
                          <a:cs typeface="Calibri" pitchFamily="34" charset="0"/>
                        </a:rPr>
                        <a:t>pp</a:t>
                      </a:r>
                      <a:r>
                        <a:rPr lang="es-ES_tradnl" sz="1200" b="0" dirty="0" smtClean="0">
                          <a:latin typeface="Calibri" pitchFamily="34" charset="0"/>
                          <a:cs typeface="Calibri" pitchFamily="34" charset="0"/>
                        </a:rPr>
                        <a:t> – I…</a:t>
                      </a:r>
                    </a:p>
                    <a:p>
                      <a:r>
                        <a:rPr lang="es-ES_tradnl" sz="1200" b="0" dirty="0" smtClean="0">
                          <a:latin typeface="Calibri" pitchFamily="34" charset="0"/>
                          <a:cs typeface="Calibri" pitchFamily="34" charset="0"/>
                        </a:rPr>
                        <a:t>Je</a:t>
                      </a:r>
                      <a:r>
                        <a:rPr lang="es-ES_tradnl" sz="1200" b="0" baseline="0" dirty="0" smtClean="0">
                          <a:latin typeface="Calibri" pitchFamily="34" charset="0"/>
                          <a:cs typeface="Calibri" pitchFamily="34" charset="0"/>
                        </a:rPr>
                        <a:t> </a:t>
                      </a:r>
                      <a:r>
                        <a:rPr lang="es-ES_tradnl" sz="1200" b="0" baseline="0" dirty="0" err="1" smtClean="0">
                          <a:latin typeface="Calibri" pitchFamily="34" charset="0"/>
                          <a:cs typeface="Calibri" pitchFamily="34" charset="0"/>
                        </a:rPr>
                        <a:t>suis</a:t>
                      </a:r>
                      <a:r>
                        <a:rPr lang="es-ES_tradnl" sz="1200" b="0" baseline="0" dirty="0" smtClean="0">
                          <a:latin typeface="Calibri" pitchFamily="34" charset="0"/>
                          <a:cs typeface="Calibri" pitchFamily="34" charset="0"/>
                        </a:rPr>
                        <a:t> + </a:t>
                      </a:r>
                      <a:r>
                        <a:rPr lang="es-ES_tradnl" sz="1200" b="0" baseline="0" dirty="0" err="1" smtClean="0">
                          <a:latin typeface="Calibri" pitchFamily="34" charset="0"/>
                          <a:cs typeface="Calibri" pitchFamily="34" charset="0"/>
                        </a:rPr>
                        <a:t>pp</a:t>
                      </a:r>
                      <a:endParaRPr lang="es-ES_tradnl" sz="1200" b="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9432">
                <a:tc gridSpan="5">
                  <a:txBody>
                    <a:bodyPr/>
                    <a:lstStyle/>
                    <a:p>
                      <a:r>
                        <a:rPr lang="fr-FR" sz="1200" b="1" dirty="0" smtClean="0">
                          <a:latin typeface="Calibri" pitchFamily="34" charset="0"/>
                          <a:cs typeface="Calibri" pitchFamily="34" charset="0"/>
                        </a:rPr>
                        <a:t>FUTURE</a:t>
                      </a:r>
                      <a:r>
                        <a:rPr lang="fr-FR" sz="1200" b="1" baseline="0" dirty="0" smtClean="0">
                          <a:latin typeface="Calibri" pitchFamily="34" charset="0"/>
                          <a:cs typeface="Calibri" pitchFamily="34" charset="0"/>
                        </a:rPr>
                        <a:t> TENSE</a:t>
                      </a:r>
                      <a:endParaRPr lang="fr-FR"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5"/>
                  </a:ext>
                </a:extLst>
              </a:tr>
              <a:tr h="370840">
                <a:tc gridSpan="3">
                  <a:txBody>
                    <a:bodyPr/>
                    <a:lstStyle/>
                    <a:p>
                      <a:pPr>
                        <a:buFont typeface="Arial" pitchFamily="34" charset="0"/>
                        <a:buChar char="•"/>
                      </a:pPr>
                      <a:r>
                        <a:rPr lang="fr-FR" sz="1200" dirty="0" smtClean="0">
                          <a:latin typeface="Calibri" pitchFamily="34" charset="0"/>
                          <a:cs typeface="Calibri" pitchFamily="34" charset="0"/>
                        </a:rPr>
                        <a:t>Est-ce que tu voudrais+ infinitive?-</a:t>
                      </a:r>
                      <a:r>
                        <a:rPr lang="fr-FR" sz="1200" dirty="0" err="1" smtClean="0">
                          <a:latin typeface="Calibri" pitchFamily="34" charset="0"/>
                          <a:cs typeface="Calibri" pitchFamily="34" charset="0"/>
                        </a:rPr>
                        <a:t>Would</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you</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like</a:t>
                      </a:r>
                      <a:r>
                        <a:rPr lang="fr-FR" sz="1200" dirty="0" smtClean="0">
                          <a:latin typeface="Calibri" pitchFamily="34" charset="0"/>
                          <a:cs typeface="Calibri" pitchFamily="34" charset="0"/>
                        </a:rPr>
                        <a:t> to…</a:t>
                      </a:r>
                    </a:p>
                    <a:p>
                      <a:pPr>
                        <a:buFont typeface="Arial" pitchFamily="34" charset="0"/>
                        <a:buChar char="•"/>
                      </a:pPr>
                      <a:r>
                        <a:rPr lang="fr-FR" sz="1200" dirty="0" smtClean="0">
                          <a:latin typeface="Calibri" pitchFamily="34" charset="0"/>
                          <a:cs typeface="Calibri" pitchFamily="34" charset="0"/>
                        </a:rPr>
                        <a:t>Qu’est-ce que tu veux+ infinitive-</a:t>
                      </a:r>
                      <a:r>
                        <a:rPr lang="fr-FR" sz="1200" dirty="0" err="1" smtClean="0">
                          <a:latin typeface="Calibri" pitchFamily="34" charset="0"/>
                          <a:cs typeface="Calibri" pitchFamily="34" charset="0"/>
                        </a:rPr>
                        <a:t>What</a:t>
                      </a:r>
                      <a:r>
                        <a:rPr lang="fr-FR" sz="1200" dirty="0" smtClean="0">
                          <a:latin typeface="Calibri" pitchFamily="34" charset="0"/>
                          <a:cs typeface="Calibri" pitchFamily="34" charset="0"/>
                        </a:rPr>
                        <a:t> do </a:t>
                      </a:r>
                      <a:r>
                        <a:rPr lang="fr-FR" sz="1200" dirty="0" err="1" smtClean="0">
                          <a:latin typeface="Calibri" pitchFamily="34" charset="0"/>
                          <a:cs typeface="Calibri" pitchFamily="34" charset="0"/>
                        </a:rPr>
                        <a:t>you</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want</a:t>
                      </a:r>
                      <a:r>
                        <a:rPr lang="fr-FR" sz="1200" dirty="0" smtClean="0">
                          <a:latin typeface="Calibri" pitchFamily="34" charset="0"/>
                          <a:cs typeface="Calibri" pitchFamily="34" charset="0"/>
                        </a:rPr>
                        <a:t> to…</a:t>
                      </a:r>
                    </a:p>
                    <a:p>
                      <a:pPr>
                        <a:buFont typeface="Arial" pitchFamily="34" charset="0"/>
                        <a:buChar char="•"/>
                      </a:pPr>
                      <a:r>
                        <a:rPr lang="fr-FR" sz="1200" dirty="0" smtClean="0">
                          <a:latin typeface="Calibri" pitchFamily="34" charset="0"/>
                          <a:cs typeface="Calibri" pitchFamily="34" charset="0"/>
                        </a:rPr>
                        <a:t>Qu’est-ce que tu vas + infinitive?…-</a:t>
                      </a:r>
                      <a:r>
                        <a:rPr lang="fr-FR" sz="1200" dirty="0" err="1" smtClean="0">
                          <a:latin typeface="Calibri" pitchFamily="34" charset="0"/>
                          <a:cs typeface="Calibri" pitchFamily="34" charset="0"/>
                        </a:rPr>
                        <a:t>What</a:t>
                      </a:r>
                      <a:r>
                        <a:rPr lang="fr-FR" sz="1200" dirty="0" smtClean="0">
                          <a:latin typeface="Calibri" pitchFamily="34" charset="0"/>
                          <a:cs typeface="Calibri" pitchFamily="34" charset="0"/>
                        </a:rPr>
                        <a:t> are </a:t>
                      </a:r>
                      <a:r>
                        <a:rPr lang="fr-FR" sz="1200" dirty="0" err="1" smtClean="0">
                          <a:latin typeface="Calibri" pitchFamily="34" charset="0"/>
                          <a:cs typeface="Calibri" pitchFamily="34" charset="0"/>
                        </a:rPr>
                        <a:t>you</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going</a:t>
                      </a:r>
                      <a:r>
                        <a:rPr lang="fr-FR" sz="1200" dirty="0" smtClean="0">
                          <a:latin typeface="Calibri" pitchFamily="34" charset="0"/>
                          <a:cs typeface="Calibri" pitchFamily="34" charset="0"/>
                        </a:rPr>
                        <a:t> to…</a:t>
                      </a:r>
                    </a:p>
                    <a:p>
                      <a:pPr>
                        <a:buFont typeface="Arial" pitchFamily="34" charset="0"/>
                        <a:buChar char="•"/>
                      </a:pPr>
                      <a:r>
                        <a:rPr lang="fr-FR" sz="1200" dirty="0" smtClean="0">
                          <a:latin typeface="Calibri" pitchFamily="34" charset="0"/>
                          <a:cs typeface="Calibri" pitchFamily="34" charset="0"/>
                        </a:rPr>
                        <a:t>Comment serait…?…-</a:t>
                      </a:r>
                      <a:r>
                        <a:rPr lang="fr-FR" sz="1200" dirty="0" err="1" smtClean="0">
                          <a:latin typeface="Calibri" pitchFamily="34" charset="0"/>
                          <a:cs typeface="Calibri" pitchFamily="34" charset="0"/>
                        </a:rPr>
                        <a:t>What</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would</a:t>
                      </a:r>
                      <a:r>
                        <a:rPr lang="fr-FR" sz="1200" dirty="0" smtClean="0">
                          <a:latin typeface="Calibri" pitchFamily="34" charset="0"/>
                          <a:cs typeface="Calibri" pitchFamily="34" charset="0"/>
                        </a:rPr>
                        <a:t> … </a:t>
                      </a:r>
                      <a:r>
                        <a:rPr lang="fr-FR" sz="1200" dirty="0" err="1" smtClean="0">
                          <a:latin typeface="Calibri" pitchFamily="34" charset="0"/>
                          <a:cs typeface="Calibri" pitchFamily="34" charset="0"/>
                        </a:rPr>
                        <a:t>be</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like</a:t>
                      </a:r>
                      <a:r>
                        <a:rPr lang="fr-FR" sz="1200" dirty="0" smtClean="0">
                          <a:latin typeface="Calibri" pitchFamily="34" charset="0"/>
                          <a:cs typeface="Calibri" pitchFamily="34" charset="0"/>
                        </a:rPr>
                        <a:t>?</a:t>
                      </a:r>
                    </a:p>
                    <a:p>
                      <a:pPr>
                        <a:buFont typeface="Arial" pitchFamily="34" charset="0"/>
                        <a:buChar char="•"/>
                      </a:pPr>
                      <a:r>
                        <a:rPr lang="fr-FR" sz="1200" dirty="0" smtClean="0">
                          <a:latin typeface="Calibri" pitchFamily="34" charset="0"/>
                          <a:cs typeface="Calibri" pitchFamily="34" charset="0"/>
                        </a:rPr>
                        <a:t>Si tu étais…, tu</a:t>
                      </a:r>
                      <a:r>
                        <a:rPr lang="fr-FR" sz="1200" baseline="0" dirty="0" smtClean="0">
                          <a:latin typeface="Calibri" pitchFamily="34" charset="0"/>
                          <a:cs typeface="Calibri" pitchFamily="34" charset="0"/>
                        </a:rPr>
                        <a:t> voudrais….</a:t>
                      </a:r>
                      <a:r>
                        <a:rPr lang="fr-FR" sz="1200" dirty="0" smtClean="0">
                          <a:latin typeface="Calibri" pitchFamily="34" charset="0"/>
                          <a:cs typeface="Calibri" pitchFamily="34" charset="0"/>
                        </a:rPr>
                        <a:t>? </a:t>
                      </a:r>
                    </a:p>
                    <a:p>
                      <a:pPr>
                        <a:buFont typeface="Arial" pitchFamily="34" charset="0"/>
                        <a:buChar char="•"/>
                      </a:pPr>
                      <a:r>
                        <a:rPr lang="fr-FR" sz="1200" dirty="0" smtClean="0">
                          <a:latin typeface="Calibri" pitchFamily="34" charset="0"/>
                          <a:cs typeface="Calibri" pitchFamily="34" charset="0"/>
                        </a:rPr>
                        <a:t>Qu’est-ce que tu penses de…</a:t>
                      </a:r>
                      <a:endParaRPr lang="fr-FR"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gridSpan="2">
                  <a:txBody>
                    <a:bodyPr/>
                    <a:lstStyle/>
                    <a:p>
                      <a:pPr>
                        <a:buFont typeface="Arial" pitchFamily="34" charset="0"/>
                        <a:buChar char="•"/>
                      </a:pPr>
                      <a:r>
                        <a:rPr lang="fr-FR" sz="1200" dirty="0" smtClean="0">
                          <a:latin typeface="Calibri" pitchFamily="34" charset="0"/>
                          <a:cs typeface="Calibri" pitchFamily="34" charset="0"/>
                        </a:rPr>
                        <a:t>Je voudrais+</a:t>
                      </a:r>
                      <a:r>
                        <a:rPr lang="fr-FR" sz="1200" baseline="0" dirty="0" smtClean="0">
                          <a:latin typeface="Calibri" pitchFamily="34" charset="0"/>
                          <a:cs typeface="Calibri" pitchFamily="34" charset="0"/>
                        </a:rPr>
                        <a:t> </a:t>
                      </a:r>
                      <a:r>
                        <a:rPr lang="fr-FR" sz="1200" baseline="0" dirty="0" err="1" smtClean="0">
                          <a:latin typeface="Calibri" pitchFamily="34" charset="0"/>
                          <a:cs typeface="Calibri" pitchFamily="34" charset="0"/>
                        </a:rPr>
                        <a:t>inf</a:t>
                      </a:r>
                      <a:endParaRPr lang="fr-FR" sz="1200" dirty="0" smtClean="0">
                        <a:latin typeface="Calibri" pitchFamily="34" charset="0"/>
                        <a:cs typeface="Calibri" pitchFamily="34" charset="0"/>
                      </a:endParaRPr>
                    </a:p>
                    <a:p>
                      <a:pPr>
                        <a:buFont typeface="Arial" pitchFamily="34" charset="0"/>
                        <a:buChar char="•"/>
                      </a:pPr>
                      <a:r>
                        <a:rPr lang="fr-FR" sz="1200" dirty="0" smtClean="0">
                          <a:latin typeface="Calibri" pitchFamily="34" charset="0"/>
                          <a:cs typeface="Calibri" pitchFamily="34" charset="0"/>
                        </a:rPr>
                        <a:t>Je</a:t>
                      </a:r>
                      <a:r>
                        <a:rPr lang="fr-FR" sz="1200" baseline="0" dirty="0" smtClean="0">
                          <a:latin typeface="Calibri" pitchFamily="34" charset="0"/>
                          <a:cs typeface="Calibri" pitchFamily="34" charset="0"/>
                        </a:rPr>
                        <a:t> veux</a:t>
                      </a:r>
                      <a:r>
                        <a:rPr lang="fr-FR" sz="1200" dirty="0" smtClean="0">
                          <a:latin typeface="Calibri" pitchFamily="34" charset="0"/>
                          <a:cs typeface="Calibri" pitchFamily="34" charset="0"/>
                        </a:rPr>
                        <a:t> + </a:t>
                      </a:r>
                      <a:r>
                        <a:rPr lang="fr-FR" sz="1200" dirty="0" err="1" smtClean="0">
                          <a:latin typeface="Calibri" pitchFamily="34" charset="0"/>
                          <a:cs typeface="Calibri" pitchFamily="34" charset="0"/>
                        </a:rPr>
                        <a:t>infin</a:t>
                      </a:r>
                      <a:endParaRPr lang="fr-FR" sz="1200" dirty="0" smtClean="0">
                        <a:latin typeface="Calibri" pitchFamily="34" charset="0"/>
                        <a:cs typeface="Calibri" pitchFamily="34" charset="0"/>
                      </a:endParaRPr>
                    </a:p>
                    <a:p>
                      <a:pPr>
                        <a:buFont typeface="Arial" pitchFamily="34" charset="0"/>
                        <a:buChar char="•"/>
                      </a:pPr>
                      <a:r>
                        <a:rPr lang="fr-FR" sz="1200" dirty="0" smtClean="0">
                          <a:latin typeface="Calibri" pitchFamily="34" charset="0"/>
                          <a:cs typeface="Calibri" pitchFamily="34" charset="0"/>
                        </a:rPr>
                        <a:t>Je vais+ </a:t>
                      </a:r>
                      <a:r>
                        <a:rPr lang="fr-FR" sz="1200" dirty="0" err="1" smtClean="0">
                          <a:latin typeface="Calibri" pitchFamily="34" charset="0"/>
                          <a:cs typeface="Calibri" pitchFamily="34" charset="0"/>
                        </a:rPr>
                        <a:t>infin</a:t>
                      </a:r>
                      <a:endParaRPr lang="fr-FR" sz="1200" dirty="0" smtClean="0">
                        <a:latin typeface="Calibri" pitchFamily="34" charset="0"/>
                        <a:cs typeface="Calibri" pitchFamily="34" charset="0"/>
                      </a:endParaRPr>
                    </a:p>
                    <a:p>
                      <a:pPr>
                        <a:buFont typeface="Arial" pitchFamily="34" charset="0"/>
                        <a:buChar char="•"/>
                      </a:pPr>
                      <a:r>
                        <a:rPr lang="fr-FR" sz="1200" dirty="0" smtClean="0">
                          <a:latin typeface="Calibri" pitchFamily="34" charset="0"/>
                          <a:cs typeface="Calibri" pitchFamily="34" charset="0"/>
                        </a:rPr>
                        <a:t>Serait</a:t>
                      </a:r>
                    </a:p>
                    <a:p>
                      <a:pPr>
                        <a:buFont typeface="Arial" pitchFamily="34" charset="0"/>
                        <a:buChar char="•"/>
                      </a:pPr>
                      <a:r>
                        <a:rPr lang="fr-FR" sz="1200" dirty="0" smtClean="0">
                          <a:latin typeface="Calibri" pitchFamily="34" charset="0"/>
                          <a:cs typeface="Calibri" pitchFamily="34" charset="0"/>
                        </a:rPr>
                        <a:t>Je voudrais</a:t>
                      </a:r>
                    </a:p>
                    <a:p>
                      <a:pPr>
                        <a:buFont typeface="Arial" pitchFamily="34" charset="0"/>
                        <a:buChar char="•"/>
                      </a:pPr>
                      <a:r>
                        <a:rPr lang="fr-FR" sz="1200" dirty="0" err="1" smtClean="0">
                          <a:latin typeface="Calibri" pitchFamily="34" charset="0"/>
                          <a:cs typeface="Calibri" pitchFamily="34" charset="0"/>
                        </a:rPr>
                        <a:t>Give</a:t>
                      </a:r>
                      <a:r>
                        <a:rPr lang="fr-FR" sz="1200" dirty="0" smtClean="0">
                          <a:latin typeface="Calibri" pitchFamily="34" charset="0"/>
                          <a:cs typeface="Calibri" pitchFamily="34" charset="0"/>
                        </a:rPr>
                        <a:t> </a:t>
                      </a:r>
                      <a:r>
                        <a:rPr lang="fr-FR" sz="1200" dirty="0" err="1" smtClean="0">
                          <a:latin typeface="Calibri" pitchFamily="34" charset="0"/>
                          <a:cs typeface="Calibri" pitchFamily="34" charset="0"/>
                        </a:rPr>
                        <a:t>your</a:t>
                      </a:r>
                      <a:r>
                        <a:rPr lang="fr-FR" sz="1200" dirty="0" smtClean="0">
                          <a:latin typeface="Calibri" pitchFamily="34" charset="0"/>
                          <a:cs typeface="Calibri" pitchFamily="34" charset="0"/>
                        </a:rPr>
                        <a:t> opinion</a:t>
                      </a:r>
                      <a:endParaRPr lang="fr-FR" sz="12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6"/>
                  </a:ext>
                </a:extLst>
              </a:tr>
              <a:tr h="149200">
                <a:tc gridSpan="5">
                  <a:txBody>
                    <a:bodyPr/>
                    <a:lstStyle/>
                    <a:p>
                      <a:r>
                        <a:rPr lang="fr-FR" sz="1200" b="1" dirty="0" smtClean="0">
                          <a:latin typeface="Calibri" pitchFamily="34" charset="0"/>
                          <a:cs typeface="Calibri" pitchFamily="34" charset="0"/>
                        </a:rPr>
                        <a:t>OPINION QUESTIONS</a:t>
                      </a:r>
                      <a:endParaRPr lang="fr-FR"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7"/>
                  </a:ext>
                </a:extLst>
              </a:tr>
              <a:tr h="370840">
                <a:tc gridSpan="2">
                  <a:txBody>
                    <a:bodyPr/>
                    <a:lstStyle/>
                    <a:p>
                      <a:pPr>
                        <a:buFont typeface="Arial" pitchFamily="34" charset="0"/>
                        <a:buChar char="•"/>
                      </a:pPr>
                      <a:r>
                        <a:rPr lang="fr-FR" sz="1200" dirty="0" smtClean="0">
                          <a:latin typeface="Calibri" pitchFamily="34" charset="0"/>
                          <a:cs typeface="Calibri" pitchFamily="34" charset="0"/>
                        </a:rPr>
                        <a:t>Qu’est que tu penses de…</a:t>
                      </a:r>
                    </a:p>
                    <a:p>
                      <a:pPr>
                        <a:buFont typeface="Arial" pitchFamily="34" charset="0"/>
                        <a:buChar char="•"/>
                      </a:pPr>
                      <a:r>
                        <a:rPr lang="fr-FR" sz="1200" dirty="0" smtClean="0">
                          <a:latin typeface="Calibri" pitchFamily="34" charset="0"/>
                          <a:cs typeface="Calibri" pitchFamily="34" charset="0"/>
                        </a:rPr>
                        <a:t>Est-ce que tu préfères</a:t>
                      </a:r>
                      <a:r>
                        <a:rPr lang="fr-FR" sz="1200" baseline="0" dirty="0" smtClean="0">
                          <a:latin typeface="Calibri" pitchFamily="34" charset="0"/>
                          <a:cs typeface="Calibri" pitchFamily="34" charset="0"/>
                        </a:rPr>
                        <a:t> passer du temps avec ta famille ou tes amis?</a:t>
                      </a:r>
                      <a:r>
                        <a:rPr lang="fr-FR" sz="1200" dirty="0" smtClean="0">
                          <a:latin typeface="Calibri" pitchFamily="34" charset="0"/>
                          <a:cs typeface="Calibri" pitchFamily="34" charset="0"/>
                        </a:rPr>
                        <a:t> Pourquoi? </a:t>
                      </a:r>
                    </a:p>
                    <a:p>
                      <a:pPr>
                        <a:buFont typeface="Arial" pitchFamily="34" charset="0"/>
                        <a:buChar char="•"/>
                      </a:pPr>
                      <a:r>
                        <a:rPr lang="fr-FR" sz="1200" b="0" baseline="0" dirty="0" smtClean="0">
                          <a:latin typeface="Calibri" pitchFamily="34" charset="0"/>
                          <a:cs typeface="Calibri" pitchFamily="34" charset="0"/>
                        </a:rPr>
                        <a:t>C’est mieux visiter la plage </a:t>
                      </a:r>
                      <a:r>
                        <a:rPr lang="fr-FR" sz="1200" b="1" baseline="0" dirty="0" smtClean="0">
                          <a:latin typeface="Calibri" pitchFamily="34" charset="0"/>
                          <a:cs typeface="Calibri" pitchFamily="34" charset="0"/>
                        </a:rPr>
                        <a:t>ou</a:t>
                      </a:r>
                      <a:r>
                        <a:rPr lang="fr-FR" sz="1200" baseline="0" dirty="0" smtClean="0">
                          <a:latin typeface="Calibri" pitchFamily="34" charset="0"/>
                          <a:cs typeface="Calibri" pitchFamily="34" charset="0"/>
                        </a:rPr>
                        <a:t> aller à la piscine</a:t>
                      </a:r>
                    </a:p>
                    <a:p>
                      <a:pPr>
                        <a:buFont typeface="Arial" pitchFamily="34" charset="0"/>
                        <a:buChar char="•"/>
                      </a:pPr>
                      <a:r>
                        <a:rPr lang="fr-FR" sz="1200" baseline="0" dirty="0" smtClean="0">
                          <a:latin typeface="Calibri" pitchFamily="34" charset="0"/>
                          <a:cs typeface="Calibri" pitchFamily="34" charset="0"/>
                        </a:rPr>
                        <a:t>Aimes-tu + </a:t>
                      </a:r>
                      <a:r>
                        <a:rPr lang="fr-FR" sz="1200" baseline="0" dirty="0" err="1" smtClean="0">
                          <a:latin typeface="Calibri" pitchFamily="34" charset="0"/>
                          <a:cs typeface="Calibri" pitchFamily="34" charset="0"/>
                        </a:rPr>
                        <a:t>inf</a:t>
                      </a:r>
                      <a:r>
                        <a:rPr lang="fr-FR" sz="1200" baseline="0" dirty="0" smtClean="0">
                          <a:latin typeface="Calibri" pitchFamily="34" charset="0"/>
                          <a:cs typeface="Calibri" pitchFamily="34" charset="0"/>
                        </a:rPr>
                        <a:t>?</a:t>
                      </a:r>
                    </a:p>
                    <a:p>
                      <a:pPr>
                        <a:buFont typeface="Arial" pitchFamily="34" charset="0"/>
                        <a:buChar char="•"/>
                      </a:pPr>
                      <a:r>
                        <a:rPr lang="fr-FR" sz="1200" dirty="0" smtClean="0">
                          <a:latin typeface="Calibri" pitchFamily="34" charset="0"/>
                          <a:cs typeface="Calibri" pitchFamily="34" charset="0"/>
                        </a:rPr>
                        <a:t>C’est une bonne idée + infinitive</a:t>
                      </a:r>
                    </a:p>
                    <a:p>
                      <a:pPr>
                        <a:buFont typeface="Arial" pitchFamily="34" charset="0"/>
                        <a:buChar char="•"/>
                      </a:pPr>
                      <a:r>
                        <a:rPr lang="fr-FR" sz="1200" baseline="0" dirty="0" smtClean="0">
                          <a:latin typeface="Calibri" pitchFamily="34" charset="0"/>
                          <a:cs typeface="Calibri" pitchFamily="34" charset="0"/>
                        </a:rPr>
                        <a:t>Quel type de film préfères-tu?</a:t>
                      </a:r>
                    </a:p>
                    <a:p>
                      <a:pPr>
                        <a:buFont typeface="Arial" pitchFamily="34" charset="0"/>
                        <a:buChar char="•"/>
                      </a:pPr>
                      <a:r>
                        <a:rPr lang="fr-FR" sz="1200" baseline="0" dirty="0" smtClean="0">
                          <a:latin typeface="Calibri" pitchFamily="34" charset="0"/>
                          <a:cs typeface="Calibri" pitchFamily="34" charset="0"/>
                        </a:rPr>
                        <a:t>C’est bon + infinitive…</a:t>
                      </a:r>
                    </a:p>
                    <a:p>
                      <a:pPr>
                        <a:buFont typeface="Arial" pitchFamily="34" charset="0"/>
                        <a:buChar char="•"/>
                      </a:pPr>
                      <a:r>
                        <a:rPr lang="fr-FR" sz="1200" baseline="0" dirty="0" smtClean="0">
                          <a:latin typeface="Calibri" pitchFamily="34" charset="0"/>
                          <a:cs typeface="Calibri" pitchFamily="34" charset="0"/>
                        </a:rPr>
                        <a:t>Pour toi… est important…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dirty="0" smtClean="0">
                          <a:latin typeface="Calibri" pitchFamily="34" charset="0"/>
                          <a:cs typeface="Calibri" pitchFamily="34" charset="0"/>
                        </a:rPr>
                        <a:t>Quels</a:t>
                      </a:r>
                      <a:r>
                        <a:rPr lang="fr-FR" sz="1200" baseline="0" dirty="0" smtClean="0">
                          <a:latin typeface="Calibri" pitchFamily="34" charset="0"/>
                          <a:cs typeface="Calibri" pitchFamily="34" charset="0"/>
                        </a:rPr>
                        <a:t> sont les aspects positifs/négatifs </a:t>
                      </a:r>
                      <a:r>
                        <a:rPr lang="fr-FR" sz="1200" dirty="0" smtClean="0">
                          <a:latin typeface="Calibri" pitchFamily="34" charset="0"/>
                          <a:cs typeface="Calibri" pitchFamily="34" charset="0"/>
                        </a:rPr>
                        <a:t>de +</a:t>
                      </a:r>
                      <a:r>
                        <a:rPr lang="fr-FR" sz="1200" baseline="0" dirty="0" smtClean="0">
                          <a:latin typeface="Calibri" pitchFamily="34" charset="0"/>
                          <a:cs typeface="Calibri" pitchFamily="34" charset="0"/>
                        </a:rPr>
                        <a:t> </a:t>
                      </a:r>
                      <a:r>
                        <a:rPr lang="fr-FR" sz="1200" baseline="0" dirty="0" err="1" smtClean="0">
                          <a:latin typeface="Calibri" pitchFamily="34" charset="0"/>
                          <a:cs typeface="Calibri" pitchFamily="34" charset="0"/>
                        </a:rPr>
                        <a:t>infin</a:t>
                      </a:r>
                      <a:endParaRPr lang="fr-FR" sz="1200" baseline="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dirty="0" smtClean="0">
                          <a:latin typeface="Calibri" pitchFamily="34" charset="0"/>
                          <a:cs typeface="Calibri" pitchFamily="34" charset="0"/>
                        </a:rPr>
                        <a:t>Quel est l’avantage/l’inconvénient 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dirty="0" smtClean="0">
                          <a:latin typeface="Calibri" pitchFamily="34" charset="0"/>
                          <a:cs typeface="Calibri" pitchFamily="34" charset="0"/>
                        </a:rPr>
                        <a:t>Quel est l’aspect le plus important</a:t>
                      </a:r>
                      <a:r>
                        <a:rPr lang="fr-FR" sz="1200" baseline="0" dirty="0" smtClean="0">
                          <a:latin typeface="Calibri" pitchFamily="34" charset="0"/>
                          <a:cs typeface="Calibri" pitchFamily="34" charset="0"/>
                        </a:rPr>
                        <a:t>…</a:t>
                      </a:r>
                      <a:endParaRPr lang="fr-FR" sz="1200" baseline="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3">
                  <a:txBody>
                    <a:bodyPr/>
                    <a:lstStyle/>
                    <a:p>
                      <a:pPr>
                        <a:buFont typeface="Arial" pitchFamily="34" charset="0"/>
                        <a:buChar char="•"/>
                      </a:pPr>
                      <a:r>
                        <a:rPr lang="fr-FR" sz="1200" dirty="0" err="1" smtClean="0">
                          <a:latin typeface="Calibri" pitchFamily="34" charset="0"/>
                          <a:cs typeface="Calibri" pitchFamily="34" charset="0"/>
                        </a:rPr>
                        <a:t>Give</a:t>
                      </a:r>
                      <a:r>
                        <a:rPr lang="fr-FR" sz="1200" dirty="0" smtClean="0">
                          <a:latin typeface="Calibri" pitchFamily="34" charset="0"/>
                          <a:cs typeface="Calibri" pitchFamily="34" charset="0"/>
                        </a:rPr>
                        <a:t> an opinion.</a:t>
                      </a:r>
                      <a:r>
                        <a:rPr lang="fr-FR" sz="1200" baseline="0" dirty="0" smtClean="0">
                          <a:latin typeface="Calibri" pitchFamily="34" charset="0"/>
                          <a:cs typeface="Calibri" pitchFamily="34" charset="0"/>
                        </a:rPr>
                        <a:t> </a:t>
                      </a:r>
                      <a:r>
                        <a:rPr lang="fr-FR" sz="1200" dirty="0" smtClean="0">
                          <a:latin typeface="Calibri" pitchFamily="34" charset="0"/>
                          <a:cs typeface="Calibri" pitchFamily="34" charset="0"/>
                        </a:rPr>
                        <a:t>J’aime…</a:t>
                      </a:r>
                    </a:p>
                    <a:p>
                      <a:pPr>
                        <a:buFont typeface="Arial" pitchFamily="34" charset="0"/>
                        <a:buChar char="•"/>
                      </a:pPr>
                      <a:r>
                        <a:rPr lang="fr-FR" sz="1200" b="1" dirty="0" smtClean="0">
                          <a:latin typeface="Calibri" pitchFamily="34" charset="0"/>
                          <a:cs typeface="Calibri" pitchFamily="34" charset="0"/>
                        </a:rPr>
                        <a:t>ou</a:t>
                      </a:r>
                      <a:r>
                        <a:rPr lang="fr-FR" sz="1200" dirty="0" smtClean="0">
                          <a:latin typeface="Calibri" pitchFamily="34" charset="0"/>
                          <a:cs typeface="Calibri" pitchFamily="34" charset="0"/>
                        </a:rPr>
                        <a:t>=or (A </a:t>
                      </a:r>
                      <a:r>
                        <a:rPr lang="fr-FR" sz="1200" dirty="0" err="1" smtClean="0">
                          <a:latin typeface="Calibri" pitchFamily="34" charset="0"/>
                          <a:cs typeface="Calibri" pitchFamily="34" charset="0"/>
                        </a:rPr>
                        <a:t>choice</a:t>
                      </a:r>
                      <a:r>
                        <a:rPr lang="fr-FR" sz="1200" dirty="0" smtClean="0">
                          <a:latin typeface="Calibri" pitchFamily="34" charset="0"/>
                          <a:cs typeface="Calibri" pitchFamily="34" charset="0"/>
                        </a:rPr>
                        <a:t>) Je</a:t>
                      </a:r>
                      <a:r>
                        <a:rPr lang="fr-FR" sz="1200" baseline="0" dirty="0" smtClean="0">
                          <a:latin typeface="Calibri" pitchFamily="34" charset="0"/>
                          <a:cs typeface="Calibri" pitchFamily="34" charset="0"/>
                        </a:rPr>
                        <a:t> préfère…</a:t>
                      </a:r>
                    </a:p>
                    <a:p>
                      <a:pPr>
                        <a:buFont typeface="Arial" pitchFamily="34" charset="0"/>
                        <a:buChar char="•"/>
                      </a:pPr>
                      <a:r>
                        <a:rPr lang="fr-FR" sz="1200" baseline="0" dirty="0" smtClean="0">
                          <a:latin typeface="Calibri" pitchFamily="34" charset="0"/>
                          <a:cs typeface="Calibri" pitchFamily="34" charset="0"/>
                        </a:rPr>
                        <a:t>car…</a:t>
                      </a:r>
                    </a:p>
                    <a:p>
                      <a:pPr>
                        <a:buFont typeface="Arial" pitchFamily="34" charset="0"/>
                        <a:buChar char="•"/>
                      </a:pPr>
                      <a:r>
                        <a:rPr lang="fr-FR" sz="1200" b="1" dirty="0" smtClean="0">
                          <a:latin typeface="Calibri" pitchFamily="34" charset="0"/>
                          <a:cs typeface="Calibri" pitchFamily="34" charset="0"/>
                        </a:rPr>
                        <a:t>ou</a:t>
                      </a:r>
                      <a:r>
                        <a:rPr lang="fr-FR" sz="1200" dirty="0" smtClean="0">
                          <a:latin typeface="Calibri" pitchFamily="34" charset="0"/>
                          <a:cs typeface="Calibri" pitchFamily="34" charset="0"/>
                        </a:rPr>
                        <a:t>=or (A </a:t>
                      </a:r>
                      <a:r>
                        <a:rPr lang="fr-FR" sz="1200" dirty="0" err="1" smtClean="0">
                          <a:latin typeface="Calibri" pitchFamily="34" charset="0"/>
                          <a:cs typeface="Calibri" pitchFamily="34" charset="0"/>
                        </a:rPr>
                        <a:t>choice</a:t>
                      </a:r>
                      <a:r>
                        <a:rPr lang="fr-FR" sz="1200" dirty="0" smtClean="0">
                          <a:latin typeface="Calibri" pitchFamily="34" charset="0"/>
                          <a:cs typeface="Calibri" pitchFamily="34" charset="0"/>
                        </a:rPr>
                        <a:t>) </a:t>
                      </a:r>
                      <a:r>
                        <a:rPr lang="fr-FR" sz="1200" baseline="0" dirty="0" smtClean="0">
                          <a:latin typeface="Calibri" pitchFamily="34" charset="0"/>
                          <a:cs typeface="Calibri" pitchFamily="34" charset="0"/>
                        </a:rPr>
                        <a:t>… est mieux car…</a:t>
                      </a:r>
                    </a:p>
                    <a:p>
                      <a:pPr>
                        <a:buFont typeface="Arial" pitchFamily="34" charset="0"/>
                        <a:buChar char="•"/>
                      </a:pPr>
                      <a:endParaRPr lang="fr-FR" sz="1200" baseline="0" dirty="0" smtClean="0">
                        <a:latin typeface="Calibri" pitchFamily="34" charset="0"/>
                        <a:cs typeface="Calibri" pitchFamily="34" charset="0"/>
                      </a:endParaRPr>
                    </a:p>
                    <a:p>
                      <a:pPr>
                        <a:buFont typeface="Arial" pitchFamily="34" charset="0"/>
                        <a:buChar char="•"/>
                      </a:pPr>
                      <a:r>
                        <a:rPr lang="fr-FR" sz="1200" baseline="0" dirty="0" err="1" smtClean="0">
                          <a:latin typeface="Calibri" pitchFamily="34" charset="0"/>
                          <a:cs typeface="Calibri" pitchFamily="34" charset="0"/>
                        </a:rPr>
                        <a:t>Give</a:t>
                      </a:r>
                      <a:r>
                        <a:rPr lang="fr-FR" sz="1200" baseline="0" dirty="0" smtClean="0">
                          <a:latin typeface="Calibri" pitchFamily="34" charset="0"/>
                          <a:cs typeface="Calibri" pitchFamily="34" charset="0"/>
                        </a:rPr>
                        <a:t> an opinion</a:t>
                      </a:r>
                    </a:p>
                    <a:p>
                      <a:pPr>
                        <a:buFont typeface="Arial" pitchFamily="34" charset="0"/>
                        <a:buChar char="•"/>
                      </a:pPr>
                      <a:r>
                        <a:rPr lang="fr-FR" sz="1200" baseline="0" dirty="0" smtClean="0">
                          <a:latin typeface="Calibri" pitchFamily="34" charset="0"/>
                          <a:cs typeface="Calibri" pitchFamily="34" charset="0"/>
                        </a:rPr>
                        <a:t>J’aime/ je n’aime pas…</a:t>
                      </a:r>
                    </a:p>
                    <a:p>
                      <a:pPr>
                        <a:buFont typeface="Arial" pitchFamily="34" charset="0"/>
                        <a:buChar char="•"/>
                      </a:pPr>
                      <a:r>
                        <a:rPr lang="fr-FR" sz="1200" baseline="0" dirty="0" smtClean="0">
                          <a:latin typeface="Calibri" pitchFamily="34" charset="0"/>
                          <a:cs typeface="Calibri" pitchFamily="34" charset="0"/>
                        </a:rPr>
                        <a:t>Je préfère</a:t>
                      </a:r>
                    </a:p>
                    <a:p>
                      <a:pPr>
                        <a:buFont typeface="Arial" pitchFamily="34" charset="0"/>
                        <a:buChar char="•"/>
                      </a:pPr>
                      <a:r>
                        <a:rPr lang="fr-FR" sz="1200" baseline="0" dirty="0" smtClean="0">
                          <a:latin typeface="Calibri" pitchFamily="34" charset="0"/>
                          <a:cs typeface="Calibri" pitchFamily="34" charset="0"/>
                        </a:rPr>
                        <a:t>Oui/Non c’est bon/n’est pas bon…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aseline="0" dirty="0" smtClean="0">
                          <a:latin typeface="Calibri" pitchFamily="34" charset="0"/>
                          <a:cs typeface="Calibri" pitchFamily="34" charset="0"/>
                        </a:rPr>
                        <a:t>Oui/Non … est important/n’est pas important…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aseline="0" dirty="0" err="1" smtClean="0">
                          <a:latin typeface="Calibri" pitchFamily="34" charset="0"/>
                          <a:cs typeface="Calibri" pitchFamily="34" charset="0"/>
                        </a:rPr>
                        <a:t>Give</a:t>
                      </a:r>
                      <a:r>
                        <a:rPr lang="fr-FR" sz="1200" baseline="0" dirty="0" smtClean="0">
                          <a:latin typeface="Calibri" pitchFamily="34" charset="0"/>
                          <a:cs typeface="Calibri" pitchFamily="34" charset="0"/>
                        </a:rPr>
                        <a:t> </a:t>
                      </a:r>
                      <a:r>
                        <a:rPr lang="fr-FR" sz="1200" baseline="0" dirty="0" err="1" smtClean="0">
                          <a:latin typeface="Calibri" pitchFamily="34" charset="0"/>
                          <a:cs typeface="Calibri" pitchFamily="34" charset="0"/>
                        </a:rPr>
                        <a:t>examples</a:t>
                      </a:r>
                      <a:r>
                        <a:rPr lang="fr-FR" sz="1200" baseline="0" dirty="0" smtClean="0">
                          <a:latin typeface="Calibri" pitchFamily="34" charset="0"/>
                          <a:cs typeface="Calibri" pitchFamily="34" charset="0"/>
                        </a:rPr>
                        <a:t> of positive &amp; </a:t>
                      </a:r>
                      <a:r>
                        <a:rPr lang="fr-FR" sz="1200" baseline="0" dirty="0" err="1" smtClean="0">
                          <a:latin typeface="Calibri" pitchFamily="34" charset="0"/>
                          <a:cs typeface="Calibri" pitchFamily="34" charset="0"/>
                        </a:rPr>
                        <a:t>negative</a:t>
                      </a:r>
                      <a:r>
                        <a:rPr lang="fr-FR" sz="1200" baseline="0" dirty="0" smtClean="0">
                          <a:latin typeface="Calibri" pitchFamily="34" charset="0"/>
                          <a:cs typeface="Calibri" pitchFamily="34" charset="0"/>
                        </a:rPr>
                        <a:t> aspects of…</a:t>
                      </a:r>
                    </a:p>
                    <a:p>
                      <a:pPr>
                        <a:buFont typeface="Arial" pitchFamily="34" charset="0"/>
                        <a:buChar char="•"/>
                      </a:pPr>
                      <a:endParaRPr lang="fr-FR" sz="1200" baseline="0" dirty="0" smtClean="0">
                        <a:latin typeface="Calibri" pitchFamily="34" charset="0"/>
                        <a:cs typeface="Calibri" pitchFamily="34" charset="0"/>
                      </a:endParaRPr>
                    </a:p>
                    <a:p>
                      <a:endParaRPr lang="fr-FR" sz="12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8"/>
                  </a:ext>
                </a:extLst>
              </a:tr>
            </a:tbl>
          </a:graphicData>
        </a:graphic>
      </p:graphicFrame>
      <p:pic>
        <p:nvPicPr>
          <p:cNvPr id="4" name="Picture 32" descr="https://thesociableb.files.wordpress.com/2016/09/key-emoj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59622">
            <a:off x="5715654" y="12628"/>
            <a:ext cx="852060" cy="70393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0F145BFC-05E3-4D00-AE96-44E6DC1FA43B}" type="slidenum">
              <a:rPr lang="en-GB" smtClean="0"/>
              <a:pPr>
                <a:defRPr/>
              </a:pPr>
              <a:t>33</a:t>
            </a:fld>
            <a:endParaRPr lang="en-GB"/>
          </a:p>
        </p:txBody>
      </p:sp>
      <p:sp>
        <p:nvSpPr>
          <p:cNvPr id="5" name="TextBox 4"/>
          <p:cNvSpPr txBox="1"/>
          <p:nvPr/>
        </p:nvSpPr>
        <p:spPr>
          <a:xfrm>
            <a:off x="4971263" y="1979712"/>
            <a:ext cx="1569660" cy="369332"/>
          </a:xfrm>
          <a:prstGeom prst="rect">
            <a:avLst/>
          </a:prstGeom>
          <a:noFill/>
          <a:ln>
            <a:solidFill>
              <a:schemeClr val="tx1"/>
            </a:solidFill>
          </a:ln>
        </p:spPr>
        <p:txBody>
          <a:bodyPr wrap="none" rtlCol="0">
            <a:spAutoFit/>
          </a:bodyPr>
          <a:lstStyle/>
          <a:p>
            <a:r>
              <a:rPr lang="es-ES_tradnl" b="1" dirty="0" smtClean="0">
                <a:latin typeface="Calibri" pitchFamily="34" charset="0"/>
                <a:cs typeface="Calibri" pitchFamily="34" charset="0"/>
              </a:rPr>
              <a:t>THE RULE OF 3</a:t>
            </a:r>
            <a:endParaRPr lang="es-ES_tradnl"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63124437"/>
              </p:ext>
            </p:extLst>
          </p:nvPr>
        </p:nvGraphicFramePr>
        <p:xfrm>
          <a:off x="269960" y="0"/>
          <a:ext cx="6399400" cy="9022080"/>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782776">
                  <a:extLst>
                    <a:ext uri="{9D8B030D-6E8A-4147-A177-3AD203B41FA5}">
                      <a16:colId xmlns:a16="http://schemas.microsoft.com/office/drawing/2014/main" val="20002"/>
                    </a:ext>
                  </a:extLst>
                </a:gridCol>
                <a:gridCol w="918240">
                  <a:extLst>
                    <a:ext uri="{9D8B030D-6E8A-4147-A177-3AD203B41FA5}">
                      <a16:colId xmlns:a16="http://schemas.microsoft.com/office/drawing/2014/main" val="3471084961"/>
                    </a:ext>
                  </a:extLst>
                </a:gridCol>
                <a:gridCol w="809952">
                  <a:extLst>
                    <a:ext uri="{9D8B030D-6E8A-4147-A177-3AD203B41FA5}">
                      <a16:colId xmlns:a16="http://schemas.microsoft.com/office/drawing/2014/main" val="20003"/>
                    </a:ext>
                  </a:extLst>
                </a:gridCol>
                <a:gridCol w="648072">
                  <a:extLst>
                    <a:ext uri="{9D8B030D-6E8A-4147-A177-3AD203B41FA5}">
                      <a16:colId xmlns:a16="http://schemas.microsoft.com/office/drawing/2014/main" val="2445366386"/>
                    </a:ext>
                  </a:extLst>
                </a:gridCol>
                <a:gridCol w="126152">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333072">
                  <a:extLst>
                    <a:ext uri="{9D8B030D-6E8A-4147-A177-3AD203B41FA5}">
                      <a16:colId xmlns:a16="http://schemas.microsoft.com/office/drawing/2014/main" val="20006"/>
                    </a:ext>
                  </a:extLst>
                </a:gridCol>
                <a:gridCol w="1008112">
                  <a:extLst>
                    <a:ext uri="{9D8B030D-6E8A-4147-A177-3AD203B41FA5}">
                      <a16:colId xmlns:a16="http://schemas.microsoft.com/office/drawing/2014/main" val="3931231169"/>
                    </a:ext>
                  </a:extLst>
                </a:gridCol>
              </a:tblGrid>
              <a:tr h="295676">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1" u="none" dirty="0"/>
                        <a:t>PHOTO CARD CHATTY MAT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a:p>
                  </a:txBody>
                  <a:tcPr/>
                </a:tc>
                <a:tc hMerge="1">
                  <a:txBody>
                    <a:bodyPr/>
                    <a:lstStyle/>
                    <a:p>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0"/>
                  </a:ext>
                </a:extLst>
              </a:tr>
              <a:tr h="268796">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b="1" u="none" dirty="0"/>
                        <a:t>Q1.   </a:t>
                      </a:r>
                      <a:r>
                        <a:rPr lang="es-ES_tradnl" sz="1400" b="1" u="none" dirty="0" err="1"/>
                        <a:t>Qu’est</a:t>
                      </a:r>
                      <a:r>
                        <a:rPr lang="es-ES_tradnl" sz="1400" b="1" u="none" dirty="0"/>
                        <a:t>-ce </a:t>
                      </a:r>
                      <a:r>
                        <a:rPr lang="es-ES_tradnl" sz="1400" b="1" u="none" dirty="0" err="1"/>
                        <a:t>qu’il</a:t>
                      </a:r>
                      <a:r>
                        <a:rPr lang="es-ES_tradnl" sz="1400" b="1" u="none" dirty="0"/>
                        <a:t> y a sur la </a:t>
                      </a:r>
                      <a:r>
                        <a:rPr lang="es-ES_tradnl" sz="1400" b="1" u="none" dirty="0" err="1"/>
                        <a:t>photo</a:t>
                      </a:r>
                      <a:r>
                        <a:rPr lang="es-ES_tradnl" sz="1400" b="1" u="none" dirty="0"/>
                        <a:t>? (PAWS)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a:p>
                  </a:txBody>
                  <a:tcPr/>
                </a:tc>
                <a:tc hMerge="1">
                  <a:txBody>
                    <a:bodyPr/>
                    <a:lstStyle/>
                    <a:p>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1"/>
                  </a:ext>
                </a:extLst>
              </a:tr>
              <a:tr h="268796">
                <a:tc gridSpan="4">
                  <a:txBody>
                    <a:bodyPr/>
                    <a:lstStyle/>
                    <a:p>
                      <a:pPr algn="ctr"/>
                      <a:r>
                        <a:rPr lang="fr-FR" sz="1400" b="1" u="none" dirty="0"/>
                        <a:t>To </a:t>
                      </a:r>
                      <a:r>
                        <a:rPr lang="fr-FR" sz="1400" b="1" u="none" dirty="0" err="1"/>
                        <a:t>start</a:t>
                      </a:r>
                      <a:r>
                        <a:rPr lang="fr-FR" sz="1400" b="1" u="none" dirty="0"/>
                        <a:t> 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 </a:t>
                      </a:r>
                      <a:r>
                        <a:rPr lang="fr-FR" sz="1400" b="1" u="none" dirty="0" err="1"/>
                        <a:t>What’s</a:t>
                      </a:r>
                      <a:r>
                        <a:rPr lang="fr-FR" sz="1400" b="1" u="none" dirty="0"/>
                        <a:t> </a:t>
                      </a:r>
                      <a:r>
                        <a:rPr lang="fr-FR" sz="1400" b="1" u="none" dirty="0" err="1"/>
                        <a:t>there</a:t>
                      </a:r>
                      <a:r>
                        <a:rPr lang="fr-FR" sz="1400" b="1" u="none" dirty="0"/>
                        <a:t>?</a:t>
                      </a:r>
                      <a:endParaRPr lang="fr-FR"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2"/>
                  </a:ext>
                </a:extLst>
              </a:tr>
              <a:tr h="1209584">
                <a:tc>
                  <a:txBody>
                    <a:bodyPr/>
                    <a:lstStyle/>
                    <a:p>
                      <a:r>
                        <a:rPr lang="fr-FR" sz="1200" u="none" dirty="0">
                          <a:solidFill>
                            <a:schemeClr val="tx1"/>
                          </a:solidFill>
                        </a:rPr>
                        <a:t>Sur</a:t>
                      </a:r>
                      <a:r>
                        <a:rPr lang="fr-FR" sz="1200" u="none" baseline="0" dirty="0">
                          <a:solidFill>
                            <a:schemeClr val="tx1"/>
                          </a:solidFill>
                        </a:rPr>
                        <a:t> l’image</a:t>
                      </a:r>
                      <a:endParaRPr lang="fr-FR" sz="1200" u="none" dirty="0">
                        <a:solidFill>
                          <a:schemeClr val="tx1"/>
                        </a:solidFill>
                      </a:endParaRPr>
                    </a:p>
                    <a:p>
                      <a:r>
                        <a:rPr lang="fr-FR" sz="1200" u="none" dirty="0">
                          <a:solidFill>
                            <a:schemeClr val="tx1"/>
                          </a:solidFill>
                        </a:rPr>
                        <a:t>Sur</a:t>
                      </a:r>
                      <a:r>
                        <a:rPr lang="fr-FR" sz="1200" u="none" baseline="0" dirty="0">
                          <a:solidFill>
                            <a:schemeClr val="tx1"/>
                          </a:solidFill>
                        </a:rPr>
                        <a:t> la photo</a:t>
                      </a:r>
                      <a:endParaRPr lang="fr-FR" sz="1200" u="none" dirty="0">
                        <a:solidFill>
                          <a:schemeClr val="tx1"/>
                        </a:solidFill>
                      </a:endParaRPr>
                    </a:p>
                    <a:p>
                      <a:r>
                        <a:rPr lang="fr-FR" sz="1200" u="none" dirty="0">
                          <a:solidFill>
                            <a:schemeClr val="tx1"/>
                          </a:solidFill>
                        </a:rPr>
                        <a:t>Il</a:t>
                      </a:r>
                      <a:r>
                        <a:rPr lang="fr-FR" sz="1200" u="none" baseline="0" dirty="0">
                          <a:solidFill>
                            <a:schemeClr val="tx1"/>
                          </a:solidFill>
                        </a:rPr>
                        <a:t> y a</a:t>
                      </a:r>
                      <a:endParaRPr lang="fr-FR" sz="1200" u="none" dirty="0">
                        <a:solidFill>
                          <a:schemeClr val="tx1"/>
                        </a:solidFill>
                      </a:endParaRPr>
                    </a:p>
                    <a:p>
                      <a:r>
                        <a:rPr lang="fr-FR" sz="1200" u="none" dirty="0">
                          <a:solidFill>
                            <a:schemeClr val="tx1"/>
                          </a:solidFill>
                        </a:rPr>
                        <a:t>Je</a:t>
                      </a:r>
                      <a:r>
                        <a:rPr lang="fr-FR" sz="1200" u="none" baseline="0" dirty="0">
                          <a:solidFill>
                            <a:schemeClr val="tx1"/>
                          </a:solidFill>
                        </a:rPr>
                        <a:t> vois</a:t>
                      </a:r>
                      <a:endParaRPr lang="fr-FR" sz="1200" u="none" dirty="0">
                        <a:solidFill>
                          <a:schemeClr val="tx1"/>
                        </a:solidFill>
                      </a:endParaRPr>
                    </a:p>
                    <a:p>
                      <a:r>
                        <a:rPr lang="fr-FR" sz="1200" u="none" dirty="0">
                          <a:solidFill>
                            <a:schemeClr val="tx1"/>
                          </a:solidFill>
                        </a:rPr>
                        <a:t>On</a:t>
                      </a:r>
                      <a:r>
                        <a:rPr lang="fr-FR" sz="1200" u="none" baseline="0" dirty="0">
                          <a:solidFill>
                            <a:schemeClr val="tx1"/>
                          </a:solidFill>
                        </a:rPr>
                        <a:t> peut voir</a:t>
                      </a:r>
                      <a:endParaRPr lang="fr-FR" sz="1200" u="none" dirty="0">
                        <a:solidFill>
                          <a:schemeClr val="tx1"/>
                        </a:solidFill>
                      </a:endParaRPr>
                    </a:p>
                    <a:p>
                      <a:r>
                        <a:rPr lang="fr-FR" sz="1200" u="none" dirty="0">
                          <a:solidFill>
                            <a:schemeClr val="tx1"/>
                          </a:solidFill>
                        </a:rPr>
                        <a:t>La photo</a:t>
                      </a:r>
                      <a:r>
                        <a:rPr lang="fr-FR" sz="1200" u="none" baseline="0" dirty="0">
                          <a:solidFill>
                            <a:schemeClr val="tx1"/>
                          </a:solidFill>
                        </a:rPr>
                        <a:t> montre</a:t>
                      </a:r>
                      <a:endParaRPr lang="fr-FR" sz="1200" u="non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fr-FR" sz="1200" u="none" dirty="0">
                          <a:solidFill>
                            <a:schemeClr val="tx1"/>
                          </a:solidFill>
                        </a:rPr>
                        <a:t>In the image</a:t>
                      </a:r>
                    </a:p>
                    <a:p>
                      <a:r>
                        <a:rPr lang="fr-FR" sz="1200" u="none" dirty="0">
                          <a:solidFill>
                            <a:schemeClr val="tx1"/>
                          </a:solidFill>
                        </a:rPr>
                        <a:t>In the photo</a:t>
                      </a:r>
                    </a:p>
                    <a:p>
                      <a:r>
                        <a:rPr lang="fr-FR" sz="1200" u="none" dirty="0">
                          <a:solidFill>
                            <a:schemeClr val="tx1"/>
                          </a:solidFill>
                        </a:rPr>
                        <a:t>There </a:t>
                      </a:r>
                      <a:r>
                        <a:rPr lang="fr-FR" sz="1200" u="none" dirty="0" err="1">
                          <a:solidFill>
                            <a:schemeClr val="tx1"/>
                          </a:solidFill>
                        </a:rPr>
                        <a:t>is</a:t>
                      </a:r>
                      <a:r>
                        <a:rPr lang="fr-FR" sz="1200" u="none" dirty="0">
                          <a:solidFill>
                            <a:schemeClr val="tx1"/>
                          </a:solidFill>
                        </a:rPr>
                        <a:t>/are</a:t>
                      </a:r>
                    </a:p>
                    <a:p>
                      <a:r>
                        <a:rPr lang="fr-FR" sz="1200" u="none" baseline="0" dirty="0">
                          <a:solidFill>
                            <a:schemeClr val="tx1"/>
                          </a:solidFill>
                        </a:rPr>
                        <a:t>I </a:t>
                      </a:r>
                      <a:r>
                        <a:rPr lang="fr-FR" sz="1200" u="none" dirty="0" err="1">
                          <a:solidFill>
                            <a:schemeClr val="tx1"/>
                          </a:solidFill>
                        </a:rPr>
                        <a:t>see</a:t>
                      </a:r>
                      <a:endParaRPr lang="fr-FR" sz="1200" u="none" dirty="0">
                        <a:solidFill>
                          <a:schemeClr val="tx1"/>
                        </a:solidFill>
                      </a:endParaRPr>
                    </a:p>
                    <a:p>
                      <a:r>
                        <a:rPr lang="fr-FR" sz="1200" u="none" dirty="0">
                          <a:solidFill>
                            <a:schemeClr val="tx1"/>
                          </a:solidFill>
                        </a:rPr>
                        <a:t>You </a:t>
                      </a:r>
                      <a:r>
                        <a:rPr lang="fr-FR" sz="1200" u="none" dirty="0" err="1">
                          <a:solidFill>
                            <a:schemeClr val="tx1"/>
                          </a:solidFill>
                        </a:rPr>
                        <a:t>can</a:t>
                      </a:r>
                      <a:r>
                        <a:rPr lang="fr-FR" sz="1200" u="none" dirty="0">
                          <a:solidFill>
                            <a:schemeClr val="tx1"/>
                          </a:solidFill>
                        </a:rPr>
                        <a:t> </a:t>
                      </a:r>
                      <a:r>
                        <a:rPr lang="fr-FR" sz="1200" u="none" dirty="0" err="1">
                          <a:solidFill>
                            <a:schemeClr val="tx1"/>
                          </a:solidFill>
                        </a:rPr>
                        <a:t>see</a:t>
                      </a:r>
                      <a:endParaRPr lang="fr-FR" sz="1200" u="none" dirty="0">
                        <a:solidFill>
                          <a:schemeClr val="tx1"/>
                        </a:solidFill>
                      </a:endParaRPr>
                    </a:p>
                    <a:p>
                      <a:r>
                        <a:rPr lang="fr-FR" sz="1200" u="none" dirty="0">
                          <a:solidFill>
                            <a:schemeClr val="tx1"/>
                          </a:solidFill>
                        </a:rPr>
                        <a:t>The photo shows</a:t>
                      </a:r>
                    </a:p>
                    <a:p>
                      <a:endParaRPr lang="fr-FR" sz="1200" u="non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a:p>
                  </a:txBody>
                  <a:tcPr/>
                </a:tc>
                <a:tc gridSpan="4">
                  <a:txBody>
                    <a:bodyPr/>
                    <a:lstStyle/>
                    <a:p>
                      <a:r>
                        <a:rPr lang="fr-FR" sz="1200" dirty="0"/>
                        <a:t>un homme/une</a:t>
                      </a:r>
                      <a:r>
                        <a:rPr lang="fr-FR" sz="1200" baseline="0" dirty="0"/>
                        <a:t> femme</a:t>
                      </a:r>
                      <a:endParaRPr lang="fr-FR" sz="1200" dirty="0"/>
                    </a:p>
                    <a:p>
                      <a:r>
                        <a:rPr lang="fr-FR" sz="1200" dirty="0"/>
                        <a:t>Quelques</a:t>
                      </a:r>
                      <a:r>
                        <a:rPr lang="fr-FR" sz="1200" baseline="0" dirty="0"/>
                        <a:t> personnes</a:t>
                      </a:r>
                      <a:endParaRPr lang="fr-FR" sz="1200" dirty="0"/>
                    </a:p>
                    <a:p>
                      <a:r>
                        <a:rPr lang="fr-FR" sz="1200" dirty="0"/>
                        <a:t>Beaucoup</a:t>
                      </a:r>
                      <a:r>
                        <a:rPr lang="fr-FR" sz="1200" baseline="0" dirty="0"/>
                        <a:t> de personnes</a:t>
                      </a:r>
                      <a:endParaRPr lang="fr-FR" sz="1200" dirty="0"/>
                    </a:p>
                    <a:p>
                      <a:r>
                        <a:rPr lang="fr-FR" sz="1200" baseline="0" dirty="0"/>
                        <a:t>Des bâtiments</a:t>
                      </a:r>
                      <a:endParaRPr lang="fr-FR" sz="1200" dirty="0"/>
                    </a:p>
                    <a:p>
                      <a:r>
                        <a:rPr lang="fr-FR" sz="1200" dirty="0"/>
                        <a:t>Des arbres</a:t>
                      </a:r>
                    </a:p>
                    <a:p>
                      <a:r>
                        <a:rPr lang="fr-FR" sz="1200" dirty="0"/>
                        <a:t>Une</a:t>
                      </a:r>
                      <a:r>
                        <a:rPr lang="fr-FR" sz="1200" baseline="0" dirty="0"/>
                        <a:t> scène de</a:t>
                      </a:r>
                      <a:endParaRPr lang="fr-F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gridSpan="2">
                  <a:txBody>
                    <a:bodyPr/>
                    <a:lstStyle/>
                    <a:p>
                      <a:r>
                        <a:rPr lang="fr-FR" sz="1200" dirty="0"/>
                        <a:t>a man/</a:t>
                      </a:r>
                      <a:r>
                        <a:rPr lang="fr-FR" sz="1200" dirty="0" err="1"/>
                        <a:t>woman</a:t>
                      </a:r>
                      <a:endParaRPr lang="fr-FR" sz="1200" dirty="0"/>
                    </a:p>
                    <a:p>
                      <a:r>
                        <a:rPr lang="fr-FR" sz="1200" dirty="0" err="1"/>
                        <a:t>some</a:t>
                      </a:r>
                      <a:r>
                        <a:rPr lang="fr-FR" sz="1200" dirty="0"/>
                        <a:t> people</a:t>
                      </a:r>
                    </a:p>
                    <a:p>
                      <a:r>
                        <a:rPr lang="fr-FR" sz="1200" dirty="0"/>
                        <a:t>lots of people</a:t>
                      </a:r>
                    </a:p>
                    <a:p>
                      <a:r>
                        <a:rPr lang="fr-FR" sz="1200" dirty="0" err="1"/>
                        <a:t>some</a:t>
                      </a:r>
                      <a:r>
                        <a:rPr lang="fr-FR" sz="1200" dirty="0"/>
                        <a:t> buildings</a:t>
                      </a:r>
                    </a:p>
                    <a:p>
                      <a:r>
                        <a:rPr lang="fr-FR" sz="1200" dirty="0" err="1"/>
                        <a:t>some</a:t>
                      </a:r>
                      <a:r>
                        <a:rPr lang="fr-FR" sz="1200" dirty="0"/>
                        <a:t> </a:t>
                      </a:r>
                      <a:r>
                        <a:rPr lang="fr-FR" sz="1200" dirty="0" err="1"/>
                        <a:t>trees</a:t>
                      </a:r>
                      <a:endParaRPr lang="fr-FR" sz="1200" dirty="0"/>
                    </a:p>
                    <a:p>
                      <a:r>
                        <a:rPr lang="fr-FR" sz="1200" dirty="0"/>
                        <a:t>a </a:t>
                      </a:r>
                      <a:r>
                        <a:rPr lang="fr-FR" sz="1200" dirty="0" err="1"/>
                        <a:t>scene</a:t>
                      </a:r>
                      <a:r>
                        <a:rPr lang="fr-FR" sz="1200" dirty="0"/>
                        <a:t> of</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3"/>
                  </a:ext>
                </a:extLst>
              </a:tr>
              <a:tr h="26879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u="none" baseline="0" dirty="0">
                          <a:solidFill>
                            <a:schemeClr val="tx1"/>
                          </a:solidFill>
                        </a:rPr>
                        <a:t> </a:t>
                      </a:r>
                      <a:r>
                        <a:rPr lang="fr-FR" sz="1400" b="1" u="none" dirty="0">
                          <a:solidFill>
                            <a:schemeClr val="tx1"/>
                          </a:solidFill>
                        </a:rPr>
                        <a:t>Be </a:t>
                      </a:r>
                      <a:r>
                        <a:rPr lang="fr-FR" sz="1400" b="1" u="none" dirty="0" err="1">
                          <a:solidFill>
                            <a:schemeClr val="tx1"/>
                          </a:solidFill>
                        </a:rPr>
                        <a:t>specific</a:t>
                      </a:r>
                      <a:r>
                        <a:rPr lang="fr-FR" sz="1400" b="1" u="none"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a:p>
                  </a:txBody>
                  <a:tcPr/>
                </a:tc>
                <a:tc gridSpan="6">
                  <a:txBody>
                    <a:bodyPr/>
                    <a:lstStyle/>
                    <a:p>
                      <a:pPr algn="ctr"/>
                      <a:r>
                        <a:rPr lang="fr-FR" sz="1400" b="1" dirty="0" err="1"/>
                        <a:t>Where</a:t>
                      </a:r>
                      <a:r>
                        <a:rPr lang="fr-FR" sz="1400" b="1" dirty="0"/>
                        <a:t> are </a:t>
                      </a:r>
                      <a:r>
                        <a:rPr lang="fr-FR" sz="1400" b="1" dirty="0" err="1"/>
                        <a:t>they</a:t>
                      </a:r>
                      <a:r>
                        <a:rPr lang="fr-FR" sz="14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4"/>
                  </a:ext>
                </a:extLst>
              </a:tr>
              <a:tr h="1209584">
                <a:tc>
                  <a:txBody>
                    <a:bodyPr/>
                    <a:lstStyle/>
                    <a:p>
                      <a:r>
                        <a:rPr lang="fr-FR" sz="1200" dirty="0">
                          <a:solidFill>
                            <a:schemeClr val="tx1"/>
                          </a:solidFill>
                        </a:rPr>
                        <a:t>Au premier</a:t>
                      </a:r>
                      <a:r>
                        <a:rPr lang="fr-FR" sz="1200" baseline="0" dirty="0">
                          <a:solidFill>
                            <a:schemeClr val="tx1"/>
                          </a:solidFill>
                        </a:rPr>
                        <a:t> plan</a:t>
                      </a:r>
                      <a:endParaRPr lang="fr-FR" sz="1200" dirty="0">
                        <a:solidFill>
                          <a:schemeClr val="tx1"/>
                        </a:solidFill>
                      </a:endParaRPr>
                    </a:p>
                    <a:p>
                      <a:r>
                        <a:rPr lang="fr-FR" sz="1200" dirty="0">
                          <a:solidFill>
                            <a:schemeClr val="tx1"/>
                          </a:solidFill>
                        </a:rPr>
                        <a:t>En</a:t>
                      </a:r>
                      <a:r>
                        <a:rPr lang="fr-FR" sz="1200" baseline="0" dirty="0">
                          <a:solidFill>
                            <a:schemeClr val="tx1"/>
                          </a:solidFill>
                        </a:rPr>
                        <a:t> arrière-plan</a:t>
                      </a:r>
                      <a:endParaRPr lang="fr-FR" sz="1200" dirty="0">
                        <a:solidFill>
                          <a:schemeClr val="tx1"/>
                        </a:solidFill>
                      </a:endParaRPr>
                    </a:p>
                    <a:p>
                      <a:r>
                        <a:rPr lang="fr-FR" sz="1200" dirty="0">
                          <a:solidFill>
                            <a:schemeClr val="tx1"/>
                          </a:solidFill>
                        </a:rPr>
                        <a:t>A gauche</a:t>
                      </a:r>
                    </a:p>
                    <a:p>
                      <a:r>
                        <a:rPr lang="fr-FR" sz="1200" dirty="0">
                          <a:solidFill>
                            <a:schemeClr val="tx1"/>
                          </a:solidFill>
                        </a:rPr>
                        <a:t>A droite</a:t>
                      </a:r>
                    </a:p>
                    <a:p>
                      <a:r>
                        <a:rPr lang="fr-FR" sz="1200" dirty="0">
                          <a:solidFill>
                            <a:schemeClr val="tx1"/>
                          </a:solidFill>
                        </a:rPr>
                        <a:t>Près</a:t>
                      </a:r>
                      <a:r>
                        <a:rPr lang="fr-FR" sz="1200" baseline="0" dirty="0">
                          <a:solidFill>
                            <a:schemeClr val="tx1"/>
                          </a:solidFill>
                        </a:rPr>
                        <a:t> de</a:t>
                      </a:r>
                      <a:endParaRPr lang="fr-FR" sz="1200" dirty="0">
                        <a:solidFill>
                          <a:schemeClr val="tx1"/>
                        </a:solidFill>
                      </a:endParaRPr>
                    </a:p>
                    <a:p>
                      <a:r>
                        <a:rPr lang="fr-FR" sz="1200" dirty="0">
                          <a:solidFill>
                            <a:schemeClr val="tx1"/>
                          </a:solidFill>
                        </a:rPr>
                        <a:t>Devant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fr-FR" sz="1200" dirty="0">
                          <a:solidFill>
                            <a:schemeClr val="tx1"/>
                          </a:solidFill>
                        </a:rPr>
                        <a:t>In the </a:t>
                      </a:r>
                      <a:r>
                        <a:rPr lang="fr-FR" sz="1200" dirty="0" err="1">
                          <a:solidFill>
                            <a:schemeClr val="tx1"/>
                          </a:solidFill>
                        </a:rPr>
                        <a:t>foreground</a:t>
                      </a:r>
                      <a:endParaRPr lang="fr-FR" sz="1200" dirty="0">
                        <a:solidFill>
                          <a:schemeClr val="tx1"/>
                        </a:solidFill>
                      </a:endParaRPr>
                    </a:p>
                    <a:p>
                      <a:r>
                        <a:rPr lang="fr-FR" sz="1200" dirty="0">
                          <a:solidFill>
                            <a:schemeClr val="tx1"/>
                          </a:solidFill>
                        </a:rPr>
                        <a:t>In the background</a:t>
                      </a:r>
                    </a:p>
                    <a:p>
                      <a:r>
                        <a:rPr lang="fr-FR" sz="1200" dirty="0">
                          <a:solidFill>
                            <a:schemeClr val="tx1"/>
                          </a:solidFill>
                        </a:rPr>
                        <a:t>To the </a:t>
                      </a:r>
                      <a:r>
                        <a:rPr lang="fr-FR" sz="1200" dirty="0" err="1">
                          <a:solidFill>
                            <a:schemeClr val="tx1"/>
                          </a:solidFill>
                        </a:rPr>
                        <a:t>left</a:t>
                      </a:r>
                      <a:r>
                        <a:rPr lang="fr-FR" sz="1200" dirty="0">
                          <a:solidFill>
                            <a:schemeClr val="tx1"/>
                          </a:solidFill>
                        </a:rPr>
                        <a:t> </a:t>
                      </a:r>
                    </a:p>
                    <a:p>
                      <a:r>
                        <a:rPr lang="fr-FR" sz="1200" dirty="0">
                          <a:solidFill>
                            <a:schemeClr val="tx1"/>
                          </a:solidFill>
                        </a:rPr>
                        <a:t>To the right </a:t>
                      </a:r>
                    </a:p>
                    <a:p>
                      <a:r>
                        <a:rPr lang="fr-FR" sz="1200" dirty="0">
                          <a:solidFill>
                            <a:schemeClr val="tx1"/>
                          </a:solidFill>
                        </a:rPr>
                        <a:t>Close to</a:t>
                      </a:r>
                    </a:p>
                    <a:p>
                      <a:r>
                        <a:rPr lang="fr-FR" sz="1200" dirty="0">
                          <a:solidFill>
                            <a:schemeClr val="tx1"/>
                          </a:solidFill>
                        </a:rPr>
                        <a:t>In front of</a:t>
                      </a:r>
                    </a:p>
                    <a:p>
                      <a:endParaRPr lang="fr-FR" sz="1200" u="non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a:p>
                  </a:txBody>
                  <a:tcPr/>
                </a:tc>
                <a:tc gridSpan="3">
                  <a:txBody>
                    <a:bodyPr/>
                    <a:lstStyle/>
                    <a:p>
                      <a:r>
                        <a:rPr lang="fr-FR" sz="1200" dirty="0"/>
                        <a:t>Il/elle</a:t>
                      </a:r>
                      <a:r>
                        <a:rPr lang="fr-FR" sz="1200" baseline="0" dirty="0"/>
                        <a:t> est/ ils</a:t>
                      </a:r>
                      <a:r>
                        <a:rPr lang="fr-FR" sz="1200" dirty="0"/>
                        <a:t> </a:t>
                      </a:r>
                      <a:r>
                        <a:rPr lang="fr-FR" sz="1200" dirty="0" smtClean="0"/>
                        <a:t>sont</a:t>
                      </a:r>
                    </a:p>
                    <a:p>
                      <a:r>
                        <a:rPr lang="fr-FR" sz="1200" baseline="0" dirty="0" smtClean="0"/>
                        <a:t>À </a:t>
                      </a:r>
                      <a:r>
                        <a:rPr lang="fr-FR" sz="1200" baseline="0" dirty="0"/>
                        <a:t>l’intérieur</a:t>
                      </a:r>
                      <a:endParaRPr lang="fr-FR" sz="1200" dirty="0"/>
                    </a:p>
                    <a:p>
                      <a:r>
                        <a:rPr lang="fr-FR" sz="1200" baseline="0" dirty="0"/>
                        <a:t>À l’extérieur</a:t>
                      </a:r>
                      <a:endParaRPr lang="fr-FR" sz="1200" dirty="0"/>
                    </a:p>
                    <a:p>
                      <a:r>
                        <a:rPr lang="fr-FR" sz="1200" dirty="0"/>
                        <a:t>À</a:t>
                      </a:r>
                      <a:r>
                        <a:rPr lang="fr-FR" sz="1200" baseline="0" dirty="0"/>
                        <a:t> la maison</a:t>
                      </a:r>
                      <a:endParaRPr lang="fr-FR" sz="1200" dirty="0"/>
                    </a:p>
                    <a:p>
                      <a:r>
                        <a:rPr lang="fr-FR" sz="1200" dirty="0"/>
                        <a:t>À</a:t>
                      </a:r>
                      <a:r>
                        <a:rPr lang="fr-FR" sz="1200" baseline="0" dirty="0"/>
                        <a:t> la campagne</a:t>
                      </a:r>
                      <a:endParaRPr lang="fr-FR" sz="1200" dirty="0"/>
                    </a:p>
                    <a:p>
                      <a:r>
                        <a:rPr lang="fr-FR" sz="1200" dirty="0"/>
                        <a:t>À</a:t>
                      </a:r>
                      <a:r>
                        <a:rPr lang="fr-FR" sz="1200" baseline="0" dirty="0"/>
                        <a:t> l’école</a:t>
                      </a:r>
                      <a:endParaRPr lang="fr-F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sz="120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fr-FR" sz="1200" noProof="0" dirty="0"/>
                        <a:t>He,</a:t>
                      </a:r>
                      <a:r>
                        <a:rPr lang="fr-FR" sz="1200" baseline="0" noProof="0" dirty="0"/>
                        <a:t> </a:t>
                      </a:r>
                      <a:r>
                        <a:rPr lang="fr-FR" sz="1200" noProof="0" dirty="0" err="1"/>
                        <a:t>She</a:t>
                      </a:r>
                      <a:r>
                        <a:rPr lang="fr-FR" sz="1200" noProof="0" dirty="0"/>
                        <a:t> </a:t>
                      </a:r>
                      <a:r>
                        <a:rPr lang="fr-FR" sz="1200" noProof="0" dirty="0" err="1"/>
                        <a:t>is</a:t>
                      </a:r>
                      <a:r>
                        <a:rPr lang="fr-FR" sz="1200" noProof="0" dirty="0"/>
                        <a:t>/</a:t>
                      </a:r>
                      <a:r>
                        <a:rPr lang="fr-FR" sz="1200" noProof="0" dirty="0" err="1"/>
                        <a:t>They</a:t>
                      </a:r>
                      <a:r>
                        <a:rPr lang="fr-FR" sz="1200" noProof="0" dirty="0"/>
                        <a:t> are</a:t>
                      </a:r>
                    </a:p>
                    <a:p>
                      <a:r>
                        <a:rPr lang="fr-FR" sz="1200" noProof="0" dirty="0" err="1"/>
                        <a:t>inside</a:t>
                      </a:r>
                      <a:endParaRPr lang="fr-FR" sz="1200" noProof="0" dirty="0"/>
                    </a:p>
                    <a:p>
                      <a:r>
                        <a:rPr lang="fr-FR" sz="1200" noProof="0" dirty="0" err="1"/>
                        <a:t>outside</a:t>
                      </a:r>
                      <a:endParaRPr lang="fr-FR" sz="1200" noProof="0" dirty="0"/>
                    </a:p>
                    <a:p>
                      <a:r>
                        <a:rPr lang="fr-FR" sz="1200" noProof="0" dirty="0"/>
                        <a:t>at</a:t>
                      </a:r>
                      <a:r>
                        <a:rPr lang="fr-FR" sz="1200" baseline="0" noProof="0" dirty="0"/>
                        <a:t> home</a:t>
                      </a:r>
                    </a:p>
                    <a:p>
                      <a:r>
                        <a:rPr lang="fr-FR" sz="1200" baseline="0" noProof="0" dirty="0"/>
                        <a:t>in the </a:t>
                      </a:r>
                      <a:r>
                        <a:rPr lang="fr-FR" sz="1200" baseline="0" noProof="0" dirty="0" err="1"/>
                        <a:t>countryside</a:t>
                      </a:r>
                      <a:endParaRPr lang="fr-FR" sz="1200" baseline="0" noProof="0" dirty="0"/>
                    </a:p>
                    <a:p>
                      <a:r>
                        <a:rPr lang="fr-FR" sz="1200" baseline="0" noProof="0" dirty="0"/>
                        <a:t>in </a:t>
                      </a:r>
                      <a:r>
                        <a:rPr lang="fr-FR" sz="1200" baseline="0" noProof="0" dirty="0" err="1"/>
                        <a:t>school</a:t>
                      </a:r>
                      <a:endParaRPr lang="fr-FR" sz="120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5"/>
                  </a:ext>
                </a:extLst>
              </a:tr>
              <a:tr h="26879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u="none" dirty="0" err="1"/>
                        <a:t>What</a:t>
                      </a:r>
                      <a:r>
                        <a:rPr lang="fr-FR" sz="1400" b="1" u="none" dirty="0"/>
                        <a:t> are </a:t>
                      </a:r>
                      <a:r>
                        <a:rPr lang="fr-FR" sz="1400" b="1" u="none" dirty="0" err="1"/>
                        <a:t>they</a:t>
                      </a:r>
                      <a:r>
                        <a:rPr lang="fr-FR" sz="1400" b="1" u="none" dirty="0"/>
                        <a:t> </a:t>
                      </a:r>
                      <a:r>
                        <a:rPr lang="fr-FR" sz="1400" b="1" u="none" dirty="0" err="1"/>
                        <a:t>doing</a:t>
                      </a:r>
                      <a:r>
                        <a:rPr lang="fr-FR" sz="1400" b="1" u="none"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n-GB"/>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noProof="0" dirty="0" err="1"/>
                        <a:t>Describing</a:t>
                      </a:r>
                      <a:r>
                        <a:rPr lang="fr-FR" sz="1400" b="1" noProof="0" dirty="0"/>
                        <a:t>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6"/>
                  </a:ext>
                </a:extLst>
              </a:tr>
              <a:tr h="1370862">
                <a:tc gridSpan="2">
                  <a:txBody>
                    <a:bodyPr/>
                    <a:lstStyle/>
                    <a:p>
                      <a:r>
                        <a:rPr lang="fr-FR" sz="1200" u="none" dirty="0"/>
                        <a:t>Ils/elles</a:t>
                      </a:r>
                      <a:r>
                        <a:rPr lang="fr-FR" sz="1200" u="none" baseline="0" dirty="0"/>
                        <a:t> sont en train de</a:t>
                      </a:r>
                      <a:endParaRPr lang="fr-FR" sz="1200" u="none" dirty="0"/>
                    </a:p>
                    <a:p>
                      <a:r>
                        <a:rPr lang="fr-FR" sz="1200" u="none" dirty="0"/>
                        <a:t>parler</a:t>
                      </a:r>
                    </a:p>
                    <a:p>
                      <a:r>
                        <a:rPr lang="fr-FR" sz="1200" u="none" dirty="0"/>
                        <a:t>sourire</a:t>
                      </a:r>
                    </a:p>
                    <a:p>
                      <a:r>
                        <a:rPr lang="fr-FR" sz="1200" u="none" dirty="0"/>
                        <a:t>rire</a:t>
                      </a:r>
                    </a:p>
                    <a:p>
                      <a:r>
                        <a:rPr lang="fr-FR" sz="1200" u="none" dirty="0"/>
                        <a:t>travailler</a:t>
                      </a:r>
                    </a:p>
                    <a:p>
                      <a:r>
                        <a:rPr lang="fr-FR" sz="1200" u="none" dirty="0"/>
                        <a:t>utiliser</a:t>
                      </a:r>
                    </a:p>
                    <a:p>
                      <a:r>
                        <a:rPr lang="fr-FR" sz="1200" u="none" dirty="0"/>
                        <a:t>manger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200" u="none" dirty="0" err="1"/>
                        <a:t>They</a:t>
                      </a:r>
                      <a:r>
                        <a:rPr lang="fr-FR" sz="1200" u="none" dirty="0"/>
                        <a:t> are in the middle of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u="none" dirty="0" err="1"/>
                        <a:t>Talking</a:t>
                      </a:r>
                      <a:endParaRPr lang="fr-FR"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u="none" dirty="0" err="1"/>
                        <a:t>Smiling</a:t>
                      </a:r>
                      <a:endParaRPr lang="fr-FR"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u="none" dirty="0" err="1"/>
                        <a:t>Laughing</a:t>
                      </a:r>
                      <a:endParaRPr lang="fr-FR"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u="none" dirty="0" err="1"/>
                        <a:t>Working</a:t>
                      </a:r>
                      <a:endParaRPr lang="fr-FR"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u="none" dirty="0" err="1"/>
                        <a:t>Using</a:t>
                      </a:r>
                      <a:endParaRPr lang="fr-FR"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u="none" dirty="0" err="1"/>
                        <a:t>Eating</a:t>
                      </a:r>
                      <a:r>
                        <a:rPr lang="fr-FR" sz="1200" u="none" baseline="0" dirty="0"/>
                        <a:t> </a:t>
                      </a:r>
                      <a:endParaRPr lang="fr-FR" sz="1200" u="non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r>
                        <a:rPr lang="fr-FR" sz="1200" dirty="0"/>
                        <a:t>Il/elle</a:t>
                      </a:r>
                      <a:r>
                        <a:rPr lang="fr-FR" sz="1200" baseline="0" dirty="0"/>
                        <a:t> est/ ils</a:t>
                      </a:r>
                      <a:r>
                        <a:rPr lang="fr-FR" sz="1200" dirty="0"/>
                        <a:t> </a:t>
                      </a:r>
                      <a:r>
                        <a:rPr lang="fr-FR" sz="1200" dirty="0" smtClean="0"/>
                        <a:t>sont</a:t>
                      </a:r>
                      <a:endParaRPr lang="fr-FR" sz="12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Ils semblent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Heureux/</a:t>
                      </a:r>
                      <a:r>
                        <a:rPr kumimoji="0" lang="fr-FR" sz="1200" b="0" i="0" u="none" strike="noStrike" kern="1200" cap="none" spc="0" normalizeH="0" baseline="0" noProof="0" dirty="0" err="1">
                          <a:ln>
                            <a:noFill/>
                          </a:ln>
                          <a:solidFill>
                            <a:prstClr val="black"/>
                          </a:solidFill>
                          <a:effectLst/>
                          <a:uLnTx/>
                          <a:uFillTx/>
                          <a:latin typeface="+mn-lt"/>
                          <a:ea typeface="+mn-ea"/>
                          <a:cs typeface="+mn-cs"/>
                        </a:rPr>
                        <a:t>euse</a:t>
                      </a:r>
                      <a:r>
                        <a:rPr kumimoji="0" lang="fr-FR" sz="1200" b="0" i="0" u="none" strike="noStrike" kern="1200" cap="none" spc="0" normalizeH="0" baseline="0" noProof="0" dirty="0">
                          <a:ln>
                            <a:noFill/>
                          </a:ln>
                          <a:solidFill>
                            <a:prstClr val="black"/>
                          </a:solidFill>
                          <a:effectLst/>
                          <a:uLnTx/>
                          <a:uFillTx/>
                          <a:latin typeface="+mn-lt"/>
                          <a:ea typeface="+mn-ea"/>
                          <a:cs typeface="+mn-cs"/>
                        </a:rPr>
                        <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Content(e)(s)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Triste(s)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Fatigué(e)(s)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Fâché(e)(s)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4">
                  <a:txBody>
                    <a:bodyPr/>
                    <a:lstStyle/>
                    <a:p>
                      <a:r>
                        <a:rPr kumimoji="0" lang="fr-FR" sz="1200" b="0" i="0" u="none" strike="noStrike" kern="1200" cap="none" spc="0" normalizeH="0" baseline="0" noProof="0" dirty="0">
                          <a:ln>
                            <a:noFill/>
                          </a:ln>
                          <a:solidFill>
                            <a:prstClr val="black"/>
                          </a:solidFill>
                          <a:effectLst/>
                          <a:uLnTx/>
                          <a:uFillTx/>
                          <a:latin typeface="+mn-lt"/>
                          <a:ea typeface="+mn-ea"/>
                          <a:cs typeface="+mn-cs"/>
                        </a:rPr>
                        <a:t>He, </a:t>
                      </a:r>
                      <a:r>
                        <a:rPr kumimoji="0" lang="fr-FR" sz="1200" b="0" i="0" u="none" strike="noStrike" kern="1200" cap="none" spc="0" normalizeH="0" baseline="0" noProof="0" dirty="0" err="1">
                          <a:ln>
                            <a:noFill/>
                          </a:ln>
                          <a:solidFill>
                            <a:prstClr val="black"/>
                          </a:solidFill>
                          <a:effectLst/>
                          <a:uLnTx/>
                          <a:uFillTx/>
                          <a:latin typeface="+mn-lt"/>
                          <a:ea typeface="+mn-ea"/>
                          <a:cs typeface="+mn-cs"/>
                        </a:rPr>
                        <a:t>She</a:t>
                      </a:r>
                      <a:r>
                        <a:rPr kumimoji="0" lang="fr-FR" sz="1200" b="0" i="0" u="none" strike="noStrike" kern="1200" cap="none" spc="0" normalizeH="0" baseline="0" noProof="0" dirty="0">
                          <a:ln>
                            <a:noFill/>
                          </a:ln>
                          <a:solidFill>
                            <a:prstClr val="black"/>
                          </a:solidFill>
                          <a:effectLst/>
                          <a:uLnTx/>
                          <a:uFillTx/>
                          <a:latin typeface="+mn-lt"/>
                          <a:ea typeface="+mn-ea"/>
                          <a:cs typeface="+mn-cs"/>
                        </a:rPr>
                        <a:t> </a:t>
                      </a:r>
                      <a:r>
                        <a:rPr kumimoji="0" lang="fr-FR" sz="1200" b="0" i="0" u="none" strike="noStrike" kern="1200" cap="none" spc="0" normalizeH="0" baseline="0" noProof="0" dirty="0" err="1">
                          <a:ln>
                            <a:noFill/>
                          </a:ln>
                          <a:solidFill>
                            <a:prstClr val="black"/>
                          </a:solidFill>
                          <a:effectLst/>
                          <a:uLnTx/>
                          <a:uFillTx/>
                          <a:latin typeface="+mn-lt"/>
                          <a:ea typeface="+mn-ea"/>
                          <a:cs typeface="+mn-cs"/>
                        </a:rPr>
                        <a:t>is</a:t>
                      </a:r>
                      <a:r>
                        <a:rPr kumimoji="0" lang="fr-FR" sz="1200" b="0" i="0" u="none" strike="noStrike" kern="1200" cap="none" spc="0" normalizeH="0" baseline="0" noProof="0" dirty="0">
                          <a:ln>
                            <a:noFill/>
                          </a:ln>
                          <a:solidFill>
                            <a:prstClr val="black"/>
                          </a:solidFill>
                          <a:effectLst/>
                          <a:uLnTx/>
                          <a:uFillTx/>
                          <a:latin typeface="+mn-lt"/>
                          <a:ea typeface="+mn-ea"/>
                          <a:cs typeface="+mn-cs"/>
                        </a:rPr>
                        <a:t>/</a:t>
                      </a:r>
                      <a:r>
                        <a:rPr kumimoji="0" lang="fr-FR" sz="1200" b="0" i="0" u="none" strike="noStrike" kern="1200" cap="none" spc="0" normalizeH="0" baseline="0" noProof="0" dirty="0" err="1">
                          <a:ln>
                            <a:noFill/>
                          </a:ln>
                          <a:solidFill>
                            <a:prstClr val="black"/>
                          </a:solidFill>
                          <a:effectLst/>
                          <a:uLnTx/>
                          <a:uFillTx/>
                          <a:latin typeface="+mn-lt"/>
                          <a:ea typeface="+mn-ea"/>
                          <a:cs typeface="+mn-cs"/>
                        </a:rPr>
                        <a:t>They</a:t>
                      </a:r>
                      <a:r>
                        <a:rPr kumimoji="0" lang="fr-FR" sz="1200" b="0" i="0" u="none" strike="noStrike" kern="1200" cap="none" spc="0" normalizeH="0" baseline="0" noProof="0" dirty="0">
                          <a:ln>
                            <a:noFill/>
                          </a:ln>
                          <a:solidFill>
                            <a:prstClr val="black"/>
                          </a:solidFill>
                          <a:effectLst/>
                          <a:uLnTx/>
                          <a:uFillTx/>
                          <a:latin typeface="+mn-lt"/>
                          <a:ea typeface="+mn-ea"/>
                          <a:cs typeface="+mn-cs"/>
                        </a:rPr>
                        <a:t> are</a:t>
                      </a:r>
                    </a:p>
                    <a:p>
                      <a:r>
                        <a:rPr kumimoji="0" lang="fr-FR" sz="1200" b="0" i="0" u="none" strike="noStrike" kern="1200" cap="none" spc="0" normalizeH="0" baseline="0" noProof="0" dirty="0" err="1">
                          <a:ln>
                            <a:noFill/>
                          </a:ln>
                          <a:solidFill>
                            <a:prstClr val="black"/>
                          </a:solidFill>
                          <a:effectLst/>
                          <a:uLnTx/>
                          <a:uFillTx/>
                          <a:latin typeface="+mn-lt"/>
                          <a:ea typeface="+mn-ea"/>
                          <a:cs typeface="+mn-cs"/>
                        </a:rPr>
                        <a:t>They</a:t>
                      </a:r>
                      <a:r>
                        <a:rPr kumimoji="0" lang="fr-FR" sz="1200" b="0" i="0" u="none" strike="noStrike" kern="1200" cap="none" spc="0" normalizeH="0" baseline="0" noProof="0" dirty="0">
                          <a:ln>
                            <a:noFill/>
                          </a:ln>
                          <a:solidFill>
                            <a:prstClr val="black"/>
                          </a:solidFill>
                          <a:effectLst/>
                          <a:uLnTx/>
                          <a:uFillTx/>
                          <a:latin typeface="+mn-lt"/>
                          <a:ea typeface="+mn-ea"/>
                          <a:cs typeface="+mn-cs"/>
                        </a:rPr>
                        <a:t> </a:t>
                      </a:r>
                      <a:r>
                        <a:rPr kumimoji="0" lang="fr-FR" sz="1200" b="0" i="0" u="none" strike="noStrike" kern="1200" cap="none" spc="0" normalizeH="0" baseline="0" noProof="0" dirty="0" err="1">
                          <a:ln>
                            <a:noFill/>
                          </a:ln>
                          <a:solidFill>
                            <a:prstClr val="black"/>
                          </a:solidFill>
                          <a:effectLst/>
                          <a:uLnTx/>
                          <a:uFillTx/>
                          <a:latin typeface="+mn-lt"/>
                          <a:ea typeface="+mn-ea"/>
                          <a:cs typeface="+mn-cs"/>
                        </a:rPr>
                        <a:t>seem</a:t>
                      </a: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r>
                        <a:rPr kumimoji="0" lang="fr-FR" sz="1200" b="0" i="0" u="none" strike="noStrike" kern="1200" cap="none" spc="0" normalizeH="0" baseline="0" noProof="0" dirty="0">
                          <a:ln>
                            <a:noFill/>
                          </a:ln>
                          <a:solidFill>
                            <a:prstClr val="black"/>
                          </a:solidFill>
                          <a:effectLst/>
                          <a:uLnTx/>
                          <a:uFillTx/>
                          <a:latin typeface="+mn-lt"/>
                          <a:ea typeface="+mn-ea"/>
                          <a:cs typeface="+mn-cs"/>
                        </a:rPr>
                        <a:t>happy</a:t>
                      </a:r>
                    </a:p>
                    <a:p>
                      <a:r>
                        <a:rPr kumimoji="0" lang="fr-FR" sz="1200" b="0" i="0" u="none" strike="noStrike" kern="1200" cap="none" spc="0" normalizeH="0" baseline="0" noProof="0" dirty="0">
                          <a:ln>
                            <a:noFill/>
                          </a:ln>
                          <a:solidFill>
                            <a:prstClr val="black"/>
                          </a:solidFill>
                          <a:effectLst/>
                          <a:uLnTx/>
                          <a:uFillTx/>
                          <a:latin typeface="+mn-lt"/>
                          <a:ea typeface="+mn-ea"/>
                          <a:cs typeface="+mn-cs"/>
                        </a:rPr>
                        <a:t>happy</a:t>
                      </a:r>
                    </a:p>
                    <a:p>
                      <a:r>
                        <a:rPr kumimoji="0" lang="fr-FR" sz="1200" b="0" i="0" u="none" strike="noStrike" kern="1200" cap="none" spc="0" normalizeH="0" baseline="0" noProof="0" dirty="0" err="1">
                          <a:ln>
                            <a:noFill/>
                          </a:ln>
                          <a:solidFill>
                            <a:prstClr val="black"/>
                          </a:solidFill>
                          <a:effectLst/>
                          <a:uLnTx/>
                          <a:uFillTx/>
                          <a:latin typeface="+mn-lt"/>
                          <a:ea typeface="+mn-ea"/>
                          <a:cs typeface="+mn-cs"/>
                        </a:rPr>
                        <a:t>sad</a:t>
                      </a: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r>
                        <a:rPr kumimoji="0" lang="fr-FR" sz="1200" b="0" i="0" u="none" strike="noStrike" kern="1200" cap="none" spc="0" normalizeH="0" baseline="0" noProof="0" dirty="0" err="1">
                          <a:ln>
                            <a:noFill/>
                          </a:ln>
                          <a:solidFill>
                            <a:prstClr val="black"/>
                          </a:solidFill>
                          <a:effectLst/>
                          <a:uLnTx/>
                          <a:uFillTx/>
                          <a:latin typeface="+mn-lt"/>
                          <a:ea typeface="+mn-ea"/>
                          <a:cs typeface="+mn-cs"/>
                        </a:rPr>
                        <a:t>tired</a:t>
                      </a: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r>
                        <a:rPr kumimoji="0" lang="fr-FR" sz="1200" b="0" i="0" u="none" strike="noStrike" kern="1200" cap="none" spc="0" normalizeH="0" baseline="0" noProof="0" dirty="0" err="1">
                          <a:ln>
                            <a:noFill/>
                          </a:ln>
                          <a:solidFill>
                            <a:prstClr val="black"/>
                          </a:solidFill>
                          <a:effectLst/>
                          <a:uLnTx/>
                          <a:uFillTx/>
                          <a:latin typeface="+mn-lt"/>
                          <a:ea typeface="+mn-ea"/>
                          <a:cs typeface="+mn-cs"/>
                        </a:rPr>
                        <a:t>angry</a:t>
                      </a:r>
                      <a:endParaRPr lang="fr-FR"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7"/>
                  </a:ext>
                </a:extLst>
              </a:tr>
              <a:tr h="26879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u="none" dirty="0" err="1"/>
                        <a:t>Weather</a:t>
                      </a:r>
                      <a:endParaRPr lang="fr-FR" sz="14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6">
                  <a:txBody>
                    <a:bodyPr/>
                    <a:lstStyle/>
                    <a:p>
                      <a:pPr algn="ctr"/>
                      <a:r>
                        <a:rPr lang="fr-FR" sz="1400" b="1" dirty="0"/>
                        <a:t>Opinion phrases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8"/>
                  </a:ext>
                </a:extLst>
              </a:tr>
              <a:tr h="1370862">
                <a:tc gridSpan="2">
                  <a:txBody>
                    <a:bodyPr/>
                    <a:lstStyle/>
                    <a:p>
                      <a:r>
                        <a:rPr lang="fr-FR" sz="1200" u="none" dirty="0"/>
                        <a:t>Il fait du soleil	</a:t>
                      </a:r>
                    </a:p>
                    <a:p>
                      <a:r>
                        <a:rPr lang="fr-FR" sz="1200" u="none" dirty="0"/>
                        <a:t>Il</a:t>
                      </a:r>
                      <a:r>
                        <a:rPr lang="fr-FR" sz="1200" u="none" baseline="0" dirty="0"/>
                        <a:t> fait beau</a:t>
                      </a:r>
                      <a:r>
                        <a:rPr lang="fr-FR" sz="1200" u="none" dirty="0"/>
                        <a:t> </a:t>
                      </a:r>
                    </a:p>
                    <a:p>
                      <a:r>
                        <a:rPr lang="fr-FR" sz="1200" u="none" dirty="0"/>
                        <a:t>Il</a:t>
                      </a:r>
                      <a:r>
                        <a:rPr lang="fr-FR" sz="1200" u="none" baseline="0" dirty="0"/>
                        <a:t> fait mauvais</a:t>
                      </a:r>
                      <a:endParaRPr lang="fr-FR" sz="1200" u="none" dirty="0"/>
                    </a:p>
                    <a:p>
                      <a:r>
                        <a:rPr lang="fr-FR" sz="1200" u="none" dirty="0"/>
                        <a:t>Il</a:t>
                      </a:r>
                      <a:r>
                        <a:rPr lang="fr-FR" sz="1200" u="none" baseline="0" dirty="0"/>
                        <a:t> pleut</a:t>
                      </a:r>
                      <a:endParaRPr lang="fr-FR" sz="1200" u="none" dirty="0"/>
                    </a:p>
                    <a:p>
                      <a:r>
                        <a:rPr lang="fr-FR" sz="1200" u="none" dirty="0"/>
                        <a:t>Il</a:t>
                      </a:r>
                      <a:r>
                        <a:rPr lang="fr-FR" sz="1200" u="none" baseline="0" dirty="0"/>
                        <a:t> y a des nuages</a:t>
                      </a:r>
                      <a:endParaRPr lang="fr-FR" sz="1200" u="non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gridSpan="2">
                  <a:txBody>
                    <a:bodyPr/>
                    <a:lstStyle/>
                    <a:p>
                      <a:r>
                        <a:rPr lang="fr-FR" sz="1200" u="none" dirty="0" err="1"/>
                        <a:t>It’s</a:t>
                      </a:r>
                      <a:r>
                        <a:rPr lang="fr-FR" sz="1200" u="none" dirty="0"/>
                        <a:t> </a:t>
                      </a:r>
                      <a:r>
                        <a:rPr lang="fr-FR" sz="1200" u="none" dirty="0" err="1"/>
                        <a:t>sunny</a:t>
                      </a:r>
                      <a:endParaRPr lang="fr-FR" sz="1200" u="none" dirty="0"/>
                    </a:p>
                    <a:p>
                      <a:r>
                        <a:rPr lang="fr-FR" sz="1200" u="none" dirty="0" err="1"/>
                        <a:t>It’s</a:t>
                      </a:r>
                      <a:r>
                        <a:rPr lang="fr-FR" sz="1200" u="none" dirty="0"/>
                        <a:t> </a:t>
                      </a:r>
                      <a:r>
                        <a:rPr lang="fr-FR" sz="1200" u="none" dirty="0" err="1"/>
                        <a:t>nice</a:t>
                      </a:r>
                      <a:r>
                        <a:rPr lang="fr-FR" sz="1200" u="none" dirty="0"/>
                        <a:t> </a:t>
                      </a:r>
                      <a:r>
                        <a:rPr lang="fr-FR" sz="1200" u="none" dirty="0" err="1"/>
                        <a:t>weather</a:t>
                      </a:r>
                      <a:endParaRPr lang="fr-FR" sz="1200" u="none" dirty="0"/>
                    </a:p>
                    <a:p>
                      <a:r>
                        <a:rPr lang="fr-FR" sz="1200" u="none" dirty="0" err="1"/>
                        <a:t>It’s</a:t>
                      </a:r>
                      <a:r>
                        <a:rPr lang="fr-FR" sz="1200" u="none" dirty="0"/>
                        <a:t> </a:t>
                      </a:r>
                      <a:r>
                        <a:rPr lang="fr-FR" sz="1200" u="none" dirty="0" err="1"/>
                        <a:t>bad</a:t>
                      </a:r>
                      <a:r>
                        <a:rPr lang="fr-FR" sz="1200" u="none" dirty="0"/>
                        <a:t> </a:t>
                      </a:r>
                      <a:r>
                        <a:rPr lang="fr-FR" sz="1200" u="none" dirty="0" err="1"/>
                        <a:t>weather</a:t>
                      </a:r>
                      <a:endParaRPr lang="fr-FR" sz="1200" u="none" dirty="0"/>
                    </a:p>
                    <a:p>
                      <a:r>
                        <a:rPr lang="fr-FR" sz="1200" u="none" dirty="0" err="1"/>
                        <a:t>It’s</a:t>
                      </a:r>
                      <a:r>
                        <a:rPr lang="fr-FR" sz="1200" u="none" dirty="0"/>
                        <a:t> </a:t>
                      </a:r>
                      <a:r>
                        <a:rPr lang="fr-FR" sz="1200" u="none" dirty="0" err="1"/>
                        <a:t>raining</a:t>
                      </a:r>
                      <a:endParaRPr lang="fr-FR" sz="1200" u="none" dirty="0"/>
                    </a:p>
                    <a:p>
                      <a:r>
                        <a:rPr lang="fr-FR" sz="1200" u="none" baseline="0" dirty="0" err="1"/>
                        <a:t>I</a:t>
                      </a:r>
                      <a:r>
                        <a:rPr lang="fr-FR" sz="1200" u="none" dirty="0" err="1"/>
                        <a:t>t’s</a:t>
                      </a:r>
                      <a:r>
                        <a:rPr lang="fr-FR" sz="1200" u="none" dirty="0"/>
                        <a:t> </a:t>
                      </a:r>
                      <a:r>
                        <a:rPr lang="fr-FR" sz="1200" u="none" dirty="0" err="1"/>
                        <a:t>cloudy</a:t>
                      </a:r>
                      <a:endParaRPr lang="fr-FR" sz="1200" u="non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3">
                  <a:txBody>
                    <a:bodyPr/>
                    <a:lstStyle/>
                    <a:p>
                      <a:r>
                        <a:rPr lang="fr-FR" sz="1200" dirty="0"/>
                        <a:t>Je crois que</a:t>
                      </a:r>
                    </a:p>
                    <a:p>
                      <a:r>
                        <a:rPr lang="fr-FR" sz="1200" dirty="0"/>
                        <a:t>Je</a:t>
                      </a:r>
                      <a:r>
                        <a:rPr lang="fr-FR" sz="1200" baseline="0" dirty="0"/>
                        <a:t> pense que</a:t>
                      </a: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J’imagine</a:t>
                      </a:r>
                    </a:p>
                    <a:p>
                      <a:r>
                        <a:rPr lang="fr-FR" sz="1200" dirty="0"/>
                        <a:t>Je</a:t>
                      </a:r>
                      <a:r>
                        <a:rPr lang="fr-FR" sz="1200" baseline="0" dirty="0"/>
                        <a:t> suppose</a:t>
                      </a:r>
                      <a:endParaRPr lang="fr-FR" sz="1200" dirty="0"/>
                    </a:p>
                    <a:p>
                      <a:r>
                        <a:rPr lang="fr-FR" sz="1200" dirty="0"/>
                        <a:t>Je</a:t>
                      </a:r>
                      <a:r>
                        <a:rPr lang="fr-FR" sz="1200" baseline="0" dirty="0"/>
                        <a:t> dirais que</a:t>
                      </a:r>
                      <a:endParaRPr lang="fr-FR" sz="1200" dirty="0"/>
                    </a:p>
                    <a:p>
                      <a:r>
                        <a:rPr lang="fr-FR" sz="1200" dirty="0"/>
                        <a:t>Il</a:t>
                      </a:r>
                      <a:r>
                        <a:rPr lang="fr-FR" sz="1200" baseline="0" dirty="0"/>
                        <a:t> me semble</a:t>
                      </a:r>
                      <a:endParaRPr lang="fr-FR" sz="1200" dirty="0"/>
                    </a:p>
                    <a:p>
                      <a:r>
                        <a:rPr lang="fr-FR" sz="1200" dirty="0"/>
                        <a:t>… me fait penser à…</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a:p>
                  </a:txBody>
                  <a:tcPr/>
                </a:tc>
                <a:tc gridSpan="3">
                  <a:txBody>
                    <a:bodyPr/>
                    <a:lstStyle/>
                    <a:p>
                      <a:r>
                        <a:rPr lang="fr-FR" sz="1200" dirty="0"/>
                        <a:t>I </a:t>
                      </a:r>
                      <a:r>
                        <a:rPr lang="fr-FR" sz="1200" dirty="0" err="1"/>
                        <a:t>think</a:t>
                      </a:r>
                      <a:r>
                        <a:rPr lang="fr-FR" sz="1200" dirty="0"/>
                        <a:t> </a:t>
                      </a:r>
                      <a:r>
                        <a:rPr lang="fr-FR" sz="1200" dirty="0" err="1"/>
                        <a:t>that</a:t>
                      </a:r>
                      <a:endParaRPr lang="fr-FR" sz="1200" dirty="0"/>
                    </a:p>
                    <a:p>
                      <a:r>
                        <a:rPr lang="fr-FR" sz="1200" dirty="0"/>
                        <a:t>I </a:t>
                      </a:r>
                      <a:r>
                        <a:rPr lang="fr-FR" sz="1200" dirty="0" err="1"/>
                        <a:t>think</a:t>
                      </a:r>
                      <a:r>
                        <a:rPr lang="fr-FR" sz="1200" dirty="0"/>
                        <a:t> </a:t>
                      </a:r>
                      <a:r>
                        <a:rPr lang="fr-FR" sz="1200" dirty="0" err="1"/>
                        <a:t>that</a:t>
                      </a:r>
                      <a:endParaRPr lang="fr-FR" sz="1200" dirty="0"/>
                    </a:p>
                    <a:p>
                      <a:r>
                        <a:rPr lang="fr-FR" sz="1200" dirty="0"/>
                        <a:t>I imagine </a:t>
                      </a:r>
                      <a:r>
                        <a:rPr lang="fr-FR" sz="1200" dirty="0" err="1"/>
                        <a:t>that</a:t>
                      </a: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 </a:t>
                      </a:r>
                      <a:r>
                        <a:rPr lang="fr-FR" sz="1200" dirty="0" err="1"/>
                        <a:t>presume</a:t>
                      </a:r>
                      <a:r>
                        <a:rPr lang="fr-FR" sz="1200" dirty="0"/>
                        <a:t> </a:t>
                      </a:r>
                      <a:r>
                        <a:rPr lang="fr-FR" sz="1200" dirty="0" err="1"/>
                        <a:t>that</a:t>
                      </a: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 </a:t>
                      </a:r>
                      <a:r>
                        <a:rPr lang="fr-FR" sz="1200" dirty="0" err="1"/>
                        <a:t>would</a:t>
                      </a:r>
                      <a:r>
                        <a:rPr lang="fr-FR" sz="1200" dirty="0"/>
                        <a:t> </a:t>
                      </a:r>
                      <a:r>
                        <a:rPr lang="fr-FR" sz="1200" dirty="0" err="1"/>
                        <a:t>say</a:t>
                      </a:r>
                      <a:r>
                        <a:rPr lang="fr-FR" sz="1200" dirty="0"/>
                        <a:t> </a:t>
                      </a:r>
                      <a:r>
                        <a:rPr lang="fr-FR" sz="1200" dirty="0" err="1"/>
                        <a:t>that</a:t>
                      </a: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It </a:t>
                      </a:r>
                      <a:r>
                        <a:rPr lang="fr-FR" sz="1200" dirty="0" err="1"/>
                        <a:t>seems</a:t>
                      </a:r>
                      <a:r>
                        <a:rPr lang="fr-FR" sz="1200" dirty="0"/>
                        <a:t> to me </a:t>
                      </a:r>
                      <a:r>
                        <a:rPr lang="fr-FR" sz="1200" dirty="0" err="1"/>
                        <a:t>that</a:t>
                      </a: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It </a:t>
                      </a:r>
                      <a:r>
                        <a:rPr lang="fr-FR" sz="1200" dirty="0" err="1"/>
                        <a:t>reminds</a:t>
                      </a:r>
                      <a:r>
                        <a:rPr lang="fr-FR" sz="1200" dirty="0"/>
                        <a:t> me of</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09"/>
                  </a:ext>
                </a:extLst>
              </a:tr>
              <a:tr h="268796">
                <a:tc gridSpan="10">
                  <a:txBody>
                    <a:bodyPr/>
                    <a:lstStyle/>
                    <a:p>
                      <a:pPr algn="ctr"/>
                      <a:r>
                        <a:rPr lang="fr-FR" sz="1400" b="1" u="none" dirty="0"/>
                        <a:t>Do </a:t>
                      </a:r>
                      <a:r>
                        <a:rPr lang="fr-FR" sz="1400" b="1" u="none" dirty="0" err="1"/>
                        <a:t>you</a:t>
                      </a:r>
                      <a:r>
                        <a:rPr lang="fr-FR" sz="1400" b="1" u="none" dirty="0"/>
                        <a:t> </a:t>
                      </a:r>
                      <a:r>
                        <a:rPr lang="fr-FR" sz="1400" b="1" u="none" dirty="0" err="1"/>
                        <a:t>like</a:t>
                      </a:r>
                      <a:r>
                        <a:rPr lang="fr-FR" sz="1400" b="1" u="none" dirty="0"/>
                        <a:t> </a:t>
                      </a:r>
                      <a:r>
                        <a:rPr lang="fr-FR" sz="1400" b="1" u="none" dirty="0" err="1"/>
                        <a:t>it</a:t>
                      </a:r>
                      <a:r>
                        <a:rPr lang="fr-FR" sz="1400" b="1" u="none"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endParaRPr lang="en-US" sz="1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n-GB"/>
                    </a:p>
                  </a:txBody>
                  <a:tcPr/>
                </a:tc>
                <a:extLst>
                  <a:ext uri="{0D108BD9-81ED-4DB2-BD59-A6C34878D82A}">
                    <a16:rowId xmlns:a16="http://schemas.microsoft.com/office/drawing/2014/main" val="10010"/>
                  </a:ext>
                </a:extLst>
              </a:tr>
              <a:tr h="887028">
                <a:tc gridSpan="3">
                  <a:txBody>
                    <a:bodyPr/>
                    <a:lstStyle/>
                    <a:p>
                      <a:r>
                        <a:rPr lang="fr-FR" sz="1200" dirty="0"/>
                        <a:t>J’aime/je n’aime pas la photo</a:t>
                      </a:r>
                    </a:p>
                    <a:p>
                      <a:r>
                        <a:rPr lang="fr-FR" sz="1200" dirty="0"/>
                        <a:t>Parce</a:t>
                      </a:r>
                      <a:r>
                        <a:rPr lang="fr-FR" sz="1200" baseline="0" dirty="0"/>
                        <a:t> que</a:t>
                      </a:r>
                      <a:endParaRPr lang="fr-FR" sz="1200" dirty="0"/>
                    </a:p>
                    <a:p>
                      <a:r>
                        <a:rPr lang="fr-FR" sz="1200" dirty="0"/>
                        <a:t>Puisque</a:t>
                      </a:r>
                      <a:r>
                        <a:rPr lang="fr-FR" sz="1200" baseline="0" dirty="0"/>
                        <a:t> </a:t>
                      </a:r>
                      <a:endParaRPr lang="fr-FR" sz="1200" dirty="0"/>
                    </a:p>
                    <a:p>
                      <a:r>
                        <a:rPr lang="fr-FR" sz="1200" dirty="0"/>
                        <a:t>Étant</a:t>
                      </a:r>
                      <a:r>
                        <a:rPr lang="fr-FR" sz="1200" baseline="0" dirty="0"/>
                        <a:t> donné que</a:t>
                      </a:r>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fr-FR" sz="1200" dirty="0"/>
                        <a:t>I (</a:t>
                      </a:r>
                      <a:r>
                        <a:rPr lang="fr-FR" sz="1200" dirty="0" err="1"/>
                        <a:t>don’t</a:t>
                      </a:r>
                      <a:r>
                        <a:rPr lang="fr-FR" sz="1200" dirty="0"/>
                        <a:t> ) </a:t>
                      </a:r>
                      <a:r>
                        <a:rPr lang="fr-FR" sz="1200" dirty="0" err="1"/>
                        <a:t>like</a:t>
                      </a:r>
                      <a:r>
                        <a:rPr lang="fr-FR" sz="1200" dirty="0"/>
                        <a:t> the photo</a:t>
                      </a:r>
                    </a:p>
                    <a:p>
                      <a:r>
                        <a:rPr lang="fr-FR" sz="1200" dirty="0" err="1"/>
                        <a:t>because</a:t>
                      </a:r>
                      <a:endParaRPr lang="fr-FR" sz="1200" dirty="0"/>
                    </a:p>
                    <a:p>
                      <a:r>
                        <a:rPr lang="fr-FR" sz="1200" dirty="0" err="1"/>
                        <a:t>since</a:t>
                      </a:r>
                      <a:endParaRPr lang="fr-FR" sz="1200" dirty="0"/>
                    </a:p>
                    <a:p>
                      <a:r>
                        <a:rPr lang="fr-FR" sz="1200" dirty="0" err="1"/>
                        <a:t>given</a:t>
                      </a:r>
                      <a:r>
                        <a:rPr lang="fr-FR" sz="1200" dirty="0"/>
                        <a:t> </a:t>
                      </a:r>
                      <a:r>
                        <a:rPr lang="fr-FR" sz="1200" dirty="0" err="1"/>
                        <a:t>that</a:t>
                      </a:r>
                      <a:endParaRPr lang="fr-FR" sz="1200" dirty="0"/>
                    </a:p>
                    <a:p>
                      <a:r>
                        <a:rPr lang="fr-FR" sz="1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r>
                        <a:rPr lang="fr-FR" sz="1200" dirty="0"/>
                        <a:t>C’est beau</a:t>
                      </a:r>
                    </a:p>
                    <a:p>
                      <a:r>
                        <a:rPr lang="fr-FR" sz="1200"/>
                        <a:t>C’est animé</a:t>
                      </a:r>
                      <a:endParaRPr lang="fr-FR" sz="1200" dirty="0"/>
                    </a:p>
                    <a:p>
                      <a:endParaRPr lang="fr-FR" sz="1200" b="1" u="sng" dirty="0"/>
                    </a:p>
                    <a:p>
                      <a:endParaRPr lang="fr-FR"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a:txBody>
                    <a:bodyPr/>
                    <a:lstStyle/>
                    <a:p>
                      <a:r>
                        <a:rPr lang="fr-FR" sz="1200" dirty="0" err="1"/>
                        <a:t>it</a:t>
                      </a:r>
                      <a:r>
                        <a:rPr lang="fr-FR" sz="1200" baseline="0" dirty="0"/>
                        <a:t> </a:t>
                      </a:r>
                      <a:r>
                        <a:rPr lang="fr-FR" sz="1200" baseline="0" dirty="0" err="1"/>
                        <a:t>is</a:t>
                      </a:r>
                      <a:r>
                        <a:rPr lang="fr-FR" sz="1200" baseline="0" dirty="0"/>
                        <a:t> </a:t>
                      </a:r>
                      <a:r>
                        <a:rPr lang="fr-FR" sz="1200" dirty="0" err="1"/>
                        <a:t>pretty</a:t>
                      </a:r>
                      <a:endParaRPr lang="fr-FR" sz="1200" dirty="0"/>
                    </a:p>
                    <a:p>
                      <a:r>
                        <a:rPr lang="fr-FR" sz="1200" dirty="0" err="1"/>
                        <a:t>it</a:t>
                      </a:r>
                      <a:r>
                        <a:rPr lang="fr-FR" sz="1200" dirty="0"/>
                        <a:t> </a:t>
                      </a:r>
                      <a:r>
                        <a:rPr lang="fr-FR" sz="1200" dirty="0" err="1"/>
                        <a:t>is</a:t>
                      </a:r>
                      <a:r>
                        <a:rPr lang="fr-FR" sz="1200" dirty="0"/>
                        <a:t> </a:t>
                      </a:r>
                      <a:r>
                        <a:rPr lang="fr-FR" sz="1200" dirty="0" err="1"/>
                        <a:t>lively</a:t>
                      </a:r>
                      <a:endParaRPr lang="fr-FR"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34</a:t>
            </a:fld>
            <a:endParaRPr lang="en-GB"/>
          </a:p>
        </p:txBody>
      </p:sp>
      <p:pic>
        <p:nvPicPr>
          <p:cNvPr id="5" name="Picture 4" descr="The ideas about paw print clip art on dog paw"/>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46" r="22252"/>
          <a:stretch/>
        </p:blipFill>
        <p:spPr bwMode="auto">
          <a:xfrm rot="389043">
            <a:off x="2994650" y="2514296"/>
            <a:ext cx="612561" cy="1269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2" descr="https://thesociableb.files.wordpress.com/2016/09/key-emoj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59622">
            <a:off x="5715654" y="12628"/>
            <a:ext cx="852060" cy="70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75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73718316"/>
              </p:ext>
            </p:extLst>
          </p:nvPr>
        </p:nvGraphicFramePr>
        <p:xfrm>
          <a:off x="100530" y="251520"/>
          <a:ext cx="6606734" cy="8798671"/>
        </p:xfrm>
        <a:graphic>
          <a:graphicData uri="http://schemas.openxmlformats.org/drawingml/2006/table">
            <a:tbl>
              <a:tblPr>
                <a:tableStyleId>{5C22544A-7EE6-4342-B048-85BDC9FD1C3A}</a:tableStyleId>
              </a:tblPr>
              <a:tblGrid>
                <a:gridCol w="3303367">
                  <a:extLst>
                    <a:ext uri="{9D8B030D-6E8A-4147-A177-3AD203B41FA5}">
                      <a16:colId xmlns:a16="http://schemas.microsoft.com/office/drawing/2014/main" val="20000"/>
                    </a:ext>
                  </a:extLst>
                </a:gridCol>
                <a:gridCol w="3303367">
                  <a:extLst>
                    <a:ext uri="{9D8B030D-6E8A-4147-A177-3AD203B41FA5}">
                      <a16:colId xmlns:a16="http://schemas.microsoft.com/office/drawing/2014/main" val="20001"/>
                    </a:ext>
                  </a:extLst>
                </a:gridCol>
              </a:tblGrid>
              <a:tr h="323527">
                <a:tc gridSpan="2">
                  <a:txBody>
                    <a:bodyPr/>
                    <a:lstStyle/>
                    <a:p>
                      <a:pPr algn="ctr"/>
                      <a:r>
                        <a:rPr lang="en-GB" sz="1800" b="1" dirty="0">
                          <a:latin typeface="Calibri" pitchFamily="34" charset="0"/>
                          <a:cs typeface="Calibri" pitchFamily="34" charset="0"/>
                        </a:rPr>
                        <a:t>THE KEY TO SUCCESS IN THE </a:t>
                      </a:r>
                      <a:r>
                        <a:rPr lang="en-GB" sz="1800" b="1" dirty="0" smtClean="0">
                          <a:latin typeface="Calibri" pitchFamily="34" charset="0"/>
                          <a:cs typeface="Calibri" pitchFamily="34" charset="0"/>
                        </a:rPr>
                        <a:t>UNPREPARED</a:t>
                      </a:r>
                      <a:r>
                        <a:rPr lang="en-GB" sz="1800" b="1" baseline="0" dirty="0" smtClean="0">
                          <a:latin typeface="Calibri" pitchFamily="34" charset="0"/>
                          <a:cs typeface="Calibri" pitchFamily="34" charset="0"/>
                        </a:rPr>
                        <a:t> CONVERSATION</a:t>
                      </a:r>
                      <a:endParaRPr lang="en-GB" sz="1800" b="1"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0"/>
                  </a:ext>
                </a:extLst>
              </a:tr>
              <a:tr h="1940671">
                <a:tc gridSpan="2">
                  <a:txBody>
                    <a:bodyPr/>
                    <a:lstStyle/>
                    <a:p>
                      <a:pPr>
                        <a:buFont typeface="Arial" charset="0"/>
                        <a:buNone/>
                      </a:pPr>
                      <a:endParaRPr lang="en-GB" sz="1600" b="1" dirty="0" smtClean="0">
                        <a:latin typeface="Calibri" pitchFamily="34" charset="0"/>
                        <a:cs typeface="Calibri" pitchFamily="34" charset="0"/>
                      </a:endParaRPr>
                    </a:p>
                    <a:p>
                      <a:pPr>
                        <a:buFont typeface="Arial" charset="0"/>
                        <a:buNone/>
                      </a:pPr>
                      <a:endParaRPr lang="en-GB" sz="1600" b="1" dirty="0" smtClean="0">
                        <a:latin typeface="Calibri" pitchFamily="34" charset="0"/>
                        <a:cs typeface="Calibri" pitchFamily="34" charset="0"/>
                      </a:endParaRPr>
                    </a:p>
                    <a:p>
                      <a:pPr>
                        <a:buFont typeface="Arial" charset="0"/>
                        <a:buNone/>
                      </a:pPr>
                      <a:r>
                        <a:rPr lang="en-GB" sz="1600" b="1" dirty="0" smtClean="0">
                          <a:latin typeface="Calibri" pitchFamily="34" charset="0"/>
                          <a:cs typeface="Calibri" pitchFamily="34" charset="0"/>
                        </a:rPr>
                        <a:t>MAKING </a:t>
                      </a:r>
                      <a:r>
                        <a:rPr lang="en-GB" sz="1600" b="1" dirty="0">
                          <a:latin typeface="Calibri" pitchFamily="34" charset="0"/>
                          <a:cs typeface="Calibri" pitchFamily="34" charset="0"/>
                        </a:rPr>
                        <a:t>THE CONVERSATION SEEM REAL!</a:t>
                      </a:r>
                    </a:p>
                    <a:p>
                      <a:pPr>
                        <a:buFont typeface="Arial" charset="0"/>
                        <a:buChar char="•"/>
                      </a:pPr>
                      <a:r>
                        <a:rPr lang="en-GB" sz="1400" dirty="0">
                          <a:latin typeface="Calibri" pitchFamily="34" charset="0"/>
                          <a:cs typeface="Calibri" pitchFamily="34" charset="0"/>
                        </a:rPr>
                        <a:t>Repeat some of the words from the question: </a:t>
                      </a:r>
                      <a:r>
                        <a:rPr lang="en-GB" sz="1400" dirty="0" smtClean="0">
                          <a:latin typeface="Calibri" pitchFamily="34" charset="0"/>
                          <a:cs typeface="Calibri" pitchFamily="34" charset="0"/>
                        </a:rPr>
                        <a:t>Est-</a:t>
                      </a:r>
                      <a:r>
                        <a:rPr lang="en-GB" sz="1400" dirty="0" err="1" smtClean="0">
                          <a:latin typeface="Calibri" pitchFamily="34" charset="0"/>
                          <a:cs typeface="Calibri" pitchFamily="34" charset="0"/>
                        </a:rPr>
                        <a:t>ce</a:t>
                      </a:r>
                      <a:r>
                        <a:rPr lang="en-GB" sz="1400" baseline="0" dirty="0" smtClean="0">
                          <a:latin typeface="Calibri" pitchFamily="34" charset="0"/>
                          <a:cs typeface="Calibri" pitchFamily="34" charset="0"/>
                        </a:rPr>
                        <a:t> que </a:t>
                      </a:r>
                      <a:r>
                        <a:rPr lang="en-GB" sz="1400" baseline="0" dirty="0" err="1" smtClean="0">
                          <a:latin typeface="Calibri" pitchFamily="34" charset="0"/>
                          <a:cs typeface="Calibri" pitchFamily="34" charset="0"/>
                        </a:rPr>
                        <a:t>tu</a:t>
                      </a:r>
                      <a:r>
                        <a:rPr lang="en-GB" sz="1400" baseline="0" dirty="0" smtClean="0">
                          <a:latin typeface="Calibri" pitchFamily="34" charset="0"/>
                          <a:cs typeface="Calibri" pitchFamily="34" charset="0"/>
                        </a:rPr>
                        <a:t> </a:t>
                      </a:r>
                      <a:r>
                        <a:rPr lang="en-GB" sz="1400" baseline="0" dirty="0" err="1" smtClean="0">
                          <a:latin typeface="Calibri" pitchFamily="34" charset="0"/>
                          <a:cs typeface="Calibri" pitchFamily="34" charset="0"/>
                        </a:rPr>
                        <a:t>regardes</a:t>
                      </a:r>
                      <a:r>
                        <a:rPr lang="en-GB" sz="1400" baseline="0" dirty="0" smtClean="0">
                          <a:latin typeface="Calibri" pitchFamily="34" charset="0"/>
                          <a:cs typeface="Calibri" pitchFamily="34" charset="0"/>
                        </a:rPr>
                        <a:t> la </a:t>
                      </a:r>
                      <a:r>
                        <a:rPr lang="en-GB" sz="1400" baseline="0" dirty="0" err="1" smtClean="0">
                          <a:latin typeface="Calibri" pitchFamily="34" charset="0"/>
                          <a:cs typeface="Calibri" pitchFamily="34" charset="0"/>
                        </a:rPr>
                        <a:t>télé</a:t>
                      </a:r>
                      <a:r>
                        <a:rPr lang="en-GB" sz="1400" baseline="0" dirty="0" smtClean="0">
                          <a:latin typeface="Calibri" pitchFamily="34" charset="0"/>
                          <a:cs typeface="Calibri" pitchFamily="34" charset="0"/>
                        </a:rPr>
                        <a:t> </a:t>
                      </a:r>
                      <a:r>
                        <a:rPr lang="en-GB" sz="1400" baseline="0" dirty="0" err="1" smtClean="0">
                          <a:latin typeface="Calibri" pitchFamily="34" charset="0"/>
                          <a:cs typeface="Calibri" pitchFamily="34" charset="0"/>
                        </a:rPr>
                        <a:t>tous</a:t>
                      </a:r>
                      <a:r>
                        <a:rPr lang="en-GB" sz="1400" baseline="0" dirty="0" smtClean="0">
                          <a:latin typeface="Calibri" pitchFamily="34" charset="0"/>
                          <a:cs typeface="Calibri" pitchFamily="34" charset="0"/>
                        </a:rPr>
                        <a:t> les </a:t>
                      </a:r>
                      <a:r>
                        <a:rPr lang="en-GB" sz="1400" baseline="0" dirty="0" err="1" smtClean="0">
                          <a:latin typeface="Calibri" pitchFamily="34" charset="0"/>
                          <a:cs typeface="Calibri" pitchFamily="34" charset="0"/>
                        </a:rPr>
                        <a:t>jours</a:t>
                      </a:r>
                      <a:r>
                        <a:rPr lang="en-GB" sz="1400" dirty="0" smtClean="0">
                          <a:latin typeface="Calibri" pitchFamily="34" charset="0"/>
                          <a:cs typeface="Calibri" pitchFamily="34" charset="0"/>
                        </a:rPr>
                        <a:t>? </a:t>
                      </a:r>
                      <a:r>
                        <a:rPr lang="en-GB" sz="1400" b="1" dirty="0" err="1" smtClean="0">
                          <a:latin typeface="Calibri" pitchFamily="34" charset="0"/>
                          <a:cs typeface="Calibri" pitchFamily="34" charset="0"/>
                        </a:rPr>
                        <a:t>Tous</a:t>
                      </a:r>
                      <a:r>
                        <a:rPr lang="en-GB" sz="1400" b="1" baseline="0" dirty="0" smtClean="0">
                          <a:latin typeface="Calibri" pitchFamily="34" charset="0"/>
                          <a:cs typeface="Calibri" pitchFamily="34" charset="0"/>
                        </a:rPr>
                        <a:t> les </a:t>
                      </a:r>
                      <a:r>
                        <a:rPr lang="en-GB" sz="1400" b="1" baseline="0" dirty="0" err="1" smtClean="0">
                          <a:latin typeface="Calibri" pitchFamily="34" charset="0"/>
                          <a:cs typeface="Calibri" pitchFamily="34" charset="0"/>
                        </a:rPr>
                        <a:t>jours</a:t>
                      </a:r>
                      <a:r>
                        <a:rPr lang="en-GB" sz="1400" b="1" dirty="0" smtClean="0">
                          <a:latin typeface="Calibri" pitchFamily="34" charset="0"/>
                          <a:cs typeface="Calibri" pitchFamily="34" charset="0"/>
                        </a:rPr>
                        <a:t>?</a:t>
                      </a:r>
                      <a:endParaRPr lang="en-GB" sz="1400" b="1" dirty="0">
                        <a:latin typeface="Calibri" pitchFamily="34" charset="0"/>
                        <a:cs typeface="Calibri" pitchFamily="34" charset="0"/>
                      </a:endParaRPr>
                    </a:p>
                    <a:p>
                      <a:pPr>
                        <a:buFont typeface="Arial" charset="0"/>
                        <a:buChar char="•"/>
                      </a:pPr>
                      <a:r>
                        <a:rPr lang="en-GB" sz="1400" dirty="0">
                          <a:latin typeface="Calibri" pitchFamily="34" charset="0"/>
                          <a:cs typeface="Calibri" pitchFamily="34" charset="0"/>
                        </a:rPr>
                        <a:t>Use hesitation: </a:t>
                      </a:r>
                      <a:r>
                        <a:rPr lang="en-GB" sz="1400" b="1" dirty="0" err="1" smtClean="0">
                          <a:latin typeface="Calibri" pitchFamily="34" charset="0"/>
                          <a:cs typeface="Calibri" pitchFamily="34" charset="0"/>
                        </a:rPr>
                        <a:t>alors</a:t>
                      </a:r>
                      <a:r>
                        <a:rPr lang="en-GB" sz="1400" b="1" dirty="0" smtClean="0">
                          <a:latin typeface="Calibri" pitchFamily="34" charset="0"/>
                          <a:cs typeface="Calibri" pitchFamily="34" charset="0"/>
                        </a:rPr>
                        <a:t>, </a:t>
                      </a:r>
                      <a:r>
                        <a:rPr lang="en-GB" sz="1400" b="1" dirty="0" err="1" smtClean="0">
                          <a:latin typeface="Calibri" pitchFamily="34" charset="0"/>
                          <a:cs typeface="Calibri" pitchFamily="34" charset="0"/>
                        </a:rPr>
                        <a:t>euh</a:t>
                      </a:r>
                      <a:r>
                        <a:rPr lang="en-GB" sz="1400" b="1" dirty="0" smtClean="0">
                          <a:latin typeface="Calibri" pitchFamily="34" charset="0"/>
                          <a:cs typeface="Calibri" pitchFamily="34" charset="0"/>
                        </a:rPr>
                        <a:t>, </a:t>
                      </a:r>
                      <a:r>
                        <a:rPr lang="en-GB" sz="1400" b="1" dirty="0" err="1" smtClean="0">
                          <a:latin typeface="Calibri" pitchFamily="34" charset="0"/>
                          <a:cs typeface="Calibri" pitchFamily="34" charset="0"/>
                        </a:rPr>
                        <a:t>hein</a:t>
                      </a:r>
                      <a:r>
                        <a:rPr lang="en-GB" sz="1400" b="1" dirty="0" smtClean="0">
                          <a:latin typeface="Calibri" pitchFamily="34" charset="0"/>
                          <a:cs typeface="Calibri" pitchFamily="34" charset="0"/>
                        </a:rPr>
                        <a:t>,</a:t>
                      </a:r>
                      <a:r>
                        <a:rPr lang="en-GB" sz="1400" b="1" baseline="0" dirty="0" smtClean="0">
                          <a:latin typeface="Calibri" pitchFamily="34" charset="0"/>
                          <a:cs typeface="Calibri" pitchFamily="34" charset="0"/>
                        </a:rPr>
                        <a:t> eh </a:t>
                      </a:r>
                      <a:r>
                        <a:rPr lang="en-GB" sz="1400" b="1" baseline="0" dirty="0" err="1" smtClean="0">
                          <a:latin typeface="Calibri" pitchFamily="34" charset="0"/>
                          <a:cs typeface="Calibri" pitchFamily="34" charset="0"/>
                        </a:rPr>
                        <a:t>bien</a:t>
                      </a:r>
                      <a:r>
                        <a:rPr lang="en-GB" sz="1400" b="1" baseline="0" dirty="0" smtClean="0">
                          <a:latin typeface="Calibri" pitchFamily="34" charset="0"/>
                          <a:cs typeface="Calibri" pitchFamily="34" charset="0"/>
                        </a:rPr>
                        <a:t>,</a:t>
                      </a:r>
                      <a:r>
                        <a:rPr lang="en-GB" sz="1400" b="1" dirty="0" smtClean="0">
                          <a:latin typeface="Calibri" pitchFamily="34" charset="0"/>
                          <a:cs typeface="Calibri" pitchFamily="34" charset="0"/>
                        </a:rPr>
                        <a:t> </a:t>
                      </a:r>
                      <a:r>
                        <a:rPr lang="en-GB" sz="1400" b="1" dirty="0" err="1" smtClean="0">
                          <a:latin typeface="Calibri" pitchFamily="34" charset="0"/>
                          <a:cs typeface="Calibri" pitchFamily="34" charset="0"/>
                        </a:rPr>
                        <a:t>c’est</a:t>
                      </a:r>
                      <a:r>
                        <a:rPr lang="en-GB" sz="1400" b="1" dirty="0" smtClean="0">
                          <a:latin typeface="Calibri" pitchFamily="34" charset="0"/>
                          <a:cs typeface="Calibri" pitchFamily="34" charset="0"/>
                        </a:rPr>
                        <a:t> </a:t>
                      </a:r>
                      <a:r>
                        <a:rPr lang="en-GB" sz="1400" b="1" dirty="0" err="1" smtClean="0">
                          <a:latin typeface="Calibri" pitchFamily="34" charset="0"/>
                          <a:cs typeface="Calibri" pitchFamily="34" charset="0"/>
                        </a:rPr>
                        <a:t>une</a:t>
                      </a:r>
                      <a:r>
                        <a:rPr lang="en-GB" sz="1400" b="1" dirty="0" smtClean="0">
                          <a:latin typeface="Calibri" pitchFamily="34" charset="0"/>
                          <a:cs typeface="Calibri" pitchFamily="34" charset="0"/>
                        </a:rPr>
                        <a:t> bonne question</a:t>
                      </a:r>
                      <a:endParaRPr lang="en-GB" sz="1400" b="1" dirty="0">
                        <a:latin typeface="Calibri" pitchFamily="34" charset="0"/>
                        <a:cs typeface="Calibri" pitchFamily="34" charset="0"/>
                      </a:endParaRPr>
                    </a:p>
                    <a:p>
                      <a:pPr>
                        <a:buFont typeface="Arial" charset="0"/>
                        <a:buChar char="•"/>
                      </a:pPr>
                      <a:r>
                        <a:rPr lang="en-GB" sz="1400" dirty="0">
                          <a:latin typeface="Calibri" pitchFamily="34" charset="0"/>
                          <a:cs typeface="Calibri" pitchFamily="34" charset="0"/>
                        </a:rPr>
                        <a:t>Ask questions: </a:t>
                      </a:r>
                      <a:r>
                        <a:rPr lang="en-GB" sz="1400" b="1" dirty="0" smtClean="0">
                          <a:latin typeface="Calibri" pitchFamily="34" charset="0"/>
                          <a:cs typeface="Calibri" pitchFamily="34" charset="0"/>
                        </a:rPr>
                        <a:t>et</a:t>
                      </a:r>
                      <a:r>
                        <a:rPr lang="en-GB" sz="1400" b="1" baseline="0" dirty="0" smtClean="0">
                          <a:latin typeface="Calibri" pitchFamily="34" charset="0"/>
                          <a:cs typeface="Calibri" pitchFamily="34" charset="0"/>
                        </a:rPr>
                        <a:t> </a:t>
                      </a:r>
                      <a:r>
                        <a:rPr lang="en-GB" sz="1400" b="1" baseline="0" dirty="0" err="1" smtClean="0">
                          <a:latin typeface="Calibri" pitchFamily="34" charset="0"/>
                          <a:cs typeface="Calibri" pitchFamily="34" charset="0"/>
                        </a:rPr>
                        <a:t>toi</a:t>
                      </a:r>
                      <a:r>
                        <a:rPr lang="en-GB" sz="1400" b="1" baseline="0" dirty="0" smtClean="0">
                          <a:latin typeface="Calibri" pitchFamily="34" charset="0"/>
                          <a:cs typeface="Calibri" pitchFamily="34" charset="0"/>
                        </a:rPr>
                        <a:t>/</a:t>
                      </a:r>
                      <a:r>
                        <a:rPr lang="en-GB" sz="1400" b="1" baseline="0" dirty="0" err="1" smtClean="0">
                          <a:latin typeface="Calibri" pitchFamily="34" charset="0"/>
                          <a:cs typeface="Calibri" pitchFamily="34" charset="0"/>
                        </a:rPr>
                        <a:t>vous</a:t>
                      </a:r>
                      <a:r>
                        <a:rPr lang="en-GB" sz="1400" b="1" dirty="0" smtClean="0">
                          <a:latin typeface="Calibri" pitchFamily="34" charset="0"/>
                          <a:cs typeface="Calibri" pitchFamily="34" charset="0"/>
                        </a:rPr>
                        <a:t>?</a:t>
                      </a:r>
                      <a:endParaRPr lang="en-GB" sz="1400" b="1"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400" dirty="0">
                          <a:latin typeface="Calibri" pitchFamily="34" charset="0"/>
                          <a:cs typeface="Calibri" pitchFamily="34" charset="0"/>
                        </a:rPr>
                        <a:t>Use intonation</a:t>
                      </a:r>
                      <a:r>
                        <a:rPr lang="en-GB" sz="1400" baseline="0" dirty="0">
                          <a:latin typeface="Calibri" pitchFamily="34" charset="0"/>
                          <a:cs typeface="Calibri" pitchFamily="34" charset="0"/>
                        </a:rPr>
                        <a:t> &amp; </a:t>
                      </a:r>
                      <a:r>
                        <a:rPr lang="en-GB" sz="1400" dirty="0">
                          <a:latin typeface="Calibri" pitchFamily="34" charset="0"/>
                          <a:cs typeface="Calibri" pitchFamily="34" charset="0"/>
                        </a:rPr>
                        <a:t>emotion to sound like you really mean what you’re saying</a:t>
                      </a:r>
                    </a:p>
                    <a:p>
                      <a:pPr>
                        <a:buFont typeface="Arial" charset="0"/>
                        <a:buNone/>
                      </a:pPr>
                      <a:r>
                        <a:rPr lang="en-GB" sz="1400" b="1" dirty="0">
                          <a:latin typeface="Calibri" pitchFamily="34" charset="0"/>
                          <a:cs typeface="Calibri" pitchFamily="34" charset="0"/>
                        </a:rPr>
                        <a:t>REMEMBER</a:t>
                      </a:r>
                      <a:r>
                        <a:rPr lang="en-GB" sz="1400" b="1" baseline="0" dirty="0">
                          <a:latin typeface="Calibri" pitchFamily="34" charset="0"/>
                          <a:cs typeface="Calibri" pitchFamily="34" charset="0"/>
                        </a:rPr>
                        <a:t> IT IS A CONVERSATION, NOT AN INTERROGATION!</a:t>
                      </a:r>
                    </a:p>
                    <a:p>
                      <a:pPr>
                        <a:buFont typeface="Arial" charset="0"/>
                        <a:buNone/>
                      </a:pPr>
                      <a:endParaRPr lang="en-GB" sz="1200" b="1" baseline="0" dirty="0">
                        <a:latin typeface="Calibri" pitchFamily="34" charset="0"/>
                        <a:cs typeface="Calibri" pitchFamily="34" charset="0"/>
                      </a:endParaRPr>
                    </a:p>
                    <a:p>
                      <a:pPr>
                        <a:buFont typeface="Arial" charset="0"/>
                        <a:buNone/>
                      </a:pPr>
                      <a:r>
                        <a:rPr lang="en-GB" sz="1400" b="1" dirty="0">
                          <a:latin typeface="Calibri" pitchFamily="34" charset="0"/>
                          <a:cs typeface="Calibri" pitchFamily="34" charset="0"/>
                        </a:rPr>
                        <a:t>INCLUDE MORE THAN ONE TIME FRAME IN SOME OF YOUR ANSWERS!</a:t>
                      </a:r>
                      <a:endParaRPr lang="en-GB" sz="1200" b="1" baseline="0" dirty="0">
                        <a:latin typeface="Calibri" pitchFamily="34" charset="0"/>
                        <a:cs typeface="Calibri" pitchFamily="34" charset="0"/>
                      </a:endParaRPr>
                    </a:p>
                    <a:p>
                      <a:pPr>
                        <a:buFont typeface="Arial" charset="0"/>
                        <a:buNone/>
                      </a:pPr>
                      <a:r>
                        <a:rPr lang="en-GB" sz="1600" b="1" baseline="0" dirty="0" smtClean="0">
                          <a:latin typeface="Calibri" pitchFamily="34" charset="0"/>
                          <a:cs typeface="Calibri" pitchFamily="34" charset="0"/>
                        </a:rPr>
                        <a:t>Par </a:t>
                      </a:r>
                      <a:r>
                        <a:rPr lang="en-GB" sz="1600" b="1" baseline="0" dirty="0" err="1" smtClean="0">
                          <a:latin typeface="Calibri" pitchFamily="34" charset="0"/>
                          <a:cs typeface="Calibri" pitchFamily="34" charset="0"/>
                        </a:rPr>
                        <a:t>exemple</a:t>
                      </a:r>
                      <a:r>
                        <a:rPr lang="en-GB" sz="1600" b="1" baseline="0" dirty="0" smtClean="0">
                          <a:latin typeface="Calibri" pitchFamily="34" charset="0"/>
                          <a:cs typeface="Calibri" pitchFamily="34" charset="0"/>
                        </a:rPr>
                        <a:t>:</a:t>
                      </a:r>
                      <a:endParaRPr lang="en-GB" sz="1600" b="1" baseline="0" dirty="0">
                        <a:latin typeface="Calibri" pitchFamily="34" charset="0"/>
                        <a:cs typeface="Calibri" pitchFamily="34" charset="0"/>
                      </a:endParaRPr>
                    </a:p>
                    <a:p>
                      <a:pPr>
                        <a:buFont typeface="Arial" charset="0"/>
                        <a:buNone/>
                      </a:pPr>
                      <a:r>
                        <a:rPr lang="en-GB" sz="1200" b="0" baseline="0" dirty="0" smtClean="0">
                          <a:latin typeface="Calibri" pitchFamily="34" charset="0"/>
                          <a:cs typeface="Calibri" pitchFamily="34" charset="0"/>
                        </a:rPr>
                        <a:t>-</a:t>
                      </a:r>
                      <a:r>
                        <a:rPr lang="en-GB" sz="1400" b="0" baseline="0" dirty="0" err="1" smtClean="0">
                          <a:latin typeface="Calibri" pitchFamily="34" charset="0"/>
                          <a:cs typeface="Calibri" pitchFamily="34" charset="0"/>
                        </a:rPr>
                        <a:t>Parle-moi</a:t>
                      </a:r>
                      <a:r>
                        <a:rPr lang="en-GB" sz="1400" b="0" baseline="0" dirty="0" smtClean="0">
                          <a:latin typeface="Calibri" pitchFamily="34" charset="0"/>
                          <a:cs typeface="Calibri" pitchFamily="34" charset="0"/>
                        </a:rPr>
                        <a:t> de ta </a:t>
                      </a:r>
                      <a:r>
                        <a:rPr lang="en-GB" sz="1400" b="0" baseline="0" dirty="0" err="1" smtClean="0">
                          <a:latin typeface="Calibri" pitchFamily="34" charset="0"/>
                          <a:cs typeface="Calibri" pitchFamily="34" charset="0"/>
                        </a:rPr>
                        <a:t>journée</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scolaire</a:t>
                      </a:r>
                      <a:r>
                        <a:rPr lang="en-GB" sz="1400" b="0" baseline="0" dirty="0" smtClean="0">
                          <a:latin typeface="Calibri" pitchFamily="34" charset="0"/>
                          <a:cs typeface="Calibri" pitchFamily="34" charset="0"/>
                        </a:rPr>
                        <a:t>. </a:t>
                      </a:r>
                      <a:r>
                        <a:rPr lang="en-GB" sz="1400" b="0" baseline="0" dirty="0">
                          <a:latin typeface="Calibri" pitchFamily="34" charset="0"/>
                          <a:cs typeface="Calibri" pitchFamily="34" charset="0"/>
                        </a:rPr>
                        <a:t>(Tell me about your school routine.)</a:t>
                      </a:r>
                    </a:p>
                    <a:p>
                      <a:pPr>
                        <a:buFont typeface="Arial" charset="0"/>
                        <a:buNone/>
                      </a:pPr>
                      <a:r>
                        <a:rPr lang="en-GB" sz="1400" b="0" baseline="0" dirty="0" smtClean="0">
                          <a:latin typeface="Calibri" pitchFamily="34" charset="0"/>
                          <a:cs typeface="Calibri" pitchFamily="34" charset="0"/>
                        </a:rPr>
                        <a:t>-</a:t>
                      </a:r>
                      <a:r>
                        <a:rPr lang="en-GB" sz="1400" b="0" baseline="0" dirty="0" err="1" smtClean="0">
                          <a:latin typeface="Calibri" pitchFamily="34" charset="0"/>
                          <a:cs typeface="Calibri" pitchFamily="34" charset="0"/>
                        </a:rPr>
                        <a:t>Alors</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j’ai</a:t>
                      </a:r>
                      <a:r>
                        <a:rPr lang="en-GB" sz="1400" b="0" baseline="0" dirty="0" smtClean="0">
                          <a:latin typeface="Calibri" pitchFamily="34" charset="0"/>
                          <a:cs typeface="Calibri" pitchFamily="34" charset="0"/>
                        </a:rPr>
                        <a:t> cinq </a:t>
                      </a:r>
                      <a:r>
                        <a:rPr lang="en-GB" sz="1400" b="0" baseline="0" dirty="0" err="1" smtClean="0">
                          <a:latin typeface="Calibri" pitchFamily="34" charset="0"/>
                          <a:cs typeface="Calibri" pitchFamily="34" charset="0"/>
                        </a:rPr>
                        <a:t>cours</a:t>
                      </a:r>
                      <a:r>
                        <a:rPr lang="en-GB" sz="1400" b="0" baseline="0" dirty="0" smtClean="0">
                          <a:latin typeface="Calibri" pitchFamily="34" charset="0"/>
                          <a:cs typeface="Calibri" pitchFamily="34" charset="0"/>
                        </a:rPr>
                        <a:t> par jour et </a:t>
                      </a:r>
                      <a:r>
                        <a:rPr lang="en-GB" sz="1400" b="0" baseline="0" dirty="0" err="1" smtClean="0">
                          <a:latin typeface="Calibri" pitchFamily="34" charset="0"/>
                          <a:cs typeface="Calibri" pitchFamily="34" charset="0"/>
                        </a:rPr>
                        <a:t>chaque</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cours</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dure</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une</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heure</a:t>
                      </a:r>
                      <a:r>
                        <a:rPr lang="en-GB" sz="1400" b="0" baseline="0" dirty="0" smtClean="0">
                          <a:latin typeface="Calibri" pitchFamily="34" charset="0"/>
                          <a:cs typeface="Calibri" pitchFamily="34" charset="0"/>
                        </a:rPr>
                        <a:t>. Par </a:t>
                      </a:r>
                      <a:r>
                        <a:rPr lang="en-GB" sz="1400" b="0" baseline="0" dirty="0" err="1" smtClean="0">
                          <a:latin typeface="Calibri" pitchFamily="34" charset="0"/>
                          <a:cs typeface="Calibri" pitchFamily="34" charset="0"/>
                        </a:rPr>
                        <a:t>exemple</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hier</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j’ai</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eu</a:t>
                      </a:r>
                      <a:r>
                        <a:rPr lang="en-GB" sz="1400" b="0" baseline="0" dirty="0" smtClean="0">
                          <a:latin typeface="Calibri" pitchFamily="34" charset="0"/>
                          <a:cs typeface="Calibri" pitchFamily="34" charset="0"/>
                        </a:rPr>
                        <a:t> un </a:t>
                      </a:r>
                      <a:r>
                        <a:rPr lang="en-GB" sz="1400" b="0" baseline="0" dirty="0" err="1" smtClean="0">
                          <a:latin typeface="Calibri" pitchFamily="34" charset="0"/>
                          <a:cs typeface="Calibri" pitchFamily="34" charset="0"/>
                        </a:rPr>
                        <a:t>cours</a:t>
                      </a:r>
                      <a:r>
                        <a:rPr lang="en-GB" sz="1400" b="0" baseline="0" dirty="0" smtClean="0">
                          <a:latin typeface="Calibri" pitchFamily="34" charset="0"/>
                          <a:cs typeface="Calibri" pitchFamily="34" charset="0"/>
                        </a:rPr>
                        <a:t> </a:t>
                      </a:r>
                      <a:r>
                        <a:rPr lang="en-GB" sz="1400" b="0" baseline="0" dirty="0" err="1" smtClean="0">
                          <a:latin typeface="Calibri" pitchFamily="34" charset="0"/>
                          <a:cs typeface="Calibri" pitchFamily="34" charset="0"/>
                        </a:rPr>
                        <a:t>d’anglais</a:t>
                      </a:r>
                      <a:r>
                        <a:rPr lang="en-GB" sz="1400" b="0" baseline="0" dirty="0" smtClean="0">
                          <a:latin typeface="Calibri" pitchFamily="34" charset="0"/>
                          <a:cs typeface="Calibri" pitchFamily="34" charset="0"/>
                        </a:rPr>
                        <a:t> le </a:t>
                      </a:r>
                      <a:r>
                        <a:rPr lang="en-GB" sz="1400" b="0" baseline="0" dirty="0" err="1" smtClean="0">
                          <a:latin typeface="Calibri" pitchFamily="34" charset="0"/>
                          <a:cs typeface="Calibri" pitchFamily="34" charset="0"/>
                        </a:rPr>
                        <a:t>matin</a:t>
                      </a:r>
                      <a:r>
                        <a:rPr lang="en-GB" sz="1400" b="0" baseline="0" dirty="0" smtClean="0">
                          <a:latin typeface="Calibri" pitchFamily="34" charset="0"/>
                          <a:cs typeface="Calibri" pitchFamily="34" charset="0"/>
                        </a:rPr>
                        <a:t> et un </a:t>
                      </a:r>
                      <a:r>
                        <a:rPr lang="en-GB" sz="1400" b="0" baseline="0" dirty="0" err="1" smtClean="0">
                          <a:latin typeface="Calibri" pitchFamily="34" charset="0"/>
                          <a:cs typeface="Calibri" pitchFamily="34" charset="0"/>
                        </a:rPr>
                        <a:t>cours</a:t>
                      </a:r>
                      <a:r>
                        <a:rPr lang="en-GB" sz="1400" b="0" baseline="0" dirty="0" smtClean="0">
                          <a:latin typeface="Calibri" pitchFamily="34" charset="0"/>
                          <a:cs typeface="Calibri" pitchFamily="34" charset="0"/>
                        </a:rPr>
                        <a:t> de maths </a:t>
                      </a:r>
                      <a:r>
                        <a:rPr lang="en-GB" sz="1400" b="0" baseline="0" dirty="0" err="1" smtClean="0">
                          <a:latin typeface="Calibri" pitchFamily="34" charset="0"/>
                          <a:cs typeface="Calibri" pitchFamily="34" charset="0"/>
                        </a:rPr>
                        <a:t>l’après</a:t>
                      </a:r>
                      <a:r>
                        <a:rPr lang="en-GB" sz="1400" b="0" baseline="0" dirty="0" smtClean="0">
                          <a:latin typeface="Calibri" pitchFamily="34" charset="0"/>
                          <a:cs typeface="Calibri" pitchFamily="34" charset="0"/>
                        </a:rPr>
                        <a:t>-midi. </a:t>
                      </a:r>
                      <a:r>
                        <a:rPr lang="en-GB" sz="1400" b="0" baseline="0" dirty="0">
                          <a:latin typeface="Calibri" pitchFamily="34" charset="0"/>
                          <a:cs typeface="Calibri" pitchFamily="34" charset="0"/>
                        </a:rPr>
                        <a:t>(Well, I have 5 lessons per day and each lesson lasts an hour. For example, yesterday I had </a:t>
                      </a:r>
                      <a:r>
                        <a:rPr lang="en-GB" sz="1400" b="0" baseline="0" dirty="0" smtClean="0">
                          <a:latin typeface="Calibri" pitchFamily="34" charset="0"/>
                          <a:cs typeface="Calibri" pitchFamily="34" charset="0"/>
                        </a:rPr>
                        <a:t>English in the morning </a:t>
                      </a:r>
                      <a:r>
                        <a:rPr lang="en-GB" sz="1400" b="0" baseline="0" dirty="0">
                          <a:latin typeface="Calibri" pitchFamily="34" charset="0"/>
                          <a:cs typeface="Calibri" pitchFamily="34" charset="0"/>
                        </a:rPr>
                        <a:t>and maths in the afternoon.</a:t>
                      </a:r>
                    </a:p>
                    <a:p>
                      <a:pPr>
                        <a:buFont typeface="Arial" charset="0"/>
                        <a:buNone/>
                      </a:pPr>
                      <a:endParaRPr lang="en-GB" sz="1200" baseline="0" dirty="0">
                        <a:latin typeface="Calibri" pitchFamily="34" charset="0"/>
                        <a:cs typeface="Calibri" pitchFamily="34" charset="0"/>
                      </a:endParaRPr>
                    </a:p>
                    <a:p>
                      <a:pPr>
                        <a:buFont typeface="Arial" charset="0"/>
                        <a:buChar char="•"/>
                      </a:pPr>
                      <a:r>
                        <a:rPr lang="en-GB" sz="1600" dirty="0">
                          <a:latin typeface="Calibri" pitchFamily="34" charset="0"/>
                          <a:cs typeface="Calibri" pitchFamily="34" charset="0"/>
                        </a:rPr>
                        <a:t>Use </a:t>
                      </a:r>
                      <a:r>
                        <a:rPr lang="en-GB" sz="1600" b="1" dirty="0">
                          <a:latin typeface="Calibri" pitchFamily="34" charset="0"/>
                          <a:cs typeface="Calibri" pitchFamily="34" charset="0"/>
                        </a:rPr>
                        <a:t>what you know how to say </a:t>
                      </a:r>
                      <a:r>
                        <a:rPr lang="en-GB" sz="1600" dirty="0">
                          <a:latin typeface="Calibri" pitchFamily="34" charset="0"/>
                          <a:cs typeface="Calibri" pitchFamily="34" charset="0"/>
                        </a:rPr>
                        <a:t>rather than  exactly what you want to say</a:t>
                      </a:r>
                    </a:p>
                    <a:p>
                      <a:pPr>
                        <a:buFont typeface="Arial" charset="0"/>
                        <a:buChar char="•"/>
                      </a:pPr>
                      <a:r>
                        <a:rPr lang="en-GB" sz="1600" dirty="0">
                          <a:latin typeface="Calibri" pitchFamily="34" charset="0"/>
                          <a:cs typeface="Calibri" pitchFamily="34" charset="0"/>
                        </a:rPr>
                        <a:t>Back up your opinion using </a:t>
                      </a:r>
                      <a:r>
                        <a:rPr lang="en-GB" sz="1600" b="1" dirty="0" err="1" smtClean="0">
                          <a:latin typeface="Calibri" pitchFamily="34" charset="0"/>
                          <a:cs typeface="Calibri" pitchFamily="34" charset="0"/>
                        </a:rPr>
                        <a:t>parce</a:t>
                      </a:r>
                      <a:r>
                        <a:rPr lang="en-GB" sz="1600" b="1" dirty="0" smtClean="0">
                          <a:latin typeface="Calibri" pitchFamily="34" charset="0"/>
                          <a:cs typeface="Calibri" pitchFamily="34" charset="0"/>
                        </a:rPr>
                        <a:t> que/ car/  </a:t>
                      </a:r>
                      <a:r>
                        <a:rPr lang="en-GB" sz="1600" b="1" dirty="0" err="1" smtClean="0">
                          <a:latin typeface="Calibri" pitchFamily="34" charset="0"/>
                          <a:cs typeface="Calibri" pitchFamily="34" charset="0"/>
                        </a:rPr>
                        <a:t>puisque</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étant</a:t>
                      </a:r>
                      <a:r>
                        <a:rPr lang="en-GB" sz="1600" b="1" dirty="0" smtClean="0">
                          <a:latin typeface="Calibri" pitchFamily="34" charset="0"/>
                          <a:cs typeface="Calibri" pitchFamily="34" charset="0"/>
                        </a:rPr>
                        <a:t> </a:t>
                      </a:r>
                      <a:r>
                        <a:rPr lang="en-GB" sz="1600" b="1" dirty="0" err="1" smtClean="0">
                          <a:latin typeface="Calibri" pitchFamily="34" charset="0"/>
                          <a:cs typeface="Calibri" pitchFamily="34" charset="0"/>
                        </a:rPr>
                        <a:t>donné</a:t>
                      </a:r>
                      <a:r>
                        <a:rPr lang="en-GB" sz="1600" b="1" dirty="0" smtClean="0">
                          <a:latin typeface="Calibri" pitchFamily="34" charset="0"/>
                          <a:cs typeface="Calibri" pitchFamily="34" charset="0"/>
                        </a:rPr>
                        <a:t> que</a:t>
                      </a:r>
                      <a:endParaRPr lang="en-GB" sz="1600" b="1" dirty="0">
                        <a:latin typeface="Calibri" pitchFamily="34" charset="0"/>
                        <a:cs typeface="Calibri" pitchFamily="34" charset="0"/>
                      </a:endParaRPr>
                    </a:p>
                    <a:p>
                      <a:pPr>
                        <a:buFont typeface="Arial" charset="0"/>
                        <a:buChar char="•"/>
                      </a:pPr>
                      <a:r>
                        <a:rPr lang="en-GB" sz="1600" b="0" dirty="0">
                          <a:latin typeface="Calibri" pitchFamily="34" charset="0"/>
                          <a:cs typeface="Calibri" pitchFamily="34" charset="0"/>
                        </a:rPr>
                        <a:t>Use frequency &amp; time phrases </a:t>
                      </a:r>
                    </a:p>
                    <a:p>
                      <a:pPr>
                        <a:buFont typeface="Arial" charset="0"/>
                        <a:buChar char="•"/>
                      </a:pPr>
                      <a:r>
                        <a:rPr lang="en-GB" sz="1600" b="0" dirty="0">
                          <a:latin typeface="Calibri" pitchFamily="34" charset="0"/>
                          <a:cs typeface="Calibri" pitchFamily="34" charset="0"/>
                        </a:rPr>
                        <a:t>Use</a:t>
                      </a:r>
                      <a:r>
                        <a:rPr lang="en-GB" sz="1200" b="0" dirty="0">
                          <a:latin typeface="Calibri" pitchFamily="34" charset="0"/>
                          <a:cs typeface="Calibri" pitchFamily="34" charset="0"/>
                        </a:rPr>
                        <a:t> </a:t>
                      </a:r>
                      <a:r>
                        <a:rPr lang="en-GB" sz="2000" b="1" dirty="0" smtClean="0">
                          <a:latin typeface="Calibri" pitchFamily="34" charset="0"/>
                          <a:cs typeface="Calibri" pitchFamily="34" charset="0"/>
                        </a:rPr>
                        <a:t>FRENCH</a:t>
                      </a:r>
                      <a:r>
                        <a:rPr lang="en-GB" sz="2000" b="1" baseline="0" dirty="0" smtClean="0">
                          <a:latin typeface="Calibri" pitchFamily="34" charset="0"/>
                          <a:cs typeface="Calibri" pitchFamily="34" charset="0"/>
                        </a:rPr>
                        <a:t> FANCIES</a:t>
                      </a:r>
                      <a:endParaRPr lang="en-GB" sz="2000" b="1" dirty="0">
                        <a:latin typeface="Calibri" pitchFamily="34" charset="0"/>
                        <a:cs typeface="Calibri" pitchFamily="34" charset="0"/>
                      </a:endParaRPr>
                    </a:p>
                    <a:p>
                      <a:pPr>
                        <a:buFont typeface="Arial" charset="0"/>
                        <a:buChar char="•"/>
                      </a:pPr>
                      <a:r>
                        <a:rPr lang="en-GB" sz="1600" b="0" dirty="0">
                          <a:latin typeface="Calibri" pitchFamily="34" charset="0"/>
                          <a:cs typeface="Calibri" pitchFamily="34" charset="0"/>
                        </a:rPr>
                        <a:t>Use</a:t>
                      </a:r>
                      <a:r>
                        <a:rPr lang="en-GB" sz="1200" b="0" dirty="0">
                          <a:latin typeface="Calibri" pitchFamily="34" charset="0"/>
                          <a:cs typeface="Calibri" pitchFamily="34" charset="0"/>
                        </a:rPr>
                        <a:t> </a:t>
                      </a:r>
                      <a:r>
                        <a:rPr lang="en-GB" sz="2000" b="1" dirty="0">
                          <a:latin typeface="Calibri" pitchFamily="34" charset="0"/>
                          <a:cs typeface="Calibri" pitchFamily="34" charset="0"/>
                        </a:rPr>
                        <a:t>LOVE IT</a:t>
                      </a:r>
                      <a:r>
                        <a:rPr lang="en-GB" sz="2000" b="1" dirty="0" smtClean="0">
                          <a:latin typeface="Calibri" pitchFamily="34" charset="0"/>
                          <a:cs typeface="Calibri" pitchFamily="34" charset="0"/>
                        </a:rPr>
                        <a:t>!</a:t>
                      </a:r>
                    </a:p>
                    <a:p>
                      <a:pPr>
                        <a:buFont typeface="Arial" charset="0"/>
                        <a:buNone/>
                      </a:pPr>
                      <a:endParaRPr lang="en-GB" sz="2000" b="1" dirty="0">
                        <a:latin typeface="Calibri" pitchFamily="34" charset="0"/>
                        <a:cs typeface="Calibri" pitchFamily="34" charset="0"/>
                      </a:endParaRPr>
                    </a:p>
                    <a:p>
                      <a:pPr>
                        <a:buFont typeface="Arial" charset="0"/>
                        <a:buChar char="•"/>
                      </a:pPr>
                      <a:r>
                        <a:rPr lang="en-GB" sz="1400" b="1" baseline="0" dirty="0" smtClean="0">
                          <a:latin typeface="Calibri" pitchFamily="34" charset="0"/>
                          <a:cs typeface="Calibri" pitchFamily="34" charset="0"/>
                        </a:rPr>
                        <a:t>LISTEN </a:t>
                      </a:r>
                      <a:r>
                        <a:rPr lang="en-GB" sz="1400" b="1" baseline="0" dirty="0">
                          <a:latin typeface="Calibri" pitchFamily="34" charset="0"/>
                          <a:cs typeface="Calibri" pitchFamily="34" charset="0"/>
                        </a:rPr>
                        <a:t>TO YOUR TEACHER: BE PREPARED TO RESPOND TO QUESTIONS THAT ADD TO THE SPONTANEITY OF THE CONVERSATION IF POSSIBLE!</a:t>
                      </a:r>
                    </a:p>
                    <a:p>
                      <a:pPr>
                        <a:buFont typeface="Arial" charset="0"/>
                        <a:buNone/>
                      </a:pPr>
                      <a:endParaRPr lang="en-GB" sz="1200" b="1" dirty="0" smtClean="0">
                        <a:latin typeface="Calibri" pitchFamily="34" charset="0"/>
                        <a:cs typeface="Calibri" pitchFamily="34" charset="0"/>
                      </a:endParaRPr>
                    </a:p>
                    <a:p>
                      <a:pPr>
                        <a:buFont typeface="Arial" charset="0"/>
                        <a:buNone/>
                      </a:pPr>
                      <a:endParaRPr lang="en-GB" sz="1200" b="1"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1"/>
                  </a:ext>
                </a:extLst>
              </a:tr>
              <a:tr h="1940671">
                <a:tc>
                  <a:txBody>
                    <a:bodyPr/>
                    <a:lstStyle/>
                    <a:p>
                      <a:pPr>
                        <a:buFont typeface="Arial" charset="0"/>
                        <a:buNone/>
                      </a:pPr>
                      <a:r>
                        <a:rPr lang="en-GB" sz="1400" b="1" dirty="0" smtClean="0">
                          <a:latin typeface="Calibri" pitchFamily="34" charset="0"/>
                          <a:cs typeface="Calibri" pitchFamily="34" charset="0"/>
                        </a:rPr>
                        <a:t>SUCCESS </a:t>
                      </a:r>
                      <a:r>
                        <a:rPr lang="en-GB" sz="1400" b="1" dirty="0">
                          <a:latin typeface="Calibri" pitchFamily="34" charset="0"/>
                          <a:cs typeface="Calibri" pitchFamily="34" charset="0"/>
                        </a:rPr>
                        <a:t>CRITERIA</a:t>
                      </a:r>
                      <a:r>
                        <a:rPr lang="en-GB" sz="1400" b="1" baseline="0" dirty="0">
                          <a:latin typeface="Calibri" pitchFamily="34" charset="0"/>
                          <a:cs typeface="Calibri" pitchFamily="34" charset="0"/>
                        </a:rPr>
                        <a:t> (H)</a:t>
                      </a:r>
                      <a:endParaRPr lang="en-GB" sz="1400" b="1" dirty="0">
                        <a:latin typeface="Calibri" pitchFamily="34" charset="0"/>
                        <a:cs typeface="Calibri" pitchFamily="34" charset="0"/>
                      </a:endParaRPr>
                    </a:p>
                    <a:p>
                      <a:pPr marL="171450" indent="-171450">
                        <a:buFont typeface="Arial" panose="020B0604020202020204" pitchFamily="34" charset="0"/>
                        <a:buChar char="•"/>
                      </a:pPr>
                      <a:r>
                        <a:rPr lang="en-GB" sz="1200" b="0" dirty="0" smtClean="0">
                          <a:latin typeface="Calibri" pitchFamily="34" charset="0"/>
                          <a:cs typeface="Calibri" pitchFamily="34" charset="0"/>
                        </a:rPr>
                        <a:t>A lot of information is conveyed</a:t>
                      </a:r>
                    </a:p>
                    <a:p>
                      <a:pPr marL="171450" indent="-171450">
                        <a:buFont typeface="Arial" panose="020B0604020202020204" pitchFamily="34" charset="0"/>
                        <a:buChar char="•"/>
                      </a:pPr>
                      <a:r>
                        <a:rPr lang="en-GB" sz="1200" b="0" dirty="0" smtClean="0">
                          <a:latin typeface="Calibri" pitchFamily="34" charset="0"/>
                          <a:cs typeface="Calibri" pitchFamily="34" charset="0"/>
                        </a:rPr>
                        <a:t>Consistent good development with regular extended</a:t>
                      </a:r>
                      <a:r>
                        <a:rPr lang="en-GB" sz="1200" b="0" baseline="0" dirty="0" smtClean="0">
                          <a:latin typeface="Calibri" pitchFamily="34" charset="0"/>
                          <a:cs typeface="Calibri" pitchFamily="34" charset="0"/>
                        </a:rPr>
                        <a:t> responses</a:t>
                      </a:r>
                    </a:p>
                    <a:p>
                      <a:pPr marL="171450" indent="-171450">
                        <a:buFont typeface="Arial" panose="020B0604020202020204" pitchFamily="34" charset="0"/>
                        <a:buChar char="•"/>
                      </a:pPr>
                      <a:r>
                        <a:rPr lang="en-GB" sz="1200" b="0" baseline="0" dirty="0" smtClean="0">
                          <a:latin typeface="Calibri" pitchFamily="34" charset="0"/>
                          <a:cs typeface="Calibri" pitchFamily="34" charset="0"/>
                        </a:rPr>
                        <a:t>Wide variety of vocabulary and structures</a:t>
                      </a:r>
                      <a:endParaRPr lang="en-GB" sz="1200" b="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Font typeface="Arial" charset="0"/>
                        <a:buNone/>
                      </a:pPr>
                      <a:r>
                        <a:rPr lang="en-GB" sz="1400" b="1" dirty="0" smtClean="0">
                          <a:latin typeface="Calibri" pitchFamily="34" charset="0"/>
                          <a:cs typeface="Calibri" pitchFamily="34" charset="0"/>
                        </a:rPr>
                        <a:t>SUCCESS </a:t>
                      </a:r>
                      <a:r>
                        <a:rPr lang="en-GB" sz="1400" b="1" dirty="0">
                          <a:latin typeface="Calibri" pitchFamily="34" charset="0"/>
                          <a:cs typeface="Calibri" pitchFamily="34" charset="0"/>
                        </a:rPr>
                        <a:t>CRITERIA</a:t>
                      </a:r>
                      <a:r>
                        <a:rPr lang="en-GB" sz="1400" b="1" baseline="0" dirty="0">
                          <a:latin typeface="Calibri" pitchFamily="34" charset="0"/>
                          <a:cs typeface="Calibri" pitchFamily="34" charset="0"/>
                        </a:rPr>
                        <a:t> (F)</a:t>
                      </a:r>
                      <a:endParaRPr lang="en-GB" sz="1400" b="1" dirty="0">
                        <a:latin typeface="Calibri" pitchFamily="34" charset="0"/>
                        <a:cs typeface="Calibri" pitchFamily="34" charset="0"/>
                      </a:endParaRPr>
                    </a:p>
                    <a:p>
                      <a:pPr>
                        <a:buFont typeface="Arial" pitchFamily="34" charset="0"/>
                        <a:buChar char="•"/>
                      </a:pPr>
                      <a:r>
                        <a:rPr lang="en-GB" sz="1200" b="0" baseline="0" dirty="0" smtClean="0">
                          <a:latin typeface="Calibri" pitchFamily="34" charset="0"/>
                          <a:cs typeface="Calibri" pitchFamily="34" charset="0"/>
                        </a:rPr>
                        <a:t>Quite a lot of information is conveyed</a:t>
                      </a:r>
                    </a:p>
                    <a:p>
                      <a:pPr>
                        <a:buFont typeface="Arial" pitchFamily="34" charset="0"/>
                        <a:buChar char="•"/>
                      </a:pPr>
                      <a:r>
                        <a:rPr lang="en-GB" sz="1200" b="0" baseline="0" dirty="0" smtClean="0">
                          <a:latin typeface="Calibri" pitchFamily="34" charset="0"/>
                          <a:cs typeface="Calibri" pitchFamily="34" charset="0"/>
                        </a:rPr>
                        <a:t>Regular good development of responses </a:t>
                      </a:r>
                    </a:p>
                    <a:p>
                      <a:pPr>
                        <a:buFont typeface="Arial" pitchFamily="34" charset="0"/>
                        <a:buChar char="•"/>
                      </a:pPr>
                      <a:r>
                        <a:rPr lang="en-GB" sz="1200" b="0" baseline="0" dirty="0" smtClean="0">
                          <a:latin typeface="Calibri" pitchFamily="34" charset="0"/>
                          <a:cs typeface="Calibri" pitchFamily="34" charset="0"/>
                        </a:rPr>
                        <a:t>Good variety of vocabulary and structures</a:t>
                      </a:r>
                      <a:endParaRPr lang="en-GB" sz="1200" b="0" dirty="0">
                        <a:latin typeface="Calibri" pitchFamily="34" charset="0"/>
                        <a:cs typeface="Calibri" pitchFamily="34" charset="0"/>
                      </a:endParaRPr>
                    </a:p>
                    <a:p>
                      <a:pPr>
                        <a:buFont typeface="Arial" pitchFamily="34" charset="0"/>
                        <a:buChar char="•"/>
                      </a:pPr>
                      <a:endParaRPr lang="en-GB" sz="1200" b="0" dirty="0">
                        <a:latin typeface="Calibri" pitchFamily="34" charset="0"/>
                        <a:cs typeface="Calibri" pitchFamily="34" charset="0"/>
                      </a:endParaRPr>
                    </a:p>
                    <a:p>
                      <a:pPr>
                        <a:buFont typeface="Arial" pitchFamily="34" charset="0"/>
                        <a:buChar char="•"/>
                      </a:pPr>
                      <a:endParaRPr lang="en-GB" sz="1200" b="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6" name="Picture 2" descr="http://watermarked.cutcaster.com/cutcaster-photo-801039387-Two-3d-characters-giving-high-five.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863837" y="5247649"/>
            <a:ext cx="1080120" cy="702083"/>
          </a:xfrm>
          <a:prstGeom prst="rect">
            <a:avLst/>
          </a:prstGeom>
          <a:noFill/>
          <a:ln w="9525">
            <a:noFill/>
            <a:miter lim="800000"/>
            <a:headEnd/>
            <a:tailEnd/>
          </a:ln>
        </p:spPr>
      </p:pic>
      <p:pic>
        <p:nvPicPr>
          <p:cNvPr id="8" name="Picture 4" descr="http://www.stockphotopro.com/photo-thumbs-2/stockphotopro_05708VXF_no_title.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768549" y="1886251"/>
            <a:ext cx="880967" cy="792088"/>
          </a:xfrm>
          <a:prstGeom prst="rect">
            <a:avLst/>
          </a:prstGeom>
          <a:noFill/>
          <a:ln w="9525">
            <a:noFill/>
            <a:miter lim="800000"/>
            <a:headEnd/>
            <a:tailEnd/>
          </a:ln>
        </p:spPr>
      </p:pic>
      <p:pic>
        <p:nvPicPr>
          <p:cNvPr id="5" name="Picture 32" descr="https://thesociableb.files.wordpress.com/2016/09/key-emoj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59622">
            <a:off x="5621215" y="444676"/>
            <a:ext cx="852060" cy="703939"/>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pPr>
              <a:defRPr/>
            </a:pPr>
            <a:fld id="{0F145BFC-05E3-4D00-AE96-44E6DC1FA43B}" type="slidenum">
              <a:rPr lang="en-GB" smtClean="0"/>
              <a:pPr>
                <a:defRPr/>
              </a:pPr>
              <a:t>35</a:t>
            </a:fld>
            <a:endParaRPr lang="en-GB"/>
          </a:p>
        </p:txBody>
      </p:sp>
      <p:sp>
        <p:nvSpPr>
          <p:cNvPr id="7" name="TextBox 6"/>
          <p:cNvSpPr txBox="1"/>
          <p:nvPr/>
        </p:nvSpPr>
        <p:spPr>
          <a:xfrm>
            <a:off x="4399484" y="5105157"/>
            <a:ext cx="2115616" cy="338554"/>
          </a:xfrm>
          <a:prstGeom prst="rect">
            <a:avLst/>
          </a:prstGeom>
          <a:noFill/>
          <a:ln>
            <a:solidFill>
              <a:schemeClr val="tx1"/>
            </a:solidFill>
          </a:ln>
        </p:spPr>
        <p:txBody>
          <a:bodyPr wrap="square" rtlCol="0">
            <a:spAutoFit/>
          </a:bodyPr>
          <a:lstStyle/>
          <a:p>
            <a:pPr algn="ctr"/>
            <a:r>
              <a:rPr lang="es-ES_tradnl" sz="1600" b="1" dirty="0" smtClean="0">
                <a:latin typeface="Calibri" pitchFamily="34" charset="0"/>
                <a:cs typeface="Calibri" pitchFamily="34" charset="0"/>
              </a:rPr>
              <a:t>???????????????????</a:t>
            </a:r>
            <a:endParaRPr lang="es-ES_tradnl" sz="16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3358" y="1070069"/>
            <a:ext cx="5086350" cy="4200525"/>
          </a:xfrm>
          <a:prstGeom prst="rect">
            <a:avLst/>
          </a:prstGeom>
          <a:noFill/>
          <a:ln w="9525">
            <a:noFill/>
            <a:miter lim="800000"/>
            <a:headEnd/>
            <a:tailEnd/>
          </a:ln>
        </p:spPr>
      </p:pic>
      <p:sp>
        <p:nvSpPr>
          <p:cNvPr id="2" name="Title 1"/>
          <p:cNvSpPr>
            <a:spLocks noGrp="1"/>
          </p:cNvSpPr>
          <p:nvPr>
            <p:ph type="title"/>
          </p:nvPr>
        </p:nvSpPr>
        <p:spPr>
          <a:xfrm>
            <a:off x="188640" y="395536"/>
            <a:ext cx="5832648" cy="624697"/>
          </a:xfrm>
          <a:solidFill>
            <a:schemeClr val="bg1"/>
          </a:solidFill>
        </p:spPr>
        <p:txBody>
          <a:bodyPr/>
          <a:lstStyle/>
          <a:p>
            <a:pPr lvl="0" algn="l"/>
            <a:r>
              <a:rPr lang="es-ES_tradnl" sz="1400" b="1" dirty="0" err="1" smtClean="0"/>
              <a:t>Question</a:t>
            </a:r>
            <a:r>
              <a:rPr lang="es-ES_tradnl" sz="1400" b="1" dirty="0" smtClean="0"/>
              <a:t> </a:t>
            </a:r>
            <a:r>
              <a:rPr lang="es-ES_tradnl" sz="1400" b="1" dirty="0"/>
              <a:t>1 FOUNDATION </a:t>
            </a:r>
            <a:r>
              <a:rPr lang="es-ES_tradnl" sz="1400" b="1" dirty="0" smtClean="0"/>
              <a:t>(10 </a:t>
            </a:r>
            <a:r>
              <a:rPr lang="es-ES_tradnl" sz="1400" b="1" dirty="0" err="1" smtClean="0"/>
              <a:t>marks</a:t>
            </a:r>
            <a:r>
              <a:rPr lang="es-ES_tradnl" sz="1400" b="1" dirty="0" smtClean="0"/>
              <a:t>)</a:t>
            </a:r>
            <a:r>
              <a:rPr lang="es-ES_tradnl" sz="1400" b="1" dirty="0"/>
              <a:t/>
            </a:r>
            <a:br>
              <a:rPr lang="es-ES_tradnl" sz="1400" b="1" dirty="0"/>
            </a:br>
            <a:r>
              <a:rPr lang="es-ES_tradnl" sz="1400" b="1" dirty="0" err="1"/>
              <a:t>You</a:t>
            </a:r>
            <a:r>
              <a:rPr lang="es-ES_tradnl" sz="1400" b="1" dirty="0"/>
              <a:t> have to </a:t>
            </a:r>
            <a:r>
              <a:rPr lang="es-ES_tradnl" sz="1400" b="1" dirty="0" err="1"/>
              <a:t>write</a:t>
            </a:r>
            <a:r>
              <a:rPr lang="es-ES_tradnl" sz="1400" b="1" dirty="0"/>
              <a:t> </a:t>
            </a:r>
            <a:r>
              <a:rPr lang="es-ES_tradnl" sz="1400" b="1" dirty="0" smtClean="0"/>
              <a:t>5 </a:t>
            </a:r>
            <a:r>
              <a:rPr lang="es-ES_tradnl" sz="1400" b="1" dirty="0" err="1" smtClean="0"/>
              <a:t>sentences</a:t>
            </a:r>
            <a:r>
              <a:rPr lang="es-ES_tradnl" sz="1400" b="1" dirty="0" smtClean="0"/>
              <a:t> to </a:t>
            </a:r>
            <a:r>
              <a:rPr lang="es-ES_tradnl" sz="1400" b="1" dirty="0"/>
              <a:t>describe a </a:t>
            </a:r>
            <a:r>
              <a:rPr lang="es-ES_tradnl" sz="1400" b="1" dirty="0" err="1"/>
              <a:t>photo</a:t>
            </a:r>
            <a:r>
              <a:rPr lang="es-ES_tradnl" sz="1400" b="1" dirty="0"/>
              <a:t> </a:t>
            </a:r>
          </a:p>
        </p:txBody>
      </p:sp>
      <p:sp>
        <p:nvSpPr>
          <p:cNvPr id="4" name="TextBox 3"/>
          <p:cNvSpPr txBox="1"/>
          <p:nvPr/>
        </p:nvSpPr>
        <p:spPr>
          <a:xfrm>
            <a:off x="404664" y="5292080"/>
            <a:ext cx="5904656" cy="338554"/>
          </a:xfrm>
          <a:prstGeom prst="rect">
            <a:avLst/>
          </a:prstGeom>
          <a:noFill/>
          <a:ln>
            <a:solidFill>
              <a:schemeClr val="tx1"/>
            </a:solidFill>
          </a:ln>
        </p:spPr>
        <p:txBody>
          <a:bodyPr wrap="square" rtlCol="0">
            <a:spAutoFit/>
          </a:bodyPr>
          <a:lstStyle/>
          <a:p>
            <a:pPr algn="ctr"/>
            <a:r>
              <a:rPr lang="en-GB" sz="1600" b="1" dirty="0">
                <a:latin typeface="+mn-lt"/>
              </a:rPr>
              <a:t>Same verb, different information will get you FULL Marks!</a:t>
            </a:r>
          </a:p>
        </p:txBody>
      </p:sp>
      <p:sp>
        <p:nvSpPr>
          <p:cNvPr id="8" name="Slide Number Placeholder 7"/>
          <p:cNvSpPr>
            <a:spLocks noGrp="1"/>
          </p:cNvSpPr>
          <p:nvPr>
            <p:ph type="sldNum" sz="quarter" idx="12"/>
          </p:nvPr>
        </p:nvSpPr>
        <p:spPr/>
        <p:txBody>
          <a:bodyPr/>
          <a:lstStyle/>
          <a:p>
            <a:pPr>
              <a:defRPr/>
            </a:pPr>
            <a:fld id="{444A666A-3D31-43B9-854B-E5954ACFF98B}" type="slidenum">
              <a:rPr lang="en-GB" smtClean="0"/>
              <a:pPr>
                <a:defRPr/>
              </a:pPr>
              <a:t>36</a:t>
            </a:fld>
            <a:endParaRPr lang="en-GB"/>
          </a:p>
        </p:txBody>
      </p:sp>
      <p:sp>
        <p:nvSpPr>
          <p:cNvPr id="7" name="Title 4"/>
          <p:cNvSpPr txBox="1">
            <a:spLocks/>
          </p:cNvSpPr>
          <p:nvPr/>
        </p:nvSpPr>
        <p:spPr bwMode="auto">
          <a:xfrm>
            <a:off x="0" y="1187624"/>
            <a:ext cx="6624736"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bwMode="auto">
          <a:xfrm>
            <a:off x="404664" y="0"/>
            <a:ext cx="5832648" cy="460871"/>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b="1" i="0" u="none" strike="noStrike" kern="1200" cap="none" spc="0" normalizeH="0" baseline="0" noProof="0" dirty="0">
                <a:ln>
                  <a:noFill/>
                </a:ln>
                <a:solidFill>
                  <a:schemeClr val="tx1"/>
                </a:solidFill>
                <a:effectLst/>
                <a:uLnTx/>
                <a:uFillTx/>
                <a:latin typeface="+mj-lt"/>
                <a:ea typeface="+mj-ea"/>
                <a:cs typeface="+mj-cs"/>
              </a:rPr>
              <a:t>GCSE </a:t>
            </a:r>
            <a:r>
              <a:rPr lang="es-ES_tradnl" b="1" dirty="0" smtClean="0">
                <a:latin typeface="+mj-lt"/>
                <a:ea typeface="+mj-ea"/>
                <a:cs typeface="+mj-cs"/>
              </a:rPr>
              <a:t>FRENCH</a:t>
            </a:r>
            <a:r>
              <a:rPr kumimoji="0" lang="es-ES_tradnl" b="1" i="0" u="none" strike="noStrike" kern="1200" cap="none" spc="0" normalizeH="0" baseline="0" noProof="0" dirty="0" smtClean="0">
                <a:ln>
                  <a:noFill/>
                </a:ln>
                <a:solidFill>
                  <a:schemeClr val="tx1"/>
                </a:solidFill>
                <a:effectLst/>
                <a:uLnTx/>
                <a:uFillTx/>
                <a:latin typeface="+mj-lt"/>
                <a:ea typeface="+mj-ea"/>
                <a:cs typeface="+mj-cs"/>
              </a:rPr>
              <a:t> </a:t>
            </a:r>
            <a:r>
              <a:rPr kumimoji="0" lang="es-ES_tradnl" b="1" i="0" u="none" strike="noStrike" kern="1200" cap="none" spc="0" normalizeH="0" baseline="0" noProof="0" dirty="0">
                <a:ln>
                  <a:noFill/>
                </a:ln>
                <a:solidFill>
                  <a:schemeClr val="tx1"/>
                </a:solidFill>
                <a:effectLst/>
                <a:uLnTx/>
                <a:uFillTx/>
                <a:latin typeface="+mj-lt"/>
                <a:ea typeface="+mj-ea"/>
                <a:cs typeface="+mj-cs"/>
              </a:rPr>
              <a:t>FOUNDATION </a:t>
            </a:r>
            <a:r>
              <a:rPr kumimoji="0" lang="es-ES_tradnl" b="1" i="0" u="none" strike="noStrike" kern="1200" cap="none" spc="0" normalizeH="0" baseline="0" noProof="0" dirty="0" smtClean="0">
                <a:ln>
                  <a:noFill/>
                </a:ln>
                <a:solidFill>
                  <a:schemeClr val="tx1"/>
                </a:solidFill>
                <a:effectLst/>
                <a:uLnTx/>
                <a:uFillTx/>
                <a:latin typeface="+mj-lt"/>
                <a:ea typeface="+mj-ea"/>
                <a:cs typeface="+mj-cs"/>
              </a:rPr>
              <a:t>WRITING </a:t>
            </a:r>
            <a:endParaRPr kumimoji="0" lang="es-ES_tradnl" b="1"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188640" y="1043608"/>
            <a:ext cx="5112568" cy="492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You receive this photo from a friend</a:t>
            </a:r>
            <a:endParaRPr lang="en-GB" dirty="0">
              <a:solidFill>
                <a:schemeClr val="tx1"/>
              </a:solidFill>
            </a:endParaRPr>
          </a:p>
        </p:txBody>
      </p:sp>
      <p:sp>
        <p:nvSpPr>
          <p:cNvPr id="11" name="Rectangle 10"/>
          <p:cNvSpPr/>
          <p:nvPr/>
        </p:nvSpPr>
        <p:spPr>
          <a:xfrm>
            <a:off x="332656" y="4778024"/>
            <a:ext cx="5804806" cy="492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is in this photo? Write 5 sentences in French</a:t>
            </a:r>
            <a:endParaRPr lang="en-GB" dirty="0">
              <a:solidFill>
                <a:schemeClr val="tx1"/>
              </a:solidFill>
            </a:endParaRPr>
          </a:p>
        </p:txBody>
      </p:sp>
      <p:pic>
        <p:nvPicPr>
          <p:cNvPr id="12" name="Picture 11" descr="The ideas about paw print clip art on dog paw"/>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46" r="22252"/>
          <a:stretch/>
        </p:blipFill>
        <p:spPr bwMode="auto">
          <a:xfrm rot="389043">
            <a:off x="4434810" y="7410839"/>
            <a:ext cx="612561" cy="1269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762" y="5743287"/>
            <a:ext cx="5112568" cy="3385542"/>
          </a:xfrm>
          <a:prstGeom prst="rect">
            <a:avLst/>
          </a:prstGeom>
          <a:noFill/>
        </p:spPr>
        <p:txBody>
          <a:bodyPr wrap="square" rtlCol="0">
            <a:spAutoFit/>
          </a:bodyPr>
          <a:lstStyle/>
          <a:p>
            <a:pPr marL="342900" indent="-342900">
              <a:buAutoNum type="arabicPeriod"/>
            </a:pPr>
            <a:r>
              <a:rPr lang="en-GB" sz="1600" dirty="0" smtClean="0">
                <a:latin typeface="+mn-lt"/>
              </a:rPr>
              <a:t>Il y a </a:t>
            </a:r>
            <a:r>
              <a:rPr lang="en-GB" sz="1600" dirty="0" err="1" smtClean="0">
                <a:latin typeface="+mn-lt"/>
              </a:rPr>
              <a:t>quatre</a:t>
            </a:r>
            <a:r>
              <a:rPr lang="en-GB" sz="1600" dirty="0" smtClean="0">
                <a:latin typeface="+mn-lt"/>
              </a:rPr>
              <a:t> </a:t>
            </a:r>
            <a:r>
              <a:rPr lang="en-GB" sz="1600" dirty="0" err="1" smtClean="0">
                <a:latin typeface="+mn-lt"/>
              </a:rPr>
              <a:t>personnes</a:t>
            </a:r>
            <a:endParaRPr lang="en-GB" sz="1600" dirty="0" smtClean="0">
              <a:latin typeface="+mn-lt"/>
            </a:endParaRPr>
          </a:p>
          <a:p>
            <a:pPr marL="342900" indent="-342900">
              <a:buAutoNum type="arabicPeriod"/>
            </a:pPr>
            <a:r>
              <a:rPr lang="en-GB" sz="1600" dirty="0" smtClean="0">
                <a:latin typeface="+mn-lt"/>
              </a:rPr>
              <a:t>Il y a un restaurant</a:t>
            </a:r>
          </a:p>
          <a:p>
            <a:pPr marL="342900" indent="-342900">
              <a:buAutoNum type="arabicPeriod"/>
            </a:pPr>
            <a:r>
              <a:rPr lang="en-GB" sz="1600" dirty="0" smtClean="0">
                <a:latin typeface="+mn-lt"/>
              </a:rPr>
              <a:t>Il y a </a:t>
            </a:r>
            <a:r>
              <a:rPr lang="en-GB" sz="1600" dirty="0" err="1" smtClean="0">
                <a:latin typeface="+mn-lt"/>
              </a:rPr>
              <a:t>deux</a:t>
            </a:r>
            <a:r>
              <a:rPr lang="en-GB" sz="1600" dirty="0" smtClean="0">
                <a:latin typeface="+mn-lt"/>
              </a:rPr>
              <a:t> femmes</a:t>
            </a:r>
          </a:p>
          <a:p>
            <a:pPr marL="342900" indent="-342900">
              <a:buAutoNum type="arabicPeriod"/>
            </a:pPr>
            <a:r>
              <a:rPr lang="en-GB" sz="1600" dirty="0" smtClean="0">
                <a:latin typeface="+mn-lt"/>
              </a:rPr>
              <a:t>Il y a </a:t>
            </a:r>
            <a:r>
              <a:rPr lang="en-GB" sz="1600" dirty="0" err="1" smtClean="0">
                <a:latin typeface="+mn-lt"/>
              </a:rPr>
              <a:t>deux</a:t>
            </a:r>
            <a:r>
              <a:rPr lang="en-GB" sz="1600" dirty="0" smtClean="0">
                <a:latin typeface="+mn-lt"/>
              </a:rPr>
              <a:t> hommes</a:t>
            </a:r>
          </a:p>
          <a:p>
            <a:pPr marL="342900" indent="-342900">
              <a:buAutoNum type="arabicPeriod"/>
            </a:pPr>
            <a:r>
              <a:rPr lang="en-GB" sz="1600" dirty="0" smtClean="0">
                <a:latin typeface="+mn-lt"/>
              </a:rPr>
              <a:t>Il y a les tables</a:t>
            </a:r>
          </a:p>
          <a:p>
            <a:pPr marL="342900" indent="-342900">
              <a:buAutoNum type="arabicPeriod"/>
            </a:pPr>
            <a:endParaRPr lang="en-GB" dirty="0"/>
          </a:p>
          <a:p>
            <a:r>
              <a:rPr lang="en-GB" dirty="0" smtClean="0"/>
              <a:t>5 sentences using PAWS</a:t>
            </a:r>
          </a:p>
          <a:p>
            <a:endParaRPr lang="en-GB" dirty="0"/>
          </a:p>
          <a:p>
            <a:pPr marL="342900" indent="-342900">
              <a:buAutoNum type="arabicPeriod"/>
            </a:pPr>
            <a:r>
              <a:rPr lang="en-GB" sz="1600" dirty="0" smtClean="0">
                <a:latin typeface="+mj-lt"/>
              </a:rPr>
              <a:t>Il y a </a:t>
            </a:r>
            <a:r>
              <a:rPr lang="en-GB" sz="1600" dirty="0" err="1" smtClean="0">
                <a:latin typeface="+mj-lt"/>
              </a:rPr>
              <a:t>quatre</a:t>
            </a:r>
            <a:r>
              <a:rPr lang="en-GB" sz="1600" dirty="0" smtClean="0">
                <a:latin typeface="+mj-lt"/>
              </a:rPr>
              <a:t> </a:t>
            </a:r>
            <a:r>
              <a:rPr lang="en-GB" sz="1600" dirty="0" err="1" smtClean="0">
                <a:latin typeface="+mj-lt"/>
              </a:rPr>
              <a:t>personnes</a:t>
            </a:r>
            <a:endParaRPr lang="en-GB" sz="1600" dirty="0" smtClean="0">
              <a:latin typeface="+mj-lt"/>
            </a:endParaRPr>
          </a:p>
          <a:p>
            <a:pPr marL="342900" indent="-342900">
              <a:buAutoNum type="arabicPeriod"/>
            </a:pPr>
            <a:r>
              <a:rPr lang="en-GB" sz="1600" dirty="0" err="1" smtClean="0">
                <a:latin typeface="+mj-lt"/>
              </a:rPr>
              <a:t>Ils</a:t>
            </a:r>
            <a:r>
              <a:rPr lang="en-GB" sz="1600" dirty="0" smtClean="0">
                <a:latin typeface="+mj-lt"/>
              </a:rPr>
              <a:t> </a:t>
            </a:r>
            <a:r>
              <a:rPr lang="en-GB" sz="1600" dirty="0" err="1" smtClean="0">
                <a:latin typeface="+mj-lt"/>
              </a:rPr>
              <a:t>sont</a:t>
            </a:r>
            <a:r>
              <a:rPr lang="en-GB" sz="1600" dirty="0" smtClean="0">
                <a:latin typeface="+mj-lt"/>
              </a:rPr>
              <a:t> </a:t>
            </a:r>
            <a:r>
              <a:rPr lang="en-GB" sz="1600" dirty="0" err="1" smtClean="0">
                <a:latin typeface="+mj-lt"/>
              </a:rPr>
              <a:t>en</a:t>
            </a:r>
            <a:r>
              <a:rPr lang="en-GB" sz="1600" dirty="0" smtClean="0">
                <a:latin typeface="+mj-lt"/>
              </a:rPr>
              <a:t> train de manger</a:t>
            </a:r>
          </a:p>
          <a:p>
            <a:pPr marL="342900" indent="-342900">
              <a:buAutoNum type="arabicPeriod"/>
            </a:pPr>
            <a:r>
              <a:rPr lang="en-GB" sz="1600" dirty="0" smtClean="0">
                <a:latin typeface="+mj-lt"/>
              </a:rPr>
              <a:t>Il fait beau</a:t>
            </a:r>
          </a:p>
          <a:p>
            <a:pPr marL="342900" indent="-342900">
              <a:buAutoNum type="arabicPeriod"/>
            </a:pPr>
            <a:r>
              <a:rPr lang="en-GB" sz="1600" dirty="0" err="1" smtClean="0">
                <a:latin typeface="+mj-lt"/>
              </a:rPr>
              <a:t>Ils</a:t>
            </a:r>
            <a:r>
              <a:rPr lang="en-GB" sz="1600" dirty="0" smtClean="0">
                <a:latin typeface="+mj-lt"/>
              </a:rPr>
              <a:t> </a:t>
            </a:r>
            <a:r>
              <a:rPr lang="en-GB" sz="1600" dirty="0" err="1" smtClean="0">
                <a:latin typeface="+mj-lt"/>
              </a:rPr>
              <a:t>sont</a:t>
            </a:r>
            <a:r>
              <a:rPr lang="en-GB" sz="1600" dirty="0" smtClean="0">
                <a:latin typeface="+mj-lt"/>
              </a:rPr>
              <a:t> </a:t>
            </a:r>
            <a:r>
              <a:rPr lang="en-GB" sz="1600" dirty="0" err="1" smtClean="0">
                <a:latin typeface="+mj-lt"/>
              </a:rPr>
              <a:t>dans</a:t>
            </a:r>
            <a:r>
              <a:rPr lang="en-GB" sz="1600" dirty="0" smtClean="0">
                <a:latin typeface="+mj-lt"/>
              </a:rPr>
              <a:t> un restaurant</a:t>
            </a:r>
          </a:p>
          <a:p>
            <a:pPr marL="342900" indent="-342900">
              <a:buAutoNum type="arabicPeriod"/>
            </a:pPr>
            <a:r>
              <a:rPr lang="en-GB" sz="1600" dirty="0" err="1" smtClean="0">
                <a:latin typeface="+mj-lt"/>
              </a:rPr>
              <a:t>Ils</a:t>
            </a:r>
            <a:r>
              <a:rPr lang="en-GB" sz="1600" dirty="0" smtClean="0">
                <a:latin typeface="+mj-lt"/>
              </a:rPr>
              <a:t> </a:t>
            </a:r>
            <a:r>
              <a:rPr lang="en-GB" sz="1600" dirty="0" err="1" smtClean="0">
                <a:latin typeface="+mj-lt"/>
              </a:rPr>
              <a:t>sont</a:t>
            </a:r>
            <a:r>
              <a:rPr lang="en-GB" sz="1600" dirty="0" smtClean="0">
                <a:latin typeface="+mj-lt"/>
              </a:rPr>
              <a:t> contents</a:t>
            </a:r>
            <a:endParaRPr lang="en-GB" sz="1600"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2" y="107504"/>
            <a:ext cx="6741368" cy="792088"/>
          </a:xfrm>
          <a:solidFill>
            <a:schemeClr val="bg1"/>
          </a:solidFill>
        </p:spPr>
        <p:txBody>
          <a:bodyPr/>
          <a:lstStyle/>
          <a:p>
            <a:pPr algn="l"/>
            <a:r>
              <a:rPr lang="es-ES_tradnl" sz="1800" b="1" dirty="0" err="1"/>
              <a:t>Question</a:t>
            </a:r>
            <a:r>
              <a:rPr lang="es-ES_tradnl" sz="1800" b="1" dirty="0"/>
              <a:t> 2 FOUNDATION (</a:t>
            </a:r>
            <a:r>
              <a:rPr lang="es-ES_tradnl" sz="1800" b="1" dirty="0" smtClean="0"/>
              <a:t>10 </a:t>
            </a:r>
            <a:r>
              <a:rPr lang="es-ES_tradnl" sz="1800" b="1" dirty="0"/>
              <a:t>MARKS)</a:t>
            </a:r>
            <a:br>
              <a:rPr lang="es-ES_tradnl" sz="1800" b="1" dirty="0"/>
            </a:br>
            <a:r>
              <a:rPr lang="es-ES_tradnl" sz="1800" b="1" dirty="0" err="1"/>
              <a:t>You</a:t>
            </a:r>
            <a:r>
              <a:rPr lang="es-ES_tradnl" sz="1800" b="1" dirty="0"/>
              <a:t> have to </a:t>
            </a:r>
            <a:r>
              <a:rPr lang="es-ES_tradnl" sz="1800" b="1" dirty="0" err="1"/>
              <a:t>write</a:t>
            </a:r>
            <a:r>
              <a:rPr lang="es-ES_tradnl" sz="1800" b="1" dirty="0"/>
              <a:t> </a:t>
            </a:r>
            <a:r>
              <a:rPr lang="es-ES_tradnl" sz="1800" b="1" dirty="0" smtClean="0"/>
              <a:t>50 </a:t>
            </a:r>
            <a:r>
              <a:rPr lang="es-ES_tradnl" sz="1800" b="1" dirty="0" err="1"/>
              <a:t>words</a:t>
            </a:r>
            <a:r>
              <a:rPr lang="es-ES_tradnl" sz="1800" b="1" dirty="0"/>
              <a:t> in total </a:t>
            </a:r>
            <a:r>
              <a:rPr lang="es-ES_tradnl" sz="1800" b="1" dirty="0" err="1"/>
              <a:t>on</a:t>
            </a:r>
            <a:r>
              <a:rPr lang="es-ES_tradnl" sz="1800" b="1" dirty="0"/>
              <a:t> </a:t>
            </a:r>
            <a:r>
              <a:rPr lang="es-ES_tradnl" sz="1800" b="1" dirty="0" smtClean="0"/>
              <a:t>5 </a:t>
            </a:r>
            <a:r>
              <a:rPr lang="es-ES_tradnl" sz="1800" b="1" dirty="0" err="1" smtClean="0"/>
              <a:t>bullet</a:t>
            </a:r>
            <a:r>
              <a:rPr lang="es-ES_tradnl" sz="1800" b="1" dirty="0" smtClean="0"/>
              <a:t> </a:t>
            </a:r>
            <a:r>
              <a:rPr lang="es-ES_tradnl" sz="1800" b="1" dirty="0" err="1"/>
              <a:t>points</a:t>
            </a:r>
            <a:r>
              <a:rPr lang="es-ES_tradnl" sz="1800" b="1" dirty="0"/>
              <a:t>!</a:t>
            </a:r>
            <a:br>
              <a:rPr lang="es-ES_tradnl" sz="1800" b="1" dirty="0"/>
            </a:br>
            <a:r>
              <a:rPr lang="es-ES_tradnl" sz="1800" b="1" dirty="0" err="1"/>
              <a:t>You</a:t>
            </a:r>
            <a:r>
              <a:rPr lang="es-ES_tradnl" sz="1800" b="1" dirty="0"/>
              <a:t> </a:t>
            </a:r>
            <a:r>
              <a:rPr lang="es-ES_tradnl" sz="1800" b="1" dirty="0" err="1"/>
              <a:t>might</a:t>
            </a:r>
            <a:r>
              <a:rPr lang="es-ES_tradnl" sz="1800" b="1" dirty="0"/>
              <a:t> </a:t>
            </a:r>
            <a:r>
              <a:rPr lang="es-ES_tradnl" sz="1800" b="1" dirty="0" err="1"/>
              <a:t>want</a:t>
            </a:r>
            <a:r>
              <a:rPr lang="es-ES_tradnl" sz="1800" b="1" dirty="0"/>
              <a:t> to </a:t>
            </a:r>
            <a:r>
              <a:rPr lang="es-ES_tradnl" sz="1800" b="1" dirty="0" err="1"/>
              <a:t>think</a:t>
            </a:r>
            <a:r>
              <a:rPr lang="es-ES_tradnl" sz="1800" b="1" dirty="0"/>
              <a:t> of it as </a:t>
            </a:r>
            <a:r>
              <a:rPr lang="es-ES_tradnl" sz="1800" b="1" dirty="0" smtClean="0"/>
              <a:t>5  </a:t>
            </a:r>
            <a:r>
              <a:rPr lang="es-ES_tradnl" sz="1800" b="1" dirty="0" err="1" smtClean="0"/>
              <a:t>sentences</a:t>
            </a:r>
            <a:r>
              <a:rPr lang="es-ES_tradnl" sz="1800" b="1" dirty="0" smtClean="0"/>
              <a:t> </a:t>
            </a:r>
            <a:r>
              <a:rPr lang="es-ES_tradnl" sz="1800" b="1" dirty="0"/>
              <a:t>of </a:t>
            </a:r>
            <a:r>
              <a:rPr lang="es-ES_tradnl" sz="1800" b="1" dirty="0" err="1"/>
              <a:t>about</a:t>
            </a:r>
            <a:r>
              <a:rPr lang="es-ES_tradnl" sz="1800" b="1" dirty="0"/>
              <a:t> 10 </a:t>
            </a:r>
            <a:r>
              <a:rPr lang="es-ES_tradnl" sz="1800" b="1" dirty="0" err="1"/>
              <a:t>words</a:t>
            </a:r>
            <a:r>
              <a:rPr lang="es-ES_tradnl" sz="1800" b="1" dirty="0"/>
              <a:t> </a:t>
            </a:r>
            <a:r>
              <a:rPr lang="es-ES_tradnl" sz="1800" b="1" dirty="0" err="1"/>
              <a:t>each</a:t>
            </a:r>
            <a:r>
              <a:rPr lang="es-ES_tradnl" sz="1800" b="1" dirty="0"/>
              <a:t>.</a:t>
            </a:r>
          </a:p>
        </p:txBody>
      </p:sp>
      <p:sp>
        <p:nvSpPr>
          <p:cNvPr id="15" name="Slide Number Placeholder 14"/>
          <p:cNvSpPr>
            <a:spLocks noGrp="1"/>
          </p:cNvSpPr>
          <p:nvPr>
            <p:ph type="sldNum" sz="quarter" idx="12"/>
          </p:nvPr>
        </p:nvSpPr>
        <p:spPr/>
        <p:txBody>
          <a:bodyPr/>
          <a:lstStyle/>
          <a:p>
            <a:pPr>
              <a:defRPr/>
            </a:pPr>
            <a:fld id="{444A666A-3D31-43B9-854B-E5954ACFF98B}" type="slidenum">
              <a:rPr lang="en-GB" smtClean="0"/>
              <a:pPr>
                <a:defRPr/>
              </a:pPr>
              <a:t>37</a:t>
            </a:fld>
            <a:endParaRPr lang="en-GB"/>
          </a:p>
        </p:txBody>
      </p:sp>
      <p:sp>
        <p:nvSpPr>
          <p:cNvPr id="14" name="TextBox 13"/>
          <p:cNvSpPr txBox="1"/>
          <p:nvPr/>
        </p:nvSpPr>
        <p:spPr>
          <a:xfrm>
            <a:off x="332656" y="4319812"/>
            <a:ext cx="5976664" cy="830997"/>
          </a:xfrm>
          <a:prstGeom prst="rect">
            <a:avLst/>
          </a:prstGeom>
          <a:noFill/>
          <a:ln>
            <a:solidFill>
              <a:schemeClr val="tx1"/>
            </a:solidFill>
          </a:ln>
        </p:spPr>
        <p:txBody>
          <a:bodyPr wrap="square" rtlCol="0">
            <a:spAutoFit/>
          </a:bodyPr>
          <a:lstStyle/>
          <a:p>
            <a:pPr algn="ctr"/>
            <a:r>
              <a:rPr lang="es-ES_tradnl" sz="2400" b="1" dirty="0" smtClean="0">
                <a:latin typeface="Calibri" pitchFamily="34" charset="0"/>
                <a:cs typeface="Calibri" pitchFamily="34" charset="0"/>
              </a:rPr>
              <a:t>A SUCCESSFUL FORMULA</a:t>
            </a:r>
          </a:p>
          <a:p>
            <a:pPr algn="ctr"/>
            <a:r>
              <a:rPr lang="es-ES_tradnl" sz="2400" b="1" dirty="0" smtClean="0">
                <a:latin typeface="Calibri" pitchFamily="34" charset="0"/>
                <a:cs typeface="Calibri" pitchFamily="34" charset="0"/>
              </a:rPr>
              <a:t>OPINION  + LINK WORD + REASON</a:t>
            </a:r>
            <a:endParaRPr lang="es-ES_tradnl" sz="2400" b="1" dirty="0">
              <a:latin typeface="Calibri" pitchFamily="34" charset="0"/>
              <a:cs typeface="Calibri"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603688820"/>
              </p:ext>
            </p:extLst>
          </p:nvPr>
        </p:nvGraphicFramePr>
        <p:xfrm>
          <a:off x="163789" y="5322522"/>
          <a:ext cx="6647054" cy="4114800"/>
        </p:xfrm>
        <a:graphic>
          <a:graphicData uri="http://schemas.openxmlformats.org/drawingml/2006/table">
            <a:tbl>
              <a:tblPr>
                <a:tableStyleId>{5C22544A-7EE6-4342-B048-85BDC9FD1C3A}</a:tableStyleId>
              </a:tblPr>
              <a:tblGrid>
                <a:gridCol w="2380488">
                  <a:extLst>
                    <a:ext uri="{9D8B030D-6E8A-4147-A177-3AD203B41FA5}">
                      <a16:colId xmlns:a16="http://schemas.microsoft.com/office/drawing/2014/main" val="20000"/>
                    </a:ext>
                  </a:extLst>
                </a:gridCol>
                <a:gridCol w="1293559">
                  <a:extLst>
                    <a:ext uri="{9D8B030D-6E8A-4147-A177-3AD203B41FA5}">
                      <a16:colId xmlns:a16="http://schemas.microsoft.com/office/drawing/2014/main" val="20001"/>
                    </a:ext>
                  </a:extLst>
                </a:gridCol>
                <a:gridCol w="2973007">
                  <a:extLst>
                    <a:ext uri="{9D8B030D-6E8A-4147-A177-3AD203B41FA5}">
                      <a16:colId xmlns:a16="http://schemas.microsoft.com/office/drawing/2014/main" val="20002"/>
                    </a:ext>
                  </a:extLst>
                </a:gridCol>
              </a:tblGrid>
              <a:tr h="3962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000" b="1" dirty="0" smtClean="0"/>
                        <a:t>TRY TO VARY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600" b="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600" b="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5280">
                <a:tc>
                  <a:txBody>
                    <a:bodyPr/>
                    <a:lstStyle/>
                    <a:p>
                      <a:pPr algn="ctr"/>
                      <a:r>
                        <a:rPr lang="es-ES_tradnl" sz="1600" b="1" dirty="0" smtClean="0"/>
                        <a:t>YOUR OPINION</a:t>
                      </a:r>
                      <a:endParaRPr lang="es-ES_tradnl"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600" b="1" dirty="0" smtClean="0"/>
                        <a:t>LINK WORDS</a:t>
                      </a:r>
                      <a:endParaRPr lang="es-ES_tradnl"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600" b="1" dirty="0" smtClean="0"/>
                        <a:t>ADJECTIVES</a:t>
                      </a:r>
                      <a:endParaRPr lang="es-ES_tradnl"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22960">
                <a:tc>
                  <a:txBody>
                    <a:bodyPr/>
                    <a:lstStyle/>
                    <a:p>
                      <a:endParaRPr lang="fr-FR" sz="1600" b="0" baseline="0" noProof="0" dirty="0" smtClean="0"/>
                    </a:p>
                    <a:p>
                      <a:endParaRPr lang="fr-FR" sz="1600" b="0" baseline="0" noProof="0" dirty="0" smtClean="0"/>
                    </a:p>
                    <a:p>
                      <a:r>
                        <a:rPr lang="fr-FR" sz="1600" b="0" baseline="0" noProof="0" dirty="0" smtClean="0"/>
                        <a:t>J’aime mon collège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600" b="0" baseline="0" noProof="0" dirty="0" smtClean="0"/>
                    </a:p>
                    <a:p>
                      <a:endParaRPr lang="fr-FR" sz="1600" b="0" baseline="0" noProof="0" dirty="0" smtClean="0"/>
                    </a:p>
                    <a:p>
                      <a:r>
                        <a:rPr lang="fr-FR" sz="1600" b="0" baseline="0" noProof="0" dirty="0" smtClean="0"/>
                        <a:t>parce que</a:t>
                      </a:r>
                      <a:endParaRPr lang="fr-FR" sz="1600" b="0" baseline="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600" b="0" baseline="0" noProof="0" dirty="0" smtClean="0"/>
                    </a:p>
                    <a:p>
                      <a:endParaRPr lang="fr-FR" sz="1600" b="0" baseline="0" noProof="0" dirty="0" smtClean="0"/>
                    </a:p>
                    <a:p>
                      <a:r>
                        <a:rPr lang="fr-FR" sz="1600" b="0" baseline="0" noProof="0" dirty="0" smtClean="0"/>
                        <a:t>c’est assez amusant.</a:t>
                      </a:r>
                      <a:endParaRPr lang="fr-FR" sz="1600" b="0" baseline="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280">
                <a:tc>
                  <a:txBody>
                    <a:bodyPr/>
                    <a:lstStyle/>
                    <a:p>
                      <a:r>
                        <a:rPr lang="fr-FR" sz="1600" b="0" noProof="0" dirty="0" smtClean="0"/>
                        <a:t>J’adore mon prof de maths</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noProof="0" dirty="0" smtClean="0"/>
                        <a:t>car</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noProof="0" dirty="0" smtClean="0"/>
                        <a:t>il est vraiment gentil et il m’aide</a:t>
                      </a:r>
                      <a:r>
                        <a:rPr lang="fr-FR" sz="1600" b="0" baseline="0" noProof="0" dirty="0" smtClean="0"/>
                        <a:t> beaucoup</a:t>
                      </a:r>
                      <a:r>
                        <a:rPr lang="fr-FR" sz="1600" b="0" noProof="0" dirty="0" smtClean="0"/>
                        <a:t>.</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5280">
                <a:tc>
                  <a:txBody>
                    <a:bodyPr/>
                    <a:lstStyle/>
                    <a:p>
                      <a:r>
                        <a:rPr lang="fr-FR" sz="1600" b="0" noProof="0" dirty="0" smtClean="0"/>
                        <a:t>A midi, je</a:t>
                      </a:r>
                      <a:r>
                        <a:rPr lang="fr-FR" sz="1600" b="0" baseline="0" noProof="0" dirty="0" smtClean="0"/>
                        <a:t> mange à la cantine</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noProof="0" dirty="0" smtClean="0"/>
                        <a:t>puisque</a:t>
                      </a:r>
                      <a:r>
                        <a:rPr lang="fr-FR" sz="1600" b="0" baseline="0" noProof="0" dirty="0" smtClean="0"/>
                        <a:t> </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noProof="0" dirty="0" smtClean="0"/>
                        <a:t>les</a:t>
                      </a:r>
                      <a:r>
                        <a:rPr lang="fr-FR" sz="1600" b="0" baseline="0" noProof="0" dirty="0" smtClean="0"/>
                        <a:t> repas sont délicieux</a:t>
                      </a:r>
                      <a:r>
                        <a:rPr lang="fr-FR" sz="1600" b="0" noProof="0" dirty="0" smtClean="0"/>
                        <a:t>.</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5280">
                <a:tc>
                  <a:txBody>
                    <a:bodyPr/>
                    <a:lstStyle/>
                    <a:p>
                      <a:r>
                        <a:rPr lang="fr-FR" sz="1600" b="0" noProof="0" dirty="0" smtClean="0"/>
                        <a:t>Je</a:t>
                      </a:r>
                      <a:r>
                        <a:rPr lang="fr-FR" sz="1600" b="0" baseline="0" noProof="0" dirty="0" smtClean="0"/>
                        <a:t> déteste le sport</a:t>
                      </a:r>
                    </a:p>
                    <a:p>
                      <a:endParaRPr lang="fr-FR" sz="1600" b="0" baseline="0" noProof="0" dirty="0" smtClean="0"/>
                    </a:p>
                    <a:p>
                      <a:r>
                        <a:rPr lang="fr-FR" sz="1600" b="0" baseline="0" noProof="0" dirty="0" smtClean="0"/>
                        <a:t>Je n’aime pas mon uniforme </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noProof="0" dirty="0" smtClean="0"/>
                        <a:t>vu</a:t>
                      </a:r>
                      <a:r>
                        <a:rPr lang="fr-FR" sz="1600" b="0" baseline="0" noProof="0" dirty="0" smtClean="0"/>
                        <a:t> que</a:t>
                      </a:r>
                    </a:p>
                    <a:p>
                      <a:endParaRPr lang="fr-FR" sz="1600" b="0" baseline="0" noProof="0" dirty="0" smtClean="0"/>
                    </a:p>
                    <a:p>
                      <a:r>
                        <a:rPr lang="fr-FR" sz="1600" b="0" baseline="0" noProof="0" dirty="0" smtClean="0"/>
                        <a:t>car                      </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noProof="0" dirty="0" smtClean="0"/>
                        <a:t>c’est ennuyeux.</a:t>
                      </a:r>
                    </a:p>
                    <a:p>
                      <a:endParaRPr lang="fr-FR" sz="1600" b="0" noProof="0" dirty="0" smtClean="0"/>
                    </a:p>
                    <a:p>
                      <a:r>
                        <a:rPr lang="fr-FR" sz="1600" b="0" noProof="0" dirty="0" smtClean="0"/>
                        <a:t>c’est inconfortable</a:t>
                      </a:r>
                      <a:endParaRPr lang="fr-FR"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5280">
                <a:tc gridSpan="3">
                  <a:txBody>
                    <a:bodyPr/>
                    <a:lstStyle/>
                    <a:p>
                      <a:pPr algn="ctr"/>
                      <a:endParaRPr lang="fr-FR" sz="1600" b="1" noProof="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a:stretch>
            <a:fillRect/>
          </a:stretch>
        </p:blipFill>
        <p:spPr>
          <a:xfrm>
            <a:off x="332656" y="1331639"/>
            <a:ext cx="6247014" cy="298817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4A666A-3D31-43B9-854B-E5954ACFF98B}" type="slidenum">
              <a:rPr lang="en-GB" smtClean="0"/>
              <a:pPr>
                <a:defRPr/>
              </a:pPr>
              <a:t>38</a:t>
            </a:fld>
            <a:endParaRPr lang="en-GB"/>
          </a:p>
        </p:txBody>
      </p:sp>
      <p:sp>
        <p:nvSpPr>
          <p:cNvPr id="4" name="TextBox 3"/>
          <p:cNvSpPr txBox="1"/>
          <p:nvPr/>
        </p:nvSpPr>
        <p:spPr>
          <a:xfrm>
            <a:off x="260648" y="395536"/>
            <a:ext cx="5112568" cy="923330"/>
          </a:xfrm>
          <a:prstGeom prst="rect">
            <a:avLst/>
          </a:prstGeom>
          <a:noFill/>
        </p:spPr>
        <p:txBody>
          <a:bodyPr wrap="square" rtlCol="0">
            <a:spAutoFit/>
          </a:bodyPr>
          <a:lstStyle/>
          <a:p>
            <a:r>
              <a:rPr lang="en-GB" b="1" dirty="0" smtClean="0">
                <a:latin typeface="+mn-lt"/>
              </a:rPr>
              <a:t>Question 3 FOUNDATION (5 marks)</a:t>
            </a:r>
          </a:p>
          <a:p>
            <a:r>
              <a:rPr lang="en-GB" b="1" dirty="0" smtClean="0">
                <a:latin typeface="+mn-lt"/>
              </a:rPr>
              <a:t>Gap fill task – multi choice</a:t>
            </a:r>
          </a:p>
          <a:p>
            <a:r>
              <a:rPr lang="en-GB" b="1" dirty="0" smtClean="0">
                <a:latin typeface="+mn-lt"/>
              </a:rPr>
              <a:t>Examples below</a:t>
            </a:r>
            <a:endParaRPr lang="en-GB" b="1" dirty="0">
              <a:latin typeface="+mn-lt"/>
            </a:endParaRPr>
          </a:p>
        </p:txBody>
      </p:sp>
      <p:pic>
        <p:nvPicPr>
          <p:cNvPr id="5" name="Picture 4"/>
          <p:cNvPicPr>
            <a:picLocks noChangeAspect="1"/>
          </p:cNvPicPr>
          <p:nvPr/>
        </p:nvPicPr>
        <p:blipFill>
          <a:blip r:embed="rId2"/>
          <a:stretch>
            <a:fillRect/>
          </a:stretch>
        </p:blipFill>
        <p:spPr>
          <a:xfrm>
            <a:off x="404664" y="1835696"/>
            <a:ext cx="5757075" cy="6120680"/>
          </a:xfrm>
          <a:prstGeom prst="rect">
            <a:avLst/>
          </a:prstGeom>
        </p:spPr>
      </p:pic>
    </p:spTree>
    <p:extLst>
      <p:ext uri="{BB962C8B-B14F-4D97-AF65-F5344CB8AC3E}">
        <p14:creationId xmlns:p14="http://schemas.microsoft.com/office/powerpoint/2010/main" val="26944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08520"/>
            <a:ext cx="685800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s-ES_tradnl" b="1" dirty="0" smtClean="0">
                <a:latin typeface="Calibri" pitchFamily="34" charset="0"/>
                <a:cs typeface="Calibri" pitchFamily="34" charset="0"/>
              </a:rPr>
              <a:t>FOUNDATION &amp; HIGHER  </a:t>
            </a:r>
            <a:r>
              <a:rPr lang="es-ES_tradnl" b="1" dirty="0" smtClean="0">
                <a:latin typeface="Calibri" pitchFamily="34" charset="0"/>
                <a:ea typeface="+mj-ea"/>
                <a:cs typeface="Calibri" pitchFamily="34" charset="0"/>
              </a:rPr>
              <a:t>TRANSLATION INTO FRENCH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GENERAL ADVICE</a:t>
            </a:r>
            <a:r>
              <a:rPr kumimoji="0" lang="es-ES_tradnl" b="1" i="0" u="none" strike="noStrike" kern="1200" cap="none" spc="0" normalizeH="0" noProof="0" dirty="0" smtClean="0">
                <a:ln>
                  <a:noFill/>
                </a:ln>
                <a:solidFill>
                  <a:schemeClr val="tx1"/>
                </a:solidFill>
                <a:effectLst/>
                <a:uLnTx/>
                <a:uFillTx/>
                <a:latin typeface="Calibri" pitchFamily="34" charset="0"/>
                <a:ea typeface="+mj-ea"/>
                <a:cs typeface="Calibri" pitchFamily="34" charset="0"/>
              </a:rPr>
              <a:t> &amp; VAN STRATEGY</a:t>
            </a:r>
            <a:endParaRPr kumimoji="0" lang="es-ES_tradnl"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pPr>
              <a:defRPr/>
            </a:pPr>
            <a:fld id="{444A666A-3D31-43B9-854B-E5954ACFF98B}" type="slidenum">
              <a:rPr lang="en-GB" smtClean="0"/>
              <a:pPr>
                <a:defRPr/>
              </a:pPr>
              <a:t>39</a:t>
            </a:fld>
            <a:endParaRPr lang="en-GB"/>
          </a:p>
        </p:txBody>
      </p:sp>
      <p:sp>
        <p:nvSpPr>
          <p:cNvPr id="6" name="Rectangle 1"/>
          <p:cNvSpPr>
            <a:spLocks noChangeArrowheads="1"/>
          </p:cNvSpPr>
          <p:nvPr/>
        </p:nvSpPr>
        <p:spPr bwMode="auto">
          <a:xfrm>
            <a:off x="260648" y="683568"/>
            <a:ext cx="6480720" cy="3031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STRATEGIES FOR TRANSLATION INTO FRENCH</a:t>
            </a:r>
            <a:endParaRPr lang="en-GB" sz="14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Read all of the sentences through once.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Work then at sentence level. For each, try to produce a French equivalent.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As you build each sentence, use a mental checklist for accuracy: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pPr>
            <a:r>
              <a:rPr lang="en-GB" sz="1200" b="1" dirty="0" smtClean="0">
                <a:solidFill>
                  <a:srgbClr val="000000"/>
                </a:solidFill>
                <a:latin typeface="Calibri" pitchFamily="34" charset="0"/>
                <a:ea typeface="Calibri" pitchFamily="34" charset="0"/>
                <a:cs typeface="Calibri" pitchFamily="34" charset="0"/>
              </a:rPr>
              <a:t>Verbs</a:t>
            </a:r>
            <a:r>
              <a:rPr lang="en-GB" sz="1200" dirty="0" smtClean="0">
                <a:solidFill>
                  <a:srgbClr val="000000"/>
                </a:solidFill>
                <a:latin typeface="Calibri" pitchFamily="34" charset="0"/>
                <a:ea typeface="Calibri" pitchFamily="34" charset="0"/>
                <a:cs typeface="Calibri" pitchFamily="34" charset="0"/>
              </a:rPr>
              <a:t> Subject – Verb agreement (Who is doing what?) Tense (When?) Position in the sentence </a:t>
            </a:r>
            <a:endParaRPr lang="en-GB" sz="1200" dirty="0" smtClean="0">
              <a:latin typeface="Calibri" panose="020F0502020204030204" pitchFamily="34" charset="0"/>
              <a:cs typeface="Calibri" panose="020F0502020204030204" pitchFamily="34" charset="0"/>
            </a:endParaRPr>
          </a:p>
          <a:p>
            <a:pPr eaLnBrk="0" fontAlgn="base" hangingPunct="0">
              <a:spcBef>
                <a:spcPct val="0"/>
              </a:spcBef>
              <a:spcAft>
                <a:spcPts val="600"/>
              </a:spcAft>
            </a:pPr>
            <a:r>
              <a:rPr lang="en-GB" sz="1200" b="1" dirty="0">
                <a:solidFill>
                  <a:srgbClr val="000000"/>
                </a:solidFill>
                <a:latin typeface="Calibri" pitchFamily="34" charset="0"/>
                <a:ea typeface="Calibri" pitchFamily="34" charset="0"/>
                <a:cs typeface="Calibri" pitchFamily="34" charset="0"/>
              </a:rPr>
              <a:t>Adjectives </a:t>
            </a:r>
            <a:r>
              <a:rPr lang="en-GB" sz="1200" dirty="0">
                <a:solidFill>
                  <a:srgbClr val="000000"/>
                </a:solidFill>
                <a:latin typeface="Calibri" pitchFamily="34" charset="0"/>
                <a:ea typeface="Calibri" pitchFamily="34" charset="0"/>
                <a:cs typeface="Calibri" pitchFamily="34" charset="0"/>
              </a:rPr>
              <a:t>Noun – Adjective agreement Position </a:t>
            </a:r>
            <a:endParaRPr lang="en-GB" sz="1200" dirty="0">
              <a:latin typeface="Calibri" panose="020F0502020204030204" pitchFamily="34" charset="0"/>
              <a:cs typeface="Calibri" panose="020F0502020204030204" pitchFamily="34" charset="0"/>
            </a:endParaRPr>
          </a:p>
          <a:p>
            <a:pPr lvl="0" eaLnBrk="0" fontAlgn="base" hangingPunct="0">
              <a:spcBef>
                <a:spcPct val="0"/>
              </a:spcBef>
              <a:spcAft>
                <a:spcPts val="600"/>
              </a:spcAft>
            </a:pPr>
            <a:r>
              <a:rPr lang="en-GB" sz="1200" b="1" dirty="0" smtClean="0">
                <a:solidFill>
                  <a:srgbClr val="000000"/>
                </a:solidFill>
                <a:latin typeface="Calibri" pitchFamily="34" charset="0"/>
                <a:ea typeface="Calibri" pitchFamily="34" charset="0"/>
                <a:cs typeface="Calibri" pitchFamily="34" charset="0"/>
              </a:rPr>
              <a:t>Nouns</a:t>
            </a:r>
            <a:r>
              <a:rPr lang="en-GB" sz="1200" dirty="0" smtClean="0">
                <a:solidFill>
                  <a:srgbClr val="000000"/>
                </a:solidFill>
                <a:latin typeface="Calibri" pitchFamily="34" charset="0"/>
                <a:ea typeface="Calibri" pitchFamily="34" charset="0"/>
                <a:cs typeface="Calibri" pitchFamily="34" charset="0"/>
              </a:rPr>
              <a:t> Masculine / Feminine Singular / Plural Definite / Indefinite article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If you don’t know a word, try to think of a synonym or similar word.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If you can’t think of a suitable replacement word, use a short paraphrase to describe it.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If a whole sentence is too complex, try to express the meaning with a simpler expression. </a:t>
            </a:r>
            <a:endParaRPr lang="en-GB" sz="1200" dirty="0" smtClean="0">
              <a:latin typeface="Calibri" panose="020F0502020204030204" pitchFamily="34" charset="0"/>
              <a:cs typeface="Calibri" panose="020F0502020204030204" pitchFamily="34" charset="0"/>
            </a:endParaRPr>
          </a:p>
          <a:p>
            <a:pPr lvl="0" eaLnBrk="0" fontAlgn="base" hangingPunct="0">
              <a:spcBef>
                <a:spcPct val="0"/>
              </a:spcBef>
              <a:spcAft>
                <a:spcPts val="600"/>
              </a:spcAft>
              <a:buFontTx/>
              <a:buChar char="•"/>
            </a:pPr>
            <a:r>
              <a:rPr lang="en-GB" sz="1200" dirty="0" smtClean="0">
                <a:solidFill>
                  <a:srgbClr val="000000"/>
                </a:solidFill>
                <a:latin typeface="Calibri" pitchFamily="34" charset="0"/>
                <a:ea typeface="Calibri" pitchFamily="34" charset="0"/>
                <a:cs typeface="Calibri" pitchFamily="34" charset="0"/>
              </a:rPr>
              <a:t>Go through your work thoroughly. Imagine you have been given the job of marking it. Check for spelling, accents, &amp; the items on your grammar checklist.</a:t>
            </a:r>
            <a:endParaRPr kumimoji="0" lang="en-GB"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8" name="TextBox 7"/>
          <p:cNvSpPr txBox="1"/>
          <p:nvPr/>
        </p:nvSpPr>
        <p:spPr>
          <a:xfrm>
            <a:off x="764704" y="4139952"/>
            <a:ext cx="5245323" cy="954107"/>
          </a:xfrm>
          <a:prstGeom prst="rect">
            <a:avLst/>
          </a:prstGeom>
          <a:noFill/>
          <a:ln w="57150">
            <a:solidFill>
              <a:schemeClr val="tx1"/>
            </a:solidFill>
          </a:ln>
        </p:spPr>
        <p:txBody>
          <a:bodyPr wrap="square" rtlCol="0">
            <a:spAutoFit/>
          </a:bodyPr>
          <a:lstStyle/>
          <a:p>
            <a:pPr algn="ctr"/>
            <a:r>
              <a:rPr lang="en-GB" sz="2800" b="1" dirty="0">
                <a:latin typeface="Calibri" pitchFamily="34" charset="0"/>
                <a:cs typeface="Calibri" pitchFamily="34" charset="0"/>
              </a:rPr>
              <a:t>VAN</a:t>
            </a:r>
            <a:r>
              <a:rPr lang="en-GB" sz="2800" b="1" dirty="0">
                <a:solidFill>
                  <a:prstClr val="black"/>
                </a:solidFill>
                <a:latin typeface="Calibri" pitchFamily="34" charset="0"/>
                <a:cs typeface="Calibri" pitchFamily="34" charset="0"/>
              </a:rPr>
              <a:t> </a:t>
            </a:r>
            <a:r>
              <a:rPr lang="en-GB" sz="2800" b="1" dirty="0" smtClean="0">
                <a:solidFill>
                  <a:prstClr val="black"/>
                </a:solidFill>
                <a:latin typeface="Calibri" pitchFamily="34" charset="0"/>
                <a:cs typeface="Calibri" pitchFamily="34" charset="0"/>
              </a:rPr>
              <a:t>CHECKLIST</a:t>
            </a:r>
          </a:p>
          <a:p>
            <a:pPr algn="ctr"/>
            <a:r>
              <a:rPr lang="en-GB" sz="2800" b="1" dirty="0" smtClean="0">
                <a:solidFill>
                  <a:prstClr val="black"/>
                </a:solidFill>
                <a:latin typeface="Calibri" pitchFamily="34" charset="0"/>
                <a:cs typeface="Calibri" pitchFamily="34" charset="0"/>
              </a:rPr>
              <a:t>VERBS       ADJECTIVES       NOUNS</a:t>
            </a:r>
            <a:endParaRPr lang="en-GB" sz="2800" b="1" dirty="0">
              <a:solidFill>
                <a:prstClr val="black"/>
              </a:solidFill>
              <a:latin typeface="Calibri" pitchFamily="34" charset="0"/>
              <a:cs typeface="Calibri" pitchFamily="34" charset="0"/>
            </a:endParaRPr>
          </a:p>
        </p:txBody>
      </p:sp>
      <p:sp>
        <p:nvSpPr>
          <p:cNvPr id="9" name="Rectangle 8"/>
          <p:cNvSpPr/>
          <p:nvPr/>
        </p:nvSpPr>
        <p:spPr>
          <a:xfrm>
            <a:off x="332656" y="5364088"/>
            <a:ext cx="5112568" cy="3293209"/>
          </a:xfrm>
          <a:prstGeom prst="rect">
            <a:avLst/>
          </a:prstGeom>
        </p:spPr>
        <p:txBody>
          <a:bodyPr wrap="square">
            <a:spAutoFit/>
          </a:bodyPr>
          <a:lstStyle/>
          <a:p>
            <a:r>
              <a:rPr lang="en-GB" sz="1600" b="1" dirty="0" smtClean="0">
                <a:latin typeface="Calibri" pitchFamily="34" charset="0"/>
                <a:cs typeface="Calibri" pitchFamily="34" charset="0"/>
              </a:rPr>
              <a:t>VERBS</a:t>
            </a:r>
            <a:r>
              <a:rPr lang="en-GB" sz="1600" dirty="0">
                <a:latin typeface="Calibri" pitchFamily="34" charset="0"/>
                <a:cs typeface="Calibri" pitchFamily="34" charset="0"/>
              </a:rPr>
              <a:t/>
            </a:r>
            <a:br>
              <a:rPr lang="en-GB" sz="1600" dirty="0">
                <a:latin typeface="Calibri" pitchFamily="34" charset="0"/>
                <a:cs typeface="Calibri" pitchFamily="34" charset="0"/>
              </a:rPr>
            </a:br>
            <a:r>
              <a:rPr lang="en-GB" sz="1600" dirty="0">
                <a:latin typeface="Calibri" pitchFamily="34" charset="0"/>
                <a:cs typeface="Calibri" pitchFamily="34" charset="0"/>
              </a:rPr>
              <a:t>Subject – Verb agreement (Who is doing what?) </a:t>
            </a:r>
            <a:br>
              <a:rPr lang="en-GB" sz="1600" dirty="0">
                <a:latin typeface="Calibri" pitchFamily="34" charset="0"/>
                <a:cs typeface="Calibri" pitchFamily="34" charset="0"/>
              </a:rPr>
            </a:br>
            <a:r>
              <a:rPr lang="en-GB" sz="1600" dirty="0">
                <a:latin typeface="Calibri" pitchFamily="34" charset="0"/>
                <a:cs typeface="Calibri" pitchFamily="34" charset="0"/>
              </a:rPr>
              <a:t>Tense (When?) </a:t>
            </a:r>
            <a:br>
              <a:rPr lang="en-GB" sz="1600" dirty="0">
                <a:latin typeface="Calibri" pitchFamily="34" charset="0"/>
                <a:cs typeface="Calibri" pitchFamily="34" charset="0"/>
              </a:rPr>
            </a:br>
            <a:r>
              <a:rPr lang="en-GB" sz="1600" dirty="0">
                <a:latin typeface="Calibri" pitchFamily="34" charset="0"/>
                <a:cs typeface="Calibri" pitchFamily="34" charset="0"/>
              </a:rPr>
              <a:t>Position in the sentence </a:t>
            </a:r>
            <a:br>
              <a:rPr lang="en-GB" sz="1600" dirty="0">
                <a:latin typeface="Calibri" pitchFamily="34" charset="0"/>
                <a:cs typeface="Calibri" pitchFamily="34" charset="0"/>
              </a:rPr>
            </a:br>
            <a:endParaRPr lang="en-GB" sz="1600" dirty="0" smtClean="0">
              <a:latin typeface="Calibri" pitchFamily="34" charset="0"/>
              <a:cs typeface="Calibri" pitchFamily="34" charset="0"/>
            </a:endParaRPr>
          </a:p>
          <a:p>
            <a:r>
              <a:rPr lang="en-GB" sz="1600" b="1" dirty="0" smtClean="0">
                <a:latin typeface="Calibri" pitchFamily="34" charset="0"/>
                <a:cs typeface="Calibri" pitchFamily="34" charset="0"/>
              </a:rPr>
              <a:t>ADJECTIVES</a:t>
            </a:r>
            <a:r>
              <a:rPr lang="en-GB" sz="1600" dirty="0">
                <a:latin typeface="Calibri" pitchFamily="34" charset="0"/>
                <a:cs typeface="Calibri" pitchFamily="34" charset="0"/>
              </a:rPr>
              <a:t/>
            </a:r>
            <a:br>
              <a:rPr lang="en-GB" sz="1600" dirty="0">
                <a:latin typeface="Calibri" pitchFamily="34" charset="0"/>
                <a:cs typeface="Calibri" pitchFamily="34" charset="0"/>
              </a:rPr>
            </a:br>
            <a:r>
              <a:rPr lang="en-GB" sz="1600" dirty="0">
                <a:latin typeface="Calibri" pitchFamily="34" charset="0"/>
                <a:cs typeface="Calibri" pitchFamily="34" charset="0"/>
              </a:rPr>
              <a:t>Noun – Adjective agreement </a:t>
            </a:r>
            <a:br>
              <a:rPr lang="en-GB" sz="1600" dirty="0">
                <a:latin typeface="Calibri" pitchFamily="34" charset="0"/>
                <a:cs typeface="Calibri" pitchFamily="34" charset="0"/>
              </a:rPr>
            </a:br>
            <a:r>
              <a:rPr lang="en-GB" sz="1600" dirty="0">
                <a:latin typeface="Calibri" pitchFamily="34" charset="0"/>
                <a:cs typeface="Calibri" pitchFamily="34" charset="0"/>
              </a:rPr>
              <a:t>Position </a:t>
            </a:r>
          </a:p>
          <a:p>
            <a:endParaRPr lang="en-GB" sz="1600" b="1" dirty="0" smtClean="0">
              <a:latin typeface="Calibri" pitchFamily="34" charset="0"/>
              <a:cs typeface="Calibri" pitchFamily="34" charset="0"/>
            </a:endParaRPr>
          </a:p>
          <a:p>
            <a:r>
              <a:rPr lang="en-GB" sz="1600" b="1" dirty="0" smtClean="0">
                <a:latin typeface="Calibri" pitchFamily="34" charset="0"/>
                <a:cs typeface="Calibri" pitchFamily="34" charset="0"/>
              </a:rPr>
              <a:t>NOUNS</a:t>
            </a:r>
            <a:r>
              <a:rPr lang="en-GB" sz="1600" dirty="0">
                <a:latin typeface="Calibri" pitchFamily="34" charset="0"/>
                <a:cs typeface="Calibri" pitchFamily="34" charset="0"/>
              </a:rPr>
              <a:t/>
            </a:r>
            <a:br>
              <a:rPr lang="en-GB" sz="1600" dirty="0">
                <a:latin typeface="Calibri" pitchFamily="34" charset="0"/>
                <a:cs typeface="Calibri" pitchFamily="34" charset="0"/>
              </a:rPr>
            </a:br>
            <a:r>
              <a:rPr lang="en-GB" sz="1600" dirty="0">
                <a:latin typeface="Calibri" pitchFamily="34" charset="0"/>
                <a:cs typeface="Calibri" pitchFamily="34" charset="0"/>
              </a:rPr>
              <a:t>Masculine / Feminine </a:t>
            </a:r>
            <a:br>
              <a:rPr lang="en-GB" sz="1600" dirty="0">
                <a:latin typeface="Calibri" pitchFamily="34" charset="0"/>
                <a:cs typeface="Calibri" pitchFamily="34" charset="0"/>
              </a:rPr>
            </a:br>
            <a:r>
              <a:rPr lang="en-GB" sz="1600" dirty="0">
                <a:latin typeface="Calibri" pitchFamily="34" charset="0"/>
                <a:cs typeface="Calibri" pitchFamily="34" charset="0"/>
              </a:rPr>
              <a:t>Singular / Plural </a:t>
            </a:r>
            <a:br>
              <a:rPr lang="en-GB" sz="1600" dirty="0">
                <a:latin typeface="Calibri" pitchFamily="34" charset="0"/>
                <a:cs typeface="Calibri" pitchFamily="34" charset="0"/>
              </a:rPr>
            </a:br>
            <a:r>
              <a:rPr lang="en-GB" sz="1600" dirty="0">
                <a:latin typeface="Calibri" pitchFamily="34" charset="0"/>
                <a:cs typeface="Calibri" pitchFamily="34" charset="0"/>
              </a:rPr>
              <a:t>Definite / Indefinite article</a:t>
            </a: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2976" y="6372200"/>
            <a:ext cx="3110047" cy="1512168"/>
          </a:xfrm>
          <a:prstGeom prst="rect">
            <a:avLst/>
          </a:prstGeom>
        </p:spPr>
      </p:pic>
    </p:spTree>
    <p:extLst>
      <p:ext uri="{BB962C8B-B14F-4D97-AF65-F5344CB8AC3E}">
        <p14:creationId xmlns:p14="http://schemas.microsoft.com/office/powerpoint/2010/main" val="367546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8913" y="0"/>
            <a:ext cx="6172200" cy="677863"/>
          </a:xfrm>
        </p:spPr>
        <p:txBody>
          <a:bodyPr/>
          <a:lstStyle/>
          <a:p>
            <a:pPr eaLnBrk="1" hangingPunct="1"/>
            <a:r>
              <a:rPr lang="es-ES_tradnl" altLang="en-US" sz="2000" b="1" dirty="0" smtClean="0"/>
              <a:t>La date: </a:t>
            </a:r>
            <a:r>
              <a:rPr lang="es-ES_tradnl" altLang="en-US" sz="2000" b="1" dirty="0" err="1"/>
              <a:t>The</a:t>
            </a:r>
            <a:r>
              <a:rPr lang="es-ES_tradnl" altLang="en-US" sz="2000" b="1" dirty="0"/>
              <a:t> date</a:t>
            </a:r>
          </a:p>
        </p:txBody>
      </p:sp>
      <p:sp>
        <p:nvSpPr>
          <p:cNvPr id="4" name="Rectangle 3"/>
          <p:cNvSpPr/>
          <p:nvPr/>
        </p:nvSpPr>
        <p:spPr>
          <a:xfrm>
            <a:off x="476672" y="611189"/>
            <a:ext cx="5688632" cy="7204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7" name="Content Placeholder 7"/>
          <p:cNvSpPr txBox="1">
            <a:spLocks/>
          </p:cNvSpPr>
          <p:nvPr/>
        </p:nvSpPr>
        <p:spPr bwMode="auto">
          <a:xfrm>
            <a:off x="188640" y="1403648"/>
            <a:ext cx="6669360" cy="4536479"/>
          </a:xfrm>
          <a:prstGeom prst="rect">
            <a:avLst/>
          </a:prstGeom>
          <a:noFill/>
          <a:ln w="9525">
            <a:noFill/>
            <a:miter lim="800000"/>
            <a:headEnd/>
            <a:tailEnd/>
          </a:ln>
        </p:spPr>
        <p:txBody>
          <a:bodyPr/>
          <a:lstStyle/>
          <a:p>
            <a:pPr algn="l"/>
            <a:r>
              <a:rPr lang="fr-FR" altLang="en-US" sz="1600" b="1" dirty="0">
                <a:latin typeface="Calibri" pitchFamily="34" charset="0"/>
              </a:rPr>
              <a:t>Les mois 		The </a:t>
            </a:r>
            <a:r>
              <a:rPr lang="fr-FR" altLang="en-US" sz="1600" b="1" dirty="0" err="1">
                <a:latin typeface="Calibri" pitchFamily="34" charset="0"/>
              </a:rPr>
              <a:t>Months</a:t>
            </a:r>
            <a:r>
              <a:rPr lang="fr-FR" altLang="en-US" sz="1600" b="1" dirty="0">
                <a:latin typeface="Calibri" pitchFamily="34" charset="0"/>
              </a:rPr>
              <a:t>	Les jours		The </a:t>
            </a:r>
            <a:r>
              <a:rPr lang="fr-FR" altLang="en-US" sz="1600" b="1" dirty="0" err="1">
                <a:latin typeface="Calibri" pitchFamily="34" charset="0"/>
              </a:rPr>
              <a:t>days</a:t>
            </a:r>
            <a:endParaRPr lang="fr-FR" altLang="en-US" sz="1600" b="1" dirty="0">
              <a:latin typeface="Calibri" pitchFamily="34" charset="0"/>
            </a:endParaRPr>
          </a:p>
          <a:p>
            <a:pPr algn="l"/>
            <a:r>
              <a:rPr lang="fr-FR" altLang="en-US" sz="1600" dirty="0">
                <a:latin typeface="Calibri" pitchFamily="34" charset="0"/>
              </a:rPr>
              <a:t>janvier        	</a:t>
            </a:r>
            <a:r>
              <a:rPr lang="fr-FR" altLang="en-US" sz="1600" dirty="0" err="1">
                <a:latin typeface="Calibri" pitchFamily="34" charset="0"/>
              </a:rPr>
              <a:t>January</a:t>
            </a:r>
            <a:r>
              <a:rPr lang="fr-FR" altLang="en-US" sz="1600" dirty="0">
                <a:latin typeface="Calibri" pitchFamily="34" charset="0"/>
              </a:rPr>
              <a:t>		lundi		</a:t>
            </a:r>
            <a:r>
              <a:rPr lang="fr-FR" altLang="en-US" sz="1600" dirty="0" err="1">
                <a:latin typeface="Calibri" pitchFamily="34" charset="0"/>
              </a:rPr>
              <a:t>Monday</a:t>
            </a:r>
            <a:endParaRPr lang="fr-FR" altLang="en-US" sz="1600" dirty="0">
              <a:latin typeface="Calibri" pitchFamily="34" charset="0"/>
            </a:endParaRPr>
          </a:p>
          <a:p>
            <a:pPr algn="l"/>
            <a:r>
              <a:rPr lang="fr-FR" altLang="en-US" sz="1600" dirty="0">
                <a:latin typeface="Calibri" pitchFamily="34" charset="0"/>
              </a:rPr>
              <a:t>février		</a:t>
            </a:r>
            <a:r>
              <a:rPr lang="fr-FR" altLang="en-US" sz="1600" dirty="0" err="1">
                <a:latin typeface="Calibri" pitchFamily="34" charset="0"/>
              </a:rPr>
              <a:t>February</a:t>
            </a:r>
            <a:r>
              <a:rPr lang="fr-FR" altLang="en-US" sz="1600" dirty="0">
                <a:latin typeface="Calibri" pitchFamily="34" charset="0"/>
              </a:rPr>
              <a:t>		mardi		Tuesday</a:t>
            </a:r>
          </a:p>
          <a:p>
            <a:pPr algn="l"/>
            <a:r>
              <a:rPr lang="fr-FR" altLang="en-US" sz="1600" dirty="0">
                <a:latin typeface="Calibri" pitchFamily="34" charset="0"/>
              </a:rPr>
              <a:t>mars		March		mercredi		</a:t>
            </a:r>
            <a:r>
              <a:rPr lang="fr-FR" altLang="en-US" sz="1600" dirty="0" err="1">
                <a:latin typeface="Calibri" pitchFamily="34" charset="0"/>
              </a:rPr>
              <a:t>Wednesday</a:t>
            </a:r>
            <a:endParaRPr lang="fr-FR" altLang="en-US" sz="1600" dirty="0">
              <a:latin typeface="Calibri" pitchFamily="34" charset="0"/>
            </a:endParaRPr>
          </a:p>
          <a:p>
            <a:pPr algn="l"/>
            <a:r>
              <a:rPr lang="fr-FR" altLang="en-US" sz="1600" dirty="0">
                <a:latin typeface="Calibri" pitchFamily="34" charset="0"/>
              </a:rPr>
              <a:t>avril		April		jeudi		Thursday</a:t>
            </a:r>
          </a:p>
          <a:p>
            <a:pPr algn="l"/>
            <a:r>
              <a:rPr lang="fr-FR" altLang="en-US" sz="1600" dirty="0">
                <a:latin typeface="Calibri" pitchFamily="34" charset="0"/>
              </a:rPr>
              <a:t>mai		May		vendredi		Friday</a:t>
            </a:r>
          </a:p>
          <a:p>
            <a:pPr algn="l"/>
            <a:r>
              <a:rPr lang="fr-FR" altLang="en-US" sz="1600" dirty="0">
                <a:latin typeface="Calibri" pitchFamily="34" charset="0"/>
              </a:rPr>
              <a:t>juin		</a:t>
            </a:r>
            <a:r>
              <a:rPr lang="fr-FR" altLang="en-US" sz="1600" dirty="0" err="1">
                <a:latin typeface="Calibri" pitchFamily="34" charset="0"/>
              </a:rPr>
              <a:t>June</a:t>
            </a:r>
            <a:r>
              <a:rPr lang="fr-FR" altLang="en-US" sz="1600" dirty="0">
                <a:latin typeface="Calibri" pitchFamily="34" charset="0"/>
              </a:rPr>
              <a:t>		samedi		Saturday</a:t>
            </a:r>
          </a:p>
          <a:p>
            <a:pPr algn="l"/>
            <a:r>
              <a:rPr lang="fr-FR" altLang="en-US" sz="1600" dirty="0">
                <a:latin typeface="Calibri" pitchFamily="34" charset="0"/>
              </a:rPr>
              <a:t>juillet		July		dimanche		Sunday</a:t>
            </a:r>
          </a:p>
          <a:p>
            <a:pPr algn="l"/>
            <a:r>
              <a:rPr lang="fr-FR" altLang="en-US" sz="1600" dirty="0">
                <a:latin typeface="Calibri" pitchFamily="34" charset="0"/>
              </a:rPr>
              <a:t>août		August</a:t>
            </a:r>
          </a:p>
          <a:p>
            <a:pPr algn="l"/>
            <a:r>
              <a:rPr lang="fr-FR" altLang="en-US" sz="1600" dirty="0">
                <a:latin typeface="Calibri" pitchFamily="34" charset="0"/>
              </a:rPr>
              <a:t>septembre 	</a:t>
            </a:r>
            <a:r>
              <a:rPr lang="fr-FR" altLang="en-US" sz="1600" dirty="0" err="1">
                <a:latin typeface="Calibri" pitchFamily="34" charset="0"/>
              </a:rPr>
              <a:t>September</a:t>
            </a:r>
            <a:endParaRPr lang="fr-FR" altLang="en-US" sz="1600" dirty="0">
              <a:latin typeface="Calibri" pitchFamily="34" charset="0"/>
            </a:endParaRPr>
          </a:p>
          <a:p>
            <a:pPr algn="l"/>
            <a:r>
              <a:rPr lang="fr-FR" altLang="en-US" sz="1600" dirty="0">
                <a:latin typeface="Calibri" pitchFamily="34" charset="0"/>
              </a:rPr>
              <a:t>octobre		</a:t>
            </a:r>
            <a:r>
              <a:rPr lang="fr-FR" altLang="en-US" sz="1600" dirty="0" err="1">
                <a:latin typeface="Calibri" pitchFamily="34" charset="0"/>
              </a:rPr>
              <a:t>October</a:t>
            </a:r>
            <a:endParaRPr lang="fr-FR" altLang="en-US" sz="1600" dirty="0">
              <a:latin typeface="Calibri" pitchFamily="34" charset="0"/>
            </a:endParaRPr>
          </a:p>
          <a:p>
            <a:pPr algn="l"/>
            <a:r>
              <a:rPr lang="fr-FR" altLang="en-US" sz="1600" dirty="0">
                <a:latin typeface="Calibri" pitchFamily="34" charset="0"/>
              </a:rPr>
              <a:t>novembre		</a:t>
            </a:r>
            <a:r>
              <a:rPr lang="fr-FR" altLang="en-US" sz="1600" dirty="0" err="1">
                <a:latin typeface="Calibri" pitchFamily="34" charset="0"/>
              </a:rPr>
              <a:t>November</a:t>
            </a:r>
            <a:endParaRPr lang="fr-FR" altLang="en-US" sz="1600" dirty="0">
              <a:latin typeface="Calibri" pitchFamily="34" charset="0"/>
            </a:endParaRPr>
          </a:p>
          <a:p>
            <a:pPr algn="l"/>
            <a:r>
              <a:rPr lang="fr-FR" altLang="en-US" sz="1600" dirty="0">
                <a:latin typeface="Calibri" pitchFamily="34" charset="0"/>
              </a:rPr>
              <a:t>décembre		</a:t>
            </a:r>
            <a:r>
              <a:rPr lang="fr-FR" altLang="en-US" sz="1600" dirty="0" err="1">
                <a:latin typeface="Calibri" pitchFamily="34" charset="0"/>
              </a:rPr>
              <a:t>December</a:t>
            </a:r>
            <a:endParaRPr lang="fr-FR" altLang="en-US" sz="1600" dirty="0">
              <a:latin typeface="Calibri" pitchFamily="34" charset="0"/>
            </a:endParaRPr>
          </a:p>
          <a:p>
            <a:pPr algn="l"/>
            <a:endParaRPr lang="fr-FR" altLang="en-US" b="1" dirty="0">
              <a:latin typeface="Calibri" pitchFamily="34" charset="0"/>
            </a:endParaRPr>
          </a:p>
          <a:p>
            <a:pPr algn="l"/>
            <a:r>
              <a:rPr lang="fr-FR" altLang="en-US" sz="1600" b="1" dirty="0">
                <a:latin typeface="Calibri" pitchFamily="34" charset="0"/>
              </a:rPr>
              <a:t>Les saisons	The </a:t>
            </a:r>
            <a:r>
              <a:rPr lang="fr-FR" altLang="en-US" sz="1600" b="1" dirty="0" err="1">
                <a:latin typeface="Calibri" pitchFamily="34" charset="0"/>
              </a:rPr>
              <a:t>seasons</a:t>
            </a:r>
            <a:endParaRPr lang="fr-FR" altLang="en-US" sz="1600" b="1" dirty="0">
              <a:latin typeface="Calibri" pitchFamily="34" charset="0"/>
            </a:endParaRPr>
          </a:p>
          <a:p>
            <a:pPr algn="l"/>
            <a:r>
              <a:rPr lang="fr-FR" altLang="en-US" sz="1600" dirty="0">
                <a:latin typeface="Calibri" pitchFamily="34" charset="0"/>
              </a:rPr>
              <a:t>printemps		</a:t>
            </a:r>
            <a:r>
              <a:rPr lang="fr-FR" altLang="en-US" sz="1600" dirty="0" err="1">
                <a:latin typeface="Calibri" pitchFamily="34" charset="0"/>
              </a:rPr>
              <a:t>spring</a:t>
            </a:r>
            <a:endParaRPr lang="fr-FR" altLang="en-US" sz="1600" dirty="0">
              <a:latin typeface="Calibri" pitchFamily="34" charset="0"/>
            </a:endParaRPr>
          </a:p>
          <a:p>
            <a:pPr algn="l"/>
            <a:r>
              <a:rPr lang="fr-FR" altLang="en-US" sz="1600" dirty="0">
                <a:latin typeface="Calibri" pitchFamily="34" charset="0"/>
              </a:rPr>
              <a:t>été		</a:t>
            </a:r>
            <a:r>
              <a:rPr lang="fr-FR" altLang="en-US" sz="1600" dirty="0" err="1">
                <a:latin typeface="Calibri" pitchFamily="34" charset="0"/>
              </a:rPr>
              <a:t>summer</a:t>
            </a:r>
            <a:endParaRPr lang="fr-FR" altLang="en-US" sz="1600" dirty="0">
              <a:latin typeface="Calibri" pitchFamily="34" charset="0"/>
            </a:endParaRPr>
          </a:p>
          <a:p>
            <a:pPr algn="l"/>
            <a:r>
              <a:rPr lang="fr-FR" altLang="en-US" sz="1600" dirty="0">
                <a:latin typeface="Calibri" pitchFamily="34" charset="0"/>
              </a:rPr>
              <a:t>automne		</a:t>
            </a:r>
            <a:r>
              <a:rPr lang="fr-FR" altLang="en-US" sz="1600" dirty="0" err="1">
                <a:latin typeface="Calibri" pitchFamily="34" charset="0"/>
              </a:rPr>
              <a:t>autumn</a:t>
            </a:r>
            <a:endParaRPr lang="fr-FR" altLang="en-US" sz="1600" dirty="0">
              <a:latin typeface="Calibri" pitchFamily="34" charset="0"/>
            </a:endParaRPr>
          </a:p>
          <a:p>
            <a:pPr algn="l"/>
            <a:r>
              <a:rPr lang="fr-FR" altLang="en-US" sz="1600" dirty="0">
                <a:latin typeface="Calibri" pitchFamily="34" charset="0"/>
              </a:rPr>
              <a:t>hiver</a:t>
            </a:r>
            <a:r>
              <a:rPr lang="es-ES_tradnl" altLang="en-US" sz="1600" dirty="0">
                <a:latin typeface="Calibri" pitchFamily="34" charset="0"/>
              </a:rPr>
              <a:t>		</a:t>
            </a:r>
            <a:r>
              <a:rPr lang="es-ES_tradnl" altLang="en-US" sz="1600" dirty="0" err="1">
                <a:latin typeface="Calibri" pitchFamily="34" charset="0"/>
              </a:rPr>
              <a:t>winter</a:t>
            </a:r>
            <a:endParaRPr lang="es-ES_tradnl" altLang="en-US" sz="1600" dirty="0">
              <a:latin typeface="Calibri" pitchFamily="34" charset="0"/>
            </a:endParaRPr>
          </a:p>
          <a:p>
            <a:pPr algn="l"/>
            <a:endParaRPr lang="es-ES_tradnl" altLang="en-US" b="1" dirty="0">
              <a:latin typeface="Calibri" pitchFamily="34" charset="0"/>
            </a:endParaRPr>
          </a:p>
          <a:p>
            <a:pPr algn="l">
              <a:buFont typeface="Arial" charset="0"/>
              <a:buNone/>
            </a:pPr>
            <a:r>
              <a:rPr lang="en-GB" altLang="en-US" sz="1600" dirty="0">
                <a:latin typeface="Calibri" pitchFamily="34" charset="0"/>
              </a:rPr>
              <a:t>		</a:t>
            </a:r>
          </a:p>
          <a:p>
            <a:pPr algn="l">
              <a:lnSpc>
                <a:spcPct val="90000"/>
              </a:lnSpc>
              <a:spcBef>
                <a:spcPct val="20000"/>
              </a:spcBef>
              <a:buFont typeface="Arial" charset="0"/>
              <a:buNone/>
            </a:pPr>
            <a:endParaRPr lang="en-GB" altLang="en-US" sz="1600" b="1" dirty="0">
              <a:latin typeface="Calibri" pitchFamily="34" charset="0"/>
            </a:endParaRPr>
          </a:p>
          <a:p>
            <a:pPr algn="l">
              <a:lnSpc>
                <a:spcPct val="90000"/>
              </a:lnSpc>
              <a:spcBef>
                <a:spcPct val="20000"/>
              </a:spcBef>
              <a:buFont typeface="Arial" charset="0"/>
              <a:buNone/>
            </a:pPr>
            <a:endParaRPr lang="en-GB" altLang="en-US" sz="1600" dirty="0">
              <a:latin typeface="Calibri" pitchFamily="34" charset="0"/>
            </a:endParaRPr>
          </a:p>
          <a:p>
            <a:pPr algn="l">
              <a:lnSpc>
                <a:spcPct val="90000"/>
              </a:lnSpc>
              <a:spcBef>
                <a:spcPct val="20000"/>
              </a:spcBef>
              <a:buFont typeface="Arial" charset="0"/>
              <a:buNone/>
            </a:pPr>
            <a:endParaRPr lang="en-GB" altLang="en-US" sz="1600" dirty="0">
              <a:latin typeface="Calibri" pitchFamily="34" charset="0"/>
            </a:endParaRPr>
          </a:p>
          <a:p>
            <a:pPr algn="l">
              <a:lnSpc>
                <a:spcPct val="90000"/>
              </a:lnSpc>
              <a:spcBef>
                <a:spcPct val="20000"/>
              </a:spcBef>
              <a:buFont typeface="Arial" charset="0"/>
              <a:buNone/>
            </a:pPr>
            <a:endParaRPr lang="en-GB" altLang="en-US" sz="1600" dirty="0">
              <a:latin typeface="Calibri" pitchFamily="34" charset="0"/>
            </a:endParaRPr>
          </a:p>
          <a:p>
            <a:pPr algn="l">
              <a:lnSpc>
                <a:spcPct val="90000"/>
              </a:lnSpc>
              <a:spcBef>
                <a:spcPct val="20000"/>
              </a:spcBef>
              <a:buFont typeface="Arial" charset="0"/>
              <a:buNone/>
            </a:pPr>
            <a:endParaRPr lang="es-ES_tradnl" altLang="en-US" sz="1600" b="1" dirty="0">
              <a:latin typeface="Calibri" pitchFamily="34" charset="0"/>
            </a:endParaRPr>
          </a:p>
          <a:p>
            <a:pPr algn="l">
              <a:lnSpc>
                <a:spcPct val="90000"/>
              </a:lnSpc>
              <a:spcBef>
                <a:spcPct val="20000"/>
              </a:spcBef>
              <a:buFont typeface="Arial" charset="0"/>
              <a:buNone/>
            </a:pPr>
            <a:endParaRPr lang="es-ES_tradnl" altLang="en-US" sz="1600" dirty="0">
              <a:latin typeface="Calibri" pitchFamily="34" charset="0"/>
            </a:endParaRPr>
          </a:p>
        </p:txBody>
      </p:sp>
      <p:sp>
        <p:nvSpPr>
          <p:cNvPr id="10" name="Rectangle 9"/>
          <p:cNvSpPr/>
          <p:nvPr/>
        </p:nvSpPr>
        <p:spPr>
          <a:xfrm>
            <a:off x="3212976" y="3635896"/>
            <a:ext cx="3455987" cy="12961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dirty="0">
              <a:solidFill>
                <a:schemeClr val="tx1"/>
              </a:solidFill>
            </a:endParaRPr>
          </a:p>
        </p:txBody>
      </p:sp>
      <p:sp>
        <p:nvSpPr>
          <p:cNvPr id="8200" name="Rectangle 11"/>
          <p:cNvSpPr>
            <a:spLocks noChangeArrowheads="1"/>
          </p:cNvSpPr>
          <p:nvPr/>
        </p:nvSpPr>
        <p:spPr bwMode="auto">
          <a:xfrm>
            <a:off x="3029962" y="3622248"/>
            <a:ext cx="3861048" cy="1323439"/>
          </a:xfrm>
          <a:prstGeom prst="rect">
            <a:avLst/>
          </a:prstGeom>
          <a:noFill/>
          <a:ln w="9525">
            <a:noFill/>
            <a:miter lim="800000"/>
            <a:headEnd/>
            <a:tailEnd/>
          </a:ln>
        </p:spPr>
        <p:txBody>
          <a:bodyPr wrap="square">
            <a:spAutoFit/>
          </a:bodyPr>
          <a:lstStyle/>
          <a:p>
            <a:pPr algn="ctr"/>
            <a:r>
              <a:rPr lang="en-GB" altLang="en-US" sz="1600" b="1" dirty="0">
                <a:solidFill>
                  <a:srgbClr val="000000"/>
                </a:solidFill>
                <a:latin typeface="Calibri" pitchFamily="34" charset="0"/>
              </a:rPr>
              <a:t>mille </a:t>
            </a:r>
            <a:r>
              <a:rPr lang="en-GB" altLang="en-US" sz="1600" b="1" dirty="0" err="1">
                <a:solidFill>
                  <a:srgbClr val="000000"/>
                </a:solidFill>
                <a:latin typeface="Calibri" pitchFamily="34" charset="0"/>
              </a:rPr>
              <a:t>neuf</a:t>
            </a:r>
            <a:r>
              <a:rPr lang="en-GB" altLang="en-US" sz="1600" b="1" dirty="0">
                <a:solidFill>
                  <a:srgbClr val="000000"/>
                </a:solidFill>
                <a:latin typeface="Calibri" pitchFamily="34" charset="0"/>
              </a:rPr>
              <a:t>-cents </a:t>
            </a:r>
            <a:r>
              <a:rPr lang="en-GB" altLang="en-US" sz="1600" b="1" dirty="0" err="1">
                <a:solidFill>
                  <a:srgbClr val="000000"/>
                </a:solidFill>
                <a:latin typeface="Calibri" pitchFamily="34" charset="0"/>
              </a:rPr>
              <a:t>quatre</a:t>
            </a:r>
            <a:r>
              <a:rPr lang="en-GB" altLang="en-US" sz="1600" b="1" dirty="0">
                <a:solidFill>
                  <a:srgbClr val="000000"/>
                </a:solidFill>
                <a:latin typeface="Calibri" pitchFamily="34" charset="0"/>
              </a:rPr>
              <a:t>-</a:t>
            </a:r>
            <a:r>
              <a:rPr lang="en-GB" altLang="en-US" sz="1600" b="1" dirty="0" err="1">
                <a:solidFill>
                  <a:srgbClr val="000000"/>
                </a:solidFill>
                <a:latin typeface="Calibri" pitchFamily="34" charset="0"/>
              </a:rPr>
              <a:t>vingt</a:t>
            </a:r>
            <a:r>
              <a:rPr lang="en-GB" altLang="en-US" sz="1600" b="1" dirty="0">
                <a:solidFill>
                  <a:srgbClr val="000000"/>
                </a:solidFill>
                <a:latin typeface="Calibri" pitchFamily="34" charset="0"/>
              </a:rPr>
              <a:t>-dix-</a:t>
            </a:r>
            <a:r>
              <a:rPr lang="en-GB" altLang="en-US" sz="1600" b="1" dirty="0" err="1">
                <a:solidFill>
                  <a:srgbClr val="000000"/>
                </a:solidFill>
                <a:latin typeface="Calibri" pitchFamily="34" charset="0"/>
              </a:rPr>
              <a:t>huit</a:t>
            </a:r>
            <a:r>
              <a:rPr lang="en-GB" altLang="en-US" sz="1600" b="1" dirty="0">
                <a:solidFill>
                  <a:srgbClr val="000000"/>
                </a:solidFill>
                <a:latin typeface="Calibri" pitchFamily="34" charset="0"/>
              </a:rPr>
              <a:t>:</a:t>
            </a:r>
          </a:p>
          <a:p>
            <a:pPr algn="ctr"/>
            <a:r>
              <a:rPr lang="en-GB" altLang="en-US" sz="1600" b="1" dirty="0">
                <a:solidFill>
                  <a:srgbClr val="000000"/>
                </a:solidFill>
                <a:latin typeface="Calibri" pitchFamily="34" charset="0"/>
              </a:rPr>
              <a:t> 1998</a:t>
            </a:r>
          </a:p>
          <a:p>
            <a:pPr algn="ctr"/>
            <a:endParaRPr lang="es-ES_tradnl" altLang="en-US" sz="1600" b="1" dirty="0">
              <a:solidFill>
                <a:srgbClr val="000000"/>
              </a:solidFill>
              <a:latin typeface="Calibri" pitchFamily="34" charset="0"/>
            </a:endParaRPr>
          </a:p>
          <a:p>
            <a:pPr algn="ctr"/>
            <a:r>
              <a:rPr lang="es-ES_tradnl" altLang="en-US" sz="1600" b="1" dirty="0" err="1">
                <a:solidFill>
                  <a:srgbClr val="000000"/>
                </a:solidFill>
                <a:latin typeface="Calibri" pitchFamily="34" charset="0"/>
              </a:rPr>
              <a:t>deux-milles</a:t>
            </a:r>
            <a:r>
              <a:rPr lang="es-ES_tradnl" altLang="en-US" sz="1600" b="1" dirty="0">
                <a:solidFill>
                  <a:srgbClr val="000000"/>
                </a:solidFill>
                <a:latin typeface="Calibri" pitchFamily="34" charset="0"/>
              </a:rPr>
              <a:t> </a:t>
            </a:r>
            <a:r>
              <a:rPr lang="es-ES_tradnl" altLang="en-US" sz="1600" b="1" dirty="0" err="1">
                <a:solidFill>
                  <a:srgbClr val="000000"/>
                </a:solidFill>
                <a:latin typeface="Calibri" pitchFamily="34" charset="0"/>
              </a:rPr>
              <a:t>douze</a:t>
            </a:r>
            <a:r>
              <a:rPr lang="es-ES_tradnl" altLang="en-US" sz="1600" b="1" dirty="0">
                <a:solidFill>
                  <a:srgbClr val="000000"/>
                </a:solidFill>
                <a:latin typeface="Calibri" pitchFamily="34" charset="0"/>
              </a:rPr>
              <a:t>: </a:t>
            </a:r>
          </a:p>
          <a:p>
            <a:pPr algn="ctr"/>
            <a:r>
              <a:rPr lang="es-ES_tradnl" altLang="en-US" sz="1600" b="1" dirty="0">
                <a:solidFill>
                  <a:srgbClr val="000000"/>
                </a:solidFill>
                <a:latin typeface="Calibri" pitchFamily="34" charset="0"/>
              </a:rPr>
              <a:t>2012 </a:t>
            </a:r>
            <a:endParaRPr lang="en-GB" altLang="en-US" sz="1600" b="1" dirty="0">
              <a:solidFill>
                <a:srgbClr val="000000"/>
              </a:solidFill>
              <a:latin typeface="Calibri" pitchFamily="34" charset="0"/>
            </a:endParaRPr>
          </a:p>
        </p:txBody>
      </p:sp>
      <p:sp>
        <p:nvSpPr>
          <p:cNvPr id="8201" name="Rectangle 13"/>
          <p:cNvSpPr>
            <a:spLocks noChangeArrowheads="1"/>
          </p:cNvSpPr>
          <p:nvPr/>
        </p:nvSpPr>
        <p:spPr bwMode="auto">
          <a:xfrm>
            <a:off x="116632" y="6372200"/>
            <a:ext cx="6957392" cy="2339102"/>
          </a:xfrm>
          <a:prstGeom prst="rect">
            <a:avLst/>
          </a:prstGeom>
          <a:noFill/>
          <a:ln w="9525">
            <a:noFill/>
            <a:miter lim="800000"/>
            <a:headEnd/>
            <a:tailEnd/>
          </a:ln>
        </p:spPr>
        <p:txBody>
          <a:bodyPr wrap="square">
            <a:spAutoFit/>
          </a:bodyPr>
          <a:lstStyle/>
          <a:p>
            <a:pPr algn="l"/>
            <a:r>
              <a:rPr lang="fr-FR" altLang="en-US" sz="1600" b="1" dirty="0">
                <a:solidFill>
                  <a:srgbClr val="000000"/>
                </a:solidFill>
                <a:latin typeface="Calibri" pitchFamily="34" charset="0"/>
                <a:cs typeface="Calibri" pitchFamily="34" charset="0"/>
              </a:rPr>
              <a:t>Les couleurs	The </a:t>
            </a:r>
            <a:r>
              <a:rPr lang="fr-FR" altLang="en-US" sz="1600" b="1" dirty="0" err="1">
                <a:solidFill>
                  <a:srgbClr val="000000"/>
                </a:solidFill>
                <a:latin typeface="Calibri" pitchFamily="34" charset="0"/>
                <a:cs typeface="Calibri" pitchFamily="34" charset="0"/>
              </a:rPr>
              <a:t>colours</a:t>
            </a:r>
            <a:endParaRPr lang="fr-FR" altLang="en-US" sz="1600" b="1" dirty="0">
              <a:solidFill>
                <a:srgbClr val="000000"/>
              </a:solidFill>
              <a:latin typeface="Calibri" pitchFamily="34" charset="0"/>
              <a:cs typeface="Calibri" pitchFamily="34" charset="0"/>
            </a:endParaRPr>
          </a:p>
          <a:p>
            <a:pPr algn="l"/>
            <a:r>
              <a:rPr lang="fr-FR" altLang="en-US" sz="1600" dirty="0">
                <a:solidFill>
                  <a:srgbClr val="000000"/>
                </a:solidFill>
                <a:latin typeface="Calibri" pitchFamily="34" charset="0"/>
                <a:cs typeface="Calibri" pitchFamily="34" charset="0"/>
              </a:rPr>
              <a:t>rouge		</a:t>
            </a:r>
            <a:r>
              <a:rPr lang="fr-FR" altLang="en-US" sz="1600" dirty="0" err="1">
                <a:solidFill>
                  <a:srgbClr val="000000"/>
                </a:solidFill>
                <a:latin typeface="Calibri" pitchFamily="34" charset="0"/>
                <a:cs typeface="Calibri" pitchFamily="34" charset="0"/>
              </a:rPr>
              <a:t>red</a:t>
            </a:r>
            <a:r>
              <a:rPr lang="fr-FR" altLang="en-US" sz="1600" dirty="0">
                <a:solidFill>
                  <a:srgbClr val="000000"/>
                </a:solidFill>
                <a:latin typeface="Calibri" pitchFamily="34" charset="0"/>
                <a:cs typeface="Calibri" pitchFamily="34" charset="0"/>
              </a:rPr>
              <a:t>		rose	        </a:t>
            </a:r>
            <a:r>
              <a:rPr lang="fr-FR" altLang="en-US" sz="1600" dirty="0" err="1">
                <a:solidFill>
                  <a:srgbClr val="000000"/>
                </a:solidFill>
                <a:latin typeface="Calibri" pitchFamily="34" charset="0"/>
                <a:cs typeface="Calibri" pitchFamily="34" charset="0"/>
              </a:rPr>
              <a:t>pink</a:t>
            </a:r>
            <a:r>
              <a:rPr lang="fr-FR" altLang="en-US" sz="1600" dirty="0">
                <a:solidFill>
                  <a:srgbClr val="000000"/>
                </a:solidFill>
                <a:latin typeface="Calibri" pitchFamily="34" charset="0"/>
                <a:cs typeface="Calibri" pitchFamily="34" charset="0"/>
              </a:rPr>
              <a:t>		</a:t>
            </a:r>
          </a:p>
          <a:p>
            <a:pPr algn="l"/>
            <a:r>
              <a:rPr lang="fr-FR" altLang="en-US" sz="1600" dirty="0">
                <a:solidFill>
                  <a:srgbClr val="000000"/>
                </a:solidFill>
                <a:latin typeface="Calibri" pitchFamily="34" charset="0"/>
                <a:cs typeface="Calibri" pitchFamily="34" charset="0"/>
              </a:rPr>
              <a:t>jaune		</a:t>
            </a:r>
            <a:r>
              <a:rPr lang="fr-FR" altLang="en-US" sz="1600" dirty="0" err="1">
                <a:solidFill>
                  <a:srgbClr val="000000"/>
                </a:solidFill>
                <a:latin typeface="Calibri" pitchFamily="34" charset="0"/>
                <a:cs typeface="Calibri" pitchFamily="34" charset="0"/>
              </a:rPr>
              <a:t>yellow</a:t>
            </a:r>
            <a:r>
              <a:rPr lang="fr-FR" altLang="en-US" sz="1600" dirty="0">
                <a:solidFill>
                  <a:srgbClr val="000000"/>
                </a:solidFill>
                <a:latin typeface="Calibri" pitchFamily="34" charset="0"/>
                <a:cs typeface="Calibri" pitchFamily="34" charset="0"/>
              </a:rPr>
              <a:t>		marron	        </a:t>
            </a:r>
            <a:r>
              <a:rPr lang="fr-FR" altLang="en-US" sz="1600" dirty="0" err="1">
                <a:solidFill>
                  <a:srgbClr val="000000"/>
                </a:solidFill>
                <a:latin typeface="Calibri" pitchFamily="34" charset="0"/>
                <a:cs typeface="Calibri" pitchFamily="34" charset="0"/>
              </a:rPr>
              <a:t>brown</a:t>
            </a:r>
            <a:endParaRPr lang="fr-FR" altLang="en-US" sz="1600" dirty="0">
              <a:solidFill>
                <a:srgbClr val="000000"/>
              </a:solidFill>
              <a:latin typeface="Calibri" pitchFamily="34" charset="0"/>
              <a:cs typeface="Calibri" pitchFamily="34" charset="0"/>
            </a:endParaRPr>
          </a:p>
          <a:p>
            <a:pPr algn="l"/>
            <a:r>
              <a:rPr lang="fr-FR" altLang="en-US" sz="1600" dirty="0">
                <a:solidFill>
                  <a:srgbClr val="000000"/>
                </a:solidFill>
                <a:latin typeface="Calibri" pitchFamily="34" charset="0"/>
                <a:cs typeface="Calibri" pitchFamily="34" charset="0"/>
              </a:rPr>
              <a:t>vert		green		orange	        orange</a:t>
            </a:r>
          </a:p>
          <a:p>
            <a:pPr algn="l"/>
            <a:r>
              <a:rPr lang="fr-FR" altLang="en-US" sz="1600" dirty="0">
                <a:solidFill>
                  <a:srgbClr val="000000"/>
                </a:solidFill>
                <a:latin typeface="Calibri" pitchFamily="34" charset="0"/>
                <a:cs typeface="Calibri" pitchFamily="34" charset="0"/>
              </a:rPr>
              <a:t>bleu		</a:t>
            </a:r>
            <a:r>
              <a:rPr lang="fr-FR" altLang="en-US" sz="1600" dirty="0" err="1">
                <a:solidFill>
                  <a:srgbClr val="000000"/>
                </a:solidFill>
                <a:latin typeface="Calibri" pitchFamily="34" charset="0"/>
                <a:cs typeface="Calibri" pitchFamily="34" charset="0"/>
              </a:rPr>
              <a:t>blue</a:t>
            </a:r>
            <a:r>
              <a:rPr lang="fr-FR" altLang="en-US" sz="1600" dirty="0">
                <a:solidFill>
                  <a:srgbClr val="000000"/>
                </a:solidFill>
                <a:latin typeface="Calibri" pitchFamily="34" charset="0"/>
                <a:cs typeface="Calibri" pitchFamily="34" charset="0"/>
              </a:rPr>
              <a:t>		gris	        </a:t>
            </a:r>
            <a:r>
              <a:rPr lang="fr-FR" altLang="en-US" sz="1600" dirty="0" err="1">
                <a:solidFill>
                  <a:srgbClr val="000000"/>
                </a:solidFill>
                <a:latin typeface="Calibri" pitchFamily="34" charset="0"/>
                <a:cs typeface="Calibri" pitchFamily="34" charset="0"/>
              </a:rPr>
              <a:t>grey</a:t>
            </a:r>
            <a:endParaRPr lang="fr-FR" altLang="en-US" sz="1600" dirty="0">
              <a:solidFill>
                <a:srgbClr val="000000"/>
              </a:solidFill>
              <a:latin typeface="Calibri" pitchFamily="34" charset="0"/>
              <a:cs typeface="Calibri" pitchFamily="34" charset="0"/>
            </a:endParaRPr>
          </a:p>
          <a:p>
            <a:pPr algn="l"/>
            <a:r>
              <a:rPr lang="fr-FR" altLang="en-US" sz="1600" dirty="0">
                <a:solidFill>
                  <a:srgbClr val="000000"/>
                </a:solidFill>
                <a:latin typeface="Calibri" pitchFamily="34" charset="0"/>
                <a:cs typeface="Calibri" pitchFamily="34" charset="0"/>
              </a:rPr>
              <a:t>blanc		white		violet	        </a:t>
            </a:r>
            <a:r>
              <a:rPr lang="fr-FR" altLang="en-US" sz="1600" dirty="0" err="1">
                <a:solidFill>
                  <a:srgbClr val="000000"/>
                </a:solidFill>
                <a:latin typeface="Calibri" pitchFamily="34" charset="0"/>
                <a:cs typeface="Calibri" pitchFamily="34" charset="0"/>
              </a:rPr>
              <a:t>purple</a:t>
            </a:r>
            <a:endParaRPr lang="fr-FR" altLang="en-US" sz="1600" dirty="0">
              <a:solidFill>
                <a:srgbClr val="000000"/>
              </a:solidFill>
              <a:latin typeface="Calibri" pitchFamily="34" charset="0"/>
              <a:cs typeface="Calibri" pitchFamily="34" charset="0"/>
            </a:endParaRPr>
          </a:p>
          <a:p>
            <a:pPr algn="l"/>
            <a:r>
              <a:rPr lang="fr-FR" altLang="en-US" sz="1600" dirty="0">
                <a:solidFill>
                  <a:srgbClr val="000000"/>
                </a:solidFill>
                <a:latin typeface="Calibri" pitchFamily="34" charset="0"/>
                <a:cs typeface="Calibri" pitchFamily="34" charset="0"/>
              </a:rPr>
              <a:t>noir		black		bleu clair	        light </a:t>
            </a:r>
            <a:r>
              <a:rPr lang="fr-FR" altLang="en-US" sz="1600" dirty="0" err="1">
                <a:solidFill>
                  <a:srgbClr val="000000"/>
                </a:solidFill>
                <a:latin typeface="Calibri" pitchFamily="34" charset="0"/>
                <a:cs typeface="Calibri" pitchFamily="34" charset="0"/>
              </a:rPr>
              <a:t>blue</a:t>
            </a:r>
            <a:endParaRPr lang="fr-FR" altLang="en-US" sz="1600" dirty="0">
              <a:solidFill>
                <a:srgbClr val="000000"/>
              </a:solidFill>
              <a:latin typeface="Calibri" pitchFamily="34" charset="0"/>
              <a:cs typeface="Calibri" pitchFamily="34" charset="0"/>
            </a:endParaRPr>
          </a:p>
          <a:p>
            <a:pPr algn="l"/>
            <a:r>
              <a:rPr lang="fr-FR" altLang="en-US" sz="1600" dirty="0">
                <a:solidFill>
                  <a:srgbClr val="000000"/>
                </a:solidFill>
                <a:latin typeface="Calibri" pitchFamily="34" charset="0"/>
                <a:cs typeface="Calibri" pitchFamily="34" charset="0"/>
              </a:rPr>
              <a:t>bleu foncé  	</a:t>
            </a:r>
            <a:r>
              <a:rPr lang="fr-FR" altLang="en-US" sz="1600" dirty="0" err="1">
                <a:solidFill>
                  <a:srgbClr val="000000"/>
                </a:solidFill>
                <a:latin typeface="Calibri" pitchFamily="34" charset="0"/>
                <a:cs typeface="Calibri" pitchFamily="34" charset="0"/>
              </a:rPr>
              <a:t>dark</a:t>
            </a:r>
            <a:r>
              <a:rPr lang="fr-FR" altLang="en-US" sz="1600" dirty="0">
                <a:solidFill>
                  <a:srgbClr val="000000"/>
                </a:solidFill>
                <a:latin typeface="Calibri" pitchFamily="34" charset="0"/>
                <a:cs typeface="Calibri" pitchFamily="34" charset="0"/>
              </a:rPr>
              <a:t> </a:t>
            </a:r>
            <a:r>
              <a:rPr lang="fr-FR" altLang="en-US" sz="1600" dirty="0" err="1">
                <a:solidFill>
                  <a:srgbClr val="000000"/>
                </a:solidFill>
                <a:latin typeface="Calibri" pitchFamily="34" charset="0"/>
                <a:cs typeface="Calibri" pitchFamily="34" charset="0"/>
              </a:rPr>
              <a:t>blue</a:t>
            </a:r>
            <a:r>
              <a:rPr lang="fr-FR" altLang="en-US" sz="1600" dirty="0">
                <a:solidFill>
                  <a:srgbClr val="000000"/>
                </a:solidFill>
                <a:latin typeface="Calibri" pitchFamily="34" charset="0"/>
                <a:cs typeface="Calibri" pitchFamily="34" charset="0"/>
              </a:rPr>
              <a:t>		bleu marine       </a:t>
            </a:r>
            <a:r>
              <a:rPr lang="fr-FR" altLang="en-US" sz="1600" dirty="0" err="1">
                <a:solidFill>
                  <a:srgbClr val="000000"/>
                </a:solidFill>
                <a:latin typeface="Calibri" pitchFamily="34" charset="0"/>
                <a:cs typeface="Calibri" pitchFamily="34" charset="0"/>
              </a:rPr>
              <a:t>navy</a:t>
            </a:r>
            <a:r>
              <a:rPr lang="fr-FR" altLang="en-US" sz="1600" dirty="0">
                <a:solidFill>
                  <a:srgbClr val="000000"/>
                </a:solidFill>
                <a:latin typeface="Calibri" pitchFamily="34" charset="0"/>
                <a:cs typeface="Calibri" pitchFamily="34" charset="0"/>
              </a:rPr>
              <a:t> </a:t>
            </a:r>
            <a:r>
              <a:rPr lang="fr-FR" altLang="en-US" sz="1600" dirty="0" err="1">
                <a:solidFill>
                  <a:srgbClr val="000000"/>
                </a:solidFill>
                <a:latin typeface="Calibri" pitchFamily="34" charset="0"/>
                <a:cs typeface="Calibri" pitchFamily="34" charset="0"/>
              </a:rPr>
              <a:t>blue</a:t>
            </a:r>
            <a:endParaRPr lang="fr-FR" altLang="en-US" sz="1600" dirty="0">
              <a:solidFill>
                <a:srgbClr val="000000"/>
              </a:solidFill>
              <a:latin typeface="Calibri" pitchFamily="34" charset="0"/>
              <a:cs typeface="Calibri" pitchFamily="34" charset="0"/>
            </a:endParaRPr>
          </a:p>
          <a:p>
            <a:pPr algn="l"/>
            <a:r>
              <a:rPr lang="es-ES_tradnl" altLang="en-US" b="1" dirty="0">
                <a:solidFill>
                  <a:srgbClr val="000000"/>
                </a:solidFill>
                <a:latin typeface="Calibri" pitchFamily="34" charset="0"/>
              </a:rPr>
              <a:t>		</a:t>
            </a:r>
          </a:p>
        </p:txBody>
      </p:sp>
      <p:sp>
        <p:nvSpPr>
          <p:cNvPr id="11" name="Rectangle 10"/>
          <p:cNvSpPr/>
          <p:nvPr/>
        </p:nvSpPr>
        <p:spPr>
          <a:xfrm>
            <a:off x="548680" y="683568"/>
            <a:ext cx="6408712" cy="584775"/>
          </a:xfrm>
          <a:prstGeom prst="rect">
            <a:avLst/>
          </a:prstGeom>
        </p:spPr>
        <p:txBody>
          <a:bodyPr wrap="square">
            <a:spAutoFit/>
          </a:bodyPr>
          <a:lstStyle/>
          <a:p>
            <a:pPr eaLnBrk="1" hangingPunct="1">
              <a:buFont typeface="Arial" charset="0"/>
              <a:buNone/>
            </a:pPr>
            <a:r>
              <a:rPr lang="es-ES_tradnl" altLang="en-US" sz="1600" b="1" dirty="0" err="1">
                <a:latin typeface="Calibri" pitchFamily="34" charset="0"/>
                <a:cs typeface="Calibri" pitchFamily="34" charset="0"/>
              </a:rPr>
              <a:t>Quelle</a:t>
            </a:r>
            <a:r>
              <a:rPr lang="es-ES_tradnl" altLang="en-US" sz="1600" b="1" dirty="0">
                <a:latin typeface="Calibri" pitchFamily="34" charset="0"/>
                <a:cs typeface="Calibri" pitchFamily="34" charset="0"/>
              </a:rPr>
              <a:t> </a:t>
            </a:r>
            <a:r>
              <a:rPr lang="es-ES_tradnl" altLang="en-US" sz="1600" b="1" dirty="0" err="1">
                <a:latin typeface="Calibri" pitchFamily="34" charset="0"/>
                <a:cs typeface="Calibri" pitchFamily="34" charset="0"/>
              </a:rPr>
              <a:t>est</a:t>
            </a:r>
            <a:r>
              <a:rPr lang="es-ES_tradnl" altLang="en-US" sz="1600" b="1" dirty="0">
                <a:latin typeface="Calibri" pitchFamily="34" charset="0"/>
                <a:cs typeface="Calibri" pitchFamily="34" charset="0"/>
              </a:rPr>
              <a:t> la date (d’)</a:t>
            </a:r>
            <a:r>
              <a:rPr lang="es-ES_tradnl" altLang="en-US" sz="1600" b="1" dirty="0" err="1">
                <a:latin typeface="Calibri" pitchFamily="34" charset="0"/>
                <a:cs typeface="Calibri" pitchFamily="34" charset="0"/>
              </a:rPr>
              <a:t>aujourd’hui</a:t>
            </a:r>
            <a:r>
              <a:rPr lang="es-ES_tradnl" altLang="en-US" sz="1600" b="1" dirty="0">
                <a:latin typeface="Calibri" pitchFamily="34" charset="0"/>
                <a:cs typeface="Calibri" pitchFamily="34" charset="0"/>
              </a:rPr>
              <a:t>? </a:t>
            </a:r>
            <a:r>
              <a:rPr lang="es-ES_tradnl" altLang="en-US" sz="1600" b="1" dirty="0" err="1">
                <a:latin typeface="Calibri" pitchFamily="34" charset="0"/>
                <a:cs typeface="Calibri" pitchFamily="34" charset="0"/>
              </a:rPr>
              <a:t>What’s</a:t>
            </a:r>
            <a:r>
              <a:rPr lang="es-ES_tradnl" altLang="en-US" sz="1600" b="1" dirty="0">
                <a:latin typeface="Calibri" pitchFamily="34" charset="0"/>
                <a:cs typeface="Calibri" pitchFamily="34" charset="0"/>
              </a:rPr>
              <a:t> </a:t>
            </a:r>
            <a:r>
              <a:rPr lang="es-ES_tradnl" altLang="en-US" sz="1600" b="1" dirty="0" err="1">
                <a:latin typeface="Calibri" pitchFamily="34" charset="0"/>
                <a:cs typeface="Calibri" pitchFamily="34" charset="0"/>
              </a:rPr>
              <a:t>the</a:t>
            </a:r>
            <a:r>
              <a:rPr lang="es-ES_tradnl" altLang="en-US" sz="1600" b="1" dirty="0">
                <a:latin typeface="Calibri" pitchFamily="34" charset="0"/>
                <a:cs typeface="Calibri" pitchFamily="34" charset="0"/>
              </a:rPr>
              <a:t> date (</a:t>
            </a:r>
            <a:r>
              <a:rPr lang="es-ES_tradnl" altLang="en-US" sz="1600" b="1" dirty="0" err="1">
                <a:latin typeface="Calibri" pitchFamily="34" charset="0"/>
                <a:cs typeface="Calibri" pitchFamily="34" charset="0"/>
              </a:rPr>
              <a:t>today</a:t>
            </a:r>
            <a:r>
              <a:rPr lang="es-ES_tradnl" altLang="en-US" sz="1600" b="1" dirty="0">
                <a:latin typeface="Calibri" pitchFamily="34" charset="0"/>
                <a:cs typeface="Calibri" pitchFamily="34" charset="0"/>
              </a:rPr>
              <a:t>)?</a:t>
            </a:r>
          </a:p>
          <a:p>
            <a:pPr eaLnBrk="1" hangingPunct="1">
              <a:buFont typeface="Arial" charset="0"/>
              <a:buNone/>
            </a:pPr>
            <a:r>
              <a:rPr lang="es-ES_tradnl" altLang="en-US" sz="1600" b="1" dirty="0" err="1">
                <a:latin typeface="Calibri" pitchFamily="34" charset="0"/>
                <a:cs typeface="Calibri" pitchFamily="34" charset="0"/>
              </a:rPr>
              <a:t>Aujourd’hui</a:t>
            </a:r>
            <a:r>
              <a:rPr lang="es-ES_tradnl" altLang="en-US" sz="1600" b="1" dirty="0">
                <a:latin typeface="Calibri" pitchFamily="34" charset="0"/>
                <a:cs typeface="Calibri" pitchFamily="34" charset="0"/>
              </a:rPr>
              <a:t> </a:t>
            </a:r>
            <a:r>
              <a:rPr lang="es-ES_tradnl" altLang="en-US" sz="1600" b="1" dirty="0" err="1">
                <a:latin typeface="Calibri" pitchFamily="34" charset="0"/>
                <a:cs typeface="Calibri" pitchFamily="34" charset="0"/>
              </a:rPr>
              <a:t>c’est</a:t>
            </a:r>
            <a:r>
              <a:rPr lang="es-ES_tradnl" altLang="en-US" sz="1600" b="1" dirty="0">
                <a:latin typeface="Calibri" pitchFamily="34" charset="0"/>
                <a:cs typeface="Calibri" pitchFamily="34" charset="0"/>
              </a:rPr>
              <a:t> </a:t>
            </a:r>
            <a:r>
              <a:rPr lang="es-ES_tradnl" altLang="en-US" sz="1600" b="1" dirty="0" err="1">
                <a:latin typeface="Calibri" pitchFamily="34" charset="0"/>
                <a:cs typeface="Calibri" pitchFamily="34" charset="0"/>
              </a:rPr>
              <a:t>lundi</a:t>
            </a:r>
            <a:r>
              <a:rPr lang="es-ES_tradnl" altLang="en-US" sz="1600" b="1" dirty="0">
                <a:latin typeface="Calibri" pitchFamily="34" charset="0"/>
                <a:cs typeface="Calibri" pitchFamily="34" charset="0"/>
              </a:rPr>
              <a:t> (le) </a:t>
            </a:r>
            <a:r>
              <a:rPr lang="es-ES_tradnl" altLang="en-US" sz="1600" b="1" dirty="0" err="1">
                <a:latin typeface="Calibri" pitchFamily="34" charset="0"/>
                <a:cs typeface="Calibri" pitchFamily="34" charset="0"/>
              </a:rPr>
              <a:t>trois</a:t>
            </a:r>
            <a:r>
              <a:rPr lang="es-ES_tradnl" altLang="en-US" sz="1600" b="1" dirty="0">
                <a:latin typeface="Calibri" pitchFamily="34" charset="0"/>
                <a:cs typeface="Calibri" pitchFamily="34" charset="0"/>
              </a:rPr>
              <a:t> </a:t>
            </a:r>
            <a:r>
              <a:rPr lang="es-ES_tradnl" altLang="en-US" sz="1600" b="1" dirty="0" err="1">
                <a:latin typeface="Calibri" pitchFamily="34" charset="0"/>
                <a:cs typeface="Calibri" pitchFamily="34" charset="0"/>
              </a:rPr>
              <a:t>septembre</a:t>
            </a:r>
            <a:endParaRPr lang="es-ES_tradnl" altLang="en-US" sz="1600" b="1" dirty="0">
              <a:latin typeface="Calibri" pitchFamily="34" charset="0"/>
              <a:cs typeface="Calibri" pitchFamily="34" charset="0"/>
            </a:endParaRPr>
          </a:p>
        </p:txBody>
      </p:sp>
      <p:sp>
        <p:nvSpPr>
          <p:cNvPr id="13" name="Slide Number Placeholder 12"/>
          <p:cNvSpPr>
            <a:spLocks noGrp="1"/>
          </p:cNvSpPr>
          <p:nvPr>
            <p:ph type="sldNum" sz="quarter" idx="12"/>
          </p:nvPr>
        </p:nvSpPr>
        <p:spPr/>
        <p:txBody>
          <a:bodyPr/>
          <a:lstStyle/>
          <a:p>
            <a:pPr>
              <a:defRPr/>
            </a:pPr>
            <a:fld id="{AF705EC1-4E73-459C-B1EC-0E22A002AD68}" type="slidenum">
              <a:rPr lang="en-GB" smtClean="0"/>
              <a:pPr>
                <a:defRPr/>
              </a:pPr>
              <a:t>4</a:t>
            </a:fld>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16632" y="146090"/>
            <a:ext cx="6741368" cy="79208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600" b="1" i="0" u="none" strike="noStrike" kern="1200" cap="none" spc="0" normalizeH="0" baseline="0" noProof="0" dirty="0" err="1">
                <a:ln>
                  <a:noFill/>
                </a:ln>
                <a:solidFill>
                  <a:schemeClr val="tx1"/>
                </a:solidFill>
                <a:effectLst/>
                <a:uLnTx/>
                <a:uFillTx/>
                <a:latin typeface="+mj-lt"/>
                <a:ea typeface="+mj-ea"/>
                <a:cs typeface="+mj-cs"/>
              </a:rPr>
              <a:t>Question</a:t>
            </a:r>
            <a:r>
              <a:rPr kumimoji="0" lang="es-ES_tradnl" sz="1600" b="1" i="0" u="none" strike="noStrike" kern="1200" cap="none" spc="0" normalizeH="0" baseline="0" noProof="0" dirty="0">
                <a:ln>
                  <a:noFill/>
                </a:ln>
                <a:solidFill>
                  <a:schemeClr val="tx1"/>
                </a:solidFill>
                <a:effectLst/>
                <a:uLnTx/>
                <a:uFillTx/>
                <a:latin typeface="+mj-lt"/>
                <a:ea typeface="+mj-ea"/>
                <a:cs typeface="+mj-cs"/>
              </a:rPr>
              <a:t> </a:t>
            </a:r>
            <a:r>
              <a:rPr kumimoji="0" lang="es-ES_tradnl" sz="1600" b="1" i="0" u="none" strike="noStrike" kern="1200" cap="none" spc="0" normalizeH="0" baseline="0" noProof="0" dirty="0" smtClean="0">
                <a:ln>
                  <a:noFill/>
                </a:ln>
                <a:solidFill>
                  <a:schemeClr val="tx1"/>
                </a:solidFill>
                <a:effectLst/>
                <a:uLnTx/>
                <a:uFillTx/>
                <a:latin typeface="+mj-lt"/>
                <a:ea typeface="+mj-ea"/>
                <a:cs typeface="+mj-cs"/>
              </a:rPr>
              <a:t>4 </a:t>
            </a:r>
            <a:r>
              <a:rPr kumimoji="0" lang="es-ES_tradnl" sz="1600" b="1" i="0" u="none" strike="noStrike" kern="1200" cap="none" spc="0" normalizeH="0" baseline="0" noProof="0" dirty="0">
                <a:ln>
                  <a:noFill/>
                </a:ln>
                <a:solidFill>
                  <a:schemeClr val="tx1"/>
                </a:solidFill>
                <a:effectLst/>
                <a:uLnTx/>
                <a:uFillTx/>
                <a:latin typeface="+mj-lt"/>
                <a:ea typeface="+mj-ea"/>
                <a:cs typeface="+mj-cs"/>
              </a:rPr>
              <a:t>FOUNDATION (10 MARKS</a:t>
            </a:r>
            <a:r>
              <a:rPr kumimoji="0" lang="es-ES_tradnl" sz="1600" b="1" i="0" u="none" strike="noStrike" kern="1200" cap="none" spc="0" normalizeH="0" baseline="0" noProof="0" dirty="0" smtClean="0">
                <a:ln>
                  <a:noFill/>
                </a:ln>
                <a:solidFill>
                  <a:schemeClr val="tx1"/>
                </a:solidFill>
                <a:effectLst/>
                <a:uLnTx/>
                <a:uFillTx/>
                <a:latin typeface="+mj-lt"/>
                <a:ea typeface="+mj-ea"/>
                <a:cs typeface="+mj-cs"/>
              </a:rPr>
              <a:t>) / </a:t>
            </a:r>
            <a:r>
              <a:rPr kumimoji="0" lang="es-ES_tradnl" sz="1600" b="1" i="0" u="none" strike="noStrike" kern="1200" cap="none" spc="0" normalizeH="0" baseline="0" noProof="0" dirty="0" err="1" smtClean="0">
                <a:ln>
                  <a:noFill/>
                </a:ln>
                <a:solidFill>
                  <a:schemeClr val="tx1"/>
                </a:solidFill>
                <a:effectLst/>
                <a:uLnTx/>
                <a:uFillTx/>
                <a:latin typeface="+mj-lt"/>
                <a:ea typeface="+mj-ea"/>
                <a:cs typeface="+mj-cs"/>
              </a:rPr>
              <a:t>Question</a:t>
            </a:r>
            <a:r>
              <a:rPr kumimoji="0" lang="es-ES_tradnl" sz="1600" b="1" i="0" u="none" strike="noStrike" kern="1200" cap="none" spc="0" normalizeH="0" baseline="0" noProof="0" dirty="0" smtClean="0">
                <a:ln>
                  <a:noFill/>
                </a:ln>
                <a:solidFill>
                  <a:schemeClr val="tx1"/>
                </a:solidFill>
                <a:effectLst/>
                <a:uLnTx/>
                <a:uFillTx/>
                <a:latin typeface="+mj-lt"/>
                <a:ea typeface="+mj-ea"/>
                <a:cs typeface="+mj-cs"/>
              </a:rPr>
              <a:t> 1 HIGHER (10 </a:t>
            </a:r>
            <a:r>
              <a:rPr kumimoji="0" lang="es-ES_tradnl" sz="1600" b="1" i="0" u="none" strike="noStrike" kern="1200" cap="none" spc="0" normalizeH="0" baseline="0" noProof="0" dirty="0" err="1" smtClean="0">
                <a:ln>
                  <a:noFill/>
                </a:ln>
                <a:solidFill>
                  <a:schemeClr val="tx1"/>
                </a:solidFill>
                <a:effectLst/>
                <a:uLnTx/>
                <a:uFillTx/>
                <a:latin typeface="+mj-lt"/>
                <a:ea typeface="+mj-ea"/>
                <a:cs typeface="+mj-cs"/>
              </a:rPr>
              <a:t>marks</a:t>
            </a:r>
            <a:r>
              <a:rPr kumimoji="0" lang="es-ES_tradnl" sz="1600" b="1" i="0" u="none" strike="noStrike" kern="1200" cap="none" spc="0" normalizeH="0" baseline="0" noProof="0" dirty="0" smtClean="0">
                <a:ln>
                  <a:noFill/>
                </a:ln>
                <a:solidFill>
                  <a:schemeClr val="tx1"/>
                </a:solidFill>
                <a:effectLst/>
                <a:uLnTx/>
                <a:uFillTx/>
                <a:latin typeface="+mj-lt"/>
                <a:ea typeface="+mj-ea"/>
                <a:cs typeface="+mj-cs"/>
              </a:rPr>
              <a:t>)</a:t>
            </a:r>
            <a:r>
              <a:rPr kumimoji="0" lang="es-ES_tradnl" sz="1800" b="1" i="0" u="none" strike="noStrike" kern="1200" cap="none" spc="0" normalizeH="0" baseline="0" noProof="0" dirty="0">
                <a:ln>
                  <a:noFill/>
                </a:ln>
                <a:solidFill>
                  <a:schemeClr val="tx1"/>
                </a:solidFill>
                <a:effectLst/>
                <a:uLnTx/>
                <a:uFillTx/>
                <a:latin typeface="+mj-lt"/>
                <a:ea typeface="+mj-ea"/>
                <a:cs typeface="+mj-cs"/>
              </a:rPr>
              <a:t/>
            </a:r>
            <a:br>
              <a:rPr kumimoji="0" lang="es-ES_tradnl" sz="1800" b="1" i="0" u="none" strike="noStrike" kern="1200" cap="none" spc="0" normalizeH="0" baseline="0" noProof="0" dirty="0">
                <a:ln>
                  <a:noFill/>
                </a:ln>
                <a:solidFill>
                  <a:schemeClr val="tx1"/>
                </a:solidFill>
                <a:effectLst/>
                <a:uLnTx/>
                <a:uFillTx/>
                <a:latin typeface="+mj-lt"/>
                <a:ea typeface="+mj-ea"/>
                <a:cs typeface="+mj-cs"/>
              </a:rPr>
            </a:br>
            <a:r>
              <a:rPr kumimoji="0" lang="es-ES_tradnl" sz="1600" b="1" i="0" u="none" strike="noStrike" kern="1200" cap="none" spc="0" normalizeH="0" baseline="0" noProof="0" dirty="0" err="1">
                <a:ln>
                  <a:noFill/>
                </a:ln>
                <a:solidFill>
                  <a:schemeClr val="tx1"/>
                </a:solidFill>
                <a:effectLst/>
                <a:uLnTx/>
                <a:uFillTx/>
                <a:latin typeface="+mj-lt"/>
                <a:ea typeface="+mj-ea"/>
                <a:cs typeface="+mj-cs"/>
              </a:rPr>
              <a:t>You</a:t>
            </a:r>
            <a:r>
              <a:rPr kumimoji="0" lang="es-ES_tradnl" sz="1600" b="1" i="0" u="none" strike="noStrike" kern="1200" cap="none" spc="0" normalizeH="0" baseline="0" noProof="0" dirty="0">
                <a:ln>
                  <a:noFill/>
                </a:ln>
                <a:solidFill>
                  <a:schemeClr val="tx1"/>
                </a:solidFill>
                <a:effectLst/>
                <a:uLnTx/>
                <a:uFillTx/>
                <a:latin typeface="+mj-lt"/>
                <a:ea typeface="+mj-ea"/>
                <a:cs typeface="+mj-cs"/>
              </a:rPr>
              <a:t> have to </a:t>
            </a:r>
            <a:r>
              <a:rPr kumimoji="0" lang="es-ES_tradnl" sz="1600" b="1" i="0" u="none" strike="noStrike" kern="1200" cap="none" spc="0" normalizeH="0" baseline="0" noProof="0" dirty="0" err="1">
                <a:ln>
                  <a:noFill/>
                </a:ln>
                <a:solidFill>
                  <a:schemeClr val="tx1"/>
                </a:solidFill>
                <a:effectLst/>
                <a:uLnTx/>
                <a:uFillTx/>
                <a:latin typeface="+mj-lt"/>
                <a:ea typeface="+mj-ea"/>
                <a:cs typeface="+mj-cs"/>
              </a:rPr>
              <a:t>translate</a:t>
            </a:r>
            <a:r>
              <a:rPr kumimoji="0" lang="es-ES_tradnl" sz="1600" b="1" i="0" u="none" strike="noStrike" kern="1200" cap="none" spc="0" normalizeH="0" baseline="0" noProof="0" dirty="0">
                <a:ln>
                  <a:noFill/>
                </a:ln>
                <a:solidFill>
                  <a:schemeClr val="tx1"/>
                </a:solidFill>
                <a:effectLst/>
                <a:uLnTx/>
                <a:uFillTx/>
                <a:latin typeface="+mj-lt"/>
                <a:ea typeface="+mj-ea"/>
                <a:cs typeface="+mj-cs"/>
              </a:rPr>
              <a:t> 5 </a:t>
            </a:r>
            <a:r>
              <a:rPr kumimoji="0" lang="es-ES_tradnl" sz="1600" b="1" i="0" u="none" strike="noStrike" kern="1200" cap="none" spc="0" normalizeH="0" baseline="0" noProof="0" dirty="0" err="1">
                <a:ln>
                  <a:noFill/>
                </a:ln>
                <a:solidFill>
                  <a:schemeClr val="tx1"/>
                </a:solidFill>
                <a:effectLst/>
                <a:uLnTx/>
                <a:uFillTx/>
                <a:latin typeface="+mj-lt"/>
                <a:ea typeface="+mj-ea"/>
                <a:cs typeface="+mj-cs"/>
              </a:rPr>
              <a:t>sentences</a:t>
            </a:r>
            <a:r>
              <a:rPr kumimoji="0" lang="es-ES_tradnl" sz="1600" b="1" i="0" u="none" strike="noStrike" kern="1200" cap="none" spc="0" normalizeH="0" baseline="0" noProof="0" dirty="0">
                <a:ln>
                  <a:noFill/>
                </a:ln>
                <a:solidFill>
                  <a:schemeClr val="tx1"/>
                </a:solidFill>
                <a:effectLst/>
                <a:uLnTx/>
                <a:uFillTx/>
                <a:latin typeface="+mj-lt"/>
                <a:ea typeface="+mj-ea"/>
                <a:cs typeface="+mj-cs"/>
              </a:rPr>
              <a:t>. </a:t>
            </a:r>
            <a:r>
              <a:rPr kumimoji="0" lang="es-ES_tradnl" sz="1600" b="1" i="0" u="none" strike="noStrike" kern="1200" cap="none" spc="0" normalizeH="0" baseline="0" noProof="0" dirty="0" err="1">
                <a:ln>
                  <a:noFill/>
                </a:ln>
                <a:solidFill>
                  <a:schemeClr val="tx1"/>
                </a:solidFill>
                <a:effectLst/>
                <a:uLnTx/>
                <a:uFillTx/>
                <a:latin typeface="+mj-lt"/>
                <a:ea typeface="+mj-ea"/>
                <a:cs typeface="+mj-cs"/>
              </a:rPr>
              <a:t>Translate</a:t>
            </a:r>
            <a:r>
              <a:rPr kumimoji="0" lang="es-ES_tradnl" sz="1600" b="1" i="0" u="none" strike="noStrike" kern="1200" cap="none" spc="0" normalizeH="0" baseline="0" noProof="0" dirty="0">
                <a:ln>
                  <a:noFill/>
                </a:ln>
                <a:solidFill>
                  <a:schemeClr val="tx1"/>
                </a:solidFill>
                <a:effectLst/>
                <a:uLnTx/>
                <a:uFillTx/>
                <a:latin typeface="+mj-lt"/>
                <a:ea typeface="+mj-ea"/>
                <a:cs typeface="+mj-cs"/>
              </a:rPr>
              <a:t> </a:t>
            </a:r>
            <a:r>
              <a:rPr kumimoji="0" lang="es-ES_tradnl" sz="1600" b="1" i="0" u="none" strike="noStrike" kern="1200" cap="none" spc="0" normalizeH="0" baseline="0" noProof="0" dirty="0" err="1">
                <a:ln>
                  <a:noFill/>
                </a:ln>
                <a:solidFill>
                  <a:schemeClr val="tx1"/>
                </a:solidFill>
                <a:effectLst/>
                <a:uLnTx/>
                <a:uFillTx/>
                <a:latin typeface="+mj-lt"/>
                <a:ea typeface="+mj-ea"/>
                <a:cs typeface="+mj-cs"/>
              </a:rPr>
              <a:t>what</a:t>
            </a:r>
            <a:r>
              <a:rPr kumimoji="0" lang="es-ES_tradnl" sz="1600" b="1" i="0" u="none" strike="noStrike" kern="1200" cap="none" spc="0" normalizeH="0" baseline="0" noProof="0" dirty="0">
                <a:ln>
                  <a:noFill/>
                </a:ln>
                <a:solidFill>
                  <a:schemeClr val="tx1"/>
                </a:solidFill>
                <a:effectLst/>
                <a:uLnTx/>
                <a:uFillTx/>
                <a:latin typeface="+mj-lt"/>
                <a:ea typeface="+mj-ea"/>
                <a:cs typeface="+mj-cs"/>
              </a:rPr>
              <a:t> </a:t>
            </a:r>
            <a:r>
              <a:rPr kumimoji="0" lang="es-ES_tradnl" sz="1600" b="1" i="0" u="none" strike="noStrike" kern="1200" cap="none" spc="0" normalizeH="0" baseline="0" noProof="0" dirty="0" err="1">
                <a:ln>
                  <a:noFill/>
                </a:ln>
                <a:solidFill>
                  <a:schemeClr val="tx1"/>
                </a:solidFill>
                <a:effectLst/>
                <a:uLnTx/>
                <a:uFillTx/>
                <a:latin typeface="+mj-lt"/>
                <a:ea typeface="+mj-ea"/>
                <a:cs typeface="+mj-cs"/>
              </a:rPr>
              <a:t>you</a:t>
            </a:r>
            <a:r>
              <a:rPr kumimoji="0" lang="es-ES_tradnl" sz="1600" b="1" i="0" u="none" strike="noStrike" kern="1200" cap="none" spc="0" normalizeH="0" baseline="0" noProof="0" dirty="0">
                <a:ln>
                  <a:noFill/>
                </a:ln>
                <a:solidFill>
                  <a:schemeClr val="tx1"/>
                </a:solidFill>
                <a:effectLst/>
                <a:uLnTx/>
                <a:uFillTx/>
                <a:latin typeface="+mj-lt"/>
                <a:ea typeface="+mj-ea"/>
                <a:cs typeface="+mj-cs"/>
              </a:rPr>
              <a:t> can,</a:t>
            </a:r>
            <a:r>
              <a:rPr kumimoji="0" lang="es-ES_tradnl" sz="1600" b="1" i="0" u="none" strike="noStrike" kern="1200" cap="none" spc="0" normalizeH="0" noProof="0" dirty="0">
                <a:ln>
                  <a:noFill/>
                </a:ln>
                <a:solidFill>
                  <a:schemeClr val="tx1"/>
                </a:solidFill>
                <a:effectLst/>
                <a:uLnTx/>
                <a:uFillTx/>
                <a:latin typeface="+mj-lt"/>
                <a:ea typeface="+mj-ea"/>
                <a:cs typeface="+mj-cs"/>
              </a:rPr>
              <a:t> </a:t>
            </a:r>
            <a:r>
              <a:rPr kumimoji="0" lang="es-ES_tradnl" sz="1600" b="1" i="0" u="none" strike="noStrike" kern="1200" cap="none" spc="0" normalizeH="0" noProof="0" dirty="0" err="1">
                <a:ln>
                  <a:noFill/>
                </a:ln>
                <a:solidFill>
                  <a:schemeClr val="tx1"/>
                </a:solidFill>
                <a:effectLst/>
                <a:uLnTx/>
                <a:uFillTx/>
                <a:latin typeface="+mj-lt"/>
                <a:ea typeface="+mj-ea"/>
                <a:cs typeface="+mj-cs"/>
              </a:rPr>
              <a:t>even</a:t>
            </a:r>
            <a:r>
              <a:rPr kumimoji="0" lang="es-ES_tradnl" sz="1600" b="1" i="0" u="none" strike="noStrike" kern="1200" cap="none" spc="0" normalizeH="0" noProof="0" dirty="0">
                <a:ln>
                  <a:noFill/>
                </a:ln>
                <a:solidFill>
                  <a:schemeClr val="tx1"/>
                </a:solidFill>
                <a:effectLst/>
                <a:uLnTx/>
                <a:uFillTx/>
                <a:latin typeface="+mj-lt"/>
                <a:ea typeface="+mj-ea"/>
                <a:cs typeface="+mj-cs"/>
              </a:rPr>
              <a:t> </a:t>
            </a:r>
            <a:r>
              <a:rPr kumimoji="0" lang="es-ES_tradnl" sz="1600" b="1" i="0" u="none" strike="noStrike" kern="1200" cap="none" spc="0" normalizeH="0" noProof="0" dirty="0" err="1">
                <a:ln>
                  <a:noFill/>
                </a:ln>
                <a:solidFill>
                  <a:schemeClr val="tx1"/>
                </a:solidFill>
                <a:effectLst/>
                <a:uLnTx/>
                <a:uFillTx/>
                <a:latin typeface="+mj-lt"/>
                <a:ea typeface="+mj-ea"/>
                <a:cs typeface="+mj-cs"/>
              </a:rPr>
              <a:t>if</a:t>
            </a:r>
            <a:r>
              <a:rPr kumimoji="0" lang="es-ES_tradnl" sz="1600" b="1" i="0" u="none" strike="noStrike" kern="1200" cap="none" spc="0" normalizeH="0" noProof="0" dirty="0">
                <a:ln>
                  <a:noFill/>
                </a:ln>
                <a:solidFill>
                  <a:schemeClr val="tx1"/>
                </a:solidFill>
                <a:effectLst/>
                <a:uLnTx/>
                <a:uFillTx/>
                <a:latin typeface="+mj-lt"/>
                <a:ea typeface="+mj-ea"/>
                <a:cs typeface="+mj-cs"/>
              </a:rPr>
              <a:t> </a:t>
            </a:r>
            <a:r>
              <a:rPr kumimoji="0" lang="es-ES_tradnl" sz="1600" b="1" i="0" u="none" strike="noStrike" kern="1200" cap="none" spc="0" normalizeH="0" noProof="0" dirty="0" err="1">
                <a:ln>
                  <a:noFill/>
                </a:ln>
                <a:solidFill>
                  <a:schemeClr val="tx1"/>
                </a:solidFill>
                <a:effectLst/>
                <a:uLnTx/>
                <a:uFillTx/>
                <a:latin typeface="+mj-lt"/>
                <a:ea typeface="+mj-ea"/>
                <a:cs typeface="+mj-cs"/>
              </a:rPr>
              <a:t>you</a:t>
            </a:r>
            <a:r>
              <a:rPr kumimoji="0" lang="es-ES_tradnl" sz="1600" b="1" i="0" u="none" strike="noStrike" kern="1200" cap="none" spc="0" normalizeH="0" noProof="0" dirty="0">
                <a:ln>
                  <a:noFill/>
                </a:ln>
                <a:solidFill>
                  <a:schemeClr val="tx1"/>
                </a:solidFill>
                <a:effectLst/>
                <a:uLnTx/>
                <a:uFillTx/>
                <a:latin typeface="+mj-lt"/>
                <a:ea typeface="+mj-ea"/>
                <a:cs typeface="+mj-cs"/>
              </a:rPr>
              <a:t> have </a:t>
            </a:r>
            <a:r>
              <a:rPr kumimoji="0" lang="es-ES_tradnl" sz="1600" b="1" i="0" u="none" strike="noStrike" kern="1200" cap="none" spc="0" normalizeH="0" noProof="0" dirty="0" err="1">
                <a:ln>
                  <a:noFill/>
                </a:ln>
                <a:solidFill>
                  <a:schemeClr val="tx1"/>
                </a:solidFill>
                <a:effectLst/>
                <a:uLnTx/>
                <a:uFillTx/>
                <a:latin typeface="+mj-lt"/>
                <a:ea typeface="+mj-ea"/>
                <a:cs typeface="+mj-cs"/>
              </a:rPr>
              <a:t>to</a:t>
            </a:r>
            <a:r>
              <a:rPr kumimoji="0" lang="es-ES_tradnl" sz="1600" b="1" i="0" u="none" strike="noStrike" kern="1200" cap="none" spc="0" normalizeH="0" noProof="0" dirty="0">
                <a:ln>
                  <a:noFill/>
                </a:ln>
                <a:solidFill>
                  <a:schemeClr val="tx1"/>
                </a:solidFill>
                <a:effectLst/>
                <a:uLnTx/>
                <a:uFillTx/>
                <a:latin typeface="+mj-lt"/>
                <a:ea typeface="+mj-ea"/>
                <a:cs typeface="+mj-cs"/>
              </a:rPr>
              <a:t> miss </a:t>
            </a:r>
            <a:r>
              <a:rPr kumimoji="0" lang="es-ES_tradnl" sz="1600" b="1" i="0" u="none" strike="noStrike" kern="1200" cap="none" spc="0" normalizeH="0" noProof="0" dirty="0" err="1">
                <a:ln>
                  <a:noFill/>
                </a:ln>
                <a:solidFill>
                  <a:schemeClr val="tx1"/>
                </a:solidFill>
                <a:effectLst/>
                <a:uLnTx/>
                <a:uFillTx/>
                <a:latin typeface="+mj-lt"/>
                <a:ea typeface="+mj-ea"/>
                <a:cs typeface="+mj-cs"/>
              </a:rPr>
              <a:t>out</a:t>
            </a:r>
            <a:r>
              <a:rPr kumimoji="0" lang="es-ES_tradnl" sz="1600" b="1" i="0" u="none" strike="noStrike" kern="1200" cap="none" spc="0" normalizeH="0" noProof="0" dirty="0">
                <a:ln>
                  <a:noFill/>
                </a:ln>
                <a:solidFill>
                  <a:schemeClr val="tx1"/>
                </a:solidFill>
                <a:effectLst/>
                <a:uLnTx/>
                <a:uFillTx/>
                <a:latin typeface="+mj-lt"/>
                <a:ea typeface="+mj-ea"/>
                <a:cs typeface="+mj-cs"/>
              </a:rPr>
              <a:t> </a:t>
            </a:r>
            <a:r>
              <a:rPr kumimoji="0" lang="es-ES_tradnl" sz="1600" b="1" i="0" u="none" strike="noStrike" kern="1200" cap="none" spc="0" normalizeH="0" noProof="0" dirty="0" err="1">
                <a:ln>
                  <a:noFill/>
                </a:ln>
                <a:solidFill>
                  <a:schemeClr val="tx1"/>
                </a:solidFill>
                <a:effectLst/>
                <a:uLnTx/>
                <a:uFillTx/>
                <a:latin typeface="+mj-lt"/>
                <a:ea typeface="+mj-ea"/>
                <a:cs typeface="+mj-cs"/>
              </a:rPr>
              <a:t>some</a:t>
            </a:r>
            <a:r>
              <a:rPr kumimoji="0" lang="es-ES_tradnl" sz="1600" b="1" i="0" u="none" strike="noStrike" kern="1200" cap="none" spc="0" normalizeH="0" noProof="0" dirty="0">
                <a:ln>
                  <a:noFill/>
                </a:ln>
                <a:solidFill>
                  <a:schemeClr val="tx1"/>
                </a:solidFill>
                <a:effectLst/>
                <a:uLnTx/>
                <a:uFillTx/>
                <a:latin typeface="+mj-lt"/>
                <a:ea typeface="+mj-ea"/>
                <a:cs typeface="+mj-cs"/>
              </a:rPr>
              <a:t> </a:t>
            </a:r>
            <a:r>
              <a:rPr kumimoji="0" lang="es-ES_tradnl" sz="1600" b="1" i="0" u="none" strike="noStrike" kern="1200" cap="none" spc="0" normalizeH="0" noProof="0" dirty="0" err="1">
                <a:ln>
                  <a:noFill/>
                </a:ln>
                <a:solidFill>
                  <a:schemeClr val="tx1"/>
                </a:solidFill>
                <a:effectLst/>
                <a:uLnTx/>
                <a:uFillTx/>
                <a:latin typeface="+mj-lt"/>
                <a:ea typeface="+mj-ea"/>
                <a:cs typeface="+mj-cs"/>
              </a:rPr>
              <a:t>words</a:t>
            </a:r>
            <a:r>
              <a:rPr kumimoji="0" lang="es-ES_tradnl" sz="1600" b="1" i="0" u="none" strike="noStrike" kern="1200" cap="none" spc="0" normalizeH="0" noProof="0" dirty="0">
                <a:ln>
                  <a:noFill/>
                </a:ln>
                <a:solidFill>
                  <a:schemeClr val="tx1"/>
                </a:solidFill>
                <a:effectLst/>
                <a:uLnTx/>
                <a:uFillTx/>
                <a:latin typeface="+mj-lt"/>
                <a:ea typeface="+mj-ea"/>
                <a:cs typeface="+mj-cs"/>
              </a:rPr>
              <a:t>!</a:t>
            </a:r>
            <a:endParaRPr kumimoji="0" lang="es-ES_tradnl" sz="1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20690012"/>
              </p:ext>
            </p:extLst>
          </p:nvPr>
        </p:nvGraphicFramePr>
        <p:xfrm>
          <a:off x="188640" y="1115617"/>
          <a:ext cx="6480720" cy="7711440"/>
        </p:xfrm>
        <a:graphic>
          <a:graphicData uri="http://schemas.openxmlformats.org/drawingml/2006/table">
            <a:tbl>
              <a:tblPr>
                <a:tableStyleId>{5C22544A-7EE6-4342-B048-85BDC9FD1C3A}</a:tableStyleId>
              </a:tblPr>
              <a:tblGrid>
                <a:gridCol w="355930">
                  <a:extLst>
                    <a:ext uri="{9D8B030D-6E8A-4147-A177-3AD203B41FA5}">
                      <a16:colId xmlns:a16="http://schemas.microsoft.com/office/drawing/2014/main" val="20000"/>
                    </a:ext>
                  </a:extLst>
                </a:gridCol>
                <a:gridCol w="158828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283956">
                <a:tc>
                  <a:txBody>
                    <a:bodyPr/>
                    <a:lstStyle/>
                    <a:p>
                      <a:pPr algn="ctr"/>
                      <a:r>
                        <a:rPr lang="es-ES_tradnl" sz="1600" b="1" dirty="0">
                          <a:latin typeface="Calibri" pitchFamily="34" charset="0"/>
                          <a:cs typeface="Calibri"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fr-FR" sz="1600" noProof="0" dirty="0" err="1" smtClean="0">
                          <a:latin typeface="Calibri" pitchFamily="34" charset="0"/>
                          <a:cs typeface="Calibri" pitchFamily="34" charset="0"/>
                        </a:rPr>
                        <a:t>My</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teacher</a:t>
                      </a:r>
                      <a:r>
                        <a:rPr lang="fr-FR" sz="1600" noProof="0" dirty="0" smtClean="0">
                          <a:latin typeface="Calibri" pitchFamily="34" charset="0"/>
                          <a:cs typeface="Calibri" pitchFamily="34" charset="0"/>
                        </a:rPr>
                        <a:t> </a:t>
                      </a:r>
                      <a:r>
                        <a:rPr lang="fr-FR" sz="1600" b="1" noProof="0" dirty="0" err="1" smtClean="0">
                          <a:latin typeface="Calibri" pitchFamily="34" charset="0"/>
                          <a:cs typeface="Calibri" pitchFamily="34" charset="0"/>
                        </a:rPr>
                        <a:t>is</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nice</a:t>
                      </a:r>
                      <a:r>
                        <a:rPr lang="fr-FR" sz="1600" noProof="0" dirty="0" smtClean="0">
                          <a:latin typeface="Calibri" pitchFamily="34" charset="0"/>
                          <a:cs typeface="Calibri"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Calibri" pitchFamily="34" charset="0"/>
                          <a:cs typeface="Calibri" pitchFamily="34" charset="0"/>
                        </a:rPr>
                        <a:t>Mon</a:t>
                      </a:r>
                      <a:r>
                        <a:rPr lang="fr-FR" sz="1600" baseline="0" noProof="0" dirty="0" smtClean="0">
                          <a:latin typeface="Calibri" pitchFamily="34" charset="0"/>
                          <a:cs typeface="Calibri" pitchFamily="34" charset="0"/>
                        </a:rPr>
                        <a:t> professeur</a:t>
                      </a:r>
                      <a:r>
                        <a:rPr lang="fr-FR" sz="1600" noProof="0" dirty="0" smtClean="0">
                          <a:latin typeface="Calibri" pitchFamily="34" charset="0"/>
                          <a:cs typeface="Calibri" pitchFamily="34" charset="0"/>
                        </a:rPr>
                        <a:t> </a:t>
                      </a:r>
                      <a:r>
                        <a:rPr lang="fr-FR" sz="1600" b="1" noProof="0" dirty="0" smtClean="0">
                          <a:latin typeface="Calibri" pitchFamily="34" charset="0"/>
                          <a:cs typeface="Calibri" pitchFamily="34" charset="0"/>
                        </a:rPr>
                        <a:t>est</a:t>
                      </a:r>
                      <a:r>
                        <a:rPr lang="fr-FR" sz="1600" noProof="0" dirty="0" smtClean="0">
                          <a:latin typeface="Calibri" pitchFamily="34" charset="0"/>
                          <a:cs typeface="Calibri" pitchFamily="34" charset="0"/>
                        </a:rPr>
                        <a:t> sympa. </a:t>
                      </a:r>
                      <a:endParaRPr lang="fr-FR" sz="16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noProof="0" dirty="0" smtClean="0">
                          <a:latin typeface="Calibri" pitchFamily="34" charset="0"/>
                          <a:cs typeface="Calibri" pitchFamily="34" charset="0"/>
                        </a:rPr>
                        <a:t>Est = </a:t>
                      </a:r>
                      <a:r>
                        <a:rPr lang="fr-FR" sz="1600" b="1" noProof="0" dirty="0" err="1" smtClean="0">
                          <a:latin typeface="Calibri" pitchFamily="34" charset="0"/>
                          <a:cs typeface="Calibri" pitchFamily="34" charset="0"/>
                        </a:rPr>
                        <a:t>is</a:t>
                      </a:r>
                      <a:endParaRPr lang="fr-FR" sz="16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956">
                <a:tc>
                  <a:txBody>
                    <a:bodyPr/>
                    <a:lstStyle/>
                    <a:p>
                      <a:pPr algn="ctr"/>
                      <a:r>
                        <a:rPr lang="es-ES_tradnl" sz="1600" b="1" dirty="0">
                          <a:latin typeface="Calibri" pitchFamily="34" charset="0"/>
                          <a:cs typeface="Calibri"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fr-FR" sz="1600" noProof="0" dirty="0" smtClean="0">
                          <a:latin typeface="Calibri" pitchFamily="34" charset="0"/>
                          <a:cs typeface="Calibri" pitchFamily="34" charset="0"/>
                        </a:rPr>
                        <a:t>I </a:t>
                      </a:r>
                      <a:r>
                        <a:rPr lang="fr-FR" sz="1600" noProof="0" dirty="0" err="1" smtClean="0">
                          <a:latin typeface="Calibri" pitchFamily="34" charset="0"/>
                          <a:cs typeface="Calibri" pitchFamily="34" charset="0"/>
                        </a:rPr>
                        <a:t>listen</a:t>
                      </a:r>
                      <a:r>
                        <a:rPr lang="fr-FR" sz="1600" noProof="0" dirty="0" smtClean="0">
                          <a:latin typeface="Calibri" pitchFamily="34" charset="0"/>
                          <a:cs typeface="Calibri" pitchFamily="34" charset="0"/>
                        </a:rPr>
                        <a:t> to music in the car.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1" noProof="0" dirty="0" smtClean="0">
                          <a:latin typeface="Calibri" pitchFamily="34" charset="0"/>
                          <a:cs typeface="Calibri" pitchFamily="34" charset="0"/>
                        </a:rPr>
                        <a:t>J’écoute</a:t>
                      </a:r>
                      <a:r>
                        <a:rPr lang="fr-FR" sz="1600" noProof="0" dirty="0" smtClean="0">
                          <a:latin typeface="Calibri" pitchFamily="34" charset="0"/>
                          <a:cs typeface="Calibri" pitchFamily="34" charset="0"/>
                        </a:rPr>
                        <a:t> de</a:t>
                      </a:r>
                      <a:r>
                        <a:rPr lang="fr-FR" sz="1600" baseline="0" noProof="0" dirty="0" smtClean="0">
                          <a:latin typeface="Calibri" pitchFamily="34" charset="0"/>
                          <a:cs typeface="Calibri" pitchFamily="34" charset="0"/>
                        </a:rPr>
                        <a:t> la musique dans la voiture</a:t>
                      </a:r>
                      <a:r>
                        <a:rPr lang="fr-FR" sz="1600" noProof="0" dirty="0" smtClean="0">
                          <a:latin typeface="Calibri" pitchFamily="34" charset="0"/>
                          <a:cs typeface="Calibri" pitchFamily="34" charset="0"/>
                        </a:rPr>
                        <a:t>.</a:t>
                      </a:r>
                      <a:endParaRPr lang="fr-FR" sz="16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r>
                        <a:rPr lang="fr-FR" sz="1600" b="1" noProof="0" dirty="0" smtClean="0">
                          <a:latin typeface="Calibri" pitchFamily="34" charset="0"/>
                          <a:cs typeface="Calibri" pitchFamily="34" charset="0"/>
                        </a:rPr>
                        <a:t>J’écoute = I </a:t>
                      </a:r>
                      <a:r>
                        <a:rPr lang="fr-FR" sz="1600" b="1" noProof="0" dirty="0" err="1" smtClean="0">
                          <a:latin typeface="Calibri" pitchFamily="34" charset="0"/>
                          <a:cs typeface="Calibri" pitchFamily="34" charset="0"/>
                        </a:rPr>
                        <a:t>listen</a:t>
                      </a:r>
                      <a:r>
                        <a:rPr lang="fr-FR" sz="1600" b="1" noProof="0" dirty="0" smtClean="0">
                          <a:latin typeface="Calibri" pitchFamily="34" charset="0"/>
                          <a:cs typeface="Calibri" pitchFamily="34" charset="0"/>
                        </a:rPr>
                        <a:t> to</a:t>
                      </a:r>
                      <a:endParaRPr lang="fr-FR" sz="16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3956">
                <a:tc>
                  <a:txBody>
                    <a:bodyPr/>
                    <a:lstStyle/>
                    <a:p>
                      <a:pPr algn="ctr"/>
                      <a:r>
                        <a:rPr lang="es-ES_tradnl" sz="1600" b="1" dirty="0">
                          <a:latin typeface="Calibri" pitchFamily="34" charset="0"/>
                          <a:cs typeface="Calibri"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342900" indent="-342900"/>
                      <a:r>
                        <a:rPr lang="fr-FR" sz="1600" noProof="0" dirty="0" smtClean="0">
                          <a:latin typeface="Calibri" pitchFamily="34" charset="0"/>
                          <a:cs typeface="Calibri" pitchFamily="34" charset="0"/>
                        </a:rPr>
                        <a:t>I </a:t>
                      </a:r>
                      <a:r>
                        <a:rPr lang="fr-FR" sz="1600" noProof="0" dirty="0" err="1" smtClean="0">
                          <a:latin typeface="Calibri" pitchFamily="34" charset="0"/>
                          <a:cs typeface="Calibri" pitchFamily="34" charset="0"/>
                        </a:rPr>
                        <a:t>like</a:t>
                      </a:r>
                      <a:r>
                        <a:rPr lang="fr-FR" sz="1600" noProof="0" dirty="0" smtClean="0">
                          <a:latin typeface="Calibri" pitchFamily="34" charset="0"/>
                          <a:cs typeface="Calibri" pitchFamily="34" charset="0"/>
                        </a:rPr>
                        <a:t> to go to the </a:t>
                      </a:r>
                      <a:r>
                        <a:rPr lang="fr-FR" sz="1600" noProof="0" dirty="0" err="1" smtClean="0">
                          <a:latin typeface="Calibri" pitchFamily="34" charset="0"/>
                          <a:cs typeface="Calibri" pitchFamily="34" charset="0"/>
                        </a:rPr>
                        <a:t>cinema</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with</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my</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friends</a:t>
                      </a:r>
                      <a:r>
                        <a:rPr lang="fr-FR" sz="1600" noProof="0" dirty="0" smtClean="0">
                          <a:latin typeface="Calibri" pitchFamily="34" charset="0"/>
                          <a:cs typeface="Calibri" pitchFamily="34" charset="0"/>
                        </a:rPr>
                        <a:t>.</a:t>
                      </a:r>
                    </a:p>
                    <a:p>
                      <a:pPr marL="342900" indent="-342900"/>
                      <a:r>
                        <a:rPr lang="fr-FR" sz="1600" noProof="0" dirty="0" smtClean="0">
                          <a:latin typeface="Calibri" pitchFamily="34" charset="0"/>
                          <a:cs typeface="Calibri" pitchFamily="34" charset="0"/>
                        </a:rPr>
                        <a:t> </a:t>
                      </a:r>
                      <a:r>
                        <a:rPr lang="fr-FR" sz="1600" b="1" noProof="0" dirty="0" smtClean="0">
                          <a:latin typeface="Calibri" pitchFamily="34" charset="0"/>
                          <a:cs typeface="Calibri" pitchFamily="34" charset="0"/>
                        </a:rPr>
                        <a:t>J’aime</a:t>
                      </a:r>
                      <a:r>
                        <a:rPr lang="fr-FR" sz="1600" b="1" baseline="0" noProof="0" dirty="0" smtClean="0">
                          <a:latin typeface="Calibri" pitchFamily="34" charset="0"/>
                          <a:cs typeface="Calibri" pitchFamily="34" charset="0"/>
                        </a:rPr>
                        <a:t> aller</a:t>
                      </a:r>
                      <a:r>
                        <a:rPr lang="fr-FR" sz="1600" b="1" noProof="0" dirty="0" smtClean="0">
                          <a:latin typeface="Calibri" pitchFamily="34" charset="0"/>
                          <a:cs typeface="Calibri" pitchFamily="34" charset="0"/>
                        </a:rPr>
                        <a:t> </a:t>
                      </a:r>
                      <a:r>
                        <a:rPr lang="fr-FR" sz="1600" noProof="0" dirty="0" smtClean="0">
                          <a:latin typeface="Calibri" pitchFamily="34" charset="0"/>
                          <a:cs typeface="Calibri" pitchFamily="34" charset="0"/>
                        </a:rPr>
                        <a:t>au cinéma avec mes amis.</a:t>
                      </a:r>
                      <a:endParaRPr lang="fr-FR" sz="16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r>
                        <a:rPr lang="fr-FR" sz="1600" b="1" noProof="0" dirty="0" smtClean="0">
                          <a:latin typeface="Calibri" pitchFamily="34" charset="0"/>
                          <a:cs typeface="Calibri" pitchFamily="34" charset="0"/>
                        </a:rPr>
                        <a:t>J’aime + infinitive</a:t>
                      </a:r>
                      <a:endParaRPr lang="fr-FR" sz="16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3516">
                <a:tc>
                  <a:txBody>
                    <a:bodyPr/>
                    <a:lstStyle/>
                    <a:p>
                      <a:pPr algn="ctr"/>
                      <a:r>
                        <a:rPr lang="es-ES_tradnl" sz="1600" b="1" dirty="0">
                          <a:latin typeface="Calibri" pitchFamily="34" charset="0"/>
                          <a:cs typeface="Calibri"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342900" indent="-342900"/>
                      <a:r>
                        <a:rPr lang="fr-FR" sz="1600" b="1" noProof="0" dirty="0" smtClean="0">
                          <a:latin typeface="Calibri" pitchFamily="34" charset="0"/>
                          <a:cs typeface="Calibri" pitchFamily="34" charset="0"/>
                        </a:rPr>
                        <a:t>There are </a:t>
                      </a:r>
                      <a:r>
                        <a:rPr lang="fr-FR" sz="1600" noProof="0" dirty="0" err="1" smtClean="0">
                          <a:latin typeface="Calibri" pitchFamily="34" charset="0"/>
                          <a:cs typeface="Calibri" pitchFamily="34" charset="0"/>
                        </a:rPr>
                        <a:t>many</a:t>
                      </a:r>
                      <a:r>
                        <a:rPr lang="fr-FR" sz="1600" noProof="0" dirty="0" smtClean="0">
                          <a:latin typeface="Calibri" pitchFamily="34" charset="0"/>
                          <a:cs typeface="Calibri" pitchFamily="34" charset="0"/>
                        </a:rPr>
                        <a:t> </a:t>
                      </a:r>
                      <a:r>
                        <a:rPr lang="fr-FR" sz="1600" b="0" noProof="0" dirty="0" err="1" smtClean="0">
                          <a:latin typeface="Calibri" pitchFamily="34" charset="0"/>
                          <a:cs typeface="Calibri" pitchFamily="34" charset="0"/>
                        </a:rPr>
                        <a:t>poor</a:t>
                      </a:r>
                      <a:r>
                        <a:rPr lang="fr-FR" sz="1600" b="0" baseline="0" noProof="0" dirty="0" smtClean="0">
                          <a:latin typeface="Calibri" pitchFamily="34" charset="0"/>
                          <a:cs typeface="Calibri" pitchFamily="34" charset="0"/>
                        </a:rPr>
                        <a:t> </a:t>
                      </a:r>
                      <a:r>
                        <a:rPr lang="fr-FR" sz="1600" b="0" noProof="0" dirty="0" smtClean="0">
                          <a:latin typeface="Calibri" pitchFamily="34" charset="0"/>
                          <a:cs typeface="Calibri" pitchFamily="34" charset="0"/>
                        </a:rPr>
                        <a:t>people </a:t>
                      </a:r>
                      <a:r>
                        <a:rPr lang="fr-FR" sz="1600" noProof="0" dirty="0" smtClean="0">
                          <a:latin typeface="Calibri" pitchFamily="34" charset="0"/>
                          <a:cs typeface="Calibri" pitchFamily="34" charset="0"/>
                        </a:rPr>
                        <a:t>in the city. </a:t>
                      </a:r>
                    </a:p>
                    <a:p>
                      <a:pPr marL="342900" indent="-342900"/>
                      <a:r>
                        <a:rPr lang="fr-FR" sz="1600" b="1" noProof="0" dirty="0" smtClean="0">
                          <a:latin typeface="Calibri" pitchFamily="34" charset="0"/>
                          <a:cs typeface="Calibri" pitchFamily="34" charset="0"/>
                        </a:rPr>
                        <a:t>Il</a:t>
                      </a:r>
                      <a:r>
                        <a:rPr lang="fr-FR" sz="1600" b="1" baseline="0" noProof="0" dirty="0" smtClean="0">
                          <a:latin typeface="Calibri" pitchFamily="34" charset="0"/>
                          <a:cs typeface="Calibri" pitchFamily="34" charset="0"/>
                        </a:rPr>
                        <a:t> y a </a:t>
                      </a:r>
                      <a:r>
                        <a:rPr lang="fr-FR" sz="1600" b="0" baseline="0" noProof="0" dirty="0" smtClean="0">
                          <a:latin typeface="Calibri" pitchFamily="34" charset="0"/>
                          <a:cs typeface="Calibri" pitchFamily="34" charset="0"/>
                        </a:rPr>
                        <a:t>beaucoup</a:t>
                      </a:r>
                      <a:r>
                        <a:rPr lang="fr-FR" sz="1600" noProof="0" dirty="0" smtClean="0">
                          <a:latin typeface="Calibri" pitchFamily="34" charset="0"/>
                          <a:cs typeface="Calibri" pitchFamily="34" charset="0"/>
                        </a:rPr>
                        <a:t> de pauvres dans</a:t>
                      </a:r>
                      <a:r>
                        <a:rPr lang="fr-FR" sz="1600" baseline="0" noProof="0" dirty="0" smtClean="0">
                          <a:latin typeface="Calibri" pitchFamily="34" charset="0"/>
                          <a:cs typeface="Calibri" pitchFamily="34" charset="0"/>
                        </a:rPr>
                        <a:t> la</a:t>
                      </a:r>
                      <a:r>
                        <a:rPr lang="fr-FR" sz="1600" noProof="0" dirty="0" smtClean="0">
                          <a:latin typeface="Calibri" pitchFamily="34" charset="0"/>
                          <a:cs typeface="Calibri" pitchFamily="34" charset="0"/>
                        </a:rPr>
                        <a:t> ville.</a:t>
                      </a:r>
                      <a:endParaRPr lang="fr-FR" sz="16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r>
                        <a:rPr lang="fr-FR" sz="1600" b="1" noProof="0" dirty="0" smtClean="0">
                          <a:latin typeface="Calibri" pitchFamily="34" charset="0"/>
                          <a:cs typeface="Calibri" pitchFamily="34" charset="0"/>
                        </a:rPr>
                        <a:t>Il</a:t>
                      </a:r>
                      <a:r>
                        <a:rPr lang="fr-FR" sz="1600" b="1" baseline="0" noProof="0" dirty="0" smtClean="0">
                          <a:latin typeface="Calibri" pitchFamily="34" charset="0"/>
                          <a:cs typeface="Calibri" pitchFamily="34" charset="0"/>
                        </a:rPr>
                        <a:t> y a</a:t>
                      </a:r>
                      <a:r>
                        <a:rPr lang="fr-FR" sz="1600" b="1" noProof="0" dirty="0" smtClean="0">
                          <a:latin typeface="Calibri" pitchFamily="34" charset="0"/>
                          <a:cs typeface="Calibri" pitchFamily="34" charset="0"/>
                        </a:rPr>
                        <a:t> = There </a:t>
                      </a:r>
                      <a:r>
                        <a:rPr lang="fr-FR" sz="1600" b="1" noProof="0" dirty="0" err="1" smtClean="0">
                          <a:latin typeface="Calibri" pitchFamily="34" charset="0"/>
                          <a:cs typeface="Calibri" pitchFamily="34" charset="0"/>
                        </a:rPr>
                        <a:t>is</a:t>
                      </a:r>
                      <a:r>
                        <a:rPr lang="fr-FR" sz="1600" b="1" noProof="0" dirty="0" smtClean="0">
                          <a:latin typeface="Calibri" pitchFamily="34" charset="0"/>
                          <a:cs typeface="Calibri" pitchFamily="34" charset="0"/>
                        </a:rPr>
                        <a:t> /are</a:t>
                      </a:r>
                      <a:endParaRPr lang="fr-FR" sz="16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4015">
                <a:tc>
                  <a:txBody>
                    <a:bodyPr/>
                    <a:lstStyle/>
                    <a:p>
                      <a:pPr algn="ctr"/>
                      <a:r>
                        <a:rPr lang="es-ES_tradnl" sz="1600" b="1" dirty="0">
                          <a:latin typeface="Calibri" pitchFamily="34" charset="0"/>
                          <a:cs typeface="Calibri"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342900" indent="-342900"/>
                      <a:r>
                        <a:rPr lang="fr-FR" sz="1600" noProof="0" dirty="0" smtClean="0">
                          <a:latin typeface="Calibri" pitchFamily="34" charset="0"/>
                          <a:cs typeface="Calibri" pitchFamily="34" charset="0"/>
                        </a:rPr>
                        <a:t>I </a:t>
                      </a:r>
                      <a:r>
                        <a:rPr lang="fr-FR" sz="1600" noProof="0" dirty="0" err="1" smtClean="0">
                          <a:latin typeface="Calibri" pitchFamily="34" charset="0"/>
                          <a:cs typeface="Calibri" pitchFamily="34" charset="0"/>
                        </a:rPr>
                        <a:t>visited</a:t>
                      </a:r>
                      <a:r>
                        <a:rPr lang="fr-FR" sz="1600" noProof="0" dirty="0" smtClean="0">
                          <a:latin typeface="Calibri" pitchFamily="34" charset="0"/>
                          <a:cs typeface="Calibri" pitchFamily="34" charset="0"/>
                        </a:rPr>
                        <a:t> an </a:t>
                      </a:r>
                      <a:r>
                        <a:rPr lang="fr-FR" sz="1600" noProof="0" dirty="0" err="1" smtClean="0">
                          <a:latin typeface="Calibri" pitchFamily="34" charset="0"/>
                          <a:cs typeface="Calibri" pitchFamily="34" charset="0"/>
                        </a:rPr>
                        <a:t>interesting</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museum</a:t>
                      </a:r>
                      <a:r>
                        <a:rPr lang="fr-FR" sz="1600" noProof="0" dirty="0" smtClean="0">
                          <a:latin typeface="Calibri" pitchFamily="34" charset="0"/>
                          <a:cs typeface="Calibri" pitchFamily="34" charset="0"/>
                        </a:rPr>
                        <a:t> in Spain. </a:t>
                      </a:r>
                    </a:p>
                    <a:p>
                      <a:pPr marL="342900" indent="-342900"/>
                      <a:r>
                        <a:rPr lang="fr-FR" sz="1600" b="1" noProof="0" dirty="0" smtClean="0">
                          <a:latin typeface="Calibri" pitchFamily="34" charset="0"/>
                          <a:cs typeface="Calibri" pitchFamily="34" charset="0"/>
                        </a:rPr>
                        <a:t>J’ai visité</a:t>
                      </a:r>
                      <a:r>
                        <a:rPr lang="fr-FR" sz="1600" noProof="0" dirty="0" smtClean="0">
                          <a:latin typeface="Calibri" pitchFamily="34" charset="0"/>
                          <a:cs typeface="Calibri" pitchFamily="34" charset="0"/>
                        </a:rPr>
                        <a:t> un musée intéressant en France.</a:t>
                      </a:r>
                      <a:endParaRPr lang="fr-FR" sz="160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r>
                        <a:rPr lang="fr-FR" sz="1600" noProof="0" dirty="0" err="1" smtClean="0">
                          <a:latin typeface="Calibri" pitchFamily="34" charset="0"/>
                          <a:cs typeface="Calibri" pitchFamily="34" charset="0"/>
                        </a:rPr>
                        <a:t>Learn</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past</a:t>
                      </a:r>
                      <a:r>
                        <a:rPr lang="fr-FR" sz="1600" noProof="0" dirty="0" smtClean="0">
                          <a:latin typeface="Calibri" pitchFamily="34" charset="0"/>
                          <a:cs typeface="Calibri" pitchFamily="34" charset="0"/>
                        </a:rPr>
                        <a:t> </a:t>
                      </a:r>
                      <a:r>
                        <a:rPr lang="fr-FR" sz="1600" noProof="0" dirty="0" err="1" smtClean="0">
                          <a:latin typeface="Calibri" pitchFamily="34" charset="0"/>
                          <a:cs typeface="Calibri" pitchFamily="34" charset="0"/>
                        </a:rPr>
                        <a:t>tense</a:t>
                      </a:r>
                      <a:r>
                        <a:rPr lang="fr-FR" sz="1600" noProof="0" dirty="0" smtClean="0">
                          <a:latin typeface="Calibri" pitchFamily="34" charset="0"/>
                          <a:cs typeface="Calibri" pitchFamily="34" charset="0"/>
                        </a:rPr>
                        <a:t> :</a:t>
                      </a:r>
                    </a:p>
                    <a:p>
                      <a:r>
                        <a:rPr lang="fr-FR" sz="1600" b="1" noProof="0" dirty="0" err="1" smtClean="0">
                          <a:latin typeface="Calibri" pitchFamily="34" charset="0"/>
                          <a:cs typeface="Calibri" pitchFamily="34" charset="0"/>
                        </a:rPr>
                        <a:t>Auxiliary</a:t>
                      </a:r>
                      <a:r>
                        <a:rPr lang="fr-FR" sz="1600" b="1" noProof="0" dirty="0" smtClean="0">
                          <a:latin typeface="Calibri" pitchFamily="34" charset="0"/>
                          <a:cs typeface="Calibri" pitchFamily="34" charset="0"/>
                        </a:rPr>
                        <a:t> </a:t>
                      </a:r>
                      <a:r>
                        <a:rPr lang="fr-FR" sz="1600" b="1" noProof="0" dirty="0" err="1" smtClean="0">
                          <a:latin typeface="Calibri" pitchFamily="34" charset="0"/>
                          <a:cs typeface="Calibri" pitchFamily="34" charset="0"/>
                        </a:rPr>
                        <a:t>verb</a:t>
                      </a:r>
                      <a:r>
                        <a:rPr lang="fr-FR" sz="1600" b="1" noProof="0" dirty="0" smtClean="0">
                          <a:latin typeface="Calibri" pitchFamily="34" charset="0"/>
                          <a:cs typeface="Calibri" pitchFamily="34" charset="0"/>
                        </a:rPr>
                        <a:t> + pp</a:t>
                      </a:r>
                      <a:endParaRPr lang="fr-FR" sz="16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4396">
                <a:tc gridSpan="3">
                  <a:txBody>
                    <a:bodyPr/>
                    <a:lstStyle/>
                    <a:p>
                      <a:pPr algn="ctr"/>
                      <a:r>
                        <a:rPr lang="fr-FR" sz="1600" b="1" noProof="0" dirty="0" smtClean="0"/>
                        <a:t>KEY VERBS</a:t>
                      </a:r>
                      <a:endParaRPr lang="fr-FR" sz="16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endParaRPr lang="es-ES_tradnl"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pPr algn="ctr"/>
                      <a:r>
                        <a:rPr lang="fr-FR" sz="1600" b="1" noProof="0" dirty="0" smtClean="0"/>
                        <a:t>VERBS + INFINITIVE</a:t>
                      </a:r>
                      <a:endParaRPr lang="fr-FR" sz="16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4396">
                <a:tc gridSpan="2">
                  <a:txBody>
                    <a:bodyPr/>
                    <a:lstStyle/>
                    <a:p>
                      <a:pPr algn="ctr"/>
                      <a:r>
                        <a:rPr lang="fr-FR" sz="1600" b="1" noProof="0" dirty="0" smtClean="0"/>
                        <a:t>PRESENT</a:t>
                      </a:r>
                      <a:endParaRPr lang="fr-FR" sz="16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pPr algn="ctr"/>
                      <a:r>
                        <a:rPr lang="fr-FR" sz="1600" b="1" noProof="0" dirty="0" smtClean="0"/>
                        <a:t>PAST</a:t>
                      </a:r>
                      <a:endParaRPr lang="fr-FR" sz="16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fr-FR" sz="1400" b="0" noProof="0" dirty="0" smtClean="0"/>
                        <a:t>-J’aime </a:t>
                      </a:r>
                      <a:r>
                        <a:rPr lang="fr-FR" sz="1400" b="1" noProof="0" dirty="0" smtClean="0"/>
                        <a:t>écouter</a:t>
                      </a:r>
                      <a:r>
                        <a:rPr lang="fr-FR" sz="1400" b="0" noProof="0" dirty="0" smtClean="0"/>
                        <a:t> de</a:t>
                      </a:r>
                      <a:r>
                        <a:rPr lang="fr-FR" sz="1400" b="0" baseline="0" noProof="0" dirty="0" smtClean="0"/>
                        <a:t> la musique</a:t>
                      </a:r>
                      <a:r>
                        <a:rPr lang="fr-FR" sz="1400" b="0" noProof="0" dirty="0" smtClean="0"/>
                        <a:t>.</a:t>
                      </a:r>
                    </a:p>
                    <a:p>
                      <a:pPr algn="l"/>
                      <a:r>
                        <a:rPr lang="fr-FR" sz="1400" b="0" noProof="0" dirty="0" smtClean="0"/>
                        <a:t>I </a:t>
                      </a:r>
                      <a:r>
                        <a:rPr lang="fr-FR" sz="1400" b="0" noProof="0" dirty="0" err="1" smtClean="0"/>
                        <a:t>like</a:t>
                      </a:r>
                      <a:r>
                        <a:rPr lang="fr-FR" sz="1400" b="0" noProof="0" dirty="0" smtClean="0"/>
                        <a:t> to </a:t>
                      </a:r>
                      <a:r>
                        <a:rPr lang="fr-FR" sz="1400" b="0" noProof="0" dirty="0" err="1" smtClean="0"/>
                        <a:t>listen</a:t>
                      </a:r>
                      <a:r>
                        <a:rPr lang="fr-FR" sz="1400" b="0" noProof="0" dirty="0" smtClean="0"/>
                        <a:t> to music.</a:t>
                      </a:r>
                    </a:p>
                    <a:p>
                      <a:pPr algn="l"/>
                      <a:r>
                        <a:rPr lang="fr-FR" sz="1400" b="0" noProof="0" dirty="0" smtClean="0"/>
                        <a:t>-J’adore </a:t>
                      </a:r>
                      <a:r>
                        <a:rPr lang="fr-FR" sz="1400" b="1" noProof="0" dirty="0" smtClean="0"/>
                        <a:t>lire</a:t>
                      </a:r>
                      <a:r>
                        <a:rPr lang="fr-FR" sz="1400" b="0" noProof="0" dirty="0" smtClean="0"/>
                        <a:t>.</a:t>
                      </a:r>
                    </a:p>
                    <a:p>
                      <a:pPr algn="l"/>
                      <a:r>
                        <a:rPr lang="fr-FR" sz="1400" b="0" noProof="0" dirty="0" smtClean="0"/>
                        <a:t>I love to </a:t>
                      </a:r>
                      <a:r>
                        <a:rPr lang="fr-FR" sz="1400" b="0" noProof="0" dirty="0" err="1" smtClean="0"/>
                        <a:t>read</a:t>
                      </a:r>
                      <a:r>
                        <a:rPr lang="fr-FR" sz="1400" b="0" noProof="0" dirty="0" smtClean="0"/>
                        <a:t>.</a:t>
                      </a:r>
                    </a:p>
                    <a:p>
                      <a:pPr algn="l"/>
                      <a:r>
                        <a:rPr lang="fr-FR" sz="1400" b="0" noProof="0" dirty="0" smtClean="0"/>
                        <a:t>-Je</a:t>
                      </a:r>
                      <a:r>
                        <a:rPr lang="fr-FR" sz="1400" b="0" baseline="0" noProof="0" dirty="0" smtClean="0"/>
                        <a:t> veux</a:t>
                      </a:r>
                      <a:r>
                        <a:rPr lang="fr-FR" sz="1400" b="0" noProof="0" dirty="0" smtClean="0"/>
                        <a:t> </a:t>
                      </a:r>
                      <a:r>
                        <a:rPr lang="fr-FR" sz="1400" b="1" noProof="0" dirty="0" smtClean="0"/>
                        <a:t>visiter</a:t>
                      </a:r>
                      <a:r>
                        <a:rPr lang="fr-FR" sz="1400" b="0" baseline="0" noProof="0" dirty="0" smtClean="0"/>
                        <a:t> Espagne.</a:t>
                      </a:r>
                    </a:p>
                    <a:p>
                      <a:pPr algn="l"/>
                      <a:r>
                        <a:rPr lang="fr-FR" sz="1400" b="0" baseline="0" noProof="0" dirty="0" smtClean="0"/>
                        <a:t>I </a:t>
                      </a:r>
                      <a:r>
                        <a:rPr lang="fr-FR" sz="1400" b="0" baseline="0" noProof="0" dirty="0" err="1" smtClean="0"/>
                        <a:t>want</a:t>
                      </a:r>
                      <a:r>
                        <a:rPr lang="fr-FR" sz="1400" b="0" baseline="0" noProof="0" dirty="0" smtClean="0"/>
                        <a:t> to </a:t>
                      </a:r>
                      <a:r>
                        <a:rPr lang="fr-FR" sz="1400" b="0" baseline="0" noProof="0" dirty="0" err="1" smtClean="0"/>
                        <a:t>visit</a:t>
                      </a:r>
                      <a:r>
                        <a:rPr lang="fr-FR" sz="1400" b="0" baseline="0" noProof="0" dirty="0" smtClean="0"/>
                        <a:t> Spain.</a:t>
                      </a:r>
                    </a:p>
                    <a:p>
                      <a:pPr algn="l"/>
                      <a:r>
                        <a:rPr lang="fr-FR" sz="1400" b="0" baseline="0" noProof="0" dirty="0" smtClean="0"/>
                        <a:t>-Je vais </a:t>
                      </a:r>
                      <a:r>
                        <a:rPr lang="fr-FR" sz="1400" b="1" baseline="0" noProof="0" dirty="0" smtClean="0"/>
                        <a:t>aller</a:t>
                      </a:r>
                      <a:r>
                        <a:rPr lang="fr-FR" sz="1400" b="0" baseline="0" noProof="0" dirty="0" smtClean="0"/>
                        <a:t> au cinéma.</a:t>
                      </a:r>
                    </a:p>
                    <a:p>
                      <a:pPr algn="l"/>
                      <a:r>
                        <a:rPr lang="fr-FR" sz="1400" b="0" baseline="0" noProof="0" dirty="0" smtClean="0"/>
                        <a:t>I </a:t>
                      </a:r>
                      <a:r>
                        <a:rPr lang="fr-FR" sz="1400" b="0" baseline="0" noProof="0" dirty="0" err="1" smtClean="0"/>
                        <a:t>am</a:t>
                      </a:r>
                      <a:r>
                        <a:rPr lang="fr-FR" sz="1400" b="0" baseline="0" noProof="0" dirty="0" smtClean="0"/>
                        <a:t> </a:t>
                      </a:r>
                      <a:r>
                        <a:rPr lang="fr-FR" sz="1400" b="0" baseline="0" noProof="0" dirty="0" err="1" smtClean="0"/>
                        <a:t>going</a:t>
                      </a:r>
                      <a:r>
                        <a:rPr lang="fr-FR" sz="1400" b="0" baseline="0" noProof="0" dirty="0" smtClean="0"/>
                        <a:t> to go to the </a:t>
                      </a:r>
                      <a:r>
                        <a:rPr lang="fr-FR" sz="1400" b="0" baseline="0" noProof="0" dirty="0" err="1" smtClean="0"/>
                        <a:t>cinema</a:t>
                      </a:r>
                      <a:r>
                        <a:rPr lang="fr-FR" sz="1400" b="0" baseline="0" noProof="0" dirty="0" smtClean="0"/>
                        <a:t>.</a:t>
                      </a:r>
                    </a:p>
                    <a:p>
                      <a:pPr algn="l"/>
                      <a:r>
                        <a:rPr lang="fr-FR" sz="1400" b="0" baseline="0" noProof="0" dirty="0" smtClean="0"/>
                        <a:t>-Je voudrais </a:t>
                      </a:r>
                      <a:r>
                        <a:rPr lang="fr-FR" sz="1400" b="1" baseline="0" noProof="0" dirty="0" smtClean="0"/>
                        <a:t>être </a:t>
                      </a:r>
                      <a:r>
                        <a:rPr lang="fr-FR" sz="1400" b="0" baseline="0" noProof="0" dirty="0" smtClean="0"/>
                        <a:t>acteur.</a:t>
                      </a:r>
                    </a:p>
                    <a:p>
                      <a:pPr algn="l"/>
                      <a:r>
                        <a:rPr lang="fr-FR" sz="1400" b="0" baseline="0" noProof="0" dirty="0" smtClean="0"/>
                        <a:t>I </a:t>
                      </a:r>
                      <a:r>
                        <a:rPr lang="fr-FR" sz="1400" b="0" baseline="0" noProof="0" dirty="0" err="1" smtClean="0"/>
                        <a:t>would</a:t>
                      </a:r>
                      <a:r>
                        <a:rPr lang="fr-FR" sz="1400" b="0" baseline="0" noProof="0" dirty="0" smtClean="0"/>
                        <a:t> </a:t>
                      </a:r>
                      <a:r>
                        <a:rPr lang="fr-FR" sz="1400" b="0" baseline="0" noProof="0" dirty="0" err="1" smtClean="0"/>
                        <a:t>like</a:t>
                      </a:r>
                      <a:r>
                        <a:rPr lang="fr-FR" sz="1400" b="0" baseline="0" noProof="0" dirty="0" smtClean="0"/>
                        <a:t> to </a:t>
                      </a:r>
                      <a:r>
                        <a:rPr lang="fr-FR" sz="1400" b="0" baseline="0" noProof="0" dirty="0" err="1" smtClean="0"/>
                        <a:t>be</a:t>
                      </a:r>
                      <a:r>
                        <a:rPr lang="fr-FR" sz="1400" b="0" baseline="0" noProof="0" dirty="0" smtClean="0"/>
                        <a:t> an </a:t>
                      </a:r>
                      <a:r>
                        <a:rPr lang="fr-FR" sz="1400" b="0" baseline="0" noProof="0" dirty="0" err="1" smtClean="0"/>
                        <a:t>actor</a:t>
                      </a:r>
                      <a:r>
                        <a:rPr lang="fr-FR" sz="1400" b="0" baseline="0" noProof="0" dirty="0" smtClean="0"/>
                        <a:t>.</a:t>
                      </a:r>
                    </a:p>
                    <a:p>
                      <a:pPr algn="l"/>
                      <a:r>
                        <a:rPr lang="fr-FR" sz="1400" b="0" baseline="0" noProof="0" dirty="0" smtClean="0"/>
                        <a:t>-Je préfère </a:t>
                      </a:r>
                      <a:r>
                        <a:rPr lang="fr-FR" sz="1400" b="1" baseline="0" noProof="0" dirty="0" smtClean="0"/>
                        <a:t>habiter </a:t>
                      </a:r>
                      <a:r>
                        <a:rPr lang="fr-FR" sz="1400" b="0" baseline="0" noProof="0" dirty="0" smtClean="0"/>
                        <a:t>à Paris.</a:t>
                      </a:r>
                    </a:p>
                    <a:p>
                      <a:pPr algn="l"/>
                      <a:r>
                        <a:rPr lang="fr-FR" sz="1400" b="0" baseline="0" noProof="0" dirty="0" smtClean="0"/>
                        <a:t>I </a:t>
                      </a:r>
                      <a:r>
                        <a:rPr lang="fr-FR" sz="1400" b="0" baseline="0" noProof="0" dirty="0" err="1" smtClean="0"/>
                        <a:t>prefer</a:t>
                      </a:r>
                      <a:r>
                        <a:rPr lang="fr-FR" sz="1400" b="0" baseline="0" noProof="0" dirty="0" smtClean="0"/>
                        <a:t> to live in Paris.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72747">
                <a:tc gridSpan="2">
                  <a:txBody>
                    <a:bodyPr/>
                    <a:lstStyle/>
                    <a:p>
                      <a:pPr algn="l"/>
                      <a:r>
                        <a:rPr lang="fr-FR" sz="1400" b="0" noProof="0" dirty="0" smtClean="0"/>
                        <a:t>Il</a:t>
                      </a:r>
                      <a:r>
                        <a:rPr lang="fr-FR" sz="1400" b="0" baseline="0" noProof="0" dirty="0" smtClean="0"/>
                        <a:t> y a</a:t>
                      </a:r>
                      <a:r>
                        <a:rPr lang="fr-FR" sz="1400" b="0" noProof="0" dirty="0" smtClean="0"/>
                        <a:t> = There </a:t>
                      </a:r>
                      <a:r>
                        <a:rPr lang="fr-FR" sz="1400" b="0" noProof="0" dirty="0" err="1" smtClean="0"/>
                        <a:t>is</a:t>
                      </a:r>
                      <a:r>
                        <a:rPr lang="fr-FR" sz="1400" b="0" noProof="0" dirty="0" smtClean="0"/>
                        <a:t>/are</a:t>
                      </a:r>
                    </a:p>
                    <a:p>
                      <a:pPr algn="l"/>
                      <a:r>
                        <a:rPr lang="fr-FR" sz="1400" b="0" noProof="0" dirty="0" smtClean="0"/>
                        <a:t>Je</a:t>
                      </a:r>
                      <a:r>
                        <a:rPr lang="fr-FR" sz="1400" b="0" baseline="0" noProof="0" dirty="0" smtClean="0"/>
                        <a:t> joue</a:t>
                      </a:r>
                      <a:r>
                        <a:rPr lang="fr-FR" sz="1400" b="0" noProof="0" dirty="0" smtClean="0"/>
                        <a:t> - I </a:t>
                      </a:r>
                      <a:r>
                        <a:rPr lang="fr-FR" sz="1400" b="0" noProof="0" dirty="0" err="1" smtClean="0"/>
                        <a:t>play</a:t>
                      </a:r>
                      <a:endParaRPr lang="fr-FR" sz="1400" b="0" noProof="0" dirty="0" smtClean="0"/>
                    </a:p>
                    <a:p>
                      <a:pPr algn="l"/>
                      <a:r>
                        <a:rPr lang="fr-FR" sz="1400" b="0" noProof="0" dirty="0" smtClean="0"/>
                        <a:t>Je</a:t>
                      </a:r>
                      <a:r>
                        <a:rPr lang="fr-FR" sz="1400" b="0" baseline="0" noProof="0" dirty="0" smtClean="0"/>
                        <a:t> suis</a:t>
                      </a:r>
                      <a:r>
                        <a:rPr lang="fr-FR" sz="1400" b="0" noProof="0" dirty="0" smtClean="0"/>
                        <a:t> = I </a:t>
                      </a:r>
                      <a:r>
                        <a:rPr lang="fr-FR" sz="1400" b="0" noProof="0" dirty="0" err="1" smtClean="0"/>
                        <a:t>am</a:t>
                      </a:r>
                      <a:endParaRPr lang="fr-FR" sz="1400" b="0" noProof="0" dirty="0" smtClean="0"/>
                    </a:p>
                    <a:p>
                      <a:pPr algn="l"/>
                      <a:r>
                        <a:rPr lang="fr-FR" sz="1400" b="0" noProof="0" dirty="0" smtClean="0"/>
                        <a:t>Je</a:t>
                      </a:r>
                      <a:r>
                        <a:rPr lang="fr-FR" sz="1400" b="0" baseline="0" noProof="0" dirty="0" smtClean="0"/>
                        <a:t> vais</a:t>
                      </a:r>
                      <a:r>
                        <a:rPr lang="fr-FR" sz="1400" b="0" noProof="0" dirty="0" smtClean="0"/>
                        <a:t> = I go to</a:t>
                      </a:r>
                    </a:p>
                    <a:p>
                      <a:pPr algn="l"/>
                      <a:r>
                        <a:rPr lang="fr-FR" sz="1400" b="0" noProof="0" dirty="0" smtClean="0"/>
                        <a:t>(I </a:t>
                      </a:r>
                      <a:r>
                        <a:rPr lang="fr-FR" sz="1400" b="0" noProof="0" dirty="0" err="1" smtClean="0"/>
                        <a:t>am</a:t>
                      </a:r>
                      <a:r>
                        <a:rPr lang="fr-FR" sz="1400" b="0" noProof="0" dirty="0" smtClean="0"/>
                        <a:t> </a:t>
                      </a:r>
                      <a:r>
                        <a:rPr lang="fr-FR" sz="1400" b="0" noProof="0" dirty="0" err="1" smtClean="0"/>
                        <a:t>going</a:t>
                      </a:r>
                      <a:r>
                        <a:rPr lang="fr-FR" sz="1400" b="0" noProof="0" dirty="0" smtClean="0"/>
                        <a:t> to)</a:t>
                      </a:r>
                    </a:p>
                    <a:p>
                      <a:pPr algn="l"/>
                      <a:r>
                        <a:rPr lang="fr-FR" sz="1400" b="0" noProof="0" dirty="0" smtClean="0"/>
                        <a:t>Je</a:t>
                      </a:r>
                      <a:r>
                        <a:rPr lang="fr-FR" sz="1400" b="0" baseline="0" noProof="0" dirty="0" smtClean="0"/>
                        <a:t> vois</a:t>
                      </a:r>
                      <a:r>
                        <a:rPr lang="fr-FR" sz="1400" b="0" noProof="0" dirty="0" smtClean="0"/>
                        <a:t> = I </a:t>
                      </a:r>
                      <a:r>
                        <a:rPr lang="fr-FR" sz="1400" b="0" noProof="0" dirty="0" err="1" smtClean="0"/>
                        <a:t>see</a:t>
                      </a:r>
                      <a:endParaRPr lang="fr-FR" sz="1400" b="0" noProof="0" dirty="0" smtClean="0"/>
                    </a:p>
                    <a:p>
                      <a:pPr algn="l"/>
                      <a:r>
                        <a:rPr lang="fr-FR" sz="1400" b="0" baseline="0" noProof="0" dirty="0" smtClean="0"/>
                        <a:t>Je travaille = I </a:t>
                      </a:r>
                      <a:r>
                        <a:rPr lang="fr-FR" sz="1400" b="0" baseline="0" noProof="0" dirty="0" err="1" smtClean="0"/>
                        <a:t>work</a:t>
                      </a:r>
                      <a:endParaRPr lang="fr-FR" sz="1400" b="0" baseline="0" noProof="0" dirty="0" smtClean="0"/>
                    </a:p>
                    <a:p>
                      <a:pPr algn="l"/>
                      <a:r>
                        <a:rPr lang="fr-FR" sz="1400" b="0" baseline="0" noProof="0" dirty="0" smtClean="0"/>
                        <a:t>Il/elle est = He/</a:t>
                      </a:r>
                      <a:r>
                        <a:rPr lang="fr-FR" sz="1400" b="0" baseline="0" noProof="0" dirty="0" err="1" smtClean="0"/>
                        <a:t>she</a:t>
                      </a:r>
                      <a:r>
                        <a:rPr lang="fr-FR" sz="1400" b="0" baseline="0" noProof="0" dirty="0" smtClean="0"/>
                        <a:t>/</a:t>
                      </a:r>
                      <a:r>
                        <a:rPr lang="fr-FR" sz="1400" b="0" baseline="0" noProof="0" dirty="0" err="1" smtClean="0"/>
                        <a:t>it</a:t>
                      </a:r>
                      <a:r>
                        <a:rPr lang="fr-FR" sz="1400" b="0" baseline="0" noProof="0" dirty="0" smtClean="0"/>
                        <a:t> </a:t>
                      </a:r>
                      <a:r>
                        <a:rPr lang="fr-FR" sz="1400" b="0" baseline="0" noProof="0" dirty="0" err="1" smtClean="0"/>
                        <a:t>is</a:t>
                      </a:r>
                      <a:endParaRPr lang="fr-FR" sz="1400" b="0" baseline="0" noProof="0" dirty="0" smtClean="0"/>
                    </a:p>
                    <a:p>
                      <a:pPr algn="l"/>
                      <a:endParaRPr lang="fr-FR" sz="1400" b="0" baseline="0" noProof="0" dirty="0" smtClean="0"/>
                    </a:p>
                    <a:p>
                      <a:pPr algn="l"/>
                      <a:r>
                        <a:rPr lang="fr-FR" sz="1400" b="1" baseline="0" noProof="0" dirty="0" smtClean="0"/>
                        <a:t>Nous:</a:t>
                      </a:r>
                    </a:p>
                    <a:p>
                      <a:pPr algn="l"/>
                      <a:r>
                        <a:rPr lang="fr-FR" sz="1400" b="1" baseline="0" noProof="0" dirty="0" smtClean="0"/>
                        <a:t>allons = </a:t>
                      </a:r>
                      <a:r>
                        <a:rPr lang="fr-FR" sz="1400" b="1" baseline="0" noProof="0" dirty="0" err="1" smtClean="0"/>
                        <a:t>We</a:t>
                      </a:r>
                      <a:r>
                        <a:rPr lang="fr-FR" sz="1400" b="1" baseline="0" noProof="0" dirty="0" smtClean="0"/>
                        <a:t> are </a:t>
                      </a:r>
                      <a:r>
                        <a:rPr lang="fr-FR" sz="1400" b="1" baseline="0" noProof="0" dirty="0" err="1" smtClean="0"/>
                        <a:t>going</a:t>
                      </a:r>
                      <a:endParaRPr lang="fr-FR" sz="1400" b="1" baseline="0" noProof="0" dirty="0" smtClean="0"/>
                    </a:p>
                    <a:p>
                      <a:pPr algn="l"/>
                      <a:r>
                        <a:rPr lang="fr-FR" sz="1400" b="1" baseline="0" noProof="0" dirty="0" smtClean="0"/>
                        <a:t>jouons = </a:t>
                      </a:r>
                      <a:r>
                        <a:rPr lang="fr-FR" sz="1400" b="1" baseline="0" noProof="0" dirty="0" err="1" smtClean="0"/>
                        <a:t>We</a:t>
                      </a:r>
                      <a:r>
                        <a:rPr lang="fr-FR" sz="1400" b="1" baseline="0" noProof="0" dirty="0" smtClean="0"/>
                        <a:t> </a:t>
                      </a:r>
                      <a:r>
                        <a:rPr lang="fr-FR" sz="1400" b="1" baseline="0" noProof="0" dirty="0" err="1" smtClean="0"/>
                        <a:t>play</a:t>
                      </a:r>
                      <a:endParaRPr lang="fr-FR" sz="1400" b="1" baseline="0" noProof="0" dirty="0" smtClean="0"/>
                    </a:p>
                    <a:p>
                      <a:pPr algn="l"/>
                      <a:r>
                        <a:rPr lang="fr-FR" sz="1400" b="1" baseline="0" noProof="0" dirty="0" smtClean="0"/>
                        <a:t>dansons = </a:t>
                      </a:r>
                      <a:r>
                        <a:rPr lang="fr-FR" sz="1400" b="1" baseline="0" noProof="0" dirty="0" err="1" smtClean="0"/>
                        <a:t>We</a:t>
                      </a:r>
                      <a:r>
                        <a:rPr lang="fr-FR" sz="1400" b="1" baseline="0" noProof="0" dirty="0" smtClean="0"/>
                        <a:t> dance</a:t>
                      </a:r>
                    </a:p>
                    <a:p>
                      <a:pPr algn="l"/>
                      <a:r>
                        <a:rPr lang="fr-FR" sz="1400" b="1" baseline="0" noProof="0" dirty="0" smtClean="0"/>
                        <a:t>Visitons = </a:t>
                      </a:r>
                      <a:r>
                        <a:rPr lang="fr-FR" sz="1400" b="1" baseline="0" noProof="0" dirty="0" err="1" smtClean="0"/>
                        <a:t>We</a:t>
                      </a:r>
                      <a:r>
                        <a:rPr lang="fr-FR" sz="1400" b="1" baseline="0" noProof="0" dirty="0" smtClean="0"/>
                        <a:t> </a:t>
                      </a:r>
                      <a:r>
                        <a:rPr lang="fr-FR" sz="1400" b="1" baseline="0" noProof="0" dirty="0" err="1" smtClean="0"/>
                        <a:t>visit</a:t>
                      </a:r>
                      <a:endParaRPr lang="fr-FR" sz="1400" b="1" baseline="0" noProof="0" dirty="0" smtClean="0"/>
                    </a:p>
                    <a:p>
                      <a:pPr algn="l"/>
                      <a:r>
                        <a:rPr lang="fr-FR" sz="1400" b="1" baseline="0" noProof="0" dirty="0" smtClean="0"/>
                        <a:t>achetons = </a:t>
                      </a:r>
                      <a:r>
                        <a:rPr lang="fr-FR" sz="1400" b="1" baseline="0" noProof="0" dirty="0" err="1" smtClean="0"/>
                        <a:t>We</a:t>
                      </a:r>
                      <a:r>
                        <a:rPr lang="fr-FR" sz="1400" b="1" baseline="0" noProof="0" dirty="0" smtClean="0"/>
                        <a:t> </a:t>
                      </a:r>
                      <a:r>
                        <a:rPr lang="fr-FR" sz="1400" b="1" baseline="0" noProof="0" dirty="0" err="1" smtClean="0"/>
                        <a:t>buy</a:t>
                      </a:r>
                      <a:endParaRPr lang="fr-FR" sz="1400" b="1" baseline="0" noProof="0" dirty="0" smtClean="0"/>
                    </a:p>
                    <a:p>
                      <a:pPr algn="l"/>
                      <a:r>
                        <a:rPr lang="fr-FR" sz="1400" b="1" baseline="0" noProof="0" dirty="0" smtClean="0"/>
                        <a:t>écrivons = </a:t>
                      </a:r>
                      <a:r>
                        <a:rPr lang="fr-FR" sz="1400" b="1" baseline="0" noProof="0" dirty="0" err="1" smtClean="0"/>
                        <a:t>We</a:t>
                      </a:r>
                      <a:r>
                        <a:rPr lang="fr-FR" sz="1400" b="1" baseline="0" noProof="0" dirty="0" smtClean="0"/>
                        <a:t> </a:t>
                      </a:r>
                      <a:r>
                        <a:rPr lang="fr-FR" sz="1400" b="1" baseline="0" noProof="0" dirty="0" err="1" smtClean="0"/>
                        <a:t>write</a:t>
                      </a:r>
                      <a:endParaRPr lang="fr-FR" sz="1400" b="1" baseline="0" noProof="0" dirty="0" smtClean="0"/>
                    </a:p>
                    <a:p>
                      <a:pPr algn="l"/>
                      <a:r>
                        <a:rPr lang="fr-FR" sz="1400" b="0" baseline="0" noProof="0" dirty="0" smtClean="0"/>
                        <a:t>avons = </a:t>
                      </a:r>
                      <a:r>
                        <a:rPr lang="fr-FR" sz="1400" b="0" baseline="0" noProof="0" dirty="0" err="1" smtClean="0"/>
                        <a:t>We</a:t>
                      </a:r>
                      <a:r>
                        <a:rPr lang="fr-FR" sz="1400" b="0" baseline="0" noProof="0" dirty="0" smtClean="0"/>
                        <a:t> have</a:t>
                      </a:r>
                    </a:p>
                    <a:p>
                      <a:pPr algn="l"/>
                      <a:r>
                        <a:rPr lang="fr-FR" sz="1400" b="0" baseline="0" noProof="0" dirty="0" smtClean="0"/>
                        <a:t>mangeons = </a:t>
                      </a:r>
                      <a:r>
                        <a:rPr lang="fr-FR" sz="1400" b="0" baseline="0" noProof="0" dirty="0" err="1" smtClean="0"/>
                        <a:t>We</a:t>
                      </a:r>
                      <a:r>
                        <a:rPr lang="fr-FR" sz="1400" b="0" baseline="0" noProof="0" dirty="0" smtClean="0"/>
                        <a:t> </a:t>
                      </a:r>
                      <a:r>
                        <a:rPr lang="fr-FR" sz="1400" b="0" baseline="0" noProof="0" dirty="0" err="1" smtClean="0"/>
                        <a:t>eat</a:t>
                      </a:r>
                      <a:endParaRPr lang="fr-FR" sz="140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noProof="0" dirty="0" smtClean="0"/>
                        <a:t>Je</a:t>
                      </a:r>
                      <a:r>
                        <a:rPr lang="fr-FR" sz="1400" b="0" baseline="0" noProof="0" dirty="0" smtClean="0"/>
                        <a:t> suis allé(e)</a:t>
                      </a:r>
                      <a:r>
                        <a:rPr lang="fr-FR" sz="1400" b="0" noProof="0" dirty="0" smtClean="0"/>
                        <a:t> = I </a:t>
                      </a:r>
                      <a:r>
                        <a:rPr lang="fr-FR" sz="1400" b="0" noProof="0" dirty="0" err="1" smtClean="0"/>
                        <a:t>went</a:t>
                      </a:r>
                      <a:r>
                        <a:rPr lang="fr-FR" sz="1400" b="0" noProof="0" dirty="0" smtClean="0"/>
                        <a:t>/ I </a:t>
                      </a:r>
                      <a:r>
                        <a:rPr lang="fr-FR" sz="1400" b="0" noProof="0" dirty="0" err="1" smtClean="0"/>
                        <a:t>was</a:t>
                      </a:r>
                      <a:endParaRPr lang="fr-FR" sz="1400" b="0" noProof="0" dirty="0" smtClean="0"/>
                    </a:p>
                    <a:p>
                      <a:pPr algn="l"/>
                      <a:r>
                        <a:rPr lang="fr-FR" sz="1400" b="0" noProof="0" dirty="0" smtClean="0"/>
                        <a:t>J’ai joué = I </a:t>
                      </a:r>
                      <a:r>
                        <a:rPr lang="fr-FR" sz="1400" b="0" noProof="0" dirty="0" err="1" smtClean="0"/>
                        <a:t>played</a:t>
                      </a:r>
                      <a:endParaRPr lang="fr-FR" sz="1400" b="0" noProof="0" dirty="0" smtClean="0"/>
                    </a:p>
                    <a:p>
                      <a:pPr algn="l"/>
                      <a:r>
                        <a:rPr lang="fr-FR" sz="1400" b="0" noProof="0" dirty="0" smtClean="0"/>
                        <a:t>J’ai dansé = I </a:t>
                      </a:r>
                      <a:r>
                        <a:rPr lang="fr-FR" sz="1400" b="0" noProof="0" dirty="0" err="1" smtClean="0"/>
                        <a:t>danced</a:t>
                      </a:r>
                      <a:endParaRPr lang="fr-FR" sz="1400" b="0" noProof="0" dirty="0" smtClean="0"/>
                    </a:p>
                    <a:p>
                      <a:pPr algn="l"/>
                      <a:r>
                        <a:rPr lang="fr-FR" sz="1400" b="0" noProof="0" dirty="0" smtClean="0"/>
                        <a:t>J’ai visité = I </a:t>
                      </a:r>
                      <a:r>
                        <a:rPr lang="fr-FR" sz="1400" b="0" noProof="0" dirty="0" err="1" smtClean="0"/>
                        <a:t>visited</a:t>
                      </a:r>
                      <a:endParaRPr lang="fr-FR" sz="1400" b="0" noProof="0" dirty="0" smtClean="0"/>
                    </a:p>
                    <a:p>
                      <a:pPr algn="l"/>
                      <a:r>
                        <a:rPr lang="fr-FR" sz="1400" b="0" noProof="0" dirty="0" smtClean="0"/>
                        <a:t>J’ai acheté = I  </a:t>
                      </a:r>
                      <a:r>
                        <a:rPr lang="fr-FR" sz="1400" b="0" noProof="0" dirty="0" err="1" smtClean="0"/>
                        <a:t>bought</a:t>
                      </a:r>
                      <a:endParaRPr lang="fr-FR" sz="1400" b="0" noProof="0" dirty="0" smtClean="0"/>
                    </a:p>
                    <a:p>
                      <a:pPr algn="l"/>
                      <a:r>
                        <a:rPr lang="fr-FR" sz="1400" b="0" baseline="0" noProof="0" dirty="0" smtClean="0"/>
                        <a:t>J’ai écrit = I </a:t>
                      </a:r>
                      <a:r>
                        <a:rPr lang="fr-FR" sz="1400" b="0" baseline="0" noProof="0" dirty="0" err="1" smtClean="0"/>
                        <a:t>wrote</a:t>
                      </a:r>
                      <a:endParaRPr lang="fr-FR" sz="1400" b="0" baseline="0" noProof="0" dirty="0" smtClean="0"/>
                    </a:p>
                    <a:p>
                      <a:pPr algn="l"/>
                      <a:endParaRPr lang="fr-FR" sz="1400" b="0" baseline="0" noProof="0" dirty="0" smtClean="0"/>
                    </a:p>
                    <a:p>
                      <a:pPr algn="l"/>
                      <a:endParaRPr lang="fr-FR" sz="1400" b="0" baseline="0" noProof="0" dirty="0" smtClean="0"/>
                    </a:p>
                    <a:p>
                      <a:pPr algn="l"/>
                      <a:r>
                        <a:rPr lang="fr-FR" sz="1400" b="0" baseline="0" noProof="0" dirty="0" smtClean="0"/>
                        <a:t>Nous sommes allé(e)s= </a:t>
                      </a:r>
                      <a:r>
                        <a:rPr lang="fr-FR" sz="1400" b="0" baseline="0" noProof="0" dirty="0" err="1" smtClean="0"/>
                        <a:t>We</a:t>
                      </a:r>
                      <a:r>
                        <a:rPr lang="fr-FR" sz="1400" b="0" baseline="0" noProof="0" dirty="0" smtClean="0"/>
                        <a:t> </a:t>
                      </a:r>
                      <a:r>
                        <a:rPr lang="fr-FR" sz="1400" b="0" baseline="0" noProof="0" dirty="0" err="1" smtClean="0"/>
                        <a:t>went</a:t>
                      </a:r>
                      <a:endParaRPr lang="fr-FR" sz="1400" b="0" baseline="0" noProof="0" dirty="0" smtClean="0"/>
                    </a:p>
                    <a:p>
                      <a:pPr algn="l"/>
                      <a:r>
                        <a:rPr lang="fr-FR" sz="1400" b="0" baseline="0" noProof="0" dirty="0" smtClean="0"/>
                        <a:t>Nous avons:</a:t>
                      </a:r>
                    </a:p>
                    <a:p>
                      <a:pPr algn="l"/>
                      <a:r>
                        <a:rPr lang="fr-FR" sz="1400" b="1" baseline="0" noProof="0" dirty="0" smtClean="0"/>
                        <a:t>joué = </a:t>
                      </a:r>
                      <a:r>
                        <a:rPr lang="fr-FR" sz="1400" b="1" baseline="0" noProof="0" dirty="0" err="1" smtClean="0"/>
                        <a:t>We</a:t>
                      </a:r>
                      <a:r>
                        <a:rPr lang="fr-FR" sz="1400" b="1" baseline="0" noProof="0" dirty="0" smtClean="0"/>
                        <a:t> </a:t>
                      </a:r>
                      <a:r>
                        <a:rPr lang="fr-FR" sz="1400" b="1" baseline="0" noProof="0" dirty="0" err="1" smtClean="0"/>
                        <a:t>played</a:t>
                      </a:r>
                      <a:endParaRPr lang="fr-FR" sz="1400" b="1" baseline="0" noProof="0" dirty="0" smtClean="0"/>
                    </a:p>
                    <a:p>
                      <a:pPr algn="l"/>
                      <a:r>
                        <a:rPr lang="fr-FR" sz="1400" b="1" baseline="0" noProof="0" dirty="0" smtClean="0"/>
                        <a:t>dansé = </a:t>
                      </a:r>
                      <a:r>
                        <a:rPr lang="fr-FR" sz="1400" b="1" baseline="0" noProof="0" dirty="0" err="1" smtClean="0"/>
                        <a:t>We</a:t>
                      </a:r>
                      <a:r>
                        <a:rPr lang="fr-FR" sz="1400" b="1" baseline="0" noProof="0" dirty="0" smtClean="0"/>
                        <a:t> </a:t>
                      </a:r>
                      <a:r>
                        <a:rPr lang="fr-FR" sz="1400" b="1" baseline="0" noProof="0" dirty="0" err="1" smtClean="0"/>
                        <a:t>danced</a:t>
                      </a:r>
                      <a:endParaRPr lang="fr-FR" sz="1400" b="1" baseline="0" noProof="0" dirty="0" smtClean="0"/>
                    </a:p>
                    <a:p>
                      <a:pPr algn="l"/>
                      <a:r>
                        <a:rPr lang="fr-FR" sz="1400" b="1" baseline="0" noProof="0" dirty="0" smtClean="0"/>
                        <a:t>visité = </a:t>
                      </a:r>
                      <a:r>
                        <a:rPr lang="fr-FR" sz="1400" b="1" baseline="0" noProof="0" dirty="0" err="1" smtClean="0"/>
                        <a:t>We</a:t>
                      </a:r>
                      <a:r>
                        <a:rPr lang="fr-FR" sz="1400" b="1" baseline="0" noProof="0" dirty="0" smtClean="0"/>
                        <a:t> </a:t>
                      </a:r>
                      <a:r>
                        <a:rPr lang="fr-FR" sz="1400" b="1" baseline="0" noProof="0" dirty="0" err="1" smtClean="0"/>
                        <a:t>visited</a:t>
                      </a:r>
                      <a:endParaRPr lang="fr-FR" sz="1400" b="1" baseline="0" noProof="0" dirty="0" smtClean="0"/>
                    </a:p>
                    <a:p>
                      <a:pPr algn="l"/>
                      <a:r>
                        <a:rPr lang="fr-FR" sz="1400" b="1" baseline="0" noProof="0" dirty="0" smtClean="0"/>
                        <a:t>acheté = </a:t>
                      </a:r>
                      <a:r>
                        <a:rPr lang="fr-FR" sz="1400" b="1" baseline="0" noProof="0" dirty="0" err="1" smtClean="0"/>
                        <a:t>We</a:t>
                      </a:r>
                      <a:r>
                        <a:rPr lang="fr-FR" sz="1400" b="1" baseline="0" noProof="0" dirty="0" smtClean="0"/>
                        <a:t> </a:t>
                      </a:r>
                      <a:r>
                        <a:rPr lang="fr-FR" sz="1400" b="1" baseline="0" noProof="0" dirty="0" err="1" smtClean="0"/>
                        <a:t>bought</a:t>
                      </a:r>
                      <a:endParaRPr lang="fr-FR" sz="1400" b="1" baseline="0" noProof="0" dirty="0" smtClean="0"/>
                    </a:p>
                    <a:p>
                      <a:pPr algn="l"/>
                      <a:r>
                        <a:rPr lang="fr-FR" sz="1400" b="1" baseline="0" noProof="0" dirty="0" smtClean="0"/>
                        <a:t>écrit = </a:t>
                      </a:r>
                      <a:r>
                        <a:rPr lang="fr-FR" sz="1400" b="1" baseline="0" noProof="0" dirty="0" err="1" smtClean="0"/>
                        <a:t>We</a:t>
                      </a:r>
                      <a:r>
                        <a:rPr lang="fr-FR" sz="1400" b="1" baseline="0" noProof="0" dirty="0" smtClean="0"/>
                        <a:t> </a:t>
                      </a:r>
                      <a:r>
                        <a:rPr lang="fr-FR" sz="1400" b="1" baseline="0" noProof="0" dirty="0" err="1" smtClean="0"/>
                        <a:t>wrote</a:t>
                      </a:r>
                      <a:endParaRPr lang="fr-FR" sz="1400" b="1" baseline="0" noProof="0" dirty="0" smtClean="0"/>
                    </a:p>
                    <a:p>
                      <a:pPr algn="l"/>
                      <a:r>
                        <a:rPr lang="fr-FR" sz="1400" b="0" baseline="0" noProof="0" dirty="0" smtClean="0"/>
                        <a:t>eu-</a:t>
                      </a:r>
                      <a:r>
                        <a:rPr lang="fr-FR" sz="1400" b="0" baseline="0" noProof="0" dirty="0" err="1" smtClean="0"/>
                        <a:t>We</a:t>
                      </a:r>
                      <a:r>
                        <a:rPr lang="fr-FR" sz="1400" b="0" baseline="0" noProof="0" dirty="0" smtClean="0"/>
                        <a:t> </a:t>
                      </a:r>
                      <a:r>
                        <a:rPr lang="fr-FR" sz="1400" b="0" baseline="0" noProof="0" dirty="0" err="1" smtClean="0"/>
                        <a:t>had</a:t>
                      </a:r>
                      <a:endParaRPr lang="fr-FR" sz="1400" b="0" baseline="0" noProof="0" dirty="0" smtClean="0"/>
                    </a:p>
                    <a:p>
                      <a:pPr algn="l"/>
                      <a:r>
                        <a:rPr lang="fr-FR" sz="1400" b="0" baseline="0" noProof="0" dirty="0" smtClean="0"/>
                        <a:t>mangé-</a:t>
                      </a:r>
                      <a:r>
                        <a:rPr lang="fr-FR" sz="1400" b="0" baseline="0" noProof="0" dirty="0" err="1" smtClean="0"/>
                        <a:t>We</a:t>
                      </a:r>
                      <a:r>
                        <a:rPr lang="fr-FR" sz="1400" b="0" baseline="0" noProof="0" dirty="0" smtClean="0"/>
                        <a:t> </a:t>
                      </a:r>
                      <a:r>
                        <a:rPr lang="fr-FR" sz="1400" b="0" baseline="0" noProof="0" dirty="0" err="1" smtClean="0"/>
                        <a:t>ate</a:t>
                      </a:r>
                      <a:endParaRPr lang="fr-FR" sz="1400" b="0"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_tradnl"/>
                    </a:p>
                  </a:txBody>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a:xfrm>
            <a:off x="5085184" y="8532440"/>
            <a:ext cx="1600200" cy="485775"/>
          </a:xfrm>
        </p:spPr>
        <p:txBody>
          <a:bodyPr/>
          <a:lstStyle/>
          <a:p>
            <a:pPr>
              <a:defRPr/>
            </a:pPr>
            <a:fld id="{444A666A-3D31-43B9-854B-E5954ACFF98B}" type="slidenum">
              <a:rPr lang="en-GB" smtClean="0"/>
              <a:pPr>
                <a:defRPr/>
              </a:pPr>
              <a:t>40</a:t>
            </a:fld>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6200000">
            <a:off x="-1123086" y="1123088"/>
            <a:ext cx="9144000" cy="6897826"/>
          </a:xfrm>
          <a:prstGeom prst="rect">
            <a:avLst/>
          </a:prstGeom>
          <a:noFill/>
          <a:ln w="9525">
            <a:noFill/>
            <a:miter lim="800000"/>
            <a:headEnd/>
            <a:tailEnd/>
          </a:ln>
        </p:spPr>
      </p:pic>
    </p:spTree>
    <p:extLst>
      <p:ext uri="{BB962C8B-B14F-4D97-AF65-F5344CB8AC3E}">
        <p14:creationId xmlns:p14="http://schemas.microsoft.com/office/powerpoint/2010/main" val="2801946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16632" y="621104"/>
            <a:ext cx="6741368" cy="1358608"/>
          </a:xfrm>
          <a:prstGeom prst="rect">
            <a:avLst/>
          </a:prstGeom>
          <a:solidFill>
            <a:schemeClr val="bg1"/>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Question</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5.1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or</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5.2 </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FOUNDATION</a:t>
            </a:r>
            <a:r>
              <a:rPr lang="es-ES_tradnl" sz="1600" b="1" dirty="0">
                <a:latin typeface="Calibri" pitchFamily="34" charset="0"/>
                <a:cs typeface="Calibri" pitchFamily="34" charset="0"/>
              </a:rPr>
              <a:t> (</a:t>
            </a:r>
            <a:r>
              <a:rPr lang="es-ES_tradnl" sz="1600" b="1" dirty="0" err="1">
                <a:latin typeface="Calibri" pitchFamily="34" charset="0"/>
                <a:cs typeface="Calibri" pitchFamily="34" charset="0"/>
              </a:rPr>
              <a:t>Only</a:t>
            </a:r>
            <a:r>
              <a:rPr lang="es-ES_tradnl" sz="1600" b="1" dirty="0">
                <a:latin typeface="Calibri" pitchFamily="34" charset="0"/>
                <a:cs typeface="Calibri" pitchFamily="34" charset="0"/>
              </a:rPr>
              <a:t> </a:t>
            </a:r>
            <a:r>
              <a:rPr lang="es-ES_tradnl" sz="1600" b="1" dirty="0" err="1">
                <a:latin typeface="Calibri" pitchFamily="34" charset="0"/>
                <a:cs typeface="Calibri" pitchFamily="34" charset="0"/>
              </a:rPr>
              <a:t>answer</a:t>
            </a:r>
            <a:r>
              <a:rPr lang="es-ES_tradnl" sz="1600" b="1" dirty="0">
                <a:latin typeface="Calibri" pitchFamily="34" charset="0"/>
                <a:cs typeface="Calibri" pitchFamily="34" charset="0"/>
              </a:rPr>
              <a:t> ONE </a:t>
            </a:r>
            <a:r>
              <a:rPr lang="es-ES_tradnl" sz="1600" b="1" dirty="0" err="1">
                <a:latin typeface="Calibri" pitchFamily="34" charset="0"/>
                <a:cs typeface="Calibri" pitchFamily="34" charset="0"/>
              </a:rPr>
              <a:t>question</a:t>
            </a:r>
            <a:r>
              <a:rPr lang="es-ES_tradnl" sz="1600" b="1" dirty="0">
                <a:latin typeface="Calibri" pitchFamily="34" charset="0"/>
                <a:cs typeface="Calibri" pitchFamily="34" charset="0"/>
              </a:rPr>
              <a:t>.) </a:t>
            </a:r>
            <a:r>
              <a:rPr lang="es-ES_tradnl" sz="1600" b="1" dirty="0" smtClean="0">
                <a:latin typeface="Calibri" pitchFamily="34" charset="0"/>
                <a:cs typeface="Calibri" pitchFamily="34" charset="0"/>
              </a:rPr>
              <a:t>15 MARKS</a:t>
            </a:r>
            <a:endPar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Question</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2.1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or</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2.2 </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HIGHER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Only</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answer</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ONE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question</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15</a:t>
            </a:r>
            <a:r>
              <a:rPr kumimoji="0" lang="es-ES_tradnl" sz="1600" b="1" i="0" u="none" strike="noStrike" kern="1200" cap="none" spc="0" normalizeH="0" noProof="0" dirty="0" smtClean="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MARKS</a:t>
            </a:r>
            <a:endPar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200" b="1" i="0" u="none" strike="noStrike" kern="1200" cap="none" spc="0" normalizeH="0" noProof="0" dirty="0">
              <a:ln>
                <a:noFill/>
              </a:ln>
              <a:solidFill>
                <a:schemeClr val="tx1"/>
              </a:solidFill>
              <a:effectLst/>
              <a:uLnTx/>
              <a:uFillTx/>
              <a:latin typeface="Calibri" pitchFamily="34" charset="0"/>
              <a:ea typeface="+mj-ea"/>
              <a:cs typeface="Calibri" pitchFamily="34" charset="0"/>
            </a:endParaRPr>
          </a:p>
          <a:p>
            <a:pPr>
              <a:buFont typeface="Arial" pitchFamily="34" charset="0"/>
              <a:buChar char="•"/>
            </a:pPr>
            <a:r>
              <a:rPr lang="es-ES_tradnl" sz="1400" dirty="0" err="1">
                <a:latin typeface="Calibri" pitchFamily="34" charset="0"/>
                <a:cs typeface="Calibri" pitchFamily="34" charset="0"/>
              </a:rPr>
              <a:t>Write</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approximately</a:t>
            </a:r>
            <a:r>
              <a:rPr lang="es-ES_tradnl" sz="1400" dirty="0">
                <a:latin typeface="Calibri" pitchFamily="34" charset="0"/>
                <a:cs typeface="Calibri" pitchFamily="34" charset="0"/>
              </a:rPr>
              <a:t> 90 </a:t>
            </a:r>
            <a:r>
              <a:rPr lang="es-ES_tradnl" sz="1400" dirty="0" err="1">
                <a:latin typeface="Calibri" pitchFamily="34" charset="0"/>
                <a:cs typeface="Calibri" pitchFamily="34" charset="0"/>
              </a:rPr>
              <a:t>words</a:t>
            </a:r>
            <a:r>
              <a:rPr lang="es-ES_tradnl" sz="1400" dirty="0">
                <a:latin typeface="Calibri" pitchFamily="34" charset="0"/>
                <a:cs typeface="Calibri" pitchFamily="34" charset="0"/>
              </a:rPr>
              <a:t> </a:t>
            </a:r>
          </a:p>
          <a:p>
            <a:pPr>
              <a:buFont typeface="Arial" pitchFamily="34" charset="0"/>
              <a:buChar char="•"/>
            </a:pPr>
            <a:r>
              <a:rPr lang="es-ES_tradnl" sz="1400" dirty="0">
                <a:latin typeface="Calibri" pitchFamily="34" charset="0"/>
                <a:cs typeface="Calibri" pitchFamily="34" charset="0"/>
              </a:rPr>
              <a:t>3</a:t>
            </a:r>
            <a:r>
              <a:rPr lang="es-ES_tradnl" sz="1400" dirty="0" smtClean="0">
                <a:latin typeface="Calibri" pitchFamily="34" charset="0"/>
                <a:cs typeface="Calibri" pitchFamily="34" charset="0"/>
              </a:rPr>
              <a:t> </a:t>
            </a:r>
            <a:r>
              <a:rPr lang="es-ES_tradnl" sz="1400" dirty="0" err="1">
                <a:latin typeface="Calibri" pitchFamily="34" charset="0"/>
                <a:cs typeface="Calibri" pitchFamily="34" charset="0"/>
              </a:rPr>
              <a:t>bullet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points</a:t>
            </a:r>
            <a:endParaRPr lang="es-ES_tradnl" sz="1400" dirty="0">
              <a:latin typeface="Calibri" pitchFamily="34" charset="0"/>
              <a:cs typeface="Calibri" pitchFamily="34" charset="0"/>
            </a:endParaRPr>
          </a:p>
          <a:p>
            <a:pPr>
              <a:buFont typeface="Arial" pitchFamily="34" charset="0"/>
              <a:buChar char="•"/>
            </a:pPr>
            <a:r>
              <a:rPr lang="es-ES_tradnl" sz="1400" dirty="0" err="1">
                <a:latin typeface="Calibri" pitchFamily="34" charset="0"/>
                <a:cs typeface="Calibri" pitchFamily="34" charset="0"/>
              </a:rPr>
              <a:t>Present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past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future</a:t>
            </a:r>
            <a:r>
              <a:rPr lang="es-ES_tradnl" sz="1400" dirty="0">
                <a:latin typeface="Calibri" pitchFamily="34" charset="0"/>
                <a:cs typeface="Calibri" pitchFamily="34" charset="0"/>
              </a:rPr>
              <a:t> time </a:t>
            </a:r>
            <a:r>
              <a:rPr lang="es-ES_tradnl" sz="1400" dirty="0" err="1">
                <a:latin typeface="Calibri" pitchFamily="34" charset="0"/>
                <a:cs typeface="Calibri" pitchFamily="34" charset="0"/>
              </a:rPr>
              <a:t>frames</a:t>
            </a:r>
            <a:endParaRPr lang="es-ES_tradnl" sz="1400" dirty="0">
              <a:latin typeface="Calibri" pitchFamily="34" charset="0"/>
              <a:cs typeface="Calibri" pitchFamily="34" charset="0"/>
            </a:endParaRPr>
          </a:p>
          <a:p>
            <a:pPr>
              <a:buFont typeface="Arial" pitchFamily="34" charset="0"/>
              <a:buChar char="•"/>
            </a:pPr>
            <a:r>
              <a:rPr lang="es-ES_tradnl" sz="1400" dirty="0" err="1">
                <a:latin typeface="Calibri" pitchFamily="34" charset="0"/>
                <a:cs typeface="Calibri" pitchFamily="34" charset="0"/>
              </a:rPr>
              <a:t>Approximately</a:t>
            </a:r>
            <a:r>
              <a:rPr lang="es-ES_tradnl" sz="1400" dirty="0">
                <a:latin typeface="Calibri" pitchFamily="34" charset="0"/>
                <a:cs typeface="Calibri" pitchFamily="34" charset="0"/>
              </a:rPr>
              <a:t> </a:t>
            </a:r>
            <a:r>
              <a:rPr lang="es-ES_tradnl" sz="1400" dirty="0" smtClean="0">
                <a:latin typeface="Calibri" pitchFamily="34" charset="0"/>
                <a:cs typeface="Calibri" pitchFamily="34" charset="0"/>
              </a:rPr>
              <a:t>30 </a:t>
            </a:r>
            <a:r>
              <a:rPr lang="es-ES_tradnl" sz="1400" dirty="0" err="1" smtClean="0">
                <a:latin typeface="Calibri" pitchFamily="34" charset="0"/>
                <a:cs typeface="Calibri" pitchFamily="34" charset="0"/>
              </a:rPr>
              <a:t>words</a:t>
            </a:r>
            <a:r>
              <a:rPr lang="es-ES_tradnl" sz="1400" dirty="0" smtClean="0">
                <a:latin typeface="Calibri" pitchFamily="34" charset="0"/>
                <a:cs typeface="Calibri" pitchFamily="34" charset="0"/>
              </a:rPr>
              <a:t> </a:t>
            </a:r>
            <a:r>
              <a:rPr lang="es-ES_tradnl" sz="1400" dirty="0">
                <a:latin typeface="Calibri" pitchFamily="34" charset="0"/>
                <a:cs typeface="Calibri" pitchFamily="34" charset="0"/>
              </a:rPr>
              <a:t>per </a:t>
            </a:r>
            <a:r>
              <a:rPr lang="es-ES_tradnl" sz="1400" dirty="0" err="1">
                <a:latin typeface="Calibri" pitchFamily="34" charset="0"/>
                <a:cs typeface="Calibri" pitchFamily="34" charset="0"/>
              </a:rPr>
              <a:t>bullet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point</a:t>
            </a:r>
            <a:endParaRPr lang="es-ES_tradnl" sz="1400" dirty="0">
              <a:latin typeface="Calibri" pitchFamily="34" charset="0"/>
              <a:cs typeface="Calibri" pitchFamily="34" charset="0"/>
            </a:endParaRPr>
          </a:p>
          <a:p>
            <a:pPr>
              <a:buFont typeface="Arial" pitchFamily="34" charset="0"/>
              <a:buChar char="•"/>
            </a:pPr>
            <a:r>
              <a:rPr lang="es-ES_tradnl" sz="1400" dirty="0" err="1">
                <a:latin typeface="Calibri" pitchFamily="34" charset="0"/>
                <a:cs typeface="Calibri" pitchFamily="34" charset="0"/>
              </a:rPr>
              <a:t>Opinions</a:t>
            </a:r>
            <a:r>
              <a:rPr lang="es-ES_tradnl" sz="1400" dirty="0">
                <a:latin typeface="Calibri" pitchFamily="34" charset="0"/>
                <a:cs typeface="Calibri" pitchFamily="34" charset="0"/>
              </a:rPr>
              <a:t> &amp; </a:t>
            </a:r>
            <a:r>
              <a:rPr lang="es-ES_tradnl" sz="1400" dirty="0" err="1">
                <a:latin typeface="Calibri" pitchFamily="34" charset="0"/>
                <a:cs typeface="Calibri" pitchFamily="34" charset="0"/>
              </a:rPr>
              <a:t>reasons</a:t>
            </a:r>
            <a:r>
              <a:rPr lang="es-ES_tradnl" sz="1400" dirty="0">
                <a:latin typeface="Calibri" pitchFamily="34" charset="0"/>
                <a:cs typeface="Calibri" pitchFamily="34" charset="0"/>
              </a:rPr>
              <a:t> in </a:t>
            </a:r>
            <a:r>
              <a:rPr lang="es-ES_tradnl" sz="1400" dirty="0" err="1">
                <a:latin typeface="Calibri" pitchFamily="34" charset="0"/>
                <a:cs typeface="Calibri" pitchFamily="34" charset="0"/>
              </a:rPr>
              <a:t>every</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bullet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point</a:t>
            </a:r>
            <a:endParaRPr lang="es-ES_tradnl" sz="1400" dirty="0">
              <a:latin typeface="Calibri" pitchFamily="34" charset="0"/>
              <a:cs typeface="Calibri" pitchFamily="34" charset="0"/>
            </a:endParaRPr>
          </a:p>
          <a:p>
            <a:pPr>
              <a:buFont typeface="Arial" pitchFamily="34" charset="0"/>
              <a:buChar char="•"/>
            </a:pPr>
            <a:r>
              <a:rPr lang="es-ES_tradnl" sz="1400" dirty="0" err="1">
                <a:latin typeface="Calibri" pitchFamily="34" charset="0"/>
                <a:cs typeface="Calibri" pitchFamily="34" charset="0"/>
              </a:rPr>
              <a:t>Sentence</a:t>
            </a:r>
            <a:r>
              <a:rPr lang="es-ES_tradnl" sz="1400" dirty="0">
                <a:latin typeface="Calibri" pitchFamily="34" charset="0"/>
                <a:cs typeface="Calibri" pitchFamily="34" charset="0"/>
              </a:rPr>
              <a:t> starter</a:t>
            </a:r>
          </a:p>
          <a:p>
            <a:pPr>
              <a:buFont typeface="Arial" pitchFamily="34" charset="0"/>
              <a:buChar char="•"/>
            </a:pPr>
            <a:r>
              <a:rPr lang="es-ES_tradnl" sz="1400" dirty="0">
                <a:latin typeface="Calibri" pitchFamily="34" charset="0"/>
                <a:cs typeface="Calibri" pitchFamily="34" charset="0"/>
              </a:rPr>
              <a:t>THINK 5 </a:t>
            </a:r>
            <a:r>
              <a:rPr lang="es-ES_tradnl" sz="1400" dirty="0" err="1">
                <a:latin typeface="Calibri" pitchFamily="34" charset="0"/>
                <a:cs typeface="Calibri" pitchFamily="34" charset="0"/>
              </a:rPr>
              <a:t>Ws</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Who</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what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where</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when</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why</a:t>
            </a:r>
            <a:r>
              <a:rPr lang="es-ES_tradnl" sz="1400" dirty="0">
                <a:latin typeface="Calibri" pitchFamily="34" charset="0"/>
                <a:cs typeface="Calibri" pitchFamily="34" charset="0"/>
              </a:rPr>
              <a:t>) in </a:t>
            </a:r>
            <a:r>
              <a:rPr lang="es-ES_tradnl" sz="1400" dirty="0" err="1">
                <a:latin typeface="Calibri" pitchFamily="34" charset="0"/>
                <a:cs typeface="Calibri" pitchFamily="34" charset="0"/>
              </a:rPr>
              <a:t>every</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bullet</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point</a:t>
            </a:r>
            <a:endParaRPr lang="es-ES_tradnl" sz="1400" dirty="0">
              <a:latin typeface="Calibri" pitchFamily="34" charset="0"/>
              <a:cs typeface="Calibri" pitchFamily="34" charset="0"/>
            </a:endParaRPr>
          </a:p>
          <a:p>
            <a:pPr>
              <a:buFont typeface="Arial" pitchFamily="34" charset="0"/>
              <a:buChar char="•"/>
            </a:pPr>
            <a:r>
              <a:rPr lang="es-ES_tradnl" sz="1400" dirty="0" err="1">
                <a:latin typeface="Calibri" pitchFamily="34" charset="0"/>
                <a:cs typeface="Calibri" pitchFamily="34" charset="0"/>
              </a:rPr>
              <a:t>Some</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complex</a:t>
            </a:r>
            <a:r>
              <a:rPr lang="es-ES_tradnl" sz="1400" dirty="0">
                <a:latin typeface="Calibri" pitchFamily="34" charset="0"/>
                <a:cs typeface="Calibri" pitchFamily="34" charset="0"/>
              </a:rPr>
              <a:t> </a:t>
            </a:r>
            <a:r>
              <a:rPr lang="es-ES_tradnl" sz="1400" dirty="0" err="1">
                <a:latin typeface="Calibri" pitchFamily="34" charset="0"/>
                <a:cs typeface="Calibri" pitchFamily="34" charset="0"/>
              </a:rPr>
              <a:t>structures</a:t>
            </a:r>
            <a:r>
              <a:rPr lang="es-ES_tradnl" sz="1400" dirty="0">
                <a:latin typeface="Calibri" pitchFamily="34" charset="0"/>
                <a:cs typeface="Calibri" pitchFamily="34" charset="0"/>
              </a:rPr>
              <a:t> </a:t>
            </a:r>
            <a:r>
              <a:rPr lang="es-ES_tradnl" sz="1400" dirty="0" smtClean="0">
                <a:latin typeface="Calibri" pitchFamily="34" charset="0"/>
                <a:cs typeface="Calibri" pitchFamily="34" charset="0"/>
              </a:rPr>
              <a:t>(FRENCH FANCIES)</a:t>
            </a:r>
            <a:endParaRPr lang="es-ES_tradnl" sz="1400" dirty="0">
              <a:latin typeface="Calibri" pitchFamily="34" charset="0"/>
              <a:cs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58352939"/>
              </p:ext>
            </p:extLst>
          </p:nvPr>
        </p:nvGraphicFramePr>
        <p:xfrm>
          <a:off x="188640" y="6228184"/>
          <a:ext cx="6480720" cy="2687964"/>
        </p:xfrm>
        <a:graphic>
          <a:graphicData uri="http://schemas.openxmlformats.org/drawingml/2006/table">
            <a:tbl>
              <a:tblPr>
                <a:tableStyleId>{5C22544A-7EE6-4342-B048-85BDC9FD1C3A}</a:tableStyleId>
              </a:tblPr>
              <a:tblGrid>
                <a:gridCol w="792088">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271728">
                <a:tc gridSpan="2">
                  <a:txBody>
                    <a:bodyPr/>
                    <a:lstStyle/>
                    <a:p>
                      <a:pPr algn="ctr"/>
                      <a:r>
                        <a:rPr lang="es-ES_tradnl" sz="1200" b="1" dirty="0">
                          <a:latin typeface="Calibri" pitchFamily="34" charset="0"/>
                          <a:cs typeface="Calibri" pitchFamily="34" charset="0"/>
                        </a:rPr>
                        <a:t>CLUES FOR TENSES</a:t>
                      </a:r>
                      <a:r>
                        <a:rPr lang="es-ES_tradnl" sz="1200" b="1" baseline="0" dirty="0">
                          <a:latin typeface="Calibri" pitchFamily="34" charset="0"/>
                          <a:cs typeface="Calibri" pitchFamily="34" charset="0"/>
                        </a:rPr>
                        <a:t> &amp; </a:t>
                      </a:r>
                      <a:r>
                        <a:rPr lang="es-ES_tradnl" sz="1200" b="1" dirty="0">
                          <a:latin typeface="Calibri" pitchFamily="34" charset="0"/>
                          <a:cs typeface="Calibri" pitchFamily="34" charset="0"/>
                        </a:rPr>
                        <a:t>OPINIONS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1938">
                <a:tc>
                  <a:txBody>
                    <a:bodyPr/>
                    <a:lstStyle/>
                    <a:p>
                      <a:r>
                        <a:rPr lang="fr-FR" sz="1200" b="1" noProof="0" dirty="0" err="1" smtClean="0">
                          <a:latin typeface="Calibri" pitchFamily="34" charset="0"/>
                          <a:cs typeface="Calibri" pitchFamily="34" charset="0"/>
                        </a:rPr>
                        <a:t>Present</a:t>
                      </a:r>
                      <a:endParaRPr lang="fr-FR"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noProof="0" dirty="0" smtClean="0">
                          <a:latin typeface="Calibri" pitchFamily="34" charset="0"/>
                          <a:cs typeface="Calibri" pitchFamily="34" charset="0"/>
                        </a:rPr>
                        <a:t>Il y a-</a:t>
                      </a:r>
                      <a:r>
                        <a:rPr lang="fr-FR" sz="1200" noProof="0" dirty="0" err="1" smtClean="0">
                          <a:latin typeface="Calibri" pitchFamily="34" charset="0"/>
                          <a:cs typeface="Calibri" pitchFamily="34" charset="0"/>
                        </a:rPr>
                        <a:t>there</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is</a:t>
                      </a:r>
                      <a:r>
                        <a:rPr lang="fr-FR" sz="1200" noProof="0" dirty="0" smtClean="0">
                          <a:latin typeface="Calibri" pitchFamily="34" charset="0"/>
                          <a:cs typeface="Calibri" pitchFamily="34" charset="0"/>
                        </a:rPr>
                        <a:t>/are; …est comment-</a:t>
                      </a:r>
                      <a:r>
                        <a:rPr lang="fr-FR" sz="1200" noProof="0" dirty="0" err="1" smtClean="0">
                          <a:latin typeface="Calibri" pitchFamily="34" charset="0"/>
                          <a:cs typeface="Calibri" pitchFamily="34" charset="0"/>
                        </a:rPr>
                        <a:t>what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is</a:t>
                      </a:r>
                      <a:r>
                        <a:rPr lang="fr-FR" sz="1200" noProof="0" dirty="0" smtClean="0">
                          <a:latin typeface="Calibri" pitchFamily="34" charset="0"/>
                          <a:cs typeface="Calibri" pitchFamily="34" charset="0"/>
                        </a:rPr>
                        <a:t> … </a:t>
                      </a:r>
                      <a:r>
                        <a:rPr lang="fr-FR" sz="1200" noProof="0" dirty="0" err="1" smtClean="0">
                          <a:latin typeface="Calibri" pitchFamily="34" charset="0"/>
                          <a:cs typeface="Calibri" pitchFamily="34" charset="0"/>
                        </a:rPr>
                        <a:t>like</a:t>
                      </a:r>
                      <a:r>
                        <a:rPr lang="fr-FR" sz="1200" noProof="0" dirty="0" smtClean="0">
                          <a:latin typeface="Calibri" pitchFamily="34" charset="0"/>
                          <a:cs typeface="Calibri" pitchFamily="34" charset="0"/>
                        </a:rPr>
                        <a:t>; tous</a:t>
                      </a:r>
                      <a:r>
                        <a:rPr lang="fr-FR" sz="1200" baseline="0" noProof="0" dirty="0" smtClean="0">
                          <a:latin typeface="Calibri" pitchFamily="34" charset="0"/>
                          <a:cs typeface="Calibri" pitchFamily="34" charset="0"/>
                        </a:rPr>
                        <a:t> les jours</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every</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day</a:t>
                      </a:r>
                      <a:r>
                        <a:rPr lang="fr-FR" sz="1200" noProof="0" dirty="0" smtClean="0">
                          <a:latin typeface="Calibri" pitchFamily="34" charset="0"/>
                          <a:cs typeface="Calibri" pitchFamily="34" charset="0"/>
                        </a:rPr>
                        <a:t>; normalement-</a:t>
                      </a:r>
                      <a:r>
                        <a:rPr lang="fr-FR" sz="1200" noProof="0" dirty="0" err="1" smtClean="0">
                          <a:latin typeface="Calibri" pitchFamily="34" charset="0"/>
                          <a:cs typeface="Calibri" pitchFamily="34" charset="0"/>
                        </a:rPr>
                        <a:t>usually</a:t>
                      </a:r>
                      <a:r>
                        <a:rPr lang="fr-FR" sz="1200" noProof="0" dirty="0" smtClean="0">
                          <a:latin typeface="Calibri" pitchFamily="34" charset="0"/>
                          <a:cs typeface="Calibri" pitchFamily="34" charset="0"/>
                        </a:rPr>
                        <a:t> or </a:t>
                      </a:r>
                      <a:r>
                        <a:rPr lang="fr-FR" sz="1200" noProof="0" dirty="0" err="1" smtClean="0">
                          <a:latin typeface="Calibri" pitchFamily="34" charset="0"/>
                          <a:cs typeface="Calibri" pitchFamily="34" charset="0"/>
                        </a:rPr>
                        <a:t>verbs</a:t>
                      </a:r>
                      <a:r>
                        <a:rPr lang="fr-FR" sz="1200" noProof="0" dirty="0" smtClean="0">
                          <a:latin typeface="Calibri" pitchFamily="34" charset="0"/>
                          <a:cs typeface="Calibri" pitchFamily="34" charset="0"/>
                        </a:rPr>
                        <a:t> in </a:t>
                      </a:r>
                      <a:r>
                        <a:rPr lang="fr-FR" sz="1200" noProof="0" dirty="0" err="1" smtClean="0">
                          <a:latin typeface="Calibri" pitchFamily="34" charset="0"/>
                          <a:cs typeface="Calibri" pitchFamily="34" charset="0"/>
                        </a:rPr>
                        <a:t>present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tense</a:t>
                      </a:r>
                      <a:r>
                        <a:rPr lang="fr-FR" sz="1200" baseline="0" noProof="0" dirty="0" smtClean="0">
                          <a:latin typeface="Calibri" pitchFamily="34" charset="0"/>
                          <a:cs typeface="Calibri" pitchFamily="34" charset="0"/>
                        </a:rPr>
                        <a:t> – </a:t>
                      </a:r>
                      <a:r>
                        <a:rPr lang="fr-FR" sz="1200" baseline="0" noProof="0" dirty="0" err="1" smtClean="0">
                          <a:latin typeface="Calibri" pitchFamily="34" charset="0"/>
                          <a:cs typeface="Calibri" pitchFamily="34" charset="0"/>
                        </a:rPr>
                        <a:t>take</a:t>
                      </a:r>
                      <a:r>
                        <a:rPr lang="fr-FR" sz="1200" baseline="0" noProof="0" dirty="0" smtClean="0">
                          <a:latin typeface="Calibri" pitchFamily="34" charset="0"/>
                          <a:cs typeface="Calibri" pitchFamily="34" charset="0"/>
                        </a:rPr>
                        <a:t> note of the </a:t>
                      </a:r>
                      <a:r>
                        <a:rPr lang="fr-FR" sz="1200" baseline="0" noProof="0" dirty="0" err="1" smtClean="0">
                          <a:latin typeface="Calibri" pitchFamily="34" charset="0"/>
                          <a:cs typeface="Calibri" pitchFamily="34" charset="0"/>
                        </a:rPr>
                        <a:t>endings</a:t>
                      </a:r>
                      <a:endParaRPr lang="fr-FR"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42358">
                <a:tc>
                  <a:txBody>
                    <a:bodyPr/>
                    <a:lstStyle/>
                    <a:p>
                      <a:r>
                        <a:rPr lang="fr-FR" sz="1200" b="1" noProof="0" dirty="0" err="1" smtClean="0">
                          <a:latin typeface="Calibri" pitchFamily="34" charset="0"/>
                          <a:cs typeface="Calibri" pitchFamily="34" charset="0"/>
                        </a:rPr>
                        <a:t>Past</a:t>
                      </a:r>
                      <a:endParaRPr lang="fr-FR"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1" baseline="0" noProof="0" dirty="0" err="1" smtClean="0">
                          <a:latin typeface="Calibri" pitchFamily="34" charset="0"/>
                          <a:cs typeface="Calibri" pitchFamily="34" charset="0"/>
                        </a:rPr>
                        <a:t>Auxiliary</a:t>
                      </a:r>
                      <a:r>
                        <a:rPr lang="fr-FR" sz="1200" b="1" baseline="0" noProof="0" dirty="0" smtClean="0">
                          <a:latin typeface="Calibri" pitchFamily="34" charset="0"/>
                          <a:cs typeface="Calibri" pitchFamily="34" charset="0"/>
                        </a:rPr>
                        <a:t> </a:t>
                      </a:r>
                      <a:r>
                        <a:rPr lang="fr-FR" sz="1200" b="1" baseline="0" noProof="0" dirty="0" err="1" smtClean="0">
                          <a:latin typeface="Calibri" pitchFamily="34" charset="0"/>
                          <a:cs typeface="Calibri" pitchFamily="34" charset="0"/>
                        </a:rPr>
                        <a:t>verb</a:t>
                      </a:r>
                      <a:r>
                        <a:rPr lang="fr-FR" sz="1200" b="1" baseline="0" noProof="0" dirty="0" smtClean="0">
                          <a:latin typeface="Calibri" pitchFamily="34" charset="0"/>
                          <a:cs typeface="Calibri" pitchFamily="34" charset="0"/>
                        </a:rPr>
                        <a:t> + pp (é/i/u)</a:t>
                      </a:r>
                      <a:r>
                        <a:rPr lang="fr-FR" sz="1200" baseline="0" noProof="0" dirty="0" smtClean="0">
                          <a:latin typeface="Calibri" pitchFamily="34" charset="0"/>
                          <a:cs typeface="Calibri" pitchFamily="34" charset="0"/>
                        </a:rPr>
                        <a:t> </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endings</a:t>
                      </a:r>
                      <a:r>
                        <a:rPr lang="fr-FR" sz="1200" noProof="0" dirty="0" smtClean="0">
                          <a:latin typeface="Calibri" pitchFamily="34" charset="0"/>
                          <a:cs typeface="Calibri" pitchFamily="34" charset="0"/>
                        </a:rPr>
                        <a:t> on </a:t>
                      </a:r>
                      <a:r>
                        <a:rPr lang="fr-FR" sz="1200" noProof="0" dirty="0" err="1" smtClean="0">
                          <a:latin typeface="Calibri" pitchFamily="34" charset="0"/>
                          <a:cs typeface="Calibri" pitchFamily="34" charset="0"/>
                        </a:rPr>
                        <a:t>verbs</a:t>
                      </a:r>
                      <a:r>
                        <a:rPr lang="fr-FR" sz="1200" noProof="0" dirty="0" smtClean="0">
                          <a:latin typeface="Calibri" pitchFamily="34" charset="0"/>
                          <a:cs typeface="Calibri" pitchFamily="34" charset="0"/>
                        </a:rPr>
                        <a:t>:</a:t>
                      </a:r>
                    </a:p>
                    <a:p>
                      <a:r>
                        <a:rPr lang="fr-FR" sz="1200" noProof="0" dirty="0" smtClean="0">
                          <a:latin typeface="Calibri" pitchFamily="34" charset="0"/>
                          <a:cs typeface="Calibri" pitchFamily="34" charset="0"/>
                        </a:rPr>
                        <a:t>Qu’est-ce</a:t>
                      </a:r>
                      <a:r>
                        <a:rPr lang="fr-FR" sz="1200" baseline="0" noProof="0" dirty="0" smtClean="0">
                          <a:latin typeface="Calibri" pitchFamily="34" charset="0"/>
                          <a:cs typeface="Calibri" pitchFamily="34" charset="0"/>
                        </a:rPr>
                        <a:t> que tu as fait</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what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did</a:t>
                      </a:r>
                      <a:r>
                        <a:rPr lang="fr-FR" sz="1200" noProof="0" dirty="0" smtClean="0">
                          <a:latin typeface="Calibri" pitchFamily="34" charset="0"/>
                          <a:cs typeface="Calibri" pitchFamily="34" charset="0"/>
                        </a:rPr>
                        <a:t>; </a:t>
                      </a:r>
                    </a:p>
                    <a:p>
                      <a:r>
                        <a:rPr lang="fr-FR" sz="1200" noProof="0" dirty="0" smtClean="0">
                          <a:latin typeface="Calibri" pitchFamily="34" charset="0"/>
                          <a:cs typeface="Calibri" pitchFamily="34" charset="0"/>
                        </a:rPr>
                        <a:t>Récemment/ récente-</a:t>
                      </a:r>
                      <a:r>
                        <a:rPr lang="fr-FR" sz="1200" noProof="0" dirty="0" err="1" smtClean="0">
                          <a:latin typeface="Calibri" pitchFamily="34" charset="0"/>
                          <a:cs typeface="Calibri" pitchFamily="34" charset="0"/>
                        </a:rPr>
                        <a:t>recently</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recent</a:t>
                      </a:r>
                      <a:r>
                        <a:rPr lang="fr-FR" sz="1200" noProof="0" dirty="0" smtClean="0">
                          <a:latin typeface="Calibri" pitchFamily="34" charset="0"/>
                          <a:cs typeface="Calibri" pitchFamily="34" charset="0"/>
                        </a:rPr>
                        <a:t>; dernier-</a:t>
                      </a:r>
                      <a:r>
                        <a:rPr lang="fr-FR" sz="1200" noProof="0" dirty="0" err="1" smtClean="0">
                          <a:latin typeface="Calibri" pitchFamily="34" charset="0"/>
                          <a:cs typeface="Calibri" pitchFamily="34" charset="0"/>
                        </a:rPr>
                        <a:t>past</a:t>
                      </a:r>
                      <a:r>
                        <a:rPr lang="fr-FR" sz="1200" noProof="0" dirty="0" smtClean="0">
                          <a:latin typeface="Calibri" pitchFamily="34" charset="0"/>
                          <a:cs typeface="Calibri" pitchFamily="34" charset="0"/>
                        </a:rPr>
                        <a:t>/last</a:t>
                      </a:r>
                      <a:endParaRPr lang="fr-FR"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2148">
                <a:tc>
                  <a:txBody>
                    <a:bodyPr/>
                    <a:lstStyle/>
                    <a:p>
                      <a:r>
                        <a:rPr lang="fr-FR" sz="1200" b="1" noProof="0" dirty="0" smtClean="0">
                          <a:latin typeface="Calibri" pitchFamily="34" charset="0"/>
                          <a:cs typeface="Calibri" pitchFamily="34" charset="0"/>
                        </a:rPr>
                        <a:t>Future</a:t>
                      </a:r>
                      <a:endParaRPr lang="fr-FR"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noProof="0" dirty="0" smtClean="0">
                          <a:latin typeface="Calibri" pitchFamily="34" charset="0"/>
                          <a:cs typeface="Calibri" pitchFamily="34" charset="0"/>
                        </a:rPr>
                        <a:t>Tes</a:t>
                      </a:r>
                      <a:r>
                        <a:rPr lang="fr-FR" sz="1200" baseline="0" noProof="0" dirty="0" smtClean="0">
                          <a:latin typeface="Calibri" pitchFamily="34" charset="0"/>
                          <a:cs typeface="Calibri" pitchFamily="34" charset="0"/>
                        </a:rPr>
                        <a:t> projets</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your</a:t>
                      </a:r>
                      <a:r>
                        <a:rPr lang="fr-FR" sz="1200" noProof="0" dirty="0" smtClean="0">
                          <a:latin typeface="Calibri" pitchFamily="34" charset="0"/>
                          <a:cs typeface="Calibri" pitchFamily="34" charset="0"/>
                        </a:rPr>
                        <a:t> plans; voudrais-tu-</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would</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like</a:t>
                      </a:r>
                      <a:r>
                        <a:rPr lang="fr-FR" sz="1200" noProof="0" dirty="0" smtClean="0">
                          <a:latin typeface="Calibri" pitchFamily="34" charset="0"/>
                          <a:cs typeface="Calibri" pitchFamily="34" charset="0"/>
                        </a:rPr>
                        <a:t>; vas-tu-</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are </a:t>
                      </a:r>
                      <a:r>
                        <a:rPr lang="fr-FR" sz="1200" noProof="0" dirty="0" err="1" smtClean="0">
                          <a:latin typeface="Calibri" pitchFamily="34" charset="0"/>
                          <a:cs typeface="Calibri" pitchFamily="34" charset="0"/>
                        </a:rPr>
                        <a:t>going</a:t>
                      </a:r>
                      <a:r>
                        <a:rPr lang="fr-FR" sz="1200" noProof="0" dirty="0" smtClean="0">
                          <a:latin typeface="Calibri" pitchFamily="34" charset="0"/>
                          <a:cs typeface="Calibri" pitchFamily="34" charset="0"/>
                        </a:rPr>
                        <a:t> to; ce que tu vas faire </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are </a:t>
                      </a:r>
                      <a:r>
                        <a:rPr lang="fr-FR" sz="1200" noProof="0" dirty="0" err="1" smtClean="0">
                          <a:latin typeface="Calibri" pitchFamily="34" charset="0"/>
                          <a:cs typeface="Calibri" pitchFamily="34" charset="0"/>
                        </a:rPr>
                        <a:t>going</a:t>
                      </a:r>
                      <a:r>
                        <a:rPr lang="fr-FR" sz="1200" noProof="0" dirty="0" smtClean="0">
                          <a:latin typeface="Calibri" pitchFamily="34" charset="0"/>
                          <a:cs typeface="Calibri" pitchFamily="34" charset="0"/>
                        </a:rPr>
                        <a:t> to do; ce</a:t>
                      </a:r>
                      <a:r>
                        <a:rPr lang="fr-FR" sz="1200" baseline="0" noProof="0" dirty="0" smtClean="0">
                          <a:latin typeface="Calibri" pitchFamily="34" charset="0"/>
                          <a:cs typeface="Calibri" pitchFamily="34" charset="0"/>
                        </a:rPr>
                        <a:t> que tu veux faire</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what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want</a:t>
                      </a:r>
                      <a:r>
                        <a:rPr lang="fr-FR" sz="1200" noProof="0" dirty="0" smtClean="0">
                          <a:latin typeface="Calibri" pitchFamily="34" charset="0"/>
                          <a:cs typeface="Calibri" pitchFamily="34" charset="0"/>
                        </a:rPr>
                        <a:t> to do; prochain(e)</a:t>
                      </a:r>
                      <a:r>
                        <a:rPr lang="fr-FR" sz="1200" baseline="0" noProof="0" dirty="0" smtClean="0">
                          <a:latin typeface="Calibri" pitchFamily="34" charset="0"/>
                          <a:cs typeface="Calibri" pitchFamily="34" charset="0"/>
                        </a:rPr>
                        <a:t>-</a:t>
                      </a:r>
                      <a:r>
                        <a:rPr lang="fr-FR" sz="1200" baseline="0" noProof="0" dirty="0" err="1" smtClean="0">
                          <a:latin typeface="Calibri" pitchFamily="34" charset="0"/>
                          <a:cs typeface="Calibri" pitchFamily="34" charset="0"/>
                        </a:rPr>
                        <a:t>next</a:t>
                      </a:r>
                      <a:r>
                        <a:rPr lang="fr-FR" sz="1200" baseline="0" noProof="0" dirty="0" smtClean="0">
                          <a:latin typeface="Calibri" pitchFamily="34" charset="0"/>
                          <a:cs typeface="Calibri" pitchFamily="34" charset="0"/>
                        </a:rPr>
                        <a:t>; à l’avenir-in the future</a:t>
                      </a:r>
                      <a:endParaRPr lang="fr-FR"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2968">
                <a:tc>
                  <a:txBody>
                    <a:bodyPr/>
                    <a:lstStyle/>
                    <a:p>
                      <a:r>
                        <a:rPr lang="fr-FR" sz="1200" b="1" noProof="0" dirty="0" smtClean="0">
                          <a:latin typeface="Calibri" pitchFamily="34" charset="0"/>
                          <a:cs typeface="Calibri" pitchFamily="34" charset="0"/>
                        </a:rPr>
                        <a:t>Opinion</a:t>
                      </a:r>
                      <a:endParaRPr lang="fr-FR" sz="1200" b="1"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noProof="0" dirty="0" smtClean="0">
                          <a:latin typeface="Calibri" pitchFamily="34" charset="0"/>
                          <a:cs typeface="Calibri" pitchFamily="34" charset="0"/>
                        </a:rPr>
                        <a:t>Ce</a:t>
                      </a:r>
                      <a:r>
                        <a:rPr lang="fr-FR" sz="1200" baseline="0" noProof="0" dirty="0" smtClean="0">
                          <a:latin typeface="Calibri" pitchFamily="34" charset="0"/>
                          <a:cs typeface="Calibri" pitchFamily="34" charset="0"/>
                        </a:rPr>
                        <a:t> que tu penses de…</a:t>
                      </a:r>
                      <a:r>
                        <a:rPr lang="fr-FR" sz="1200" noProof="0" dirty="0" smtClean="0">
                          <a:latin typeface="Calibri" pitchFamily="34" charset="0"/>
                          <a:cs typeface="Calibri" pitchFamily="34" charset="0"/>
                        </a:rPr>
                        <a:t>-</a:t>
                      </a:r>
                      <a:r>
                        <a:rPr lang="fr-FR" sz="1200" noProof="0" dirty="0" err="1" smtClean="0">
                          <a:latin typeface="Calibri" pitchFamily="34" charset="0"/>
                          <a:cs typeface="Calibri" pitchFamily="34" charset="0"/>
                        </a:rPr>
                        <a:t>what</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think</a:t>
                      </a:r>
                      <a:r>
                        <a:rPr lang="fr-FR" sz="1200" noProof="0" dirty="0" smtClean="0">
                          <a:latin typeface="Calibri" pitchFamily="34" charset="0"/>
                          <a:cs typeface="Calibri" pitchFamily="34" charset="0"/>
                        </a:rPr>
                        <a:t> about; qu’est-ce que tu préfères-</a:t>
                      </a:r>
                      <a:r>
                        <a:rPr lang="fr-FR" sz="1200" noProof="0" dirty="0" err="1" smtClean="0">
                          <a:latin typeface="Calibri" pitchFamily="34" charset="0"/>
                          <a:cs typeface="Calibri" pitchFamily="34" charset="0"/>
                        </a:rPr>
                        <a:t>what</a:t>
                      </a:r>
                      <a:r>
                        <a:rPr lang="fr-FR" sz="1200" baseline="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you</a:t>
                      </a:r>
                      <a:r>
                        <a:rPr lang="fr-FR" sz="1200" noProof="0" dirty="0" smtClean="0">
                          <a:latin typeface="Calibri" pitchFamily="34" charset="0"/>
                          <a:cs typeface="Calibri" pitchFamily="34" charset="0"/>
                        </a:rPr>
                        <a:t> </a:t>
                      </a:r>
                      <a:r>
                        <a:rPr lang="fr-FR" sz="1200" noProof="0" dirty="0" err="1" smtClean="0">
                          <a:latin typeface="Calibri" pitchFamily="34" charset="0"/>
                          <a:cs typeface="Calibri" pitchFamily="34" charset="0"/>
                        </a:rPr>
                        <a:t>prefer</a:t>
                      </a:r>
                      <a:r>
                        <a:rPr lang="fr-FR" sz="1200" noProof="0" dirty="0" smtClean="0">
                          <a:latin typeface="Calibri" pitchFamily="34" charset="0"/>
                          <a:cs typeface="Calibri" pitchFamily="34" charset="0"/>
                        </a:rPr>
                        <a:t>; pourquoi-</a:t>
                      </a:r>
                      <a:r>
                        <a:rPr lang="fr-FR" sz="1200" noProof="0" dirty="0" err="1" smtClean="0">
                          <a:latin typeface="Calibri" pitchFamily="34" charset="0"/>
                          <a:cs typeface="Calibri" pitchFamily="34" charset="0"/>
                        </a:rPr>
                        <a:t>why</a:t>
                      </a:r>
                      <a:r>
                        <a:rPr lang="fr-FR" sz="1200" noProof="0" dirty="0" smtClean="0">
                          <a:latin typeface="Calibri" pitchFamily="34" charset="0"/>
                          <a:cs typeface="Calibri" pitchFamily="34" charset="0"/>
                        </a:rPr>
                        <a:t>;</a:t>
                      </a:r>
                      <a:r>
                        <a:rPr lang="fr-FR" sz="1200" baseline="0" noProof="0" dirty="0" smtClean="0">
                          <a:latin typeface="Calibri" pitchFamily="34" charset="0"/>
                          <a:cs typeface="Calibri" pitchFamily="34" charset="0"/>
                        </a:rPr>
                        <a:t> … que tu aimes et pourquoi - … </a:t>
                      </a:r>
                      <a:r>
                        <a:rPr lang="fr-FR" sz="1200" baseline="0" noProof="0" dirty="0" err="1" smtClean="0">
                          <a:latin typeface="Calibri" pitchFamily="34" charset="0"/>
                          <a:cs typeface="Calibri" pitchFamily="34" charset="0"/>
                        </a:rPr>
                        <a:t>that</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you</a:t>
                      </a:r>
                      <a:r>
                        <a:rPr lang="fr-FR" sz="1200" baseline="0" noProof="0" dirty="0" smtClean="0">
                          <a:latin typeface="Calibri" pitchFamily="34" charset="0"/>
                          <a:cs typeface="Calibri" pitchFamily="34" charset="0"/>
                        </a:rPr>
                        <a:t> </a:t>
                      </a:r>
                      <a:r>
                        <a:rPr lang="fr-FR" sz="1200" baseline="0" noProof="0" dirty="0" err="1" smtClean="0">
                          <a:latin typeface="Calibri" pitchFamily="34" charset="0"/>
                          <a:cs typeface="Calibri" pitchFamily="34" charset="0"/>
                        </a:rPr>
                        <a:t>like</a:t>
                      </a:r>
                      <a:r>
                        <a:rPr lang="fr-FR" sz="1200" baseline="0" noProof="0" dirty="0" smtClean="0">
                          <a:latin typeface="Calibri" pitchFamily="34" charset="0"/>
                          <a:cs typeface="Calibri" pitchFamily="34" charset="0"/>
                        </a:rPr>
                        <a:t> and </a:t>
                      </a:r>
                      <a:r>
                        <a:rPr lang="fr-FR" sz="1200" baseline="0" noProof="0" dirty="0" err="1" smtClean="0">
                          <a:latin typeface="Calibri" pitchFamily="34" charset="0"/>
                          <a:cs typeface="Calibri" pitchFamily="34" charset="0"/>
                        </a:rPr>
                        <a:t>why</a:t>
                      </a:r>
                      <a:endParaRPr lang="fr-FR"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1" name="Rectangle 10"/>
          <p:cNvSpPr/>
          <p:nvPr/>
        </p:nvSpPr>
        <p:spPr>
          <a:xfrm>
            <a:off x="250404" y="2627784"/>
            <a:ext cx="6264696" cy="338437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Slide Number Placeholder 7"/>
          <p:cNvSpPr>
            <a:spLocks noGrp="1"/>
          </p:cNvSpPr>
          <p:nvPr>
            <p:ph type="sldNum" sz="quarter" idx="12"/>
          </p:nvPr>
        </p:nvSpPr>
        <p:spPr/>
        <p:txBody>
          <a:bodyPr/>
          <a:lstStyle/>
          <a:p>
            <a:pPr>
              <a:defRPr/>
            </a:pPr>
            <a:fld id="{0F145BFC-05E3-4D00-AE96-44E6DC1FA43B}" type="slidenum">
              <a:rPr lang="en-GB" smtClean="0"/>
              <a:pPr>
                <a:defRPr/>
              </a:pPr>
              <a:t>42</a:t>
            </a:fld>
            <a:endParaRPr lang="en-GB"/>
          </a:p>
        </p:txBody>
      </p:sp>
      <p:sp>
        <p:nvSpPr>
          <p:cNvPr id="12" name="TextBox 11"/>
          <p:cNvSpPr txBox="1"/>
          <p:nvPr/>
        </p:nvSpPr>
        <p:spPr>
          <a:xfrm>
            <a:off x="3789040" y="1187624"/>
            <a:ext cx="2307939" cy="369332"/>
          </a:xfrm>
          <a:prstGeom prst="rect">
            <a:avLst/>
          </a:prstGeom>
          <a:noFill/>
          <a:ln>
            <a:solidFill>
              <a:schemeClr val="tx1"/>
            </a:solidFill>
          </a:ln>
        </p:spPr>
        <p:txBody>
          <a:bodyPr wrap="none" rtlCol="0">
            <a:spAutoFit/>
          </a:bodyPr>
          <a:lstStyle/>
          <a:p>
            <a:r>
              <a:rPr lang="es-ES_tradnl" b="1" dirty="0" smtClean="0">
                <a:latin typeface="Calibri" pitchFamily="34" charset="0"/>
                <a:cs typeface="Calibri" pitchFamily="34" charset="0"/>
              </a:rPr>
              <a:t>FAIL PROOF STRATEGY</a:t>
            </a:r>
            <a:endParaRPr lang="es-ES_tradnl" b="1" dirty="0">
              <a:latin typeface="Calibri" pitchFamily="34" charset="0"/>
              <a:cs typeface="Calibri" pitchFamily="34" charset="0"/>
            </a:endParaRPr>
          </a:p>
        </p:txBody>
      </p:sp>
      <p:pic>
        <p:nvPicPr>
          <p:cNvPr id="2" name="Picture 1"/>
          <p:cNvPicPr>
            <a:picLocks noChangeAspect="1"/>
          </p:cNvPicPr>
          <p:nvPr/>
        </p:nvPicPr>
        <p:blipFill>
          <a:blip r:embed="rId2"/>
          <a:stretch>
            <a:fillRect/>
          </a:stretch>
        </p:blipFill>
        <p:spPr>
          <a:xfrm>
            <a:off x="373129" y="2870591"/>
            <a:ext cx="6019246" cy="299099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955482940"/>
              </p:ext>
            </p:extLst>
          </p:nvPr>
        </p:nvGraphicFramePr>
        <p:xfrm>
          <a:off x="122827" y="1340697"/>
          <a:ext cx="6735174" cy="4063460"/>
        </p:xfrm>
        <a:graphic>
          <a:graphicData uri="http://schemas.openxmlformats.org/drawingml/2006/table">
            <a:tbl>
              <a:tblPr>
                <a:tableStyleId>{5C22544A-7EE6-4342-B048-85BDC9FD1C3A}</a:tableStyleId>
              </a:tblPr>
              <a:tblGrid>
                <a:gridCol w="2540629">
                  <a:extLst>
                    <a:ext uri="{9D8B030D-6E8A-4147-A177-3AD203B41FA5}">
                      <a16:colId xmlns:a16="http://schemas.microsoft.com/office/drawing/2014/main" val="2811199904"/>
                    </a:ext>
                  </a:extLst>
                </a:gridCol>
                <a:gridCol w="4194545">
                  <a:extLst>
                    <a:ext uri="{9D8B030D-6E8A-4147-A177-3AD203B41FA5}">
                      <a16:colId xmlns:a16="http://schemas.microsoft.com/office/drawing/2014/main" val="3594620406"/>
                    </a:ext>
                  </a:extLst>
                </a:gridCol>
              </a:tblGrid>
              <a:tr h="937960">
                <a:tc>
                  <a:txBody>
                    <a:bodyPr/>
                    <a:lstStyle/>
                    <a:p>
                      <a:r>
                        <a:rPr lang="en-GB" sz="2400" dirty="0" smtClean="0">
                          <a:latin typeface="Calibri" pitchFamily="34" charset="0"/>
                          <a:cs typeface="Calibri" pitchFamily="34" charset="0"/>
                        </a:rPr>
                        <a:t>Sentence starter</a:t>
                      </a:r>
                      <a:endParaRPr lang="en-GB" sz="2400" dirty="0">
                        <a:latin typeface="Calibri" pitchFamily="34" charset="0"/>
                        <a:cs typeface="Calibri" pitchFamily="34" charset="0"/>
                      </a:endParaRPr>
                    </a:p>
                  </a:txBody>
                  <a:tcPr marL="51435" marR="5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err="1" smtClean="0">
                          <a:latin typeface="Calibri" pitchFamily="34" charset="0"/>
                          <a:cs typeface="Calibri" pitchFamily="34" charset="0"/>
                        </a:rPr>
                        <a:t>L’année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dernière</a:t>
                      </a:r>
                      <a:endParaRPr lang="en-GB" sz="2400" dirty="0">
                        <a:latin typeface="Calibri" pitchFamily="34" charset="0"/>
                        <a:cs typeface="Calibri" pitchFamily="34" charset="0"/>
                      </a:endParaRPr>
                    </a:p>
                  </a:txBody>
                  <a:tcPr marL="51435" marR="5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180444"/>
                  </a:ext>
                </a:extLst>
              </a:tr>
              <a:tr h="1081904">
                <a:tc>
                  <a:txBody>
                    <a:bodyPr/>
                    <a:lstStyle/>
                    <a:p>
                      <a:r>
                        <a:rPr lang="en-GB" sz="2400" dirty="0" smtClean="0">
                          <a:latin typeface="Calibri" pitchFamily="34" charset="0"/>
                          <a:cs typeface="Calibri" pitchFamily="34" charset="0"/>
                        </a:rPr>
                        <a:t>Facts (3)</a:t>
                      </a:r>
                      <a:endParaRPr lang="en-GB" sz="2400" dirty="0">
                        <a:latin typeface="Calibri" pitchFamily="34" charset="0"/>
                        <a:cs typeface="Calibri" pitchFamily="34" charset="0"/>
                      </a:endParaRPr>
                    </a:p>
                  </a:txBody>
                  <a:tcPr marL="51435" marR="5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Calibri" pitchFamily="34" charset="0"/>
                          <a:cs typeface="Calibri" pitchFamily="34" charset="0"/>
                        </a:rPr>
                        <a:t>Ma </a:t>
                      </a:r>
                      <a:r>
                        <a:rPr lang="en-GB" sz="2400" dirty="0" err="1" smtClean="0">
                          <a:latin typeface="Calibri" pitchFamily="34" charset="0"/>
                          <a:cs typeface="Calibri" pitchFamily="34" charset="0"/>
                        </a:rPr>
                        <a:t>famille</a:t>
                      </a:r>
                      <a:r>
                        <a:rPr lang="en-GB" sz="2400" dirty="0" smtClean="0">
                          <a:latin typeface="Calibri" pitchFamily="34" charset="0"/>
                          <a:cs typeface="Calibri" pitchFamily="34" charset="0"/>
                        </a:rPr>
                        <a:t> et </a:t>
                      </a:r>
                      <a:r>
                        <a:rPr lang="en-GB" sz="2400" dirty="0" err="1" smtClean="0">
                          <a:latin typeface="Calibri" pitchFamily="34" charset="0"/>
                          <a:cs typeface="Calibri" pitchFamily="34" charset="0"/>
                        </a:rPr>
                        <a:t>moi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sommes</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allés</a:t>
                      </a:r>
                      <a:r>
                        <a:rPr lang="en-GB" sz="2400" dirty="0" smtClean="0">
                          <a:latin typeface="Calibri" pitchFamily="34" charset="0"/>
                          <a:cs typeface="Calibri" pitchFamily="34" charset="0"/>
                        </a:rPr>
                        <a:t> au </a:t>
                      </a:r>
                      <a:r>
                        <a:rPr lang="en-GB" sz="2400" dirty="0" err="1" smtClean="0">
                          <a:latin typeface="Calibri" pitchFamily="34" charset="0"/>
                          <a:cs typeface="Calibri" pitchFamily="34" charset="0"/>
                        </a:rPr>
                        <a:t>sud</a:t>
                      </a:r>
                      <a:r>
                        <a:rPr lang="en-GB" sz="2400" dirty="0" smtClean="0">
                          <a:latin typeface="Calibri" pitchFamily="34" charset="0"/>
                          <a:cs typeface="Calibri" pitchFamily="34" charset="0"/>
                        </a:rPr>
                        <a:t> de la France</a:t>
                      </a:r>
                    </a:p>
                  </a:txBody>
                  <a:tcPr marL="51435" marR="5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133107"/>
                  </a:ext>
                </a:extLst>
              </a:tr>
              <a:tr h="2043596">
                <a:tc>
                  <a:txBody>
                    <a:bodyPr/>
                    <a:lstStyle/>
                    <a:p>
                      <a:r>
                        <a:rPr lang="en-GB" sz="2400" dirty="0" smtClean="0">
                          <a:latin typeface="Calibri" pitchFamily="34" charset="0"/>
                          <a:cs typeface="Calibri" pitchFamily="34" charset="0"/>
                        </a:rPr>
                        <a:t>Opinions + reasons</a:t>
                      </a:r>
                      <a:endParaRPr lang="en-GB" sz="2400" dirty="0">
                        <a:latin typeface="Calibri" pitchFamily="34" charset="0"/>
                        <a:cs typeface="Calibri" pitchFamily="34" charset="0"/>
                      </a:endParaRPr>
                    </a:p>
                  </a:txBody>
                  <a:tcPr marL="51435" marR="5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latin typeface="Calibri" pitchFamily="34" charset="0"/>
                          <a:cs typeface="Calibri" pitchFamily="34" charset="0"/>
                        </a:rPr>
                        <a:t>On a passé un bon moment</a:t>
                      </a:r>
                      <a:r>
                        <a:rPr lang="en-GB" sz="2400" baseline="0" dirty="0" smtClean="0">
                          <a:latin typeface="Calibri" pitchFamily="34" charset="0"/>
                          <a:cs typeface="Calibri" pitchFamily="34" charset="0"/>
                        </a:rPr>
                        <a:t> </a:t>
                      </a:r>
                      <a:r>
                        <a:rPr lang="en-GB" sz="2400" baseline="0" dirty="0" err="1" smtClean="0">
                          <a:latin typeface="Calibri" pitchFamily="34" charset="0"/>
                          <a:cs typeface="Calibri" pitchFamily="34" charset="0"/>
                        </a:rPr>
                        <a:t>puisque</a:t>
                      </a:r>
                      <a:r>
                        <a:rPr lang="en-GB" sz="2400" baseline="0" dirty="0" smtClean="0">
                          <a:latin typeface="Calibri" pitchFamily="34" charset="0"/>
                          <a:cs typeface="Calibri" pitchFamily="34" charset="0"/>
                        </a:rPr>
                        <a:t> </a:t>
                      </a:r>
                      <a:r>
                        <a:rPr lang="en-GB" sz="2400" baseline="0" dirty="0" err="1" smtClean="0">
                          <a:latin typeface="Calibri" pitchFamily="34" charset="0"/>
                          <a:cs typeface="Calibri" pitchFamily="34" charset="0"/>
                        </a:rPr>
                        <a:t>c’était</a:t>
                      </a:r>
                      <a:r>
                        <a:rPr lang="en-GB" sz="2400" baseline="0" dirty="0" smtClean="0">
                          <a:latin typeface="Calibri" pitchFamily="34" charset="0"/>
                          <a:cs typeface="Calibri" pitchFamily="34" charset="0"/>
                        </a:rPr>
                        <a:t> </a:t>
                      </a:r>
                      <a:r>
                        <a:rPr lang="en-GB" sz="2400" b="1" baseline="0" dirty="0" smtClean="0">
                          <a:latin typeface="Calibri" pitchFamily="34" charset="0"/>
                          <a:cs typeface="Calibri" pitchFamily="34" charset="0"/>
                        </a:rPr>
                        <a:t>non </a:t>
                      </a:r>
                      <a:r>
                        <a:rPr lang="en-GB" sz="2400" b="1" baseline="0" dirty="0" err="1" smtClean="0">
                          <a:latin typeface="Calibri" pitchFamily="34" charset="0"/>
                          <a:cs typeface="Calibri" pitchFamily="34" charset="0"/>
                        </a:rPr>
                        <a:t>seulement</a:t>
                      </a:r>
                      <a:r>
                        <a:rPr lang="en-GB" sz="2400" b="1" baseline="0" dirty="0" smtClean="0">
                          <a:latin typeface="Calibri" pitchFamily="34" charset="0"/>
                          <a:cs typeface="Calibri" pitchFamily="34" charset="0"/>
                        </a:rPr>
                        <a:t> </a:t>
                      </a:r>
                      <a:r>
                        <a:rPr lang="en-GB" sz="2400" baseline="0" dirty="0" err="1" smtClean="0">
                          <a:latin typeface="Calibri" pitchFamily="34" charset="0"/>
                          <a:cs typeface="Calibri" pitchFamily="34" charset="0"/>
                        </a:rPr>
                        <a:t>intéressant</a:t>
                      </a:r>
                      <a:r>
                        <a:rPr lang="en-GB" sz="2400" baseline="0" dirty="0" smtClean="0">
                          <a:latin typeface="Calibri" pitchFamily="34" charset="0"/>
                          <a:cs typeface="Calibri" pitchFamily="34" charset="0"/>
                        </a:rPr>
                        <a:t> </a:t>
                      </a:r>
                      <a:r>
                        <a:rPr lang="en-GB" sz="2400" b="1" baseline="0" dirty="0" err="1" smtClean="0">
                          <a:latin typeface="Calibri" pitchFamily="34" charset="0"/>
                          <a:cs typeface="Calibri" pitchFamily="34" charset="0"/>
                        </a:rPr>
                        <a:t>mais</a:t>
                      </a:r>
                      <a:r>
                        <a:rPr lang="en-GB" sz="2400" b="1" baseline="0" dirty="0" smtClean="0">
                          <a:latin typeface="Calibri" pitchFamily="34" charset="0"/>
                          <a:cs typeface="Calibri" pitchFamily="34" charset="0"/>
                        </a:rPr>
                        <a:t> </a:t>
                      </a:r>
                      <a:r>
                        <a:rPr lang="en-GB" sz="2400" b="1" baseline="0" dirty="0" err="1" smtClean="0">
                          <a:latin typeface="Calibri" pitchFamily="34" charset="0"/>
                          <a:cs typeface="Calibri" pitchFamily="34" charset="0"/>
                        </a:rPr>
                        <a:t>également</a:t>
                      </a:r>
                      <a:r>
                        <a:rPr lang="en-GB" sz="2400" b="1" baseline="0" dirty="0" smtClean="0">
                          <a:latin typeface="Calibri" pitchFamily="34" charset="0"/>
                          <a:cs typeface="Calibri" pitchFamily="34" charset="0"/>
                        </a:rPr>
                        <a:t> </a:t>
                      </a:r>
                      <a:r>
                        <a:rPr lang="en-GB" sz="2400" baseline="0" dirty="0" err="1" smtClean="0">
                          <a:latin typeface="Calibri" pitchFamily="34" charset="0"/>
                          <a:cs typeface="Calibri" pitchFamily="34" charset="0"/>
                        </a:rPr>
                        <a:t>divertissant</a:t>
                      </a:r>
                      <a:r>
                        <a:rPr lang="en-GB" sz="2400" baseline="0" dirty="0" smtClean="0">
                          <a:latin typeface="Calibri" pitchFamily="34" charset="0"/>
                          <a:cs typeface="Calibri" pitchFamily="34" charset="0"/>
                        </a:rPr>
                        <a:t>. </a:t>
                      </a:r>
                      <a:endParaRPr lang="en-GB" sz="2400" dirty="0">
                        <a:latin typeface="Calibri" pitchFamily="34" charset="0"/>
                        <a:cs typeface="Calibri" pitchFamily="34" charset="0"/>
                      </a:endParaRPr>
                    </a:p>
                  </a:txBody>
                  <a:tcPr marL="51435" marR="5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37181"/>
                  </a:ext>
                </a:extLst>
              </a:tr>
            </a:tbl>
          </a:graphicData>
        </a:graphic>
      </p:graphicFrame>
      <p:sp>
        <p:nvSpPr>
          <p:cNvPr id="2" name="Title 1"/>
          <p:cNvSpPr>
            <a:spLocks noGrp="1"/>
          </p:cNvSpPr>
          <p:nvPr>
            <p:ph type="title"/>
          </p:nvPr>
        </p:nvSpPr>
        <p:spPr>
          <a:xfrm>
            <a:off x="188640" y="-324544"/>
            <a:ext cx="6172200" cy="1524000"/>
          </a:xfrm>
        </p:spPr>
        <p:txBody>
          <a:bodyPr>
            <a:normAutofit/>
          </a:bodyPr>
          <a:lstStyle/>
          <a:p>
            <a:r>
              <a:rPr lang="en-GB" sz="2000" b="1" dirty="0" smtClean="0"/>
              <a:t>90 word task</a:t>
            </a:r>
            <a:br>
              <a:rPr lang="en-GB" sz="2000" b="1" dirty="0" smtClean="0"/>
            </a:br>
            <a:r>
              <a:rPr lang="en-GB" sz="2000" b="1" dirty="0" smtClean="0"/>
              <a:t>30 word bullet point STRATEGY</a:t>
            </a:r>
            <a:endParaRPr lang="fr-FR" sz="2000" b="1" dirty="0"/>
          </a:p>
        </p:txBody>
      </p:sp>
      <p:sp>
        <p:nvSpPr>
          <p:cNvPr id="6" name="AutoShape 2" descr="Image result for fact"/>
          <p:cNvSpPr>
            <a:spLocks noChangeAspect="1" noChangeArrowheads="1"/>
          </p:cNvSpPr>
          <p:nvPr/>
        </p:nvSpPr>
        <p:spPr bwMode="auto">
          <a:xfrm>
            <a:off x="116681" y="-192617"/>
            <a:ext cx="2286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Image result for french fancies"/>
          <p:cNvSpPr>
            <a:spLocks noChangeAspect="1" noChangeArrowheads="1"/>
          </p:cNvSpPr>
          <p:nvPr/>
        </p:nvSpPr>
        <p:spPr bwMode="auto">
          <a:xfrm>
            <a:off x="230981" y="10585"/>
            <a:ext cx="2286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Picture 4" descr="Image result for fac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59" t="23727" r="7204" b="27931"/>
          <a:stretch/>
        </p:blipFill>
        <p:spPr bwMode="auto">
          <a:xfrm>
            <a:off x="1258916" y="2369422"/>
            <a:ext cx="1215993" cy="9361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opini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625" b="10859"/>
          <a:stretch/>
        </p:blipFill>
        <p:spPr bwMode="auto">
          <a:xfrm>
            <a:off x="620688" y="3984137"/>
            <a:ext cx="1656184" cy="8966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lipart skyscrape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54509" y="1363506"/>
            <a:ext cx="516471"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640" y="766508"/>
            <a:ext cx="2662396" cy="369332"/>
          </a:xfrm>
          <a:prstGeom prst="rect">
            <a:avLst/>
          </a:prstGeom>
          <a:noFill/>
        </p:spPr>
        <p:txBody>
          <a:bodyPr wrap="none" rtlCol="0">
            <a:spAutoFit/>
          </a:bodyPr>
          <a:lstStyle/>
          <a:p>
            <a:pPr marL="285750" indent="-285750">
              <a:buFont typeface="Arial" panose="020B0604020202020204" pitchFamily="34" charset="0"/>
              <a:buChar char="•"/>
            </a:pPr>
            <a:r>
              <a:rPr lang="en-GB" b="1" dirty="0" smtClean="0">
                <a:latin typeface="Calibri" pitchFamily="34" charset="0"/>
                <a:cs typeface="Calibri" pitchFamily="34" charset="0"/>
              </a:rPr>
              <a:t>Your holidays last year </a:t>
            </a:r>
            <a:endParaRPr lang="en-GB" b="1" dirty="0">
              <a:latin typeface="Calibri" pitchFamily="34" charset="0"/>
              <a:cs typeface="Calibri" pitchFamily="34" charset="0"/>
            </a:endParaRPr>
          </a:p>
        </p:txBody>
      </p:sp>
      <p:sp>
        <p:nvSpPr>
          <p:cNvPr id="9" name="Rectangle 8"/>
          <p:cNvSpPr/>
          <p:nvPr/>
        </p:nvSpPr>
        <p:spPr>
          <a:xfrm>
            <a:off x="3717032" y="5004048"/>
            <a:ext cx="2934326" cy="400110"/>
          </a:xfrm>
          <a:prstGeom prst="rect">
            <a:avLst/>
          </a:prstGeom>
          <a:ln>
            <a:solidFill>
              <a:schemeClr val="tx1"/>
            </a:solidFill>
          </a:ln>
        </p:spPr>
        <p:txBody>
          <a:bodyPr wrap="square">
            <a:spAutoFit/>
          </a:bodyPr>
          <a:lstStyle/>
          <a:p>
            <a:pPr algn="ctr"/>
            <a:r>
              <a:rPr lang="en-GB" sz="2000" dirty="0">
                <a:latin typeface="Calibri" pitchFamily="34" charset="0"/>
                <a:cs typeface="Calibri" pitchFamily="34" charset="0"/>
              </a:rPr>
              <a:t>EXTRA: </a:t>
            </a:r>
            <a:r>
              <a:rPr lang="en-GB" sz="2000" b="1" dirty="0" smtClean="0">
                <a:latin typeface="Calibri" pitchFamily="34" charset="0"/>
                <a:cs typeface="Calibri" pitchFamily="34" charset="0"/>
              </a:rPr>
              <a:t>FRENCH FANCY</a:t>
            </a:r>
            <a:endParaRPr lang="en-GB" sz="2000" b="1" dirty="0">
              <a:latin typeface="Calibri" pitchFamily="34" charset="0"/>
              <a:cs typeface="Calibri"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719158613"/>
              </p:ext>
            </p:extLst>
          </p:nvPr>
        </p:nvGraphicFramePr>
        <p:xfrm>
          <a:off x="250404" y="5416826"/>
          <a:ext cx="6400954" cy="3454400"/>
        </p:xfrm>
        <a:graphic>
          <a:graphicData uri="http://schemas.openxmlformats.org/drawingml/2006/table">
            <a:tbl>
              <a:tblPr>
                <a:tableStyleId>{5C22544A-7EE6-4342-B048-85BDC9FD1C3A}</a:tableStyleId>
              </a:tblPr>
              <a:tblGrid>
                <a:gridCol w="3653212">
                  <a:extLst>
                    <a:ext uri="{9D8B030D-6E8A-4147-A177-3AD203B41FA5}">
                      <a16:colId xmlns:a16="http://schemas.microsoft.com/office/drawing/2014/main" val="20000"/>
                    </a:ext>
                  </a:extLst>
                </a:gridCol>
                <a:gridCol w="2747742">
                  <a:extLst>
                    <a:ext uri="{9D8B030D-6E8A-4147-A177-3AD203B41FA5}">
                      <a16:colId xmlns:a16="http://schemas.microsoft.com/office/drawing/2014/main" val="20001"/>
                    </a:ext>
                  </a:extLst>
                </a:gridCol>
              </a:tblGrid>
              <a:tr h="314960">
                <a:tc gridSpan="2">
                  <a:txBody>
                    <a:bodyPr/>
                    <a:lstStyle/>
                    <a:p>
                      <a:pPr algn="ctr"/>
                      <a:r>
                        <a:rPr lang="es-ES_tradnl" sz="1500" b="1" dirty="0" smtClean="0">
                          <a:latin typeface="Calibri" pitchFamily="34" charset="0"/>
                          <a:cs typeface="Calibri" pitchFamily="34" charset="0"/>
                        </a:rPr>
                        <a:t>10 FRENCH</a:t>
                      </a:r>
                      <a:r>
                        <a:rPr lang="es-ES_tradnl" sz="1500" b="1" baseline="0" dirty="0" smtClean="0">
                          <a:latin typeface="Calibri" pitchFamily="34" charset="0"/>
                          <a:cs typeface="Calibri" pitchFamily="34" charset="0"/>
                        </a:rPr>
                        <a:t> FANCIES</a:t>
                      </a:r>
                      <a:r>
                        <a:rPr lang="es-ES_tradnl" sz="1500" b="1" dirty="0" smtClean="0">
                          <a:latin typeface="Calibri" pitchFamily="34" charset="0"/>
                          <a:cs typeface="Calibri" pitchFamily="34" charset="0"/>
                        </a:rPr>
                        <a:t> THAT HIT ALL THE SUCCESS CRITERIA FOR A HIGH GRADE</a:t>
                      </a:r>
                      <a:endParaRPr lang="es-ES_tradnl" sz="15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4960">
                <a:tc>
                  <a:txBody>
                    <a:bodyPr/>
                    <a:lstStyle/>
                    <a:p>
                      <a:pPr algn="ctr"/>
                      <a:r>
                        <a:rPr lang="es-ES_tradnl" sz="1400" b="1" dirty="0" err="1" smtClean="0">
                          <a:latin typeface="Calibri" pitchFamily="34" charset="0"/>
                          <a:cs typeface="Calibri" pitchFamily="34" charset="0"/>
                        </a:rPr>
                        <a:t>français</a:t>
                      </a:r>
                      <a:endParaRPr lang="es-ES_tradnl" sz="1400" b="1" dirty="0">
                        <a:latin typeface="Calibri" pitchFamily="34" charset="0"/>
                        <a:cs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400" b="1" dirty="0" err="1" smtClean="0">
                          <a:latin typeface="Calibri" pitchFamily="34" charset="0"/>
                          <a:cs typeface="Calibri" pitchFamily="34" charset="0"/>
                        </a:rPr>
                        <a:t>anglais</a:t>
                      </a:r>
                      <a:endParaRPr lang="es-ES_tradnl" sz="1400" b="1" dirty="0">
                        <a:latin typeface="Calibri" pitchFamily="34" charset="0"/>
                        <a:cs typeface="Calibri"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a:txBody>
                    <a:bodyPr/>
                    <a:lstStyle/>
                    <a:p>
                      <a:r>
                        <a:rPr lang="fr-FR" sz="1400" noProof="0" dirty="0" smtClean="0">
                          <a:latin typeface="Calibri" pitchFamily="34" charset="0"/>
                          <a:cs typeface="Calibri" pitchFamily="34" charset="0"/>
                        </a:rPr>
                        <a:t>Pour + infinitive</a:t>
                      </a:r>
                      <a:endParaRPr lang="fr-FR" sz="1400" noProof="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smtClean="0">
                          <a:latin typeface="Calibri" pitchFamily="34" charset="0"/>
                          <a:cs typeface="Calibri" pitchFamily="34" charset="0"/>
                        </a:rPr>
                        <a:t>In </a:t>
                      </a:r>
                      <a:r>
                        <a:rPr lang="es-ES_tradnl" sz="1400" dirty="0" err="1" smtClean="0">
                          <a:latin typeface="Calibri" pitchFamily="34" charset="0"/>
                          <a:cs typeface="Calibri" pitchFamily="34" charset="0"/>
                        </a:rPr>
                        <a:t>order</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to</a:t>
                      </a:r>
                      <a:r>
                        <a:rPr lang="es-ES_tradnl" sz="1400" dirty="0" smtClean="0">
                          <a:latin typeface="Calibri" pitchFamily="34" charset="0"/>
                          <a:cs typeface="Calibri" pitchFamily="34" charset="0"/>
                        </a:rPr>
                        <a:t> …</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a:txBody>
                    <a:bodyPr/>
                    <a:lstStyle/>
                    <a:p>
                      <a:r>
                        <a:rPr lang="fr-FR" sz="1400" noProof="0" dirty="0" smtClean="0">
                          <a:latin typeface="Calibri" pitchFamily="34" charset="0"/>
                          <a:cs typeface="Calibri" pitchFamily="34" charset="0"/>
                        </a:rPr>
                        <a:t>J’aime + </a:t>
                      </a:r>
                      <a:r>
                        <a:rPr lang="fr-FR" sz="1400" noProof="0" dirty="0" err="1" smtClean="0">
                          <a:latin typeface="Calibri" pitchFamily="34" charset="0"/>
                          <a:cs typeface="Calibri" pitchFamily="34" charset="0"/>
                        </a:rPr>
                        <a:t>inf</a:t>
                      </a:r>
                      <a:r>
                        <a:rPr lang="fr-FR" sz="1400" noProof="0" dirty="0" smtClean="0">
                          <a:latin typeface="Calibri" pitchFamily="34" charset="0"/>
                          <a:cs typeface="Calibri" pitchFamily="34" charset="0"/>
                        </a:rPr>
                        <a:t> car</a:t>
                      </a:r>
                      <a:r>
                        <a:rPr lang="fr-FR" sz="1400" baseline="0" noProof="0" dirty="0" smtClean="0">
                          <a:latin typeface="Calibri" pitchFamily="34" charset="0"/>
                          <a:cs typeface="Calibri" pitchFamily="34" charset="0"/>
                        </a:rPr>
                        <a:t> je le trouve</a:t>
                      </a:r>
                      <a:r>
                        <a:rPr lang="fr-FR" sz="1400" noProof="0" dirty="0" smtClean="0">
                          <a:latin typeface="Calibri" pitchFamily="34" charset="0"/>
                          <a:cs typeface="Calibri" pitchFamily="34" charset="0"/>
                        </a:rPr>
                        <a:t> …</a:t>
                      </a:r>
                      <a:endParaRPr lang="fr-FR" sz="1400" noProof="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smtClean="0">
                          <a:latin typeface="Calibri" pitchFamily="34" charset="0"/>
                          <a:cs typeface="Calibri" pitchFamily="34" charset="0"/>
                        </a:rPr>
                        <a:t>I </a:t>
                      </a:r>
                      <a:r>
                        <a:rPr lang="es-ES_tradnl" sz="1400" dirty="0" err="1" smtClean="0">
                          <a:latin typeface="Calibri" pitchFamily="34" charset="0"/>
                          <a:cs typeface="Calibri" pitchFamily="34" charset="0"/>
                        </a:rPr>
                        <a:t>like</a:t>
                      </a:r>
                      <a:r>
                        <a:rPr lang="es-ES_tradnl" sz="1400" dirty="0" smtClean="0">
                          <a:latin typeface="Calibri" pitchFamily="34" charset="0"/>
                          <a:cs typeface="Calibri" pitchFamily="34" charset="0"/>
                        </a:rPr>
                        <a:t> … </a:t>
                      </a:r>
                      <a:r>
                        <a:rPr lang="es-ES_tradnl" sz="1400" dirty="0" err="1" smtClean="0">
                          <a:latin typeface="Calibri" pitchFamily="34" charset="0"/>
                          <a:cs typeface="Calibri" pitchFamily="34" charset="0"/>
                        </a:rPr>
                        <a:t>because</a:t>
                      </a:r>
                      <a:r>
                        <a:rPr lang="es-ES_tradnl" sz="1400" dirty="0" smtClean="0">
                          <a:latin typeface="Calibri" pitchFamily="34" charset="0"/>
                          <a:cs typeface="Calibri" pitchFamily="34" charset="0"/>
                        </a:rPr>
                        <a:t> I </a:t>
                      </a:r>
                      <a:r>
                        <a:rPr lang="es-ES_tradnl" sz="1400" dirty="0" err="1" smtClean="0">
                          <a:latin typeface="Calibri" pitchFamily="34" charset="0"/>
                          <a:cs typeface="Calibri" pitchFamily="34" charset="0"/>
                        </a:rPr>
                        <a:t>find</a:t>
                      </a:r>
                      <a:r>
                        <a:rPr lang="es-ES_tradnl" sz="1400" baseline="0" dirty="0" smtClean="0">
                          <a:latin typeface="Calibri" pitchFamily="34" charset="0"/>
                          <a:cs typeface="Calibri" pitchFamily="34" charset="0"/>
                        </a:rPr>
                        <a:t> </a:t>
                      </a:r>
                      <a:r>
                        <a:rPr lang="es-ES_tradnl" sz="1400" baseline="0" dirty="0" err="1" smtClean="0">
                          <a:latin typeface="Calibri" pitchFamily="34" charset="0"/>
                          <a:cs typeface="Calibri" pitchFamily="34" charset="0"/>
                        </a:rPr>
                        <a:t>it</a:t>
                      </a:r>
                      <a:r>
                        <a:rPr lang="es-ES_tradnl" sz="1400" baseline="0" dirty="0" smtClean="0">
                          <a:latin typeface="Calibri" pitchFamily="34" charset="0"/>
                          <a:cs typeface="Calibri" pitchFamily="34" charset="0"/>
                        </a:rPr>
                        <a:t> …</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noProof="0" dirty="0" err="1" smtClean="0">
                          <a:latin typeface="Calibri" pitchFamily="34" charset="0"/>
                          <a:cs typeface="Calibri" pitchFamily="34" charset="0"/>
                        </a:rPr>
                        <a:t>Inf</a:t>
                      </a:r>
                      <a:r>
                        <a:rPr lang="fr-FR" sz="1400" baseline="0" noProof="0" dirty="0" smtClean="0">
                          <a:latin typeface="Calibri" pitchFamily="34" charset="0"/>
                          <a:cs typeface="Calibri" pitchFamily="34" charset="0"/>
                        </a:rPr>
                        <a:t> + m’intéresse/m’énerve</a:t>
                      </a:r>
                      <a:endParaRPr lang="fr-FR" sz="1400" noProof="0" dirty="0" smtClean="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interests</a:t>
                      </a:r>
                      <a:r>
                        <a:rPr lang="es-ES_tradnl" sz="1400" dirty="0" smtClean="0">
                          <a:latin typeface="Calibri" pitchFamily="34" charset="0"/>
                          <a:cs typeface="Calibri" pitchFamily="34" charset="0"/>
                        </a:rPr>
                        <a:t>/</a:t>
                      </a:r>
                      <a:r>
                        <a:rPr lang="es-ES_tradnl" sz="1400" dirty="0" err="1" smtClean="0">
                          <a:latin typeface="Calibri" pitchFamily="34" charset="0"/>
                          <a:cs typeface="Calibri" pitchFamily="34" charset="0"/>
                        </a:rPr>
                        <a:t>annoys</a:t>
                      </a:r>
                      <a:r>
                        <a:rPr lang="es-ES_tradnl" sz="1400" dirty="0" smtClean="0">
                          <a:latin typeface="Calibri" pitchFamily="34" charset="0"/>
                          <a:cs typeface="Calibri" pitchFamily="34" charset="0"/>
                        </a:rPr>
                        <a:t> me</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a:txBody>
                    <a:bodyPr/>
                    <a:lstStyle/>
                    <a:p>
                      <a:r>
                        <a:rPr lang="fr-FR" sz="1400" noProof="0" dirty="0" smtClean="0">
                          <a:latin typeface="Calibri" pitchFamily="34" charset="0"/>
                          <a:cs typeface="Calibri" pitchFamily="34" charset="0"/>
                        </a:rPr>
                        <a:t>Le</a:t>
                      </a:r>
                      <a:r>
                        <a:rPr lang="fr-FR" sz="1400" baseline="0" noProof="0" dirty="0" smtClean="0">
                          <a:latin typeface="Calibri" pitchFamily="34" charset="0"/>
                          <a:cs typeface="Calibri" pitchFamily="34" charset="0"/>
                        </a:rPr>
                        <a:t> mieux/le pire</a:t>
                      </a:r>
                      <a:endParaRPr lang="fr-FR" sz="1400" noProof="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err="1" smtClean="0">
                          <a:latin typeface="Calibri" pitchFamily="34" charset="0"/>
                          <a:cs typeface="Calibri" pitchFamily="34" charset="0"/>
                        </a:rPr>
                        <a:t>The</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best</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thing</a:t>
                      </a:r>
                      <a:r>
                        <a:rPr lang="es-ES_tradnl" sz="1400" dirty="0" smtClean="0">
                          <a:latin typeface="Calibri" pitchFamily="34" charset="0"/>
                          <a:cs typeface="Calibri" pitchFamily="34" charset="0"/>
                        </a:rPr>
                        <a:t>/</a:t>
                      </a:r>
                      <a:r>
                        <a:rPr lang="es-ES_tradnl" sz="1400" dirty="0" err="1" smtClean="0">
                          <a:latin typeface="Calibri" pitchFamily="34" charset="0"/>
                          <a:cs typeface="Calibri" pitchFamily="34" charset="0"/>
                        </a:rPr>
                        <a:t>the</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worst</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thing</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Calibri" pitchFamily="34" charset="0"/>
                          <a:cs typeface="Calibri" pitchFamily="34" charset="0"/>
                        </a:rPr>
                        <a:t>C’est plus/moins… que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err="1" smtClean="0">
                          <a:latin typeface="Calibri" pitchFamily="34" charset="0"/>
                          <a:cs typeface="Calibri" pitchFamily="34" charset="0"/>
                        </a:rPr>
                        <a:t>It’s</a:t>
                      </a:r>
                      <a:r>
                        <a:rPr lang="es-ES_tradnl" sz="1400" dirty="0" smtClean="0">
                          <a:latin typeface="Calibri" pitchFamily="34" charset="0"/>
                          <a:cs typeface="Calibri" pitchFamily="34" charset="0"/>
                        </a:rPr>
                        <a:t> more/ </a:t>
                      </a:r>
                      <a:r>
                        <a:rPr lang="es-ES_tradnl" sz="1400" dirty="0" err="1" smtClean="0">
                          <a:latin typeface="Calibri" pitchFamily="34" charset="0"/>
                          <a:cs typeface="Calibri" pitchFamily="34" charset="0"/>
                        </a:rPr>
                        <a:t>less</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than</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Calibri" pitchFamily="34" charset="0"/>
                          <a:cs typeface="Calibri" pitchFamily="34" charset="0"/>
                        </a:rPr>
                        <a:t>Si j’avais</a:t>
                      </a:r>
                      <a:r>
                        <a:rPr lang="fr-FR" sz="1400" baseline="0" noProof="0" dirty="0" smtClean="0">
                          <a:latin typeface="Calibri" pitchFamily="34" charset="0"/>
                          <a:cs typeface="Calibri" pitchFamily="34" charset="0"/>
                        </a:rPr>
                        <a:t> l’occasion</a:t>
                      </a:r>
                      <a:r>
                        <a:rPr lang="fr-FR" sz="1400" noProof="0" dirty="0" smtClean="0">
                          <a:latin typeface="Calibri" pitchFamily="34" charset="0"/>
                          <a:cs typeface="Calibri" pitchFamily="34" charset="0"/>
                        </a:rPr>
                        <a:t>, je voudrais</a:t>
                      </a:r>
                      <a:r>
                        <a:rPr lang="fr-FR" sz="1400" baseline="0" noProof="0" dirty="0" smtClean="0">
                          <a:latin typeface="Calibri" pitchFamily="34" charset="0"/>
                          <a:cs typeface="Calibri" pitchFamily="34" charset="0"/>
                        </a:rPr>
                        <a:t> + </a:t>
                      </a:r>
                      <a:r>
                        <a:rPr lang="fr-FR" sz="1400" baseline="0" noProof="0" dirty="0" err="1" smtClean="0">
                          <a:latin typeface="Calibri" pitchFamily="34" charset="0"/>
                          <a:cs typeface="Calibri" pitchFamily="34" charset="0"/>
                        </a:rPr>
                        <a:t>inf</a:t>
                      </a:r>
                      <a:endParaRPr lang="fr-FR" sz="1400" noProof="0" dirty="0" smtClean="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err="1" smtClean="0">
                          <a:latin typeface="Calibri" pitchFamily="34" charset="0"/>
                          <a:cs typeface="Calibri" pitchFamily="34" charset="0"/>
                        </a:rPr>
                        <a:t>If</a:t>
                      </a:r>
                      <a:r>
                        <a:rPr lang="es-ES_tradnl" sz="1400" dirty="0" smtClean="0">
                          <a:latin typeface="Calibri" pitchFamily="34" charset="0"/>
                          <a:cs typeface="Calibri" pitchFamily="34" charset="0"/>
                        </a:rPr>
                        <a:t> I</a:t>
                      </a:r>
                      <a:r>
                        <a:rPr lang="es-ES_tradnl" sz="1400" baseline="0" dirty="0" smtClean="0">
                          <a:latin typeface="Calibri" pitchFamily="34" charset="0"/>
                          <a:cs typeface="Calibri" pitchFamily="34" charset="0"/>
                        </a:rPr>
                        <a:t> </a:t>
                      </a:r>
                      <a:r>
                        <a:rPr lang="es-ES_tradnl" sz="1400" baseline="0" dirty="0" err="1" smtClean="0">
                          <a:latin typeface="Calibri" pitchFamily="34" charset="0"/>
                          <a:cs typeface="Calibri" pitchFamily="34" charset="0"/>
                        </a:rPr>
                        <a:t>had</a:t>
                      </a:r>
                      <a:r>
                        <a:rPr lang="es-ES_tradnl" sz="1400" baseline="0" dirty="0" smtClean="0">
                          <a:latin typeface="Calibri" pitchFamily="34" charset="0"/>
                          <a:cs typeface="Calibri" pitchFamily="34" charset="0"/>
                        </a:rPr>
                        <a:t> </a:t>
                      </a:r>
                      <a:r>
                        <a:rPr lang="es-ES_tradnl" sz="1400" baseline="0" dirty="0" err="1" smtClean="0">
                          <a:latin typeface="Calibri" pitchFamily="34" charset="0"/>
                          <a:cs typeface="Calibri" pitchFamily="34" charset="0"/>
                        </a:rPr>
                        <a:t>the</a:t>
                      </a:r>
                      <a:r>
                        <a:rPr lang="es-ES_tradnl" sz="1400" baseline="0" dirty="0" smtClean="0">
                          <a:latin typeface="Calibri" pitchFamily="34" charset="0"/>
                          <a:cs typeface="Calibri" pitchFamily="34" charset="0"/>
                        </a:rPr>
                        <a:t> chance</a:t>
                      </a:r>
                      <a:r>
                        <a:rPr lang="es-ES_tradnl" sz="1400" dirty="0" smtClean="0">
                          <a:latin typeface="Calibri" pitchFamily="34" charset="0"/>
                          <a:cs typeface="Calibri" pitchFamily="34" charset="0"/>
                        </a:rPr>
                        <a:t>, I </a:t>
                      </a:r>
                      <a:r>
                        <a:rPr lang="es-ES_tradnl" sz="1400" dirty="0" err="1" smtClean="0">
                          <a:latin typeface="Calibri" pitchFamily="34" charset="0"/>
                          <a:cs typeface="Calibri" pitchFamily="34" charset="0"/>
                        </a:rPr>
                        <a:t>would</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like</a:t>
                      </a:r>
                      <a:r>
                        <a:rPr lang="es-ES_tradnl" sz="1400" dirty="0" smtClean="0">
                          <a:latin typeface="Calibri" pitchFamily="34" charset="0"/>
                          <a:cs typeface="Calibri" pitchFamily="34" charset="0"/>
                        </a:rPr>
                        <a:t> to …</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Calibri" pitchFamily="34" charset="0"/>
                          <a:cs typeface="Calibri" pitchFamily="34" charset="0"/>
                        </a:rPr>
                        <a:t>Si</a:t>
                      </a:r>
                      <a:r>
                        <a:rPr lang="fr-FR" sz="1400" baseline="0" noProof="0" dirty="0" smtClean="0">
                          <a:latin typeface="Calibri" pitchFamily="34" charset="0"/>
                          <a:cs typeface="Calibri" pitchFamily="34" charset="0"/>
                        </a:rPr>
                        <a:t> j’avais le temps</a:t>
                      </a:r>
                      <a:r>
                        <a:rPr lang="fr-FR" sz="1400" noProof="0" dirty="0" smtClean="0">
                          <a:latin typeface="Calibri" pitchFamily="34" charset="0"/>
                          <a:cs typeface="Calibri" pitchFamily="34" charset="0"/>
                        </a:rPr>
                        <a:t>, j’aimerais</a:t>
                      </a:r>
                      <a:r>
                        <a:rPr lang="fr-FR" sz="1400" baseline="0" noProof="0" dirty="0" smtClean="0">
                          <a:latin typeface="Calibri" pitchFamily="34" charset="0"/>
                          <a:cs typeface="Calibri" pitchFamily="34" charset="0"/>
                        </a:rPr>
                        <a:t> + </a:t>
                      </a:r>
                      <a:r>
                        <a:rPr lang="fr-FR" sz="1400" baseline="0" noProof="0" dirty="0" err="1" smtClean="0">
                          <a:latin typeface="Calibri" pitchFamily="34" charset="0"/>
                          <a:cs typeface="Calibri" pitchFamily="34" charset="0"/>
                        </a:rPr>
                        <a:t>inf</a:t>
                      </a:r>
                      <a:endParaRPr lang="fr-FR" sz="1400" noProof="0" dirty="0" smtClean="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err="1" smtClean="0">
                          <a:latin typeface="Calibri" pitchFamily="34" charset="0"/>
                          <a:cs typeface="Calibri" pitchFamily="34" charset="0"/>
                        </a:rPr>
                        <a:t>If</a:t>
                      </a:r>
                      <a:r>
                        <a:rPr lang="es-ES_tradnl" sz="1400" dirty="0" smtClean="0">
                          <a:latin typeface="Calibri" pitchFamily="34" charset="0"/>
                          <a:cs typeface="Calibri" pitchFamily="34" charset="0"/>
                        </a:rPr>
                        <a:t> I </a:t>
                      </a:r>
                      <a:r>
                        <a:rPr lang="es-ES_tradnl" sz="1400" dirty="0" err="1" smtClean="0">
                          <a:latin typeface="Calibri" pitchFamily="34" charset="0"/>
                          <a:cs typeface="Calibri" pitchFamily="34" charset="0"/>
                        </a:rPr>
                        <a:t>had</a:t>
                      </a:r>
                      <a:r>
                        <a:rPr lang="es-ES_tradnl" sz="1400" dirty="0" smtClean="0">
                          <a:latin typeface="Calibri" pitchFamily="34" charset="0"/>
                          <a:cs typeface="Calibri" pitchFamily="34" charset="0"/>
                        </a:rPr>
                        <a:t> time, I </a:t>
                      </a:r>
                      <a:r>
                        <a:rPr lang="es-ES_tradnl" sz="1400" dirty="0" err="1" smtClean="0">
                          <a:latin typeface="Calibri" pitchFamily="34" charset="0"/>
                          <a:cs typeface="Calibri" pitchFamily="34" charset="0"/>
                        </a:rPr>
                        <a:t>would</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like</a:t>
                      </a:r>
                      <a:r>
                        <a:rPr lang="es-ES_tradnl" sz="1400" dirty="0" smtClean="0">
                          <a:latin typeface="Calibri" pitchFamily="34" charset="0"/>
                          <a:cs typeface="Calibri" pitchFamily="34" charset="0"/>
                        </a:rPr>
                        <a:t> to…</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noProof="0" dirty="0" smtClean="0">
                          <a:latin typeface="Calibri" pitchFamily="34" charset="0"/>
                          <a:cs typeface="Calibri" pitchFamily="34" charset="0"/>
                        </a:rPr>
                        <a:t>J’allais + </a:t>
                      </a:r>
                      <a:r>
                        <a:rPr lang="fr-FR" sz="1400" baseline="0" noProof="0" dirty="0" err="1" smtClean="0">
                          <a:latin typeface="Calibri" pitchFamily="34" charset="0"/>
                          <a:cs typeface="Calibri" pitchFamily="34" charset="0"/>
                        </a:rPr>
                        <a:t>inf</a:t>
                      </a:r>
                      <a:r>
                        <a:rPr lang="fr-FR" sz="1400" baseline="0" noProof="0" dirty="0" smtClean="0">
                          <a:latin typeface="Calibri" pitchFamily="34" charset="0"/>
                          <a:cs typeface="Calibri" pitchFamily="34" charset="0"/>
                        </a:rPr>
                        <a:t> mais j’ai décidé de</a:t>
                      </a:r>
                      <a:r>
                        <a:rPr lang="fr-FR" sz="1400" noProof="0" dirty="0" smtClean="0">
                          <a:latin typeface="Calibri" pitchFamily="34" charset="0"/>
                          <a:cs typeface="Calibri" pitchFamily="34" charset="0"/>
                        </a:rPr>
                        <a:t> + </a:t>
                      </a:r>
                      <a:r>
                        <a:rPr lang="fr-FR" sz="1400" noProof="0" dirty="0" err="1" smtClean="0">
                          <a:latin typeface="Calibri" pitchFamily="34" charset="0"/>
                          <a:cs typeface="Calibri" pitchFamily="34" charset="0"/>
                        </a:rPr>
                        <a:t>inf</a:t>
                      </a:r>
                      <a:endParaRPr lang="fr-FR" sz="1400" noProof="0" dirty="0" smtClean="0">
                        <a:solidFill>
                          <a:srgbClr val="FF0000"/>
                        </a:solidFill>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smtClean="0">
                          <a:latin typeface="Calibri" pitchFamily="34" charset="0"/>
                          <a:cs typeface="Calibri" pitchFamily="34" charset="0"/>
                        </a:rPr>
                        <a:t>I</a:t>
                      </a:r>
                      <a:r>
                        <a:rPr lang="es-ES_tradnl" sz="1400" baseline="0" dirty="0" smtClean="0">
                          <a:latin typeface="Calibri" pitchFamily="34" charset="0"/>
                          <a:cs typeface="Calibri" pitchFamily="34" charset="0"/>
                        </a:rPr>
                        <a:t> </a:t>
                      </a:r>
                      <a:r>
                        <a:rPr lang="es-ES_tradnl" sz="1400" dirty="0" err="1" smtClean="0">
                          <a:latin typeface="Calibri" pitchFamily="34" charset="0"/>
                          <a:cs typeface="Calibri" pitchFamily="34" charset="0"/>
                        </a:rPr>
                        <a:t>was</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going</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to</a:t>
                      </a:r>
                      <a:r>
                        <a:rPr lang="es-ES_tradnl" sz="1400" dirty="0" smtClean="0">
                          <a:latin typeface="Calibri" pitchFamily="34" charset="0"/>
                          <a:cs typeface="Calibri" pitchFamily="34" charset="0"/>
                        </a:rPr>
                        <a:t> … </a:t>
                      </a:r>
                      <a:r>
                        <a:rPr lang="es-ES_tradnl" sz="1400" dirty="0" err="1" smtClean="0">
                          <a:latin typeface="Calibri" pitchFamily="34" charset="0"/>
                          <a:cs typeface="Calibri" pitchFamily="34" charset="0"/>
                        </a:rPr>
                        <a:t>but</a:t>
                      </a:r>
                      <a:r>
                        <a:rPr lang="es-ES_tradnl" sz="1400" dirty="0" smtClean="0">
                          <a:latin typeface="Calibri" pitchFamily="34" charset="0"/>
                          <a:cs typeface="Calibri" pitchFamily="34" charset="0"/>
                        </a:rPr>
                        <a:t> I </a:t>
                      </a:r>
                      <a:r>
                        <a:rPr lang="es-ES_tradnl" sz="1400" dirty="0" err="1" smtClean="0">
                          <a:latin typeface="Calibri" pitchFamily="34" charset="0"/>
                          <a:cs typeface="Calibri" pitchFamily="34" charset="0"/>
                        </a:rPr>
                        <a:t>decided</a:t>
                      </a:r>
                      <a:r>
                        <a:rPr lang="es-ES_tradnl" sz="1400" dirty="0" smtClean="0">
                          <a:latin typeface="Calibri" pitchFamily="34" charset="0"/>
                          <a:cs typeface="Calibri" pitchFamily="34" charset="0"/>
                        </a:rPr>
                        <a:t> to… </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Calibri" pitchFamily="34" charset="0"/>
                          <a:cs typeface="Calibri" pitchFamily="34" charset="0"/>
                        </a:rPr>
                        <a:t>J’ai</a:t>
                      </a:r>
                      <a:r>
                        <a:rPr lang="fr-FR" sz="1400" baseline="0" noProof="0" dirty="0" smtClean="0">
                          <a:latin typeface="Calibri" pitchFamily="34" charset="0"/>
                          <a:cs typeface="Calibri" pitchFamily="34" charset="0"/>
                        </a:rPr>
                        <a:t> tendance à</a:t>
                      </a:r>
                      <a:r>
                        <a:rPr lang="fr-FR" sz="1400" noProof="0" dirty="0" smtClean="0">
                          <a:latin typeface="Calibri" pitchFamily="34" charset="0"/>
                          <a:cs typeface="Calibri" pitchFamily="34" charset="0"/>
                        </a:rPr>
                        <a:t> + </a:t>
                      </a:r>
                      <a:r>
                        <a:rPr lang="fr-FR" sz="1400" noProof="0" dirty="0" err="1" smtClean="0">
                          <a:latin typeface="Calibri" pitchFamily="34" charset="0"/>
                          <a:cs typeface="Calibri" pitchFamily="34" charset="0"/>
                        </a:rPr>
                        <a:t>inf</a:t>
                      </a:r>
                      <a:endParaRPr lang="fr-FR" sz="1400" noProof="0" dirty="0" smtClean="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smtClean="0">
                          <a:latin typeface="Calibri" pitchFamily="34" charset="0"/>
                          <a:cs typeface="Calibri" pitchFamily="34" charset="0"/>
                        </a:rPr>
                        <a:t>I </a:t>
                      </a:r>
                      <a:r>
                        <a:rPr lang="es-ES_tradnl" sz="1400" dirty="0" err="1" smtClean="0">
                          <a:latin typeface="Calibri" pitchFamily="34" charset="0"/>
                          <a:cs typeface="Calibri" pitchFamily="34" charset="0"/>
                        </a:rPr>
                        <a:t>usually</a:t>
                      </a:r>
                      <a:r>
                        <a:rPr lang="es-ES_tradnl" sz="1400" baseline="0" dirty="0" smtClean="0">
                          <a:latin typeface="Calibri" pitchFamily="34" charset="0"/>
                          <a:cs typeface="Calibri" pitchFamily="34" charset="0"/>
                        </a:rPr>
                        <a:t> …</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Calibri" pitchFamily="34" charset="0"/>
                          <a:cs typeface="Calibri" pitchFamily="34" charset="0"/>
                        </a:rPr>
                        <a:t>J’espère + </a:t>
                      </a:r>
                      <a:r>
                        <a:rPr lang="fr-FR" sz="1400" noProof="0" dirty="0" err="1" smtClean="0">
                          <a:latin typeface="Calibri" pitchFamily="34" charset="0"/>
                          <a:cs typeface="Calibri" pitchFamily="34" charset="0"/>
                        </a:rPr>
                        <a:t>inf</a:t>
                      </a:r>
                      <a:r>
                        <a:rPr lang="fr-FR" sz="1400" noProof="0" dirty="0" smtClean="0">
                          <a:latin typeface="Calibri" pitchFamily="34" charset="0"/>
                          <a:cs typeface="Calibri" pitchFamily="34" charset="0"/>
                        </a:rPr>
                        <a:t>/ j’ai l’intention</a:t>
                      </a:r>
                      <a:r>
                        <a:rPr lang="fr-FR" sz="1400" baseline="0" noProof="0" dirty="0" smtClean="0">
                          <a:latin typeface="Calibri" pitchFamily="34" charset="0"/>
                          <a:cs typeface="Calibri" pitchFamily="34" charset="0"/>
                        </a:rPr>
                        <a:t> de + </a:t>
                      </a:r>
                      <a:r>
                        <a:rPr lang="fr-FR" sz="1400" baseline="0" noProof="0" dirty="0" err="1" smtClean="0">
                          <a:latin typeface="Calibri" pitchFamily="34" charset="0"/>
                          <a:cs typeface="Calibri" pitchFamily="34" charset="0"/>
                        </a:rPr>
                        <a:t>inf</a:t>
                      </a:r>
                      <a:endParaRPr lang="fr-FR" sz="1400" noProof="0" dirty="0" smtClean="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_tradnl" sz="1400" dirty="0" smtClean="0">
                          <a:latin typeface="Calibri" pitchFamily="34" charset="0"/>
                          <a:cs typeface="Calibri" pitchFamily="34" charset="0"/>
                        </a:rPr>
                        <a:t>I hope </a:t>
                      </a:r>
                      <a:r>
                        <a:rPr lang="es-ES_tradnl" sz="1400" dirty="0" err="1" smtClean="0">
                          <a:latin typeface="Calibri" pitchFamily="34" charset="0"/>
                          <a:cs typeface="Calibri" pitchFamily="34" charset="0"/>
                        </a:rPr>
                        <a:t>to</a:t>
                      </a:r>
                      <a:r>
                        <a:rPr lang="es-ES_tradnl" sz="1400" dirty="0" smtClean="0">
                          <a:latin typeface="Calibri" pitchFamily="34" charset="0"/>
                          <a:cs typeface="Calibri" pitchFamily="34" charset="0"/>
                        </a:rPr>
                        <a:t>/</a:t>
                      </a:r>
                      <a:r>
                        <a:rPr lang="es-ES_tradnl" sz="1400" dirty="0" err="1" smtClean="0">
                          <a:latin typeface="Calibri" pitchFamily="34" charset="0"/>
                          <a:cs typeface="Calibri" pitchFamily="34" charset="0"/>
                        </a:rPr>
                        <a:t>intend</a:t>
                      </a:r>
                      <a:r>
                        <a:rPr lang="es-ES_tradnl" sz="1400" dirty="0" smtClean="0">
                          <a:latin typeface="Calibri" pitchFamily="34" charset="0"/>
                          <a:cs typeface="Calibri" pitchFamily="34" charset="0"/>
                        </a:rPr>
                        <a:t> </a:t>
                      </a:r>
                      <a:r>
                        <a:rPr lang="es-ES_tradnl" sz="1400" dirty="0" err="1" smtClean="0">
                          <a:latin typeface="Calibri" pitchFamily="34" charset="0"/>
                          <a:cs typeface="Calibri" pitchFamily="34" charset="0"/>
                        </a:rPr>
                        <a:t>to</a:t>
                      </a:r>
                      <a:r>
                        <a:rPr lang="es-ES_tradnl" sz="1400" baseline="0" dirty="0" smtClean="0">
                          <a:latin typeface="Calibri" pitchFamily="34" charset="0"/>
                          <a:cs typeface="Calibri" pitchFamily="34" charset="0"/>
                        </a:rPr>
                        <a:t> …</a:t>
                      </a:r>
                      <a:endParaRPr lang="es-ES_tradnl" sz="1400" dirty="0">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3" name="Slide Number Placeholder 12"/>
          <p:cNvSpPr>
            <a:spLocks noGrp="1"/>
          </p:cNvSpPr>
          <p:nvPr>
            <p:ph type="sldNum" sz="quarter" idx="12"/>
          </p:nvPr>
        </p:nvSpPr>
        <p:spPr/>
        <p:txBody>
          <a:bodyPr/>
          <a:lstStyle/>
          <a:p>
            <a:pPr>
              <a:defRPr/>
            </a:pPr>
            <a:fld id="{91EB4253-6645-4FDE-9244-BD47160E1986}" type="slidenum">
              <a:rPr lang="en-GB" smtClean="0"/>
              <a:pPr>
                <a:defRPr/>
              </a:pPr>
              <a:t>43</a:t>
            </a:fld>
            <a:endParaRPr lang="en-GB"/>
          </a:p>
        </p:txBody>
      </p:sp>
    </p:spTree>
    <p:extLst>
      <p:ext uri="{BB962C8B-B14F-4D97-AF65-F5344CB8AC3E}">
        <p14:creationId xmlns:p14="http://schemas.microsoft.com/office/powerpoint/2010/main" val="2522974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60648" y="179512"/>
            <a:ext cx="6220072" cy="172819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Question</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3.1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or</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3.2 </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HIGHER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Only</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answer</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ONE </a:t>
            </a:r>
            <a:r>
              <a:rPr kumimoji="0" lang="es-ES_tradnl" sz="1600" b="1" i="0" u="none" strike="noStrike" kern="1200" cap="none" spc="0" normalizeH="0" baseline="0" noProof="0" dirty="0" err="1">
                <a:ln>
                  <a:noFill/>
                </a:ln>
                <a:solidFill>
                  <a:schemeClr val="tx1"/>
                </a:solidFill>
                <a:effectLst/>
                <a:uLnTx/>
                <a:uFillTx/>
                <a:latin typeface="Calibri" pitchFamily="34" charset="0"/>
                <a:ea typeface="+mj-ea"/>
                <a:cs typeface="Calibri" pitchFamily="34" charset="0"/>
              </a:rPr>
              <a:t>question</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 </a:t>
            </a:r>
            <a:r>
              <a:rPr lang="es-ES_tradnl" sz="1600" b="1" dirty="0" smtClean="0">
                <a:latin typeface="Calibri" pitchFamily="34" charset="0"/>
                <a:ea typeface="+mj-ea"/>
                <a:cs typeface="Calibri" pitchFamily="34" charset="0"/>
              </a:rPr>
              <a:t>25</a:t>
            </a:r>
            <a:r>
              <a:rPr kumimoji="0" lang="es-ES_tradnl" sz="16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t>
            </a:r>
            <a:r>
              <a:rPr kumimoji="0" lang="es-ES_tradnl" sz="16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MARKS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600" b="1" i="0" u="none" strike="noStrike" kern="1200" cap="none" spc="0" normalizeH="0" noProof="0" dirty="0">
              <a:ln>
                <a:noFill/>
              </a:ln>
              <a:solidFill>
                <a:schemeClr val="tx1"/>
              </a:solidFill>
              <a:effectLst/>
              <a:uLnTx/>
              <a:uFillTx/>
              <a:latin typeface="Calibri" pitchFamily="34" charset="0"/>
              <a:ea typeface="+mj-ea"/>
              <a:cs typeface="Calibri" pitchFamily="34" charset="0"/>
            </a:endParaRPr>
          </a:p>
          <a:p>
            <a:pPr>
              <a:spcBef>
                <a:spcPts val="600"/>
              </a:spcBef>
              <a:buFont typeface="Arial" pitchFamily="34" charset="0"/>
              <a:buChar char="•"/>
            </a:pPr>
            <a:r>
              <a:rPr lang="es-ES_tradnl" sz="1400" b="1" dirty="0" smtClean="0">
                <a:latin typeface="Calibri" pitchFamily="34" charset="0"/>
                <a:cs typeface="Calibri" pitchFamily="34" charset="0"/>
              </a:rPr>
              <a:t>2 </a:t>
            </a:r>
            <a:r>
              <a:rPr lang="es-ES_tradnl" sz="1400" b="1" dirty="0" err="1" smtClean="0">
                <a:latin typeface="Calibri" pitchFamily="34" charset="0"/>
                <a:cs typeface="Calibri" pitchFamily="34" charset="0"/>
              </a:rPr>
              <a:t>Bullet</a:t>
            </a:r>
            <a:r>
              <a:rPr lang="es-ES_tradnl" sz="1400" b="1" dirty="0" smtClean="0">
                <a:latin typeface="Calibri" pitchFamily="34" charset="0"/>
                <a:cs typeface="Calibri" pitchFamily="34" charset="0"/>
              </a:rPr>
              <a:t> points-150 </a:t>
            </a:r>
            <a:r>
              <a:rPr lang="es-ES_tradnl" sz="1400" b="1" dirty="0" err="1" smtClean="0">
                <a:latin typeface="Calibri" pitchFamily="34" charset="0"/>
                <a:cs typeface="Calibri" pitchFamily="34" charset="0"/>
              </a:rPr>
              <a:t>words</a:t>
            </a:r>
            <a:r>
              <a:rPr lang="es-ES_tradnl" sz="1400" b="1" dirty="0" smtClean="0">
                <a:latin typeface="Calibri" pitchFamily="34" charset="0"/>
                <a:cs typeface="Calibri" pitchFamily="34" charset="0"/>
              </a:rPr>
              <a:t> in total </a:t>
            </a:r>
          </a:p>
          <a:p>
            <a:pPr>
              <a:spcBef>
                <a:spcPts val="600"/>
              </a:spcBef>
              <a:buFont typeface="Arial" pitchFamily="34" charset="0"/>
              <a:buChar char="•"/>
            </a:pPr>
            <a:r>
              <a:rPr lang="es-ES_tradnl" sz="1400" b="1" dirty="0" smtClean="0">
                <a:latin typeface="Calibri" pitchFamily="34" charset="0"/>
                <a:cs typeface="Calibri" pitchFamily="34" charset="0"/>
              </a:rPr>
              <a:t>(</a:t>
            </a:r>
            <a:r>
              <a:rPr lang="es-ES_tradnl" sz="1400" b="1" dirty="0" err="1" smtClean="0">
                <a:latin typeface="Calibri" pitchFamily="34" charset="0"/>
                <a:cs typeface="Calibri" pitchFamily="34" charset="0"/>
              </a:rPr>
              <a:t>approx</a:t>
            </a:r>
            <a:r>
              <a:rPr lang="es-ES_tradnl" sz="1400" b="1" dirty="0" smtClean="0">
                <a:latin typeface="Calibri" pitchFamily="34" charset="0"/>
                <a:cs typeface="Calibri" pitchFamily="34" charset="0"/>
              </a:rPr>
              <a:t> 75 </a:t>
            </a:r>
            <a:r>
              <a:rPr lang="es-ES_tradnl" sz="1400" b="1" dirty="0" err="1" smtClean="0">
                <a:latin typeface="Calibri" pitchFamily="34" charset="0"/>
                <a:cs typeface="Calibri" pitchFamily="34" charset="0"/>
              </a:rPr>
              <a:t>words</a:t>
            </a:r>
            <a:r>
              <a:rPr lang="es-ES_tradnl" sz="1400" b="1" dirty="0" smtClean="0">
                <a:latin typeface="Calibri" pitchFamily="34" charset="0"/>
                <a:cs typeface="Calibri" pitchFamily="34" charset="0"/>
              </a:rPr>
              <a:t> per </a:t>
            </a:r>
            <a:r>
              <a:rPr lang="es-ES_tradnl" sz="1400" b="1" dirty="0" err="1" smtClean="0">
                <a:latin typeface="Calibri" pitchFamily="34" charset="0"/>
                <a:cs typeface="Calibri" pitchFamily="34" charset="0"/>
              </a:rPr>
              <a:t>bullet</a:t>
            </a:r>
            <a:r>
              <a:rPr lang="es-ES_tradnl" sz="1400" b="1" dirty="0" smtClean="0">
                <a:latin typeface="Calibri" pitchFamily="34" charset="0"/>
                <a:cs typeface="Calibri" pitchFamily="34" charset="0"/>
              </a:rPr>
              <a:t> </a:t>
            </a:r>
            <a:r>
              <a:rPr lang="es-ES_tradnl" sz="1400" b="1" dirty="0" err="1" smtClean="0">
                <a:latin typeface="Calibri" pitchFamily="34" charset="0"/>
                <a:cs typeface="Calibri" pitchFamily="34" charset="0"/>
              </a:rPr>
              <a:t>but</a:t>
            </a:r>
            <a:r>
              <a:rPr lang="es-ES_tradnl" sz="1400" b="1" dirty="0" smtClean="0">
                <a:latin typeface="Calibri" pitchFamily="34" charset="0"/>
                <a:cs typeface="Calibri" pitchFamily="34" charset="0"/>
              </a:rPr>
              <a:t> NOT ESSENTIAL)</a:t>
            </a:r>
          </a:p>
          <a:p>
            <a:pPr eaLnBrk="0" hangingPunct="0">
              <a:spcBef>
                <a:spcPts val="600"/>
              </a:spcBef>
              <a:defRPr/>
            </a:pPr>
            <a:r>
              <a:rPr lang="es-ES_tradnl" sz="1400" b="1" dirty="0" smtClean="0">
                <a:latin typeface="Calibri" pitchFamily="34" charset="0"/>
                <a:cs typeface="Calibri" pitchFamily="34" charset="0"/>
              </a:rPr>
              <a:t>T</a:t>
            </a:r>
            <a:r>
              <a:rPr lang="en-GB" sz="1400" b="1" dirty="0">
                <a:latin typeface="Calibri" pitchFamily="34" charset="0"/>
                <a:cs typeface="Calibri" pitchFamily="34" charset="0"/>
              </a:rPr>
              <a:t>here can be an imbalance in the coverage of each bullet point as long as some coverage is evident</a:t>
            </a:r>
            <a:r>
              <a:rPr lang="en-GB" sz="1400" b="1" dirty="0" smtClean="0">
                <a:latin typeface="Calibri" pitchFamily="34" charset="0"/>
                <a:cs typeface="Calibri" pitchFamily="34" charset="0"/>
              </a:rPr>
              <a:t>. </a:t>
            </a:r>
            <a:endParaRPr kumimoji="0" lang="es-ES_tradnl" sz="1400" b="1" i="0" u="none" strike="noStrike" kern="1200" cap="none" spc="0" normalizeH="0" noProof="0" dirty="0">
              <a:ln>
                <a:noFill/>
              </a:ln>
              <a:solidFill>
                <a:schemeClr val="tx1"/>
              </a:solidFill>
              <a:effectLst/>
              <a:uLnTx/>
              <a:uFillTx/>
              <a:latin typeface="Calibri" pitchFamily="34" charset="0"/>
              <a:ea typeface="+mj-ea"/>
              <a:cs typeface="Calibri" pitchFamily="34" charset="0"/>
            </a:endParaRPr>
          </a:p>
        </p:txBody>
      </p:sp>
      <p:sp>
        <p:nvSpPr>
          <p:cNvPr id="6" name="TextBox 5"/>
          <p:cNvSpPr txBox="1"/>
          <p:nvPr/>
        </p:nvSpPr>
        <p:spPr>
          <a:xfrm>
            <a:off x="188640" y="6804248"/>
            <a:ext cx="6669360" cy="1846659"/>
          </a:xfrm>
          <a:prstGeom prst="rect">
            <a:avLst/>
          </a:prstGeom>
          <a:noFill/>
        </p:spPr>
        <p:txBody>
          <a:bodyPr wrap="square" rtlCol="0">
            <a:spAutoFit/>
          </a:bodyPr>
          <a:lstStyle/>
          <a:p>
            <a:r>
              <a:rPr lang="en-GB" b="1" dirty="0">
                <a:latin typeface="Calibri" pitchFamily="34" charset="0"/>
                <a:cs typeface="Calibri" pitchFamily="34" charset="0"/>
              </a:rPr>
              <a:t>FOR HIGH MARKS IN QUESTION </a:t>
            </a:r>
            <a:r>
              <a:rPr lang="en-GB" b="1" dirty="0" smtClean="0">
                <a:latin typeface="Calibri" pitchFamily="34" charset="0"/>
                <a:cs typeface="Calibri" pitchFamily="34" charset="0"/>
              </a:rPr>
              <a:t>3 </a:t>
            </a:r>
            <a:r>
              <a:rPr lang="en-GB" b="1" dirty="0">
                <a:latin typeface="Calibri" pitchFamily="34" charset="0"/>
                <a:cs typeface="Calibri" pitchFamily="34" charset="0"/>
              </a:rPr>
              <a:t>YOUR ANSWER NEEDS TO BE:</a:t>
            </a:r>
          </a:p>
          <a:p>
            <a:pPr>
              <a:buFont typeface="Arial" pitchFamily="34" charset="0"/>
              <a:buChar char="•"/>
            </a:pPr>
            <a:r>
              <a:rPr lang="en-GB" sz="1600" b="1" dirty="0">
                <a:latin typeface="Calibri" pitchFamily="34" charset="0"/>
                <a:cs typeface="Calibri" pitchFamily="34" charset="0"/>
              </a:rPr>
              <a:t>fully relevant, detailed with lots of information</a:t>
            </a:r>
          </a:p>
          <a:p>
            <a:pPr>
              <a:buFont typeface="Arial" pitchFamily="34" charset="0"/>
              <a:buChar char="•"/>
            </a:pPr>
            <a:r>
              <a:rPr lang="en-GB" sz="1600" b="1" dirty="0">
                <a:latin typeface="Calibri" pitchFamily="34" charset="0"/>
                <a:cs typeface="Calibri" pitchFamily="34" charset="0"/>
              </a:rPr>
              <a:t>opinions expressed with reasons</a:t>
            </a:r>
          </a:p>
          <a:p>
            <a:pPr>
              <a:buFont typeface="Arial" pitchFamily="34" charset="0"/>
              <a:buChar char="•"/>
            </a:pPr>
            <a:r>
              <a:rPr lang="en-GB" sz="1600" b="1" dirty="0">
                <a:latin typeface="Calibri" pitchFamily="34" charset="0"/>
                <a:cs typeface="Calibri" pitchFamily="34" charset="0"/>
              </a:rPr>
              <a:t>complex structures used accurately</a:t>
            </a:r>
          </a:p>
          <a:p>
            <a:pPr>
              <a:buFont typeface="Arial" pitchFamily="34" charset="0"/>
              <a:buChar char="•"/>
            </a:pPr>
            <a:r>
              <a:rPr lang="en-GB" sz="1600" b="1" dirty="0">
                <a:latin typeface="Calibri" pitchFamily="34" charset="0"/>
                <a:cs typeface="Calibri" pitchFamily="34" charset="0"/>
              </a:rPr>
              <a:t>very good variety of vocabulary &amp; structures</a:t>
            </a:r>
          </a:p>
          <a:p>
            <a:pPr>
              <a:buFont typeface="Arial" pitchFamily="34" charset="0"/>
              <a:buChar char="•"/>
            </a:pPr>
            <a:r>
              <a:rPr lang="en-GB" sz="1600" b="1" dirty="0">
                <a:latin typeface="Calibri" pitchFamily="34" charset="0"/>
                <a:cs typeface="Calibri" pitchFamily="34" charset="0"/>
              </a:rPr>
              <a:t>a fluent piece of writing</a:t>
            </a:r>
          </a:p>
          <a:p>
            <a:pPr>
              <a:buFont typeface="Arial" pitchFamily="34" charset="0"/>
              <a:buChar char="•"/>
            </a:pPr>
            <a:r>
              <a:rPr lang="en-GB" sz="1600" b="1" dirty="0">
                <a:latin typeface="Calibri" pitchFamily="34" charset="0"/>
                <a:cs typeface="Calibri" pitchFamily="34" charset="0"/>
              </a:rPr>
              <a:t>highly accurate</a:t>
            </a:r>
          </a:p>
        </p:txBody>
      </p:sp>
      <p:graphicFrame>
        <p:nvGraphicFramePr>
          <p:cNvPr id="10" name="Table 9"/>
          <p:cNvGraphicFramePr>
            <a:graphicFrameLocks noGrp="1"/>
          </p:cNvGraphicFramePr>
          <p:nvPr>
            <p:extLst>
              <p:ext uri="{D42A27DB-BD31-4B8C-83A1-F6EECF244321}">
                <p14:modId xmlns:p14="http://schemas.microsoft.com/office/powerpoint/2010/main" val="1453007884"/>
              </p:ext>
            </p:extLst>
          </p:nvPr>
        </p:nvGraphicFramePr>
        <p:xfrm>
          <a:off x="260648" y="1907704"/>
          <a:ext cx="6408712" cy="4742688"/>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29614">
                <a:tc gridSpan="2">
                  <a:txBody>
                    <a:bodyPr/>
                    <a:lstStyle/>
                    <a:p>
                      <a:pPr marL="514350" lvl="0" indent="-514350" algn="ctr">
                        <a:spcBef>
                          <a:spcPct val="20000"/>
                        </a:spcBef>
                        <a:buFont typeface="Arial" pitchFamily="34" charset="0"/>
                        <a:buNone/>
                        <a:defRPr/>
                      </a:pPr>
                      <a:r>
                        <a:rPr lang="en-GB" sz="1600" b="1" dirty="0" smtClean="0">
                          <a:solidFill>
                            <a:prstClr val="black"/>
                          </a:solidFill>
                          <a:latin typeface="Calibri" pitchFamily="34" charset="0"/>
                          <a:cs typeface="Calibri" pitchFamily="34" charset="0"/>
                        </a:rPr>
                        <a:t>A POSSIBLE STRATEGY</a:t>
                      </a:r>
                    </a:p>
                    <a:p>
                      <a:pPr marL="514350" lvl="0" indent="-514350" algn="l">
                        <a:spcBef>
                          <a:spcPct val="20000"/>
                        </a:spcBef>
                        <a:buFont typeface="Arial" pitchFamily="34" charset="0"/>
                        <a:buChar char="•"/>
                        <a:defRPr/>
                      </a:pPr>
                      <a:r>
                        <a:rPr lang="en-GB" sz="1600" b="1" dirty="0" smtClean="0">
                          <a:solidFill>
                            <a:prstClr val="black"/>
                          </a:solidFill>
                          <a:latin typeface="Calibri" pitchFamily="34" charset="0"/>
                          <a:cs typeface="Calibri" pitchFamily="34" charset="0"/>
                        </a:rPr>
                        <a:t>INTRODUCTORY</a:t>
                      </a:r>
                      <a:r>
                        <a:rPr lang="en-GB" sz="1600" b="1" baseline="0" dirty="0" smtClean="0">
                          <a:solidFill>
                            <a:prstClr val="black"/>
                          </a:solidFill>
                          <a:latin typeface="Calibri" pitchFamily="34" charset="0"/>
                          <a:cs typeface="Calibri" pitchFamily="34" charset="0"/>
                        </a:rPr>
                        <a:t> SENTENCE</a:t>
                      </a:r>
                    </a:p>
                    <a:p>
                      <a:pPr marL="514350" lvl="0" indent="-514350" algn="l">
                        <a:spcBef>
                          <a:spcPct val="20000"/>
                        </a:spcBef>
                        <a:buFont typeface="Arial" pitchFamily="34" charset="0"/>
                        <a:buChar char="•"/>
                        <a:defRPr/>
                      </a:pPr>
                      <a:r>
                        <a:rPr lang="en-GB" sz="1600" b="1" dirty="0" smtClean="0">
                          <a:solidFill>
                            <a:prstClr val="black"/>
                          </a:solidFill>
                          <a:latin typeface="Calibri" pitchFamily="34" charset="0"/>
                          <a:cs typeface="Calibri" pitchFamily="34" charset="0"/>
                        </a:rPr>
                        <a:t>3 IDEAS </a:t>
                      </a:r>
                    </a:p>
                    <a:p>
                      <a:pPr marL="514350" lvl="0" indent="-514350" algn="l">
                        <a:spcBef>
                          <a:spcPct val="20000"/>
                        </a:spcBef>
                        <a:buFont typeface="Arial" pitchFamily="34" charset="0"/>
                        <a:buChar char="•"/>
                        <a:defRPr/>
                      </a:pPr>
                      <a:r>
                        <a:rPr lang="en-GB" sz="1600" b="1" dirty="0" smtClean="0">
                          <a:solidFill>
                            <a:prstClr val="black"/>
                          </a:solidFill>
                          <a:latin typeface="Calibri" pitchFamily="34" charset="0"/>
                          <a:cs typeface="Calibri" pitchFamily="34" charset="0"/>
                        </a:rPr>
                        <a:t>OPINION TO SUM UP THE BULLET POINT</a:t>
                      </a:r>
                    </a:p>
                    <a:p>
                      <a:pPr marL="514350" lvl="0" indent="-514350" algn="l">
                        <a:spcBef>
                          <a:spcPct val="20000"/>
                        </a:spcBef>
                        <a:buFont typeface="Arial" pitchFamily="34" charset="0"/>
                        <a:buChar char="•"/>
                        <a:defRPr/>
                      </a:pPr>
                      <a:endParaRPr lang="en-GB" sz="1600" b="1" dirty="0" smtClean="0">
                        <a:solidFill>
                          <a:prstClr val="black"/>
                        </a:solidFill>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0"/>
                  </a:ext>
                </a:extLst>
              </a:tr>
              <a:tr h="129614">
                <a:tc gridSpan="2">
                  <a:txBody>
                    <a:bodyPr/>
                    <a:lstStyle/>
                    <a:p>
                      <a:pPr marL="514350" lvl="0" indent="-514350" algn="l">
                        <a:spcBef>
                          <a:spcPct val="20000"/>
                        </a:spcBef>
                        <a:buFont typeface="Arial" pitchFamily="34" charset="0"/>
                        <a:buChar char="•"/>
                        <a:defRPr/>
                      </a:pPr>
                      <a:r>
                        <a:rPr lang="en-GB" sz="1400" dirty="0" smtClean="0">
                          <a:solidFill>
                            <a:prstClr val="black"/>
                          </a:solidFill>
                          <a:latin typeface="Calibri" pitchFamily="34" charset="0"/>
                          <a:cs typeface="Calibri" pitchFamily="34" charset="0"/>
                        </a:rPr>
                        <a:t>The</a:t>
                      </a:r>
                      <a:r>
                        <a:rPr lang="en-GB" sz="1400" baseline="0" dirty="0" smtClean="0">
                          <a:solidFill>
                            <a:prstClr val="black"/>
                          </a:solidFill>
                          <a:latin typeface="Calibri" pitchFamily="34" charset="0"/>
                          <a:cs typeface="Calibri" pitchFamily="34" charset="0"/>
                        </a:rPr>
                        <a:t> importance of friends</a:t>
                      </a:r>
                      <a:endParaRPr lang="en-GB" sz="1400" dirty="0" smtClean="0">
                        <a:solidFill>
                          <a:prstClr val="black"/>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4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9614">
                <a:tc>
                  <a:txBody>
                    <a:bodyPr/>
                    <a:lstStyle/>
                    <a:p>
                      <a:pPr marL="514350" lvl="0" indent="-514350">
                        <a:spcBef>
                          <a:spcPct val="20000"/>
                        </a:spcBef>
                        <a:defRPr/>
                      </a:pPr>
                      <a:r>
                        <a:rPr lang="en-GB" sz="1400" b="1" dirty="0" smtClean="0">
                          <a:solidFill>
                            <a:prstClr val="black"/>
                          </a:solidFill>
                          <a:latin typeface="Calibri" pitchFamily="34" charset="0"/>
                          <a:cs typeface="Calibri" pitchFamily="34" charset="0"/>
                        </a:rPr>
                        <a:t>Introductory sentence </a:t>
                      </a:r>
                    </a:p>
                    <a:p>
                      <a:pPr marL="514350" lvl="0" indent="-514350">
                        <a:spcBef>
                          <a:spcPct val="20000"/>
                        </a:spcBef>
                        <a:defRPr/>
                      </a:pPr>
                      <a:r>
                        <a:rPr lang="en-GB" sz="1400" b="0" dirty="0" smtClean="0">
                          <a:solidFill>
                            <a:prstClr val="black"/>
                          </a:solidFill>
                          <a:latin typeface="Calibri" pitchFamily="34" charset="0"/>
                          <a:cs typeface="Calibri" pitchFamily="34" charset="0"/>
                        </a:rPr>
                        <a:t>linked</a:t>
                      </a:r>
                      <a:r>
                        <a:rPr lang="en-GB" sz="1400" b="0" baseline="0" dirty="0" smtClean="0">
                          <a:solidFill>
                            <a:prstClr val="black"/>
                          </a:solidFill>
                          <a:latin typeface="Calibri" pitchFamily="34" charset="0"/>
                          <a:cs typeface="Calibri" pitchFamily="34" charset="0"/>
                        </a:rPr>
                        <a:t> to the bullet </a:t>
                      </a:r>
                    </a:p>
                    <a:p>
                      <a:pPr marL="514350" lvl="0" indent="-514350">
                        <a:spcBef>
                          <a:spcPct val="20000"/>
                        </a:spcBef>
                        <a:defRPr/>
                      </a:pPr>
                      <a:r>
                        <a:rPr lang="en-GB" sz="1400" b="0" baseline="0" dirty="0" smtClean="0">
                          <a:solidFill>
                            <a:prstClr val="black"/>
                          </a:solidFill>
                          <a:latin typeface="Calibri" pitchFamily="34" charset="0"/>
                          <a:cs typeface="Calibri" pitchFamily="34" charset="0"/>
                        </a:rPr>
                        <a:t>point</a:t>
                      </a:r>
                      <a:endParaRPr lang="en-GB" sz="1400" b="0" dirty="0" smtClean="0">
                        <a:solidFill>
                          <a:prstClr val="black"/>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latin typeface="Calibri" pitchFamily="34" charset="0"/>
                          <a:cs typeface="Calibri" pitchFamily="34" charset="0"/>
                        </a:rPr>
                        <a:t>Pour moi, les amis sont très importants dans la vie.</a:t>
                      </a:r>
                    </a:p>
                    <a:p>
                      <a:endParaRPr lang="es-ES_tradnl" sz="1400" b="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9614">
                <a:tc>
                  <a:txBody>
                    <a:bodyPr/>
                    <a:lstStyle/>
                    <a:p>
                      <a:pPr marL="514350" lvl="0" indent="-514350">
                        <a:spcBef>
                          <a:spcPct val="20000"/>
                        </a:spcBef>
                        <a:defRPr/>
                      </a:pPr>
                      <a:r>
                        <a:rPr lang="en-GB" sz="1400" dirty="0" smtClean="0">
                          <a:solidFill>
                            <a:prstClr val="black"/>
                          </a:solidFill>
                          <a:latin typeface="Calibri" pitchFamily="34" charset="0"/>
                          <a:cs typeface="Calibri" pitchFamily="34" charset="0"/>
                        </a:rPr>
                        <a:t>First idea: </a:t>
                      </a:r>
                      <a:r>
                        <a:rPr lang="en-GB" sz="1400" b="1" dirty="0" err="1" smtClean="0">
                          <a:solidFill>
                            <a:prstClr val="black"/>
                          </a:solidFill>
                          <a:latin typeface="Calibri" pitchFamily="34" charset="0"/>
                          <a:cs typeface="Calibri" pitchFamily="34" charset="0"/>
                        </a:rPr>
                        <a:t>D’abord</a:t>
                      </a:r>
                      <a:r>
                        <a:rPr lang="en-GB" sz="1400" b="1" dirty="0" smtClean="0">
                          <a:solidFill>
                            <a:prstClr val="black"/>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0"/>
                        </a:spcBef>
                        <a:buNone/>
                        <a:defRPr/>
                      </a:pPr>
                      <a:r>
                        <a:rPr lang="fr-FR" sz="1400" b="0" dirty="0" smtClean="0">
                          <a:solidFill>
                            <a:schemeClr val="tx1"/>
                          </a:solidFill>
                        </a:rPr>
                        <a:t>D’abord, j’ai une meilleure amie, elle s’appelle Bella, elle est non seulement amusante et compréhensive mais également fidèle</a:t>
                      </a:r>
                      <a:endParaRPr lang="en-GB"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9614">
                <a:tc>
                  <a:txBody>
                    <a:bodyPr/>
                    <a:lstStyle/>
                    <a:p>
                      <a:pPr marL="514350" lvl="0" indent="-514350">
                        <a:spcBef>
                          <a:spcPct val="20000"/>
                        </a:spcBef>
                        <a:defRPr/>
                      </a:pPr>
                      <a:r>
                        <a:rPr lang="en-GB" sz="1400" dirty="0" smtClean="0">
                          <a:solidFill>
                            <a:prstClr val="black"/>
                          </a:solidFill>
                          <a:latin typeface="Calibri" pitchFamily="34" charset="0"/>
                          <a:cs typeface="Calibri" pitchFamily="34" charset="0"/>
                        </a:rPr>
                        <a:t>Second idea:</a:t>
                      </a:r>
                    </a:p>
                    <a:p>
                      <a:pPr marL="514350" lvl="0" indent="-514350">
                        <a:spcBef>
                          <a:spcPct val="20000"/>
                        </a:spcBef>
                        <a:defRPr/>
                      </a:pPr>
                      <a:r>
                        <a:rPr lang="en-GB" sz="1400" b="1" dirty="0" err="1" smtClean="0">
                          <a:solidFill>
                            <a:prstClr val="black"/>
                          </a:solidFill>
                          <a:latin typeface="Calibri" pitchFamily="34" charset="0"/>
                          <a:cs typeface="Calibri" pitchFamily="34" charset="0"/>
                        </a:rPr>
                        <a:t>Deuxièmement</a:t>
                      </a:r>
                      <a:endParaRPr lang="en-GB" sz="1400" dirty="0" smtClean="0">
                        <a:solidFill>
                          <a:prstClr val="black"/>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0"/>
                        </a:spcBef>
                        <a:buNone/>
                        <a:defRPr/>
                      </a:pPr>
                      <a:r>
                        <a:rPr lang="fr-FR" sz="1400" b="0" dirty="0" smtClean="0">
                          <a:solidFill>
                            <a:schemeClr val="tx1"/>
                          </a:solidFill>
                        </a:rPr>
                        <a:t>Deuxièmement, j’aime passer du temps avec mes amis parce que c’est plus amusant qu’être seul</a:t>
                      </a:r>
                      <a:endParaRPr lang="en-GB"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9614">
                <a:tc>
                  <a:txBody>
                    <a:bodyPr/>
                    <a:lstStyle/>
                    <a:p>
                      <a:pPr marL="514350" lvl="0" indent="-514350">
                        <a:spcBef>
                          <a:spcPct val="20000"/>
                        </a:spcBef>
                        <a:defRPr/>
                      </a:pPr>
                      <a:r>
                        <a:rPr lang="en-GB" sz="1400" dirty="0" smtClean="0">
                          <a:solidFill>
                            <a:prstClr val="black"/>
                          </a:solidFill>
                          <a:latin typeface="Calibri" pitchFamily="34" charset="0"/>
                          <a:cs typeface="Calibri" pitchFamily="34" charset="0"/>
                        </a:rPr>
                        <a:t>Third idea: </a:t>
                      </a:r>
                      <a:r>
                        <a:rPr lang="en-GB" sz="1400" b="1" dirty="0" smtClean="0">
                          <a:solidFill>
                            <a:prstClr val="black"/>
                          </a:solidFill>
                          <a:latin typeface="Calibri" pitchFamily="34" charset="0"/>
                          <a:cs typeface="Calibri" pitchFamily="34" charset="0"/>
                        </a:rPr>
                        <a:t>De</a:t>
                      </a:r>
                      <a:r>
                        <a:rPr lang="en-GB" sz="1400" b="1" baseline="0" dirty="0" smtClean="0">
                          <a:solidFill>
                            <a:prstClr val="black"/>
                          </a:solidFill>
                          <a:latin typeface="Calibri" pitchFamily="34" charset="0"/>
                          <a:cs typeface="Calibri" pitchFamily="34" charset="0"/>
                        </a:rPr>
                        <a:t> plus</a:t>
                      </a:r>
                      <a:r>
                        <a:rPr lang="en-GB" sz="1400" b="1" dirty="0" smtClean="0">
                          <a:solidFill>
                            <a:prstClr val="black"/>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400" b="0" i="0" u="none" strike="noStrike" kern="1200" cap="none" spc="0" normalizeH="0" baseline="0" noProof="0" smtClean="0">
                          <a:ln>
                            <a:noFill/>
                          </a:ln>
                          <a:solidFill>
                            <a:schemeClr val="tx1"/>
                          </a:solidFill>
                          <a:effectLst/>
                          <a:uLnTx/>
                          <a:uFillTx/>
                          <a:latin typeface="Calibri" pitchFamily="34" charset="0"/>
                          <a:ea typeface="+mn-ea"/>
                          <a:cs typeface="Calibri" pitchFamily="34" charset="0"/>
                        </a:rPr>
                        <a:t>De plus, il faut qu’un bon ami soit là pour moi</a:t>
                      </a:r>
                      <a:endParaRPr kumimoji="0" lang="fr-FR"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29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pitchFamily="34" charset="0"/>
                          <a:cs typeface="Calibri" pitchFamily="34" charset="0"/>
                        </a:rPr>
                        <a:t>Your </a:t>
                      </a:r>
                      <a:r>
                        <a:rPr lang="en-GB" sz="1400" b="1" dirty="0" smtClean="0">
                          <a:solidFill>
                            <a:prstClr val="black"/>
                          </a:solidFill>
                          <a:latin typeface="Calibri" pitchFamily="34" charset="0"/>
                          <a:cs typeface="Calibri" pitchFamily="34" charset="0"/>
                        </a:rPr>
                        <a:t>opinion</a:t>
                      </a:r>
                      <a:r>
                        <a:rPr lang="en-GB" sz="1400" dirty="0" smtClean="0">
                          <a:solidFill>
                            <a:prstClr val="black"/>
                          </a:solidFill>
                          <a:latin typeface="Calibri" pitchFamily="34" charset="0"/>
                          <a:cs typeface="Calibri" pitchFamily="34" charset="0"/>
                        </a:rPr>
                        <a:t> to sum up the bullet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400" b="0" dirty="0" smtClean="0">
                          <a:solidFill>
                            <a:schemeClr val="tx1"/>
                          </a:solidFill>
                        </a:rPr>
                        <a:t>En ce qui me concerne sans mes amis la vie serait très ennuyeuse et je ne voudrais pas perdre mes amis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Slide Number Placeholder 6"/>
          <p:cNvSpPr>
            <a:spLocks noGrp="1"/>
          </p:cNvSpPr>
          <p:nvPr>
            <p:ph type="sldNum" sz="quarter" idx="12"/>
          </p:nvPr>
        </p:nvSpPr>
        <p:spPr/>
        <p:txBody>
          <a:bodyPr/>
          <a:lstStyle/>
          <a:p>
            <a:pPr>
              <a:defRPr/>
            </a:pPr>
            <a:fld id="{0F145BFC-05E3-4D00-AE96-44E6DC1FA43B}" type="slidenum">
              <a:rPr lang="en-GB" smtClean="0"/>
              <a:pPr>
                <a:defRPr/>
              </a:pPr>
              <a:t>44</a:t>
            </a:fld>
            <a:endParaRPr lang="en-GB"/>
          </a:p>
        </p:txBody>
      </p:sp>
    </p:spTree>
    <p:extLst>
      <p:ext uri="{BB962C8B-B14F-4D97-AF65-F5344CB8AC3E}">
        <p14:creationId xmlns:p14="http://schemas.microsoft.com/office/powerpoint/2010/main" val="3054236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6632" y="179512"/>
            <a:ext cx="6552728" cy="858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buNone/>
            </a:pPr>
            <a:r>
              <a:rPr lang="es-ES_tradnl" sz="1200" b="1" dirty="0" smtClean="0">
                <a:latin typeface="Calibri" pitchFamily="34" charset="0"/>
                <a:cs typeface="Calibri" pitchFamily="34" charset="0"/>
              </a:rPr>
              <a:t>PREPARING FOR THE LISTENING &amp; READING EXAMS</a:t>
            </a:r>
            <a:endParaRPr lang="es-ES_tradnl" sz="1200" dirty="0" smtClean="0">
              <a:latin typeface="Calibri" pitchFamily="34" charset="0"/>
              <a:cs typeface="Calibri" pitchFamily="34" charset="0"/>
            </a:endParaRPr>
          </a:p>
          <a:p>
            <a:pPr lvl="0" eaLnBrk="0" hangingPunct="0">
              <a:buFont typeface="Arial" pitchFamily="34" charset="0"/>
              <a:buChar char="•"/>
            </a:pPr>
            <a:r>
              <a:rPr lang="en-GB" sz="1200" dirty="0" smtClean="0">
                <a:solidFill>
                  <a:srgbClr val="000000"/>
                </a:solidFill>
                <a:latin typeface="Calibri" pitchFamily="34" charset="0"/>
                <a:ea typeface="Calibri" pitchFamily="34" charset="0"/>
                <a:cs typeface="Calibri" pitchFamily="34" charset="0"/>
              </a:rPr>
              <a:t>Learn vocabulary</a:t>
            </a:r>
          </a:p>
          <a:p>
            <a:pPr lvl="0" eaLnBrk="0" hangingPunct="0">
              <a:buFont typeface="Arial" pitchFamily="34" charset="0"/>
              <a:buChar char="•"/>
            </a:pPr>
            <a:r>
              <a:rPr kumimoji="0" lang="en-GB"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Learn</a:t>
            </a:r>
            <a:r>
              <a:rPr kumimoji="0" lang="en-GB" sz="1200" b="0" i="0" u="none" strike="noStrike" cap="none" normalizeH="0" dirty="0" smtClean="0">
                <a:ln>
                  <a:noFill/>
                </a:ln>
                <a:solidFill>
                  <a:srgbClr val="000000"/>
                </a:solidFill>
                <a:effectLst/>
                <a:latin typeface="Calibri" pitchFamily="34" charset="0"/>
                <a:ea typeface="Calibri" pitchFamily="34" charset="0"/>
                <a:cs typeface="Calibri" pitchFamily="34" charset="0"/>
              </a:rPr>
              <a:t> time frames</a:t>
            </a:r>
          </a:p>
          <a:p>
            <a:pPr lvl="0" eaLnBrk="0" hangingPunct="0">
              <a:buFont typeface="Arial" pitchFamily="34" charset="0"/>
              <a:buChar char="•"/>
            </a:pPr>
            <a:r>
              <a:rPr lang="en-GB" sz="1200" dirty="0" smtClean="0">
                <a:solidFill>
                  <a:srgbClr val="000000"/>
                </a:solidFill>
                <a:latin typeface="Calibri" pitchFamily="34" charset="0"/>
                <a:ea typeface="Calibri" pitchFamily="34" charset="0"/>
                <a:cs typeface="Calibri" pitchFamily="34" charset="0"/>
              </a:rPr>
              <a:t>Learn past, present &amp; future tenses and verb endings</a:t>
            </a:r>
            <a:endParaRPr kumimoji="0" lang="en-GB" sz="1200" b="0" i="0" u="none" strike="noStrike" cap="none" normalizeH="0" dirty="0" smtClean="0">
              <a:ln>
                <a:noFill/>
              </a:ln>
              <a:solidFill>
                <a:srgbClr val="000000"/>
              </a:solidFill>
              <a:effectLst/>
              <a:latin typeface="Calibri" pitchFamily="34" charset="0"/>
              <a:ea typeface="Calibri" pitchFamily="34" charset="0"/>
              <a:cs typeface="Calibri" pitchFamily="34" charset="0"/>
            </a:endParaRPr>
          </a:p>
          <a:p>
            <a:pPr lvl="0" eaLnBrk="0" hangingPunct="0">
              <a:buFont typeface="Arial" pitchFamily="34" charset="0"/>
              <a:buChar char="•"/>
            </a:pPr>
            <a:r>
              <a:rPr lang="en-GB" sz="1200" baseline="0" dirty="0" smtClean="0">
                <a:solidFill>
                  <a:srgbClr val="000000"/>
                </a:solidFill>
                <a:latin typeface="Calibri" pitchFamily="34" charset="0"/>
                <a:ea typeface="Calibri" pitchFamily="34" charset="0"/>
                <a:cs typeface="Calibri" pitchFamily="34" charset="0"/>
              </a:rPr>
              <a:t>Learn synonyms.</a:t>
            </a:r>
            <a:r>
              <a:rPr lang="en-GB" sz="1200" dirty="0" smtClean="0">
                <a:solidFill>
                  <a:srgbClr val="000000"/>
                </a:solidFill>
                <a:latin typeface="Calibri" pitchFamily="34" charset="0"/>
                <a:ea typeface="Calibri" pitchFamily="34" charset="0"/>
                <a:cs typeface="Calibri" pitchFamily="34" charset="0"/>
              </a:rPr>
              <a:t> For example “</a:t>
            </a:r>
            <a:r>
              <a:rPr lang="en-GB" sz="1200" b="1" dirty="0" err="1" smtClean="0">
                <a:solidFill>
                  <a:srgbClr val="000000"/>
                </a:solidFill>
                <a:latin typeface="Calibri" pitchFamily="34" charset="0"/>
                <a:ea typeface="Calibri" pitchFamily="34" charset="0"/>
                <a:cs typeface="Calibri" pitchFamily="34" charset="0"/>
              </a:rPr>
              <a:t>connu</a:t>
            </a:r>
            <a:r>
              <a:rPr lang="en-GB" sz="1200" dirty="0" smtClean="0">
                <a:solidFill>
                  <a:srgbClr val="000000"/>
                </a:solidFill>
                <a:latin typeface="Calibri" pitchFamily="34" charset="0"/>
                <a:ea typeface="Calibri" pitchFamily="34" charset="0"/>
                <a:cs typeface="Calibri" pitchFamily="34" charset="0"/>
              </a:rPr>
              <a:t>” (well known) is similar to “</a:t>
            </a:r>
            <a:r>
              <a:rPr lang="en-GB" sz="1200" b="1" dirty="0" smtClean="0">
                <a:solidFill>
                  <a:srgbClr val="000000"/>
                </a:solidFill>
                <a:latin typeface="Calibri" pitchFamily="34" charset="0"/>
                <a:ea typeface="Calibri" pitchFamily="34" charset="0"/>
                <a:cs typeface="Calibri" pitchFamily="34" charset="0"/>
              </a:rPr>
              <a:t>célèbre</a:t>
            </a:r>
            <a:r>
              <a:rPr lang="en-GB" sz="1200" dirty="0" smtClean="0">
                <a:solidFill>
                  <a:srgbClr val="000000"/>
                </a:solidFill>
                <a:latin typeface="Calibri" pitchFamily="34" charset="0"/>
                <a:ea typeface="Calibri" pitchFamily="34" charset="0"/>
                <a:cs typeface="Calibri" pitchFamily="34" charset="0"/>
              </a:rPr>
              <a:t>” (famous); </a:t>
            </a:r>
            <a:r>
              <a:rPr lang="en-GB" sz="1200" b="1" dirty="0" smtClean="0">
                <a:solidFill>
                  <a:srgbClr val="000000"/>
                </a:solidFill>
                <a:latin typeface="Calibri" pitchFamily="34" charset="0"/>
                <a:ea typeface="Calibri" pitchFamily="34" charset="0"/>
                <a:cs typeface="Calibri" pitchFamily="34" charset="0"/>
              </a:rPr>
              <a:t>marcher </a:t>
            </a:r>
            <a:r>
              <a:rPr lang="en-GB" sz="1200" dirty="0" smtClean="0">
                <a:solidFill>
                  <a:srgbClr val="000000"/>
                </a:solidFill>
                <a:latin typeface="Calibri" pitchFamily="34" charset="0"/>
                <a:ea typeface="Calibri" pitchFamily="34" charset="0"/>
                <a:cs typeface="Calibri" pitchFamily="34" charset="0"/>
              </a:rPr>
              <a:t>= </a:t>
            </a:r>
            <a:r>
              <a:rPr lang="en-GB" sz="1200" b="1" dirty="0" err="1" smtClean="0">
                <a:solidFill>
                  <a:srgbClr val="000000"/>
                </a:solidFill>
                <a:latin typeface="Calibri" pitchFamily="34" charset="0"/>
                <a:ea typeface="Calibri" pitchFamily="34" charset="0"/>
                <a:cs typeface="Calibri" pitchFamily="34" charset="0"/>
              </a:rPr>
              <a:t>aller</a:t>
            </a:r>
            <a:r>
              <a:rPr lang="en-GB" sz="1200" b="1" dirty="0" smtClean="0">
                <a:solidFill>
                  <a:srgbClr val="000000"/>
                </a:solidFill>
                <a:latin typeface="Calibri" pitchFamily="34" charset="0"/>
                <a:ea typeface="Calibri" pitchFamily="34" charset="0"/>
                <a:cs typeface="Calibri" pitchFamily="34" charset="0"/>
              </a:rPr>
              <a:t> à pied</a:t>
            </a:r>
            <a:r>
              <a:rPr lang="en-GB" sz="1200" dirty="0" smtClean="0">
                <a:solidFill>
                  <a:srgbClr val="000000"/>
                </a:solidFill>
                <a:latin typeface="Calibri" pitchFamily="34" charset="0"/>
                <a:ea typeface="Calibri" pitchFamily="34" charset="0"/>
                <a:cs typeface="Calibri" pitchFamily="34" charset="0"/>
              </a:rPr>
              <a:t> = to go for a walk</a:t>
            </a:r>
            <a:endParaRPr lang="en-GB" sz="1200" baseline="0" dirty="0" smtClean="0">
              <a:solidFill>
                <a:srgbClr val="000000"/>
              </a:solidFill>
              <a:latin typeface="Calibri" pitchFamily="34" charset="0"/>
              <a:ea typeface="Calibri" pitchFamily="34" charset="0"/>
              <a:cs typeface="Calibri" pitchFamily="34" charset="0"/>
            </a:endParaRPr>
          </a:p>
          <a:p>
            <a:pPr lvl="0" eaLnBrk="0" hangingPunct="0">
              <a:buFont typeface="Arial" pitchFamily="34" charset="0"/>
              <a:buChar char="•"/>
            </a:pPr>
            <a:r>
              <a:rPr kumimoji="0" lang="en-GB" sz="1200" b="0" i="0" u="none" strike="noStrike" cap="none" normalizeH="0" dirty="0" smtClean="0">
                <a:ln>
                  <a:noFill/>
                </a:ln>
                <a:solidFill>
                  <a:srgbClr val="000000"/>
                </a:solidFill>
                <a:effectLst/>
                <a:latin typeface="Calibri" pitchFamily="34" charset="0"/>
                <a:ea typeface="Calibri" pitchFamily="34" charset="0"/>
                <a:cs typeface="Calibri" pitchFamily="34" charset="0"/>
              </a:rPr>
              <a:t>Learn positive &amp; negative opinions</a:t>
            </a:r>
          </a:p>
          <a:p>
            <a:pPr lvl="0" eaLnBrk="0" hangingPunct="0">
              <a:buFont typeface="Arial" pitchFamily="34" charset="0"/>
              <a:buChar char="•"/>
            </a:pPr>
            <a:r>
              <a:rPr lang="en-GB" sz="1200" baseline="0" dirty="0" smtClean="0">
                <a:solidFill>
                  <a:srgbClr val="000000"/>
                </a:solidFill>
                <a:latin typeface="Calibri" pitchFamily="34" charset="0"/>
                <a:ea typeface="Calibri" pitchFamily="34" charset="0"/>
                <a:cs typeface="Calibri" pitchFamily="34" charset="0"/>
              </a:rPr>
              <a:t>Learn connectives. For example when you have to decide if an utterance is P, P&amp;N or N connectives such as: </a:t>
            </a:r>
            <a:r>
              <a:rPr lang="en-GB" sz="1200" b="1" dirty="0" err="1" smtClean="0">
                <a:solidFill>
                  <a:srgbClr val="000000"/>
                </a:solidFill>
                <a:latin typeface="Calibri" pitchFamily="34" charset="0"/>
                <a:ea typeface="Calibri" pitchFamily="34" charset="0"/>
                <a:cs typeface="Calibri" pitchFamily="34" charset="0"/>
              </a:rPr>
              <a:t>mais</a:t>
            </a:r>
            <a:r>
              <a:rPr lang="en-GB" sz="1200" baseline="0" dirty="0" smtClean="0">
                <a:solidFill>
                  <a:srgbClr val="000000"/>
                </a:solidFill>
                <a:latin typeface="Calibri" pitchFamily="34" charset="0"/>
                <a:ea typeface="Calibri" pitchFamily="34" charset="0"/>
                <a:cs typeface="Calibri" pitchFamily="34" charset="0"/>
              </a:rPr>
              <a:t> (but), </a:t>
            </a:r>
            <a:r>
              <a:rPr lang="en-GB" sz="1200" b="1" dirty="0" err="1" smtClean="0">
                <a:solidFill>
                  <a:srgbClr val="000000"/>
                </a:solidFill>
                <a:latin typeface="Calibri" pitchFamily="34" charset="0"/>
                <a:ea typeface="Calibri" pitchFamily="34" charset="0"/>
                <a:cs typeface="Calibri" pitchFamily="34" charset="0"/>
              </a:rPr>
              <a:t>cependant</a:t>
            </a:r>
            <a:r>
              <a:rPr lang="en-GB" sz="1200" b="1" baseline="0" dirty="0" smtClean="0">
                <a:solidFill>
                  <a:srgbClr val="000000"/>
                </a:solidFill>
                <a:latin typeface="Calibri" pitchFamily="34" charset="0"/>
                <a:ea typeface="Calibri" pitchFamily="34" charset="0"/>
                <a:cs typeface="Calibri" pitchFamily="34" charset="0"/>
              </a:rPr>
              <a:t> </a:t>
            </a:r>
            <a:r>
              <a:rPr lang="en-GB" sz="1200" baseline="0" dirty="0" smtClean="0">
                <a:solidFill>
                  <a:srgbClr val="000000"/>
                </a:solidFill>
                <a:latin typeface="Calibri" pitchFamily="34" charset="0"/>
                <a:ea typeface="Calibri" pitchFamily="34" charset="0"/>
                <a:cs typeface="Calibri" pitchFamily="34" charset="0"/>
              </a:rPr>
              <a:t>(however), </a:t>
            </a:r>
            <a:r>
              <a:rPr lang="en-GB" sz="1200" b="1" dirty="0" err="1" smtClean="0">
                <a:solidFill>
                  <a:srgbClr val="000000"/>
                </a:solidFill>
                <a:latin typeface="Calibri" pitchFamily="34" charset="0"/>
                <a:ea typeface="Calibri" pitchFamily="34" charset="0"/>
                <a:cs typeface="Calibri" pitchFamily="34" charset="0"/>
              </a:rPr>
              <a:t>d’autre</a:t>
            </a:r>
            <a:r>
              <a:rPr lang="en-GB" sz="1200" b="1" dirty="0" smtClean="0">
                <a:solidFill>
                  <a:srgbClr val="000000"/>
                </a:solidFill>
                <a:latin typeface="Calibri" pitchFamily="34" charset="0"/>
                <a:ea typeface="Calibri" pitchFamily="34" charset="0"/>
                <a:cs typeface="Calibri" pitchFamily="34" charset="0"/>
              </a:rPr>
              <a:t> part</a:t>
            </a:r>
            <a:r>
              <a:rPr lang="en-GB" sz="1200" b="1" baseline="0" dirty="0" smtClean="0">
                <a:solidFill>
                  <a:srgbClr val="000000"/>
                </a:solidFill>
                <a:latin typeface="Calibri" pitchFamily="34" charset="0"/>
                <a:ea typeface="Calibri" pitchFamily="34" charset="0"/>
                <a:cs typeface="Calibri" pitchFamily="34" charset="0"/>
              </a:rPr>
              <a:t> </a:t>
            </a:r>
            <a:r>
              <a:rPr lang="en-GB" sz="1200" baseline="0" dirty="0" smtClean="0">
                <a:solidFill>
                  <a:srgbClr val="000000"/>
                </a:solidFill>
                <a:latin typeface="Calibri" pitchFamily="34" charset="0"/>
                <a:ea typeface="Calibri" pitchFamily="34" charset="0"/>
                <a:cs typeface="Calibri" pitchFamily="34" charset="0"/>
              </a:rPr>
              <a:t>(on the other hand/ however), </a:t>
            </a:r>
            <a:r>
              <a:rPr lang="en-GB" sz="1200" b="1" dirty="0" err="1" smtClean="0">
                <a:solidFill>
                  <a:srgbClr val="000000"/>
                </a:solidFill>
                <a:latin typeface="Calibri" pitchFamily="34" charset="0"/>
                <a:ea typeface="Calibri" pitchFamily="34" charset="0"/>
                <a:cs typeface="Calibri" pitchFamily="34" charset="0"/>
              </a:rPr>
              <a:t>lors</a:t>
            </a:r>
            <a:r>
              <a:rPr lang="en-GB" sz="1200" b="1" baseline="0" dirty="0" err="1" smtClean="0">
                <a:solidFill>
                  <a:srgbClr val="000000"/>
                </a:solidFill>
                <a:latin typeface="Calibri" pitchFamily="34" charset="0"/>
                <a:ea typeface="Calibri" pitchFamily="34" charset="0"/>
                <a:cs typeface="Calibri" pitchFamily="34" charset="0"/>
              </a:rPr>
              <a:t>que</a:t>
            </a:r>
            <a:r>
              <a:rPr lang="en-GB" sz="1200" b="1" baseline="0" dirty="0" smtClean="0">
                <a:solidFill>
                  <a:srgbClr val="000000"/>
                </a:solidFill>
                <a:latin typeface="Calibri" pitchFamily="34" charset="0"/>
                <a:ea typeface="Calibri" pitchFamily="34" charset="0"/>
                <a:cs typeface="Calibri" pitchFamily="34" charset="0"/>
              </a:rPr>
              <a:t> </a:t>
            </a:r>
            <a:r>
              <a:rPr lang="en-GB" sz="1200" baseline="0" dirty="0" smtClean="0">
                <a:solidFill>
                  <a:srgbClr val="000000"/>
                </a:solidFill>
                <a:latin typeface="Calibri" pitchFamily="34" charset="0"/>
                <a:ea typeface="Calibri" pitchFamily="34" charset="0"/>
                <a:cs typeface="Calibri" pitchFamily="34" charset="0"/>
              </a:rPr>
              <a:t>(whilst), </a:t>
            </a:r>
            <a:r>
              <a:rPr lang="en-GB" sz="1200" b="1" baseline="0" dirty="0" err="1" smtClean="0">
                <a:solidFill>
                  <a:srgbClr val="000000"/>
                </a:solidFill>
                <a:latin typeface="Calibri" pitchFamily="34" charset="0"/>
                <a:ea typeface="Calibri" pitchFamily="34" charset="0"/>
                <a:cs typeface="Calibri" pitchFamily="34" charset="0"/>
              </a:rPr>
              <a:t>bienque</a:t>
            </a:r>
            <a:r>
              <a:rPr lang="en-GB" sz="1200" baseline="0" dirty="0" smtClean="0">
                <a:solidFill>
                  <a:srgbClr val="000000"/>
                </a:solidFill>
                <a:latin typeface="Calibri" pitchFamily="34" charset="0"/>
                <a:ea typeface="Calibri" pitchFamily="34" charset="0"/>
                <a:cs typeface="Calibri" pitchFamily="34" charset="0"/>
              </a:rPr>
              <a:t> (although) give the suggestion of a change in opinion, so the answer would be P&amp;N</a:t>
            </a:r>
          </a:p>
          <a:p>
            <a:pPr eaLnBrk="0" hangingPunct="0">
              <a:buFont typeface="Arial" pitchFamily="34" charset="0"/>
              <a:buChar char="•"/>
            </a:pPr>
            <a:r>
              <a:rPr lang="en-GB" sz="1200" dirty="0" smtClean="0">
                <a:solidFill>
                  <a:srgbClr val="000000"/>
                </a:solidFill>
                <a:latin typeface="Calibri" pitchFamily="34" charset="0"/>
                <a:ea typeface="Calibri" pitchFamily="34" charset="0"/>
                <a:cs typeface="Calibri" pitchFamily="34" charset="0"/>
              </a:rPr>
              <a:t>Remember that at Higher Tier, </a:t>
            </a:r>
            <a:r>
              <a:rPr lang="en-GB" sz="1200" b="1" dirty="0" smtClean="0">
                <a:solidFill>
                  <a:srgbClr val="000000"/>
                </a:solidFill>
                <a:latin typeface="Calibri" pitchFamily="34" charset="0"/>
                <a:ea typeface="Calibri" pitchFamily="34" charset="0"/>
                <a:cs typeface="Calibri" pitchFamily="34" charset="0"/>
              </a:rPr>
              <a:t>50% </a:t>
            </a:r>
            <a:r>
              <a:rPr lang="en-GB" sz="1200" dirty="0" smtClean="0">
                <a:solidFill>
                  <a:srgbClr val="000000"/>
                </a:solidFill>
                <a:latin typeface="Calibri" pitchFamily="34" charset="0"/>
                <a:ea typeface="Calibri" pitchFamily="34" charset="0"/>
                <a:cs typeface="Calibri" pitchFamily="34" charset="0"/>
              </a:rPr>
              <a:t>of the questions are aimed at grades </a:t>
            </a:r>
            <a:r>
              <a:rPr lang="en-GB" sz="1200" b="1" dirty="0" smtClean="0">
                <a:solidFill>
                  <a:srgbClr val="000000"/>
                </a:solidFill>
                <a:latin typeface="Calibri" pitchFamily="34" charset="0"/>
                <a:ea typeface="Calibri" pitchFamily="34" charset="0"/>
                <a:cs typeface="Calibri" pitchFamily="34" charset="0"/>
              </a:rPr>
              <a:t>7-9</a:t>
            </a:r>
            <a:r>
              <a:rPr lang="en-GB" sz="1200" dirty="0" smtClean="0">
                <a:solidFill>
                  <a:srgbClr val="000000"/>
                </a:solidFill>
                <a:latin typeface="Calibri" pitchFamily="34" charset="0"/>
                <a:ea typeface="Calibri" pitchFamily="34" charset="0"/>
                <a:cs typeface="Calibri" pitchFamily="34" charset="0"/>
              </a:rPr>
              <a:t> so these questions will be very challenging. So, listen &amp; read  to the end of each question before giving an answer-there will be </a:t>
            </a:r>
            <a:r>
              <a:rPr lang="en-GB" sz="1200" dirty="0" err="1" smtClean="0">
                <a:solidFill>
                  <a:srgbClr val="000000"/>
                </a:solidFill>
                <a:latin typeface="Calibri" pitchFamily="34" charset="0"/>
                <a:ea typeface="Calibri" pitchFamily="34" charset="0"/>
                <a:cs typeface="Calibri" pitchFamily="34" charset="0"/>
              </a:rPr>
              <a:t>distractors</a:t>
            </a:r>
            <a:r>
              <a:rPr lang="en-GB" sz="1200" dirty="0" smtClean="0">
                <a:solidFill>
                  <a:srgbClr val="000000"/>
                </a:solidFill>
                <a:latin typeface="Calibri" pitchFamily="34" charset="0"/>
                <a:ea typeface="Calibri" pitchFamily="34" charset="0"/>
                <a:cs typeface="Calibri" pitchFamily="34" charset="0"/>
              </a:rPr>
              <a:t> -you need to spot them! </a:t>
            </a:r>
          </a:p>
          <a:p>
            <a:pPr eaLnBrk="0" hangingPunct="0">
              <a:buFont typeface="Arial" pitchFamily="34" charset="0"/>
              <a:buChar char="•"/>
            </a:pPr>
            <a:r>
              <a:rPr lang="en-GB" sz="1200" dirty="0" smtClean="0">
                <a:solidFill>
                  <a:srgbClr val="000000"/>
                </a:solidFill>
                <a:latin typeface="Calibri" pitchFamily="34" charset="0"/>
                <a:ea typeface="Calibri" pitchFamily="34" charset="0"/>
                <a:cs typeface="Calibri" pitchFamily="34" charset="0"/>
              </a:rPr>
              <a:t>For example you hear: “</a:t>
            </a:r>
            <a:r>
              <a:rPr lang="fr-FR" sz="1200" b="1" dirty="0">
                <a:latin typeface="+mn-lt"/>
              </a:rPr>
              <a:t>En ce moment, il y a de plus en plus d'étudiants qui font du travail bénévole ici au Québec et dans d'autres pays du monde. Quelquefois, ils connaissent les gens qu'ils aident mais le plus souvent ce sont des inconnus</a:t>
            </a:r>
            <a:r>
              <a:rPr lang="fr-FR" sz="1200" dirty="0"/>
              <a:t>.</a:t>
            </a:r>
            <a:r>
              <a:rPr lang="es-ES" sz="1200" b="1" dirty="0" smtClean="0">
                <a:solidFill>
                  <a:srgbClr val="000000"/>
                </a:solidFill>
                <a:latin typeface="Calibri" pitchFamily="34" charset="0"/>
                <a:ea typeface="Calibri" pitchFamily="34" charset="0"/>
                <a:cs typeface="Calibri" pitchFamily="34" charset="0"/>
              </a:rPr>
              <a:t>.” </a:t>
            </a:r>
          </a:p>
          <a:p>
            <a:pPr eaLnBrk="0" hangingPunct="0"/>
            <a:r>
              <a:rPr lang="es-ES" sz="1200" dirty="0" err="1" smtClean="0">
                <a:solidFill>
                  <a:srgbClr val="000000"/>
                </a:solidFill>
                <a:latin typeface="Calibri" pitchFamily="34" charset="0"/>
                <a:ea typeface="Calibri" pitchFamily="34" charset="0"/>
                <a:cs typeface="Calibri" pitchFamily="34" charset="0"/>
              </a:rPr>
              <a:t>You</a:t>
            </a:r>
            <a:r>
              <a:rPr lang="es-ES" sz="1200" dirty="0" smtClean="0">
                <a:solidFill>
                  <a:srgbClr val="000000"/>
                </a:solidFill>
                <a:latin typeface="Calibri" pitchFamily="34" charset="0"/>
                <a:ea typeface="Calibri" pitchFamily="34" charset="0"/>
                <a:cs typeface="Calibri" pitchFamily="34" charset="0"/>
              </a:rPr>
              <a:t> </a:t>
            </a:r>
            <a:r>
              <a:rPr lang="es-ES" sz="1200" dirty="0" err="1" smtClean="0">
                <a:solidFill>
                  <a:srgbClr val="000000"/>
                </a:solidFill>
                <a:latin typeface="Calibri" pitchFamily="34" charset="0"/>
                <a:ea typeface="Calibri" pitchFamily="34" charset="0"/>
                <a:cs typeface="Calibri" pitchFamily="34" charset="0"/>
              </a:rPr>
              <a:t>have</a:t>
            </a:r>
            <a:r>
              <a:rPr lang="es-ES" sz="1200" dirty="0" smtClean="0">
                <a:solidFill>
                  <a:srgbClr val="000000"/>
                </a:solidFill>
                <a:latin typeface="Calibri" pitchFamily="34" charset="0"/>
                <a:ea typeface="Calibri" pitchFamily="34" charset="0"/>
                <a:cs typeface="Calibri" pitchFamily="34" charset="0"/>
              </a:rPr>
              <a:t> to </a:t>
            </a:r>
            <a:r>
              <a:rPr lang="es-ES" sz="1200" dirty="0" err="1" smtClean="0">
                <a:solidFill>
                  <a:srgbClr val="000000"/>
                </a:solidFill>
                <a:latin typeface="Calibri" pitchFamily="34" charset="0"/>
                <a:ea typeface="Calibri" pitchFamily="34" charset="0"/>
                <a:cs typeface="Calibri" pitchFamily="34" charset="0"/>
              </a:rPr>
              <a:t>choose</a:t>
            </a:r>
            <a:r>
              <a:rPr lang="es-ES" sz="1200" dirty="0" smtClean="0">
                <a:solidFill>
                  <a:srgbClr val="000000"/>
                </a:solidFill>
                <a:latin typeface="Calibri" pitchFamily="34" charset="0"/>
                <a:ea typeface="Calibri" pitchFamily="34" charset="0"/>
                <a:cs typeface="Calibri" pitchFamily="34" charset="0"/>
              </a:rPr>
              <a:t> </a:t>
            </a:r>
            <a:r>
              <a:rPr lang="es-ES" sz="1200" dirty="0" err="1" smtClean="0">
                <a:solidFill>
                  <a:srgbClr val="000000"/>
                </a:solidFill>
                <a:latin typeface="Calibri" pitchFamily="34" charset="0"/>
                <a:ea typeface="Calibri" pitchFamily="34" charset="0"/>
                <a:cs typeface="Calibri" pitchFamily="34" charset="0"/>
              </a:rPr>
              <a:t>from</a:t>
            </a:r>
            <a:r>
              <a:rPr lang="es-ES" sz="1200" dirty="0" smtClean="0">
                <a:solidFill>
                  <a:srgbClr val="000000"/>
                </a:solidFill>
                <a:latin typeface="Calibri" pitchFamily="34" charset="0"/>
                <a:ea typeface="Calibri" pitchFamily="34" charset="0"/>
                <a:cs typeface="Calibri" pitchFamily="34" charset="0"/>
              </a:rPr>
              <a:t>: </a:t>
            </a:r>
            <a:r>
              <a:rPr lang="es-ES" sz="1200" dirty="0" err="1" smtClean="0">
                <a:solidFill>
                  <a:srgbClr val="000000"/>
                </a:solidFill>
                <a:latin typeface="Calibri" pitchFamily="34" charset="0"/>
                <a:ea typeface="Calibri" pitchFamily="34" charset="0"/>
                <a:cs typeface="Calibri" pitchFamily="34" charset="0"/>
              </a:rPr>
              <a:t>Students</a:t>
            </a:r>
            <a:r>
              <a:rPr lang="es-ES" sz="1200" dirty="0" smtClean="0">
                <a:solidFill>
                  <a:srgbClr val="000000"/>
                </a:solidFill>
                <a:latin typeface="Calibri" pitchFamily="34" charset="0"/>
                <a:ea typeface="Calibri" pitchFamily="34" charset="0"/>
                <a:cs typeface="Calibri" pitchFamily="34" charset="0"/>
              </a:rPr>
              <a:t> in Quebec…</a:t>
            </a:r>
          </a:p>
          <a:p>
            <a:pPr eaLnBrk="0" hangingPunct="0"/>
            <a:r>
              <a:rPr lang="en-GB" sz="1200" dirty="0" smtClean="0">
                <a:solidFill>
                  <a:srgbClr val="000000"/>
                </a:solidFill>
                <a:latin typeface="Calibri" pitchFamily="34" charset="0"/>
                <a:ea typeface="Calibri" pitchFamily="34" charset="0"/>
                <a:cs typeface="Calibri" pitchFamily="34" charset="0"/>
              </a:rPr>
              <a:t>A: are not volunteering in such great numbers. </a:t>
            </a:r>
          </a:p>
          <a:p>
            <a:pPr eaLnBrk="0" hangingPunct="0"/>
            <a:r>
              <a:rPr lang="en-GB" sz="1200" dirty="0" smtClean="0">
                <a:solidFill>
                  <a:srgbClr val="000000"/>
                </a:solidFill>
                <a:latin typeface="Calibri" pitchFamily="34" charset="0"/>
                <a:ea typeface="Calibri" pitchFamily="34" charset="0"/>
                <a:cs typeface="Calibri" pitchFamily="34" charset="0"/>
              </a:rPr>
              <a:t>B: volunteer to help at home and abroad. </a:t>
            </a:r>
          </a:p>
          <a:p>
            <a:pPr eaLnBrk="0" hangingPunct="0"/>
            <a:r>
              <a:rPr lang="en-GB" sz="1200" dirty="0" smtClean="0">
                <a:solidFill>
                  <a:srgbClr val="000000"/>
                </a:solidFill>
                <a:latin typeface="Calibri" pitchFamily="34" charset="0"/>
                <a:ea typeface="Calibri" pitchFamily="34" charset="0"/>
                <a:cs typeface="Calibri" pitchFamily="34" charset="0"/>
              </a:rPr>
              <a:t>C: only help people they do not know. </a:t>
            </a:r>
          </a:p>
          <a:p>
            <a:pPr eaLnBrk="0" hangingPunct="0"/>
            <a:r>
              <a:rPr lang="en-GB" sz="1200" dirty="0" smtClean="0">
                <a:solidFill>
                  <a:srgbClr val="000000"/>
                </a:solidFill>
                <a:latin typeface="Calibri" pitchFamily="34" charset="0"/>
                <a:ea typeface="Calibri" pitchFamily="34" charset="0"/>
                <a:cs typeface="Calibri" pitchFamily="34" charset="0"/>
              </a:rPr>
              <a:t>You may choose “C” because you heard “</a:t>
            </a:r>
            <a:r>
              <a:rPr lang="en-GB" sz="1200" dirty="0" err="1" smtClean="0">
                <a:solidFill>
                  <a:srgbClr val="000000"/>
                </a:solidFill>
                <a:latin typeface="Calibri" pitchFamily="34" charset="0"/>
                <a:ea typeface="Calibri" pitchFamily="34" charset="0"/>
                <a:cs typeface="Calibri" pitchFamily="34" charset="0"/>
              </a:rPr>
              <a:t>inconnus</a:t>
            </a:r>
            <a:r>
              <a:rPr lang="en-GB" sz="1200" dirty="0" smtClean="0">
                <a:solidFill>
                  <a:srgbClr val="000000"/>
                </a:solidFill>
                <a:latin typeface="Calibri" pitchFamily="34" charset="0"/>
                <a:ea typeface="Calibri" pitchFamily="34" charset="0"/>
                <a:cs typeface="Calibri" pitchFamily="34" charset="0"/>
              </a:rPr>
              <a:t>”. The answer is B (they do voluntary work here in Quebec and in other countries of the world.”</a:t>
            </a:r>
          </a:p>
          <a:p>
            <a:pPr eaLnBrk="0" hangingPunct="0">
              <a:buFont typeface="Arial" pitchFamily="34" charset="0"/>
              <a:buChar char="•"/>
            </a:pPr>
            <a:r>
              <a:rPr lang="en-GB" sz="1200" dirty="0" smtClean="0">
                <a:solidFill>
                  <a:srgbClr val="000000"/>
                </a:solidFill>
                <a:latin typeface="Calibri" pitchFamily="34" charset="0"/>
                <a:ea typeface="Calibri" pitchFamily="34" charset="0"/>
                <a:cs typeface="Calibri" pitchFamily="34" charset="0"/>
              </a:rPr>
              <a:t>Go on line to AQA</a:t>
            </a:r>
          </a:p>
          <a:p>
            <a:pPr eaLnBrk="0" hangingPunct="0"/>
            <a:endParaRPr lang="en-GB" sz="1200" b="1" baseline="0" dirty="0" smtClean="0">
              <a:solidFill>
                <a:srgbClr val="000000"/>
              </a:solidFill>
              <a:latin typeface="Calibri" pitchFamily="34" charset="0"/>
              <a:ea typeface="Calibri" pitchFamily="34" charset="0"/>
              <a:cs typeface="Calibri" pitchFamily="34" charset="0"/>
            </a:endParaRPr>
          </a:p>
          <a:p>
            <a:pPr lvl="0" algn="ctr" eaLnBrk="0" hangingPunct="0"/>
            <a:r>
              <a:rPr lang="en-GB" sz="1200" b="1" dirty="0" smtClean="0">
                <a:solidFill>
                  <a:srgbClr val="000000"/>
                </a:solidFill>
                <a:latin typeface="Calibri" pitchFamily="34" charset="0"/>
                <a:ea typeface="Calibri" pitchFamily="34" charset="0"/>
                <a:cs typeface="Calibri" pitchFamily="34" charset="0"/>
              </a:rPr>
              <a:t>LISTENING EXAM ADVICE</a:t>
            </a:r>
          </a:p>
          <a:p>
            <a:pPr lvl="0" algn="ctr" eaLnBrk="0" hangingPunct="0"/>
            <a:endParaRPr lang="en-GB" sz="1200" b="1" dirty="0" smtClean="0">
              <a:solidFill>
                <a:srgbClr val="000000"/>
              </a:solidFill>
              <a:latin typeface="Calibri" pitchFamily="34" charset="0"/>
              <a:ea typeface="Calibri" pitchFamily="34" charset="0"/>
              <a:cs typeface="Calibri" pitchFamily="34" charset="0"/>
            </a:endParaRPr>
          </a:p>
          <a:p>
            <a:pPr lvl="0" eaLnBrk="0" hangingPunct="0"/>
            <a:r>
              <a:rPr lang="en-GB" sz="1200" b="1" dirty="0" smtClean="0">
                <a:solidFill>
                  <a:srgbClr val="000000"/>
                </a:solidFill>
                <a:latin typeface="Calibri" pitchFamily="34" charset="0"/>
                <a:ea typeface="Calibri" pitchFamily="34" charset="0"/>
                <a:cs typeface="Calibri" pitchFamily="34" charset="0"/>
              </a:rPr>
              <a:t>REMEMBER:</a:t>
            </a:r>
            <a:r>
              <a:rPr lang="en-GB" sz="1200" dirty="0" smtClean="0">
                <a:latin typeface="Calibri" pitchFamily="34" charset="0"/>
                <a:cs typeface="Calibri" pitchFamily="34" charset="0"/>
              </a:rPr>
              <a:t>  </a:t>
            </a:r>
          </a:p>
          <a:p>
            <a:pPr lvl="0" eaLnBrk="0" hangingPunct="0"/>
            <a:r>
              <a:rPr lang="en-GB" sz="1200" b="1" dirty="0" smtClean="0">
                <a:latin typeface="Calibri" pitchFamily="34" charset="0"/>
                <a:cs typeface="Calibri" pitchFamily="34" charset="0"/>
              </a:rPr>
              <a:t>Section A: </a:t>
            </a:r>
            <a:r>
              <a:rPr lang="en-GB" sz="1200" dirty="0" smtClean="0">
                <a:latin typeface="Calibri" pitchFamily="34" charset="0"/>
                <a:cs typeface="Calibri" pitchFamily="34" charset="0"/>
              </a:rPr>
              <a:t>Answer the questions in </a:t>
            </a:r>
            <a:r>
              <a:rPr lang="en-GB" sz="1200" b="1" dirty="0" smtClean="0">
                <a:latin typeface="Calibri" pitchFamily="34" charset="0"/>
                <a:cs typeface="Calibri" pitchFamily="34" charset="0"/>
              </a:rPr>
              <a:t>English</a:t>
            </a:r>
            <a:r>
              <a:rPr lang="en-GB" sz="1200" dirty="0" smtClean="0">
                <a:latin typeface="Calibri" pitchFamily="34" charset="0"/>
                <a:cs typeface="Calibri" pitchFamily="34" charset="0"/>
              </a:rPr>
              <a:t>. </a:t>
            </a:r>
          </a:p>
          <a:p>
            <a:pPr lvl="0" eaLnBrk="0" hangingPunct="0"/>
            <a:r>
              <a:rPr lang="en-GB" sz="1200" b="1" dirty="0" smtClean="0">
                <a:latin typeface="Calibri" pitchFamily="34" charset="0"/>
                <a:cs typeface="Calibri" pitchFamily="34" charset="0"/>
              </a:rPr>
              <a:t>Section B</a:t>
            </a:r>
            <a:r>
              <a:rPr lang="en-GB" sz="1200" dirty="0" smtClean="0">
                <a:latin typeface="Calibri" pitchFamily="34" charset="0"/>
                <a:cs typeface="Calibri" pitchFamily="34" charset="0"/>
              </a:rPr>
              <a:t>: Dictation. You will hear 4 short sentences three times; the first time as a full sentence, the second time in short sections and the third time again as a full sentence. You will write down what you hear for each sentence. </a:t>
            </a:r>
            <a:endParaRPr lang="en-GB" sz="1200" b="1" dirty="0" smtClean="0">
              <a:solidFill>
                <a:srgbClr val="000000"/>
              </a:solidFill>
              <a:latin typeface="Calibri" pitchFamily="34" charset="0"/>
              <a:ea typeface="Calibri" pitchFamily="34" charset="0"/>
              <a:cs typeface="Calibri" pitchFamily="34" charset="0"/>
            </a:endParaRPr>
          </a:p>
          <a:p>
            <a:endParaRPr lang="en-GB" sz="1200" b="1" dirty="0" smtClean="0">
              <a:latin typeface="Calibri" pitchFamily="34" charset="0"/>
              <a:cs typeface="Calibri" pitchFamily="34" charset="0"/>
            </a:endParaRPr>
          </a:p>
          <a:p>
            <a:r>
              <a:rPr lang="en-GB" sz="1200" b="1" dirty="0" smtClean="0">
                <a:latin typeface="Calibri" pitchFamily="34" charset="0"/>
                <a:cs typeface="Calibri" pitchFamily="34" charset="0"/>
              </a:rPr>
              <a:t>Maximise the 5 minutes' reading time by: </a:t>
            </a:r>
          </a:p>
          <a:p>
            <a:pPr>
              <a:buFont typeface="Arial" pitchFamily="34" charset="0"/>
              <a:buChar char="•"/>
            </a:pPr>
            <a:r>
              <a:rPr lang="en-GB" sz="1200" dirty="0" smtClean="0">
                <a:latin typeface="Calibri" pitchFamily="34" charset="0"/>
                <a:cs typeface="Calibri" pitchFamily="34" charset="0"/>
              </a:rPr>
              <a:t>reading all the questions &amp; question titles carefully</a:t>
            </a:r>
          </a:p>
          <a:p>
            <a:pPr>
              <a:buFont typeface="Arial" pitchFamily="34" charset="0"/>
              <a:buChar char="•"/>
            </a:pPr>
            <a:r>
              <a:rPr lang="en-GB" sz="1200" dirty="0" smtClean="0">
                <a:latin typeface="Calibri" pitchFamily="34" charset="0"/>
                <a:cs typeface="Calibri" pitchFamily="34" charset="0"/>
              </a:rPr>
              <a:t>looking at any examples given, as these point out the level of detail required</a:t>
            </a:r>
          </a:p>
          <a:p>
            <a:pPr>
              <a:buFont typeface="Arial" pitchFamily="34" charset="0"/>
              <a:buChar char="•"/>
            </a:pPr>
            <a:r>
              <a:rPr lang="en-GB" sz="1200" dirty="0" smtClean="0">
                <a:latin typeface="Calibri" pitchFamily="34" charset="0"/>
                <a:cs typeface="Calibri" pitchFamily="34" charset="0"/>
              </a:rPr>
              <a:t>highlighting or underlining key words which have been highlighted in the rubrics/questions</a:t>
            </a:r>
          </a:p>
          <a:p>
            <a:pPr>
              <a:buFont typeface="Arial" pitchFamily="34" charset="0"/>
              <a:buChar char="•"/>
            </a:pPr>
            <a:r>
              <a:rPr lang="en-GB" sz="1200" dirty="0" smtClean="0">
                <a:latin typeface="Calibri" pitchFamily="34" charset="0"/>
                <a:cs typeface="Calibri" pitchFamily="34" charset="0"/>
              </a:rPr>
              <a:t>identifying the questions which have two parts to answer from the same utterance (E.G. Question 12: 12.1, 12.2)</a:t>
            </a:r>
          </a:p>
          <a:p>
            <a:endParaRPr lang="en-GB" sz="1200" dirty="0" smtClean="0">
              <a:latin typeface="Calibri" pitchFamily="34" charset="0"/>
              <a:cs typeface="Calibri" pitchFamily="34" charset="0"/>
            </a:endParaRPr>
          </a:p>
          <a:p>
            <a:r>
              <a:rPr lang="en-GB" sz="1200" b="1" dirty="0" smtClean="0">
                <a:latin typeface="Calibri" pitchFamily="34" charset="0"/>
                <a:cs typeface="Calibri" pitchFamily="34" charset="0"/>
              </a:rPr>
              <a:t>With questions where you have to give a written answer in English: </a:t>
            </a:r>
          </a:p>
          <a:p>
            <a:pPr>
              <a:buFont typeface="Arial" pitchFamily="34" charset="0"/>
              <a:buChar char="•"/>
            </a:pPr>
            <a:r>
              <a:rPr lang="en-GB" sz="1200" dirty="0" smtClean="0">
                <a:latin typeface="Calibri" pitchFamily="34" charset="0"/>
                <a:cs typeface="Calibri" pitchFamily="34" charset="0"/>
              </a:rPr>
              <a:t>Make sure you read the question carefully so that you know exactly how to answer.</a:t>
            </a:r>
          </a:p>
          <a:p>
            <a:pPr>
              <a:buFont typeface="Arial" pitchFamily="34" charset="0"/>
              <a:buChar char="•"/>
            </a:pPr>
            <a:r>
              <a:rPr lang="en-GB" sz="1200" dirty="0" smtClean="0">
                <a:latin typeface="Calibri" pitchFamily="34" charset="0"/>
                <a:cs typeface="Calibri" pitchFamily="34" charset="0"/>
              </a:rPr>
              <a:t>Always follow the example, if one is given.</a:t>
            </a:r>
          </a:p>
          <a:p>
            <a:pPr>
              <a:buFont typeface="Arial" pitchFamily="34" charset="0"/>
              <a:buChar char="•"/>
            </a:pPr>
            <a:r>
              <a:rPr lang="en-GB" sz="1200" dirty="0" smtClean="0">
                <a:latin typeface="Calibri" pitchFamily="34" charset="0"/>
                <a:cs typeface="Calibri" pitchFamily="34" charset="0"/>
              </a:rPr>
              <a:t>Ensure that you give </a:t>
            </a:r>
            <a:r>
              <a:rPr lang="en-GB" sz="1200" b="1" dirty="0" smtClean="0">
                <a:latin typeface="Calibri" pitchFamily="34" charset="0"/>
                <a:cs typeface="Calibri" pitchFamily="34" charset="0"/>
              </a:rPr>
              <a:t>precise</a:t>
            </a:r>
            <a:r>
              <a:rPr lang="en-GB" sz="1200" dirty="0" smtClean="0">
                <a:latin typeface="Calibri" pitchFamily="34" charset="0"/>
                <a:cs typeface="Calibri" pitchFamily="34" charset="0"/>
              </a:rPr>
              <a:t> answers as vague answers will not be correct. For example, if you translate “les devoirs” as “work” instead of “homework” you will not get the mark.</a:t>
            </a:r>
          </a:p>
          <a:p>
            <a:endParaRPr lang="en-GB" sz="1200" b="1" dirty="0" smtClean="0">
              <a:latin typeface="Calibri" pitchFamily="34" charset="0"/>
              <a:cs typeface="Calibri" pitchFamily="34" charset="0"/>
            </a:endParaRPr>
          </a:p>
          <a:p>
            <a:pPr eaLnBrk="0" hangingPunct="0"/>
            <a:endParaRPr lang="en-GB" sz="1200" b="1" baseline="0" dirty="0" smtClean="0">
              <a:solidFill>
                <a:srgbClr val="000000"/>
              </a:solidFill>
              <a:latin typeface="Calibri" pitchFamily="34" charset="0"/>
              <a:ea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444A666A-3D31-43B9-854B-E5954ACFF98B}" type="slidenum">
              <a:rPr lang="en-GB" smtClean="0"/>
              <a:pPr>
                <a:defRPr/>
              </a:pPr>
              <a:t>45</a:t>
            </a:fld>
            <a:endParaRPr lang="en-GB"/>
          </a:p>
        </p:txBody>
      </p:sp>
    </p:spTree>
    <p:extLst>
      <p:ext uri="{BB962C8B-B14F-4D97-AF65-F5344CB8AC3E}">
        <p14:creationId xmlns:p14="http://schemas.microsoft.com/office/powerpoint/2010/main" val="1631089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4873363"/>
              </p:ext>
            </p:extLst>
          </p:nvPr>
        </p:nvGraphicFramePr>
        <p:xfrm>
          <a:off x="188640" y="251522"/>
          <a:ext cx="6480720" cy="8993830"/>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3294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READING STRATEGIES</a:t>
                      </a:r>
                      <a:endParaRPr kumimoji="0" lang="en-GB" sz="11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200">
                <a:tc>
                  <a:txBody>
                    <a:bodyPr/>
                    <a:lstStyle/>
                    <a:p>
                      <a:r>
                        <a:rPr lang="en-GB" sz="1100" b="1" dirty="0" smtClean="0">
                          <a:latin typeface="Calibri" pitchFamily="34" charset="0"/>
                          <a:cs typeface="Calibri" pitchFamily="34" charset="0"/>
                        </a:rPr>
                        <a:t>P</a:t>
                      </a:r>
                      <a:r>
                        <a:rPr lang="en-GB" sz="1100" dirty="0" smtClean="0">
                          <a:latin typeface="Calibri" pitchFamily="34" charset="0"/>
                          <a:cs typeface="Calibri" pitchFamily="34" charset="0"/>
                        </a:rPr>
                        <a:t>rediction</a:t>
                      </a:r>
                      <a:r>
                        <a:rPr lang="en-GB" sz="1100" b="1" dirty="0" smtClean="0">
                          <a:latin typeface="Calibri" pitchFamily="34" charset="0"/>
                          <a:cs typeface="Calibri" pitchFamily="34" charset="0"/>
                        </a:rPr>
                        <a:t>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latin typeface="Calibri" pitchFamily="34" charset="0"/>
                          <a:cs typeface="Calibri" pitchFamily="34" charset="0"/>
                        </a:rPr>
                        <a:t>What can you tell about the text from the </a:t>
                      </a:r>
                      <a:r>
                        <a:rPr lang="en-GB" sz="1100" b="1" dirty="0" smtClean="0">
                          <a:latin typeface="Calibri" pitchFamily="34" charset="0"/>
                          <a:cs typeface="Calibri" pitchFamily="34" charset="0"/>
                        </a:rPr>
                        <a:t>title</a:t>
                      </a:r>
                      <a:r>
                        <a:rPr lang="en-GB" sz="1100" dirty="0" smtClean="0">
                          <a:latin typeface="Calibri" pitchFamily="34" charset="0"/>
                          <a:cs typeface="Calibri" pitchFamily="34" charset="0"/>
                        </a:rPr>
                        <a:t>,</a:t>
                      </a:r>
                      <a:r>
                        <a:rPr lang="en-GB" sz="1100" baseline="0" dirty="0" smtClean="0">
                          <a:latin typeface="Calibri" pitchFamily="34" charset="0"/>
                          <a:cs typeface="Calibri" pitchFamily="34" charset="0"/>
                        </a:rPr>
                        <a:t> </a:t>
                      </a:r>
                      <a:r>
                        <a:rPr lang="en-GB" sz="1100" b="1" dirty="0" smtClean="0">
                          <a:latin typeface="Calibri" pitchFamily="34" charset="0"/>
                          <a:cs typeface="Calibri" pitchFamily="34" charset="0"/>
                        </a:rPr>
                        <a:t>exam rubric</a:t>
                      </a:r>
                      <a:r>
                        <a:rPr lang="en-GB" sz="1100" dirty="0" smtClean="0">
                          <a:latin typeface="Calibri" pitchFamily="34" charset="0"/>
                          <a:cs typeface="Calibri" pitchFamily="34" charset="0"/>
                        </a:rPr>
                        <a:t>, any </a:t>
                      </a:r>
                      <a:r>
                        <a:rPr lang="en-GB" sz="1100" b="1" dirty="0" smtClean="0">
                          <a:latin typeface="Calibri" pitchFamily="34" charset="0"/>
                          <a:cs typeface="Calibri" pitchFamily="34" charset="0"/>
                        </a:rPr>
                        <a:t>visuals</a:t>
                      </a:r>
                      <a:r>
                        <a:rPr lang="en-GB" sz="1100" dirty="0" smtClean="0">
                          <a:latin typeface="Calibri" pitchFamily="34" charset="0"/>
                          <a:cs typeface="Calibri" pitchFamily="34" charset="0"/>
                        </a:rPr>
                        <a:t>, the </a:t>
                      </a:r>
                      <a:r>
                        <a:rPr lang="en-GB" sz="1100" b="1" dirty="0" smtClean="0">
                          <a:latin typeface="Calibri" pitchFamily="34" charset="0"/>
                          <a:cs typeface="Calibri" pitchFamily="34" charset="0"/>
                        </a:rPr>
                        <a:t>layout</a:t>
                      </a:r>
                      <a:r>
                        <a:rPr lang="en-GB" sz="1100" dirty="0" smtClean="0">
                          <a:latin typeface="Calibri" pitchFamily="34" charset="0"/>
                          <a:cs typeface="Calibri" pitchFamily="34" charset="0"/>
                        </a:rPr>
                        <a:t>, the </a:t>
                      </a:r>
                      <a:r>
                        <a:rPr lang="en-GB" sz="1100" b="1" dirty="0" smtClean="0">
                          <a:latin typeface="Calibri" pitchFamily="34" charset="0"/>
                          <a:cs typeface="Calibri" pitchFamily="34" charset="0"/>
                        </a:rPr>
                        <a:t>punctuation</a:t>
                      </a:r>
                      <a:r>
                        <a:rPr lang="en-GB" sz="1100" dirty="0" smtClean="0">
                          <a:latin typeface="Calibri" pitchFamily="34" charset="0"/>
                          <a:cs typeface="Calibri" pitchFamily="34" charset="0"/>
                        </a:rPr>
                        <a:t>?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1456">
                <a:tc>
                  <a:txBody>
                    <a:bodyPr/>
                    <a:lstStyle/>
                    <a:p>
                      <a:r>
                        <a:rPr lang="en-GB" sz="1100" b="1" dirty="0" smtClean="0">
                          <a:latin typeface="Calibri" pitchFamily="34" charset="0"/>
                          <a:cs typeface="Calibri" pitchFamily="34" charset="0"/>
                        </a:rPr>
                        <a:t>A</a:t>
                      </a:r>
                      <a:r>
                        <a:rPr lang="en-GB" sz="1100" dirty="0" smtClean="0">
                          <a:latin typeface="Calibri" pitchFamily="34" charset="0"/>
                          <a:cs typeface="Calibri" pitchFamily="34" charset="0"/>
                        </a:rPr>
                        <a:t>nticipation</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latin typeface="Calibri" pitchFamily="34" charset="0"/>
                          <a:cs typeface="Calibri" pitchFamily="34" charset="0"/>
                        </a:rPr>
                        <a:t>Read the </a:t>
                      </a:r>
                      <a:r>
                        <a:rPr lang="en-GB" sz="1100" b="1" dirty="0" smtClean="0">
                          <a:latin typeface="Calibri" pitchFamily="34" charset="0"/>
                          <a:cs typeface="Calibri" pitchFamily="34" charset="0"/>
                        </a:rPr>
                        <a:t>English questions </a:t>
                      </a:r>
                      <a:r>
                        <a:rPr lang="en-GB" sz="1100" dirty="0" smtClean="0">
                          <a:latin typeface="Calibri" pitchFamily="34" charset="0"/>
                          <a:cs typeface="Calibri" pitchFamily="34" charset="0"/>
                        </a:rPr>
                        <a:t>to add to your overall sen</a:t>
                      </a:r>
                      <a:r>
                        <a:rPr lang="en-GB" sz="1100" baseline="0" dirty="0" smtClean="0">
                          <a:latin typeface="Calibri" pitchFamily="34" charset="0"/>
                          <a:cs typeface="Calibri" pitchFamily="34" charset="0"/>
                        </a:rPr>
                        <a:t>se </a:t>
                      </a:r>
                      <a:r>
                        <a:rPr lang="en-GB" sz="1100" dirty="0" smtClean="0">
                          <a:latin typeface="Calibri" pitchFamily="34" charset="0"/>
                          <a:cs typeface="Calibri" pitchFamily="34" charset="0"/>
                        </a:rPr>
                        <a:t>of what the text is about, and anticipate </a:t>
                      </a:r>
                      <a:r>
                        <a:rPr lang="en-GB" sz="1100" b="1" dirty="0" smtClean="0">
                          <a:latin typeface="Calibri" pitchFamily="34" charset="0"/>
                          <a:cs typeface="Calibri" pitchFamily="34" charset="0"/>
                        </a:rPr>
                        <a:t>possible answers </a:t>
                      </a:r>
                      <a:r>
                        <a:rPr lang="en-GB" sz="1100" dirty="0" smtClean="0">
                          <a:latin typeface="Calibri" pitchFamily="34" charset="0"/>
                          <a:cs typeface="Calibri" pitchFamily="34" charset="0"/>
                        </a:rPr>
                        <a:t>based on real world logic and probability.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9845">
                <a:tc>
                  <a:txBody>
                    <a:bodyPr/>
                    <a:lstStyle/>
                    <a:p>
                      <a:r>
                        <a:rPr lang="en-GB" sz="1100" b="1" dirty="0" smtClean="0">
                          <a:latin typeface="Calibri" pitchFamily="34" charset="0"/>
                          <a:cs typeface="Calibri" pitchFamily="34" charset="0"/>
                        </a:rPr>
                        <a:t>S</a:t>
                      </a:r>
                      <a:r>
                        <a:rPr lang="en-GB" sz="1100" dirty="0" smtClean="0">
                          <a:latin typeface="Calibri" pitchFamily="34" charset="0"/>
                          <a:cs typeface="Calibri" pitchFamily="34" charset="0"/>
                        </a:rPr>
                        <a:t>kim reading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latin typeface="Calibri" pitchFamily="34" charset="0"/>
                          <a:cs typeface="Calibri" pitchFamily="34" charset="0"/>
                        </a:rPr>
                        <a:t>Read the </a:t>
                      </a:r>
                      <a:r>
                        <a:rPr lang="en-GB" sz="1100" b="1" dirty="0" smtClean="0">
                          <a:latin typeface="Calibri" pitchFamily="34" charset="0"/>
                          <a:cs typeface="Calibri" pitchFamily="34" charset="0"/>
                        </a:rPr>
                        <a:t>whole text </a:t>
                      </a:r>
                      <a:r>
                        <a:rPr lang="en-GB" sz="1100" dirty="0" smtClean="0">
                          <a:latin typeface="Calibri" pitchFamily="34" charset="0"/>
                          <a:cs typeface="Calibri" pitchFamily="34" charset="0"/>
                        </a:rPr>
                        <a:t>once through to add to your gist understanding. Don’t stop when there are unfamiliar words.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5893">
                <a:tc>
                  <a:txBody>
                    <a:bodyPr/>
                    <a:lstStyle/>
                    <a:p>
                      <a:r>
                        <a:rPr lang="en-GB" sz="1100" b="1" dirty="0" smtClean="0">
                          <a:latin typeface="Calibri" pitchFamily="34" charset="0"/>
                          <a:cs typeface="Calibri" pitchFamily="34" charset="0"/>
                        </a:rPr>
                        <a:t>S</a:t>
                      </a:r>
                      <a:r>
                        <a:rPr lang="en-GB" sz="1100" dirty="0" smtClean="0">
                          <a:latin typeface="Calibri" pitchFamily="34" charset="0"/>
                          <a:cs typeface="Calibri" pitchFamily="34" charset="0"/>
                        </a:rPr>
                        <a:t>canning</a:t>
                      </a:r>
                      <a:r>
                        <a:rPr lang="en-GB" sz="1100" b="1" dirty="0" smtClean="0">
                          <a:latin typeface="Calibri" pitchFamily="34" charset="0"/>
                          <a:cs typeface="Calibri" pitchFamily="34" charset="0"/>
                        </a:rPr>
                        <a:t>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smtClean="0">
                          <a:latin typeface="Calibri" pitchFamily="34" charset="0"/>
                          <a:cs typeface="Calibri" pitchFamily="34" charset="0"/>
                        </a:rPr>
                        <a:t>Go back to the questions</a:t>
                      </a:r>
                      <a:r>
                        <a:rPr lang="en-GB" sz="1100" dirty="0" smtClean="0">
                          <a:latin typeface="Calibri" pitchFamily="34" charset="0"/>
                          <a:cs typeface="Calibri" pitchFamily="34" charset="0"/>
                        </a:rPr>
                        <a:t>, one by one. Decide what information you need. </a:t>
                      </a:r>
                      <a:r>
                        <a:rPr lang="en-GB" sz="1100" b="1" dirty="0" smtClean="0">
                          <a:latin typeface="Calibri" pitchFamily="34" charset="0"/>
                          <a:cs typeface="Calibri" pitchFamily="34" charset="0"/>
                        </a:rPr>
                        <a:t>Who? What? Where? When? Why? </a:t>
                      </a:r>
                      <a:r>
                        <a:rPr lang="en-GB" sz="1100" dirty="0" smtClean="0">
                          <a:latin typeface="Calibri" pitchFamily="34" charset="0"/>
                          <a:cs typeface="Calibri" pitchFamily="34" charset="0"/>
                        </a:rPr>
                        <a:t>If the task is multiple choice, </a:t>
                      </a:r>
                      <a:r>
                        <a:rPr lang="en-GB" sz="1100" b="1" dirty="0" smtClean="0">
                          <a:latin typeface="Calibri" pitchFamily="34" charset="0"/>
                          <a:cs typeface="Calibri" pitchFamily="34" charset="0"/>
                        </a:rPr>
                        <a:t>scan the text </a:t>
                      </a:r>
                      <a:r>
                        <a:rPr lang="en-GB" sz="1100" dirty="0" smtClean="0">
                          <a:latin typeface="Calibri" pitchFamily="34" charset="0"/>
                          <a:cs typeface="Calibri" pitchFamily="34" charset="0"/>
                        </a:rPr>
                        <a:t>for those specific words. If not, scan for possible answers that fit, e.g. a person for ‘Who?’.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1456">
                <a:tc>
                  <a:txBody>
                    <a:bodyPr/>
                    <a:lstStyle/>
                    <a:p>
                      <a:r>
                        <a:rPr lang="en-GB" sz="1100" b="1" dirty="0" smtClean="0">
                          <a:latin typeface="Calibri" pitchFamily="34" charset="0"/>
                          <a:cs typeface="Calibri" pitchFamily="34" charset="0"/>
                        </a:rPr>
                        <a:t>E</a:t>
                      </a:r>
                      <a:r>
                        <a:rPr lang="en-GB" sz="1100" dirty="0" smtClean="0">
                          <a:latin typeface="Calibri" pitchFamily="34" charset="0"/>
                          <a:cs typeface="Calibri" pitchFamily="34" charset="0"/>
                        </a:rPr>
                        <a:t>valuation</a:t>
                      </a:r>
                      <a:r>
                        <a:rPr lang="en-GB" sz="1100" b="1" dirty="0" smtClean="0">
                          <a:latin typeface="Calibri" pitchFamily="34" charset="0"/>
                          <a:cs typeface="Calibri" pitchFamily="34" charset="0"/>
                        </a:rPr>
                        <a:t>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Calibri" pitchFamily="34" charset="0"/>
                          <a:cs typeface="Calibri" pitchFamily="34" charset="0"/>
                        </a:rPr>
                        <a:t>Keep the overall </a:t>
                      </a:r>
                      <a:r>
                        <a:rPr lang="en-GB" sz="1100" smtClean="0">
                          <a:latin typeface="Calibri" pitchFamily="34" charset="0"/>
                          <a:cs typeface="Calibri" pitchFamily="34" charset="0"/>
                        </a:rPr>
                        <a:t>text and </a:t>
                      </a:r>
                      <a:r>
                        <a:rPr lang="en-GB" sz="1100" dirty="0" smtClean="0">
                          <a:latin typeface="Calibri" pitchFamily="34" charset="0"/>
                          <a:cs typeface="Calibri" pitchFamily="34" charset="0"/>
                        </a:rPr>
                        <a:t>context in mind. Ensure that answers don’t contradict each other (use in-text</a:t>
                      </a:r>
                      <a:r>
                        <a:rPr lang="en-GB" sz="1100" baseline="0" dirty="0" smtClean="0">
                          <a:latin typeface="Calibri" pitchFamily="34" charset="0"/>
                          <a:cs typeface="Calibri" pitchFamily="34" charset="0"/>
                        </a:rPr>
                        <a:t> </a:t>
                      </a:r>
                      <a:r>
                        <a:rPr lang="en-GB" sz="1100" dirty="0" smtClean="0">
                          <a:latin typeface="Calibri" pitchFamily="34" charset="0"/>
                          <a:cs typeface="Calibri" pitchFamily="34" charset="0"/>
                        </a:rPr>
                        <a:t>logic</a:t>
                      </a:r>
                      <a:r>
                        <a:rPr lang="en-GB" sz="1100" smtClean="0">
                          <a:latin typeface="Calibri" pitchFamily="34" charset="0"/>
                          <a:cs typeface="Calibri" pitchFamily="34" charset="0"/>
                        </a:rPr>
                        <a:t>) and </a:t>
                      </a:r>
                      <a:r>
                        <a:rPr lang="en-GB" sz="1100" dirty="0" smtClean="0">
                          <a:latin typeface="Calibri" pitchFamily="34" charset="0"/>
                          <a:cs typeface="Calibri" pitchFamily="34" charset="0"/>
                        </a:rPr>
                        <a:t>are not impossible or unlikely (use real world logic).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53088">
                <a:tc>
                  <a:txBody>
                    <a:bodyPr/>
                    <a:lstStyle/>
                    <a:p>
                      <a:r>
                        <a:rPr lang="en-GB" sz="1100" b="1" dirty="0" smtClean="0">
                          <a:latin typeface="Calibri" pitchFamily="34" charset="0"/>
                          <a:cs typeface="Calibri" pitchFamily="34" charset="0"/>
                        </a:rPr>
                        <a:t>D</a:t>
                      </a:r>
                      <a:r>
                        <a:rPr lang="en-GB" sz="1100" dirty="0" smtClean="0">
                          <a:latin typeface="Calibri" pitchFamily="34" charset="0"/>
                          <a:cs typeface="Calibri" pitchFamily="34" charset="0"/>
                        </a:rPr>
                        <a:t>eduction &amp; inference </a:t>
                      </a:r>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Calibri" pitchFamily="34" charset="0"/>
                          <a:cs typeface="Calibri" pitchFamily="34" charset="0"/>
                        </a:rPr>
                        <a:t>In more challenging questions, the </a:t>
                      </a:r>
                      <a:r>
                        <a:rPr lang="en-GB" sz="1100" b="1" dirty="0" smtClean="0">
                          <a:latin typeface="Calibri" pitchFamily="34" charset="0"/>
                          <a:cs typeface="Calibri" pitchFamily="34" charset="0"/>
                        </a:rPr>
                        <a:t>answers are not directly given </a:t>
                      </a:r>
                      <a:r>
                        <a:rPr lang="en-GB" sz="1100" dirty="0" smtClean="0">
                          <a:latin typeface="Calibri" pitchFamily="34" charset="0"/>
                          <a:cs typeface="Calibri" pitchFamily="34" charset="0"/>
                        </a:rPr>
                        <a:t>but are built-up by </a:t>
                      </a:r>
                      <a:r>
                        <a:rPr lang="en-GB" sz="1100" b="1" dirty="0" smtClean="0">
                          <a:latin typeface="Calibri" pitchFamily="34" charset="0"/>
                          <a:cs typeface="Calibri" pitchFamily="34" charset="0"/>
                        </a:rPr>
                        <a:t>piecing together hints </a:t>
                      </a:r>
                      <a:r>
                        <a:rPr lang="en-GB" sz="1100" dirty="0" smtClean="0">
                          <a:latin typeface="Calibri" pitchFamily="34" charset="0"/>
                          <a:cs typeface="Calibri" pitchFamily="34" charset="0"/>
                        </a:rPr>
                        <a:t>from the text. Where the answer is not immediately clear, </a:t>
                      </a:r>
                      <a:r>
                        <a:rPr lang="en-GB" sz="1100" b="1" dirty="0" smtClean="0">
                          <a:latin typeface="Calibri" pitchFamily="34" charset="0"/>
                          <a:cs typeface="Calibri" pitchFamily="34" charset="0"/>
                        </a:rPr>
                        <a:t>look at the sentence before and after the keyword </a:t>
                      </a:r>
                      <a:r>
                        <a:rPr lang="en-GB" sz="1100" dirty="0" smtClean="0">
                          <a:latin typeface="Calibri" pitchFamily="34" charset="0"/>
                          <a:cs typeface="Calibri" pitchFamily="34" charset="0"/>
                        </a:rPr>
                        <a:t>to get more information. 	</a:t>
                      </a: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36520">
                <a:tc gridSpan="2">
                  <a:txBody>
                    <a:bodyPr/>
                    <a:lstStyle/>
                    <a:p>
                      <a:pPr lvl="0" algn="ctr"/>
                      <a:r>
                        <a:rPr lang="en-GB" sz="1100" b="1" dirty="0" smtClean="0">
                          <a:solidFill>
                            <a:srgbClr val="000000"/>
                          </a:solidFill>
                          <a:latin typeface="Calibri" pitchFamily="34" charset="0"/>
                          <a:ea typeface="Calibri" pitchFamily="34" charset="0"/>
                          <a:cs typeface="Calibri" pitchFamily="34" charset="0"/>
                        </a:rPr>
                        <a:t>READING EXAM ADVICE</a:t>
                      </a:r>
                    </a:p>
                    <a:p>
                      <a:pPr lvl="0" algn="ctr"/>
                      <a:endParaRPr lang="en-GB" sz="1100" dirty="0" smtClean="0">
                        <a:latin typeface="Calibri" pitchFamily="34" charset="0"/>
                        <a:cs typeface="Calibri" pitchFamily="34" charset="0"/>
                      </a:endParaRPr>
                    </a:p>
                    <a:p>
                      <a:pPr>
                        <a:buFont typeface="Arial" pitchFamily="34" charset="0"/>
                        <a:buChar char="•"/>
                      </a:pPr>
                      <a:r>
                        <a:rPr lang="en-GB" sz="1100" dirty="0" smtClean="0">
                          <a:latin typeface="Calibri" pitchFamily="34" charset="0"/>
                          <a:cs typeface="Calibri" pitchFamily="34" charset="0"/>
                        </a:rPr>
                        <a:t>In Section A, answer the questions in English. </a:t>
                      </a:r>
                    </a:p>
                    <a:p>
                      <a:pPr>
                        <a:buFont typeface="Arial" pitchFamily="34" charset="0"/>
                        <a:buChar char="•"/>
                      </a:pPr>
                      <a:r>
                        <a:rPr lang="en-GB" sz="1100" dirty="0" smtClean="0">
                          <a:latin typeface="Calibri" pitchFamily="34" charset="0"/>
                          <a:cs typeface="Calibri" pitchFamily="34" charset="0"/>
                        </a:rPr>
                        <a:t>In Section B, translate</a:t>
                      </a:r>
                      <a:r>
                        <a:rPr lang="en-GB" sz="1100" baseline="0" dirty="0" smtClean="0">
                          <a:latin typeface="Calibri" pitchFamily="34" charset="0"/>
                          <a:cs typeface="Calibri" pitchFamily="34" charset="0"/>
                        </a:rPr>
                        <a:t> 5 sentences into French </a:t>
                      </a:r>
                      <a:r>
                        <a:rPr lang="en-GB" sz="1100" dirty="0" smtClean="0">
                          <a:latin typeface="Calibri" pitchFamily="34" charset="0"/>
                          <a:cs typeface="Calibri" pitchFamily="34" charset="0"/>
                        </a:rPr>
                        <a:t> </a:t>
                      </a:r>
                    </a:p>
                    <a:p>
                      <a:pPr>
                        <a:buFont typeface="Arial" pitchFamily="34" charset="0"/>
                        <a:buChar char="•"/>
                      </a:pPr>
                      <a:r>
                        <a:rPr lang="en-GB" sz="1100" dirty="0" smtClean="0">
                          <a:latin typeface="Calibri" pitchFamily="34" charset="0"/>
                          <a:cs typeface="Calibri" pitchFamily="34" charset="0"/>
                        </a:rPr>
                        <a:t>Read the introduction to the question. This will help you to give sensible answers.</a:t>
                      </a:r>
                    </a:p>
                    <a:p>
                      <a:pPr>
                        <a:buFont typeface="Arial" pitchFamily="34" charset="0"/>
                        <a:buChar char="•"/>
                      </a:pPr>
                      <a:r>
                        <a:rPr lang="en-GB" sz="1100" dirty="0" smtClean="0">
                          <a:latin typeface="Calibri" pitchFamily="34" charset="0"/>
                          <a:cs typeface="Calibri" pitchFamily="34" charset="0"/>
                        </a:rPr>
                        <a:t>Answer every question, especially where you have to write a letter. If in doubt, have a guess! </a:t>
                      </a:r>
                    </a:p>
                    <a:p>
                      <a:pPr>
                        <a:buFont typeface="Arial" pitchFamily="34" charset="0"/>
                        <a:buChar char="•"/>
                      </a:pPr>
                      <a:r>
                        <a:rPr lang="en-GB" sz="1100" dirty="0" smtClean="0">
                          <a:latin typeface="Calibri" pitchFamily="34" charset="0"/>
                          <a:cs typeface="Calibri" pitchFamily="34" charset="0"/>
                        </a:rPr>
                        <a:t>Read the whole of the sentence so that you can check that your first reaction is right. If you think the answer is ‘N’ (Now) for example, read on to make sure that this is not the distracter and that the correct answer is in fact ‘F’ (Future) or ‘P’ (Past). </a:t>
                      </a:r>
                    </a:p>
                    <a:p>
                      <a:pPr>
                        <a:buFont typeface="Arial" pitchFamily="34" charset="0"/>
                        <a:buChar char="•"/>
                      </a:pPr>
                      <a:r>
                        <a:rPr lang="en-GB" sz="1100" dirty="0" smtClean="0">
                          <a:latin typeface="Calibri" pitchFamily="34" charset="0"/>
                          <a:cs typeface="Calibri" pitchFamily="34" charset="0"/>
                        </a:rPr>
                        <a:t>If you are asked to give one reason, only give one. </a:t>
                      </a:r>
                    </a:p>
                    <a:p>
                      <a:pPr>
                        <a:buFont typeface="Arial" pitchFamily="34" charset="0"/>
                        <a:buChar char="•"/>
                      </a:pPr>
                      <a:r>
                        <a:rPr lang="en-GB" sz="1100" dirty="0" smtClean="0">
                          <a:latin typeface="Calibri" pitchFamily="34" charset="0"/>
                          <a:cs typeface="Calibri" pitchFamily="34" charset="0"/>
                        </a:rPr>
                        <a:t>In a questionnaire-type question, include information from the answer and the question in the questionnaire. </a:t>
                      </a:r>
                    </a:p>
                    <a:p>
                      <a:pPr>
                        <a:buFont typeface="Arial" pitchFamily="34" charset="0"/>
                        <a:buChar char="•"/>
                      </a:pPr>
                      <a:r>
                        <a:rPr lang="en-GB" sz="1100" dirty="0" smtClean="0">
                          <a:latin typeface="Calibri" pitchFamily="34" charset="0"/>
                          <a:cs typeface="Calibri" pitchFamily="34" charset="0"/>
                        </a:rPr>
                        <a:t>Translate every word in the translation.</a:t>
                      </a: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8880">
                <a:tc gridSpan="2">
                  <a:txBody>
                    <a:bodyPr/>
                    <a:lstStyle/>
                    <a:p>
                      <a:pPr lvl="0" algn="ctr" eaLnBrk="0" hangingPunct="0"/>
                      <a:r>
                        <a:rPr lang="en-GB" sz="1100" b="1" dirty="0" smtClean="0">
                          <a:solidFill>
                            <a:srgbClr val="000000"/>
                          </a:solidFill>
                          <a:latin typeface="Calibri" pitchFamily="34" charset="0"/>
                          <a:ea typeface="Calibri" pitchFamily="34" charset="0"/>
                          <a:cs typeface="Calibri" pitchFamily="34" charset="0"/>
                        </a:rPr>
                        <a:t>TRANSLATING FROM FRENCH</a:t>
                      </a:r>
                      <a:r>
                        <a:rPr lang="en-GB" sz="1100" b="1" baseline="0" dirty="0" smtClean="0">
                          <a:solidFill>
                            <a:srgbClr val="000000"/>
                          </a:solidFill>
                          <a:latin typeface="Calibri" pitchFamily="34" charset="0"/>
                          <a:ea typeface="Calibri" pitchFamily="34" charset="0"/>
                          <a:cs typeface="Calibri" pitchFamily="34" charset="0"/>
                        </a:rPr>
                        <a:t> </a:t>
                      </a:r>
                      <a:r>
                        <a:rPr lang="en-GB" sz="1100" b="1" dirty="0" smtClean="0">
                          <a:solidFill>
                            <a:srgbClr val="000000"/>
                          </a:solidFill>
                          <a:latin typeface="Calibri" pitchFamily="34" charset="0"/>
                          <a:ea typeface="Calibri" pitchFamily="34" charset="0"/>
                          <a:cs typeface="Calibri" pitchFamily="34" charset="0"/>
                        </a:rPr>
                        <a:t>INTO ENGLISH</a:t>
                      </a:r>
                    </a:p>
                    <a:p>
                      <a:pPr lvl="0" eaLnBrk="0" hangingPunct="0">
                        <a:buFont typeface="Arial" pitchFamily="34" charset="0"/>
                        <a:buChar char="•"/>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Read the sentences carefully</a:t>
                      </a:r>
                    </a:p>
                    <a:p>
                      <a:pPr lvl="0" eaLnBrk="0" hangingPunct="0">
                        <a:buFont typeface="Arial" pitchFamily="34" charset="0"/>
                        <a:buChar char="•"/>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For each sentence, try to produce an English equivalent that sounds right. </a:t>
                      </a:r>
                      <a:endParaRPr kumimoji="0" lang="en-GB"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You cannot often translate word for word. Mostly, you need to paraphrase: i.e. find a phrase that has the same meaning, but uses different words. </a:t>
                      </a:r>
                      <a:endParaRPr kumimoji="0" lang="en-GB"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Try to work out the meaning of any unfamiliar words in the sentence. Consider words surrounding the unfamiliar word and try out words that would fit, using an English sentence with gaps. E.g. </a:t>
                      </a:r>
                      <a:r>
                        <a:rPr kumimoji="0" lang="en-GB" sz="1100" b="0" i="1" u="none" strike="noStrike" cap="none" normalizeH="0" baseline="0" dirty="0" smtClean="0">
                          <a:ln>
                            <a:noFill/>
                          </a:ln>
                          <a:solidFill>
                            <a:srgbClr val="000000"/>
                          </a:solidFill>
                          <a:effectLst/>
                          <a:latin typeface="Calibri" pitchFamily="34" charset="0"/>
                          <a:ea typeface="Calibri" pitchFamily="34" charset="0"/>
                          <a:cs typeface="Calibri" pitchFamily="34" charset="0"/>
                        </a:rPr>
                        <a:t>Jean lit un livre </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 Jean *?* a book. </a:t>
                      </a:r>
                      <a:endParaRPr kumimoji="0" lang="en-GB"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Once you have the meaning of the sentence in your head, play with the order of the words until you have English that sounds natural when you read it. </a:t>
                      </a:r>
                      <a:endParaRPr kumimoji="0" lang="en-GB"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The golden rule: read aloud what you have written. If it doesn’t sound right to you, it probably isn’t.</a:t>
                      </a:r>
                      <a:endParaRPr lang="es-ES_tradnl" sz="1100" dirty="0" smtClean="0">
                        <a:latin typeface="Calibri" pitchFamily="34" charset="0"/>
                        <a:cs typeface="Calibri" pitchFamily="34" charset="0"/>
                      </a:endParaRPr>
                    </a:p>
                    <a:p>
                      <a:endParaRPr lang="es-ES_tradnl" sz="1100" dirty="0" smtClean="0">
                        <a:latin typeface="Calibri" pitchFamily="34" charset="0"/>
                        <a:cs typeface="Calibri" pitchFamily="34" charset="0"/>
                      </a:endParaRPr>
                    </a:p>
                    <a:p>
                      <a:endParaRPr lang="es-ES_tradnl" sz="1100" dirty="0">
                        <a:latin typeface="Calibri" pitchFamily="34" charset="0"/>
                        <a:cs typeface="Calibri" pitchFamily="34" charset="0"/>
                      </a:endParaRPr>
                    </a:p>
                  </a:txBody>
                  <a:tcPr marL="68580" marR="6858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a:defRPr/>
            </a:pPr>
            <a:fld id="{0F145BFC-05E3-4D00-AE96-44E6DC1FA43B}" type="slidenum">
              <a:rPr lang="en-GB" smtClean="0"/>
              <a:pPr>
                <a:defRPr/>
              </a:pPr>
              <a:t>46</a:t>
            </a:fld>
            <a:endParaRPr lang="en-GB"/>
          </a:p>
        </p:txBody>
      </p:sp>
    </p:spTree>
    <p:extLst>
      <p:ext uri="{BB962C8B-B14F-4D97-AF65-F5344CB8AC3E}">
        <p14:creationId xmlns:p14="http://schemas.microsoft.com/office/powerpoint/2010/main" val="31660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96205790"/>
              </p:ext>
            </p:extLst>
          </p:nvPr>
        </p:nvGraphicFramePr>
        <p:xfrm>
          <a:off x="32428" y="24390"/>
          <a:ext cx="6825571" cy="8854273"/>
        </p:xfrm>
        <a:graphic>
          <a:graphicData uri="http://schemas.openxmlformats.org/drawingml/2006/table">
            <a:tbl>
              <a:tblPr>
                <a:tableStyleId>{5C22544A-7EE6-4342-B048-85BDC9FD1C3A}</a:tableStyleId>
              </a:tblPr>
              <a:tblGrid>
                <a:gridCol w="2940246">
                  <a:extLst>
                    <a:ext uri="{9D8B030D-6E8A-4147-A177-3AD203B41FA5}">
                      <a16:colId xmlns:a16="http://schemas.microsoft.com/office/drawing/2014/main" val="20000"/>
                    </a:ext>
                  </a:extLst>
                </a:gridCol>
                <a:gridCol w="1377337">
                  <a:extLst>
                    <a:ext uri="{9D8B030D-6E8A-4147-A177-3AD203B41FA5}">
                      <a16:colId xmlns:a16="http://schemas.microsoft.com/office/drawing/2014/main" val="20001"/>
                    </a:ext>
                  </a:extLst>
                </a:gridCol>
                <a:gridCol w="2507988">
                  <a:extLst>
                    <a:ext uri="{9D8B030D-6E8A-4147-A177-3AD203B41FA5}">
                      <a16:colId xmlns:a16="http://schemas.microsoft.com/office/drawing/2014/main" val="20002"/>
                    </a:ext>
                  </a:extLst>
                </a:gridCol>
              </a:tblGrid>
              <a:tr h="268437">
                <a:tc gridSpan="2">
                  <a:txBody>
                    <a:bodyPr/>
                    <a:lstStyle/>
                    <a:p>
                      <a:pPr algn="ctr"/>
                      <a:r>
                        <a:rPr lang="es-ES_tradnl" sz="1400" b="1" dirty="0" smtClean="0">
                          <a:latin typeface="Calibri" pitchFamily="34" charset="0"/>
                          <a:cs typeface="Calibri" pitchFamily="34" charset="0"/>
                        </a:rPr>
                        <a:t>SYNONYMS</a:t>
                      </a:r>
                      <a:endParaRPr lang="es-ES_tradnl" sz="1400" b="1" dirty="0">
                        <a:latin typeface="Calibri" pitchFamily="34" charset="0"/>
                        <a:cs typeface="Calibri" pitchFamily="34" charset="0"/>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400" b="1" baseline="0" dirty="0" smtClean="0">
                          <a:latin typeface="Calibri" pitchFamily="34" charset="0"/>
                          <a:cs typeface="Calibri" pitchFamily="34" charset="0"/>
                        </a:rPr>
                        <a:t>VOCABULARY  LEARNING</a:t>
                      </a:r>
                      <a:endParaRPr lang="es-ES_tradnl" sz="1400" b="1" dirty="0">
                        <a:latin typeface="Calibri" pitchFamily="34" charset="0"/>
                        <a:cs typeface="Calibri"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3102">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400" noProof="0" dirty="0" smtClean="0">
                          <a:latin typeface="Calibri" pitchFamily="34" charset="0"/>
                          <a:cs typeface="Calibri" pitchFamily="34" charset="0"/>
                        </a:rPr>
                        <a:t>Promener/faire les randonnée/faire une balade</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Soutenir/supporter</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Énerver/déranger</a:t>
                      </a:r>
                    </a:p>
                    <a:p>
                      <a:pPr marL="228600" indent="-228600">
                        <a:spcBef>
                          <a:spcPts val="0"/>
                        </a:spcBef>
                        <a:spcAft>
                          <a:spcPts val="0"/>
                        </a:spcAft>
                        <a:buFont typeface="+mj-lt"/>
                        <a:buAutoNum type="arabicPeriod"/>
                      </a:pPr>
                      <a:endParaRPr lang="fr-FR" sz="1400" noProof="0" dirty="0" smtClean="0">
                        <a:latin typeface="Calibri" pitchFamily="34" charset="0"/>
                        <a:cs typeface="Calibri" pitchFamily="34" charset="0"/>
                      </a:endParaRP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Cinquante pour cent/</a:t>
                      </a:r>
                      <a:r>
                        <a:rPr lang="fr-FR" sz="1400" baseline="0" noProof="0" dirty="0" smtClean="0">
                          <a:latin typeface="Calibri" pitchFamily="34" charset="0"/>
                          <a:cs typeface="Calibri" pitchFamily="34" charset="0"/>
                        </a:rPr>
                        <a:t> </a:t>
                      </a:r>
                      <a:r>
                        <a:rPr lang="fr-FR" sz="1400" noProof="0" dirty="0" smtClean="0">
                          <a:latin typeface="Calibri" pitchFamily="34" charset="0"/>
                          <a:cs typeface="Calibri" pitchFamily="34" charset="0"/>
                        </a:rPr>
                        <a:t>la moitié</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Vingt-cinq pour</a:t>
                      </a:r>
                      <a:r>
                        <a:rPr lang="fr-FR" sz="1400" baseline="0" noProof="0" dirty="0" smtClean="0">
                          <a:latin typeface="Calibri" pitchFamily="34" charset="0"/>
                          <a:cs typeface="Calibri" pitchFamily="34" charset="0"/>
                        </a:rPr>
                        <a:t> cent</a:t>
                      </a:r>
                      <a:r>
                        <a:rPr lang="fr-FR" sz="1400" noProof="0" dirty="0" smtClean="0">
                          <a:latin typeface="Calibri" pitchFamily="34" charset="0"/>
                          <a:cs typeface="Calibri" pitchFamily="34" charset="0"/>
                        </a:rPr>
                        <a:t> /</a:t>
                      </a:r>
                      <a:r>
                        <a:rPr lang="fr-FR" sz="1400" baseline="0" noProof="0" dirty="0" smtClean="0">
                          <a:latin typeface="Calibri" pitchFamily="34" charset="0"/>
                          <a:cs typeface="Calibri" pitchFamily="34" charset="0"/>
                        </a:rPr>
                        <a:t> </a:t>
                      </a:r>
                      <a:r>
                        <a:rPr lang="fr-FR" sz="1400" noProof="0" dirty="0" smtClean="0">
                          <a:latin typeface="Calibri" pitchFamily="34" charset="0"/>
                          <a:cs typeface="Calibri" pitchFamily="34" charset="0"/>
                        </a:rPr>
                        <a:t>un quart</a:t>
                      </a:r>
                    </a:p>
                    <a:p>
                      <a:pPr marL="228600" indent="-228600">
                        <a:spcBef>
                          <a:spcPts val="0"/>
                        </a:spcBef>
                        <a:spcAft>
                          <a:spcPts val="0"/>
                        </a:spcAft>
                        <a:buFont typeface="+mj-lt"/>
                        <a:buAutoNum type="arabicPeriod"/>
                      </a:pPr>
                      <a:endParaRPr lang="fr-FR" sz="1400" noProof="0" dirty="0" smtClean="0">
                        <a:latin typeface="Calibri" pitchFamily="34" charset="0"/>
                        <a:cs typeface="Calibri" pitchFamily="34" charset="0"/>
                      </a:endParaRP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grave/</a:t>
                      </a:r>
                      <a:r>
                        <a:rPr lang="fr-FR" sz="1400" baseline="0" noProof="0" dirty="0" smtClean="0">
                          <a:latin typeface="Calibri" pitchFamily="34" charset="0"/>
                          <a:cs typeface="Calibri" pitchFamily="34" charset="0"/>
                        </a:rPr>
                        <a:t> </a:t>
                      </a:r>
                      <a:r>
                        <a:rPr lang="fr-FR" sz="1400" noProof="0" dirty="0" smtClean="0">
                          <a:latin typeface="Calibri" pitchFamily="34" charset="0"/>
                          <a:cs typeface="Calibri" pitchFamily="34" charset="0"/>
                        </a:rPr>
                        <a:t>sérieux</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nécessaire /</a:t>
                      </a:r>
                      <a:r>
                        <a:rPr lang="fr-FR" sz="1400" baseline="0" noProof="0" dirty="0" smtClean="0">
                          <a:latin typeface="Calibri" pitchFamily="34" charset="0"/>
                          <a:cs typeface="Calibri" pitchFamily="34" charset="0"/>
                        </a:rPr>
                        <a:t> </a:t>
                      </a:r>
                      <a:r>
                        <a:rPr lang="fr-FR" sz="1400" noProof="0" dirty="0" smtClean="0">
                          <a:latin typeface="Calibri" pitchFamily="34" charset="0"/>
                          <a:cs typeface="Calibri" pitchFamily="34" charset="0"/>
                        </a:rPr>
                        <a:t>essentiel/</a:t>
                      </a:r>
                      <a:r>
                        <a:rPr lang="fr-FR" sz="1400" baseline="0" noProof="0" dirty="0" smtClean="0">
                          <a:latin typeface="Calibri" pitchFamily="34" charset="0"/>
                          <a:cs typeface="Calibri" pitchFamily="34" charset="0"/>
                        </a:rPr>
                        <a:t> </a:t>
                      </a:r>
                      <a:r>
                        <a:rPr lang="fr-FR" sz="1400" noProof="0" dirty="0" smtClean="0">
                          <a:latin typeface="Calibri" pitchFamily="34" charset="0"/>
                          <a:cs typeface="Calibri" pitchFamily="34" charset="0"/>
                        </a:rPr>
                        <a:t>impératif </a:t>
                      </a:r>
                    </a:p>
                    <a:p>
                      <a:pPr marL="228600" indent="-228600">
                        <a:spcBef>
                          <a:spcPts val="0"/>
                        </a:spcBef>
                        <a:spcAft>
                          <a:spcPts val="0"/>
                        </a:spcAft>
                        <a:buFont typeface="+mj-lt"/>
                        <a:buAutoNum type="arabicPeriod"/>
                      </a:pPr>
                      <a:endParaRPr lang="fr-FR" sz="1400" noProof="0" dirty="0" smtClean="0">
                        <a:latin typeface="Calibri" pitchFamily="34" charset="0"/>
                        <a:cs typeface="Calibri" pitchFamily="34" charset="0"/>
                      </a:endParaRP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Il</a:t>
                      </a:r>
                      <a:r>
                        <a:rPr lang="fr-FR" sz="1400" baseline="0" noProof="0" dirty="0" smtClean="0">
                          <a:latin typeface="Calibri" pitchFamily="34" charset="0"/>
                          <a:cs typeface="Calibri" pitchFamily="34" charset="0"/>
                        </a:rPr>
                        <a:t> faut</a:t>
                      </a:r>
                      <a:r>
                        <a:rPr lang="fr-FR" sz="1400" noProof="0" dirty="0" smtClean="0">
                          <a:latin typeface="Calibri" pitchFamily="34" charset="0"/>
                          <a:cs typeface="Calibri" pitchFamily="34" charset="0"/>
                        </a:rPr>
                        <a:t>/</a:t>
                      </a:r>
                      <a:r>
                        <a:rPr lang="fr-FR" sz="1400" baseline="0" noProof="0" dirty="0" smtClean="0">
                          <a:latin typeface="Calibri" pitchFamily="34" charset="0"/>
                          <a:cs typeface="Calibri" pitchFamily="34" charset="0"/>
                        </a:rPr>
                        <a:t> on doit</a:t>
                      </a:r>
                      <a:r>
                        <a:rPr lang="fr-FR" sz="1400" noProof="0" dirty="0" smtClean="0">
                          <a:latin typeface="Calibri" pitchFamily="34" charset="0"/>
                          <a:cs typeface="Calibri" pitchFamily="34" charset="0"/>
                        </a:rPr>
                        <a:t>  </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Il</a:t>
                      </a:r>
                      <a:r>
                        <a:rPr lang="fr-FR" sz="1400" baseline="0" noProof="0" dirty="0" smtClean="0">
                          <a:latin typeface="Calibri" pitchFamily="34" charset="0"/>
                          <a:cs typeface="Calibri" pitchFamily="34" charset="0"/>
                        </a:rPr>
                        <a:t> n’y a pas de/ il y a un manque de</a:t>
                      </a:r>
                      <a:r>
                        <a:rPr lang="fr-FR" sz="1400" noProof="0" dirty="0" smtClean="0">
                          <a:latin typeface="Calibri" pitchFamily="34" charset="0"/>
                          <a:cs typeface="Calibri" pitchFamily="34" charset="0"/>
                        </a:rPr>
                        <a:t> </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Échouer/rater</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Mourir/décéder</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Un embouteillage/un bouchon</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Faire</a:t>
                      </a:r>
                      <a:r>
                        <a:rPr lang="fr-FR" sz="1400" baseline="0" noProof="0" dirty="0" smtClean="0">
                          <a:latin typeface="Calibri" pitchFamily="34" charset="0"/>
                          <a:cs typeface="Calibri" pitchFamily="34" charset="0"/>
                        </a:rPr>
                        <a:t> du cyclisme</a:t>
                      </a:r>
                      <a:r>
                        <a:rPr lang="fr-FR" sz="1400" noProof="0" dirty="0" smtClean="0">
                          <a:latin typeface="Calibri" pitchFamily="34" charset="0"/>
                          <a:cs typeface="Calibri" pitchFamily="34" charset="0"/>
                        </a:rPr>
                        <a:t>/faire du VTT/</a:t>
                      </a:r>
                      <a:r>
                        <a:rPr lang="fr-FR" sz="1400" baseline="0" noProof="0" dirty="0" smtClean="0">
                          <a:latin typeface="Calibri" pitchFamily="34" charset="0"/>
                          <a:cs typeface="Calibri" pitchFamily="34" charset="0"/>
                        </a:rPr>
                        <a:t>faire une balade à vélo</a:t>
                      </a:r>
                      <a:endParaRPr lang="fr-FR" sz="1400" noProof="0" dirty="0" smtClean="0">
                        <a:latin typeface="Calibri" pitchFamily="34" charset="0"/>
                        <a:cs typeface="Calibri" pitchFamily="34" charset="0"/>
                      </a:endParaRP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Les</a:t>
                      </a:r>
                      <a:r>
                        <a:rPr lang="fr-FR" sz="1400" baseline="0" noProof="0" dirty="0" smtClean="0">
                          <a:latin typeface="Calibri" pitchFamily="34" charset="0"/>
                          <a:cs typeface="Calibri" pitchFamily="34" charset="0"/>
                        </a:rPr>
                        <a:t> loisirs</a:t>
                      </a:r>
                      <a:r>
                        <a:rPr lang="fr-FR" sz="1400" noProof="0" dirty="0" smtClean="0">
                          <a:latin typeface="Calibri" pitchFamily="34" charset="0"/>
                          <a:cs typeface="Calibri" pitchFamily="34" charset="0"/>
                        </a:rPr>
                        <a:t>/les passe-temps</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élève/ étudiant</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avantages/ bienfaits</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sain/ bon</a:t>
                      </a:r>
                      <a:r>
                        <a:rPr lang="fr-FR" sz="1400" baseline="0" noProof="0" dirty="0" smtClean="0">
                          <a:latin typeface="Calibri" pitchFamily="34" charset="0"/>
                          <a:cs typeface="Calibri" pitchFamily="34" charset="0"/>
                        </a:rPr>
                        <a:t> pour la santé</a:t>
                      </a:r>
                      <a:endParaRPr lang="fr-FR" sz="1400" noProof="0" dirty="0" smtClean="0">
                        <a:latin typeface="Calibri" pitchFamily="34" charset="0"/>
                        <a:cs typeface="Calibri" pitchFamily="34" charset="0"/>
                      </a:endParaRP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quinze</a:t>
                      </a:r>
                      <a:r>
                        <a:rPr lang="fr-FR" sz="1400" baseline="0" noProof="0" dirty="0" smtClean="0">
                          <a:latin typeface="Calibri" pitchFamily="34" charset="0"/>
                          <a:cs typeface="Calibri" pitchFamily="34" charset="0"/>
                        </a:rPr>
                        <a:t> jours</a:t>
                      </a:r>
                      <a:r>
                        <a:rPr lang="fr-FR" sz="1400" noProof="0" dirty="0" smtClean="0">
                          <a:latin typeface="Calibri" pitchFamily="34" charset="0"/>
                          <a:cs typeface="Calibri" pitchFamily="34" charset="0"/>
                        </a:rPr>
                        <a:t>/</a:t>
                      </a:r>
                      <a:r>
                        <a:rPr lang="fr-FR" sz="1400" baseline="0" noProof="0" dirty="0" smtClean="0">
                          <a:latin typeface="Calibri" pitchFamily="34" charset="0"/>
                          <a:cs typeface="Calibri" pitchFamily="34" charset="0"/>
                        </a:rPr>
                        <a:t> deux semaines</a:t>
                      </a:r>
                    </a:p>
                    <a:p>
                      <a:pPr marL="228600" indent="-228600">
                        <a:spcBef>
                          <a:spcPts val="0"/>
                        </a:spcBef>
                        <a:spcAft>
                          <a:spcPts val="0"/>
                        </a:spcAft>
                        <a:buFont typeface="+mj-lt"/>
                        <a:buAutoNum type="arabicPeriod"/>
                      </a:pPr>
                      <a:r>
                        <a:rPr lang="fr-FR" sz="1400" baseline="0" noProof="0" dirty="0" smtClean="0">
                          <a:latin typeface="Calibri" pitchFamily="34" charset="0"/>
                          <a:cs typeface="Calibri" pitchFamily="34" charset="0"/>
                        </a:rPr>
                        <a:t>De nos jours/aujourd’hui/actuellement</a:t>
                      </a:r>
                    </a:p>
                    <a:p>
                      <a:pPr marL="228600" indent="-228600">
                        <a:spcBef>
                          <a:spcPts val="0"/>
                        </a:spcBef>
                        <a:spcAft>
                          <a:spcPts val="0"/>
                        </a:spcAft>
                        <a:buFont typeface="+mj-lt"/>
                        <a:buAutoNum type="arabicPeriod"/>
                      </a:pPr>
                      <a:r>
                        <a:rPr lang="fr-FR" sz="1400" baseline="0" noProof="0" dirty="0" smtClean="0">
                          <a:latin typeface="Calibri" pitchFamily="34" charset="0"/>
                          <a:cs typeface="Calibri" pitchFamily="34" charset="0"/>
                        </a:rPr>
                        <a:t>travail/boulot/métier/petit job</a:t>
                      </a:r>
                    </a:p>
                    <a:p>
                      <a:pPr marL="228600" indent="-228600">
                        <a:spcBef>
                          <a:spcPts val="0"/>
                        </a:spcBef>
                        <a:spcAft>
                          <a:spcPts val="0"/>
                        </a:spcAft>
                        <a:buFont typeface="+mj-lt"/>
                        <a:buAutoNum type="arabicPeriod"/>
                      </a:pPr>
                      <a:r>
                        <a:rPr lang="fr-FR" sz="1400" baseline="0" noProof="0" dirty="0" smtClean="0">
                          <a:latin typeface="Calibri" pitchFamily="34" charset="0"/>
                          <a:cs typeface="Calibri" pitchFamily="34" charset="0"/>
                        </a:rPr>
                        <a:t>La lecture/ lire</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Les</a:t>
                      </a:r>
                      <a:r>
                        <a:rPr lang="fr-FR" sz="1400" baseline="0" noProof="0" dirty="0" smtClean="0">
                          <a:latin typeface="Calibri" pitchFamily="34" charset="0"/>
                          <a:cs typeface="Calibri" pitchFamily="34" charset="0"/>
                        </a:rPr>
                        <a:t> aliments</a:t>
                      </a:r>
                      <a:r>
                        <a:rPr lang="fr-FR" sz="1400" noProof="0" dirty="0" smtClean="0">
                          <a:latin typeface="Calibri" pitchFamily="34" charset="0"/>
                          <a:cs typeface="Calibri" pitchFamily="34" charset="0"/>
                        </a:rPr>
                        <a:t>/ la nourriture</a:t>
                      </a:r>
                    </a:p>
                    <a:p>
                      <a:pPr marL="228600" indent="-228600">
                        <a:spcBef>
                          <a:spcPts val="0"/>
                        </a:spcBef>
                        <a:spcAft>
                          <a:spcPts val="0"/>
                        </a:spcAft>
                        <a:buFont typeface="+mj-lt"/>
                        <a:buAutoNum type="arabicPeriod"/>
                      </a:pPr>
                      <a:r>
                        <a:rPr lang="fr-FR" sz="1400" noProof="0" dirty="0" smtClean="0">
                          <a:latin typeface="Calibri" pitchFamily="34" charset="0"/>
                          <a:cs typeface="Calibri" pitchFamily="34" charset="0"/>
                        </a:rPr>
                        <a:t>peu tranquille/ ce</a:t>
                      </a:r>
                      <a:r>
                        <a:rPr lang="fr-FR" sz="1400" baseline="0" noProof="0" dirty="0" smtClean="0">
                          <a:latin typeface="Calibri" pitchFamily="34" charset="0"/>
                          <a:cs typeface="Calibri" pitchFamily="34" charset="0"/>
                        </a:rPr>
                        <a:t> n’est pas tranquille/bruyant</a:t>
                      </a:r>
                      <a:endParaRPr lang="fr-FR" sz="1400" noProof="0" dirty="0" smtClean="0">
                        <a:latin typeface="Calibri" pitchFamily="34" charset="0"/>
                        <a:cs typeface="Calibri"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spcBef>
                          <a:spcPts val="0"/>
                        </a:spcBef>
                        <a:buFont typeface="+mj-lt"/>
                        <a:buAutoNum type="arabicPeriod"/>
                      </a:pPr>
                      <a:r>
                        <a:rPr lang="en-GB" sz="1400" noProof="0" dirty="0" smtClean="0">
                          <a:latin typeface="Calibri" pitchFamily="34" charset="0"/>
                          <a:cs typeface="Calibri" pitchFamily="34" charset="0"/>
                        </a:rPr>
                        <a:t>to go for a walk</a:t>
                      </a:r>
                    </a:p>
                    <a:p>
                      <a:pPr marL="228600" indent="-228600">
                        <a:spcBef>
                          <a:spcPts val="0"/>
                        </a:spcBef>
                        <a:buFont typeface="+mj-lt"/>
                        <a:buAutoNum type="arabicPeriod"/>
                      </a:pPr>
                      <a:r>
                        <a:rPr lang="en-GB" sz="1400" noProof="0" dirty="0" smtClean="0">
                          <a:latin typeface="Calibri" pitchFamily="34" charset="0"/>
                          <a:cs typeface="Calibri" pitchFamily="34" charset="0"/>
                        </a:rPr>
                        <a:t>to put up with</a:t>
                      </a:r>
                    </a:p>
                    <a:p>
                      <a:pPr marL="228600" indent="-228600">
                        <a:spcBef>
                          <a:spcPts val="0"/>
                        </a:spcBef>
                        <a:buFont typeface="+mj-lt"/>
                        <a:buAutoNum type="arabicPeriod"/>
                      </a:pPr>
                      <a:r>
                        <a:rPr lang="en-GB" sz="1400" noProof="0" dirty="0" smtClean="0">
                          <a:latin typeface="Calibri" pitchFamily="34" charset="0"/>
                          <a:cs typeface="Calibri" pitchFamily="34" charset="0"/>
                        </a:rPr>
                        <a:t>To bother/annoy</a:t>
                      </a:r>
                    </a:p>
                    <a:p>
                      <a:pPr marL="228600" indent="-228600">
                        <a:spcBef>
                          <a:spcPts val="0"/>
                        </a:spcBef>
                        <a:buFont typeface="+mj-lt"/>
                        <a:buAutoNum type="arabicPeriod"/>
                      </a:pPr>
                      <a:r>
                        <a:rPr lang="en-GB" sz="1400" noProof="0" dirty="0" smtClean="0">
                          <a:latin typeface="Calibri" pitchFamily="34" charset="0"/>
                          <a:cs typeface="Calibri" pitchFamily="34" charset="0"/>
                        </a:rPr>
                        <a:t>50%/ half</a:t>
                      </a:r>
                    </a:p>
                    <a:p>
                      <a:pPr marL="228600" indent="-228600">
                        <a:spcBef>
                          <a:spcPts val="0"/>
                        </a:spcBef>
                        <a:buFont typeface="+mj-lt"/>
                        <a:buAutoNum type="arabicPeriod"/>
                      </a:pPr>
                      <a:r>
                        <a:rPr lang="en-GB" sz="1400" noProof="0" dirty="0" smtClean="0">
                          <a:latin typeface="Calibri" pitchFamily="34" charset="0"/>
                          <a:cs typeface="Calibri" pitchFamily="34" charset="0"/>
                        </a:rPr>
                        <a:t>25%/</a:t>
                      </a:r>
                      <a:r>
                        <a:rPr lang="en-GB" sz="1400" baseline="0" noProof="0" dirty="0" smtClean="0">
                          <a:latin typeface="Calibri" pitchFamily="34" charset="0"/>
                          <a:cs typeface="Calibri" pitchFamily="34" charset="0"/>
                        </a:rPr>
                        <a:t> </a:t>
                      </a:r>
                      <a:r>
                        <a:rPr lang="en-GB" sz="1400" noProof="0" dirty="0" smtClean="0">
                          <a:latin typeface="Calibri" pitchFamily="34" charset="0"/>
                          <a:cs typeface="Calibri" pitchFamily="34" charset="0"/>
                        </a:rPr>
                        <a:t>a quarter</a:t>
                      </a:r>
                    </a:p>
                    <a:p>
                      <a:pPr marL="228600" indent="-228600">
                        <a:spcBef>
                          <a:spcPts val="0"/>
                        </a:spcBef>
                        <a:buFont typeface="+mj-lt"/>
                        <a:buAutoNum type="arabicPeriod"/>
                      </a:pPr>
                      <a:r>
                        <a:rPr lang="en-GB" sz="1400" noProof="0" dirty="0" smtClean="0">
                          <a:latin typeface="Calibri" pitchFamily="34" charset="0"/>
                          <a:cs typeface="Calibri" pitchFamily="34" charset="0"/>
                        </a:rPr>
                        <a:t>serious</a:t>
                      </a:r>
                    </a:p>
                    <a:p>
                      <a:pPr marL="228600" indent="-228600">
                        <a:spcBef>
                          <a:spcPts val="0"/>
                        </a:spcBef>
                        <a:buFont typeface="+mj-lt"/>
                        <a:buAutoNum type="arabicPeriod"/>
                      </a:pPr>
                      <a:r>
                        <a:rPr lang="en-GB" sz="1400" noProof="0" dirty="0" smtClean="0">
                          <a:latin typeface="Calibri" pitchFamily="34" charset="0"/>
                          <a:cs typeface="Calibri" pitchFamily="34" charset="0"/>
                        </a:rPr>
                        <a:t>necessary/</a:t>
                      </a:r>
                      <a:r>
                        <a:rPr lang="en-GB" sz="1400" baseline="0" noProof="0" dirty="0" smtClean="0">
                          <a:latin typeface="Calibri" pitchFamily="34" charset="0"/>
                          <a:cs typeface="Calibri" pitchFamily="34" charset="0"/>
                        </a:rPr>
                        <a:t> </a:t>
                      </a:r>
                      <a:r>
                        <a:rPr lang="en-GB" sz="1400" noProof="0" dirty="0" smtClean="0">
                          <a:latin typeface="Calibri" pitchFamily="34" charset="0"/>
                          <a:cs typeface="Calibri" pitchFamily="34" charset="0"/>
                        </a:rPr>
                        <a:t>essential</a:t>
                      </a:r>
                    </a:p>
                    <a:p>
                      <a:pPr marL="228600" indent="-228600">
                        <a:spcBef>
                          <a:spcPts val="0"/>
                        </a:spcBef>
                        <a:buFont typeface="+mj-lt"/>
                        <a:buAutoNum type="arabicPeriod"/>
                      </a:pPr>
                      <a:r>
                        <a:rPr lang="en-GB" sz="1400" noProof="0" dirty="0" smtClean="0">
                          <a:latin typeface="Calibri" pitchFamily="34" charset="0"/>
                          <a:cs typeface="Calibri" pitchFamily="34" charset="0"/>
                        </a:rPr>
                        <a:t>you have to</a:t>
                      </a:r>
                    </a:p>
                    <a:p>
                      <a:pPr marL="228600" indent="-228600">
                        <a:spcBef>
                          <a:spcPts val="0"/>
                        </a:spcBef>
                        <a:buFont typeface="+mj-lt"/>
                        <a:buAutoNum type="arabicPeriod"/>
                      </a:pPr>
                      <a:r>
                        <a:rPr lang="en-GB" sz="1400" noProof="0" dirty="0" smtClean="0">
                          <a:latin typeface="Calibri" pitchFamily="34" charset="0"/>
                          <a:cs typeface="Calibri" pitchFamily="34" charset="0"/>
                        </a:rPr>
                        <a:t>there aren’t</a:t>
                      </a:r>
                    </a:p>
                    <a:p>
                      <a:pPr marL="228600" indent="-228600">
                        <a:spcBef>
                          <a:spcPts val="0"/>
                        </a:spcBef>
                        <a:buFont typeface="+mj-lt"/>
                        <a:buAutoNum type="arabicPeriod"/>
                      </a:pPr>
                      <a:r>
                        <a:rPr lang="en-GB" sz="1400" noProof="0" dirty="0" smtClean="0">
                          <a:latin typeface="Calibri" pitchFamily="34" charset="0"/>
                          <a:cs typeface="Calibri" pitchFamily="34" charset="0"/>
                        </a:rPr>
                        <a:t>to fail</a:t>
                      </a:r>
                    </a:p>
                    <a:p>
                      <a:pPr marL="228600" indent="-228600">
                        <a:spcBef>
                          <a:spcPts val="0"/>
                        </a:spcBef>
                        <a:buFont typeface="+mj-lt"/>
                        <a:buAutoNum type="arabicPeriod"/>
                      </a:pPr>
                      <a:r>
                        <a:rPr lang="en-GB" sz="1400" noProof="0" dirty="0" smtClean="0">
                          <a:latin typeface="Calibri" pitchFamily="34" charset="0"/>
                          <a:cs typeface="Calibri" pitchFamily="34" charset="0"/>
                        </a:rPr>
                        <a:t>to die</a:t>
                      </a:r>
                    </a:p>
                    <a:p>
                      <a:pPr marL="228600" indent="-228600">
                        <a:spcBef>
                          <a:spcPts val="0"/>
                        </a:spcBef>
                        <a:buFont typeface="+mj-lt"/>
                        <a:buAutoNum type="arabicPeriod"/>
                      </a:pPr>
                      <a:r>
                        <a:rPr lang="en-GB" sz="1400" noProof="0" dirty="0" smtClean="0">
                          <a:latin typeface="Calibri" pitchFamily="34" charset="0"/>
                          <a:cs typeface="Calibri" pitchFamily="34" charset="0"/>
                        </a:rPr>
                        <a:t>traffic jam</a:t>
                      </a:r>
                    </a:p>
                    <a:p>
                      <a:pPr marL="228600" indent="-228600">
                        <a:spcBef>
                          <a:spcPts val="0"/>
                        </a:spcBef>
                        <a:buFont typeface="+mj-lt"/>
                        <a:buAutoNum type="arabicPeriod"/>
                      </a:pPr>
                      <a:r>
                        <a:rPr lang="en-GB" sz="1400" noProof="0" dirty="0" smtClean="0">
                          <a:latin typeface="Calibri" pitchFamily="34" charset="0"/>
                          <a:cs typeface="Calibri" pitchFamily="34" charset="0"/>
                        </a:rPr>
                        <a:t>to cycle</a:t>
                      </a:r>
                    </a:p>
                    <a:p>
                      <a:pPr marL="228600" indent="-228600">
                        <a:spcBef>
                          <a:spcPts val="0"/>
                        </a:spcBef>
                        <a:buFont typeface="+mj-lt"/>
                        <a:buAutoNum type="arabicPeriod"/>
                      </a:pPr>
                      <a:endParaRPr lang="en-GB" sz="1400" noProof="0" dirty="0" smtClean="0">
                        <a:latin typeface="Calibri" pitchFamily="34" charset="0"/>
                        <a:cs typeface="Calibri" pitchFamily="34" charset="0"/>
                      </a:endParaRPr>
                    </a:p>
                    <a:p>
                      <a:pPr marL="228600" indent="-228600">
                        <a:spcBef>
                          <a:spcPts val="0"/>
                        </a:spcBef>
                        <a:buFont typeface="+mj-lt"/>
                        <a:buAutoNum type="arabicPeriod"/>
                      </a:pPr>
                      <a:r>
                        <a:rPr lang="en-GB" sz="1400" noProof="0" dirty="0" smtClean="0">
                          <a:latin typeface="Calibri" pitchFamily="34" charset="0"/>
                          <a:cs typeface="Calibri" pitchFamily="34" charset="0"/>
                        </a:rPr>
                        <a:t>free time</a:t>
                      </a:r>
                    </a:p>
                    <a:p>
                      <a:pPr marL="228600" indent="-228600">
                        <a:spcBef>
                          <a:spcPts val="0"/>
                        </a:spcBef>
                        <a:buFont typeface="+mj-lt"/>
                        <a:buAutoNum type="arabicPeriod"/>
                      </a:pPr>
                      <a:r>
                        <a:rPr lang="en-GB" sz="1400" noProof="0" dirty="0" smtClean="0">
                          <a:latin typeface="Calibri" pitchFamily="34" charset="0"/>
                          <a:cs typeface="Calibri" pitchFamily="34" charset="0"/>
                        </a:rPr>
                        <a:t>pupil/ student</a:t>
                      </a:r>
                    </a:p>
                    <a:p>
                      <a:pPr marL="228600" indent="-228600">
                        <a:spcBef>
                          <a:spcPts val="0"/>
                        </a:spcBef>
                        <a:buFont typeface="+mj-lt"/>
                        <a:buAutoNum type="arabicPeriod"/>
                      </a:pPr>
                      <a:r>
                        <a:rPr lang="en-GB" sz="1400" noProof="0" dirty="0" smtClean="0">
                          <a:latin typeface="Calibri" pitchFamily="34" charset="0"/>
                          <a:cs typeface="Calibri" pitchFamily="34" charset="0"/>
                        </a:rPr>
                        <a:t>advantages</a:t>
                      </a:r>
                    </a:p>
                    <a:p>
                      <a:pPr marL="228600" indent="-228600">
                        <a:spcBef>
                          <a:spcPts val="0"/>
                        </a:spcBef>
                        <a:buFont typeface="+mj-lt"/>
                        <a:buAutoNum type="arabicPeriod"/>
                      </a:pPr>
                      <a:r>
                        <a:rPr lang="en-GB" sz="1400" noProof="0" dirty="0" smtClean="0">
                          <a:latin typeface="Calibri" pitchFamily="34" charset="0"/>
                          <a:cs typeface="Calibri" pitchFamily="34" charset="0"/>
                        </a:rPr>
                        <a:t>healthy</a:t>
                      </a:r>
                    </a:p>
                    <a:p>
                      <a:pPr marL="228600" indent="-228600">
                        <a:spcBef>
                          <a:spcPts val="0"/>
                        </a:spcBef>
                        <a:buFont typeface="+mj-lt"/>
                        <a:buAutoNum type="arabicPeriod"/>
                      </a:pPr>
                      <a:r>
                        <a:rPr lang="en-GB" sz="1400" noProof="0" dirty="0" smtClean="0">
                          <a:latin typeface="Calibri" pitchFamily="34" charset="0"/>
                          <a:cs typeface="Calibri" pitchFamily="34" charset="0"/>
                        </a:rPr>
                        <a:t>fortnight</a:t>
                      </a:r>
                    </a:p>
                    <a:p>
                      <a:pPr marL="228600" indent="-228600">
                        <a:spcBef>
                          <a:spcPts val="0"/>
                        </a:spcBef>
                        <a:buFont typeface="+mj-lt"/>
                        <a:buAutoNum type="arabicPeriod"/>
                      </a:pPr>
                      <a:r>
                        <a:rPr lang="en-GB" sz="1400" noProof="0" dirty="0" smtClean="0">
                          <a:latin typeface="Calibri" pitchFamily="34" charset="0"/>
                          <a:cs typeface="Calibri" pitchFamily="34" charset="0"/>
                        </a:rPr>
                        <a:t>Nowadays</a:t>
                      </a:r>
                    </a:p>
                    <a:p>
                      <a:pPr marL="228600" indent="-228600">
                        <a:spcBef>
                          <a:spcPts val="0"/>
                        </a:spcBef>
                        <a:buFont typeface="+mj-lt"/>
                        <a:buAutoNum type="arabicPeriod"/>
                      </a:pPr>
                      <a:endParaRPr lang="en-GB" sz="1400" noProof="0" dirty="0" smtClean="0">
                        <a:latin typeface="Calibri" pitchFamily="34" charset="0"/>
                        <a:cs typeface="Calibri" pitchFamily="34" charset="0"/>
                      </a:endParaRPr>
                    </a:p>
                    <a:p>
                      <a:pPr marL="228600" indent="-228600">
                        <a:spcBef>
                          <a:spcPts val="0"/>
                        </a:spcBef>
                        <a:buFont typeface="+mj-lt"/>
                        <a:buAutoNum type="arabicPeriod"/>
                      </a:pPr>
                      <a:r>
                        <a:rPr lang="en-GB" sz="1400" noProof="0" dirty="0" smtClean="0">
                          <a:latin typeface="Calibri" pitchFamily="34" charset="0"/>
                          <a:cs typeface="Calibri" pitchFamily="34" charset="0"/>
                        </a:rPr>
                        <a:t>job</a:t>
                      </a:r>
                    </a:p>
                    <a:p>
                      <a:pPr marL="228600" indent="-228600">
                        <a:spcBef>
                          <a:spcPts val="0"/>
                        </a:spcBef>
                        <a:buFont typeface="+mj-lt"/>
                        <a:buAutoNum type="arabicPeriod"/>
                      </a:pPr>
                      <a:r>
                        <a:rPr lang="en-GB" sz="1400" noProof="0" dirty="0" smtClean="0">
                          <a:latin typeface="Calibri" pitchFamily="34" charset="0"/>
                          <a:cs typeface="Calibri" pitchFamily="34" charset="0"/>
                        </a:rPr>
                        <a:t>reading</a:t>
                      </a:r>
                    </a:p>
                    <a:p>
                      <a:pPr marL="228600" indent="-228600">
                        <a:spcBef>
                          <a:spcPts val="0"/>
                        </a:spcBef>
                        <a:buFont typeface="+mj-lt"/>
                        <a:buAutoNum type="arabicPeriod"/>
                      </a:pPr>
                      <a:r>
                        <a:rPr lang="en-GB" sz="1400" noProof="0" dirty="0" smtClean="0">
                          <a:latin typeface="Calibri" pitchFamily="34" charset="0"/>
                          <a:cs typeface="Calibri" pitchFamily="34" charset="0"/>
                        </a:rPr>
                        <a:t>food</a:t>
                      </a:r>
                    </a:p>
                    <a:p>
                      <a:pPr marL="228600" indent="-228600">
                        <a:spcBef>
                          <a:spcPts val="0"/>
                        </a:spcBef>
                        <a:buFont typeface="+mj-lt"/>
                        <a:buAutoNum type="arabicPeriod"/>
                      </a:pPr>
                      <a:r>
                        <a:rPr lang="en-GB" sz="1400" noProof="0" dirty="0" smtClean="0">
                          <a:latin typeface="Calibri" pitchFamily="34" charset="0"/>
                          <a:cs typeface="Calibri" pitchFamily="34" charset="0"/>
                        </a:rPr>
                        <a:t>Noisy</a:t>
                      </a:r>
                      <a:endParaRPr lang="es-ES_tradnl" sz="1400" dirty="0">
                        <a:latin typeface="Calibri" pitchFamily="34" charset="0"/>
                        <a:cs typeface="Calibri"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spcBef>
                          <a:spcPts val="0"/>
                        </a:spcBef>
                        <a:buFont typeface="+mj-lt"/>
                        <a:buNone/>
                      </a:pPr>
                      <a:r>
                        <a:rPr lang="en-GB" sz="1400" b="1" noProof="0" dirty="0" smtClean="0">
                          <a:latin typeface="Calibri" pitchFamily="34" charset="0"/>
                          <a:cs typeface="Calibri" pitchFamily="34" charset="0"/>
                        </a:rPr>
                        <a:t>Have</a:t>
                      </a:r>
                      <a:r>
                        <a:rPr lang="en-GB" sz="1400" b="1" baseline="0" noProof="0" dirty="0" smtClean="0">
                          <a:latin typeface="Calibri" pitchFamily="34" charset="0"/>
                          <a:cs typeface="Calibri" pitchFamily="34" charset="0"/>
                        </a:rPr>
                        <a:t> a word list in French &amp; </a:t>
                      </a:r>
                    </a:p>
                    <a:p>
                      <a:pPr marL="228600" indent="-228600">
                        <a:spcBef>
                          <a:spcPts val="0"/>
                        </a:spcBef>
                        <a:buFont typeface="+mj-lt"/>
                        <a:buNone/>
                      </a:pPr>
                      <a:r>
                        <a:rPr lang="en-GB" sz="1400" b="1" baseline="0" noProof="0" dirty="0" smtClean="0">
                          <a:latin typeface="Calibri" pitchFamily="34" charset="0"/>
                          <a:cs typeface="Calibri" pitchFamily="34" charset="0"/>
                        </a:rPr>
                        <a:t>English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b="0" baseline="0" noProof="0" dirty="0" smtClean="0">
                          <a:latin typeface="Calibri" pitchFamily="34" charset="0"/>
                          <a:cs typeface="Calibri" pitchFamily="34" charset="0"/>
                        </a:rPr>
                        <a:t>Tick the words that you already know</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Try to find an English cognate to help you with the meaning. For example, “</a:t>
                      </a:r>
                      <a:r>
                        <a:rPr lang="en-GB" sz="1400" b="0" baseline="0" noProof="0" dirty="0" err="1" smtClean="0">
                          <a:latin typeface="Calibri" pitchFamily="34" charset="0"/>
                          <a:cs typeface="Calibri" pitchFamily="34" charset="0"/>
                        </a:rPr>
                        <a:t>tranquille</a:t>
                      </a:r>
                      <a:r>
                        <a:rPr lang="en-GB" sz="1400" b="0" baseline="0" noProof="0" dirty="0" smtClean="0">
                          <a:latin typeface="Calibri" pitchFamily="34" charset="0"/>
                          <a:cs typeface="Calibri" pitchFamily="34" charset="0"/>
                        </a:rPr>
                        <a:t>” is similar to “tranquil” in English.</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Divide your words into categories and learn the vocabulary in groups.</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Cover &amp; say (French-English &amp; English –French).</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Write the words down.</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Make word cards-French on one side, English on the other</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Test with a partner.</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Record the vocabulary and listen to it.</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Use </a:t>
                      </a:r>
                      <a:r>
                        <a:rPr lang="en-GB" sz="1400" b="0" baseline="0" noProof="0" dirty="0" err="1" smtClean="0">
                          <a:latin typeface="Calibri" pitchFamily="34" charset="0"/>
                          <a:cs typeface="Calibri" pitchFamily="34" charset="0"/>
                        </a:rPr>
                        <a:t>memrise</a:t>
                      </a:r>
                      <a:r>
                        <a:rPr lang="en-GB" sz="1400" b="0" baseline="0" noProof="0" dirty="0" smtClean="0">
                          <a:latin typeface="Calibri" pitchFamily="34" charset="0"/>
                          <a:cs typeface="Calibri" pitchFamily="34" charset="0"/>
                        </a:rPr>
                        <a:t>/</a:t>
                      </a:r>
                      <a:r>
                        <a:rPr lang="en-GB" sz="1400" b="0" baseline="0" noProof="0" dirty="0" err="1" smtClean="0">
                          <a:latin typeface="Calibri" pitchFamily="34" charset="0"/>
                          <a:cs typeface="Calibri" pitchFamily="34" charset="0"/>
                        </a:rPr>
                        <a:t>quizlet</a:t>
                      </a:r>
                      <a:r>
                        <a:rPr lang="en-GB" sz="1400" b="0" baseline="0" noProof="0" dirty="0" smtClean="0">
                          <a:latin typeface="Calibri" pitchFamily="34" charset="0"/>
                          <a:cs typeface="Calibri" pitchFamily="34" charset="0"/>
                        </a:rPr>
                        <a:t>-on line vocabulary learning site. </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Use vokabel.com vocabulary learning site to insert words and then test yourself (French to English &amp; then English to French)</a:t>
                      </a:r>
                    </a:p>
                    <a:p>
                      <a:pPr marL="228600" indent="-228600">
                        <a:spcBef>
                          <a:spcPts val="0"/>
                        </a:spcBef>
                        <a:buFont typeface="+mj-lt"/>
                        <a:buAutoNum type="arabicPeriod"/>
                      </a:pPr>
                      <a:r>
                        <a:rPr lang="en-GB" sz="1400" b="0" baseline="0" noProof="0" dirty="0" smtClean="0">
                          <a:latin typeface="Calibri" pitchFamily="34" charset="0"/>
                          <a:cs typeface="Calibri" pitchFamily="34" charset="0"/>
                        </a:rPr>
                        <a:t>Use Quizlet.com </a:t>
                      </a:r>
                    </a:p>
                    <a:p>
                      <a:pPr marL="228600" indent="-228600">
                        <a:spcBef>
                          <a:spcPts val="0"/>
                        </a:spcBef>
                        <a:buFont typeface="+mj-lt"/>
                        <a:buAutoNum type="arabicPeriod"/>
                      </a:pPr>
                      <a:r>
                        <a:rPr lang="en-GB" altLang="en-US" sz="1400" dirty="0" smtClean="0">
                          <a:latin typeface="Calibri" panose="020F0502020204030204" pitchFamily="34" charset="0"/>
                          <a:cs typeface="Calibri" panose="020F0502020204030204" pitchFamily="34" charset="0"/>
                        </a:rPr>
                        <a:t>Give</a:t>
                      </a:r>
                      <a:r>
                        <a:rPr lang="en-GB" altLang="en-US" sz="1400" baseline="0" dirty="0" smtClean="0">
                          <a:latin typeface="Calibri" panose="020F0502020204030204" pitchFamily="34" charset="0"/>
                          <a:cs typeface="Calibri" panose="020F0502020204030204" pitchFamily="34" charset="0"/>
                        </a:rPr>
                        <a:t> words a number u</a:t>
                      </a:r>
                      <a:r>
                        <a:rPr lang="en-GB" altLang="en-US" sz="1400" dirty="0" smtClean="0">
                          <a:latin typeface="Calibri" panose="020F0502020204030204" pitchFamily="34" charset="0"/>
                          <a:cs typeface="Calibri" panose="020F0502020204030204" pitchFamily="34" charset="0"/>
                        </a:rPr>
                        <a:t>sing</a:t>
                      </a:r>
                      <a:r>
                        <a:rPr lang="en-GB" altLang="en-US" sz="1400" baseline="0" dirty="0" smtClean="0">
                          <a:latin typeface="Calibri" panose="020F0502020204030204" pitchFamily="34" charset="0"/>
                          <a:cs typeface="Calibri" panose="020F0502020204030204" pitchFamily="34" charset="0"/>
                        </a:rPr>
                        <a:t> this </a:t>
                      </a:r>
                      <a:r>
                        <a:rPr lang="en-GB" altLang="en-US" sz="1400" dirty="0" smtClean="0">
                          <a:latin typeface="Calibri" panose="020F0502020204030204" pitchFamily="34" charset="0"/>
                          <a:cs typeface="Calibri" panose="020F0502020204030204" pitchFamily="34" charset="0"/>
                        </a:rPr>
                        <a:t>Vocabulary Knowledge Scale:</a:t>
                      </a:r>
                    </a:p>
                    <a:p>
                      <a:pPr marL="0" indent="0">
                        <a:spcBef>
                          <a:spcPts val="0"/>
                        </a:spcBef>
                        <a:buFont typeface="+mj-lt"/>
                        <a:buNone/>
                      </a:pPr>
                      <a:r>
                        <a:rPr lang="en-GB" altLang="en-US" sz="1400" b="1" dirty="0" smtClean="0">
                          <a:latin typeface="Calibri" panose="020F0502020204030204" pitchFamily="34" charset="0"/>
                          <a:cs typeface="Calibri" panose="020F0502020204030204" pitchFamily="34" charset="0"/>
                        </a:rPr>
                        <a:t>1.  I don’t remember having seen this word before.</a:t>
                      </a:r>
                      <a:br>
                        <a:rPr lang="en-GB" altLang="en-US" sz="1400" b="1" dirty="0" smtClean="0">
                          <a:latin typeface="Calibri" panose="020F0502020204030204" pitchFamily="34" charset="0"/>
                          <a:cs typeface="Calibri" panose="020F0502020204030204" pitchFamily="34" charset="0"/>
                        </a:rPr>
                      </a:br>
                      <a:r>
                        <a:rPr lang="en-GB" altLang="en-US" sz="1400" b="1" dirty="0" smtClean="0">
                          <a:latin typeface="Calibri" panose="020F0502020204030204" pitchFamily="34" charset="0"/>
                          <a:cs typeface="Calibri" panose="020F0502020204030204" pitchFamily="34" charset="0"/>
                        </a:rPr>
                        <a:t>2.  I have seen this word before but I don’t know what it means.</a:t>
                      </a:r>
                      <a:br>
                        <a:rPr lang="en-GB" altLang="en-US" sz="1400" b="1" dirty="0" smtClean="0">
                          <a:latin typeface="Calibri" panose="020F0502020204030204" pitchFamily="34" charset="0"/>
                          <a:cs typeface="Calibri" panose="020F0502020204030204" pitchFamily="34" charset="0"/>
                        </a:rPr>
                      </a:br>
                      <a:r>
                        <a:rPr lang="en-GB" altLang="en-US" sz="1400" b="1" dirty="0" smtClean="0">
                          <a:latin typeface="Calibri" panose="020F0502020204030204" pitchFamily="34" charset="0"/>
                          <a:cs typeface="Calibri" panose="020F0502020204030204" pitchFamily="34" charset="0"/>
                        </a:rPr>
                        <a:t>3.  I have seen this word before and I think it means</a:t>
                      </a:r>
                      <a:r>
                        <a:rPr lang="en-GB" altLang="en-US" sz="1400" b="1" baseline="0" dirty="0" smtClean="0">
                          <a:latin typeface="Calibri" panose="020F0502020204030204" pitchFamily="34" charset="0"/>
                          <a:cs typeface="Calibri" panose="020F0502020204030204" pitchFamily="34" charset="0"/>
                        </a:rPr>
                        <a:t> …</a:t>
                      </a:r>
                      <a:r>
                        <a:rPr lang="en-GB" altLang="en-US" sz="1400" b="1" dirty="0" smtClean="0">
                          <a:latin typeface="Calibri" panose="020F0502020204030204" pitchFamily="34" charset="0"/>
                          <a:cs typeface="Calibri" panose="020F0502020204030204" pitchFamily="34" charset="0"/>
                        </a:rPr>
                        <a:t/>
                      </a:r>
                      <a:br>
                        <a:rPr lang="en-GB" altLang="en-US" sz="1400" b="1" dirty="0" smtClean="0">
                          <a:latin typeface="Calibri" panose="020F0502020204030204" pitchFamily="34" charset="0"/>
                          <a:cs typeface="Calibri" panose="020F0502020204030204" pitchFamily="34" charset="0"/>
                        </a:rPr>
                      </a:br>
                      <a:r>
                        <a:rPr lang="en-GB" altLang="en-US" sz="1400" b="1" dirty="0" smtClean="0">
                          <a:latin typeface="Calibri" panose="020F0502020204030204" pitchFamily="34" charset="0"/>
                          <a:cs typeface="Calibri" panose="020F0502020204030204" pitchFamily="34" charset="0"/>
                        </a:rPr>
                        <a:t>4.  I know this word: It means</a:t>
                      </a:r>
                      <a:r>
                        <a:rPr lang="en-GB" altLang="en-US" sz="1400" b="1" baseline="0" dirty="0" smtClean="0">
                          <a:latin typeface="Calibri" panose="020F0502020204030204" pitchFamily="34" charset="0"/>
                          <a:cs typeface="Calibri" panose="020F0502020204030204" pitchFamily="34" charset="0"/>
                        </a:rPr>
                        <a:t> …</a:t>
                      </a:r>
                      <a:r>
                        <a:rPr lang="en-GB" altLang="en-US" sz="1400" b="1" dirty="0" smtClean="0">
                          <a:latin typeface="Calibri" panose="020F0502020204030204" pitchFamily="34" charset="0"/>
                          <a:cs typeface="Calibri" panose="020F0502020204030204" pitchFamily="34" charset="0"/>
                        </a:rPr>
                        <a:t/>
                      </a:r>
                      <a:br>
                        <a:rPr lang="en-GB" altLang="en-US" sz="1400" b="1" dirty="0" smtClean="0">
                          <a:latin typeface="Calibri" panose="020F0502020204030204" pitchFamily="34" charset="0"/>
                          <a:cs typeface="Calibri" panose="020F0502020204030204" pitchFamily="34" charset="0"/>
                        </a:rPr>
                      </a:br>
                      <a:r>
                        <a:rPr lang="en-GB" altLang="en-US" sz="1400" b="1" dirty="0" smtClean="0">
                          <a:latin typeface="Calibri" panose="020F0502020204030204" pitchFamily="34" charset="0"/>
                          <a:cs typeface="Calibri" panose="020F0502020204030204" pitchFamily="34" charset="0"/>
                        </a:rPr>
                        <a:t>5.  I can use this word in a sentence:</a:t>
                      </a:r>
                      <a:r>
                        <a:rPr lang="en-GB" altLang="en-US" sz="1400" b="1" baseline="0" dirty="0" smtClean="0">
                          <a:latin typeface="Calibri" panose="020F0502020204030204" pitchFamily="34" charset="0"/>
                          <a:cs typeface="Calibri" panose="020F0502020204030204" pitchFamily="34" charset="0"/>
                        </a:rPr>
                        <a:t> E.G …</a:t>
                      </a:r>
                      <a:endParaRPr lang="en-GB" sz="1400" b="1" baseline="0" noProof="0" dirty="0" smtClean="0">
                        <a:latin typeface="Calibri" pitchFamily="34" charset="0"/>
                        <a:cs typeface="Calibri"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7214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48</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76290442"/>
              </p:ext>
            </p:extLst>
          </p:nvPr>
        </p:nvGraphicFramePr>
        <p:xfrm>
          <a:off x="116632" y="167916"/>
          <a:ext cx="6552728" cy="7594300"/>
        </p:xfrm>
        <a:graphic>
          <a:graphicData uri="http://schemas.openxmlformats.org/drawingml/2006/table">
            <a:tbl>
              <a:tblPr>
                <a:tableStyleId>{5C22544A-7EE6-4342-B048-85BDC9FD1C3A}</a:tableStyleId>
              </a:tblPr>
              <a:tblGrid>
                <a:gridCol w="3205139">
                  <a:extLst>
                    <a:ext uri="{9D8B030D-6E8A-4147-A177-3AD203B41FA5}">
                      <a16:colId xmlns:a16="http://schemas.microsoft.com/office/drawing/2014/main" val="20000"/>
                    </a:ext>
                  </a:extLst>
                </a:gridCol>
                <a:gridCol w="3347589">
                  <a:extLst>
                    <a:ext uri="{9D8B030D-6E8A-4147-A177-3AD203B41FA5}">
                      <a16:colId xmlns:a16="http://schemas.microsoft.com/office/drawing/2014/main" val="20001"/>
                    </a:ext>
                  </a:extLst>
                </a:gridCol>
              </a:tblGrid>
              <a:tr h="520716">
                <a:tc gridSpan="2">
                  <a:txBody>
                    <a:bodyPr/>
                    <a:lstStyle/>
                    <a:p>
                      <a:pPr algn="ctr"/>
                      <a:endParaRPr lang="en-GB" sz="1400" b="1" baseline="0" noProof="0" dirty="0" smtClean="0">
                        <a:latin typeface="Calibri" pitchFamily="34" charset="0"/>
                        <a:cs typeface="Calibri" pitchFamily="34" charset="0"/>
                      </a:endParaRPr>
                    </a:p>
                    <a:p>
                      <a:pPr algn="ctr"/>
                      <a:endParaRPr lang="en-GB" sz="1400" b="1" baseline="0" noProof="0" dirty="0" smtClean="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35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noProof="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0269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noProof="0" dirty="0" smtClean="0">
                          <a:latin typeface="Calibri" pitchFamily="34" charset="0"/>
                          <a:cs typeface="Calibri" pitchFamily="34" charset="0"/>
                        </a:rPr>
                        <a:t>OPINIONS (FOUNDATION</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&amp; HIGHER)</a:t>
                      </a:r>
                    </a:p>
                    <a:p>
                      <a:r>
                        <a:rPr lang="en-GB" sz="1100" baseline="0" noProof="0" dirty="0" err="1" smtClean="0">
                          <a:latin typeface="Calibri" pitchFamily="34" charset="0"/>
                          <a:cs typeface="Calibri" pitchFamily="34" charset="0"/>
                        </a:rPr>
                        <a:t>J’adore</a:t>
                      </a:r>
                      <a:r>
                        <a:rPr lang="en-GB" sz="1100" baseline="0" noProof="0" dirty="0" smtClean="0">
                          <a:latin typeface="Calibri" pitchFamily="34" charset="0"/>
                          <a:cs typeface="Calibri" pitchFamily="34" charset="0"/>
                        </a:rPr>
                        <a:t>-I love</a:t>
                      </a:r>
                    </a:p>
                    <a:p>
                      <a:r>
                        <a:rPr lang="en-GB" sz="1100" baseline="0" noProof="0" dirty="0" smtClean="0">
                          <a:latin typeface="Calibri" pitchFamily="34" charset="0"/>
                          <a:cs typeface="Calibri" pitchFamily="34" charset="0"/>
                        </a:rPr>
                        <a:t>Mon </a:t>
                      </a:r>
                      <a:r>
                        <a:rPr lang="en-GB" sz="1100" baseline="0" noProof="0" dirty="0" err="1" smtClean="0">
                          <a:latin typeface="Calibri" pitchFamily="34" charset="0"/>
                          <a:cs typeface="Calibri" pitchFamily="34" charset="0"/>
                        </a:rPr>
                        <a:t>ami</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n’aime</a:t>
                      </a:r>
                      <a:r>
                        <a:rPr lang="en-GB" sz="1100" baseline="0" noProof="0" dirty="0" smtClean="0">
                          <a:latin typeface="Calibri" pitchFamily="34" charset="0"/>
                          <a:cs typeface="Calibri" pitchFamily="34" charset="0"/>
                        </a:rPr>
                        <a:t> pas-My friend doesn’t like </a:t>
                      </a:r>
                      <a:r>
                        <a:rPr lang="en-GB" sz="1100" b="1" baseline="0" noProof="0" dirty="0" smtClean="0">
                          <a:latin typeface="Calibri" pitchFamily="34" charset="0"/>
                          <a:cs typeface="Calibri" pitchFamily="34" charset="0"/>
                        </a:rPr>
                        <a:t>(Other people’s opinions)</a:t>
                      </a:r>
                    </a:p>
                    <a:p>
                      <a:r>
                        <a:rPr lang="en-GB" sz="1100" baseline="0" noProof="0" dirty="0" smtClean="0">
                          <a:latin typeface="Calibri" pitchFamily="34" charset="0"/>
                          <a:cs typeface="Calibri" pitchFamily="34" charset="0"/>
                        </a:rPr>
                        <a:t>À mon </a:t>
                      </a:r>
                      <a:r>
                        <a:rPr lang="en-GB" sz="1100" baseline="0" noProof="0" dirty="0" err="1" smtClean="0">
                          <a:latin typeface="Calibri" pitchFamily="34" charset="0"/>
                          <a:cs typeface="Calibri" pitchFamily="34" charset="0"/>
                        </a:rPr>
                        <a:t>avis</a:t>
                      </a:r>
                      <a:r>
                        <a:rPr lang="en-GB" sz="1100" baseline="0" noProof="0" dirty="0" smtClean="0">
                          <a:latin typeface="Calibri" pitchFamily="34" charset="0"/>
                          <a:cs typeface="Calibri" pitchFamily="34" charset="0"/>
                        </a:rPr>
                        <a:t>-In my opinion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noProof="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noProof="0" dirty="0" smtClean="0">
                          <a:latin typeface="Calibri" pitchFamily="34" charset="0"/>
                          <a:cs typeface="Calibri" pitchFamily="34" charset="0"/>
                        </a:rPr>
                        <a:t>OPINIONS (HIGHER)</a:t>
                      </a:r>
                    </a:p>
                    <a:p>
                      <a:r>
                        <a:rPr lang="en-GB" sz="1100" noProof="0" dirty="0" smtClean="0">
                          <a:latin typeface="Calibri" pitchFamily="34" charset="0"/>
                          <a:cs typeface="Calibri" pitchFamily="34" charset="0"/>
                        </a:rPr>
                        <a:t>Je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veux</a:t>
                      </a:r>
                      <a:r>
                        <a:rPr lang="en-GB" sz="1100" baseline="0" noProof="0" dirty="0" smtClean="0">
                          <a:latin typeface="Calibri" pitchFamily="34" charset="0"/>
                          <a:cs typeface="Calibri" pitchFamily="34" charset="0"/>
                        </a:rPr>
                        <a:t> que</a:t>
                      </a:r>
                      <a:r>
                        <a:rPr lang="en-GB" sz="1100" noProof="0" dirty="0" smtClean="0">
                          <a:latin typeface="Calibri" pitchFamily="34" charset="0"/>
                          <a:cs typeface="Calibri" pitchFamily="34" charset="0"/>
                        </a:rPr>
                        <a:t> … </a:t>
                      </a:r>
                      <a:r>
                        <a:rPr lang="en-GB" sz="1100" noProof="0" dirty="0" err="1" smtClean="0">
                          <a:latin typeface="Calibri" pitchFamily="34" charset="0"/>
                          <a:cs typeface="Calibri" pitchFamily="34" charset="0"/>
                        </a:rPr>
                        <a:t>ce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soit</a:t>
                      </a:r>
                      <a:r>
                        <a:rPr lang="en-GB" sz="1100" baseline="0" noProof="0" dirty="0" smtClean="0">
                          <a:latin typeface="Calibri" pitchFamily="34" charset="0"/>
                          <a:cs typeface="Calibri" pitchFamily="34" charset="0"/>
                        </a:rPr>
                        <a:t>: </a:t>
                      </a:r>
                      <a:r>
                        <a:rPr lang="en-GB" sz="1100" noProof="0" dirty="0" smtClean="0">
                          <a:latin typeface="Calibri" pitchFamily="34" charset="0"/>
                          <a:cs typeface="Calibri" pitchFamily="34" charset="0"/>
                        </a:rPr>
                        <a:t>I want…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b="1" noProof="0" dirty="0" smtClean="0">
                          <a:latin typeface="Calibri" pitchFamily="34" charset="0"/>
                          <a:cs typeface="Calibri" pitchFamily="34" charset="0"/>
                        </a:rPr>
                        <a:t>REASONS (FOUNDATION</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&amp; HIGHER)</a:t>
                      </a:r>
                    </a:p>
                    <a:p>
                      <a:r>
                        <a:rPr lang="en-GB" sz="1100" noProof="0" dirty="0" err="1" smtClean="0">
                          <a:latin typeface="Calibri" pitchFamily="34" charset="0"/>
                          <a:cs typeface="Calibri" pitchFamily="34" charset="0"/>
                        </a:rPr>
                        <a:t>Parce</a:t>
                      </a:r>
                      <a:r>
                        <a:rPr lang="en-GB" sz="1100" baseline="0" noProof="0" dirty="0" smtClean="0">
                          <a:latin typeface="Calibri" pitchFamily="34" charset="0"/>
                          <a:cs typeface="Calibri" pitchFamily="34" charset="0"/>
                        </a:rPr>
                        <a:t> que/car</a:t>
                      </a:r>
                      <a:r>
                        <a:rPr lang="en-GB" sz="1100" noProof="0" dirty="0" smtClean="0">
                          <a:latin typeface="Calibri" pitchFamily="34" charset="0"/>
                          <a:cs typeface="Calibri" pitchFamily="34" charset="0"/>
                        </a:rPr>
                        <a:t>-because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noProof="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noProof="0" dirty="0" smtClean="0">
                          <a:latin typeface="Calibri" pitchFamily="34" charset="0"/>
                          <a:cs typeface="Calibri" pitchFamily="34" charset="0"/>
                        </a:rPr>
                        <a:t>REASONS (HIGHER)</a:t>
                      </a:r>
                    </a:p>
                    <a:p>
                      <a:r>
                        <a:rPr lang="en-GB" sz="1100" b="0" baseline="0" noProof="0" dirty="0" err="1" smtClean="0">
                          <a:latin typeface="Calibri" pitchFamily="34" charset="0"/>
                          <a:cs typeface="Calibri" pitchFamily="34" charset="0"/>
                        </a:rPr>
                        <a:t>puisque</a:t>
                      </a:r>
                      <a:r>
                        <a:rPr lang="en-GB" sz="1100" b="0" baseline="0" noProof="0" dirty="0" smtClean="0">
                          <a:latin typeface="Calibri" pitchFamily="34" charset="0"/>
                          <a:cs typeface="Calibri" pitchFamily="34" charset="0"/>
                        </a:rPr>
                        <a:t>-since; vu que-seeing that; </a:t>
                      </a:r>
                      <a:r>
                        <a:rPr lang="en-GB" sz="1100" b="0" baseline="0" noProof="0" dirty="0" err="1" smtClean="0">
                          <a:latin typeface="Calibri" pitchFamily="34" charset="0"/>
                          <a:cs typeface="Calibri" pitchFamily="34" charset="0"/>
                        </a:rPr>
                        <a:t>étant</a:t>
                      </a:r>
                      <a:r>
                        <a:rPr lang="en-GB" sz="1100" b="0" baseline="0" noProof="0" dirty="0" smtClean="0">
                          <a:latin typeface="Calibri" pitchFamily="34" charset="0"/>
                          <a:cs typeface="Calibri" pitchFamily="34" charset="0"/>
                        </a:rPr>
                        <a:t> </a:t>
                      </a:r>
                      <a:r>
                        <a:rPr lang="en-GB" sz="1100" b="0" baseline="0" noProof="0" dirty="0" err="1" smtClean="0">
                          <a:latin typeface="Calibri" pitchFamily="34" charset="0"/>
                          <a:cs typeface="Calibri" pitchFamily="34" charset="0"/>
                        </a:rPr>
                        <a:t>donné</a:t>
                      </a:r>
                      <a:r>
                        <a:rPr lang="en-GB" sz="1100" b="0" baseline="0" noProof="0" dirty="0" smtClean="0">
                          <a:latin typeface="Calibri" pitchFamily="34" charset="0"/>
                          <a:cs typeface="Calibri" pitchFamily="34" charset="0"/>
                        </a:rPr>
                        <a:t> que – given that</a:t>
                      </a:r>
                      <a:endParaRPr lang="en-GB" sz="1100" b="0"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6934">
                <a:tc vMerge="1">
                  <a:txBody>
                    <a:bodyPr/>
                    <a:lstStyle/>
                    <a:p>
                      <a:endParaRPr lang="es-ES_tradnl"/>
                    </a:p>
                  </a:txBody>
                  <a:tcPr/>
                </a:tc>
                <a:tc rowSpan="2">
                  <a:txBody>
                    <a:bodyPr/>
                    <a:lstStyle/>
                    <a:p>
                      <a:r>
                        <a:rPr lang="en-GB" sz="1100" b="1" noProof="0" dirty="0" smtClean="0">
                          <a:latin typeface="Calibri" pitchFamily="34" charset="0"/>
                          <a:cs typeface="Calibri" pitchFamily="34" charset="0"/>
                        </a:rPr>
                        <a:t>PAST TIME FRAME (FOUNDATION</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&amp; HIGHER)</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err="1" smtClean="0">
                          <a:latin typeface="Calibri" pitchFamily="34" charset="0"/>
                          <a:cs typeface="Calibri" pitchFamily="34" charset="0"/>
                        </a:rPr>
                        <a:t>hier</a:t>
                      </a:r>
                      <a:r>
                        <a:rPr lang="en-GB" sz="1100" noProof="0" dirty="0" smtClean="0">
                          <a:latin typeface="Calibri" pitchFamily="34" charset="0"/>
                          <a:cs typeface="Calibri" pitchFamily="34" charset="0"/>
                        </a:rPr>
                        <a:t>-yesterday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err="1" smtClean="0">
                          <a:latin typeface="Calibri" pitchFamily="34" charset="0"/>
                          <a:cs typeface="Calibri" pitchFamily="34" charset="0"/>
                        </a:rPr>
                        <a:t>J’ai</a:t>
                      </a:r>
                      <a:r>
                        <a:rPr lang="en-GB" sz="1100" noProof="0" dirty="0" smtClean="0">
                          <a:latin typeface="Calibri" pitchFamily="34" charset="0"/>
                          <a:cs typeface="Calibri" pitchFamily="34" charset="0"/>
                        </a:rPr>
                        <a:t> </a:t>
                      </a:r>
                      <a:r>
                        <a:rPr lang="en-GB" sz="1100" noProof="0" dirty="0" err="1" smtClean="0">
                          <a:latin typeface="Calibri" pitchFamily="34" charset="0"/>
                          <a:cs typeface="Calibri" pitchFamily="34" charset="0"/>
                        </a:rPr>
                        <a:t>écouté</a:t>
                      </a:r>
                      <a:r>
                        <a:rPr lang="en-GB" sz="1100" noProof="0" dirty="0" smtClean="0">
                          <a:latin typeface="Calibri" pitchFamily="34" charset="0"/>
                          <a:cs typeface="Calibri" pitchFamily="34" charset="0"/>
                        </a:rPr>
                        <a:t>-I listened to </a:t>
                      </a:r>
                      <a:r>
                        <a:rPr lang="en-GB" sz="1100" b="1" noProof="0" dirty="0" err="1" smtClean="0">
                          <a:latin typeface="Calibri" pitchFamily="34" charset="0"/>
                          <a:cs typeface="Calibri" pitchFamily="34" charset="0"/>
                        </a:rPr>
                        <a:t>j’ai</a:t>
                      </a:r>
                      <a:r>
                        <a:rPr lang="en-GB" sz="1100" b="1" noProof="0" dirty="0" smtClean="0">
                          <a:latin typeface="Calibri" pitchFamily="34" charset="0"/>
                          <a:cs typeface="Calibri" pitchFamily="34" charset="0"/>
                        </a:rPr>
                        <a:t> + (é)</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smtClean="0">
                          <a:latin typeface="Calibri" pitchFamily="34" charset="0"/>
                          <a:cs typeface="Calibri" pitchFamily="34" charset="0"/>
                        </a:rPr>
                        <a:t>Il/</a:t>
                      </a:r>
                      <a:r>
                        <a:rPr lang="en-GB" sz="1100" noProof="0" dirty="0" err="1" smtClean="0">
                          <a:latin typeface="Calibri" pitchFamily="34" charset="0"/>
                          <a:cs typeface="Calibri" pitchFamily="34" charset="0"/>
                        </a:rPr>
                        <a:t>elle</a:t>
                      </a:r>
                      <a:r>
                        <a:rPr lang="en-GB" sz="1100" noProof="0" dirty="0" smtClean="0">
                          <a:latin typeface="Calibri" pitchFamily="34" charset="0"/>
                          <a:cs typeface="Calibri" pitchFamily="34" charset="0"/>
                        </a:rPr>
                        <a:t> a </a:t>
                      </a:r>
                      <a:r>
                        <a:rPr lang="en-GB" sz="1100" noProof="0" dirty="0" err="1" smtClean="0">
                          <a:latin typeface="Calibri" pitchFamily="34" charset="0"/>
                          <a:cs typeface="Calibri" pitchFamily="34" charset="0"/>
                        </a:rPr>
                        <a:t>mangé</a:t>
                      </a:r>
                      <a:r>
                        <a:rPr lang="en-GB" sz="1100" noProof="0" dirty="0" smtClean="0">
                          <a:latin typeface="Calibri" pitchFamily="34" charset="0"/>
                          <a:cs typeface="Calibri" pitchFamily="34" charset="0"/>
                        </a:rPr>
                        <a:t>-He/she ate</a:t>
                      </a:r>
                      <a:r>
                        <a:rPr lang="en-GB" sz="1100" baseline="0" noProof="0" dirty="0" smtClean="0">
                          <a:latin typeface="Calibri" pitchFamily="34" charset="0"/>
                          <a:cs typeface="Calibri" pitchFamily="34" charset="0"/>
                        </a:rPr>
                        <a:t> </a:t>
                      </a:r>
                      <a:r>
                        <a:rPr lang="en-GB" sz="1100" b="1" baseline="0" noProof="0" dirty="0" err="1" smtClean="0">
                          <a:latin typeface="Calibri" pitchFamily="34" charset="0"/>
                          <a:cs typeface="Calibri" pitchFamily="34" charset="0"/>
                        </a:rPr>
                        <a:t>il</a:t>
                      </a:r>
                      <a:r>
                        <a:rPr lang="en-GB" sz="1100" b="1" baseline="0" noProof="0" dirty="0" smtClean="0">
                          <a:latin typeface="Calibri" pitchFamily="34" charset="0"/>
                          <a:cs typeface="Calibri" pitchFamily="34" charset="0"/>
                        </a:rPr>
                        <a:t>/</a:t>
                      </a:r>
                      <a:r>
                        <a:rPr lang="en-GB" sz="1100" b="1" baseline="0" noProof="0" dirty="0" err="1" smtClean="0">
                          <a:latin typeface="Calibri" pitchFamily="34" charset="0"/>
                          <a:cs typeface="Calibri" pitchFamily="34" charset="0"/>
                        </a:rPr>
                        <a:t>elle</a:t>
                      </a:r>
                      <a:r>
                        <a:rPr lang="en-GB" sz="1100" b="1" baseline="0" noProof="0" dirty="0" smtClean="0">
                          <a:latin typeface="Calibri" pitchFamily="34" charset="0"/>
                          <a:cs typeface="Calibri" pitchFamily="34" charset="0"/>
                        </a:rPr>
                        <a:t> a +</a:t>
                      </a:r>
                      <a:r>
                        <a:rPr lang="en-GB" sz="1100" b="1" noProof="0" dirty="0" smtClean="0">
                          <a:latin typeface="Calibri" pitchFamily="34" charset="0"/>
                          <a:cs typeface="Calibri" pitchFamily="34" charset="0"/>
                        </a:rPr>
                        <a:t>(é)</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smtClean="0">
                          <a:latin typeface="Calibri" pitchFamily="34" charset="0"/>
                          <a:cs typeface="Calibri" pitchFamily="34" charset="0"/>
                        </a:rPr>
                        <a:t>Je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suis</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allé</a:t>
                      </a:r>
                      <a:r>
                        <a:rPr lang="en-GB" sz="1100" baseline="0" noProof="0" dirty="0" smtClean="0">
                          <a:latin typeface="Calibri" pitchFamily="34" charset="0"/>
                          <a:cs typeface="Calibri" pitchFamily="34" charset="0"/>
                        </a:rPr>
                        <a:t>(e)</a:t>
                      </a:r>
                      <a:r>
                        <a:rPr lang="en-GB" sz="1100" noProof="0" dirty="0" smtClean="0">
                          <a:latin typeface="Calibri" pitchFamily="34" charset="0"/>
                          <a:cs typeface="Calibri" pitchFamily="34" charset="0"/>
                        </a:rPr>
                        <a:t>-I went;</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il</a:t>
                      </a:r>
                      <a:r>
                        <a:rPr lang="en-GB" sz="1100" baseline="0" noProof="0" dirty="0" smtClean="0">
                          <a:latin typeface="Calibri" pitchFamily="34" charset="0"/>
                          <a:cs typeface="Calibri" pitchFamily="34" charset="0"/>
                        </a:rPr>
                        <a:t>/</a:t>
                      </a:r>
                      <a:r>
                        <a:rPr lang="en-GB" sz="1100" baseline="0" noProof="0" dirty="0" err="1" smtClean="0">
                          <a:latin typeface="Calibri" pitchFamily="34" charset="0"/>
                          <a:cs typeface="Calibri" pitchFamily="34" charset="0"/>
                        </a:rPr>
                        <a:t>elle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est</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allé</a:t>
                      </a:r>
                      <a:r>
                        <a:rPr lang="en-GB" sz="1100" baseline="0" noProof="0" dirty="0" smtClean="0">
                          <a:latin typeface="Calibri" pitchFamily="34" charset="0"/>
                          <a:cs typeface="Calibri" pitchFamily="34" charset="0"/>
                        </a:rPr>
                        <a:t> (e)-He/she went</a:t>
                      </a:r>
                    </a:p>
                    <a:p>
                      <a:endParaRPr lang="en-GB" sz="1100" b="1" noProof="0" dirty="0" smtClean="0">
                        <a:latin typeface="Calibri" pitchFamily="34" charset="0"/>
                        <a:cs typeface="Calibri" pitchFamily="34" charset="0"/>
                      </a:endParaRPr>
                    </a:p>
                    <a:p>
                      <a:r>
                        <a:rPr lang="en-GB" sz="1100" b="1" noProof="0" dirty="0" smtClean="0">
                          <a:latin typeface="Calibri" pitchFamily="34" charset="0"/>
                          <a:cs typeface="Calibri" pitchFamily="34" charset="0"/>
                        </a:rPr>
                        <a:t>PAST TIME FRAME (HIGHER)</a:t>
                      </a:r>
                    </a:p>
                    <a:p>
                      <a:r>
                        <a:rPr lang="en-GB" sz="1100" noProof="0" dirty="0" err="1" smtClean="0">
                          <a:latin typeface="Calibri" pitchFamily="34" charset="0"/>
                          <a:cs typeface="Calibri" pitchFamily="34" charset="0"/>
                        </a:rPr>
                        <a:t>Hier</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soir</a:t>
                      </a:r>
                      <a:r>
                        <a:rPr lang="en-GB" sz="1100" noProof="0" dirty="0" smtClean="0">
                          <a:latin typeface="Calibri" pitchFamily="34" charset="0"/>
                          <a:cs typeface="Calibri" pitchFamily="34" charset="0"/>
                        </a:rPr>
                        <a:t>-last night</a:t>
                      </a:r>
                    </a:p>
                    <a:p>
                      <a:r>
                        <a:rPr lang="en-GB" sz="1100" noProof="0" dirty="0" err="1" smtClean="0">
                          <a:latin typeface="Calibri" pitchFamily="34" charset="0"/>
                          <a:cs typeface="Calibri" pitchFamily="34" charset="0"/>
                        </a:rPr>
                        <a:t>J’ai</a:t>
                      </a:r>
                      <a:r>
                        <a:rPr lang="en-GB" sz="1100" noProof="0" dirty="0" smtClean="0">
                          <a:latin typeface="Calibri" pitchFamily="34" charset="0"/>
                          <a:cs typeface="Calibri" pitchFamily="34" charset="0"/>
                        </a:rPr>
                        <a:t> fait </a:t>
                      </a:r>
                      <a:r>
                        <a:rPr lang="en-GB" sz="1100" noProof="0" dirty="0" err="1" smtClean="0">
                          <a:latin typeface="Calibri" pitchFamily="34" charset="0"/>
                          <a:cs typeface="Calibri" pitchFamily="34" charset="0"/>
                        </a:rPr>
                        <a:t>mes</a:t>
                      </a:r>
                      <a:r>
                        <a:rPr lang="en-GB" sz="1100" noProof="0" dirty="0" smtClean="0">
                          <a:latin typeface="Calibri" pitchFamily="34" charset="0"/>
                          <a:cs typeface="Calibri" pitchFamily="34" charset="0"/>
                        </a:rPr>
                        <a:t> devoirs-I did</a:t>
                      </a:r>
                      <a:r>
                        <a:rPr lang="en-GB" sz="1100" baseline="0" noProof="0" dirty="0" smtClean="0">
                          <a:latin typeface="Calibri" pitchFamily="34" charset="0"/>
                          <a:cs typeface="Calibri" pitchFamily="34" charset="0"/>
                        </a:rPr>
                        <a:t> my</a:t>
                      </a:r>
                      <a:r>
                        <a:rPr lang="en-GB" sz="1100" noProof="0" dirty="0" smtClean="0">
                          <a:latin typeface="Calibri" pitchFamily="34" charset="0"/>
                          <a:cs typeface="Calibri" pitchFamily="34" charset="0"/>
                        </a:rPr>
                        <a:t> homework</a:t>
                      </a:r>
                    </a:p>
                    <a:p>
                      <a:r>
                        <a:rPr lang="en-GB" sz="1100" noProof="0" dirty="0" err="1" smtClean="0">
                          <a:latin typeface="Calibri" pitchFamily="34" charset="0"/>
                          <a:cs typeface="Calibri" pitchFamily="34" charset="0"/>
                        </a:rPr>
                        <a:t>Mes</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amis</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m’ont</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aidé</a:t>
                      </a:r>
                      <a:r>
                        <a:rPr lang="en-GB" sz="1100" noProof="0" dirty="0" smtClean="0">
                          <a:latin typeface="Calibri" pitchFamily="34" charset="0"/>
                          <a:cs typeface="Calibri" pitchFamily="34" charset="0"/>
                        </a:rPr>
                        <a:t>-my</a:t>
                      </a:r>
                      <a:r>
                        <a:rPr lang="en-GB" sz="1100" baseline="0" noProof="0" dirty="0" smtClean="0">
                          <a:latin typeface="Calibri" pitchFamily="34" charset="0"/>
                          <a:cs typeface="Calibri" pitchFamily="34" charset="0"/>
                        </a:rPr>
                        <a:t> friends</a:t>
                      </a:r>
                      <a:r>
                        <a:rPr lang="en-GB" sz="1100" noProof="0" dirty="0" smtClean="0">
                          <a:latin typeface="Calibri" pitchFamily="34" charset="0"/>
                          <a:cs typeface="Calibri" pitchFamily="34" charset="0"/>
                        </a:rPr>
                        <a:t> helped me </a:t>
                      </a:r>
                      <a:r>
                        <a:rPr lang="en-GB" sz="1100" b="1" noProof="0" dirty="0" smtClean="0">
                          <a:latin typeface="Calibri" pitchFamily="34" charset="0"/>
                          <a:cs typeface="Calibri" pitchFamily="34" charset="0"/>
                        </a:rPr>
                        <a:t>(Perfect tense &amp; object pronouns)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08094">
                <a:tc rowSpan="2">
                  <a:txBody>
                    <a:bodyPr/>
                    <a:lstStyle/>
                    <a:p>
                      <a:r>
                        <a:rPr lang="en-GB" sz="1100" b="1" noProof="0" dirty="0" smtClean="0">
                          <a:latin typeface="Calibri" pitchFamily="34" charset="0"/>
                          <a:cs typeface="Calibri" pitchFamily="34" charset="0"/>
                        </a:rPr>
                        <a:t>PRESENT TIME FRAME (FOUNDATION</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&amp; HIGHER)</a:t>
                      </a:r>
                    </a:p>
                    <a:p>
                      <a:r>
                        <a:rPr lang="en-GB" sz="1100" noProof="0" dirty="0" err="1" smtClean="0">
                          <a:latin typeface="Calibri" pitchFamily="34" charset="0"/>
                          <a:cs typeface="Calibri" pitchFamily="34" charset="0"/>
                        </a:rPr>
                        <a:t>C’est</a:t>
                      </a:r>
                      <a:r>
                        <a:rPr lang="en-GB" sz="1100" noProof="0" dirty="0" smtClean="0">
                          <a:latin typeface="Calibri" pitchFamily="34" charset="0"/>
                          <a:cs typeface="Calibri" pitchFamily="34" charset="0"/>
                        </a:rPr>
                        <a:t>-is</a:t>
                      </a:r>
                    </a:p>
                    <a:p>
                      <a:r>
                        <a:rPr lang="en-GB" sz="1100" noProof="0" dirty="0" smtClean="0">
                          <a:latin typeface="Calibri" pitchFamily="34" charset="0"/>
                          <a:cs typeface="Calibri" pitchFamily="34" charset="0"/>
                        </a:rPr>
                        <a:t>Ce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sont</a:t>
                      </a:r>
                      <a:r>
                        <a:rPr lang="en-GB" sz="1100" noProof="0" dirty="0" smtClean="0">
                          <a:latin typeface="Calibri" pitchFamily="34" charset="0"/>
                          <a:cs typeface="Calibri" pitchFamily="34" charset="0"/>
                        </a:rPr>
                        <a:t>-are</a:t>
                      </a:r>
                    </a:p>
                    <a:p>
                      <a:r>
                        <a:rPr lang="en-GB" sz="1100" noProof="0" dirty="0" err="1" smtClean="0">
                          <a:latin typeface="Calibri" pitchFamily="34" charset="0"/>
                          <a:cs typeface="Calibri" pitchFamily="34" charset="0"/>
                        </a:rPr>
                        <a:t>J’ai</a:t>
                      </a:r>
                      <a:r>
                        <a:rPr lang="en-GB" sz="1100" noProof="0" dirty="0" smtClean="0">
                          <a:latin typeface="Calibri" pitchFamily="34" charset="0"/>
                          <a:cs typeface="Calibri" pitchFamily="34" charset="0"/>
                        </a:rPr>
                        <a:t>-I</a:t>
                      </a:r>
                      <a:r>
                        <a:rPr lang="en-GB" sz="1100" baseline="0" noProof="0" dirty="0" smtClean="0">
                          <a:latin typeface="Calibri" pitchFamily="34" charset="0"/>
                          <a:cs typeface="Calibri" pitchFamily="34" charset="0"/>
                        </a:rPr>
                        <a:t> have</a:t>
                      </a:r>
                      <a:endParaRPr lang="en-GB" sz="1100" noProof="0" dirty="0" smtClean="0">
                        <a:latin typeface="Calibri" pitchFamily="34" charset="0"/>
                        <a:cs typeface="Calibri" pitchFamily="34" charset="0"/>
                      </a:endParaRPr>
                    </a:p>
                    <a:p>
                      <a:r>
                        <a:rPr lang="en-GB" sz="1100" noProof="0" dirty="0" err="1" smtClean="0">
                          <a:latin typeface="Calibri" pitchFamily="34" charset="0"/>
                          <a:cs typeface="Calibri" pitchFamily="34" charset="0"/>
                        </a:rPr>
                        <a:t>Normalement</a:t>
                      </a:r>
                      <a:r>
                        <a:rPr lang="en-GB" sz="1100" noProof="0" dirty="0" smtClean="0">
                          <a:latin typeface="Calibri" pitchFamily="34" charset="0"/>
                          <a:cs typeface="Calibri" pitchFamily="34" charset="0"/>
                        </a:rPr>
                        <a:t>/</a:t>
                      </a:r>
                      <a:r>
                        <a:rPr lang="en-GB" sz="1100" noProof="0" dirty="0" err="1" smtClean="0">
                          <a:latin typeface="Calibri" pitchFamily="34" charset="0"/>
                          <a:cs typeface="Calibri" pitchFamily="34" charset="0"/>
                        </a:rPr>
                        <a:t>d’habitude</a:t>
                      </a:r>
                      <a:r>
                        <a:rPr lang="en-GB" sz="1100" noProof="0" dirty="0" smtClean="0">
                          <a:latin typeface="Calibri" pitchFamily="34" charset="0"/>
                          <a:cs typeface="Calibri" pitchFamily="34" charset="0"/>
                        </a:rPr>
                        <a:t>-usually</a:t>
                      </a:r>
                    </a:p>
                    <a:p>
                      <a:r>
                        <a:rPr lang="en-GB" sz="1100" noProof="0" dirty="0" smtClean="0">
                          <a:latin typeface="Calibri" pitchFamily="34" charset="0"/>
                          <a:cs typeface="Calibri" pitchFamily="34" charset="0"/>
                        </a:rPr>
                        <a:t>On</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peut</a:t>
                      </a:r>
                      <a:r>
                        <a:rPr lang="en-GB" sz="1100" noProof="0" dirty="0" smtClean="0">
                          <a:latin typeface="Calibri" pitchFamily="34" charset="0"/>
                          <a:cs typeface="Calibri" pitchFamily="34" charset="0"/>
                        </a:rPr>
                        <a:t>-you can</a:t>
                      </a:r>
                    </a:p>
                    <a:p>
                      <a:r>
                        <a:rPr lang="en-GB" sz="1100" noProof="0" dirty="0" smtClean="0">
                          <a:latin typeface="Calibri" pitchFamily="34" charset="0"/>
                          <a:cs typeface="Calibri" pitchFamily="34" charset="0"/>
                        </a:rPr>
                        <a:t>Il/</a:t>
                      </a:r>
                      <a:r>
                        <a:rPr lang="en-GB" sz="1100" noProof="0" dirty="0" err="1" smtClean="0">
                          <a:latin typeface="Calibri" pitchFamily="34" charset="0"/>
                          <a:cs typeface="Calibri" pitchFamily="34" charset="0"/>
                        </a:rPr>
                        <a:t>elle</a:t>
                      </a:r>
                      <a:r>
                        <a:rPr lang="en-GB" sz="1100" noProof="0" dirty="0" smtClean="0">
                          <a:latin typeface="Calibri" pitchFamily="34" charset="0"/>
                          <a:cs typeface="Calibri" pitchFamily="34" charset="0"/>
                        </a:rPr>
                        <a:t> </a:t>
                      </a:r>
                      <a:r>
                        <a:rPr lang="en-GB" sz="1100" noProof="0" dirty="0" err="1" smtClean="0">
                          <a:latin typeface="Calibri" pitchFamily="34" charset="0"/>
                          <a:cs typeface="Calibri" pitchFamily="34" charset="0"/>
                        </a:rPr>
                        <a:t>travaille</a:t>
                      </a:r>
                      <a:r>
                        <a:rPr lang="en-GB" sz="1100" noProof="0" dirty="0" smtClean="0">
                          <a:latin typeface="Calibri" pitchFamily="34" charset="0"/>
                          <a:cs typeface="Calibri" pitchFamily="34" charset="0"/>
                        </a:rPr>
                        <a:t>-he/she works </a:t>
                      </a:r>
                      <a:r>
                        <a:rPr lang="en-GB" sz="1100" b="1" noProof="0" dirty="0" smtClean="0">
                          <a:latin typeface="Calibri" pitchFamily="34" charset="0"/>
                          <a:cs typeface="Calibri" pitchFamily="34" charset="0"/>
                        </a:rPr>
                        <a:t>(other people’s actions)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smtClean="0">
                          <a:latin typeface="Calibri" pitchFamily="34" charset="0"/>
                          <a:cs typeface="Calibri" pitchFamily="34" charset="0"/>
                        </a:rPr>
                        <a:t>On</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étudie</a:t>
                      </a:r>
                      <a:r>
                        <a:rPr lang="en-GB" sz="1100" noProof="0" dirty="0" smtClean="0">
                          <a:latin typeface="Calibri" pitchFamily="34" charset="0"/>
                          <a:cs typeface="Calibri" pitchFamily="34" charset="0"/>
                        </a:rPr>
                        <a:t>-we study</a:t>
                      </a:r>
                    </a:p>
                    <a:p>
                      <a:endParaRPr lang="en-GB" sz="1100" b="1" noProof="0" dirty="0" smtClean="0">
                        <a:latin typeface="Calibri" pitchFamily="34" charset="0"/>
                        <a:cs typeface="Calibri" pitchFamily="34" charset="0"/>
                      </a:endParaRPr>
                    </a:p>
                    <a:p>
                      <a:r>
                        <a:rPr lang="en-GB" sz="1100" b="1" noProof="0" dirty="0" smtClean="0">
                          <a:latin typeface="Calibri" pitchFamily="34" charset="0"/>
                          <a:cs typeface="Calibri" pitchFamily="34" charset="0"/>
                        </a:rPr>
                        <a:t>PRESENT TIME FRAME (HIGHER)</a:t>
                      </a:r>
                    </a:p>
                    <a:p>
                      <a:r>
                        <a:rPr lang="en-GB" sz="1100" noProof="0" dirty="0" err="1" smtClean="0">
                          <a:latin typeface="Calibri" pitchFamily="34" charset="0"/>
                          <a:cs typeface="Calibri" pitchFamily="34" charset="0"/>
                        </a:rPr>
                        <a:t>Qu’est-ce</a:t>
                      </a:r>
                      <a:r>
                        <a:rPr lang="en-GB" sz="1100" baseline="0" noProof="0" dirty="0" smtClean="0">
                          <a:latin typeface="Calibri" pitchFamily="34" charset="0"/>
                          <a:cs typeface="Calibri" pitchFamily="34" charset="0"/>
                        </a:rPr>
                        <a:t> que </a:t>
                      </a:r>
                      <a:r>
                        <a:rPr lang="en-GB" sz="1100" baseline="0" noProof="0" dirty="0" err="1" smtClean="0">
                          <a:latin typeface="Calibri" pitchFamily="34" charset="0"/>
                          <a:cs typeface="Calibri" pitchFamily="34" charset="0"/>
                        </a:rPr>
                        <a:t>tu</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fais</a:t>
                      </a:r>
                      <a:r>
                        <a:rPr lang="en-GB" sz="1100" noProof="0" dirty="0" smtClean="0">
                          <a:latin typeface="Calibri" pitchFamily="34" charset="0"/>
                          <a:cs typeface="Calibri" pitchFamily="34" charset="0"/>
                        </a:rPr>
                        <a:t>?-What are you doing? </a:t>
                      </a:r>
                      <a:r>
                        <a:rPr lang="en-GB" sz="1100" b="1" noProof="0" dirty="0" smtClean="0">
                          <a:latin typeface="Calibri" pitchFamily="34" charset="0"/>
                          <a:cs typeface="Calibri" pitchFamily="34" charset="0"/>
                        </a:rPr>
                        <a:t>(Present continuous tense in English)</a:t>
                      </a:r>
                    </a:p>
                    <a:p>
                      <a:r>
                        <a:rPr lang="en-GB" sz="1100" b="0" noProof="0" dirty="0" smtClean="0">
                          <a:latin typeface="Calibri" pitchFamily="34" charset="0"/>
                          <a:cs typeface="Calibri" pitchFamily="34" charset="0"/>
                        </a:rPr>
                        <a:t>Pour passer – for spending </a:t>
                      </a:r>
                      <a:r>
                        <a:rPr lang="en-GB" sz="1100" b="1" noProof="0" dirty="0" smtClean="0">
                          <a:latin typeface="Calibri" pitchFamily="34" charset="0"/>
                          <a:cs typeface="Calibri" pitchFamily="34" charset="0"/>
                        </a:rPr>
                        <a:t>(</a:t>
                      </a:r>
                      <a:r>
                        <a:rPr lang="en-GB" sz="1100" b="1" noProof="0" dirty="0" err="1" smtClean="0">
                          <a:latin typeface="Calibri" pitchFamily="34" charset="0"/>
                          <a:cs typeface="Calibri" pitchFamily="34" charset="0"/>
                        </a:rPr>
                        <a:t>inf</a:t>
                      </a:r>
                      <a:r>
                        <a:rPr lang="en-GB" sz="1100" b="1" noProof="0" dirty="0" smtClean="0">
                          <a:latin typeface="Calibri" pitchFamily="34" charset="0"/>
                          <a:cs typeface="Calibri" pitchFamily="34" charset="0"/>
                        </a:rPr>
                        <a:t> structures often translate into gerund)</a:t>
                      </a:r>
                      <a:endParaRPr lang="en-GB" sz="1100"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100" b="1"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42335">
                <a:tc vMerge="1">
                  <a:txBody>
                    <a:bodyPr/>
                    <a:lstStyle/>
                    <a:p>
                      <a:endParaRPr lang="es-ES_tradnl"/>
                    </a:p>
                  </a:txBody>
                  <a:tcPr/>
                </a:tc>
                <a:tc rowSpan="2">
                  <a:txBody>
                    <a:bodyPr/>
                    <a:lstStyle/>
                    <a:p>
                      <a:r>
                        <a:rPr lang="en-GB" sz="1100" b="1" noProof="0" dirty="0" smtClean="0">
                          <a:latin typeface="Calibri" pitchFamily="34" charset="0"/>
                          <a:cs typeface="Calibri" pitchFamily="34" charset="0"/>
                        </a:rPr>
                        <a:t>ADJECTIVES &amp; INTENSIFIERS (FOUNDATION</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&amp; HIGHER)</a:t>
                      </a:r>
                    </a:p>
                    <a:p>
                      <a:r>
                        <a:rPr lang="en-GB" sz="1100" noProof="0" dirty="0" smtClean="0">
                          <a:latin typeface="Calibri" pitchFamily="34" charset="0"/>
                          <a:cs typeface="Calibri" pitchFamily="34" charset="0"/>
                        </a:rPr>
                        <a:t>beaucoup- a lot</a:t>
                      </a:r>
                    </a:p>
                    <a:p>
                      <a:r>
                        <a:rPr lang="en-GB" sz="1100" noProof="0" dirty="0" err="1" smtClean="0">
                          <a:latin typeface="Calibri" pitchFamily="34" charset="0"/>
                          <a:cs typeface="Calibri" pitchFamily="34" charset="0"/>
                        </a:rPr>
                        <a:t>très</a:t>
                      </a:r>
                      <a:r>
                        <a:rPr lang="en-GB" sz="1100" noProof="0" dirty="0" smtClean="0">
                          <a:latin typeface="Calibri" pitchFamily="34" charset="0"/>
                          <a:cs typeface="Calibri" pitchFamily="34" charset="0"/>
                        </a:rPr>
                        <a:t>-very</a:t>
                      </a:r>
                    </a:p>
                    <a:p>
                      <a:r>
                        <a:rPr lang="en-GB" sz="1100" noProof="0" dirty="0" smtClean="0">
                          <a:latin typeface="Calibri" pitchFamily="34" charset="0"/>
                          <a:cs typeface="Calibri" pitchFamily="34" charset="0"/>
                        </a:rPr>
                        <a:t>relaxant-relaxing</a:t>
                      </a:r>
                    </a:p>
                    <a:p>
                      <a:r>
                        <a:rPr lang="en-GB" sz="1100" noProof="0" dirty="0" smtClean="0">
                          <a:latin typeface="Calibri" pitchFamily="34" charset="0"/>
                          <a:cs typeface="Calibri" pitchFamily="34" charset="0"/>
                        </a:rPr>
                        <a:t>utile-useful</a:t>
                      </a:r>
                    </a:p>
                    <a:p>
                      <a:r>
                        <a:rPr lang="en-GB" sz="1100" noProof="0" dirty="0" smtClean="0">
                          <a:latin typeface="Calibri" pitchFamily="34" charset="0"/>
                          <a:cs typeface="Calibri" pitchFamily="34" charset="0"/>
                        </a:rPr>
                        <a:t>facile-easy</a:t>
                      </a:r>
                    </a:p>
                    <a:p>
                      <a:r>
                        <a:rPr lang="en-GB" sz="1100" noProof="0" dirty="0" smtClean="0">
                          <a:latin typeface="Calibri" pitchFamily="34" charset="0"/>
                          <a:cs typeface="Calibri" pitchFamily="34" charset="0"/>
                        </a:rPr>
                        <a:t>grave-serious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4175">
                <a:tc rowSpan="3">
                  <a:txBody>
                    <a:bodyPr/>
                    <a:lstStyle/>
                    <a:p>
                      <a:r>
                        <a:rPr lang="en-GB" sz="1100" b="1" noProof="0" dirty="0" smtClean="0">
                          <a:latin typeface="Calibri" pitchFamily="34" charset="0"/>
                          <a:cs typeface="Calibri" pitchFamily="34" charset="0"/>
                        </a:rPr>
                        <a:t>FUTURE TIME FRAME (FOUNDATION</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&amp; HIGHER)</a:t>
                      </a:r>
                    </a:p>
                    <a:p>
                      <a:r>
                        <a:rPr lang="en-GB" sz="1100" noProof="0" dirty="0" smtClean="0">
                          <a:latin typeface="Calibri" pitchFamily="34" charset="0"/>
                          <a:cs typeface="Calibri" pitchFamily="34" charset="0"/>
                        </a:rPr>
                        <a:t>la </a:t>
                      </a:r>
                      <a:r>
                        <a:rPr lang="en-GB" sz="1100" noProof="0" dirty="0" err="1" smtClean="0">
                          <a:latin typeface="Calibri" pitchFamily="34" charset="0"/>
                          <a:cs typeface="Calibri" pitchFamily="34" charset="0"/>
                        </a:rPr>
                        <a:t>semaine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prochaine</a:t>
                      </a:r>
                      <a:r>
                        <a:rPr lang="en-GB" sz="1100" noProof="0" dirty="0" smtClean="0">
                          <a:latin typeface="Calibri" pitchFamily="34" charset="0"/>
                          <a:cs typeface="Calibri" pitchFamily="34" charset="0"/>
                        </a:rPr>
                        <a:t>-next week</a:t>
                      </a:r>
                    </a:p>
                    <a:p>
                      <a:r>
                        <a:rPr lang="en-GB" sz="1100" noProof="0" dirty="0" err="1" smtClean="0">
                          <a:latin typeface="Calibri" pitchFamily="34" charset="0"/>
                          <a:cs typeface="Calibri" pitchFamily="34" charset="0"/>
                        </a:rPr>
                        <a:t>demain</a:t>
                      </a:r>
                      <a:r>
                        <a:rPr lang="en-GB" sz="1100" noProof="0" dirty="0" smtClean="0">
                          <a:latin typeface="Calibri" pitchFamily="34" charset="0"/>
                          <a:cs typeface="Calibri" pitchFamily="34" charset="0"/>
                        </a:rPr>
                        <a:t>-tom</a:t>
                      </a:r>
                      <a:r>
                        <a:rPr lang="en-GB" sz="1100" baseline="0" noProof="0" dirty="0" smtClean="0">
                          <a:latin typeface="Calibri" pitchFamily="34" charset="0"/>
                          <a:cs typeface="Calibri" pitchFamily="34" charset="0"/>
                        </a:rPr>
                        <a:t>orrow</a:t>
                      </a:r>
                      <a:endParaRPr lang="en-GB" sz="1100" noProof="0" dirty="0" smtClean="0">
                        <a:latin typeface="Calibri" pitchFamily="34" charset="0"/>
                        <a:cs typeface="Calibri" pitchFamily="34" charset="0"/>
                      </a:endParaRPr>
                    </a:p>
                    <a:p>
                      <a:r>
                        <a:rPr lang="en-GB" sz="1100" noProof="0" dirty="0" err="1" smtClean="0">
                          <a:latin typeface="Calibri" pitchFamily="34" charset="0"/>
                          <a:cs typeface="Calibri" pitchFamily="34" charset="0"/>
                        </a:rPr>
                        <a:t>L’année</a:t>
                      </a:r>
                      <a:r>
                        <a:rPr lang="en-GB" sz="1100" noProof="0" dirty="0" smtClean="0">
                          <a:latin typeface="Calibri" pitchFamily="34" charset="0"/>
                          <a:cs typeface="Calibri" pitchFamily="34" charset="0"/>
                        </a:rPr>
                        <a:t> </a:t>
                      </a:r>
                      <a:r>
                        <a:rPr lang="en-GB" sz="1100" noProof="0" dirty="0" err="1" smtClean="0">
                          <a:latin typeface="Calibri" pitchFamily="34" charset="0"/>
                          <a:cs typeface="Calibri" pitchFamily="34" charset="0"/>
                        </a:rPr>
                        <a:t>prochaine</a:t>
                      </a:r>
                      <a:r>
                        <a:rPr lang="en-GB" sz="1100" noProof="0" dirty="0" smtClean="0">
                          <a:latin typeface="Calibri" pitchFamily="34" charset="0"/>
                          <a:cs typeface="Calibri" pitchFamily="34" charset="0"/>
                        </a:rPr>
                        <a:t>-next year</a:t>
                      </a:r>
                    </a:p>
                    <a:p>
                      <a:r>
                        <a:rPr lang="en-GB" sz="1100" noProof="0" dirty="0" err="1" smtClean="0">
                          <a:latin typeface="Calibri" pitchFamily="34" charset="0"/>
                          <a:cs typeface="Calibri" pitchFamily="34" charset="0"/>
                        </a:rPr>
                        <a:t>Ils</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vont</a:t>
                      </a:r>
                      <a:r>
                        <a:rPr lang="en-GB" sz="1100" baseline="0" noProof="0" dirty="0" smtClean="0">
                          <a:latin typeface="Calibri" pitchFamily="34" charset="0"/>
                          <a:cs typeface="Calibri" pitchFamily="34" charset="0"/>
                        </a:rPr>
                        <a:t> + </a:t>
                      </a:r>
                      <a:r>
                        <a:rPr lang="en-GB" sz="1100" baseline="0" noProof="0" dirty="0" err="1" smtClean="0">
                          <a:latin typeface="Calibri" pitchFamily="34" charset="0"/>
                          <a:cs typeface="Calibri" pitchFamily="34" charset="0"/>
                        </a:rPr>
                        <a:t>inf</a:t>
                      </a:r>
                      <a:r>
                        <a:rPr lang="en-GB" sz="1100" noProof="0" dirty="0" smtClean="0">
                          <a:latin typeface="Calibri" pitchFamily="34" charset="0"/>
                          <a:cs typeface="Calibri" pitchFamily="34" charset="0"/>
                        </a:rPr>
                        <a:t>-They are going to </a:t>
                      </a:r>
                    </a:p>
                    <a:p>
                      <a:r>
                        <a:rPr lang="en-GB" sz="1100" noProof="0" dirty="0" smtClean="0">
                          <a:latin typeface="Calibri" pitchFamily="34" charset="0"/>
                          <a:cs typeface="Calibri" pitchFamily="34" charset="0"/>
                        </a:rPr>
                        <a:t>Je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vais</a:t>
                      </a:r>
                      <a:r>
                        <a:rPr lang="en-GB" sz="1100" baseline="0" noProof="0" dirty="0" smtClean="0">
                          <a:latin typeface="Calibri" pitchFamily="34" charset="0"/>
                          <a:cs typeface="Calibri" pitchFamily="34" charset="0"/>
                        </a:rPr>
                        <a:t> + </a:t>
                      </a:r>
                      <a:r>
                        <a:rPr lang="en-GB" sz="1100" baseline="0" noProof="0" dirty="0" err="1" smtClean="0">
                          <a:latin typeface="Calibri" pitchFamily="34" charset="0"/>
                          <a:cs typeface="Calibri" pitchFamily="34" charset="0"/>
                        </a:rPr>
                        <a:t>inf</a:t>
                      </a:r>
                      <a:r>
                        <a:rPr lang="en-GB" sz="1100" noProof="0" dirty="0" smtClean="0">
                          <a:latin typeface="Calibri" pitchFamily="34" charset="0"/>
                          <a:cs typeface="Calibri" pitchFamily="34" charset="0"/>
                        </a:rPr>
                        <a:t>-I am going to</a:t>
                      </a:r>
                    </a:p>
                    <a:p>
                      <a:endParaRPr lang="en-GB" sz="1100" b="1" noProof="0" dirty="0" smtClean="0">
                        <a:latin typeface="Calibri" pitchFamily="34" charset="0"/>
                        <a:cs typeface="Calibri" pitchFamily="34" charset="0"/>
                      </a:endParaRPr>
                    </a:p>
                    <a:p>
                      <a:r>
                        <a:rPr lang="en-GB" sz="1100" b="1" noProof="0" dirty="0" smtClean="0">
                          <a:latin typeface="Calibri" pitchFamily="34" charset="0"/>
                          <a:cs typeface="Calibri" pitchFamily="34" charset="0"/>
                        </a:rPr>
                        <a:t>FUTURE TIME FRAME (HIGHER)</a:t>
                      </a:r>
                    </a:p>
                    <a:p>
                      <a:r>
                        <a:rPr lang="en-GB" sz="1100" noProof="0" dirty="0" smtClean="0">
                          <a:latin typeface="Calibri" pitchFamily="34" charset="0"/>
                          <a:cs typeface="Calibri" pitchFamily="34" charset="0"/>
                        </a:rPr>
                        <a:t>Je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ferai</a:t>
                      </a:r>
                      <a:r>
                        <a:rPr lang="en-GB" sz="1100" noProof="0" dirty="0" smtClean="0">
                          <a:latin typeface="Calibri" pitchFamily="34" charset="0"/>
                          <a:cs typeface="Calibri" pitchFamily="34" charset="0"/>
                        </a:rPr>
                        <a:t>-I will do (</a:t>
                      </a:r>
                      <a:r>
                        <a:rPr lang="en-GB" sz="1100" b="1" noProof="0" dirty="0" smtClean="0">
                          <a:latin typeface="Calibri" pitchFamily="34" charset="0"/>
                          <a:cs typeface="Calibri" pitchFamily="34" charset="0"/>
                        </a:rPr>
                        <a:t>Future</a:t>
                      </a:r>
                      <a:r>
                        <a:rPr lang="en-GB" sz="1100" b="1" baseline="0" noProof="0" dirty="0" smtClean="0">
                          <a:latin typeface="Calibri" pitchFamily="34" charset="0"/>
                          <a:cs typeface="Calibri" pitchFamily="34" charset="0"/>
                        </a:rPr>
                        <a:t> tense)</a:t>
                      </a:r>
                      <a:endParaRPr lang="en-GB" sz="1100" b="1" noProof="0" dirty="0" smtClean="0">
                        <a:latin typeface="Calibri" pitchFamily="34" charset="0"/>
                        <a:cs typeface="Calibri" pitchFamily="34" charset="0"/>
                      </a:endParaRPr>
                    </a:p>
                    <a:p>
                      <a:r>
                        <a:rPr lang="en-GB" sz="1100" noProof="0" dirty="0" smtClean="0">
                          <a:latin typeface="Calibri" pitchFamily="34" charset="0"/>
                          <a:cs typeface="Calibri" pitchFamily="34" charset="0"/>
                        </a:rPr>
                        <a:t>Je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veux</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voir</a:t>
                      </a:r>
                      <a:r>
                        <a:rPr lang="en-GB" sz="1100" noProof="0" dirty="0" smtClean="0">
                          <a:latin typeface="Calibri" pitchFamily="34" charset="0"/>
                          <a:cs typeface="Calibri" pitchFamily="34" charset="0"/>
                        </a:rPr>
                        <a:t>-I want to see</a:t>
                      </a:r>
                    </a:p>
                    <a:p>
                      <a:r>
                        <a:rPr lang="en-GB" sz="1100" noProof="0" dirty="0" smtClean="0">
                          <a:latin typeface="Calibri" pitchFamily="34" charset="0"/>
                          <a:cs typeface="Calibri" pitchFamily="34" charset="0"/>
                        </a:rPr>
                        <a:t>Ce</a:t>
                      </a:r>
                      <a:r>
                        <a:rPr lang="en-GB" sz="1100" baseline="0" noProof="0" dirty="0" smtClean="0">
                          <a:latin typeface="Calibri" pitchFamily="34" charset="0"/>
                          <a:cs typeface="Calibri" pitchFamily="34" charset="0"/>
                        </a:rPr>
                        <a:t> sera</a:t>
                      </a:r>
                      <a:r>
                        <a:rPr lang="en-GB" sz="1100" noProof="0" dirty="0" smtClean="0">
                          <a:latin typeface="Calibri" pitchFamily="34" charset="0"/>
                          <a:cs typeface="Calibri" pitchFamily="34" charset="0"/>
                        </a:rPr>
                        <a:t>-It will be </a:t>
                      </a:r>
                      <a:r>
                        <a:rPr lang="en-GB" sz="1100" b="1" noProof="0" dirty="0" smtClean="0">
                          <a:latin typeface="Calibri" pitchFamily="34" charset="0"/>
                          <a:cs typeface="Calibri" pitchFamily="34" charset="0"/>
                        </a:rPr>
                        <a:t>(Future tense)</a:t>
                      </a:r>
                    </a:p>
                    <a:p>
                      <a:r>
                        <a:rPr lang="en-GB" sz="1100" noProof="0" dirty="0" smtClean="0">
                          <a:latin typeface="Calibri" pitchFamily="34" charset="0"/>
                          <a:cs typeface="Calibri" pitchFamily="34" charset="0"/>
                        </a:rPr>
                        <a:t>Ce</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serait</a:t>
                      </a:r>
                      <a:r>
                        <a:rPr lang="en-GB" sz="1100" noProof="0" dirty="0" smtClean="0">
                          <a:latin typeface="Calibri" pitchFamily="34" charset="0"/>
                          <a:cs typeface="Calibri" pitchFamily="34" charset="0"/>
                        </a:rPr>
                        <a:t>-It would be </a:t>
                      </a:r>
                      <a:r>
                        <a:rPr lang="en-GB" sz="1100" b="1" noProof="0" dirty="0" smtClean="0">
                          <a:latin typeface="Calibri" pitchFamily="34" charset="0"/>
                          <a:cs typeface="Calibri" pitchFamily="34" charset="0"/>
                        </a:rPr>
                        <a:t>(Conditional tense)</a:t>
                      </a:r>
                    </a:p>
                    <a:p>
                      <a:r>
                        <a:rPr lang="en-GB" sz="1100" noProof="0" dirty="0" err="1" smtClean="0">
                          <a:latin typeface="Calibri" pitchFamily="34" charset="0"/>
                          <a:cs typeface="Calibri" pitchFamily="34" charset="0"/>
                        </a:rPr>
                        <a:t>Ils</a:t>
                      </a:r>
                      <a:r>
                        <a:rPr lang="en-GB" sz="1100" baseline="0" noProof="0" dirty="0" smtClean="0">
                          <a:latin typeface="Calibri" pitchFamily="34" charset="0"/>
                          <a:cs typeface="Calibri" pitchFamily="34" charset="0"/>
                        </a:rPr>
                        <a:t> </a:t>
                      </a:r>
                      <a:r>
                        <a:rPr lang="en-GB" sz="1100" baseline="0" noProof="0" dirty="0" err="1" smtClean="0">
                          <a:latin typeface="Calibri" pitchFamily="34" charset="0"/>
                          <a:cs typeface="Calibri" pitchFamily="34" charset="0"/>
                        </a:rPr>
                        <a:t>diraient</a:t>
                      </a:r>
                      <a:r>
                        <a:rPr lang="en-GB" sz="1100" noProof="0" dirty="0" smtClean="0">
                          <a:latin typeface="Calibri" pitchFamily="34" charset="0"/>
                          <a:cs typeface="Calibri" pitchFamily="34" charset="0"/>
                        </a:rPr>
                        <a:t>-they would say (</a:t>
                      </a:r>
                      <a:r>
                        <a:rPr lang="en-GB" sz="1100" b="1" noProof="0" dirty="0" smtClean="0">
                          <a:latin typeface="Calibri" pitchFamily="34" charset="0"/>
                          <a:cs typeface="Calibri" pitchFamily="34" charset="0"/>
                        </a:rPr>
                        <a:t>Conditional tense)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_tradnl"/>
                    </a:p>
                  </a:txBody>
                  <a:tcPr/>
                </a:tc>
                <a:extLst>
                  <a:ext uri="{0D108BD9-81ED-4DB2-BD59-A6C34878D82A}">
                    <a16:rowId xmlns:a16="http://schemas.microsoft.com/office/drawing/2014/main" val="10006"/>
                  </a:ext>
                </a:extLst>
              </a:tr>
              <a:tr h="1271160">
                <a:tc vMerge="1">
                  <a:txBody>
                    <a:bodyPr/>
                    <a:lstStyle/>
                    <a:p>
                      <a:endParaRPr lang="es-ES_tradnl"/>
                    </a:p>
                  </a:txBody>
                  <a:tcPr/>
                </a:tc>
                <a:tc>
                  <a:txBody>
                    <a:bodyPr/>
                    <a:lstStyle/>
                    <a:p>
                      <a:r>
                        <a:rPr lang="en-GB" sz="1100" b="1" noProof="0" dirty="0" smtClean="0">
                          <a:latin typeface="Calibri" pitchFamily="34" charset="0"/>
                          <a:cs typeface="Calibri" pitchFamily="34" charset="0"/>
                        </a:rPr>
                        <a:t>COMPLEX</a:t>
                      </a:r>
                      <a:r>
                        <a:rPr lang="en-GB" sz="1100" b="1" baseline="0" noProof="0" dirty="0" smtClean="0">
                          <a:latin typeface="Calibri" pitchFamily="34" charset="0"/>
                          <a:cs typeface="Calibri" pitchFamily="34" charset="0"/>
                        </a:rPr>
                        <a:t> STRUCTURES </a:t>
                      </a:r>
                      <a:r>
                        <a:rPr lang="en-GB" sz="1100" b="1" noProof="0" dirty="0" smtClean="0">
                          <a:latin typeface="Calibri" pitchFamily="34" charset="0"/>
                          <a:cs typeface="Calibri" pitchFamily="34" charset="0"/>
                        </a:rPr>
                        <a:t>(HIGHER)</a:t>
                      </a:r>
                    </a:p>
                    <a:p>
                      <a:r>
                        <a:rPr lang="en-GB" sz="1100" noProof="0" dirty="0" err="1" smtClean="0">
                          <a:latin typeface="Calibri" pitchFamily="34" charset="0"/>
                          <a:cs typeface="Calibri" pitchFamily="34" charset="0"/>
                        </a:rPr>
                        <a:t>C’est</a:t>
                      </a:r>
                      <a:r>
                        <a:rPr lang="en-GB" sz="1100" noProof="0" dirty="0" smtClean="0">
                          <a:latin typeface="Calibri" pitchFamily="34" charset="0"/>
                          <a:cs typeface="Calibri" pitchFamily="34" charset="0"/>
                        </a:rPr>
                        <a:t> plus</a:t>
                      </a:r>
                      <a:r>
                        <a:rPr lang="en-GB" sz="1100" baseline="0" noProof="0" dirty="0" smtClean="0">
                          <a:latin typeface="Calibri" pitchFamily="34" charset="0"/>
                          <a:cs typeface="Calibri" pitchFamily="34" charset="0"/>
                        </a:rPr>
                        <a:t>… que-is more … than</a:t>
                      </a:r>
                    </a:p>
                    <a:p>
                      <a:r>
                        <a:rPr lang="en-GB" sz="1100" baseline="0" noProof="0" dirty="0" err="1" smtClean="0">
                          <a:latin typeface="Calibri" pitchFamily="34" charset="0"/>
                          <a:cs typeface="Calibri" pitchFamily="34" charset="0"/>
                        </a:rPr>
                        <a:t>L’utiliser</a:t>
                      </a:r>
                      <a:r>
                        <a:rPr lang="en-GB" sz="1100" baseline="0" noProof="0" dirty="0" smtClean="0">
                          <a:latin typeface="Calibri" pitchFamily="34" charset="0"/>
                          <a:cs typeface="Calibri" pitchFamily="34" charset="0"/>
                        </a:rPr>
                        <a:t>- use it</a:t>
                      </a:r>
                    </a:p>
                    <a:p>
                      <a:r>
                        <a:rPr lang="en-GB" sz="1100" b="0" baseline="0" noProof="0" dirty="0" smtClean="0">
                          <a:latin typeface="Calibri" pitchFamily="34" charset="0"/>
                          <a:cs typeface="Calibri" pitchFamily="34" charset="0"/>
                        </a:rPr>
                        <a:t>Je ne </a:t>
                      </a:r>
                      <a:r>
                        <a:rPr lang="en-GB" sz="1100" b="1" baseline="0" noProof="0" dirty="0" err="1" smtClean="0">
                          <a:latin typeface="Calibri" pitchFamily="34" charset="0"/>
                          <a:cs typeface="Calibri" pitchFamily="34" charset="0"/>
                        </a:rPr>
                        <a:t>l</a:t>
                      </a:r>
                      <a:r>
                        <a:rPr lang="en-GB" sz="1100" b="0" baseline="0" noProof="0" dirty="0" err="1" smtClean="0">
                          <a:latin typeface="Calibri" pitchFamily="34" charset="0"/>
                          <a:cs typeface="Calibri" pitchFamily="34" charset="0"/>
                        </a:rPr>
                        <a:t>’aime</a:t>
                      </a:r>
                      <a:r>
                        <a:rPr lang="en-GB" sz="1100" b="0" baseline="0" noProof="0" dirty="0" smtClean="0">
                          <a:latin typeface="Calibri" pitchFamily="34" charset="0"/>
                          <a:cs typeface="Calibri" pitchFamily="34" charset="0"/>
                        </a:rPr>
                        <a:t> pas - </a:t>
                      </a:r>
                      <a:r>
                        <a:rPr lang="en-GB" sz="1100" baseline="0" noProof="0" dirty="0" smtClean="0">
                          <a:latin typeface="Calibri" pitchFamily="34" charset="0"/>
                          <a:cs typeface="Calibri" pitchFamily="34" charset="0"/>
                        </a:rPr>
                        <a:t>I don’t like </a:t>
                      </a:r>
                      <a:r>
                        <a:rPr lang="en-GB" sz="1100" b="1" baseline="0" noProof="0" dirty="0" smtClean="0">
                          <a:latin typeface="Calibri" pitchFamily="34" charset="0"/>
                          <a:cs typeface="Calibri" pitchFamily="34" charset="0"/>
                        </a:rPr>
                        <a:t>it</a:t>
                      </a:r>
                    </a:p>
                    <a:p>
                      <a:r>
                        <a:rPr lang="en-GB" sz="1100" b="0" baseline="0" noProof="0" dirty="0" smtClean="0">
                          <a:latin typeface="Calibri" pitchFamily="34" charset="0"/>
                          <a:cs typeface="Calibri" pitchFamily="34" charset="0"/>
                        </a:rPr>
                        <a:t>Pour</a:t>
                      </a:r>
                      <a:r>
                        <a:rPr lang="en-GB" sz="1100" b="1" baseline="0" noProof="0" dirty="0" smtClean="0">
                          <a:latin typeface="Calibri" pitchFamily="34" charset="0"/>
                          <a:cs typeface="Calibri" pitchFamily="34" charset="0"/>
                        </a:rPr>
                        <a:t> les </a:t>
                      </a:r>
                      <a:r>
                        <a:rPr lang="en-GB" sz="1100" b="0" baseline="0" noProof="0" dirty="0" smtClean="0">
                          <a:latin typeface="Calibri" pitchFamily="34" charset="0"/>
                          <a:cs typeface="Calibri" pitchFamily="34" charset="0"/>
                        </a:rPr>
                        <a:t>persuader – to persuade </a:t>
                      </a:r>
                      <a:r>
                        <a:rPr lang="en-GB" sz="1100" b="1" baseline="0" noProof="0" dirty="0" smtClean="0">
                          <a:latin typeface="Calibri" pitchFamily="34" charset="0"/>
                          <a:cs typeface="Calibri" pitchFamily="34" charset="0"/>
                        </a:rPr>
                        <a:t>theme</a:t>
                      </a:r>
                    </a:p>
                    <a:p>
                      <a:r>
                        <a:rPr lang="en-GB" sz="1100" b="0" baseline="0" noProof="0" dirty="0" smtClean="0">
                          <a:latin typeface="Calibri" pitchFamily="34" charset="0"/>
                          <a:cs typeface="Calibri" pitchFamily="34" charset="0"/>
                        </a:rPr>
                        <a:t>on </a:t>
                      </a:r>
                      <a:r>
                        <a:rPr lang="en-GB" sz="1100" b="1" baseline="0" noProof="0" dirty="0" smtClean="0">
                          <a:latin typeface="Calibri" pitchFamily="34" charset="0"/>
                          <a:cs typeface="Calibri" pitchFamily="34" charset="0"/>
                        </a:rPr>
                        <a:t>y </a:t>
                      </a:r>
                      <a:r>
                        <a:rPr lang="en-GB" sz="1100" b="0" baseline="0" noProof="0" dirty="0" err="1" smtClean="0">
                          <a:latin typeface="Calibri" pitchFamily="34" charset="0"/>
                          <a:cs typeface="Calibri" pitchFamily="34" charset="0"/>
                        </a:rPr>
                        <a:t>trouve</a:t>
                      </a:r>
                      <a:r>
                        <a:rPr lang="en-GB" sz="1100" b="0" baseline="0" noProof="0" dirty="0" smtClean="0">
                          <a:latin typeface="Calibri" pitchFamily="34" charset="0"/>
                          <a:cs typeface="Calibri" pitchFamily="34" charset="0"/>
                        </a:rPr>
                        <a:t> – </a:t>
                      </a:r>
                      <a:r>
                        <a:rPr lang="en-GB" sz="1100" b="1" baseline="0" noProof="0" dirty="0" smtClean="0">
                          <a:latin typeface="Calibri" pitchFamily="34" charset="0"/>
                          <a:cs typeface="Calibri" pitchFamily="34" charset="0"/>
                        </a:rPr>
                        <a:t>there </a:t>
                      </a:r>
                      <a:r>
                        <a:rPr lang="en-GB" sz="1100" b="0" baseline="0" noProof="0" dirty="0" smtClean="0">
                          <a:latin typeface="Calibri" pitchFamily="34" charset="0"/>
                          <a:cs typeface="Calibri" pitchFamily="34" charset="0"/>
                        </a:rPr>
                        <a:t>you find</a:t>
                      </a:r>
                      <a:endParaRPr lang="en-GB" sz="1100" b="1" baseline="0" noProof="0" dirty="0" smtClean="0">
                        <a:latin typeface="Calibri" pitchFamily="34" charset="0"/>
                        <a:cs typeface="Calibri" pitchFamily="34" charset="0"/>
                      </a:endParaRPr>
                    </a:p>
                    <a:p>
                      <a:r>
                        <a:rPr lang="en-GB" sz="1100" b="1" baseline="0" noProof="0" dirty="0" err="1" smtClean="0">
                          <a:latin typeface="Calibri" pitchFamily="34" charset="0"/>
                          <a:cs typeface="Calibri" pitchFamily="34" charset="0"/>
                        </a:rPr>
                        <a:t>dont</a:t>
                      </a:r>
                      <a:r>
                        <a:rPr lang="en-GB" sz="1100" b="0" baseline="0" noProof="0" dirty="0" smtClean="0">
                          <a:latin typeface="Calibri" pitchFamily="34" charset="0"/>
                          <a:cs typeface="Calibri" pitchFamily="34" charset="0"/>
                        </a:rPr>
                        <a:t> – of which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892224">
                <a:tc vMerge="1">
                  <a:txBody>
                    <a:bodyPr/>
                    <a:lstStyle/>
                    <a:p>
                      <a:endParaRPr lang="es-ES_tradnl"/>
                    </a:p>
                  </a:txBody>
                  <a:tcPr/>
                </a:tc>
                <a:tc>
                  <a:txBody>
                    <a:bodyPr/>
                    <a:lstStyle/>
                    <a:p>
                      <a:r>
                        <a:rPr lang="en-GB" sz="1100" b="1" noProof="0" dirty="0" smtClean="0">
                          <a:latin typeface="Calibri" pitchFamily="34" charset="0"/>
                          <a:cs typeface="Calibri" pitchFamily="34" charset="0"/>
                        </a:rPr>
                        <a:t>SUBJUNCTIVE</a:t>
                      </a:r>
                      <a:r>
                        <a:rPr lang="en-GB" sz="1100" b="1" baseline="0" noProof="0" dirty="0" smtClean="0">
                          <a:latin typeface="Calibri" pitchFamily="34" charset="0"/>
                          <a:cs typeface="Calibri" pitchFamily="34" charset="0"/>
                        </a:rPr>
                        <a:t> </a:t>
                      </a:r>
                      <a:r>
                        <a:rPr lang="en-GB" sz="1100" b="1" noProof="0" dirty="0" smtClean="0">
                          <a:latin typeface="Calibri" pitchFamily="34" charset="0"/>
                          <a:cs typeface="Calibri" pitchFamily="34" charset="0"/>
                        </a:rPr>
                        <a:t>(HIGHER)</a:t>
                      </a:r>
                    </a:p>
                    <a:p>
                      <a:r>
                        <a:rPr lang="en-GB" sz="1100" noProof="0" dirty="0" smtClean="0">
                          <a:latin typeface="Calibri" pitchFamily="34" charset="0"/>
                          <a:cs typeface="Calibri" pitchFamily="34" charset="0"/>
                        </a:rPr>
                        <a:t>Il </a:t>
                      </a:r>
                      <a:r>
                        <a:rPr lang="en-GB" sz="1100" noProof="0" dirty="0" err="1" smtClean="0">
                          <a:latin typeface="Calibri" pitchFamily="34" charset="0"/>
                          <a:cs typeface="Calibri" pitchFamily="34" charset="0"/>
                        </a:rPr>
                        <a:t>faut</a:t>
                      </a:r>
                      <a:r>
                        <a:rPr lang="en-GB" sz="1100" noProof="0" dirty="0" smtClean="0">
                          <a:latin typeface="Calibri" pitchFamily="34" charset="0"/>
                          <a:cs typeface="Calibri" pitchFamily="34" charset="0"/>
                        </a:rPr>
                        <a:t> que – I must/I have to</a:t>
                      </a:r>
                    </a:p>
                    <a:p>
                      <a:r>
                        <a:rPr lang="en-GB" sz="1100" b="0" noProof="0" dirty="0" smtClean="0">
                          <a:latin typeface="Calibri" pitchFamily="34" charset="0"/>
                          <a:cs typeface="Calibri" pitchFamily="34" charset="0"/>
                        </a:rPr>
                        <a:t>Bien que - although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76166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49</a:t>
            </a:fld>
            <a:endParaRPr lang="en-GB"/>
          </a:p>
        </p:txBody>
      </p:sp>
      <p:pic>
        <p:nvPicPr>
          <p:cNvPr id="3" name="Picture 2"/>
          <p:cNvPicPr>
            <a:picLocks noChangeAspect="1"/>
          </p:cNvPicPr>
          <p:nvPr/>
        </p:nvPicPr>
        <p:blipFill>
          <a:blip r:embed="rId2"/>
          <a:stretch>
            <a:fillRect/>
          </a:stretch>
        </p:blipFill>
        <p:spPr>
          <a:xfrm>
            <a:off x="180521" y="467544"/>
            <a:ext cx="6496957" cy="8208912"/>
          </a:xfrm>
          <a:prstGeom prst="rect">
            <a:avLst/>
          </a:prstGeom>
        </p:spPr>
      </p:pic>
    </p:spTree>
    <p:extLst>
      <p:ext uri="{BB962C8B-B14F-4D97-AF65-F5344CB8AC3E}">
        <p14:creationId xmlns:p14="http://schemas.microsoft.com/office/powerpoint/2010/main" val="396507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88641" y="251520"/>
          <a:ext cx="6480719" cy="8229600"/>
        </p:xfrm>
        <a:graphic>
          <a:graphicData uri="http://schemas.openxmlformats.org/drawingml/2006/table">
            <a:tbl>
              <a:tblPr>
                <a:tableStyleId>{5C22544A-7EE6-4342-B048-85BDC9FD1C3A}</a:tableStyleId>
              </a:tblPr>
              <a:tblGrid>
                <a:gridCol w="1354475">
                  <a:extLst>
                    <a:ext uri="{9D8B030D-6E8A-4147-A177-3AD203B41FA5}">
                      <a16:colId xmlns:a16="http://schemas.microsoft.com/office/drawing/2014/main" val="20000"/>
                    </a:ext>
                  </a:extLst>
                </a:gridCol>
                <a:gridCol w="1313115">
                  <a:extLst>
                    <a:ext uri="{9D8B030D-6E8A-4147-A177-3AD203B41FA5}">
                      <a16:colId xmlns:a16="http://schemas.microsoft.com/office/drawing/2014/main" val="20001"/>
                    </a:ext>
                  </a:extLst>
                </a:gridCol>
                <a:gridCol w="1115236">
                  <a:extLst>
                    <a:ext uri="{9D8B030D-6E8A-4147-A177-3AD203B41FA5}">
                      <a16:colId xmlns:a16="http://schemas.microsoft.com/office/drawing/2014/main" val="20002"/>
                    </a:ext>
                  </a:extLst>
                </a:gridCol>
                <a:gridCol w="1410524">
                  <a:extLst>
                    <a:ext uri="{9D8B030D-6E8A-4147-A177-3AD203B41FA5}">
                      <a16:colId xmlns:a16="http://schemas.microsoft.com/office/drawing/2014/main" val="20003"/>
                    </a:ext>
                  </a:extLst>
                </a:gridCol>
                <a:gridCol w="1287369">
                  <a:extLst>
                    <a:ext uri="{9D8B030D-6E8A-4147-A177-3AD203B41FA5}">
                      <a16:colId xmlns:a16="http://schemas.microsoft.com/office/drawing/2014/main" val="20004"/>
                    </a:ext>
                  </a:extLst>
                </a:gridCol>
              </a:tblGrid>
              <a:tr h="349753">
                <a:tc gridSpan="5">
                  <a:txBody>
                    <a:bodyPr/>
                    <a:lstStyle/>
                    <a:p>
                      <a:pPr algn="ctr"/>
                      <a:r>
                        <a:rPr lang="en-GB" sz="1200" b="1" dirty="0">
                          <a:latin typeface="Calibri" pitchFamily="34" charset="0"/>
                        </a:rPr>
                        <a:t>Little but tricky words</a:t>
                      </a:r>
                      <a:endParaRPr lang="en-GB" sz="1200" b="1" baseline="0" dirty="0">
                        <a:latin typeface="Calibri" pitchFamily="34" charset="0"/>
                      </a:endParaRPr>
                    </a:p>
                    <a:p>
                      <a:pPr algn="ctr"/>
                      <a:r>
                        <a:rPr lang="en-GB" sz="1200" b="1" baseline="0" dirty="0">
                          <a:latin typeface="Calibri" pitchFamily="34" charset="0"/>
                        </a:rPr>
                        <a:t>*These words AGREE with the NOUN they describe</a:t>
                      </a:r>
                      <a:endParaRPr lang="en-GB" sz="12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9852">
                <a:tc>
                  <a:txBody>
                    <a:bodyPr/>
                    <a:lstStyle/>
                    <a:p>
                      <a:pPr algn="ctr"/>
                      <a:endParaRPr lang="en-GB" sz="12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latin typeface="Calibri" pitchFamily="34" charset="0"/>
                        </a:rPr>
                        <a:t>masc</a:t>
                      </a:r>
                      <a:r>
                        <a:rPr lang="en-GB" sz="1200" b="1" dirty="0">
                          <a:latin typeface="Calibri" pitchFamily="34" charset="0"/>
                        </a:rPr>
                        <a:t>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latin typeface="Calibri" pitchFamily="34" charset="0"/>
                        </a:rPr>
                        <a:t>fem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latin typeface="Calibri" pitchFamily="34" charset="0"/>
                        </a:rPr>
                        <a:t>masc</a:t>
                      </a:r>
                      <a:r>
                        <a:rPr lang="en-GB" sz="1200" b="1" dirty="0">
                          <a:latin typeface="Calibri" pitchFamily="34" charset="0"/>
                        </a:rPr>
                        <a:t> (p)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latin typeface="Calibri" pitchFamily="34" charset="0"/>
                        </a:rPr>
                        <a:t>fem (p)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852">
                <a:tc>
                  <a:txBody>
                    <a:bodyPr/>
                    <a:lstStyle/>
                    <a:p>
                      <a:pPr algn="ctr"/>
                      <a:r>
                        <a:rPr lang="en-GB" sz="1200" b="1" dirty="0">
                          <a:latin typeface="Calibri" pitchFamily="34" charset="0"/>
                        </a:rPr>
                        <a:t>*a/ some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une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9852">
                <a:tc>
                  <a:txBody>
                    <a:bodyPr/>
                    <a:lstStyle/>
                    <a:p>
                      <a:pPr algn="ctr"/>
                      <a:r>
                        <a:rPr lang="en-GB" sz="1200" b="1" dirty="0">
                          <a:latin typeface="Calibri" pitchFamily="34" charset="0"/>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s-ES_tradnl" sz="1200" noProof="0" dirty="0">
                          <a:latin typeface="Calibri" pitchFamily="34" charset="0"/>
                        </a:rPr>
                        <a:t>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729784"/>
                  </a:ext>
                </a:extLst>
              </a:tr>
              <a:tr h="209852">
                <a:tc>
                  <a:txBody>
                    <a:bodyPr/>
                    <a:lstStyle/>
                    <a:p>
                      <a:pPr algn="ctr"/>
                      <a:r>
                        <a:rPr lang="en-GB" sz="1200" b="1" dirty="0">
                          <a:latin typeface="Calibri" pitchFamily="34" charset="0"/>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aucun</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aucune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aucuns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aucunes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8254229"/>
                  </a:ext>
                </a:extLst>
              </a:tr>
              <a:tr h="209852">
                <a:tc>
                  <a:txBody>
                    <a:bodyPr/>
                    <a:lstStyle/>
                    <a:p>
                      <a:pPr algn="ctr"/>
                      <a:r>
                        <a:rPr lang="en-GB" sz="1200" b="1" dirty="0">
                          <a:latin typeface="Calibri" pitchFamily="34" charset="0"/>
                        </a:rPr>
                        <a:t>*the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9852">
                <a:tc>
                  <a:txBody>
                    <a:bodyPr/>
                    <a:lstStyle/>
                    <a:p>
                      <a:pPr algn="ctr"/>
                      <a:r>
                        <a:rPr lang="en-GB" sz="1200" b="1" dirty="0">
                          <a:latin typeface="Calibri" pitchFamily="34" charset="0"/>
                        </a:rPr>
                        <a:t>*to 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au</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à 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err="1">
                          <a:latin typeface="Calibri" pitchFamily="34" charset="0"/>
                        </a:rPr>
                        <a:t>aux</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9852">
                <a:tc>
                  <a:txBody>
                    <a:bodyPr/>
                    <a:lstStyle/>
                    <a:p>
                      <a:pPr algn="ctr"/>
                      <a:r>
                        <a:rPr lang="en-GB" sz="1200" b="1" dirty="0">
                          <a:latin typeface="Calibri" pitchFamily="34" charset="0"/>
                        </a:rPr>
                        <a:t>*of/ from 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du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de 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9852">
                <a:tc>
                  <a:txBody>
                    <a:bodyPr/>
                    <a:lstStyle/>
                    <a:p>
                      <a:pPr algn="ctr"/>
                      <a:r>
                        <a:rPr lang="en-GB" sz="1200" b="1" dirty="0">
                          <a:latin typeface="Calibri" pitchFamily="34" charset="0"/>
                        </a:rPr>
                        <a:t>too much/many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s-ES_tradnl" sz="1200" noProof="0" dirty="0" err="1">
                          <a:latin typeface="Calibri" pitchFamily="34" charset="0"/>
                        </a:rPr>
                        <a:t>trop</a:t>
                      </a:r>
                      <a:r>
                        <a:rPr lang="es-ES_tradnl" sz="1200" noProof="0" dirty="0">
                          <a:latin typeface="Calibri" pitchFamily="34" charset="0"/>
                        </a:rPr>
                        <a:t> 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4879738"/>
                  </a:ext>
                </a:extLst>
              </a:tr>
              <a:tr h="209852">
                <a:tc>
                  <a:txBody>
                    <a:bodyPr/>
                    <a:lstStyle/>
                    <a:p>
                      <a:pPr algn="ctr"/>
                      <a:r>
                        <a:rPr lang="en-GB" sz="1200" b="1" dirty="0">
                          <a:latin typeface="Calibri" pitchFamily="34" charset="0"/>
                        </a:rPr>
                        <a:t>another/other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s-ES_tradnl" sz="1200" noProof="0" dirty="0" err="1">
                          <a:latin typeface="Calibri" pitchFamily="34" charset="0"/>
                        </a:rPr>
                        <a:t>autre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326688"/>
                  </a:ext>
                </a:extLst>
              </a:tr>
              <a:tr h="209852">
                <a:tc>
                  <a:txBody>
                    <a:bodyPr/>
                    <a:lstStyle/>
                    <a:p>
                      <a:pPr algn="ctr"/>
                      <a:r>
                        <a:rPr lang="en-GB" sz="1200" b="1" dirty="0">
                          <a:latin typeface="Calibri" pitchFamily="34" charset="0"/>
                        </a:rPr>
                        <a:t>few/little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s-ES_tradnl" sz="1200" noProof="0" dirty="0" err="1">
                          <a:latin typeface="Calibri" pitchFamily="34" charset="0"/>
                        </a:rPr>
                        <a:t>peu</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29669"/>
                  </a:ext>
                </a:extLst>
              </a:tr>
              <a:tr h="209852">
                <a:tc>
                  <a:txBody>
                    <a:bodyPr/>
                    <a:lstStyle/>
                    <a:p>
                      <a:pPr algn="ctr"/>
                      <a:r>
                        <a:rPr lang="en-GB" sz="1200" b="1" dirty="0">
                          <a:latin typeface="Calibri" pitchFamily="34" charset="0"/>
                        </a:rPr>
                        <a:t>lots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s-ES_tradnl" sz="1200" noProof="0" dirty="0" err="1">
                          <a:latin typeface="Calibri" pitchFamily="34" charset="0"/>
                        </a:rPr>
                        <a:t>beaucoup</a:t>
                      </a:r>
                      <a:r>
                        <a:rPr lang="es-ES_tradnl" sz="1200" noProof="0" dirty="0">
                          <a:latin typeface="Calibri" pitchFamily="34" charset="0"/>
                        </a:rPr>
                        <a:t> 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311747"/>
                  </a:ext>
                </a:extLst>
              </a:tr>
              <a:tr h="209852">
                <a:tc>
                  <a:txBody>
                    <a:bodyPr/>
                    <a:lstStyle/>
                    <a:p>
                      <a:pPr algn="ctr"/>
                      <a:r>
                        <a:rPr lang="en-GB" sz="1200" b="1">
                          <a:latin typeface="Calibri" pitchFamily="34" charset="0"/>
                        </a:rPr>
                        <a:t>so much/many</a:t>
                      </a:r>
                      <a:endParaRPr lang="en-GB" sz="12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s-ES_tradnl" sz="1200" noProof="0" dirty="0" err="1">
                          <a:latin typeface="Calibri" pitchFamily="34" charset="0"/>
                        </a:rPr>
                        <a:t>tant</a:t>
                      </a:r>
                      <a:r>
                        <a:rPr lang="es-ES_tradnl" sz="1200" noProof="0" dirty="0">
                          <a:latin typeface="Calibri" pitchFamily="34" charset="0"/>
                        </a:rPr>
                        <a:t> de/</a:t>
                      </a:r>
                      <a:r>
                        <a:rPr lang="es-ES_tradnl" sz="1200" noProof="0" dirty="0" err="1">
                          <a:latin typeface="Calibri" pitchFamily="34" charset="0"/>
                        </a:rPr>
                        <a:t>tellement</a:t>
                      </a:r>
                      <a:r>
                        <a:rPr lang="es-ES_tradnl" sz="1200" noProof="0" dirty="0">
                          <a:latin typeface="Calibri" pitchFamily="34" charset="0"/>
                        </a:rPr>
                        <a:t> 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494512"/>
                  </a:ext>
                </a:extLst>
              </a:tr>
              <a:tr h="209852">
                <a:tc>
                  <a:txBody>
                    <a:bodyPr/>
                    <a:lstStyle/>
                    <a:p>
                      <a:pPr algn="ctr"/>
                      <a:r>
                        <a:rPr lang="en-GB" sz="1200" b="1" dirty="0">
                          <a:latin typeface="Calibri" pitchFamily="34" charset="0"/>
                        </a:rPr>
                        <a:t>*this/ these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cette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49386"/>
                  </a:ext>
                </a:extLst>
              </a:tr>
              <a:tr h="209852">
                <a:tc>
                  <a:txBody>
                    <a:bodyPr/>
                    <a:lstStyle/>
                    <a:p>
                      <a:pPr algn="ctr"/>
                      <a:r>
                        <a:rPr lang="en-GB" sz="1200" b="1" dirty="0">
                          <a:latin typeface="Calibri" pitchFamily="34" charset="0"/>
                        </a:rPr>
                        <a:t>*that one/ those 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celui</a:t>
                      </a:r>
                      <a:r>
                        <a:rPr lang="es-ES_tradnl" sz="1200" noProof="0" dirty="0">
                          <a:latin typeface="Calibri" pitchFamily="34" charset="0"/>
                        </a:rPr>
                        <a:t>-ci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celle</a:t>
                      </a:r>
                      <a:r>
                        <a:rPr lang="es-ES_tradnl" sz="1200" noProof="0" dirty="0">
                          <a:latin typeface="Calibri" pitchFamily="34" charset="0"/>
                        </a:rPr>
                        <a:t>-ci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ceux</a:t>
                      </a:r>
                      <a:r>
                        <a:rPr lang="es-ES_tradnl" sz="1200" noProof="0" dirty="0">
                          <a:latin typeface="Calibri" pitchFamily="34" charset="0"/>
                        </a:rPr>
                        <a:t>- 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celles</a:t>
                      </a:r>
                      <a:r>
                        <a:rPr lang="es-ES_tradnl" sz="1200" noProof="0" dirty="0">
                          <a:latin typeface="Calibri" pitchFamily="34" charset="0"/>
                        </a:rPr>
                        <a:t>-ci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9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alibri" pitchFamily="34" charset="0"/>
                        </a:rPr>
                        <a:t>*that/ those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1" baseline="0" dirty="0">
                          <a:latin typeface="Calibri" pitchFamily="34" charset="0"/>
                        </a:rPr>
                        <a:t>(over there) </a:t>
                      </a:r>
                      <a:endParaRPr lang="en-GB" sz="12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celui-là</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celle-là</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ceux-là</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celles</a:t>
                      </a:r>
                      <a:r>
                        <a:rPr lang="es-ES_tradnl" sz="1200" noProof="0" dirty="0">
                          <a:latin typeface="Calibri"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ctr"/>
                      <a:r>
                        <a:rPr lang="en-GB" sz="1200" b="1" dirty="0">
                          <a:latin typeface="Calibri" pitchFamily="34" charset="0"/>
                        </a:rPr>
                        <a:t>*my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err="1">
                          <a:latin typeface="Calibri" pitchFamily="34" charset="0"/>
                        </a:rPr>
                        <a:t>mon</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latin typeface="Calibri" pitchFamily="34" charset="0"/>
                        </a:rPr>
                        <a:t>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9852">
                <a:tc>
                  <a:txBody>
                    <a:bodyPr/>
                    <a:lstStyle/>
                    <a:p>
                      <a:pPr algn="ctr"/>
                      <a:r>
                        <a:rPr lang="en-GB" sz="1200" b="1" dirty="0">
                          <a:latin typeface="Calibri" pitchFamily="34" charset="0"/>
                        </a:rPr>
                        <a:t>*your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latin typeface="Calibri" pitchFamily="34" charset="0"/>
                        </a:rPr>
                        <a:t>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9852">
                <a:tc>
                  <a:txBody>
                    <a:bodyPr/>
                    <a:lstStyle/>
                    <a:p>
                      <a:pPr algn="ctr"/>
                      <a:r>
                        <a:rPr lang="en-GB" sz="1200" b="1" dirty="0">
                          <a:latin typeface="Calibri" pitchFamily="34" charset="0"/>
                        </a:rPr>
                        <a:t>*his/ 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err="1">
                          <a:latin typeface="Calibri" pitchFamily="34" charset="0"/>
                        </a:rPr>
                        <a:t>sa</a:t>
                      </a:r>
                      <a:endParaRPr lang="en-GB"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err="1">
                          <a:latin typeface="Calibri" pitchFamily="34" charset="0"/>
                        </a:rPr>
                        <a:t>ses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9852">
                <a:tc>
                  <a:txBody>
                    <a:bodyPr/>
                    <a:lstStyle/>
                    <a:p>
                      <a:pPr algn="ctr"/>
                      <a:r>
                        <a:rPr lang="en-GB" sz="1200" b="1" dirty="0">
                          <a:latin typeface="Calibri" pitchFamily="34" charset="0"/>
                        </a:rPr>
                        <a:t>*our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err="1">
                          <a:latin typeface="Calibri" pitchFamily="34" charset="0"/>
                        </a:rPr>
                        <a:t>notre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nos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9852">
                <a:tc>
                  <a:txBody>
                    <a:bodyPr/>
                    <a:lstStyle/>
                    <a:p>
                      <a:pPr algn="ctr"/>
                      <a:r>
                        <a:rPr lang="en-GB" sz="1200" b="1" dirty="0">
                          <a:latin typeface="Calibri" pitchFamily="34" charset="0"/>
                        </a:rPr>
                        <a:t>*your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err="1">
                          <a:latin typeface="Calibri" pitchFamily="34" charset="0"/>
                        </a:rPr>
                        <a:t>votre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9852">
                <a:tc>
                  <a:txBody>
                    <a:bodyPr/>
                    <a:lstStyle/>
                    <a:p>
                      <a:pPr algn="ctr"/>
                      <a:r>
                        <a:rPr lang="en-GB" sz="1200" b="1" dirty="0">
                          <a:latin typeface="Calibri" pitchFamily="34" charset="0"/>
                        </a:rPr>
                        <a:t>*their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err="1">
                          <a:latin typeface="Calibri" pitchFamily="34" charset="0"/>
                        </a:rPr>
                        <a:t>leur</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err="1">
                          <a:latin typeface="Calibri" pitchFamily="34" charset="0"/>
                        </a:rPr>
                        <a:t>leurs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9852">
                <a:tc>
                  <a:txBody>
                    <a:bodyPr/>
                    <a:lstStyle/>
                    <a:p>
                      <a:pPr algn="ctr"/>
                      <a:r>
                        <a:rPr lang="en-GB" sz="1200" b="1" dirty="0">
                          <a:latin typeface="Calibri" pitchFamily="34" charset="0"/>
                        </a:rPr>
                        <a:t>*mine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 </a:t>
                      </a:r>
                      <a:r>
                        <a:rPr lang="es-ES_tradnl" sz="1200" noProof="0" dirty="0" err="1">
                          <a:latin typeface="Calibri" pitchFamily="34" charset="0"/>
                        </a:rPr>
                        <a:t>mien</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la </a:t>
                      </a:r>
                      <a:r>
                        <a:rPr lang="es-ES_tradnl" sz="1200" noProof="0" dirty="0" err="1">
                          <a:latin typeface="Calibri" pitchFamily="34" charset="0"/>
                        </a:rPr>
                        <a:t>mienne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smtClean="0">
                          <a:latin typeface="Calibri" pitchFamily="34" charset="0"/>
                        </a:rPr>
                        <a:t>les </a:t>
                      </a:r>
                      <a:r>
                        <a:rPr lang="es-ES_tradnl" sz="1200" noProof="0" dirty="0" err="1">
                          <a:latin typeface="Calibri" pitchFamily="34" charset="0"/>
                        </a:rPr>
                        <a:t>miens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les </a:t>
                      </a:r>
                      <a:r>
                        <a:rPr lang="es-ES_tradnl" sz="1200" noProof="0" dirty="0" err="1">
                          <a:latin typeface="Calibri" pitchFamily="34" charset="0"/>
                        </a:rPr>
                        <a:t>miennes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9852">
                <a:tc>
                  <a:txBody>
                    <a:bodyPr/>
                    <a:lstStyle/>
                    <a:p>
                      <a:pPr algn="ctr"/>
                      <a:r>
                        <a:rPr lang="en-GB" sz="1200" b="1" dirty="0">
                          <a:latin typeface="Calibri" pitchFamily="34" charset="0"/>
                        </a:rPr>
                        <a:t>*yours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 </a:t>
                      </a:r>
                      <a:r>
                        <a:rPr lang="es-ES_tradnl" sz="1200" noProof="0" dirty="0" err="1">
                          <a:latin typeface="Calibri" pitchFamily="34" charset="0"/>
                        </a:rPr>
                        <a:t>tien</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la </a:t>
                      </a:r>
                      <a:r>
                        <a:rPr lang="es-ES_tradnl" sz="1200" noProof="0" dirty="0" err="1">
                          <a:latin typeface="Calibri" pitchFamily="34" charset="0"/>
                        </a:rPr>
                        <a:t>tienne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les </a:t>
                      </a:r>
                      <a:r>
                        <a:rPr lang="es-ES_tradnl" sz="1200" noProof="0" dirty="0" err="1">
                          <a:latin typeface="Calibri" pitchFamily="34" charset="0"/>
                        </a:rPr>
                        <a:t>tiens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les </a:t>
                      </a:r>
                      <a:r>
                        <a:rPr lang="es-ES_tradnl" sz="1200" noProof="0" dirty="0" err="1">
                          <a:latin typeface="Calibri" pitchFamily="34" charset="0"/>
                        </a:rPr>
                        <a:t>tiennes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9852">
                <a:tc>
                  <a:txBody>
                    <a:bodyPr/>
                    <a:lstStyle/>
                    <a:p>
                      <a:pPr algn="ctr"/>
                      <a:r>
                        <a:rPr lang="en-GB" sz="1200" b="1" dirty="0">
                          <a:latin typeface="Calibri" pitchFamily="34" charset="0"/>
                        </a:rPr>
                        <a:t>*his/ 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 sien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 </a:t>
                      </a:r>
                      <a:r>
                        <a:rPr lang="es-ES_tradnl" sz="1200" noProof="0" dirty="0" err="1">
                          <a:latin typeface="Calibri" pitchFamily="34" charset="0"/>
                        </a:rPr>
                        <a:t>sienne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les </a:t>
                      </a:r>
                      <a:r>
                        <a:rPr lang="es-ES_tradnl" sz="1200" noProof="0" dirty="0" err="1">
                          <a:latin typeface="Calibri" pitchFamily="34" charset="0"/>
                        </a:rPr>
                        <a:t>siens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les </a:t>
                      </a:r>
                      <a:r>
                        <a:rPr lang="es-ES_tradnl" sz="1200" noProof="0" dirty="0" err="1">
                          <a:latin typeface="Calibri" pitchFamily="34" charset="0"/>
                        </a:rPr>
                        <a:t>siennes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9852">
                <a:tc>
                  <a:txBody>
                    <a:bodyPr/>
                    <a:lstStyle/>
                    <a:p>
                      <a:pPr algn="ctr"/>
                      <a:r>
                        <a:rPr lang="en-GB" sz="1200" b="1" dirty="0">
                          <a:latin typeface="Calibri" pitchFamily="34" charset="0"/>
                        </a:rPr>
                        <a:t>*ours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 </a:t>
                      </a:r>
                      <a:r>
                        <a:rPr lang="es-ES_tradnl" sz="1200" noProof="0" dirty="0" err="1">
                          <a:latin typeface="Calibri" pitchFamily="34" charset="0"/>
                        </a:rPr>
                        <a:t>nôtre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la </a:t>
                      </a:r>
                      <a:r>
                        <a:rPr lang="es-ES_tradnl" sz="1200" noProof="0" dirty="0" err="1">
                          <a:latin typeface="Calibri" pitchFamily="34" charset="0"/>
                        </a:rPr>
                        <a:t>nôtre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les </a:t>
                      </a:r>
                      <a:r>
                        <a:rPr lang="es-ES_tradnl" sz="1200" noProof="0" dirty="0" err="1">
                          <a:latin typeface="Calibri" pitchFamily="34" charset="0"/>
                        </a:rPr>
                        <a:t>nôtres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09852">
                <a:tc>
                  <a:txBody>
                    <a:bodyPr/>
                    <a:lstStyle/>
                    <a:p>
                      <a:pPr algn="ctr"/>
                      <a:r>
                        <a:rPr lang="en-GB" sz="1200" b="1" dirty="0">
                          <a:latin typeface="Calibri" pitchFamily="34" charset="0"/>
                        </a:rPr>
                        <a:t>*yours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le </a:t>
                      </a:r>
                      <a:r>
                        <a:rPr lang="es-ES_tradnl" sz="1200" noProof="0" dirty="0" err="1">
                          <a:latin typeface="Calibri" pitchFamily="34" charset="0"/>
                        </a:rPr>
                        <a:t>vôtre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_tradnl" sz="1200" noProof="0" dirty="0">
                          <a:latin typeface="Calibri" pitchFamily="34" charset="0"/>
                        </a:rPr>
                        <a:t>la </a:t>
                      </a:r>
                      <a:r>
                        <a:rPr lang="es-ES_tradnl" sz="1200" noProof="0" dirty="0" err="1">
                          <a:latin typeface="Calibri" pitchFamily="34" charset="0"/>
                        </a:rPr>
                        <a:t>vôtre</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ES_tradnl" sz="1200" noProof="0" dirty="0">
                          <a:latin typeface="Calibri" pitchFamily="34" charset="0"/>
                        </a:rPr>
                        <a:t>les </a:t>
                      </a:r>
                      <a:r>
                        <a:rPr lang="es-ES_tradnl" sz="1200" noProof="0" dirty="0" err="1">
                          <a:latin typeface="Calibri" pitchFamily="34" charset="0"/>
                        </a:rPr>
                        <a:t>vôtres</a:t>
                      </a: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ES_tradnl" sz="1200" noProof="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09852">
                <a:tc>
                  <a:txBody>
                    <a:bodyPr/>
                    <a:lstStyle/>
                    <a:p>
                      <a:pPr algn="ctr"/>
                      <a:r>
                        <a:rPr lang="en-GB" sz="1200" b="1" dirty="0">
                          <a:latin typeface="Calibri" pitchFamily="34" charset="0"/>
                        </a:rPr>
                        <a:t>theirs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latin typeface="Calibri" pitchFamily="34" charset="0"/>
                        </a:rPr>
                        <a:t>le </a:t>
                      </a:r>
                      <a:r>
                        <a:rPr lang="en-GB" sz="1200" dirty="0" err="1">
                          <a:latin typeface="Calibri" pitchFamily="34" charset="0"/>
                        </a:rPr>
                        <a:t>leur</a:t>
                      </a:r>
                      <a:endParaRPr lang="en-GB"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latin typeface="Calibri" pitchFamily="34" charset="0"/>
                        </a:rPr>
                        <a:t>la </a:t>
                      </a:r>
                      <a:r>
                        <a:rPr lang="en-GB" sz="1200" dirty="0" err="1">
                          <a:latin typeface="Calibri" pitchFamily="34" charset="0"/>
                        </a:rPr>
                        <a:t>leur</a:t>
                      </a:r>
                      <a:endParaRPr lang="en-GB"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00" dirty="0">
                          <a:latin typeface="Calibri" pitchFamily="34" charset="0"/>
                        </a:rPr>
                        <a:t>les </a:t>
                      </a:r>
                      <a:r>
                        <a:rPr lang="en-GB" sz="1200" dirty="0" err="1">
                          <a:latin typeface="Calibri" pitchFamily="34" charset="0"/>
                        </a:rPr>
                        <a:t>leurs</a:t>
                      </a:r>
                      <a:endParaRPr lang="en-GB"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
        <p:nvSpPr>
          <p:cNvPr id="5" name="Slide Number Placeholder 4"/>
          <p:cNvSpPr>
            <a:spLocks noGrp="1"/>
          </p:cNvSpPr>
          <p:nvPr>
            <p:ph type="sldNum" sz="quarter" idx="12"/>
          </p:nvPr>
        </p:nvSpPr>
        <p:spPr/>
        <p:txBody>
          <a:bodyPr/>
          <a:lstStyle/>
          <a:p>
            <a:pPr>
              <a:defRPr/>
            </a:pPr>
            <a:fld id="{0F145BFC-05E3-4D00-AE96-44E6DC1FA43B}" type="slidenum">
              <a:rPr lang="en-GB" smtClean="0"/>
              <a:pPr>
                <a:defRPr/>
              </a:pPr>
              <a:t>5</a:t>
            </a:fld>
            <a:endParaRPr lang="en-GB" dirty="0"/>
          </a:p>
        </p:txBody>
      </p:sp>
    </p:spTree>
    <p:extLst>
      <p:ext uri="{BB962C8B-B14F-4D97-AF65-F5344CB8AC3E}">
        <p14:creationId xmlns:p14="http://schemas.microsoft.com/office/powerpoint/2010/main" val="401249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50</a:t>
            </a:fld>
            <a:endParaRPr lang="en-GB"/>
          </a:p>
        </p:txBody>
      </p:sp>
      <p:pic>
        <p:nvPicPr>
          <p:cNvPr id="3" name="Picture 2"/>
          <p:cNvPicPr>
            <a:picLocks noChangeAspect="1"/>
          </p:cNvPicPr>
          <p:nvPr/>
        </p:nvPicPr>
        <p:blipFill>
          <a:blip r:embed="rId2"/>
          <a:stretch>
            <a:fillRect/>
          </a:stretch>
        </p:blipFill>
        <p:spPr>
          <a:xfrm>
            <a:off x="117540" y="395536"/>
            <a:ext cx="6336069" cy="8352928"/>
          </a:xfrm>
          <a:prstGeom prst="rect">
            <a:avLst/>
          </a:prstGeom>
        </p:spPr>
      </p:pic>
    </p:spTree>
    <p:extLst>
      <p:ext uri="{BB962C8B-B14F-4D97-AF65-F5344CB8AC3E}">
        <p14:creationId xmlns:p14="http://schemas.microsoft.com/office/powerpoint/2010/main" val="1812951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51</a:t>
            </a:fld>
            <a:endParaRPr lang="en-GB"/>
          </a:p>
        </p:txBody>
      </p:sp>
      <p:pic>
        <p:nvPicPr>
          <p:cNvPr id="3" name="Picture 2"/>
          <p:cNvPicPr>
            <a:picLocks noChangeAspect="1"/>
          </p:cNvPicPr>
          <p:nvPr/>
        </p:nvPicPr>
        <p:blipFill>
          <a:blip r:embed="rId2"/>
          <a:stretch>
            <a:fillRect/>
          </a:stretch>
        </p:blipFill>
        <p:spPr>
          <a:xfrm>
            <a:off x="116632" y="683568"/>
            <a:ext cx="6492429" cy="7906022"/>
          </a:xfrm>
          <a:prstGeom prst="rect">
            <a:avLst/>
          </a:prstGeom>
        </p:spPr>
      </p:pic>
    </p:spTree>
    <p:extLst>
      <p:ext uri="{BB962C8B-B14F-4D97-AF65-F5344CB8AC3E}">
        <p14:creationId xmlns:p14="http://schemas.microsoft.com/office/powerpoint/2010/main" val="268790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52</a:t>
            </a:fld>
            <a:endParaRPr lang="en-GB"/>
          </a:p>
        </p:txBody>
      </p:sp>
      <p:pic>
        <p:nvPicPr>
          <p:cNvPr id="3" name="Picture 2"/>
          <p:cNvPicPr>
            <a:picLocks noChangeAspect="1"/>
          </p:cNvPicPr>
          <p:nvPr/>
        </p:nvPicPr>
        <p:blipFill>
          <a:blip r:embed="rId2"/>
          <a:stretch>
            <a:fillRect/>
          </a:stretch>
        </p:blipFill>
        <p:spPr>
          <a:xfrm>
            <a:off x="94215" y="395536"/>
            <a:ext cx="6420885" cy="7776295"/>
          </a:xfrm>
          <a:prstGeom prst="rect">
            <a:avLst/>
          </a:prstGeom>
        </p:spPr>
      </p:pic>
    </p:spTree>
    <p:extLst>
      <p:ext uri="{BB962C8B-B14F-4D97-AF65-F5344CB8AC3E}">
        <p14:creationId xmlns:p14="http://schemas.microsoft.com/office/powerpoint/2010/main" val="1147908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53</a:t>
            </a:fld>
            <a:endParaRPr lang="en-GB"/>
          </a:p>
        </p:txBody>
      </p:sp>
      <p:pic>
        <p:nvPicPr>
          <p:cNvPr id="3" name="Picture 2"/>
          <p:cNvPicPr>
            <a:picLocks noChangeAspect="1"/>
          </p:cNvPicPr>
          <p:nvPr/>
        </p:nvPicPr>
        <p:blipFill>
          <a:blip r:embed="rId2"/>
          <a:stretch>
            <a:fillRect/>
          </a:stretch>
        </p:blipFill>
        <p:spPr>
          <a:xfrm>
            <a:off x="227397" y="410809"/>
            <a:ext cx="6296904" cy="8280919"/>
          </a:xfrm>
          <a:prstGeom prst="rect">
            <a:avLst/>
          </a:prstGeom>
        </p:spPr>
      </p:pic>
    </p:spTree>
    <p:extLst>
      <p:ext uri="{BB962C8B-B14F-4D97-AF65-F5344CB8AC3E}">
        <p14:creationId xmlns:p14="http://schemas.microsoft.com/office/powerpoint/2010/main" val="2216067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54</a:t>
            </a:fld>
            <a:endParaRPr lang="en-GB"/>
          </a:p>
        </p:txBody>
      </p:sp>
      <p:pic>
        <p:nvPicPr>
          <p:cNvPr id="3" name="Picture 2"/>
          <p:cNvPicPr>
            <a:picLocks noChangeAspect="1"/>
          </p:cNvPicPr>
          <p:nvPr/>
        </p:nvPicPr>
        <p:blipFill>
          <a:blip r:embed="rId2"/>
          <a:stretch>
            <a:fillRect/>
          </a:stretch>
        </p:blipFill>
        <p:spPr>
          <a:xfrm>
            <a:off x="188640" y="395536"/>
            <a:ext cx="6474667" cy="7843540"/>
          </a:xfrm>
          <a:prstGeom prst="rect">
            <a:avLst/>
          </a:prstGeom>
        </p:spPr>
      </p:pic>
    </p:spTree>
    <p:extLst>
      <p:ext uri="{BB962C8B-B14F-4D97-AF65-F5344CB8AC3E}">
        <p14:creationId xmlns:p14="http://schemas.microsoft.com/office/powerpoint/2010/main" val="2506899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55</a:t>
            </a:fld>
            <a:endParaRPr lang="en-GB"/>
          </a:p>
        </p:txBody>
      </p:sp>
      <p:pic>
        <p:nvPicPr>
          <p:cNvPr id="3" name="Picture 2"/>
          <p:cNvPicPr>
            <a:picLocks noChangeAspect="1"/>
          </p:cNvPicPr>
          <p:nvPr/>
        </p:nvPicPr>
        <p:blipFill>
          <a:blip r:embed="rId2"/>
          <a:stretch>
            <a:fillRect/>
          </a:stretch>
        </p:blipFill>
        <p:spPr>
          <a:xfrm>
            <a:off x="293278" y="467544"/>
            <a:ext cx="6221822" cy="7661419"/>
          </a:xfrm>
          <a:prstGeom prst="rect">
            <a:avLst/>
          </a:prstGeom>
        </p:spPr>
      </p:pic>
    </p:spTree>
    <p:extLst>
      <p:ext uri="{BB962C8B-B14F-4D97-AF65-F5344CB8AC3E}">
        <p14:creationId xmlns:p14="http://schemas.microsoft.com/office/powerpoint/2010/main" val="246779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56</a:t>
            </a:fld>
            <a:endParaRPr lang="en-GB"/>
          </a:p>
        </p:txBody>
      </p:sp>
      <p:pic>
        <p:nvPicPr>
          <p:cNvPr id="3" name="Picture 2"/>
          <p:cNvPicPr>
            <a:picLocks noChangeAspect="1"/>
          </p:cNvPicPr>
          <p:nvPr/>
        </p:nvPicPr>
        <p:blipFill>
          <a:blip r:embed="rId2"/>
          <a:stretch>
            <a:fillRect/>
          </a:stretch>
        </p:blipFill>
        <p:spPr>
          <a:xfrm>
            <a:off x="270126" y="467544"/>
            <a:ext cx="6245754" cy="7819724"/>
          </a:xfrm>
          <a:prstGeom prst="rect">
            <a:avLst/>
          </a:prstGeom>
        </p:spPr>
      </p:pic>
    </p:spTree>
    <p:extLst>
      <p:ext uri="{BB962C8B-B14F-4D97-AF65-F5344CB8AC3E}">
        <p14:creationId xmlns:p14="http://schemas.microsoft.com/office/powerpoint/2010/main" val="2780209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57</a:t>
            </a:fld>
            <a:endParaRPr lang="en-GB"/>
          </a:p>
        </p:txBody>
      </p:sp>
      <p:pic>
        <p:nvPicPr>
          <p:cNvPr id="3" name="Picture 2"/>
          <p:cNvPicPr>
            <a:picLocks noChangeAspect="1"/>
          </p:cNvPicPr>
          <p:nvPr/>
        </p:nvPicPr>
        <p:blipFill>
          <a:blip r:embed="rId2"/>
          <a:stretch>
            <a:fillRect/>
          </a:stretch>
        </p:blipFill>
        <p:spPr>
          <a:xfrm>
            <a:off x="116632" y="386257"/>
            <a:ext cx="6597063" cy="8101311"/>
          </a:xfrm>
          <a:prstGeom prst="rect">
            <a:avLst/>
          </a:prstGeom>
        </p:spPr>
      </p:pic>
    </p:spTree>
    <p:extLst>
      <p:ext uri="{BB962C8B-B14F-4D97-AF65-F5344CB8AC3E}">
        <p14:creationId xmlns:p14="http://schemas.microsoft.com/office/powerpoint/2010/main" val="741911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58</a:t>
            </a:fld>
            <a:endParaRPr lang="en-GB"/>
          </a:p>
        </p:txBody>
      </p:sp>
      <p:pic>
        <p:nvPicPr>
          <p:cNvPr id="3" name="Picture 2"/>
          <p:cNvPicPr>
            <a:picLocks noChangeAspect="1"/>
          </p:cNvPicPr>
          <p:nvPr/>
        </p:nvPicPr>
        <p:blipFill>
          <a:blip r:embed="rId2"/>
          <a:stretch>
            <a:fillRect/>
          </a:stretch>
        </p:blipFill>
        <p:spPr>
          <a:xfrm>
            <a:off x="332656" y="467544"/>
            <a:ext cx="6359009" cy="7838777"/>
          </a:xfrm>
          <a:prstGeom prst="rect">
            <a:avLst/>
          </a:prstGeom>
        </p:spPr>
      </p:pic>
    </p:spTree>
    <p:extLst>
      <p:ext uri="{BB962C8B-B14F-4D97-AF65-F5344CB8AC3E}">
        <p14:creationId xmlns:p14="http://schemas.microsoft.com/office/powerpoint/2010/main" val="3998283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59</a:t>
            </a:fld>
            <a:endParaRPr lang="en-GB"/>
          </a:p>
        </p:txBody>
      </p:sp>
      <p:pic>
        <p:nvPicPr>
          <p:cNvPr id="3" name="Picture 2"/>
          <p:cNvPicPr>
            <a:picLocks noChangeAspect="1"/>
          </p:cNvPicPr>
          <p:nvPr/>
        </p:nvPicPr>
        <p:blipFill>
          <a:blip r:embed="rId2"/>
          <a:stretch>
            <a:fillRect/>
          </a:stretch>
        </p:blipFill>
        <p:spPr>
          <a:xfrm>
            <a:off x="255730" y="467544"/>
            <a:ext cx="6509761" cy="8008119"/>
          </a:xfrm>
          <a:prstGeom prst="rect">
            <a:avLst/>
          </a:prstGeom>
        </p:spPr>
      </p:pic>
    </p:spTree>
    <p:extLst>
      <p:ext uri="{BB962C8B-B14F-4D97-AF65-F5344CB8AC3E}">
        <p14:creationId xmlns:p14="http://schemas.microsoft.com/office/powerpoint/2010/main" val="286575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33375" y="0"/>
            <a:ext cx="6172200" cy="469641"/>
          </a:xfrm>
        </p:spPr>
        <p:txBody>
          <a:bodyPr/>
          <a:lstStyle/>
          <a:p>
            <a:pPr eaLnBrk="1" hangingPunct="1"/>
            <a:r>
              <a:rPr lang="en-GB" altLang="en-US" sz="1500" b="1" dirty="0"/>
              <a:t>Grammar </a:t>
            </a:r>
            <a:r>
              <a:rPr lang="en-GB" altLang="en-US" sz="1500" b="1" dirty="0" smtClean="0"/>
              <a:t>terms and tenses explained</a:t>
            </a:r>
            <a:endParaRPr lang="en-GB" altLang="en-US" sz="1500" b="1" dirty="0"/>
          </a:p>
        </p:txBody>
      </p:sp>
      <p:graphicFrame>
        <p:nvGraphicFramePr>
          <p:cNvPr id="11312" name="Group 48"/>
          <p:cNvGraphicFramePr>
            <a:graphicFrameLocks noGrp="1"/>
          </p:cNvGraphicFramePr>
          <p:nvPr>
            <p:extLst>
              <p:ext uri="{D42A27DB-BD31-4B8C-83A1-F6EECF244321}">
                <p14:modId xmlns:p14="http://schemas.microsoft.com/office/powerpoint/2010/main" val="4138912976"/>
              </p:ext>
            </p:extLst>
          </p:nvPr>
        </p:nvGraphicFramePr>
        <p:xfrm>
          <a:off x="26979" y="408336"/>
          <a:ext cx="6831021" cy="4895216"/>
        </p:xfrm>
        <a:graphic>
          <a:graphicData uri="http://schemas.openxmlformats.org/drawingml/2006/table">
            <a:tbl>
              <a:tblPr/>
              <a:tblGrid>
                <a:gridCol w="1304612">
                  <a:extLst>
                    <a:ext uri="{9D8B030D-6E8A-4147-A177-3AD203B41FA5}">
                      <a16:colId xmlns:a16="http://schemas.microsoft.com/office/drawing/2014/main" val="20000"/>
                    </a:ext>
                  </a:extLst>
                </a:gridCol>
                <a:gridCol w="2839349">
                  <a:extLst>
                    <a:ext uri="{9D8B030D-6E8A-4147-A177-3AD203B41FA5}">
                      <a16:colId xmlns:a16="http://schemas.microsoft.com/office/drawing/2014/main" val="20001"/>
                    </a:ext>
                  </a:extLst>
                </a:gridCol>
                <a:gridCol w="1612574">
                  <a:extLst>
                    <a:ext uri="{9D8B030D-6E8A-4147-A177-3AD203B41FA5}">
                      <a16:colId xmlns:a16="http://schemas.microsoft.com/office/drawing/2014/main" val="20002"/>
                    </a:ext>
                  </a:extLst>
                </a:gridCol>
                <a:gridCol w="1074486">
                  <a:extLst>
                    <a:ext uri="{9D8B030D-6E8A-4147-A177-3AD203B41FA5}">
                      <a16:colId xmlns:a16="http://schemas.microsoft.com/office/drawing/2014/main" val="20003"/>
                    </a:ext>
                  </a:extLst>
                </a:gridCol>
              </a:tblGrid>
              <a:tr h="264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Term</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Its job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Example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Noun (n</a:t>
                      </a:r>
                      <a:r>
                        <a:rPr kumimoji="0" lang="en-GB" sz="1200" b="0" i="0" u="none" strike="noStrike" cap="none" normalizeH="0" baseline="0" dirty="0">
                          <a:ln>
                            <a:noFill/>
                          </a:ln>
                          <a:solidFill>
                            <a:srgbClr val="000000"/>
                          </a:solidFill>
                          <a:effectLst/>
                          <a:latin typeface="Calibri"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names</a:t>
                      </a:r>
                      <a:r>
                        <a:rPr kumimoji="0" lang="en-GB" sz="1200" b="0" i="0" u="none" strike="noStrike" cap="none" normalizeH="0" baseline="0" dirty="0">
                          <a:ln>
                            <a:noFill/>
                          </a:ln>
                          <a:solidFill>
                            <a:srgbClr val="000000"/>
                          </a:solidFill>
                          <a:effectLst/>
                          <a:latin typeface="Calibri" pitchFamily="34" charset="0"/>
                        </a:rPr>
                        <a:t> a person, place, animal, thing</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Pierre, La France, un chat, un cahier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1"/>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Nm/</a:t>
                      </a:r>
                      <a:r>
                        <a:rPr kumimoji="0" lang="en-GB" sz="1200" b="0" i="0" u="none" strike="noStrike" cap="none" normalizeH="0" baseline="0" dirty="0" err="1" smtClean="0">
                          <a:ln>
                            <a:noFill/>
                          </a:ln>
                          <a:solidFill>
                            <a:srgbClr val="000000"/>
                          </a:solidFill>
                          <a:effectLst/>
                          <a:latin typeface="Calibri" pitchFamily="34" charset="0"/>
                        </a:rPr>
                        <a:t>nf</a:t>
                      </a:r>
                      <a:endParaRPr kumimoji="0" lang="en-GB" sz="1200" b="0" i="0" u="none" strike="noStrike" cap="none" normalizeH="0" baseline="0" dirty="0">
                        <a:ln>
                          <a:noFill/>
                        </a:ln>
                        <a:solidFill>
                          <a:srgbClr val="000000"/>
                        </a:solidFill>
                        <a:effectLst/>
                        <a:latin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masculine noun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 feminine noun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un </a:t>
                      </a:r>
                      <a:r>
                        <a:rPr kumimoji="0" lang="en-GB" sz="1200" b="0" i="0" u="none" strike="noStrike" cap="none" normalizeH="0" baseline="0" dirty="0" err="1">
                          <a:ln>
                            <a:noFill/>
                          </a:ln>
                          <a:solidFill>
                            <a:srgbClr val="000000"/>
                          </a:solidFill>
                          <a:effectLst/>
                          <a:latin typeface="Calibri" pitchFamily="34" charset="0"/>
                        </a:rPr>
                        <a:t>stylo</a:t>
                      </a:r>
                      <a:r>
                        <a:rPr kumimoji="0" lang="en-GB" sz="1200" b="0" i="0" u="none" strike="noStrike" cap="none" normalizeH="0" baseline="0" dirty="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Calibri" pitchFamily="34" charset="0"/>
                        </a:rPr>
                        <a:t>une</a:t>
                      </a:r>
                      <a:r>
                        <a:rPr kumimoji="0" lang="en-GB" sz="1200" b="0" i="0" u="none" strike="noStrike" cap="none" normalizeH="0" baseline="0" dirty="0">
                          <a:ln>
                            <a:noFill/>
                          </a:ln>
                          <a:solidFill>
                            <a:srgbClr val="000000"/>
                          </a:solidFill>
                          <a:effectLst/>
                          <a:latin typeface="Calibri" pitchFamily="34" charset="0"/>
                        </a:rPr>
                        <a:t> </a:t>
                      </a:r>
                      <a:r>
                        <a:rPr kumimoji="0" lang="en-GB" sz="1200" b="0" i="0" u="none" strike="noStrike" cap="none" normalizeH="0" baseline="0" dirty="0" err="1">
                          <a:ln>
                            <a:noFill/>
                          </a:ln>
                          <a:solidFill>
                            <a:srgbClr val="000000"/>
                          </a:solidFill>
                          <a:effectLst/>
                          <a:latin typeface="Calibri" pitchFamily="34" charset="0"/>
                        </a:rPr>
                        <a:t>gomme</a:t>
                      </a:r>
                      <a:endParaRPr kumimoji="0" lang="en-GB" sz="1200" b="0" i="0" u="none" strike="noStrike" cap="none" normalizeH="0" baseline="0" dirty="0">
                        <a:ln>
                          <a:noFill/>
                        </a:ln>
                        <a:solidFill>
                          <a:srgbClr val="000000"/>
                        </a:solidFill>
                        <a:effectLst/>
                        <a:latin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2"/>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rPr>
                        <a:t>definite articles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the (singular noun)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the (plural noun)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le, la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les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3"/>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rPr>
                        <a:t>indefinite articles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some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un, </a:t>
                      </a:r>
                      <a:r>
                        <a:rPr kumimoji="0" lang="en-GB" sz="1200" b="0" i="0" u="none" strike="noStrike" cap="none" normalizeH="0" baseline="0" dirty="0" err="1">
                          <a:ln>
                            <a:noFill/>
                          </a:ln>
                          <a:solidFill>
                            <a:srgbClr val="000000"/>
                          </a:solidFill>
                          <a:effectLst/>
                          <a:latin typeface="Calibri" pitchFamily="34" charset="0"/>
                        </a:rPr>
                        <a:t>une</a:t>
                      </a:r>
                      <a:endParaRPr kumimoji="0" lang="en-GB" sz="12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des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4"/>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Adjective (</a:t>
                      </a:r>
                      <a:r>
                        <a:rPr kumimoji="0" lang="en-GB" sz="1200" b="0" i="0" u="none" strike="noStrike" cap="none" normalizeH="0" baseline="0" dirty="0" err="1" smtClean="0">
                          <a:ln>
                            <a:noFill/>
                          </a:ln>
                          <a:solidFill>
                            <a:srgbClr val="000000"/>
                          </a:solidFill>
                          <a:effectLst/>
                          <a:latin typeface="Calibri" pitchFamily="34" charset="0"/>
                        </a:rPr>
                        <a:t>adj</a:t>
                      </a:r>
                      <a:r>
                        <a:rPr kumimoji="0" lang="en-GB" sz="1200" b="0" i="0" u="none" strike="noStrike" cap="none" normalizeH="0" baseline="0" dirty="0">
                          <a:ln>
                            <a:noFill/>
                          </a:ln>
                          <a:solidFill>
                            <a:srgbClr val="000000"/>
                          </a:solidFill>
                          <a:effectLst/>
                          <a:latin typeface="Calibri"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Calibri" pitchFamily="34" charset="0"/>
                        </a:rPr>
                        <a:t>describes</a:t>
                      </a:r>
                      <a:r>
                        <a:rPr kumimoji="0" lang="en-GB" sz="1200" b="0" i="0" u="none" strike="noStrike" cap="none" normalizeH="0" baseline="0">
                          <a:ln>
                            <a:noFill/>
                          </a:ln>
                          <a:solidFill>
                            <a:srgbClr val="000000"/>
                          </a:solidFill>
                          <a:effectLst/>
                          <a:latin typeface="Calibri" pitchFamily="34" charset="0"/>
                        </a:rPr>
                        <a:t> a </a:t>
                      </a:r>
                      <a:r>
                        <a:rPr kumimoji="0" lang="en-GB" sz="1200" b="1" i="0" u="none" strike="noStrike" cap="none" normalizeH="0" baseline="0">
                          <a:ln>
                            <a:noFill/>
                          </a:ln>
                          <a:solidFill>
                            <a:srgbClr val="000000"/>
                          </a:solidFill>
                          <a:effectLst/>
                          <a:latin typeface="Calibri" pitchFamily="34" charset="0"/>
                        </a:rPr>
                        <a:t>noun</a:t>
                      </a:r>
                      <a:r>
                        <a:rPr kumimoji="0" lang="en-GB" sz="1200" b="0" i="0" u="none" strike="noStrike" cap="none" normalizeH="0" baseline="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rPr>
                        <a:t>usually placed </a:t>
                      </a:r>
                      <a:r>
                        <a:rPr kumimoji="0" lang="en-GB" sz="1200" b="1" i="0" u="none" strike="noStrike" cap="none" normalizeH="0" baseline="0">
                          <a:ln>
                            <a:noFill/>
                          </a:ln>
                          <a:solidFill>
                            <a:srgbClr val="000000"/>
                          </a:solidFill>
                          <a:effectLst/>
                          <a:latin typeface="Calibri" pitchFamily="34" charset="0"/>
                        </a:rPr>
                        <a:t>after noun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bleu</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un </a:t>
                      </a:r>
                      <a:r>
                        <a:rPr kumimoji="0" lang="en-GB" sz="1200" b="0" i="0" u="none" strike="noStrike" cap="none" normalizeH="0" baseline="0" dirty="0" err="1">
                          <a:ln>
                            <a:noFill/>
                          </a:ln>
                          <a:solidFill>
                            <a:srgbClr val="000000"/>
                          </a:solidFill>
                          <a:effectLst/>
                          <a:latin typeface="Calibri" pitchFamily="34" charset="0"/>
                        </a:rPr>
                        <a:t>stylo</a:t>
                      </a:r>
                      <a:r>
                        <a:rPr kumimoji="0" lang="en-GB" sz="1200" b="0" i="0" u="none" strike="noStrike" cap="none" normalizeH="0" baseline="0" dirty="0">
                          <a:ln>
                            <a:noFill/>
                          </a:ln>
                          <a:solidFill>
                            <a:srgbClr val="000000"/>
                          </a:solidFill>
                          <a:effectLst/>
                          <a:latin typeface="Calibri" pitchFamily="34" charset="0"/>
                        </a:rPr>
                        <a:t> bleu</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5"/>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Verb (</a:t>
                      </a:r>
                      <a:r>
                        <a:rPr kumimoji="0" lang="en-GB" sz="1200" b="0" i="0" u="none" strike="noStrike" cap="none" normalizeH="0" baseline="0" dirty="0" err="1" smtClean="0">
                          <a:ln>
                            <a:noFill/>
                          </a:ln>
                          <a:solidFill>
                            <a:srgbClr val="000000"/>
                          </a:solidFill>
                          <a:effectLst/>
                          <a:latin typeface="Calibri" pitchFamily="34" charset="0"/>
                        </a:rPr>
                        <a:t>vt</a:t>
                      </a:r>
                      <a:r>
                        <a:rPr kumimoji="0" lang="en-GB" sz="1200" b="0" i="0" u="none" strike="noStrike" cap="none" normalizeH="0" baseline="0" dirty="0">
                          <a:ln>
                            <a:noFill/>
                          </a:ln>
                          <a:solidFill>
                            <a:srgbClr val="000000"/>
                          </a:solidFill>
                          <a:effectLst/>
                          <a:latin typeface="Calibri"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rPr>
                        <a:t>describes an </a:t>
                      </a:r>
                      <a:r>
                        <a:rPr kumimoji="0" lang="en-GB" sz="1200" b="1" i="0" u="none" strike="noStrike" cap="none" normalizeH="0" baseline="0">
                          <a:ln>
                            <a:noFill/>
                          </a:ln>
                          <a:solidFill>
                            <a:srgbClr val="000000"/>
                          </a:solidFill>
                          <a:effectLst/>
                          <a:latin typeface="Calibri" pitchFamily="34" charset="0"/>
                        </a:rPr>
                        <a:t>action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je </a:t>
                      </a:r>
                      <a:r>
                        <a:rPr kumimoji="0" lang="en-GB" sz="1200" b="0" i="0" u="none" strike="noStrike" cap="none" normalizeH="0" baseline="0" dirty="0" err="1">
                          <a:ln>
                            <a:noFill/>
                          </a:ln>
                          <a:solidFill>
                            <a:srgbClr val="000000"/>
                          </a:solidFill>
                          <a:effectLst/>
                          <a:latin typeface="Calibri" pitchFamily="34" charset="0"/>
                        </a:rPr>
                        <a:t>m’appelle</a:t>
                      </a:r>
                      <a:r>
                        <a:rPr kumimoji="0" lang="en-GB" sz="1200" b="0" i="0" u="none" strike="noStrike" cap="none" normalizeH="0" baseline="0" dirty="0">
                          <a:ln>
                            <a:noFill/>
                          </a:ln>
                          <a:solidFill>
                            <a:srgbClr val="000000"/>
                          </a:solidFill>
                          <a:effectLst/>
                          <a:latin typeface="Calibri" pitchFamily="34" charset="0"/>
                        </a:rPr>
                        <a:t>, </a:t>
                      </a:r>
                      <a:r>
                        <a:rPr kumimoji="0" lang="en-GB" sz="1200" b="0" i="0" u="none" strike="noStrike" cap="none" normalizeH="0" baseline="0" dirty="0" err="1">
                          <a:ln>
                            <a:noFill/>
                          </a:ln>
                          <a:solidFill>
                            <a:srgbClr val="000000"/>
                          </a:solidFill>
                          <a:effectLst/>
                          <a:latin typeface="Calibri" pitchFamily="34" charset="0"/>
                        </a:rPr>
                        <a:t>j’ai</a:t>
                      </a:r>
                      <a:r>
                        <a:rPr kumimoji="0" lang="en-GB" sz="1200" b="0" i="0" u="none" strike="noStrike" cap="none" normalizeH="0" baseline="0" dirty="0">
                          <a:ln>
                            <a:noFill/>
                          </a:ln>
                          <a:solidFill>
                            <a:srgbClr val="000000"/>
                          </a:solidFill>
                          <a:effectLst/>
                          <a:latin typeface="Calibri"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6"/>
                  </a:ext>
                </a:extLst>
              </a:tr>
              <a:tr h="44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Adverb (</a:t>
                      </a:r>
                      <a:r>
                        <a:rPr kumimoji="0" lang="en-GB" sz="1200" b="0" i="0" u="none" strike="noStrike" cap="none" normalizeH="0" baseline="0" dirty="0" err="1" smtClean="0">
                          <a:ln>
                            <a:noFill/>
                          </a:ln>
                          <a:solidFill>
                            <a:srgbClr val="000000"/>
                          </a:solidFill>
                          <a:effectLst/>
                          <a:latin typeface="Calibri" pitchFamily="34" charset="0"/>
                        </a:rPr>
                        <a:t>adv</a:t>
                      </a:r>
                      <a:r>
                        <a:rPr kumimoji="0" lang="en-GB" sz="1200" b="0" i="0" u="none" strike="noStrike" cap="none" normalizeH="0" baseline="0" dirty="0">
                          <a:ln>
                            <a:noFill/>
                          </a:ln>
                          <a:solidFill>
                            <a:srgbClr val="000000"/>
                          </a:solidFill>
                          <a:effectLst/>
                          <a:latin typeface="Calibri"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rPr>
                        <a:t>describes a </a:t>
                      </a:r>
                      <a:r>
                        <a:rPr kumimoji="0" lang="en-GB" sz="1200" b="1" i="0" u="none" strike="noStrike" cap="none" normalizeH="0" baseline="0">
                          <a:ln>
                            <a:noFill/>
                          </a:ln>
                          <a:solidFill>
                            <a:srgbClr val="000000"/>
                          </a:solidFill>
                          <a:effectLst/>
                          <a:latin typeface="Calibri" pitchFamily="34" charset="0"/>
                        </a:rPr>
                        <a:t>verb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Calibri" pitchFamily="34" charset="0"/>
                        </a:rPr>
                        <a:t>très</a:t>
                      </a:r>
                      <a:r>
                        <a:rPr kumimoji="0" lang="en-GB" sz="1200" b="0" i="0" u="none" strike="noStrike" cap="none" normalizeH="0" baseline="0" dirty="0">
                          <a:ln>
                            <a:noFill/>
                          </a:ln>
                          <a:solidFill>
                            <a:srgbClr val="000000"/>
                          </a:solidFill>
                          <a:effectLst/>
                          <a:latin typeface="Calibri" pitchFamily="34" charset="0"/>
                        </a:rPr>
                        <a:t>, trop, </a:t>
                      </a:r>
                      <a:r>
                        <a:rPr kumimoji="0" lang="en-GB" sz="1200" b="0" i="0" u="none" strike="noStrike" cap="none" normalizeH="0" baseline="0" dirty="0" err="1">
                          <a:ln>
                            <a:noFill/>
                          </a:ln>
                          <a:solidFill>
                            <a:srgbClr val="000000"/>
                          </a:solidFill>
                          <a:effectLst/>
                          <a:latin typeface="Calibri" pitchFamily="34" charset="0"/>
                        </a:rPr>
                        <a:t>doucement</a:t>
                      </a:r>
                      <a:endParaRPr kumimoji="0" lang="en-GB" sz="1200" b="0" i="0" u="none" strike="noStrike" cap="none" normalizeH="0" baseline="0" dirty="0">
                        <a:ln>
                          <a:noFill/>
                        </a:ln>
                        <a:solidFill>
                          <a:srgbClr val="000000"/>
                        </a:solidFill>
                        <a:effectLst/>
                        <a:latin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7"/>
                  </a:ext>
                </a:extLst>
              </a:tr>
              <a:tr h="1468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subject pronouns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word used </a:t>
                      </a:r>
                      <a:r>
                        <a:rPr kumimoji="0" lang="en-GB" sz="1200" b="1" i="0" u="none" strike="noStrike" cap="none" normalizeH="0" baseline="0" dirty="0">
                          <a:ln>
                            <a:noFill/>
                          </a:ln>
                          <a:solidFill>
                            <a:srgbClr val="000000"/>
                          </a:solidFill>
                          <a:effectLst/>
                          <a:latin typeface="Calibri" pitchFamily="34" charset="0"/>
                        </a:rPr>
                        <a:t>in place of </a:t>
                      </a:r>
                      <a:r>
                        <a:rPr kumimoji="0" lang="en-GB" sz="1200" b="0" i="0" u="none" strike="noStrike" cap="none" normalizeH="0" baseline="0" dirty="0">
                          <a:ln>
                            <a:noFill/>
                          </a:ln>
                          <a:solidFill>
                            <a:srgbClr val="000000"/>
                          </a:solidFill>
                          <a:effectLst/>
                          <a:latin typeface="Calibri" pitchFamily="34" charset="0"/>
                        </a:rPr>
                        <a:t>a </a:t>
                      </a:r>
                      <a:r>
                        <a:rPr kumimoji="0" lang="en-GB" sz="1200" b="1" i="0" u="none" strike="noStrike" cap="none" normalizeH="0" baseline="0" dirty="0">
                          <a:ln>
                            <a:noFill/>
                          </a:ln>
                          <a:solidFill>
                            <a:srgbClr val="000000"/>
                          </a:solidFill>
                          <a:effectLst/>
                          <a:latin typeface="Calibri" pitchFamily="34" charset="0"/>
                        </a:rPr>
                        <a:t>noun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Calibri" pitchFamily="34" charset="0"/>
                        </a:rPr>
                        <a:t>You:</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err="1">
                          <a:ln>
                            <a:noFill/>
                          </a:ln>
                          <a:solidFill>
                            <a:srgbClr val="000000"/>
                          </a:solidFill>
                          <a:effectLst/>
                          <a:latin typeface="Calibri" pitchFamily="34" charset="0"/>
                        </a:rPr>
                        <a:t>Tu</a:t>
                      </a:r>
                      <a:r>
                        <a:rPr kumimoji="0" lang="en-GB" sz="1200" b="1" i="0" u="none" strike="noStrike" cap="none" normalizeH="0" baseline="0" dirty="0">
                          <a:ln>
                            <a:noFill/>
                          </a:ln>
                          <a:solidFill>
                            <a:srgbClr val="000000"/>
                          </a:solidFill>
                          <a:effectLst/>
                          <a:latin typeface="Calibri" pitchFamily="34" charset="0"/>
                        </a:rPr>
                        <a:t> = singular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err="1">
                          <a:ln>
                            <a:noFill/>
                          </a:ln>
                          <a:solidFill>
                            <a:srgbClr val="000000"/>
                          </a:solidFill>
                          <a:effectLst/>
                          <a:latin typeface="Calibri" pitchFamily="34" charset="0"/>
                        </a:rPr>
                        <a:t>Vous</a:t>
                      </a:r>
                      <a:r>
                        <a:rPr kumimoji="0" lang="en-GB" sz="1200" b="1" i="0" u="none" strike="noStrike" cap="none" normalizeH="0" baseline="0" dirty="0">
                          <a:ln>
                            <a:noFill/>
                          </a:ln>
                          <a:solidFill>
                            <a:srgbClr val="000000"/>
                          </a:solidFill>
                          <a:effectLst/>
                          <a:latin typeface="Calibri" pitchFamily="34" charset="0"/>
                        </a:rPr>
                        <a:t> = plural or polite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Je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Calibri" pitchFamily="34" charset="0"/>
                        </a:rPr>
                        <a:t>Tu</a:t>
                      </a:r>
                      <a:r>
                        <a:rPr kumimoji="0" lang="en-GB" sz="1200" b="0" i="0" u="none" strike="noStrike" cap="none" normalizeH="0" baseline="0" dirty="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Il/Elle</a:t>
                      </a:r>
                      <a:r>
                        <a:rPr kumimoji="0" lang="en-GB" sz="1200" b="0" i="0" u="none" strike="noStrike" cap="none" normalizeH="0" baseline="0" dirty="0">
                          <a:ln>
                            <a:noFill/>
                          </a:ln>
                          <a:solidFill>
                            <a:srgbClr val="000000"/>
                          </a:solidFill>
                          <a:effectLst/>
                          <a:latin typeface="Calibri" pitchFamily="34" charset="0"/>
                        </a:rPr>
                        <a:t>/</a:t>
                      </a:r>
                      <a:r>
                        <a:rPr kumimoji="0" lang="en-GB" sz="1200" b="0" i="0" u="none" strike="noStrike" cap="none" normalizeH="0" baseline="0" dirty="0" smtClean="0">
                          <a:ln>
                            <a:noFill/>
                          </a:ln>
                          <a:solidFill>
                            <a:srgbClr val="000000"/>
                          </a:solidFill>
                          <a:effectLst/>
                          <a:latin typeface="Calibri" pitchFamily="34" charset="0"/>
                        </a:rPr>
                        <a:t>On  </a:t>
                      </a:r>
                      <a:endParaRPr kumimoji="0" lang="en-GB" sz="12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Nous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Calibri" pitchFamily="34" charset="0"/>
                        </a:rPr>
                        <a:t>Vous</a:t>
                      </a:r>
                      <a:endParaRPr kumimoji="0" lang="en-GB" sz="12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Calibri" pitchFamily="34" charset="0"/>
                        </a:rPr>
                        <a:t>Ils</a:t>
                      </a:r>
                      <a:endParaRPr kumimoji="0" lang="en-GB" sz="12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000000"/>
                          </a:solidFill>
                          <a:effectLst/>
                          <a:latin typeface="Calibri" pitchFamily="34" charset="0"/>
                        </a:rPr>
                        <a:t>Elles</a:t>
                      </a:r>
                      <a:r>
                        <a:rPr kumimoji="0" lang="en-GB" sz="1200" b="0" i="0" u="none" strike="noStrike" cap="none" normalizeH="0" baseline="0" dirty="0" smtClean="0">
                          <a:ln>
                            <a:noFill/>
                          </a:ln>
                          <a:solidFill>
                            <a:srgbClr val="000000"/>
                          </a:solidFill>
                          <a:effectLst/>
                          <a:latin typeface="Calibri" pitchFamily="34" charset="0"/>
                        </a:rPr>
                        <a:t>   </a:t>
                      </a:r>
                      <a:endParaRPr kumimoji="0" lang="en-GB" sz="1200" b="0" i="0" u="none" strike="noStrike" cap="none" normalizeH="0" baseline="0" dirty="0">
                        <a:ln>
                          <a:noFill/>
                        </a:ln>
                        <a:solidFill>
                          <a:srgbClr val="000000"/>
                        </a:solidFill>
                        <a:effectLst/>
                        <a:latin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I</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You</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000000"/>
                          </a:solidFill>
                          <a:effectLst/>
                          <a:latin typeface="Calibri" pitchFamily="34" charset="0"/>
                        </a:rPr>
                        <a:t>He/She</a:t>
                      </a:r>
                      <a:r>
                        <a:rPr kumimoji="0" lang="en-GB" sz="1200" b="0" i="0" u="none" strike="noStrike" cap="none" normalizeH="0" baseline="0" dirty="0">
                          <a:ln>
                            <a:noFill/>
                          </a:ln>
                          <a:solidFill>
                            <a:srgbClr val="000000"/>
                          </a:solidFill>
                          <a:effectLst/>
                          <a:latin typeface="Calibri" pitchFamily="34" charset="0"/>
                        </a:rPr>
                        <a:t> </a:t>
                      </a:r>
                      <a:r>
                        <a:rPr kumimoji="0" lang="en-GB" sz="1200" b="0" i="0" u="none" strike="noStrike" cap="none" normalizeH="0" baseline="0" dirty="0" smtClean="0">
                          <a:ln>
                            <a:noFill/>
                          </a:ln>
                          <a:solidFill>
                            <a:srgbClr val="000000"/>
                          </a:solidFill>
                          <a:effectLst/>
                          <a:latin typeface="Calibri" pitchFamily="34" charset="0"/>
                        </a:rPr>
                        <a:t>We</a:t>
                      </a:r>
                      <a:endParaRPr kumimoji="0" lang="en-GB" sz="12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We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You</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rPr>
                        <a:t>They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rPr>
                        <a:t>They</a:t>
                      </a:r>
                      <a:endParaRPr kumimoji="0" lang="en-GB" sz="1200" b="0" i="0" u="none" strike="noStrike" cap="none" normalizeH="0" baseline="0" dirty="0">
                        <a:ln>
                          <a:noFill/>
                        </a:ln>
                        <a:solidFill>
                          <a:srgbClr val="000000"/>
                        </a:solidFill>
                        <a:effectLst/>
                        <a:latin typeface="Calibri"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a:xfrm>
            <a:off x="4941168" y="8658225"/>
            <a:ext cx="1600200" cy="485775"/>
          </a:xfrm>
        </p:spPr>
        <p:txBody>
          <a:bodyPr/>
          <a:lstStyle/>
          <a:p>
            <a:pPr>
              <a:defRPr/>
            </a:pPr>
            <a:fld id="{444A666A-3D31-43B9-854B-E5954ACFF98B}" type="slidenum">
              <a:rPr lang="en-GB" smtClean="0"/>
              <a:pPr>
                <a:defRPr/>
              </a:pPr>
              <a:t>6</a:t>
            </a:fld>
            <a:endParaRPr lang="en-GB" dirty="0"/>
          </a:p>
        </p:txBody>
      </p:sp>
      <p:graphicFrame>
        <p:nvGraphicFramePr>
          <p:cNvPr id="6" name="Group 51"/>
          <p:cNvGraphicFramePr>
            <a:graphicFrameLocks noGrp="1"/>
          </p:cNvGraphicFramePr>
          <p:nvPr>
            <p:extLst>
              <p:ext uri="{D42A27DB-BD31-4B8C-83A1-F6EECF244321}">
                <p14:modId xmlns:p14="http://schemas.microsoft.com/office/powerpoint/2010/main" val="1475345540"/>
              </p:ext>
            </p:extLst>
          </p:nvPr>
        </p:nvGraphicFramePr>
        <p:xfrm>
          <a:off x="26979" y="5303552"/>
          <a:ext cx="6831023" cy="3840448"/>
        </p:xfrm>
        <a:graphic>
          <a:graphicData uri="http://schemas.openxmlformats.org/drawingml/2006/table">
            <a:tbl>
              <a:tblPr/>
              <a:tblGrid>
                <a:gridCol w="2286953">
                  <a:extLst>
                    <a:ext uri="{9D8B030D-6E8A-4147-A177-3AD203B41FA5}">
                      <a16:colId xmlns:a16="http://schemas.microsoft.com/office/drawing/2014/main" val="20000"/>
                    </a:ext>
                  </a:extLst>
                </a:gridCol>
                <a:gridCol w="986786">
                  <a:extLst>
                    <a:ext uri="{9D8B030D-6E8A-4147-A177-3AD203B41FA5}">
                      <a16:colId xmlns:a16="http://schemas.microsoft.com/office/drawing/2014/main" val="20001"/>
                    </a:ext>
                  </a:extLst>
                </a:gridCol>
                <a:gridCol w="3557284">
                  <a:extLst>
                    <a:ext uri="{9D8B030D-6E8A-4147-A177-3AD203B41FA5}">
                      <a16:colId xmlns:a16="http://schemas.microsoft.com/office/drawing/2014/main" val="20002"/>
                    </a:ext>
                  </a:extLst>
                </a:gridCol>
              </a:tblGrid>
              <a:tr h="578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Tense</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Meaning</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Example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with the verb to 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alibri" pitchFamily="34" charset="0"/>
                        </a:rPr>
                        <a:t>(</a:t>
                      </a:r>
                      <a:r>
                        <a:rPr kumimoji="0" lang="en-GB" sz="1200" b="1" i="0" u="none" strike="noStrike" cap="none" normalizeH="0" baseline="0" dirty="0" smtClean="0">
                          <a:ln>
                            <a:noFill/>
                          </a:ln>
                          <a:solidFill>
                            <a:srgbClr val="000000"/>
                          </a:solidFill>
                          <a:effectLst/>
                          <a:latin typeface="Calibri" pitchFamily="34" charset="0"/>
                        </a:rPr>
                        <a:t>Chanter)</a:t>
                      </a:r>
                      <a:endParaRPr kumimoji="0" lang="en-GB" sz="1200" b="1" i="0" u="none" strike="noStrike" cap="none" normalizeH="0" baseline="0" dirty="0">
                        <a:ln>
                          <a:noFill/>
                        </a:ln>
                        <a:solidFill>
                          <a:srgbClr val="000000"/>
                        </a:solidFill>
                        <a:effectLst/>
                        <a:latin typeface="Calibri" pitchFamily="34" charset="0"/>
                      </a:endParaRP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4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smtClean="0">
                          <a:ln>
                            <a:noFill/>
                          </a:ln>
                          <a:solidFill>
                            <a:srgbClr val="000000"/>
                          </a:solidFill>
                          <a:effectLst/>
                          <a:latin typeface="Calibri" pitchFamily="34" charset="0"/>
                        </a:rPr>
                        <a:t>Conditional</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smtClean="0">
                          <a:ln>
                            <a:noFill/>
                          </a:ln>
                          <a:solidFill>
                            <a:srgbClr val="000000"/>
                          </a:solidFill>
                          <a:effectLst/>
                          <a:latin typeface="Calibri" pitchFamily="34" charset="0"/>
                        </a:rPr>
                        <a:t>(Le </a:t>
                      </a:r>
                      <a:r>
                        <a:rPr kumimoji="0" lang="fr-FR" sz="1200" b="1" i="0" u="none" strike="noStrike" cap="none" normalizeH="0" baseline="0" noProof="0" dirty="0">
                          <a:ln>
                            <a:noFill/>
                          </a:ln>
                          <a:solidFill>
                            <a:srgbClr val="000000"/>
                          </a:solidFill>
                          <a:effectLst/>
                          <a:latin typeface="Calibri" pitchFamily="34" charset="0"/>
                        </a:rPr>
                        <a:t>conditionnel)</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would</a:t>
                      </a:r>
                      <a:endParaRPr kumimoji="0" lang="fr-FR" sz="1200" b="1" i="0" u="none" strike="noStrike" cap="none" normalizeH="0" baseline="0" noProof="0" dirty="0">
                        <a:ln>
                          <a:noFill/>
                        </a:ln>
                        <a:solidFill>
                          <a:srgbClr val="000000"/>
                        </a:solidFill>
                        <a:effectLst/>
                        <a:latin typeface="Calibri" pitchFamily="34" charset="0"/>
                      </a:endParaRP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I </a:t>
                      </a:r>
                      <a:r>
                        <a:rPr kumimoji="0" lang="fr-FR" sz="1200" b="1" i="0" u="none" strike="noStrike" cap="none" normalizeH="0" baseline="0" noProof="0" dirty="0" err="1">
                          <a:ln>
                            <a:noFill/>
                          </a:ln>
                          <a:solidFill>
                            <a:srgbClr val="000000"/>
                          </a:solidFill>
                          <a:effectLst/>
                          <a:latin typeface="Calibri" pitchFamily="34" charset="0"/>
                        </a:rPr>
                        <a:t>would</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sing</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Je chanterais</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34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smtClean="0">
                          <a:ln>
                            <a:noFill/>
                          </a:ln>
                          <a:solidFill>
                            <a:srgbClr val="000000"/>
                          </a:solidFill>
                          <a:effectLst/>
                          <a:latin typeface="Calibri" pitchFamily="34" charset="0"/>
                        </a:rPr>
                        <a:t>Future ( </a:t>
                      </a:r>
                      <a:r>
                        <a:rPr kumimoji="0" lang="fr-FR" sz="1200" b="1" i="0" u="none" strike="noStrike" cap="none" normalizeH="0" baseline="0" noProof="0" dirty="0">
                          <a:ln>
                            <a:noFill/>
                          </a:ln>
                          <a:solidFill>
                            <a:srgbClr val="000000"/>
                          </a:solidFill>
                          <a:effectLst/>
                          <a:latin typeface="Calibri" pitchFamily="34" charset="0"/>
                        </a:rPr>
                        <a:t>le futur)</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will</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shall</a:t>
                      </a:r>
                      <a:endParaRPr kumimoji="0" lang="fr-FR" sz="1200" b="1" i="0" u="none" strike="noStrike" cap="none" normalizeH="0" baseline="0" noProof="0" dirty="0">
                        <a:ln>
                          <a:noFill/>
                        </a:ln>
                        <a:solidFill>
                          <a:srgbClr val="000000"/>
                        </a:solidFill>
                        <a:effectLst/>
                        <a:latin typeface="Calibri" pitchFamily="34" charset="0"/>
                      </a:endParaRP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I </a:t>
                      </a:r>
                      <a:r>
                        <a:rPr kumimoji="0" lang="fr-FR" sz="1200" b="1" i="0" u="none" strike="noStrike" cap="none" normalizeH="0" baseline="0" noProof="0" dirty="0" err="1">
                          <a:ln>
                            <a:noFill/>
                          </a:ln>
                          <a:solidFill>
                            <a:srgbClr val="000000"/>
                          </a:solidFill>
                          <a:effectLst/>
                          <a:latin typeface="Calibri" pitchFamily="34" charset="0"/>
                        </a:rPr>
                        <a:t>will</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sing</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Je chanterai</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0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smtClean="0">
                          <a:ln>
                            <a:noFill/>
                          </a:ln>
                          <a:solidFill>
                            <a:srgbClr val="000000"/>
                          </a:solidFill>
                          <a:effectLst/>
                          <a:latin typeface="Calibri" pitchFamily="34" charset="0"/>
                        </a:rPr>
                        <a:t>Present</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smtClean="0">
                          <a:ln>
                            <a:noFill/>
                          </a:ln>
                          <a:solidFill>
                            <a:srgbClr val="000000"/>
                          </a:solidFill>
                          <a:effectLst/>
                          <a:latin typeface="Calibri" pitchFamily="34" charset="0"/>
                        </a:rPr>
                        <a:t>(Le </a:t>
                      </a:r>
                      <a:r>
                        <a:rPr kumimoji="0" lang="fr-FR" sz="1200" b="1" i="0" u="none" strike="noStrike" cap="none" normalizeH="0" baseline="0" noProof="0" dirty="0">
                          <a:ln>
                            <a:noFill/>
                          </a:ln>
                          <a:solidFill>
                            <a:srgbClr val="000000"/>
                          </a:solidFill>
                          <a:effectLst/>
                          <a:latin typeface="Calibri" pitchFamily="34" charset="0"/>
                        </a:rPr>
                        <a:t>présent</a:t>
                      </a:r>
                      <a:r>
                        <a:rPr kumimoji="0" lang="fr-FR" sz="1200" b="1" i="0" u="none" strike="noStrike" cap="none" normalizeH="0" baseline="0" noProof="0" dirty="0" smtClean="0">
                          <a:ln>
                            <a:noFill/>
                          </a:ln>
                          <a:solidFill>
                            <a:srgbClr val="000000"/>
                          </a:solidFill>
                          <a:effectLst/>
                          <a:latin typeface="Calibri" pitchFamily="34" charset="0"/>
                        </a:rPr>
                        <a:t>)</a:t>
                      </a:r>
                      <a:endParaRPr kumimoji="0" lang="fr-FR" sz="1200" b="1" i="0" u="none" strike="noStrike" cap="none" normalizeH="0" baseline="0" noProof="0" dirty="0">
                        <a:ln>
                          <a:noFill/>
                        </a:ln>
                        <a:solidFill>
                          <a:srgbClr val="000000"/>
                        </a:solidFill>
                        <a:effectLst/>
                        <a:latin typeface="Calibri" pitchFamily="34" charset="0"/>
                      </a:endParaRP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is</a:t>
                      </a:r>
                      <a:endParaRPr kumimoji="0" lang="fr-FR" sz="1200" b="1" i="0" u="none" strike="noStrike" cap="none" normalizeH="0" baseline="0" noProof="0" dirty="0">
                        <a:ln>
                          <a:noFill/>
                        </a:ln>
                        <a:solidFill>
                          <a:srgbClr val="000000"/>
                        </a:solidFill>
                        <a:effectLst/>
                        <a:latin typeface="Calibri" pitchFamily="34" charset="0"/>
                      </a:endParaRP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I </a:t>
                      </a:r>
                      <a:r>
                        <a:rPr kumimoji="0" lang="fr-FR" sz="1200" b="1" i="0" u="none" strike="noStrike" cap="none" normalizeH="0" baseline="0" noProof="0" dirty="0" err="1">
                          <a:ln>
                            <a:noFill/>
                          </a:ln>
                          <a:solidFill>
                            <a:srgbClr val="000000"/>
                          </a:solidFill>
                          <a:effectLst/>
                          <a:latin typeface="Calibri" pitchFamily="34" charset="0"/>
                        </a:rPr>
                        <a:t>sing</a:t>
                      </a:r>
                      <a:r>
                        <a:rPr kumimoji="0" lang="fr-FR" sz="1200" b="1" i="0" u="none" strike="noStrike" cap="none" normalizeH="0" baseline="0" noProof="0" dirty="0">
                          <a:ln>
                            <a:noFill/>
                          </a:ln>
                          <a:solidFill>
                            <a:srgbClr val="000000"/>
                          </a:solidFill>
                          <a:effectLst/>
                          <a:latin typeface="Calibri" pitchFamily="34" charset="0"/>
                        </a:rPr>
                        <a:t>/ I do </a:t>
                      </a:r>
                      <a:r>
                        <a:rPr kumimoji="0" lang="fr-FR" sz="1200" b="1" i="0" u="none" strike="noStrike" cap="none" normalizeH="0" baseline="0" noProof="0" dirty="0" err="1">
                          <a:ln>
                            <a:noFill/>
                          </a:ln>
                          <a:solidFill>
                            <a:srgbClr val="000000"/>
                          </a:solidFill>
                          <a:effectLst/>
                          <a:latin typeface="Calibri" pitchFamily="34" charset="0"/>
                        </a:rPr>
                        <a:t>sing</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Je chante</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0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smtClean="0">
                          <a:ln>
                            <a:noFill/>
                          </a:ln>
                          <a:solidFill>
                            <a:srgbClr val="000000"/>
                          </a:solidFill>
                          <a:effectLst/>
                          <a:latin typeface="Calibri" pitchFamily="34" charset="0"/>
                        </a:rPr>
                        <a:t>Imperfect</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smtClean="0">
                          <a:ln>
                            <a:noFill/>
                          </a:ln>
                          <a:solidFill>
                            <a:srgbClr val="000000"/>
                          </a:solidFill>
                          <a:effectLst/>
                          <a:latin typeface="Calibri" pitchFamily="34" charset="0"/>
                        </a:rPr>
                        <a:t>(L’imparfait)</a:t>
                      </a:r>
                      <a:endParaRPr kumimoji="0" lang="fr-FR" sz="1200" b="1" i="0" u="none" strike="noStrike" cap="none" normalizeH="0" baseline="0" noProof="0" dirty="0">
                        <a:ln>
                          <a:noFill/>
                        </a:ln>
                        <a:solidFill>
                          <a:srgbClr val="000000"/>
                        </a:solidFill>
                        <a:effectLst/>
                        <a:latin typeface="Calibri" pitchFamily="34" charset="0"/>
                      </a:endParaRP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was</a:t>
                      </a:r>
                      <a:r>
                        <a:rPr kumimoji="0" lang="fr-FR" sz="1200" b="1" i="0" u="none" strike="noStrike" cap="none" normalizeH="0" baseline="0" noProof="0" dirty="0">
                          <a:ln>
                            <a:noFill/>
                          </a:ln>
                          <a:solidFill>
                            <a:srgbClr val="000000"/>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used</a:t>
                      </a:r>
                      <a:r>
                        <a:rPr kumimoji="0" lang="fr-FR" sz="1200" b="1" i="0" u="none" strike="noStrike" cap="none" normalizeH="0" baseline="0" noProof="0" dirty="0">
                          <a:ln>
                            <a:noFill/>
                          </a:ln>
                          <a:solidFill>
                            <a:srgbClr val="000000"/>
                          </a:solidFill>
                          <a:effectLst/>
                          <a:latin typeface="Calibri" pitchFamily="34" charset="0"/>
                        </a:rPr>
                        <a:t> to</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I </a:t>
                      </a:r>
                      <a:r>
                        <a:rPr kumimoji="0" lang="fr-FR" sz="1200" b="1" i="0" u="none" strike="noStrike" cap="none" normalizeH="0" baseline="0" noProof="0" dirty="0" err="1">
                          <a:ln>
                            <a:noFill/>
                          </a:ln>
                          <a:solidFill>
                            <a:srgbClr val="000000"/>
                          </a:solidFill>
                          <a:effectLst/>
                          <a:latin typeface="Calibri" pitchFamily="34" charset="0"/>
                        </a:rPr>
                        <a:t>was</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singing</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smtClean="0">
                          <a:ln>
                            <a:noFill/>
                          </a:ln>
                          <a:solidFill>
                            <a:srgbClr val="000000"/>
                          </a:solidFill>
                          <a:effectLst/>
                          <a:latin typeface="Calibri" pitchFamily="34" charset="0"/>
                        </a:rPr>
                        <a:t>used</a:t>
                      </a:r>
                      <a:r>
                        <a:rPr kumimoji="0" lang="fr-FR" sz="1200" b="1" i="0" u="none" strike="noStrike" cap="none" normalizeH="0" baseline="0" noProof="0" dirty="0" smtClean="0">
                          <a:ln>
                            <a:noFill/>
                          </a:ln>
                          <a:solidFill>
                            <a:srgbClr val="000000"/>
                          </a:solidFill>
                          <a:effectLst/>
                          <a:latin typeface="Calibri" pitchFamily="34" charset="0"/>
                        </a:rPr>
                        <a:t> </a:t>
                      </a:r>
                      <a:r>
                        <a:rPr kumimoji="0" lang="fr-FR" sz="1200" b="1" i="0" u="none" strike="noStrike" cap="none" normalizeH="0" baseline="0" noProof="0" dirty="0">
                          <a:ln>
                            <a:noFill/>
                          </a:ln>
                          <a:solidFill>
                            <a:srgbClr val="000000"/>
                          </a:solidFill>
                          <a:effectLst/>
                          <a:latin typeface="Calibri" pitchFamily="34" charset="0"/>
                        </a:rPr>
                        <a:t>to </a:t>
                      </a:r>
                      <a:r>
                        <a:rPr kumimoji="0" lang="fr-FR" sz="1200" b="1" i="0" u="none" strike="noStrike" cap="none" normalizeH="0" baseline="0" noProof="0" dirty="0" err="1">
                          <a:ln>
                            <a:noFill/>
                          </a:ln>
                          <a:solidFill>
                            <a:srgbClr val="000000"/>
                          </a:solidFill>
                          <a:effectLst/>
                          <a:latin typeface="Calibri" pitchFamily="34" charset="0"/>
                        </a:rPr>
                        <a:t>sing</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Je chantais</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34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Perfect</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with</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smtClean="0">
                          <a:ln>
                            <a:noFill/>
                          </a:ln>
                          <a:solidFill>
                            <a:srgbClr val="000000"/>
                          </a:solidFill>
                          <a:effectLst/>
                          <a:latin typeface="Calibri" pitchFamily="34" charset="0"/>
                        </a:rPr>
                        <a:t>avoir (Le </a:t>
                      </a:r>
                      <a:r>
                        <a:rPr kumimoji="0" lang="fr-FR" sz="1200" b="1" i="0" u="none" strike="noStrike" cap="none" normalizeH="0" baseline="0" noProof="0" dirty="0">
                          <a:ln>
                            <a:noFill/>
                          </a:ln>
                          <a:solidFill>
                            <a:srgbClr val="000000"/>
                          </a:solidFill>
                          <a:effectLst/>
                          <a:latin typeface="Calibri" pitchFamily="34" charset="0"/>
                        </a:rPr>
                        <a:t>passé composé)</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has/ have</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I have </a:t>
                      </a:r>
                      <a:r>
                        <a:rPr kumimoji="0" lang="fr-FR" sz="1200" b="1" i="0" u="none" strike="noStrike" cap="none" normalizeH="0" baseline="0" noProof="0" dirty="0" err="1">
                          <a:ln>
                            <a:noFill/>
                          </a:ln>
                          <a:solidFill>
                            <a:srgbClr val="000000"/>
                          </a:solidFill>
                          <a:effectLst/>
                          <a:latin typeface="Calibri" pitchFamily="34" charset="0"/>
                        </a:rPr>
                        <a:t>sung</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J’ai chanté</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34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Perfect</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with</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smtClean="0">
                          <a:ln>
                            <a:noFill/>
                          </a:ln>
                          <a:solidFill>
                            <a:srgbClr val="000000"/>
                          </a:solidFill>
                          <a:effectLst/>
                          <a:latin typeface="Calibri" pitchFamily="34" charset="0"/>
                        </a:rPr>
                        <a:t>être (Le </a:t>
                      </a:r>
                      <a:r>
                        <a:rPr kumimoji="0" lang="fr-FR" sz="1200" b="1" i="0" u="none" strike="noStrike" cap="none" normalizeH="0" baseline="0" noProof="0" dirty="0">
                          <a:ln>
                            <a:noFill/>
                          </a:ln>
                          <a:solidFill>
                            <a:srgbClr val="000000"/>
                          </a:solidFill>
                          <a:effectLst/>
                          <a:latin typeface="Calibri" pitchFamily="34" charset="0"/>
                        </a:rPr>
                        <a:t>passé composé)</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has/have</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noProof="0" dirty="0">
                          <a:ln>
                            <a:noFill/>
                          </a:ln>
                          <a:solidFill>
                            <a:srgbClr val="000000"/>
                          </a:solidFill>
                          <a:effectLst/>
                          <a:latin typeface="Calibri" pitchFamily="34" charset="0"/>
                        </a:rPr>
                        <a:t>I have </a:t>
                      </a:r>
                      <a:r>
                        <a:rPr kumimoji="0" lang="fr-FR" sz="1200" b="1" i="0" u="none" strike="noStrike" cap="none" normalizeH="0" baseline="0" noProof="0" dirty="0" err="1">
                          <a:ln>
                            <a:noFill/>
                          </a:ln>
                          <a:solidFill>
                            <a:srgbClr val="000000"/>
                          </a:solidFill>
                          <a:effectLst/>
                          <a:latin typeface="Calibri" pitchFamily="34" charset="0"/>
                        </a:rPr>
                        <a:t>arrived</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Je suis arrivé(e)</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4744679"/>
                  </a:ext>
                </a:extLst>
              </a:tr>
              <a:tr h="4134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smtClean="0">
                          <a:ln>
                            <a:noFill/>
                          </a:ln>
                          <a:solidFill>
                            <a:srgbClr val="000000"/>
                          </a:solidFill>
                          <a:effectLst/>
                          <a:latin typeface="Calibri" pitchFamily="34" charset="0"/>
                        </a:rPr>
                        <a:t>Pluperfect</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smtClean="0">
                          <a:ln>
                            <a:noFill/>
                          </a:ln>
                          <a:solidFill>
                            <a:srgbClr val="000000"/>
                          </a:solidFill>
                          <a:effectLst/>
                          <a:latin typeface="Calibri" pitchFamily="34" charset="0"/>
                        </a:rPr>
                        <a:t>(le </a:t>
                      </a:r>
                      <a:r>
                        <a:rPr kumimoji="0" lang="fr-FR" sz="1200" b="1" i="0" u="none" strike="noStrike" cap="none" normalizeH="0" baseline="0" noProof="0" dirty="0">
                          <a:ln>
                            <a:noFill/>
                          </a:ln>
                          <a:solidFill>
                            <a:srgbClr val="000000"/>
                          </a:solidFill>
                          <a:effectLst/>
                          <a:latin typeface="Calibri" pitchFamily="34" charset="0"/>
                        </a:rPr>
                        <a:t>plus-que-parfait)</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err="1">
                          <a:ln>
                            <a:noFill/>
                          </a:ln>
                          <a:solidFill>
                            <a:srgbClr val="000000"/>
                          </a:solidFill>
                          <a:effectLst/>
                          <a:latin typeface="Calibri" pitchFamily="34" charset="0"/>
                        </a:rPr>
                        <a:t>had</a:t>
                      </a:r>
                      <a:r>
                        <a:rPr kumimoji="0" lang="fr-FR" sz="1200" b="1" i="0" u="none" strike="noStrike" cap="none" normalizeH="0" baseline="0" noProof="0" dirty="0">
                          <a:ln>
                            <a:noFill/>
                          </a:ln>
                          <a:solidFill>
                            <a:srgbClr val="000000"/>
                          </a:solidFill>
                          <a:effectLst/>
                          <a:latin typeface="Calibri" pitchFamily="34" charset="0"/>
                        </a:rPr>
                        <a:t> </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I </a:t>
                      </a:r>
                      <a:r>
                        <a:rPr kumimoji="0" lang="fr-FR" sz="1200" b="1" i="0" u="none" strike="noStrike" cap="none" normalizeH="0" baseline="0" noProof="0" dirty="0" err="1">
                          <a:ln>
                            <a:noFill/>
                          </a:ln>
                          <a:solidFill>
                            <a:srgbClr val="000000"/>
                          </a:solidFill>
                          <a:effectLst/>
                          <a:latin typeface="Calibri" pitchFamily="34" charset="0"/>
                        </a:rPr>
                        <a:t>had</a:t>
                      </a:r>
                      <a:r>
                        <a:rPr kumimoji="0" lang="fr-FR" sz="1200" b="1" i="0" u="none" strike="noStrike" cap="none" normalizeH="0" baseline="0" noProof="0" dirty="0">
                          <a:ln>
                            <a:noFill/>
                          </a:ln>
                          <a:solidFill>
                            <a:srgbClr val="000000"/>
                          </a:solidFill>
                          <a:effectLst/>
                          <a:latin typeface="Calibri" pitchFamily="34" charset="0"/>
                        </a:rPr>
                        <a:t> </a:t>
                      </a:r>
                      <a:r>
                        <a:rPr kumimoji="0" lang="fr-FR" sz="1200" b="1" i="0" u="none" strike="noStrike" cap="none" normalizeH="0" baseline="0" noProof="0" dirty="0" err="1">
                          <a:ln>
                            <a:noFill/>
                          </a:ln>
                          <a:solidFill>
                            <a:srgbClr val="000000"/>
                          </a:solidFill>
                          <a:effectLst/>
                          <a:latin typeface="Calibri" pitchFamily="34" charset="0"/>
                        </a:rPr>
                        <a:t>sung</a:t>
                      </a:r>
                      <a:endParaRPr kumimoji="0" lang="fr-FR" sz="1200" b="1" i="0" u="none" strike="noStrike" cap="none" normalizeH="0" baseline="0" noProof="0" dirty="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noProof="0" dirty="0">
                          <a:ln>
                            <a:noFill/>
                          </a:ln>
                          <a:solidFill>
                            <a:srgbClr val="000000"/>
                          </a:solidFill>
                          <a:effectLst/>
                          <a:latin typeface="Calibri" pitchFamily="34" charset="0"/>
                        </a:rPr>
                        <a:t>J’avais chanté</a:t>
                      </a:r>
                    </a:p>
                  </a:txBody>
                  <a:tcPr marL="91432" marR="91432"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60</a:t>
            </a:fld>
            <a:endParaRPr lang="en-GB"/>
          </a:p>
        </p:txBody>
      </p:sp>
      <p:pic>
        <p:nvPicPr>
          <p:cNvPr id="3" name="Picture 2"/>
          <p:cNvPicPr>
            <a:picLocks noChangeAspect="1"/>
          </p:cNvPicPr>
          <p:nvPr/>
        </p:nvPicPr>
        <p:blipFill>
          <a:blip r:embed="rId2"/>
          <a:stretch>
            <a:fillRect/>
          </a:stretch>
        </p:blipFill>
        <p:spPr>
          <a:xfrm>
            <a:off x="217376" y="488107"/>
            <a:ext cx="6298468" cy="7987556"/>
          </a:xfrm>
          <a:prstGeom prst="rect">
            <a:avLst/>
          </a:prstGeom>
        </p:spPr>
      </p:pic>
    </p:spTree>
    <p:extLst>
      <p:ext uri="{BB962C8B-B14F-4D97-AF65-F5344CB8AC3E}">
        <p14:creationId xmlns:p14="http://schemas.microsoft.com/office/powerpoint/2010/main" val="933897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03694506"/>
              </p:ext>
            </p:extLst>
          </p:nvPr>
        </p:nvGraphicFramePr>
        <p:xfrm>
          <a:off x="188640" y="0"/>
          <a:ext cx="6480720" cy="8791329"/>
        </p:xfrm>
        <a:graphic>
          <a:graphicData uri="http://schemas.openxmlformats.org/drawingml/2006/table">
            <a:tbl>
              <a:tblPr>
                <a:tableStyleId>{5C22544A-7EE6-4342-B048-85BDC9FD1C3A}</a:tableStyleId>
              </a:tblPr>
              <a:tblGrid>
                <a:gridCol w="291268">
                  <a:extLst>
                    <a:ext uri="{9D8B030D-6E8A-4147-A177-3AD203B41FA5}">
                      <a16:colId xmlns:a16="http://schemas.microsoft.com/office/drawing/2014/main" val="20000"/>
                    </a:ext>
                  </a:extLst>
                </a:gridCol>
                <a:gridCol w="3713671">
                  <a:extLst>
                    <a:ext uri="{9D8B030D-6E8A-4147-A177-3AD203B41FA5}">
                      <a16:colId xmlns:a16="http://schemas.microsoft.com/office/drawing/2014/main" val="20001"/>
                    </a:ext>
                  </a:extLst>
                </a:gridCol>
                <a:gridCol w="2475781">
                  <a:extLst>
                    <a:ext uri="{9D8B030D-6E8A-4147-A177-3AD203B41FA5}">
                      <a16:colId xmlns:a16="http://schemas.microsoft.com/office/drawing/2014/main" val="20002"/>
                    </a:ext>
                  </a:extLst>
                </a:gridCol>
              </a:tblGrid>
              <a:tr h="342136">
                <a:tc gridSpan="3">
                  <a:txBody>
                    <a:bodyPr/>
                    <a:lstStyle/>
                    <a:p>
                      <a:pPr algn="ctr"/>
                      <a:r>
                        <a:rPr lang="es-ES_tradnl" sz="1600" b="1" dirty="0" smtClean="0">
                          <a:latin typeface="Calibri" pitchFamily="34" charset="0"/>
                          <a:cs typeface="Calibri" pitchFamily="34" charset="0"/>
                        </a:rPr>
                        <a:t>EXAM REVISION CHECKLIST BY SKILL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extLst>
                  <a:ext uri="{0D108BD9-81ED-4DB2-BD59-A6C34878D82A}">
                    <a16:rowId xmlns:a16="http://schemas.microsoft.com/office/drawing/2014/main" val="10000"/>
                  </a:ext>
                </a:extLst>
              </a:tr>
              <a:tr h="31103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b="1" dirty="0" smtClean="0">
                          <a:latin typeface="Calibri" pitchFamily="34" charset="0"/>
                          <a:cs typeface="Calibri" pitchFamily="34" charset="0"/>
                        </a:rPr>
                        <a:t>FOUNDATION &amp; HIGHER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b="1" dirty="0" smtClean="0">
                          <a:latin typeface="Calibri" pitchFamily="34" charset="0"/>
                          <a:cs typeface="Calibri" pitchFamily="34" charset="0"/>
                        </a:rPr>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14575">
                <a:tc>
                  <a:txBody>
                    <a:bodyPr/>
                    <a:lstStyle/>
                    <a:p>
                      <a:pPr algn="ctr"/>
                      <a:r>
                        <a:rPr lang="es-ES_tradnl" sz="1200" b="1" dirty="0" smtClean="0">
                          <a:latin typeface="Calibri" pitchFamily="34" charset="0"/>
                          <a:cs typeface="Calibri" pitchFamily="34" charset="0"/>
                        </a:rPr>
                        <a:t>LISTENING &amp; READING</a:t>
                      </a:r>
                      <a:endParaRPr lang="es-ES_tradnl" sz="1200" b="1" dirty="0">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buFont typeface="Arial" pitchFamily="34" charset="0"/>
                        <a:buChar char="•"/>
                      </a:pPr>
                      <a:r>
                        <a:rPr lang="en-GB" sz="1200" noProof="0" dirty="0" smtClean="0">
                          <a:latin typeface="Calibri" pitchFamily="34" charset="0"/>
                          <a:cs typeface="Calibri" pitchFamily="34" charset="0"/>
                        </a:rPr>
                        <a:t>Listening:</a:t>
                      </a:r>
                      <a:r>
                        <a:rPr lang="en-GB" sz="1200" baseline="0" noProof="0" dirty="0" smtClean="0">
                          <a:latin typeface="Calibri" pitchFamily="34" charset="0"/>
                          <a:cs typeface="Calibri" pitchFamily="34" charset="0"/>
                        </a:rPr>
                        <a:t> </a:t>
                      </a:r>
                      <a:r>
                        <a:rPr lang="en-GB" sz="1200" noProof="0" dirty="0" smtClean="0">
                          <a:latin typeface="Calibri" pitchFamily="34" charset="0"/>
                          <a:cs typeface="Calibri" pitchFamily="34" charset="0"/>
                        </a:rPr>
                        <a:t>Exam advice (pages 45-46)</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noProof="0" dirty="0" smtClean="0">
                          <a:latin typeface="Calibri" pitchFamily="34" charset="0"/>
                          <a:cs typeface="Calibri" pitchFamily="34" charset="0"/>
                        </a:rPr>
                        <a:t>Reading Exam advice (pages 45-46)</a:t>
                      </a:r>
                    </a:p>
                    <a:p>
                      <a:pPr marL="228600" indent="-228600">
                        <a:buFont typeface="Arial" pitchFamily="34" charset="0"/>
                        <a:buChar char="•"/>
                      </a:pPr>
                      <a:r>
                        <a:rPr lang="en-GB" sz="1200" noProof="0" dirty="0" smtClean="0">
                          <a:latin typeface="Calibri" pitchFamily="34" charset="0"/>
                          <a:cs typeface="Calibri" pitchFamily="34" charset="0"/>
                        </a:rPr>
                        <a:t>Synonyms  (page 47)</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noProof="0" dirty="0" smtClean="0">
                          <a:latin typeface="Calibri" pitchFamily="34" charset="0"/>
                          <a:cs typeface="Calibri" pitchFamily="34" charset="0"/>
                        </a:rPr>
                        <a:t>Listen to French. Visualise the words you hear. Write down the words you recognise.</a:t>
                      </a:r>
                    </a:p>
                    <a:p>
                      <a:pPr marL="228600" indent="-228600">
                        <a:buFont typeface="Arial" pitchFamily="34" charset="0"/>
                        <a:buChar char="•"/>
                      </a:pPr>
                      <a:r>
                        <a:rPr lang="en-GB" sz="1200" noProof="0" dirty="0" smtClean="0">
                          <a:latin typeface="Calibri" pitchFamily="34" charset="0"/>
                          <a:cs typeface="Calibri" pitchFamily="34" charset="0"/>
                        </a:rPr>
                        <a:t>Watch programmes/ films in French (with subtitles)</a:t>
                      </a:r>
                    </a:p>
                    <a:p>
                      <a:pPr marL="228600" indent="-228600">
                        <a:buFont typeface="Arial" pitchFamily="34" charset="0"/>
                        <a:buNone/>
                      </a:pPr>
                      <a:endParaRPr lang="en-GB"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itchFamily="34" charset="0"/>
                        <a:buChar char="•"/>
                      </a:pPr>
                      <a:r>
                        <a:rPr lang="en-GB" sz="1200" baseline="0" noProof="0" dirty="0" smtClean="0">
                          <a:latin typeface="Calibri" pitchFamily="34" charset="0"/>
                          <a:cs typeface="Calibri" pitchFamily="34" charset="0"/>
                        </a:rPr>
                        <a:t>50% of questions at HIGHER TIER are aimed at  grades 7-9 so they are very challenging</a:t>
                      </a:r>
                    </a:p>
                    <a:p>
                      <a:pPr>
                        <a:buFont typeface="Arial" pitchFamily="34" charset="0"/>
                        <a:buChar char="•"/>
                      </a:pPr>
                      <a:r>
                        <a:rPr lang="en-GB" sz="1200" baseline="0" noProof="0" dirty="0" smtClean="0">
                          <a:latin typeface="Calibri" pitchFamily="34" charset="0"/>
                          <a:cs typeface="Calibri" pitchFamily="34" charset="0"/>
                        </a:rPr>
                        <a:t>Be exact in your answers, including all the relevant information. For example  when you see or hear “a</a:t>
                      </a:r>
                      <a:r>
                        <a:rPr lang="en-GB" sz="1200" b="1" baseline="0" noProof="0" dirty="0" smtClean="0">
                          <a:latin typeface="Calibri" pitchFamily="34" charset="0"/>
                          <a:cs typeface="Calibri" pitchFamily="34" charset="0"/>
                        </a:rPr>
                        <a:t>u </a:t>
                      </a:r>
                      <a:r>
                        <a:rPr lang="en-GB" sz="1200" b="1" baseline="0" noProof="0" dirty="0" err="1" smtClean="0">
                          <a:latin typeface="Calibri" pitchFamily="34" charset="0"/>
                          <a:cs typeface="Calibri" pitchFamily="34" charset="0"/>
                        </a:rPr>
                        <a:t>moins</a:t>
                      </a:r>
                      <a:r>
                        <a:rPr lang="en-GB" sz="1200" b="1" baseline="0" noProof="0" dirty="0" smtClean="0">
                          <a:latin typeface="Calibri" pitchFamily="34" charset="0"/>
                          <a:cs typeface="Calibri" pitchFamily="34" charset="0"/>
                        </a:rPr>
                        <a:t> </a:t>
                      </a:r>
                      <a:r>
                        <a:rPr lang="en-GB" sz="1200" b="1" baseline="0" noProof="0" dirty="0" err="1" smtClean="0">
                          <a:latin typeface="Calibri" pitchFamily="34" charset="0"/>
                          <a:cs typeface="Calibri" pitchFamily="34" charset="0"/>
                        </a:rPr>
                        <a:t>cinquante</a:t>
                      </a:r>
                      <a:r>
                        <a:rPr lang="en-GB" sz="1200" baseline="0" noProof="0" dirty="0" smtClean="0">
                          <a:latin typeface="Calibri" pitchFamily="34" charset="0"/>
                          <a:cs typeface="Calibri" pitchFamily="34" charset="0"/>
                        </a:rPr>
                        <a:t>” the answer is “</a:t>
                      </a:r>
                      <a:r>
                        <a:rPr lang="en-GB" sz="1200" b="1" baseline="0" noProof="0" dirty="0" smtClean="0">
                          <a:latin typeface="Calibri" pitchFamily="34" charset="0"/>
                          <a:cs typeface="Calibri" pitchFamily="34" charset="0"/>
                        </a:rPr>
                        <a:t>at least 50</a:t>
                      </a:r>
                      <a:r>
                        <a:rPr lang="en-GB" sz="1200" baseline="0" noProof="0" dirty="0" smtClean="0">
                          <a:latin typeface="Calibri" pitchFamily="34" charset="0"/>
                          <a:cs typeface="Calibri" pitchFamily="34" charset="0"/>
                        </a:rPr>
                        <a:t>”. So “50”  on its own is not accurate.</a:t>
                      </a:r>
                      <a:endParaRPr lang="en-GB" sz="1200" noProof="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98946">
                <a:tc>
                  <a:txBody>
                    <a:bodyPr/>
                    <a:lstStyle/>
                    <a:p>
                      <a:pPr algn="ctr"/>
                      <a:r>
                        <a:rPr lang="es-ES_tradnl" sz="1200" b="1" dirty="0" smtClean="0">
                          <a:latin typeface="Calibri" pitchFamily="34" charset="0"/>
                          <a:cs typeface="Calibri" pitchFamily="34" charset="0"/>
                        </a:rPr>
                        <a:t>SPEAKING &amp; WRITING</a:t>
                      </a:r>
                      <a:endParaRPr lang="es-ES_tradnl" sz="1200" b="1" dirty="0">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noProof="0" dirty="0" smtClean="0">
                          <a:latin typeface="Calibri" pitchFamily="34" charset="0"/>
                          <a:cs typeface="Calibri" pitchFamily="34" charset="0"/>
                        </a:rPr>
                        <a:t>You need to be able to describe actions in 3 time </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noProof="0" dirty="0" smtClean="0">
                          <a:latin typeface="Calibri" pitchFamily="34" charset="0"/>
                          <a:cs typeface="Calibri" pitchFamily="34" charset="0"/>
                        </a:rPr>
                        <a:t>frames-past, present</a:t>
                      </a:r>
                      <a:r>
                        <a:rPr lang="en-GB" sz="1200" b="1" baseline="0" noProof="0" dirty="0" smtClean="0">
                          <a:latin typeface="Calibri" pitchFamily="34" charset="0"/>
                          <a:cs typeface="Calibri" pitchFamily="34" charset="0"/>
                        </a:rPr>
                        <a:t> &amp; f</a:t>
                      </a:r>
                      <a:r>
                        <a:rPr lang="en-GB" sz="1200" b="1" noProof="0" dirty="0" smtClean="0">
                          <a:latin typeface="Calibri" pitchFamily="34" charset="0"/>
                          <a:cs typeface="Calibri" pitchFamily="34" charset="0"/>
                        </a:rPr>
                        <a:t>uture,</a:t>
                      </a:r>
                      <a:r>
                        <a:rPr lang="en-GB" sz="1200" b="1" baseline="0" noProof="0" dirty="0" smtClean="0">
                          <a:latin typeface="Calibri" pitchFamily="34" charset="0"/>
                          <a:cs typeface="Calibri" pitchFamily="34" charset="0"/>
                        </a:rPr>
                        <a:t> </a:t>
                      </a:r>
                      <a:r>
                        <a:rPr lang="en-GB" sz="1200" b="1" noProof="0" dirty="0" smtClean="0">
                          <a:latin typeface="Calibri" pitchFamily="34" charset="0"/>
                          <a:cs typeface="Calibri" pitchFamily="34" charset="0"/>
                        </a:rPr>
                        <a:t>give opinions </a:t>
                      </a:r>
                      <a:r>
                        <a:rPr lang="en-GB" sz="1200" b="1" baseline="0" noProof="0" dirty="0" smtClean="0">
                          <a:latin typeface="Calibri" pitchFamily="34" charset="0"/>
                          <a:cs typeface="Calibri" pitchFamily="34" charset="0"/>
                        </a:rPr>
                        <a:t> &amp;</a:t>
                      </a:r>
                      <a:endParaRPr lang="en-GB" sz="1200" b="1" noProof="0" dirty="0" smtClean="0">
                        <a:latin typeface="Calibri" pitchFamily="34" charset="0"/>
                        <a:cs typeface="Calibri" pitchFamily="34"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noProof="0" dirty="0" smtClean="0">
                          <a:latin typeface="Calibri" pitchFamily="34" charset="0"/>
                          <a:cs typeface="Calibri" pitchFamily="34" charset="0"/>
                        </a:rPr>
                        <a:t>reasons! Use LOVE IT &amp; FRENCH</a:t>
                      </a:r>
                      <a:r>
                        <a:rPr lang="en-GB" sz="1200" b="1" baseline="0" noProof="0" dirty="0" smtClean="0">
                          <a:latin typeface="Calibri" pitchFamily="34" charset="0"/>
                          <a:cs typeface="Calibri" pitchFamily="34" charset="0"/>
                        </a:rPr>
                        <a:t> FANCIES</a:t>
                      </a:r>
                      <a:endParaRPr lang="en-GB" sz="1200" b="1" noProof="0" dirty="0" smtClean="0">
                        <a:latin typeface="Calibri" pitchFamily="34" charset="0"/>
                        <a:cs typeface="Calibri" pitchFamily="34"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Speaking &amp; Writing: Pages 27-44</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Never waste an opportunity to use an </a:t>
                      </a:r>
                      <a:r>
                        <a:rPr lang="en-GB" sz="1200" b="1" baseline="0" noProof="0" dirty="0" smtClean="0">
                          <a:latin typeface="Calibri" pitchFamily="34" charset="0"/>
                          <a:cs typeface="Calibri" pitchFamily="34" charset="0"/>
                        </a:rPr>
                        <a:t>adjective</a:t>
                      </a:r>
                      <a:r>
                        <a:rPr lang="en-GB" sz="1200" baseline="0" noProof="0" dirty="0" smtClean="0">
                          <a:latin typeface="Calibri" pitchFamily="34" charset="0"/>
                          <a:cs typeface="Calibri" pitchFamily="34" charset="0"/>
                        </a:rPr>
                        <a:t> with a noun or an </a:t>
                      </a:r>
                      <a:r>
                        <a:rPr lang="en-GB" sz="1200" b="1" baseline="0" noProof="0" dirty="0" smtClean="0">
                          <a:latin typeface="Calibri" pitchFamily="34" charset="0"/>
                          <a:cs typeface="Calibri" pitchFamily="34" charset="0"/>
                        </a:rPr>
                        <a:t>intensifier </a:t>
                      </a:r>
                      <a:r>
                        <a:rPr lang="en-GB" sz="1200" baseline="0" noProof="0" dirty="0" smtClean="0">
                          <a:latin typeface="Calibri" pitchFamily="34" charset="0"/>
                          <a:cs typeface="Calibri" pitchFamily="34" charset="0"/>
                        </a:rPr>
                        <a:t>with an adjective!</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Always use </a:t>
                      </a:r>
                      <a:r>
                        <a:rPr lang="en-GB" sz="1200" b="1" baseline="0" noProof="0" dirty="0" err="1" smtClean="0">
                          <a:latin typeface="Calibri" pitchFamily="34" charset="0"/>
                          <a:cs typeface="Calibri" pitchFamily="34" charset="0"/>
                        </a:rPr>
                        <a:t>très</a:t>
                      </a:r>
                      <a:r>
                        <a:rPr lang="en-GB" sz="1200" b="1" baseline="0" noProof="0" dirty="0" smtClean="0">
                          <a:latin typeface="Calibri" pitchFamily="34" charset="0"/>
                          <a:cs typeface="Calibri" pitchFamily="34" charset="0"/>
                        </a:rPr>
                        <a:t>, </a:t>
                      </a:r>
                      <a:r>
                        <a:rPr lang="en-GB" sz="1200" b="1" baseline="0" noProof="0" dirty="0" err="1" smtClean="0">
                          <a:latin typeface="Calibri" pitchFamily="34" charset="0"/>
                          <a:cs typeface="Calibri" pitchFamily="34" charset="0"/>
                        </a:rPr>
                        <a:t>assez</a:t>
                      </a:r>
                      <a:r>
                        <a:rPr lang="en-GB" sz="1200" b="1" baseline="0" noProof="0" dirty="0" smtClean="0">
                          <a:latin typeface="Calibri" pitchFamily="34" charset="0"/>
                          <a:cs typeface="Calibri" pitchFamily="34" charset="0"/>
                        </a:rPr>
                        <a:t> </a:t>
                      </a:r>
                      <a:r>
                        <a:rPr lang="en-GB" sz="1200" b="0" baseline="0" noProof="0" dirty="0" smtClean="0">
                          <a:latin typeface="Calibri" pitchFamily="34" charset="0"/>
                          <a:cs typeface="Calibri" pitchFamily="34" charset="0"/>
                        </a:rPr>
                        <a:t>or </a:t>
                      </a:r>
                      <a:r>
                        <a:rPr lang="en-GB" sz="1200" b="1" baseline="0" noProof="0" dirty="0" err="1" smtClean="0">
                          <a:latin typeface="Calibri" pitchFamily="34" charset="0"/>
                          <a:cs typeface="Calibri" pitchFamily="34" charset="0"/>
                        </a:rPr>
                        <a:t>peu</a:t>
                      </a:r>
                      <a:r>
                        <a:rPr lang="en-GB" sz="1200" b="1" baseline="0" noProof="0" dirty="0" smtClean="0">
                          <a:latin typeface="Calibri" pitchFamily="34" charset="0"/>
                          <a:cs typeface="Calibri" pitchFamily="34" charset="0"/>
                        </a:rPr>
                        <a:t> </a:t>
                      </a:r>
                      <a:r>
                        <a:rPr lang="en-GB" sz="1200" baseline="0" noProof="0" dirty="0" smtClean="0">
                          <a:latin typeface="Calibri" pitchFamily="34" charset="0"/>
                          <a:cs typeface="Calibri" pitchFamily="34" charset="0"/>
                        </a:rPr>
                        <a:t>with </a:t>
                      </a:r>
                      <a:r>
                        <a:rPr lang="en-GB" sz="1200" baseline="0" noProof="0" dirty="0" err="1" smtClean="0">
                          <a:latin typeface="Calibri" pitchFamily="34" charset="0"/>
                          <a:cs typeface="Calibri" pitchFamily="34" charset="0"/>
                        </a:rPr>
                        <a:t>i</a:t>
                      </a:r>
                      <a:r>
                        <a:rPr lang="en-GB" sz="1200" b="1" baseline="0" noProof="0" dirty="0" err="1" smtClean="0">
                          <a:latin typeface="Calibri" pitchFamily="34" charset="0"/>
                          <a:cs typeface="Calibri" pitchFamily="34" charset="0"/>
                        </a:rPr>
                        <a:t>ntéressant</a:t>
                      </a:r>
                      <a:endParaRPr lang="en-GB" sz="1200" b="1" baseline="0" noProof="0" dirty="0" smtClean="0">
                        <a:latin typeface="Calibri" pitchFamily="34" charset="0"/>
                        <a:cs typeface="Calibri" pitchFamily="34"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Speaking: Role play preparation (pages 27-29 )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Photo card preparation (pages 33-34 )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Conversation preparation  (page 35)</a:t>
                      </a:r>
                    </a:p>
                    <a:p>
                      <a:pPr marL="228600" indent="-228600">
                        <a:buFont typeface="Arial" pitchFamily="34" charset="0"/>
                        <a:buChar char="•"/>
                      </a:pPr>
                      <a:r>
                        <a:rPr lang="en-GB" sz="1200" baseline="0" noProof="0" dirty="0" smtClean="0">
                          <a:latin typeface="Calibri" pitchFamily="34" charset="0"/>
                          <a:cs typeface="Calibri" pitchFamily="34" charset="0"/>
                        </a:rPr>
                        <a:t>Copy out your  conversation answers onto card-different colour for each theme to help you learn them. </a:t>
                      </a:r>
                      <a:endParaRPr lang="en-GB" sz="1200" noProof="0" dirty="0" smtClean="0">
                        <a:latin typeface="Calibri" pitchFamily="34" charset="0"/>
                        <a:cs typeface="Calibri" pitchFamily="34" charset="0"/>
                      </a:endParaRPr>
                    </a:p>
                    <a:p>
                      <a:pPr marL="228600" indent="-228600">
                        <a:buFont typeface="Arial" pitchFamily="34" charset="0"/>
                        <a:buChar char="•"/>
                      </a:pPr>
                      <a:r>
                        <a:rPr lang="en-GB" sz="1200" noProof="0" dirty="0" smtClean="0">
                          <a:latin typeface="Calibri" pitchFamily="34" charset="0"/>
                          <a:cs typeface="Calibri" pitchFamily="34" charset="0"/>
                        </a:rPr>
                        <a:t>Writing:</a:t>
                      </a:r>
                      <a:r>
                        <a:rPr lang="en-GB" sz="1200" baseline="0" noProof="0" dirty="0" smtClean="0">
                          <a:latin typeface="Calibri" pitchFamily="34" charset="0"/>
                          <a:cs typeface="Calibri" pitchFamily="34" charset="0"/>
                        </a:rPr>
                        <a:t> </a:t>
                      </a:r>
                      <a:r>
                        <a:rPr lang="en-GB" sz="1200" noProof="0" dirty="0" smtClean="0">
                          <a:latin typeface="Calibri" pitchFamily="34" charset="0"/>
                          <a:cs typeface="Calibri" pitchFamily="34" charset="0"/>
                        </a:rPr>
                        <a:t>Pages 36-45</a:t>
                      </a:r>
                    </a:p>
                    <a:p>
                      <a:pPr marL="228600" indent="-228600">
                        <a:buFont typeface="Arial" pitchFamily="34" charset="0"/>
                        <a:buChar char="•"/>
                      </a:pPr>
                      <a:r>
                        <a:rPr lang="en-GB" sz="1200" noProof="0" dirty="0" smtClean="0">
                          <a:latin typeface="Calibri" pitchFamily="34" charset="0"/>
                          <a:cs typeface="Calibri" pitchFamily="34" charset="0"/>
                        </a:rPr>
                        <a:t>F</a:t>
                      </a:r>
                      <a:r>
                        <a:rPr lang="en-GB" sz="1200" baseline="0" noProof="0" dirty="0" smtClean="0">
                          <a:latin typeface="Calibri" pitchFamily="34" charset="0"/>
                          <a:cs typeface="Calibri" pitchFamily="34" charset="0"/>
                        </a:rPr>
                        <a:t>Q1: Photo  &amp; 5 sentences (page 36)</a:t>
                      </a:r>
                    </a:p>
                    <a:p>
                      <a:pPr marL="228600" indent="-228600">
                        <a:buFont typeface="Arial" pitchFamily="34" charset="0"/>
                        <a:buChar char="•"/>
                      </a:pPr>
                      <a:r>
                        <a:rPr lang="en-GB" sz="1200" baseline="0" noProof="0" dirty="0" smtClean="0">
                          <a:latin typeface="Calibri" pitchFamily="34" charset="0"/>
                          <a:cs typeface="Calibri" pitchFamily="34" charset="0"/>
                        </a:rPr>
                        <a:t>FQ2: 50 words (page 37)</a:t>
                      </a:r>
                    </a:p>
                    <a:p>
                      <a:pPr marL="228600" indent="-228600">
                        <a:buFont typeface="Arial" pitchFamily="34" charset="0"/>
                        <a:buChar char="•"/>
                      </a:pPr>
                      <a:r>
                        <a:rPr lang="en-GB" sz="1200" baseline="0" noProof="0" dirty="0" smtClean="0">
                          <a:latin typeface="Calibri" pitchFamily="34" charset="0"/>
                          <a:cs typeface="Calibri" pitchFamily="34" charset="0"/>
                        </a:rPr>
                        <a:t>FQ3: Grammar gap fill  (pages 38)</a:t>
                      </a:r>
                    </a:p>
                    <a:p>
                      <a:pPr marL="228600" indent="-228600">
                        <a:buFont typeface="Arial" pitchFamily="34" charset="0"/>
                        <a:buChar char="•"/>
                      </a:pPr>
                      <a:r>
                        <a:rPr lang="en-GB" sz="1200" baseline="0" noProof="0" dirty="0" smtClean="0">
                          <a:latin typeface="Calibri" pitchFamily="34" charset="0"/>
                          <a:cs typeface="Calibri" pitchFamily="34" charset="0"/>
                        </a:rPr>
                        <a:t>FQ4/ HQ1: Translation of 5 sentences (page 39-41)</a:t>
                      </a:r>
                    </a:p>
                    <a:p>
                      <a:pPr marL="228600" indent="-228600">
                        <a:buFont typeface="Arial" pitchFamily="34" charset="0"/>
                        <a:buChar char="•"/>
                      </a:pPr>
                      <a:r>
                        <a:rPr lang="en-GB" sz="1200" baseline="0" noProof="0" dirty="0" smtClean="0">
                          <a:latin typeface="Calibri" pitchFamily="34" charset="0"/>
                          <a:cs typeface="Calibri" pitchFamily="34" charset="0"/>
                        </a:rPr>
                        <a:t>FQ5 / HQ2 – 90 word task (page 42)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noProof="0" dirty="0" smtClean="0">
                          <a:latin typeface="Calibri" pitchFamily="34" charset="0"/>
                          <a:cs typeface="Calibri" pitchFamily="34" charset="0"/>
                        </a:rPr>
                        <a:t>How to write a 25 word bullet point answer; 10 French fancies that ensure you meet the success criteria for grade 5+ (page 43)</a:t>
                      </a:r>
                    </a:p>
                    <a:p>
                      <a:pPr marL="228600" indent="-228600">
                        <a:buFont typeface="Arial" pitchFamily="34" charset="0"/>
                        <a:buChar char="•"/>
                      </a:pPr>
                      <a:r>
                        <a:rPr lang="en-GB" sz="1200" baseline="0" noProof="0" dirty="0" smtClean="0">
                          <a:latin typeface="Calibri" pitchFamily="34" charset="0"/>
                          <a:cs typeface="Calibri" pitchFamily="34" charset="0"/>
                        </a:rPr>
                        <a:t>HQ3: 150 words (page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itchFamily="34" charset="0"/>
                        <a:buChar char="•"/>
                      </a:pPr>
                      <a:r>
                        <a:rPr lang="en-GB" sz="1200" noProof="0" dirty="0" smtClean="0">
                          <a:latin typeface="Calibri" pitchFamily="34" charset="0"/>
                          <a:cs typeface="Calibri" pitchFamily="34" charset="0"/>
                        </a:rPr>
                        <a:t>Use the </a:t>
                      </a:r>
                      <a:r>
                        <a:rPr lang="en-GB" sz="1200" b="1" noProof="0" dirty="0" smtClean="0">
                          <a:latin typeface="Calibri" pitchFamily="34" charset="0"/>
                          <a:cs typeface="Calibri" pitchFamily="34" charset="0"/>
                        </a:rPr>
                        <a:t>imperfect </a:t>
                      </a:r>
                      <a:r>
                        <a:rPr lang="en-GB" sz="1200" noProof="0" dirty="0" smtClean="0">
                          <a:latin typeface="Calibri" pitchFamily="34" charset="0"/>
                          <a:cs typeface="Calibri" pitchFamily="34" charset="0"/>
                        </a:rPr>
                        <a:t>tense to describe repeated</a:t>
                      </a:r>
                      <a:r>
                        <a:rPr lang="en-GB" sz="1200" baseline="0" noProof="0" dirty="0" smtClean="0">
                          <a:latin typeface="Calibri" pitchFamily="34" charset="0"/>
                          <a:cs typeface="Calibri" pitchFamily="34" charset="0"/>
                        </a:rPr>
                        <a:t> actions in the past with a time phrase such as: “</a:t>
                      </a:r>
                      <a:r>
                        <a:rPr lang="en-GB" sz="1200" b="1" baseline="0" noProof="0" dirty="0" err="1" smtClean="0">
                          <a:latin typeface="Calibri" pitchFamily="34" charset="0"/>
                          <a:cs typeface="Calibri" pitchFamily="34" charset="0"/>
                        </a:rPr>
                        <a:t>Chaque</a:t>
                      </a:r>
                      <a:r>
                        <a:rPr lang="en-GB" sz="1200" b="1" baseline="0" noProof="0" dirty="0" smtClean="0">
                          <a:latin typeface="Calibri" pitchFamily="34" charset="0"/>
                          <a:cs typeface="Calibri" pitchFamily="34" charset="0"/>
                        </a:rPr>
                        <a:t> jour</a:t>
                      </a:r>
                      <a:r>
                        <a:rPr lang="en-GB" sz="1200" baseline="0" noProof="0" dirty="0" smtClean="0">
                          <a:latin typeface="Calibri" pitchFamily="34" charset="0"/>
                          <a:cs typeface="Calibri" pitchFamily="34" charset="0"/>
                        </a:rPr>
                        <a:t>”.</a:t>
                      </a:r>
                    </a:p>
                    <a:p>
                      <a:pPr>
                        <a:buFont typeface="Arial" pitchFamily="34" charset="0"/>
                        <a:buChar char="•"/>
                      </a:pPr>
                      <a:r>
                        <a:rPr lang="en-GB" sz="1200" baseline="0" noProof="0" dirty="0" smtClean="0">
                          <a:latin typeface="Calibri" pitchFamily="34" charset="0"/>
                          <a:cs typeface="Calibri" pitchFamily="34" charset="0"/>
                        </a:rPr>
                        <a:t>Use the </a:t>
                      </a:r>
                      <a:r>
                        <a:rPr lang="en-GB" sz="1200" b="1" baseline="0" noProof="0" dirty="0" smtClean="0">
                          <a:latin typeface="Calibri" pitchFamily="34" charset="0"/>
                          <a:cs typeface="Calibri" pitchFamily="34" charset="0"/>
                        </a:rPr>
                        <a:t>perfect </a:t>
                      </a:r>
                      <a:r>
                        <a:rPr lang="en-GB" sz="1200" baseline="0" noProof="0" dirty="0" smtClean="0">
                          <a:latin typeface="Calibri" pitchFamily="34" charset="0"/>
                          <a:cs typeface="Calibri" pitchFamily="34" charset="0"/>
                        </a:rPr>
                        <a:t>tense to say what you have done and the </a:t>
                      </a:r>
                      <a:r>
                        <a:rPr lang="en-GB" sz="1200" b="1" baseline="0" noProof="0" dirty="0" smtClean="0">
                          <a:latin typeface="Calibri" pitchFamily="34" charset="0"/>
                          <a:cs typeface="Calibri" pitchFamily="34" charset="0"/>
                        </a:rPr>
                        <a:t>pluperfect</a:t>
                      </a:r>
                      <a:r>
                        <a:rPr lang="en-GB" sz="1200" baseline="0" noProof="0" dirty="0" smtClean="0">
                          <a:latin typeface="Calibri" pitchFamily="34" charset="0"/>
                          <a:cs typeface="Calibri" pitchFamily="34" charset="0"/>
                        </a:rPr>
                        <a:t> tense to say what you had done.</a:t>
                      </a:r>
                    </a:p>
                    <a:p>
                      <a:pPr>
                        <a:buFont typeface="Arial" pitchFamily="34" charset="0"/>
                        <a:buChar char="•"/>
                      </a:pPr>
                      <a:r>
                        <a:rPr lang="en-GB" sz="1200" baseline="0" noProof="0" dirty="0" smtClean="0">
                          <a:latin typeface="Calibri" pitchFamily="34" charset="0"/>
                          <a:cs typeface="Calibri" pitchFamily="34" charset="0"/>
                        </a:rPr>
                        <a:t>Use the “</a:t>
                      </a:r>
                      <a:r>
                        <a:rPr lang="en-GB" sz="1200" b="1" baseline="0" noProof="0" dirty="0" smtClean="0">
                          <a:latin typeface="Calibri" pitchFamily="34" charset="0"/>
                          <a:cs typeface="Calibri" pitchFamily="34" charset="0"/>
                        </a:rPr>
                        <a:t>we</a:t>
                      </a:r>
                      <a:r>
                        <a:rPr lang="en-GB" sz="1200" baseline="0" noProof="0" dirty="0" smtClean="0">
                          <a:latin typeface="Calibri" pitchFamily="34" charset="0"/>
                          <a:cs typeface="Calibri" pitchFamily="34" charset="0"/>
                        </a:rPr>
                        <a:t>” form of the verb to describe the actions of others with sentence openers such as: “</a:t>
                      </a:r>
                      <a:r>
                        <a:rPr lang="en-GB" sz="1200" b="1" baseline="0" noProof="0" dirty="0" err="1" smtClean="0">
                          <a:latin typeface="Calibri" pitchFamily="34" charset="0"/>
                          <a:cs typeface="Calibri" pitchFamily="34" charset="0"/>
                        </a:rPr>
                        <a:t>Mes</a:t>
                      </a:r>
                      <a:r>
                        <a:rPr lang="en-GB" sz="1200" b="1" baseline="0" noProof="0" dirty="0" smtClean="0">
                          <a:latin typeface="Calibri" pitchFamily="34" charset="0"/>
                          <a:cs typeface="Calibri" pitchFamily="34" charset="0"/>
                        </a:rPr>
                        <a:t> </a:t>
                      </a:r>
                      <a:r>
                        <a:rPr lang="en-GB" sz="1200" b="1" baseline="0" noProof="0" dirty="0" err="1" smtClean="0">
                          <a:latin typeface="Calibri" pitchFamily="34" charset="0"/>
                          <a:cs typeface="Calibri" pitchFamily="34" charset="0"/>
                        </a:rPr>
                        <a:t>amis</a:t>
                      </a:r>
                      <a:r>
                        <a:rPr lang="en-GB" sz="1200" b="1" baseline="0" noProof="0" dirty="0" smtClean="0">
                          <a:latin typeface="Calibri" pitchFamily="34" charset="0"/>
                          <a:cs typeface="Calibri" pitchFamily="34" charset="0"/>
                        </a:rPr>
                        <a:t> et </a:t>
                      </a:r>
                      <a:r>
                        <a:rPr lang="en-GB" sz="1200" b="1" baseline="0" noProof="0" dirty="0" err="1" smtClean="0">
                          <a:latin typeface="Calibri" pitchFamily="34" charset="0"/>
                          <a:cs typeface="Calibri" pitchFamily="34" charset="0"/>
                        </a:rPr>
                        <a:t>moi</a:t>
                      </a:r>
                      <a:r>
                        <a:rPr lang="en-GB" sz="1200" baseline="0" noProof="0" dirty="0" smtClean="0">
                          <a:latin typeface="Calibri" pitchFamily="34" charset="0"/>
                          <a:cs typeface="Calibri" pitchFamily="34" charset="0"/>
                        </a:rPr>
                        <a:t>” or “</a:t>
                      </a:r>
                      <a:r>
                        <a:rPr lang="en-GB" sz="1200" b="1" baseline="0" noProof="0" dirty="0" smtClean="0">
                          <a:latin typeface="Calibri" pitchFamily="34" charset="0"/>
                          <a:cs typeface="Calibri" pitchFamily="34" charset="0"/>
                        </a:rPr>
                        <a:t>Ma </a:t>
                      </a:r>
                      <a:r>
                        <a:rPr lang="en-GB" sz="1200" b="1" baseline="0" noProof="0" dirty="0" err="1" smtClean="0">
                          <a:latin typeface="Calibri" pitchFamily="34" charset="0"/>
                          <a:cs typeface="Calibri" pitchFamily="34" charset="0"/>
                        </a:rPr>
                        <a:t>famille</a:t>
                      </a:r>
                      <a:r>
                        <a:rPr lang="en-GB" sz="1200" b="1" baseline="0" noProof="0" dirty="0" smtClean="0">
                          <a:latin typeface="Calibri" pitchFamily="34" charset="0"/>
                          <a:cs typeface="Calibri" pitchFamily="34" charset="0"/>
                        </a:rPr>
                        <a:t> et </a:t>
                      </a:r>
                      <a:r>
                        <a:rPr lang="en-GB" sz="1200" b="1" baseline="0" noProof="0" dirty="0" err="1" smtClean="0">
                          <a:latin typeface="Calibri" pitchFamily="34" charset="0"/>
                          <a:cs typeface="Calibri" pitchFamily="34" charset="0"/>
                        </a:rPr>
                        <a:t>moi</a:t>
                      </a:r>
                      <a:r>
                        <a:rPr lang="en-GB" sz="1200" baseline="0" noProof="0" dirty="0" smtClean="0">
                          <a:latin typeface="Calibri" pitchFamily="34" charset="0"/>
                          <a:cs typeface="Calibri" pitchFamily="34" charset="0"/>
                        </a:rPr>
                        <a:t>”.</a:t>
                      </a:r>
                    </a:p>
                    <a:p>
                      <a:pPr>
                        <a:buFont typeface="Arial" pitchFamily="34" charset="0"/>
                        <a:buChar char="•"/>
                      </a:pPr>
                      <a:r>
                        <a:rPr lang="en-GB" sz="1200" baseline="0" noProof="0" dirty="0" smtClean="0">
                          <a:latin typeface="Calibri" pitchFamily="34" charset="0"/>
                          <a:cs typeface="Calibri" pitchFamily="34" charset="0"/>
                        </a:rPr>
                        <a:t>Include lots of variety and French fancies</a:t>
                      </a:r>
                    </a:p>
                    <a:p>
                      <a:pPr>
                        <a:buFont typeface="Arial" pitchFamily="34" charset="0"/>
                        <a:buChar char="•"/>
                      </a:pPr>
                      <a:r>
                        <a:rPr lang="en-GB" sz="1200" baseline="0" noProof="0" dirty="0" smtClean="0">
                          <a:latin typeface="Calibri" pitchFamily="34" charset="0"/>
                          <a:cs typeface="Calibri" pitchFamily="34" charset="0"/>
                        </a:rPr>
                        <a:t>Make sure your include extended sentences in your French</a:t>
                      </a:r>
                    </a:p>
                    <a:p>
                      <a:pPr>
                        <a:buFont typeface="Arial" pitchFamily="34" charset="0"/>
                        <a:buChar char="•"/>
                      </a:pPr>
                      <a:r>
                        <a:rPr lang="en-GB" sz="1200" baseline="0" noProof="0" dirty="0" smtClean="0">
                          <a:latin typeface="Calibri" pitchFamily="34" charset="0"/>
                          <a:cs typeface="Calibri" pitchFamily="34" charset="0"/>
                        </a:rPr>
                        <a:t>Include the opinions of others in more than one time frame such as: </a:t>
                      </a:r>
                      <a:r>
                        <a:rPr lang="en-GB" sz="1200" b="1" baseline="0" noProof="0" dirty="0" smtClean="0">
                          <a:latin typeface="Calibri" pitchFamily="34" charset="0"/>
                          <a:cs typeface="Calibri" pitchFamily="34" charset="0"/>
                        </a:rPr>
                        <a:t>“</a:t>
                      </a:r>
                      <a:r>
                        <a:rPr lang="en-GB" sz="1200" b="1" baseline="0" noProof="0" dirty="0" err="1" smtClean="0">
                          <a:latin typeface="Calibri" pitchFamily="34" charset="0"/>
                          <a:cs typeface="Calibri" pitchFamily="34" charset="0"/>
                        </a:rPr>
                        <a:t>Mes</a:t>
                      </a:r>
                      <a:r>
                        <a:rPr lang="en-GB" sz="1200" b="1" baseline="0" noProof="0" dirty="0" smtClean="0">
                          <a:latin typeface="Calibri" pitchFamily="34" charset="0"/>
                          <a:cs typeface="Calibri" pitchFamily="34" charset="0"/>
                        </a:rPr>
                        <a:t> </a:t>
                      </a:r>
                      <a:r>
                        <a:rPr lang="en-GB" sz="1200" b="1" baseline="0" noProof="0" dirty="0" err="1" smtClean="0">
                          <a:latin typeface="Calibri" pitchFamily="34" charset="0"/>
                          <a:cs typeface="Calibri" pitchFamily="34" charset="0"/>
                        </a:rPr>
                        <a:t>amis</a:t>
                      </a:r>
                      <a:r>
                        <a:rPr lang="en-GB" sz="1200" b="1" baseline="0" noProof="0" dirty="0" smtClean="0">
                          <a:latin typeface="Calibri" pitchFamily="34" charset="0"/>
                          <a:cs typeface="Calibri" pitchFamily="34" charset="0"/>
                        </a:rPr>
                        <a:t> et </a:t>
                      </a:r>
                      <a:r>
                        <a:rPr lang="en-GB" sz="1200" b="1" baseline="0" noProof="0" dirty="0" err="1" smtClean="0">
                          <a:latin typeface="Calibri" pitchFamily="34" charset="0"/>
                          <a:cs typeface="Calibri" pitchFamily="34" charset="0"/>
                        </a:rPr>
                        <a:t>moi</a:t>
                      </a:r>
                      <a:r>
                        <a:rPr lang="en-GB" sz="1200" b="1" baseline="0" noProof="0" dirty="0" smtClean="0">
                          <a:latin typeface="Calibri" pitchFamily="34" charset="0"/>
                          <a:cs typeface="Calibri" pitchFamily="34" charset="0"/>
                        </a:rPr>
                        <a:t>, nous </a:t>
                      </a:r>
                      <a:r>
                        <a:rPr lang="en-GB" sz="1200" b="1" baseline="0" noProof="0" dirty="0" err="1" smtClean="0">
                          <a:latin typeface="Calibri" pitchFamily="34" charset="0"/>
                          <a:cs typeface="Calibri" pitchFamily="34" charset="0"/>
                        </a:rPr>
                        <a:t>aimons</a:t>
                      </a:r>
                      <a:r>
                        <a:rPr lang="en-GB" sz="1200" b="1" baseline="0" noProof="0" dirty="0" smtClean="0">
                          <a:latin typeface="Calibri" pitchFamily="34" charset="0"/>
                          <a:cs typeface="Calibri" pitchFamily="34" charset="0"/>
                        </a:rPr>
                        <a:t> passer le week-end ensemble.” </a:t>
                      </a:r>
                      <a:r>
                        <a:rPr lang="en-GB" sz="1200" b="0" baseline="0" noProof="0" dirty="0" smtClean="0">
                          <a:latin typeface="Calibri" pitchFamily="34" charset="0"/>
                          <a:cs typeface="Calibri" pitchFamily="34" charset="0"/>
                        </a:rPr>
                        <a:t>Or: </a:t>
                      </a:r>
                      <a:r>
                        <a:rPr lang="en-GB" sz="1200" b="1" baseline="0" noProof="0" dirty="0" smtClean="0">
                          <a:latin typeface="Calibri" pitchFamily="34" charset="0"/>
                          <a:cs typeface="Calibri" pitchFamily="34" charset="0"/>
                        </a:rPr>
                        <a:t>“</a:t>
                      </a:r>
                      <a:r>
                        <a:rPr lang="en-GB" sz="1200" b="1" baseline="0" noProof="0" dirty="0" err="1" smtClean="0">
                          <a:latin typeface="Calibri" pitchFamily="34" charset="0"/>
                          <a:cs typeface="Calibri" pitchFamily="34" charset="0"/>
                        </a:rPr>
                        <a:t>Chaque</a:t>
                      </a:r>
                      <a:r>
                        <a:rPr lang="en-GB" sz="1200" b="1" baseline="0" noProof="0" dirty="0" smtClean="0">
                          <a:latin typeface="Calibri" pitchFamily="34" charset="0"/>
                          <a:cs typeface="Calibri" pitchFamily="34" charset="0"/>
                        </a:rPr>
                        <a:t> jour on </a:t>
                      </a:r>
                      <a:r>
                        <a:rPr lang="en-GB" sz="1200" b="1" baseline="0" noProof="0" dirty="0" err="1" smtClean="0">
                          <a:latin typeface="Calibri" pitchFamily="34" charset="0"/>
                          <a:cs typeface="Calibri" pitchFamily="34" charset="0"/>
                        </a:rPr>
                        <a:t>aimait</a:t>
                      </a:r>
                      <a:r>
                        <a:rPr lang="en-GB" sz="1200" b="1" baseline="0" noProof="0" dirty="0" smtClean="0">
                          <a:latin typeface="Calibri" pitchFamily="34" charset="0"/>
                          <a:cs typeface="Calibri" pitchFamily="34" charset="0"/>
                        </a:rPr>
                        <a:t> se bronzer, </a:t>
                      </a:r>
                      <a:r>
                        <a:rPr lang="en-GB" sz="1200" b="1" baseline="0" noProof="0" dirty="0" err="1" smtClean="0">
                          <a:latin typeface="Calibri" pitchFamily="34" charset="0"/>
                          <a:cs typeface="Calibri" pitchFamily="34" charset="0"/>
                        </a:rPr>
                        <a:t>nager</a:t>
                      </a:r>
                      <a:r>
                        <a:rPr lang="en-GB" sz="1200" b="1" baseline="0" noProof="0" dirty="0" smtClean="0">
                          <a:latin typeface="Calibri" pitchFamily="34" charset="0"/>
                          <a:cs typeface="Calibri" pitchFamily="34" charset="0"/>
                        </a:rPr>
                        <a:t> </a:t>
                      </a:r>
                      <a:r>
                        <a:rPr lang="en-GB" sz="1200" b="1" baseline="0" noProof="0" dirty="0" err="1" smtClean="0">
                          <a:latin typeface="Calibri" pitchFamily="34" charset="0"/>
                          <a:cs typeface="Calibri" pitchFamily="34" charset="0"/>
                        </a:rPr>
                        <a:t>dans</a:t>
                      </a:r>
                      <a:r>
                        <a:rPr lang="en-GB" sz="1200" b="1" baseline="0" noProof="0" dirty="0" smtClean="0">
                          <a:latin typeface="Calibri" pitchFamily="34" charset="0"/>
                          <a:cs typeface="Calibri" pitchFamily="34" charset="0"/>
                        </a:rPr>
                        <a:t> la piscine et </a:t>
                      </a:r>
                      <a:r>
                        <a:rPr lang="en-GB" sz="1200" b="1" baseline="0" noProof="0" dirty="0" err="1" smtClean="0">
                          <a:latin typeface="Calibri" pitchFamily="34" charset="0"/>
                          <a:cs typeface="Calibri" pitchFamily="34" charset="0"/>
                        </a:rPr>
                        <a:t>jouer</a:t>
                      </a:r>
                      <a:r>
                        <a:rPr lang="en-GB" sz="1200" b="1" baseline="0" noProof="0" dirty="0" smtClean="0">
                          <a:latin typeface="Calibri" pitchFamily="34" charset="0"/>
                          <a:cs typeface="Calibri" pitchFamily="34" charset="0"/>
                        </a:rPr>
                        <a:t> à la </a:t>
                      </a:r>
                      <a:r>
                        <a:rPr lang="en-GB" sz="1200" b="1" baseline="0" noProof="0" dirty="0" err="1" smtClean="0">
                          <a:latin typeface="Calibri" pitchFamily="34" charset="0"/>
                          <a:cs typeface="Calibri" pitchFamily="34" charset="0"/>
                        </a:rPr>
                        <a:t>plage</a:t>
                      </a:r>
                      <a:r>
                        <a:rPr lang="en-GB" sz="1200" b="1" baseline="0" noProof="0" dirty="0" smtClean="0">
                          <a:latin typeface="Calibri" pitchFamily="34" charset="0"/>
                          <a:cs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57903">
                <a:tc>
                  <a:txBody>
                    <a:bodyPr/>
                    <a:lstStyle/>
                    <a:p>
                      <a:pPr algn="ctr"/>
                      <a:r>
                        <a:rPr lang="es-ES_tradnl" sz="1200" b="1" dirty="0" smtClean="0">
                          <a:latin typeface="Calibri" pitchFamily="34" charset="0"/>
                          <a:cs typeface="Calibri" pitchFamily="34" charset="0"/>
                        </a:rPr>
                        <a:t>FOR ALL 4 SKILLS</a:t>
                      </a:r>
                      <a:endParaRPr lang="es-ES_tradnl" sz="1200" b="1" dirty="0">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28600" indent="-228600">
                        <a:buFont typeface="Arial" pitchFamily="34" charset="0"/>
                        <a:buChar char="•"/>
                      </a:pPr>
                      <a:r>
                        <a:rPr lang="en-GB" sz="1200" noProof="0" dirty="0" smtClean="0">
                          <a:latin typeface="Calibri" pitchFamily="34" charset="0"/>
                          <a:cs typeface="Calibri" pitchFamily="34" charset="0"/>
                        </a:rPr>
                        <a:t>Know the basics (pages 2-6)</a:t>
                      </a:r>
                    </a:p>
                    <a:p>
                      <a:pPr marL="228600" indent="-228600">
                        <a:buFont typeface="Arial" pitchFamily="34" charset="0"/>
                        <a:buChar char="•"/>
                      </a:pPr>
                      <a:r>
                        <a:rPr lang="en-GB" sz="1200" baseline="0" noProof="0" dirty="0" smtClean="0">
                          <a:latin typeface="Calibri" pitchFamily="34" charset="0"/>
                          <a:cs typeface="Calibri" pitchFamily="34" charset="0"/>
                        </a:rPr>
                        <a:t>“I” form of past, present, future  verbs (pages 7-17)</a:t>
                      </a:r>
                    </a:p>
                    <a:p>
                      <a:pPr marL="228600" indent="-228600">
                        <a:buFont typeface="Arial" pitchFamily="34" charset="0"/>
                        <a:buChar char="•"/>
                      </a:pPr>
                      <a:r>
                        <a:rPr lang="en-GB" sz="1200" baseline="0" noProof="0" dirty="0" smtClean="0">
                          <a:latin typeface="Calibri" pitchFamily="34" charset="0"/>
                          <a:cs typeface="Calibri" pitchFamily="34" charset="0"/>
                        </a:rPr>
                        <a:t>10 essential verbs in 3 tenses (page 24) &amp; 10 French fancies that ensure grade 5+ (page 39)</a:t>
                      </a:r>
                    </a:p>
                    <a:p>
                      <a:pPr marL="228600" indent="-228600">
                        <a:buFont typeface="Arial" pitchFamily="34" charset="0"/>
                        <a:buChar char="•"/>
                      </a:pPr>
                      <a:r>
                        <a:rPr lang="en-GB" sz="1200" baseline="0" noProof="0" dirty="0" smtClean="0">
                          <a:latin typeface="Calibri" pitchFamily="34" charset="0"/>
                          <a:cs typeface="Calibri" pitchFamily="34" charset="0"/>
                        </a:rPr>
                        <a:t>Question words (page 28)</a:t>
                      </a:r>
                    </a:p>
                    <a:p>
                      <a:pPr marL="228600" indent="-228600">
                        <a:buFont typeface="Arial" pitchFamily="34" charset="0"/>
                        <a:buChar char="•"/>
                      </a:pPr>
                      <a:r>
                        <a:rPr lang="en-GB" sz="1200" baseline="0" noProof="0" dirty="0" smtClean="0">
                          <a:latin typeface="Calibri" pitchFamily="34" charset="0"/>
                          <a:cs typeface="Calibri" pitchFamily="34" charset="0"/>
                        </a:rPr>
                        <a:t>Vocabulary &amp; structures (pages 49-60)</a:t>
                      </a:r>
                    </a:p>
                    <a:p>
                      <a:pPr marL="228600" indent="-228600">
                        <a:buFont typeface="Arial" pitchFamily="34" charset="0"/>
                        <a:buChar char="•"/>
                      </a:pPr>
                      <a:r>
                        <a:rPr lang="en-GB" sz="1200" baseline="0" noProof="0" dirty="0" smtClean="0">
                          <a:latin typeface="Calibri" pitchFamily="34" charset="0"/>
                          <a:cs typeface="Calibri" pitchFamily="34" charset="0"/>
                        </a:rPr>
                        <a:t>Vocabulary learning strategies (page 47)</a:t>
                      </a:r>
                    </a:p>
                    <a:p>
                      <a:pPr marL="228600" indent="-228600">
                        <a:buFont typeface="Arial" pitchFamily="34" charset="0"/>
                        <a:buChar char="•"/>
                      </a:pPr>
                      <a:r>
                        <a:rPr lang="en-GB" sz="1200" baseline="0" noProof="0" dirty="0" smtClean="0">
                          <a:latin typeface="Calibri" pitchFamily="34" charset="0"/>
                          <a:cs typeface="Calibri" pitchFamily="34" charset="0"/>
                        </a:rPr>
                        <a:t>Little </a:t>
                      </a:r>
                      <a:r>
                        <a:rPr lang="en-GB" sz="1200" baseline="0" noProof="0" smtClean="0">
                          <a:latin typeface="Calibri" pitchFamily="34" charset="0"/>
                          <a:cs typeface="Calibri" pitchFamily="34" charset="0"/>
                        </a:rPr>
                        <a:t>but  </a:t>
                      </a:r>
                      <a:r>
                        <a:rPr lang="en-GB" sz="1200" baseline="0" noProof="0" dirty="0" smtClean="0">
                          <a:latin typeface="Calibri" pitchFamily="34" charset="0"/>
                          <a:cs typeface="Calibri" pitchFamily="34" charset="0"/>
                        </a:rPr>
                        <a:t>words  (page 5)</a:t>
                      </a:r>
                    </a:p>
                    <a:p>
                      <a:pPr marL="228600" indent="-228600">
                        <a:buFont typeface="Arial" pitchFamily="34" charset="0"/>
                        <a:buChar char="•"/>
                      </a:pPr>
                      <a:r>
                        <a:rPr lang="en-GB" sz="1200" baseline="0" noProof="0" dirty="0" smtClean="0">
                          <a:latin typeface="Calibri" pitchFamily="34" charset="0"/>
                          <a:cs typeface="Calibri" pitchFamily="34" charset="0"/>
                        </a:rPr>
                        <a:t>Opinions &amp; adjectives (page 21)</a:t>
                      </a:r>
                    </a:p>
                    <a:p>
                      <a:pPr marL="228600" indent="-228600">
                        <a:buFont typeface="Arial" pitchFamily="34" charset="0"/>
                        <a:buChar char="•"/>
                      </a:pPr>
                      <a:r>
                        <a:rPr lang="en-GB" sz="1200" baseline="0" noProof="0" dirty="0" smtClean="0">
                          <a:latin typeface="Calibri" pitchFamily="34" charset="0"/>
                          <a:cs typeface="Calibri" pitchFamily="34" charset="0"/>
                        </a:rPr>
                        <a:t>Link words/ connectives (page 20)</a:t>
                      </a:r>
                    </a:p>
                    <a:p>
                      <a:pPr marL="228600" indent="-228600">
                        <a:buFont typeface="Arial" pitchFamily="34" charset="0"/>
                        <a:buChar char="•"/>
                      </a:pPr>
                      <a:r>
                        <a:rPr lang="en-GB" sz="1200" baseline="0" noProof="0" dirty="0" smtClean="0">
                          <a:latin typeface="Calibri" pitchFamily="34" charset="0"/>
                          <a:cs typeface="Calibri" pitchFamily="34" charset="0"/>
                        </a:rPr>
                        <a:t>Use </a:t>
                      </a:r>
                      <a:r>
                        <a:rPr lang="en-GB" sz="1200" b="1" baseline="0" noProof="0" dirty="0" smtClean="0">
                          <a:latin typeface="Calibri" pitchFamily="34" charset="0"/>
                          <a:cs typeface="Calibri" pitchFamily="34" charset="0"/>
                        </a:rPr>
                        <a:t>memrise.com or quizlet.com </a:t>
                      </a:r>
                      <a:r>
                        <a:rPr lang="en-GB" sz="1200" baseline="0" noProof="0" dirty="0" smtClean="0">
                          <a:latin typeface="Calibri" pitchFamily="34" charset="0"/>
                          <a:cs typeface="Calibri" pitchFamily="34" charset="0"/>
                        </a:rPr>
                        <a:t>to learn vocabulary  Visit useful websites for learning &amp; revising French (list on page 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Font typeface="Arial" pitchFamily="34" charset="0"/>
                        <a:buChar char="•"/>
                      </a:pPr>
                      <a:endParaRPr lang="en-GB" sz="1200" baseline="0" noProof="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5013176" y="8658225"/>
            <a:ext cx="1600200" cy="485775"/>
          </a:xfrm>
        </p:spPr>
        <p:txBody>
          <a:bodyPr/>
          <a:lstStyle/>
          <a:p>
            <a:pPr>
              <a:defRPr/>
            </a:pPr>
            <a:fld id="{0F145BFC-05E3-4D00-AE96-44E6DC1FA43B}" type="slidenum">
              <a:rPr lang="en-GB" smtClean="0"/>
              <a:pPr>
                <a:defRPr/>
              </a:pPr>
              <a:t>61</a:t>
            </a:fld>
            <a:endParaRPr lang="en-GB" dirty="0"/>
          </a:p>
        </p:txBody>
      </p:sp>
    </p:spTree>
    <p:extLst>
      <p:ext uri="{BB962C8B-B14F-4D97-AF65-F5344CB8AC3E}">
        <p14:creationId xmlns:p14="http://schemas.microsoft.com/office/powerpoint/2010/main" val="2123573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45BFC-05E3-4D00-AE96-44E6DC1FA43B}" type="slidenum">
              <a:rPr lang="en-GB" smtClean="0"/>
              <a:pPr>
                <a:defRPr/>
              </a:pPr>
              <a:t>62</a:t>
            </a:fld>
            <a:endParaRPr lang="en-GB"/>
          </a:p>
        </p:txBody>
      </p:sp>
      <p:sp>
        <p:nvSpPr>
          <p:cNvPr id="3" name="Rectangle 2"/>
          <p:cNvSpPr/>
          <p:nvPr/>
        </p:nvSpPr>
        <p:spPr>
          <a:xfrm>
            <a:off x="188640" y="855115"/>
            <a:ext cx="6480720" cy="7620548"/>
          </a:xfrm>
          <a:prstGeom prst="rect">
            <a:avLst/>
          </a:prstGeom>
        </p:spPr>
        <p:txBody>
          <a:bodyPr wrap="square">
            <a:spAutoFit/>
          </a:bodyPr>
          <a:lstStyle/>
          <a:p>
            <a:pPr>
              <a:lnSpc>
                <a:spcPct val="115000"/>
              </a:lnSpc>
              <a:spcAft>
                <a:spcPts val="0"/>
              </a:spcAft>
            </a:pPr>
            <a:r>
              <a:rPr lang="en-US" sz="1000" b="1" dirty="0" smtClean="0">
                <a:latin typeface="Calibri" panose="020F0502020204030204" pitchFamily="34" charset="0"/>
                <a:ea typeface="Times New Roman" panose="02020603050405020304" pitchFamily="18" charset="0"/>
                <a:cs typeface="Calibri" panose="020F0502020204030204" pitchFamily="34" charset="0"/>
              </a:rPr>
              <a:t>COURSE RESOURCES</a:t>
            </a:r>
          </a:p>
          <a:p>
            <a:pPr>
              <a:lnSpc>
                <a:spcPct val="115000"/>
              </a:lnSpc>
              <a:spcAft>
                <a:spcPts val="0"/>
              </a:spcAft>
            </a:pPr>
            <a:r>
              <a:rPr lang="en-US" sz="1000" dirty="0" smtClean="0">
                <a:latin typeface="Calibri" panose="020F0502020204030204" pitchFamily="34" charset="0"/>
                <a:ea typeface="Times New Roman" panose="02020603050405020304" pitchFamily="18" charset="0"/>
                <a:cs typeface="Calibri" panose="020F0502020204030204" pitchFamily="34" charset="0"/>
              </a:rPr>
              <a:t>On-line resources on KERBOODLE for HOMEWORK &amp; independent study, covering all 4 skills (LISTENING, READING, SPEAKING &amp; WRITING as well as GRAMMAR &amp; VOCABULARY) </a:t>
            </a:r>
          </a:p>
          <a:p>
            <a:pPr>
              <a:lnSpc>
                <a:spcPct val="115000"/>
              </a:lnSpc>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sz="1000" b="1" dirty="0" smtClean="0">
                <a:latin typeface="Calibri" panose="020F0502020204030204" pitchFamily="34" charset="0"/>
                <a:ea typeface="Times New Roman" panose="02020603050405020304" pitchFamily="18" charset="0"/>
                <a:cs typeface="Calibri" panose="020F0502020204030204" pitchFamily="34" charset="0"/>
              </a:rPr>
              <a:t>RESEARCH &amp; REFERENCE</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1.  www.wordreference.com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Online dictionary – use this and not an online </a:t>
            </a:r>
            <a:r>
              <a:rPr lang="en-US" sz="1000" dirty="0" smtClean="0">
                <a:latin typeface="Calibri" panose="020F0502020204030204" pitchFamily="34" charset="0"/>
                <a:ea typeface="Times New Roman" panose="02020603050405020304" pitchFamily="18" charset="0"/>
                <a:cs typeface="Calibri" panose="020F0502020204030204" pitchFamily="34" charset="0"/>
              </a:rPr>
              <a:t>translator</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2.  http://www.conjugation.org/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Online verb conjugation tool – you type in the verb and it shows you all forms of all </a:t>
            </a:r>
            <a:r>
              <a:rPr lang="en-US" sz="1000" dirty="0" smtClean="0">
                <a:latin typeface="Calibri" panose="020F0502020204030204" pitchFamily="34" charset="0"/>
                <a:ea typeface="Times New Roman" panose="02020603050405020304" pitchFamily="18" charset="0"/>
                <a:cs typeface="Calibri" panose="020F0502020204030204" pitchFamily="34" charset="0"/>
              </a:rPr>
              <a:t>tenses</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3.  http://text-to-speech.imtranslator.net/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Paste in some (corrected!) text to the text box and choose </a:t>
            </a:r>
            <a:r>
              <a:rPr lang="en-US" sz="1000" dirty="0" smtClean="0">
                <a:latin typeface="Calibri" panose="020F0502020204030204" pitchFamily="34" charset="0"/>
                <a:ea typeface="Times New Roman" panose="02020603050405020304" pitchFamily="18" charset="0"/>
                <a:cs typeface="Calibri" panose="020F0502020204030204" pitchFamily="34" charset="0"/>
              </a:rPr>
              <a:t>French </a:t>
            </a:r>
            <a:r>
              <a:rPr lang="en-US" sz="1000" dirty="0">
                <a:latin typeface="Calibri" panose="020F0502020204030204" pitchFamily="34" charset="0"/>
                <a:ea typeface="Times New Roman" panose="02020603050405020304" pitchFamily="18" charset="0"/>
                <a:cs typeface="Calibri" panose="020F0502020204030204" pitchFamily="34" charset="0"/>
              </a:rPr>
              <a:t>from the drop-down language menu – listen to how to pronounce it and </a:t>
            </a:r>
            <a:r>
              <a:rPr lang="en-US" sz="1000" dirty="0" err="1">
                <a:latin typeface="Calibri" panose="020F0502020204030204" pitchFamily="34" charset="0"/>
                <a:ea typeface="Times New Roman" panose="02020603050405020304" pitchFamily="18" charset="0"/>
                <a:cs typeface="Calibri" panose="020F0502020204030204" pitchFamily="34" charset="0"/>
              </a:rPr>
              <a:t>practise</a:t>
            </a:r>
            <a:r>
              <a:rPr lang="en-US" sz="1000" dirty="0">
                <a:latin typeface="Calibri" panose="020F0502020204030204" pitchFamily="34" charset="0"/>
                <a:ea typeface="Times New Roman" panose="02020603050405020304" pitchFamily="18" charset="0"/>
                <a:cs typeface="Calibri" panose="020F0502020204030204" pitchFamily="34" charset="0"/>
              </a:rPr>
              <a:t> </a:t>
            </a:r>
            <a:r>
              <a:rPr lang="en-US" sz="1000" dirty="0" smtClean="0">
                <a:latin typeface="Calibri" panose="020F0502020204030204" pitchFamily="34" charset="0"/>
                <a:ea typeface="Times New Roman" panose="02020603050405020304" pitchFamily="18" charset="0"/>
                <a:cs typeface="Calibri" panose="020F0502020204030204" pitchFamily="34" charset="0"/>
              </a:rPr>
              <a:t>yourself!</a:t>
            </a:r>
            <a:endParaRPr lang="en-GB" sz="1000"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sz="1000" dirty="0" smtClean="0">
                <a:latin typeface="Calibri" panose="020F0502020204030204" pitchFamily="34" charset="0"/>
                <a:ea typeface="Times New Roman" panose="02020603050405020304" pitchFamily="18" charset="0"/>
                <a:cs typeface="Calibri" panose="020F0502020204030204" pitchFamily="34" charset="0"/>
              </a:rPr>
              <a:t>4</a:t>
            </a:r>
            <a:r>
              <a:rPr lang="en-US"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mn-lt"/>
              </a:rPr>
              <a:t>https://www.french-word-a-day.com</a:t>
            </a:r>
            <a:r>
              <a:rPr lang="en-GB" sz="1000" dirty="0" smtClean="0">
                <a:latin typeface="+mn-lt"/>
              </a:rPr>
              <a:t>/ to learn a new word/phrase each day</a:t>
            </a:r>
          </a:p>
          <a:p>
            <a:pPr>
              <a:lnSpc>
                <a:spcPct val="115000"/>
              </a:lnSpc>
              <a:spcAft>
                <a:spcPts val="0"/>
              </a:spcAft>
            </a:pPr>
            <a:r>
              <a:rPr lang="en-GB" sz="1000" dirty="0" smtClean="0">
                <a:latin typeface="Calibri" panose="020F0502020204030204" pitchFamily="34" charset="0"/>
                <a:ea typeface="Calibri" panose="020F0502020204030204" pitchFamily="34" charset="0"/>
                <a:cs typeface="Calibri" panose="020F0502020204030204" pitchFamily="34" charset="0"/>
              </a:rPr>
              <a:t>5</a:t>
            </a:r>
            <a:r>
              <a:rPr lang="en-GB" sz="1000" dirty="0">
                <a:latin typeface="Calibri" panose="020F0502020204030204" pitchFamily="34" charset="0"/>
                <a:ea typeface="Calibri" panose="020F0502020204030204" pitchFamily="34" charset="0"/>
                <a:cs typeface="Calibri" panose="020F0502020204030204" pitchFamily="34" charset="0"/>
              </a:rPr>
              <a:t>.  http</a:t>
            </a:r>
            <a:r>
              <a:rPr lang="en-GB" sz="1000" dirty="0" smtClean="0">
                <a:latin typeface="Calibri" panose="020F0502020204030204" pitchFamily="34" charset="0"/>
                <a:ea typeface="Calibri" panose="020F0502020204030204" pitchFamily="34" charset="0"/>
                <a:cs typeface="Calibri" panose="020F0502020204030204" pitchFamily="34" charset="0"/>
              </a:rPr>
              <a:t>://french.typeit.org</a:t>
            </a:r>
            <a:r>
              <a:rPr lang="en-GB" sz="1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Saves you having to know the </a:t>
            </a:r>
            <a:r>
              <a:rPr lang="en-US" sz="1000" dirty="0" smtClean="0">
                <a:latin typeface="Calibri" panose="020F0502020204030204" pitchFamily="34" charset="0"/>
                <a:ea typeface="Times New Roman" panose="02020603050405020304" pitchFamily="18" charset="0"/>
                <a:cs typeface="Calibri" panose="020F0502020204030204" pitchFamily="34" charset="0"/>
              </a:rPr>
              <a:t>French </a:t>
            </a:r>
            <a:r>
              <a:rPr lang="en-US" sz="1000" dirty="0">
                <a:latin typeface="Calibri" panose="020F0502020204030204" pitchFamily="34" charset="0"/>
                <a:ea typeface="Times New Roman" panose="02020603050405020304" pitchFamily="18" charset="0"/>
                <a:cs typeface="Calibri" panose="020F0502020204030204" pitchFamily="34" charset="0"/>
              </a:rPr>
              <a:t>character codes or use insert symbol.</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en-GB" sz="1000"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GB" sz="1000" b="1" dirty="0" smtClean="0">
                <a:latin typeface="Calibri" panose="020F0502020204030204" pitchFamily="34" charset="0"/>
                <a:ea typeface="Times New Roman" panose="02020603050405020304" pitchFamily="18" charset="0"/>
                <a:cs typeface="Calibri" panose="020F0502020204030204" pitchFamily="34" charset="0"/>
              </a:rPr>
              <a:t>GRAMMAR PRACTICE</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1. </a:t>
            </a:r>
            <a:r>
              <a:rPr lang="en-GB" sz="1000" dirty="0">
                <a:latin typeface="+mn-lt"/>
              </a:rPr>
              <a:t>https://conjuguemos.com/activities/french/verb/1</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All the grammar you could possibly wish for!</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2. </a:t>
            </a:r>
            <a:r>
              <a:rPr lang="en-GB" sz="1000" dirty="0">
                <a:latin typeface="+mn-lt"/>
              </a:rPr>
              <a:t>https://</a:t>
            </a:r>
            <a:r>
              <a:rPr lang="en-GB" sz="1000" dirty="0" smtClean="0">
                <a:latin typeface="+mn-lt"/>
              </a:rPr>
              <a:t>www.languagesonline.org.uk/Hotpotatoes/frenchindex.html</a:t>
            </a:r>
          </a:p>
          <a:p>
            <a:pPr>
              <a:lnSpc>
                <a:spcPct val="115000"/>
              </a:lnSpc>
              <a:spcAft>
                <a:spcPts val="0"/>
              </a:spcAft>
            </a:pPr>
            <a:r>
              <a:rPr lang="en-US" sz="1000" dirty="0" smtClean="0">
                <a:latin typeface="Calibri" panose="020F0502020204030204" pitchFamily="34" charset="0"/>
                <a:ea typeface="Times New Roman" panose="02020603050405020304" pitchFamily="18" charset="0"/>
                <a:cs typeface="Calibri" panose="020F0502020204030204" pitchFamily="34" charset="0"/>
              </a:rPr>
              <a:t>This </a:t>
            </a:r>
            <a:r>
              <a:rPr lang="en-US" sz="1000" dirty="0">
                <a:latin typeface="Calibri" panose="020F0502020204030204" pitchFamily="34" charset="0"/>
                <a:ea typeface="Times New Roman" panose="02020603050405020304" pitchFamily="18" charset="0"/>
                <a:cs typeface="Calibri" panose="020F0502020204030204" pitchFamily="34" charset="0"/>
              </a:rPr>
              <a:t>link takes you to a </a:t>
            </a:r>
            <a:r>
              <a:rPr lang="en-US" sz="1000" dirty="0" smtClean="0">
                <a:latin typeface="Calibri" panose="020F0502020204030204" pitchFamily="34" charset="0"/>
                <a:ea typeface="Times New Roman" panose="02020603050405020304" pitchFamily="18" charset="0"/>
                <a:cs typeface="Calibri" panose="020F0502020204030204" pitchFamily="34" charset="0"/>
              </a:rPr>
              <a:t>grammar and vocab self-correcting activities. </a:t>
            </a:r>
          </a:p>
          <a:p>
            <a:pPr>
              <a:lnSpc>
                <a:spcPct val="115000"/>
              </a:lnSpc>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sz="1000" b="1" dirty="0" smtClean="0">
                <a:latin typeface="Calibri" panose="020F0502020204030204" pitchFamily="34" charset="0"/>
                <a:ea typeface="Times New Roman" panose="02020603050405020304" pitchFamily="18" charset="0"/>
                <a:cs typeface="Calibri" panose="020F0502020204030204" pitchFamily="34" charset="0"/>
              </a:rPr>
              <a:t>VOCABULARY BUILDING &amp; TOPIC KNOWLEDGE</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smtClean="0">
                <a:latin typeface="Calibri" panose="020F0502020204030204" pitchFamily="34" charset="0"/>
                <a:ea typeface="Times New Roman" panose="02020603050405020304" pitchFamily="18" charset="0"/>
                <a:cs typeface="Calibri" panose="020F0502020204030204" pitchFamily="34" charset="0"/>
              </a:rPr>
              <a:t>1.  </a:t>
            </a:r>
            <a:r>
              <a:rPr lang="en-US" sz="1000" dirty="0">
                <a:latin typeface="Calibri" panose="020F0502020204030204" pitchFamily="34" charset="0"/>
                <a:ea typeface="Times New Roman" panose="02020603050405020304" pitchFamily="18" charset="0"/>
                <a:cs typeface="Calibri" panose="020F0502020204030204" pitchFamily="34" charset="0"/>
              </a:rPr>
              <a:t>http://www.linguascope.com/default.htm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Also needs password and login </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2</a:t>
            </a:r>
            <a:r>
              <a:rPr lang="en-US" sz="1000" dirty="0" smtClean="0">
                <a:latin typeface="Calibri" panose="020F0502020204030204" pitchFamily="34" charset="0"/>
                <a:ea typeface="Times New Roman" panose="02020603050405020304" pitchFamily="18" charset="0"/>
                <a:cs typeface="Calibri" panose="020F0502020204030204" pitchFamily="34" charset="0"/>
              </a:rPr>
              <a:t>.  </a:t>
            </a:r>
            <a:r>
              <a:rPr lang="en-US" sz="1000" dirty="0">
                <a:latin typeface="Calibri" panose="020F0502020204030204" pitchFamily="34" charset="0"/>
                <a:ea typeface="Times New Roman" panose="02020603050405020304" pitchFamily="18" charset="0"/>
                <a:cs typeface="Calibri" panose="020F0502020204030204" pitchFamily="34" charset="0"/>
              </a:rPr>
              <a:t>http</a:t>
            </a:r>
            <a:r>
              <a:rPr lang="en-US" sz="1000" dirty="0" smtClean="0">
                <a:latin typeface="Calibri" panose="020F0502020204030204" pitchFamily="34" charset="0"/>
                <a:ea typeface="Times New Roman" panose="02020603050405020304" pitchFamily="18" charset="0"/>
                <a:cs typeface="Calibri" panose="020F0502020204030204" pitchFamily="34" charset="0"/>
              </a:rPr>
              <a:t>://zut.languageskills.co.uk/intermediate/year10.html </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US" sz="1000" dirty="0">
                <a:latin typeface="Calibri" panose="020F0502020204030204" pitchFamily="34" charset="0"/>
                <a:ea typeface="Calibri" panose="020F0502020204030204" pitchFamily="34" charset="0"/>
                <a:cs typeface="Calibri" panose="020F0502020204030204" pitchFamily="34" charset="0"/>
              </a:rPr>
              <a:t>3</a:t>
            </a:r>
            <a:r>
              <a:rPr lang="en-US" sz="1000" dirty="0" smtClean="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Times New Roman" panose="02020603050405020304" pitchFamily="18" charset="0"/>
                <a:cs typeface="Calibri" panose="020F0502020204030204" pitchFamily="34" charset="0"/>
              </a:rPr>
              <a:t>http:// </a:t>
            </a:r>
            <a:r>
              <a:rPr lang="en-US" sz="1000" dirty="0" smtClean="0">
                <a:latin typeface="Calibri" panose="020F0502020204030204" pitchFamily="34" charset="0"/>
                <a:ea typeface="Calibri" panose="020F0502020204030204" pitchFamily="34" charset="0"/>
                <a:cs typeface="Calibri" panose="020F0502020204030204" pitchFamily="34" charset="0"/>
              </a:rPr>
              <a:t>memrise.com &amp; </a:t>
            </a:r>
            <a:r>
              <a:rPr lang="en-US" sz="1000" dirty="0">
                <a:latin typeface="Calibri" panose="020F0502020204030204" pitchFamily="34" charset="0"/>
                <a:ea typeface="Times New Roman" panose="02020603050405020304" pitchFamily="18" charset="0"/>
                <a:cs typeface="Calibri" panose="020F0502020204030204" pitchFamily="34" charset="0"/>
              </a:rPr>
              <a:t>http:// </a:t>
            </a:r>
            <a:r>
              <a:rPr lang="en-US" sz="1000" dirty="0" smtClean="0">
                <a:latin typeface="Calibri" panose="020F0502020204030204" pitchFamily="34" charset="0"/>
                <a:ea typeface="Calibri" panose="020F0502020204030204" pitchFamily="34" charset="0"/>
                <a:cs typeface="Calibri" panose="020F0502020204030204" pitchFamily="34" charset="0"/>
              </a:rPr>
              <a:t>vokabel.com &amp; </a:t>
            </a:r>
            <a:r>
              <a:rPr lang="en-US" sz="1000" dirty="0">
                <a:latin typeface="Calibri" panose="020F0502020204030204" pitchFamily="34" charset="0"/>
                <a:ea typeface="Times New Roman" panose="02020603050405020304" pitchFamily="18" charset="0"/>
                <a:cs typeface="Calibri" panose="020F0502020204030204" pitchFamily="34" charset="0"/>
              </a:rPr>
              <a:t>http:// q</a:t>
            </a:r>
            <a:r>
              <a:rPr lang="en-US" sz="1000" dirty="0" smtClean="0">
                <a:latin typeface="Calibri" panose="020F0502020204030204" pitchFamily="34" charset="0"/>
                <a:ea typeface="Calibri" panose="020F0502020204030204" pitchFamily="34" charset="0"/>
                <a:cs typeface="Calibri" panose="020F0502020204030204" pitchFamily="34" charset="0"/>
              </a:rPr>
              <a:t>uizlet.com</a:t>
            </a:r>
          </a:p>
          <a:p>
            <a:pPr>
              <a:lnSpc>
                <a:spcPct val="115000"/>
              </a:lnSpc>
              <a:spcAft>
                <a:spcPts val="0"/>
              </a:spcAft>
            </a:pPr>
            <a:r>
              <a:rPr lang="en-US" sz="1000" dirty="0">
                <a:latin typeface="Calibri" panose="020F0502020204030204" pitchFamily="34" charset="0"/>
                <a:ea typeface="Calibri" panose="020F0502020204030204" pitchFamily="34" charset="0"/>
                <a:cs typeface="Calibri" panose="020F0502020204030204" pitchFamily="34" charset="0"/>
              </a:rPr>
              <a:t>4</a:t>
            </a:r>
            <a:r>
              <a:rPr lang="en-US" sz="1000" dirty="0" smtClean="0">
                <a:latin typeface="Calibri" panose="020F0502020204030204" pitchFamily="34" charset="0"/>
                <a:ea typeface="Calibri" panose="020F0502020204030204" pitchFamily="34" charset="0"/>
                <a:cs typeface="Calibri" panose="020F0502020204030204" pitchFamily="34" charset="0"/>
              </a:rPr>
              <a:t>. </a:t>
            </a:r>
            <a:r>
              <a:rPr lang="en-GB" sz="1000" dirty="0">
                <a:latin typeface="+mn-lt"/>
              </a:rPr>
              <a:t>http://freerice.com/#/</a:t>
            </a:r>
            <a:r>
              <a:rPr lang="en-GB" sz="1000" dirty="0" smtClean="0">
                <a:latin typeface="+mn-lt"/>
              </a:rPr>
              <a:t>french/13826</a:t>
            </a:r>
            <a:r>
              <a:rPr lang="en-GB" sz="1000" dirty="0">
                <a:latin typeface="Calibri" panose="020F0502020204030204" pitchFamily="34" charset="0"/>
                <a:ea typeface="Calibri" panose="020F0502020204030204" pitchFamily="34" charset="0"/>
                <a:cs typeface="Calibri" panose="020F0502020204030204" pitchFamily="34" charset="0"/>
              </a:rPr>
              <a:t/>
            </a:r>
            <a:br>
              <a:rPr lang="en-GB" sz="1000" dirty="0">
                <a:latin typeface="Calibri" panose="020F0502020204030204" pitchFamily="34" charset="0"/>
                <a:ea typeface="Calibri" panose="020F0502020204030204" pitchFamily="34" charset="0"/>
                <a:cs typeface="Calibri" panose="020F0502020204030204" pitchFamily="34" charset="0"/>
              </a:rPr>
            </a:br>
            <a:r>
              <a:rPr lang="en-GB" sz="1000" dirty="0">
                <a:latin typeface="Calibri" panose="020F0502020204030204" pitchFamily="34" charset="0"/>
                <a:ea typeface="Calibri" panose="020F0502020204030204" pitchFamily="34" charset="0"/>
                <a:cs typeface="Calibri" panose="020F0502020204030204" pitchFamily="34" charset="0"/>
              </a:rPr>
              <a:t>For each answer you get right on this website 10 grains of rice are donated to help the world’s hungry.  </a:t>
            </a:r>
          </a:p>
          <a:p>
            <a:pPr>
              <a:lnSpc>
                <a:spcPct val="115000"/>
              </a:lnSpc>
              <a:spcAft>
                <a:spcPts val="0"/>
              </a:spcAft>
            </a:pPr>
            <a:endParaRPr lang="en-GB" sz="1000"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GB" sz="1000" b="1" dirty="0" smtClean="0">
                <a:latin typeface="Calibri" panose="020F0502020204030204" pitchFamily="34" charset="0"/>
                <a:ea typeface="Times New Roman" panose="02020603050405020304" pitchFamily="18" charset="0"/>
                <a:cs typeface="Calibri" panose="020F0502020204030204" pitchFamily="34" charset="0"/>
              </a:rPr>
              <a:t>GENERAL</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1.  http://</a:t>
            </a:r>
            <a:r>
              <a:rPr lang="en-US" sz="1000" dirty="0" smtClean="0">
                <a:latin typeface="Calibri" panose="020F0502020204030204" pitchFamily="34" charset="0"/>
                <a:ea typeface="Times New Roman" panose="02020603050405020304" pitchFamily="18" charset="0"/>
                <a:cs typeface="Calibri" panose="020F0502020204030204" pitchFamily="34" charset="0"/>
              </a:rPr>
              <a:t>www.bbc.co.uk/languages/french/ </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US" sz="1000" dirty="0">
                <a:latin typeface="Calibri" panose="020F0502020204030204" pitchFamily="34" charset="0"/>
                <a:ea typeface="Times New Roman" panose="02020603050405020304" pitchFamily="18" charset="0"/>
                <a:cs typeface="Calibri" panose="020F0502020204030204" pitchFamily="34" charset="0"/>
              </a:rPr>
              <a:t>All sorts on here, including listening, grammar, cultural information</a:t>
            </a:r>
            <a:endParaRPr lang="en-GB"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2.  http://</a:t>
            </a:r>
            <a:r>
              <a:rPr lang="en-US" sz="1000" dirty="0" smtClean="0">
                <a:latin typeface="Calibri" panose="020F0502020204030204" pitchFamily="34" charset="0"/>
                <a:ea typeface="Times New Roman" panose="02020603050405020304" pitchFamily="18" charset="0"/>
                <a:cs typeface="Calibri" panose="020F0502020204030204" pitchFamily="34" charset="0"/>
              </a:rPr>
              <a:t>www.bbc.co.uk/education/revision/french/  </a:t>
            </a:r>
            <a:r>
              <a:rPr lang="en-US" sz="1000" dirty="0">
                <a:latin typeface="Calibri" panose="020F0502020204030204" pitchFamily="34" charset="0"/>
                <a:ea typeface="Times New Roman" panose="02020603050405020304" pitchFamily="18" charset="0"/>
                <a:cs typeface="Calibri" panose="020F0502020204030204" pitchFamily="34" charset="0"/>
              </a:rPr>
              <a:t/>
            </a:r>
            <a:br>
              <a:rPr lang="en-US" sz="1000" dirty="0">
                <a:latin typeface="Calibri" panose="020F0502020204030204" pitchFamily="34" charset="0"/>
                <a:ea typeface="Times New Roman" panose="02020603050405020304" pitchFamily="18" charset="0"/>
                <a:cs typeface="Calibri" panose="020F0502020204030204" pitchFamily="34" charset="0"/>
              </a:rPr>
            </a:br>
            <a:r>
              <a:rPr lang="en-GB" sz="1000" dirty="0">
                <a:latin typeface="Calibri" panose="020F0502020204030204" pitchFamily="34" charset="0"/>
                <a:ea typeface="Arial Unicode MS"/>
                <a:cs typeface="Calibri" panose="020F0502020204030204" pitchFamily="34" charset="0"/>
              </a:rPr>
              <a:t>BBC </a:t>
            </a:r>
            <a:r>
              <a:rPr lang="en-GB" sz="1000" dirty="0" err="1">
                <a:latin typeface="Calibri" panose="020F0502020204030204" pitchFamily="34" charset="0"/>
                <a:ea typeface="Arial Unicode MS"/>
                <a:cs typeface="Calibri" panose="020F0502020204030204" pitchFamily="34" charset="0"/>
              </a:rPr>
              <a:t>Bitesize</a:t>
            </a:r>
            <a:r>
              <a:rPr lang="en-GB" sz="1000" dirty="0">
                <a:latin typeface="Calibri" panose="020F0502020204030204" pitchFamily="34" charset="0"/>
                <a:ea typeface="Arial Unicode MS"/>
                <a:cs typeface="Calibri" panose="020F0502020204030204" pitchFamily="34" charset="0"/>
              </a:rPr>
              <a:t> </a:t>
            </a:r>
            <a:r>
              <a:rPr lang="en-GB" sz="1000" dirty="0" smtClean="0">
                <a:latin typeface="Calibri" panose="020F0502020204030204" pitchFamily="34" charset="0"/>
                <a:ea typeface="Arial Unicode MS"/>
                <a:cs typeface="Calibri" panose="020F0502020204030204" pitchFamily="34" charset="0"/>
              </a:rPr>
              <a:t>revision</a:t>
            </a:r>
            <a:endParaRPr lang="en-GB" sz="1000" dirty="0">
              <a:latin typeface="Calibri" panose="020F0502020204030204" pitchFamily="34" charset="0"/>
              <a:ea typeface="Arial Unicode MS"/>
              <a:cs typeface="Calibri" panose="020F0502020204030204" pitchFamily="34" charset="0"/>
            </a:endParaRPr>
          </a:p>
          <a:p>
            <a:pPr>
              <a:lnSpc>
                <a:spcPct val="115000"/>
              </a:lnSpc>
              <a:spcAft>
                <a:spcPts val="0"/>
              </a:spcAft>
            </a:pPr>
            <a:r>
              <a:rPr lang="en-GB" sz="1000" b="1" dirty="0" smtClean="0">
                <a:latin typeface="Calibri" panose="020F0502020204030204" pitchFamily="34" charset="0"/>
                <a:ea typeface="Times New Roman" panose="02020603050405020304" pitchFamily="18" charset="0"/>
                <a:cs typeface="Calibri" panose="020F0502020204030204" pitchFamily="34" charset="0"/>
              </a:rPr>
              <a:t>3. </a:t>
            </a:r>
            <a:r>
              <a:rPr lang="en-GB" sz="1000" dirty="0">
                <a:latin typeface="+mn-lt"/>
              </a:rPr>
              <a:t>https://www.thefrenchexperiment.com</a:t>
            </a:r>
            <a:r>
              <a:rPr lang="en-GB" sz="1000" dirty="0" smtClean="0">
                <a:latin typeface="+mn-lt"/>
              </a:rPr>
              <a:t>/ - from grammar lessons to children’s stories to help with listening practise this website has lots of great, free resources</a:t>
            </a:r>
            <a:endParaRPr lang="en-GB" sz="1000" b="1" dirty="0" smtClean="0">
              <a:latin typeface="+mn-lt"/>
              <a:ea typeface="Times New Roman" panose="02020603050405020304" pitchFamily="18" charset="0"/>
              <a:cs typeface="Calibri" panose="020F0502020204030204" pitchFamily="34" charset="0"/>
            </a:endParaRPr>
          </a:p>
          <a:p>
            <a:pPr>
              <a:lnSpc>
                <a:spcPct val="115000"/>
              </a:lnSpc>
              <a:spcAft>
                <a:spcPts val="0"/>
              </a:spcAft>
            </a:pPr>
            <a:endParaRPr lang="en-GB" sz="1000"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GB" sz="1000" b="1" dirty="0" smtClean="0">
                <a:latin typeface="Calibri" panose="020F0502020204030204" pitchFamily="34" charset="0"/>
                <a:ea typeface="Times New Roman" panose="02020603050405020304" pitchFamily="18" charset="0"/>
                <a:cs typeface="Calibri" panose="020F0502020204030204" pitchFamily="34" charset="0"/>
              </a:rPr>
              <a:t>SPEAKING PRACTICE</a:t>
            </a:r>
            <a:endParaRPr lang="en-GB" sz="1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GB" sz="1000" dirty="0">
                <a:latin typeface="Calibri" panose="020F0502020204030204" pitchFamily="34" charset="0"/>
                <a:ea typeface="Times New Roman" panose="02020603050405020304" pitchFamily="18" charset="0"/>
                <a:cs typeface="Calibri" panose="020F0502020204030204" pitchFamily="34" charset="0"/>
              </a:rPr>
              <a:t>1.  www.voki.com </a:t>
            </a:r>
            <a:br>
              <a:rPr lang="en-GB" sz="1000" dirty="0">
                <a:latin typeface="Calibri" panose="020F0502020204030204" pitchFamily="34" charset="0"/>
                <a:ea typeface="Times New Roman" panose="02020603050405020304" pitchFamily="18" charset="0"/>
                <a:cs typeface="Calibri" panose="020F0502020204030204" pitchFamily="34" charset="0"/>
              </a:rPr>
            </a:br>
            <a:r>
              <a:rPr lang="en-GB" sz="1000" dirty="0">
                <a:latin typeface="Calibri" panose="020F0502020204030204" pitchFamily="34" charset="0"/>
                <a:ea typeface="Times New Roman" panose="02020603050405020304" pitchFamily="18" charset="0"/>
                <a:cs typeface="Calibri" panose="020F0502020204030204" pitchFamily="34" charset="0"/>
              </a:rPr>
              <a:t>Make yourself an online persona and record yourself speaking </a:t>
            </a:r>
            <a:r>
              <a:rPr lang="en-GB" sz="1000" dirty="0" smtClean="0">
                <a:latin typeface="Calibri" panose="020F0502020204030204" pitchFamily="34" charset="0"/>
                <a:ea typeface="Times New Roman" panose="02020603050405020304" pitchFamily="18" charset="0"/>
                <a:cs typeface="Calibri" panose="020F0502020204030204" pitchFamily="34" charset="0"/>
              </a:rPr>
              <a:t>French.  </a:t>
            </a:r>
            <a:r>
              <a:rPr lang="en-GB" sz="1000" dirty="0">
                <a:latin typeface="Calibri" panose="020F0502020204030204" pitchFamily="34" charset="0"/>
                <a:ea typeface="Times New Roman" panose="02020603050405020304" pitchFamily="18" charset="0"/>
                <a:cs typeface="Calibri" panose="020F0502020204030204" pitchFamily="34" charset="0"/>
              </a:rPr>
              <a:t>Save each one you make.  OR paste in the text and choose a </a:t>
            </a:r>
            <a:r>
              <a:rPr lang="en-GB" sz="1000" dirty="0" smtClean="0">
                <a:latin typeface="Calibri" panose="020F0502020204030204" pitchFamily="34" charset="0"/>
                <a:ea typeface="Times New Roman" panose="02020603050405020304" pitchFamily="18" charset="0"/>
                <a:cs typeface="Calibri" panose="020F0502020204030204" pitchFamily="34" charset="0"/>
              </a:rPr>
              <a:t>French </a:t>
            </a:r>
            <a:r>
              <a:rPr lang="en-GB" sz="1000" dirty="0">
                <a:latin typeface="Calibri" panose="020F0502020204030204" pitchFamily="34" charset="0"/>
                <a:ea typeface="Times New Roman" panose="02020603050405020304" pitchFamily="18" charset="0"/>
                <a:cs typeface="Calibri" panose="020F0502020204030204" pitchFamily="34" charset="0"/>
              </a:rPr>
              <a:t>voice to say the text for you.</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24372" y="398711"/>
            <a:ext cx="6858000" cy="338554"/>
          </a:xfrm>
          <a:prstGeom prst="rect">
            <a:avLst/>
          </a:prstGeom>
          <a:noFill/>
        </p:spPr>
        <p:txBody>
          <a:bodyPr wrap="square" rtlCol="0">
            <a:spAutoFit/>
          </a:bodyPr>
          <a:lstStyle/>
          <a:p>
            <a:pPr algn="ctr"/>
            <a:r>
              <a:rPr lang="en-GB" sz="1600" b="1" dirty="0" smtClean="0">
                <a:latin typeface="Calibri" panose="020F0502020204030204" pitchFamily="34" charset="0"/>
                <a:cs typeface="Calibri" panose="020F0502020204030204" pitchFamily="34" charset="0"/>
              </a:rPr>
              <a:t>USEFUL WEBSITES FOR LEARNING &amp; REVISING FRENCH</a:t>
            </a:r>
            <a:endParaRPr lang="en-GB"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256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1353789"/>
              </p:ext>
            </p:extLst>
          </p:nvPr>
        </p:nvGraphicFramePr>
        <p:xfrm>
          <a:off x="620689" y="186797"/>
          <a:ext cx="5832647" cy="8894483"/>
        </p:xfrm>
        <a:graphic>
          <a:graphicData uri="http://schemas.openxmlformats.org/drawingml/2006/table">
            <a:tbl>
              <a:tblPr>
                <a:tableStyleId>{5C22544A-7EE6-4342-B048-85BDC9FD1C3A}</a:tableStyleId>
              </a:tblPr>
              <a:tblGrid>
                <a:gridCol w="439016">
                  <a:extLst>
                    <a:ext uri="{9D8B030D-6E8A-4147-A177-3AD203B41FA5}">
                      <a16:colId xmlns:a16="http://schemas.microsoft.com/office/drawing/2014/main" val="20000"/>
                    </a:ext>
                  </a:extLst>
                </a:gridCol>
                <a:gridCol w="1944216">
                  <a:extLst>
                    <a:ext uri="{9D8B030D-6E8A-4147-A177-3AD203B41FA5}">
                      <a16:colId xmlns:a16="http://schemas.microsoft.com/office/drawing/2014/main" val="355651084"/>
                    </a:ext>
                  </a:extLst>
                </a:gridCol>
                <a:gridCol w="1756066">
                  <a:extLst>
                    <a:ext uri="{9D8B030D-6E8A-4147-A177-3AD203B41FA5}">
                      <a16:colId xmlns:a16="http://schemas.microsoft.com/office/drawing/2014/main" val="20001"/>
                    </a:ext>
                  </a:extLst>
                </a:gridCol>
                <a:gridCol w="1693349">
                  <a:extLst>
                    <a:ext uri="{9D8B030D-6E8A-4147-A177-3AD203B41FA5}">
                      <a16:colId xmlns:a16="http://schemas.microsoft.com/office/drawing/2014/main" val="20002"/>
                    </a:ext>
                  </a:extLst>
                </a:gridCol>
              </a:tblGrid>
              <a:tr h="23233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latin typeface="Calibri" pitchFamily="34" charset="0"/>
                          <a:cs typeface="Calibri" pitchFamily="34" charset="0"/>
                        </a:rPr>
                        <a:t>GCSE</a:t>
                      </a:r>
                      <a:r>
                        <a:rPr lang="en-GB" sz="1200" b="1" baseline="0" dirty="0" smtClean="0">
                          <a:latin typeface="Calibri" pitchFamily="34" charset="0"/>
                          <a:cs typeface="Calibri" pitchFamily="34" charset="0"/>
                        </a:rPr>
                        <a:t> COURSE CONTENT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2459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latin typeface="Calibri" pitchFamily="34" charset="0"/>
                          <a:cs typeface="Calibri" pitchFamily="34" charset="0"/>
                        </a:rPr>
                        <a:t>THEME 1 – People and lifestyle</a:t>
                      </a:r>
                      <a:endParaRPr lang="en-GB" sz="1200" b="1" baseline="0" dirty="0" smtClean="0">
                        <a:latin typeface="Calibri" pitchFamily="34" charset="0"/>
                        <a:cs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Calibri" pitchFamily="34" charset="0"/>
                          <a:cs typeface="Calibri" pitchFamily="34" charset="0"/>
                        </a:rPr>
                        <a:t>Unit</a:t>
                      </a:r>
                      <a:r>
                        <a:rPr lang="en-GB" sz="1200" b="1" baseline="0" dirty="0" smtClean="0">
                          <a:latin typeface="Calibri" pitchFamily="34" charset="0"/>
                          <a:cs typeface="Calibri" pitchFamily="34" charset="0"/>
                        </a:rPr>
                        <a:t> 1 – Identity and relationships with others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latin typeface="Calibri" pitchFamily="34" charset="0"/>
                          <a:cs typeface="Calibri" pitchFamily="34" charset="0"/>
                        </a:rPr>
                        <a:t>Unit 2 – Healthy living and lifestyle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latin typeface="Calibri" pitchFamily="34" charset="0"/>
                          <a:cs typeface="Calibri" pitchFamily="34" charset="0"/>
                        </a:rPr>
                        <a:t>Unit 3 – Education and work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r>
                        <a:rPr lang="en-GB" sz="1200" b="1" dirty="0" smtClean="0"/>
                        <a:t>THEME 2 – Popular Culture</a:t>
                      </a:r>
                    </a:p>
                    <a:p>
                      <a:endParaRPr lang="en-GB" sz="1200" b="1" dirty="0" smtClean="0"/>
                    </a:p>
                    <a:p>
                      <a:r>
                        <a:rPr lang="en-GB" sz="1200" b="1" dirty="0" smtClean="0"/>
                        <a:t>Unit 4 – Free-time</a:t>
                      </a:r>
                      <a:r>
                        <a:rPr lang="en-GB" sz="1200" b="1" baseline="0" dirty="0" smtClean="0"/>
                        <a:t> activities</a:t>
                      </a:r>
                    </a:p>
                    <a:p>
                      <a:endParaRPr lang="en-GB" sz="1200" b="1" baseline="0" dirty="0" smtClean="0"/>
                    </a:p>
                    <a:p>
                      <a:endParaRPr lang="en-GB" sz="1200" b="1" baseline="0" dirty="0" smtClean="0"/>
                    </a:p>
                    <a:p>
                      <a:r>
                        <a:rPr lang="en-GB" sz="1200" b="1" baseline="0" dirty="0" smtClean="0"/>
                        <a:t>Unit 5 – Customs, festivals and celebrations </a:t>
                      </a:r>
                    </a:p>
                    <a:p>
                      <a:endParaRPr lang="en-GB" sz="1200" b="1" baseline="0" dirty="0" smtClean="0"/>
                    </a:p>
                    <a:p>
                      <a:r>
                        <a:rPr lang="en-GB" sz="1200" b="1" baseline="0" dirty="0" smtClean="0"/>
                        <a:t>Unit 6 – Celebrity culture </a:t>
                      </a:r>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smtClean="0"/>
                        <a:t>THEME 3 – Communication</a:t>
                      </a:r>
                      <a:r>
                        <a:rPr lang="en-GB" sz="1200" b="1" baseline="0" dirty="0" smtClean="0"/>
                        <a:t> and the world around us </a:t>
                      </a:r>
                    </a:p>
                    <a:p>
                      <a:endParaRPr lang="en-GB" sz="1200" b="1" baseline="0" dirty="0" smtClean="0"/>
                    </a:p>
                    <a:p>
                      <a:r>
                        <a:rPr lang="en-GB" sz="1200" b="1" baseline="0" dirty="0" smtClean="0"/>
                        <a:t>Unit 7 – Travel and </a:t>
                      </a:r>
                      <a:r>
                        <a:rPr lang="en-GB" sz="1200" b="1" baseline="0" dirty="0" err="1" smtClean="0"/>
                        <a:t>torism</a:t>
                      </a:r>
                      <a:r>
                        <a:rPr lang="en-GB" sz="1200" b="1" baseline="0" dirty="0" smtClean="0"/>
                        <a:t>, including places of interest</a:t>
                      </a:r>
                    </a:p>
                    <a:p>
                      <a:endParaRPr lang="en-GB" sz="1200" b="1" baseline="0" dirty="0" smtClean="0"/>
                    </a:p>
                    <a:p>
                      <a:r>
                        <a:rPr lang="en-GB" sz="1200" b="1" baseline="0" dirty="0" smtClean="0"/>
                        <a:t>Unit 8 – Media and technology</a:t>
                      </a:r>
                    </a:p>
                    <a:p>
                      <a:endParaRPr lang="en-GB" sz="1200" b="1" baseline="0" dirty="0" smtClean="0"/>
                    </a:p>
                    <a:p>
                      <a:r>
                        <a:rPr lang="en-GB" sz="1200" b="1" baseline="0" dirty="0" smtClean="0"/>
                        <a:t>Unit 9 – The environment and where people live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9783">
                <a:tc gridSpan="2">
                  <a:txBody>
                    <a:bodyPr/>
                    <a:lstStyle/>
                    <a:p>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0632">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9783">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5819">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23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dirty="0" smtClean="0">
                          <a:latin typeface="Calibri" pitchFamily="34" charset="0"/>
                          <a:cs typeface="Calibri" pitchFamily="34" charset="0"/>
                        </a:rPr>
                        <a:t>FRENCH</a:t>
                      </a:r>
                      <a:r>
                        <a:rPr lang="es-ES_tradnl" sz="1200" b="1" baseline="0" dirty="0" smtClean="0">
                          <a:latin typeface="Calibri" pitchFamily="34" charset="0"/>
                          <a:cs typeface="Calibri" pitchFamily="34" charset="0"/>
                        </a:rPr>
                        <a:t> </a:t>
                      </a:r>
                      <a:r>
                        <a:rPr lang="es-ES_tradnl" sz="1200" b="1" dirty="0" smtClean="0">
                          <a:latin typeface="Calibri" pitchFamily="34" charset="0"/>
                          <a:cs typeface="Calibri" pitchFamily="34" charset="0"/>
                        </a:rPr>
                        <a:t>ACCENTS</a:t>
                      </a:r>
                      <a:r>
                        <a:rPr lang="es-ES_tradnl" sz="1200" b="1" baseline="0" dirty="0" smtClean="0">
                          <a:latin typeface="Calibri" pitchFamily="34" charset="0"/>
                          <a:cs typeface="Calibri" pitchFamily="34" charset="0"/>
                        </a:rPr>
                        <a:t> </a:t>
                      </a:r>
                      <a:r>
                        <a:rPr lang="es-ES_tradnl" sz="1200" b="1" dirty="0" smtClean="0">
                          <a:latin typeface="Calibri" pitchFamily="34" charset="0"/>
                          <a:cs typeface="Calibri" pitchFamily="34" charset="0"/>
                        </a:rPr>
                        <a:t>SHORT CUTS: PRESS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66002373"/>
                  </a:ext>
                </a:extLst>
              </a:tr>
              <a:tr h="1006795">
                <a:tc gridSpan="4">
                  <a:txBody>
                    <a:bodyPr/>
                    <a:lstStyle/>
                    <a:p>
                      <a:pPr algn="l"/>
                      <a:r>
                        <a:rPr lang="es-ES_tradnl" sz="1000" b="1" dirty="0" err="1" smtClean="0">
                          <a:latin typeface="Calibri" pitchFamily="34" charset="0"/>
                          <a:cs typeface="Calibri" pitchFamily="34" charset="0"/>
                        </a:rPr>
                        <a:t>Alt</a:t>
                      </a:r>
                      <a:r>
                        <a:rPr lang="es-ES_tradnl" sz="1000" b="1" dirty="0" smtClean="0">
                          <a:latin typeface="Calibri" pitchFamily="34" charset="0"/>
                          <a:cs typeface="Calibri" pitchFamily="34" charset="0"/>
                        </a:rPr>
                        <a:t> Gr + </a:t>
                      </a:r>
                      <a:r>
                        <a:rPr lang="es-ES_tradnl" sz="1000" b="1" dirty="0" err="1" smtClean="0">
                          <a:latin typeface="Calibri" pitchFamily="34" charset="0"/>
                          <a:cs typeface="Calibri" pitchFamily="34" charset="0"/>
                        </a:rPr>
                        <a:t>vowel</a:t>
                      </a:r>
                      <a:r>
                        <a:rPr lang="es-ES_tradnl" sz="1000" b="1" dirty="0" smtClean="0">
                          <a:latin typeface="Calibri" pitchFamily="34" charset="0"/>
                          <a:cs typeface="Calibri" pitchFamily="34" charset="0"/>
                        </a:rPr>
                        <a:t> = á é í </a:t>
                      </a:r>
                      <a:r>
                        <a:rPr lang="es-ES_tradnl" sz="1000" b="1" dirty="0" err="1" smtClean="0">
                          <a:latin typeface="Calibri" pitchFamily="34" charset="0"/>
                          <a:cs typeface="Calibri" pitchFamily="34" charset="0"/>
                        </a:rPr>
                        <a:t>ó</a:t>
                      </a:r>
                      <a:r>
                        <a:rPr lang="es-ES_tradnl" sz="1000" b="1" dirty="0" smtClean="0">
                          <a:latin typeface="Calibri" pitchFamily="34" charset="0"/>
                          <a:cs typeface="Calibri" pitchFamily="34" charset="0"/>
                        </a:rPr>
                        <a:t> ú (</a:t>
                      </a:r>
                      <a:r>
                        <a:rPr lang="es-ES_tradnl" sz="1000" b="1" dirty="0" err="1" smtClean="0">
                          <a:latin typeface="Calibri" pitchFamily="34" charset="0"/>
                          <a:cs typeface="Calibri" pitchFamily="34" charset="0"/>
                        </a:rPr>
                        <a:t>Caps</a:t>
                      </a:r>
                      <a:r>
                        <a:rPr lang="es-ES_tradnl" sz="1000" b="1" dirty="0" smtClean="0">
                          <a:latin typeface="Calibri" pitchFamily="34" charset="0"/>
                          <a:cs typeface="Calibri" pitchFamily="34" charset="0"/>
                        </a:rPr>
                        <a:t> </a:t>
                      </a:r>
                      <a:r>
                        <a:rPr lang="es-ES_tradnl" sz="1000" b="1" dirty="0" err="1" smtClean="0">
                          <a:latin typeface="Calibri" pitchFamily="34" charset="0"/>
                          <a:cs typeface="Calibri" pitchFamily="34" charset="0"/>
                        </a:rPr>
                        <a:t>Lock</a:t>
                      </a:r>
                      <a:r>
                        <a:rPr lang="es-ES_tradnl" sz="1000" b="1" dirty="0" smtClean="0">
                          <a:latin typeface="Calibri" pitchFamily="34" charset="0"/>
                          <a:cs typeface="Calibri" pitchFamily="34" charset="0"/>
                        </a:rPr>
                        <a:t> </a:t>
                      </a:r>
                      <a:r>
                        <a:rPr lang="es-ES_tradnl" sz="1000" b="1" dirty="0" err="1" smtClean="0">
                          <a:latin typeface="Calibri" pitchFamily="34" charset="0"/>
                          <a:cs typeface="Calibri" pitchFamily="34" charset="0"/>
                        </a:rPr>
                        <a:t>for</a:t>
                      </a:r>
                      <a:r>
                        <a:rPr lang="es-ES_tradnl" sz="1000" b="1" dirty="0" smtClean="0">
                          <a:latin typeface="Calibri" pitchFamily="34" charset="0"/>
                          <a:cs typeface="Calibri" pitchFamily="34" charset="0"/>
                        </a:rPr>
                        <a:t> </a:t>
                      </a:r>
                      <a:r>
                        <a:rPr lang="es-ES_tradnl" sz="1000" b="1" dirty="0" err="1" smtClean="0">
                          <a:latin typeface="Calibri" pitchFamily="34" charset="0"/>
                          <a:cs typeface="Calibri" pitchFamily="34" charset="0"/>
                        </a:rPr>
                        <a:t>capitals</a:t>
                      </a:r>
                      <a:r>
                        <a:rPr lang="es-ES_tradnl" sz="1000" b="1" dirty="0" smtClean="0">
                          <a:latin typeface="Calibri" pitchFamily="34" charset="0"/>
                          <a:cs typeface="Calibri" pitchFamily="34" charset="0"/>
                        </a:rPr>
                        <a:t>: Á É Í </a:t>
                      </a:r>
                      <a:r>
                        <a:rPr lang="es-ES_tradnl" sz="1000" b="1" dirty="0" err="1" smtClean="0">
                          <a:latin typeface="Calibri" pitchFamily="34" charset="0"/>
                          <a:cs typeface="Calibri" pitchFamily="34" charset="0"/>
                        </a:rPr>
                        <a:t>Ó</a:t>
                      </a:r>
                      <a:r>
                        <a:rPr lang="es-ES_tradnl" sz="1000" b="1" dirty="0" smtClean="0">
                          <a:latin typeface="Calibri" pitchFamily="34" charset="0"/>
                          <a:cs typeface="Calibri" pitchFamily="34" charset="0"/>
                        </a:rPr>
                        <a:t> Ú)</a:t>
                      </a:r>
                    </a:p>
                    <a:p>
                      <a:pPr algn="l"/>
                      <a:r>
                        <a:rPr lang="es-ES_tradnl" sz="1000" b="1" dirty="0" err="1" smtClean="0">
                          <a:latin typeface="Calibri" pitchFamily="34" charset="0"/>
                          <a:cs typeface="Calibri" pitchFamily="34" charset="0"/>
                        </a:rPr>
                        <a:t>Alt</a:t>
                      </a:r>
                      <a:r>
                        <a:rPr lang="es-ES_tradnl" sz="1000" b="1" dirty="0" smtClean="0">
                          <a:latin typeface="Calibri" pitchFamily="34" charset="0"/>
                          <a:cs typeface="Calibri" pitchFamily="34" charset="0"/>
                        </a:rPr>
                        <a:t> + 133</a:t>
                      </a:r>
                      <a:r>
                        <a:rPr lang="es-ES_tradnl" sz="1000" b="1" baseline="0" dirty="0" smtClean="0">
                          <a:latin typeface="Calibri" pitchFamily="34" charset="0"/>
                          <a:cs typeface="Calibri" pitchFamily="34" charset="0"/>
                        </a:rPr>
                        <a:t> = à </a:t>
                      </a:r>
                      <a:endParaRPr lang="es-ES_tradnl" sz="1000" b="1" dirty="0" smtClean="0">
                        <a:latin typeface="Calibri" pitchFamily="34" charset="0"/>
                        <a:cs typeface="Calibri" pitchFamily="34" charset="0"/>
                      </a:endParaRPr>
                    </a:p>
                    <a:p>
                      <a:pPr algn="l"/>
                      <a:r>
                        <a:rPr lang="es-ES_tradnl" sz="1000" b="1" dirty="0" err="1" smtClean="0">
                          <a:latin typeface="Calibri" pitchFamily="34" charset="0"/>
                          <a:cs typeface="Calibri" pitchFamily="34" charset="0"/>
                        </a:rPr>
                        <a:t>Alt</a:t>
                      </a:r>
                      <a:r>
                        <a:rPr lang="es-ES_tradnl" sz="1000" b="1" dirty="0" smtClean="0">
                          <a:latin typeface="Calibri" pitchFamily="34" charset="0"/>
                          <a:cs typeface="Calibri" pitchFamily="34" charset="0"/>
                        </a:rPr>
                        <a:t> + 138 = è</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b="1" dirty="0" err="1" smtClean="0">
                          <a:latin typeface="Calibri" pitchFamily="34" charset="0"/>
                          <a:cs typeface="Calibri" pitchFamily="34" charset="0"/>
                        </a:rPr>
                        <a:t>Alt</a:t>
                      </a:r>
                      <a:r>
                        <a:rPr lang="es-ES_tradnl" sz="1000" b="1" dirty="0" smtClean="0">
                          <a:latin typeface="Calibri" pitchFamily="34" charset="0"/>
                          <a:cs typeface="Calibri" pitchFamily="34" charset="0"/>
                        </a:rPr>
                        <a:t> + 0249 = ù</a:t>
                      </a:r>
                    </a:p>
                    <a:p>
                      <a:pPr algn="l"/>
                      <a:r>
                        <a:rPr lang="es-ES_tradnl" sz="1000" b="1" dirty="0" err="1" smtClean="0">
                          <a:latin typeface="Calibri" pitchFamily="34" charset="0"/>
                          <a:cs typeface="Calibri" pitchFamily="34" charset="0"/>
                        </a:rPr>
                        <a:t>Alt</a:t>
                      </a:r>
                      <a:r>
                        <a:rPr lang="es-ES_tradnl" sz="1000" b="1" dirty="0" smtClean="0">
                          <a:latin typeface="Calibri" pitchFamily="34" charset="0"/>
                          <a:cs typeface="Calibri" pitchFamily="34" charset="0"/>
                        </a:rPr>
                        <a:t> + 0234 = ê</a:t>
                      </a:r>
                    </a:p>
                    <a:p>
                      <a:pPr algn="l"/>
                      <a:r>
                        <a:rPr lang="es-ES_tradnl" sz="1000" b="1" dirty="0" err="1" smtClean="0">
                          <a:latin typeface="Calibri" pitchFamily="34" charset="0"/>
                          <a:cs typeface="Calibri" pitchFamily="34" charset="0"/>
                        </a:rPr>
                        <a:t>Alt</a:t>
                      </a:r>
                      <a:r>
                        <a:rPr lang="es-ES_tradnl" sz="1000" b="1" dirty="0" smtClean="0">
                          <a:latin typeface="Calibri" pitchFamily="34" charset="0"/>
                          <a:cs typeface="Calibri" pitchFamily="34" charset="0"/>
                        </a:rPr>
                        <a:t> + 0231 = 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s-ES_tradnl"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023558"/>
                  </a:ext>
                </a:extLst>
              </a:tr>
              <a:tr h="28131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dirty="0" smtClean="0">
                          <a:latin typeface="Calibri" panose="020F0502020204030204" pitchFamily="34" charset="0"/>
                          <a:cs typeface="Calibri" panose="020F0502020204030204" pitchFamily="34" charset="0"/>
                        </a:rPr>
                        <a:t>ACCURACY CHECKLIST (KEY</a:t>
                      </a:r>
                      <a:r>
                        <a:rPr lang="es-ES_tradnl" sz="1200" b="1" baseline="0" dirty="0" smtClean="0">
                          <a:latin typeface="Calibri" panose="020F0502020204030204" pitchFamily="34" charset="0"/>
                          <a:cs typeface="Calibri" panose="020F0502020204030204" pitchFamily="34" charset="0"/>
                        </a:rPr>
                        <a:t> </a:t>
                      </a:r>
                      <a:r>
                        <a:rPr lang="es-ES_tradnl" sz="1200" b="1" dirty="0" smtClean="0">
                          <a:latin typeface="Calibri" panose="020F0502020204030204" pitchFamily="34" charset="0"/>
                          <a:cs typeface="Calibri" panose="020F0502020204030204" pitchFamily="34" charset="0"/>
                        </a:rPr>
                        <a:t>STAGES 3 &amp;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2905026"/>
                  </a:ext>
                </a:extLst>
              </a:tr>
              <a:tr h="2323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800" b="1" dirty="0" smtClean="0">
                          <a:latin typeface="Calibri" panose="020F0502020204030204" pitchFamily="34" charset="0"/>
                          <a:cs typeface="Calibri" panose="020F0502020204030204" pitchFamily="34" charset="0"/>
                        </a:rPr>
                        <a:t>MINOR ERROR: NO EFFECT ON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00853728"/>
                  </a:ext>
                </a:extLst>
              </a:tr>
              <a:tr h="232337">
                <a:tc>
                  <a:txBody>
                    <a:bodyPr/>
                    <a:lstStyle/>
                    <a:p>
                      <a:pPr algn="ctr"/>
                      <a:r>
                        <a:rPr lang="es-ES_tradnl" sz="800" b="1" dirty="0" smtClean="0">
                          <a:latin typeface="Calibri" panose="020F0502020204030204" pitchFamily="34" charset="0"/>
                          <a:cs typeface="Calibri" panose="020F0502020204030204" pitchFamily="34" charset="0"/>
                        </a:rPr>
                        <a:t>SP</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solidFill>
                            <a:srgbClr val="000000"/>
                          </a:solidFill>
                          <a:latin typeface="Calibri" panose="020F0502020204030204" pitchFamily="34" charset="0"/>
                          <a:ea typeface="Times New Roman"/>
                          <a:cs typeface="Calibri" panose="020F0502020204030204" pitchFamily="34" charset="0"/>
                        </a:rPr>
                        <a:t>Spelling</a:t>
                      </a:r>
                      <a:endParaRPr lang="en-GB" sz="800" noProof="0" dirty="0" smtClean="0">
                        <a:latin typeface="Calibri" panose="020F0502020204030204" pitchFamily="34" charset="0"/>
                        <a:ea typeface="Times New Roman"/>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483014819"/>
                  </a:ext>
                </a:extLst>
              </a:tr>
              <a:tr h="232337">
                <a:tc>
                  <a:txBody>
                    <a:bodyPr/>
                    <a:lstStyle/>
                    <a:p>
                      <a:pPr algn="ctr"/>
                      <a:r>
                        <a:rPr lang="es-ES_tradnl" sz="800" b="1" dirty="0" smtClean="0">
                          <a:latin typeface="Calibri" panose="020F0502020204030204" pitchFamily="34" charset="0"/>
                          <a:cs typeface="Calibri" panose="020F0502020204030204" pitchFamily="34" charset="0"/>
                        </a:rPr>
                        <a:t>AC</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ea typeface="Times New Roman"/>
                          <a:cs typeface="Calibri" panose="020F0502020204030204" pitchFamily="34" charset="0"/>
                        </a:rPr>
                        <a:t>Accent missing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4592729"/>
                  </a:ext>
                </a:extLst>
              </a:tr>
              <a:tr h="232337">
                <a:tc>
                  <a:txBody>
                    <a:bodyPr/>
                    <a:lstStyle/>
                    <a:p>
                      <a:pPr algn="ctr"/>
                      <a:r>
                        <a:rPr lang="es-ES_tradnl" sz="800" b="1" dirty="0" smtClean="0">
                          <a:latin typeface="Calibri" panose="020F0502020204030204" pitchFamily="34" charset="0"/>
                          <a:cs typeface="Calibri" panose="020F0502020204030204" pitchFamily="34" charset="0"/>
                        </a:rPr>
                        <a:t>ADJ</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solidFill>
                            <a:srgbClr val="000000"/>
                          </a:solidFill>
                          <a:latin typeface="Calibri" panose="020F0502020204030204" pitchFamily="34" charset="0"/>
                          <a:ea typeface="Times New Roman"/>
                          <a:cs typeface="Calibri" panose="020F0502020204030204" pitchFamily="34" charset="0"/>
                        </a:rPr>
                        <a:t>Adjectival agreement</a:t>
                      </a:r>
                      <a:r>
                        <a:rPr lang="en-GB" sz="800" baseline="0" noProof="0" dirty="0" smtClean="0">
                          <a:solidFill>
                            <a:srgbClr val="000000"/>
                          </a:solidFill>
                          <a:latin typeface="Calibri" panose="020F0502020204030204" pitchFamily="34" charset="0"/>
                          <a:ea typeface="Times New Roman"/>
                          <a:cs typeface="Calibri" panose="020F0502020204030204" pitchFamily="34" charset="0"/>
                        </a:rPr>
                        <a:t> such as: </a:t>
                      </a:r>
                      <a:r>
                        <a:rPr lang="en-GB" sz="800" baseline="0" noProof="0" dirty="0" err="1" smtClean="0">
                          <a:solidFill>
                            <a:srgbClr val="000000"/>
                          </a:solidFill>
                          <a:latin typeface="Calibri" panose="020F0502020204030204" pitchFamily="34" charset="0"/>
                          <a:ea typeface="Times New Roman"/>
                          <a:cs typeface="Calibri" panose="020F0502020204030204" pitchFamily="34" charset="0"/>
                        </a:rPr>
                        <a:t>vert</a:t>
                      </a:r>
                      <a:r>
                        <a:rPr lang="en-GB" sz="800" baseline="0" noProof="0" dirty="0" smtClean="0">
                          <a:solidFill>
                            <a:srgbClr val="000000"/>
                          </a:solidFill>
                          <a:latin typeface="Calibri" panose="020F0502020204030204" pitchFamily="34" charset="0"/>
                          <a:ea typeface="Times New Roman"/>
                          <a:cs typeface="Calibri" panose="020F0502020204030204" pitchFamily="34" charset="0"/>
                        </a:rPr>
                        <a:t>/ </a:t>
                      </a:r>
                      <a:r>
                        <a:rPr lang="en-GB" sz="800" baseline="0" noProof="0" dirty="0" err="1" smtClean="0">
                          <a:solidFill>
                            <a:srgbClr val="000000"/>
                          </a:solidFill>
                          <a:latin typeface="Calibri" panose="020F0502020204030204" pitchFamily="34" charset="0"/>
                          <a:ea typeface="Times New Roman"/>
                          <a:cs typeface="Calibri" panose="020F0502020204030204" pitchFamily="34" charset="0"/>
                        </a:rPr>
                        <a:t>verte</a:t>
                      </a:r>
                      <a:r>
                        <a:rPr lang="en-GB" sz="800" baseline="0" noProof="0" dirty="0" smtClean="0">
                          <a:solidFill>
                            <a:srgbClr val="000000"/>
                          </a:solidFill>
                          <a:latin typeface="Calibri" panose="020F0502020204030204" pitchFamily="34" charset="0"/>
                          <a:ea typeface="Times New Roman"/>
                          <a:cs typeface="Calibri" panose="020F0502020204030204" pitchFamily="34" charset="0"/>
                        </a:rPr>
                        <a:t>/ </a:t>
                      </a:r>
                      <a:r>
                        <a:rPr lang="en-GB" sz="800" baseline="0" noProof="0" dirty="0" err="1" smtClean="0">
                          <a:solidFill>
                            <a:srgbClr val="000000"/>
                          </a:solidFill>
                          <a:latin typeface="Calibri" panose="020F0502020204030204" pitchFamily="34" charset="0"/>
                          <a:ea typeface="Times New Roman"/>
                          <a:cs typeface="Calibri" panose="020F0502020204030204" pitchFamily="34" charset="0"/>
                        </a:rPr>
                        <a:t>verts</a:t>
                      </a:r>
                      <a:r>
                        <a:rPr lang="en-GB" sz="800" baseline="0" noProof="0" dirty="0" smtClean="0">
                          <a:solidFill>
                            <a:srgbClr val="000000"/>
                          </a:solidFill>
                          <a:latin typeface="Calibri" panose="020F0502020204030204" pitchFamily="34" charset="0"/>
                          <a:ea typeface="Times New Roman"/>
                          <a:cs typeface="Calibri" panose="020F0502020204030204" pitchFamily="34" charset="0"/>
                        </a:rPr>
                        <a:t>/ </a:t>
                      </a:r>
                      <a:r>
                        <a:rPr lang="en-GB" sz="800" baseline="0" noProof="0" dirty="0" err="1" smtClean="0">
                          <a:solidFill>
                            <a:srgbClr val="000000"/>
                          </a:solidFill>
                          <a:latin typeface="Calibri" panose="020F0502020204030204" pitchFamily="34" charset="0"/>
                          <a:ea typeface="Times New Roman"/>
                          <a:cs typeface="Calibri" panose="020F0502020204030204" pitchFamily="34" charset="0"/>
                        </a:rPr>
                        <a:t>vertes</a:t>
                      </a:r>
                      <a:endParaRPr lang="en-GB" sz="800" noProof="0" dirty="0" smtClean="0">
                        <a:latin typeface="Calibri" panose="020F0502020204030204" pitchFamily="34" charset="0"/>
                        <a:ea typeface="Times New Roman"/>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443324"/>
                  </a:ext>
                </a:extLst>
              </a:tr>
              <a:tr h="387229">
                <a:tc>
                  <a:txBody>
                    <a:bodyPr/>
                    <a:lstStyle/>
                    <a:p>
                      <a:pPr algn="ctr"/>
                      <a:r>
                        <a:rPr lang="es-ES_tradnl" sz="800" b="1" dirty="0" smtClean="0">
                          <a:latin typeface="Calibri" panose="020F0502020204030204" pitchFamily="34" charset="0"/>
                          <a:cs typeface="Calibri" panose="020F0502020204030204" pitchFamily="34" charset="0"/>
                        </a:rPr>
                        <a:t>GE</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noProof="0" dirty="0" smtClean="0">
                          <a:solidFill>
                            <a:srgbClr val="000000"/>
                          </a:solidFill>
                          <a:latin typeface="Calibri" panose="020F0502020204030204" pitchFamily="34" charset="0"/>
                          <a:ea typeface="Times New Roman"/>
                          <a:cs typeface="Calibri" panose="020F0502020204030204" pitchFamily="34" charset="0"/>
                        </a:rPr>
                        <a:t>Gender of small but important words such as: </a:t>
                      </a:r>
                      <a:r>
                        <a:rPr lang="en-GB" sz="800" b="1" noProof="0" dirty="0" smtClean="0">
                          <a:solidFill>
                            <a:srgbClr val="000000"/>
                          </a:solidFill>
                          <a:latin typeface="Calibri" panose="020F0502020204030204" pitchFamily="34" charset="0"/>
                          <a:ea typeface="Times New Roman"/>
                          <a:cs typeface="Calibri" panose="020F0502020204030204" pitchFamily="34" charset="0"/>
                        </a:rPr>
                        <a:t>A</a:t>
                      </a:r>
                      <a:r>
                        <a:rPr lang="en-GB" sz="800" noProof="0" dirty="0" smtClean="0">
                          <a:solidFill>
                            <a:srgbClr val="000000"/>
                          </a:solidFill>
                          <a:latin typeface="Calibri" panose="020F0502020204030204" pitchFamily="34" charset="0"/>
                          <a:ea typeface="Times New Roman"/>
                          <a:cs typeface="Calibri" panose="020F0502020204030204" pitchFamily="34" charset="0"/>
                        </a:rPr>
                        <a:t> (un/ </a:t>
                      </a:r>
                      <a:r>
                        <a:rPr lang="en-GB" sz="800" noProof="0" dirty="0" err="1" smtClean="0">
                          <a:solidFill>
                            <a:srgbClr val="000000"/>
                          </a:solidFill>
                          <a:latin typeface="Calibri" panose="020F0502020204030204" pitchFamily="34" charset="0"/>
                          <a:ea typeface="Times New Roman"/>
                          <a:cs typeface="Calibri" panose="020F0502020204030204" pitchFamily="34" charset="0"/>
                        </a:rPr>
                        <a:t>une</a:t>
                      </a:r>
                      <a:r>
                        <a:rPr lang="en-GB" sz="800" noProof="0" dirty="0" smtClean="0">
                          <a:solidFill>
                            <a:srgbClr val="000000"/>
                          </a:solidFill>
                          <a:latin typeface="Calibri" panose="020F0502020204030204" pitchFamily="34" charset="0"/>
                          <a:ea typeface="Times New Roman"/>
                          <a:cs typeface="Calibri" panose="020F0502020204030204" pitchFamily="34" charset="0"/>
                        </a:rPr>
                        <a:t>), </a:t>
                      </a:r>
                      <a:r>
                        <a:rPr lang="en-GB" sz="800" b="1" noProof="0" dirty="0" smtClean="0">
                          <a:solidFill>
                            <a:srgbClr val="000000"/>
                          </a:solidFill>
                          <a:latin typeface="Calibri" panose="020F0502020204030204" pitchFamily="34" charset="0"/>
                          <a:ea typeface="Times New Roman"/>
                          <a:cs typeface="Calibri" panose="020F0502020204030204" pitchFamily="34" charset="0"/>
                        </a:rPr>
                        <a:t>some</a:t>
                      </a:r>
                      <a:r>
                        <a:rPr lang="en-GB" sz="800" noProof="0" dirty="0" smtClean="0">
                          <a:solidFill>
                            <a:srgbClr val="000000"/>
                          </a:solidFill>
                          <a:latin typeface="Calibri" panose="020F0502020204030204" pitchFamily="34" charset="0"/>
                          <a:ea typeface="Times New Roman"/>
                          <a:cs typeface="Calibri" panose="020F0502020204030204" pitchFamily="34" charset="0"/>
                        </a:rPr>
                        <a:t> des),</a:t>
                      </a:r>
                      <a:r>
                        <a:rPr lang="en-GB" sz="800" baseline="0" noProof="0" dirty="0" smtClean="0">
                          <a:solidFill>
                            <a:srgbClr val="000000"/>
                          </a:solidFill>
                          <a:latin typeface="Calibri" panose="020F0502020204030204" pitchFamily="34" charset="0"/>
                          <a:ea typeface="Times New Roman"/>
                          <a:cs typeface="Calibri" panose="020F0502020204030204" pitchFamily="34" charset="0"/>
                        </a:rPr>
                        <a:t> </a:t>
                      </a:r>
                      <a:r>
                        <a:rPr lang="en-GB" sz="800" b="1" noProof="0" dirty="0" smtClean="0">
                          <a:solidFill>
                            <a:srgbClr val="000000"/>
                          </a:solidFill>
                          <a:latin typeface="Calibri" panose="020F0502020204030204" pitchFamily="34" charset="0"/>
                          <a:ea typeface="Times New Roman"/>
                          <a:cs typeface="Calibri" panose="020F0502020204030204" pitchFamily="34" charset="0"/>
                        </a:rPr>
                        <a:t>the </a:t>
                      </a:r>
                      <a:r>
                        <a:rPr lang="en-GB" sz="800" noProof="0" dirty="0" smtClean="0">
                          <a:solidFill>
                            <a:srgbClr val="000000"/>
                          </a:solidFill>
                          <a:latin typeface="Calibri" panose="020F0502020204030204" pitchFamily="34" charset="0"/>
                          <a:ea typeface="Times New Roman"/>
                          <a:cs typeface="Calibri" panose="020F0502020204030204" pitchFamily="34" charset="0"/>
                        </a:rPr>
                        <a:t>(le/ la/les), </a:t>
                      </a:r>
                      <a:r>
                        <a:rPr lang="en-GB" sz="800" b="1" noProof="0" dirty="0" smtClean="0">
                          <a:solidFill>
                            <a:srgbClr val="000000"/>
                          </a:solidFill>
                          <a:latin typeface="Calibri" panose="020F0502020204030204" pitchFamily="34" charset="0"/>
                          <a:ea typeface="Times New Roman"/>
                          <a:cs typeface="Calibri" panose="020F0502020204030204" pitchFamily="34" charset="0"/>
                        </a:rPr>
                        <a:t>my</a:t>
                      </a:r>
                      <a:r>
                        <a:rPr lang="en-GB" sz="800" noProof="0" dirty="0" smtClean="0">
                          <a:solidFill>
                            <a:srgbClr val="000000"/>
                          </a:solidFill>
                          <a:latin typeface="Calibri" panose="020F0502020204030204" pitchFamily="34" charset="0"/>
                          <a:ea typeface="Times New Roman"/>
                          <a:cs typeface="Calibri" panose="020F0502020204030204" pitchFamily="34" charset="0"/>
                        </a:rPr>
                        <a:t> (mon/ma/</a:t>
                      </a:r>
                      <a:r>
                        <a:rPr lang="en-GB" sz="800" noProof="0" dirty="0" err="1" smtClean="0">
                          <a:solidFill>
                            <a:srgbClr val="000000"/>
                          </a:solidFill>
                          <a:latin typeface="Calibri" panose="020F0502020204030204" pitchFamily="34" charset="0"/>
                          <a:ea typeface="Times New Roman"/>
                          <a:cs typeface="Calibri" panose="020F0502020204030204" pitchFamily="34" charset="0"/>
                        </a:rPr>
                        <a:t>mes</a:t>
                      </a:r>
                      <a:r>
                        <a:rPr lang="en-GB" sz="800" noProof="0" dirty="0" smtClean="0">
                          <a:solidFill>
                            <a:srgbClr val="000000"/>
                          </a:solidFill>
                          <a:latin typeface="Calibri" panose="020F0502020204030204" pitchFamily="34" charset="0"/>
                          <a:ea typeface="Times New Roman"/>
                          <a:cs typeface="Calibri" panose="020F0502020204030204" pitchFamily="34" charset="0"/>
                        </a:rPr>
                        <a:t>) </a:t>
                      </a:r>
                      <a:r>
                        <a:rPr lang="en-GB" sz="800" noProof="0" dirty="0" err="1" smtClean="0">
                          <a:solidFill>
                            <a:srgbClr val="000000"/>
                          </a:solidFill>
                          <a:latin typeface="Calibri" panose="020F0502020204030204" pitchFamily="34" charset="0"/>
                          <a:ea typeface="Times New Roman"/>
                          <a:cs typeface="Calibri" panose="020F0502020204030204" pitchFamily="34" charset="0"/>
                        </a:rPr>
                        <a:t>etc</a:t>
                      </a:r>
                      <a:endParaRPr lang="en-GB" sz="800" noProof="0" dirty="0" smtClean="0">
                        <a:latin typeface="Calibri" panose="020F0502020204030204" pitchFamily="34" charset="0"/>
                        <a:ea typeface="Times New Roman"/>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861931061"/>
                  </a:ext>
                </a:extLst>
              </a:tr>
              <a:tr h="2323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noProof="0" dirty="0" smtClean="0">
                          <a:latin typeface="Calibri" panose="020F0502020204030204" pitchFamily="34" charset="0"/>
                          <a:cs typeface="Calibri" panose="020F0502020204030204" pitchFamily="34" charset="0"/>
                        </a:rPr>
                        <a:t>SERIOUS ERROR:</a:t>
                      </a:r>
                      <a:r>
                        <a:rPr lang="en-GB" sz="800" b="1" baseline="0" noProof="0" dirty="0" smtClean="0">
                          <a:latin typeface="Calibri" panose="020F0502020204030204" pitchFamily="34" charset="0"/>
                          <a:cs typeface="Calibri" panose="020F0502020204030204" pitchFamily="34" charset="0"/>
                        </a:rPr>
                        <a:t> </a:t>
                      </a:r>
                      <a:r>
                        <a:rPr lang="en-GB" sz="800" b="1" noProof="0" dirty="0" smtClean="0">
                          <a:latin typeface="Calibri" panose="020F0502020204030204" pitchFamily="34" charset="0"/>
                          <a:cs typeface="Calibri" panose="020F0502020204030204" pitchFamily="34" charset="0"/>
                        </a:rPr>
                        <a:t>EFFECT ON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75462"/>
                  </a:ext>
                </a:extLst>
              </a:tr>
              <a:tr h="232337">
                <a:tc>
                  <a:txBody>
                    <a:bodyPr/>
                    <a:lstStyle/>
                    <a:p>
                      <a:pPr algn="ctr"/>
                      <a:r>
                        <a:rPr lang="es-ES_tradnl" sz="800" b="1" dirty="0" smtClean="0">
                          <a:latin typeface="Calibri" panose="020F0502020204030204" pitchFamily="34" charset="0"/>
                          <a:cs typeface="Calibri" panose="020F0502020204030204" pitchFamily="34" charset="0"/>
                        </a:rPr>
                        <a:t>VB</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cs typeface="Calibri" panose="020F0502020204030204" pitchFamily="34" charset="0"/>
                        </a:rPr>
                        <a:t>Wrong ending</a:t>
                      </a:r>
                      <a:r>
                        <a:rPr lang="en-GB" sz="800" baseline="0" noProof="0" dirty="0" smtClean="0">
                          <a:latin typeface="Calibri" panose="020F0502020204030204" pitchFamily="34" charset="0"/>
                          <a:cs typeface="Calibri" panose="020F0502020204030204" pitchFamily="34" charset="0"/>
                        </a:rPr>
                        <a:t> on verb or wrong tense</a:t>
                      </a:r>
                      <a:endParaRPr lang="en-GB" sz="800" noProof="0" dirty="0" smtClean="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6083470"/>
                  </a:ext>
                </a:extLst>
              </a:tr>
              <a:tr h="232337">
                <a:tc>
                  <a:txBody>
                    <a:bodyPr/>
                    <a:lstStyle/>
                    <a:p>
                      <a:pPr algn="ctr"/>
                      <a:r>
                        <a:rPr lang="es-ES_tradnl" sz="800" b="1" dirty="0" smtClean="0">
                          <a:latin typeface="Calibri" panose="020F0502020204030204" pitchFamily="34" charset="0"/>
                          <a:cs typeface="Calibri" panose="020F0502020204030204" pitchFamily="34" charset="0"/>
                        </a:rPr>
                        <a:t>WO</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cs typeface="Calibri" panose="020F0502020204030204" pitchFamily="34" charset="0"/>
                        </a:rPr>
                        <a:t>Word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8628966"/>
                  </a:ext>
                </a:extLst>
              </a:tr>
              <a:tr h="232337">
                <a:tc>
                  <a:txBody>
                    <a:bodyPr/>
                    <a:lstStyle/>
                    <a:p>
                      <a:pPr algn="ctr"/>
                      <a:r>
                        <a:rPr lang="es-ES_tradnl" sz="800" b="1" dirty="0" smtClean="0">
                          <a:latin typeface="Calibri" panose="020F0502020204030204" pitchFamily="34" charset="0"/>
                          <a:cs typeface="Calibri" panose="020F0502020204030204" pitchFamily="34" charset="0"/>
                        </a:rPr>
                        <a:t>INF</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cs typeface="Calibri" panose="020F0502020204030204" pitchFamily="34" charset="0"/>
                        </a:rPr>
                        <a:t>Infinitive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8142160"/>
                  </a:ext>
                </a:extLst>
              </a:tr>
              <a:tr h="232337">
                <a:tc>
                  <a:txBody>
                    <a:bodyPr/>
                    <a:lstStyle/>
                    <a:p>
                      <a:pPr algn="ctr"/>
                      <a:r>
                        <a:rPr lang="es-ES_tradnl" sz="800" b="1" dirty="0" smtClean="0">
                          <a:latin typeface="Calibri" panose="020F0502020204030204" pitchFamily="34" charset="0"/>
                          <a:cs typeface="Calibri" panose="020F0502020204030204" pitchFamily="34" charset="0"/>
                        </a:rPr>
                        <a:t>?</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cs typeface="Calibri" panose="020F0502020204030204" pitchFamily="34" charset="0"/>
                        </a:rPr>
                        <a:t>Unclear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1872561"/>
                  </a:ext>
                </a:extLst>
              </a:tr>
              <a:tr h="232337">
                <a:tc>
                  <a:txBody>
                    <a:bodyPr/>
                    <a:lstStyle/>
                    <a:p>
                      <a:pPr algn="ctr"/>
                      <a:r>
                        <a:rPr lang="es-ES_tradnl" sz="800" b="1" dirty="0" smtClean="0">
                          <a:latin typeface="Calibri" panose="020F0502020204030204" pitchFamily="34" charset="0"/>
                          <a:cs typeface="Calibri" panose="020F0502020204030204" pitchFamily="34" charset="0"/>
                        </a:rPr>
                        <a:t>NR</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cs typeface="Calibri" panose="020F0502020204030204" pitchFamily="34" charset="0"/>
                        </a:rPr>
                        <a:t>Not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0977962"/>
                  </a:ext>
                </a:extLst>
              </a:tr>
              <a:tr h="232337">
                <a:tc>
                  <a:txBody>
                    <a:bodyPr/>
                    <a:lstStyle/>
                    <a:p>
                      <a:pPr algn="ctr"/>
                      <a:r>
                        <a:rPr lang="es-ES_tradnl" sz="800" b="1" dirty="0" smtClean="0">
                          <a:latin typeface="Calibri" panose="020F0502020204030204" pitchFamily="34" charset="0"/>
                          <a:cs typeface="Calibri" panose="020F0502020204030204" pitchFamily="34" charset="0"/>
                        </a:rPr>
                        <a:t>˄</a:t>
                      </a:r>
                      <a:endParaRPr lang="es-ES_tradnl" sz="8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noProof="0" dirty="0" smtClean="0">
                          <a:latin typeface="Calibri" panose="020F0502020204030204" pitchFamily="34" charset="0"/>
                          <a:cs typeface="Calibri" panose="020F0502020204030204" pitchFamily="34" charset="0"/>
                        </a:rPr>
                        <a:t>Missing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862712780"/>
                  </a:ext>
                </a:extLst>
              </a:tr>
            </a:tbl>
          </a:graphicData>
        </a:graphic>
      </p:graphicFrame>
      <p:sp>
        <p:nvSpPr>
          <p:cNvPr id="2" name="Slide Number Placeholder 1"/>
          <p:cNvSpPr>
            <a:spLocks noGrp="1"/>
          </p:cNvSpPr>
          <p:nvPr>
            <p:ph type="sldNum" sz="quarter" idx="12"/>
          </p:nvPr>
        </p:nvSpPr>
        <p:spPr>
          <a:xfrm>
            <a:off x="5085184" y="8626641"/>
            <a:ext cx="1600200" cy="485775"/>
          </a:xfrm>
        </p:spPr>
        <p:txBody>
          <a:bodyPr/>
          <a:lstStyle/>
          <a:p>
            <a:pPr>
              <a:defRPr/>
            </a:pPr>
            <a:fld id="{0F145BFC-05E3-4D00-AE96-44E6DC1FA43B}" type="slidenum">
              <a:rPr lang="en-GB" smtClean="0"/>
              <a:pPr>
                <a:defRPr/>
              </a:pPr>
              <a:t>63</a:t>
            </a:fld>
            <a:endParaRPr lang="en-GB" dirty="0"/>
          </a:p>
        </p:txBody>
      </p:sp>
    </p:spTree>
    <p:extLst>
      <p:ext uri="{BB962C8B-B14F-4D97-AF65-F5344CB8AC3E}">
        <p14:creationId xmlns:p14="http://schemas.microsoft.com/office/powerpoint/2010/main" val="208067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extLst>
              <p:ext uri="{D42A27DB-BD31-4B8C-83A1-F6EECF244321}">
                <p14:modId xmlns:p14="http://schemas.microsoft.com/office/powerpoint/2010/main" val="678981783"/>
              </p:ext>
            </p:extLst>
          </p:nvPr>
        </p:nvGraphicFramePr>
        <p:xfrm>
          <a:off x="368300" y="2951295"/>
          <a:ext cx="6121400" cy="3219160"/>
        </p:xfrm>
        <a:graphic>
          <a:graphicData uri="http://schemas.openxmlformats.org/drawingml/2006/table">
            <a:tbl>
              <a:tblPr/>
              <a:tblGrid>
                <a:gridCol w="1655762">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512888">
                  <a:extLst>
                    <a:ext uri="{9D8B030D-6E8A-4147-A177-3AD203B41FA5}">
                      <a16:colId xmlns:a16="http://schemas.microsoft.com/office/drawing/2014/main" val="20003"/>
                    </a:ext>
                  </a:extLst>
                </a:gridCol>
              </a:tblGrid>
              <a:tr h="335339">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Calibri" pitchFamily="34" charset="0"/>
                        </a:rPr>
                        <a:t>Regular present tense verbs</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79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(ER) </a:t>
                      </a:r>
                      <a:r>
                        <a:rPr kumimoji="0" lang="en-GB" sz="1600" b="0" i="0" u="none" strike="noStrike" cap="none" normalizeH="0" baseline="0" dirty="0" err="1">
                          <a:ln>
                            <a:noFill/>
                          </a:ln>
                          <a:solidFill>
                            <a:schemeClr val="tx1"/>
                          </a:solidFill>
                          <a:effectLst/>
                          <a:latin typeface="Calibri" pitchFamily="34" charset="0"/>
                          <a:cs typeface="Calibri" pitchFamily="34" charset="0"/>
                        </a:rPr>
                        <a:t>jouer</a:t>
                      </a:r>
                      <a:r>
                        <a:rPr kumimoji="0" lang="en-GB" sz="1600" b="0" i="0" u="none" strike="noStrike" cap="none" normalizeH="0" baseline="0" dirty="0">
                          <a:ln>
                            <a:noFill/>
                          </a:ln>
                          <a:solidFill>
                            <a:schemeClr val="tx1"/>
                          </a:solidFill>
                          <a:effectLst/>
                          <a:latin typeface="Calibri" pitchFamily="34" charset="0"/>
                          <a:cs typeface="Calibri" pitchFamily="34" charset="0"/>
                        </a:rPr>
                        <a:t> – to play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(IR) </a:t>
                      </a:r>
                      <a:r>
                        <a:rPr kumimoji="0" lang="en-GB" sz="1600" b="0" i="0" u="none" strike="noStrike" cap="none" normalizeH="0" baseline="0" dirty="0" err="1">
                          <a:ln>
                            <a:noFill/>
                          </a:ln>
                          <a:solidFill>
                            <a:schemeClr val="tx1"/>
                          </a:solidFill>
                          <a:effectLst/>
                          <a:latin typeface="Calibri" pitchFamily="34" charset="0"/>
                          <a:cs typeface="Calibri" pitchFamily="34" charset="0"/>
                        </a:rPr>
                        <a:t>finir</a:t>
                      </a:r>
                      <a:r>
                        <a:rPr kumimoji="0" lang="en-GB" sz="1600" b="0" i="0" u="none" strike="noStrike" cap="none" normalizeH="0" baseline="0" dirty="0">
                          <a:ln>
                            <a:noFill/>
                          </a:ln>
                          <a:solidFill>
                            <a:schemeClr val="tx1"/>
                          </a:solidFill>
                          <a:effectLst/>
                          <a:latin typeface="Calibri" pitchFamily="34" charset="0"/>
                          <a:cs typeface="Calibri" pitchFamily="34" charset="0"/>
                        </a:rPr>
                        <a:t> – to finish</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(RE) </a:t>
                      </a:r>
                      <a:r>
                        <a:rPr kumimoji="0" lang="en-GB" sz="1600" b="0" i="0" u="none" strike="noStrike" cap="none" normalizeH="0" baseline="0" dirty="0" err="1">
                          <a:ln>
                            <a:noFill/>
                          </a:ln>
                          <a:solidFill>
                            <a:schemeClr val="tx1"/>
                          </a:solidFill>
                          <a:effectLst/>
                          <a:latin typeface="Calibri" pitchFamily="34" charset="0"/>
                          <a:cs typeface="Calibri" pitchFamily="34" charset="0"/>
                        </a:rPr>
                        <a:t>vendre</a:t>
                      </a:r>
                      <a:r>
                        <a:rPr kumimoji="0" lang="en-GB" sz="1600" b="0" i="0" u="none" strike="noStrike" cap="none" normalizeH="0" baseline="0" dirty="0">
                          <a:ln>
                            <a:noFill/>
                          </a:ln>
                          <a:solidFill>
                            <a:schemeClr val="tx1"/>
                          </a:solidFill>
                          <a:effectLst/>
                          <a:latin typeface="Calibri" pitchFamily="34" charset="0"/>
                          <a:cs typeface="Calibri" pitchFamily="34" charset="0"/>
                        </a:rPr>
                        <a:t> – to sell</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joue</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Calibri" pitchFamily="34" charset="0"/>
                        </a:rPr>
                        <a:t>finis</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Calibri" pitchFamily="34" charset="0"/>
                        </a:rPr>
                        <a:t>vends</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t</a:t>
                      </a:r>
                      <a:r>
                        <a:rPr kumimoji="0" lang="en-US" sz="1600" b="0" i="0" u="none" strike="noStrike" cap="none" normalizeH="0" baseline="0" dirty="0">
                          <a:ln>
                            <a:noFill/>
                          </a:ln>
                          <a:solidFill>
                            <a:schemeClr val="tx1"/>
                          </a:solidFill>
                          <a:effectLst/>
                          <a:latin typeface="Calibri" pitchFamily="34" charset="0"/>
                          <a:cs typeface="Calibri" pitchFamily="34" charset="0"/>
                        </a:rPr>
                        <a:t>u </a:t>
                      </a:r>
                      <a:r>
                        <a:rPr kumimoji="0" lang="en-US" sz="1400" b="0" i="0" u="none" strike="noStrike" cap="none" normalizeH="0" baseline="0" dirty="0">
                          <a:ln>
                            <a:noFill/>
                          </a:ln>
                          <a:solidFill>
                            <a:schemeClr val="tx1"/>
                          </a:solidFill>
                          <a:effectLst/>
                          <a:latin typeface="Calibri" pitchFamily="34" charset="0"/>
                          <a:cs typeface="Calibri" pitchFamily="34" charset="0"/>
                        </a:rPr>
                        <a:t>(you, 1 </a:t>
                      </a:r>
                      <a:r>
                        <a:rPr kumimoji="0" lang="en-US" sz="1400" b="0" i="0" u="none" strike="noStrike" cap="none" normalizeH="0" baseline="0" dirty="0" err="1">
                          <a:ln>
                            <a:noFill/>
                          </a:ln>
                          <a:solidFill>
                            <a:schemeClr val="tx1"/>
                          </a:solidFill>
                          <a:effectLst/>
                          <a:latin typeface="Calibri" pitchFamily="34" charset="0"/>
                          <a:cs typeface="Calibri" pitchFamily="34" charset="0"/>
                        </a:rPr>
                        <a:t>pers</a:t>
                      </a:r>
                      <a:r>
                        <a:rPr kumimoji="0" lang="en-US" sz="14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joues</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600" b="1" i="0" u="none" strike="noStrike" cap="none" normalizeH="0" baseline="0" dirty="0">
                          <a:ln>
                            <a:noFill/>
                          </a:ln>
                          <a:solidFill>
                            <a:schemeClr val="tx1"/>
                          </a:solidFill>
                          <a:effectLst/>
                          <a:latin typeface="Calibri" pitchFamily="34" charset="0"/>
                          <a:cs typeface="Calibri" pitchFamily="34" charset="0"/>
                        </a:rPr>
                        <a:t>finis</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Calibri" pitchFamily="34" charset="0"/>
                        </a:rPr>
                        <a:t>vends</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il</a:t>
                      </a:r>
                      <a:r>
                        <a:rPr kumimoji="0" lang="en-US" sz="1600" b="0" i="0" u="none" strike="noStrike" cap="none" normalizeH="0" baseline="0" dirty="0">
                          <a:ln>
                            <a:noFill/>
                          </a:ln>
                          <a:solidFill>
                            <a:schemeClr val="tx1"/>
                          </a:solidFill>
                          <a:effectLst/>
                          <a:latin typeface="Calibri" pitchFamily="34" charset="0"/>
                          <a:cs typeface="Calibri" pitchFamily="34" charset="0"/>
                        </a:rPr>
                        <a:t>/</a:t>
                      </a:r>
                      <a:r>
                        <a:rPr kumimoji="0" lang="en-US" sz="1600" b="0" i="0" u="none" strike="noStrike" cap="none" normalizeH="0" baseline="0" dirty="0" err="1">
                          <a:ln>
                            <a:noFill/>
                          </a:ln>
                          <a:solidFill>
                            <a:schemeClr val="tx1"/>
                          </a:solidFill>
                          <a:effectLst/>
                          <a:latin typeface="Calibri" pitchFamily="34" charset="0"/>
                          <a:cs typeface="Calibri" pitchFamily="34" charset="0"/>
                        </a:rPr>
                        <a:t>elle</a:t>
                      </a:r>
                      <a:r>
                        <a:rPr kumimoji="0" lang="en-US" sz="16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on </a:t>
                      </a:r>
                      <a:r>
                        <a:rPr kumimoji="0" lang="en-GB" sz="9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joue</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finit</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Calibri" pitchFamily="34" charset="0"/>
                        </a:rPr>
                        <a:t>vend</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jouons</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finissons</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vendons</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Calibri" pitchFamily="34" charset="0"/>
                        </a:rPr>
                        <a:t>vous</a:t>
                      </a:r>
                      <a:r>
                        <a:rPr kumimoji="0" lang="en-GB" sz="1600" b="0" i="0" u="none" strike="noStrike" cap="none" normalizeH="0" baseline="0" dirty="0">
                          <a:ln>
                            <a:noFill/>
                          </a:ln>
                          <a:solidFill>
                            <a:schemeClr val="tx1"/>
                          </a:solidFill>
                          <a:effectLst/>
                          <a:latin typeface="Calibri" pitchFamily="34" charset="0"/>
                          <a:cs typeface="Calibri" pitchFamily="34" charset="0"/>
                        </a:rPr>
                        <a:t> </a:t>
                      </a:r>
                      <a:r>
                        <a:rPr kumimoji="0" lang="en-GB" sz="100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600" b="1" i="0" u="none" strike="noStrike" cap="none" normalizeH="0" baseline="0" dirty="0" err="1">
                          <a:ln>
                            <a:noFill/>
                          </a:ln>
                          <a:solidFill>
                            <a:schemeClr val="tx1"/>
                          </a:solidFill>
                          <a:effectLst/>
                          <a:latin typeface="Calibri" pitchFamily="34" charset="0"/>
                          <a:cs typeface="Calibri" pitchFamily="34" charset="0"/>
                        </a:rPr>
                        <a:t>joue</a:t>
                      </a:r>
                      <a:r>
                        <a:rPr kumimoji="0" lang="en-US" sz="1600" b="1" i="0" u="none" strike="noStrike" cap="none" normalizeH="0" baseline="0" dirty="0">
                          <a:ln>
                            <a:noFill/>
                          </a:ln>
                          <a:solidFill>
                            <a:schemeClr val="tx1"/>
                          </a:solidFill>
                          <a:effectLst/>
                          <a:latin typeface="Calibri" pitchFamily="34" charset="0"/>
                          <a:cs typeface="Calibri" pitchFamily="34" charset="0"/>
                        </a:rPr>
                        <a:t>z</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finissez</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vendez</a:t>
                      </a:r>
                      <a:endParaRPr kumimoji="0" lang="en-US"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Calibri" pitchFamily="34" charset="0"/>
                        </a:rPr>
                        <a:t>ils</a:t>
                      </a:r>
                      <a:r>
                        <a:rPr kumimoji="0" lang="en-GB" sz="1600" b="0" i="0" u="none" strike="noStrike" cap="none" normalizeH="0" baseline="0" dirty="0">
                          <a:ln>
                            <a:noFill/>
                          </a:ln>
                          <a:solidFill>
                            <a:schemeClr val="tx1"/>
                          </a:solidFill>
                          <a:effectLst/>
                          <a:latin typeface="Calibri" pitchFamily="34" charset="0"/>
                          <a:cs typeface="Calibri" pitchFamily="34" charset="0"/>
                        </a:rPr>
                        <a:t>/</a:t>
                      </a:r>
                      <a:r>
                        <a:rPr kumimoji="0" lang="en-GB" sz="1600" b="0" i="0" u="none" strike="noStrike" cap="none" normalizeH="0" baseline="0" dirty="0" err="1">
                          <a:ln>
                            <a:noFill/>
                          </a:ln>
                          <a:solidFill>
                            <a:schemeClr val="tx1"/>
                          </a:solidFill>
                          <a:effectLst/>
                          <a:latin typeface="Calibri" pitchFamily="34" charset="0"/>
                          <a:cs typeface="Calibri" pitchFamily="34" charset="0"/>
                        </a:rPr>
                        <a:t>elles</a:t>
                      </a:r>
                      <a:r>
                        <a:rPr kumimoji="0" lang="en-GB" sz="16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600" b="1" i="0" u="none" strike="noStrike" cap="none" normalizeH="0" baseline="0" dirty="0" err="1">
                          <a:ln>
                            <a:noFill/>
                          </a:ln>
                          <a:solidFill>
                            <a:schemeClr val="tx1"/>
                          </a:solidFill>
                          <a:effectLst/>
                          <a:latin typeface="Calibri" pitchFamily="34" charset="0"/>
                          <a:cs typeface="Calibri" pitchFamily="34" charset="0"/>
                        </a:rPr>
                        <a:t>jouent</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finissent</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Calibri" pitchFamily="34" charset="0"/>
                        </a:rPr>
                        <a:t>vendent</a:t>
                      </a:r>
                      <a:endParaRPr kumimoji="0" lang="en-GB" sz="1600" b="1" i="0" u="none" strike="noStrike" cap="none" normalizeH="0" baseline="0" dirty="0">
                        <a:ln>
                          <a:noFill/>
                        </a:ln>
                        <a:solidFill>
                          <a:schemeClr val="tx1"/>
                        </a:solidFill>
                        <a:effectLst/>
                        <a:latin typeface="Calibri" pitchFamily="34" charset="0"/>
                        <a:cs typeface="Calibri"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2344" name="Text Box 56"/>
          <p:cNvSpPr txBox="1">
            <a:spLocks noChangeArrowheads="1"/>
          </p:cNvSpPr>
          <p:nvPr/>
        </p:nvSpPr>
        <p:spPr bwMode="auto">
          <a:xfrm>
            <a:off x="188913" y="107950"/>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Regular present tense verbs</a:t>
            </a:r>
          </a:p>
        </p:txBody>
      </p:sp>
      <p:sp>
        <p:nvSpPr>
          <p:cNvPr id="12345" name="Text Box 57"/>
          <p:cNvSpPr txBox="1">
            <a:spLocks noChangeArrowheads="1"/>
          </p:cNvSpPr>
          <p:nvPr/>
        </p:nvSpPr>
        <p:spPr bwMode="auto">
          <a:xfrm>
            <a:off x="188913" y="468313"/>
            <a:ext cx="64531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dirty="0">
                <a:latin typeface="Calibri" pitchFamily="34" charset="0"/>
                <a:cs typeface="Calibri" pitchFamily="34" charset="0"/>
              </a:rPr>
              <a:t>To talk about actions in the present, you need to change the </a:t>
            </a:r>
            <a:r>
              <a:rPr lang="en-GB" sz="1600" b="1" dirty="0">
                <a:latin typeface="Calibri" pitchFamily="34" charset="0"/>
                <a:cs typeface="Calibri" pitchFamily="34" charset="0"/>
              </a:rPr>
              <a:t>infinitive</a:t>
            </a:r>
            <a:r>
              <a:rPr lang="en-GB" sz="1600" dirty="0">
                <a:latin typeface="Calibri" pitchFamily="34" charset="0"/>
                <a:cs typeface="Calibri" pitchFamily="34" charset="0"/>
              </a:rPr>
              <a:t> verb by taking off the last 2 letters (either – -ER, –IR or -RE) and adding different endings.  </a:t>
            </a:r>
            <a:br>
              <a:rPr lang="en-GB" sz="1600" dirty="0">
                <a:latin typeface="Calibri" pitchFamily="34" charset="0"/>
                <a:cs typeface="Calibri" pitchFamily="34" charset="0"/>
              </a:rPr>
            </a:br>
            <a:r>
              <a:rPr lang="en-GB" sz="1600" dirty="0">
                <a:latin typeface="Calibri" pitchFamily="34" charset="0"/>
                <a:cs typeface="Calibri" pitchFamily="34" charset="0"/>
              </a:rPr>
              <a:t>The subject pronoun and the endings tell you who is doing the action of the verb. E.g. </a:t>
            </a:r>
            <a:r>
              <a:rPr lang="en-GB" sz="1600" b="1" dirty="0">
                <a:latin typeface="Calibri" pitchFamily="34" charset="0"/>
                <a:cs typeface="Calibri" pitchFamily="34" charset="0"/>
              </a:rPr>
              <a:t>je</a:t>
            </a:r>
            <a:r>
              <a:rPr lang="en-GB" sz="1600" dirty="0">
                <a:latin typeface="Calibri" pitchFamily="34" charset="0"/>
                <a:cs typeface="Calibri" pitchFamily="34" charset="0"/>
              </a:rPr>
              <a:t> </a:t>
            </a:r>
            <a:r>
              <a:rPr lang="en-GB" sz="1600" dirty="0" err="1">
                <a:latin typeface="Calibri" pitchFamily="34" charset="0"/>
                <a:cs typeface="Calibri" pitchFamily="34" charset="0"/>
              </a:rPr>
              <a:t>parl</a:t>
            </a:r>
            <a:r>
              <a:rPr lang="en-GB" sz="1600" b="1" dirty="0" err="1">
                <a:latin typeface="Calibri" pitchFamily="34" charset="0"/>
                <a:cs typeface="Calibri" pitchFamily="34" charset="0"/>
              </a:rPr>
              <a:t>e</a:t>
            </a:r>
            <a:r>
              <a:rPr lang="en-GB" sz="1600" dirty="0">
                <a:latin typeface="Calibri" pitchFamily="34" charset="0"/>
                <a:cs typeface="Calibri" pitchFamily="34" charset="0"/>
              </a:rPr>
              <a:t> = I speak, </a:t>
            </a:r>
            <a:r>
              <a:rPr lang="en-GB" sz="1600" b="1" dirty="0" err="1">
                <a:latin typeface="Calibri" pitchFamily="34" charset="0"/>
                <a:cs typeface="Calibri" pitchFamily="34" charset="0"/>
              </a:rPr>
              <a:t>ils</a:t>
            </a:r>
            <a:r>
              <a:rPr lang="en-GB" sz="1600" dirty="0">
                <a:latin typeface="Calibri" pitchFamily="34" charset="0"/>
                <a:cs typeface="Calibri" pitchFamily="34" charset="0"/>
              </a:rPr>
              <a:t> </a:t>
            </a:r>
            <a:r>
              <a:rPr lang="en-GB" sz="1600" dirty="0" err="1">
                <a:latin typeface="Calibri" pitchFamily="34" charset="0"/>
                <a:cs typeface="Calibri" pitchFamily="34" charset="0"/>
              </a:rPr>
              <a:t>dans</a:t>
            </a:r>
            <a:r>
              <a:rPr lang="en-GB" sz="1600" b="1" dirty="0" err="1">
                <a:latin typeface="Calibri" pitchFamily="34" charset="0"/>
                <a:cs typeface="Calibri" pitchFamily="34" charset="0"/>
              </a:rPr>
              <a:t>ent</a:t>
            </a:r>
            <a:r>
              <a:rPr lang="en-GB" sz="1600" dirty="0">
                <a:latin typeface="Calibri" pitchFamily="34" charset="0"/>
                <a:cs typeface="Calibri" pitchFamily="34" charset="0"/>
              </a:rPr>
              <a:t> = they dance.  </a:t>
            </a:r>
            <a:br>
              <a:rPr lang="en-GB" sz="1600" dirty="0">
                <a:latin typeface="Calibri" pitchFamily="34" charset="0"/>
                <a:cs typeface="Calibri" pitchFamily="34" charset="0"/>
              </a:rPr>
            </a:br>
            <a:r>
              <a:rPr lang="en-GB" sz="1600" dirty="0">
                <a:latin typeface="Calibri" pitchFamily="34" charset="0"/>
                <a:cs typeface="Calibri" pitchFamily="34" charset="0"/>
              </a:rPr>
              <a:t>Look at the table below to see which endings you need to add to the regular – -ER, –IR and RE verbs to make the present tense.</a:t>
            </a:r>
            <a:endParaRPr lang="en-GB" sz="1600" b="1" dirty="0">
              <a:latin typeface="Calibri" pitchFamily="34" charset="0"/>
              <a:cs typeface="Calibri" pitchFamily="34" charset="0"/>
            </a:endParaRPr>
          </a:p>
        </p:txBody>
      </p:sp>
      <p:sp>
        <p:nvSpPr>
          <p:cNvPr id="12346" name="Text Box 58"/>
          <p:cNvSpPr txBox="1">
            <a:spLocks noChangeArrowheads="1"/>
          </p:cNvSpPr>
          <p:nvPr/>
        </p:nvSpPr>
        <p:spPr bwMode="auto">
          <a:xfrm>
            <a:off x="0" y="2327818"/>
            <a:ext cx="6858000" cy="52322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latin typeface="Calibri" pitchFamily="34" charset="0"/>
                <a:cs typeface="Calibri" pitchFamily="34" charset="0"/>
              </a:rPr>
              <a:t>NB:  Use the </a:t>
            </a:r>
            <a:r>
              <a:rPr lang="en-GB" sz="1400" b="1" dirty="0">
                <a:latin typeface="Calibri" pitchFamily="34" charset="0"/>
                <a:cs typeface="Calibri" pitchFamily="34" charset="0"/>
              </a:rPr>
              <a:t>t</a:t>
            </a:r>
            <a:r>
              <a:rPr lang="en-US" sz="1400" b="1" dirty="0">
                <a:latin typeface="Calibri" pitchFamily="34" charset="0"/>
                <a:cs typeface="Calibri" pitchFamily="34" charset="0"/>
              </a:rPr>
              <a:t>u </a:t>
            </a:r>
            <a:r>
              <a:rPr lang="en-US" sz="1400" dirty="0">
                <a:latin typeface="Calibri" pitchFamily="34" charset="0"/>
                <a:cs typeface="Calibri" pitchFamily="34" charset="0"/>
              </a:rPr>
              <a:t>form of ‘you’ when talking to a friend, relation or children.  Use the </a:t>
            </a:r>
            <a:r>
              <a:rPr lang="en-US" sz="1400" b="1" dirty="0" err="1">
                <a:latin typeface="Calibri" pitchFamily="34" charset="0"/>
                <a:cs typeface="Calibri" pitchFamily="34" charset="0"/>
              </a:rPr>
              <a:t>vous</a:t>
            </a:r>
            <a:r>
              <a:rPr lang="en-US" sz="1400" dirty="0">
                <a:latin typeface="Calibri" pitchFamily="34" charset="0"/>
                <a:cs typeface="Calibri" pitchFamily="34" charset="0"/>
              </a:rPr>
              <a:t> form when talking to an adult who you would not call by their first name.</a:t>
            </a:r>
            <a:endParaRPr lang="en-US" sz="1400" b="1" dirty="0">
              <a:latin typeface="Calibri" pitchFamily="34" charset="0"/>
              <a:cs typeface="Calibri" pitchFamily="34" charset="0"/>
            </a:endParaRPr>
          </a:p>
        </p:txBody>
      </p:sp>
      <p:sp>
        <p:nvSpPr>
          <p:cNvPr id="7" name="Slide Number Placeholder 6"/>
          <p:cNvSpPr>
            <a:spLocks noGrp="1"/>
          </p:cNvSpPr>
          <p:nvPr>
            <p:ph type="sldNum" sz="quarter" idx="12"/>
          </p:nvPr>
        </p:nvSpPr>
        <p:spPr>
          <a:xfrm>
            <a:off x="5085184" y="8532440"/>
            <a:ext cx="1600200" cy="485775"/>
          </a:xfrm>
        </p:spPr>
        <p:txBody>
          <a:bodyPr/>
          <a:lstStyle/>
          <a:p>
            <a:pPr>
              <a:defRPr/>
            </a:pPr>
            <a:fld id="{0F145BFC-05E3-4D00-AE96-44E6DC1FA43B}" type="slidenum">
              <a:rPr lang="en-GB" smtClean="0"/>
              <a:pPr>
                <a:defRPr/>
              </a:pPr>
              <a:t>7</a:t>
            </a:fld>
            <a:endParaRPr lang="en-GB" dirty="0"/>
          </a:p>
        </p:txBody>
      </p:sp>
      <p:sp>
        <p:nvSpPr>
          <p:cNvPr id="8" name="Text Box 58"/>
          <p:cNvSpPr txBox="1">
            <a:spLocks noChangeArrowheads="1"/>
          </p:cNvSpPr>
          <p:nvPr/>
        </p:nvSpPr>
        <p:spPr bwMode="auto">
          <a:xfrm>
            <a:off x="354806" y="6164005"/>
            <a:ext cx="6121400" cy="35315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700" dirty="0">
                <a:latin typeface="Calibri" pitchFamily="34" charset="0"/>
                <a:cs typeface="Calibri" pitchFamily="34" charset="0"/>
              </a:rPr>
              <a:t>NB:  the ‘</a:t>
            </a:r>
            <a:r>
              <a:rPr lang="en-GB" sz="1700" dirty="0" err="1">
                <a:latin typeface="Calibri" pitchFamily="34" charset="0"/>
                <a:cs typeface="Calibri" pitchFamily="34" charset="0"/>
              </a:rPr>
              <a:t>nt</a:t>
            </a:r>
            <a:r>
              <a:rPr lang="en-GB" sz="1700" dirty="0">
                <a:latin typeface="Calibri" pitchFamily="34" charset="0"/>
                <a:cs typeface="Calibri" pitchFamily="34" charset="0"/>
              </a:rPr>
              <a:t>’ in the </a:t>
            </a:r>
            <a:r>
              <a:rPr lang="en-GB" sz="1700" dirty="0" err="1">
                <a:latin typeface="Calibri" pitchFamily="34" charset="0"/>
                <a:cs typeface="Calibri" pitchFamily="34" charset="0"/>
              </a:rPr>
              <a:t>ils</a:t>
            </a:r>
            <a:r>
              <a:rPr lang="en-GB" sz="1700" dirty="0">
                <a:latin typeface="Calibri" pitchFamily="34" charset="0"/>
                <a:cs typeface="Calibri" pitchFamily="34" charset="0"/>
              </a:rPr>
              <a:t>/</a:t>
            </a:r>
            <a:r>
              <a:rPr lang="en-GB" sz="1700" dirty="0" err="1">
                <a:latin typeface="Calibri" pitchFamily="34" charset="0"/>
                <a:cs typeface="Calibri" pitchFamily="34" charset="0"/>
              </a:rPr>
              <a:t>elles</a:t>
            </a:r>
            <a:r>
              <a:rPr lang="en-GB" sz="1700" dirty="0">
                <a:latin typeface="Calibri" pitchFamily="34" charset="0"/>
                <a:cs typeface="Calibri" pitchFamily="34" charset="0"/>
              </a:rPr>
              <a:t> form in silent when spoken</a:t>
            </a:r>
            <a:r>
              <a:rPr lang="en-US" sz="1700" dirty="0">
                <a:latin typeface="Calibri" pitchFamily="34" charset="0"/>
                <a:cs typeface="Calibri" pitchFamily="34" charset="0"/>
              </a:rPr>
              <a:t>.</a:t>
            </a:r>
            <a:endParaRPr lang="en-US" sz="1700" b="1" dirty="0">
              <a:latin typeface="Calibri" pitchFamily="34" charset="0"/>
              <a:cs typeface="Calibri"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74916337"/>
              </p:ext>
            </p:extLst>
          </p:nvPr>
        </p:nvGraphicFramePr>
        <p:xfrm>
          <a:off x="233388" y="6703684"/>
          <a:ext cx="6408712" cy="2218470"/>
        </p:xfrm>
        <a:graphic>
          <a:graphicData uri="http://schemas.openxmlformats.org/drawingml/2006/table">
            <a:tbl>
              <a:tblPr/>
              <a:tblGrid>
                <a:gridCol w="1652310">
                  <a:extLst>
                    <a:ext uri="{9D8B030D-6E8A-4147-A177-3AD203B41FA5}">
                      <a16:colId xmlns:a16="http://schemas.microsoft.com/office/drawing/2014/main" val="20000"/>
                    </a:ext>
                  </a:extLst>
                </a:gridCol>
                <a:gridCol w="1098076">
                  <a:extLst>
                    <a:ext uri="{9D8B030D-6E8A-4147-A177-3AD203B41FA5}">
                      <a16:colId xmlns:a16="http://schemas.microsoft.com/office/drawing/2014/main" val="20001"/>
                    </a:ext>
                  </a:extLst>
                </a:gridCol>
                <a:gridCol w="1652893">
                  <a:extLst>
                    <a:ext uri="{9D8B030D-6E8A-4147-A177-3AD203B41FA5}">
                      <a16:colId xmlns:a16="http://schemas.microsoft.com/office/drawing/2014/main" val="20002"/>
                    </a:ext>
                  </a:extLst>
                </a:gridCol>
                <a:gridCol w="2005433">
                  <a:extLst>
                    <a:ext uri="{9D8B030D-6E8A-4147-A177-3AD203B41FA5}">
                      <a16:colId xmlns:a16="http://schemas.microsoft.com/office/drawing/2014/main" val="20003"/>
                    </a:ext>
                  </a:extLst>
                </a:gridCol>
              </a:tblGrid>
              <a:tr h="221847">
                <a:tc rowSpan="10">
                  <a:txBody>
                    <a:bodyPr/>
                    <a:lstStyle/>
                    <a:p>
                      <a:pPr algn="ctr">
                        <a:spcAft>
                          <a:spcPts val="0"/>
                        </a:spcAft>
                      </a:pPr>
                      <a:r>
                        <a:rPr lang="en-GB" sz="1300" b="1" dirty="0" smtClean="0">
                          <a:latin typeface="Calibri" pitchFamily="34" charset="0"/>
                          <a:ea typeface="Times New Roman"/>
                          <a:cs typeface="Calibri" pitchFamily="34" charset="0"/>
                        </a:rPr>
                        <a:t>SOME IIREGULAR “I” FORMS TO LEARN </a:t>
                      </a:r>
                      <a:endParaRPr lang="en-GB" sz="1300" b="1" dirty="0">
                        <a:latin typeface="Calibri" pitchFamily="34" charset="0"/>
                        <a:ea typeface="Times New Roman"/>
                        <a:cs typeface="Calibri" pitchFamily="34" charset="0"/>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Avoir</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err="1" smtClean="0">
                          <a:latin typeface="Calibri" pitchFamily="34" charset="0"/>
                          <a:ea typeface="Times New Roman"/>
                          <a:cs typeface="Calibri" pitchFamily="34" charset="0"/>
                        </a:rPr>
                        <a:t>J’ai</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have</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847">
                <a:tc vMerge="1">
                  <a:txBody>
                    <a:bodyPr/>
                    <a:lstStyle/>
                    <a:p>
                      <a:pPr algn="just">
                        <a:spcAft>
                          <a:spcPts val="0"/>
                        </a:spcAft>
                      </a:pPr>
                      <a:endParaRPr lang="en-GB" sz="12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Etre</a:t>
                      </a:r>
                      <a:r>
                        <a:rPr lang="en-GB" sz="1300" b="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suis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am</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847">
                <a:tc vMerge="1">
                  <a:txBody>
                    <a:bodyPr/>
                    <a:lstStyle/>
                    <a:p>
                      <a:pPr algn="just">
                        <a:spcAft>
                          <a:spcPts val="0"/>
                        </a:spcAft>
                      </a:pPr>
                      <a:endParaRPr lang="en-GB" sz="12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Aller</a:t>
                      </a:r>
                      <a:r>
                        <a:rPr lang="en-GB" sz="1300" b="0" baseline="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vais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go</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847">
                <a:tc vMerge="1">
                  <a:txBody>
                    <a:bodyPr/>
                    <a:lstStyle/>
                    <a:p>
                      <a:pPr algn="just">
                        <a:spcAft>
                          <a:spcPts val="0"/>
                        </a:spcAft>
                      </a:pPr>
                      <a:endParaRPr lang="en-GB" sz="12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smtClean="0">
                          <a:latin typeface="Calibri" pitchFamily="34" charset="0"/>
                          <a:ea typeface="Times New Roman"/>
                          <a:cs typeface="Calibri" pitchFamily="34" charset="0"/>
                        </a:rPr>
                        <a:t>Faire</a:t>
                      </a:r>
                      <a:r>
                        <a:rPr lang="en-GB" sz="1300" b="0" baseline="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fais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do/make</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847">
                <a:tc vMerge="1">
                  <a:txBody>
                    <a:bodyPr/>
                    <a:lstStyle/>
                    <a:p>
                      <a:pPr algn="just">
                        <a:spcAft>
                          <a:spcPts val="0"/>
                        </a:spcAft>
                      </a:pPr>
                      <a:endParaRPr lang="en-GB" sz="12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Vouloir</a:t>
                      </a:r>
                      <a:r>
                        <a:rPr lang="en-GB" sz="1300" b="0" baseline="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veux</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want</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847">
                <a:tc vMerge="1">
                  <a:txBody>
                    <a:bodyPr/>
                    <a:lstStyle/>
                    <a:p>
                      <a:pPr algn="just">
                        <a:spcAft>
                          <a:spcPts val="0"/>
                        </a:spcAft>
                      </a:pPr>
                      <a:endParaRPr lang="en-GB" sz="12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Pouvoir</a:t>
                      </a:r>
                      <a:r>
                        <a:rPr lang="en-GB" sz="1300" b="0" baseline="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peux</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can</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847">
                <a:tc vMerge="1">
                  <a:txBody>
                    <a:bodyPr/>
                    <a:lstStyle/>
                    <a:p>
                      <a:pPr algn="just">
                        <a:spcAft>
                          <a:spcPts val="0"/>
                        </a:spcAft>
                      </a:pPr>
                      <a:endParaRPr lang="en-GB" sz="120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Venir</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viens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come</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847">
                <a:tc vMerge="1">
                  <a:txBody>
                    <a:bodyPr/>
                    <a:lstStyle/>
                    <a:p>
                      <a:pPr algn="just">
                        <a:spcAft>
                          <a:spcPts val="0"/>
                        </a:spcAft>
                      </a:pPr>
                      <a:endParaRPr lang="en-GB" sz="120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Voir</a:t>
                      </a:r>
                      <a:r>
                        <a:rPr lang="en-GB" sz="1300" b="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vois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see</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1847">
                <a:tc vMerge="1">
                  <a:txBody>
                    <a:bodyPr/>
                    <a:lstStyle/>
                    <a:p>
                      <a:pPr algn="just">
                        <a:spcAft>
                          <a:spcPts val="0"/>
                        </a:spcAft>
                      </a:pPr>
                      <a:endParaRPr lang="en-GB" sz="120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smtClean="0">
                          <a:latin typeface="Calibri" pitchFamily="34" charset="0"/>
                          <a:ea typeface="Times New Roman"/>
                          <a:cs typeface="Calibri" pitchFamily="34" charset="0"/>
                        </a:rPr>
                        <a:t>Savoir</a:t>
                      </a:r>
                      <a:r>
                        <a:rPr lang="en-GB" sz="1300" b="0" baseline="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sais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a:latin typeface="Calibri" pitchFamily="34" charset="0"/>
                          <a:ea typeface="Times New Roman"/>
                          <a:cs typeface="Calibri" pitchFamily="34" charset="0"/>
                        </a:rPr>
                        <a:t>I </a:t>
                      </a:r>
                      <a:r>
                        <a:rPr lang="en-GB" sz="1300" b="0" dirty="0" smtClean="0">
                          <a:latin typeface="Calibri" pitchFamily="34" charset="0"/>
                          <a:ea typeface="Times New Roman"/>
                          <a:cs typeface="Calibri" pitchFamily="34" charset="0"/>
                        </a:rPr>
                        <a:t>know</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1847">
                <a:tc vMerge="1">
                  <a:txBody>
                    <a:bodyPr/>
                    <a:lstStyle/>
                    <a:p>
                      <a:pPr algn="just">
                        <a:spcAft>
                          <a:spcPts val="0"/>
                        </a:spcAft>
                      </a:pPr>
                      <a:endParaRPr lang="en-GB" sz="12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err="1" smtClean="0">
                          <a:latin typeface="Calibri" pitchFamily="34" charset="0"/>
                          <a:ea typeface="Times New Roman"/>
                          <a:cs typeface="Calibri" pitchFamily="34" charset="0"/>
                        </a:rPr>
                        <a:t>Sortir</a:t>
                      </a:r>
                      <a:r>
                        <a:rPr lang="en-GB" sz="1300" b="0" baseline="0" dirty="0" smtClean="0">
                          <a:latin typeface="Calibri" pitchFamily="34" charset="0"/>
                          <a:ea typeface="Times New Roman"/>
                          <a:cs typeface="Calibri" pitchFamily="34" charset="0"/>
                        </a:rPr>
                        <a:t> </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1" dirty="0" smtClean="0">
                          <a:latin typeface="Calibri" pitchFamily="34" charset="0"/>
                          <a:ea typeface="Times New Roman"/>
                          <a:cs typeface="Calibri" pitchFamily="34" charset="0"/>
                        </a:rPr>
                        <a:t>Je</a:t>
                      </a:r>
                      <a:r>
                        <a:rPr lang="en-GB" sz="1300" b="1" baseline="0" dirty="0" smtClean="0">
                          <a:latin typeface="Calibri" pitchFamily="34" charset="0"/>
                          <a:ea typeface="Times New Roman"/>
                          <a:cs typeface="Calibri" pitchFamily="34" charset="0"/>
                        </a:rPr>
                        <a:t> </a:t>
                      </a:r>
                      <a:r>
                        <a:rPr lang="en-GB" sz="1300" b="1" baseline="0" dirty="0" err="1" smtClean="0">
                          <a:latin typeface="Calibri" pitchFamily="34" charset="0"/>
                          <a:ea typeface="Times New Roman"/>
                          <a:cs typeface="Calibri" pitchFamily="34" charset="0"/>
                        </a:rPr>
                        <a:t>sors</a:t>
                      </a:r>
                      <a:endParaRPr lang="en-GB" sz="1300" b="1"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300" b="0" dirty="0" smtClean="0">
                          <a:latin typeface="Calibri" pitchFamily="34" charset="0"/>
                          <a:ea typeface="Times New Roman"/>
                          <a:cs typeface="Calibri" pitchFamily="34" charset="0"/>
                        </a:rPr>
                        <a:t>I go out</a:t>
                      </a:r>
                      <a:endParaRPr lang="en-GB" sz="1300" b="0" dirty="0">
                        <a:latin typeface="Calibri" pitchFamily="34" charset="0"/>
                        <a:ea typeface="Times New Roman"/>
                        <a:cs typeface="Calibri" pitchFamily="34" charset="0"/>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Group 2"/>
          <p:cNvGraphicFramePr>
            <a:graphicFrameLocks noGrp="1"/>
          </p:cNvGraphicFramePr>
          <p:nvPr>
            <p:extLst>
              <p:ext uri="{D42A27DB-BD31-4B8C-83A1-F6EECF244321}">
                <p14:modId xmlns:p14="http://schemas.microsoft.com/office/powerpoint/2010/main" val="1156370050"/>
              </p:ext>
            </p:extLst>
          </p:nvPr>
        </p:nvGraphicFramePr>
        <p:xfrm>
          <a:off x="1124744" y="1475007"/>
          <a:ext cx="4968850" cy="3346684"/>
        </p:xfrm>
        <a:graphic>
          <a:graphicData uri="http://schemas.openxmlformats.org/drawingml/2006/table">
            <a:tbl>
              <a:tblPr/>
              <a:tblGrid>
                <a:gridCol w="2929628">
                  <a:extLst>
                    <a:ext uri="{9D8B030D-6E8A-4147-A177-3AD203B41FA5}">
                      <a16:colId xmlns:a16="http://schemas.microsoft.com/office/drawing/2014/main" val="20000"/>
                    </a:ext>
                  </a:extLst>
                </a:gridCol>
                <a:gridCol w="2039222">
                  <a:extLst>
                    <a:ext uri="{9D8B030D-6E8A-4147-A177-3AD203B41FA5}">
                      <a16:colId xmlns:a16="http://schemas.microsoft.com/office/drawing/2014/main" val="20001"/>
                    </a:ext>
                  </a:extLst>
                </a:gridCol>
              </a:tblGrid>
              <a:tr h="3961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Calibri" pitchFamily="34" charset="0"/>
                          <a:cs typeface="Calibri" pitchFamily="34" charset="0"/>
                        </a:rPr>
                        <a:t> ‘To be’</a:t>
                      </a:r>
                    </a:p>
                  </a:txBody>
                  <a:tcPr marT="45691" marB="4569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335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ETRE</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Calibri" pitchFamily="34" charset="0"/>
                          <a:cs typeface="Calibri" pitchFamily="34" charset="0"/>
                        </a:rPr>
                        <a:t>suis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t</a:t>
                      </a:r>
                      <a:r>
                        <a:rPr kumimoji="0" lang="en-US" sz="1800" b="0" i="0" u="none" strike="noStrike" cap="none" normalizeH="0" baseline="0" dirty="0">
                          <a:ln>
                            <a:noFill/>
                          </a:ln>
                          <a:solidFill>
                            <a:schemeClr val="tx1"/>
                          </a:solidFill>
                          <a:effectLst/>
                          <a:latin typeface="Calibri" pitchFamily="34" charset="0"/>
                          <a:cs typeface="Calibri" pitchFamily="34" charset="0"/>
                        </a:rPr>
                        <a:t>u </a:t>
                      </a:r>
                      <a:r>
                        <a:rPr kumimoji="0" lang="en-US" sz="1600" b="0" i="0" u="none" strike="noStrike" cap="none" normalizeH="0" baseline="0" dirty="0">
                          <a:ln>
                            <a:noFill/>
                          </a:ln>
                          <a:solidFill>
                            <a:schemeClr val="tx1"/>
                          </a:solidFill>
                          <a:effectLst/>
                          <a:latin typeface="Calibri" pitchFamily="34" charset="0"/>
                          <a:cs typeface="Calibri" pitchFamily="34" charset="0"/>
                        </a:rPr>
                        <a:t>(you, 1 </a:t>
                      </a:r>
                      <a:r>
                        <a:rPr kumimoji="0" lang="en-US" sz="1600" b="0" i="0" u="none" strike="noStrike" cap="none" normalizeH="0" baseline="0" dirty="0" err="1">
                          <a:ln>
                            <a:noFill/>
                          </a:ln>
                          <a:solidFill>
                            <a:schemeClr val="tx1"/>
                          </a:solidFill>
                          <a:effectLst/>
                          <a:latin typeface="Calibri" pitchFamily="34" charset="0"/>
                          <a:cs typeface="Calibri" pitchFamily="34" charset="0"/>
                        </a:rPr>
                        <a:t>pers</a:t>
                      </a:r>
                      <a:r>
                        <a:rPr kumimoji="0" lang="en-US" sz="16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Calibri" pitchFamily="34" charset="0"/>
                          <a:cs typeface="Calibri" pitchFamily="34" charset="0"/>
                        </a:rPr>
                        <a:t>es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Calibri" pitchFamily="34" charset="0"/>
                        </a:rPr>
                        <a:t>il</a:t>
                      </a:r>
                      <a:r>
                        <a:rPr kumimoji="0" lang="en-US" sz="1800" b="0" i="0" u="none" strike="noStrike" cap="none" normalizeH="0" baseline="0" dirty="0">
                          <a:ln>
                            <a:noFill/>
                          </a:ln>
                          <a:solidFill>
                            <a:schemeClr val="tx1"/>
                          </a:solidFill>
                          <a:effectLst/>
                          <a:latin typeface="Calibri" pitchFamily="34" charset="0"/>
                          <a:cs typeface="Calibri" pitchFamily="34" charset="0"/>
                        </a:rPr>
                        <a:t>/</a:t>
                      </a:r>
                      <a:r>
                        <a:rPr kumimoji="0" lang="en-US" sz="1800" b="0" i="0" u="none" strike="noStrike" cap="none" normalizeH="0" baseline="0" dirty="0" err="1">
                          <a:ln>
                            <a:noFill/>
                          </a:ln>
                          <a:solidFill>
                            <a:schemeClr val="tx1"/>
                          </a:solidFill>
                          <a:effectLst/>
                          <a:latin typeface="Calibri" pitchFamily="34" charset="0"/>
                          <a:cs typeface="Calibri" pitchFamily="34" charset="0"/>
                        </a:rPr>
                        <a:t>elle</a:t>
                      </a:r>
                      <a:r>
                        <a:rPr kumimoji="0" lang="en-US" sz="18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on </a:t>
                      </a:r>
                      <a:r>
                        <a:rPr kumimoji="0" lang="en-GB" sz="10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Calibri" pitchFamily="34" charset="0"/>
                          <a:cs typeface="Calibri" pitchFamily="34" charset="0"/>
                        </a:rPr>
                        <a:t>est </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Calibri" pitchFamily="34" charset="0"/>
                          <a:cs typeface="Calibri" pitchFamily="34" charset="0"/>
                        </a:rPr>
                        <a:t>sommes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vous</a:t>
                      </a:r>
                      <a:r>
                        <a:rPr kumimoji="0" lang="en-GB" sz="1800" b="0" i="0" u="none" strike="noStrike" cap="none" normalizeH="0" baseline="0" dirty="0">
                          <a:ln>
                            <a:noFill/>
                          </a:ln>
                          <a:solidFill>
                            <a:schemeClr val="tx1"/>
                          </a:solidFill>
                          <a:effectLst/>
                          <a:latin typeface="Calibri" pitchFamily="34" charset="0"/>
                          <a:cs typeface="Calibri" pitchFamily="34" charset="0"/>
                        </a:rPr>
                        <a:t> </a:t>
                      </a:r>
                      <a:r>
                        <a:rPr kumimoji="0" lang="en-GB" sz="105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Calibri" pitchFamily="34" charset="0"/>
                          <a:cs typeface="Calibri" pitchFamily="34" charset="0"/>
                        </a:rPr>
                        <a:t>êtes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cs typeface="Calibri" pitchFamily="34" charset="0"/>
                        </a:rPr>
                        <a:t>ils</a:t>
                      </a:r>
                      <a:r>
                        <a:rPr kumimoji="0" lang="en-GB" sz="1800" b="0" i="0" u="none" strike="noStrike" cap="none" normalizeH="0" baseline="0" dirty="0">
                          <a:ln>
                            <a:noFill/>
                          </a:ln>
                          <a:solidFill>
                            <a:schemeClr val="tx1"/>
                          </a:solidFill>
                          <a:effectLst/>
                          <a:latin typeface="Calibri" pitchFamily="34" charset="0"/>
                          <a:cs typeface="Calibri" pitchFamily="34" charset="0"/>
                        </a:rPr>
                        <a:t>/</a:t>
                      </a:r>
                      <a:r>
                        <a:rPr kumimoji="0" lang="en-GB" sz="1800" b="0" i="0" u="none" strike="noStrike" cap="none" normalizeH="0" baseline="0" dirty="0" err="1">
                          <a:ln>
                            <a:noFill/>
                          </a:ln>
                          <a:solidFill>
                            <a:schemeClr val="tx1"/>
                          </a:solidFill>
                          <a:effectLst/>
                          <a:latin typeface="Calibri" pitchFamily="34" charset="0"/>
                          <a:cs typeface="Calibri" pitchFamily="34" charset="0"/>
                        </a:rPr>
                        <a:t>elles</a:t>
                      </a:r>
                      <a:r>
                        <a:rPr kumimoji="0" lang="en-GB" sz="18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Calibri" pitchFamily="34" charset="0"/>
                          <a:cs typeface="Calibri" pitchFamily="34" charset="0"/>
                        </a:rPr>
                        <a:t>sont </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360" name="Text Box 49"/>
          <p:cNvSpPr txBox="1">
            <a:spLocks noChangeArrowheads="1"/>
          </p:cNvSpPr>
          <p:nvPr/>
        </p:nvSpPr>
        <p:spPr bwMode="auto">
          <a:xfrm>
            <a:off x="188913" y="0"/>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cs typeface="Calibri" pitchFamily="34" charset="0"/>
              </a:rPr>
              <a:t>Irregular present tense verbs</a:t>
            </a:r>
          </a:p>
        </p:txBody>
      </p:sp>
      <p:sp>
        <p:nvSpPr>
          <p:cNvPr id="13361" name="Text Box 50"/>
          <p:cNvSpPr txBox="1">
            <a:spLocks noChangeArrowheads="1"/>
          </p:cNvSpPr>
          <p:nvPr/>
        </p:nvSpPr>
        <p:spPr bwMode="auto">
          <a:xfrm>
            <a:off x="188913" y="357418"/>
            <a:ext cx="6524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Some verbs do not follow the regular pattern and you need to learn these by heart.  </a:t>
            </a:r>
          </a:p>
        </p:txBody>
      </p:sp>
      <p:graphicFrame>
        <p:nvGraphicFramePr>
          <p:cNvPr id="48179" name="Group 51"/>
          <p:cNvGraphicFramePr>
            <a:graphicFrameLocks noGrp="1"/>
          </p:cNvGraphicFramePr>
          <p:nvPr>
            <p:extLst>
              <p:ext uri="{D42A27DB-BD31-4B8C-83A1-F6EECF244321}">
                <p14:modId xmlns:p14="http://schemas.microsoft.com/office/powerpoint/2010/main" val="4076827966"/>
              </p:ext>
            </p:extLst>
          </p:nvPr>
        </p:nvGraphicFramePr>
        <p:xfrm>
          <a:off x="260350" y="5045075"/>
          <a:ext cx="6264275" cy="3279744"/>
        </p:xfrm>
        <a:graphic>
          <a:graphicData uri="http://schemas.openxmlformats.org/drawingml/2006/table">
            <a:tbl>
              <a:tblPr/>
              <a:tblGrid>
                <a:gridCol w="1655763">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655762">
                  <a:extLst>
                    <a:ext uri="{9D8B030D-6E8A-4147-A177-3AD203B41FA5}">
                      <a16:colId xmlns:a16="http://schemas.microsoft.com/office/drawing/2014/main" val="20003"/>
                    </a:ext>
                  </a:extLst>
                </a:gridCol>
              </a:tblGrid>
              <a:tr h="3048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cs typeface="Calibri" pitchFamily="34" charset="0"/>
                        </a:rPr>
                        <a:t>3 more Irregular present tense verbs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FAIRE – to make/do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ALLER – to 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AVOIR – to have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je (I)</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fais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vais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t</a:t>
                      </a:r>
                      <a:r>
                        <a:rPr kumimoji="0" lang="en-US" sz="1600" b="0" i="0" u="none" strike="noStrike" cap="none" normalizeH="0" baseline="0" dirty="0">
                          <a:ln>
                            <a:noFill/>
                          </a:ln>
                          <a:solidFill>
                            <a:schemeClr val="tx1"/>
                          </a:solidFill>
                          <a:effectLst/>
                          <a:latin typeface="Calibri" pitchFamily="34" charset="0"/>
                          <a:cs typeface="Calibri" pitchFamily="34" charset="0"/>
                        </a:rPr>
                        <a:t>u </a:t>
                      </a:r>
                      <a:r>
                        <a:rPr kumimoji="0" lang="en-US" sz="1400" b="0" i="0" u="none" strike="noStrike" cap="none" normalizeH="0" baseline="0" dirty="0">
                          <a:ln>
                            <a:noFill/>
                          </a:ln>
                          <a:solidFill>
                            <a:schemeClr val="tx1"/>
                          </a:solidFill>
                          <a:effectLst/>
                          <a:latin typeface="Calibri" pitchFamily="34" charset="0"/>
                          <a:cs typeface="Calibri" pitchFamily="34" charset="0"/>
                        </a:rPr>
                        <a:t>(you, 1 </a:t>
                      </a:r>
                      <a:r>
                        <a:rPr kumimoji="0" lang="en-US" sz="1400" b="0" i="0" u="none" strike="noStrike" cap="none" normalizeH="0" baseline="0" dirty="0" err="1">
                          <a:ln>
                            <a:noFill/>
                          </a:ln>
                          <a:solidFill>
                            <a:schemeClr val="tx1"/>
                          </a:solidFill>
                          <a:effectLst/>
                          <a:latin typeface="Calibri" pitchFamily="34" charset="0"/>
                          <a:cs typeface="Calibri" pitchFamily="34" charset="0"/>
                        </a:rPr>
                        <a:t>pers</a:t>
                      </a:r>
                      <a:r>
                        <a:rPr kumimoji="0" lang="en-US" sz="1400" b="0" i="0" u="none" strike="noStrike" cap="none" normalizeH="0" baseline="0" dirty="0">
                          <a:ln>
                            <a:noFill/>
                          </a:ln>
                          <a:solidFill>
                            <a:schemeClr val="tx1"/>
                          </a:solidFill>
                          <a:effectLst/>
                          <a:latin typeface="Calibri" pitchFamily="34" charset="0"/>
                          <a:cs typeface="Calibri" pitchFamily="34" charset="0"/>
                        </a:rPr>
                        <a:t> fam)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fais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vas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il</a:t>
                      </a:r>
                      <a:r>
                        <a:rPr kumimoji="0" lang="en-US" sz="1600" b="0" i="0" u="none" strike="noStrike" cap="none" normalizeH="0" baseline="0" dirty="0">
                          <a:ln>
                            <a:noFill/>
                          </a:ln>
                          <a:solidFill>
                            <a:schemeClr val="tx1"/>
                          </a:solidFill>
                          <a:effectLst/>
                          <a:latin typeface="Calibri" pitchFamily="34" charset="0"/>
                          <a:cs typeface="Calibri" pitchFamily="34" charset="0"/>
                        </a:rPr>
                        <a:t>/</a:t>
                      </a:r>
                      <a:r>
                        <a:rPr kumimoji="0" lang="en-US" sz="1600" b="0" i="0" u="none" strike="noStrike" cap="none" normalizeH="0" baseline="0" dirty="0" err="1">
                          <a:ln>
                            <a:noFill/>
                          </a:ln>
                          <a:solidFill>
                            <a:schemeClr val="tx1"/>
                          </a:solidFill>
                          <a:effectLst/>
                          <a:latin typeface="Calibri" pitchFamily="34" charset="0"/>
                          <a:cs typeface="Calibri" pitchFamily="34" charset="0"/>
                        </a:rPr>
                        <a:t>elle</a:t>
                      </a:r>
                      <a:r>
                        <a:rPr kumimoji="0" lang="en-US" sz="1600" b="0" i="0" u="none" strike="noStrike" cap="none" normalizeH="0" baseline="0" dirty="0">
                          <a:ln>
                            <a:noFill/>
                          </a:ln>
                          <a:solidFill>
                            <a:schemeClr val="tx1"/>
                          </a:solidFill>
                          <a:effectLst/>
                          <a:latin typeface="Calibri" pitchFamily="34" charset="0"/>
                          <a:cs typeface="Calibri" pitchFamily="34" charset="0"/>
                        </a:rPr>
                        <a:t> (he, she)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on </a:t>
                      </a:r>
                      <a:r>
                        <a:rPr kumimoji="0" lang="en-GB" sz="900" b="0" i="0" u="none" strike="noStrike" cap="none" normalizeH="0" baseline="0" dirty="0">
                          <a:ln>
                            <a:noFill/>
                          </a:ln>
                          <a:solidFill>
                            <a:schemeClr val="tx1"/>
                          </a:solidFill>
                          <a:effectLst/>
                          <a:latin typeface="Calibri" pitchFamily="34" charset="0"/>
                          <a:cs typeface="Calibri" pitchFamily="34" charset="0"/>
                        </a:rPr>
                        <a:t>(we/people  in general)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fait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v</a:t>
                      </a:r>
                      <a:r>
                        <a:rPr kumimoji="0" lang="fr-FR" sz="1600" b="1" i="0" u="none" strike="noStrike" cap="none" normalizeH="0" baseline="0" noProof="0" dirty="0" smtClean="0">
                          <a:ln>
                            <a:noFill/>
                          </a:ln>
                          <a:solidFill>
                            <a:schemeClr val="tx1"/>
                          </a:solidFill>
                          <a:effectLst/>
                          <a:latin typeface="Calibri" pitchFamily="34" charset="0"/>
                          <a:cs typeface="Calibri" pitchFamily="34" charset="0"/>
                        </a:rPr>
                        <a:t>a</a:t>
                      </a:r>
                      <a:endParaRPr kumimoji="0" lang="fr-FR" sz="1600" b="1" i="0" u="none" strike="noStrike" cap="none" normalizeH="0" baseline="0" noProof="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Calibri" pitchFamily="34" charset="0"/>
                        </a:rPr>
                        <a:t>nous (we)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faisons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allons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avons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Calibri" pitchFamily="34" charset="0"/>
                        </a:rPr>
                        <a:t>vous</a:t>
                      </a:r>
                      <a:r>
                        <a:rPr kumimoji="0" lang="en-GB" sz="1600" b="0" i="0" u="none" strike="noStrike" cap="none" normalizeH="0" baseline="0" dirty="0">
                          <a:ln>
                            <a:noFill/>
                          </a:ln>
                          <a:solidFill>
                            <a:schemeClr val="tx1"/>
                          </a:solidFill>
                          <a:effectLst/>
                          <a:latin typeface="Calibri" pitchFamily="34" charset="0"/>
                          <a:cs typeface="Calibri" pitchFamily="34" charset="0"/>
                        </a:rPr>
                        <a:t> </a:t>
                      </a:r>
                      <a:r>
                        <a:rPr kumimoji="0" lang="en-GB" sz="1000" b="0" i="0" u="none" strike="noStrike" cap="none" normalizeH="0" baseline="0" dirty="0">
                          <a:ln>
                            <a:noFill/>
                          </a:ln>
                          <a:solidFill>
                            <a:schemeClr val="tx1"/>
                          </a:solidFill>
                          <a:effectLst/>
                          <a:latin typeface="Calibri" pitchFamily="34" charset="0"/>
                          <a:cs typeface="Calibri" pitchFamily="34" charset="0"/>
                        </a:rPr>
                        <a:t>(you, pl, or polite)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faites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allez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avez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Calibri" pitchFamily="34" charset="0"/>
                        </a:rPr>
                        <a:t>ils</a:t>
                      </a:r>
                      <a:r>
                        <a:rPr kumimoji="0" lang="en-GB" sz="1600" b="0" i="0" u="none" strike="noStrike" cap="none" normalizeH="0" baseline="0" dirty="0">
                          <a:ln>
                            <a:noFill/>
                          </a:ln>
                          <a:solidFill>
                            <a:schemeClr val="tx1"/>
                          </a:solidFill>
                          <a:effectLst/>
                          <a:latin typeface="Calibri" pitchFamily="34" charset="0"/>
                          <a:cs typeface="Calibri" pitchFamily="34" charset="0"/>
                        </a:rPr>
                        <a:t>/</a:t>
                      </a:r>
                      <a:r>
                        <a:rPr kumimoji="0" lang="en-GB" sz="1600" b="0" i="0" u="none" strike="noStrike" cap="none" normalizeH="0" baseline="0" dirty="0" err="1">
                          <a:ln>
                            <a:noFill/>
                          </a:ln>
                          <a:solidFill>
                            <a:schemeClr val="tx1"/>
                          </a:solidFill>
                          <a:effectLst/>
                          <a:latin typeface="Calibri" pitchFamily="34" charset="0"/>
                          <a:cs typeface="Calibri" pitchFamily="34" charset="0"/>
                        </a:rPr>
                        <a:t>elles</a:t>
                      </a:r>
                      <a:r>
                        <a:rPr kumimoji="0" lang="en-GB" sz="1600" b="0" i="0" u="none" strike="noStrike" cap="none" normalizeH="0" baseline="0" dirty="0">
                          <a:ln>
                            <a:noFill/>
                          </a:ln>
                          <a:solidFill>
                            <a:schemeClr val="tx1"/>
                          </a:solidFill>
                          <a:effectLst/>
                          <a:latin typeface="Calibri" pitchFamily="34" charset="0"/>
                          <a:cs typeface="Calibri" pitchFamily="34" charset="0"/>
                        </a:rPr>
                        <a:t> (they)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font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vont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noProof="0" dirty="0">
                          <a:ln>
                            <a:noFill/>
                          </a:ln>
                          <a:solidFill>
                            <a:schemeClr val="tx1"/>
                          </a:solidFill>
                          <a:effectLst/>
                          <a:latin typeface="Calibri" pitchFamily="34" charset="0"/>
                          <a:cs typeface="Calibri" pitchFamily="34" charset="0"/>
                        </a:rPr>
                        <a:t>ont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416" name="Text Box 50"/>
          <p:cNvSpPr txBox="1">
            <a:spLocks noChangeArrowheads="1"/>
          </p:cNvSpPr>
          <p:nvPr/>
        </p:nvSpPr>
        <p:spPr bwMode="auto">
          <a:xfrm>
            <a:off x="2088231" y="611334"/>
            <a:ext cx="3600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NB:  Il y a = there is / there </a:t>
            </a:r>
            <a:r>
              <a:rPr lang="en-GB" b="1" dirty="0" smtClean="0">
                <a:latin typeface="Calibri" pitchFamily="34" charset="0"/>
                <a:cs typeface="Calibri" pitchFamily="34" charset="0"/>
              </a:rPr>
              <a:t>are</a:t>
            </a:r>
          </a:p>
          <a:p>
            <a:pPr eaLnBrk="1" hangingPunct="1">
              <a:spcBef>
                <a:spcPct val="50000"/>
              </a:spcBef>
            </a:pPr>
            <a:r>
              <a:rPr lang="en-GB" b="1" dirty="0" smtClean="0">
                <a:latin typeface="Calibri" pitchFamily="34" charset="0"/>
                <a:cs typeface="Calibri" pitchFamily="34" charset="0"/>
              </a:rPr>
              <a:t>Il </a:t>
            </a:r>
            <a:r>
              <a:rPr lang="en-GB" b="1" dirty="0" err="1" smtClean="0">
                <a:latin typeface="Calibri" pitchFamily="34" charset="0"/>
                <a:cs typeface="Calibri" pitchFamily="34" charset="0"/>
              </a:rPr>
              <a:t>n’y</a:t>
            </a:r>
            <a:r>
              <a:rPr lang="en-GB" b="1" dirty="0" smtClean="0">
                <a:latin typeface="Calibri" pitchFamily="34" charset="0"/>
                <a:cs typeface="Calibri" pitchFamily="34" charset="0"/>
              </a:rPr>
              <a:t> a pas de = there isn’t/aren’t</a:t>
            </a:r>
            <a:endParaRPr lang="en-GB" b="1" dirty="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pPr>
              <a:defRPr/>
            </a:pPr>
            <a:fld id="{0F145BFC-05E3-4D00-AE96-44E6DC1FA43B}" type="slidenum">
              <a:rPr lang="en-GB" smtClean="0"/>
              <a:pPr>
                <a:defRPr/>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88640" y="467544"/>
            <a:ext cx="6336704"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buFontTx/>
              <a:buChar char="•"/>
            </a:pPr>
            <a:r>
              <a:rPr lang="en-GB" sz="2000" dirty="0">
                <a:latin typeface="Calibri" pitchFamily="34" charset="0"/>
                <a:ea typeface="Times New Roman" pitchFamily="18" charset="0"/>
                <a:cs typeface="Calibri" pitchFamily="34" charset="0"/>
              </a:rPr>
              <a:t>Some verbs need an extra part because they are reflexive, (when the action is being done to your self, like waking up, having a wash.)</a:t>
            </a:r>
            <a:endParaRPr lang="en-GB" sz="800" dirty="0">
              <a:latin typeface="Calibri" pitchFamily="34" charset="0"/>
              <a:cs typeface="Calibri" pitchFamily="34" charset="0"/>
            </a:endParaRPr>
          </a:p>
          <a:p>
            <a:pPr lvl="0" algn="ctr" eaLnBrk="0" hangingPunct="0"/>
            <a:endParaRPr lang="en-GB" sz="2000" b="1" dirty="0">
              <a:latin typeface="Calibri" pitchFamily="34" charset="0"/>
              <a:ea typeface="Times New Roman" pitchFamily="18" charset="0"/>
              <a:cs typeface="Calibri" pitchFamily="34" charset="0"/>
            </a:endParaRPr>
          </a:p>
          <a:p>
            <a:pPr lvl="0" algn="ctr" eaLnBrk="0" hangingPunct="0"/>
            <a:r>
              <a:rPr lang="en-GB" sz="2000" b="1" dirty="0">
                <a:latin typeface="Calibri" pitchFamily="34" charset="0"/>
                <a:ea typeface="Times New Roman" pitchFamily="18" charset="0"/>
                <a:cs typeface="Calibri" pitchFamily="34" charset="0"/>
              </a:rPr>
              <a:t>AN EXAMPLE OF A REFLEXIVE VERB</a:t>
            </a:r>
          </a:p>
          <a:p>
            <a:pPr lvl="0" algn="ctr" eaLnBrk="0" hangingPunct="0"/>
            <a:r>
              <a:rPr lang="en-GB" sz="2000" b="1" dirty="0">
                <a:latin typeface="Calibri" pitchFamily="34" charset="0"/>
                <a:cs typeface="Calibri" pitchFamily="34" charset="0"/>
              </a:rPr>
              <a:t>Se lever-To get up</a:t>
            </a:r>
          </a:p>
          <a:p>
            <a:pPr lvl="0" algn="ctr" eaLnBrk="0" hangingPunct="0"/>
            <a:endParaRPr lang="en-GB" sz="800" b="1" dirty="0">
              <a:latin typeface="Calibri" pitchFamily="34" charset="0"/>
              <a:cs typeface="Calibri" pitchFamily="34" charset="0"/>
            </a:endParaRPr>
          </a:p>
          <a:p>
            <a:pPr lvl="0" eaLnBrk="0" hangingPunct="0">
              <a:buFontTx/>
              <a:buChar char="•"/>
            </a:pPr>
            <a:r>
              <a:rPr lang="en-GB" sz="2000" dirty="0">
                <a:latin typeface="Calibri" pitchFamily="34" charset="0"/>
                <a:ea typeface="Times New Roman" pitchFamily="18" charset="0"/>
                <a:cs typeface="Calibri" pitchFamily="34" charset="0"/>
              </a:rPr>
              <a:t>Because it is an ER verb, it takes the ER endings.</a:t>
            </a:r>
          </a:p>
          <a:p>
            <a:pPr lvl="0" eaLnBrk="0" hangingPunct="0">
              <a:buFontTx/>
              <a:buChar char="•"/>
            </a:pPr>
            <a:r>
              <a:rPr lang="en-GB" sz="2000" dirty="0">
                <a:latin typeface="Calibri" pitchFamily="34" charset="0"/>
                <a:ea typeface="Times New Roman" pitchFamily="18" charset="0"/>
                <a:cs typeface="Calibri" pitchFamily="34" charset="0"/>
              </a:rPr>
              <a:t>Because it is reflexive, it needs the reflexive pronoun (me, </a:t>
            </a:r>
            <a:r>
              <a:rPr lang="en-GB" sz="2000" dirty="0" err="1">
                <a:latin typeface="Calibri" pitchFamily="34" charset="0"/>
                <a:ea typeface="Times New Roman" pitchFamily="18" charset="0"/>
                <a:cs typeface="Calibri" pitchFamily="34" charset="0"/>
              </a:rPr>
              <a:t>te</a:t>
            </a:r>
            <a:r>
              <a:rPr lang="en-GB" sz="2000" dirty="0">
                <a:latin typeface="Calibri" pitchFamily="34" charset="0"/>
                <a:ea typeface="Times New Roman" pitchFamily="18" charset="0"/>
                <a:cs typeface="Calibri" pitchFamily="34" charset="0"/>
              </a:rPr>
              <a:t>, se, nous, </a:t>
            </a:r>
            <a:r>
              <a:rPr lang="en-GB" sz="2000" dirty="0" err="1">
                <a:latin typeface="Calibri" pitchFamily="34" charset="0"/>
                <a:ea typeface="Times New Roman" pitchFamily="18" charset="0"/>
                <a:cs typeface="Calibri" pitchFamily="34" charset="0"/>
              </a:rPr>
              <a:t>vous</a:t>
            </a:r>
            <a:r>
              <a:rPr lang="en-GB" sz="2000" dirty="0">
                <a:latin typeface="Calibri" pitchFamily="34" charset="0"/>
                <a:ea typeface="Times New Roman" pitchFamily="18" charset="0"/>
                <a:cs typeface="Calibri" pitchFamily="34" charset="0"/>
              </a:rPr>
              <a:t>, se)</a:t>
            </a:r>
          </a:p>
          <a:p>
            <a:pPr lvl="0" eaLnBrk="0" hangingPunct="0">
              <a:buFontTx/>
              <a:buChar char="•"/>
            </a:pPr>
            <a:r>
              <a:rPr lang="en-GB" sz="2000" dirty="0">
                <a:latin typeface="Calibri" pitchFamily="34" charset="0"/>
                <a:ea typeface="Times New Roman" pitchFamily="18" charset="0"/>
                <a:cs typeface="Calibri" pitchFamily="34" charset="0"/>
              </a:rPr>
              <a:t>Reflexive verbs have infinitives that end in “se”.</a:t>
            </a:r>
            <a:endParaRPr lang="en-GB" sz="800" dirty="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0"/>
            <a:ext cx="6858000" cy="461665"/>
          </a:xfrm>
          <a:prstGeom prst="rect">
            <a:avLst/>
          </a:prstGeom>
        </p:spPr>
        <p:txBody>
          <a:bodyPr wrap="square">
            <a:spAutoFit/>
          </a:bodyPr>
          <a:lstStyle/>
          <a:p>
            <a:pPr lvl="0" algn="ctr"/>
            <a:r>
              <a:rPr lang="en-GB" sz="2400" b="1" dirty="0">
                <a:latin typeface="Calibri" pitchFamily="34" charset="0"/>
                <a:ea typeface="Times New Roman" pitchFamily="18" charset="0"/>
                <a:cs typeface="Calibri" pitchFamily="34" charset="0"/>
              </a:rPr>
              <a:t>REFLEXIVE VERBS</a:t>
            </a:r>
            <a:endParaRPr lang="en-GB" sz="800"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26565506"/>
              </p:ext>
            </p:extLst>
          </p:nvPr>
        </p:nvGraphicFramePr>
        <p:xfrm>
          <a:off x="404664" y="3995936"/>
          <a:ext cx="6264696" cy="2133600"/>
        </p:xfrm>
        <a:graphic>
          <a:graphicData uri="http://schemas.openxmlformats.org/drawingml/2006/table">
            <a:tbl>
              <a:tblPr/>
              <a:tblGrid>
                <a:gridCol w="2393640">
                  <a:extLst>
                    <a:ext uri="{9D8B030D-6E8A-4147-A177-3AD203B41FA5}">
                      <a16:colId xmlns:a16="http://schemas.microsoft.com/office/drawing/2014/main" val="20000"/>
                    </a:ext>
                  </a:extLst>
                </a:gridCol>
                <a:gridCol w="3871056">
                  <a:extLst>
                    <a:ext uri="{9D8B030D-6E8A-4147-A177-3AD203B41FA5}">
                      <a16:colId xmlns:a16="http://schemas.microsoft.com/office/drawing/2014/main" val="20001"/>
                    </a:ext>
                  </a:extLst>
                </a:gridCol>
              </a:tblGrid>
              <a:tr h="154510">
                <a:tc>
                  <a:txBody>
                    <a:bodyPr/>
                    <a:lstStyle/>
                    <a:p>
                      <a:pPr>
                        <a:spcAft>
                          <a:spcPts val="0"/>
                        </a:spcAft>
                      </a:pPr>
                      <a:r>
                        <a:rPr lang="en-GB" sz="2000" b="1" dirty="0">
                          <a:latin typeface="Calibri"/>
                          <a:ea typeface="Times New Roman"/>
                        </a:rPr>
                        <a:t>SE LEVER</a:t>
                      </a:r>
                      <a:endParaRPr lang="en-GB" sz="200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a:latin typeface="Calibri"/>
                          <a:ea typeface="Times New Roman"/>
                        </a:rPr>
                        <a:t>TO GET UP</a:t>
                      </a:r>
                      <a:endParaRPr lang="en-GB" sz="200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4510">
                <a:tc>
                  <a:txBody>
                    <a:bodyPr/>
                    <a:lstStyle/>
                    <a:p>
                      <a:pPr>
                        <a:spcAft>
                          <a:spcPts val="0"/>
                        </a:spcAft>
                      </a:pPr>
                      <a:r>
                        <a:rPr lang="fr-FR" sz="2000" b="1" noProof="0" dirty="0">
                          <a:latin typeface="Calibri"/>
                          <a:ea typeface="Times New Roman"/>
                        </a:rPr>
                        <a:t>Je</a:t>
                      </a:r>
                      <a:r>
                        <a:rPr lang="fr-FR" sz="2000" b="1" baseline="0" noProof="0" dirty="0">
                          <a:latin typeface="Calibri"/>
                          <a:ea typeface="Times New Roman"/>
                        </a:rPr>
                        <a:t> me lève</a:t>
                      </a:r>
                      <a:endParaRPr lang="fr-FR" sz="2000" noProof="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a:latin typeface="Calibri"/>
                          <a:ea typeface="Times New Roman"/>
                        </a:rPr>
                        <a:t>I get up</a:t>
                      </a:r>
                      <a:endParaRPr lang="en-GB" sz="200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a:latin typeface="+mn-lt"/>
                          <a:ea typeface="Times New Roman"/>
                        </a:rPr>
                        <a:t>Tu</a:t>
                      </a:r>
                      <a:r>
                        <a:rPr lang="fr-FR" sz="2000" b="1" baseline="0" noProof="0" dirty="0">
                          <a:latin typeface="+mn-lt"/>
                          <a:ea typeface="Times New Roman"/>
                        </a:rPr>
                        <a:t> te lèves</a:t>
                      </a:r>
                      <a:endParaRPr lang="fr-FR" sz="2000" noProof="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a:latin typeface="Calibri"/>
                          <a:ea typeface="Times New Roman"/>
                        </a:rPr>
                        <a:t>You get up</a:t>
                      </a:r>
                      <a:endParaRPr lang="en-GB" sz="200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510">
                <a:tc>
                  <a:txBody>
                    <a:bodyPr/>
                    <a:lstStyle/>
                    <a:p>
                      <a:pPr>
                        <a:spcAft>
                          <a:spcPts val="0"/>
                        </a:spcAft>
                      </a:pPr>
                      <a:r>
                        <a:rPr lang="fr-FR" sz="2000" b="1" baseline="0" noProof="0" dirty="0">
                          <a:latin typeface="+mn-lt"/>
                          <a:ea typeface="Times New Roman"/>
                        </a:rPr>
                        <a:t>Il/elle/on se lève</a:t>
                      </a:r>
                      <a:endParaRPr lang="fr-FR" sz="2000" noProof="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latin typeface="Calibri"/>
                          <a:ea typeface="Times New Roman"/>
                        </a:rPr>
                        <a:t>He, </a:t>
                      </a:r>
                      <a:r>
                        <a:rPr lang="en-GB" sz="2000" b="1" dirty="0" err="1">
                          <a:latin typeface="Calibri"/>
                          <a:ea typeface="Times New Roman"/>
                        </a:rPr>
                        <a:t>she,</a:t>
                      </a:r>
                      <a:r>
                        <a:rPr lang="en-GB" sz="2000" b="1" baseline="0" dirty="0" err="1">
                          <a:latin typeface="Calibri"/>
                          <a:ea typeface="Times New Roman"/>
                        </a:rPr>
                        <a:t>gets</a:t>
                      </a:r>
                      <a:r>
                        <a:rPr lang="en-GB" sz="2000" b="1" baseline="0" dirty="0">
                          <a:latin typeface="Calibri"/>
                          <a:ea typeface="Times New Roman"/>
                        </a:rPr>
                        <a:t> up,</a:t>
                      </a:r>
                      <a:r>
                        <a:rPr lang="en-GB" sz="2000" b="1" dirty="0">
                          <a:latin typeface="Calibri"/>
                          <a:ea typeface="Times New Roman"/>
                        </a:rPr>
                        <a:t> we get up</a:t>
                      </a:r>
                      <a:endParaRPr lang="en-GB" sz="200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510">
                <a:tc>
                  <a:txBody>
                    <a:bodyPr/>
                    <a:lstStyle/>
                    <a:p>
                      <a:pPr>
                        <a:spcAft>
                          <a:spcPts val="0"/>
                        </a:spcAft>
                      </a:pPr>
                      <a:r>
                        <a:rPr lang="fr-FR" sz="2000" b="1" baseline="0" noProof="0" dirty="0">
                          <a:latin typeface="+mn-lt"/>
                          <a:ea typeface="Times New Roman"/>
                        </a:rPr>
                        <a:t>Nous nous levons</a:t>
                      </a:r>
                      <a:endParaRPr lang="fr-FR" sz="2000" noProof="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a:latin typeface="Calibri"/>
                          <a:ea typeface="Times New Roman"/>
                        </a:rPr>
                        <a:t>We get up</a:t>
                      </a:r>
                      <a:endParaRPr lang="en-GB" sz="200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4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a:latin typeface="+mn-lt"/>
                          <a:ea typeface="Times New Roman"/>
                        </a:rPr>
                        <a:t>Vous vous </a:t>
                      </a:r>
                      <a:r>
                        <a:rPr lang="fr-FR" sz="2000" b="1" baseline="0" noProof="0" dirty="0">
                          <a:latin typeface="+mn-lt"/>
                          <a:ea typeface="Times New Roman"/>
                        </a:rPr>
                        <a:t>levez</a:t>
                      </a:r>
                      <a:endParaRPr lang="fr-FR" sz="2000" noProof="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latin typeface="Calibri"/>
                          <a:ea typeface="Times New Roman"/>
                        </a:rPr>
                        <a:t>You get up</a:t>
                      </a:r>
                      <a:endParaRPr lang="en-GB" sz="200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4510">
                <a:tc>
                  <a:txBody>
                    <a:bodyPr/>
                    <a:lstStyle/>
                    <a:p>
                      <a:pPr>
                        <a:spcAft>
                          <a:spcPts val="0"/>
                        </a:spcAft>
                      </a:pPr>
                      <a:r>
                        <a:rPr lang="fr-FR" sz="2000" b="1" noProof="0" dirty="0">
                          <a:latin typeface="Calibri"/>
                          <a:ea typeface="Times New Roman"/>
                        </a:rPr>
                        <a:t>Ils/elles</a:t>
                      </a:r>
                      <a:r>
                        <a:rPr lang="fr-FR" sz="2000" b="1" baseline="0" noProof="0" dirty="0">
                          <a:latin typeface="Calibri"/>
                          <a:ea typeface="Times New Roman"/>
                        </a:rPr>
                        <a:t> se lèvent</a:t>
                      </a:r>
                      <a:endParaRPr lang="fr-FR" sz="2000" noProof="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latin typeface="Calibri"/>
                          <a:ea typeface="Times New Roman"/>
                        </a:rPr>
                        <a:t>They get up</a:t>
                      </a:r>
                      <a:endParaRPr lang="en-GB" sz="2000" dirty="0">
                        <a:latin typeface="Times New Roman"/>
                        <a:ea typeface="Times New Roman"/>
                      </a:endParaRPr>
                    </a:p>
                  </a:txBody>
                  <a:tcPr marL="57941" marR="57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188641" y="6372200"/>
            <a:ext cx="6480719" cy="2523768"/>
          </a:xfrm>
          <a:prstGeom prst="rect">
            <a:avLst/>
          </a:prstGeom>
          <a:noFill/>
          <a:ln>
            <a:solidFill>
              <a:schemeClr val="tx1"/>
            </a:solidFill>
          </a:ln>
        </p:spPr>
        <p:txBody>
          <a:bodyPr wrap="square" rtlCol="0">
            <a:spAutoFit/>
          </a:bodyPr>
          <a:lstStyle/>
          <a:p>
            <a:r>
              <a:rPr lang="fr-FR" sz="2000" b="1" dirty="0" err="1">
                <a:latin typeface="Calibri" pitchFamily="34" charset="0"/>
                <a:cs typeface="Calibri" pitchFamily="34" charset="0"/>
              </a:rPr>
              <a:t>Some</a:t>
            </a:r>
            <a:r>
              <a:rPr lang="fr-FR" sz="2000" b="1" dirty="0">
                <a:latin typeface="Calibri" pitchFamily="34" charset="0"/>
                <a:cs typeface="Calibri" pitchFamily="34" charset="0"/>
              </a:rPr>
              <a:t> </a:t>
            </a:r>
            <a:r>
              <a:rPr lang="fr-FR" sz="2000" b="1" dirty="0" err="1">
                <a:latin typeface="Calibri" pitchFamily="34" charset="0"/>
                <a:cs typeface="Calibri" pitchFamily="34" charset="0"/>
              </a:rPr>
              <a:t>common</a:t>
            </a:r>
            <a:r>
              <a:rPr lang="fr-FR" sz="2000" b="1" dirty="0">
                <a:latin typeface="Calibri" pitchFamily="34" charset="0"/>
                <a:cs typeface="Calibri" pitchFamily="34" charset="0"/>
              </a:rPr>
              <a:t> </a:t>
            </a:r>
            <a:r>
              <a:rPr lang="fr-FR" sz="2000" b="1" dirty="0" err="1">
                <a:latin typeface="Calibri" pitchFamily="34" charset="0"/>
                <a:cs typeface="Calibri" pitchFamily="34" charset="0"/>
              </a:rPr>
              <a:t>reflexive</a:t>
            </a:r>
            <a:r>
              <a:rPr lang="fr-FR" sz="2000" b="1" dirty="0">
                <a:latin typeface="Calibri" pitchFamily="34" charset="0"/>
                <a:cs typeface="Calibri" pitchFamily="34" charset="0"/>
              </a:rPr>
              <a:t> </a:t>
            </a:r>
            <a:r>
              <a:rPr lang="fr-FR" sz="2000" b="1" dirty="0" err="1">
                <a:latin typeface="Calibri" pitchFamily="34" charset="0"/>
                <a:cs typeface="Calibri" pitchFamily="34" charset="0"/>
              </a:rPr>
              <a:t>verbs</a:t>
            </a:r>
            <a:r>
              <a:rPr lang="fr-FR" sz="2000" b="1" dirty="0">
                <a:latin typeface="Calibri" pitchFamily="34" charset="0"/>
                <a:cs typeface="Calibri" pitchFamily="34" charset="0"/>
              </a:rPr>
              <a:t>:</a:t>
            </a:r>
          </a:p>
          <a:p>
            <a:r>
              <a:rPr lang="fr-FR" sz="2000" dirty="0">
                <a:latin typeface="Calibri" pitchFamily="34" charset="0"/>
                <a:cs typeface="Calibri" pitchFamily="34" charset="0"/>
              </a:rPr>
              <a:t>Se réveiller-to </a:t>
            </a:r>
            <a:r>
              <a:rPr lang="fr-FR" sz="2000" dirty="0" err="1">
                <a:latin typeface="Calibri" pitchFamily="34" charset="0"/>
                <a:cs typeface="Calibri" pitchFamily="34" charset="0"/>
              </a:rPr>
              <a:t>wake</a:t>
            </a:r>
            <a:r>
              <a:rPr lang="fr-FR" sz="2000" dirty="0">
                <a:latin typeface="Calibri" pitchFamily="34" charset="0"/>
                <a:cs typeface="Calibri" pitchFamily="34" charset="0"/>
              </a:rPr>
              <a:t> up </a:t>
            </a:r>
          </a:p>
          <a:p>
            <a:r>
              <a:rPr lang="fr-FR" sz="2000" dirty="0">
                <a:latin typeface="Calibri" pitchFamily="34" charset="0"/>
                <a:cs typeface="Calibri" pitchFamily="34" charset="0"/>
              </a:rPr>
              <a:t>Se laver-to </a:t>
            </a:r>
            <a:r>
              <a:rPr lang="fr-FR" sz="2000" dirty="0" err="1">
                <a:latin typeface="Calibri" pitchFamily="34" charset="0"/>
                <a:cs typeface="Calibri" pitchFamily="34" charset="0"/>
              </a:rPr>
              <a:t>get</a:t>
            </a:r>
            <a:r>
              <a:rPr lang="fr-FR" sz="2000" dirty="0">
                <a:latin typeface="Calibri" pitchFamily="34" charset="0"/>
                <a:cs typeface="Calibri" pitchFamily="34" charset="0"/>
              </a:rPr>
              <a:t> </a:t>
            </a:r>
            <a:r>
              <a:rPr lang="fr-FR" sz="2000" dirty="0" err="1">
                <a:latin typeface="Calibri" pitchFamily="34" charset="0"/>
                <a:cs typeface="Calibri" pitchFamily="34" charset="0"/>
              </a:rPr>
              <a:t>washed</a:t>
            </a:r>
            <a:endParaRPr lang="fr-FR" sz="2000" dirty="0">
              <a:latin typeface="Calibri" pitchFamily="34" charset="0"/>
              <a:cs typeface="Calibri" pitchFamily="34" charset="0"/>
            </a:endParaRPr>
          </a:p>
          <a:p>
            <a:r>
              <a:rPr lang="fr-FR" sz="2000" dirty="0">
                <a:latin typeface="Calibri" pitchFamily="34" charset="0"/>
                <a:cs typeface="Calibri" pitchFamily="34" charset="0"/>
              </a:rPr>
              <a:t>Se doucher-to have a </a:t>
            </a:r>
            <a:r>
              <a:rPr lang="fr-FR" sz="2000" dirty="0" err="1">
                <a:latin typeface="Calibri" pitchFamily="34" charset="0"/>
                <a:cs typeface="Calibri" pitchFamily="34" charset="0"/>
              </a:rPr>
              <a:t>shower</a:t>
            </a:r>
            <a:endParaRPr lang="fr-FR" sz="2000" dirty="0">
              <a:latin typeface="Calibri" pitchFamily="34" charset="0"/>
              <a:cs typeface="Calibri" pitchFamily="34" charset="0"/>
            </a:endParaRPr>
          </a:p>
          <a:p>
            <a:r>
              <a:rPr lang="fr-FR" sz="2000" dirty="0">
                <a:latin typeface="Calibri" pitchFamily="34" charset="0"/>
                <a:cs typeface="Calibri" pitchFamily="34" charset="0"/>
              </a:rPr>
              <a:t>Se baigner-to have a bath</a:t>
            </a:r>
          </a:p>
          <a:p>
            <a:r>
              <a:rPr lang="fr-FR" sz="2000" dirty="0">
                <a:latin typeface="Calibri" pitchFamily="34" charset="0"/>
                <a:cs typeface="Calibri" pitchFamily="34" charset="0"/>
              </a:rPr>
              <a:t>Se détendre-to relax</a:t>
            </a:r>
          </a:p>
          <a:p>
            <a:r>
              <a:rPr lang="fr-FR" sz="2000" dirty="0">
                <a:latin typeface="Calibri" pitchFamily="34" charset="0"/>
                <a:cs typeface="Calibri" pitchFamily="34" charset="0"/>
              </a:rPr>
              <a:t>S’habiller-to </a:t>
            </a:r>
            <a:r>
              <a:rPr lang="fr-FR" sz="2000" dirty="0" err="1">
                <a:latin typeface="Calibri" pitchFamily="34" charset="0"/>
                <a:cs typeface="Calibri" pitchFamily="34" charset="0"/>
              </a:rPr>
              <a:t>get</a:t>
            </a:r>
            <a:r>
              <a:rPr lang="fr-FR" sz="2000" dirty="0">
                <a:latin typeface="Calibri" pitchFamily="34" charset="0"/>
                <a:cs typeface="Calibri" pitchFamily="34" charset="0"/>
              </a:rPr>
              <a:t> </a:t>
            </a:r>
            <a:r>
              <a:rPr lang="fr-FR" sz="2000" dirty="0" err="1">
                <a:latin typeface="Calibri" pitchFamily="34" charset="0"/>
                <a:cs typeface="Calibri" pitchFamily="34" charset="0"/>
              </a:rPr>
              <a:t>dressed</a:t>
            </a:r>
            <a:r>
              <a:rPr lang="fr-FR" sz="2000" dirty="0">
                <a:latin typeface="Calibri" pitchFamily="34" charset="0"/>
                <a:cs typeface="Calibri" pitchFamily="34" charset="0"/>
              </a:rPr>
              <a:t> </a:t>
            </a:r>
          </a:p>
          <a:p>
            <a:endParaRPr lang="es-ES_tradnl" dirty="0"/>
          </a:p>
        </p:txBody>
      </p:sp>
      <p:sp>
        <p:nvSpPr>
          <p:cNvPr id="8" name="Slide Number Placeholder 7"/>
          <p:cNvSpPr>
            <a:spLocks noGrp="1"/>
          </p:cNvSpPr>
          <p:nvPr>
            <p:ph type="sldNum" sz="quarter" idx="12"/>
          </p:nvPr>
        </p:nvSpPr>
        <p:spPr/>
        <p:txBody>
          <a:bodyPr/>
          <a:lstStyle/>
          <a:p>
            <a:pPr>
              <a:defRPr/>
            </a:pPr>
            <a:fld id="{0F145BFC-05E3-4D00-AE96-44E6DC1FA43B}" type="slidenum">
              <a:rPr lang="en-GB" smtClean="0"/>
              <a:pPr>
                <a:defRPr/>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BEEADAB4-42BE-4152-9220-37584A279E07}"/>
</file>

<file path=customXml/itemProps2.xml><?xml version="1.0" encoding="utf-8"?>
<ds:datastoreItem xmlns:ds="http://schemas.openxmlformats.org/officeDocument/2006/customXml" ds:itemID="{FA391BBE-8379-45D0-8005-2705768EE818}"/>
</file>

<file path=customXml/itemProps3.xml><?xml version="1.0" encoding="utf-8"?>
<ds:datastoreItem xmlns:ds="http://schemas.openxmlformats.org/officeDocument/2006/customXml" ds:itemID="{0CED9707-5612-4861-BE16-795C7F7163DA}"/>
</file>

<file path=docProps/app.xml><?xml version="1.0" encoding="utf-8"?>
<Properties xmlns="http://schemas.openxmlformats.org/officeDocument/2006/extended-properties" xmlns:vt="http://schemas.openxmlformats.org/officeDocument/2006/docPropsVTypes">
  <TotalTime>4435</TotalTime>
  <Words>13404</Words>
  <Application>Microsoft Office PowerPoint</Application>
  <PresentationFormat>On-screen Show (4:3)</PresentationFormat>
  <Paragraphs>2782</Paragraphs>
  <Slides>63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SimSun</vt:lpstr>
      <vt:lpstr>Arial</vt:lpstr>
      <vt:lpstr>Arial Unicode MS</vt:lpstr>
      <vt:lpstr>Calibri</vt:lpstr>
      <vt:lpstr>Times New Roman</vt:lpstr>
      <vt:lpstr>Office Theme</vt:lpstr>
      <vt:lpstr>PowerPoint Presentation</vt:lpstr>
      <vt:lpstr>PowerPoint Presentation</vt:lpstr>
      <vt:lpstr>Les nombres</vt:lpstr>
      <vt:lpstr>La date: The date</vt:lpstr>
      <vt:lpstr>PowerPoint Presentation</vt:lpstr>
      <vt:lpstr>Grammar terms and tenses explained</vt:lpstr>
      <vt:lpstr>PowerPoint Presentation</vt:lpstr>
      <vt:lpstr>PowerPoint Presentation</vt:lpstr>
      <vt:lpstr>PowerPoint Presentation</vt:lpstr>
      <vt:lpstr>The perfect tense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 FOUNDATION (10 marks) You have to write 5 sentences to describe a photo </vt:lpstr>
      <vt:lpstr>Question 2 FOUNDATION (10 MARKS) You have to write 50 words in total on 5 bullet points! You might want to think of it as 5  sentences of about 10 words each.</vt:lpstr>
      <vt:lpstr>PowerPoint Presentation</vt:lpstr>
      <vt:lpstr>PowerPoint Presentation</vt:lpstr>
      <vt:lpstr>PowerPoint Presentation</vt:lpstr>
      <vt:lpstr>PowerPoint Presentation</vt:lpstr>
      <vt:lpstr>PowerPoint Presentation</vt:lpstr>
      <vt:lpstr>90 word task 30 word bullet point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Munro, Helen</cp:lastModifiedBy>
  <cp:revision>421</cp:revision>
  <cp:lastPrinted>2024-07-01T08:39:36Z</cp:lastPrinted>
  <dcterms:created xsi:type="dcterms:W3CDTF">2010-04-12T15:11:53Z</dcterms:created>
  <dcterms:modified xsi:type="dcterms:W3CDTF">2024-07-05T06:33:12Z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MediaServiceImageTags">
    <vt:lpwstr/>
  </property>
</Properties>
</file>