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23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hyperlink" Target="https://corbettmaths.com/2013/03/13/laws-of-indices-algebra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733550"/>
            <a:ext cx="641032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Enter code </a:t>
            </a:r>
            <a:r>
              <a:rPr lang="en-GB" sz="1400" dirty="0" smtClean="0"/>
              <a:t>U662 in </a:t>
            </a:r>
            <a:r>
              <a:rPr lang="en-GB" sz="1400" dirty="0" smtClean="0"/>
              <a:t>the </a:t>
            </a:r>
            <a:r>
              <a:rPr lang="en-GB" sz="1400" dirty="0" err="1" smtClean="0"/>
              <a:t>Sparx</a:t>
            </a:r>
            <a:r>
              <a:rPr lang="en-GB" sz="1400" dirty="0" smtClean="0"/>
              <a:t> independent learning section and/or</a:t>
            </a:r>
          </a:p>
          <a:p>
            <a:endParaRPr lang="en-GB" sz="1400" dirty="0" smtClean="0"/>
          </a:p>
          <a:p>
            <a:r>
              <a:rPr lang="en-GB" sz="1400" dirty="0" smtClean="0"/>
              <a:t>Follow </a:t>
            </a:r>
            <a:r>
              <a:rPr lang="en-GB" sz="1400" dirty="0" smtClean="0"/>
              <a:t>this link </a:t>
            </a:r>
            <a:r>
              <a:rPr lang="en-GB" sz="1400" dirty="0"/>
              <a:t>to watch </a:t>
            </a:r>
            <a:r>
              <a:rPr lang="en-GB" sz="1400" dirty="0" smtClean="0"/>
              <a:t>a video </a:t>
            </a:r>
            <a:r>
              <a:rPr lang="en-GB" sz="1400" dirty="0"/>
              <a:t>on </a:t>
            </a:r>
            <a:r>
              <a:rPr lang="en-GB" sz="1400" dirty="0" smtClean="0"/>
              <a:t>“laws of indices”</a:t>
            </a:r>
          </a:p>
          <a:p>
            <a:endParaRPr lang="en-GB" sz="1400" dirty="0" smtClean="0"/>
          </a:p>
          <a:p>
            <a:r>
              <a:rPr lang="en-GB" sz="1400" dirty="0">
                <a:hlinkClick r:id="rId2"/>
              </a:rPr>
              <a:t>https://corbettmaths.com/2013/03/13/laws-of-indices-algebra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endParaRPr lang="en-GB" sz="1400" dirty="0" smtClean="0"/>
          </a:p>
          <a:p>
            <a:endParaRPr lang="en-GB" sz="1400" dirty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54288" y="3797291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595573"/>
            <a:ext cx="6524626" cy="18335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683839"/>
            <a:ext cx="6524626" cy="592418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89880" y="422083"/>
            <a:ext cx="48687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Simplifying more complex expressions using index laws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254288" y="4323456"/>
            <a:ext cx="946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Q1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266506" y="6392540"/>
            <a:ext cx="946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Q2</a:t>
            </a:r>
            <a:endParaRPr lang="en-GB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Rectangle 13"/>
              <p:cNvSpPr/>
              <p:nvPr/>
            </p:nvSpPr>
            <p:spPr>
              <a:xfrm>
                <a:off x="635316" y="6759571"/>
                <a:ext cx="3429000" cy="927883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GB" sz="1200" dirty="0">
                    <a:latin typeface="Verdana" panose="020B060403050404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Simplify:</a:t>
                </a:r>
                <a:endParaRPr lang="en-GB" sz="1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GB" sz="1200" dirty="0">
                    <a:effectLst/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(a)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GB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GB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sup>
                        </m:sSup>
                        <m:r>
                          <a:rPr lang="en-GB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×</m:t>
                        </m:r>
                        <m:sSup>
                          <m:sSupPr>
                            <m:ctrlPr>
                              <a:rPr lang="en-GB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GB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  <m:t>8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GB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GB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  <m:t>5</m:t>
                            </m:r>
                          </m:sup>
                        </m:sSup>
                      </m:den>
                    </m:f>
                  </m:oMath>
                </a14:m>
                <a:r>
                  <a:rPr lang="en-GB" sz="1200" dirty="0">
                    <a:effectLst/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		(b)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GB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GB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  <m:t>−3</m:t>
                            </m:r>
                          </m:sup>
                        </m:sSup>
                        <m:r>
                          <a:rPr lang="en-GB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×</m:t>
                        </m:r>
                        <m:sSup>
                          <m:sSupPr>
                            <m:ctrlPr>
                              <a:rPr lang="en-GB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GB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  <m:t>8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GB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GB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p>
                        </m:sSup>
                      </m:den>
                    </m:f>
                  </m:oMath>
                </a14:m>
                <a:endParaRPr lang="en-GB" sz="1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316" y="6759571"/>
                <a:ext cx="3429000" cy="92788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Rectangle 14"/>
              <p:cNvSpPr/>
              <p:nvPr/>
            </p:nvSpPr>
            <p:spPr>
              <a:xfrm>
                <a:off x="514546" y="4621438"/>
                <a:ext cx="3429000" cy="1691040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pt-PT" sz="1400" dirty="0">
                    <a:latin typeface="Verdana" panose="020B060403050404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Simplify:</a:t>
                </a:r>
                <a:endParaRPr lang="en-GB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pt-PT" sz="1400" dirty="0">
                    <a:effectLst/>
                    <a:latin typeface="Verdana" panose="020B060403050404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(a)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pt-PT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(</m:t>
                        </m:r>
                        <m:sSup>
                          <m:sSupPr>
                            <m:ctrlPr>
                              <a:rPr lang="en-GB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pt-PT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e>
                          <m:sup>
                            <m:r>
                              <a:rPr lang="pt-PT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4</m:t>
                            </m:r>
                          </m:sup>
                        </m:sSup>
                        <m:r>
                          <a:rPr lang="pt-PT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  <m:sup>
                        <m:r>
                          <a:rPr lang="pt-PT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5</m:t>
                        </m:r>
                      </m:sup>
                    </m:sSup>
                  </m:oMath>
                </a14:m>
                <a:r>
                  <a:rPr lang="pt-PT" sz="1400" dirty="0">
                    <a:effectLst/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		(b)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pt-PT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(</m:t>
                        </m:r>
                        <m:sSup>
                          <m:sSupPr>
                            <m:ctrlPr>
                              <a:rPr lang="en-GB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pt-PT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e>
                          <m:sup>
                            <m:r>
                              <a:rPr lang="pt-PT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5</m:t>
                            </m:r>
                          </m:sup>
                        </m:sSup>
                        <m:r>
                          <a:rPr lang="pt-PT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  <m:sup>
                        <m:r>
                          <a:rPr lang="pt-PT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4</m:t>
                        </m:r>
                      </m:sup>
                    </m:sSup>
                  </m:oMath>
                </a14:m>
                <a:endParaRPr lang="en-GB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pt-PT" sz="1400" dirty="0">
                    <a:effectLst/>
                    <a:latin typeface="Verdana" panose="020B060403050404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(c)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pt-PT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(</m:t>
                        </m:r>
                        <m:sSup>
                          <m:sSupPr>
                            <m:ctrlPr>
                              <a:rPr lang="en-GB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pt-PT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e>
                          <m:sup>
                            <m:r>
                              <a:rPr lang="pt-PT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pt-PT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  <m:sup>
                        <m:r>
                          <a:rPr lang="pt-PT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5</m:t>
                        </m:r>
                      </m:sup>
                    </m:sSup>
                  </m:oMath>
                </a14:m>
                <a:r>
                  <a:rPr lang="pt-PT" sz="1400" dirty="0">
                    <a:effectLst/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		(d)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pt-PT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(</m:t>
                        </m:r>
                        <m:sSup>
                          <m:sSupPr>
                            <m:ctrlPr>
                              <a:rPr lang="en-GB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pt-PT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e>
                          <m:sup>
                            <m:r>
                              <a:rPr lang="pt-PT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−2</m:t>
                            </m:r>
                          </m:sup>
                        </m:sSup>
                        <m:r>
                          <a:rPr lang="pt-PT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  <m:sup>
                        <m:r>
                          <a:rPr lang="pt-PT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5</m:t>
                        </m:r>
                      </m:sup>
                    </m:sSup>
                  </m:oMath>
                </a14:m>
                <a:endParaRPr lang="en-GB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pt-PT" sz="1400" dirty="0">
                    <a:effectLst/>
                    <a:latin typeface="Verdana" panose="020B060403050404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(e)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pt-PT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(</m:t>
                        </m:r>
                        <m:sSup>
                          <m:sSupPr>
                            <m:ctrlPr>
                              <a:rPr lang="en-GB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pt-PT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e>
                          <m:sup>
                            <m:r>
                              <a:rPr lang="pt-PT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4</m:t>
                            </m:r>
                          </m:sup>
                        </m:sSup>
                        <m:r>
                          <a:rPr lang="pt-PT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  <m:sup>
                        <m:r>
                          <a:rPr lang="pt-PT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1</m:t>
                        </m:r>
                      </m:sup>
                    </m:sSup>
                  </m:oMath>
                </a14:m>
                <a:r>
                  <a:rPr lang="pt-PT" sz="1400" dirty="0">
                    <a:effectLst/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		(f)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pt-PT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3</m:t>
                        </m:r>
                      </m:e>
                      <m:sup>
                        <m:r>
                          <a:rPr lang="pt-PT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  <m:r>
                      <a:rPr lang="pt-PT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×</m:t>
                    </m:r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pt-PT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(</m:t>
                        </m:r>
                        <m:sSup>
                          <m:sSupPr>
                            <m:ctrlPr>
                              <a:rPr lang="en-GB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pt-PT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e>
                          <m:sup>
                            <m:r>
                              <a:rPr lang="pt-PT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4</m:t>
                            </m:r>
                          </m:sup>
                        </m:sSup>
                        <m:r>
                          <a:rPr lang="pt-PT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  <m:sup>
                        <m:r>
                          <a:rPr lang="pt-PT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0.5</m:t>
                        </m:r>
                      </m:sup>
                    </m:sSup>
                  </m:oMath>
                </a14:m>
                <a:endParaRPr lang="en-GB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546" y="4621438"/>
                <a:ext cx="3429000" cy="1691040"/>
              </a:xfrm>
              <a:prstGeom prst="rect">
                <a:avLst/>
              </a:prstGeom>
              <a:blipFill>
                <a:blip r:embed="rId6"/>
                <a:stretch>
                  <a:fillRect l="-533" t="-360" b="-107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/>
          <p:cNvSpPr txBox="1"/>
          <p:nvPr/>
        </p:nvSpPr>
        <p:spPr>
          <a:xfrm>
            <a:off x="232011" y="7576897"/>
            <a:ext cx="946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Q3</a:t>
            </a:r>
            <a:endParaRPr lang="en-GB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9" name="Rectangle 18"/>
              <p:cNvSpPr/>
              <p:nvPr/>
            </p:nvSpPr>
            <p:spPr>
              <a:xfrm>
                <a:off x="705139" y="7725759"/>
                <a:ext cx="3429000" cy="1858457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GB" sz="1400" dirty="0">
                    <a:latin typeface="Verdana" panose="020B060403050404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Find </a:t>
                </a:r>
                <a14:m>
                  <m:oMath xmlns:m="http://schemas.openxmlformats.org/officeDocument/2006/math"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GB" sz="1400" dirty="0">
                    <a:effectLst/>
                    <a:latin typeface="Verdana" panose="020B060403050404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:</a:t>
                </a:r>
                <a:endParaRPr lang="en-GB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GB" sz="1400" dirty="0">
                    <a:effectLst/>
                    <a:latin typeface="Verdana" panose="020B060403050404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(a)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5</m:t>
                        </m:r>
                      </m:e>
                      <m:sup>
                        <m:r>
                          <a:rPr lang="en-GB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𝑥</m:t>
                        </m:r>
                      </m:sup>
                    </m:sSup>
                    <m:r>
                      <a:rPr lang="en-GB" i="1"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×</m:t>
                    </m:r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5</m:t>
                        </m:r>
                      </m:e>
                      <m:sup>
                        <m:r>
                          <a:rPr lang="en-GB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4</m:t>
                        </m:r>
                      </m:sup>
                    </m:sSup>
                    <m:r>
                      <a:rPr lang="en-GB" i="1"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5</m:t>
                        </m:r>
                      </m:e>
                      <m:sup>
                        <m:r>
                          <a:rPr lang="en-GB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7</m:t>
                        </m:r>
                      </m:sup>
                    </m:sSup>
                  </m:oMath>
                </a14:m>
                <a:endParaRPr lang="en-GB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GB" sz="1400" dirty="0">
                    <a:effectLst/>
                    <a:latin typeface="Verdana" panose="020B060403050404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(b)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GB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e>
                          <m:sup>
                            <m:r>
                              <a:rPr lang="en-GB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𝑥</m:t>
                            </m:r>
                          </m:sup>
                        </m:sSup>
                        <m:r>
                          <a:rPr lang="en-GB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×</m:t>
                        </m:r>
                        <m:sSup>
                          <m:sSupPr>
                            <m:ctrlPr>
                              <a:rPr lang="en-GB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e>
                          <m:sup>
                            <m:r>
                              <a:rPr lang="en-GB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−2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GB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e>
                          <m:sup>
                            <m:r>
                              <a:rPr lang="en-GB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4</m:t>
                            </m:r>
                          </m:sup>
                        </m:sSup>
                      </m:den>
                    </m:f>
                    <m:r>
                      <a:rPr lang="en-GB" i="1"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3</m:t>
                        </m:r>
                      </m:e>
                      <m:sup>
                        <m:r>
                          <a:rPr lang="en-GB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10</m:t>
                        </m:r>
                      </m:sup>
                    </m:sSup>
                  </m:oMath>
                </a14:m>
                <a:endParaRPr lang="en-GB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GB" sz="1400" dirty="0">
                    <a:effectLst/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(c)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GB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GB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×</m:t>
                    </m:r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GB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sup>
                    </m:sSup>
                    <m:r>
                      <a:rPr lang="en-GB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=1000000</m:t>
                    </m:r>
                  </m:oMath>
                </a14:m>
                <a:endParaRPr lang="en-GB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139" y="7725759"/>
                <a:ext cx="3429000" cy="1858457"/>
              </a:xfrm>
              <a:prstGeom prst="rect">
                <a:avLst/>
              </a:prstGeom>
              <a:blipFill>
                <a:blip r:embed="rId7"/>
                <a:stretch>
                  <a:fillRect l="-534" b="-3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4037" y="425302"/>
            <a:ext cx="1541721" cy="382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</a:t>
            </a:r>
            <a:endParaRPr lang="en-GB" dirty="0"/>
          </a:p>
        </p:txBody>
      </p:sp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036" y="1185589"/>
            <a:ext cx="5996763" cy="4220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9" ma:contentTypeDescription="Create a new document." ma:contentTypeScope="" ma:versionID="2818edeb87754b816a04c06b567c9cd5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0f69a71ef8ddfd4589663ba2b2d2b7dc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4342AF-FB97-42D9-AA3C-675762288DFB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8c49430d-f190-4cd8-83c3-84bb6a3d29af"/>
    <ds:schemaRef ds:uri="070f71ce-64c7-4b17-bb6b-21ebf0c68387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C220699-F6D2-4E25-BD70-03199CF70346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562</TotalTime>
  <Words>269</Words>
  <Application>Microsoft Office PowerPoint</Application>
  <PresentationFormat>A4 Paper (210x297 mm)</PresentationFormat>
  <Paragraphs>22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Times New Roman</vt:lpstr>
      <vt:lpstr>Verdana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41</cp:revision>
  <dcterms:created xsi:type="dcterms:W3CDTF">2022-12-15T12:33:58Z</dcterms:created>
  <dcterms:modified xsi:type="dcterms:W3CDTF">2024-03-03T14:15:46Z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