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60" r:id="rId5"/>
  </p:sldMasterIdLst>
  <p:sldIdLst>
    <p:sldId id="263" r:id="rId6"/>
    <p:sldId id="262" r:id="rId7"/>
    <p:sldId id="290" r:id="rId8"/>
    <p:sldId id="292" r:id="rId9"/>
    <p:sldId id="258" r:id="rId10"/>
    <p:sldId id="266" r:id="rId11"/>
    <p:sldId id="298" r:id="rId12"/>
    <p:sldId id="299" r:id="rId13"/>
    <p:sldId id="300" r:id="rId14"/>
    <p:sldId id="264" r:id="rId15"/>
    <p:sldId id="265" r:id="rId16"/>
    <p:sldId id="259" r:id="rId17"/>
    <p:sldId id="260" r:id="rId18"/>
    <p:sldId id="301" r:id="rId19"/>
    <p:sldId id="302"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BECBE4-5FCA-E5F1-13FC-1CAF8F0CF1D7}" v="49" dt="2024-06-07T07:13:40.1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p:scale>
          <a:sx n="75" d="100"/>
          <a:sy n="75" d="100"/>
        </p:scale>
        <p:origin x="2616" y="9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arson, Sophie" userId="S::sophie.pearson@st-marys.newcastle.sch.uk::8d510f2b-e36d-466b-b775-76ede0baa1c5" providerId="AD" clId="Web-{38B9064D-2B9B-86DE-B494-39013960E420}"/>
    <pc:docChg chg="delSld">
      <pc:chgData name="Pearson, Sophie" userId="S::sophie.pearson@st-marys.newcastle.sch.uk::8d510f2b-e36d-466b-b775-76ede0baa1c5" providerId="AD" clId="Web-{38B9064D-2B9B-86DE-B494-39013960E420}" dt="2022-11-17T13:33:49.048" v="1"/>
      <pc:docMkLst>
        <pc:docMk/>
      </pc:docMkLst>
      <pc:sldChg chg="del">
        <pc:chgData name="Pearson, Sophie" userId="S::sophie.pearson@st-marys.newcastle.sch.uk::8d510f2b-e36d-466b-b775-76ede0baa1c5" providerId="AD" clId="Web-{38B9064D-2B9B-86DE-B494-39013960E420}" dt="2022-11-17T13:33:49.048" v="1"/>
        <pc:sldMkLst>
          <pc:docMk/>
          <pc:sldMk cId="3892979694" sldId="256"/>
        </pc:sldMkLst>
      </pc:sldChg>
      <pc:sldChg chg="del">
        <pc:chgData name="Pearson, Sophie" userId="S::sophie.pearson@st-marys.newcastle.sch.uk::8d510f2b-e36d-466b-b775-76ede0baa1c5" providerId="AD" clId="Web-{38B9064D-2B9B-86DE-B494-39013960E420}" dt="2022-11-17T13:33:48.312" v="0"/>
        <pc:sldMkLst>
          <pc:docMk/>
          <pc:sldMk cId="604949473" sldId="267"/>
        </pc:sldMkLst>
      </pc:sldChg>
    </pc:docChg>
  </pc:docChgLst>
  <pc:docChgLst>
    <pc:chgData name="Pearson, Sophie" userId="S::sophie.pearson@st-marys.newcastle.sch.uk::8d510f2b-e36d-466b-b775-76ede0baa1c5" providerId="AD" clId="Web-{9CC813C5-A8BE-CDFC-3CC9-4C63E4C062E0}"/>
    <pc:docChg chg="modSld">
      <pc:chgData name="Pearson, Sophie" userId="S::sophie.pearson@st-marys.newcastle.sch.uk::8d510f2b-e36d-466b-b775-76ede0baa1c5" providerId="AD" clId="Web-{9CC813C5-A8BE-CDFC-3CC9-4C63E4C062E0}" dt="2023-11-03T09:36:40.647" v="23"/>
      <pc:docMkLst>
        <pc:docMk/>
      </pc:docMkLst>
      <pc:sldChg chg="addSp modSp">
        <pc:chgData name="Pearson, Sophie" userId="S::sophie.pearson@st-marys.newcastle.sch.uk::8d510f2b-e36d-466b-b775-76ede0baa1c5" providerId="AD" clId="Web-{9CC813C5-A8BE-CDFC-3CC9-4C63E4C062E0}" dt="2023-11-03T09:36:34.350" v="20"/>
        <pc:sldMkLst>
          <pc:docMk/>
          <pc:sldMk cId="975959532" sldId="259"/>
        </pc:sldMkLst>
        <pc:spChg chg="add">
          <ac:chgData name="Pearson, Sophie" userId="S::sophie.pearson@st-marys.newcastle.sch.uk::8d510f2b-e36d-466b-b775-76ede0baa1c5" providerId="AD" clId="Web-{9CC813C5-A8BE-CDFC-3CC9-4C63E4C062E0}" dt="2023-11-03T09:36:26.913" v="18"/>
          <ac:spMkLst>
            <pc:docMk/>
            <pc:sldMk cId="975959532" sldId="259"/>
            <ac:spMk id="3" creationId="{606A5A66-A061-04F0-BFE9-7A4935C38677}"/>
          </ac:spMkLst>
        </pc:spChg>
        <pc:picChg chg="mod modCrop">
          <ac:chgData name="Pearson, Sophie" userId="S::sophie.pearson@st-marys.newcastle.sch.uk::8d510f2b-e36d-466b-b775-76ede0baa1c5" providerId="AD" clId="Web-{9CC813C5-A8BE-CDFC-3CC9-4C63E4C062E0}" dt="2023-11-03T09:36:34.350" v="20"/>
          <ac:picMkLst>
            <pc:docMk/>
            <pc:sldMk cId="975959532" sldId="259"/>
            <ac:picMk id="4" creationId="{62E071B1-15AB-D746-B093-B27A5DED8C0F}"/>
          </ac:picMkLst>
        </pc:picChg>
      </pc:sldChg>
      <pc:sldChg chg="addSp modSp">
        <pc:chgData name="Pearson, Sophie" userId="S::sophie.pearson@st-marys.newcastle.sch.uk::8d510f2b-e36d-466b-b775-76ede0baa1c5" providerId="AD" clId="Web-{9CC813C5-A8BE-CDFC-3CC9-4C63E4C062E0}" dt="2023-11-03T09:36:40.647" v="23"/>
        <pc:sldMkLst>
          <pc:docMk/>
          <pc:sldMk cId="474421399" sldId="260"/>
        </pc:sldMkLst>
        <pc:spChg chg="add">
          <ac:chgData name="Pearson, Sophie" userId="S::sophie.pearson@st-marys.newcastle.sch.uk::8d510f2b-e36d-466b-b775-76ede0baa1c5" providerId="AD" clId="Web-{9CC813C5-A8BE-CDFC-3CC9-4C63E4C062E0}" dt="2023-11-03T09:36:35.397" v="21"/>
          <ac:spMkLst>
            <pc:docMk/>
            <pc:sldMk cId="474421399" sldId="260"/>
            <ac:spMk id="4" creationId="{58A11ECB-5C69-75EF-2680-057BD8B451FD}"/>
          </ac:spMkLst>
        </pc:spChg>
        <pc:picChg chg="mod modCrop">
          <ac:chgData name="Pearson, Sophie" userId="S::sophie.pearson@st-marys.newcastle.sch.uk::8d510f2b-e36d-466b-b775-76ede0baa1c5" providerId="AD" clId="Web-{9CC813C5-A8BE-CDFC-3CC9-4C63E4C062E0}" dt="2023-11-03T09:36:40.647" v="23"/>
          <ac:picMkLst>
            <pc:docMk/>
            <pc:sldMk cId="474421399" sldId="260"/>
            <ac:picMk id="2" creationId="{51DECB20-BE4A-034B-82F9-5E4FF2A6D6F4}"/>
          </ac:picMkLst>
        </pc:picChg>
      </pc:sldChg>
      <pc:sldChg chg="modSp">
        <pc:chgData name="Pearson, Sophie" userId="S::sophie.pearson@st-marys.newcastle.sch.uk::8d510f2b-e36d-466b-b775-76ede0baa1c5" providerId="AD" clId="Web-{9CC813C5-A8BE-CDFC-3CC9-4C63E4C062E0}" dt="2023-11-03T09:35:33.208" v="3"/>
        <pc:sldMkLst>
          <pc:docMk/>
          <pc:sldMk cId="4004272514" sldId="262"/>
        </pc:sldMkLst>
        <pc:graphicFrameChg chg="mod modGraphic">
          <ac:chgData name="Pearson, Sophie" userId="S::sophie.pearson@st-marys.newcastle.sch.uk::8d510f2b-e36d-466b-b775-76ede0baa1c5" providerId="AD" clId="Web-{9CC813C5-A8BE-CDFC-3CC9-4C63E4C062E0}" dt="2023-11-03T09:35:33.208" v="3"/>
          <ac:graphicFrameMkLst>
            <pc:docMk/>
            <pc:sldMk cId="4004272514" sldId="262"/>
            <ac:graphicFrameMk id="4" creationId="{96C26889-009C-DE48-93B6-190F8DAACB62}"/>
          </ac:graphicFrameMkLst>
        </pc:graphicFrameChg>
      </pc:sldChg>
      <pc:sldChg chg="modSp">
        <pc:chgData name="Pearson, Sophie" userId="S::sophie.pearson@st-marys.newcastle.sch.uk::8d510f2b-e36d-466b-b775-76ede0baa1c5" providerId="AD" clId="Web-{9CC813C5-A8BE-CDFC-3CC9-4C63E4C062E0}" dt="2023-11-03T09:35:29.458" v="1"/>
        <pc:sldMkLst>
          <pc:docMk/>
          <pc:sldMk cId="4085164257" sldId="263"/>
        </pc:sldMkLst>
        <pc:graphicFrameChg chg="mod modGraphic">
          <ac:chgData name="Pearson, Sophie" userId="S::sophie.pearson@st-marys.newcastle.sch.uk::8d510f2b-e36d-466b-b775-76ede0baa1c5" providerId="AD" clId="Web-{9CC813C5-A8BE-CDFC-3CC9-4C63E4C062E0}" dt="2023-11-03T09:35:29.458" v="1"/>
          <ac:graphicFrameMkLst>
            <pc:docMk/>
            <pc:sldMk cId="4085164257" sldId="263"/>
            <ac:graphicFrameMk id="4" creationId="{96C26889-009C-DE48-93B6-190F8DAACB62}"/>
          </ac:graphicFrameMkLst>
        </pc:graphicFrameChg>
      </pc:sldChg>
      <pc:sldChg chg="addSp modSp">
        <pc:chgData name="Pearson, Sophie" userId="S::sophie.pearson@st-marys.newcastle.sch.uk::8d510f2b-e36d-466b-b775-76ede0baa1c5" providerId="AD" clId="Web-{9CC813C5-A8BE-CDFC-3CC9-4C63E4C062E0}" dt="2023-11-03T09:36:10.787" v="14"/>
        <pc:sldMkLst>
          <pc:docMk/>
          <pc:sldMk cId="97747071" sldId="264"/>
        </pc:sldMkLst>
        <pc:spChg chg="add mod">
          <ac:chgData name="Pearson, Sophie" userId="S::sophie.pearson@st-marys.newcastle.sch.uk::8d510f2b-e36d-466b-b775-76ede0baa1c5" providerId="AD" clId="Web-{9CC813C5-A8BE-CDFC-3CC9-4C63E4C062E0}" dt="2023-11-03T09:36:10.787" v="14"/>
          <ac:spMkLst>
            <pc:docMk/>
            <pc:sldMk cId="97747071" sldId="264"/>
            <ac:spMk id="12" creationId="{90A43B02-A203-0559-EA46-94B2B133B5AA}"/>
          </ac:spMkLst>
        </pc:spChg>
        <pc:picChg chg="mod modCrop">
          <ac:chgData name="Pearson, Sophie" userId="S::sophie.pearson@st-marys.newcastle.sch.uk::8d510f2b-e36d-466b-b775-76ede0baa1c5" providerId="AD" clId="Web-{9CC813C5-A8BE-CDFC-3CC9-4C63E4C062E0}" dt="2023-11-03T09:35:47.068" v="5"/>
          <ac:picMkLst>
            <pc:docMk/>
            <pc:sldMk cId="97747071" sldId="264"/>
            <ac:picMk id="4" creationId="{2A1AED39-D974-8040-84FE-01B131E843E8}"/>
          </ac:picMkLst>
        </pc:picChg>
      </pc:sldChg>
      <pc:sldChg chg="addSp modSp">
        <pc:chgData name="Pearson, Sophie" userId="S::sophie.pearson@st-marys.newcastle.sch.uk::8d510f2b-e36d-466b-b775-76ede0baa1c5" providerId="AD" clId="Web-{9CC813C5-A8BE-CDFC-3CC9-4C63E4C062E0}" dt="2023-11-03T09:36:24.272" v="17"/>
        <pc:sldMkLst>
          <pc:docMk/>
          <pc:sldMk cId="18539810" sldId="265"/>
        </pc:sldMkLst>
        <pc:spChg chg="add">
          <ac:chgData name="Pearson, Sophie" userId="S::sophie.pearson@st-marys.newcastle.sch.uk::8d510f2b-e36d-466b-b775-76ede0baa1c5" providerId="AD" clId="Web-{9CC813C5-A8BE-CDFC-3CC9-4C63E4C062E0}" dt="2023-11-03T09:36:15.553" v="15"/>
          <ac:spMkLst>
            <pc:docMk/>
            <pc:sldMk cId="18539810" sldId="265"/>
            <ac:spMk id="5" creationId="{655E9B12-A9B7-7E8D-CF33-C907EBDD37D4}"/>
          </ac:spMkLst>
        </pc:spChg>
        <pc:picChg chg="mod modCrop">
          <ac:chgData name="Pearson, Sophie" userId="S::sophie.pearson@st-marys.newcastle.sch.uk::8d510f2b-e36d-466b-b775-76ede0baa1c5" providerId="AD" clId="Web-{9CC813C5-A8BE-CDFC-3CC9-4C63E4C062E0}" dt="2023-11-03T09:36:24.272" v="17"/>
          <ac:picMkLst>
            <pc:docMk/>
            <pc:sldMk cId="18539810" sldId="265"/>
            <ac:picMk id="7" creationId="{BBAD6BBA-897F-4A42-914D-EFDF6B0FE964}"/>
          </ac:picMkLst>
        </pc:picChg>
      </pc:sldChg>
    </pc:docChg>
  </pc:docChgLst>
  <pc:docChgLst>
    <pc:chgData name="Pearson, Sophie" userId="S::sophie.pearson@st-marys.newcastle.sch.uk::8d510f2b-e36d-466b-b775-76ede0baa1c5" providerId="AD" clId="Web-{427116D6-0733-7F32-E3A2-53D50B650A4F}"/>
    <pc:docChg chg="addSld sldOrd addMainMaster modMainMaster">
      <pc:chgData name="Pearson, Sophie" userId="S::sophie.pearson@st-marys.newcastle.sch.uk::8d510f2b-e36d-466b-b775-76ede0baa1c5" providerId="AD" clId="Web-{427116D6-0733-7F32-E3A2-53D50B650A4F}" dt="2022-09-30T07:02:56.103" v="2"/>
      <pc:docMkLst>
        <pc:docMk/>
      </pc:docMkLst>
      <pc:sldChg chg="ord">
        <pc:chgData name="Pearson, Sophie" userId="S::sophie.pearson@st-marys.newcastle.sch.uk::8d510f2b-e36d-466b-b775-76ede0baa1c5" providerId="AD" clId="Web-{427116D6-0733-7F32-E3A2-53D50B650A4F}" dt="2022-09-30T07:02:42.618" v="0"/>
        <pc:sldMkLst>
          <pc:docMk/>
          <pc:sldMk cId="4085164257" sldId="263"/>
        </pc:sldMkLst>
      </pc:sldChg>
      <pc:sldChg chg="add ord">
        <pc:chgData name="Pearson, Sophie" userId="S::sophie.pearson@st-marys.newcastle.sch.uk::8d510f2b-e36d-466b-b775-76ede0baa1c5" providerId="AD" clId="Web-{427116D6-0733-7F32-E3A2-53D50B650A4F}" dt="2022-09-30T07:02:56.103" v="2"/>
        <pc:sldMkLst>
          <pc:docMk/>
          <pc:sldMk cId="604949473" sldId="267"/>
        </pc:sldMkLst>
      </pc:sldChg>
      <pc:sldMasterChg chg="add addSldLayout">
        <pc:chgData name="Pearson, Sophie" userId="S::sophie.pearson@st-marys.newcastle.sch.uk::8d510f2b-e36d-466b-b775-76ede0baa1c5" providerId="AD" clId="Web-{427116D6-0733-7F32-E3A2-53D50B650A4F}" dt="2022-09-30T07:02:51.884" v="1"/>
        <pc:sldMasterMkLst>
          <pc:docMk/>
          <pc:sldMasterMk cId="3459987263" sldId="2147483660"/>
        </pc:sldMasterMkLst>
        <pc:sldLayoutChg chg="add">
          <pc:chgData name="Pearson, Sophie" userId="S::sophie.pearson@st-marys.newcastle.sch.uk::8d510f2b-e36d-466b-b775-76ede0baa1c5" providerId="AD" clId="Web-{427116D6-0733-7F32-E3A2-53D50B650A4F}" dt="2022-09-30T07:02:51.884" v="1"/>
          <pc:sldLayoutMkLst>
            <pc:docMk/>
            <pc:sldMasterMk cId="3459987263" sldId="2147483660"/>
            <pc:sldLayoutMk cId="3504785446" sldId="2147483661"/>
          </pc:sldLayoutMkLst>
        </pc:sldLayoutChg>
        <pc:sldLayoutChg chg="add">
          <pc:chgData name="Pearson, Sophie" userId="S::sophie.pearson@st-marys.newcastle.sch.uk::8d510f2b-e36d-466b-b775-76ede0baa1c5" providerId="AD" clId="Web-{427116D6-0733-7F32-E3A2-53D50B650A4F}" dt="2022-09-30T07:02:51.884" v="1"/>
          <pc:sldLayoutMkLst>
            <pc:docMk/>
            <pc:sldMasterMk cId="3459987263" sldId="2147483660"/>
            <pc:sldLayoutMk cId="3474149136" sldId="2147483662"/>
          </pc:sldLayoutMkLst>
        </pc:sldLayoutChg>
        <pc:sldLayoutChg chg="add">
          <pc:chgData name="Pearson, Sophie" userId="S::sophie.pearson@st-marys.newcastle.sch.uk::8d510f2b-e36d-466b-b775-76ede0baa1c5" providerId="AD" clId="Web-{427116D6-0733-7F32-E3A2-53D50B650A4F}" dt="2022-09-30T07:02:51.884" v="1"/>
          <pc:sldLayoutMkLst>
            <pc:docMk/>
            <pc:sldMasterMk cId="3459987263" sldId="2147483660"/>
            <pc:sldLayoutMk cId="4097055267" sldId="2147483663"/>
          </pc:sldLayoutMkLst>
        </pc:sldLayoutChg>
        <pc:sldLayoutChg chg="add">
          <pc:chgData name="Pearson, Sophie" userId="S::sophie.pearson@st-marys.newcastle.sch.uk::8d510f2b-e36d-466b-b775-76ede0baa1c5" providerId="AD" clId="Web-{427116D6-0733-7F32-E3A2-53D50B650A4F}" dt="2022-09-30T07:02:51.884" v="1"/>
          <pc:sldLayoutMkLst>
            <pc:docMk/>
            <pc:sldMasterMk cId="3459987263" sldId="2147483660"/>
            <pc:sldLayoutMk cId="4128926043" sldId="2147483664"/>
          </pc:sldLayoutMkLst>
        </pc:sldLayoutChg>
        <pc:sldLayoutChg chg="add">
          <pc:chgData name="Pearson, Sophie" userId="S::sophie.pearson@st-marys.newcastle.sch.uk::8d510f2b-e36d-466b-b775-76ede0baa1c5" providerId="AD" clId="Web-{427116D6-0733-7F32-E3A2-53D50B650A4F}" dt="2022-09-30T07:02:51.884" v="1"/>
          <pc:sldLayoutMkLst>
            <pc:docMk/>
            <pc:sldMasterMk cId="3459987263" sldId="2147483660"/>
            <pc:sldLayoutMk cId="3251047307" sldId="2147483665"/>
          </pc:sldLayoutMkLst>
        </pc:sldLayoutChg>
        <pc:sldLayoutChg chg="add">
          <pc:chgData name="Pearson, Sophie" userId="S::sophie.pearson@st-marys.newcastle.sch.uk::8d510f2b-e36d-466b-b775-76ede0baa1c5" providerId="AD" clId="Web-{427116D6-0733-7F32-E3A2-53D50B650A4F}" dt="2022-09-30T07:02:51.884" v="1"/>
          <pc:sldLayoutMkLst>
            <pc:docMk/>
            <pc:sldMasterMk cId="3459987263" sldId="2147483660"/>
            <pc:sldLayoutMk cId="3337477688" sldId="2147483666"/>
          </pc:sldLayoutMkLst>
        </pc:sldLayoutChg>
        <pc:sldLayoutChg chg="add">
          <pc:chgData name="Pearson, Sophie" userId="S::sophie.pearson@st-marys.newcastle.sch.uk::8d510f2b-e36d-466b-b775-76ede0baa1c5" providerId="AD" clId="Web-{427116D6-0733-7F32-E3A2-53D50B650A4F}" dt="2022-09-30T07:02:51.884" v="1"/>
          <pc:sldLayoutMkLst>
            <pc:docMk/>
            <pc:sldMasterMk cId="3459987263" sldId="2147483660"/>
            <pc:sldLayoutMk cId="2366369814" sldId="2147483667"/>
          </pc:sldLayoutMkLst>
        </pc:sldLayoutChg>
        <pc:sldLayoutChg chg="add">
          <pc:chgData name="Pearson, Sophie" userId="S::sophie.pearson@st-marys.newcastle.sch.uk::8d510f2b-e36d-466b-b775-76ede0baa1c5" providerId="AD" clId="Web-{427116D6-0733-7F32-E3A2-53D50B650A4F}" dt="2022-09-30T07:02:51.884" v="1"/>
          <pc:sldLayoutMkLst>
            <pc:docMk/>
            <pc:sldMasterMk cId="3459987263" sldId="2147483660"/>
            <pc:sldLayoutMk cId="1391975638" sldId="2147483668"/>
          </pc:sldLayoutMkLst>
        </pc:sldLayoutChg>
        <pc:sldLayoutChg chg="add">
          <pc:chgData name="Pearson, Sophie" userId="S::sophie.pearson@st-marys.newcastle.sch.uk::8d510f2b-e36d-466b-b775-76ede0baa1c5" providerId="AD" clId="Web-{427116D6-0733-7F32-E3A2-53D50B650A4F}" dt="2022-09-30T07:02:51.884" v="1"/>
          <pc:sldLayoutMkLst>
            <pc:docMk/>
            <pc:sldMasterMk cId="3459987263" sldId="2147483660"/>
            <pc:sldLayoutMk cId="1895194851" sldId="2147483669"/>
          </pc:sldLayoutMkLst>
        </pc:sldLayoutChg>
        <pc:sldLayoutChg chg="add">
          <pc:chgData name="Pearson, Sophie" userId="S::sophie.pearson@st-marys.newcastle.sch.uk::8d510f2b-e36d-466b-b775-76ede0baa1c5" providerId="AD" clId="Web-{427116D6-0733-7F32-E3A2-53D50B650A4F}" dt="2022-09-30T07:02:51.884" v="1"/>
          <pc:sldLayoutMkLst>
            <pc:docMk/>
            <pc:sldMasterMk cId="3459987263" sldId="2147483660"/>
            <pc:sldLayoutMk cId="712731523" sldId="2147483670"/>
          </pc:sldLayoutMkLst>
        </pc:sldLayoutChg>
        <pc:sldLayoutChg chg="add">
          <pc:chgData name="Pearson, Sophie" userId="S::sophie.pearson@st-marys.newcastle.sch.uk::8d510f2b-e36d-466b-b775-76ede0baa1c5" providerId="AD" clId="Web-{427116D6-0733-7F32-E3A2-53D50B650A4F}" dt="2022-09-30T07:02:51.884" v="1"/>
          <pc:sldLayoutMkLst>
            <pc:docMk/>
            <pc:sldMasterMk cId="3459987263" sldId="2147483660"/>
            <pc:sldLayoutMk cId="399125356" sldId="2147483671"/>
          </pc:sldLayoutMkLst>
        </pc:sldLayoutChg>
      </pc:sldMasterChg>
      <pc:sldMasterChg chg="replId modSldLayout">
        <pc:chgData name="Pearson, Sophie" userId="S::sophie.pearson@st-marys.newcastle.sch.uk::8d510f2b-e36d-466b-b775-76ede0baa1c5" providerId="AD" clId="Web-{427116D6-0733-7F32-E3A2-53D50B650A4F}" dt="2022-09-30T07:02:51.884" v="1"/>
        <pc:sldMasterMkLst>
          <pc:docMk/>
          <pc:sldMasterMk cId="2745354982" sldId="2147483672"/>
        </pc:sldMasterMkLst>
        <pc:sldLayoutChg chg="replId">
          <pc:chgData name="Pearson, Sophie" userId="S::sophie.pearson@st-marys.newcastle.sch.uk::8d510f2b-e36d-466b-b775-76ede0baa1c5" providerId="AD" clId="Web-{427116D6-0733-7F32-E3A2-53D50B650A4F}" dt="2022-09-30T07:02:51.884" v="1"/>
          <pc:sldLayoutMkLst>
            <pc:docMk/>
            <pc:sldMasterMk cId="2745354982" sldId="2147483672"/>
            <pc:sldLayoutMk cId="1439086764" sldId="2147483673"/>
          </pc:sldLayoutMkLst>
        </pc:sldLayoutChg>
        <pc:sldLayoutChg chg="replId">
          <pc:chgData name="Pearson, Sophie" userId="S::sophie.pearson@st-marys.newcastle.sch.uk::8d510f2b-e36d-466b-b775-76ede0baa1c5" providerId="AD" clId="Web-{427116D6-0733-7F32-E3A2-53D50B650A4F}" dt="2022-09-30T07:02:51.884" v="1"/>
          <pc:sldLayoutMkLst>
            <pc:docMk/>
            <pc:sldMasterMk cId="2745354982" sldId="2147483672"/>
            <pc:sldLayoutMk cId="668927910" sldId="2147483674"/>
          </pc:sldLayoutMkLst>
        </pc:sldLayoutChg>
        <pc:sldLayoutChg chg="replId">
          <pc:chgData name="Pearson, Sophie" userId="S::sophie.pearson@st-marys.newcastle.sch.uk::8d510f2b-e36d-466b-b775-76ede0baa1c5" providerId="AD" clId="Web-{427116D6-0733-7F32-E3A2-53D50B650A4F}" dt="2022-09-30T07:02:51.884" v="1"/>
          <pc:sldLayoutMkLst>
            <pc:docMk/>
            <pc:sldMasterMk cId="2745354982" sldId="2147483672"/>
            <pc:sldLayoutMk cId="1350981861" sldId="2147483675"/>
          </pc:sldLayoutMkLst>
        </pc:sldLayoutChg>
        <pc:sldLayoutChg chg="replId">
          <pc:chgData name="Pearson, Sophie" userId="S::sophie.pearson@st-marys.newcastle.sch.uk::8d510f2b-e36d-466b-b775-76ede0baa1c5" providerId="AD" clId="Web-{427116D6-0733-7F32-E3A2-53D50B650A4F}" dt="2022-09-30T07:02:51.884" v="1"/>
          <pc:sldLayoutMkLst>
            <pc:docMk/>
            <pc:sldMasterMk cId="2745354982" sldId="2147483672"/>
            <pc:sldLayoutMk cId="202449627" sldId="2147483676"/>
          </pc:sldLayoutMkLst>
        </pc:sldLayoutChg>
        <pc:sldLayoutChg chg="replId">
          <pc:chgData name="Pearson, Sophie" userId="S::sophie.pearson@st-marys.newcastle.sch.uk::8d510f2b-e36d-466b-b775-76ede0baa1c5" providerId="AD" clId="Web-{427116D6-0733-7F32-E3A2-53D50B650A4F}" dt="2022-09-30T07:02:51.884" v="1"/>
          <pc:sldLayoutMkLst>
            <pc:docMk/>
            <pc:sldMasterMk cId="2745354982" sldId="2147483672"/>
            <pc:sldLayoutMk cId="186275325" sldId="2147483677"/>
          </pc:sldLayoutMkLst>
        </pc:sldLayoutChg>
        <pc:sldLayoutChg chg="replId">
          <pc:chgData name="Pearson, Sophie" userId="S::sophie.pearson@st-marys.newcastle.sch.uk::8d510f2b-e36d-466b-b775-76ede0baa1c5" providerId="AD" clId="Web-{427116D6-0733-7F32-E3A2-53D50B650A4F}" dt="2022-09-30T07:02:51.884" v="1"/>
          <pc:sldLayoutMkLst>
            <pc:docMk/>
            <pc:sldMasterMk cId="2745354982" sldId="2147483672"/>
            <pc:sldLayoutMk cId="1170430935" sldId="2147483678"/>
          </pc:sldLayoutMkLst>
        </pc:sldLayoutChg>
        <pc:sldLayoutChg chg="replId">
          <pc:chgData name="Pearson, Sophie" userId="S::sophie.pearson@st-marys.newcastle.sch.uk::8d510f2b-e36d-466b-b775-76ede0baa1c5" providerId="AD" clId="Web-{427116D6-0733-7F32-E3A2-53D50B650A4F}" dt="2022-09-30T07:02:51.884" v="1"/>
          <pc:sldLayoutMkLst>
            <pc:docMk/>
            <pc:sldMasterMk cId="2745354982" sldId="2147483672"/>
            <pc:sldLayoutMk cId="1932558490" sldId="2147483679"/>
          </pc:sldLayoutMkLst>
        </pc:sldLayoutChg>
        <pc:sldLayoutChg chg="replId">
          <pc:chgData name="Pearson, Sophie" userId="S::sophie.pearson@st-marys.newcastle.sch.uk::8d510f2b-e36d-466b-b775-76ede0baa1c5" providerId="AD" clId="Web-{427116D6-0733-7F32-E3A2-53D50B650A4F}" dt="2022-09-30T07:02:51.884" v="1"/>
          <pc:sldLayoutMkLst>
            <pc:docMk/>
            <pc:sldMasterMk cId="2745354982" sldId="2147483672"/>
            <pc:sldLayoutMk cId="337161010" sldId="2147483680"/>
          </pc:sldLayoutMkLst>
        </pc:sldLayoutChg>
        <pc:sldLayoutChg chg="replId">
          <pc:chgData name="Pearson, Sophie" userId="S::sophie.pearson@st-marys.newcastle.sch.uk::8d510f2b-e36d-466b-b775-76ede0baa1c5" providerId="AD" clId="Web-{427116D6-0733-7F32-E3A2-53D50B650A4F}" dt="2022-09-30T07:02:51.884" v="1"/>
          <pc:sldLayoutMkLst>
            <pc:docMk/>
            <pc:sldMasterMk cId="2745354982" sldId="2147483672"/>
            <pc:sldLayoutMk cId="1614875800" sldId="2147483681"/>
          </pc:sldLayoutMkLst>
        </pc:sldLayoutChg>
        <pc:sldLayoutChg chg="replId">
          <pc:chgData name="Pearson, Sophie" userId="S::sophie.pearson@st-marys.newcastle.sch.uk::8d510f2b-e36d-466b-b775-76ede0baa1c5" providerId="AD" clId="Web-{427116D6-0733-7F32-E3A2-53D50B650A4F}" dt="2022-09-30T07:02:51.884" v="1"/>
          <pc:sldLayoutMkLst>
            <pc:docMk/>
            <pc:sldMasterMk cId="2745354982" sldId="2147483672"/>
            <pc:sldLayoutMk cId="3267665648" sldId="2147483682"/>
          </pc:sldLayoutMkLst>
        </pc:sldLayoutChg>
        <pc:sldLayoutChg chg="replId">
          <pc:chgData name="Pearson, Sophie" userId="S::sophie.pearson@st-marys.newcastle.sch.uk::8d510f2b-e36d-466b-b775-76ede0baa1c5" providerId="AD" clId="Web-{427116D6-0733-7F32-E3A2-53D50B650A4F}" dt="2022-09-30T07:02:51.884" v="1"/>
          <pc:sldLayoutMkLst>
            <pc:docMk/>
            <pc:sldMasterMk cId="2745354982" sldId="2147483672"/>
            <pc:sldLayoutMk cId="2118238941" sldId="2147483683"/>
          </pc:sldLayoutMkLst>
        </pc:sldLayoutChg>
      </pc:sldMasterChg>
    </pc:docChg>
  </pc:docChgLst>
  <pc:docChgLst>
    <pc:chgData name="Pearson, Sophie" userId="S::sophie.pearson@st-marys.newcastle.sch.uk::8d510f2b-e36d-466b-b775-76ede0baa1c5" providerId="AD" clId="Web-{02BECBE4-5FCA-E5F1-13FC-1CAF8F0CF1D7}"/>
    <pc:docChg chg="addSld modSld">
      <pc:chgData name="Pearson, Sophie" userId="S::sophie.pearson@st-marys.newcastle.sch.uk::8d510f2b-e36d-466b-b775-76ede0baa1c5" providerId="AD" clId="Web-{02BECBE4-5FCA-E5F1-13FC-1CAF8F0CF1D7}" dt="2024-06-07T07:13:40.100" v="47"/>
      <pc:docMkLst>
        <pc:docMk/>
      </pc:docMkLst>
      <pc:sldChg chg="addSp delSp">
        <pc:chgData name="Pearson, Sophie" userId="S::sophie.pearson@st-marys.newcastle.sch.uk::8d510f2b-e36d-466b-b775-76ede0baa1c5" providerId="AD" clId="Web-{02BECBE4-5FCA-E5F1-13FC-1CAF8F0CF1D7}" dt="2024-06-07T07:11:15.204" v="32"/>
        <pc:sldMkLst>
          <pc:docMk/>
          <pc:sldMk cId="975959532" sldId="259"/>
        </pc:sldMkLst>
        <pc:spChg chg="add del">
          <ac:chgData name="Pearson, Sophie" userId="S::sophie.pearson@st-marys.newcastle.sch.uk::8d510f2b-e36d-466b-b775-76ede0baa1c5" providerId="AD" clId="Web-{02BECBE4-5FCA-E5F1-13FC-1CAF8F0CF1D7}" dt="2024-06-07T07:11:15.204" v="32"/>
          <ac:spMkLst>
            <pc:docMk/>
            <pc:sldMk cId="975959532" sldId="259"/>
            <ac:spMk id="5" creationId="{00000000-0000-0000-0000-000000000000}"/>
          </ac:spMkLst>
        </pc:spChg>
        <pc:spChg chg="add del">
          <ac:chgData name="Pearson, Sophie" userId="S::sophie.pearson@st-marys.newcastle.sch.uk::8d510f2b-e36d-466b-b775-76ede0baa1c5" providerId="AD" clId="Web-{02BECBE4-5FCA-E5F1-13FC-1CAF8F0CF1D7}" dt="2024-06-07T07:11:15.204" v="31"/>
          <ac:spMkLst>
            <pc:docMk/>
            <pc:sldMk cId="975959532" sldId="259"/>
            <ac:spMk id="6" creationId="{00000000-0000-0000-0000-000000000000}"/>
          </ac:spMkLst>
        </pc:spChg>
        <pc:spChg chg="add del">
          <ac:chgData name="Pearson, Sophie" userId="S::sophie.pearson@st-marys.newcastle.sch.uk::8d510f2b-e36d-466b-b775-76ede0baa1c5" providerId="AD" clId="Web-{02BECBE4-5FCA-E5F1-13FC-1CAF8F0CF1D7}" dt="2024-06-07T07:11:15.204" v="30"/>
          <ac:spMkLst>
            <pc:docMk/>
            <pc:sldMk cId="975959532" sldId="259"/>
            <ac:spMk id="7" creationId="{00000000-0000-0000-0000-000000000000}"/>
          </ac:spMkLst>
        </pc:spChg>
        <pc:spChg chg="add del">
          <ac:chgData name="Pearson, Sophie" userId="S::sophie.pearson@st-marys.newcastle.sch.uk::8d510f2b-e36d-466b-b775-76ede0baa1c5" providerId="AD" clId="Web-{02BECBE4-5FCA-E5F1-13FC-1CAF8F0CF1D7}" dt="2024-06-07T07:11:15.204" v="29"/>
          <ac:spMkLst>
            <pc:docMk/>
            <pc:sldMk cId="975959532" sldId="259"/>
            <ac:spMk id="8" creationId="{00000000-0000-0000-0000-000000000000}"/>
          </ac:spMkLst>
        </pc:spChg>
        <pc:spChg chg="add del">
          <ac:chgData name="Pearson, Sophie" userId="S::sophie.pearson@st-marys.newcastle.sch.uk::8d510f2b-e36d-466b-b775-76ede0baa1c5" providerId="AD" clId="Web-{02BECBE4-5FCA-E5F1-13FC-1CAF8F0CF1D7}" dt="2024-06-07T07:11:15.204" v="28"/>
          <ac:spMkLst>
            <pc:docMk/>
            <pc:sldMk cId="975959532" sldId="259"/>
            <ac:spMk id="10" creationId="{00000000-0000-0000-0000-000000000000}"/>
          </ac:spMkLst>
        </pc:spChg>
        <pc:spChg chg="add del">
          <ac:chgData name="Pearson, Sophie" userId="S::sophie.pearson@st-marys.newcastle.sch.uk::8d510f2b-e36d-466b-b775-76ede0baa1c5" providerId="AD" clId="Web-{02BECBE4-5FCA-E5F1-13FC-1CAF8F0CF1D7}" dt="2024-06-07T07:11:11.235" v="27"/>
          <ac:spMkLst>
            <pc:docMk/>
            <pc:sldMk cId="975959532" sldId="259"/>
            <ac:spMk id="11" creationId="{00000000-0000-0000-0000-000000000000}"/>
          </ac:spMkLst>
        </pc:spChg>
        <pc:picChg chg="add del">
          <ac:chgData name="Pearson, Sophie" userId="S::sophie.pearson@st-marys.newcastle.sch.uk::8d510f2b-e36d-466b-b775-76ede0baa1c5" providerId="AD" clId="Web-{02BECBE4-5FCA-E5F1-13FC-1CAF8F0CF1D7}" dt="2024-06-07T07:11:11.235" v="21"/>
          <ac:picMkLst>
            <pc:docMk/>
            <pc:sldMk cId="975959532" sldId="259"/>
            <ac:picMk id="4" creationId="{62E071B1-15AB-D746-B093-B27A5DED8C0F}"/>
          </ac:picMkLst>
        </pc:picChg>
      </pc:sldChg>
      <pc:sldChg chg="delSp">
        <pc:chgData name="Pearson, Sophie" userId="S::sophie.pearson@st-marys.newcastle.sch.uk::8d510f2b-e36d-466b-b775-76ede0baa1c5" providerId="AD" clId="Web-{02BECBE4-5FCA-E5F1-13FC-1CAF8F0CF1D7}" dt="2024-06-07T07:11:21.423" v="35"/>
        <pc:sldMkLst>
          <pc:docMk/>
          <pc:sldMk cId="474421399" sldId="260"/>
        </pc:sldMkLst>
        <pc:spChg chg="del">
          <ac:chgData name="Pearson, Sophie" userId="S::sophie.pearson@st-marys.newcastle.sch.uk::8d510f2b-e36d-466b-b775-76ede0baa1c5" providerId="AD" clId="Web-{02BECBE4-5FCA-E5F1-13FC-1CAF8F0CF1D7}" dt="2024-06-07T07:11:21.423" v="35"/>
          <ac:spMkLst>
            <pc:docMk/>
            <pc:sldMk cId="474421399" sldId="260"/>
            <ac:spMk id="6" creationId="{00000000-0000-0000-0000-000000000000}"/>
          </ac:spMkLst>
        </pc:spChg>
        <pc:spChg chg="del">
          <ac:chgData name="Pearson, Sophie" userId="S::sophie.pearson@st-marys.newcastle.sch.uk::8d510f2b-e36d-466b-b775-76ede0baa1c5" providerId="AD" clId="Web-{02BECBE4-5FCA-E5F1-13FC-1CAF8F0CF1D7}" dt="2024-06-07T07:11:21.423" v="34"/>
          <ac:spMkLst>
            <pc:docMk/>
            <pc:sldMk cId="474421399" sldId="260"/>
            <ac:spMk id="9" creationId="{00000000-0000-0000-0000-000000000000}"/>
          </ac:spMkLst>
        </pc:spChg>
      </pc:sldChg>
      <pc:sldChg chg="addSp delSp">
        <pc:chgData name="Pearson, Sophie" userId="S::sophie.pearson@st-marys.newcastle.sch.uk::8d510f2b-e36d-466b-b775-76ede0baa1c5" providerId="AD" clId="Web-{02BECBE4-5FCA-E5F1-13FC-1CAF8F0CF1D7}" dt="2024-06-07T07:11:18.142" v="33"/>
        <pc:sldMkLst>
          <pc:docMk/>
          <pc:sldMk cId="97747071" sldId="264"/>
        </pc:sldMkLst>
        <pc:spChg chg="del">
          <ac:chgData name="Pearson, Sophie" userId="S::sophie.pearson@st-marys.newcastle.sch.uk::8d510f2b-e36d-466b-b775-76ede0baa1c5" providerId="AD" clId="Web-{02BECBE4-5FCA-E5F1-13FC-1CAF8F0CF1D7}" dt="2024-06-07T07:10:57.781" v="11"/>
          <ac:spMkLst>
            <pc:docMk/>
            <pc:sldMk cId="97747071" sldId="264"/>
            <ac:spMk id="5" creationId="{00000000-0000-0000-0000-000000000000}"/>
          </ac:spMkLst>
        </pc:spChg>
        <pc:spChg chg="del">
          <ac:chgData name="Pearson, Sophie" userId="S::sophie.pearson@st-marys.newcastle.sch.uk::8d510f2b-e36d-466b-b775-76ede0baa1c5" providerId="AD" clId="Web-{02BECBE4-5FCA-E5F1-13FC-1CAF8F0CF1D7}" dt="2024-06-07T07:10:57.781" v="10"/>
          <ac:spMkLst>
            <pc:docMk/>
            <pc:sldMk cId="97747071" sldId="264"/>
            <ac:spMk id="6" creationId="{00000000-0000-0000-0000-000000000000}"/>
          </ac:spMkLst>
        </pc:spChg>
        <pc:spChg chg="del">
          <ac:chgData name="Pearson, Sophie" userId="S::sophie.pearson@st-marys.newcastle.sch.uk::8d510f2b-e36d-466b-b775-76ede0baa1c5" providerId="AD" clId="Web-{02BECBE4-5FCA-E5F1-13FC-1CAF8F0CF1D7}" dt="2024-06-07T07:10:57.781" v="9"/>
          <ac:spMkLst>
            <pc:docMk/>
            <pc:sldMk cId="97747071" sldId="264"/>
            <ac:spMk id="7" creationId="{00000000-0000-0000-0000-000000000000}"/>
          </ac:spMkLst>
        </pc:spChg>
        <pc:spChg chg="del">
          <ac:chgData name="Pearson, Sophie" userId="S::sophie.pearson@st-marys.newcastle.sch.uk::8d510f2b-e36d-466b-b775-76ede0baa1c5" providerId="AD" clId="Web-{02BECBE4-5FCA-E5F1-13FC-1CAF8F0CF1D7}" dt="2024-06-07T07:10:57.781" v="8"/>
          <ac:spMkLst>
            <pc:docMk/>
            <pc:sldMk cId="97747071" sldId="264"/>
            <ac:spMk id="8" creationId="{00000000-0000-0000-0000-000000000000}"/>
          </ac:spMkLst>
        </pc:spChg>
        <pc:spChg chg="del">
          <ac:chgData name="Pearson, Sophie" userId="S::sophie.pearson@st-marys.newcastle.sch.uk::8d510f2b-e36d-466b-b775-76ede0baa1c5" providerId="AD" clId="Web-{02BECBE4-5FCA-E5F1-13FC-1CAF8F0CF1D7}" dt="2024-06-07T07:10:57.781" v="7"/>
          <ac:spMkLst>
            <pc:docMk/>
            <pc:sldMk cId="97747071" sldId="264"/>
            <ac:spMk id="9" creationId="{00000000-0000-0000-0000-000000000000}"/>
          </ac:spMkLst>
        </pc:spChg>
        <pc:spChg chg="del">
          <ac:chgData name="Pearson, Sophie" userId="S::sophie.pearson@st-marys.newcastle.sch.uk::8d510f2b-e36d-466b-b775-76ede0baa1c5" providerId="AD" clId="Web-{02BECBE4-5FCA-E5F1-13FC-1CAF8F0CF1D7}" dt="2024-06-07T07:10:57.781" v="6"/>
          <ac:spMkLst>
            <pc:docMk/>
            <pc:sldMk cId="97747071" sldId="264"/>
            <ac:spMk id="10" creationId="{00000000-0000-0000-0000-000000000000}"/>
          </ac:spMkLst>
        </pc:spChg>
        <pc:spChg chg="del">
          <ac:chgData name="Pearson, Sophie" userId="S::sophie.pearson@st-marys.newcastle.sch.uk::8d510f2b-e36d-466b-b775-76ede0baa1c5" providerId="AD" clId="Web-{02BECBE4-5FCA-E5F1-13FC-1CAF8F0CF1D7}" dt="2024-06-07T07:10:57.781" v="5"/>
          <ac:spMkLst>
            <pc:docMk/>
            <pc:sldMk cId="97747071" sldId="264"/>
            <ac:spMk id="11" creationId="{00000000-0000-0000-0000-000000000000}"/>
          </ac:spMkLst>
        </pc:spChg>
        <pc:spChg chg="add">
          <ac:chgData name="Pearson, Sophie" userId="S::sophie.pearson@st-marys.newcastle.sch.uk::8d510f2b-e36d-466b-b775-76ede0baa1c5" providerId="AD" clId="Web-{02BECBE4-5FCA-E5F1-13FC-1CAF8F0CF1D7}" dt="2024-06-07T07:11:18.142" v="33"/>
          <ac:spMkLst>
            <pc:docMk/>
            <pc:sldMk cId="97747071" sldId="264"/>
            <ac:spMk id="14" creationId="{4EE6B568-0996-91D2-2706-39795E917930}"/>
          </ac:spMkLst>
        </pc:spChg>
      </pc:sldChg>
      <pc:sldChg chg="delSp">
        <pc:chgData name="Pearson, Sophie" userId="S::sophie.pearson@st-marys.newcastle.sch.uk::8d510f2b-e36d-466b-b775-76ede0baa1c5" providerId="AD" clId="Web-{02BECBE4-5FCA-E5F1-13FC-1CAF8F0CF1D7}" dt="2024-06-07T07:11:02.704" v="13"/>
        <pc:sldMkLst>
          <pc:docMk/>
          <pc:sldMk cId="18539810" sldId="265"/>
        </pc:sldMkLst>
        <pc:spChg chg="del">
          <ac:chgData name="Pearson, Sophie" userId="S::sophie.pearson@st-marys.newcastle.sch.uk::8d510f2b-e36d-466b-b775-76ede0baa1c5" providerId="AD" clId="Web-{02BECBE4-5FCA-E5F1-13FC-1CAF8F0CF1D7}" dt="2024-06-07T07:11:02.704" v="13"/>
          <ac:spMkLst>
            <pc:docMk/>
            <pc:sldMk cId="18539810" sldId="265"/>
            <ac:spMk id="3" creationId="{00000000-0000-0000-0000-000000000000}"/>
          </ac:spMkLst>
        </pc:spChg>
        <pc:spChg chg="del">
          <ac:chgData name="Pearson, Sophie" userId="S::sophie.pearson@st-marys.newcastle.sch.uk::8d510f2b-e36d-466b-b775-76ede0baa1c5" providerId="AD" clId="Web-{02BECBE4-5FCA-E5F1-13FC-1CAF8F0CF1D7}" dt="2024-06-07T07:11:02.704" v="12"/>
          <ac:spMkLst>
            <pc:docMk/>
            <pc:sldMk cId="18539810" sldId="265"/>
            <ac:spMk id="4" creationId="{00000000-0000-0000-0000-000000000000}"/>
          </ac:spMkLst>
        </pc:spChg>
      </pc:sldChg>
      <pc:sldChg chg="add">
        <pc:chgData name="Pearson, Sophie" userId="S::sophie.pearson@st-marys.newcastle.sch.uk::8d510f2b-e36d-466b-b775-76ede0baa1c5" providerId="AD" clId="Web-{02BECBE4-5FCA-E5F1-13FC-1CAF8F0CF1D7}" dt="2024-06-07T07:10:13.186" v="0"/>
        <pc:sldMkLst>
          <pc:docMk/>
          <pc:sldMk cId="1541019780" sldId="290"/>
        </pc:sldMkLst>
      </pc:sldChg>
      <pc:sldChg chg="add">
        <pc:chgData name="Pearson, Sophie" userId="S::sophie.pearson@st-marys.newcastle.sch.uk::8d510f2b-e36d-466b-b775-76ede0baa1c5" providerId="AD" clId="Web-{02BECBE4-5FCA-E5F1-13FC-1CAF8F0CF1D7}" dt="2024-06-07T07:10:13.202" v="1"/>
        <pc:sldMkLst>
          <pc:docMk/>
          <pc:sldMk cId="4180785106" sldId="292"/>
        </pc:sldMkLst>
      </pc:sldChg>
      <pc:sldChg chg="add">
        <pc:chgData name="Pearson, Sophie" userId="S::sophie.pearson@st-marys.newcastle.sch.uk::8d510f2b-e36d-466b-b775-76ede0baa1c5" providerId="AD" clId="Web-{02BECBE4-5FCA-E5F1-13FC-1CAF8F0CF1D7}" dt="2024-06-07T07:10:31.234" v="2"/>
        <pc:sldMkLst>
          <pc:docMk/>
          <pc:sldMk cId="413003582" sldId="298"/>
        </pc:sldMkLst>
      </pc:sldChg>
      <pc:sldChg chg="add">
        <pc:chgData name="Pearson, Sophie" userId="S::sophie.pearson@st-marys.newcastle.sch.uk::8d510f2b-e36d-466b-b775-76ede0baa1c5" providerId="AD" clId="Web-{02BECBE4-5FCA-E5F1-13FC-1CAF8F0CF1D7}" dt="2024-06-07T07:10:31.249" v="3"/>
        <pc:sldMkLst>
          <pc:docMk/>
          <pc:sldMk cId="2407167545" sldId="299"/>
        </pc:sldMkLst>
      </pc:sldChg>
      <pc:sldChg chg="add">
        <pc:chgData name="Pearson, Sophie" userId="S::sophie.pearson@st-marys.newcastle.sch.uk::8d510f2b-e36d-466b-b775-76ede0baa1c5" providerId="AD" clId="Web-{02BECBE4-5FCA-E5F1-13FC-1CAF8F0CF1D7}" dt="2024-06-07T07:10:31.249" v="4"/>
        <pc:sldMkLst>
          <pc:docMk/>
          <pc:sldMk cId="107258560" sldId="300"/>
        </pc:sldMkLst>
      </pc:sldChg>
      <pc:sldChg chg="addSp modSp add">
        <pc:chgData name="Pearson, Sophie" userId="S::sophie.pearson@st-marys.newcastle.sch.uk::8d510f2b-e36d-466b-b775-76ede0baa1c5" providerId="AD" clId="Web-{02BECBE4-5FCA-E5F1-13FC-1CAF8F0CF1D7}" dt="2024-06-07T07:13:34.553" v="46" actId="20577"/>
        <pc:sldMkLst>
          <pc:docMk/>
          <pc:sldMk cId="150497665" sldId="301"/>
        </pc:sldMkLst>
        <pc:spChg chg="add mod">
          <ac:chgData name="Pearson, Sophie" userId="S::sophie.pearson@st-marys.newcastle.sch.uk::8d510f2b-e36d-466b-b775-76ede0baa1c5" providerId="AD" clId="Web-{02BECBE4-5FCA-E5F1-13FC-1CAF8F0CF1D7}" dt="2024-06-07T07:13:34.553" v="46" actId="20577"/>
          <ac:spMkLst>
            <pc:docMk/>
            <pc:sldMk cId="150497665" sldId="301"/>
            <ac:spMk id="3" creationId="{4F10F6A2-528A-ABB1-07A2-F8A38CA8E1A6}"/>
          </ac:spMkLst>
        </pc:spChg>
      </pc:sldChg>
      <pc:sldChg chg="addSp add">
        <pc:chgData name="Pearson, Sophie" userId="S::sophie.pearson@st-marys.newcastle.sch.uk::8d510f2b-e36d-466b-b775-76ede0baa1c5" providerId="AD" clId="Web-{02BECBE4-5FCA-E5F1-13FC-1CAF8F0CF1D7}" dt="2024-06-07T07:13:40.100" v="47"/>
        <pc:sldMkLst>
          <pc:docMk/>
          <pc:sldMk cId="1000348262" sldId="302"/>
        </pc:sldMkLst>
        <pc:spChg chg="add">
          <ac:chgData name="Pearson, Sophie" userId="S::sophie.pearson@st-marys.newcastle.sch.uk::8d510f2b-e36d-466b-b775-76ede0baa1c5" providerId="AD" clId="Web-{02BECBE4-5FCA-E5F1-13FC-1CAF8F0CF1D7}" dt="2024-06-07T07:13:40.100" v="47"/>
          <ac:spMkLst>
            <pc:docMk/>
            <pc:sldMk cId="1000348262" sldId="302"/>
            <ac:spMk id="4" creationId="{55A84DC0-3179-09BD-8CAE-AD445F2A453C}"/>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BECAAC1-034F-47B2-9BD9-0506CD98EF05}" type="datetimeFigureOut">
              <a:rPr lang="en-GB" smtClean="0"/>
              <a:t>07/06/2024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49372A-59F6-4B98-A9F1-EDCE64B5A8E2}" type="slidenum">
              <a:rPr lang="en-GB" smtClean="0"/>
              <a:t>‹#›</a:t>
            </a:fld>
            <a:endParaRPr lang="en-GB"/>
          </a:p>
        </p:txBody>
      </p:sp>
    </p:spTree>
    <p:extLst>
      <p:ext uri="{BB962C8B-B14F-4D97-AF65-F5344CB8AC3E}">
        <p14:creationId xmlns:p14="http://schemas.microsoft.com/office/powerpoint/2010/main" val="14390867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BECAAC1-034F-47B2-9BD9-0506CD98EF05}" type="datetimeFigureOut">
              <a:rPr lang="en-GB" smtClean="0"/>
              <a:t>07/06/2024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49372A-59F6-4B98-A9F1-EDCE64B5A8E2}" type="slidenum">
              <a:rPr lang="en-GB" smtClean="0"/>
              <a:t>‹#›</a:t>
            </a:fld>
            <a:endParaRPr lang="en-GB"/>
          </a:p>
        </p:txBody>
      </p:sp>
    </p:spTree>
    <p:extLst>
      <p:ext uri="{BB962C8B-B14F-4D97-AF65-F5344CB8AC3E}">
        <p14:creationId xmlns:p14="http://schemas.microsoft.com/office/powerpoint/2010/main" val="3267665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BECAAC1-034F-47B2-9BD9-0506CD98EF05}" type="datetimeFigureOut">
              <a:rPr lang="en-GB" smtClean="0"/>
              <a:t>07/06/2024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49372A-59F6-4B98-A9F1-EDCE64B5A8E2}" type="slidenum">
              <a:rPr lang="en-GB" smtClean="0"/>
              <a:t>‹#›</a:t>
            </a:fld>
            <a:endParaRPr lang="en-GB"/>
          </a:p>
        </p:txBody>
      </p:sp>
    </p:spTree>
    <p:extLst>
      <p:ext uri="{BB962C8B-B14F-4D97-AF65-F5344CB8AC3E}">
        <p14:creationId xmlns:p14="http://schemas.microsoft.com/office/powerpoint/2010/main" val="21182389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4CDE9F8-9A40-4EA7-A0EE-2817E09CAE56}" type="datetimeFigureOut">
              <a:rPr lang="en-GB" smtClean="0"/>
              <a:t>07/06/2024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32D212-6BB5-4700-8902-3824D7AB152B}" type="slidenum">
              <a:rPr lang="en-GB" smtClean="0"/>
              <a:t>‹#›</a:t>
            </a:fld>
            <a:endParaRPr lang="en-GB"/>
          </a:p>
        </p:txBody>
      </p:sp>
    </p:spTree>
    <p:extLst>
      <p:ext uri="{BB962C8B-B14F-4D97-AF65-F5344CB8AC3E}">
        <p14:creationId xmlns:p14="http://schemas.microsoft.com/office/powerpoint/2010/main" val="35047854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CDE9F8-9A40-4EA7-A0EE-2817E09CAE56}" type="datetimeFigureOut">
              <a:rPr lang="en-GB" smtClean="0"/>
              <a:t>07/06/2024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32D212-6BB5-4700-8902-3824D7AB152B}" type="slidenum">
              <a:rPr lang="en-GB" smtClean="0"/>
              <a:t>‹#›</a:t>
            </a:fld>
            <a:endParaRPr lang="en-GB"/>
          </a:p>
        </p:txBody>
      </p:sp>
    </p:spTree>
    <p:extLst>
      <p:ext uri="{BB962C8B-B14F-4D97-AF65-F5344CB8AC3E}">
        <p14:creationId xmlns:p14="http://schemas.microsoft.com/office/powerpoint/2010/main" val="34741491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4CDE9F8-9A40-4EA7-A0EE-2817E09CAE56}" type="datetimeFigureOut">
              <a:rPr lang="en-GB" smtClean="0"/>
              <a:t>07/06/2024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32D212-6BB5-4700-8902-3824D7AB152B}" type="slidenum">
              <a:rPr lang="en-GB" smtClean="0"/>
              <a:t>‹#›</a:t>
            </a:fld>
            <a:endParaRPr lang="en-GB"/>
          </a:p>
        </p:txBody>
      </p:sp>
    </p:spTree>
    <p:extLst>
      <p:ext uri="{BB962C8B-B14F-4D97-AF65-F5344CB8AC3E}">
        <p14:creationId xmlns:p14="http://schemas.microsoft.com/office/powerpoint/2010/main" val="40970552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4CDE9F8-9A40-4EA7-A0EE-2817E09CAE56}" type="datetimeFigureOut">
              <a:rPr lang="en-GB" smtClean="0"/>
              <a:t>07/06/2024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32D212-6BB5-4700-8902-3824D7AB152B}" type="slidenum">
              <a:rPr lang="en-GB" smtClean="0"/>
              <a:t>‹#›</a:t>
            </a:fld>
            <a:endParaRPr lang="en-GB"/>
          </a:p>
        </p:txBody>
      </p:sp>
    </p:spTree>
    <p:extLst>
      <p:ext uri="{BB962C8B-B14F-4D97-AF65-F5344CB8AC3E}">
        <p14:creationId xmlns:p14="http://schemas.microsoft.com/office/powerpoint/2010/main" val="41289260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4CDE9F8-9A40-4EA7-A0EE-2817E09CAE56}" type="datetimeFigureOut">
              <a:rPr lang="en-GB" smtClean="0"/>
              <a:t>07/06/2024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432D212-6BB5-4700-8902-3824D7AB152B}" type="slidenum">
              <a:rPr lang="en-GB" smtClean="0"/>
              <a:t>‹#›</a:t>
            </a:fld>
            <a:endParaRPr lang="en-GB"/>
          </a:p>
        </p:txBody>
      </p:sp>
    </p:spTree>
    <p:extLst>
      <p:ext uri="{BB962C8B-B14F-4D97-AF65-F5344CB8AC3E}">
        <p14:creationId xmlns:p14="http://schemas.microsoft.com/office/powerpoint/2010/main" val="32510473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4CDE9F8-9A40-4EA7-A0EE-2817E09CAE56}" type="datetimeFigureOut">
              <a:rPr lang="en-GB" smtClean="0"/>
              <a:t>07/06/2024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432D212-6BB5-4700-8902-3824D7AB152B}" type="slidenum">
              <a:rPr lang="en-GB" smtClean="0"/>
              <a:t>‹#›</a:t>
            </a:fld>
            <a:endParaRPr lang="en-GB"/>
          </a:p>
        </p:txBody>
      </p:sp>
    </p:spTree>
    <p:extLst>
      <p:ext uri="{BB962C8B-B14F-4D97-AF65-F5344CB8AC3E}">
        <p14:creationId xmlns:p14="http://schemas.microsoft.com/office/powerpoint/2010/main" val="33374776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CDE9F8-9A40-4EA7-A0EE-2817E09CAE56}" type="datetimeFigureOut">
              <a:rPr lang="en-GB" smtClean="0"/>
              <a:t>07/06/2024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432D212-6BB5-4700-8902-3824D7AB152B}" type="slidenum">
              <a:rPr lang="en-GB" smtClean="0"/>
              <a:t>‹#›</a:t>
            </a:fld>
            <a:endParaRPr lang="en-GB"/>
          </a:p>
        </p:txBody>
      </p:sp>
    </p:spTree>
    <p:extLst>
      <p:ext uri="{BB962C8B-B14F-4D97-AF65-F5344CB8AC3E}">
        <p14:creationId xmlns:p14="http://schemas.microsoft.com/office/powerpoint/2010/main" val="23663698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4CDE9F8-9A40-4EA7-A0EE-2817E09CAE56}" type="datetimeFigureOut">
              <a:rPr lang="en-GB" smtClean="0"/>
              <a:t>07/06/2024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32D212-6BB5-4700-8902-3824D7AB152B}" type="slidenum">
              <a:rPr lang="en-GB" smtClean="0"/>
              <a:t>‹#›</a:t>
            </a:fld>
            <a:endParaRPr lang="en-GB"/>
          </a:p>
        </p:txBody>
      </p:sp>
    </p:spTree>
    <p:extLst>
      <p:ext uri="{BB962C8B-B14F-4D97-AF65-F5344CB8AC3E}">
        <p14:creationId xmlns:p14="http://schemas.microsoft.com/office/powerpoint/2010/main" val="1391975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BECAAC1-034F-47B2-9BD9-0506CD98EF05}" type="datetimeFigureOut">
              <a:rPr lang="en-GB" smtClean="0"/>
              <a:t>07/06/2024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49372A-59F6-4B98-A9F1-EDCE64B5A8E2}" type="slidenum">
              <a:rPr lang="en-GB" smtClean="0"/>
              <a:t>‹#›</a:t>
            </a:fld>
            <a:endParaRPr lang="en-GB"/>
          </a:p>
        </p:txBody>
      </p:sp>
    </p:spTree>
    <p:extLst>
      <p:ext uri="{BB962C8B-B14F-4D97-AF65-F5344CB8AC3E}">
        <p14:creationId xmlns:p14="http://schemas.microsoft.com/office/powerpoint/2010/main" val="6689279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4CDE9F8-9A40-4EA7-A0EE-2817E09CAE56}" type="datetimeFigureOut">
              <a:rPr lang="en-GB" smtClean="0"/>
              <a:t>07/06/2024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32D212-6BB5-4700-8902-3824D7AB152B}" type="slidenum">
              <a:rPr lang="en-GB" smtClean="0"/>
              <a:t>‹#›</a:t>
            </a:fld>
            <a:endParaRPr lang="en-GB"/>
          </a:p>
        </p:txBody>
      </p:sp>
    </p:spTree>
    <p:extLst>
      <p:ext uri="{BB962C8B-B14F-4D97-AF65-F5344CB8AC3E}">
        <p14:creationId xmlns:p14="http://schemas.microsoft.com/office/powerpoint/2010/main" val="18951948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CDE9F8-9A40-4EA7-A0EE-2817E09CAE56}" type="datetimeFigureOut">
              <a:rPr lang="en-GB" smtClean="0"/>
              <a:t>07/06/2024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32D212-6BB5-4700-8902-3824D7AB152B}" type="slidenum">
              <a:rPr lang="en-GB" smtClean="0"/>
              <a:t>‹#›</a:t>
            </a:fld>
            <a:endParaRPr lang="en-GB"/>
          </a:p>
        </p:txBody>
      </p:sp>
    </p:spTree>
    <p:extLst>
      <p:ext uri="{BB962C8B-B14F-4D97-AF65-F5344CB8AC3E}">
        <p14:creationId xmlns:p14="http://schemas.microsoft.com/office/powerpoint/2010/main" val="7127315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CDE9F8-9A40-4EA7-A0EE-2817E09CAE56}" type="datetimeFigureOut">
              <a:rPr lang="en-GB" smtClean="0"/>
              <a:t>07/06/2024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32D212-6BB5-4700-8902-3824D7AB152B}" type="slidenum">
              <a:rPr lang="en-GB" smtClean="0"/>
              <a:t>‹#›</a:t>
            </a:fld>
            <a:endParaRPr lang="en-GB"/>
          </a:p>
        </p:txBody>
      </p:sp>
    </p:spTree>
    <p:extLst>
      <p:ext uri="{BB962C8B-B14F-4D97-AF65-F5344CB8AC3E}">
        <p14:creationId xmlns:p14="http://schemas.microsoft.com/office/powerpoint/2010/main" val="3991253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BECAAC1-034F-47B2-9BD9-0506CD98EF05}" type="datetimeFigureOut">
              <a:rPr lang="en-GB" smtClean="0"/>
              <a:t>07/06/2024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49372A-59F6-4B98-A9F1-EDCE64B5A8E2}" type="slidenum">
              <a:rPr lang="en-GB" smtClean="0"/>
              <a:t>‹#›</a:t>
            </a:fld>
            <a:endParaRPr lang="en-GB"/>
          </a:p>
        </p:txBody>
      </p:sp>
    </p:spTree>
    <p:extLst>
      <p:ext uri="{BB962C8B-B14F-4D97-AF65-F5344CB8AC3E}">
        <p14:creationId xmlns:p14="http://schemas.microsoft.com/office/powerpoint/2010/main" val="1350981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BECAAC1-034F-47B2-9BD9-0506CD98EF05}" type="datetimeFigureOut">
              <a:rPr lang="en-GB" smtClean="0"/>
              <a:t>07/06/2024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649372A-59F6-4B98-A9F1-EDCE64B5A8E2}" type="slidenum">
              <a:rPr lang="en-GB" smtClean="0"/>
              <a:t>‹#›</a:t>
            </a:fld>
            <a:endParaRPr lang="en-GB"/>
          </a:p>
        </p:txBody>
      </p:sp>
    </p:spTree>
    <p:extLst>
      <p:ext uri="{BB962C8B-B14F-4D97-AF65-F5344CB8AC3E}">
        <p14:creationId xmlns:p14="http://schemas.microsoft.com/office/powerpoint/2010/main" val="202449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BECAAC1-034F-47B2-9BD9-0506CD98EF05}" type="datetimeFigureOut">
              <a:rPr lang="en-GB" smtClean="0"/>
              <a:t>07/06/2024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649372A-59F6-4B98-A9F1-EDCE64B5A8E2}" type="slidenum">
              <a:rPr lang="en-GB" smtClean="0"/>
              <a:t>‹#›</a:t>
            </a:fld>
            <a:endParaRPr lang="en-GB"/>
          </a:p>
        </p:txBody>
      </p:sp>
    </p:spTree>
    <p:extLst>
      <p:ext uri="{BB962C8B-B14F-4D97-AF65-F5344CB8AC3E}">
        <p14:creationId xmlns:p14="http://schemas.microsoft.com/office/powerpoint/2010/main" val="186275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BECAAC1-034F-47B2-9BD9-0506CD98EF05}" type="datetimeFigureOut">
              <a:rPr lang="en-GB" smtClean="0"/>
              <a:t>07/06/2024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649372A-59F6-4B98-A9F1-EDCE64B5A8E2}" type="slidenum">
              <a:rPr lang="en-GB" smtClean="0"/>
              <a:t>‹#›</a:t>
            </a:fld>
            <a:endParaRPr lang="en-GB"/>
          </a:p>
        </p:txBody>
      </p:sp>
    </p:spTree>
    <p:extLst>
      <p:ext uri="{BB962C8B-B14F-4D97-AF65-F5344CB8AC3E}">
        <p14:creationId xmlns:p14="http://schemas.microsoft.com/office/powerpoint/2010/main" val="1170430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ECAAC1-034F-47B2-9BD9-0506CD98EF05}" type="datetimeFigureOut">
              <a:rPr lang="en-GB" smtClean="0"/>
              <a:t>07/06/2024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649372A-59F6-4B98-A9F1-EDCE64B5A8E2}" type="slidenum">
              <a:rPr lang="en-GB" smtClean="0"/>
              <a:t>‹#›</a:t>
            </a:fld>
            <a:endParaRPr lang="en-GB"/>
          </a:p>
        </p:txBody>
      </p:sp>
    </p:spTree>
    <p:extLst>
      <p:ext uri="{BB962C8B-B14F-4D97-AF65-F5344CB8AC3E}">
        <p14:creationId xmlns:p14="http://schemas.microsoft.com/office/powerpoint/2010/main" val="1932558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BECAAC1-034F-47B2-9BD9-0506CD98EF05}" type="datetimeFigureOut">
              <a:rPr lang="en-GB" smtClean="0"/>
              <a:t>07/06/2024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649372A-59F6-4B98-A9F1-EDCE64B5A8E2}" type="slidenum">
              <a:rPr lang="en-GB" smtClean="0"/>
              <a:t>‹#›</a:t>
            </a:fld>
            <a:endParaRPr lang="en-GB"/>
          </a:p>
        </p:txBody>
      </p:sp>
    </p:spTree>
    <p:extLst>
      <p:ext uri="{BB962C8B-B14F-4D97-AF65-F5344CB8AC3E}">
        <p14:creationId xmlns:p14="http://schemas.microsoft.com/office/powerpoint/2010/main" val="337161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BECAAC1-034F-47B2-9BD9-0506CD98EF05}" type="datetimeFigureOut">
              <a:rPr lang="en-GB" smtClean="0"/>
              <a:t>07/06/2024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649372A-59F6-4B98-A9F1-EDCE64B5A8E2}" type="slidenum">
              <a:rPr lang="en-GB" smtClean="0"/>
              <a:t>‹#›</a:t>
            </a:fld>
            <a:endParaRPr lang="en-GB"/>
          </a:p>
        </p:txBody>
      </p:sp>
    </p:spTree>
    <p:extLst>
      <p:ext uri="{BB962C8B-B14F-4D97-AF65-F5344CB8AC3E}">
        <p14:creationId xmlns:p14="http://schemas.microsoft.com/office/powerpoint/2010/main" val="1614875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ECAAC1-034F-47B2-9BD9-0506CD98EF05}" type="datetimeFigureOut">
              <a:rPr lang="en-GB" smtClean="0"/>
              <a:t>07/06/2024</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49372A-59F6-4B98-A9F1-EDCE64B5A8E2}" type="slidenum">
              <a:rPr lang="en-GB" smtClean="0"/>
              <a:t>‹#›</a:t>
            </a:fld>
            <a:endParaRPr lang="en-GB"/>
          </a:p>
        </p:txBody>
      </p:sp>
    </p:spTree>
    <p:extLst>
      <p:ext uri="{BB962C8B-B14F-4D97-AF65-F5344CB8AC3E}">
        <p14:creationId xmlns:p14="http://schemas.microsoft.com/office/powerpoint/2010/main" val="27453549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CDE9F8-9A40-4EA7-A0EE-2817E09CAE56}" type="datetimeFigureOut">
              <a:rPr lang="en-GB" smtClean="0"/>
              <a:t>07/06/2024</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32D212-6BB5-4700-8902-3824D7AB152B}" type="slidenum">
              <a:rPr lang="en-GB" smtClean="0"/>
              <a:t>‹#›</a:t>
            </a:fld>
            <a:endParaRPr lang="en-GB"/>
          </a:p>
        </p:txBody>
      </p:sp>
    </p:spTree>
    <p:extLst>
      <p:ext uri="{BB962C8B-B14F-4D97-AF65-F5344CB8AC3E}">
        <p14:creationId xmlns:p14="http://schemas.microsoft.com/office/powerpoint/2010/main" val="34599872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96C26889-009C-DE48-93B6-190F8DAACB62}"/>
              </a:ext>
            </a:extLst>
          </p:cNvPr>
          <p:cNvGraphicFramePr>
            <a:graphicFrameLocks noGrp="1"/>
          </p:cNvGraphicFramePr>
          <p:nvPr>
            <p:extLst>
              <p:ext uri="{D42A27DB-BD31-4B8C-83A1-F6EECF244321}">
                <p14:modId xmlns:p14="http://schemas.microsoft.com/office/powerpoint/2010/main" val="3131281843"/>
              </p:ext>
            </p:extLst>
          </p:nvPr>
        </p:nvGraphicFramePr>
        <p:xfrm>
          <a:off x="73572" y="83206"/>
          <a:ext cx="9026108" cy="6744538"/>
        </p:xfrm>
        <a:graphic>
          <a:graphicData uri="http://schemas.openxmlformats.org/drawingml/2006/table">
            <a:tbl>
              <a:tblPr firstRow="1" bandRow="1">
                <a:tableStyleId>{5940675A-B579-460E-94D1-54222C63F5DA}</a:tableStyleId>
              </a:tblPr>
              <a:tblGrid>
                <a:gridCol w="3807188">
                  <a:extLst>
                    <a:ext uri="{9D8B030D-6E8A-4147-A177-3AD203B41FA5}">
                      <a16:colId xmlns:a16="http://schemas.microsoft.com/office/drawing/2014/main" val="270909475"/>
                    </a:ext>
                  </a:extLst>
                </a:gridCol>
                <a:gridCol w="5218920">
                  <a:extLst>
                    <a:ext uri="{9D8B030D-6E8A-4147-A177-3AD203B41FA5}">
                      <a16:colId xmlns:a16="http://schemas.microsoft.com/office/drawing/2014/main" val="2101891376"/>
                    </a:ext>
                  </a:extLst>
                </a:gridCol>
              </a:tblGrid>
              <a:tr h="537766">
                <a:tc gridSpan="2">
                  <a:txBody>
                    <a:bodyPr/>
                    <a:lstStyle/>
                    <a:p>
                      <a:pPr algn="ctr"/>
                      <a:r>
                        <a:rPr lang="en-US" dirty="0">
                          <a:latin typeface="Helsinki"/>
                        </a:rPr>
                        <a:t>Biology: 4.1 cell biology Graphic </a:t>
                      </a:r>
                      <a:r>
                        <a:rPr lang="en-US" dirty="0" err="1">
                          <a:latin typeface="Helsinki"/>
                        </a:rPr>
                        <a:t>Organiser</a:t>
                      </a:r>
                      <a:endParaRPr lang="en-US" dirty="0">
                        <a:latin typeface="Helsinki" panose="02000000000000000000" pitchFamily="2" charset="0"/>
                      </a:endParaRPr>
                    </a:p>
                  </a:txBody>
                  <a:tcPr>
                    <a:solidFill>
                      <a:srgbClr val="92D050"/>
                    </a:solidFill>
                  </a:tcPr>
                </a:tc>
                <a:tc hMerge="1">
                  <a:txBody>
                    <a:bodyPr/>
                    <a:lstStyle/>
                    <a:p>
                      <a:endParaRPr lang="en-US"/>
                    </a:p>
                  </a:txBody>
                  <a:tcPr/>
                </a:tc>
                <a:extLst>
                  <a:ext uri="{0D108BD9-81ED-4DB2-BD59-A6C34878D82A}">
                    <a16:rowId xmlns:a16="http://schemas.microsoft.com/office/drawing/2014/main" val="3325428713"/>
                  </a:ext>
                </a:extLst>
              </a:tr>
              <a:tr h="473234">
                <a:tc>
                  <a:txBody>
                    <a:bodyPr/>
                    <a:lstStyle/>
                    <a:p>
                      <a:pPr algn="ctr"/>
                      <a:r>
                        <a:rPr lang="en-US" sz="1200" b="1" dirty="0"/>
                        <a:t>Organelles</a:t>
                      </a:r>
                    </a:p>
                  </a:txBody>
                  <a:tcPr>
                    <a:solidFill>
                      <a:srgbClr val="92D050"/>
                    </a:solidFill>
                  </a:tcPr>
                </a:tc>
                <a:tc>
                  <a:txBody>
                    <a:bodyPr/>
                    <a:lstStyle/>
                    <a:p>
                      <a:pPr algn="ctr"/>
                      <a:r>
                        <a:rPr lang="en-US" sz="1200" b="1" dirty="0"/>
                        <a:t>Prokaryotic cells</a:t>
                      </a:r>
                      <a:r>
                        <a:rPr lang="en-US" sz="1200" dirty="0"/>
                        <a:t> </a:t>
                      </a:r>
                    </a:p>
                  </a:txBody>
                  <a:tcPr>
                    <a:solidFill>
                      <a:srgbClr val="92D050"/>
                    </a:solidFill>
                  </a:tcPr>
                </a:tc>
                <a:extLst>
                  <a:ext uri="{0D108BD9-81ED-4DB2-BD59-A6C34878D82A}">
                    <a16:rowId xmlns:a16="http://schemas.microsoft.com/office/drawing/2014/main" val="2961239278"/>
                  </a:ext>
                </a:extLst>
              </a:tr>
              <a:tr h="2957713">
                <a:tc>
                  <a:txBody>
                    <a:bodyPr/>
                    <a:lstStyle/>
                    <a:p>
                      <a:pPr algn="ctr"/>
                      <a:r>
                        <a:rPr lang="en-US" sz="800" dirty="0"/>
                        <a:t>Eukaryotes include animals, plants and fungi. Animals and plants have the following organelles. Make sure you know which are exclusive to plant cells!</a:t>
                      </a:r>
                    </a:p>
                    <a:p>
                      <a:pPr lvl="0" algn="ctr">
                        <a:buNone/>
                      </a:pPr>
                      <a:endParaRPr lang="en-US" sz="1200" dirty="0"/>
                    </a:p>
                    <a:p>
                      <a:pPr lvl="0" algn="ctr">
                        <a:buNone/>
                      </a:pPr>
                      <a:endParaRPr lang="en-US" sz="1200" dirty="0"/>
                    </a:p>
                  </a:txBody>
                  <a:tcPr/>
                </a:tc>
                <a:tc>
                  <a:txBody>
                    <a:bodyPr/>
                    <a:lstStyle/>
                    <a:p>
                      <a:pPr lvl="0" algn="ctr">
                        <a:lnSpc>
                          <a:spcPct val="100000"/>
                        </a:lnSpc>
                        <a:spcBef>
                          <a:spcPts val="0"/>
                        </a:spcBef>
                        <a:spcAft>
                          <a:spcPts val="0"/>
                        </a:spcAft>
                        <a:buNone/>
                      </a:pPr>
                      <a:r>
                        <a:rPr lang="en-US" sz="800" b="0" i="0" u="none" strike="noStrike" noProof="0" dirty="0">
                          <a:latin typeface="Calibri"/>
                        </a:rPr>
                        <a:t>Prokaryotic cells possess fewer organelles compared to eukaryotic cells. Bacteria and archaea are prokaryotes. Their structure is more simplistic compared to eukaryotes, and they do not have a membrane bound nucleus!</a:t>
                      </a:r>
                    </a:p>
                    <a:p>
                      <a:pPr lvl="0" algn="ctr">
                        <a:lnSpc>
                          <a:spcPct val="100000"/>
                        </a:lnSpc>
                        <a:spcBef>
                          <a:spcPts val="0"/>
                        </a:spcBef>
                        <a:spcAft>
                          <a:spcPts val="0"/>
                        </a:spcAft>
                        <a:buNone/>
                      </a:pPr>
                      <a:endParaRPr lang="en-US"/>
                    </a:p>
                    <a:p>
                      <a:pPr lvl="0" algn="ctr">
                        <a:lnSpc>
                          <a:spcPct val="100000"/>
                        </a:lnSpc>
                        <a:spcBef>
                          <a:spcPts val="0"/>
                        </a:spcBef>
                        <a:spcAft>
                          <a:spcPts val="0"/>
                        </a:spcAft>
                        <a:buNone/>
                      </a:pPr>
                      <a:br>
                        <a:rPr lang="en-US" dirty="0"/>
                      </a:br>
                      <a:endParaRPr lang="en-US" dirty="0"/>
                    </a:p>
                    <a:p>
                      <a:pPr lvl="0" algn="ctr">
                        <a:buNone/>
                      </a:pPr>
                      <a:endParaRPr lang="en-US" sz="1200" dirty="0"/>
                    </a:p>
                  </a:txBody>
                  <a:tcPr/>
                </a:tc>
                <a:extLst>
                  <a:ext uri="{0D108BD9-81ED-4DB2-BD59-A6C34878D82A}">
                    <a16:rowId xmlns:a16="http://schemas.microsoft.com/office/drawing/2014/main" val="40839546"/>
                  </a:ext>
                </a:extLst>
              </a:tr>
              <a:tr h="207847">
                <a:tc>
                  <a:txBody>
                    <a:bodyPr/>
                    <a:lstStyle/>
                    <a:p>
                      <a:pPr algn="ctr"/>
                      <a:r>
                        <a:rPr lang="en-US" sz="1100" b="1" dirty="0"/>
                        <a:t>Magnification and microscopes</a:t>
                      </a:r>
                    </a:p>
                  </a:txBody>
                  <a:tcPr>
                    <a:solidFill>
                      <a:srgbClr val="92D050"/>
                    </a:solidFill>
                  </a:tcPr>
                </a:tc>
                <a:tc>
                  <a:txBody>
                    <a:bodyPr/>
                    <a:lstStyle/>
                    <a:p>
                      <a:pPr algn="ctr"/>
                      <a:r>
                        <a:rPr lang="en-US" sz="1100" b="1" dirty="0"/>
                        <a:t>Specialsied cells</a:t>
                      </a:r>
                      <a:endParaRPr lang="en-US" sz="1100" b="0" i="0" u="none" strike="noStrike" noProof="0" dirty="0">
                        <a:latin typeface="Calibri"/>
                      </a:endParaRPr>
                    </a:p>
                  </a:txBody>
                  <a:tcPr>
                    <a:solidFill>
                      <a:srgbClr val="92D050"/>
                    </a:solidFill>
                  </a:tcPr>
                </a:tc>
                <a:extLst>
                  <a:ext uri="{0D108BD9-81ED-4DB2-BD59-A6C34878D82A}">
                    <a16:rowId xmlns:a16="http://schemas.microsoft.com/office/drawing/2014/main" val="2758316598"/>
                  </a:ext>
                </a:extLst>
              </a:tr>
              <a:tr h="2516745">
                <a:tc>
                  <a:txBody>
                    <a:bodyPr/>
                    <a:lstStyle/>
                    <a:p>
                      <a:endParaRPr lang="en-US" sz="1200"/>
                    </a:p>
                  </a:txBody>
                  <a:tcPr/>
                </a:tc>
                <a:tc>
                  <a:txBody>
                    <a:bodyPr/>
                    <a:lstStyle/>
                    <a:p>
                      <a:pPr lvl="0">
                        <a:buNone/>
                      </a:pPr>
                      <a:r>
                        <a:rPr lang="en-US" sz="800" b="0" i="0" u="none" strike="noStrike" noProof="0" dirty="0">
                          <a:latin typeface="Calibri"/>
                        </a:rPr>
                        <a:t>There are many different types of cells in animals,</a:t>
                      </a:r>
                      <a:r>
                        <a:rPr lang="en-US" sz="800" b="0" i="0" u="none" strike="noStrike" baseline="0" noProof="0" dirty="0">
                          <a:latin typeface="Calibri"/>
                        </a:rPr>
                        <a:t> e</a:t>
                      </a:r>
                      <a:r>
                        <a:rPr lang="en-US" sz="800" b="0" i="0" u="none" strike="noStrike" noProof="0" dirty="0">
                          <a:latin typeface="Calibri"/>
                        </a:rPr>
                        <a:t>ach is specialized for a role. </a:t>
                      </a:r>
                      <a:endParaRPr lang="en-US" sz="800" dirty="0"/>
                    </a:p>
                  </a:txBody>
                  <a:tcPr/>
                </a:tc>
                <a:extLst>
                  <a:ext uri="{0D108BD9-81ED-4DB2-BD59-A6C34878D82A}">
                    <a16:rowId xmlns:a16="http://schemas.microsoft.com/office/drawing/2014/main" val="989545522"/>
                  </a:ext>
                </a:extLst>
              </a:tr>
            </a:tbl>
          </a:graphicData>
        </a:graphic>
      </p:graphicFrame>
      <p:pic>
        <p:nvPicPr>
          <p:cNvPr id="8" name="Picture 8" descr="A screenshot of a cell phone&#10;&#10;Description generated with very high confidence">
            <a:extLst>
              <a:ext uri="{FF2B5EF4-FFF2-40B4-BE49-F238E27FC236}">
                <a16:creationId xmlns:a16="http://schemas.microsoft.com/office/drawing/2014/main" id="{D895BCF3-C0D2-4392-AD42-6984009F8099}"/>
              </a:ext>
            </a:extLst>
          </p:cNvPr>
          <p:cNvPicPr>
            <a:picLocks noChangeAspect="1"/>
          </p:cNvPicPr>
          <p:nvPr/>
        </p:nvPicPr>
        <p:blipFill>
          <a:blip r:embed="rId2"/>
          <a:stretch>
            <a:fillRect/>
          </a:stretch>
        </p:blipFill>
        <p:spPr>
          <a:xfrm>
            <a:off x="168437" y="1388515"/>
            <a:ext cx="3585527" cy="2467773"/>
          </a:xfrm>
          <a:prstGeom prst="rect">
            <a:avLst/>
          </a:prstGeom>
        </p:spPr>
      </p:pic>
      <p:pic>
        <p:nvPicPr>
          <p:cNvPr id="10" name="Picture 10" descr="A picture containing microscope&#10;&#10;Description generated with very high confidence">
            <a:extLst>
              <a:ext uri="{FF2B5EF4-FFF2-40B4-BE49-F238E27FC236}">
                <a16:creationId xmlns:a16="http://schemas.microsoft.com/office/drawing/2014/main" id="{5C523E74-883C-4C4C-BDE4-65D252D11917}"/>
              </a:ext>
            </a:extLst>
          </p:cNvPr>
          <p:cNvPicPr>
            <a:picLocks noChangeAspect="1"/>
          </p:cNvPicPr>
          <p:nvPr/>
        </p:nvPicPr>
        <p:blipFill rotWithShape="1">
          <a:blip r:embed="rId3"/>
          <a:srcRect t="-234" r="-855" b="7000"/>
          <a:stretch/>
        </p:blipFill>
        <p:spPr>
          <a:xfrm>
            <a:off x="2190051" y="4547698"/>
            <a:ext cx="1250969" cy="993624"/>
          </a:xfrm>
          <a:prstGeom prst="rect">
            <a:avLst/>
          </a:prstGeom>
        </p:spPr>
      </p:pic>
      <p:pic>
        <p:nvPicPr>
          <p:cNvPr id="12" name="Picture 12" descr="A close up of a card&#10;&#10;Description generated with high confidence">
            <a:extLst>
              <a:ext uri="{FF2B5EF4-FFF2-40B4-BE49-F238E27FC236}">
                <a16:creationId xmlns:a16="http://schemas.microsoft.com/office/drawing/2014/main" id="{C48D3147-EA7D-4B20-ABFC-19674CA01D66}"/>
              </a:ext>
            </a:extLst>
          </p:cNvPr>
          <p:cNvPicPr>
            <a:picLocks noChangeAspect="1"/>
          </p:cNvPicPr>
          <p:nvPr/>
        </p:nvPicPr>
        <p:blipFill>
          <a:blip r:embed="rId4"/>
          <a:stretch>
            <a:fillRect/>
          </a:stretch>
        </p:blipFill>
        <p:spPr>
          <a:xfrm>
            <a:off x="138896" y="5460411"/>
            <a:ext cx="1744536" cy="1287319"/>
          </a:xfrm>
          <a:prstGeom prst="rect">
            <a:avLst/>
          </a:prstGeom>
        </p:spPr>
      </p:pic>
      <p:sp>
        <p:nvSpPr>
          <p:cNvPr id="2" name="TextBox 1">
            <a:extLst>
              <a:ext uri="{FF2B5EF4-FFF2-40B4-BE49-F238E27FC236}">
                <a16:creationId xmlns:a16="http://schemas.microsoft.com/office/drawing/2014/main" id="{5635A0D1-6955-4E6A-B006-1C06C42C18E9}"/>
              </a:ext>
            </a:extLst>
          </p:cNvPr>
          <p:cNvSpPr txBox="1"/>
          <p:nvPr/>
        </p:nvSpPr>
        <p:spPr>
          <a:xfrm>
            <a:off x="1855694" y="5538120"/>
            <a:ext cx="1905345"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Calibri"/>
                <a:cs typeface="Calibri"/>
              </a:rPr>
              <a:t>The compound microscope uses two lenses to magnify the specimen – the eyepiece and an objective lens.</a:t>
            </a:r>
            <a:endParaRPr lang="en-US" dirty="0"/>
          </a:p>
          <a:p>
            <a:r>
              <a:rPr lang="en-US" sz="800" dirty="0">
                <a:latin typeface="Calibri"/>
                <a:cs typeface="Calibri"/>
              </a:rPr>
              <a:t>Electron microscopes can be used to view smaller </a:t>
            </a:r>
            <a:r>
              <a:rPr lang="en-US" sz="800">
                <a:latin typeface="Calibri"/>
                <a:cs typeface="Calibri"/>
              </a:rPr>
              <a:t>organisms and</a:t>
            </a:r>
            <a:r>
              <a:rPr lang="en-US" sz="800" dirty="0">
                <a:latin typeface="Calibri"/>
                <a:cs typeface="Calibri"/>
              </a:rPr>
              <a:t> have a higher magnification and resolving power. </a:t>
            </a:r>
          </a:p>
          <a:p>
            <a:r>
              <a:rPr lang="en-US" sz="800" dirty="0">
                <a:latin typeface="Calibri"/>
                <a:cs typeface="Calibri"/>
              </a:rPr>
              <a:t>Increasing the power of the objective lens increases the magnification. </a:t>
            </a:r>
          </a:p>
          <a:p>
            <a:r>
              <a:rPr lang="en-US" sz="800" dirty="0">
                <a:latin typeface="Calibri"/>
                <a:cs typeface="Calibri"/>
              </a:rPr>
              <a:t>The focus dials improve the resolution. </a:t>
            </a:r>
          </a:p>
        </p:txBody>
      </p:sp>
      <p:sp>
        <p:nvSpPr>
          <p:cNvPr id="9" name="TextBox 8">
            <a:extLst>
              <a:ext uri="{FF2B5EF4-FFF2-40B4-BE49-F238E27FC236}">
                <a16:creationId xmlns:a16="http://schemas.microsoft.com/office/drawing/2014/main" id="{910E35BD-5092-4CA4-8979-D2DC70BE62DD}"/>
              </a:ext>
            </a:extLst>
          </p:cNvPr>
          <p:cNvSpPr txBox="1"/>
          <p:nvPr/>
        </p:nvSpPr>
        <p:spPr>
          <a:xfrm>
            <a:off x="55856" y="5114021"/>
            <a:ext cx="190534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Calibri"/>
                <a:cs typeface="Calibri"/>
              </a:rPr>
              <a:t>The image size and actual size must be in the same units!</a:t>
            </a:r>
          </a:p>
        </p:txBody>
      </p:sp>
      <p:pic>
        <p:nvPicPr>
          <p:cNvPr id="3" name="Picture 4" descr="A screenshot of a cell phone&#10;&#10;Description generated with very high confidence">
            <a:extLst>
              <a:ext uri="{FF2B5EF4-FFF2-40B4-BE49-F238E27FC236}">
                <a16:creationId xmlns:a16="http://schemas.microsoft.com/office/drawing/2014/main" id="{A361D384-64CE-43F1-9989-FEE1CCBC53D3}"/>
              </a:ext>
            </a:extLst>
          </p:cNvPr>
          <p:cNvPicPr>
            <a:picLocks noChangeAspect="1"/>
          </p:cNvPicPr>
          <p:nvPr/>
        </p:nvPicPr>
        <p:blipFill>
          <a:blip r:embed="rId5"/>
          <a:stretch>
            <a:fillRect/>
          </a:stretch>
        </p:blipFill>
        <p:spPr>
          <a:xfrm>
            <a:off x="138608" y="4624955"/>
            <a:ext cx="1739843" cy="338878"/>
          </a:xfrm>
          <a:prstGeom prst="rect">
            <a:avLst/>
          </a:prstGeom>
        </p:spPr>
      </p:pic>
      <p:pic>
        <p:nvPicPr>
          <p:cNvPr id="13" name="Picture 14" descr="A screenshot of a cell phone&#10;&#10;Description generated with very high confidence">
            <a:extLst>
              <a:ext uri="{FF2B5EF4-FFF2-40B4-BE49-F238E27FC236}">
                <a16:creationId xmlns:a16="http://schemas.microsoft.com/office/drawing/2014/main" id="{4DA1A14A-6BCE-400C-96E0-2925B6741853}"/>
              </a:ext>
            </a:extLst>
          </p:cNvPr>
          <p:cNvPicPr>
            <a:picLocks noChangeAspect="1"/>
          </p:cNvPicPr>
          <p:nvPr/>
        </p:nvPicPr>
        <p:blipFill>
          <a:blip r:embed="rId6"/>
          <a:stretch>
            <a:fillRect/>
          </a:stretch>
        </p:blipFill>
        <p:spPr>
          <a:xfrm>
            <a:off x="3896758" y="1376676"/>
            <a:ext cx="5071419" cy="2491452"/>
          </a:xfrm>
          <a:prstGeom prst="rect">
            <a:avLst/>
          </a:prstGeom>
        </p:spPr>
      </p:pic>
      <p:graphicFrame>
        <p:nvGraphicFramePr>
          <p:cNvPr id="26" name="Table 26">
            <a:extLst>
              <a:ext uri="{FF2B5EF4-FFF2-40B4-BE49-F238E27FC236}">
                <a16:creationId xmlns:a16="http://schemas.microsoft.com/office/drawing/2014/main" id="{24C953C8-0B84-477B-B278-3CA200A9A839}"/>
              </a:ext>
            </a:extLst>
          </p:cNvPr>
          <p:cNvGraphicFramePr>
            <a:graphicFrameLocks noGrp="1"/>
          </p:cNvGraphicFramePr>
          <p:nvPr/>
        </p:nvGraphicFramePr>
        <p:xfrm>
          <a:off x="3909990" y="4487057"/>
          <a:ext cx="5207406" cy="2301240"/>
        </p:xfrm>
        <a:graphic>
          <a:graphicData uri="http://schemas.openxmlformats.org/drawingml/2006/table">
            <a:tbl>
              <a:tblPr firstRow="1" bandRow="1">
                <a:tableStyleId>{073A0DAA-6AF3-43AB-8588-CEC1D06C72B9}</a:tableStyleId>
              </a:tblPr>
              <a:tblGrid>
                <a:gridCol w="692686">
                  <a:extLst>
                    <a:ext uri="{9D8B030D-6E8A-4147-A177-3AD203B41FA5}">
                      <a16:colId xmlns:a16="http://schemas.microsoft.com/office/drawing/2014/main" val="3758468118"/>
                    </a:ext>
                  </a:extLst>
                </a:gridCol>
                <a:gridCol w="4514720">
                  <a:extLst>
                    <a:ext uri="{9D8B030D-6E8A-4147-A177-3AD203B41FA5}">
                      <a16:colId xmlns:a16="http://schemas.microsoft.com/office/drawing/2014/main" val="2587343161"/>
                    </a:ext>
                  </a:extLst>
                </a:gridCol>
              </a:tblGrid>
              <a:tr h="206253">
                <a:tc>
                  <a:txBody>
                    <a:bodyPr/>
                    <a:lstStyle/>
                    <a:p>
                      <a:r>
                        <a:rPr lang="en-US" sz="800" dirty="0"/>
                        <a:t>Cell</a:t>
                      </a:r>
                    </a:p>
                  </a:txBody>
                  <a:tcPr/>
                </a:tc>
                <a:tc>
                  <a:txBody>
                    <a:bodyPr/>
                    <a:lstStyle/>
                    <a:p>
                      <a:r>
                        <a:rPr lang="en-US" sz="800" dirty="0"/>
                        <a:t>How is it adapted to its function?</a:t>
                      </a:r>
                    </a:p>
                  </a:txBody>
                  <a:tcPr/>
                </a:tc>
                <a:extLst>
                  <a:ext uri="{0D108BD9-81ED-4DB2-BD59-A6C34878D82A}">
                    <a16:rowId xmlns:a16="http://schemas.microsoft.com/office/drawing/2014/main" val="2113254793"/>
                  </a:ext>
                </a:extLst>
              </a:tr>
              <a:tr h="397773">
                <a:tc>
                  <a:txBody>
                    <a:bodyPr/>
                    <a:lstStyle/>
                    <a:p>
                      <a:r>
                        <a:rPr lang="en-US" sz="800" dirty="0"/>
                        <a:t>Sperm cell</a:t>
                      </a:r>
                    </a:p>
                  </a:txBody>
                  <a:tcPr/>
                </a:tc>
                <a:tc>
                  <a:txBody>
                    <a:bodyPr/>
                    <a:lstStyle/>
                    <a:p>
                      <a:pPr lvl="0" algn="l">
                        <a:lnSpc>
                          <a:spcPct val="100000"/>
                        </a:lnSpc>
                        <a:spcBef>
                          <a:spcPts val="0"/>
                        </a:spcBef>
                        <a:spcAft>
                          <a:spcPts val="0"/>
                        </a:spcAft>
                        <a:buNone/>
                      </a:pPr>
                      <a:r>
                        <a:rPr lang="en-US" sz="700" u="none" strike="noStrike" noProof="0" dirty="0"/>
                        <a:t>Long tail which whips from side to side to help move the sperm through water or the female reproductive system.</a:t>
                      </a:r>
                      <a:endParaRPr lang="en-US" sz="700" dirty="0"/>
                    </a:p>
                    <a:p>
                      <a:pPr lvl="0" algn="l">
                        <a:lnSpc>
                          <a:spcPct val="100000"/>
                        </a:lnSpc>
                        <a:spcBef>
                          <a:spcPts val="0"/>
                        </a:spcBef>
                        <a:spcAft>
                          <a:spcPts val="0"/>
                        </a:spcAft>
                        <a:buNone/>
                      </a:pPr>
                      <a:r>
                        <a:rPr lang="en-US" sz="700" u="none" strike="noStrike" noProof="0" dirty="0"/>
                        <a:t>Middle section is full of mitochondria which transfer the energy needed for the tail to work.</a:t>
                      </a:r>
                      <a:endParaRPr lang="en-US" sz="700" dirty="0"/>
                    </a:p>
                    <a:p>
                      <a:pPr lvl="0">
                        <a:buNone/>
                      </a:pPr>
                      <a:endParaRPr lang="en-US" sz="700" dirty="0"/>
                    </a:p>
                  </a:txBody>
                  <a:tcPr/>
                </a:tc>
                <a:extLst>
                  <a:ext uri="{0D108BD9-81ED-4DB2-BD59-A6C34878D82A}">
                    <a16:rowId xmlns:a16="http://schemas.microsoft.com/office/drawing/2014/main" val="3558748215"/>
                  </a:ext>
                </a:extLst>
              </a:tr>
              <a:tr h="397773">
                <a:tc>
                  <a:txBody>
                    <a:bodyPr/>
                    <a:lstStyle/>
                    <a:p>
                      <a:r>
                        <a:rPr lang="en-US" sz="800" dirty="0"/>
                        <a:t>Muscle cell</a:t>
                      </a:r>
                    </a:p>
                  </a:txBody>
                  <a:tcPr/>
                </a:tc>
                <a:tc>
                  <a:txBody>
                    <a:bodyPr/>
                    <a:lstStyle/>
                    <a:p>
                      <a:pPr lvl="0" algn="l">
                        <a:lnSpc>
                          <a:spcPct val="100000"/>
                        </a:lnSpc>
                        <a:spcBef>
                          <a:spcPts val="0"/>
                        </a:spcBef>
                        <a:spcAft>
                          <a:spcPts val="0"/>
                        </a:spcAft>
                        <a:buNone/>
                      </a:pPr>
                      <a:r>
                        <a:rPr lang="en-US" sz="700" u="none" strike="noStrike" noProof="0" dirty="0"/>
                        <a:t>Contain many mitochondria to transfer the energy needed for the chemical reactions that take place as the cells contract and relax.</a:t>
                      </a:r>
                      <a:endParaRPr lang="en-US" sz="700" dirty="0"/>
                    </a:p>
                    <a:p>
                      <a:pPr lvl="0">
                        <a:buNone/>
                      </a:pPr>
                      <a:endParaRPr lang="en-US" sz="700" dirty="0"/>
                    </a:p>
                  </a:txBody>
                  <a:tcPr/>
                </a:tc>
                <a:extLst>
                  <a:ext uri="{0D108BD9-81ED-4DB2-BD59-A6C34878D82A}">
                    <a16:rowId xmlns:a16="http://schemas.microsoft.com/office/drawing/2014/main" val="2864611378"/>
                  </a:ext>
                </a:extLst>
              </a:tr>
              <a:tr h="324111">
                <a:tc>
                  <a:txBody>
                    <a:bodyPr/>
                    <a:lstStyle/>
                    <a:p>
                      <a:r>
                        <a:rPr lang="en-US" sz="800" dirty="0"/>
                        <a:t>Red blood cell</a:t>
                      </a:r>
                    </a:p>
                  </a:txBody>
                  <a:tcPr/>
                </a:tc>
                <a:tc>
                  <a:txBody>
                    <a:bodyPr/>
                    <a:lstStyle/>
                    <a:p>
                      <a:r>
                        <a:rPr lang="en-US" sz="700" dirty="0"/>
                        <a:t>No nucleus to more room for oxygen and biconcave dis shape increases the surface area to volume ratio to help carry more oxygen to respiring tissues.</a:t>
                      </a:r>
                    </a:p>
                  </a:txBody>
                  <a:tcPr/>
                </a:tc>
                <a:extLst>
                  <a:ext uri="{0D108BD9-81ED-4DB2-BD59-A6C34878D82A}">
                    <a16:rowId xmlns:a16="http://schemas.microsoft.com/office/drawing/2014/main" val="568586602"/>
                  </a:ext>
                </a:extLst>
              </a:tr>
              <a:tr h="500899">
                <a:tc>
                  <a:txBody>
                    <a:bodyPr/>
                    <a:lstStyle/>
                    <a:p>
                      <a:r>
                        <a:rPr lang="en-US" sz="800" dirty="0"/>
                        <a:t>Leaf palisade cell</a:t>
                      </a:r>
                    </a:p>
                  </a:txBody>
                  <a:tcPr/>
                </a:tc>
                <a:tc>
                  <a:txBody>
                    <a:bodyPr/>
                    <a:lstStyle/>
                    <a:p>
                      <a:pPr lvl="0" algn="l">
                        <a:lnSpc>
                          <a:spcPct val="100000"/>
                        </a:lnSpc>
                        <a:spcBef>
                          <a:spcPts val="0"/>
                        </a:spcBef>
                        <a:spcAft>
                          <a:spcPts val="0"/>
                        </a:spcAft>
                        <a:buNone/>
                      </a:pPr>
                      <a:r>
                        <a:rPr lang="en-US" sz="700" u="none" strike="noStrike" noProof="0" dirty="0"/>
                        <a:t>They contain </a:t>
                      </a:r>
                      <a:r>
                        <a:rPr lang="en-US" sz="700" u="none" strike="noStrike" noProof="0" dirty="0" err="1"/>
                        <a:t>specialised</a:t>
                      </a:r>
                      <a:r>
                        <a:rPr lang="en-US" sz="700" u="none" strike="noStrike" noProof="0" dirty="0"/>
                        <a:t> green structures – chloroplast – that contain chlorophyll.  Chlorophyll is the green pigment in plants, that traps light energy for photosynthesis.</a:t>
                      </a:r>
                      <a:endParaRPr lang="en-US" sz="700" dirty="0"/>
                    </a:p>
                    <a:p>
                      <a:pPr lvl="0" algn="l">
                        <a:lnSpc>
                          <a:spcPct val="100000"/>
                        </a:lnSpc>
                        <a:spcBef>
                          <a:spcPts val="0"/>
                        </a:spcBef>
                        <a:spcAft>
                          <a:spcPts val="0"/>
                        </a:spcAft>
                        <a:buNone/>
                      </a:pPr>
                      <a:r>
                        <a:rPr lang="en-US" sz="700" u="none" strike="noStrike" noProof="0" dirty="0"/>
                        <a:t>They are usually positioned at the top of the leaf so they absorb as much light as possible.</a:t>
                      </a:r>
                      <a:endParaRPr lang="en-US" sz="700" dirty="0"/>
                    </a:p>
                    <a:p>
                      <a:pPr lvl="0">
                        <a:buNone/>
                      </a:pPr>
                      <a:endParaRPr lang="en-US" sz="700" dirty="0"/>
                    </a:p>
                  </a:txBody>
                  <a:tcPr/>
                </a:tc>
                <a:extLst>
                  <a:ext uri="{0D108BD9-81ED-4DB2-BD59-A6C34878D82A}">
                    <a16:rowId xmlns:a16="http://schemas.microsoft.com/office/drawing/2014/main" val="1309922249"/>
                  </a:ext>
                </a:extLst>
              </a:tr>
              <a:tr h="397773">
                <a:tc>
                  <a:txBody>
                    <a:bodyPr/>
                    <a:lstStyle/>
                    <a:p>
                      <a:pPr lvl="0">
                        <a:buNone/>
                      </a:pPr>
                      <a:r>
                        <a:rPr lang="en-US" sz="800" dirty="0"/>
                        <a:t>Root hair cell</a:t>
                      </a:r>
                    </a:p>
                  </a:txBody>
                  <a:tcPr/>
                </a:tc>
                <a:tc>
                  <a:txBody>
                    <a:bodyPr/>
                    <a:lstStyle/>
                    <a:p>
                      <a:pPr lvl="0" algn="l">
                        <a:lnSpc>
                          <a:spcPct val="100000"/>
                        </a:lnSpc>
                        <a:spcBef>
                          <a:spcPts val="0"/>
                        </a:spcBef>
                        <a:spcAft>
                          <a:spcPts val="0"/>
                        </a:spcAft>
                        <a:buNone/>
                      </a:pPr>
                      <a:r>
                        <a:rPr lang="en-US" sz="700" u="none" strike="noStrike" noProof="0" dirty="0"/>
                        <a:t>The hair like projections greatly increase the surface area available for water to move into the cell. Lots of mitochondria for the active transport of ions from soil into plant.</a:t>
                      </a:r>
                      <a:endParaRPr lang="en-US" sz="700" dirty="0"/>
                    </a:p>
                    <a:p>
                      <a:pPr lvl="0">
                        <a:buNone/>
                      </a:pPr>
                      <a:endParaRPr lang="en-US" sz="700" dirty="0"/>
                    </a:p>
                  </a:txBody>
                  <a:tcPr/>
                </a:tc>
                <a:extLst>
                  <a:ext uri="{0D108BD9-81ED-4DB2-BD59-A6C34878D82A}">
                    <a16:rowId xmlns:a16="http://schemas.microsoft.com/office/drawing/2014/main" val="3845158994"/>
                  </a:ext>
                </a:extLst>
              </a:tr>
            </a:tbl>
          </a:graphicData>
        </a:graphic>
      </p:graphicFrame>
      <p:sp>
        <p:nvSpPr>
          <p:cNvPr id="5" name="Rectangle 4"/>
          <p:cNvSpPr/>
          <p:nvPr/>
        </p:nvSpPr>
        <p:spPr>
          <a:xfrm>
            <a:off x="1081668" y="1616927"/>
            <a:ext cx="2672296" cy="223936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4" name="Rectangle 13"/>
          <p:cNvSpPr/>
          <p:nvPr/>
        </p:nvSpPr>
        <p:spPr>
          <a:xfrm>
            <a:off x="4666130" y="4725502"/>
            <a:ext cx="4433550" cy="28293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5" name="Rectangle 14"/>
          <p:cNvSpPr/>
          <p:nvPr/>
        </p:nvSpPr>
        <p:spPr>
          <a:xfrm>
            <a:off x="4666130" y="5160837"/>
            <a:ext cx="4433550" cy="28293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6" name="Rectangle 15"/>
          <p:cNvSpPr/>
          <p:nvPr/>
        </p:nvSpPr>
        <p:spPr>
          <a:xfrm>
            <a:off x="4657567" y="5538120"/>
            <a:ext cx="4433550" cy="28293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7" name="Rectangle 16"/>
          <p:cNvSpPr/>
          <p:nvPr/>
        </p:nvSpPr>
        <p:spPr>
          <a:xfrm>
            <a:off x="4674988" y="5889866"/>
            <a:ext cx="4433550" cy="46087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9" name="Rectangle 18"/>
          <p:cNvSpPr/>
          <p:nvPr/>
        </p:nvSpPr>
        <p:spPr>
          <a:xfrm>
            <a:off x="4674988" y="6439613"/>
            <a:ext cx="4433550" cy="28293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20" name="Rectangle 19"/>
          <p:cNvSpPr/>
          <p:nvPr/>
        </p:nvSpPr>
        <p:spPr>
          <a:xfrm>
            <a:off x="701436" y="5998692"/>
            <a:ext cx="514047" cy="28293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21" name="Rectangle 20"/>
          <p:cNvSpPr/>
          <p:nvPr/>
        </p:nvSpPr>
        <p:spPr>
          <a:xfrm>
            <a:off x="1878846" y="5558167"/>
            <a:ext cx="1721384" cy="118956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100" dirty="0"/>
              <a:t>What do power and magnification mean?</a:t>
            </a:r>
          </a:p>
          <a:p>
            <a:pPr algn="ctr"/>
            <a:endParaRPr lang="en-GB" sz="1100" dirty="0"/>
          </a:p>
          <a:p>
            <a:pPr algn="ctr"/>
            <a:endParaRPr lang="en-GB" sz="1100" dirty="0"/>
          </a:p>
          <a:p>
            <a:pPr algn="ctr"/>
            <a:endParaRPr lang="en-GB" sz="1100" dirty="0"/>
          </a:p>
          <a:p>
            <a:pPr algn="ctr"/>
            <a:endParaRPr lang="en-GB" sz="1100" dirty="0"/>
          </a:p>
          <a:p>
            <a:pPr algn="ctr"/>
            <a:endParaRPr lang="en-GB" sz="1100" dirty="0"/>
          </a:p>
        </p:txBody>
      </p:sp>
      <p:sp>
        <p:nvSpPr>
          <p:cNvPr id="22" name="Rectangle 21"/>
          <p:cNvSpPr/>
          <p:nvPr/>
        </p:nvSpPr>
        <p:spPr>
          <a:xfrm>
            <a:off x="4399657" y="2090538"/>
            <a:ext cx="1833875" cy="37388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23" name="Rectangle 22"/>
          <p:cNvSpPr/>
          <p:nvPr/>
        </p:nvSpPr>
        <p:spPr>
          <a:xfrm>
            <a:off x="6283116" y="2090538"/>
            <a:ext cx="1833875" cy="37388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24" name="Rectangle 23"/>
          <p:cNvSpPr/>
          <p:nvPr/>
        </p:nvSpPr>
        <p:spPr>
          <a:xfrm>
            <a:off x="4394579" y="3372254"/>
            <a:ext cx="1833875" cy="37388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25" name="Rectangle 24"/>
          <p:cNvSpPr/>
          <p:nvPr/>
        </p:nvSpPr>
        <p:spPr>
          <a:xfrm>
            <a:off x="6283116" y="3383405"/>
            <a:ext cx="1833875" cy="37388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27" name="Rectangle 26"/>
          <p:cNvSpPr/>
          <p:nvPr/>
        </p:nvSpPr>
        <p:spPr>
          <a:xfrm>
            <a:off x="4394579" y="2945623"/>
            <a:ext cx="1833875" cy="37388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28" name="Rectangle 27"/>
          <p:cNvSpPr/>
          <p:nvPr/>
        </p:nvSpPr>
        <p:spPr>
          <a:xfrm>
            <a:off x="6283116" y="2956774"/>
            <a:ext cx="1833875" cy="37388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29" name="Rectangle 28"/>
          <p:cNvSpPr/>
          <p:nvPr/>
        </p:nvSpPr>
        <p:spPr>
          <a:xfrm>
            <a:off x="4388811" y="2530143"/>
            <a:ext cx="1833875" cy="37388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0" name="Rectangle 29"/>
          <p:cNvSpPr/>
          <p:nvPr/>
        </p:nvSpPr>
        <p:spPr>
          <a:xfrm>
            <a:off x="6277348" y="2541294"/>
            <a:ext cx="1833875" cy="37388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40851642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F8354-D4B1-FE40-BE0A-4DFF08D76FD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63A527C4-74FC-EE4A-8B34-ECD9B0A50BA5}"/>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2A1AED39-D974-8040-84FE-01B131E843E8}"/>
              </a:ext>
            </a:extLst>
          </p:cNvPr>
          <p:cNvPicPr>
            <a:picLocks noChangeAspect="1"/>
          </p:cNvPicPr>
          <p:nvPr/>
        </p:nvPicPr>
        <p:blipFill rotWithShape="1">
          <a:blip r:embed="rId2"/>
          <a:srcRect t="3790" r="-92" b="-163"/>
          <a:stretch/>
        </p:blipFill>
        <p:spPr>
          <a:xfrm>
            <a:off x="0" y="259581"/>
            <a:ext cx="9152384" cy="6601820"/>
          </a:xfrm>
          <a:prstGeom prst="rect">
            <a:avLst/>
          </a:prstGeom>
        </p:spPr>
      </p:pic>
      <p:sp>
        <p:nvSpPr>
          <p:cNvPr id="12" name="Rectangle 11">
            <a:extLst>
              <a:ext uri="{FF2B5EF4-FFF2-40B4-BE49-F238E27FC236}">
                <a16:creationId xmlns:a16="http://schemas.microsoft.com/office/drawing/2014/main" id="{90A43B02-A203-0559-EA46-94B2B133B5AA}"/>
              </a:ext>
            </a:extLst>
          </p:cNvPr>
          <p:cNvSpPr/>
          <p:nvPr/>
        </p:nvSpPr>
        <p:spPr>
          <a:xfrm>
            <a:off x="2003389" y="0"/>
            <a:ext cx="4546879" cy="25958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ea typeface="Calibri"/>
                <a:cs typeface="Calibri"/>
              </a:rPr>
              <a:t>Physics energy knowledge </a:t>
            </a:r>
            <a:r>
              <a:rPr lang="en-US" dirty="0" err="1">
                <a:ea typeface="Calibri"/>
                <a:cs typeface="Calibri"/>
              </a:rPr>
              <a:t>organiser</a:t>
            </a:r>
            <a:endParaRPr lang="en-US" dirty="0" err="1"/>
          </a:p>
        </p:txBody>
      </p:sp>
      <p:sp>
        <p:nvSpPr>
          <p:cNvPr id="14" name="Cross 13">
            <a:extLst>
              <a:ext uri="{FF2B5EF4-FFF2-40B4-BE49-F238E27FC236}">
                <a16:creationId xmlns:a16="http://schemas.microsoft.com/office/drawing/2014/main" id="{4EE6B568-0996-91D2-2706-39795E917930}"/>
              </a:ext>
            </a:extLst>
          </p:cNvPr>
          <p:cNvSpPr/>
          <p:nvPr/>
        </p:nvSpPr>
        <p:spPr>
          <a:xfrm rot="2482864">
            <a:off x="7767580" y="3468535"/>
            <a:ext cx="914400" cy="914400"/>
          </a:xfrm>
          <a:prstGeom prst="plus">
            <a:avLst>
              <a:gd name="adj" fmla="val 4305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77470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a:extLst>
              <a:ext uri="{FF2B5EF4-FFF2-40B4-BE49-F238E27FC236}">
                <a16:creationId xmlns:a16="http://schemas.microsoft.com/office/drawing/2014/main" id="{BBAD6BBA-897F-4A42-914D-EFDF6B0FE964}"/>
              </a:ext>
            </a:extLst>
          </p:cNvPr>
          <p:cNvPicPr>
            <a:picLocks noGrp="1" noChangeAspect="1"/>
          </p:cNvPicPr>
          <p:nvPr>
            <p:ph idx="1"/>
          </p:nvPr>
        </p:nvPicPr>
        <p:blipFill rotWithShape="1">
          <a:blip r:embed="rId2"/>
          <a:srcRect l="183" t="4111" r="-92" b="967"/>
          <a:stretch/>
        </p:blipFill>
        <p:spPr>
          <a:xfrm>
            <a:off x="16767" y="284713"/>
            <a:ext cx="9135605" cy="6574796"/>
          </a:xfrm>
          <a:prstGeom prst="rect">
            <a:avLst/>
          </a:prstGeom>
        </p:spPr>
      </p:pic>
      <p:sp>
        <p:nvSpPr>
          <p:cNvPr id="5" name="Rectangle 4">
            <a:extLst>
              <a:ext uri="{FF2B5EF4-FFF2-40B4-BE49-F238E27FC236}">
                <a16:creationId xmlns:a16="http://schemas.microsoft.com/office/drawing/2014/main" id="{655E9B12-A9B7-7E8D-CF33-C907EBDD37D4}"/>
              </a:ext>
            </a:extLst>
          </p:cNvPr>
          <p:cNvSpPr/>
          <p:nvPr/>
        </p:nvSpPr>
        <p:spPr>
          <a:xfrm>
            <a:off x="2003389" y="0"/>
            <a:ext cx="4546879" cy="25958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ea typeface="Calibri"/>
                <a:cs typeface="Calibri"/>
              </a:rPr>
              <a:t>Physics energy knowledge </a:t>
            </a:r>
            <a:r>
              <a:rPr lang="en-US" dirty="0" err="1">
                <a:ea typeface="Calibri"/>
                <a:cs typeface="Calibri"/>
              </a:rPr>
              <a:t>organiser</a:t>
            </a:r>
            <a:endParaRPr lang="en-US" dirty="0" err="1"/>
          </a:p>
        </p:txBody>
      </p:sp>
    </p:spTree>
    <p:extLst>
      <p:ext uri="{BB962C8B-B14F-4D97-AF65-F5344CB8AC3E}">
        <p14:creationId xmlns:p14="http://schemas.microsoft.com/office/powerpoint/2010/main" val="185398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E071B1-15AB-D746-B093-B27A5DED8C0F}"/>
              </a:ext>
            </a:extLst>
          </p:cNvPr>
          <p:cNvPicPr>
            <a:picLocks noChangeAspect="1"/>
          </p:cNvPicPr>
          <p:nvPr/>
        </p:nvPicPr>
        <p:blipFill rotWithShape="1">
          <a:blip r:embed="rId2"/>
          <a:srcRect l="458" t="3175" r="-92" b="41"/>
          <a:stretch/>
        </p:blipFill>
        <p:spPr>
          <a:xfrm>
            <a:off x="41868" y="217714"/>
            <a:ext cx="9110487" cy="6644180"/>
          </a:xfrm>
          <a:prstGeom prst="rect">
            <a:avLst/>
          </a:prstGeom>
        </p:spPr>
      </p:pic>
      <p:sp>
        <p:nvSpPr>
          <p:cNvPr id="9" name="Cross 8"/>
          <p:cNvSpPr/>
          <p:nvPr/>
        </p:nvSpPr>
        <p:spPr>
          <a:xfrm rot="2482864">
            <a:off x="4881618" y="3469974"/>
            <a:ext cx="914400" cy="914400"/>
          </a:xfrm>
          <a:prstGeom prst="plus">
            <a:avLst>
              <a:gd name="adj" fmla="val 4305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Cross 10"/>
          <p:cNvSpPr/>
          <p:nvPr/>
        </p:nvSpPr>
        <p:spPr>
          <a:xfrm rot="2482864">
            <a:off x="7767580" y="3468535"/>
            <a:ext cx="914400" cy="914400"/>
          </a:xfrm>
          <a:prstGeom prst="plus">
            <a:avLst>
              <a:gd name="adj" fmla="val 4305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606A5A66-A061-04F0-BFE9-7A4935C38677}"/>
              </a:ext>
            </a:extLst>
          </p:cNvPr>
          <p:cNvSpPr/>
          <p:nvPr/>
        </p:nvSpPr>
        <p:spPr>
          <a:xfrm>
            <a:off x="2003389" y="0"/>
            <a:ext cx="4546879" cy="25958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ea typeface="Calibri"/>
                <a:cs typeface="Calibri"/>
              </a:rPr>
              <a:t>Physics energy knowledge </a:t>
            </a:r>
            <a:r>
              <a:rPr lang="en-US" dirty="0" err="1">
                <a:ea typeface="Calibri"/>
                <a:cs typeface="Calibri"/>
              </a:rPr>
              <a:t>organiser</a:t>
            </a:r>
            <a:endParaRPr lang="en-US" dirty="0" err="1"/>
          </a:p>
        </p:txBody>
      </p:sp>
    </p:spTree>
    <p:extLst>
      <p:ext uri="{BB962C8B-B14F-4D97-AF65-F5344CB8AC3E}">
        <p14:creationId xmlns:p14="http://schemas.microsoft.com/office/powerpoint/2010/main" val="9759595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DECB20-BE4A-034B-82F9-5E4FF2A6D6F4}"/>
              </a:ext>
            </a:extLst>
          </p:cNvPr>
          <p:cNvPicPr>
            <a:picLocks noChangeAspect="1"/>
          </p:cNvPicPr>
          <p:nvPr/>
        </p:nvPicPr>
        <p:blipFill rotWithShape="1">
          <a:blip r:embed="rId2"/>
          <a:srcRect l="-31" t="3871" r="-92" b="-122"/>
          <a:stretch/>
        </p:blipFill>
        <p:spPr>
          <a:xfrm>
            <a:off x="-2791" y="265165"/>
            <a:ext cx="9118376" cy="6600900"/>
          </a:xfrm>
          <a:prstGeom prst="rect">
            <a:avLst/>
          </a:prstGeom>
        </p:spPr>
      </p:pic>
      <p:sp>
        <p:nvSpPr>
          <p:cNvPr id="4" name="Rectangle 3">
            <a:extLst>
              <a:ext uri="{FF2B5EF4-FFF2-40B4-BE49-F238E27FC236}">
                <a16:creationId xmlns:a16="http://schemas.microsoft.com/office/drawing/2014/main" id="{58A11ECB-5C69-75EF-2680-057BD8B451FD}"/>
              </a:ext>
            </a:extLst>
          </p:cNvPr>
          <p:cNvSpPr/>
          <p:nvPr/>
        </p:nvSpPr>
        <p:spPr>
          <a:xfrm>
            <a:off x="2003389" y="0"/>
            <a:ext cx="4546879" cy="25958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ea typeface="Calibri"/>
                <a:cs typeface="Calibri"/>
              </a:rPr>
              <a:t>Physics energy knowledge </a:t>
            </a:r>
            <a:r>
              <a:rPr lang="en-US" dirty="0" err="1">
                <a:ea typeface="Calibri"/>
                <a:cs typeface="Calibri"/>
              </a:rPr>
              <a:t>organiser</a:t>
            </a:r>
            <a:endParaRPr lang="en-US" dirty="0" err="1"/>
          </a:p>
        </p:txBody>
      </p:sp>
    </p:spTree>
    <p:extLst>
      <p:ext uri="{BB962C8B-B14F-4D97-AF65-F5344CB8AC3E}">
        <p14:creationId xmlns:p14="http://schemas.microsoft.com/office/powerpoint/2010/main" val="4744213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3">
            <a:extLst>
              <a:ext uri="{FF2B5EF4-FFF2-40B4-BE49-F238E27FC236}">
                <a16:creationId xmlns:a16="http://schemas.microsoft.com/office/drawing/2014/main" id="{A53905A5-C076-3346-BB0C-29F0671AA56A}"/>
              </a:ext>
            </a:extLst>
          </p:cNvPr>
          <p:cNvPicPr>
            <a:picLocks noGrp="1" noChangeAspect="1"/>
          </p:cNvPicPr>
          <p:nvPr>
            <p:ph idx="1"/>
          </p:nvPr>
        </p:nvPicPr>
        <p:blipFill rotWithShape="1">
          <a:blip r:embed="rId2"/>
          <a:srcRect b="1316"/>
          <a:stretch/>
        </p:blipFill>
        <p:spPr>
          <a:xfrm>
            <a:off x="20" y="10"/>
            <a:ext cx="9143980" cy="6857990"/>
          </a:xfrm>
          <a:prstGeom prst="rect">
            <a:avLst/>
          </a:prstGeom>
        </p:spPr>
      </p:pic>
      <p:sp>
        <p:nvSpPr>
          <p:cNvPr id="3" name="Rectangle 2">
            <a:extLst>
              <a:ext uri="{FF2B5EF4-FFF2-40B4-BE49-F238E27FC236}">
                <a16:creationId xmlns:a16="http://schemas.microsoft.com/office/drawing/2014/main" id="{4F10F6A2-528A-ABB1-07A2-F8A38CA8E1A6}"/>
              </a:ext>
            </a:extLst>
          </p:cNvPr>
          <p:cNvSpPr/>
          <p:nvPr/>
        </p:nvSpPr>
        <p:spPr>
          <a:xfrm>
            <a:off x="1857292" y="0"/>
            <a:ext cx="5432058" cy="379897"/>
          </a:xfrm>
          <a:prstGeom prst="rect">
            <a:avLst/>
          </a:prstGeom>
        </p:spPr>
        <p:style>
          <a:lnRef idx="1">
            <a:schemeClr val="accent1"/>
          </a:lnRef>
          <a:fillRef idx="2">
            <a:schemeClr val="accent1"/>
          </a:fillRef>
          <a:effectRef idx="1">
            <a:schemeClr val="accent1"/>
          </a:effectRef>
          <a:fontRef idx="minor">
            <a:schemeClr val="dk1"/>
          </a:fontRef>
        </p:style>
        <p:txBody>
          <a:bodyPr lIns="91440" tIns="45720" rIns="91440" bIns="45720" rtlCol="0" anchor="ctr"/>
          <a:lstStyle/>
          <a:p>
            <a:pPr algn="ctr"/>
            <a:r>
              <a:rPr lang="en-US" dirty="0">
                <a:ea typeface="Calibri"/>
                <a:cs typeface="Calibri"/>
              </a:rPr>
              <a:t>Physics electricity knowledge </a:t>
            </a:r>
            <a:r>
              <a:rPr lang="en-US" dirty="0" err="1">
                <a:ea typeface="Calibri"/>
                <a:cs typeface="Calibri"/>
              </a:rPr>
              <a:t>organiser</a:t>
            </a:r>
            <a:endParaRPr lang="en-US" dirty="0" err="1"/>
          </a:p>
        </p:txBody>
      </p:sp>
    </p:spTree>
    <p:extLst>
      <p:ext uri="{BB962C8B-B14F-4D97-AF65-F5344CB8AC3E}">
        <p14:creationId xmlns:p14="http://schemas.microsoft.com/office/powerpoint/2010/main" val="1504976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B988E5-28D3-8F48-8E50-97A76FC141CE}"/>
              </a:ext>
            </a:extLst>
          </p:cNvPr>
          <p:cNvPicPr>
            <a:picLocks noChangeAspect="1"/>
          </p:cNvPicPr>
          <p:nvPr/>
        </p:nvPicPr>
        <p:blipFill>
          <a:blip r:embed="rId2"/>
          <a:stretch>
            <a:fillRect/>
          </a:stretch>
        </p:blipFill>
        <p:spPr>
          <a:xfrm>
            <a:off x="-1" y="0"/>
            <a:ext cx="9087619" cy="6858000"/>
          </a:xfrm>
          <a:prstGeom prst="rect">
            <a:avLst/>
          </a:prstGeom>
        </p:spPr>
      </p:pic>
      <p:sp>
        <p:nvSpPr>
          <p:cNvPr id="4" name="Rectangle 3">
            <a:extLst>
              <a:ext uri="{FF2B5EF4-FFF2-40B4-BE49-F238E27FC236}">
                <a16:creationId xmlns:a16="http://schemas.microsoft.com/office/drawing/2014/main" id="{55A84DC0-3179-09BD-8CAE-AD445F2A453C}"/>
              </a:ext>
            </a:extLst>
          </p:cNvPr>
          <p:cNvSpPr/>
          <p:nvPr/>
        </p:nvSpPr>
        <p:spPr>
          <a:xfrm>
            <a:off x="1857292" y="0"/>
            <a:ext cx="5432058" cy="379897"/>
          </a:xfrm>
          <a:prstGeom prst="rect">
            <a:avLst/>
          </a:prstGeom>
        </p:spPr>
        <p:style>
          <a:lnRef idx="1">
            <a:schemeClr val="accent1"/>
          </a:lnRef>
          <a:fillRef idx="2">
            <a:schemeClr val="accent1"/>
          </a:fillRef>
          <a:effectRef idx="1">
            <a:schemeClr val="accent1"/>
          </a:effectRef>
          <a:fontRef idx="minor">
            <a:schemeClr val="dk1"/>
          </a:fontRef>
        </p:style>
        <p:txBody>
          <a:bodyPr lIns="91440" tIns="45720" rIns="91440" bIns="45720" rtlCol="0" anchor="ctr"/>
          <a:lstStyle/>
          <a:p>
            <a:pPr algn="ctr"/>
            <a:r>
              <a:rPr lang="en-US" dirty="0">
                <a:ea typeface="Calibri"/>
                <a:cs typeface="Calibri"/>
              </a:rPr>
              <a:t>Physics electricity knowledge </a:t>
            </a:r>
            <a:r>
              <a:rPr lang="en-US" dirty="0" err="1">
                <a:ea typeface="Calibri"/>
                <a:cs typeface="Calibri"/>
              </a:rPr>
              <a:t>organiser</a:t>
            </a:r>
            <a:endParaRPr lang="en-US" dirty="0" err="1"/>
          </a:p>
        </p:txBody>
      </p:sp>
    </p:spTree>
    <p:extLst>
      <p:ext uri="{BB962C8B-B14F-4D97-AF65-F5344CB8AC3E}">
        <p14:creationId xmlns:p14="http://schemas.microsoft.com/office/powerpoint/2010/main" val="10003482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96C26889-009C-DE48-93B6-190F8DAACB62}"/>
              </a:ext>
            </a:extLst>
          </p:cNvPr>
          <p:cNvGraphicFramePr>
            <a:graphicFrameLocks noGrp="1"/>
          </p:cNvGraphicFramePr>
          <p:nvPr>
            <p:extLst>
              <p:ext uri="{D42A27DB-BD31-4B8C-83A1-F6EECF244321}">
                <p14:modId xmlns:p14="http://schemas.microsoft.com/office/powerpoint/2010/main" val="3523752899"/>
              </p:ext>
            </p:extLst>
          </p:nvPr>
        </p:nvGraphicFramePr>
        <p:xfrm>
          <a:off x="73572" y="83206"/>
          <a:ext cx="9026108" cy="6744538"/>
        </p:xfrm>
        <a:graphic>
          <a:graphicData uri="http://schemas.openxmlformats.org/drawingml/2006/table">
            <a:tbl>
              <a:tblPr firstRow="1" bandRow="1">
                <a:tableStyleId>{5940675A-B579-460E-94D1-54222C63F5DA}</a:tableStyleId>
              </a:tblPr>
              <a:tblGrid>
                <a:gridCol w="3807188">
                  <a:extLst>
                    <a:ext uri="{9D8B030D-6E8A-4147-A177-3AD203B41FA5}">
                      <a16:colId xmlns:a16="http://schemas.microsoft.com/office/drawing/2014/main" val="270909475"/>
                    </a:ext>
                  </a:extLst>
                </a:gridCol>
                <a:gridCol w="5218920">
                  <a:extLst>
                    <a:ext uri="{9D8B030D-6E8A-4147-A177-3AD203B41FA5}">
                      <a16:colId xmlns:a16="http://schemas.microsoft.com/office/drawing/2014/main" val="2101891376"/>
                    </a:ext>
                  </a:extLst>
                </a:gridCol>
              </a:tblGrid>
              <a:tr h="537766">
                <a:tc gridSpan="2">
                  <a:txBody>
                    <a:bodyPr/>
                    <a:lstStyle/>
                    <a:p>
                      <a:pPr algn="ctr"/>
                      <a:r>
                        <a:rPr lang="en-US" dirty="0">
                          <a:latin typeface="Helsinki"/>
                        </a:rPr>
                        <a:t>Biology: 4.1 cell biology Graphic </a:t>
                      </a:r>
                      <a:r>
                        <a:rPr lang="en-US" dirty="0" err="1">
                          <a:latin typeface="Helsinki"/>
                        </a:rPr>
                        <a:t>Organiser</a:t>
                      </a:r>
                      <a:endParaRPr lang="en-US" dirty="0">
                        <a:latin typeface="Helsinki" panose="02000000000000000000" pitchFamily="2" charset="0"/>
                      </a:endParaRPr>
                    </a:p>
                  </a:txBody>
                  <a:tcPr>
                    <a:solidFill>
                      <a:srgbClr val="92D050"/>
                    </a:solidFill>
                  </a:tcPr>
                </a:tc>
                <a:tc hMerge="1">
                  <a:txBody>
                    <a:bodyPr/>
                    <a:lstStyle/>
                    <a:p>
                      <a:endParaRPr lang="en-US"/>
                    </a:p>
                  </a:txBody>
                  <a:tcPr/>
                </a:tc>
                <a:extLst>
                  <a:ext uri="{0D108BD9-81ED-4DB2-BD59-A6C34878D82A}">
                    <a16:rowId xmlns:a16="http://schemas.microsoft.com/office/drawing/2014/main" val="3325428713"/>
                  </a:ext>
                </a:extLst>
              </a:tr>
              <a:tr h="473234">
                <a:tc>
                  <a:txBody>
                    <a:bodyPr/>
                    <a:lstStyle/>
                    <a:p>
                      <a:pPr algn="ctr"/>
                      <a:r>
                        <a:rPr lang="en-US" sz="1200" b="1" dirty="0"/>
                        <a:t>Organelles</a:t>
                      </a:r>
                    </a:p>
                  </a:txBody>
                  <a:tcPr>
                    <a:solidFill>
                      <a:srgbClr val="92D050"/>
                    </a:solidFill>
                  </a:tcPr>
                </a:tc>
                <a:tc>
                  <a:txBody>
                    <a:bodyPr/>
                    <a:lstStyle/>
                    <a:p>
                      <a:pPr algn="ctr"/>
                      <a:r>
                        <a:rPr lang="en-US" sz="1200" b="1" dirty="0"/>
                        <a:t>Prokaryotic cells</a:t>
                      </a:r>
                      <a:r>
                        <a:rPr lang="en-US" sz="1200" dirty="0"/>
                        <a:t> </a:t>
                      </a:r>
                    </a:p>
                  </a:txBody>
                  <a:tcPr>
                    <a:solidFill>
                      <a:srgbClr val="92D050"/>
                    </a:solidFill>
                  </a:tcPr>
                </a:tc>
                <a:extLst>
                  <a:ext uri="{0D108BD9-81ED-4DB2-BD59-A6C34878D82A}">
                    <a16:rowId xmlns:a16="http://schemas.microsoft.com/office/drawing/2014/main" val="2961239278"/>
                  </a:ext>
                </a:extLst>
              </a:tr>
              <a:tr h="2957713">
                <a:tc>
                  <a:txBody>
                    <a:bodyPr/>
                    <a:lstStyle/>
                    <a:p>
                      <a:pPr algn="ctr"/>
                      <a:r>
                        <a:rPr lang="en-US" sz="800" dirty="0"/>
                        <a:t>Eukaryotes include animals, plants and fungi. Animals and plants have the following organelles. Make sure you know which are exclusive to plant cells!</a:t>
                      </a:r>
                    </a:p>
                    <a:p>
                      <a:pPr lvl="0" algn="ctr">
                        <a:buNone/>
                      </a:pPr>
                      <a:endParaRPr lang="en-US" sz="1200" dirty="0"/>
                    </a:p>
                    <a:p>
                      <a:pPr lvl="0" algn="ctr">
                        <a:buNone/>
                      </a:pPr>
                      <a:endParaRPr lang="en-US" sz="1200" dirty="0"/>
                    </a:p>
                  </a:txBody>
                  <a:tcPr/>
                </a:tc>
                <a:tc>
                  <a:txBody>
                    <a:bodyPr/>
                    <a:lstStyle/>
                    <a:p>
                      <a:pPr lvl="0" algn="ctr">
                        <a:lnSpc>
                          <a:spcPct val="100000"/>
                        </a:lnSpc>
                        <a:spcBef>
                          <a:spcPts val="0"/>
                        </a:spcBef>
                        <a:spcAft>
                          <a:spcPts val="0"/>
                        </a:spcAft>
                        <a:buNone/>
                      </a:pPr>
                      <a:r>
                        <a:rPr lang="en-US" sz="800" b="0" i="0" u="none" strike="noStrike" noProof="0" dirty="0">
                          <a:latin typeface="Calibri"/>
                        </a:rPr>
                        <a:t>Prokaryotic cells possess fewer organelles compared to eukaryotic cells. Bacteria and archaea are prokaryotes. Their structure is more simplistic compared to eukaryotes, and they do not have a membrane bound nucleus!</a:t>
                      </a:r>
                    </a:p>
                    <a:p>
                      <a:pPr lvl="0" algn="ctr">
                        <a:lnSpc>
                          <a:spcPct val="100000"/>
                        </a:lnSpc>
                        <a:spcBef>
                          <a:spcPts val="0"/>
                        </a:spcBef>
                        <a:spcAft>
                          <a:spcPts val="0"/>
                        </a:spcAft>
                        <a:buNone/>
                      </a:pPr>
                      <a:endParaRPr lang="en-US"/>
                    </a:p>
                    <a:p>
                      <a:pPr lvl="0" algn="ctr">
                        <a:lnSpc>
                          <a:spcPct val="100000"/>
                        </a:lnSpc>
                        <a:spcBef>
                          <a:spcPts val="0"/>
                        </a:spcBef>
                        <a:spcAft>
                          <a:spcPts val="0"/>
                        </a:spcAft>
                        <a:buNone/>
                      </a:pPr>
                      <a:br>
                        <a:rPr lang="en-US" dirty="0"/>
                      </a:br>
                      <a:endParaRPr lang="en-US" dirty="0"/>
                    </a:p>
                    <a:p>
                      <a:pPr lvl="0" algn="ctr">
                        <a:buNone/>
                      </a:pPr>
                      <a:endParaRPr lang="en-US" sz="1200" dirty="0"/>
                    </a:p>
                  </a:txBody>
                  <a:tcPr/>
                </a:tc>
                <a:extLst>
                  <a:ext uri="{0D108BD9-81ED-4DB2-BD59-A6C34878D82A}">
                    <a16:rowId xmlns:a16="http://schemas.microsoft.com/office/drawing/2014/main" val="40839546"/>
                  </a:ext>
                </a:extLst>
              </a:tr>
              <a:tr h="207847">
                <a:tc>
                  <a:txBody>
                    <a:bodyPr/>
                    <a:lstStyle/>
                    <a:p>
                      <a:pPr algn="ctr"/>
                      <a:r>
                        <a:rPr lang="en-US" sz="1100" b="1" dirty="0"/>
                        <a:t>Magnification and microscopes</a:t>
                      </a:r>
                    </a:p>
                  </a:txBody>
                  <a:tcPr>
                    <a:solidFill>
                      <a:srgbClr val="92D050"/>
                    </a:solidFill>
                  </a:tcPr>
                </a:tc>
                <a:tc>
                  <a:txBody>
                    <a:bodyPr/>
                    <a:lstStyle/>
                    <a:p>
                      <a:pPr algn="ctr"/>
                      <a:r>
                        <a:rPr lang="en-US" sz="1100" b="1" dirty="0"/>
                        <a:t>Specialsied cells</a:t>
                      </a:r>
                      <a:endParaRPr lang="en-US" sz="1100" b="0" i="0" u="none" strike="noStrike" noProof="0" dirty="0">
                        <a:latin typeface="Calibri"/>
                      </a:endParaRPr>
                    </a:p>
                  </a:txBody>
                  <a:tcPr>
                    <a:solidFill>
                      <a:srgbClr val="92D050"/>
                    </a:solidFill>
                  </a:tcPr>
                </a:tc>
                <a:extLst>
                  <a:ext uri="{0D108BD9-81ED-4DB2-BD59-A6C34878D82A}">
                    <a16:rowId xmlns:a16="http://schemas.microsoft.com/office/drawing/2014/main" val="2758316598"/>
                  </a:ext>
                </a:extLst>
              </a:tr>
              <a:tr h="2516745">
                <a:tc>
                  <a:txBody>
                    <a:bodyPr/>
                    <a:lstStyle/>
                    <a:p>
                      <a:endParaRPr lang="en-US" sz="1200"/>
                    </a:p>
                  </a:txBody>
                  <a:tcPr/>
                </a:tc>
                <a:tc>
                  <a:txBody>
                    <a:bodyPr/>
                    <a:lstStyle/>
                    <a:p>
                      <a:pPr lvl="0">
                        <a:buNone/>
                      </a:pPr>
                      <a:r>
                        <a:rPr lang="en-US" sz="800" b="0" i="0" u="none" strike="noStrike" noProof="0" dirty="0">
                          <a:latin typeface="Calibri"/>
                        </a:rPr>
                        <a:t>There are many different types of cells in animals,</a:t>
                      </a:r>
                      <a:r>
                        <a:rPr lang="en-US" sz="800" b="0" i="0" u="none" strike="noStrike" baseline="0" noProof="0" dirty="0">
                          <a:latin typeface="Calibri"/>
                        </a:rPr>
                        <a:t> e</a:t>
                      </a:r>
                      <a:r>
                        <a:rPr lang="en-US" sz="800" b="0" i="0" u="none" strike="noStrike" noProof="0" dirty="0">
                          <a:latin typeface="Calibri"/>
                        </a:rPr>
                        <a:t>ach is specialized for a role. </a:t>
                      </a:r>
                      <a:endParaRPr lang="en-US" sz="800" dirty="0"/>
                    </a:p>
                  </a:txBody>
                  <a:tcPr/>
                </a:tc>
                <a:extLst>
                  <a:ext uri="{0D108BD9-81ED-4DB2-BD59-A6C34878D82A}">
                    <a16:rowId xmlns:a16="http://schemas.microsoft.com/office/drawing/2014/main" val="989545522"/>
                  </a:ext>
                </a:extLst>
              </a:tr>
            </a:tbl>
          </a:graphicData>
        </a:graphic>
      </p:graphicFrame>
      <p:pic>
        <p:nvPicPr>
          <p:cNvPr id="8" name="Picture 8" descr="A screenshot of a cell phone&#10;&#10;Description generated with very high confidence">
            <a:extLst>
              <a:ext uri="{FF2B5EF4-FFF2-40B4-BE49-F238E27FC236}">
                <a16:creationId xmlns:a16="http://schemas.microsoft.com/office/drawing/2014/main" id="{D895BCF3-C0D2-4392-AD42-6984009F8099}"/>
              </a:ext>
            </a:extLst>
          </p:cNvPr>
          <p:cNvPicPr>
            <a:picLocks noChangeAspect="1"/>
          </p:cNvPicPr>
          <p:nvPr/>
        </p:nvPicPr>
        <p:blipFill>
          <a:blip r:embed="rId2"/>
          <a:stretch>
            <a:fillRect/>
          </a:stretch>
        </p:blipFill>
        <p:spPr>
          <a:xfrm>
            <a:off x="192402" y="1408444"/>
            <a:ext cx="3585527" cy="2467773"/>
          </a:xfrm>
          <a:prstGeom prst="rect">
            <a:avLst/>
          </a:prstGeom>
        </p:spPr>
      </p:pic>
      <p:pic>
        <p:nvPicPr>
          <p:cNvPr id="10" name="Picture 10" descr="A picture containing microscope&#10;&#10;Description generated with very high confidence">
            <a:extLst>
              <a:ext uri="{FF2B5EF4-FFF2-40B4-BE49-F238E27FC236}">
                <a16:creationId xmlns:a16="http://schemas.microsoft.com/office/drawing/2014/main" id="{5C523E74-883C-4C4C-BDE4-65D252D11917}"/>
              </a:ext>
            </a:extLst>
          </p:cNvPr>
          <p:cNvPicPr>
            <a:picLocks noChangeAspect="1"/>
          </p:cNvPicPr>
          <p:nvPr/>
        </p:nvPicPr>
        <p:blipFill rotWithShape="1">
          <a:blip r:embed="rId3"/>
          <a:srcRect t="-234" r="-855" b="7000"/>
          <a:stretch/>
        </p:blipFill>
        <p:spPr>
          <a:xfrm>
            <a:off x="2190051" y="4547698"/>
            <a:ext cx="1250969" cy="993624"/>
          </a:xfrm>
          <a:prstGeom prst="rect">
            <a:avLst/>
          </a:prstGeom>
        </p:spPr>
      </p:pic>
      <p:pic>
        <p:nvPicPr>
          <p:cNvPr id="12" name="Picture 12" descr="A close up of a card&#10;&#10;Description generated with high confidence">
            <a:extLst>
              <a:ext uri="{FF2B5EF4-FFF2-40B4-BE49-F238E27FC236}">
                <a16:creationId xmlns:a16="http://schemas.microsoft.com/office/drawing/2014/main" id="{C48D3147-EA7D-4B20-ABFC-19674CA01D66}"/>
              </a:ext>
            </a:extLst>
          </p:cNvPr>
          <p:cNvPicPr>
            <a:picLocks noChangeAspect="1"/>
          </p:cNvPicPr>
          <p:nvPr/>
        </p:nvPicPr>
        <p:blipFill>
          <a:blip r:embed="rId4"/>
          <a:stretch>
            <a:fillRect/>
          </a:stretch>
        </p:blipFill>
        <p:spPr>
          <a:xfrm>
            <a:off x="138896" y="5460411"/>
            <a:ext cx="1744536" cy="1287319"/>
          </a:xfrm>
          <a:prstGeom prst="rect">
            <a:avLst/>
          </a:prstGeom>
        </p:spPr>
      </p:pic>
      <p:sp>
        <p:nvSpPr>
          <p:cNvPr id="2" name="TextBox 1">
            <a:extLst>
              <a:ext uri="{FF2B5EF4-FFF2-40B4-BE49-F238E27FC236}">
                <a16:creationId xmlns:a16="http://schemas.microsoft.com/office/drawing/2014/main" id="{5635A0D1-6955-4E6A-B006-1C06C42C18E9}"/>
              </a:ext>
            </a:extLst>
          </p:cNvPr>
          <p:cNvSpPr txBox="1"/>
          <p:nvPr/>
        </p:nvSpPr>
        <p:spPr>
          <a:xfrm>
            <a:off x="1855694" y="5538120"/>
            <a:ext cx="1905345"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Calibri"/>
                <a:cs typeface="Calibri"/>
              </a:rPr>
              <a:t>The compound microscope uses two lenses to magnify the specimen – the eyepiece and an objective lens.</a:t>
            </a:r>
            <a:endParaRPr lang="en-US" dirty="0"/>
          </a:p>
          <a:p>
            <a:r>
              <a:rPr lang="en-US" sz="800" dirty="0">
                <a:latin typeface="Calibri"/>
                <a:cs typeface="Calibri"/>
              </a:rPr>
              <a:t>Electron microscopes can be used to view smaller </a:t>
            </a:r>
            <a:r>
              <a:rPr lang="en-US" sz="800">
                <a:latin typeface="Calibri"/>
                <a:cs typeface="Calibri"/>
              </a:rPr>
              <a:t>organisms and</a:t>
            </a:r>
            <a:r>
              <a:rPr lang="en-US" sz="800" dirty="0">
                <a:latin typeface="Calibri"/>
                <a:cs typeface="Calibri"/>
              </a:rPr>
              <a:t> have a higher magnification and resolving power. </a:t>
            </a:r>
          </a:p>
          <a:p>
            <a:r>
              <a:rPr lang="en-US" sz="800" dirty="0">
                <a:latin typeface="Calibri"/>
                <a:cs typeface="Calibri"/>
              </a:rPr>
              <a:t>Increasing the power of the objective lens increases the magnification. </a:t>
            </a:r>
          </a:p>
          <a:p>
            <a:r>
              <a:rPr lang="en-US" sz="800" dirty="0">
                <a:latin typeface="Calibri"/>
                <a:cs typeface="Calibri"/>
              </a:rPr>
              <a:t>The focus dials improve the resolution. </a:t>
            </a:r>
          </a:p>
        </p:txBody>
      </p:sp>
      <p:sp>
        <p:nvSpPr>
          <p:cNvPr id="9" name="TextBox 8">
            <a:extLst>
              <a:ext uri="{FF2B5EF4-FFF2-40B4-BE49-F238E27FC236}">
                <a16:creationId xmlns:a16="http://schemas.microsoft.com/office/drawing/2014/main" id="{910E35BD-5092-4CA4-8979-D2DC70BE62DD}"/>
              </a:ext>
            </a:extLst>
          </p:cNvPr>
          <p:cNvSpPr txBox="1"/>
          <p:nvPr/>
        </p:nvSpPr>
        <p:spPr>
          <a:xfrm>
            <a:off x="55856" y="5114021"/>
            <a:ext cx="190534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Calibri"/>
                <a:cs typeface="Calibri"/>
              </a:rPr>
              <a:t>The image size and actual size must be in the same units!</a:t>
            </a:r>
          </a:p>
        </p:txBody>
      </p:sp>
      <p:pic>
        <p:nvPicPr>
          <p:cNvPr id="3" name="Picture 4" descr="A screenshot of a cell phone&#10;&#10;Description generated with very high confidence">
            <a:extLst>
              <a:ext uri="{FF2B5EF4-FFF2-40B4-BE49-F238E27FC236}">
                <a16:creationId xmlns:a16="http://schemas.microsoft.com/office/drawing/2014/main" id="{A361D384-64CE-43F1-9989-FEE1CCBC53D3}"/>
              </a:ext>
            </a:extLst>
          </p:cNvPr>
          <p:cNvPicPr>
            <a:picLocks noChangeAspect="1"/>
          </p:cNvPicPr>
          <p:nvPr/>
        </p:nvPicPr>
        <p:blipFill>
          <a:blip r:embed="rId5"/>
          <a:stretch>
            <a:fillRect/>
          </a:stretch>
        </p:blipFill>
        <p:spPr>
          <a:xfrm>
            <a:off x="138608" y="4624955"/>
            <a:ext cx="1739843" cy="338878"/>
          </a:xfrm>
          <a:prstGeom prst="rect">
            <a:avLst/>
          </a:prstGeom>
        </p:spPr>
      </p:pic>
      <p:pic>
        <p:nvPicPr>
          <p:cNvPr id="13" name="Picture 14" descr="A screenshot of a cell phone&#10;&#10;Description generated with very high confidence">
            <a:extLst>
              <a:ext uri="{FF2B5EF4-FFF2-40B4-BE49-F238E27FC236}">
                <a16:creationId xmlns:a16="http://schemas.microsoft.com/office/drawing/2014/main" id="{4DA1A14A-6BCE-400C-96E0-2925B6741853}"/>
              </a:ext>
            </a:extLst>
          </p:cNvPr>
          <p:cNvPicPr>
            <a:picLocks noChangeAspect="1"/>
          </p:cNvPicPr>
          <p:nvPr/>
        </p:nvPicPr>
        <p:blipFill>
          <a:blip r:embed="rId6"/>
          <a:stretch>
            <a:fillRect/>
          </a:stretch>
        </p:blipFill>
        <p:spPr>
          <a:xfrm>
            <a:off x="3896758" y="1376676"/>
            <a:ext cx="5071419" cy="2491452"/>
          </a:xfrm>
          <a:prstGeom prst="rect">
            <a:avLst/>
          </a:prstGeom>
        </p:spPr>
      </p:pic>
      <p:graphicFrame>
        <p:nvGraphicFramePr>
          <p:cNvPr id="26" name="Table 26">
            <a:extLst>
              <a:ext uri="{FF2B5EF4-FFF2-40B4-BE49-F238E27FC236}">
                <a16:creationId xmlns:a16="http://schemas.microsoft.com/office/drawing/2014/main" id="{24C953C8-0B84-477B-B278-3CA200A9A839}"/>
              </a:ext>
            </a:extLst>
          </p:cNvPr>
          <p:cNvGraphicFramePr>
            <a:graphicFrameLocks noGrp="1"/>
          </p:cNvGraphicFramePr>
          <p:nvPr/>
        </p:nvGraphicFramePr>
        <p:xfrm>
          <a:off x="3909990" y="4487057"/>
          <a:ext cx="5207406" cy="2301240"/>
        </p:xfrm>
        <a:graphic>
          <a:graphicData uri="http://schemas.openxmlformats.org/drawingml/2006/table">
            <a:tbl>
              <a:tblPr firstRow="1" bandRow="1">
                <a:tableStyleId>{073A0DAA-6AF3-43AB-8588-CEC1D06C72B9}</a:tableStyleId>
              </a:tblPr>
              <a:tblGrid>
                <a:gridCol w="692686">
                  <a:extLst>
                    <a:ext uri="{9D8B030D-6E8A-4147-A177-3AD203B41FA5}">
                      <a16:colId xmlns:a16="http://schemas.microsoft.com/office/drawing/2014/main" val="3758468118"/>
                    </a:ext>
                  </a:extLst>
                </a:gridCol>
                <a:gridCol w="4514720">
                  <a:extLst>
                    <a:ext uri="{9D8B030D-6E8A-4147-A177-3AD203B41FA5}">
                      <a16:colId xmlns:a16="http://schemas.microsoft.com/office/drawing/2014/main" val="2587343161"/>
                    </a:ext>
                  </a:extLst>
                </a:gridCol>
              </a:tblGrid>
              <a:tr h="206253">
                <a:tc>
                  <a:txBody>
                    <a:bodyPr/>
                    <a:lstStyle/>
                    <a:p>
                      <a:r>
                        <a:rPr lang="en-US" sz="800" dirty="0"/>
                        <a:t>Cell</a:t>
                      </a:r>
                    </a:p>
                  </a:txBody>
                  <a:tcPr/>
                </a:tc>
                <a:tc>
                  <a:txBody>
                    <a:bodyPr/>
                    <a:lstStyle/>
                    <a:p>
                      <a:r>
                        <a:rPr lang="en-US" sz="800" dirty="0"/>
                        <a:t>How is it adapted to its function?</a:t>
                      </a:r>
                    </a:p>
                  </a:txBody>
                  <a:tcPr/>
                </a:tc>
                <a:extLst>
                  <a:ext uri="{0D108BD9-81ED-4DB2-BD59-A6C34878D82A}">
                    <a16:rowId xmlns:a16="http://schemas.microsoft.com/office/drawing/2014/main" val="2113254793"/>
                  </a:ext>
                </a:extLst>
              </a:tr>
              <a:tr h="397773">
                <a:tc>
                  <a:txBody>
                    <a:bodyPr/>
                    <a:lstStyle/>
                    <a:p>
                      <a:r>
                        <a:rPr lang="en-US" sz="800" dirty="0"/>
                        <a:t>Sperm cell</a:t>
                      </a:r>
                    </a:p>
                  </a:txBody>
                  <a:tcPr/>
                </a:tc>
                <a:tc>
                  <a:txBody>
                    <a:bodyPr/>
                    <a:lstStyle/>
                    <a:p>
                      <a:pPr lvl="0" algn="l">
                        <a:lnSpc>
                          <a:spcPct val="100000"/>
                        </a:lnSpc>
                        <a:spcBef>
                          <a:spcPts val="0"/>
                        </a:spcBef>
                        <a:spcAft>
                          <a:spcPts val="0"/>
                        </a:spcAft>
                        <a:buNone/>
                      </a:pPr>
                      <a:r>
                        <a:rPr lang="en-US" sz="700" u="none" strike="noStrike" noProof="0" dirty="0"/>
                        <a:t>Long tail which whips from side to side to help move the sperm through water or the female reproductive system.</a:t>
                      </a:r>
                      <a:endParaRPr lang="en-US" sz="700" dirty="0"/>
                    </a:p>
                    <a:p>
                      <a:pPr lvl="0" algn="l">
                        <a:lnSpc>
                          <a:spcPct val="100000"/>
                        </a:lnSpc>
                        <a:spcBef>
                          <a:spcPts val="0"/>
                        </a:spcBef>
                        <a:spcAft>
                          <a:spcPts val="0"/>
                        </a:spcAft>
                        <a:buNone/>
                      </a:pPr>
                      <a:r>
                        <a:rPr lang="en-US" sz="700" u="none" strike="noStrike" noProof="0" dirty="0"/>
                        <a:t>Middle section is full of mitochondria which transfer the energy needed for the tail to work.</a:t>
                      </a:r>
                      <a:endParaRPr lang="en-US" sz="700" dirty="0"/>
                    </a:p>
                    <a:p>
                      <a:pPr lvl="0">
                        <a:buNone/>
                      </a:pPr>
                      <a:endParaRPr lang="en-US" sz="700" dirty="0"/>
                    </a:p>
                  </a:txBody>
                  <a:tcPr/>
                </a:tc>
                <a:extLst>
                  <a:ext uri="{0D108BD9-81ED-4DB2-BD59-A6C34878D82A}">
                    <a16:rowId xmlns:a16="http://schemas.microsoft.com/office/drawing/2014/main" val="3558748215"/>
                  </a:ext>
                </a:extLst>
              </a:tr>
              <a:tr h="397773">
                <a:tc>
                  <a:txBody>
                    <a:bodyPr/>
                    <a:lstStyle/>
                    <a:p>
                      <a:r>
                        <a:rPr lang="en-US" sz="800" dirty="0"/>
                        <a:t>Muscle cell</a:t>
                      </a:r>
                    </a:p>
                  </a:txBody>
                  <a:tcPr/>
                </a:tc>
                <a:tc>
                  <a:txBody>
                    <a:bodyPr/>
                    <a:lstStyle/>
                    <a:p>
                      <a:pPr lvl="0" algn="l">
                        <a:lnSpc>
                          <a:spcPct val="100000"/>
                        </a:lnSpc>
                        <a:spcBef>
                          <a:spcPts val="0"/>
                        </a:spcBef>
                        <a:spcAft>
                          <a:spcPts val="0"/>
                        </a:spcAft>
                        <a:buNone/>
                      </a:pPr>
                      <a:r>
                        <a:rPr lang="en-US" sz="700" u="none" strike="noStrike" noProof="0" dirty="0"/>
                        <a:t>Contain many mitochondria to transfer the energy needed for the chemical reactions that take place as the cells contract and relax.</a:t>
                      </a:r>
                      <a:endParaRPr lang="en-US" sz="700" dirty="0"/>
                    </a:p>
                    <a:p>
                      <a:pPr lvl="0">
                        <a:buNone/>
                      </a:pPr>
                      <a:endParaRPr lang="en-US" sz="700" dirty="0"/>
                    </a:p>
                  </a:txBody>
                  <a:tcPr/>
                </a:tc>
                <a:extLst>
                  <a:ext uri="{0D108BD9-81ED-4DB2-BD59-A6C34878D82A}">
                    <a16:rowId xmlns:a16="http://schemas.microsoft.com/office/drawing/2014/main" val="2864611378"/>
                  </a:ext>
                </a:extLst>
              </a:tr>
              <a:tr h="324111">
                <a:tc>
                  <a:txBody>
                    <a:bodyPr/>
                    <a:lstStyle/>
                    <a:p>
                      <a:r>
                        <a:rPr lang="en-US" sz="800" dirty="0"/>
                        <a:t>Red blood cell</a:t>
                      </a:r>
                    </a:p>
                  </a:txBody>
                  <a:tcPr/>
                </a:tc>
                <a:tc>
                  <a:txBody>
                    <a:bodyPr/>
                    <a:lstStyle/>
                    <a:p>
                      <a:r>
                        <a:rPr lang="en-US" sz="700" dirty="0"/>
                        <a:t>No nucleus to more room for oxygen and biconcave dis shape increases the surface area to volume ratio to help carry more oxygen to respiring tissues.</a:t>
                      </a:r>
                    </a:p>
                  </a:txBody>
                  <a:tcPr/>
                </a:tc>
                <a:extLst>
                  <a:ext uri="{0D108BD9-81ED-4DB2-BD59-A6C34878D82A}">
                    <a16:rowId xmlns:a16="http://schemas.microsoft.com/office/drawing/2014/main" val="568586602"/>
                  </a:ext>
                </a:extLst>
              </a:tr>
              <a:tr h="500899">
                <a:tc>
                  <a:txBody>
                    <a:bodyPr/>
                    <a:lstStyle/>
                    <a:p>
                      <a:r>
                        <a:rPr lang="en-US" sz="800" dirty="0"/>
                        <a:t>Leaf palisade cell</a:t>
                      </a:r>
                    </a:p>
                  </a:txBody>
                  <a:tcPr/>
                </a:tc>
                <a:tc>
                  <a:txBody>
                    <a:bodyPr/>
                    <a:lstStyle/>
                    <a:p>
                      <a:pPr lvl="0" algn="l">
                        <a:lnSpc>
                          <a:spcPct val="100000"/>
                        </a:lnSpc>
                        <a:spcBef>
                          <a:spcPts val="0"/>
                        </a:spcBef>
                        <a:spcAft>
                          <a:spcPts val="0"/>
                        </a:spcAft>
                        <a:buNone/>
                      </a:pPr>
                      <a:r>
                        <a:rPr lang="en-US" sz="700" u="none" strike="noStrike" noProof="0" dirty="0"/>
                        <a:t>They contain </a:t>
                      </a:r>
                      <a:r>
                        <a:rPr lang="en-US" sz="700" u="none" strike="noStrike" noProof="0" dirty="0" err="1"/>
                        <a:t>specialised</a:t>
                      </a:r>
                      <a:r>
                        <a:rPr lang="en-US" sz="700" u="none" strike="noStrike" noProof="0" dirty="0"/>
                        <a:t> green structures – chloroplast – that contain chlorophyll.  Chlorophyll is the green pigment in plants, that traps light energy for photosynthesis.</a:t>
                      </a:r>
                      <a:endParaRPr lang="en-US" sz="700" dirty="0"/>
                    </a:p>
                    <a:p>
                      <a:pPr lvl="0" algn="l">
                        <a:lnSpc>
                          <a:spcPct val="100000"/>
                        </a:lnSpc>
                        <a:spcBef>
                          <a:spcPts val="0"/>
                        </a:spcBef>
                        <a:spcAft>
                          <a:spcPts val="0"/>
                        </a:spcAft>
                        <a:buNone/>
                      </a:pPr>
                      <a:r>
                        <a:rPr lang="en-US" sz="700" u="none" strike="noStrike" noProof="0" dirty="0"/>
                        <a:t>They are usually positioned at the top of the leaf so they absorb as much light as possible.</a:t>
                      </a:r>
                      <a:endParaRPr lang="en-US" sz="700" dirty="0"/>
                    </a:p>
                    <a:p>
                      <a:pPr lvl="0">
                        <a:buNone/>
                      </a:pPr>
                      <a:endParaRPr lang="en-US" sz="700" dirty="0"/>
                    </a:p>
                  </a:txBody>
                  <a:tcPr/>
                </a:tc>
                <a:extLst>
                  <a:ext uri="{0D108BD9-81ED-4DB2-BD59-A6C34878D82A}">
                    <a16:rowId xmlns:a16="http://schemas.microsoft.com/office/drawing/2014/main" val="1309922249"/>
                  </a:ext>
                </a:extLst>
              </a:tr>
              <a:tr h="397773">
                <a:tc>
                  <a:txBody>
                    <a:bodyPr/>
                    <a:lstStyle/>
                    <a:p>
                      <a:pPr lvl="0">
                        <a:buNone/>
                      </a:pPr>
                      <a:r>
                        <a:rPr lang="en-US" sz="800" dirty="0"/>
                        <a:t>Root hair cell</a:t>
                      </a:r>
                    </a:p>
                  </a:txBody>
                  <a:tcPr/>
                </a:tc>
                <a:tc>
                  <a:txBody>
                    <a:bodyPr/>
                    <a:lstStyle/>
                    <a:p>
                      <a:pPr lvl="0" algn="l">
                        <a:lnSpc>
                          <a:spcPct val="100000"/>
                        </a:lnSpc>
                        <a:spcBef>
                          <a:spcPts val="0"/>
                        </a:spcBef>
                        <a:spcAft>
                          <a:spcPts val="0"/>
                        </a:spcAft>
                        <a:buNone/>
                      </a:pPr>
                      <a:r>
                        <a:rPr lang="en-US" sz="700" u="none" strike="noStrike" noProof="0" dirty="0"/>
                        <a:t>The hair like projections greatly increase the surface area available for water to move into the cell. Lots of mitochondria for the active transport of ions from soil into plant.</a:t>
                      </a:r>
                      <a:endParaRPr lang="en-US" sz="700" dirty="0"/>
                    </a:p>
                    <a:p>
                      <a:pPr lvl="0">
                        <a:buNone/>
                      </a:pPr>
                      <a:endParaRPr lang="en-US" sz="700" dirty="0"/>
                    </a:p>
                  </a:txBody>
                  <a:tcPr/>
                </a:tc>
                <a:extLst>
                  <a:ext uri="{0D108BD9-81ED-4DB2-BD59-A6C34878D82A}">
                    <a16:rowId xmlns:a16="http://schemas.microsoft.com/office/drawing/2014/main" val="3845158994"/>
                  </a:ext>
                </a:extLst>
              </a:tr>
            </a:tbl>
          </a:graphicData>
        </a:graphic>
      </p:graphicFrame>
    </p:spTree>
    <p:extLst>
      <p:ext uri="{BB962C8B-B14F-4D97-AF65-F5344CB8AC3E}">
        <p14:creationId xmlns:p14="http://schemas.microsoft.com/office/powerpoint/2010/main" val="40042725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96C26889-009C-DE48-93B6-190F8DAACB62}"/>
              </a:ext>
            </a:extLst>
          </p:cNvPr>
          <p:cNvGraphicFramePr>
            <a:graphicFrameLocks noGrp="1"/>
          </p:cNvGraphicFramePr>
          <p:nvPr/>
        </p:nvGraphicFramePr>
        <p:xfrm>
          <a:off x="73572" y="83206"/>
          <a:ext cx="9015758" cy="6709461"/>
        </p:xfrm>
        <a:graphic>
          <a:graphicData uri="http://schemas.openxmlformats.org/drawingml/2006/table">
            <a:tbl>
              <a:tblPr firstRow="1" bandRow="1">
                <a:tableStyleId>{5940675A-B579-460E-94D1-54222C63F5DA}</a:tableStyleId>
              </a:tblPr>
              <a:tblGrid>
                <a:gridCol w="2958352">
                  <a:extLst>
                    <a:ext uri="{9D8B030D-6E8A-4147-A177-3AD203B41FA5}">
                      <a16:colId xmlns:a16="http://schemas.microsoft.com/office/drawing/2014/main" val="270909475"/>
                    </a:ext>
                  </a:extLst>
                </a:gridCol>
                <a:gridCol w="1665365">
                  <a:extLst>
                    <a:ext uri="{9D8B030D-6E8A-4147-A177-3AD203B41FA5}">
                      <a16:colId xmlns:a16="http://schemas.microsoft.com/office/drawing/2014/main" val="3512223560"/>
                    </a:ext>
                  </a:extLst>
                </a:gridCol>
                <a:gridCol w="4392041">
                  <a:extLst>
                    <a:ext uri="{9D8B030D-6E8A-4147-A177-3AD203B41FA5}">
                      <a16:colId xmlns:a16="http://schemas.microsoft.com/office/drawing/2014/main" val="2101891376"/>
                    </a:ext>
                  </a:extLst>
                </a:gridCol>
              </a:tblGrid>
              <a:tr h="515604">
                <a:tc gridSpan="3">
                  <a:txBody>
                    <a:bodyPr/>
                    <a:lstStyle/>
                    <a:p>
                      <a:pPr algn="ctr"/>
                      <a:endParaRPr lang="en-US" dirty="0">
                        <a:latin typeface="Helsinki"/>
                      </a:endParaRPr>
                    </a:p>
                  </a:txBody>
                  <a:tcPr>
                    <a:solidFill>
                      <a:srgbClr val="92D05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25428713"/>
                  </a:ext>
                </a:extLst>
              </a:tr>
              <a:tr h="456111">
                <a:tc gridSpan="2">
                  <a:txBody>
                    <a:bodyPr/>
                    <a:lstStyle/>
                    <a:p>
                      <a:pPr algn="ctr"/>
                      <a:r>
                        <a:rPr lang="en-US" sz="1200" b="1" dirty="0"/>
                        <a:t>Stem cells</a:t>
                      </a:r>
                    </a:p>
                  </a:txBody>
                  <a:tcPr>
                    <a:solidFill>
                      <a:srgbClr val="92D050"/>
                    </a:solidFill>
                  </a:tcPr>
                </a:tc>
                <a:tc hMerge="1">
                  <a:txBody>
                    <a:bodyPr/>
                    <a:lstStyle/>
                    <a:p>
                      <a:pPr algn="ctr"/>
                      <a:endParaRPr lang="en-US" sz="1200" b="1" dirty="0"/>
                    </a:p>
                  </a:txBody>
                  <a:tcPr>
                    <a:solidFill>
                      <a:srgbClr val="92D050"/>
                    </a:solidFill>
                  </a:tcPr>
                </a:tc>
                <a:tc>
                  <a:txBody>
                    <a:bodyPr/>
                    <a:lstStyle/>
                    <a:p>
                      <a:pPr algn="ctr"/>
                      <a:r>
                        <a:rPr lang="en-US" sz="1200" b="1" dirty="0"/>
                        <a:t>Mitosis and the cell cycle</a:t>
                      </a:r>
                    </a:p>
                  </a:txBody>
                  <a:tcPr>
                    <a:solidFill>
                      <a:srgbClr val="92D050"/>
                    </a:solidFill>
                  </a:tcPr>
                </a:tc>
                <a:extLst>
                  <a:ext uri="{0D108BD9-81ED-4DB2-BD59-A6C34878D82A}">
                    <a16:rowId xmlns:a16="http://schemas.microsoft.com/office/drawing/2014/main" val="2961239278"/>
                  </a:ext>
                </a:extLst>
              </a:tr>
              <a:tr h="3053966">
                <a:tc gridSpan="2">
                  <a:txBody>
                    <a:bodyPr/>
                    <a:lstStyle/>
                    <a:p>
                      <a:pPr marL="171450" lvl="0" indent="-171450" algn="l">
                        <a:lnSpc>
                          <a:spcPct val="100000"/>
                        </a:lnSpc>
                        <a:spcBef>
                          <a:spcPts val="0"/>
                        </a:spcBef>
                        <a:spcAft>
                          <a:spcPts val="0"/>
                        </a:spcAft>
                        <a:buFont typeface="Arial"/>
                        <a:buChar char="•"/>
                      </a:pPr>
                      <a:endParaRPr lang="en-US" sz="800" b="0" i="0" u="none" strike="noStrike" noProof="0" dirty="0"/>
                    </a:p>
                    <a:p>
                      <a:pPr lvl="0" algn="ctr">
                        <a:buNone/>
                      </a:pPr>
                      <a:endParaRPr lang="en-US" sz="1200" dirty="0"/>
                    </a:p>
                    <a:p>
                      <a:pPr lvl="0" algn="ctr">
                        <a:buNone/>
                      </a:pPr>
                      <a:endParaRPr lang="en-US" sz="1200" dirty="0"/>
                    </a:p>
                  </a:txBody>
                  <a:tcPr/>
                </a:tc>
                <a:tc hMerge="1">
                  <a:txBody>
                    <a:bodyPr/>
                    <a:lstStyle/>
                    <a:p>
                      <a:pPr lvl="0" algn="ctr">
                        <a:buNone/>
                      </a:pPr>
                      <a:endParaRPr lang="en-US" sz="1200" dirty="0"/>
                    </a:p>
                  </a:txBody>
                  <a:tcPr/>
                </a:tc>
                <a:tc>
                  <a:txBody>
                    <a:bodyPr/>
                    <a:lstStyle/>
                    <a:p>
                      <a:pPr lvl="0" algn="ctr">
                        <a:lnSpc>
                          <a:spcPct val="100000"/>
                        </a:lnSpc>
                        <a:spcBef>
                          <a:spcPts val="0"/>
                        </a:spcBef>
                        <a:spcAft>
                          <a:spcPts val="0"/>
                        </a:spcAft>
                        <a:buNone/>
                      </a:pPr>
                      <a:endParaRPr lang="en-US" sz="800" b="0" i="0" u="none" strike="noStrike" noProof="0" dirty="0">
                        <a:latin typeface="Calibri"/>
                      </a:endParaRPr>
                    </a:p>
                    <a:p>
                      <a:pPr lvl="0" algn="ctr">
                        <a:lnSpc>
                          <a:spcPct val="100000"/>
                        </a:lnSpc>
                        <a:spcBef>
                          <a:spcPts val="0"/>
                        </a:spcBef>
                        <a:spcAft>
                          <a:spcPts val="0"/>
                        </a:spcAft>
                        <a:buNone/>
                      </a:pPr>
                      <a:br>
                        <a:rPr lang="en-US" dirty="0"/>
                      </a:br>
                      <a:r>
                        <a:rPr lang="en-US" sz="800" b="0" i="0" u="none" strike="noStrike" noProof="0" dirty="0">
                          <a:latin typeface="Calibri"/>
                        </a:rPr>
                        <a:t> t</a:t>
                      </a:r>
                      <a:endParaRPr lang="en-US" sz="800" dirty="0"/>
                    </a:p>
                  </a:txBody>
                  <a:tcPr/>
                </a:tc>
                <a:extLst>
                  <a:ext uri="{0D108BD9-81ED-4DB2-BD59-A6C34878D82A}">
                    <a16:rowId xmlns:a16="http://schemas.microsoft.com/office/drawing/2014/main" val="40839546"/>
                  </a:ext>
                </a:extLst>
              </a:tr>
              <a:tr h="267717">
                <a:tc>
                  <a:txBody>
                    <a:bodyPr/>
                    <a:lstStyle/>
                    <a:p>
                      <a:pPr algn="ctr"/>
                      <a:r>
                        <a:rPr lang="en-US" sz="1200" b="1" dirty="0"/>
                        <a:t>Diffusion </a:t>
                      </a:r>
                    </a:p>
                  </a:txBody>
                  <a:tcPr>
                    <a:solidFill>
                      <a:srgbClr val="92D050"/>
                    </a:solidFill>
                  </a:tcPr>
                </a:tc>
                <a:tc>
                  <a:txBody>
                    <a:bodyPr/>
                    <a:lstStyle/>
                    <a:p>
                      <a:pPr lvl="0" algn="ctr">
                        <a:buNone/>
                      </a:pPr>
                      <a:r>
                        <a:rPr lang="en-US" sz="1200" b="1" dirty="0"/>
                        <a:t>Active transport</a:t>
                      </a:r>
                    </a:p>
                  </a:txBody>
                  <a:tcPr>
                    <a:solidFill>
                      <a:srgbClr val="92D050"/>
                    </a:solidFill>
                  </a:tcPr>
                </a:tc>
                <a:tc>
                  <a:txBody>
                    <a:bodyPr/>
                    <a:lstStyle/>
                    <a:p>
                      <a:pPr algn="ctr"/>
                      <a:r>
                        <a:rPr lang="en-US" sz="1200" b="1" dirty="0"/>
                        <a:t>Osmosis</a:t>
                      </a:r>
                    </a:p>
                  </a:txBody>
                  <a:tcPr>
                    <a:solidFill>
                      <a:srgbClr val="92D050"/>
                    </a:solidFill>
                  </a:tcPr>
                </a:tc>
                <a:extLst>
                  <a:ext uri="{0D108BD9-81ED-4DB2-BD59-A6C34878D82A}">
                    <a16:rowId xmlns:a16="http://schemas.microsoft.com/office/drawing/2014/main" val="2758316598"/>
                  </a:ext>
                </a:extLst>
              </a:tr>
              <a:tr h="2409460">
                <a:tc gridSpan="2">
                  <a:txBody>
                    <a:bodyPr/>
                    <a:lstStyle/>
                    <a:p>
                      <a:endParaRPr lang="en-US" sz="1200"/>
                    </a:p>
                  </a:txBody>
                  <a:tcPr/>
                </a:tc>
                <a:tc hMerge="1">
                  <a:txBody>
                    <a:bodyPr/>
                    <a:lstStyle/>
                    <a:p>
                      <a:endParaRPr lang="en-US" sz="1200"/>
                    </a:p>
                  </a:txBody>
                  <a:tcPr/>
                </a:tc>
                <a:tc>
                  <a:txBody>
                    <a:bodyPr/>
                    <a:lstStyle/>
                    <a:p>
                      <a:pPr lvl="0" algn="l">
                        <a:lnSpc>
                          <a:spcPct val="100000"/>
                        </a:lnSpc>
                        <a:spcBef>
                          <a:spcPts val="0"/>
                        </a:spcBef>
                        <a:spcAft>
                          <a:spcPts val="0"/>
                        </a:spcAft>
                        <a:buNone/>
                      </a:pPr>
                      <a:r>
                        <a:rPr lang="en-US" sz="800" b="0" i="0" u="none" strike="noStrike" noProof="0" dirty="0"/>
                        <a:t>Osmosis is the diffusion of water molecules, from a region where the water molecules are in higher concentration, to a region where they are in lower concentration, through a partially permeable membrane.</a:t>
                      </a:r>
                      <a:endParaRPr lang="en-US" b="0"/>
                    </a:p>
                    <a:p>
                      <a:pPr lvl="0" algn="l">
                        <a:lnSpc>
                          <a:spcPct val="100000"/>
                        </a:lnSpc>
                        <a:spcBef>
                          <a:spcPts val="0"/>
                        </a:spcBef>
                        <a:spcAft>
                          <a:spcPts val="0"/>
                        </a:spcAft>
                        <a:buNone/>
                      </a:pPr>
                      <a:r>
                        <a:rPr lang="en-US" sz="800" b="0" i="0" u="none" strike="noStrike" noProof="0" dirty="0"/>
                        <a:t>A dilute solution contains a high concentration of water molecules, while a concentrated solution contains a low concentration of water molecules.</a:t>
                      </a:r>
                      <a:endParaRPr lang="en-US" dirty="0"/>
                    </a:p>
                    <a:p>
                      <a:pPr lvl="0">
                        <a:buNone/>
                      </a:pPr>
                      <a:endParaRPr lang="en-US" sz="800" b="0" i="0" u="none" strike="noStrike" noProof="0" dirty="0">
                        <a:latin typeface="Calibri"/>
                      </a:endParaRPr>
                    </a:p>
                  </a:txBody>
                  <a:tcPr/>
                </a:tc>
                <a:extLst>
                  <a:ext uri="{0D108BD9-81ED-4DB2-BD59-A6C34878D82A}">
                    <a16:rowId xmlns:a16="http://schemas.microsoft.com/office/drawing/2014/main" val="989545522"/>
                  </a:ext>
                </a:extLst>
              </a:tr>
            </a:tbl>
          </a:graphicData>
        </a:graphic>
      </p:graphicFrame>
      <p:pic>
        <p:nvPicPr>
          <p:cNvPr id="14" name="Picture 14" descr="A drawing on a necklace&#10;&#10;Description generated with high confidence">
            <a:extLst>
              <a:ext uri="{FF2B5EF4-FFF2-40B4-BE49-F238E27FC236}">
                <a16:creationId xmlns:a16="http://schemas.microsoft.com/office/drawing/2014/main" id="{19EF8453-CBF0-46E8-A498-C1B2D18BD815}"/>
              </a:ext>
            </a:extLst>
          </p:cNvPr>
          <p:cNvPicPr>
            <a:picLocks noChangeAspect="1"/>
          </p:cNvPicPr>
          <p:nvPr/>
        </p:nvPicPr>
        <p:blipFill>
          <a:blip r:embed="rId2"/>
          <a:stretch>
            <a:fillRect/>
          </a:stretch>
        </p:blipFill>
        <p:spPr>
          <a:xfrm>
            <a:off x="2972833" y="1109320"/>
            <a:ext cx="1698467" cy="936247"/>
          </a:xfrm>
          <a:prstGeom prst="rect">
            <a:avLst/>
          </a:prstGeom>
        </p:spPr>
      </p:pic>
      <p:sp>
        <p:nvSpPr>
          <p:cNvPr id="16" name="TextBox 15">
            <a:extLst>
              <a:ext uri="{FF2B5EF4-FFF2-40B4-BE49-F238E27FC236}">
                <a16:creationId xmlns:a16="http://schemas.microsoft.com/office/drawing/2014/main" id="{0AF738CB-8DB9-454D-BF6E-279EA769BEAA}"/>
              </a:ext>
            </a:extLst>
          </p:cNvPr>
          <p:cNvSpPr txBox="1"/>
          <p:nvPr/>
        </p:nvSpPr>
        <p:spPr>
          <a:xfrm>
            <a:off x="107577" y="1110935"/>
            <a:ext cx="2888014" cy="30008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Sans-Serif"/>
              <a:buChar char="•"/>
            </a:pPr>
            <a:r>
              <a:rPr lang="en-US" sz="900" dirty="0">
                <a:ea typeface="+mn-lt"/>
                <a:cs typeface="+mn-lt"/>
              </a:rPr>
              <a:t>Stem cells are cells that have not undergone differentiation. A cell which has not yet become </a:t>
            </a:r>
            <a:r>
              <a:rPr lang="en-US" sz="900" dirty="0" err="1">
                <a:ea typeface="+mn-lt"/>
                <a:cs typeface="+mn-lt"/>
              </a:rPr>
              <a:t>specialised</a:t>
            </a:r>
            <a:r>
              <a:rPr lang="en-US" sz="900" dirty="0">
                <a:ea typeface="+mn-lt"/>
                <a:cs typeface="+mn-lt"/>
              </a:rPr>
              <a:t> is called undifferentiated.</a:t>
            </a:r>
          </a:p>
          <a:p>
            <a:pPr marL="171450" indent="-171450">
              <a:buFont typeface="Arial,Sans-Serif"/>
              <a:buChar char="•"/>
            </a:pPr>
            <a:r>
              <a:rPr lang="en-US" sz="900" dirty="0">
                <a:ea typeface="+mn-lt"/>
                <a:cs typeface="+mn-lt"/>
              </a:rPr>
              <a:t>An embryo develops from a </a:t>
            </a:r>
            <a:r>
              <a:rPr lang="en-US" sz="900" dirty="0" err="1">
                <a:ea typeface="+mn-lt"/>
                <a:cs typeface="+mn-lt"/>
              </a:rPr>
              <a:t>fertilised</a:t>
            </a:r>
            <a:r>
              <a:rPr lang="en-US" sz="900" dirty="0">
                <a:ea typeface="+mn-lt"/>
                <a:cs typeface="+mn-lt"/>
              </a:rPr>
              <a:t> egg. Cells at the early stages in the development of the embryo are stem cells.</a:t>
            </a:r>
          </a:p>
          <a:p>
            <a:pPr marL="171450" indent="-171450">
              <a:buFont typeface="Arial,Sans-Serif"/>
              <a:buChar char="•"/>
            </a:pPr>
            <a:endParaRPr lang="en-US" sz="900" dirty="0">
              <a:ea typeface="+mn-lt"/>
              <a:cs typeface="+mn-lt"/>
            </a:endParaRPr>
          </a:p>
          <a:p>
            <a:pPr marL="171450" indent="-171450">
              <a:buFont typeface="Arial,Sans-Serif"/>
              <a:buChar char="•"/>
            </a:pPr>
            <a:r>
              <a:rPr lang="en-US" sz="900" dirty="0">
                <a:ea typeface="+mn-lt"/>
                <a:cs typeface="+mn-lt"/>
              </a:rPr>
              <a:t>Some stem cells remain in the bodies of adults – adult stem cells. Adult stem cells are found in limited numbers at certain locations in the body. </a:t>
            </a:r>
            <a:r>
              <a:rPr lang="en-US" sz="900" dirty="0">
                <a:cs typeface="Calibri"/>
              </a:rPr>
              <a:t>Adult stem cells will differentiate into a narrower range of cell types. E</a:t>
            </a:r>
            <a:r>
              <a:rPr lang="en-US" sz="900" dirty="0">
                <a:ea typeface="+mn-lt"/>
                <a:cs typeface="+mn-lt"/>
              </a:rPr>
              <a:t>mbryonic stem cells can differentiate into a wider range of cell types, but are difficult to obtain and their use raises ethical challenges. </a:t>
            </a:r>
          </a:p>
          <a:p>
            <a:r>
              <a:rPr lang="en-US" sz="900" dirty="0">
                <a:ea typeface="+mn-lt"/>
                <a:cs typeface="+mn-lt"/>
              </a:rPr>
              <a:t> at any time during the life of the plant.</a:t>
            </a:r>
            <a:endParaRPr lang="en-US" sz="900">
              <a:solidFill>
                <a:srgbClr val="000000"/>
              </a:solidFill>
              <a:ea typeface="+mn-lt"/>
              <a:cs typeface="+mn-lt"/>
            </a:endParaRPr>
          </a:p>
          <a:p>
            <a:endParaRPr lang="en-US" sz="900" dirty="0">
              <a:ea typeface="+mn-lt"/>
              <a:cs typeface="+mn-lt"/>
            </a:endParaRPr>
          </a:p>
          <a:p>
            <a:r>
              <a:rPr lang="en-US" sz="900" b="1" u="sng" dirty="0">
                <a:ea typeface="+mn-lt"/>
                <a:cs typeface="+mn-lt"/>
              </a:rPr>
              <a:t>Therapeutic cloning</a:t>
            </a:r>
            <a:endParaRPr lang="en-US" sz="900" dirty="0">
              <a:ea typeface="+mn-lt"/>
              <a:cs typeface="+mn-lt"/>
            </a:endParaRPr>
          </a:p>
          <a:p>
            <a:r>
              <a:rPr lang="en-US" sz="900" dirty="0">
                <a:cs typeface="Calibri"/>
              </a:rPr>
              <a:t>Adult stem cell transplants use a patient's own stem cells. </a:t>
            </a:r>
            <a:endParaRPr lang="en-US" sz="900" dirty="0">
              <a:ea typeface="+mn-lt"/>
              <a:cs typeface="+mn-lt"/>
            </a:endParaRPr>
          </a:p>
          <a:p>
            <a:r>
              <a:rPr lang="en-US" sz="900" dirty="0">
                <a:cs typeface="Calibri"/>
              </a:rPr>
              <a:t>They are therefore genetically identical and will not be rejected by the patient's immune system</a:t>
            </a:r>
            <a:endParaRPr lang="en-US" sz="900" dirty="0"/>
          </a:p>
        </p:txBody>
      </p:sp>
      <p:sp>
        <p:nvSpPr>
          <p:cNvPr id="17" name="TextBox 16">
            <a:extLst>
              <a:ext uri="{FF2B5EF4-FFF2-40B4-BE49-F238E27FC236}">
                <a16:creationId xmlns:a16="http://schemas.microsoft.com/office/drawing/2014/main" id="{A22D038E-CBD5-4687-B741-B0BD8E755E75}"/>
              </a:ext>
            </a:extLst>
          </p:cNvPr>
          <p:cNvSpPr txBox="1"/>
          <p:nvPr/>
        </p:nvSpPr>
        <p:spPr>
          <a:xfrm>
            <a:off x="3146742" y="2681266"/>
            <a:ext cx="163640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t> </a:t>
            </a:r>
            <a:r>
              <a:rPr lang="en-US" sz="900" b="1" u="sng" dirty="0">
                <a:solidFill>
                  <a:schemeClr val="accent6"/>
                </a:solidFill>
                <a:ea typeface="+mn-lt"/>
                <a:cs typeface="+mn-lt"/>
              </a:rPr>
              <a:t>PLANTS. </a:t>
            </a:r>
            <a:endParaRPr lang="en-US" sz="900">
              <a:solidFill>
                <a:schemeClr val="accent6"/>
              </a:solidFill>
              <a:ea typeface="+mn-lt"/>
              <a:cs typeface="+mn-lt"/>
            </a:endParaRPr>
          </a:p>
          <a:p>
            <a:pPr marL="171450" indent="-171450">
              <a:buFont typeface="Arial,Sans-Serif"/>
              <a:buChar char="•"/>
            </a:pPr>
            <a:r>
              <a:rPr lang="en-US" sz="900" dirty="0"/>
              <a:t>Cell division in plants occurs in regions called meristems, near the tip of the roots and shoots.</a:t>
            </a:r>
            <a:endParaRPr lang="en-US" sz="900">
              <a:ea typeface="+mn-lt"/>
              <a:cs typeface="+mn-lt"/>
            </a:endParaRPr>
          </a:p>
          <a:p>
            <a:pPr marL="171450" indent="-171450">
              <a:buFont typeface="Arial,Sans-Serif"/>
              <a:buChar char="•"/>
            </a:pPr>
            <a:r>
              <a:rPr lang="en-US" sz="900" dirty="0"/>
              <a:t>Cells of the meristem can differentiate to produce all types of plant cells </a:t>
            </a:r>
            <a:endParaRPr lang="en-US" sz="900">
              <a:cs typeface="Calibri"/>
            </a:endParaRPr>
          </a:p>
        </p:txBody>
      </p:sp>
      <p:pic>
        <p:nvPicPr>
          <p:cNvPr id="18" name="Picture 18" descr="A picture containing electronics, compact disk&#10;&#10;Description generated with very high confidence">
            <a:extLst>
              <a:ext uri="{FF2B5EF4-FFF2-40B4-BE49-F238E27FC236}">
                <a16:creationId xmlns:a16="http://schemas.microsoft.com/office/drawing/2014/main" id="{CB3BF65D-287F-4C86-88F8-90CE7997B663}"/>
              </a:ext>
            </a:extLst>
          </p:cNvPr>
          <p:cNvPicPr>
            <a:picLocks noChangeAspect="1"/>
          </p:cNvPicPr>
          <p:nvPr/>
        </p:nvPicPr>
        <p:blipFill>
          <a:blip r:embed="rId3"/>
          <a:stretch>
            <a:fillRect/>
          </a:stretch>
        </p:blipFill>
        <p:spPr>
          <a:xfrm>
            <a:off x="6741653" y="2879457"/>
            <a:ext cx="2070848" cy="1192309"/>
          </a:xfrm>
          <a:prstGeom prst="rect">
            <a:avLst/>
          </a:prstGeom>
        </p:spPr>
      </p:pic>
      <p:graphicFrame>
        <p:nvGraphicFramePr>
          <p:cNvPr id="21" name="Table 20">
            <a:extLst>
              <a:ext uri="{FF2B5EF4-FFF2-40B4-BE49-F238E27FC236}">
                <a16:creationId xmlns:a16="http://schemas.microsoft.com/office/drawing/2014/main" id="{A0DA18F6-F434-4BBF-A7A8-17D769DF6D99}"/>
              </a:ext>
            </a:extLst>
          </p:cNvPr>
          <p:cNvGraphicFramePr>
            <a:graphicFrameLocks noGrp="1"/>
          </p:cNvGraphicFramePr>
          <p:nvPr/>
        </p:nvGraphicFramePr>
        <p:xfrm>
          <a:off x="6485619" y="1189546"/>
          <a:ext cx="2424680" cy="1340614"/>
        </p:xfrm>
        <a:graphic>
          <a:graphicData uri="http://schemas.openxmlformats.org/drawingml/2006/table">
            <a:tbl>
              <a:tblPr firstRow="1" bandRow="1">
                <a:tableStyleId>{073A0DAA-6AF3-43AB-8588-CEC1D06C72B9}</a:tableStyleId>
              </a:tblPr>
              <a:tblGrid>
                <a:gridCol w="1226838">
                  <a:extLst>
                    <a:ext uri="{9D8B030D-6E8A-4147-A177-3AD203B41FA5}">
                      <a16:colId xmlns:a16="http://schemas.microsoft.com/office/drawing/2014/main" val="2562187267"/>
                    </a:ext>
                  </a:extLst>
                </a:gridCol>
                <a:gridCol w="1197842">
                  <a:extLst>
                    <a:ext uri="{9D8B030D-6E8A-4147-A177-3AD203B41FA5}">
                      <a16:colId xmlns:a16="http://schemas.microsoft.com/office/drawing/2014/main" val="2222105458"/>
                    </a:ext>
                  </a:extLst>
                </a:gridCol>
              </a:tblGrid>
              <a:tr h="426214">
                <a:tc>
                  <a:txBody>
                    <a:bodyPr/>
                    <a:lstStyle/>
                    <a:p>
                      <a:pPr marL="0" marR="0" indent="0" rtl="0" fontAlgn="t" latinLnBrk="0">
                        <a:spcBef>
                          <a:spcPts val="0"/>
                        </a:spcBef>
                        <a:spcAft>
                          <a:spcPts val="0"/>
                        </a:spcAft>
                      </a:pPr>
                      <a:r>
                        <a:rPr lang="en-US" sz="800" b="0" dirty="0">
                          <a:solidFill>
                            <a:schemeClr val="tx1"/>
                          </a:solidFill>
                          <a:effectLst/>
                        </a:rPr>
                        <a:t>How many daughter cells are made?</a:t>
                      </a:r>
                    </a:p>
                  </a:txBody>
                  <a:tcPr>
                    <a:solidFill>
                      <a:schemeClr val="bg2">
                        <a:lumMod val="90000"/>
                      </a:schemeClr>
                    </a:solidFill>
                  </a:tcPr>
                </a:tc>
                <a:tc>
                  <a:txBody>
                    <a:bodyPr/>
                    <a:lstStyle/>
                    <a:p>
                      <a:pPr marL="0" rtl="0" fontAlgn="t" latinLnBrk="0">
                        <a:spcBef>
                          <a:spcPts val="0"/>
                        </a:spcBef>
                        <a:spcAft>
                          <a:spcPts val="0"/>
                        </a:spcAft>
                      </a:pPr>
                      <a:r>
                        <a:rPr lang="en-US" sz="800" b="0" dirty="0">
                          <a:solidFill>
                            <a:schemeClr val="tx1"/>
                          </a:solidFill>
                          <a:effectLst/>
                        </a:rPr>
                        <a:t>2</a:t>
                      </a:r>
                    </a:p>
                  </a:txBody>
                  <a:tcPr>
                    <a:solidFill>
                      <a:schemeClr val="bg2">
                        <a:lumMod val="90000"/>
                      </a:schemeClr>
                    </a:solidFill>
                  </a:tcPr>
                </a:tc>
                <a:extLst>
                  <a:ext uri="{0D108BD9-81ED-4DB2-BD59-A6C34878D82A}">
                    <a16:rowId xmlns:a16="http://schemas.microsoft.com/office/drawing/2014/main" val="2801181082"/>
                  </a:ext>
                </a:extLst>
              </a:tr>
              <a:tr h="426214">
                <a:tc>
                  <a:txBody>
                    <a:bodyPr/>
                    <a:lstStyle/>
                    <a:p>
                      <a:pPr marL="0" marR="0" indent="0" rtl="0" fontAlgn="t" latinLnBrk="0">
                        <a:spcBef>
                          <a:spcPts val="0"/>
                        </a:spcBef>
                        <a:spcAft>
                          <a:spcPts val="0"/>
                        </a:spcAft>
                      </a:pPr>
                      <a:r>
                        <a:rPr lang="en-US" sz="800" b="0" dirty="0">
                          <a:solidFill>
                            <a:schemeClr val="tx1"/>
                          </a:solidFill>
                          <a:effectLst/>
                        </a:rPr>
                        <a:t>What are the daughter cells like compared to the parent cells?</a:t>
                      </a:r>
                    </a:p>
                  </a:txBody>
                  <a:tcPr>
                    <a:solidFill>
                      <a:schemeClr val="bg2">
                        <a:lumMod val="90000"/>
                      </a:schemeClr>
                    </a:solidFill>
                  </a:tcPr>
                </a:tc>
                <a:tc>
                  <a:txBody>
                    <a:bodyPr/>
                    <a:lstStyle/>
                    <a:p>
                      <a:pPr marL="0" rtl="0" fontAlgn="t" latinLnBrk="0">
                        <a:spcBef>
                          <a:spcPts val="0"/>
                        </a:spcBef>
                        <a:spcAft>
                          <a:spcPts val="0"/>
                        </a:spcAft>
                      </a:pPr>
                      <a:r>
                        <a:rPr lang="en-US" sz="800" b="0" dirty="0">
                          <a:solidFill>
                            <a:schemeClr val="tx1"/>
                          </a:solidFill>
                          <a:effectLst/>
                        </a:rPr>
                        <a:t>Genetically identical/ clones</a:t>
                      </a:r>
                    </a:p>
                  </a:txBody>
                  <a:tcPr>
                    <a:solidFill>
                      <a:schemeClr val="bg2">
                        <a:lumMod val="90000"/>
                      </a:schemeClr>
                    </a:solidFill>
                  </a:tcPr>
                </a:tc>
                <a:extLst>
                  <a:ext uri="{0D108BD9-81ED-4DB2-BD59-A6C34878D82A}">
                    <a16:rowId xmlns:a16="http://schemas.microsoft.com/office/drawing/2014/main" val="775742532"/>
                  </a:ext>
                </a:extLst>
              </a:tr>
              <a:tr h="295071">
                <a:tc>
                  <a:txBody>
                    <a:bodyPr/>
                    <a:lstStyle/>
                    <a:p>
                      <a:pPr marL="0" marR="0" indent="0" rtl="0" fontAlgn="t" latinLnBrk="0">
                        <a:spcBef>
                          <a:spcPts val="0"/>
                        </a:spcBef>
                        <a:spcAft>
                          <a:spcPts val="0"/>
                        </a:spcAft>
                      </a:pPr>
                      <a:r>
                        <a:rPr lang="en-US" sz="800" b="0" dirty="0">
                          <a:solidFill>
                            <a:schemeClr val="tx1"/>
                          </a:solidFill>
                          <a:effectLst/>
                        </a:rPr>
                        <a:t>Why does mitosis happen?</a:t>
                      </a:r>
                    </a:p>
                  </a:txBody>
                  <a:tcPr>
                    <a:solidFill>
                      <a:schemeClr val="bg2">
                        <a:lumMod val="90000"/>
                      </a:schemeClr>
                    </a:solidFill>
                  </a:tcPr>
                </a:tc>
                <a:tc>
                  <a:txBody>
                    <a:bodyPr/>
                    <a:lstStyle/>
                    <a:p>
                      <a:pPr marL="0" rtl="0" fontAlgn="t" latinLnBrk="0">
                        <a:spcBef>
                          <a:spcPts val="0"/>
                        </a:spcBef>
                        <a:spcAft>
                          <a:spcPts val="0"/>
                        </a:spcAft>
                      </a:pPr>
                      <a:r>
                        <a:rPr lang="en-US" sz="800" b="0" dirty="0">
                          <a:solidFill>
                            <a:schemeClr val="tx1"/>
                          </a:solidFill>
                          <a:effectLst/>
                        </a:rPr>
                        <a:t>For growth, repair, and to replace worn out cells</a:t>
                      </a:r>
                    </a:p>
                  </a:txBody>
                  <a:tcPr>
                    <a:solidFill>
                      <a:schemeClr val="bg2">
                        <a:lumMod val="90000"/>
                      </a:schemeClr>
                    </a:solidFill>
                  </a:tcPr>
                </a:tc>
                <a:extLst>
                  <a:ext uri="{0D108BD9-81ED-4DB2-BD59-A6C34878D82A}">
                    <a16:rowId xmlns:a16="http://schemas.microsoft.com/office/drawing/2014/main" val="1751303763"/>
                  </a:ext>
                </a:extLst>
              </a:tr>
            </a:tbl>
          </a:graphicData>
        </a:graphic>
      </p:graphicFrame>
      <p:sp>
        <p:nvSpPr>
          <p:cNvPr id="22" name="TextBox 21">
            <a:extLst>
              <a:ext uri="{FF2B5EF4-FFF2-40B4-BE49-F238E27FC236}">
                <a16:creationId xmlns:a16="http://schemas.microsoft.com/office/drawing/2014/main" id="{B12B2186-0F1C-4E50-B9C2-EC67AA70C754}"/>
              </a:ext>
            </a:extLst>
          </p:cNvPr>
          <p:cNvSpPr txBox="1"/>
          <p:nvPr/>
        </p:nvSpPr>
        <p:spPr>
          <a:xfrm>
            <a:off x="4845078" y="3096962"/>
            <a:ext cx="165709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US" sz="900" dirty="0" err="1">
                <a:latin typeface="Calibri"/>
                <a:ea typeface="Wingdings"/>
                <a:cs typeface="Calibri"/>
              </a:rPr>
              <a:t>q</a:t>
            </a:r>
            <a:r>
              <a:rPr lang="en-US" sz="900" dirty="0" err="1">
                <a:latin typeface="Calibri"/>
                <a:ea typeface="Comic Sans MS"/>
                <a:cs typeface="Calibri"/>
              </a:rPr>
              <a:t>Each</a:t>
            </a:r>
            <a:r>
              <a:rPr lang="en-US" sz="900" dirty="0">
                <a:latin typeface="Calibri"/>
                <a:ea typeface="Comic Sans MS"/>
                <a:cs typeface="Calibri"/>
              </a:rPr>
              <a:t> cell goes through a series of stages while it is dividing.</a:t>
            </a:r>
          </a:p>
          <a:p>
            <a:pPr rtl="0"/>
            <a:r>
              <a:rPr lang="en-US" sz="900" dirty="0" err="1">
                <a:latin typeface="Calibri"/>
                <a:ea typeface="Wingdings"/>
                <a:cs typeface="Calibri"/>
              </a:rPr>
              <a:t>q</a:t>
            </a:r>
            <a:r>
              <a:rPr lang="en-US" sz="900" dirty="0" err="1">
                <a:latin typeface="Calibri"/>
                <a:ea typeface="Comic Sans MS"/>
                <a:cs typeface="Calibri"/>
              </a:rPr>
              <a:t>It</a:t>
            </a:r>
            <a:r>
              <a:rPr lang="en-US" sz="900" dirty="0">
                <a:latin typeface="Calibri"/>
                <a:ea typeface="Comic Sans MS"/>
                <a:cs typeface="Calibri"/>
              </a:rPr>
              <a:t> is really important that DNA replicates itself before Mitosis (M) can </a:t>
            </a:r>
            <a:r>
              <a:rPr lang="en-US" sz="800" dirty="0">
                <a:latin typeface="Calibri"/>
                <a:ea typeface="Comic Sans MS"/>
                <a:cs typeface="Calibri"/>
              </a:rPr>
              <a:t>happen</a:t>
            </a:r>
            <a:r>
              <a:rPr lang="en-US" sz="800" dirty="0">
                <a:latin typeface="Calibri"/>
                <a:ea typeface="Calibri"/>
                <a:cs typeface="Calibri"/>
              </a:rPr>
              <a:t>.</a:t>
            </a:r>
            <a:endParaRPr lang="en-US" sz="800" dirty="0">
              <a:latin typeface="Calibri"/>
              <a:cs typeface="Calibri"/>
            </a:endParaRPr>
          </a:p>
        </p:txBody>
      </p:sp>
      <p:sp>
        <p:nvSpPr>
          <p:cNvPr id="23" name="TextBox 22">
            <a:extLst>
              <a:ext uri="{FF2B5EF4-FFF2-40B4-BE49-F238E27FC236}">
                <a16:creationId xmlns:a16="http://schemas.microsoft.com/office/drawing/2014/main" id="{CB5EE62A-8FB7-4117-970E-08459A09213A}"/>
              </a:ext>
            </a:extLst>
          </p:cNvPr>
          <p:cNvSpPr txBox="1"/>
          <p:nvPr/>
        </p:nvSpPr>
        <p:spPr>
          <a:xfrm>
            <a:off x="4783016" y="1110934"/>
            <a:ext cx="1750187" cy="13388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cs typeface="Calibri"/>
              </a:rPr>
              <a:t>Cells divide when:</a:t>
            </a:r>
            <a:endParaRPr lang="en-US" sz="900">
              <a:ea typeface="+mn-lt"/>
              <a:cs typeface="+mn-lt"/>
            </a:endParaRPr>
          </a:p>
          <a:p>
            <a:pPr marL="171450" indent="-171450">
              <a:buFont typeface="Arial,Sans-Serif"/>
              <a:buChar char="•"/>
            </a:pPr>
            <a:r>
              <a:rPr lang="en-US" sz="900" dirty="0">
                <a:cs typeface="Calibri"/>
              </a:rPr>
              <a:t>an organism grows</a:t>
            </a:r>
            <a:endParaRPr lang="en-US" sz="900">
              <a:ea typeface="+mn-lt"/>
              <a:cs typeface="+mn-lt"/>
            </a:endParaRPr>
          </a:p>
          <a:p>
            <a:pPr marL="171450" indent="-171450">
              <a:buFont typeface="Arial,Sans-Serif"/>
              <a:buChar char="•"/>
            </a:pPr>
            <a:r>
              <a:rPr lang="en-US" sz="900" dirty="0">
                <a:cs typeface="Calibri"/>
              </a:rPr>
              <a:t>an organism becomes damaged and needs to produce new cells</a:t>
            </a:r>
            <a:endParaRPr lang="en-US" sz="900">
              <a:ea typeface="+mn-lt"/>
              <a:cs typeface="+mn-lt"/>
            </a:endParaRPr>
          </a:p>
          <a:p>
            <a:r>
              <a:rPr lang="en-US" sz="900" dirty="0">
                <a:cs typeface="Calibri"/>
              </a:rPr>
              <a:t>It is essential that any new cells produced contain genetic information that is identical to the parent cell</a:t>
            </a:r>
          </a:p>
        </p:txBody>
      </p:sp>
      <p:pic>
        <p:nvPicPr>
          <p:cNvPr id="24" name="Picture 24">
            <a:extLst>
              <a:ext uri="{FF2B5EF4-FFF2-40B4-BE49-F238E27FC236}">
                <a16:creationId xmlns:a16="http://schemas.microsoft.com/office/drawing/2014/main" id="{F5C7908F-335D-48E8-889D-C892C52D44C2}"/>
              </a:ext>
            </a:extLst>
          </p:cNvPr>
          <p:cNvPicPr>
            <a:picLocks noChangeAspect="1"/>
          </p:cNvPicPr>
          <p:nvPr/>
        </p:nvPicPr>
        <p:blipFill>
          <a:blip r:embed="rId4"/>
          <a:stretch>
            <a:fillRect/>
          </a:stretch>
        </p:blipFill>
        <p:spPr>
          <a:xfrm>
            <a:off x="112261" y="4434576"/>
            <a:ext cx="1383012" cy="639748"/>
          </a:xfrm>
          <a:prstGeom prst="rect">
            <a:avLst/>
          </a:prstGeom>
        </p:spPr>
      </p:pic>
      <p:graphicFrame>
        <p:nvGraphicFramePr>
          <p:cNvPr id="28" name="Table 27">
            <a:extLst>
              <a:ext uri="{FF2B5EF4-FFF2-40B4-BE49-F238E27FC236}">
                <a16:creationId xmlns:a16="http://schemas.microsoft.com/office/drawing/2014/main" id="{D1108B61-628B-41B2-AD0D-43A743179A4A}"/>
              </a:ext>
            </a:extLst>
          </p:cNvPr>
          <p:cNvGraphicFramePr>
            <a:graphicFrameLocks noGrp="1"/>
          </p:cNvGraphicFramePr>
          <p:nvPr/>
        </p:nvGraphicFramePr>
        <p:xfrm>
          <a:off x="155158" y="5158382"/>
          <a:ext cx="2789136" cy="1594295"/>
        </p:xfrm>
        <a:graphic>
          <a:graphicData uri="http://schemas.openxmlformats.org/drawingml/2006/table">
            <a:tbl>
              <a:tblPr firstRow="1" bandRow="1">
                <a:tableStyleId>{073A0DAA-6AF3-43AB-8588-CEC1D06C72B9}</a:tableStyleId>
              </a:tblPr>
              <a:tblGrid>
                <a:gridCol w="889574">
                  <a:extLst>
                    <a:ext uri="{9D8B030D-6E8A-4147-A177-3AD203B41FA5}">
                      <a16:colId xmlns:a16="http://schemas.microsoft.com/office/drawing/2014/main" val="1261745191"/>
                    </a:ext>
                  </a:extLst>
                </a:gridCol>
                <a:gridCol w="1899562">
                  <a:extLst>
                    <a:ext uri="{9D8B030D-6E8A-4147-A177-3AD203B41FA5}">
                      <a16:colId xmlns:a16="http://schemas.microsoft.com/office/drawing/2014/main" val="81074239"/>
                    </a:ext>
                  </a:extLst>
                </a:gridCol>
              </a:tblGrid>
              <a:tr h="229585">
                <a:tc>
                  <a:txBody>
                    <a:bodyPr/>
                    <a:lstStyle/>
                    <a:p>
                      <a:pPr marL="0" rtl="0" fontAlgn="t" latinLnBrk="0">
                        <a:spcBef>
                          <a:spcPts val="0"/>
                        </a:spcBef>
                        <a:spcAft>
                          <a:spcPts val="0"/>
                        </a:spcAft>
                      </a:pPr>
                      <a:r>
                        <a:rPr lang="en-US" sz="800" dirty="0">
                          <a:effectLst/>
                        </a:rPr>
                        <a:t>Factor</a:t>
                      </a:r>
                      <a:endParaRPr lang="en-US" sz="800">
                        <a:effectLst/>
                      </a:endParaRPr>
                    </a:p>
                  </a:txBody>
                  <a:tcPr/>
                </a:tc>
                <a:tc>
                  <a:txBody>
                    <a:bodyPr/>
                    <a:lstStyle/>
                    <a:p>
                      <a:pPr marL="0" rtl="0" fontAlgn="t" latinLnBrk="0">
                        <a:spcBef>
                          <a:spcPts val="0"/>
                        </a:spcBef>
                        <a:spcAft>
                          <a:spcPts val="0"/>
                        </a:spcAft>
                      </a:pPr>
                      <a:r>
                        <a:rPr lang="en-US" sz="800" dirty="0">
                          <a:effectLst/>
                        </a:rPr>
                        <a:t>How it affects diffusion</a:t>
                      </a:r>
                      <a:endParaRPr lang="en-US" sz="800">
                        <a:effectLst/>
                      </a:endParaRPr>
                    </a:p>
                  </a:txBody>
                  <a:tcPr/>
                </a:tc>
                <a:extLst>
                  <a:ext uri="{0D108BD9-81ED-4DB2-BD59-A6C34878D82A}">
                    <a16:rowId xmlns:a16="http://schemas.microsoft.com/office/drawing/2014/main" val="4042617810"/>
                  </a:ext>
                </a:extLst>
              </a:tr>
              <a:tr h="555448">
                <a:tc>
                  <a:txBody>
                    <a:bodyPr/>
                    <a:lstStyle/>
                    <a:p>
                      <a:pPr marL="0" rtl="0" fontAlgn="t" latinLnBrk="0">
                        <a:spcBef>
                          <a:spcPts val="0"/>
                        </a:spcBef>
                        <a:spcAft>
                          <a:spcPts val="0"/>
                        </a:spcAft>
                      </a:pPr>
                      <a:r>
                        <a:rPr lang="en-US" sz="800" dirty="0">
                          <a:effectLst/>
                        </a:rPr>
                        <a:t>Temperature</a:t>
                      </a:r>
                      <a:endParaRPr lang="en-US" sz="800">
                        <a:effectLst/>
                      </a:endParaRPr>
                    </a:p>
                  </a:txBody>
                  <a:tcPr/>
                </a:tc>
                <a:tc>
                  <a:txBody>
                    <a:bodyPr/>
                    <a:lstStyle/>
                    <a:p>
                      <a:pPr marL="0" rtl="0" fontAlgn="t" latinLnBrk="0">
                        <a:spcBef>
                          <a:spcPts val="0"/>
                        </a:spcBef>
                        <a:spcAft>
                          <a:spcPts val="0"/>
                        </a:spcAft>
                      </a:pPr>
                      <a:r>
                        <a:rPr lang="en-US" sz="800" dirty="0">
                          <a:effectLst/>
                        </a:rPr>
                        <a:t>The higher the temperature, the more kinetic energy the particles will have, so they will move and mix more quickly.</a:t>
                      </a:r>
                      <a:endParaRPr lang="en-US" sz="800">
                        <a:effectLst/>
                      </a:endParaRPr>
                    </a:p>
                  </a:txBody>
                  <a:tcPr/>
                </a:tc>
                <a:extLst>
                  <a:ext uri="{0D108BD9-81ED-4DB2-BD59-A6C34878D82A}">
                    <a16:rowId xmlns:a16="http://schemas.microsoft.com/office/drawing/2014/main" val="3382559842"/>
                  </a:ext>
                </a:extLst>
              </a:tr>
              <a:tr h="473982">
                <a:tc>
                  <a:txBody>
                    <a:bodyPr/>
                    <a:lstStyle/>
                    <a:p>
                      <a:pPr marL="0" rtl="0" fontAlgn="t" latinLnBrk="0">
                        <a:spcBef>
                          <a:spcPts val="0"/>
                        </a:spcBef>
                        <a:spcAft>
                          <a:spcPts val="0"/>
                        </a:spcAft>
                      </a:pPr>
                      <a:r>
                        <a:rPr lang="en-US" sz="800" dirty="0">
                          <a:effectLst/>
                        </a:rPr>
                        <a:t>Concentration gradient</a:t>
                      </a:r>
                      <a:endParaRPr lang="en-US" sz="800">
                        <a:effectLst/>
                      </a:endParaRPr>
                    </a:p>
                  </a:txBody>
                  <a:tcPr/>
                </a:tc>
                <a:tc>
                  <a:txBody>
                    <a:bodyPr/>
                    <a:lstStyle/>
                    <a:p>
                      <a:pPr marL="0" rtl="0" fontAlgn="t" latinLnBrk="0">
                        <a:spcBef>
                          <a:spcPts val="0"/>
                        </a:spcBef>
                        <a:spcAft>
                          <a:spcPts val="0"/>
                        </a:spcAft>
                      </a:pPr>
                      <a:r>
                        <a:rPr lang="en-US" sz="800" dirty="0">
                          <a:effectLst/>
                        </a:rPr>
                        <a:t>The greater the difference in concentration, the quicker the rate of diffusion.</a:t>
                      </a:r>
                      <a:endParaRPr lang="en-US" sz="800">
                        <a:effectLst/>
                      </a:endParaRPr>
                    </a:p>
                  </a:txBody>
                  <a:tcPr/>
                </a:tc>
                <a:extLst>
                  <a:ext uri="{0D108BD9-81ED-4DB2-BD59-A6C34878D82A}">
                    <a16:rowId xmlns:a16="http://schemas.microsoft.com/office/drawing/2014/main" val="3740844707"/>
                  </a:ext>
                </a:extLst>
              </a:tr>
              <a:tr h="311051">
                <a:tc>
                  <a:txBody>
                    <a:bodyPr/>
                    <a:lstStyle/>
                    <a:p>
                      <a:pPr marL="0" rtl="0" fontAlgn="t" latinLnBrk="0">
                        <a:spcBef>
                          <a:spcPts val="0"/>
                        </a:spcBef>
                        <a:spcAft>
                          <a:spcPts val="0"/>
                        </a:spcAft>
                      </a:pPr>
                      <a:r>
                        <a:rPr lang="en-US" sz="800" dirty="0">
                          <a:effectLst/>
                        </a:rPr>
                        <a:t>Surface area</a:t>
                      </a:r>
                      <a:endParaRPr lang="en-US" sz="800">
                        <a:effectLst/>
                      </a:endParaRPr>
                    </a:p>
                  </a:txBody>
                  <a:tcPr/>
                </a:tc>
                <a:tc>
                  <a:txBody>
                    <a:bodyPr/>
                    <a:lstStyle/>
                    <a:p>
                      <a:pPr marL="0" rtl="0" fontAlgn="t" latinLnBrk="0">
                        <a:spcBef>
                          <a:spcPts val="0"/>
                        </a:spcBef>
                        <a:spcAft>
                          <a:spcPts val="0"/>
                        </a:spcAft>
                      </a:pPr>
                      <a:r>
                        <a:rPr lang="en-US" sz="800" dirty="0">
                          <a:effectLst/>
                        </a:rPr>
                        <a:t>The greater the surface area, the faster the rate of diffusion.</a:t>
                      </a:r>
                      <a:endParaRPr lang="en-US" sz="800">
                        <a:effectLst/>
                      </a:endParaRPr>
                    </a:p>
                  </a:txBody>
                  <a:tcPr/>
                </a:tc>
                <a:extLst>
                  <a:ext uri="{0D108BD9-81ED-4DB2-BD59-A6C34878D82A}">
                    <a16:rowId xmlns:a16="http://schemas.microsoft.com/office/drawing/2014/main" val="678733769"/>
                  </a:ext>
                </a:extLst>
              </a:tr>
            </a:tbl>
          </a:graphicData>
        </a:graphic>
      </p:graphicFrame>
      <p:sp>
        <p:nvSpPr>
          <p:cNvPr id="29" name="TextBox 28">
            <a:extLst>
              <a:ext uri="{FF2B5EF4-FFF2-40B4-BE49-F238E27FC236}">
                <a16:creationId xmlns:a16="http://schemas.microsoft.com/office/drawing/2014/main" id="{9AE074A2-5845-4A37-959A-11F46BD489B6}"/>
              </a:ext>
            </a:extLst>
          </p:cNvPr>
          <p:cNvSpPr txBox="1"/>
          <p:nvPr/>
        </p:nvSpPr>
        <p:spPr>
          <a:xfrm>
            <a:off x="1452283" y="4431322"/>
            <a:ext cx="131574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t>The net movement of particles from a high to low concentration. It is a passive process.</a:t>
            </a:r>
            <a:endParaRPr lang="en-US" sz="800" dirty="0">
              <a:cs typeface="Calibri"/>
            </a:endParaRPr>
          </a:p>
        </p:txBody>
      </p:sp>
      <p:sp>
        <p:nvSpPr>
          <p:cNvPr id="30" name="TextBox 29">
            <a:extLst>
              <a:ext uri="{FF2B5EF4-FFF2-40B4-BE49-F238E27FC236}">
                <a16:creationId xmlns:a16="http://schemas.microsoft.com/office/drawing/2014/main" id="{B6EAA27A-A960-4487-B9DB-DEE3348BC619}"/>
              </a:ext>
            </a:extLst>
          </p:cNvPr>
          <p:cNvSpPr txBox="1"/>
          <p:nvPr/>
        </p:nvSpPr>
        <p:spPr>
          <a:xfrm>
            <a:off x="3003866" y="4514073"/>
            <a:ext cx="1688123" cy="21852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cs typeface="Calibri"/>
              </a:rPr>
              <a:t>Active transport is the movement of particles from a low to high concentration. </a:t>
            </a:r>
          </a:p>
          <a:p>
            <a:r>
              <a:rPr lang="en-US" sz="800" dirty="0">
                <a:cs typeface="Calibri"/>
              </a:rPr>
              <a:t>This is against the concentration gradient. </a:t>
            </a:r>
          </a:p>
          <a:p>
            <a:r>
              <a:rPr lang="en-US" sz="800" dirty="0">
                <a:cs typeface="Calibri"/>
              </a:rPr>
              <a:t>It requires energy, released from the mitochondria. </a:t>
            </a:r>
          </a:p>
          <a:p>
            <a:r>
              <a:rPr lang="en-US" sz="800" b="1" u="sng" dirty="0">
                <a:cs typeface="Calibri"/>
              </a:rPr>
              <a:t>Animals:</a:t>
            </a:r>
          </a:p>
          <a:p>
            <a:r>
              <a:rPr lang="en-US" sz="800" dirty="0">
                <a:cs typeface="Calibri"/>
              </a:rPr>
              <a:t>Glucose is moved from the lumen of the small </a:t>
            </a:r>
            <a:r>
              <a:rPr lang="en-US" sz="800" dirty="0" err="1">
                <a:cs typeface="Calibri"/>
              </a:rPr>
              <a:t>inestine</a:t>
            </a:r>
            <a:r>
              <a:rPr lang="en-US" sz="800" dirty="0">
                <a:cs typeface="Calibri"/>
              </a:rPr>
              <a:t> into the blood by active transport</a:t>
            </a:r>
          </a:p>
          <a:p>
            <a:r>
              <a:rPr lang="en-US" sz="800" dirty="0">
                <a:cs typeface="Calibri"/>
              </a:rPr>
              <a:t>LOW --&gt; HIGH CONCENTRATION</a:t>
            </a:r>
          </a:p>
          <a:p>
            <a:r>
              <a:rPr lang="en-US" sz="800" b="1" u="sng" dirty="0">
                <a:cs typeface="Calibri"/>
              </a:rPr>
              <a:t>Plants:</a:t>
            </a:r>
          </a:p>
          <a:p>
            <a:r>
              <a:rPr lang="en-US" sz="800" dirty="0">
                <a:cs typeface="Calibri"/>
              </a:rPr>
              <a:t>Most mineral ions are moved from the soil into the root hair cells by active transport</a:t>
            </a:r>
          </a:p>
          <a:p>
            <a:r>
              <a:rPr lang="en-US" sz="800" dirty="0">
                <a:cs typeface="Calibri"/>
              </a:rPr>
              <a:t>LOW --&gt; HIGH CONCETRATION</a:t>
            </a:r>
          </a:p>
        </p:txBody>
      </p:sp>
      <p:pic>
        <p:nvPicPr>
          <p:cNvPr id="31" name="Picture 31" descr="A close up of text on a white background&#10;&#10;Description generated with high confidence">
            <a:extLst>
              <a:ext uri="{FF2B5EF4-FFF2-40B4-BE49-F238E27FC236}">
                <a16:creationId xmlns:a16="http://schemas.microsoft.com/office/drawing/2014/main" id="{7BF8FBCE-6E89-45DE-BCDA-E0B7B5FA3881}"/>
              </a:ext>
            </a:extLst>
          </p:cNvPr>
          <p:cNvPicPr>
            <a:picLocks noChangeAspect="1"/>
          </p:cNvPicPr>
          <p:nvPr/>
        </p:nvPicPr>
        <p:blipFill>
          <a:blip r:embed="rId5"/>
          <a:stretch>
            <a:fillRect/>
          </a:stretch>
        </p:blipFill>
        <p:spPr>
          <a:xfrm>
            <a:off x="4751984" y="5022031"/>
            <a:ext cx="2163941" cy="1075623"/>
          </a:xfrm>
          <a:prstGeom prst="rect">
            <a:avLst/>
          </a:prstGeom>
        </p:spPr>
      </p:pic>
      <p:sp>
        <p:nvSpPr>
          <p:cNvPr id="33" name="TextBox 32">
            <a:extLst>
              <a:ext uri="{FF2B5EF4-FFF2-40B4-BE49-F238E27FC236}">
                <a16:creationId xmlns:a16="http://schemas.microsoft.com/office/drawing/2014/main" id="{65D203E9-F5E1-4194-BDDA-6C4C445AAF05}"/>
              </a:ext>
            </a:extLst>
          </p:cNvPr>
          <p:cNvSpPr txBox="1"/>
          <p:nvPr/>
        </p:nvSpPr>
        <p:spPr>
          <a:xfrm>
            <a:off x="4638201" y="6024281"/>
            <a:ext cx="79854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cs typeface="Calibri"/>
              </a:rPr>
              <a:t>Solution is hypertonic. Water leaves the cell by osmosis and it shrinks</a:t>
            </a:r>
          </a:p>
        </p:txBody>
      </p:sp>
      <p:sp>
        <p:nvSpPr>
          <p:cNvPr id="35" name="TextBox 34">
            <a:extLst>
              <a:ext uri="{FF2B5EF4-FFF2-40B4-BE49-F238E27FC236}">
                <a16:creationId xmlns:a16="http://schemas.microsoft.com/office/drawing/2014/main" id="{8D34C35E-9A55-41E6-8FA2-8A938B25027E}"/>
              </a:ext>
            </a:extLst>
          </p:cNvPr>
          <p:cNvSpPr txBox="1"/>
          <p:nvPr/>
        </p:nvSpPr>
        <p:spPr>
          <a:xfrm>
            <a:off x="5362274" y="6086344"/>
            <a:ext cx="71579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cs typeface="Calibri"/>
              </a:rPr>
              <a:t>Solution is isotonic. No net movement of water. </a:t>
            </a:r>
          </a:p>
        </p:txBody>
      </p:sp>
      <p:sp>
        <p:nvSpPr>
          <p:cNvPr id="36" name="TextBox 35">
            <a:extLst>
              <a:ext uri="{FF2B5EF4-FFF2-40B4-BE49-F238E27FC236}">
                <a16:creationId xmlns:a16="http://schemas.microsoft.com/office/drawing/2014/main" id="{21F75FAB-565E-437B-AB91-945161C2B546}"/>
              </a:ext>
            </a:extLst>
          </p:cNvPr>
          <p:cNvSpPr txBox="1"/>
          <p:nvPr/>
        </p:nvSpPr>
        <p:spPr>
          <a:xfrm>
            <a:off x="6169097" y="6055312"/>
            <a:ext cx="82958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cs typeface="Calibri"/>
              </a:rPr>
              <a:t>Solution is hypotonic</a:t>
            </a:r>
            <a:r>
              <a:rPr lang="en-US" sz="800">
                <a:cs typeface="Calibri"/>
              </a:rPr>
              <a:t>. Water enters cell by osmosis and cell bursts</a:t>
            </a:r>
            <a:r>
              <a:rPr lang="en-US" sz="800" dirty="0">
                <a:cs typeface="Calibri"/>
              </a:rPr>
              <a:t>. </a:t>
            </a:r>
          </a:p>
        </p:txBody>
      </p:sp>
      <p:pic>
        <p:nvPicPr>
          <p:cNvPr id="37" name="Picture 37" descr="A close up of a logo&#10;&#10;Description generated with high confidence">
            <a:extLst>
              <a:ext uri="{FF2B5EF4-FFF2-40B4-BE49-F238E27FC236}">
                <a16:creationId xmlns:a16="http://schemas.microsoft.com/office/drawing/2014/main" id="{D8F92D29-8782-47BF-AED7-9863E2B54F79}"/>
              </a:ext>
            </a:extLst>
          </p:cNvPr>
          <p:cNvPicPr>
            <a:picLocks noChangeAspect="1"/>
          </p:cNvPicPr>
          <p:nvPr/>
        </p:nvPicPr>
        <p:blipFill>
          <a:blip r:embed="rId6"/>
          <a:stretch>
            <a:fillRect/>
          </a:stretch>
        </p:blipFill>
        <p:spPr>
          <a:xfrm>
            <a:off x="6973680" y="4909210"/>
            <a:ext cx="751310" cy="1508140"/>
          </a:xfrm>
          <a:prstGeom prst="rect">
            <a:avLst/>
          </a:prstGeom>
        </p:spPr>
      </p:pic>
      <p:sp>
        <p:nvSpPr>
          <p:cNvPr id="39" name="TextBox 38">
            <a:extLst>
              <a:ext uri="{FF2B5EF4-FFF2-40B4-BE49-F238E27FC236}">
                <a16:creationId xmlns:a16="http://schemas.microsoft.com/office/drawing/2014/main" id="{AE04B05B-9DC4-4FBA-9B07-B8E8697B868D}"/>
              </a:ext>
            </a:extLst>
          </p:cNvPr>
          <p:cNvSpPr txBox="1"/>
          <p:nvPr/>
        </p:nvSpPr>
        <p:spPr>
          <a:xfrm>
            <a:off x="7731023" y="5362271"/>
            <a:ext cx="1170929"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cs typeface="Calibri"/>
              </a:rPr>
              <a:t>Difference in plant cells:</a:t>
            </a:r>
          </a:p>
          <a:p>
            <a:r>
              <a:rPr lang="en-US" sz="800" dirty="0">
                <a:cs typeface="Calibri"/>
              </a:rPr>
              <a:t>Plant cells have a cell wall so will not burst.</a:t>
            </a:r>
          </a:p>
          <a:p>
            <a:r>
              <a:rPr lang="en-US" sz="800" dirty="0">
                <a:cs typeface="Calibri"/>
              </a:rPr>
              <a:t>1.Turgid</a:t>
            </a:r>
          </a:p>
          <a:p>
            <a:r>
              <a:rPr lang="en-US" sz="800" dirty="0">
                <a:cs typeface="Calibri"/>
              </a:rPr>
              <a:t>2. Flaccid</a:t>
            </a:r>
          </a:p>
          <a:p>
            <a:r>
              <a:rPr lang="en-US" sz="800" dirty="0">
                <a:cs typeface="Calibri"/>
              </a:rPr>
              <a:t>3. </a:t>
            </a:r>
            <a:r>
              <a:rPr lang="en-US" sz="800" dirty="0" err="1">
                <a:cs typeface="Calibri"/>
              </a:rPr>
              <a:t>Plasmolysed</a:t>
            </a:r>
          </a:p>
        </p:txBody>
      </p:sp>
      <p:sp>
        <p:nvSpPr>
          <p:cNvPr id="40" name="TextBox 39">
            <a:extLst>
              <a:ext uri="{FF2B5EF4-FFF2-40B4-BE49-F238E27FC236}">
                <a16:creationId xmlns:a16="http://schemas.microsoft.com/office/drawing/2014/main" id="{27F993B1-0750-4713-9771-67113B736878}"/>
              </a:ext>
            </a:extLst>
          </p:cNvPr>
          <p:cNvSpPr txBox="1"/>
          <p:nvPr/>
        </p:nvSpPr>
        <p:spPr>
          <a:xfrm>
            <a:off x="7348299" y="5145048"/>
            <a:ext cx="219291"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cs typeface="Calibri"/>
              </a:rPr>
              <a:t>1</a:t>
            </a:r>
          </a:p>
        </p:txBody>
      </p:sp>
      <p:sp>
        <p:nvSpPr>
          <p:cNvPr id="41" name="TextBox 40">
            <a:extLst>
              <a:ext uri="{FF2B5EF4-FFF2-40B4-BE49-F238E27FC236}">
                <a16:creationId xmlns:a16="http://schemas.microsoft.com/office/drawing/2014/main" id="{F02994E6-5805-4C64-8020-897AC830ED8A}"/>
              </a:ext>
            </a:extLst>
          </p:cNvPr>
          <p:cNvSpPr txBox="1"/>
          <p:nvPr/>
        </p:nvSpPr>
        <p:spPr>
          <a:xfrm>
            <a:off x="7275892" y="5558805"/>
            <a:ext cx="353762"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cs typeface="Calibri"/>
              </a:rPr>
              <a:t>2</a:t>
            </a:r>
          </a:p>
        </p:txBody>
      </p:sp>
      <p:sp>
        <p:nvSpPr>
          <p:cNvPr id="42" name="TextBox 41">
            <a:extLst>
              <a:ext uri="{FF2B5EF4-FFF2-40B4-BE49-F238E27FC236}">
                <a16:creationId xmlns:a16="http://schemas.microsoft.com/office/drawing/2014/main" id="{F3E48BB3-C90A-4AD5-B938-D2F82FF8386D}"/>
              </a:ext>
            </a:extLst>
          </p:cNvPr>
          <p:cNvSpPr txBox="1"/>
          <p:nvPr/>
        </p:nvSpPr>
        <p:spPr>
          <a:xfrm>
            <a:off x="7441393" y="5951873"/>
            <a:ext cx="395137"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cs typeface="Calibri"/>
              </a:rPr>
              <a:t>3. </a:t>
            </a:r>
          </a:p>
        </p:txBody>
      </p:sp>
      <p:sp>
        <p:nvSpPr>
          <p:cNvPr id="25" name="Rectangle 24"/>
          <p:cNvSpPr/>
          <p:nvPr/>
        </p:nvSpPr>
        <p:spPr>
          <a:xfrm>
            <a:off x="155158" y="1155797"/>
            <a:ext cx="2705959" cy="217841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200" dirty="0"/>
              <a:t>What are stem cells and why are they important?</a:t>
            </a:r>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p:txBody>
      </p:sp>
      <p:sp>
        <p:nvSpPr>
          <p:cNvPr id="32" name="Rectangle 31"/>
          <p:cNvSpPr/>
          <p:nvPr/>
        </p:nvSpPr>
        <p:spPr>
          <a:xfrm>
            <a:off x="3057523" y="2867785"/>
            <a:ext cx="1553541" cy="101380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100" dirty="0"/>
              <a:t>What are meristems?</a:t>
            </a:r>
          </a:p>
          <a:p>
            <a:pPr algn="ctr"/>
            <a:endParaRPr lang="en-GB" sz="1100" dirty="0"/>
          </a:p>
        </p:txBody>
      </p:sp>
      <p:sp>
        <p:nvSpPr>
          <p:cNvPr id="34" name="Rectangle 33"/>
          <p:cNvSpPr/>
          <p:nvPr/>
        </p:nvSpPr>
        <p:spPr>
          <a:xfrm>
            <a:off x="7731024" y="1155797"/>
            <a:ext cx="1179276" cy="43315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1100" dirty="0"/>
          </a:p>
        </p:txBody>
      </p:sp>
      <p:sp>
        <p:nvSpPr>
          <p:cNvPr id="38" name="Rectangle 37"/>
          <p:cNvSpPr/>
          <p:nvPr/>
        </p:nvSpPr>
        <p:spPr>
          <a:xfrm>
            <a:off x="7726849" y="1622701"/>
            <a:ext cx="1179276" cy="43315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1100" dirty="0"/>
          </a:p>
        </p:txBody>
      </p:sp>
      <p:sp>
        <p:nvSpPr>
          <p:cNvPr id="43" name="Rectangle 42"/>
          <p:cNvSpPr/>
          <p:nvPr/>
        </p:nvSpPr>
        <p:spPr>
          <a:xfrm>
            <a:off x="7731024" y="2097005"/>
            <a:ext cx="1179276" cy="43315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1100" dirty="0"/>
          </a:p>
        </p:txBody>
      </p:sp>
      <p:sp>
        <p:nvSpPr>
          <p:cNvPr id="44" name="Rectangle 43"/>
          <p:cNvSpPr/>
          <p:nvPr/>
        </p:nvSpPr>
        <p:spPr>
          <a:xfrm>
            <a:off x="5007178" y="1287607"/>
            <a:ext cx="1179276" cy="5411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1100" dirty="0"/>
          </a:p>
        </p:txBody>
      </p:sp>
      <p:sp>
        <p:nvSpPr>
          <p:cNvPr id="45" name="Rectangle 44"/>
          <p:cNvSpPr/>
          <p:nvPr/>
        </p:nvSpPr>
        <p:spPr>
          <a:xfrm>
            <a:off x="1070294" y="5384573"/>
            <a:ext cx="1838236" cy="5411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1100" dirty="0"/>
          </a:p>
        </p:txBody>
      </p:sp>
      <p:sp>
        <p:nvSpPr>
          <p:cNvPr id="46" name="Rectangle 45"/>
          <p:cNvSpPr/>
          <p:nvPr/>
        </p:nvSpPr>
        <p:spPr>
          <a:xfrm>
            <a:off x="1064261" y="5850353"/>
            <a:ext cx="1838236" cy="5411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1100" dirty="0"/>
          </a:p>
        </p:txBody>
      </p:sp>
      <p:sp>
        <p:nvSpPr>
          <p:cNvPr id="47" name="Rectangle 46"/>
          <p:cNvSpPr/>
          <p:nvPr/>
        </p:nvSpPr>
        <p:spPr>
          <a:xfrm>
            <a:off x="1062545" y="6384006"/>
            <a:ext cx="1838236" cy="36867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1100" dirty="0"/>
          </a:p>
        </p:txBody>
      </p:sp>
      <p:sp>
        <p:nvSpPr>
          <p:cNvPr id="48" name="Rectangle 47"/>
          <p:cNvSpPr/>
          <p:nvPr/>
        </p:nvSpPr>
        <p:spPr>
          <a:xfrm>
            <a:off x="1508137" y="4474904"/>
            <a:ext cx="1179276" cy="5411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GB" sz="1050" dirty="0"/>
              <a:t>Diffusion is:</a:t>
            </a:r>
          </a:p>
          <a:p>
            <a:endParaRPr lang="en-GB" sz="1050" dirty="0"/>
          </a:p>
          <a:p>
            <a:endParaRPr lang="en-GB" sz="1050" dirty="0"/>
          </a:p>
        </p:txBody>
      </p:sp>
      <p:sp>
        <p:nvSpPr>
          <p:cNvPr id="49" name="Rectangle 48"/>
          <p:cNvSpPr/>
          <p:nvPr/>
        </p:nvSpPr>
        <p:spPr>
          <a:xfrm>
            <a:off x="3021500" y="4482908"/>
            <a:ext cx="1543105" cy="90166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GB" sz="1050" dirty="0"/>
              <a:t>Active transport is:</a:t>
            </a:r>
          </a:p>
          <a:p>
            <a:endParaRPr lang="en-GB" sz="1050" dirty="0"/>
          </a:p>
          <a:p>
            <a:endParaRPr lang="en-GB" sz="1050" dirty="0"/>
          </a:p>
          <a:p>
            <a:r>
              <a:rPr lang="en-GB" sz="1050" dirty="0"/>
              <a:t>It requires:</a:t>
            </a:r>
          </a:p>
          <a:p>
            <a:endParaRPr lang="en-GB" sz="1050" dirty="0"/>
          </a:p>
        </p:txBody>
      </p:sp>
      <p:sp>
        <p:nvSpPr>
          <p:cNvPr id="50" name="Rectangle 49"/>
          <p:cNvSpPr/>
          <p:nvPr/>
        </p:nvSpPr>
        <p:spPr>
          <a:xfrm>
            <a:off x="3062740" y="5531790"/>
            <a:ext cx="1543105" cy="49249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endParaRPr lang="en-GB" sz="1050" dirty="0"/>
          </a:p>
        </p:txBody>
      </p:sp>
      <p:sp>
        <p:nvSpPr>
          <p:cNvPr id="51" name="Rectangle 50"/>
          <p:cNvSpPr/>
          <p:nvPr/>
        </p:nvSpPr>
        <p:spPr>
          <a:xfrm>
            <a:off x="3049481" y="6180456"/>
            <a:ext cx="1543105" cy="49249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endParaRPr lang="en-GB" sz="1050" dirty="0"/>
          </a:p>
        </p:txBody>
      </p:sp>
      <p:sp>
        <p:nvSpPr>
          <p:cNvPr id="52" name="Rectangle 51"/>
          <p:cNvSpPr/>
          <p:nvPr/>
        </p:nvSpPr>
        <p:spPr>
          <a:xfrm>
            <a:off x="4731897" y="4416275"/>
            <a:ext cx="4278288" cy="54314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GB" sz="1050" dirty="0"/>
              <a:t>Osmosis is:</a:t>
            </a:r>
          </a:p>
          <a:p>
            <a:endParaRPr lang="en-GB" sz="1050" dirty="0"/>
          </a:p>
          <a:p>
            <a:endParaRPr lang="en-GB" sz="1050" dirty="0"/>
          </a:p>
        </p:txBody>
      </p:sp>
      <p:sp>
        <p:nvSpPr>
          <p:cNvPr id="53" name="Rectangle 52"/>
          <p:cNvSpPr/>
          <p:nvPr/>
        </p:nvSpPr>
        <p:spPr>
          <a:xfrm>
            <a:off x="4726318" y="6063838"/>
            <a:ext cx="581157" cy="68883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endParaRPr lang="en-GB" sz="1050" dirty="0"/>
          </a:p>
          <a:p>
            <a:endParaRPr lang="en-GB" sz="1050" dirty="0"/>
          </a:p>
        </p:txBody>
      </p:sp>
      <p:sp>
        <p:nvSpPr>
          <p:cNvPr id="54" name="Rectangle 53"/>
          <p:cNvSpPr/>
          <p:nvPr/>
        </p:nvSpPr>
        <p:spPr>
          <a:xfrm>
            <a:off x="5436750" y="6069890"/>
            <a:ext cx="581157" cy="68883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endParaRPr lang="en-GB" sz="1050" dirty="0"/>
          </a:p>
          <a:p>
            <a:endParaRPr lang="en-GB" sz="1050" dirty="0"/>
          </a:p>
        </p:txBody>
      </p:sp>
      <p:sp>
        <p:nvSpPr>
          <p:cNvPr id="55" name="Rectangle 54"/>
          <p:cNvSpPr/>
          <p:nvPr/>
        </p:nvSpPr>
        <p:spPr>
          <a:xfrm>
            <a:off x="6213019" y="6067462"/>
            <a:ext cx="661258" cy="68883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endParaRPr lang="en-GB" sz="1050" dirty="0"/>
          </a:p>
          <a:p>
            <a:endParaRPr lang="en-GB" sz="1050" dirty="0"/>
          </a:p>
        </p:txBody>
      </p:sp>
      <p:sp>
        <p:nvSpPr>
          <p:cNvPr id="56" name="Rectangle 55"/>
          <p:cNvSpPr/>
          <p:nvPr/>
        </p:nvSpPr>
        <p:spPr>
          <a:xfrm>
            <a:off x="7904770" y="5879503"/>
            <a:ext cx="997182" cy="43687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endParaRPr lang="en-GB" sz="1050" dirty="0"/>
          </a:p>
          <a:p>
            <a:endParaRPr lang="en-GB" sz="1050" dirty="0"/>
          </a:p>
        </p:txBody>
      </p:sp>
      <p:sp>
        <p:nvSpPr>
          <p:cNvPr id="3" name="Cross 2">
            <a:extLst>
              <a:ext uri="{FF2B5EF4-FFF2-40B4-BE49-F238E27FC236}">
                <a16:creationId xmlns:a16="http://schemas.microsoft.com/office/drawing/2014/main" id="{BA08139C-EFC1-5656-AAEF-7EE4D8E41B1E}"/>
              </a:ext>
            </a:extLst>
          </p:cNvPr>
          <p:cNvSpPr/>
          <p:nvPr/>
        </p:nvSpPr>
        <p:spPr>
          <a:xfrm rot="2640000">
            <a:off x="6383941" y="4500799"/>
            <a:ext cx="1085628" cy="1023845"/>
          </a:xfrm>
          <a:prstGeom prst="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Cross 5">
            <a:extLst>
              <a:ext uri="{FF2B5EF4-FFF2-40B4-BE49-F238E27FC236}">
                <a16:creationId xmlns:a16="http://schemas.microsoft.com/office/drawing/2014/main" id="{EFEB0675-B6B8-09DA-FFB4-7C5491DD6B25}"/>
              </a:ext>
            </a:extLst>
          </p:cNvPr>
          <p:cNvSpPr/>
          <p:nvPr/>
        </p:nvSpPr>
        <p:spPr>
          <a:xfrm rot="2640000">
            <a:off x="3349568" y="5022477"/>
            <a:ext cx="1085628" cy="1023845"/>
          </a:xfrm>
          <a:prstGeom prst="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Cross 4">
            <a:extLst>
              <a:ext uri="{FF2B5EF4-FFF2-40B4-BE49-F238E27FC236}">
                <a16:creationId xmlns:a16="http://schemas.microsoft.com/office/drawing/2014/main" id="{A2FC49B3-E4F4-848B-DCC4-90AF2EFF72F7}"/>
              </a:ext>
            </a:extLst>
          </p:cNvPr>
          <p:cNvSpPr/>
          <p:nvPr/>
        </p:nvSpPr>
        <p:spPr>
          <a:xfrm rot="2640000">
            <a:off x="666258" y="3331545"/>
            <a:ext cx="578583" cy="568364"/>
          </a:xfrm>
          <a:prstGeom prst="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5410197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96C26889-009C-DE48-93B6-190F8DAACB62}"/>
              </a:ext>
            </a:extLst>
          </p:cNvPr>
          <p:cNvGraphicFramePr>
            <a:graphicFrameLocks noGrp="1"/>
          </p:cNvGraphicFramePr>
          <p:nvPr/>
        </p:nvGraphicFramePr>
        <p:xfrm>
          <a:off x="73572" y="83206"/>
          <a:ext cx="9015758" cy="6709461"/>
        </p:xfrm>
        <a:graphic>
          <a:graphicData uri="http://schemas.openxmlformats.org/drawingml/2006/table">
            <a:tbl>
              <a:tblPr firstRow="1" bandRow="1">
                <a:tableStyleId>{5940675A-B579-460E-94D1-54222C63F5DA}</a:tableStyleId>
              </a:tblPr>
              <a:tblGrid>
                <a:gridCol w="2958352">
                  <a:extLst>
                    <a:ext uri="{9D8B030D-6E8A-4147-A177-3AD203B41FA5}">
                      <a16:colId xmlns:a16="http://schemas.microsoft.com/office/drawing/2014/main" val="270909475"/>
                    </a:ext>
                  </a:extLst>
                </a:gridCol>
                <a:gridCol w="1665365">
                  <a:extLst>
                    <a:ext uri="{9D8B030D-6E8A-4147-A177-3AD203B41FA5}">
                      <a16:colId xmlns:a16="http://schemas.microsoft.com/office/drawing/2014/main" val="3512223560"/>
                    </a:ext>
                  </a:extLst>
                </a:gridCol>
                <a:gridCol w="4392041">
                  <a:extLst>
                    <a:ext uri="{9D8B030D-6E8A-4147-A177-3AD203B41FA5}">
                      <a16:colId xmlns:a16="http://schemas.microsoft.com/office/drawing/2014/main" val="2101891376"/>
                    </a:ext>
                  </a:extLst>
                </a:gridCol>
              </a:tblGrid>
              <a:tr h="515604">
                <a:tc gridSpan="3">
                  <a:txBody>
                    <a:bodyPr/>
                    <a:lstStyle/>
                    <a:p>
                      <a:pPr algn="ctr"/>
                      <a:endParaRPr lang="en-US" dirty="0">
                        <a:latin typeface="Helsinki"/>
                      </a:endParaRPr>
                    </a:p>
                  </a:txBody>
                  <a:tcPr>
                    <a:solidFill>
                      <a:srgbClr val="92D05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25428713"/>
                  </a:ext>
                </a:extLst>
              </a:tr>
              <a:tr h="456111">
                <a:tc gridSpan="2">
                  <a:txBody>
                    <a:bodyPr/>
                    <a:lstStyle/>
                    <a:p>
                      <a:pPr algn="ctr"/>
                      <a:r>
                        <a:rPr lang="en-US" sz="1200" b="1" dirty="0"/>
                        <a:t>Stem cells</a:t>
                      </a:r>
                    </a:p>
                  </a:txBody>
                  <a:tcPr>
                    <a:solidFill>
                      <a:srgbClr val="92D050"/>
                    </a:solidFill>
                  </a:tcPr>
                </a:tc>
                <a:tc hMerge="1">
                  <a:txBody>
                    <a:bodyPr/>
                    <a:lstStyle/>
                    <a:p>
                      <a:pPr algn="ctr"/>
                      <a:endParaRPr lang="en-US" sz="1200" b="1" dirty="0"/>
                    </a:p>
                  </a:txBody>
                  <a:tcPr>
                    <a:solidFill>
                      <a:srgbClr val="92D050"/>
                    </a:solidFill>
                  </a:tcPr>
                </a:tc>
                <a:tc>
                  <a:txBody>
                    <a:bodyPr/>
                    <a:lstStyle/>
                    <a:p>
                      <a:pPr algn="ctr"/>
                      <a:r>
                        <a:rPr lang="en-US" sz="1200" b="1" dirty="0"/>
                        <a:t>Mitosis and the cell cycle</a:t>
                      </a:r>
                    </a:p>
                  </a:txBody>
                  <a:tcPr>
                    <a:solidFill>
                      <a:srgbClr val="92D050"/>
                    </a:solidFill>
                  </a:tcPr>
                </a:tc>
                <a:extLst>
                  <a:ext uri="{0D108BD9-81ED-4DB2-BD59-A6C34878D82A}">
                    <a16:rowId xmlns:a16="http://schemas.microsoft.com/office/drawing/2014/main" val="2961239278"/>
                  </a:ext>
                </a:extLst>
              </a:tr>
              <a:tr h="3053966">
                <a:tc gridSpan="2">
                  <a:txBody>
                    <a:bodyPr/>
                    <a:lstStyle/>
                    <a:p>
                      <a:pPr marL="171450" lvl="0" indent="-171450" algn="l">
                        <a:lnSpc>
                          <a:spcPct val="100000"/>
                        </a:lnSpc>
                        <a:spcBef>
                          <a:spcPts val="0"/>
                        </a:spcBef>
                        <a:spcAft>
                          <a:spcPts val="0"/>
                        </a:spcAft>
                        <a:buFont typeface="Arial"/>
                        <a:buChar char="•"/>
                      </a:pPr>
                      <a:endParaRPr lang="en-US" sz="800" b="0" i="0" u="none" strike="noStrike" noProof="0" dirty="0"/>
                    </a:p>
                    <a:p>
                      <a:pPr lvl="0" algn="ctr">
                        <a:buNone/>
                      </a:pPr>
                      <a:endParaRPr lang="en-US" sz="1200" dirty="0"/>
                    </a:p>
                    <a:p>
                      <a:pPr lvl="0" algn="ctr">
                        <a:buNone/>
                      </a:pPr>
                      <a:endParaRPr lang="en-US" sz="1200" dirty="0"/>
                    </a:p>
                  </a:txBody>
                  <a:tcPr/>
                </a:tc>
                <a:tc hMerge="1">
                  <a:txBody>
                    <a:bodyPr/>
                    <a:lstStyle/>
                    <a:p>
                      <a:pPr lvl="0" algn="ctr">
                        <a:buNone/>
                      </a:pPr>
                      <a:endParaRPr lang="en-US" sz="1200" dirty="0"/>
                    </a:p>
                  </a:txBody>
                  <a:tcPr/>
                </a:tc>
                <a:tc>
                  <a:txBody>
                    <a:bodyPr/>
                    <a:lstStyle/>
                    <a:p>
                      <a:pPr lvl="0" algn="ctr">
                        <a:lnSpc>
                          <a:spcPct val="100000"/>
                        </a:lnSpc>
                        <a:spcBef>
                          <a:spcPts val="0"/>
                        </a:spcBef>
                        <a:spcAft>
                          <a:spcPts val="0"/>
                        </a:spcAft>
                        <a:buNone/>
                      </a:pPr>
                      <a:endParaRPr lang="en-US" sz="800" b="0" i="0" u="none" strike="noStrike" noProof="0" dirty="0">
                        <a:latin typeface="Calibri"/>
                      </a:endParaRPr>
                    </a:p>
                    <a:p>
                      <a:pPr lvl="0" algn="ctr">
                        <a:lnSpc>
                          <a:spcPct val="100000"/>
                        </a:lnSpc>
                        <a:spcBef>
                          <a:spcPts val="0"/>
                        </a:spcBef>
                        <a:spcAft>
                          <a:spcPts val="0"/>
                        </a:spcAft>
                        <a:buNone/>
                      </a:pPr>
                      <a:br>
                        <a:rPr lang="en-US" dirty="0"/>
                      </a:br>
                      <a:r>
                        <a:rPr lang="en-US" sz="800" b="0" i="0" u="none" strike="noStrike" noProof="0" dirty="0">
                          <a:latin typeface="Calibri"/>
                        </a:rPr>
                        <a:t> t</a:t>
                      </a:r>
                      <a:endParaRPr lang="en-US" sz="800" dirty="0"/>
                    </a:p>
                  </a:txBody>
                  <a:tcPr/>
                </a:tc>
                <a:extLst>
                  <a:ext uri="{0D108BD9-81ED-4DB2-BD59-A6C34878D82A}">
                    <a16:rowId xmlns:a16="http://schemas.microsoft.com/office/drawing/2014/main" val="40839546"/>
                  </a:ext>
                </a:extLst>
              </a:tr>
              <a:tr h="267717">
                <a:tc>
                  <a:txBody>
                    <a:bodyPr/>
                    <a:lstStyle/>
                    <a:p>
                      <a:pPr algn="ctr"/>
                      <a:r>
                        <a:rPr lang="en-US" sz="1200" b="1" dirty="0"/>
                        <a:t>Diffusion </a:t>
                      </a:r>
                    </a:p>
                  </a:txBody>
                  <a:tcPr>
                    <a:solidFill>
                      <a:srgbClr val="92D050"/>
                    </a:solidFill>
                  </a:tcPr>
                </a:tc>
                <a:tc>
                  <a:txBody>
                    <a:bodyPr/>
                    <a:lstStyle/>
                    <a:p>
                      <a:pPr lvl="0" algn="ctr">
                        <a:buNone/>
                      </a:pPr>
                      <a:r>
                        <a:rPr lang="en-US" sz="1200" b="1" dirty="0"/>
                        <a:t>Active transport</a:t>
                      </a:r>
                    </a:p>
                  </a:txBody>
                  <a:tcPr>
                    <a:solidFill>
                      <a:srgbClr val="92D050"/>
                    </a:solidFill>
                  </a:tcPr>
                </a:tc>
                <a:tc>
                  <a:txBody>
                    <a:bodyPr/>
                    <a:lstStyle/>
                    <a:p>
                      <a:pPr algn="ctr"/>
                      <a:r>
                        <a:rPr lang="en-US" sz="1200" b="1" dirty="0"/>
                        <a:t>Osmosis</a:t>
                      </a:r>
                    </a:p>
                  </a:txBody>
                  <a:tcPr>
                    <a:solidFill>
                      <a:srgbClr val="92D050"/>
                    </a:solidFill>
                  </a:tcPr>
                </a:tc>
                <a:extLst>
                  <a:ext uri="{0D108BD9-81ED-4DB2-BD59-A6C34878D82A}">
                    <a16:rowId xmlns:a16="http://schemas.microsoft.com/office/drawing/2014/main" val="2758316598"/>
                  </a:ext>
                </a:extLst>
              </a:tr>
              <a:tr h="2409460">
                <a:tc gridSpan="2">
                  <a:txBody>
                    <a:bodyPr/>
                    <a:lstStyle/>
                    <a:p>
                      <a:endParaRPr lang="en-US" sz="1200"/>
                    </a:p>
                  </a:txBody>
                  <a:tcPr/>
                </a:tc>
                <a:tc hMerge="1">
                  <a:txBody>
                    <a:bodyPr/>
                    <a:lstStyle/>
                    <a:p>
                      <a:endParaRPr lang="en-US" sz="1200"/>
                    </a:p>
                  </a:txBody>
                  <a:tcPr/>
                </a:tc>
                <a:tc>
                  <a:txBody>
                    <a:bodyPr/>
                    <a:lstStyle/>
                    <a:p>
                      <a:pPr lvl="0" algn="l">
                        <a:lnSpc>
                          <a:spcPct val="100000"/>
                        </a:lnSpc>
                        <a:spcBef>
                          <a:spcPts val="0"/>
                        </a:spcBef>
                        <a:spcAft>
                          <a:spcPts val="0"/>
                        </a:spcAft>
                        <a:buNone/>
                      </a:pPr>
                      <a:r>
                        <a:rPr lang="en-US" sz="800" b="0" i="0" u="none" strike="noStrike" noProof="0" dirty="0"/>
                        <a:t>Osmosis is the diffusion of water molecules, from a region where the water molecules are in higher concentration, to a region where they are in lower concentration, through a partially permeable membrane.</a:t>
                      </a:r>
                      <a:endParaRPr lang="en-US" b="0"/>
                    </a:p>
                    <a:p>
                      <a:pPr lvl="0" algn="l">
                        <a:lnSpc>
                          <a:spcPct val="100000"/>
                        </a:lnSpc>
                        <a:spcBef>
                          <a:spcPts val="0"/>
                        </a:spcBef>
                        <a:spcAft>
                          <a:spcPts val="0"/>
                        </a:spcAft>
                        <a:buNone/>
                      </a:pPr>
                      <a:r>
                        <a:rPr lang="en-US" sz="800" b="0" i="0" u="none" strike="noStrike" noProof="0" dirty="0"/>
                        <a:t>A dilute solution contains a high concentration of water molecules, while a concentrated solution contains a low concentration of water molecules.</a:t>
                      </a:r>
                      <a:endParaRPr lang="en-US" dirty="0"/>
                    </a:p>
                    <a:p>
                      <a:pPr lvl="0">
                        <a:buNone/>
                      </a:pPr>
                      <a:endParaRPr lang="en-US" sz="800" b="0" i="0" u="none" strike="noStrike" noProof="0" dirty="0">
                        <a:latin typeface="Calibri"/>
                      </a:endParaRPr>
                    </a:p>
                  </a:txBody>
                  <a:tcPr/>
                </a:tc>
                <a:extLst>
                  <a:ext uri="{0D108BD9-81ED-4DB2-BD59-A6C34878D82A}">
                    <a16:rowId xmlns:a16="http://schemas.microsoft.com/office/drawing/2014/main" val="989545522"/>
                  </a:ext>
                </a:extLst>
              </a:tr>
            </a:tbl>
          </a:graphicData>
        </a:graphic>
      </p:graphicFrame>
      <p:pic>
        <p:nvPicPr>
          <p:cNvPr id="14" name="Picture 14" descr="A drawing on a necklace&#10;&#10;Description generated with high confidence">
            <a:extLst>
              <a:ext uri="{FF2B5EF4-FFF2-40B4-BE49-F238E27FC236}">
                <a16:creationId xmlns:a16="http://schemas.microsoft.com/office/drawing/2014/main" id="{19EF8453-CBF0-46E8-A498-C1B2D18BD815}"/>
              </a:ext>
            </a:extLst>
          </p:cNvPr>
          <p:cNvPicPr>
            <a:picLocks noChangeAspect="1"/>
          </p:cNvPicPr>
          <p:nvPr/>
        </p:nvPicPr>
        <p:blipFill>
          <a:blip r:embed="rId2"/>
          <a:stretch>
            <a:fillRect/>
          </a:stretch>
        </p:blipFill>
        <p:spPr>
          <a:xfrm>
            <a:off x="2972833" y="1109320"/>
            <a:ext cx="1698467" cy="936247"/>
          </a:xfrm>
          <a:prstGeom prst="rect">
            <a:avLst/>
          </a:prstGeom>
        </p:spPr>
      </p:pic>
      <p:sp>
        <p:nvSpPr>
          <p:cNvPr id="16" name="TextBox 15">
            <a:extLst>
              <a:ext uri="{FF2B5EF4-FFF2-40B4-BE49-F238E27FC236}">
                <a16:creationId xmlns:a16="http://schemas.microsoft.com/office/drawing/2014/main" id="{0AF738CB-8DB9-454D-BF6E-279EA769BEAA}"/>
              </a:ext>
            </a:extLst>
          </p:cNvPr>
          <p:cNvSpPr txBox="1"/>
          <p:nvPr/>
        </p:nvSpPr>
        <p:spPr>
          <a:xfrm>
            <a:off x="107577" y="1110935"/>
            <a:ext cx="2888014" cy="30008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Sans-Serif"/>
              <a:buChar char="•"/>
            </a:pPr>
            <a:r>
              <a:rPr lang="en-US" sz="900" dirty="0">
                <a:ea typeface="+mn-lt"/>
                <a:cs typeface="+mn-lt"/>
              </a:rPr>
              <a:t>Stem cells are cells that have not undergone differentiation. A cell which has not yet become </a:t>
            </a:r>
            <a:r>
              <a:rPr lang="en-US" sz="900" dirty="0" err="1">
                <a:ea typeface="+mn-lt"/>
                <a:cs typeface="+mn-lt"/>
              </a:rPr>
              <a:t>specialised</a:t>
            </a:r>
            <a:r>
              <a:rPr lang="en-US" sz="900" dirty="0">
                <a:ea typeface="+mn-lt"/>
                <a:cs typeface="+mn-lt"/>
              </a:rPr>
              <a:t> is called undifferentiated.</a:t>
            </a:r>
          </a:p>
          <a:p>
            <a:pPr marL="171450" indent="-171450">
              <a:buFont typeface="Arial,Sans-Serif"/>
              <a:buChar char="•"/>
            </a:pPr>
            <a:r>
              <a:rPr lang="en-US" sz="900" dirty="0">
                <a:ea typeface="+mn-lt"/>
                <a:cs typeface="+mn-lt"/>
              </a:rPr>
              <a:t>An embryo develops from a </a:t>
            </a:r>
            <a:r>
              <a:rPr lang="en-US" sz="900" dirty="0" err="1">
                <a:ea typeface="+mn-lt"/>
                <a:cs typeface="+mn-lt"/>
              </a:rPr>
              <a:t>fertilised</a:t>
            </a:r>
            <a:r>
              <a:rPr lang="en-US" sz="900" dirty="0">
                <a:ea typeface="+mn-lt"/>
                <a:cs typeface="+mn-lt"/>
              </a:rPr>
              <a:t> egg. Cells at the early stages in the development of the embryo are stem cells.</a:t>
            </a:r>
          </a:p>
          <a:p>
            <a:pPr marL="171450" indent="-171450">
              <a:buFont typeface="Arial,Sans-Serif"/>
              <a:buChar char="•"/>
            </a:pPr>
            <a:endParaRPr lang="en-US" sz="900" dirty="0">
              <a:ea typeface="+mn-lt"/>
              <a:cs typeface="+mn-lt"/>
            </a:endParaRPr>
          </a:p>
          <a:p>
            <a:pPr marL="171450" indent="-171450">
              <a:buFont typeface="Arial,Sans-Serif"/>
              <a:buChar char="•"/>
            </a:pPr>
            <a:r>
              <a:rPr lang="en-US" sz="900" dirty="0">
                <a:ea typeface="+mn-lt"/>
                <a:cs typeface="+mn-lt"/>
              </a:rPr>
              <a:t>Some stem cells remain in the bodies of adults – adult stem cells. Adult stem cells are found in limited numbers at certain locations in the body. </a:t>
            </a:r>
            <a:r>
              <a:rPr lang="en-US" sz="900" dirty="0">
                <a:cs typeface="Calibri"/>
              </a:rPr>
              <a:t>Adult stem cells will differentiate into a narrower range of cell types. E</a:t>
            </a:r>
            <a:r>
              <a:rPr lang="en-US" sz="900" dirty="0">
                <a:ea typeface="+mn-lt"/>
                <a:cs typeface="+mn-lt"/>
              </a:rPr>
              <a:t>mbryonic stem cells can differentiate into a wider range of cell types, but are difficult to obtain and their use raises ethical challenges. </a:t>
            </a:r>
          </a:p>
          <a:p>
            <a:r>
              <a:rPr lang="en-US" sz="900" dirty="0">
                <a:ea typeface="+mn-lt"/>
                <a:cs typeface="+mn-lt"/>
              </a:rPr>
              <a:t> at any time during the life of the plant.</a:t>
            </a:r>
            <a:endParaRPr lang="en-US" sz="900">
              <a:solidFill>
                <a:srgbClr val="000000"/>
              </a:solidFill>
              <a:ea typeface="+mn-lt"/>
              <a:cs typeface="+mn-lt"/>
            </a:endParaRPr>
          </a:p>
          <a:p>
            <a:endParaRPr lang="en-US" sz="900" dirty="0">
              <a:ea typeface="+mn-lt"/>
              <a:cs typeface="+mn-lt"/>
            </a:endParaRPr>
          </a:p>
          <a:p>
            <a:r>
              <a:rPr lang="en-US" sz="900" b="1" u="sng" dirty="0">
                <a:ea typeface="+mn-lt"/>
                <a:cs typeface="+mn-lt"/>
              </a:rPr>
              <a:t>Therapeutic cloning</a:t>
            </a:r>
            <a:endParaRPr lang="en-US" sz="900" dirty="0">
              <a:ea typeface="+mn-lt"/>
              <a:cs typeface="+mn-lt"/>
            </a:endParaRPr>
          </a:p>
          <a:p>
            <a:r>
              <a:rPr lang="en-US" sz="900" dirty="0">
                <a:cs typeface="Calibri"/>
              </a:rPr>
              <a:t>Adult stem cell transplants use a patient's own stem cells. </a:t>
            </a:r>
            <a:endParaRPr lang="en-US" sz="900" dirty="0">
              <a:ea typeface="+mn-lt"/>
              <a:cs typeface="+mn-lt"/>
            </a:endParaRPr>
          </a:p>
          <a:p>
            <a:r>
              <a:rPr lang="en-US" sz="900" dirty="0">
                <a:cs typeface="Calibri"/>
              </a:rPr>
              <a:t>They are therefore genetically identical and will not be rejected by the patient's immune system</a:t>
            </a:r>
            <a:endParaRPr lang="en-US" sz="900" dirty="0"/>
          </a:p>
        </p:txBody>
      </p:sp>
      <p:sp>
        <p:nvSpPr>
          <p:cNvPr id="17" name="TextBox 16">
            <a:extLst>
              <a:ext uri="{FF2B5EF4-FFF2-40B4-BE49-F238E27FC236}">
                <a16:creationId xmlns:a16="http://schemas.microsoft.com/office/drawing/2014/main" id="{A22D038E-CBD5-4687-B741-B0BD8E755E75}"/>
              </a:ext>
            </a:extLst>
          </p:cNvPr>
          <p:cNvSpPr txBox="1"/>
          <p:nvPr/>
        </p:nvSpPr>
        <p:spPr>
          <a:xfrm>
            <a:off x="3146742" y="2681266"/>
            <a:ext cx="163640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t> </a:t>
            </a:r>
            <a:r>
              <a:rPr lang="en-US" sz="900" b="1" u="sng" dirty="0">
                <a:solidFill>
                  <a:schemeClr val="accent6"/>
                </a:solidFill>
                <a:ea typeface="+mn-lt"/>
                <a:cs typeface="+mn-lt"/>
              </a:rPr>
              <a:t>PLANTS. </a:t>
            </a:r>
            <a:endParaRPr lang="en-US" sz="900">
              <a:solidFill>
                <a:schemeClr val="accent6"/>
              </a:solidFill>
              <a:ea typeface="+mn-lt"/>
              <a:cs typeface="+mn-lt"/>
            </a:endParaRPr>
          </a:p>
          <a:p>
            <a:pPr marL="171450" indent="-171450">
              <a:buFont typeface="Arial,Sans-Serif"/>
              <a:buChar char="•"/>
            </a:pPr>
            <a:r>
              <a:rPr lang="en-US" sz="900" dirty="0"/>
              <a:t>Cell division in plants occurs in regions called meristems, near the tip of the roots and shoots.</a:t>
            </a:r>
            <a:endParaRPr lang="en-US" sz="900">
              <a:ea typeface="+mn-lt"/>
              <a:cs typeface="+mn-lt"/>
            </a:endParaRPr>
          </a:p>
          <a:p>
            <a:pPr marL="171450" indent="-171450">
              <a:buFont typeface="Arial,Sans-Serif"/>
              <a:buChar char="•"/>
            </a:pPr>
            <a:r>
              <a:rPr lang="en-US" sz="900" dirty="0"/>
              <a:t>Cells of the meristem can differentiate to produce all types of plant cells </a:t>
            </a:r>
            <a:endParaRPr lang="en-US" sz="900">
              <a:cs typeface="Calibri"/>
            </a:endParaRPr>
          </a:p>
        </p:txBody>
      </p:sp>
      <p:pic>
        <p:nvPicPr>
          <p:cNvPr id="18" name="Picture 18" descr="A picture containing electronics, compact disk&#10;&#10;Description generated with very high confidence">
            <a:extLst>
              <a:ext uri="{FF2B5EF4-FFF2-40B4-BE49-F238E27FC236}">
                <a16:creationId xmlns:a16="http://schemas.microsoft.com/office/drawing/2014/main" id="{CB3BF65D-287F-4C86-88F8-90CE7997B663}"/>
              </a:ext>
            </a:extLst>
          </p:cNvPr>
          <p:cNvPicPr>
            <a:picLocks noChangeAspect="1"/>
          </p:cNvPicPr>
          <p:nvPr/>
        </p:nvPicPr>
        <p:blipFill>
          <a:blip r:embed="rId3"/>
          <a:stretch>
            <a:fillRect/>
          </a:stretch>
        </p:blipFill>
        <p:spPr>
          <a:xfrm>
            <a:off x="6741653" y="2879457"/>
            <a:ext cx="2070848" cy="1192309"/>
          </a:xfrm>
          <a:prstGeom prst="rect">
            <a:avLst/>
          </a:prstGeom>
        </p:spPr>
      </p:pic>
      <p:graphicFrame>
        <p:nvGraphicFramePr>
          <p:cNvPr id="21" name="Table 20">
            <a:extLst>
              <a:ext uri="{FF2B5EF4-FFF2-40B4-BE49-F238E27FC236}">
                <a16:creationId xmlns:a16="http://schemas.microsoft.com/office/drawing/2014/main" id="{A0DA18F6-F434-4BBF-A7A8-17D769DF6D99}"/>
              </a:ext>
            </a:extLst>
          </p:cNvPr>
          <p:cNvGraphicFramePr>
            <a:graphicFrameLocks noGrp="1"/>
          </p:cNvGraphicFramePr>
          <p:nvPr/>
        </p:nvGraphicFramePr>
        <p:xfrm>
          <a:off x="6485619" y="1189546"/>
          <a:ext cx="2424680" cy="1340614"/>
        </p:xfrm>
        <a:graphic>
          <a:graphicData uri="http://schemas.openxmlformats.org/drawingml/2006/table">
            <a:tbl>
              <a:tblPr firstRow="1" bandRow="1">
                <a:tableStyleId>{073A0DAA-6AF3-43AB-8588-CEC1D06C72B9}</a:tableStyleId>
              </a:tblPr>
              <a:tblGrid>
                <a:gridCol w="1226838">
                  <a:extLst>
                    <a:ext uri="{9D8B030D-6E8A-4147-A177-3AD203B41FA5}">
                      <a16:colId xmlns:a16="http://schemas.microsoft.com/office/drawing/2014/main" val="2562187267"/>
                    </a:ext>
                  </a:extLst>
                </a:gridCol>
                <a:gridCol w="1197842">
                  <a:extLst>
                    <a:ext uri="{9D8B030D-6E8A-4147-A177-3AD203B41FA5}">
                      <a16:colId xmlns:a16="http://schemas.microsoft.com/office/drawing/2014/main" val="2222105458"/>
                    </a:ext>
                  </a:extLst>
                </a:gridCol>
              </a:tblGrid>
              <a:tr h="426214">
                <a:tc>
                  <a:txBody>
                    <a:bodyPr/>
                    <a:lstStyle/>
                    <a:p>
                      <a:pPr marL="0" marR="0" indent="0" rtl="0" fontAlgn="t" latinLnBrk="0">
                        <a:spcBef>
                          <a:spcPts val="0"/>
                        </a:spcBef>
                        <a:spcAft>
                          <a:spcPts val="0"/>
                        </a:spcAft>
                      </a:pPr>
                      <a:r>
                        <a:rPr lang="en-US" sz="800" b="0" dirty="0">
                          <a:solidFill>
                            <a:schemeClr val="tx1"/>
                          </a:solidFill>
                          <a:effectLst/>
                        </a:rPr>
                        <a:t>How many daughter cells are made?</a:t>
                      </a:r>
                    </a:p>
                  </a:txBody>
                  <a:tcPr>
                    <a:solidFill>
                      <a:schemeClr val="bg2">
                        <a:lumMod val="90000"/>
                      </a:schemeClr>
                    </a:solidFill>
                  </a:tcPr>
                </a:tc>
                <a:tc>
                  <a:txBody>
                    <a:bodyPr/>
                    <a:lstStyle/>
                    <a:p>
                      <a:pPr marL="0" rtl="0" fontAlgn="t" latinLnBrk="0">
                        <a:spcBef>
                          <a:spcPts val="0"/>
                        </a:spcBef>
                        <a:spcAft>
                          <a:spcPts val="0"/>
                        </a:spcAft>
                      </a:pPr>
                      <a:r>
                        <a:rPr lang="en-US" sz="800" b="0" dirty="0">
                          <a:solidFill>
                            <a:schemeClr val="tx1"/>
                          </a:solidFill>
                          <a:effectLst/>
                        </a:rPr>
                        <a:t>2</a:t>
                      </a:r>
                    </a:p>
                  </a:txBody>
                  <a:tcPr>
                    <a:solidFill>
                      <a:schemeClr val="bg2">
                        <a:lumMod val="90000"/>
                      </a:schemeClr>
                    </a:solidFill>
                  </a:tcPr>
                </a:tc>
                <a:extLst>
                  <a:ext uri="{0D108BD9-81ED-4DB2-BD59-A6C34878D82A}">
                    <a16:rowId xmlns:a16="http://schemas.microsoft.com/office/drawing/2014/main" val="2801181082"/>
                  </a:ext>
                </a:extLst>
              </a:tr>
              <a:tr h="426214">
                <a:tc>
                  <a:txBody>
                    <a:bodyPr/>
                    <a:lstStyle/>
                    <a:p>
                      <a:pPr marL="0" marR="0" indent="0" rtl="0" fontAlgn="t" latinLnBrk="0">
                        <a:spcBef>
                          <a:spcPts val="0"/>
                        </a:spcBef>
                        <a:spcAft>
                          <a:spcPts val="0"/>
                        </a:spcAft>
                      </a:pPr>
                      <a:r>
                        <a:rPr lang="en-US" sz="800" b="0" dirty="0">
                          <a:solidFill>
                            <a:schemeClr val="tx1"/>
                          </a:solidFill>
                          <a:effectLst/>
                        </a:rPr>
                        <a:t>What are the daughter cells like compared to the parent cells?</a:t>
                      </a:r>
                    </a:p>
                  </a:txBody>
                  <a:tcPr>
                    <a:solidFill>
                      <a:schemeClr val="bg2">
                        <a:lumMod val="90000"/>
                      </a:schemeClr>
                    </a:solidFill>
                  </a:tcPr>
                </a:tc>
                <a:tc>
                  <a:txBody>
                    <a:bodyPr/>
                    <a:lstStyle/>
                    <a:p>
                      <a:pPr marL="0" rtl="0" fontAlgn="t" latinLnBrk="0">
                        <a:spcBef>
                          <a:spcPts val="0"/>
                        </a:spcBef>
                        <a:spcAft>
                          <a:spcPts val="0"/>
                        </a:spcAft>
                      </a:pPr>
                      <a:r>
                        <a:rPr lang="en-US" sz="800" b="0" dirty="0">
                          <a:solidFill>
                            <a:schemeClr val="tx1"/>
                          </a:solidFill>
                          <a:effectLst/>
                        </a:rPr>
                        <a:t>Genetically identical/ clones</a:t>
                      </a:r>
                    </a:p>
                  </a:txBody>
                  <a:tcPr>
                    <a:solidFill>
                      <a:schemeClr val="bg2">
                        <a:lumMod val="90000"/>
                      </a:schemeClr>
                    </a:solidFill>
                  </a:tcPr>
                </a:tc>
                <a:extLst>
                  <a:ext uri="{0D108BD9-81ED-4DB2-BD59-A6C34878D82A}">
                    <a16:rowId xmlns:a16="http://schemas.microsoft.com/office/drawing/2014/main" val="775742532"/>
                  </a:ext>
                </a:extLst>
              </a:tr>
              <a:tr h="295071">
                <a:tc>
                  <a:txBody>
                    <a:bodyPr/>
                    <a:lstStyle/>
                    <a:p>
                      <a:pPr marL="0" marR="0" indent="0" rtl="0" fontAlgn="t" latinLnBrk="0">
                        <a:spcBef>
                          <a:spcPts val="0"/>
                        </a:spcBef>
                        <a:spcAft>
                          <a:spcPts val="0"/>
                        </a:spcAft>
                      </a:pPr>
                      <a:r>
                        <a:rPr lang="en-US" sz="800" b="0" dirty="0">
                          <a:solidFill>
                            <a:schemeClr val="tx1"/>
                          </a:solidFill>
                          <a:effectLst/>
                        </a:rPr>
                        <a:t>Why does mitosis happen?</a:t>
                      </a:r>
                    </a:p>
                  </a:txBody>
                  <a:tcPr>
                    <a:solidFill>
                      <a:schemeClr val="bg2">
                        <a:lumMod val="90000"/>
                      </a:schemeClr>
                    </a:solidFill>
                  </a:tcPr>
                </a:tc>
                <a:tc>
                  <a:txBody>
                    <a:bodyPr/>
                    <a:lstStyle/>
                    <a:p>
                      <a:pPr marL="0" rtl="0" fontAlgn="t" latinLnBrk="0">
                        <a:spcBef>
                          <a:spcPts val="0"/>
                        </a:spcBef>
                        <a:spcAft>
                          <a:spcPts val="0"/>
                        </a:spcAft>
                      </a:pPr>
                      <a:r>
                        <a:rPr lang="en-US" sz="800" b="0" dirty="0">
                          <a:solidFill>
                            <a:schemeClr val="tx1"/>
                          </a:solidFill>
                          <a:effectLst/>
                        </a:rPr>
                        <a:t>For growth, repair, and to replace worn out cells</a:t>
                      </a:r>
                    </a:p>
                  </a:txBody>
                  <a:tcPr>
                    <a:solidFill>
                      <a:schemeClr val="bg2">
                        <a:lumMod val="90000"/>
                      </a:schemeClr>
                    </a:solidFill>
                  </a:tcPr>
                </a:tc>
                <a:extLst>
                  <a:ext uri="{0D108BD9-81ED-4DB2-BD59-A6C34878D82A}">
                    <a16:rowId xmlns:a16="http://schemas.microsoft.com/office/drawing/2014/main" val="1751303763"/>
                  </a:ext>
                </a:extLst>
              </a:tr>
            </a:tbl>
          </a:graphicData>
        </a:graphic>
      </p:graphicFrame>
      <p:sp>
        <p:nvSpPr>
          <p:cNvPr id="22" name="TextBox 21">
            <a:extLst>
              <a:ext uri="{FF2B5EF4-FFF2-40B4-BE49-F238E27FC236}">
                <a16:creationId xmlns:a16="http://schemas.microsoft.com/office/drawing/2014/main" id="{B12B2186-0F1C-4E50-B9C2-EC67AA70C754}"/>
              </a:ext>
            </a:extLst>
          </p:cNvPr>
          <p:cNvSpPr txBox="1"/>
          <p:nvPr/>
        </p:nvSpPr>
        <p:spPr>
          <a:xfrm>
            <a:off x="4845078" y="3096962"/>
            <a:ext cx="165709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US" sz="900" dirty="0" err="1">
                <a:latin typeface="Calibri"/>
                <a:ea typeface="Wingdings"/>
                <a:cs typeface="Calibri"/>
              </a:rPr>
              <a:t>q</a:t>
            </a:r>
            <a:r>
              <a:rPr lang="en-US" sz="900" dirty="0" err="1">
                <a:latin typeface="Calibri"/>
                <a:ea typeface="Comic Sans MS"/>
                <a:cs typeface="Calibri"/>
              </a:rPr>
              <a:t>Each</a:t>
            </a:r>
            <a:r>
              <a:rPr lang="en-US" sz="900" dirty="0">
                <a:latin typeface="Calibri"/>
                <a:ea typeface="Comic Sans MS"/>
                <a:cs typeface="Calibri"/>
              </a:rPr>
              <a:t> cell goes through a series of stages while it is dividing.</a:t>
            </a:r>
          </a:p>
          <a:p>
            <a:pPr rtl="0"/>
            <a:r>
              <a:rPr lang="en-US" sz="900" dirty="0" err="1">
                <a:latin typeface="Calibri"/>
                <a:ea typeface="Wingdings"/>
                <a:cs typeface="Calibri"/>
              </a:rPr>
              <a:t>q</a:t>
            </a:r>
            <a:r>
              <a:rPr lang="en-US" sz="900" dirty="0" err="1">
                <a:latin typeface="Calibri"/>
                <a:ea typeface="Comic Sans MS"/>
                <a:cs typeface="Calibri"/>
              </a:rPr>
              <a:t>It</a:t>
            </a:r>
            <a:r>
              <a:rPr lang="en-US" sz="900" dirty="0">
                <a:latin typeface="Calibri"/>
                <a:ea typeface="Comic Sans MS"/>
                <a:cs typeface="Calibri"/>
              </a:rPr>
              <a:t> is really important that DNA replicates itself before Mitosis (M) can </a:t>
            </a:r>
            <a:r>
              <a:rPr lang="en-US" sz="800" dirty="0">
                <a:latin typeface="Calibri"/>
                <a:ea typeface="Comic Sans MS"/>
                <a:cs typeface="Calibri"/>
              </a:rPr>
              <a:t>happen</a:t>
            </a:r>
            <a:r>
              <a:rPr lang="en-US" sz="800" dirty="0">
                <a:latin typeface="Calibri"/>
                <a:ea typeface="Calibri"/>
                <a:cs typeface="Calibri"/>
              </a:rPr>
              <a:t>.</a:t>
            </a:r>
            <a:endParaRPr lang="en-US" sz="800" dirty="0">
              <a:latin typeface="Calibri"/>
              <a:cs typeface="Calibri"/>
            </a:endParaRPr>
          </a:p>
        </p:txBody>
      </p:sp>
      <p:sp>
        <p:nvSpPr>
          <p:cNvPr id="23" name="TextBox 22">
            <a:extLst>
              <a:ext uri="{FF2B5EF4-FFF2-40B4-BE49-F238E27FC236}">
                <a16:creationId xmlns:a16="http://schemas.microsoft.com/office/drawing/2014/main" id="{CB5EE62A-8FB7-4117-970E-08459A09213A}"/>
              </a:ext>
            </a:extLst>
          </p:cNvPr>
          <p:cNvSpPr txBox="1"/>
          <p:nvPr/>
        </p:nvSpPr>
        <p:spPr>
          <a:xfrm>
            <a:off x="4783016" y="1110934"/>
            <a:ext cx="1750187" cy="13388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cs typeface="Calibri"/>
              </a:rPr>
              <a:t>Cells divide when:</a:t>
            </a:r>
            <a:endParaRPr lang="en-US" sz="900">
              <a:ea typeface="+mn-lt"/>
              <a:cs typeface="+mn-lt"/>
            </a:endParaRPr>
          </a:p>
          <a:p>
            <a:pPr marL="171450" indent="-171450">
              <a:buFont typeface="Arial,Sans-Serif"/>
              <a:buChar char="•"/>
            </a:pPr>
            <a:r>
              <a:rPr lang="en-US" sz="900" dirty="0">
                <a:cs typeface="Calibri"/>
              </a:rPr>
              <a:t>an organism grows</a:t>
            </a:r>
            <a:endParaRPr lang="en-US" sz="900">
              <a:ea typeface="+mn-lt"/>
              <a:cs typeface="+mn-lt"/>
            </a:endParaRPr>
          </a:p>
          <a:p>
            <a:pPr marL="171450" indent="-171450">
              <a:buFont typeface="Arial,Sans-Serif"/>
              <a:buChar char="•"/>
            </a:pPr>
            <a:r>
              <a:rPr lang="en-US" sz="900" dirty="0">
                <a:cs typeface="Calibri"/>
              </a:rPr>
              <a:t>an organism becomes damaged and needs to produce new cells</a:t>
            </a:r>
            <a:endParaRPr lang="en-US" sz="900">
              <a:ea typeface="+mn-lt"/>
              <a:cs typeface="+mn-lt"/>
            </a:endParaRPr>
          </a:p>
          <a:p>
            <a:r>
              <a:rPr lang="en-US" sz="900" dirty="0">
                <a:cs typeface="Calibri"/>
              </a:rPr>
              <a:t>It is essential that any new cells produced contain genetic information that is identical to the parent cell</a:t>
            </a:r>
          </a:p>
        </p:txBody>
      </p:sp>
      <p:pic>
        <p:nvPicPr>
          <p:cNvPr id="24" name="Picture 24">
            <a:extLst>
              <a:ext uri="{FF2B5EF4-FFF2-40B4-BE49-F238E27FC236}">
                <a16:creationId xmlns:a16="http://schemas.microsoft.com/office/drawing/2014/main" id="{F5C7908F-335D-48E8-889D-C892C52D44C2}"/>
              </a:ext>
            </a:extLst>
          </p:cNvPr>
          <p:cNvPicPr>
            <a:picLocks noChangeAspect="1"/>
          </p:cNvPicPr>
          <p:nvPr/>
        </p:nvPicPr>
        <p:blipFill>
          <a:blip r:embed="rId4"/>
          <a:stretch>
            <a:fillRect/>
          </a:stretch>
        </p:blipFill>
        <p:spPr>
          <a:xfrm>
            <a:off x="112261" y="4434576"/>
            <a:ext cx="1383012" cy="639748"/>
          </a:xfrm>
          <a:prstGeom prst="rect">
            <a:avLst/>
          </a:prstGeom>
        </p:spPr>
      </p:pic>
      <p:graphicFrame>
        <p:nvGraphicFramePr>
          <p:cNvPr id="28" name="Table 27">
            <a:extLst>
              <a:ext uri="{FF2B5EF4-FFF2-40B4-BE49-F238E27FC236}">
                <a16:creationId xmlns:a16="http://schemas.microsoft.com/office/drawing/2014/main" id="{D1108B61-628B-41B2-AD0D-43A743179A4A}"/>
              </a:ext>
            </a:extLst>
          </p:cNvPr>
          <p:cNvGraphicFramePr>
            <a:graphicFrameLocks noGrp="1"/>
          </p:cNvGraphicFramePr>
          <p:nvPr/>
        </p:nvGraphicFramePr>
        <p:xfrm>
          <a:off x="155158" y="5158382"/>
          <a:ext cx="2789136" cy="1594295"/>
        </p:xfrm>
        <a:graphic>
          <a:graphicData uri="http://schemas.openxmlformats.org/drawingml/2006/table">
            <a:tbl>
              <a:tblPr firstRow="1" bandRow="1">
                <a:tableStyleId>{073A0DAA-6AF3-43AB-8588-CEC1D06C72B9}</a:tableStyleId>
              </a:tblPr>
              <a:tblGrid>
                <a:gridCol w="889574">
                  <a:extLst>
                    <a:ext uri="{9D8B030D-6E8A-4147-A177-3AD203B41FA5}">
                      <a16:colId xmlns:a16="http://schemas.microsoft.com/office/drawing/2014/main" val="1261745191"/>
                    </a:ext>
                  </a:extLst>
                </a:gridCol>
                <a:gridCol w="1899562">
                  <a:extLst>
                    <a:ext uri="{9D8B030D-6E8A-4147-A177-3AD203B41FA5}">
                      <a16:colId xmlns:a16="http://schemas.microsoft.com/office/drawing/2014/main" val="81074239"/>
                    </a:ext>
                  </a:extLst>
                </a:gridCol>
              </a:tblGrid>
              <a:tr h="229585">
                <a:tc>
                  <a:txBody>
                    <a:bodyPr/>
                    <a:lstStyle/>
                    <a:p>
                      <a:pPr marL="0" rtl="0" fontAlgn="t" latinLnBrk="0">
                        <a:spcBef>
                          <a:spcPts val="0"/>
                        </a:spcBef>
                        <a:spcAft>
                          <a:spcPts val="0"/>
                        </a:spcAft>
                      </a:pPr>
                      <a:r>
                        <a:rPr lang="en-US" sz="800" dirty="0">
                          <a:effectLst/>
                        </a:rPr>
                        <a:t>Factor</a:t>
                      </a:r>
                      <a:endParaRPr lang="en-US" sz="800">
                        <a:effectLst/>
                      </a:endParaRPr>
                    </a:p>
                  </a:txBody>
                  <a:tcPr/>
                </a:tc>
                <a:tc>
                  <a:txBody>
                    <a:bodyPr/>
                    <a:lstStyle/>
                    <a:p>
                      <a:pPr marL="0" rtl="0" fontAlgn="t" latinLnBrk="0">
                        <a:spcBef>
                          <a:spcPts val="0"/>
                        </a:spcBef>
                        <a:spcAft>
                          <a:spcPts val="0"/>
                        </a:spcAft>
                      </a:pPr>
                      <a:r>
                        <a:rPr lang="en-US" sz="800" dirty="0">
                          <a:effectLst/>
                        </a:rPr>
                        <a:t>How it affects diffusion</a:t>
                      </a:r>
                      <a:endParaRPr lang="en-US" sz="800">
                        <a:effectLst/>
                      </a:endParaRPr>
                    </a:p>
                  </a:txBody>
                  <a:tcPr/>
                </a:tc>
                <a:extLst>
                  <a:ext uri="{0D108BD9-81ED-4DB2-BD59-A6C34878D82A}">
                    <a16:rowId xmlns:a16="http://schemas.microsoft.com/office/drawing/2014/main" val="4042617810"/>
                  </a:ext>
                </a:extLst>
              </a:tr>
              <a:tr h="555448">
                <a:tc>
                  <a:txBody>
                    <a:bodyPr/>
                    <a:lstStyle/>
                    <a:p>
                      <a:pPr marL="0" rtl="0" fontAlgn="t" latinLnBrk="0">
                        <a:spcBef>
                          <a:spcPts val="0"/>
                        </a:spcBef>
                        <a:spcAft>
                          <a:spcPts val="0"/>
                        </a:spcAft>
                      </a:pPr>
                      <a:r>
                        <a:rPr lang="en-US" sz="800" dirty="0">
                          <a:effectLst/>
                        </a:rPr>
                        <a:t>Temperature</a:t>
                      </a:r>
                      <a:endParaRPr lang="en-US" sz="800">
                        <a:effectLst/>
                      </a:endParaRPr>
                    </a:p>
                  </a:txBody>
                  <a:tcPr/>
                </a:tc>
                <a:tc>
                  <a:txBody>
                    <a:bodyPr/>
                    <a:lstStyle/>
                    <a:p>
                      <a:pPr marL="0" rtl="0" fontAlgn="t" latinLnBrk="0">
                        <a:spcBef>
                          <a:spcPts val="0"/>
                        </a:spcBef>
                        <a:spcAft>
                          <a:spcPts val="0"/>
                        </a:spcAft>
                      </a:pPr>
                      <a:r>
                        <a:rPr lang="en-US" sz="800" dirty="0">
                          <a:effectLst/>
                        </a:rPr>
                        <a:t>The higher the temperature, the more kinetic energy the particles will have, so they will move and mix more quickly.</a:t>
                      </a:r>
                      <a:endParaRPr lang="en-US" sz="800">
                        <a:effectLst/>
                      </a:endParaRPr>
                    </a:p>
                  </a:txBody>
                  <a:tcPr/>
                </a:tc>
                <a:extLst>
                  <a:ext uri="{0D108BD9-81ED-4DB2-BD59-A6C34878D82A}">
                    <a16:rowId xmlns:a16="http://schemas.microsoft.com/office/drawing/2014/main" val="3382559842"/>
                  </a:ext>
                </a:extLst>
              </a:tr>
              <a:tr h="473982">
                <a:tc>
                  <a:txBody>
                    <a:bodyPr/>
                    <a:lstStyle/>
                    <a:p>
                      <a:pPr marL="0" rtl="0" fontAlgn="t" latinLnBrk="0">
                        <a:spcBef>
                          <a:spcPts val="0"/>
                        </a:spcBef>
                        <a:spcAft>
                          <a:spcPts val="0"/>
                        </a:spcAft>
                      </a:pPr>
                      <a:r>
                        <a:rPr lang="en-US" sz="800" dirty="0">
                          <a:effectLst/>
                        </a:rPr>
                        <a:t>Concentration gradient</a:t>
                      </a:r>
                      <a:endParaRPr lang="en-US" sz="800">
                        <a:effectLst/>
                      </a:endParaRPr>
                    </a:p>
                  </a:txBody>
                  <a:tcPr/>
                </a:tc>
                <a:tc>
                  <a:txBody>
                    <a:bodyPr/>
                    <a:lstStyle/>
                    <a:p>
                      <a:pPr marL="0" rtl="0" fontAlgn="t" latinLnBrk="0">
                        <a:spcBef>
                          <a:spcPts val="0"/>
                        </a:spcBef>
                        <a:spcAft>
                          <a:spcPts val="0"/>
                        </a:spcAft>
                      </a:pPr>
                      <a:r>
                        <a:rPr lang="en-US" sz="800" dirty="0">
                          <a:effectLst/>
                        </a:rPr>
                        <a:t>The greater the difference in concentration, the quicker the rate of diffusion.</a:t>
                      </a:r>
                      <a:endParaRPr lang="en-US" sz="800">
                        <a:effectLst/>
                      </a:endParaRPr>
                    </a:p>
                  </a:txBody>
                  <a:tcPr/>
                </a:tc>
                <a:extLst>
                  <a:ext uri="{0D108BD9-81ED-4DB2-BD59-A6C34878D82A}">
                    <a16:rowId xmlns:a16="http://schemas.microsoft.com/office/drawing/2014/main" val="3740844707"/>
                  </a:ext>
                </a:extLst>
              </a:tr>
              <a:tr h="311051">
                <a:tc>
                  <a:txBody>
                    <a:bodyPr/>
                    <a:lstStyle/>
                    <a:p>
                      <a:pPr marL="0" rtl="0" fontAlgn="t" latinLnBrk="0">
                        <a:spcBef>
                          <a:spcPts val="0"/>
                        </a:spcBef>
                        <a:spcAft>
                          <a:spcPts val="0"/>
                        </a:spcAft>
                      </a:pPr>
                      <a:r>
                        <a:rPr lang="en-US" sz="800" dirty="0">
                          <a:effectLst/>
                        </a:rPr>
                        <a:t>Surface area</a:t>
                      </a:r>
                      <a:endParaRPr lang="en-US" sz="800">
                        <a:effectLst/>
                      </a:endParaRPr>
                    </a:p>
                  </a:txBody>
                  <a:tcPr/>
                </a:tc>
                <a:tc>
                  <a:txBody>
                    <a:bodyPr/>
                    <a:lstStyle/>
                    <a:p>
                      <a:pPr marL="0" rtl="0" fontAlgn="t" latinLnBrk="0">
                        <a:spcBef>
                          <a:spcPts val="0"/>
                        </a:spcBef>
                        <a:spcAft>
                          <a:spcPts val="0"/>
                        </a:spcAft>
                      </a:pPr>
                      <a:r>
                        <a:rPr lang="en-US" sz="800" dirty="0">
                          <a:effectLst/>
                        </a:rPr>
                        <a:t>The greater the surface area, the faster the rate of diffusion.</a:t>
                      </a:r>
                      <a:endParaRPr lang="en-US" sz="800">
                        <a:effectLst/>
                      </a:endParaRPr>
                    </a:p>
                  </a:txBody>
                  <a:tcPr/>
                </a:tc>
                <a:extLst>
                  <a:ext uri="{0D108BD9-81ED-4DB2-BD59-A6C34878D82A}">
                    <a16:rowId xmlns:a16="http://schemas.microsoft.com/office/drawing/2014/main" val="678733769"/>
                  </a:ext>
                </a:extLst>
              </a:tr>
            </a:tbl>
          </a:graphicData>
        </a:graphic>
      </p:graphicFrame>
      <p:sp>
        <p:nvSpPr>
          <p:cNvPr id="29" name="TextBox 28">
            <a:extLst>
              <a:ext uri="{FF2B5EF4-FFF2-40B4-BE49-F238E27FC236}">
                <a16:creationId xmlns:a16="http://schemas.microsoft.com/office/drawing/2014/main" id="{9AE074A2-5845-4A37-959A-11F46BD489B6}"/>
              </a:ext>
            </a:extLst>
          </p:cNvPr>
          <p:cNvSpPr txBox="1"/>
          <p:nvPr/>
        </p:nvSpPr>
        <p:spPr>
          <a:xfrm>
            <a:off x="1452283" y="4431322"/>
            <a:ext cx="131574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t>The net movement of particles from a high to low concentration. It is a passive process.</a:t>
            </a:r>
            <a:endParaRPr lang="en-US" sz="800" dirty="0">
              <a:cs typeface="Calibri"/>
            </a:endParaRPr>
          </a:p>
        </p:txBody>
      </p:sp>
      <p:sp>
        <p:nvSpPr>
          <p:cNvPr id="30" name="TextBox 29">
            <a:extLst>
              <a:ext uri="{FF2B5EF4-FFF2-40B4-BE49-F238E27FC236}">
                <a16:creationId xmlns:a16="http://schemas.microsoft.com/office/drawing/2014/main" id="{B6EAA27A-A960-4487-B9DB-DEE3348BC619}"/>
              </a:ext>
            </a:extLst>
          </p:cNvPr>
          <p:cNvSpPr txBox="1"/>
          <p:nvPr/>
        </p:nvSpPr>
        <p:spPr>
          <a:xfrm>
            <a:off x="3003866" y="4514073"/>
            <a:ext cx="1688123" cy="21852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cs typeface="Calibri"/>
              </a:rPr>
              <a:t>Active transport is the movement of particles from a low to high concentration. </a:t>
            </a:r>
          </a:p>
          <a:p>
            <a:r>
              <a:rPr lang="en-US" sz="800" dirty="0">
                <a:cs typeface="Calibri"/>
              </a:rPr>
              <a:t>This is against the concentration gradient. </a:t>
            </a:r>
          </a:p>
          <a:p>
            <a:r>
              <a:rPr lang="en-US" sz="800" dirty="0">
                <a:cs typeface="Calibri"/>
              </a:rPr>
              <a:t>It requires energy, released from the mitochondria. </a:t>
            </a:r>
          </a:p>
          <a:p>
            <a:r>
              <a:rPr lang="en-US" sz="800" b="1" u="sng" dirty="0">
                <a:cs typeface="Calibri"/>
              </a:rPr>
              <a:t>Animals:</a:t>
            </a:r>
          </a:p>
          <a:p>
            <a:r>
              <a:rPr lang="en-US" sz="800" dirty="0">
                <a:cs typeface="Calibri"/>
              </a:rPr>
              <a:t>Glucose is moved from the lumen of the small </a:t>
            </a:r>
            <a:r>
              <a:rPr lang="en-US" sz="800" dirty="0" err="1">
                <a:cs typeface="Calibri"/>
              </a:rPr>
              <a:t>inestine</a:t>
            </a:r>
            <a:r>
              <a:rPr lang="en-US" sz="800" dirty="0">
                <a:cs typeface="Calibri"/>
              </a:rPr>
              <a:t> into the blood by active transport</a:t>
            </a:r>
          </a:p>
          <a:p>
            <a:r>
              <a:rPr lang="en-US" sz="800" dirty="0">
                <a:cs typeface="Calibri"/>
              </a:rPr>
              <a:t>LOW --&gt; HIGH CONCENTRATION</a:t>
            </a:r>
          </a:p>
          <a:p>
            <a:r>
              <a:rPr lang="en-US" sz="800" b="1" u="sng" dirty="0">
                <a:cs typeface="Calibri"/>
              </a:rPr>
              <a:t>Plants:</a:t>
            </a:r>
          </a:p>
          <a:p>
            <a:r>
              <a:rPr lang="en-US" sz="800" dirty="0">
                <a:cs typeface="Calibri"/>
              </a:rPr>
              <a:t>Most mineral ions are moved from the soil into the root hair cells by active transport</a:t>
            </a:r>
          </a:p>
          <a:p>
            <a:r>
              <a:rPr lang="en-US" sz="800" dirty="0">
                <a:cs typeface="Calibri"/>
              </a:rPr>
              <a:t>LOW --&gt; HIGH CONCETRATION</a:t>
            </a:r>
          </a:p>
        </p:txBody>
      </p:sp>
      <p:pic>
        <p:nvPicPr>
          <p:cNvPr id="31" name="Picture 31" descr="A close up of text on a white background&#10;&#10;Description generated with high confidence">
            <a:extLst>
              <a:ext uri="{FF2B5EF4-FFF2-40B4-BE49-F238E27FC236}">
                <a16:creationId xmlns:a16="http://schemas.microsoft.com/office/drawing/2014/main" id="{7BF8FBCE-6E89-45DE-BCDA-E0B7B5FA3881}"/>
              </a:ext>
            </a:extLst>
          </p:cNvPr>
          <p:cNvPicPr>
            <a:picLocks noChangeAspect="1"/>
          </p:cNvPicPr>
          <p:nvPr/>
        </p:nvPicPr>
        <p:blipFill>
          <a:blip r:embed="rId5"/>
          <a:stretch>
            <a:fillRect/>
          </a:stretch>
        </p:blipFill>
        <p:spPr>
          <a:xfrm>
            <a:off x="4751984" y="5022031"/>
            <a:ext cx="2163941" cy="1075623"/>
          </a:xfrm>
          <a:prstGeom prst="rect">
            <a:avLst/>
          </a:prstGeom>
        </p:spPr>
      </p:pic>
      <p:sp>
        <p:nvSpPr>
          <p:cNvPr id="33" name="TextBox 32">
            <a:extLst>
              <a:ext uri="{FF2B5EF4-FFF2-40B4-BE49-F238E27FC236}">
                <a16:creationId xmlns:a16="http://schemas.microsoft.com/office/drawing/2014/main" id="{65D203E9-F5E1-4194-BDDA-6C4C445AAF05}"/>
              </a:ext>
            </a:extLst>
          </p:cNvPr>
          <p:cNvSpPr txBox="1"/>
          <p:nvPr/>
        </p:nvSpPr>
        <p:spPr>
          <a:xfrm>
            <a:off x="4638201" y="6024281"/>
            <a:ext cx="79854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cs typeface="Calibri"/>
              </a:rPr>
              <a:t>Solution is hypertonic. Water leaves the cell by osmosis and it shrinks</a:t>
            </a:r>
          </a:p>
        </p:txBody>
      </p:sp>
      <p:sp>
        <p:nvSpPr>
          <p:cNvPr id="35" name="TextBox 34">
            <a:extLst>
              <a:ext uri="{FF2B5EF4-FFF2-40B4-BE49-F238E27FC236}">
                <a16:creationId xmlns:a16="http://schemas.microsoft.com/office/drawing/2014/main" id="{8D34C35E-9A55-41E6-8FA2-8A938B25027E}"/>
              </a:ext>
            </a:extLst>
          </p:cNvPr>
          <p:cNvSpPr txBox="1"/>
          <p:nvPr/>
        </p:nvSpPr>
        <p:spPr>
          <a:xfrm>
            <a:off x="5362274" y="6086344"/>
            <a:ext cx="71579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cs typeface="Calibri"/>
              </a:rPr>
              <a:t>Solution is isotonic. No net movement of water. </a:t>
            </a:r>
          </a:p>
        </p:txBody>
      </p:sp>
      <p:sp>
        <p:nvSpPr>
          <p:cNvPr id="36" name="TextBox 35">
            <a:extLst>
              <a:ext uri="{FF2B5EF4-FFF2-40B4-BE49-F238E27FC236}">
                <a16:creationId xmlns:a16="http://schemas.microsoft.com/office/drawing/2014/main" id="{21F75FAB-565E-437B-AB91-945161C2B546}"/>
              </a:ext>
            </a:extLst>
          </p:cNvPr>
          <p:cNvSpPr txBox="1"/>
          <p:nvPr/>
        </p:nvSpPr>
        <p:spPr>
          <a:xfrm>
            <a:off x="6169097" y="6055312"/>
            <a:ext cx="82958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cs typeface="Calibri"/>
              </a:rPr>
              <a:t>Solution is hypotonic</a:t>
            </a:r>
            <a:r>
              <a:rPr lang="en-US" sz="800">
                <a:cs typeface="Calibri"/>
              </a:rPr>
              <a:t>. Water enters cell by osmosis and cell bursts</a:t>
            </a:r>
            <a:r>
              <a:rPr lang="en-US" sz="800" dirty="0">
                <a:cs typeface="Calibri"/>
              </a:rPr>
              <a:t>. </a:t>
            </a:r>
          </a:p>
        </p:txBody>
      </p:sp>
      <p:pic>
        <p:nvPicPr>
          <p:cNvPr id="37" name="Picture 37" descr="A close up of a logo&#10;&#10;Description generated with high confidence">
            <a:extLst>
              <a:ext uri="{FF2B5EF4-FFF2-40B4-BE49-F238E27FC236}">
                <a16:creationId xmlns:a16="http://schemas.microsoft.com/office/drawing/2014/main" id="{D8F92D29-8782-47BF-AED7-9863E2B54F79}"/>
              </a:ext>
            </a:extLst>
          </p:cNvPr>
          <p:cNvPicPr>
            <a:picLocks noChangeAspect="1"/>
          </p:cNvPicPr>
          <p:nvPr/>
        </p:nvPicPr>
        <p:blipFill>
          <a:blip r:embed="rId6"/>
          <a:stretch>
            <a:fillRect/>
          </a:stretch>
        </p:blipFill>
        <p:spPr>
          <a:xfrm>
            <a:off x="6973680" y="4909210"/>
            <a:ext cx="751310" cy="1508140"/>
          </a:xfrm>
          <a:prstGeom prst="rect">
            <a:avLst/>
          </a:prstGeom>
        </p:spPr>
      </p:pic>
      <p:sp>
        <p:nvSpPr>
          <p:cNvPr id="39" name="TextBox 38">
            <a:extLst>
              <a:ext uri="{FF2B5EF4-FFF2-40B4-BE49-F238E27FC236}">
                <a16:creationId xmlns:a16="http://schemas.microsoft.com/office/drawing/2014/main" id="{AE04B05B-9DC4-4FBA-9B07-B8E8697B868D}"/>
              </a:ext>
            </a:extLst>
          </p:cNvPr>
          <p:cNvSpPr txBox="1"/>
          <p:nvPr/>
        </p:nvSpPr>
        <p:spPr>
          <a:xfrm>
            <a:off x="7731023" y="5362271"/>
            <a:ext cx="1170929"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cs typeface="Calibri"/>
              </a:rPr>
              <a:t>Difference in plant cells:</a:t>
            </a:r>
          </a:p>
          <a:p>
            <a:r>
              <a:rPr lang="en-US" sz="800" dirty="0">
                <a:cs typeface="Calibri"/>
              </a:rPr>
              <a:t>Plant cells have a cell wall so will not burst.</a:t>
            </a:r>
          </a:p>
          <a:p>
            <a:r>
              <a:rPr lang="en-US" sz="800" dirty="0">
                <a:cs typeface="Calibri"/>
              </a:rPr>
              <a:t>1.Turgid</a:t>
            </a:r>
          </a:p>
          <a:p>
            <a:r>
              <a:rPr lang="en-US" sz="800" dirty="0">
                <a:cs typeface="Calibri"/>
              </a:rPr>
              <a:t>2. Flaccid</a:t>
            </a:r>
          </a:p>
          <a:p>
            <a:r>
              <a:rPr lang="en-US" sz="800" dirty="0">
                <a:cs typeface="Calibri"/>
              </a:rPr>
              <a:t>3. </a:t>
            </a:r>
            <a:r>
              <a:rPr lang="en-US" sz="800" dirty="0" err="1">
                <a:cs typeface="Calibri"/>
              </a:rPr>
              <a:t>Plasmolysed</a:t>
            </a:r>
          </a:p>
        </p:txBody>
      </p:sp>
      <p:sp>
        <p:nvSpPr>
          <p:cNvPr id="40" name="TextBox 39">
            <a:extLst>
              <a:ext uri="{FF2B5EF4-FFF2-40B4-BE49-F238E27FC236}">
                <a16:creationId xmlns:a16="http://schemas.microsoft.com/office/drawing/2014/main" id="{27F993B1-0750-4713-9771-67113B736878}"/>
              </a:ext>
            </a:extLst>
          </p:cNvPr>
          <p:cNvSpPr txBox="1"/>
          <p:nvPr/>
        </p:nvSpPr>
        <p:spPr>
          <a:xfrm>
            <a:off x="7348299" y="5145048"/>
            <a:ext cx="219291"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cs typeface="Calibri"/>
              </a:rPr>
              <a:t>1</a:t>
            </a:r>
          </a:p>
        </p:txBody>
      </p:sp>
      <p:sp>
        <p:nvSpPr>
          <p:cNvPr id="41" name="TextBox 40">
            <a:extLst>
              <a:ext uri="{FF2B5EF4-FFF2-40B4-BE49-F238E27FC236}">
                <a16:creationId xmlns:a16="http://schemas.microsoft.com/office/drawing/2014/main" id="{F02994E6-5805-4C64-8020-897AC830ED8A}"/>
              </a:ext>
            </a:extLst>
          </p:cNvPr>
          <p:cNvSpPr txBox="1"/>
          <p:nvPr/>
        </p:nvSpPr>
        <p:spPr>
          <a:xfrm>
            <a:off x="7275892" y="5558805"/>
            <a:ext cx="353762"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cs typeface="Calibri"/>
              </a:rPr>
              <a:t>2</a:t>
            </a:r>
          </a:p>
        </p:txBody>
      </p:sp>
      <p:sp>
        <p:nvSpPr>
          <p:cNvPr id="42" name="TextBox 41">
            <a:extLst>
              <a:ext uri="{FF2B5EF4-FFF2-40B4-BE49-F238E27FC236}">
                <a16:creationId xmlns:a16="http://schemas.microsoft.com/office/drawing/2014/main" id="{F3E48BB3-C90A-4AD5-B938-D2F82FF8386D}"/>
              </a:ext>
            </a:extLst>
          </p:cNvPr>
          <p:cNvSpPr txBox="1"/>
          <p:nvPr/>
        </p:nvSpPr>
        <p:spPr>
          <a:xfrm>
            <a:off x="7441393" y="5951873"/>
            <a:ext cx="395137"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cs typeface="Calibri"/>
              </a:rPr>
              <a:t>3. </a:t>
            </a:r>
          </a:p>
        </p:txBody>
      </p:sp>
      <p:sp>
        <p:nvSpPr>
          <p:cNvPr id="2" name="Cross 1">
            <a:extLst>
              <a:ext uri="{FF2B5EF4-FFF2-40B4-BE49-F238E27FC236}">
                <a16:creationId xmlns:a16="http://schemas.microsoft.com/office/drawing/2014/main" id="{E8656FC3-78B1-E8C4-9BFE-4CB380B6DC0A}"/>
              </a:ext>
            </a:extLst>
          </p:cNvPr>
          <p:cNvSpPr/>
          <p:nvPr/>
        </p:nvSpPr>
        <p:spPr>
          <a:xfrm rot="2640000">
            <a:off x="6258064" y="4777551"/>
            <a:ext cx="1360635" cy="1324634"/>
          </a:xfrm>
          <a:prstGeom prst="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Cross 2">
            <a:extLst>
              <a:ext uri="{FF2B5EF4-FFF2-40B4-BE49-F238E27FC236}">
                <a16:creationId xmlns:a16="http://schemas.microsoft.com/office/drawing/2014/main" id="{2238E47E-8FB5-A552-CD7C-CE2FB7B131BB}"/>
              </a:ext>
            </a:extLst>
          </p:cNvPr>
          <p:cNvSpPr/>
          <p:nvPr/>
        </p:nvSpPr>
        <p:spPr>
          <a:xfrm rot="2640000">
            <a:off x="3151906" y="4799033"/>
            <a:ext cx="1085628" cy="1023845"/>
          </a:xfrm>
          <a:prstGeom prst="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Cross 4">
            <a:extLst>
              <a:ext uri="{FF2B5EF4-FFF2-40B4-BE49-F238E27FC236}">
                <a16:creationId xmlns:a16="http://schemas.microsoft.com/office/drawing/2014/main" id="{2A1EE1BF-D5FD-4A96-F50C-88A255FA174D}"/>
              </a:ext>
            </a:extLst>
          </p:cNvPr>
          <p:cNvSpPr/>
          <p:nvPr/>
        </p:nvSpPr>
        <p:spPr>
          <a:xfrm rot="2640000">
            <a:off x="666258" y="3331545"/>
            <a:ext cx="578583" cy="568364"/>
          </a:xfrm>
          <a:prstGeom prst="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41807851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srcRect l="22291" t="21728" r="23125" b="15556"/>
          <a:stretch/>
        </p:blipFill>
        <p:spPr>
          <a:xfrm>
            <a:off x="0" y="101600"/>
            <a:ext cx="9137250" cy="5905500"/>
          </a:xfrm>
          <a:prstGeom prst="rect">
            <a:avLst/>
          </a:prstGeom>
        </p:spPr>
      </p:pic>
    </p:spTree>
    <p:extLst>
      <p:ext uri="{BB962C8B-B14F-4D97-AF65-F5344CB8AC3E}">
        <p14:creationId xmlns:p14="http://schemas.microsoft.com/office/powerpoint/2010/main" val="13916595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srcRect l="22291" t="21728" r="23125" b="15556"/>
          <a:stretch/>
        </p:blipFill>
        <p:spPr>
          <a:xfrm>
            <a:off x="0" y="101600"/>
            <a:ext cx="9137250" cy="5905500"/>
          </a:xfrm>
          <a:prstGeom prst="rect">
            <a:avLst/>
          </a:prstGeom>
        </p:spPr>
      </p:pic>
      <p:sp>
        <p:nvSpPr>
          <p:cNvPr id="5" name="Rectangle 4"/>
          <p:cNvSpPr/>
          <p:nvPr/>
        </p:nvSpPr>
        <p:spPr>
          <a:xfrm>
            <a:off x="914400" y="660400"/>
            <a:ext cx="2463800" cy="17526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sp>
        <p:nvSpPr>
          <p:cNvPr id="6" name="Rectangle 5"/>
          <p:cNvSpPr/>
          <p:nvPr/>
        </p:nvSpPr>
        <p:spPr>
          <a:xfrm>
            <a:off x="3663950" y="431800"/>
            <a:ext cx="5276850" cy="122396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sp>
        <p:nvSpPr>
          <p:cNvPr id="7" name="Rectangle 6"/>
          <p:cNvSpPr/>
          <p:nvPr/>
        </p:nvSpPr>
        <p:spPr>
          <a:xfrm>
            <a:off x="6750" y="2547936"/>
            <a:ext cx="3619098" cy="89376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100" dirty="0"/>
              <a:t>Isotope =each of two or more forms of the same element that contain equal numbers of protons but different numbers of neutrons in their nuclei, and hence differ in relative atomic mass but not in chemical properties; in particular, a radioactive form of an element.</a:t>
            </a:r>
          </a:p>
        </p:txBody>
      </p:sp>
      <p:sp>
        <p:nvSpPr>
          <p:cNvPr id="8" name="Rectangle 7"/>
          <p:cNvSpPr/>
          <p:nvPr/>
        </p:nvSpPr>
        <p:spPr>
          <a:xfrm>
            <a:off x="6750" y="3495675"/>
            <a:ext cx="3371450" cy="336232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en-GB" sz="1200" dirty="0"/>
              <a:t>Chromatography can be used to separate mixtures of coloured </a:t>
            </a:r>
            <a:r>
              <a:rPr lang="en-GB" sz="1200" b="1" dirty="0"/>
              <a:t>compounds</a:t>
            </a:r>
            <a:r>
              <a:rPr lang="en-GB" sz="1200" dirty="0"/>
              <a:t>. Mixtures that are suitable for separation by chromatography include inks, dyes and colouring agents in food. Simple chromatography is carried out on paper. A spot of the mixture is placed on a pencil line near the bottom of a piece of chromatography paper – the line must be in pencil because pencil is insoluble in water and so will not move as the chromatography progresses. The paper is then placed upright in a suitable </a:t>
            </a:r>
            <a:r>
              <a:rPr lang="en-GB" sz="1200" b="1" dirty="0"/>
              <a:t>solvent</a:t>
            </a:r>
            <a:r>
              <a:rPr lang="en-GB" sz="1200" dirty="0"/>
              <a:t>, such as water.</a:t>
            </a:r>
          </a:p>
          <a:p>
            <a:r>
              <a:rPr lang="en-GB" sz="1200" dirty="0"/>
              <a:t>As the solvent soaks up the paper, it carries the mixtures with it. Different components of the mixture will move at different rates. This separates the mixture out.</a:t>
            </a:r>
          </a:p>
          <a:p>
            <a:br>
              <a:rPr lang="en-GB" sz="1200" dirty="0"/>
            </a:br>
            <a:endParaRPr lang="en-GB" sz="1200" dirty="0"/>
          </a:p>
        </p:txBody>
      </p:sp>
      <p:sp>
        <p:nvSpPr>
          <p:cNvPr id="9" name="Rectangle 8"/>
          <p:cNvSpPr/>
          <p:nvPr/>
        </p:nvSpPr>
        <p:spPr>
          <a:xfrm>
            <a:off x="3467542" y="3454010"/>
            <a:ext cx="3644015" cy="135253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en-GB" sz="1050" dirty="0"/>
              <a:t>Distillation separates a </a:t>
            </a:r>
            <a:r>
              <a:rPr lang="en-GB" sz="1050" b="1" dirty="0"/>
              <a:t>liquid</a:t>
            </a:r>
            <a:r>
              <a:rPr lang="en-GB" sz="1050" dirty="0"/>
              <a:t> from a solution. For example, water can be separated from salty water by simple distillation. This method works because the water evaporates from the solution, but is then cooled and </a:t>
            </a:r>
            <a:r>
              <a:rPr lang="en-GB" sz="1050" b="1" dirty="0"/>
              <a:t>condensed</a:t>
            </a:r>
            <a:r>
              <a:rPr lang="en-GB" sz="1050" dirty="0"/>
              <a:t> in a condenser and collected in a separate container. The salt does not evaporate and so it stays behind.</a:t>
            </a:r>
          </a:p>
          <a:p>
            <a:endParaRPr lang="en-GB" sz="1100" dirty="0"/>
          </a:p>
        </p:txBody>
      </p:sp>
      <p:sp>
        <p:nvSpPr>
          <p:cNvPr id="10" name="Rectangle 9"/>
          <p:cNvSpPr/>
          <p:nvPr/>
        </p:nvSpPr>
        <p:spPr>
          <a:xfrm>
            <a:off x="7200900" y="3924299"/>
            <a:ext cx="1936350" cy="916783"/>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100" dirty="0"/>
              <a:t>An element is a substance that cannot be broken down into any other substance. Every element is made up of its own type of atom</a:t>
            </a:r>
          </a:p>
        </p:txBody>
      </p:sp>
      <p:sp>
        <p:nvSpPr>
          <p:cNvPr id="11" name="Rectangle 10"/>
          <p:cNvSpPr/>
          <p:nvPr/>
        </p:nvSpPr>
        <p:spPr>
          <a:xfrm>
            <a:off x="7200900" y="5395120"/>
            <a:ext cx="1936350" cy="146288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a:t>A compound is a substance that contains two or more elements that are chemically combined</a:t>
            </a:r>
          </a:p>
        </p:txBody>
      </p:sp>
      <p:sp>
        <p:nvSpPr>
          <p:cNvPr id="12" name="Rectangle 11"/>
          <p:cNvSpPr/>
          <p:nvPr/>
        </p:nvSpPr>
        <p:spPr>
          <a:xfrm>
            <a:off x="3698874" y="5260974"/>
            <a:ext cx="3298425" cy="147002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en-GB" sz="1200" dirty="0"/>
              <a:t>One way to separate a soluble solid from its solution is to make </a:t>
            </a:r>
            <a:r>
              <a:rPr lang="en-GB" sz="1200" b="1" dirty="0"/>
              <a:t>crystals</a:t>
            </a:r>
            <a:r>
              <a:rPr lang="en-GB" sz="1200" dirty="0"/>
              <a:t>. This involves </a:t>
            </a:r>
            <a:r>
              <a:rPr lang="en-GB" sz="1200" b="1" dirty="0"/>
              <a:t>evaporating</a:t>
            </a:r>
            <a:r>
              <a:rPr lang="en-GB" sz="1200" dirty="0"/>
              <a:t> the solution to a much smaller volume and then leaving it to cool. As the solution cools, crystals form, and these can be obtained by </a:t>
            </a:r>
            <a:r>
              <a:rPr lang="en-GB" sz="1200" b="1" dirty="0"/>
              <a:t>filtration</a:t>
            </a:r>
            <a:r>
              <a:rPr lang="en-GB" sz="1200" dirty="0"/>
              <a:t>.</a:t>
            </a:r>
          </a:p>
          <a:p>
            <a:br>
              <a:rPr lang="en-GB" sz="1200" dirty="0"/>
            </a:br>
            <a:endParaRPr lang="en-GB" sz="1200" dirty="0"/>
          </a:p>
        </p:txBody>
      </p:sp>
      <p:sp>
        <p:nvSpPr>
          <p:cNvPr id="13" name="Rectangle 12"/>
          <p:cNvSpPr/>
          <p:nvPr/>
        </p:nvSpPr>
        <p:spPr>
          <a:xfrm>
            <a:off x="3645786" y="2356642"/>
            <a:ext cx="309375" cy="378617"/>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GB" dirty="0"/>
              <a:t>2</a:t>
            </a:r>
          </a:p>
        </p:txBody>
      </p:sp>
      <p:sp>
        <p:nvSpPr>
          <p:cNvPr id="14" name="Rectangle 13"/>
          <p:cNvSpPr/>
          <p:nvPr/>
        </p:nvSpPr>
        <p:spPr>
          <a:xfrm>
            <a:off x="3645786" y="2718591"/>
            <a:ext cx="309375" cy="378617"/>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GB" dirty="0"/>
              <a:t>2</a:t>
            </a:r>
          </a:p>
        </p:txBody>
      </p:sp>
      <p:sp>
        <p:nvSpPr>
          <p:cNvPr id="15" name="Rectangle 14"/>
          <p:cNvSpPr/>
          <p:nvPr/>
        </p:nvSpPr>
        <p:spPr>
          <a:xfrm>
            <a:off x="3645785" y="3109509"/>
            <a:ext cx="309375" cy="378617"/>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GB" dirty="0"/>
              <a:t>2</a:t>
            </a:r>
          </a:p>
        </p:txBody>
      </p:sp>
      <p:sp>
        <p:nvSpPr>
          <p:cNvPr id="16" name="Rectangle 15"/>
          <p:cNvSpPr/>
          <p:nvPr/>
        </p:nvSpPr>
        <p:spPr>
          <a:xfrm>
            <a:off x="4953885" y="2398304"/>
            <a:ext cx="253115" cy="306791"/>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GB" dirty="0"/>
              <a:t>2</a:t>
            </a:r>
          </a:p>
        </p:txBody>
      </p:sp>
      <p:sp>
        <p:nvSpPr>
          <p:cNvPr id="17" name="Rectangle 16"/>
          <p:cNvSpPr/>
          <p:nvPr/>
        </p:nvSpPr>
        <p:spPr>
          <a:xfrm>
            <a:off x="4877688" y="2694002"/>
            <a:ext cx="309375" cy="378617"/>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GB" dirty="0"/>
              <a:t>2</a:t>
            </a:r>
          </a:p>
        </p:txBody>
      </p:sp>
      <p:sp>
        <p:nvSpPr>
          <p:cNvPr id="18" name="Rectangle 17"/>
          <p:cNvSpPr/>
          <p:nvPr/>
        </p:nvSpPr>
        <p:spPr>
          <a:xfrm>
            <a:off x="4877687" y="3084920"/>
            <a:ext cx="309375" cy="378617"/>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GB" dirty="0"/>
              <a:t>2</a:t>
            </a:r>
          </a:p>
        </p:txBody>
      </p:sp>
      <p:sp>
        <p:nvSpPr>
          <p:cNvPr id="19" name="Rectangle 18"/>
          <p:cNvSpPr/>
          <p:nvPr/>
        </p:nvSpPr>
        <p:spPr>
          <a:xfrm>
            <a:off x="6633459" y="2387211"/>
            <a:ext cx="253115" cy="306791"/>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GB" dirty="0"/>
              <a:t>2</a:t>
            </a:r>
          </a:p>
        </p:txBody>
      </p:sp>
      <p:sp>
        <p:nvSpPr>
          <p:cNvPr id="20" name="Rectangle 19"/>
          <p:cNvSpPr/>
          <p:nvPr/>
        </p:nvSpPr>
        <p:spPr>
          <a:xfrm>
            <a:off x="7963785" y="2375696"/>
            <a:ext cx="253115" cy="306791"/>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GB" dirty="0"/>
              <a:t>2</a:t>
            </a:r>
          </a:p>
        </p:txBody>
      </p:sp>
      <p:sp>
        <p:nvSpPr>
          <p:cNvPr id="21" name="Rectangle 20"/>
          <p:cNvSpPr/>
          <p:nvPr/>
        </p:nvSpPr>
        <p:spPr>
          <a:xfrm>
            <a:off x="6633459" y="2758289"/>
            <a:ext cx="253115" cy="306791"/>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GB" dirty="0"/>
              <a:t>2</a:t>
            </a:r>
          </a:p>
        </p:txBody>
      </p:sp>
      <p:sp>
        <p:nvSpPr>
          <p:cNvPr id="22" name="Rectangle 21"/>
          <p:cNvSpPr/>
          <p:nvPr/>
        </p:nvSpPr>
        <p:spPr>
          <a:xfrm>
            <a:off x="6719180" y="3121819"/>
            <a:ext cx="253115" cy="306791"/>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GB" dirty="0"/>
              <a:t>2</a:t>
            </a:r>
          </a:p>
        </p:txBody>
      </p:sp>
      <p:pic>
        <p:nvPicPr>
          <p:cNvPr id="23" name="Picture 22"/>
          <p:cNvPicPr>
            <a:picLocks noChangeAspect="1"/>
          </p:cNvPicPr>
          <p:nvPr/>
        </p:nvPicPr>
        <p:blipFill>
          <a:blip r:embed="rId3"/>
          <a:stretch>
            <a:fillRect/>
          </a:stretch>
        </p:blipFill>
        <p:spPr>
          <a:xfrm>
            <a:off x="1048812" y="606425"/>
            <a:ext cx="1975074" cy="1929647"/>
          </a:xfrm>
          <a:prstGeom prst="rect">
            <a:avLst/>
          </a:prstGeom>
        </p:spPr>
      </p:pic>
      <p:pic>
        <p:nvPicPr>
          <p:cNvPr id="24" name="Picture 23"/>
          <p:cNvPicPr>
            <a:picLocks noChangeAspect="1"/>
          </p:cNvPicPr>
          <p:nvPr/>
        </p:nvPicPr>
        <p:blipFill rotWithShape="1">
          <a:blip r:embed="rId4"/>
          <a:srcRect t="29762" b="17381"/>
          <a:stretch/>
        </p:blipFill>
        <p:spPr>
          <a:xfrm>
            <a:off x="3743124" y="365126"/>
            <a:ext cx="1651002" cy="1357491"/>
          </a:xfrm>
          <a:prstGeom prst="rect">
            <a:avLst/>
          </a:prstGeom>
        </p:spPr>
      </p:pic>
      <p:pic>
        <p:nvPicPr>
          <p:cNvPr id="25" name="Picture 24"/>
          <p:cNvPicPr>
            <a:picLocks noChangeAspect="1"/>
          </p:cNvPicPr>
          <p:nvPr/>
        </p:nvPicPr>
        <p:blipFill>
          <a:blip r:embed="rId5"/>
          <a:stretch>
            <a:fillRect/>
          </a:stretch>
        </p:blipFill>
        <p:spPr>
          <a:xfrm>
            <a:off x="5892800" y="139169"/>
            <a:ext cx="1701800" cy="2397411"/>
          </a:xfrm>
          <a:prstGeom prst="rect">
            <a:avLst/>
          </a:prstGeom>
        </p:spPr>
      </p:pic>
      <p:pic>
        <p:nvPicPr>
          <p:cNvPr id="26" name="Picture 25"/>
          <p:cNvPicPr>
            <a:picLocks noChangeAspect="1"/>
          </p:cNvPicPr>
          <p:nvPr/>
        </p:nvPicPr>
        <p:blipFill rotWithShape="1">
          <a:blip r:embed="rId6"/>
          <a:srcRect l="14038" t="22190" r="17769" b="6571"/>
          <a:stretch/>
        </p:blipFill>
        <p:spPr>
          <a:xfrm>
            <a:off x="7651082" y="419700"/>
            <a:ext cx="1307482" cy="1216414"/>
          </a:xfrm>
          <a:prstGeom prst="rect">
            <a:avLst/>
          </a:prstGeom>
        </p:spPr>
      </p:pic>
    </p:spTree>
    <p:extLst>
      <p:ext uri="{BB962C8B-B14F-4D97-AF65-F5344CB8AC3E}">
        <p14:creationId xmlns:p14="http://schemas.microsoft.com/office/powerpoint/2010/main" val="20890918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TextBox 5"/>
          <p:cNvSpPr txBox="1"/>
          <p:nvPr/>
        </p:nvSpPr>
        <p:spPr>
          <a:xfrm>
            <a:off x="8728363" y="857250"/>
            <a:ext cx="415637" cy="877163"/>
          </a:xfrm>
          <a:prstGeom prst="rect">
            <a:avLst/>
          </a:prstGeom>
          <a:noFill/>
        </p:spPr>
        <p:txBody>
          <a:bodyPr wrap="square" rtlCol="0">
            <a:spAutoFit/>
          </a:bodyPr>
          <a:lstStyle/>
          <a:p>
            <a:pPr algn="ctr"/>
            <a:r>
              <a:rPr lang="en-GB" sz="2400" dirty="0"/>
              <a:t>H</a:t>
            </a:r>
          </a:p>
          <a:p>
            <a:pPr algn="ctr"/>
            <a:r>
              <a:rPr lang="en-GB" sz="1350" dirty="0"/>
              <a:t>tier</a:t>
            </a:r>
          </a:p>
        </p:txBody>
      </p:sp>
      <p:graphicFrame>
        <p:nvGraphicFramePr>
          <p:cNvPr id="2" name="Table 1"/>
          <p:cNvGraphicFramePr>
            <a:graphicFrameLocks noGrp="1"/>
          </p:cNvGraphicFramePr>
          <p:nvPr/>
        </p:nvGraphicFramePr>
        <p:xfrm>
          <a:off x="36103" y="1086386"/>
          <a:ext cx="5456303" cy="643315"/>
        </p:xfrm>
        <a:graphic>
          <a:graphicData uri="http://schemas.openxmlformats.org/drawingml/2006/table">
            <a:tbl>
              <a:tblPr firstRow="1" bandRow="1">
                <a:tableStyleId>{5940675A-B579-460E-94D1-54222C63F5DA}</a:tableStyleId>
              </a:tblPr>
              <a:tblGrid>
                <a:gridCol w="762079">
                  <a:extLst>
                    <a:ext uri="{9D8B030D-6E8A-4147-A177-3AD203B41FA5}">
                      <a16:colId xmlns:a16="http://schemas.microsoft.com/office/drawing/2014/main" val="3914440049"/>
                    </a:ext>
                  </a:extLst>
                </a:gridCol>
                <a:gridCol w="4694224">
                  <a:extLst>
                    <a:ext uri="{9D8B030D-6E8A-4147-A177-3AD203B41FA5}">
                      <a16:colId xmlns:a16="http://schemas.microsoft.com/office/drawing/2014/main" val="3197881762"/>
                    </a:ext>
                  </a:extLst>
                </a:gridCol>
              </a:tblGrid>
              <a:tr h="205740">
                <a:tc>
                  <a:txBody>
                    <a:bodyPr/>
                    <a:lstStyle/>
                    <a:p>
                      <a:endParaRPr lang="en-GB" sz="900" dirty="0">
                        <a:latin typeface="Arial" panose="020B0604020202020204" pitchFamily="34" charset="0"/>
                        <a:cs typeface="Arial" panose="020B0604020202020204" pitchFamily="34" charset="0"/>
                      </a:endParaRPr>
                    </a:p>
                  </a:txBody>
                  <a:tcPr marL="68580" marR="68580" marT="34290" marB="34290"/>
                </a:tc>
                <a:tc>
                  <a:txBody>
                    <a:bodyPr/>
                    <a:lstStyle/>
                    <a:p>
                      <a:r>
                        <a:rPr lang="en-GB" sz="900" b="0" i="0" kern="1200" dirty="0">
                          <a:solidFill>
                            <a:schemeClr val="tx1"/>
                          </a:solidFill>
                          <a:effectLst/>
                          <a:latin typeface="Arial" panose="020B0604020202020204" pitchFamily="34" charset="0"/>
                          <a:ea typeface="+mn-ea"/>
                          <a:cs typeface="Arial" panose="020B0604020202020204" pitchFamily="34" charset="0"/>
                        </a:rPr>
                        <a:t>A substance made of one type of atom only.</a:t>
                      </a:r>
                      <a:endParaRPr lang="en-GB" sz="9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412047459"/>
                  </a:ext>
                </a:extLst>
              </a:tr>
              <a:tr h="205740">
                <a:tc>
                  <a:txBody>
                    <a:bodyPr/>
                    <a:lstStyle/>
                    <a:p>
                      <a:endParaRPr lang="en-GB" sz="900" dirty="0">
                        <a:latin typeface="Arial" panose="020B0604020202020204" pitchFamily="34" charset="0"/>
                        <a:cs typeface="Arial" panose="020B0604020202020204" pitchFamily="34" charset="0"/>
                      </a:endParaRPr>
                    </a:p>
                  </a:txBody>
                  <a:tcPr marL="68580" marR="68580" marT="34290" marB="34290"/>
                </a:tc>
                <a:tc>
                  <a:txBody>
                    <a:bodyPr/>
                    <a:lstStyle/>
                    <a:p>
                      <a:r>
                        <a:rPr lang="en-GB" sz="900" dirty="0">
                          <a:latin typeface="Arial" panose="020B0604020202020204" pitchFamily="34" charset="0"/>
                          <a:cs typeface="Arial" panose="020B0604020202020204" pitchFamily="34" charset="0"/>
                        </a:rPr>
                        <a:t>Two are more different</a:t>
                      </a:r>
                      <a:r>
                        <a:rPr lang="en-GB" sz="900" baseline="0" dirty="0">
                          <a:latin typeface="Arial" panose="020B0604020202020204" pitchFamily="34" charset="0"/>
                          <a:cs typeface="Arial" panose="020B0604020202020204" pitchFamily="34" charset="0"/>
                        </a:rPr>
                        <a:t> types of atoms chemically bonded together</a:t>
                      </a:r>
                      <a:endParaRPr lang="en-GB" sz="9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2050928457"/>
                  </a:ext>
                </a:extLst>
              </a:tr>
              <a:tr h="231835">
                <a:tc>
                  <a:txBody>
                    <a:bodyPr/>
                    <a:lstStyle/>
                    <a:p>
                      <a:endParaRPr lang="en-GB" sz="900" dirty="0">
                        <a:latin typeface="Arial" panose="020B0604020202020204" pitchFamily="34" charset="0"/>
                        <a:cs typeface="Arial" panose="020B0604020202020204" pitchFamily="34" charset="0"/>
                      </a:endParaRPr>
                    </a:p>
                  </a:txBody>
                  <a:tcPr marL="68580" marR="68580" marT="34290" marB="34290"/>
                </a:tc>
                <a:tc>
                  <a:txBody>
                    <a:bodyPr/>
                    <a:lstStyle/>
                    <a:p>
                      <a:r>
                        <a:rPr lang="en-GB" sz="900" dirty="0">
                          <a:latin typeface="Arial" panose="020B0604020202020204" pitchFamily="34" charset="0"/>
                          <a:cs typeface="Arial" panose="020B0604020202020204" pitchFamily="34" charset="0"/>
                        </a:rPr>
                        <a:t>Elements and/or</a:t>
                      </a:r>
                      <a:r>
                        <a:rPr lang="en-GB" sz="900" baseline="0" dirty="0">
                          <a:latin typeface="Arial" panose="020B0604020202020204" pitchFamily="34" charset="0"/>
                          <a:cs typeface="Arial" panose="020B0604020202020204" pitchFamily="34" charset="0"/>
                        </a:rPr>
                        <a:t> compounds combined together but not bonded. Can easily be separated</a:t>
                      </a:r>
                      <a:endParaRPr lang="en-GB" sz="9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215486446"/>
                  </a:ext>
                </a:extLst>
              </a:tr>
            </a:tbl>
          </a:graphicData>
        </a:graphic>
      </p:graphicFrame>
      <p:graphicFrame>
        <p:nvGraphicFramePr>
          <p:cNvPr id="5" name="Table 4"/>
          <p:cNvGraphicFramePr>
            <a:graphicFrameLocks noGrp="1"/>
          </p:cNvGraphicFramePr>
          <p:nvPr/>
        </p:nvGraphicFramePr>
        <p:xfrm>
          <a:off x="6337758" y="4358821"/>
          <a:ext cx="2750021" cy="1581786"/>
        </p:xfrm>
        <a:graphic>
          <a:graphicData uri="http://schemas.openxmlformats.org/drawingml/2006/table">
            <a:tbl>
              <a:tblPr firstRow="1" bandRow="1">
                <a:tableStyleId>{5940675A-B579-460E-94D1-54222C63F5DA}</a:tableStyleId>
              </a:tblPr>
              <a:tblGrid>
                <a:gridCol w="2750021">
                  <a:extLst>
                    <a:ext uri="{9D8B030D-6E8A-4147-A177-3AD203B41FA5}">
                      <a16:colId xmlns:a16="http://schemas.microsoft.com/office/drawing/2014/main" val="3197881762"/>
                    </a:ext>
                  </a:extLst>
                </a:gridCol>
              </a:tblGrid>
              <a:tr h="215698">
                <a:tc>
                  <a:txBody>
                    <a:bodyPr/>
                    <a:lstStyle/>
                    <a:p>
                      <a:pPr algn="ctr"/>
                      <a:r>
                        <a:rPr lang="en-GB" sz="900" dirty="0">
                          <a:latin typeface="Arial" panose="020B0604020202020204" pitchFamily="34" charset="0"/>
                          <a:cs typeface="Arial" panose="020B0604020202020204" pitchFamily="34" charset="0"/>
                        </a:rPr>
                        <a:t>Separation techniques</a:t>
                      </a:r>
                    </a:p>
                  </a:txBody>
                  <a:tcPr marL="68580" marR="68580" marT="34290" marB="34290"/>
                </a:tc>
                <a:extLst>
                  <a:ext uri="{0D108BD9-81ED-4DB2-BD59-A6C34878D82A}">
                    <a16:rowId xmlns:a16="http://schemas.microsoft.com/office/drawing/2014/main" val="1412047459"/>
                  </a:ext>
                </a:extLst>
              </a:tr>
              <a:tr h="1366088">
                <a:tc>
                  <a:txBody>
                    <a:bodyPr/>
                    <a:lstStyle/>
                    <a:p>
                      <a:pPr algn="l"/>
                      <a:r>
                        <a:rPr lang="en-GB" sz="900" dirty="0">
                          <a:latin typeface="Arial" panose="020B0604020202020204" pitchFamily="34" charset="0"/>
                          <a:cs typeface="Arial" panose="020B0604020202020204" pitchFamily="34" charset="0"/>
                        </a:rPr>
                        <a:t>1. </a:t>
                      </a:r>
                      <a:r>
                        <a:rPr lang="en-GB" sz="900" dirty="0"/>
                        <a:t>________________</a:t>
                      </a:r>
                      <a:br>
                        <a:rPr lang="en-GB" sz="900" dirty="0">
                          <a:latin typeface="Arial" panose="020B0604020202020204" pitchFamily="34" charset="0"/>
                          <a:cs typeface="Arial" panose="020B0604020202020204" pitchFamily="34" charset="0"/>
                        </a:rPr>
                      </a:br>
                      <a:endParaRPr lang="en-GB" sz="900" dirty="0">
                        <a:latin typeface="Arial" panose="020B0604020202020204" pitchFamily="34" charset="0"/>
                        <a:cs typeface="Arial" panose="020B0604020202020204" pitchFamily="34" charset="0"/>
                      </a:endParaRPr>
                    </a:p>
                    <a:p>
                      <a:pPr algn="l"/>
                      <a:r>
                        <a:rPr lang="en-GB" sz="900" dirty="0">
                          <a:latin typeface="Arial" panose="020B0604020202020204" pitchFamily="34" charset="0"/>
                          <a:cs typeface="Arial" panose="020B0604020202020204" pitchFamily="34" charset="0"/>
                        </a:rPr>
                        <a:t>2. </a:t>
                      </a:r>
                      <a:r>
                        <a:rPr lang="en-GB" sz="900" dirty="0"/>
                        <a:t>________________</a:t>
                      </a:r>
                      <a:br>
                        <a:rPr lang="en-GB" sz="900" dirty="0">
                          <a:latin typeface="Arial" panose="020B0604020202020204" pitchFamily="34" charset="0"/>
                          <a:cs typeface="Arial" panose="020B0604020202020204" pitchFamily="34" charset="0"/>
                        </a:rPr>
                      </a:br>
                      <a:br>
                        <a:rPr lang="en-GB" sz="900" dirty="0">
                          <a:latin typeface="Arial" panose="020B0604020202020204" pitchFamily="34" charset="0"/>
                          <a:cs typeface="Arial" panose="020B0604020202020204" pitchFamily="34" charset="0"/>
                        </a:rPr>
                      </a:br>
                      <a:r>
                        <a:rPr lang="en-GB" sz="900" dirty="0">
                          <a:latin typeface="Arial" panose="020B0604020202020204" pitchFamily="34" charset="0"/>
                          <a:cs typeface="Arial" panose="020B0604020202020204" pitchFamily="34" charset="0"/>
                        </a:rPr>
                        <a:t>3. </a:t>
                      </a:r>
                      <a:r>
                        <a:rPr lang="en-GB" sz="900" dirty="0"/>
                        <a:t>________________</a:t>
                      </a:r>
                      <a:br>
                        <a:rPr lang="en-GB" sz="900" baseline="0" dirty="0">
                          <a:latin typeface="Arial" panose="020B0604020202020204" pitchFamily="34" charset="0"/>
                          <a:cs typeface="Arial" panose="020B0604020202020204" pitchFamily="34" charset="0"/>
                        </a:rPr>
                      </a:br>
                      <a:br>
                        <a:rPr lang="en-GB" sz="900" baseline="0" dirty="0">
                          <a:latin typeface="Arial" panose="020B0604020202020204" pitchFamily="34" charset="0"/>
                          <a:cs typeface="Arial" panose="020B0604020202020204" pitchFamily="34" charset="0"/>
                        </a:rPr>
                      </a:br>
                      <a:r>
                        <a:rPr lang="en-GB" sz="900" baseline="0" dirty="0">
                          <a:latin typeface="Arial" panose="020B0604020202020204" pitchFamily="34" charset="0"/>
                          <a:cs typeface="Arial" panose="020B0604020202020204" pitchFamily="34" charset="0"/>
                        </a:rPr>
                        <a:t>4. </a:t>
                      </a:r>
                      <a:r>
                        <a:rPr lang="en-GB" sz="900" dirty="0"/>
                        <a:t>________________</a:t>
                      </a:r>
                      <a:br>
                        <a:rPr lang="en-GB" sz="900" baseline="0" dirty="0">
                          <a:latin typeface="Arial" panose="020B0604020202020204" pitchFamily="34" charset="0"/>
                          <a:cs typeface="Arial" panose="020B0604020202020204" pitchFamily="34" charset="0"/>
                        </a:rPr>
                      </a:br>
                      <a:br>
                        <a:rPr lang="en-GB" sz="900" baseline="0" dirty="0">
                          <a:latin typeface="Arial" panose="020B0604020202020204" pitchFamily="34" charset="0"/>
                          <a:cs typeface="Arial" panose="020B0604020202020204" pitchFamily="34" charset="0"/>
                        </a:rPr>
                      </a:br>
                      <a:r>
                        <a:rPr lang="en-GB" sz="900" baseline="0" dirty="0">
                          <a:latin typeface="Arial" panose="020B0604020202020204" pitchFamily="34" charset="0"/>
                          <a:cs typeface="Arial" panose="020B0604020202020204" pitchFamily="34" charset="0"/>
                        </a:rPr>
                        <a:t>5. </a:t>
                      </a:r>
                      <a:r>
                        <a:rPr lang="en-GB" sz="900" dirty="0"/>
                        <a:t>________________</a:t>
                      </a:r>
                      <a:endParaRPr lang="en-GB" sz="9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2050928457"/>
                  </a:ext>
                </a:extLst>
              </a:tr>
            </a:tbl>
          </a:graphicData>
        </a:graphic>
      </p:graphicFrame>
      <p:graphicFrame>
        <p:nvGraphicFramePr>
          <p:cNvPr id="3" name="Table 2"/>
          <p:cNvGraphicFramePr>
            <a:graphicFrameLocks noGrp="1"/>
          </p:cNvGraphicFramePr>
          <p:nvPr/>
        </p:nvGraphicFramePr>
        <p:xfrm>
          <a:off x="90622" y="4697277"/>
          <a:ext cx="6096002" cy="1243330"/>
        </p:xfrm>
        <a:graphic>
          <a:graphicData uri="http://schemas.openxmlformats.org/drawingml/2006/table">
            <a:tbl>
              <a:tblPr firstRow="1" bandRow="1">
                <a:tableStyleId>{5940675A-B579-460E-94D1-54222C63F5DA}</a:tableStyleId>
              </a:tblPr>
              <a:tblGrid>
                <a:gridCol w="782783">
                  <a:extLst>
                    <a:ext uri="{9D8B030D-6E8A-4147-A177-3AD203B41FA5}">
                      <a16:colId xmlns:a16="http://schemas.microsoft.com/office/drawing/2014/main" val="3671433428"/>
                    </a:ext>
                  </a:extLst>
                </a:gridCol>
                <a:gridCol w="1066108">
                  <a:extLst>
                    <a:ext uri="{9D8B030D-6E8A-4147-A177-3AD203B41FA5}">
                      <a16:colId xmlns:a16="http://schemas.microsoft.com/office/drawing/2014/main" val="3684460555"/>
                    </a:ext>
                  </a:extLst>
                </a:gridCol>
                <a:gridCol w="1147157">
                  <a:extLst>
                    <a:ext uri="{9D8B030D-6E8A-4147-A177-3AD203B41FA5}">
                      <a16:colId xmlns:a16="http://schemas.microsoft.com/office/drawing/2014/main" val="1482425455"/>
                    </a:ext>
                  </a:extLst>
                </a:gridCol>
                <a:gridCol w="953885">
                  <a:extLst>
                    <a:ext uri="{9D8B030D-6E8A-4147-A177-3AD203B41FA5}">
                      <a16:colId xmlns:a16="http://schemas.microsoft.com/office/drawing/2014/main" val="2305558608"/>
                    </a:ext>
                  </a:extLst>
                </a:gridCol>
                <a:gridCol w="985058">
                  <a:extLst>
                    <a:ext uri="{9D8B030D-6E8A-4147-A177-3AD203B41FA5}">
                      <a16:colId xmlns:a16="http://schemas.microsoft.com/office/drawing/2014/main" val="3396252716"/>
                    </a:ext>
                  </a:extLst>
                </a:gridCol>
                <a:gridCol w="1161011">
                  <a:extLst>
                    <a:ext uri="{9D8B030D-6E8A-4147-A177-3AD203B41FA5}">
                      <a16:colId xmlns:a16="http://schemas.microsoft.com/office/drawing/2014/main" val="2565933391"/>
                    </a:ext>
                  </a:extLst>
                </a:gridCol>
              </a:tblGrid>
              <a:tr h="205740">
                <a:tc gridSpan="6">
                  <a:txBody>
                    <a:bodyPr/>
                    <a:lstStyle/>
                    <a:p>
                      <a:pPr algn="ctr"/>
                      <a:r>
                        <a:rPr lang="en-GB" sz="900" dirty="0">
                          <a:latin typeface="Arial" panose="020B0604020202020204" pitchFamily="34" charset="0"/>
                          <a:cs typeface="Arial" panose="020B0604020202020204" pitchFamily="34" charset="0"/>
                        </a:rPr>
                        <a:t>Development of the atomic model</a:t>
                      </a:r>
                    </a:p>
                  </a:txBody>
                  <a:tcPr marL="68580" marR="68580" marT="34290" marB="34290"/>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334264507"/>
                  </a:ext>
                </a:extLst>
              </a:tr>
              <a:tr h="488950">
                <a:tc rowSpan="2">
                  <a:txBody>
                    <a:bodyPr/>
                    <a:lstStyle/>
                    <a:p>
                      <a:pPr algn="ctr"/>
                      <a:endParaRPr lang="en-GB" sz="900" dirty="0">
                        <a:latin typeface="Arial" panose="020B0604020202020204" pitchFamily="34" charset="0"/>
                        <a:cs typeface="Arial" panose="020B0604020202020204" pitchFamily="34" charset="0"/>
                      </a:endParaRPr>
                    </a:p>
                  </a:txBody>
                  <a:tcPr marL="68580" marR="68580" marT="34290" marB="34290"/>
                </a:tc>
                <a:tc>
                  <a:txBody>
                    <a:bodyPr/>
                    <a:lstStyle/>
                    <a:p>
                      <a:pPr algn="ctr"/>
                      <a:endParaRPr lang="en-GB" sz="900" dirty="0">
                        <a:latin typeface="Arial" panose="020B0604020202020204" pitchFamily="34" charset="0"/>
                        <a:cs typeface="Arial" panose="020B0604020202020204" pitchFamily="34" charset="0"/>
                      </a:endParaRPr>
                    </a:p>
                  </a:txBody>
                  <a:tcPr marL="68580" marR="68580" marT="34290" marB="34290"/>
                </a:tc>
                <a:tc>
                  <a:txBody>
                    <a:bodyPr/>
                    <a:lstStyle/>
                    <a:p>
                      <a:pPr algn="ctr"/>
                      <a:endParaRPr lang="en-GB" sz="900" dirty="0">
                        <a:latin typeface="Arial" panose="020B0604020202020204" pitchFamily="34" charset="0"/>
                        <a:cs typeface="Arial" panose="020B0604020202020204" pitchFamily="34" charset="0"/>
                      </a:endParaRPr>
                    </a:p>
                  </a:txBody>
                  <a:tcPr marL="68580" marR="68580" marT="34290" marB="34290"/>
                </a:tc>
                <a:tc>
                  <a:txBody>
                    <a:bodyPr/>
                    <a:lstStyle/>
                    <a:p>
                      <a:pPr algn="ctr"/>
                      <a:endParaRPr lang="en-GB" sz="900" dirty="0">
                        <a:latin typeface="Arial" panose="020B0604020202020204" pitchFamily="34" charset="0"/>
                        <a:cs typeface="Arial" panose="020B0604020202020204" pitchFamily="34" charset="0"/>
                      </a:endParaRPr>
                    </a:p>
                  </a:txBody>
                  <a:tcPr marL="68580" marR="68580" marT="34290" marB="34290"/>
                </a:tc>
                <a:tc rowSpan="2">
                  <a:txBody>
                    <a:bodyPr/>
                    <a:lstStyle/>
                    <a:p>
                      <a:pPr algn="ctr"/>
                      <a:endParaRPr lang="en-GB" sz="900" dirty="0">
                        <a:latin typeface="Arial" panose="020B0604020202020204" pitchFamily="34" charset="0"/>
                        <a:cs typeface="Arial" panose="020B0604020202020204" pitchFamily="34" charset="0"/>
                      </a:endParaRPr>
                    </a:p>
                  </a:txBody>
                  <a:tcPr marL="68580" marR="68580" marT="34290" marB="34290"/>
                </a:tc>
                <a:tc>
                  <a:txBody>
                    <a:bodyPr/>
                    <a:lstStyle/>
                    <a:p>
                      <a:pPr algn="ctr"/>
                      <a:endParaRPr lang="en-GB" sz="9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3307367307"/>
                  </a:ext>
                </a:extLst>
              </a:tr>
              <a:tr h="205740">
                <a:tc vMerge="1">
                  <a:txBody>
                    <a:bodyPr/>
                    <a:lstStyle/>
                    <a:p>
                      <a:endParaRPr lang="en-GB"/>
                    </a:p>
                  </a:txBody>
                  <a:tcPr/>
                </a:tc>
                <a:tc>
                  <a:txBody>
                    <a:bodyPr/>
                    <a:lstStyle/>
                    <a:p>
                      <a:pPr algn="ctr"/>
                      <a:r>
                        <a:rPr lang="en-GB" sz="900" dirty="0">
                          <a:latin typeface="Arial" panose="020B0604020202020204" pitchFamily="34" charset="0"/>
                          <a:cs typeface="Arial" panose="020B0604020202020204" pitchFamily="34" charset="0"/>
                        </a:rPr>
                        <a:t>JJ Thomson</a:t>
                      </a:r>
                    </a:p>
                  </a:txBody>
                  <a:tcPr marL="68580" marR="68580" marT="34290" marB="34290"/>
                </a:tc>
                <a:tc>
                  <a:txBody>
                    <a:bodyPr/>
                    <a:lstStyle/>
                    <a:p>
                      <a:pPr algn="ctr"/>
                      <a:r>
                        <a:rPr lang="en-GB" sz="900" dirty="0">
                          <a:latin typeface="Arial" panose="020B0604020202020204" pitchFamily="34" charset="0"/>
                          <a:cs typeface="Arial" panose="020B0604020202020204" pitchFamily="34" charset="0"/>
                        </a:rPr>
                        <a:t>Ernest Rutherford</a:t>
                      </a:r>
                    </a:p>
                  </a:txBody>
                  <a:tcPr marL="68580" marR="68580" marT="34290" marB="34290"/>
                </a:tc>
                <a:tc>
                  <a:txBody>
                    <a:bodyPr/>
                    <a:lstStyle/>
                    <a:p>
                      <a:pPr algn="ctr"/>
                      <a:r>
                        <a:rPr lang="en-GB" sz="900" dirty="0">
                          <a:latin typeface="Arial" panose="020B0604020202020204" pitchFamily="34" charset="0"/>
                          <a:cs typeface="Arial" panose="020B0604020202020204" pitchFamily="34" charset="0"/>
                        </a:rPr>
                        <a:t>Niels</a:t>
                      </a:r>
                      <a:r>
                        <a:rPr lang="en-GB" sz="900" baseline="0" dirty="0">
                          <a:latin typeface="Arial" panose="020B0604020202020204" pitchFamily="34" charset="0"/>
                          <a:cs typeface="Arial" panose="020B0604020202020204" pitchFamily="34" charset="0"/>
                        </a:rPr>
                        <a:t> Bohr</a:t>
                      </a:r>
                      <a:endParaRPr lang="en-GB" sz="900" dirty="0">
                        <a:latin typeface="Arial" panose="020B0604020202020204" pitchFamily="34" charset="0"/>
                        <a:cs typeface="Arial" panose="020B0604020202020204" pitchFamily="34" charset="0"/>
                      </a:endParaRPr>
                    </a:p>
                  </a:txBody>
                  <a:tcPr marL="68580" marR="68580" marT="34290" marB="34290"/>
                </a:tc>
                <a:tc vMerge="1">
                  <a:txBody>
                    <a:bodyPr/>
                    <a:lstStyle/>
                    <a:p>
                      <a:endParaRPr lang="en-GB"/>
                    </a:p>
                  </a:txBody>
                  <a:tcPr/>
                </a:tc>
                <a:tc>
                  <a:txBody>
                    <a:bodyPr/>
                    <a:lstStyle/>
                    <a:p>
                      <a:pPr algn="ctr"/>
                      <a:r>
                        <a:rPr lang="en-GB" sz="900" dirty="0">
                          <a:latin typeface="Arial" panose="020B0604020202020204" pitchFamily="34" charset="0"/>
                          <a:cs typeface="Arial" panose="020B0604020202020204" pitchFamily="34" charset="0"/>
                        </a:rPr>
                        <a:t>James Chadwick</a:t>
                      </a:r>
                    </a:p>
                  </a:txBody>
                  <a:tcPr marL="68580" marR="68580" marT="34290" marB="34290"/>
                </a:tc>
                <a:extLst>
                  <a:ext uri="{0D108BD9-81ED-4DB2-BD59-A6C34878D82A}">
                    <a16:rowId xmlns:a16="http://schemas.microsoft.com/office/drawing/2014/main" val="104103919"/>
                  </a:ext>
                </a:extLst>
              </a:tr>
              <a:tr h="342900">
                <a:tc>
                  <a:txBody>
                    <a:bodyPr/>
                    <a:lstStyle/>
                    <a:p>
                      <a:pPr algn="ctr"/>
                      <a:endParaRPr lang="en-GB" sz="900" dirty="0">
                        <a:latin typeface="Arial" panose="020B0604020202020204" pitchFamily="34" charset="0"/>
                        <a:cs typeface="Arial" panose="020B0604020202020204" pitchFamily="34" charset="0"/>
                      </a:endParaRPr>
                    </a:p>
                    <a:p>
                      <a:pPr algn="ctr"/>
                      <a:endParaRPr lang="en-GB" sz="900" dirty="0">
                        <a:latin typeface="Arial" panose="020B0604020202020204" pitchFamily="34" charset="0"/>
                        <a:cs typeface="Arial" panose="020B0604020202020204" pitchFamily="34" charset="0"/>
                      </a:endParaRPr>
                    </a:p>
                  </a:txBody>
                  <a:tcPr marL="68580" marR="68580" marT="34290" marB="34290"/>
                </a:tc>
                <a:tc>
                  <a:txBody>
                    <a:bodyPr/>
                    <a:lstStyle/>
                    <a:p>
                      <a:pPr algn="ctr"/>
                      <a:endParaRPr lang="en-GB" sz="900" dirty="0">
                        <a:latin typeface="Arial" panose="020B0604020202020204" pitchFamily="34" charset="0"/>
                        <a:cs typeface="Arial" panose="020B0604020202020204" pitchFamily="34" charset="0"/>
                      </a:endParaRPr>
                    </a:p>
                  </a:txBody>
                  <a:tcPr marL="68580" marR="68580" marT="34290" marB="34290"/>
                </a:tc>
                <a:tc>
                  <a:txBody>
                    <a:bodyPr/>
                    <a:lstStyle/>
                    <a:p>
                      <a:pPr algn="ctr"/>
                      <a:endParaRPr lang="en-GB" sz="900" dirty="0">
                        <a:latin typeface="Arial" panose="020B0604020202020204" pitchFamily="34" charset="0"/>
                        <a:cs typeface="Arial" panose="020B0604020202020204" pitchFamily="34" charset="0"/>
                      </a:endParaRPr>
                    </a:p>
                  </a:txBody>
                  <a:tcPr marL="68580" marR="68580" marT="34290" marB="34290"/>
                </a:tc>
                <a:tc>
                  <a:txBody>
                    <a:bodyPr/>
                    <a:lstStyle/>
                    <a:p>
                      <a:pPr algn="ctr"/>
                      <a:endParaRPr lang="en-GB" sz="900" dirty="0">
                        <a:latin typeface="Arial" panose="020B0604020202020204" pitchFamily="34" charset="0"/>
                        <a:cs typeface="Arial" panose="020B0604020202020204" pitchFamily="34" charset="0"/>
                      </a:endParaRPr>
                    </a:p>
                  </a:txBody>
                  <a:tcPr marL="68580" marR="68580" marT="34290" marB="34290"/>
                </a:tc>
                <a:tc>
                  <a:txBody>
                    <a:bodyPr/>
                    <a:lstStyle/>
                    <a:p>
                      <a:pPr algn="ctr"/>
                      <a:endParaRPr lang="en-GB" sz="900" dirty="0">
                        <a:latin typeface="Arial" panose="020B0604020202020204" pitchFamily="34" charset="0"/>
                        <a:cs typeface="Arial" panose="020B0604020202020204" pitchFamily="34" charset="0"/>
                      </a:endParaRPr>
                    </a:p>
                  </a:txBody>
                  <a:tcPr marL="68580" marR="68580" marT="34290" marB="34290"/>
                </a:tc>
                <a:tc>
                  <a:txBody>
                    <a:bodyPr/>
                    <a:lstStyle/>
                    <a:p>
                      <a:pPr algn="ctr"/>
                      <a:endParaRPr lang="en-GB" sz="9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102764613"/>
                  </a:ext>
                </a:extLst>
              </a:tr>
            </a:tbl>
          </a:graphicData>
        </a:graphic>
      </p:graphicFrame>
      <p:graphicFrame>
        <p:nvGraphicFramePr>
          <p:cNvPr id="7" name="Table 6"/>
          <p:cNvGraphicFramePr>
            <a:graphicFrameLocks noGrp="1"/>
          </p:cNvGraphicFramePr>
          <p:nvPr/>
        </p:nvGraphicFramePr>
        <p:xfrm>
          <a:off x="7153926" y="909881"/>
          <a:ext cx="1574437" cy="822960"/>
        </p:xfrm>
        <a:graphic>
          <a:graphicData uri="http://schemas.openxmlformats.org/drawingml/2006/table">
            <a:tbl>
              <a:tblPr firstRow="1" bandRow="1">
                <a:tableStyleId>{5940675A-B579-460E-94D1-54222C63F5DA}</a:tableStyleId>
              </a:tblPr>
              <a:tblGrid>
                <a:gridCol w="616042">
                  <a:extLst>
                    <a:ext uri="{9D8B030D-6E8A-4147-A177-3AD203B41FA5}">
                      <a16:colId xmlns:a16="http://schemas.microsoft.com/office/drawing/2014/main" val="1523624460"/>
                    </a:ext>
                  </a:extLst>
                </a:gridCol>
                <a:gridCol w="958395">
                  <a:extLst>
                    <a:ext uri="{9D8B030D-6E8A-4147-A177-3AD203B41FA5}">
                      <a16:colId xmlns:a16="http://schemas.microsoft.com/office/drawing/2014/main" val="1717481317"/>
                    </a:ext>
                  </a:extLst>
                </a:gridCol>
              </a:tblGrid>
              <a:tr h="205740">
                <a:tc>
                  <a:txBody>
                    <a:bodyPr/>
                    <a:lstStyle/>
                    <a:p>
                      <a:pPr algn="ctr"/>
                      <a:r>
                        <a:rPr lang="en-GB" sz="900" dirty="0">
                          <a:latin typeface="Arial" panose="020B0604020202020204" pitchFamily="34" charset="0"/>
                          <a:cs typeface="Arial" panose="020B0604020202020204" pitchFamily="34" charset="0"/>
                        </a:rPr>
                        <a:t>Particle</a:t>
                      </a:r>
                    </a:p>
                  </a:txBody>
                  <a:tcPr marL="68580" marR="68580" marT="34290" marB="34290"/>
                </a:tc>
                <a:tc>
                  <a:txBody>
                    <a:bodyPr/>
                    <a:lstStyle/>
                    <a:p>
                      <a:pPr algn="ctr"/>
                      <a:r>
                        <a:rPr lang="en-GB" sz="900" dirty="0">
                          <a:latin typeface="Arial" panose="020B0604020202020204" pitchFamily="34" charset="0"/>
                          <a:cs typeface="Arial" panose="020B0604020202020204" pitchFamily="34" charset="0"/>
                        </a:rPr>
                        <a:t>Relative charge</a:t>
                      </a:r>
                    </a:p>
                  </a:txBody>
                  <a:tcPr marL="68580" marR="68580" marT="34290" marB="34290"/>
                </a:tc>
                <a:extLst>
                  <a:ext uri="{0D108BD9-81ED-4DB2-BD59-A6C34878D82A}">
                    <a16:rowId xmlns:a16="http://schemas.microsoft.com/office/drawing/2014/main" val="3232412107"/>
                  </a:ext>
                </a:extLst>
              </a:tr>
              <a:tr h="205740">
                <a:tc>
                  <a:txBody>
                    <a:bodyPr/>
                    <a:lstStyle/>
                    <a:p>
                      <a:pPr algn="ctr"/>
                      <a:r>
                        <a:rPr lang="en-GB" sz="900" dirty="0">
                          <a:latin typeface="Arial" panose="020B0604020202020204" pitchFamily="34" charset="0"/>
                          <a:cs typeface="Arial" panose="020B0604020202020204" pitchFamily="34" charset="0"/>
                        </a:rPr>
                        <a:t>Proton </a:t>
                      </a:r>
                    </a:p>
                  </a:txBody>
                  <a:tcPr marL="68580" marR="68580" marT="34290" marB="34290"/>
                </a:tc>
                <a:tc>
                  <a:txBody>
                    <a:bodyPr/>
                    <a:lstStyle/>
                    <a:p>
                      <a:pPr algn="ctr"/>
                      <a:endParaRPr lang="en-GB" sz="9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3374223711"/>
                  </a:ext>
                </a:extLst>
              </a:tr>
              <a:tr h="205740">
                <a:tc>
                  <a:txBody>
                    <a:bodyPr/>
                    <a:lstStyle/>
                    <a:p>
                      <a:pPr algn="ctr"/>
                      <a:r>
                        <a:rPr lang="en-GB" sz="900" dirty="0">
                          <a:latin typeface="Arial" panose="020B0604020202020204" pitchFamily="34" charset="0"/>
                          <a:cs typeface="Arial" panose="020B0604020202020204" pitchFamily="34" charset="0"/>
                        </a:rPr>
                        <a:t>Neutron</a:t>
                      </a:r>
                    </a:p>
                  </a:txBody>
                  <a:tcPr marL="68580" marR="68580" marT="34290" marB="34290"/>
                </a:tc>
                <a:tc>
                  <a:txBody>
                    <a:bodyPr/>
                    <a:lstStyle/>
                    <a:p>
                      <a:pPr algn="ctr"/>
                      <a:endParaRPr lang="en-GB" sz="9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737320081"/>
                  </a:ext>
                </a:extLst>
              </a:tr>
              <a:tr h="205740">
                <a:tc>
                  <a:txBody>
                    <a:bodyPr/>
                    <a:lstStyle/>
                    <a:p>
                      <a:pPr algn="ctr"/>
                      <a:r>
                        <a:rPr lang="en-GB" sz="900" dirty="0">
                          <a:latin typeface="Arial" panose="020B0604020202020204" pitchFamily="34" charset="0"/>
                          <a:cs typeface="Arial" panose="020B0604020202020204" pitchFamily="34" charset="0"/>
                        </a:rPr>
                        <a:t>Electron</a:t>
                      </a:r>
                    </a:p>
                  </a:txBody>
                  <a:tcPr marL="68580" marR="68580" marT="34290" marB="34290"/>
                </a:tc>
                <a:tc>
                  <a:txBody>
                    <a:bodyPr/>
                    <a:lstStyle/>
                    <a:p>
                      <a:pPr algn="ctr"/>
                      <a:endParaRPr lang="en-GB" sz="9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054270361"/>
                  </a:ext>
                </a:extLst>
              </a:tr>
            </a:tbl>
          </a:graphicData>
        </a:graphic>
      </p:graphicFrame>
      <p:graphicFrame>
        <p:nvGraphicFramePr>
          <p:cNvPr id="8" name="Table 7"/>
          <p:cNvGraphicFramePr>
            <a:graphicFrameLocks noGrp="1"/>
          </p:cNvGraphicFramePr>
          <p:nvPr/>
        </p:nvGraphicFramePr>
        <p:xfrm>
          <a:off x="5673951" y="915320"/>
          <a:ext cx="1327614" cy="822960"/>
        </p:xfrm>
        <a:graphic>
          <a:graphicData uri="http://schemas.openxmlformats.org/drawingml/2006/table">
            <a:tbl>
              <a:tblPr firstRow="1" bandRow="1">
                <a:tableStyleId>{5940675A-B579-460E-94D1-54222C63F5DA}</a:tableStyleId>
              </a:tblPr>
              <a:tblGrid>
                <a:gridCol w="593094">
                  <a:extLst>
                    <a:ext uri="{9D8B030D-6E8A-4147-A177-3AD203B41FA5}">
                      <a16:colId xmlns:a16="http://schemas.microsoft.com/office/drawing/2014/main" val="1523624460"/>
                    </a:ext>
                  </a:extLst>
                </a:gridCol>
                <a:gridCol w="734520">
                  <a:extLst>
                    <a:ext uri="{9D8B030D-6E8A-4147-A177-3AD203B41FA5}">
                      <a16:colId xmlns:a16="http://schemas.microsoft.com/office/drawing/2014/main" val="1717481317"/>
                    </a:ext>
                  </a:extLst>
                </a:gridCol>
              </a:tblGrid>
              <a:tr h="205740">
                <a:tc>
                  <a:txBody>
                    <a:bodyPr/>
                    <a:lstStyle/>
                    <a:p>
                      <a:pPr algn="ctr"/>
                      <a:r>
                        <a:rPr lang="en-GB" sz="900" dirty="0">
                          <a:latin typeface="Arial" panose="020B0604020202020204" pitchFamily="34" charset="0"/>
                          <a:cs typeface="Arial" panose="020B0604020202020204" pitchFamily="34" charset="0"/>
                        </a:rPr>
                        <a:t>Particle</a:t>
                      </a:r>
                    </a:p>
                  </a:txBody>
                  <a:tcPr marL="68580" marR="68580" marT="34290" marB="34290"/>
                </a:tc>
                <a:tc>
                  <a:txBody>
                    <a:bodyPr/>
                    <a:lstStyle/>
                    <a:p>
                      <a:pPr algn="ctr"/>
                      <a:r>
                        <a:rPr lang="en-GB" sz="900" dirty="0">
                          <a:latin typeface="Arial" panose="020B0604020202020204" pitchFamily="34" charset="0"/>
                          <a:cs typeface="Arial" panose="020B0604020202020204" pitchFamily="34" charset="0"/>
                        </a:rPr>
                        <a:t>Mass</a:t>
                      </a:r>
                    </a:p>
                  </a:txBody>
                  <a:tcPr marL="68580" marR="68580" marT="34290" marB="34290"/>
                </a:tc>
                <a:extLst>
                  <a:ext uri="{0D108BD9-81ED-4DB2-BD59-A6C34878D82A}">
                    <a16:rowId xmlns:a16="http://schemas.microsoft.com/office/drawing/2014/main" val="3232412107"/>
                  </a:ext>
                </a:extLst>
              </a:tr>
              <a:tr h="205740">
                <a:tc>
                  <a:txBody>
                    <a:bodyPr/>
                    <a:lstStyle/>
                    <a:p>
                      <a:pPr algn="ctr"/>
                      <a:r>
                        <a:rPr lang="en-GB" sz="900" dirty="0">
                          <a:latin typeface="Arial" panose="020B0604020202020204" pitchFamily="34" charset="0"/>
                          <a:cs typeface="Arial" panose="020B0604020202020204" pitchFamily="34" charset="0"/>
                        </a:rPr>
                        <a:t>Proton </a:t>
                      </a:r>
                    </a:p>
                  </a:txBody>
                  <a:tcPr marL="68580" marR="68580" marT="34290" marB="34290"/>
                </a:tc>
                <a:tc>
                  <a:txBody>
                    <a:bodyPr/>
                    <a:lstStyle/>
                    <a:p>
                      <a:pPr algn="ctr"/>
                      <a:endParaRPr lang="en-GB" sz="9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3374223711"/>
                  </a:ext>
                </a:extLst>
              </a:tr>
              <a:tr h="205740">
                <a:tc>
                  <a:txBody>
                    <a:bodyPr/>
                    <a:lstStyle/>
                    <a:p>
                      <a:pPr algn="ctr"/>
                      <a:r>
                        <a:rPr lang="en-GB" sz="900" dirty="0">
                          <a:latin typeface="Arial" panose="020B0604020202020204" pitchFamily="34" charset="0"/>
                          <a:cs typeface="Arial" panose="020B0604020202020204" pitchFamily="34" charset="0"/>
                        </a:rPr>
                        <a:t>Neutron</a:t>
                      </a:r>
                    </a:p>
                  </a:txBody>
                  <a:tcPr marL="68580" marR="68580" marT="34290" marB="34290"/>
                </a:tc>
                <a:tc>
                  <a:txBody>
                    <a:bodyPr/>
                    <a:lstStyle/>
                    <a:p>
                      <a:pPr algn="ctr"/>
                      <a:endParaRPr lang="en-GB" sz="9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737320081"/>
                  </a:ext>
                </a:extLst>
              </a:tr>
              <a:tr h="205740">
                <a:tc>
                  <a:txBody>
                    <a:bodyPr/>
                    <a:lstStyle/>
                    <a:p>
                      <a:pPr algn="ctr"/>
                      <a:r>
                        <a:rPr lang="en-GB" sz="900" dirty="0">
                          <a:latin typeface="Arial" panose="020B0604020202020204" pitchFamily="34" charset="0"/>
                          <a:cs typeface="Arial" panose="020B0604020202020204" pitchFamily="34" charset="0"/>
                        </a:rPr>
                        <a:t>Electron</a:t>
                      </a:r>
                    </a:p>
                  </a:txBody>
                  <a:tcPr marL="68580" marR="68580" marT="34290" marB="34290"/>
                </a:tc>
                <a:tc>
                  <a:txBody>
                    <a:bodyPr/>
                    <a:lstStyle/>
                    <a:p>
                      <a:pPr algn="ctr"/>
                      <a:endParaRPr lang="en-GB" sz="9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054270361"/>
                  </a:ext>
                </a:extLst>
              </a:tr>
            </a:tbl>
          </a:graphicData>
        </a:graphic>
      </p:graphicFrame>
      <p:sp>
        <p:nvSpPr>
          <p:cNvPr id="9" name="Oval 8"/>
          <p:cNvSpPr/>
          <p:nvPr/>
        </p:nvSpPr>
        <p:spPr>
          <a:xfrm>
            <a:off x="264850" y="5023485"/>
            <a:ext cx="467591" cy="4551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2" name="Picture 11"/>
          <p:cNvPicPr>
            <a:picLocks noChangeAspect="1"/>
          </p:cNvPicPr>
          <p:nvPr/>
        </p:nvPicPr>
        <p:blipFill rotWithShape="1">
          <a:blip r:embed="rId2"/>
          <a:srcRect l="17291" t="29629" r="52292" b="16668"/>
          <a:stretch/>
        </p:blipFill>
        <p:spPr>
          <a:xfrm>
            <a:off x="1211197" y="4927227"/>
            <a:ext cx="447685" cy="444619"/>
          </a:xfrm>
          <a:prstGeom prst="rect">
            <a:avLst/>
          </a:prstGeom>
        </p:spPr>
      </p:pic>
      <p:pic>
        <p:nvPicPr>
          <p:cNvPr id="14" name="Picture 13"/>
          <p:cNvPicPr>
            <a:picLocks noChangeAspect="1"/>
          </p:cNvPicPr>
          <p:nvPr/>
        </p:nvPicPr>
        <p:blipFill rotWithShape="1">
          <a:blip r:embed="rId3"/>
          <a:srcRect l="27018" t="52222" r="61930" b="27817"/>
          <a:stretch/>
        </p:blipFill>
        <p:spPr>
          <a:xfrm>
            <a:off x="2327643" y="4927227"/>
            <a:ext cx="419540" cy="426200"/>
          </a:xfrm>
          <a:prstGeom prst="rect">
            <a:avLst/>
          </a:prstGeom>
        </p:spPr>
      </p:pic>
      <p:pic>
        <p:nvPicPr>
          <p:cNvPr id="15" name="Picture 14"/>
          <p:cNvPicPr>
            <a:picLocks noChangeAspect="1"/>
          </p:cNvPicPr>
          <p:nvPr/>
        </p:nvPicPr>
        <p:blipFill rotWithShape="1">
          <a:blip r:embed="rId4"/>
          <a:srcRect l="27508" t="47619" r="62441" b="34445"/>
          <a:stretch/>
        </p:blipFill>
        <p:spPr>
          <a:xfrm>
            <a:off x="3372995" y="4974675"/>
            <a:ext cx="379641" cy="381044"/>
          </a:xfrm>
          <a:prstGeom prst="rect">
            <a:avLst/>
          </a:prstGeom>
        </p:spPr>
      </p:pic>
      <p:pic>
        <p:nvPicPr>
          <p:cNvPr id="16" name="Picture 15"/>
          <p:cNvPicPr>
            <a:picLocks noChangeAspect="1"/>
          </p:cNvPicPr>
          <p:nvPr/>
        </p:nvPicPr>
        <p:blipFill>
          <a:blip r:embed="rId5"/>
          <a:stretch>
            <a:fillRect/>
          </a:stretch>
        </p:blipFill>
        <p:spPr>
          <a:xfrm>
            <a:off x="5373400" y="4927227"/>
            <a:ext cx="511439" cy="426200"/>
          </a:xfrm>
          <a:prstGeom prst="rect">
            <a:avLst/>
          </a:prstGeom>
        </p:spPr>
      </p:pic>
      <p:pic>
        <p:nvPicPr>
          <p:cNvPr id="18" name="Picture 17"/>
          <p:cNvPicPr>
            <a:picLocks noChangeAspect="1"/>
          </p:cNvPicPr>
          <p:nvPr/>
        </p:nvPicPr>
        <p:blipFill rotWithShape="1">
          <a:blip r:embed="rId6"/>
          <a:srcRect t="20059" b="9491"/>
          <a:stretch/>
        </p:blipFill>
        <p:spPr>
          <a:xfrm>
            <a:off x="4120250" y="5031775"/>
            <a:ext cx="777643" cy="492222"/>
          </a:xfrm>
          <a:prstGeom prst="rect">
            <a:avLst/>
          </a:prstGeom>
        </p:spPr>
      </p:pic>
      <p:graphicFrame>
        <p:nvGraphicFramePr>
          <p:cNvPr id="19" name="Table 18"/>
          <p:cNvGraphicFramePr>
            <a:graphicFrameLocks noGrp="1"/>
          </p:cNvGraphicFramePr>
          <p:nvPr/>
        </p:nvGraphicFramePr>
        <p:xfrm>
          <a:off x="5202567" y="2097230"/>
          <a:ext cx="3846830" cy="2125980"/>
        </p:xfrm>
        <a:graphic>
          <a:graphicData uri="http://schemas.openxmlformats.org/drawingml/2006/table">
            <a:tbl>
              <a:tblPr firstRow="1" bandRow="1">
                <a:tableStyleId>{5940675A-B579-460E-94D1-54222C63F5DA}</a:tableStyleId>
              </a:tblPr>
              <a:tblGrid>
                <a:gridCol w="3846830">
                  <a:extLst>
                    <a:ext uri="{9D8B030D-6E8A-4147-A177-3AD203B41FA5}">
                      <a16:colId xmlns:a16="http://schemas.microsoft.com/office/drawing/2014/main" val="3024295827"/>
                    </a:ext>
                  </a:extLst>
                </a:gridCol>
              </a:tblGrid>
              <a:tr h="205740">
                <a:tc>
                  <a:txBody>
                    <a:bodyPr/>
                    <a:lstStyle/>
                    <a:p>
                      <a:pPr algn="ctr"/>
                      <a:r>
                        <a:rPr lang="en-GB" sz="900" dirty="0">
                          <a:latin typeface="Arial" panose="020B0604020202020204" pitchFamily="34" charset="0"/>
                          <a:cs typeface="Arial" panose="020B0604020202020204" pitchFamily="34" charset="0"/>
                        </a:rPr>
                        <a:t>Steps in</a:t>
                      </a:r>
                      <a:r>
                        <a:rPr lang="en-GB" sz="900" baseline="0" dirty="0">
                          <a:latin typeface="Arial" panose="020B0604020202020204" pitchFamily="34" charset="0"/>
                          <a:cs typeface="Arial" panose="020B0604020202020204" pitchFamily="34" charset="0"/>
                        </a:rPr>
                        <a:t> the development of the periodic table</a:t>
                      </a:r>
                      <a:endParaRPr lang="en-GB" sz="9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571037189"/>
                  </a:ext>
                </a:extLst>
              </a:tr>
              <a:tr h="480060">
                <a:tc>
                  <a:txBody>
                    <a:bodyPr/>
                    <a:lstStyle/>
                    <a:p>
                      <a:r>
                        <a:rPr lang="en-GB" sz="900" dirty="0">
                          <a:latin typeface="Arial" panose="020B0604020202020204" pitchFamily="34" charset="0"/>
                          <a:cs typeface="Arial" panose="020B0604020202020204" pitchFamily="34" charset="0"/>
                        </a:rPr>
                        <a:t>Before the discovery of protons, neutrons and electrons, scientists attempted to classify the elements by arranging them in order of their </a:t>
                      </a:r>
                      <a:r>
                        <a:rPr lang="en-GB" sz="900" dirty="0"/>
                        <a:t>_____________ _____________</a:t>
                      </a:r>
                      <a:r>
                        <a:rPr lang="en-GB" sz="900" dirty="0">
                          <a:latin typeface="Arial" panose="020B0604020202020204" pitchFamily="34" charset="0"/>
                          <a:cs typeface="Arial" panose="020B0604020202020204" pitchFamily="34" charset="0"/>
                        </a:rPr>
                        <a:t>.</a:t>
                      </a:r>
                    </a:p>
                  </a:txBody>
                  <a:tcPr marL="68580" marR="68580" marT="34290" marB="34290"/>
                </a:tc>
                <a:extLst>
                  <a:ext uri="{0D108BD9-81ED-4DB2-BD59-A6C34878D82A}">
                    <a16:rowId xmlns:a16="http://schemas.microsoft.com/office/drawing/2014/main" val="898260057"/>
                  </a:ext>
                </a:extLst>
              </a:tr>
              <a:tr h="480060">
                <a:tc>
                  <a:txBody>
                    <a:bodyPr/>
                    <a:lstStyle/>
                    <a:p>
                      <a:r>
                        <a:rPr lang="en-GB" sz="900" dirty="0">
                          <a:latin typeface="Arial" panose="020B0604020202020204" pitchFamily="34" charset="0"/>
                          <a:cs typeface="Arial" panose="020B0604020202020204" pitchFamily="34" charset="0"/>
                        </a:rPr>
                        <a:t>The early periodic tables were </a:t>
                      </a:r>
                      <a:r>
                        <a:rPr lang="en-GB" sz="900" dirty="0"/>
                        <a:t>_____________</a:t>
                      </a:r>
                      <a:r>
                        <a:rPr lang="en-GB" sz="900" dirty="0">
                          <a:latin typeface="Arial" panose="020B0604020202020204" pitchFamily="34" charset="0"/>
                          <a:cs typeface="Arial" panose="020B0604020202020204" pitchFamily="34" charset="0"/>
                        </a:rPr>
                        <a:t> and some </a:t>
                      </a:r>
                      <a:r>
                        <a:rPr lang="en-GB" sz="900" dirty="0"/>
                        <a:t>_____________</a:t>
                      </a:r>
                      <a:r>
                        <a:rPr lang="en-GB" sz="900" dirty="0">
                          <a:latin typeface="Arial" panose="020B0604020202020204" pitchFamily="34" charset="0"/>
                          <a:cs typeface="Arial" panose="020B0604020202020204" pitchFamily="34" charset="0"/>
                        </a:rPr>
                        <a:t> were placed in inappropriate groups if the strict order of atomic weights was followed. </a:t>
                      </a:r>
                    </a:p>
                  </a:txBody>
                  <a:tcPr marL="68580" marR="68580" marT="34290" marB="34290"/>
                </a:tc>
                <a:extLst>
                  <a:ext uri="{0D108BD9-81ED-4DB2-BD59-A6C34878D82A}">
                    <a16:rowId xmlns:a16="http://schemas.microsoft.com/office/drawing/2014/main" val="3189512718"/>
                  </a:ext>
                </a:extLst>
              </a:tr>
              <a:tr h="480060">
                <a:tc>
                  <a:txBody>
                    <a:bodyPr/>
                    <a:lstStyle/>
                    <a:p>
                      <a:r>
                        <a:rPr lang="en-GB" sz="900" dirty="0">
                          <a:latin typeface="Arial" panose="020B0604020202020204" pitchFamily="34" charset="0"/>
                          <a:cs typeface="Arial" panose="020B0604020202020204" pitchFamily="34" charset="0"/>
                        </a:rPr>
                        <a:t>Mendeleev overcame some of the problems by </a:t>
                      </a:r>
                      <a:r>
                        <a:rPr lang="en-GB" sz="900" dirty="0"/>
                        <a:t>_________</a:t>
                      </a:r>
                      <a:r>
                        <a:rPr lang="en-GB" sz="900" baseline="0" dirty="0"/>
                        <a:t> ______</a:t>
                      </a:r>
                      <a:r>
                        <a:rPr lang="en-GB" sz="900" dirty="0">
                          <a:latin typeface="Arial" panose="020B0604020202020204" pitchFamily="34" charset="0"/>
                          <a:cs typeface="Arial" panose="020B0604020202020204" pitchFamily="34" charset="0"/>
                        </a:rPr>
                        <a:t> for elements that he thought had not been </a:t>
                      </a:r>
                      <a:r>
                        <a:rPr lang="en-GB" sz="900" dirty="0"/>
                        <a:t>_____________</a:t>
                      </a:r>
                      <a:r>
                        <a:rPr lang="en-GB" sz="900" dirty="0">
                          <a:latin typeface="Arial" panose="020B0604020202020204" pitchFamily="34" charset="0"/>
                          <a:cs typeface="Arial" panose="020B0604020202020204" pitchFamily="34" charset="0"/>
                        </a:rPr>
                        <a:t> and in some places changed the </a:t>
                      </a:r>
                      <a:r>
                        <a:rPr lang="en-GB" sz="900" dirty="0"/>
                        <a:t>_____________</a:t>
                      </a:r>
                      <a:r>
                        <a:rPr lang="en-GB" sz="900" dirty="0">
                          <a:latin typeface="Arial" panose="020B0604020202020204" pitchFamily="34" charset="0"/>
                          <a:cs typeface="Arial" panose="020B0604020202020204" pitchFamily="34" charset="0"/>
                        </a:rPr>
                        <a:t> based on atomic weights.</a:t>
                      </a:r>
                    </a:p>
                  </a:txBody>
                  <a:tcPr marL="68580" marR="68580" marT="34290" marB="34290"/>
                </a:tc>
                <a:extLst>
                  <a:ext uri="{0D108BD9-81ED-4DB2-BD59-A6C34878D82A}">
                    <a16:rowId xmlns:a16="http://schemas.microsoft.com/office/drawing/2014/main" val="2731272577"/>
                  </a:ext>
                </a:extLst>
              </a:tr>
              <a:tr h="480060">
                <a:tc>
                  <a:txBody>
                    <a:bodyPr/>
                    <a:lstStyle/>
                    <a:p>
                      <a:r>
                        <a:rPr lang="en-GB" sz="900" dirty="0">
                          <a:latin typeface="Arial" panose="020B0604020202020204" pitchFamily="34" charset="0"/>
                          <a:cs typeface="Arial" panose="020B0604020202020204" pitchFamily="34" charset="0"/>
                        </a:rPr>
                        <a:t>Elements with </a:t>
                      </a:r>
                      <a:r>
                        <a:rPr lang="en-GB" sz="900" dirty="0"/>
                        <a:t>___________</a:t>
                      </a:r>
                      <a:r>
                        <a:rPr lang="en-GB" sz="900" dirty="0">
                          <a:latin typeface="Arial" panose="020B0604020202020204" pitchFamily="34" charset="0"/>
                          <a:cs typeface="Arial" panose="020B0604020202020204" pitchFamily="34" charset="0"/>
                        </a:rPr>
                        <a:t> predicted by Mendeleev were </a:t>
                      </a:r>
                      <a:r>
                        <a:rPr lang="en-GB" sz="900" dirty="0"/>
                        <a:t>___________</a:t>
                      </a:r>
                      <a:r>
                        <a:rPr lang="en-GB" sz="900" dirty="0">
                          <a:latin typeface="Arial" panose="020B0604020202020204" pitchFamily="34" charset="0"/>
                          <a:cs typeface="Arial" panose="020B0604020202020204" pitchFamily="34" charset="0"/>
                        </a:rPr>
                        <a:t> and filled the gaps. Knowledge of </a:t>
                      </a:r>
                      <a:r>
                        <a:rPr lang="en-GB" sz="900" dirty="0"/>
                        <a:t>_____________</a:t>
                      </a:r>
                      <a:r>
                        <a:rPr lang="en-GB" sz="900" dirty="0">
                          <a:latin typeface="Arial" panose="020B0604020202020204" pitchFamily="34" charset="0"/>
                          <a:cs typeface="Arial" panose="020B0604020202020204" pitchFamily="34" charset="0"/>
                        </a:rPr>
                        <a:t> made it possible to explain why the order based on atomic weights was not always correct.</a:t>
                      </a:r>
                    </a:p>
                  </a:txBody>
                  <a:tcPr marL="68580" marR="68580" marT="34290" marB="34290"/>
                </a:tc>
                <a:extLst>
                  <a:ext uri="{0D108BD9-81ED-4DB2-BD59-A6C34878D82A}">
                    <a16:rowId xmlns:a16="http://schemas.microsoft.com/office/drawing/2014/main" val="34656413"/>
                  </a:ext>
                </a:extLst>
              </a:tr>
            </a:tbl>
          </a:graphicData>
        </a:graphic>
      </p:graphicFrame>
      <p:pic>
        <p:nvPicPr>
          <p:cNvPr id="20" name="Picture 19"/>
          <p:cNvPicPr>
            <a:picLocks noChangeAspect="1"/>
          </p:cNvPicPr>
          <p:nvPr/>
        </p:nvPicPr>
        <p:blipFill rotWithShape="1">
          <a:blip r:embed="rId7"/>
          <a:srcRect l="33455" t="41770" r="61018" b="45911"/>
          <a:stretch/>
        </p:blipFill>
        <p:spPr>
          <a:xfrm>
            <a:off x="248563" y="1812097"/>
            <a:ext cx="1036238" cy="1299410"/>
          </a:xfrm>
          <a:prstGeom prst="rect">
            <a:avLst/>
          </a:prstGeom>
        </p:spPr>
      </p:pic>
      <p:cxnSp>
        <p:nvCxnSpPr>
          <p:cNvPr id="21" name="Straight Arrow Connector 20"/>
          <p:cNvCxnSpPr/>
          <p:nvPr/>
        </p:nvCxnSpPr>
        <p:spPr>
          <a:xfrm>
            <a:off x="982524" y="2888420"/>
            <a:ext cx="921662" cy="0"/>
          </a:xfrm>
          <a:prstGeom prst="straightConnector1">
            <a:avLst/>
          </a:prstGeom>
          <a:ln w="76200">
            <a:solidFill>
              <a:srgbClr val="FF0000"/>
            </a:solidFill>
            <a:headEnd type="arrow"/>
            <a:tailEnd type="none"/>
          </a:ln>
        </p:spPr>
        <p:style>
          <a:lnRef idx="1">
            <a:schemeClr val="dk1"/>
          </a:lnRef>
          <a:fillRef idx="0">
            <a:schemeClr val="dk1"/>
          </a:fillRef>
          <a:effectRef idx="0">
            <a:schemeClr val="dk1"/>
          </a:effectRef>
          <a:fontRef idx="minor">
            <a:schemeClr val="tx1"/>
          </a:fontRef>
        </p:style>
      </p:cxnSp>
      <p:cxnSp>
        <p:nvCxnSpPr>
          <p:cNvPr id="22" name="Straight Arrow Connector 21"/>
          <p:cNvCxnSpPr/>
          <p:nvPr/>
        </p:nvCxnSpPr>
        <p:spPr>
          <a:xfrm>
            <a:off x="982524" y="2055736"/>
            <a:ext cx="724868" cy="10916"/>
          </a:xfrm>
          <a:prstGeom prst="straightConnector1">
            <a:avLst/>
          </a:prstGeom>
          <a:ln w="76200">
            <a:solidFill>
              <a:srgbClr val="FF0000"/>
            </a:solidFill>
            <a:headEnd type="arrow"/>
            <a:tailEnd type="none"/>
          </a:ln>
        </p:spPr>
        <p:style>
          <a:lnRef idx="1">
            <a:schemeClr val="dk1"/>
          </a:lnRef>
          <a:fillRef idx="0">
            <a:schemeClr val="dk1"/>
          </a:fillRef>
          <a:effectRef idx="0">
            <a:schemeClr val="dk1"/>
          </a:effectRef>
          <a:fontRef idx="minor">
            <a:schemeClr val="tx1"/>
          </a:fontRef>
        </p:style>
      </p:cxnSp>
      <p:sp>
        <p:nvSpPr>
          <p:cNvPr id="23" name="TextBox 22"/>
          <p:cNvSpPr txBox="1"/>
          <p:nvPr/>
        </p:nvSpPr>
        <p:spPr>
          <a:xfrm>
            <a:off x="1904186" y="2749920"/>
            <a:ext cx="3153966" cy="507831"/>
          </a:xfrm>
          <a:prstGeom prst="rect">
            <a:avLst/>
          </a:prstGeom>
          <a:noFill/>
        </p:spPr>
        <p:txBody>
          <a:bodyPr wrap="square" rtlCol="0">
            <a:spAutoFit/>
          </a:bodyPr>
          <a:lstStyle/>
          <a:p>
            <a:r>
              <a:rPr lang="en-GB" sz="1350" dirty="0"/>
              <a:t>_____________ = ____________________</a:t>
            </a:r>
          </a:p>
        </p:txBody>
      </p:sp>
      <p:sp>
        <p:nvSpPr>
          <p:cNvPr id="24" name="TextBox 23"/>
          <p:cNvSpPr txBox="1"/>
          <p:nvPr/>
        </p:nvSpPr>
        <p:spPr>
          <a:xfrm>
            <a:off x="1707392" y="1928152"/>
            <a:ext cx="3350760" cy="300082"/>
          </a:xfrm>
          <a:prstGeom prst="rect">
            <a:avLst/>
          </a:prstGeom>
          <a:noFill/>
        </p:spPr>
        <p:txBody>
          <a:bodyPr wrap="square" rtlCol="0">
            <a:spAutoFit/>
          </a:bodyPr>
          <a:lstStyle/>
          <a:p>
            <a:r>
              <a:rPr lang="en-GB" sz="1350" dirty="0"/>
              <a:t>________________ = ________ + _________</a:t>
            </a:r>
          </a:p>
        </p:txBody>
      </p:sp>
      <p:sp>
        <p:nvSpPr>
          <p:cNvPr id="25" name="Rectangle 24"/>
          <p:cNvSpPr/>
          <p:nvPr/>
        </p:nvSpPr>
        <p:spPr>
          <a:xfrm>
            <a:off x="104148" y="3108735"/>
            <a:ext cx="4954004" cy="1581330"/>
          </a:xfrm>
          <a:prstGeom prst="rect">
            <a:avLst/>
          </a:prstGeom>
        </p:spPr>
        <p:txBody>
          <a:bodyPr wrap="square">
            <a:spAutoFit/>
          </a:bodyPr>
          <a:lstStyle/>
          <a:p>
            <a:r>
              <a:rPr lang="en-GB" sz="900" dirty="0">
                <a:latin typeface="Arial" panose="020B0604020202020204" pitchFamily="34" charset="0"/>
                <a:cs typeface="Arial" panose="020B0604020202020204" pitchFamily="34" charset="0"/>
              </a:rPr>
              <a:t>1. Atoms have the same number of </a:t>
            </a:r>
            <a:r>
              <a:rPr lang="en-GB" sz="900" dirty="0"/>
              <a:t>_____________</a:t>
            </a:r>
            <a:r>
              <a:rPr lang="en-GB" sz="900" dirty="0">
                <a:latin typeface="Arial" panose="020B0604020202020204" pitchFamily="34" charset="0"/>
                <a:cs typeface="Arial" panose="020B0604020202020204" pitchFamily="34" charset="0"/>
              </a:rPr>
              <a:t> and </a:t>
            </a:r>
            <a:r>
              <a:rPr lang="en-GB" sz="900" dirty="0"/>
              <a:t>_____________</a:t>
            </a:r>
            <a:br>
              <a:rPr lang="en-GB" sz="900" dirty="0">
                <a:latin typeface="Arial" panose="020B0604020202020204" pitchFamily="34" charset="0"/>
                <a:cs typeface="Arial" panose="020B0604020202020204" pitchFamily="34" charset="0"/>
              </a:rPr>
            </a:br>
            <a:endParaRPr lang="en-GB" sz="900" dirty="0">
              <a:latin typeface="Arial" panose="020B0604020202020204" pitchFamily="34" charset="0"/>
              <a:cs typeface="Arial" panose="020B0604020202020204" pitchFamily="34" charset="0"/>
            </a:endParaRPr>
          </a:p>
          <a:p>
            <a:r>
              <a:rPr lang="en-GB" sz="900" dirty="0">
                <a:latin typeface="Arial" panose="020B0604020202020204" pitchFamily="34" charset="0"/>
                <a:cs typeface="Arial" panose="020B0604020202020204" pitchFamily="34" charset="0"/>
              </a:rPr>
              <a:t>2. Atoms of the same element can have different numbers of </a:t>
            </a:r>
            <a:r>
              <a:rPr lang="en-GB" sz="900" dirty="0"/>
              <a:t>_____________</a:t>
            </a:r>
            <a:r>
              <a:rPr lang="en-GB" sz="900" dirty="0">
                <a:latin typeface="Arial" panose="020B0604020202020204" pitchFamily="34" charset="0"/>
                <a:cs typeface="Arial" panose="020B0604020202020204" pitchFamily="34" charset="0"/>
              </a:rPr>
              <a:t>; these atoms are called </a:t>
            </a:r>
            <a:r>
              <a:rPr lang="en-GB" sz="900" dirty="0"/>
              <a:t>_____________</a:t>
            </a:r>
            <a:r>
              <a:rPr lang="en-GB" sz="900" dirty="0">
                <a:latin typeface="Arial" panose="020B0604020202020204" pitchFamily="34" charset="0"/>
                <a:cs typeface="Arial" panose="020B0604020202020204" pitchFamily="34" charset="0"/>
              </a:rPr>
              <a:t> of that element.</a:t>
            </a:r>
            <a:br>
              <a:rPr lang="en-GB" sz="900" dirty="0">
                <a:latin typeface="Arial" panose="020B0604020202020204" pitchFamily="34" charset="0"/>
                <a:cs typeface="Arial" panose="020B0604020202020204" pitchFamily="34" charset="0"/>
              </a:rPr>
            </a:br>
            <a:endParaRPr lang="en-GB" sz="900" dirty="0">
              <a:latin typeface="Arial" panose="020B0604020202020204" pitchFamily="34" charset="0"/>
              <a:cs typeface="Arial" panose="020B0604020202020204" pitchFamily="34" charset="0"/>
            </a:endParaRPr>
          </a:p>
          <a:p>
            <a:r>
              <a:rPr lang="en-GB" sz="900" dirty="0">
                <a:latin typeface="Arial" panose="020B0604020202020204" pitchFamily="34" charset="0"/>
                <a:cs typeface="Arial" panose="020B0604020202020204" pitchFamily="34" charset="0"/>
              </a:rPr>
              <a:t>3. Isotopes of the same element have the same number of </a:t>
            </a:r>
            <a:r>
              <a:rPr lang="en-GB" sz="900" dirty="0"/>
              <a:t>_____________</a:t>
            </a:r>
            <a:r>
              <a:rPr lang="en-GB" sz="900" dirty="0">
                <a:latin typeface="Arial" panose="020B0604020202020204" pitchFamily="34" charset="0"/>
                <a:cs typeface="Arial" panose="020B0604020202020204" pitchFamily="34" charset="0"/>
              </a:rPr>
              <a:t> and </a:t>
            </a:r>
            <a:r>
              <a:rPr lang="en-GB" sz="900" dirty="0"/>
              <a:t>_____________</a:t>
            </a:r>
            <a:br>
              <a:rPr lang="en-GB" sz="900" dirty="0">
                <a:latin typeface="Arial" panose="020B0604020202020204" pitchFamily="34" charset="0"/>
                <a:cs typeface="Arial" panose="020B0604020202020204" pitchFamily="34" charset="0"/>
              </a:rPr>
            </a:br>
            <a:endParaRPr lang="en-GB" sz="900" dirty="0">
              <a:latin typeface="Arial" panose="020B0604020202020204" pitchFamily="34" charset="0"/>
              <a:cs typeface="Arial" panose="020B0604020202020204" pitchFamily="34" charset="0"/>
            </a:endParaRPr>
          </a:p>
          <a:p>
            <a:r>
              <a:rPr lang="en-GB" sz="900" dirty="0">
                <a:latin typeface="Arial" panose="020B0604020202020204" pitchFamily="34" charset="0"/>
                <a:cs typeface="Arial" panose="020B0604020202020204" pitchFamily="34" charset="0"/>
              </a:rPr>
              <a:t>4. To calculate the </a:t>
            </a:r>
            <a:r>
              <a:rPr lang="en-GB" sz="900" dirty="0"/>
              <a:t>_____________</a:t>
            </a:r>
            <a:r>
              <a:rPr lang="en-GB" sz="900" dirty="0">
                <a:latin typeface="Arial" panose="020B0604020202020204" pitchFamily="34" charset="0"/>
                <a:cs typeface="Arial" panose="020B0604020202020204" pitchFamily="34" charset="0"/>
              </a:rPr>
              <a:t> </a:t>
            </a:r>
            <a:r>
              <a:rPr lang="en-GB" sz="900" dirty="0"/>
              <a:t>_____________</a:t>
            </a:r>
            <a:r>
              <a:rPr lang="en-GB" sz="900" dirty="0">
                <a:latin typeface="Arial" panose="020B0604020202020204" pitchFamily="34" charset="0"/>
                <a:cs typeface="Arial" panose="020B0604020202020204" pitchFamily="34" charset="0"/>
              </a:rPr>
              <a:t> </a:t>
            </a:r>
            <a:r>
              <a:rPr lang="en-GB" sz="900" dirty="0"/>
              <a:t>_____________</a:t>
            </a:r>
            <a:r>
              <a:rPr lang="en-GB" sz="900" dirty="0">
                <a:latin typeface="Arial" panose="020B0604020202020204" pitchFamily="34" charset="0"/>
                <a:cs typeface="Arial" panose="020B0604020202020204" pitchFamily="34" charset="0"/>
              </a:rPr>
              <a:t> of an element taking into consideration isotopes then you need the following equation:</a:t>
            </a:r>
          </a:p>
          <a:p>
            <a:r>
              <a:rPr lang="en-GB" sz="788" i="1" u="sng" dirty="0">
                <a:latin typeface="Arial" panose="020B0604020202020204" pitchFamily="34" charset="0"/>
                <a:cs typeface="Arial" panose="020B0604020202020204" pitchFamily="34" charset="0"/>
              </a:rPr>
              <a:t>(percentage of isotope 1 x mass of isotope 1) + (percentage of isotope 2 x mass of isotope 2)</a:t>
            </a:r>
            <a:br>
              <a:rPr lang="en-GB" sz="788" i="1" dirty="0">
                <a:latin typeface="Arial" panose="020B0604020202020204" pitchFamily="34" charset="0"/>
                <a:cs typeface="Arial" panose="020B0604020202020204" pitchFamily="34" charset="0"/>
              </a:rPr>
            </a:br>
            <a:r>
              <a:rPr lang="en-GB" sz="788" i="1" dirty="0">
                <a:latin typeface="Arial" panose="020B0604020202020204" pitchFamily="34" charset="0"/>
                <a:cs typeface="Arial" panose="020B0604020202020204" pitchFamily="34" charset="0"/>
              </a:rPr>
              <a:t>                                                                        100</a:t>
            </a:r>
            <a:endParaRPr lang="en-GB" sz="788" i="1" u="sng" dirty="0">
              <a:latin typeface="Arial" panose="020B0604020202020204" pitchFamily="34" charset="0"/>
              <a:cs typeface="Arial" panose="020B0604020202020204" pitchFamily="34" charset="0"/>
            </a:endParaRPr>
          </a:p>
        </p:txBody>
      </p:sp>
      <p:pic>
        <p:nvPicPr>
          <p:cNvPr id="26" name="Picture 25"/>
          <p:cNvPicPr>
            <a:picLocks noChangeAspect="1"/>
          </p:cNvPicPr>
          <p:nvPr/>
        </p:nvPicPr>
        <p:blipFill rotWithShape="1">
          <a:blip r:embed="rId8"/>
          <a:srcRect t="9875"/>
          <a:stretch/>
        </p:blipFill>
        <p:spPr>
          <a:xfrm>
            <a:off x="7505603" y="4624209"/>
            <a:ext cx="526510" cy="502616"/>
          </a:xfrm>
          <a:prstGeom prst="rect">
            <a:avLst/>
          </a:prstGeom>
        </p:spPr>
      </p:pic>
      <p:pic>
        <p:nvPicPr>
          <p:cNvPr id="27" name="Picture 26"/>
          <p:cNvPicPr>
            <a:picLocks noChangeAspect="1"/>
          </p:cNvPicPr>
          <p:nvPr/>
        </p:nvPicPr>
        <p:blipFill rotWithShape="1">
          <a:blip r:embed="rId9"/>
          <a:srcRect l="26403" t="42710" r="58684" b="22203"/>
          <a:stretch/>
        </p:blipFill>
        <p:spPr>
          <a:xfrm>
            <a:off x="8125052" y="4624209"/>
            <a:ext cx="457894" cy="606036"/>
          </a:xfrm>
          <a:prstGeom prst="rect">
            <a:avLst/>
          </a:prstGeom>
        </p:spPr>
      </p:pic>
      <p:pic>
        <p:nvPicPr>
          <p:cNvPr id="28" name="Picture 27"/>
          <p:cNvPicPr>
            <a:picLocks noChangeAspect="1"/>
          </p:cNvPicPr>
          <p:nvPr/>
        </p:nvPicPr>
        <p:blipFill rotWithShape="1">
          <a:blip r:embed="rId10"/>
          <a:srcRect l="15104" t="37222" r="50000" b="24260"/>
          <a:stretch/>
        </p:blipFill>
        <p:spPr>
          <a:xfrm>
            <a:off x="8336440" y="5471951"/>
            <a:ext cx="647127" cy="401798"/>
          </a:xfrm>
          <a:prstGeom prst="rect">
            <a:avLst/>
          </a:prstGeom>
        </p:spPr>
      </p:pic>
      <p:pic>
        <p:nvPicPr>
          <p:cNvPr id="30" name="Picture 29"/>
          <p:cNvPicPr>
            <a:picLocks noChangeAspect="1"/>
          </p:cNvPicPr>
          <p:nvPr/>
        </p:nvPicPr>
        <p:blipFill rotWithShape="1">
          <a:blip r:embed="rId11"/>
          <a:srcRect l="11528" t="12504" r="12905" b="3584"/>
          <a:stretch/>
        </p:blipFill>
        <p:spPr>
          <a:xfrm>
            <a:off x="8448683" y="4985465"/>
            <a:ext cx="546987" cy="456022"/>
          </a:xfrm>
          <a:prstGeom prst="rect">
            <a:avLst/>
          </a:prstGeom>
        </p:spPr>
      </p:pic>
      <p:pic>
        <p:nvPicPr>
          <p:cNvPr id="31" name="Picture 30"/>
          <p:cNvPicPr>
            <a:picLocks noChangeAspect="1"/>
          </p:cNvPicPr>
          <p:nvPr/>
        </p:nvPicPr>
        <p:blipFill>
          <a:blip r:embed="rId12"/>
          <a:stretch>
            <a:fillRect/>
          </a:stretch>
        </p:blipFill>
        <p:spPr>
          <a:xfrm>
            <a:off x="7757797" y="5297490"/>
            <a:ext cx="571181" cy="576259"/>
          </a:xfrm>
          <a:prstGeom prst="rect">
            <a:avLst/>
          </a:prstGeom>
        </p:spPr>
      </p:pic>
      <p:sp>
        <p:nvSpPr>
          <p:cNvPr id="10" name="TextBox 9"/>
          <p:cNvSpPr txBox="1"/>
          <p:nvPr/>
        </p:nvSpPr>
        <p:spPr>
          <a:xfrm>
            <a:off x="7823445" y="4863279"/>
            <a:ext cx="213907" cy="253916"/>
          </a:xfrm>
          <a:prstGeom prst="rect">
            <a:avLst/>
          </a:prstGeom>
          <a:noFill/>
        </p:spPr>
        <p:txBody>
          <a:bodyPr wrap="square" rtlCol="0">
            <a:spAutoFit/>
          </a:bodyPr>
          <a:lstStyle/>
          <a:p>
            <a:r>
              <a:rPr lang="en-GB" sz="1050" dirty="0"/>
              <a:t>1</a:t>
            </a:r>
          </a:p>
        </p:txBody>
      </p:sp>
      <p:sp>
        <p:nvSpPr>
          <p:cNvPr id="29" name="TextBox 28"/>
          <p:cNvSpPr txBox="1"/>
          <p:nvPr/>
        </p:nvSpPr>
        <p:spPr>
          <a:xfrm>
            <a:off x="8512420" y="4577758"/>
            <a:ext cx="213907" cy="253916"/>
          </a:xfrm>
          <a:prstGeom prst="rect">
            <a:avLst/>
          </a:prstGeom>
          <a:noFill/>
        </p:spPr>
        <p:txBody>
          <a:bodyPr wrap="square" rtlCol="0">
            <a:spAutoFit/>
          </a:bodyPr>
          <a:lstStyle/>
          <a:p>
            <a:r>
              <a:rPr lang="en-GB" sz="1050" dirty="0"/>
              <a:t>2</a:t>
            </a:r>
          </a:p>
        </p:txBody>
      </p:sp>
      <p:sp>
        <p:nvSpPr>
          <p:cNvPr id="32" name="TextBox 31"/>
          <p:cNvSpPr txBox="1"/>
          <p:nvPr/>
        </p:nvSpPr>
        <p:spPr>
          <a:xfrm>
            <a:off x="8801580" y="4973849"/>
            <a:ext cx="213907" cy="253916"/>
          </a:xfrm>
          <a:prstGeom prst="rect">
            <a:avLst/>
          </a:prstGeom>
          <a:noFill/>
        </p:spPr>
        <p:txBody>
          <a:bodyPr wrap="square" rtlCol="0">
            <a:spAutoFit/>
          </a:bodyPr>
          <a:lstStyle/>
          <a:p>
            <a:r>
              <a:rPr lang="en-GB" sz="1050" dirty="0"/>
              <a:t>3</a:t>
            </a:r>
          </a:p>
        </p:txBody>
      </p:sp>
      <p:sp>
        <p:nvSpPr>
          <p:cNvPr id="33" name="TextBox 32"/>
          <p:cNvSpPr txBox="1"/>
          <p:nvPr/>
        </p:nvSpPr>
        <p:spPr>
          <a:xfrm>
            <a:off x="8916993" y="5673860"/>
            <a:ext cx="213907" cy="253916"/>
          </a:xfrm>
          <a:prstGeom prst="rect">
            <a:avLst/>
          </a:prstGeom>
          <a:noFill/>
        </p:spPr>
        <p:txBody>
          <a:bodyPr wrap="square" rtlCol="0">
            <a:spAutoFit/>
          </a:bodyPr>
          <a:lstStyle/>
          <a:p>
            <a:r>
              <a:rPr lang="en-GB" sz="1050" dirty="0"/>
              <a:t>5</a:t>
            </a:r>
          </a:p>
        </p:txBody>
      </p:sp>
      <p:sp>
        <p:nvSpPr>
          <p:cNvPr id="34" name="TextBox 33"/>
          <p:cNvSpPr txBox="1"/>
          <p:nvPr/>
        </p:nvSpPr>
        <p:spPr>
          <a:xfrm>
            <a:off x="7822514" y="5298479"/>
            <a:ext cx="213907" cy="253916"/>
          </a:xfrm>
          <a:prstGeom prst="rect">
            <a:avLst/>
          </a:prstGeom>
          <a:noFill/>
        </p:spPr>
        <p:txBody>
          <a:bodyPr wrap="square" rtlCol="0">
            <a:spAutoFit/>
          </a:bodyPr>
          <a:lstStyle/>
          <a:p>
            <a:r>
              <a:rPr lang="en-GB" sz="1050" dirty="0"/>
              <a:t>4</a:t>
            </a:r>
          </a:p>
        </p:txBody>
      </p:sp>
    </p:spTree>
    <p:extLst>
      <p:ext uri="{BB962C8B-B14F-4D97-AF65-F5344CB8AC3E}">
        <p14:creationId xmlns:p14="http://schemas.microsoft.com/office/powerpoint/2010/main" val="4130035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728363" y="857250"/>
            <a:ext cx="415637" cy="877163"/>
          </a:xfrm>
          <a:prstGeom prst="rect">
            <a:avLst/>
          </a:prstGeom>
          <a:noFill/>
        </p:spPr>
        <p:txBody>
          <a:bodyPr wrap="square" rtlCol="0">
            <a:spAutoFit/>
          </a:bodyPr>
          <a:lstStyle/>
          <a:p>
            <a:pPr algn="ctr"/>
            <a:r>
              <a:rPr lang="en-GB" sz="2400" dirty="0"/>
              <a:t>H</a:t>
            </a:r>
          </a:p>
          <a:p>
            <a:pPr algn="ctr"/>
            <a:r>
              <a:rPr lang="en-GB" sz="1350" dirty="0"/>
              <a:t>tier</a:t>
            </a:r>
          </a:p>
        </p:txBody>
      </p:sp>
      <p:graphicFrame>
        <p:nvGraphicFramePr>
          <p:cNvPr id="2" name="Table 1"/>
          <p:cNvGraphicFramePr>
            <a:graphicFrameLocks noGrp="1"/>
          </p:cNvGraphicFramePr>
          <p:nvPr/>
        </p:nvGraphicFramePr>
        <p:xfrm>
          <a:off x="36103" y="1086386"/>
          <a:ext cx="5456303" cy="643315"/>
        </p:xfrm>
        <a:graphic>
          <a:graphicData uri="http://schemas.openxmlformats.org/drawingml/2006/table">
            <a:tbl>
              <a:tblPr firstRow="1" bandRow="1">
                <a:tableStyleId>{5940675A-B579-460E-94D1-54222C63F5DA}</a:tableStyleId>
              </a:tblPr>
              <a:tblGrid>
                <a:gridCol w="762079">
                  <a:extLst>
                    <a:ext uri="{9D8B030D-6E8A-4147-A177-3AD203B41FA5}">
                      <a16:colId xmlns:a16="http://schemas.microsoft.com/office/drawing/2014/main" val="3914440049"/>
                    </a:ext>
                  </a:extLst>
                </a:gridCol>
                <a:gridCol w="4694224">
                  <a:extLst>
                    <a:ext uri="{9D8B030D-6E8A-4147-A177-3AD203B41FA5}">
                      <a16:colId xmlns:a16="http://schemas.microsoft.com/office/drawing/2014/main" val="3197881762"/>
                    </a:ext>
                  </a:extLst>
                </a:gridCol>
              </a:tblGrid>
              <a:tr h="205740">
                <a:tc>
                  <a:txBody>
                    <a:bodyPr/>
                    <a:lstStyle/>
                    <a:p>
                      <a:r>
                        <a:rPr lang="en-GB" sz="900" dirty="0">
                          <a:latin typeface="Arial" panose="020B0604020202020204" pitchFamily="34" charset="0"/>
                          <a:cs typeface="Arial" panose="020B0604020202020204" pitchFamily="34" charset="0"/>
                        </a:rPr>
                        <a:t>Element</a:t>
                      </a:r>
                    </a:p>
                  </a:txBody>
                  <a:tcPr marL="68580" marR="68580" marT="34290" marB="34290"/>
                </a:tc>
                <a:tc>
                  <a:txBody>
                    <a:bodyPr/>
                    <a:lstStyle/>
                    <a:p>
                      <a:r>
                        <a:rPr lang="en-GB" sz="900" b="0" i="0" kern="1200" dirty="0">
                          <a:solidFill>
                            <a:schemeClr val="tx1"/>
                          </a:solidFill>
                          <a:effectLst/>
                          <a:latin typeface="Arial" panose="020B0604020202020204" pitchFamily="34" charset="0"/>
                          <a:ea typeface="+mn-ea"/>
                          <a:cs typeface="Arial" panose="020B0604020202020204" pitchFamily="34" charset="0"/>
                        </a:rPr>
                        <a:t>A substance made of one type of atom only.</a:t>
                      </a:r>
                      <a:endParaRPr lang="en-GB" sz="9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412047459"/>
                  </a:ext>
                </a:extLst>
              </a:tr>
              <a:tr h="205740">
                <a:tc>
                  <a:txBody>
                    <a:bodyPr/>
                    <a:lstStyle/>
                    <a:p>
                      <a:r>
                        <a:rPr lang="en-GB" sz="900" dirty="0">
                          <a:latin typeface="Arial" panose="020B0604020202020204" pitchFamily="34" charset="0"/>
                          <a:cs typeface="Arial" panose="020B0604020202020204" pitchFamily="34" charset="0"/>
                        </a:rPr>
                        <a:t>Compound</a:t>
                      </a:r>
                    </a:p>
                  </a:txBody>
                  <a:tcPr marL="68580" marR="68580" marT="34290" marB="34290"/>
                </a:tc>
                <a:tc>
                  <a:txBody>
                    <a:bodyPr/>
                    <a:lstStyle/>
                    <a:p>
                      <a:r>
                        <a:rPr lang="en-GB" sz="900" dirty="0">
                          <a:latin typeface="Arial" panose="020B0604020202020204" pitchFamily="34" charset="0"/>
                          <a:cs typeface="Arial" panose="020B0604020202020204" pitchFamily="34" charset="0"/>
                        </a:rPr>
                        <a:t>Two are more different</a:t>
                      </a:r>
                      <a:r>
                        <a:rPr lang="en-GB" sz="900" baseline="0" dirty="0">
                          <a:latin typeface="Arial" panose="020B0604020202020204" pitchFamily="34" charset="0"/>
                          <a:cs typeface="Arial" panose="020B0604020202020204" pitchFamily="34" charset="0"/>
                        </a:rPr>
                        <a:t> types of atoms chemically bonded together</a:t>
                      </a:r>
                      <a:endParaRPr lang="en-GB" sz="9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2050928457"/>
                  </a:ext>
                </a:extLst>
              </a:tr>
              <a:tr h="231835">
                <a:tc>
                  <a:txBody>
                    <a:bodyPr/>
                    <a:lstStyle/>
                    <a:p>
                      <a:r>
                        <a:rPr lang="en-GB" sz="900" dirty="0">
                          <a:latin typeface="Arial" panose="020B0604020202020204" pitchFamily="34" charset="0"/>
                          <a:cs typeface="Arial" panose="020B0604020202020204" pitchFamily="34" charset="0"/>
                        </a:rPr>
                        <a:t>Mixture</a:t>
                      </a:r>
                    </a:p>
                  </a:txBody>
                  <a:tcPr marL="68580" marR="68580" marT="34290" marB="34290"/>
                </a:tc>
                <a:tc>
                  <a:txBody>
                    <a:bodyPr/>
                    <a:lstStyle/>
                    <a:p>
                      <a:r>
                        <a:rPr lang="en-GB" sz="900" dirty="0">
                          <a:latin typeface="Arial" panose="020B0604020202020204" pitchFamily="34" charset="0"/>
                          <a:cs typeface="Arial" panose="020B0604020202020204" pitchFamily="34" charset="0"/>
                        </a:rPr>
                        <a:t>Elements and/or</a:t>
                      </a:r>
                      <a:r>
                        <a:rPr lang="en-GB" sz="900" baseline="0" dirty="0">
                          <a:latin typeface="Arial" panose="020B0604020202020204" pitchFamily="34" charset="0"/>
                          <a:cs typeface="Arial" panose="020B0604020202020204" pitchFamily="34" charset="0"/>
                        </a:rPr>
                        <a:t> compounds combined together but not bonded. Can easily be separated</a:t>
                      </a:r>
                      <a:endParaRPr lang="en-GB" sz="9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215486446"/>
                  </a:ext>
                </a:extLst>
              </a:tr>
            </a:tbl>
          </a:graphicData>
        </a:graphic>
      </p:graphicFrame>
      <p:graphicFrame>
        <p:nvGraphicFramePr>
          <p:cNvPr id="5" name="Table 4"/>
          <p:cNvGraphicFramePr>
            <a:graphicFrameLocks noGrp="1"/>
          </p:cNvGraphicFramePr>
          <p:nvPr/>
        </p:nvGraphicFramePr>
        <p:xfrm>
          <a:off x="6337758" y="4358821"/>
          <a:ext cx="2537781" cy="1508760"/>
        </p:xfrm>
        <a:graphic>
          <a:graphicData uri="http://schemas.openxmlformats.org/drawingml/2006/table">
            <a:tbl>
              <a:tblPr firstRow="1" bandRow="1">
                <a:tableStyleId>{5940675A-B579-460E-94D1-54222C63F5DA}</a:tableStyleId>
              </a:tblPr>
              <a:tblGrid>
                <a:gridCol w="2537781">
                  <a:extLst>
                    <a:ext uri="{9D8B030D-6E8A-4147-A177-3AD203B41FA5}">
                      <a16:colId xmlns:a16="http://schemas.microsoft.com/office/drawing/2014/main" val="3197881762"/>
                    </a:ext>
                  </a:extLst>
                </a:gridCol>
              </a:tblGrid>
              <a:tr h="205740">
                <a:tc>
                  <a:txBody>
                    <a:bodyPr/>
                    <a:lstStyle/>
                    <a:p>
                      <a:pPr algn="ctr"/>
                      <a:r>
                        <a:rPr lang="en-GB" sz="900" dirty="0">
                          <a:latin typeface="Arial" panose="020B0604020202020204" pitchFamily="34" charset="0"/>
                          <a:cs typeface="Arial" panose="020B0604020202020204" pitchFamily="34" charset="0"/>
                        </a:rPr>
                        <a:t>Separation techniques</a:t>
                      </a:r>
                    </a:p>
                  </a:txBody>
                  <a:tcPr marL="68580" marR="68580" marT="34290" marB="34290"/>
                </a:tc>
                <a:extLst>
                  <a:ext uri="{0D108BD9-81ED-4DB2-BD59-A6C34878D82A}">
                    <a16:rowId xmlns:a16="http://schemas.microsoft.com/office/drawing/2014/main" val="1412047459"/>
                  </a:ext>
                </a:extLst>
              </a:tr>
              <a:tr h="1303020">
                <a:tc>
                  <a:txBody>
                    <a:bodyPr/>
                    <a:lstStyle/>
                    <a:p>
                      <a:pPr algn="l"/>
                      <a:r>
                        <a:rPr lang="en-GB" sz="900" dirty="0">
                          <a:latin typeface="Arial" panose="020B0604020202020204" pitchFamily="34" charset="0"/>
                          <a:cs typeface="Arial" panose="020B0604020202020204" pitchFamily="34" charset="0"/>
                        </a:rPr>
                        <a:t>1. Filtration</a:t>
                      </a:r>
                      <a:br>
                        <a:rPr lang="en-GB" sz="900" dirty="0">
                          <a:latin typeface="Arial" panose="020B0604020202020204" pitchFamily="34" charset="0"/>
                          <a:cs typeface="Arial" panose="020B0604020202020204" pitchFamily="34" charset="0"/>
                        </a:rPr>
                      </a:br>
                      <a:endParaRPr lang="en-GB" sz="900" dirty="0">
                        <a:latin typeface="Arial" panose="020B0604020202020204" pitchFamily="34" charset="0"/>
                        <a:cs typeface="Arial" panose="020B0604020202020204" pitchFamily="34" charset="0"/>
                      </a:endParaRPr>
                    </a:p>
                    <a:p>
                      <a:pPr algn="l"/>
                      <a:r>
                        <a:rPr lang="en-GB" sz="900" dirty="0">
                          <a:latin typeface="Arial" panose="020B0604020202020204" pitchFamily="34" charset="0"/>
                          <a:cs typeface="Arial" panose="020B0604020202020204" pitchFamily="34" charset="0"/>
                        </a:rPr>
                        <a:t>2. Crystallisation</a:t>
                      </a:r>
                      <a:br>
                        <a:rPr lang="en-GB" sz="900" dirty="0">
                          <a:latin typeface="Arial" panose="020B0604020202020204" pitchFamily="34" charset="0"/>
                          <a:cs typeface="Arial" panose="020B0604020202020204" pitchFamily="34" charset="0"/>
                        </a:rPr>
                      </a:br>
                      <a:br>
                        <a:rPr lang="en-GB" sz="900" dirty="0">
                          <a:latin typeface="Arial" panose="020B0604020202020204" pitchFamily="34" charset="0"/>
                          <a:cs typeface="Arial" panose="020B0604020202020204" pitchFamily="34" charset="0"/>
                        </a:rPr>
                      </a:br>
                      <a:r>
                        <a:rPr lang="en-GB" sz="900" dirty="0">
                          <a:latin typeface="Arial" panose="020B0604020202020204" pitchFamily="34" charset="0"/>
                          <a:cs typeface="Arial" panose="020B0604020202020204" pitchFamily="34" charset="0"/>
                        </a:rPr>
                        <a:t>3. Simple distillation</a:t>
                      </a:r>
                      <a:r>
                        <a:rPr lang="en-GB" sz="900" baseline="0" dirty="0">
                          <a:latin typeface="Arial" panose="020B0604020202020204" pitchFamily="34" charset="0"/>
                          <a:cs typeface="Arial" panose="020B0604020202020204" pitchFamily="34" charset="0"/>
                        </a:rPr>
                        <a:t> </a:t>
                      </a:r>
                      <a:br>
                        <a:rPr lang="en-GB" sz="900" baseline="0" dirty="0">
                          <a:latin typeface="Arial" panose="020B0604020202020204" pitchFamily="34" charset="0"/>
                          <a:cs typeface="Arial" panose="020B0604020202020204" pitchFamily="34" charset="0"/>
                        </a:rPr>
                      </a:br>
                      <a:br>
                        <a:rPr lang="en-GB" sz="900" baseline="0" dirty="0">
                          <a:latin typeface="Arial" panose="020B0604020202020204" pitchFamily="34" charset="0"/>
                          <a:cs typeface="Arial" panose="020B0604020202020204" pitchFamily="34" charset="0"/>
                        </a:rPr>
                      </a:br>
                      <a:r>
                        <a:rPr lang="en-GB" sz="900" baseline="0" dirty="0">
                          <a:latin typeface="Arial" panose="020B0604020202020204" pitchFamily="34" charset="0"/>
                          <a:cs typeface="Arial" panose="020B0604020202020204" pitchFamily="34" charset="0"/>
                        </a:rPr>
                        <a:t>4. Fractional distillation</a:t>
                      </a:r>
                      <a:br>
                        <a:rPr lang="en-GB" sz="900" baseline="0" dirty="0">
                          <a:latin typeface="Arial" panose="020B0604020202020204" pitchFamily="34" charset="0"/>
                          <a:cs typeface="Arial" panose="020B0604020202020204" pitchFamily="34" charset="0"/>
                        </a:rPr>
                      </a:br>
                      <a:br>
                        <a:rPr lang="en-GB" sz="900" baseline="0" dirty="0">
                          <a:latin typeface="Arial" panose="020B0604020202020204" pitchFamily="34" charset="0"/>
                          <a:cs typeface="Arial" panose="020B0604020202020204" pitchFamily="34" charset="0"/>
                        </a:rPr>
                      </a:br>
                      <a:r>
                        <a:rPr lang="en-GB" sz="900" baseline="0" dirty="0">
                          <a:latin typeface="Arial" panose="020B0604020202020204" pitchFamily="34" charset="0"/>
                          <a:cs typeface="Arial" panose="020B0604020202020204" pitchFamily="34" charset="0"/>
                        </a:rPr>
                        <a:t>5. Chromatography</a:t>
                      </a:r>
                      <a:endParaRPr lang="en-GB" sz="9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2050928457"/>
                  </a:ext>
                </a:extLst>
              </a:tr>
            </a:tbl>
          </a:graphicData>
        </a:graphic>
      </p:graphicFrame>
      <p:graphicFrame>
        <p:nvGraphicFramePr>
          <p:cNvPr id="3" name="Table 2"/>
          <p:cNvGraphicFramePr>
            <a:graphicFrameLocks noGrp="1"/>
          </p:cNvGraphicFramePr>
          <p:nvPr/>
        </p:nvGraphicFramePr>
        <p:xfrm>
          <a:off x="90622" y="4697277"/>
          <a:ext cx="6096002" cy="1243330"/>
        </p:xfrm>
        <a:graphic>
          <a:graphicData uri="http://schemas.openxmlformats.org/drawingml/2006/table">
            <a:tbl>
              <a:tblPr firstRow="1" bandRow="1">
                <a:tableStyleId>{5940675A-B579-460E-94D1-54222C63F5DA}</a:tableStyleId>
              </a:tblPr>
              <a:tblGrid>
                <a:gridCol w="782783">
                  <a:extLst>
                    <a:ext uri="{9D8B030D-6E8A-4147-A177-3AD203B41FA5}">
                      <a16:colId xmlns:a16="http://schemas.microsoft.com/office/drawing/2014/main" val="3671433428"/>
                    </a:ext>
                  </a:extLst>
                </a:gridCol>
                <a:gridCol w="1066108">
                  <a:extLst>
                    <a:ext uri="{9D8B030D-6E8A-4147-A177-3AD203B41FA5}">
                      <a16:colId xmlns:a16="http://schemas.microsoft.com/office/drawing/2014/main" val="3684460555"/>
                    </a:ext>
                  </a:extLst>
                </a:gridCol>
                <a:gridCol w="1147157">
                  <a:extLst>
                    <a:ext uri="{9D8B030D-6E8A-4147-A177-3AD203B41FA5}">
                      <a16:colId xmlns:a16="http://schemas.microsoft.com/office/drawing/2014/main" val="1482425455"/>
                    </a:ext>
                  </a:extLst>
                </a:gridCol>
                <a:gridCol w="953885">
                  <a:extLst>
                    <a:ext uri="{9D8B030D-6E8A-4147-A177-3AD203B41FA5}">
                      <a16:colId xmlns:a16="http://schemas.microsoft.com/office/drawing/2014/main" val="2305558608"/>
                    </a:ext>
                  </a:extLst>
                </a:gridCol>
                <a:gridCol w="985058">
                  <a:extLst>
                    <a:ext uri="{9D8B030D-6E8A-4147-A177-3AD203B41FA5}">
                      <a16:colId xmlns:a16="http://schemas.microsoft.com/office/drawing/2014/main" val="3396252716"/>
                    </a:ext>
                  </a:extLst>
                </a:gridCol>
                <a:gridCol w="1161011">
                  <a:extLst>
                    <a:ext uri="{9D8B030D-6E8A-4147-A177-3AD203B41FA5}">
                      <a16:colId xmlns:a16="http://schemas.microsoft.com/office/drawing/2014/main" val="2565933391"/>
                    </a:ext>
                  </a:extLst>
                </a:gridCol>
              </a:tblGrid>
              <a:tr h="205740">
                <a:tc gridSpan="6">
                  <a:txBody>
                    <a:bodyPr/>
                    <a:lstStyle/>
                    <a:p>
                      <a:pPr algn="ctr"/>
                      <a:r>
                        <a:rPr lang="en-GB" sz="900" dirty="0">
                          <a:latin typeface="Arial" panose="020B0604020202020204" pitchFamily="34" charset="0"/>
                          <a:cs typeface="Arial" panose="020B0604020202020204" pitchFamily="34" charset="0"/>
                        </a:rPr>
                        <a:t>Development of the atomic model</a:t>
                      </a:r>
                    </a:p>
                  </a:txBody>
                  <a:tcPr marL="68580" marR="68580" marT="34290" marB="34290"/>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334264507"/>
                  </a:ext>
                </a:extLst>
              </a:tr>
              <a:tr h="488950">
                <a:tc rowSpan="2">
                  <a:txBody>
                    <a:bodyPr/>
                    <a:lstStyle/>
                    <a:p>
                      <a:pPr algn="ctr"/>
                      <a:endParaRPr lang="en-GB" sz="900" dirty="0">
                        <a:latin typeface="Arial" panose="020B0604020202020204" pitchFamily="34" charset="0"/>
                        <a:cs typeface="Arial" panose="020B0604020202020204" pitchFamily="34" charset="0"/>
                      </a:endParaRPr>
                    </a:p>
                  </a:txBody>
                  <a:tcPr marL="68580" marR="68580" marT="34290" marB="34290"/>
                </a:tc>
                <a:tc>
                  <a:txBody>
                    <a:bodyPr/>
                    <a:lstStyle/>
                    <a:p>
                      <a:pPr algn="ctr"/>
                      <a:endParaRPr lang="en-GB" sz="900" dirty="0">
                        <a:latin typeface="Arial" panose="020B0604020202020204" pitchFamily="34" charset="0"/>
                        <a:cs typeface="Arial" panose="020B0604020202020204" pitchFamily="34" charset="0"/>
                      </a:endParaRPr>
                    </a:p>
                  </a:txBody>
                  <a:tcPr marL="68580" marR="68580" marT="34290" marB="34290"/>
                </a:tc>
                <a:tc>
                  <a:txBody>
                    <a:bodyPr/>
                    <a:lstStyle/>
                    <a:p>
                      <a:pPr algn="ctr"/>
                      <a:endParaRPr lang="en-GB" sz="900" dirty="0">
                        <a:latin typeface="Arial" panose="020B0604020202020204" pitchFamily="34" charset="0"/>
                        <a:cs typeface="Arial" panose="020B0604020202020204" pitchFamily="34" charset="0"/>
                      </a:endParaRPr>
                    </a:p>
                  </a:txBody>
                  <a:tcPr marL="68580" marR="68580" marT="34290" marB="34290"/>
                </a:tc>
                <a:tc>
                  <a:txBody>
                    <a:bodyPr/>
                    <a:lstStyle/>
                    <a:p>
                      <a:pPr algn="ctr"/>
                      <a:endParaRPr lang="en-GB" sz="900" dirty="0">
                        <a:latin typeface="Arial" panose="020B0604020202020204" pitchFamily="34" charset="0"/>
                        <a:cs typeface="Arial" panose="020B0604020202020204" pitchFamily="34" charset="0"/>
                      </a:endParaRPr>
                    </a:p>
                  </a:txBody>
                  <a:tcPr marL="68580" marR="68580" marT="34290" marB="34290"/>
                </a:tc>
                <a:tc rowSpan="2">
                  <a:txBody>
                    <a:bodyPr/>
                    <a:lstStyle/>
                    <a:p>
                      <a:pPr algn="ctr"/>
                      <a:endParaRPr lang="en-GB" sz="900" dirty="0">
                        <a:latin typeface="Arial" panose="020B0604020202020204" pitchFamily="34" charset="0"/>
                        <a:cs typeface="Arial" panose="020B0604020202020204" pitchFamily="34" charset="0"/>
                      </a:endParaRPr>
                    </a:p>
                  </a:txBody>
                  <a:tcPr marL="68580" marR="68580" marT="34290" marB="34290"/>
                </a:tc>
                <a:tc>
                  <a:txBody>
                    <a:bodyPr/>
                    <a:lstStyle/>
                    <a:p>
                      <a:pPr algn="ctr"/>
                      <a:endParaRPr lang="en-GB" sz="9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3307367307"/>
                  </a:ext>
                </a:extLst>
              </a:tr>
              <a:tr h="205740">
                <a:tc vMerge="1">
                  <a:txBody>
                    <a:bodyPr/>
                    <a:lstStyle/>
                    <a:p>
                      <a:endParaRPr lang="en-GB"/>
                    </a:p>
                  </a:txBody>
                  <a:tcPr/>
                </a:tc>
                <a:tc>
                  <a:txBody>
                    <a:bodyPr/>
                    <a:lstStyle/>
                    <a:p>
                      <a:pPr algn="ctr"/>
                      <a:r>
                        <a:rPr lang="en-GB" sz="900" dirty="0">
                          <a:latin typeface="Arial" panose="020B0604020202020204" pitchFamily="34" charset="0"/>
                          <a:cs typeface="Arial" panose="020B0604020202020204" pitchFamily="34" charset="0"/>
                        </a:rPr>
                        <a:t>JJ Thomson</a:t>
                      </a:r>
                    </a:p>
                  </a:txBody>
                  <a:tcPr marL="68580" marR="68580" marT="34290" marB="34290"/>
                </a:tc>
                <a:tc>
                  <a:txBody>
                    <a:bodyPr/>
                    <a:lstStyle/>
                    <a:p>
                      <a:pPr algn="ctr"/>
                      <a:r>
                        <a:rPr lang="en-GB" sz="900" dirty="0">
                          <a:latin typeface="Arial" panose="020B0604020202020204" pitchFamily="34" charset="0"/>
                          <a:cs typeface="Arial" panose="020B0604020202020204" pitchFamily="34" charset="0"/>
                        </a:rPr>
                        <a:t>Ernest Rutherford</a:t>
                      </a:r>
                    </a:p>
                  </a:txBody>
                  <a:tcPr marL="68580" marR="68580" marT="34290" marB="34290"/>
                </a:tc>
                <a:tc>
                  <a:txBody>
                    <a:bodyPr/>
                    <a:lstStyle/>
                    <a:p>
                      <a:pPr algn="ctr"/>
                      <a:r>
                        <a:rPr lang="en-GB" sz="900" dirty="0">
                          <a:latin typeface="Arial" panose="020B0604020202020204" pitchFamily="34" charset="0"/>
                          <a:cs typeface="Arial" panose="020B0604020202020204" pitchFamily="34" charset="0"/>
                        </a:rPr>
                        <a:t>Niels</a:t>
                      </a:r>
                      <a:r>
                        <a:rPr lang="en-GB" sz="900" baseline="0" dirty="0">
                          <a:latin typeface="Arial" panose="020B0604020202020204" pitchFamily="34" charset="0"/>
                          <a:cs typeface="Arial" panose="020B0604020202020204" pitchFamily="34" charset="0"/>
                        </a:rPr>
                        <a:t> Bohr</a:t>
                      </a:r>
                      <a:endParaRPr lang="en-GB" sz="900" dirty="0">
                        <a:latin typeface="Arial" panose="020B0604020202020204" pitchFamily="34" charset="0"/>
                        <a:cs typeface="Arial" panose="020B0604020202020204" pitchFamily="34" charset="0"/>
                      </a:endParaRPr>
                    </a:p>
                  </a:txBody>
                  <a:tcPr marL="68580" marR="68580" marT="34290" marB="34290"/>
                </a:tc>
                <a:tc vMerge="1">
                  <a:txBody>
                    <a:bodyPr/>
                    <a:lstStyle/>
                    <a:p>
                      <a:endParaRPr lang="en-GB"/>
                    </a:p>
                  </a:txBody>
                  <a:tcPr/>
                </a:tc>
                <a:tc>
                  <a:txBody>
                    <a:bodyPr/>
                    <a:lstStyle/>
                    <a:p>
                      <a:pPr algn="ctr"/>
                      <a:r>
                        <a:rPr lang="en-GB" sz="900" dirty="0">
                          <a:latin typeface="Arial" panose="020B0604020202020204" pitchFamily="34" charset="0"/>
                          <a:cs typeface="Arial" panose="020B0604020202020204" pitchFamily="34" charset="0"/>
                        </a:rPr>
                        <a:t>James Chadwick</a:t>
                      </a:r>
                    </a:p>
                  </a:txBody>
                  <a:tcPr marL="68580" marR="68580" marT="34290" marB="34290"/>
                </a:tc>
                <a:extLst>
                  <a:ext uri="{0D108BD9-81ED-4DB2-BD59-A6C34878D82A}">
                    <a16:rowId xmlns:a16="http://schemas.microsoft.com/office/drawing/2014/main" val="104103919"/>
                  </a:ext>
                </a:extLst>
              </a:tr>
              <a:tr h="342900">
                <a:tc>
                  <a:txBody>
                    <a:bodyPr/>
                    <a:lstStyle/>
                    <a:p>
                      <a:pPr algn="ctr"/>
                      <a:r>
                        <a:rPr lang="en-GB" sz="900" dirty="0">
                          <a:latin typeface="Arial" panose="020B0604020202020204" pitchFamily="34" charset="0"/>
                          <a:cs typeface="Arial" panose="020B0604020202020204" pitchFamily="34" charset="0"/>
                        </a:rPr>
                        <a:t>Solid spheres</a:t>
                      </a:r>
                    </a:p>
                  </a:txBody>
                  <a:tcPr marL="68580" marR="68580" marT="34290" marB="34290"/>
                </a:tc>
                <a:tc>
                  <a:txBody>
                    <a:bodyPr/>
                    <a:lstStyle/>
                    <a:p>
                      <a:pPr algn="ctr"/>
                      <a:r>
                        <a:rPr lang="en-GB" sz="900" dirty="0">
                          <a:latin typeface="Arial" panose="020B0604020202020204" pitchFamily="34" charset="0"/>
                          <a:cs typeface="Arial" panose="020B0604020202020204" pitchFamily="34" charset="0"/>
                        </a:rPr>
                        <a:t>Plum pudding model</a:t>
                      </a:r>
                    </a:p>
                  </a:txBody>
                  <a:tcPr marL="68580" marR="68580" marT="34290" marB="34290"/>
                </a:tc>
                <a:tc>
                  <a:txBody>
                    <a:bodyPr/>
                    <a:lstStyle/>
                    <a:p>
                      <a:pPr algn="ctr"/>
                      <a:r>
                        <a:rPr lang="en-GB" sz="900" dirty="0">
                          <a:latin typeface="Arial" panose="020B0604020202020204" pitchFamily="34" charset="0"/>
                          <a:cs typeface="Arial" panose="020B0604020202020204" pitchFamily="34" charset="0"/>
                        </a:rPr>
                        <a:t>Nuclear model</a:t>
                      </a:r>
                    </a:p>
                  </a:txBody>
                  <a:tcPr marL="68580" marR="68580" marT="34290" marB="34290"/>
                </a:tc>
                <a:tc>
                  <a:txBody>
                    <a:bodyPr/>
                    <a:lstStyle/>
                    <a:p>
                      <a:pPr algn="ctr"/>
                      <a:r>
                        <a:rPr lang="en-GB" sz="900" dirty="0">
                          <a:latin typeface="Arial" panose="020B0604020202020204" pitchFamily="34" charset="0"/>
                          <a:cs typeface="Arial" panose="020B0604020202020204" pitchFamily="34" charset="0"/>
                        </a:rPr>
                        <a:t>Electrons in shells</a:t>
                      </a:r>
                    </a:p>
                  </a:txBody>
                  <a:tcPr marL="68580" marR="68580" marT="34290" marB="34290"/>
                </a:tc>
                <a:tc>
                  <a:txBody>
                    <a:bodyPr/>
                    <a:lstStyle/>
                    <a:p>
                      <a:pPr algn="ctr"/>
                      <a:r>
                        <a:rPr lang="en-GB" sz="900" dirty="0">
                          <a:latin typeface="Arial" panose="020B0604020202020204" pitchFamily="34" charset="0"/>
                          <a:cs typeface="Arial" panose="020B0604020202020204" pitchFamily="34" charset="0"/>
                        </a:rPr>
                        <a:t>Protons</a:t>
                      </a:r>
                    </a:p>
                  </a:txBody>
                  <a:tcPr marL="68580" marR="68580" marT="34290" marB="34290"/>
                </a:tc>
                <a:tc>
                  <a:txBody>
                    <a:bodyPr/>
                    <a:lstStyle/>
                    <a:p>
                      <a:pPr algn="ctr"/>
                      <a:r>
                        <a:rPr lang="en-GB" sz="900" dirty="0">
                          <a:latin typeface="Arial" panose="020B0604020202020204" pitchFamily="34" charset="0"/>
                          <a:cs typeface="Arial" panose="020B0604020202020204" pitchFamily="34" charset="0"/>
                        </a:rPr>
                        <a:t>Neutrons</a:t>
                      </a:r>
                    </a:p>
                  </a:txBody>
                  <a:tcPr marL="68580" marR="68580" marT="34290" marB="34290"/>
                </a:tc>
                <a:extLst>
                  <a:ext uri="{0D108BD9-81ED-4DB2-BD59-A6C34878D82A}">
                    <a16:rowId xmlns:a16="http://schemas.microsoft.com/office/drawing/2014/main" val="1102764613"/>
                  </a:ext>
                </a:extLst>
              </a:tr>
            </a:tbl>
          </a:graphicData>
        </a:graphic>
      </p:graphicFrame>
      <p:graphicFrame>
        <p:nvGraphicFramePr>
          <p:cNvPr id="7" name="Table 6"/>
          <p:cNvGraphicFramePr>
            <a:graphicFrameLocks noGrp="1"/>
          </p:cNvGraphicFramePr>
          <p:nvPr/>
        </p:nvGraphicFramePr>
        <p:xfrm>
          <a:off x="7153926" y="909881"/>
          <a:ext cx="1574437" cy="822960"/>
        </p:xfrm>
        <a:graphic>
          <a:graphicData uri="http://schemas.openxmlformats.org/drawingml/2006/table">
            <a:tbl>
              <a:tblPr firstRow="1" bandRow="1">
                <a:tableStyleId>{5940675A-B579-460E-94D1-54222C63F5DA}</a:tableStyleId>
              </a:tblPr>
              <a:tblGrid>
                <a:gridCol w="616042">
                  <a:extLst>
                    <a:ext uri="{9D8B030D-6E8A-4147-A177-3AD203B41FA5}">
                      <a16:colId xmlns:a16="http://schemas.microsoft.com/office/drawing/2014/main" val="1523624460"/>
                    </a:ext>
                  </a:extLst>
                </a:gridCol>
                <a:gridCol w="958395">
                  <a:extLst>
                    <a:ext uri="{9D8B030D-6E8A-4147-A177-3AD203B41FA5}">
                      <a16:colId xmlns:a16="http://schemas.microsoft.com/office/drawing/2014/main" val="1717481317"/>
                    </a:ext>
                  </a:extLst>
                </a:gridCol>
              </a:tblGrid>
              <a:tr h="205740">
                <a:tc>
                  <a:txBody>
                    <a:bodyPr/>
                    <a:lstStyle/>
                    <a:p>
                      <a:pPr algn="ctr"/>
                      <a:r>
                        <a:rPr lang="en-GB" sz="900" dirty="0">
                          <a:latin typeface="Arial" panose="020B0604020202020204" pitchFamily="34" charset="0"/>
                          <a:cs typeface="Arial" panose="020B0604020202020204" pitchFamily="34" charset="0"/>
                        </a:rPr>
                        <a:t>Particle</a:t>
                      </a:r>
                    </a:p>
                  </a:txBody>
                  <a:tcPr marL="68580" marR="68580" marT="34290" marB="34290"/>
                </a:tc>
                <a:tc>
                  <a:txBody>
                    <a:bodyPr/>
                    <a:lstStyle/>
                    <a:p>
                      <a:pPr algn="ctr"/>
                      <a:r>
                        <a:rPr lang="en-GB" sz="900" dirty="0">
                          <a:latin typeface="Arial" panose="020B0604020202020204" pitchFamily="34" charset="0"/>
                          <a:cs typeface="Arial" panose="020B0604020202020204" pitchFamily="34" charset="0"/>
                        </a:rPr>
                        <a:t>Relative charge</a:t>
                      </a:r>
                    </a:p>
                  </a:txBody>
                  <a:tcPr marL="68580" marR="68580" marT="34290" marB="34290"/>
                </a:tc>
                <a:extLst>
                  <a:ext uri="{0D108BD9-81ED-4DB2-BD59-A6C34878D82A}">
                    <a16:rowId xmlns:a16="http://schemas.microsoft.com/office/drawing/2014/main" val="3232412107"/>
                  </a:ext>
                </a:extLst>
              </a:tr>
              <a:tr h="205740">
                <a:tc>
                  <a:txBody>
                    <a:bodyPr/>
                    <a:lstStyle/>
                    <a:p>
                      <a:pPr algn="ctr"/>
                      <a:r>
                        <a:rPr lang="en-GB" sz="900" dirty="0">
                          <a:latin typeface="Arial" panose="020B0604020202020204" pitchFamily="34" charset="0"/>
                          <a:cs typeface="Arial" panose="020B0604020202020204" pitchFamily="34" charset="0"/>
                        </a:rPr>
                        <a:t>Proton </a:t>
                      </a:r>
                    </a:p>
                  </a:txBody>
                  <a:tcPr marL="68580" marR="68580" marT="34290" marB="34290"/>
                </a:tc>
                <a:tc>
                  <a:txBody>
                    <a:bodyPr/>
                    <a:lstStyle/>
                    <a:p>
                      <a:pPr algn="ctr"/>
                      <a:r>
                        <a:rPr lang="en-GB" sz="900" dirty="0">
                          <a:latin typeface="Arial" panose="020B0604020202020204" pitchFamily="34" charset="0"/>
                          <a:cs typeface="Arial" panose="020B0604020202020204" pitchFamily="34" charset="0"/>
                        </a:rPr>
                        <a:t>+1</a:t>
                      </a:r>
                    </a:p>
                  </a:txBody>
                  <a:tcPr marL="68580" marR="68580" marT="34290" marB="34290"/>
                </a:tc>
                <a:extLst>
                  <a:ext uri="{0D108BD9-81ED-4DB2-BD59-A6C34878D82A}">
                    <a16:rowId xmlns:a16="http://schemas.microsoft.com/office/drawing/2014/main" val="3374223711"/>
                  </a:ext>
                </a:extLst>
              </a:tr>
              <a:tr h="205740">
                <a:tc>
                  <a:txBody>
                    <a:bodyPr/>
                    <a:lstStyle/>
                    <a:p>
                      <a:pPr algn="ctr"/>
                      <a:r>
                        <a:rPr lang="en-GB" sz="900" dirty="0">
                          <a:latin typeface="Arial" panose="020B0604020202020204" pitchFamily="34" charset="0"/>
                          <a:cs typeface="Arial" panose="020B0604020202020204" pitchFamily="34" charset="0"/>
                        </a:rPr>
                        <a:t>Neutron</a:t>
                      </a:r>
                    </a:p>
                  </a:txBody>
                  <a:tcPr marL="68580" marR="68580" marT="34290" marB="34290"/>
                </a:tc>
                <a:tc>
                  <a:txBody>
                    <a:bodyPr/>
                    <a:lstStyle/>
                    <a:p>
                      <a:pPr algn="ctr"/>
                      <a:r>
                        <a:rPr lang="en-GB" sz="900" dirty="0">
                          <a:latin typeface="Arial" panose="020B0604020202020204" pitchFamily="34" charset="0"/>
                          <a:cs typeface="Arial" panose="020B0604020202020204" pitchFamily="34" charset="0"/>
                        </a:rPr>
                        <a:t>0</a:t>
                      </a:r>
                    </a:p>
                  </a:txBody>
                  <a:tcPr marL="68580" marR="68580" marT="34290" marB="34290"/>
                </a:tc>
                <a:extLst>
                  <a:ext uri="{0D108BD9-81ED-4DB2-BD59-A6C34878D82A}">
                    <a16:rowId xmlns:a16="http://schemas.microsoft.com/office/drawing/2014/main" val="737320081"/>
                  </a:ext>
                </a:extLst>
              </a:tr>
              <a:tr h="205740">
                <a:tc>
                  <a:txBody>
                    <a:bodyPr/>
                    <a:lstStyle/>
                    <a:p>
                      <a:pPr algn="ctr"/>
                      <a:r>
                        <a:rPr lang="en-GB" sz="900" dirty="0">
                          <a:latin typeface="Arial" panose="020B0604020202020204" pitchFamily="34" charset="0"/>
                          <a:cs typeface="Arial" panose="020B0604020202020204" pitchFamily="34" charset="0"/>
                        </a:rPr>
                        <a:t>Electron</a:t>
                      </a:r>
                    </a:p>
                  </a:txBody>
                  <a:tcPr marL="68580" marR="68580" marT="34290" marB="34290"/>
                </a:tc>
                <a:tc>
                  <a:txBody>
                    <a:bodyPr/>
                    <a:lstStyle/>
                    <a:p>
                      <a:pPr algn="ctr"/>
                      <a:r>
                        <a:rPr lang="en-GB" sz="900" dirty="0">
                          <a:latin typeface="Arial" panose="020B0604020202020204" pitchFamily="34" charset="0"/>
                          <a:cs typeface="Arial" panose="020B0604020202020204" pitchFamily="34" charset="0"/>
                        </a:rPr>
                        <a:t>-1</a:t>
                      </a:r>
                    </a:p>
                  </a:txBody>
                  <a:tcPr marL="68580" marR="68580" marT="34290" marB="34290"/>
                </a:tc>
                <a:extLst>
                  <a:ext uri="{0D108BD9-81ED-4DB2-BD59-A6C34878D82A}">
                    <a16:rowId xmlns:a16="http://schemas.microsoft.com/office/drawing/2014/main" val="1054270361"/>
                  </a:ext>
                </a:extLst>
              </a:tr>
            </a:tbl>
          </a:graphicData>
        </a:graphic>
      </p:graphicFrame>
      <p:graphicFrame>
        <p:nvGraphicFramePr>
          <p:cNvPr id="8" name="Table 7"/>
          <p:cNvGraphicFramePr>
            <a:graphicFrameLocks noGrp="1"/>
          </p:cNvGraphicFramePr>
          <p:nvPr/>
        </p:nvGraphicFramePr>
        <p:xfrm>
          <a:off x="5673951" y="915320"/>
          <a:ext cx="1327614" cy="822960"/>
        </p:xfrm>
        <a:graphic>
          <a:graphicData uri="http://schemas.openxmlformats.org/drawingml/2006/table">
            <a:tbl>
              <a:tblPr firstRow="1" bandRow="1">
                <a:tableStyleId>{5940675A-B579-460E-94D1-54222C63F5DA}</a:tableStyleId>
              </a:tblPr>
              <a:tblGrid>
                <a:gridCol w="593094">
                  <a:extLst>
                    <a:ext uri="{9D8B030D-6E8A-4147-A177-3AD203B41FA5}">
                      <a16:colId xmlns:a16="http://schemas.microsoft.com/office/drawing/2014/main" val="1523624460"/>
                    </a:ext>
                  </a:extLst>
                </a:gridCol>
                <a:gridCol w="734520">
                  <a:extLst>
                    <a:ext uri="{9D8B030D-6E8A-4147-A177-3AD203B41FA5}">
                      <a16:colId xmlns:a16="http://schemas.microsoft.com/office/drawing/2014/main" val="1717481317"/>
                    </a:ext>
                  </a:extLst>
                </a:gridCol>
              </a:tblGrid>
              <a:tr h="205740">
                <a:tc>
                  <a:txBody>
                    <a:bodyPr/>
                    <a:lstStyle/>
                    <a:p>
                      <a:pPr algn="ctr"/>
                      <a:r>
                        <a:rPr lang="en-GB" sz="900" dirty="0">
                          <a:latin typeface="Arial" panose="020B0604020202020204" pitchFamily="34" charset="0"/>
                          <a:cs typeface="Arial" panose="020B0604020202020204" pitchFamily="34" charset="0"/>
                        </a:rPr>
                        <a:t>Particle</a:t>
                      </a:r>
                    </a:p>
                  </a:txBody>
                  <a:tcPr marL="68580" marR="68580" marT="34290" marB="34290"/>
                </a:tc>
                <a:tc>
                  <a:txBody>
                    <a:bodyPr/>
                    <a:lstStyle/>
                    <a:p>
                      <a:pPr algn="ctr"/>
                      <a:r>
                        <a:rPr lang="en-GB" sz="900" dirty="0">
                          <a:latin typeface="Arial" panose="020B0604020202020204" pitchFamily="34" charset="0"/>
                          <a:cs typeface="Arial" panose="020B0604020202020204" pitchFamily="34" charset="0"/>
                        </a:rPr>
                        <a:t>Mass</a:t>
                      </a:r>
                    </a:p>
                  </a:txBody>
                  <a:tcPr marL="68580" marR="68580" marT="34290" marB="34290"/>
                </a:tc>
                <a:extLst>
                  <a:ext uri="{0D108BD9-81ED-4DB2-BD59-A6C34878D82A}">
                    <a16:rowId xmlns:a16="http://schemas.microsoft.com/office/drawing/2014/main" val="3232412107"/>
                  </a:ext>
                </a:extLst>
              </a:tr>
              <a:tr h="205740">
                <a:tc>
                  <a:txBody>
                    <a:bodyPr/>
                    <a:lstStyle/>
                    <a:p>
                      <a:pPr algn="ctr"/>
                      <a:r>
                        <a:rPr lang="en-GB" sz="900" dirty="0">
                          <a:latin typeface="Arial" panose="020B0604020202020204" pitchFamily="34" charset="0"/>
                          <a:cs typeface="Arial" panose="020B0604020202020204" pitchFamily="34" charset="0"/>
                        </a:rPr>
                        <a:t>Proton </a:t>
                      </a:r>
                    </a:p>
                  </a:txBody>
                  <a:tcPr marL="68580" marR="68580" marT="34290" marB="34290"/>
                </a:tc>
                <a:tc>
                  <a:txBody>
                    <a:bodyPr/>
                    <a:lstStyle/>
                    <a:p>
                      <a:pPr algn="ctr"/>
                      <a:r>
                        <a:rPr lang="en-GB" sz="900" dirty="0">
                          <a:latin typeface="Arial" panose="020B0604020202020204" pitchFamily="34" charset="0"/>
                          <a:cs typeface="Arial" panose="020B0604020202020204" pitchFamily="34" charset="0"/>
                        </a:rPr>
                        <a:t>1</a:t>
                      </a:r>
                    </a:p>
                  </a:txBody>
                  <a:tcPr marL="68580" marR="68580" marT="34290" marB="34290"/>
                </a:tc>
                <a:extLst>
                  <a:ext uri="{0D108BD9-81ED-4DB2-BD59-A6C34878D82A}">
                    <a16:rowId xmlns:a16="http://schemas.microsoft.com/office/drawing/2014/main" val="3374223711"/>
                  </a:ext>
                </a:extLst>
              </a:tr>
              <a:tr h="205740">
                <a:tc>
                  <a:txBody>
                    <a:bodyPr/>
                    <a:lstStyle/>
                    <a:p>
                      <a:pPr algn="ctr"/>
                      <a:r>
                        <a:rPr lang="en-GB" sz="900" dirty="0">
                          <a:latin typeface="Arial" panose="020B0604020202020204" pitchFamily="34" charset="0"/>
                          <a:cs typeface="Arial" panose="020B0604020202020204" pitchFamily="34" charset="0"/>
                        </a:rPr>
                        <a:t>Neutron</a:t>
                      </a:r>
                    </a:p>
                  </a:txBody>
                  <a:tcPr marL="68580" marR="68580" marT="34290" marB="34290"/>
                </a:tc>
                <a:tc>
                  <a:txBody>
                    <a:bodyPr/>
                    <a:lstStyle/>
                    <a:p>
                      <a:pPr algn="ctr"/>
                      <a:r>
                        <a:rPr lang="en-GB" sz="900" dirty="0">
                          <a:latin typeface="Arial" panose="020B0604020202020204" pitchFamily="34" charset="0"/>
                          <a:cs typeface="Arial" panose="020B0604020202020204" pitchFamily="34" charset="0"/>
                        </a:rPr>
                        <a:t>1</a:t>
                      </a:r>
                    </a:p>
                  </a:txBody>
                  <a:tcPr marL="68580" marR="68580" marT="34290" marB="34290"/>
                </a:tc>
                <a:extLst>
                  <a:ext uri="{0D108BD9-81ED-4DB2-BD59-A6C34878D82A}">
                    <a16:rowId xmlns:a16="http://schemas.microsoft.com/office/drawing/2014/main" val="737320081"/>
                  </a:ext>
                </a:extLst>
              </a:tr>
              <a:tr h="205740">
                <a:tc>
                  <a:txBody>
                    <a:bodyPr/>
                    <a:lstStyle/>
                    <a:p>
                      <a:pPr algn="ctr"/>
                      <a:r>
                        <a:rPr lang="en-GB" sz="900" dirty="0">
                          <a:latin typeface="Arial" panose="020B0604020202020204" pitchFamily="34" charset="0"/>
                          <a:cs typeface="Arial" panose="020B0604020202020204" pitchFamily="34" charset="0"/>
                        </a:rPr>
                        <a:t>Electron</a:t>
                      </a:r>
                    </a:p>
                  </a:txBody>
                  <a:tcPr marL="68580" marR="68580" marT="34290" marB="34290"/>
                </a:tc>
                <a:tc>
                  <a:txBody>
                    <a:bodyPr/>
                    <a:lstStyle/>
                    <a:p>
                      <a:pPr algn="ctr"/>
                      <a:r>
                        <a:rPr lang="en-GB" sz="900" dirty="0">
                          <a:latin typeface="Arial" panose="020B0604020202020204" pitchFamily="34" charset="0"/>
                          <a:cs typeface="Arial" panose="020B0604020202020204" pitchFamily="34" charset="0"/>
                        </a:rPr>
                        <a:t>Very</a:t>
                      </a:r>
                      <a:r>
                        <a:rPr lang="en-GB" sz="900" baseline="0" dirty="0">
                          <a:latin typeface="Arial" panose="020B0604020202020204" pitchFamily="34" charset="0"/>
                          <a:cs typeface="Arial" panose="020B0604020202020204" pitchFamily="34" charset="0"/>
                        </a:rPr>
                        <a:t> small</a:t>
                      </a:r>
                      <a:endParaRPr lang="en-GB" sz="9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054270361"/>
                  </a:ext>
                </a:extLst>
              </a:tr>
            </a:tbl>
          </a:graphicData>
        </a:graphic>
      </p:graphicFrame>
      <p:sp>
        <p:nvSpPr>
          <p:cNvPr id="9" name="Oval 8"/>
          <p:cNvSpPr/>
          <p:nvPr/>
        </p:nvSpPr>
        <p:spPr>
          <a:xfrm>
            <a:off x="264850" y="5023485"/>
            <a:ext cx="467591" cy="4551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2" name="Picture 11"/>
          <p:cNvPicPr>
            <a:picLocks noChangeAspect="1"/>
          </p:cNvPicPr>
          <p:nvPr/>
        </p:nvPicPr>
        <p:blipFill rotWithShape="1">
          <a:blip r:embed="rId2"/>
          <a:srcRect l="17291" t="29629" r="52292" b="16668"/>
          <a:stretch/>
        </p:blipFill>
        <p:spPr>
          <a:xfrm>
            <a:off x="1211197" y="4927227"/>
            <a:ext cx="447685" cy="444619"/>
          </a:xfrm>
          <a:prstGeom prst="rect">
            <a:avLst/>
          </a:prstGeom>
        </p:spPr>
      </p:pic>
      <p:pic>
        <p:nvPicPr>
          <p:cNvPr id="14" name="Picture 13"/>
          <p:cNvPicPr>
            <a:picLocks noChangeAspect="1"/>
          </p:cNvPicPr>
          <p:nvPr/>
        </p:nvPicPr>
        <p:blipFill rotWithShape="1">
          <a:blip r:embed="rId3"/>
          <a:srcRect l="27018" t="52222" r="61930" b="27817"/>
          <a:stretch/>
        </p:blipFill>
        <p:spPr>
          <a:xfrm>
            <a:off x="2327643" y="4927227"/>
            <a:ext cx="419540" cy="426200"/>
          </a:xfrm>
          <a:prstGeom prst="rect">
            <a:avLst/>
          </a:prstGeom>
        </p:spPr>
      </p:pic>
      <p:pic>
        <p:nvPicPr>
          <p:cNvPr id="15" name="Picture 14"/>
          <p:cNvPicPr>
            <a:picLocks noChangeAspect="1"/>
          </p:cNvPicPr>
          <p:nvPr/>
        </p:nvPicPr>
        <p:blipFill rotWithShape="1">
          <a:blip r:embed="rId4"/>
          <a:srcRect l="27508" t="47619" r="62441" b="34445"/>
          <a:stretch/>
        </p:blipFill>
        <p:spPr>
          <a:xfrm>
            <a:off x="3372995" y="4974675"/>
            <a:ext cx="379641" cy="381044"/>
          </a:xfrm>
          <a:prstGeom prst="rect">
            <a:avLst/>
          </a:prstGeom>
        </p:spPr>
      </p:pic>
      <p:pic>
        <p:nvPicPr>
          <p:cNvPr id="16" name="Picture 15"/>
          <p:cNvPicPr>
            <a:picLocks noChangeAspect="1"/>
          </p:cNvPicPr>
          <p:nvPr/>
        </p:nvPicPr>
        <p:blipFill>
          <a:blip r:embed="rId5"/>
          <a:stretch>
            <a:fillRect/>
          </a:stretch>
        </p:blipFill>
        <p:spPr>
          <a:xfrm>
            <a:off x="5373400" y="4927227"/>
            <a:ext cx="511439" cy="426200"/>
          </a:xfrm>
          <a:prstGeom prst="rect">
            <a:avLst/>
          </a:prstGeom>
        </p:spPr>
      </p:pic>
      <p:pic>
        <p:nvPicPr>
          <p:cNvPr id="18" name="Picture 17"/>
          <p:cNvPicPr>
            <a:picLocks noChangeAspect="1"/>
          </p:cNvPicPr>
          <p:nvPr/>
        </p:nvPicPr>
        <p:blipFill rotWithShape="1">
          <a:blip r:embed="rId6"/>
          <a:srcRect t="20059" b="9491"/>
          <a:stretch/>
        </p:blipFill>
        <p:spPr>
          <a:xfrm>
            <a:off x="4120250" y="5031775"/>
            <a:ext cx="777643" cy="492222"/>
          </a:xfrm>
          <a:prstGeom prst="rect">
            <a:avLst/>
          </a:prstGeom>
        </p:spPr>
      </p:pic>
      <p:graphicFrame>
        <p:nvGraphicFramePr>
          <p:cNvPr id="19" name="Table 18"/>
          <p:cNvGraphicFramePr>
            <a:graphicFrameLocks noGrp="1"/>
          </p:cNvGraphicFramePr>
          <p:nvPr/>
        </p:nvGraphicFramePr>
        <p:xfrm>
          <a:off x="5202567" y="2097230"/>
          <a:ext cx="3846830" cy="2125980"/>
        </p:xfrm>
        <a:graphic>
          <a:graphicData uri="http://schemas.openxmlformats.org/drawingml/2006/table">
            <a:tbl>
              <a:tblPr firstRow="1" bandRow="1">
                <a:tableStyleId>{5940675A-B579-460E-94D1-54222C63F5DA}</a:tableStyleId>
              </a:tblPr>
              <a:tblGrid>
                <a:gridCol w="3846830">
                  <a:extLst>
                    <a:ext uri="{9D8B030D-6E8A-4147-A177-3AD203B41FA5}">
                      <a16:colId xmlns:a16="http://schemas.microsoft.com/office/drawing/2014/main" val="3024295827"/>
                    </a:ext>
                  </a:extLst>
                </a:gridCol>
              </a:tblGrid>
              <a:tr h="205740">
                <a:tc>
                  <a:txBody>
                    <a:bodyPr/>
                    <a:lstStyle/>
                    <a:p>
                      <a:pPr algn="ctr"/>
                      <a:r>
                        <a:rPr lang="en-GB" sz="900" dirty="0">
                          <a:latin typeface="Arial" panose="020B0604020202020204" pitchFamily="34" charset="0"/>
                          <a:cs typeface="Arial" panose="020B0604020202020204" pitchFamily="34" charset="0"/>
                        </a:rPr>
                        <a:t>Steps in</a:t>
                      </a:r>
                      <a:r>
                        <a:rPr lang="en-GB" sz="900" baseline="0" dirty="0">
                          <a:latin typeface="Arial" panose="020B0604020202020204" pitchFamily="34" charset="0"/>
                          <a:cs typeface="Arial" panose="020B0604020202020204" pitchFamily="34" charset="0"/>
                        </a:rPr>
                        <a:t> the development of the periodic table</a:t>
                      </a:r>
                      <a:endParaRPr lang="en-GB" sz="9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571037189"/>
                  </a:ext>
                </a:extLst>
              </a:tr>
              <a:tr h="480060">
                <a:tc>
                  <a:txBody>
                    <a:bodyPr/>
                    <a:lstStyle/>
                    <a:p>
                      <a:r>
                        <a:rPr lang="en-GB" sz="900" dirty="0">
                          <a:latin typeface="Arial" panose="020B0604020202020204" pitchFamily="34" charset="0"/>
                          <a:cs typeface="Arial" panose="020B0604020202020204" pitchFamily="34" charset="0"/>
                        </a:rPr>
                        <a:t>Before the discovery of protons, neutrons and electrons, scientists attempted to classify the elements by arranging them in order of their atomic weights.</a:t>
                      </a:r>
                    </a:p>
                  </a:txBody>
                  <a:tcPr marL="68580" marR="68580" marT="34290" marB="34290"/>
                </a:tc>
                <a:extLst>
                  <a:ext uri="{0D108BD9-81ED-4DB2-BD59-A6C34878D82A}">
                    <a16:rowId xmlns:a16="http://schemas.microsoft.com/office/drawing/2014/main" val="898260057"/>
                  </a:ext>
                </a:extLst>
              </a:tr>
              <a:tr h="480060">
                <a:tc>
                  <a:txBody>
                    <a:bodyPr/>
                    <a:lstStyle/>
                    <a:p>
                      <a:r>
                        <a:rPr lang="en-GB" sz="900" dirty="0">
                          <a:latin typeface="Arial" panose="020B0604020202020204" pitchFamily="34" charset="0"/>
                          <a:cs typeface="Arial" panose="020B0604020202020204" pitchFamily="34" charset="0"/>
                        </a:rPr>
                        <a:t>The early periodic tables were incomplete and some elements were placed in inappropriate groups if the strict order of atomic weights was followed. </a:t>
                      </a:r>
                    </a:p>
                  </a:txBody>
                  <a:tcPr marL="68580" marR="68580" marT="34290" marB="34290"/>
                </a:tc>
                <a:extLst>
                  <a:ext uri="{0D108BD9-81ED-4DB2-BD59-A6C34878D82A}">
                    <a16:rowId xmlns:a16="http://schemas.microsoft.com/office/drawing/2014/main" val="3189512718"/>
                  </a:ext>
                </a:extLst>
              </a:tr>
              <a:tr h="480060">
                <a:tc>
                  <a:txBody>
                    <a:bodyPr/>
                    <a:lstStyle/>
                    <a:p>
                      <a:r>
                        <a:rPr lang="en-GB" sz="900" dirty="0">
                          <a:latin typeface="Arial" panose="020B0604020202020204" pitchFamily="34" charset="0"/>
                          <a:cs typeface="Arial" panose="020B0604020202020204" pitchFamily="34" charset="0"/>
                        </a:rPr>
                        <a:t>Mendeleev overcame some of the problems by leaving gaps for elements that he thought had not been discovered and in some places changed the order based on atomic weights.</a:t>
                      </a:r>
                    </a:p>
                  </a:txBody>
                  <a:tcPr marL="68580" marR="68580" marT="34290" marB="34290"/>
                </a:tc>
                <a:extLst>
                  <a:ext uri="{0D108BD9-81ED-4DB2-BD59-A6C34878D82A}">
                    <a16:rowId xmlns:a16="http://schemas.microsoft.com/office/drawing/2014/main" val="2731272577"/>
                  </a:ext>
                </a:extLst>
              </a:tr>
              <a:tr h="480060">
                <a:tc>
                  <a:txBody>
                    <a:bodyPr/>
                    <a:lstStyle/>
                    <a:p>
                      <a:r>
                        <a:rPr lang="en-GB" sz="900" dirty="0">
                          <a:latin typeface="Arial" panose="020B0604020202020204" pitchFamily="34" charset="0"/>
                          <a:cs typeface="Arial" panose="020B0604020202020204" pitchFamily="34" charset="0"/>
                        </a:rPr>
                        <a:t>Elements with properties predicted by Mendeleev were discovered and filled the gaps. Knowledge of isotopes made it possible to explain why the order based on atomic weights was not always correct.</a:t>
                      </a:r>
                    </a:p>
                  </a:txBody>
                  <a:tcPr marL="68580" marR="68580" marT="34290" marB="34290"/>
                </a:tc>
                <a:extLst>
                  <a:ext uri="{0D108BD9-81ED-4DB2-BD59-A6C34878D82A}">
                    <a16:rowId xmlns:a16="http://schemas.microsoft.com/office/drawing/2014/main" val="34656413"/>
                  </a:ext>
                </a:extLst>
              </a:tr>
            </a:tbl>
          </a:graphicData>
        </a:graphic>
      </p:graphicFrame>
      <p:pic>
        <p:nvPicPr>
          <p:cNvPr id="20" name="Picture 19"/>
          <p:cNvPicPr>
            <a:picLocks noChangeAspect="1"/>
          </p:cNvPicPr>
          <p:nvPr/>
        </p:nvPicPr>
        <p:blipFill rotWithShape="1">
          <a:blip r:embed="rId7"/>
          <a:srcRect l="33455" t="41770" r="61018" b="45911"/>
          <a:stretch/>
        </p:blipFill>
        <p:spPr>
          <a:xfrm>
            <a:off x="248563" y="1812097"/>
            <a:ext cx="1036238" cy="1299410"/>
          </a:xfrm>
          <a:prstGeom prst="rect">
            <a:avLst/>
          </a:prstGeom>
        </p:spPr>
      </p:pic>
      <p:cxnSp>
        <p:nvCxnSpPr>
          <p:cNvPr id="21" name="Straight Arrow Connector 20"/>
          <p:cNvCxnSpPr/>
          <p:nvPr/>
        </p:nvCxnSpPr>
        <p:spPr>
          <a:xfrm>
            <a:off x="982524" y="2888420"/>
            <a:ext cx="921662" cy="0"/>
          </a:xfrm>
          <a:prstGeom prst="straightConnector1">
            <a:avLst/>
          </a:prstGeom>
          <a:ln w="76200">
            <a:solidFill>
              <a:srgbClr val="FF0000"/>
            </a:solidFill>
            <a:headEnd type="arrow"/>
            <a:tailEnd type="none"/>
          </a:ln>
        </p:spPr>
        <p:style>
          <a:lnRef idx="1">
            <a:schemeClr val="dk1"/>
          </a:lnRef>
          <a:fillRef idx="0">
            <a:schemeClr val="dk1"/>
          </a:fillRef>
          <a:effectRef idx="0">
            <a:schemeClr val="dk1"/>
          </a:effectRef>
          <a:fontRef idx="minor">
            <a:schemeClr val="tx1"/>
          </a:fontRef>
        </p:style>
      </p:cxnSp>
      <p:cxnSp>
        <p:nvCxnSpPr>
          <p:cNvPr id="22" name="Straight Arrow Connector 21"/>
          <p:cNvCxnSpPr/>
          <p:nvPr/>
        </p:nvCxnSpPr>
        <p:spPr>
          <a:xfrm>
            <a:off x="982524" y="2055736"/>
            <a:ext cx="724868" cy="10916"/>
          </a:xfrm>
          <a:prstGeom prst="straightConnector1">
            <a:avLst/>
          </a:prstGeom>
          <a:ln w="76200">
            <a:solidFill>
              <a:srgbClr val="FF0000"/>
            </a:solidFill>
            <a:headEnd type="arrow"/>
            <a:tailEnd type="none"/>
          </a:ln>
        </p:spPr>
        <p:style>
          <a:lnRef idx="1">
            <a:schemeClr val="dk1"/>
          </a:lnRef>
          <a:fillRef idx="0">
            <a:schemeClr val="dk1"/>
          </a:fillRef>
          <a:effectRef idx="0">
            <a:schemeClr val="dk1"/>
          </a:effectRef>
          <a:fontRef idx="minor">
            <a:schemeClr val="tx1"/>
          </a:fontRef>
        </p:style>
      </p:cxnSp>
      <p:sp>
        <p:nvSpPr>
          <p:cNvPr id="23" name="TextBox 22"/>
          <p:cNvSpPr txBox="1"/>
          <p:nvPr/>
        </p:nvSpPr>
        <p:spPr>
          <a:xfrm>
            <a:off x="1904186" y="2749920"/>
            <a:ext cx="2839418" cy="300082"/>
          </a:xfrm>
          <a:prstGeom prst="rect">
            <a:avLst/>
          </a:prstGeom>
          <a:noFill/>
        </p:spPr>
        <p:txBody>
          <a:bodyPr wrap="square" rtlCol="0">
            <a:spAutoFit/>
          </a:bodyPr>
          <a:lstStyle/>
          <a:p>
            <a:r>
              <a:rPr lang="en-GB" sz="1350" dirty="0"/>
              <a:t>Atomic number = number of protons</a:t>
            </a:r>
          </a:p>
        </p:txBody>
      </p:sp>
      <p:sp>
        <p:nvSpPr>
          <p:cNvPr id="24" name="TextBox 23"/>
          <p:cNvSpPr txBox="1"/>
          <p:nvPr/>
        </p:nvSpPr>
        <p:spPr>
          <a:xfrm>
            <a:off x="1707392" y="1928152"/>
            <a:ext cx="3350760" cy="300082"/>
          </a:xfrm>
          <a:prstGeom prst="rect">
            <a:avLst/>
          </a:prstGeom>
          <a:noFill/>
        </p:spPr>
        <p:txBody>
          <a:bodyPr wrap="square" rtlCol="0">
            <a:spAutoFit/>
          </a:bodyPr>
          <a:lstStyle/>
          <a:p>
            <a:r>
              <a:rPr lang="en-GB" sz="1350" dirty="0"/>
              <a:t>Relative atomic mass = protons + neutrons</a:t>
            </a:r>
          </a:p>
        </p:txBody>
      </p:sp>
      <p:sp>
        <p:nvSpPr>
          <p:cNvPr id="25" name="Rectangle 24"/>
          <p:cNvSpPr/>
          <p:nvPr/>
        </p:nvSpPr>
        <p:spPr>
          <a:xfrm>
            <a:off x="104148" y="3108736"/>
            <a:ext cx="4954004" cy="1581330"/>
          </a:xfrm>
          <a:prstGeom prst="rect">
            <a:avLst/>
          </a:prstGeom>
        </p:spPr>
        <p:txBody>
          <a:bodyPr wrap="square">
            <a:spAutoFit/>
          </a:bodyPr>
          <a:lstStyle/>
          <a:p>
            <a:r>
              <a:rPr lang="en-GB" sz="900" dirty="0">
                <a:latin typeface="Arial" panose="020B0604020202020204" pitchFamily="34" charset="0"/>
                <a:cs typeface="Arial" panose="020B0604020202020204" pitchFamily="34" charset="0"/>
              </a:rPr>
              <a:t>1. Atoms have the same number of protons and electrons </a:t>
            </a:r>
            <a:br>
              <a:rPr lang="en-GB" sz="900" dirty="0">
                <a:latin typeface="Arial" panose="020B0604020202020204" pitchFamily="34" charset="0"/>
                <a:cs typeface="Arial" panose="020B0604020202020204" pitchFamily="34" charset="0"/>
              </a:rPr>
            </a:br>
            <a:endParaRPr lang="en-GB" sz="900" dirty="0">
              <a:latin typeface="Arial" panose="020B0604020202020204" pitchFamily="34" charset="0"/>
              <a:cs typeface="Arial" panose="020B0604020202020204" pitchFamily="34" charset="0"/>
            </a:endParaRPr>
          </a:p>
          <a:p>
            <a:r>
              <a:rPr lang="en-GB" sz="900" dirty="0">
                <a:latin typeface="Arial" panose="020B0604020202020204" pitchFamily="34" charset="0"/>
                <a:cs typeface="Arial" panose="020B0604020202020204" pitchFamily="34" charset="0"/>
              </a:rPr>
              <a:t>2. Atoms of the same element can have different numbers of neutrons; these atoms are called isotopes of that element.</a:t>
            </a:r>
            <a:br>
              <a:rPr lang="en-GB" sz="900" dirty="0">
                <a:latin typeface="Arial" panose="020B0604020202020204" pitchFamily="34" charset="0"/>
                <a:cs typeface="Arial" panose="020B0604020202020204" pitchFamily="34" charset="0"/>
              </a:rPr>
            </a:br>
            <a:endParaRPr lang="en-GB" sz="900" dirty="0">
              <a:latin typeface="Arial" panose="020B0604020202020204" pitchFamily="34" charset="0"/>
              <a:cs typeface="Arial" panose="020B0604020202020204" pitchFamily="34" charset="0"/>
            </a:endParaRPr>
          </a:p>
          <a:p>
            <a:r>
              <a:rPr lang="en-GB" sz="900" dirty="0">
                <a:latin typeface="Arial" panose="020B0604020202020204" pitchFamily="34" charset="0"/>
                <a:cs typeface="Arial" panose="020B0604020202020204" pitchFamily="34" charset="0"/>
              </a:rPr>
              <a:t>3. Isotopes of the same element have the same number of protons and electrons</a:t>
            </a:r>
            <a:br>
              <a:rPr lang="en-GB" sz="900" dirty="0">
                <a:latin typeface="Arial" panose="020B0604020202020204" pitchFamily="34" charset="0"/>
                <a:cs typeface="Arial" panose="020B0604020202020204" pitchFamily="34" charset="0"/>
              </a:rPr>
            </a:br>
            <a:endParaRPr lang="en-GB" sz="900" dirty="0">
              <a:latin typeface="Arial" panose="020B0604020202020204" pitchFamily="34" charset="0"/>
              <a:cs typeface="Arial" panose="020B0604020202020204" pitchFamily="34" charset="0"/>
            </a:endParaRPr>
          </a:p>
          <a:p>
            <a:r>
              <a:rPr lang="en-GB" sz="900" dirty="0">
                <a:latin typeface="Arial" panose="020B0604020202020204" pitchFamily="34" charset="0"/>
                <a:cs typeface="Arial" panose="020B0604020202020204" pitchFamily="34" charset="0"/>
              </a:rPr>
              <a:t>4. To calculate the relative atomic mass of an element taking into consideration isotopes then you need the following equation:</a:t>
            </a:r>
          </a:p>
          <a:p>
            <a:r>
              <a:rPr lang="en-GB" sz="788" i="1" u="sng" dirty="0">
                <a:latin typeface="Arial" panose="020B0604020202020204" pitchFamily="34" charset="0"/>
                <a:cs typeface="Arial" panose="020B0604020202020204" pitchFamily="34" charset="0"/>
              </a:rPr>
              <a:t>(percentage of isotope 1 x mass of isotope 1) + (percentage of isotope 2 x mass of isotope 2)</a:t>
            </a:r>
            <a:br>
              <a:rPr lang="en-GB" sz="788" i="1" dirty="0">
                <a:latin typeface="Arial" panose="020B0604020202020204" pitchFamily="34" charset="0"/>
                <a:cs typeface="Arial" panose="020B0604020202020204" pitchFamily="34" charset="0"/>
              </a:rPr>
            </a:br>
            <a:r>
              <a:rPr lang="en-GB" sz="788" i="1" dirty="0">
                <a:latin typeface="Arial" panose="020B0604020202020204" pitchFamily="34" charset="0"/>
                <a:cs typeface="Arial" panose="020B0604020202020204" pitchFamily="34" charset="0"/>
              </a:rPr>
              <a:t>                                                                        100</a:t>
            </a:r>
            <a:endParaRPr lang="en-GB" sz="788" i="1" u="sng" dirty="0">
              <a:latin typeface="Arial" panose="020B0604020202020204" pitchFamily="34" charset="0"/>
              <a:cs typeface="Arial" panose="020B0604020202020204" pitchFamily="34" charset="0"/>
            </a:endParaRPr>
          </a:p>
        </p:txBody>
      </p:sp>
      <p:pic>
        <p:nvPicPr>
          <p:cNvPr id="26" name="Picture 25"/>
          <p:cNvPicPr>
            <a:picLocks noChangeAspect="1"/>
          </p:cNvPicPr>
          <p:nvPr/>
        </p:nvPicPr>
        <p:blipFill rotWithShape="1">
          <a:blip r:embed="rId8"/>
          <a:srcRect t="9875"/>
          <a:stretch/>
        </p:blipFill>
        <p:spPr>
          <a:xfrm>
            <a:off x="7359261" y="4582159"/>
            <a:ext cx="526510" cy="502616"/>
          </a:xfrm>
          <a:prstGeom prst="rect">
            <a:avLst/>
          </a:prstGeom>
        </p:spPr>
      </p:pic>
      <p:pic>
        <p:nvPicPr>
          <p:cNvPr id="27" name="Picture 26"/>
          <p:cNvPicPr>
            <a:picLocks noChangeAspect="1"/>
          </p:cNvPicPr>
          <p:nvPr/>
        </p:nvPicPr>
        <p:blipFill rotWithShape="1">
          <a:blip r:embed="rId9"/>
          <a:srcRect l="26403" t="42710" r="58684" b="22203"/>
          <a:stretch/>
        </p:blipFill>
        <p:spPr>
          <a:xfrm>
            <a:off x="7978710" y="4582160"/>
            <a:ext cx="457894" cy="606036"/>
          </a:xfrm>
          <a:prstGeom prst="rect">
            <a:avLst/>
          </a:prstGeom>
        </p:spPr>
      </p:pic>
      <p:pic>
        <p:nvPicPr>
          <p:cNvPr id="28" name="Picture 27"/>
          <p:cNvPicPr>
            <a:picLocks noChangeAspect="1"/>
          </p:cNvPicPr>
          <p:nvPr/>
        </p:nvPicPr>
        <p:blipFill rotWithShape="1">
          <a:blip r:embed="rId10"/>
          <a:srcRect l="15104" t="37222" r="50000" b="24260"/>
          <a:stretch/>
        </p:blipFill>
        <p:spPr>
          <a:xfrm>
            <a:off x="8190098" y="5429902"/>
            <a:ext cx="647127" cy="401798"/>
          </a:xfrm>
          <a:prstGeom prst="rect">
            <a:avLst/>
          </a:prstGeom>
        </p:spPr>
      </p:pic>
      <p:pic>
        <p:nvPicPr>
          <p:cNvPr id="30" name="Picture 29"/>
          <p:cNvPicPr>
            <a:picLocks noChangeAspect="1"/>
          </p:cNvPicPr>
          <p:nvPr/>
        </p:nvPicPr>
        <p:blipFill rotWithShape="1">
          <a:blip r:embed="rId11"/>
          <a:srcRect l="11528" t="12504" r="12905" b="3584"/>
          <a:stretch/>
        </p:blipFill>
        <p:spPr>
          <a:xfrm>
            <a:off x="8302340" y="4943415"/>
            <a:ext cx="546987" cy="456022"/>
          </a:xfrm>
          <a:prstGeom prst="rect">
            <a:avLst/>
          </a:prstGeom>
        </p:spPr>
      </p:pic>
      <p:pic>
        <p:nvPicPr>
          <p:cNvPr id="31" name="Picture 30"/>
          <p:cNvPicPr>
            <a:picLocks noChangeAspect="1"/>
          </p:cNvPicPr>
          <p:nvPr/>
        </p:nvPicPr>
        <p:blipFill>
          <a:blip r:embed="rId12"/>
          <a:stretch>
            <a:fillRect/>
          </a:stretch>
        </p:blipFill>
        <p:spPr>
          <a:xfrm>
            <a:off x="7611454" y="5255440"/>
            <a:ext cx="571181" cy="576259"/>
          </a:xfrm>
          <a:prstGeom prst="rect">
            <a:avLst/>
          </a:prstGeom>
        </p:spPr>
      </p:pic>
    </p:spTree>
    <p:extLst>
      <p:ext uri="{BB962C8B-B14F-4D97-AF65-F5344CB8AC3E}">
        <p14:creationId xmlns:p14="http://schemas.microsoft.com/office/powerpoint/2010/main" val="24071675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360608"/>
          <a:ext cx="9144000" cy="6497392"/>
        </p:xfrm>
        <a:graphic>
          <a:graphicData uri="http://schemas.openxmlformats.org/drawingml/2006/table">
            <a:tbl>
              <a:tblPr firstRow="1" bandRow="1">
                <a:tableStyleId>{5940675A-B579-460E-94D1-54222C63F5DA}</a:tableStyleId>
              </a:tblPr>
              <a:tblGrid>
                <a:gridCol w="2286000">
                  <a:extLst>
                    <a:ext uri="{9D8B030D-6E8A-4147-A177-3AD203B41FA5}">
                      <a16:colId xmlns:a16="http://schemas.microsoft.com/office/drawing/2014/main" val="3986065824"/>
                    </a:ext>
                  </a:extLst>
                </a:gridCol>
                <a:gridCol w="2286000">
                  <a:extLst>
                    <a:ext uri="{9D8B030D-6E8A-4147-A177-3AD203B41FA5}">
                      <a16:colId xmlns:a16="http://schemas.microsoft.com/office/drawing/2014/main" val="4051942335"/>
                    </a:ext>
                  </a:extLst>
                </a:gridCol>
                <a:gridCol w="4572000">
                  <a:extLst>
                    <a:ext uri="{9D8B030D-6E8A-4147-A177-3AD203B41FA5}">
                      <a16:colId xmlns:a16="http://schemas.microsoft.com/office/drawing/2014/main" val="1230427338"/>
                    </a:ext>
                  </a:extLst>
                </a:gridCol>
              </a:tblGrid>
              <a:tr h="3248696">
                <a:tc>
                  <a:txBody>
                    <a:bodyPr/>
                    <a:lstStyle/>
                    <a:p>
                      <a:r>
                        <a:rPr lang="en-GB" sz="1400" b="1" dirty="0">
                          <a:latin typeface="Arial"/>
                          <a:ea typeface="A little sunshine" panose="02000603000000000000" pitchFamily="2" charset="0"/>
                        </a:rPr>
                        <a:t>Atoms</a:t>
                      </a:r>
                    </a:p>
                    <a:p>
                      <a:endParaRPr lang="en-GB" sz="1200" dirty="0">
                        <a:latin typeface="Arial"/>
                        <a:ea typeface="A little sunshine" panose="02000603000000000000" pitchFamily="2" charset="0"/>
                      </a:endParaRPr>
                    </a:p>
                    <a:p>
                      <a:r>
                        <a:rPr lang="en-GB" sz="1200" dirty="0">
                          <a:latin typeface="Arial"/>
                          <a:ea typeface="A little sunshine" panose="02000603000000000000" pitchFamily="2" charset="0"/>
                        </a:rPr>
                        <a:t>Atomic number =</a:t>
                      </a:r>
                    </a:p>
                    <a:p>
                      <a:endParaRPr lang="en-GB" sz="1200" dirty="0">
                        <a:latin typeface="Arial"/>
                        <a:ea typeface="A little sunshine" panose="02000603000000000000" pitchFamily="2" charset="0"/>
                      </a:endParaRPr>
                    </a:p>
                    <a:p>
                      <a:endParaRPr lang="en-GB" sz="1200" dirty="0">
                        <a:latin typeface="Arial"/>
                        <a:ea typeface="A little sunshine" panose="02000603000000000000" pitchFamily="2" charset="0"/>
                      </a:endParaRPr>
                    </a:p>
                    <a:p>
                      <a:r>
                        <a:rPr lang="en-GB" sz="1200" dirty="0">
                          <a:latin typeface="Arial"/>
                          <a:ea typeface="A little sunshine" panose="02000603000000000000" pitchFamily="2" charset="0"/>
                        </a:rPr>
                        <a:t>Mass number</a:t>
                      </a:r>
                      <a:r>
                        <a:rPr lang="en-GB" sz="1200" baseline="0" dirty="0">
                          <a:latin typeface="Arial"/>
                          <a:ea typeface="A little sunshine" panose="02000603000000000000" pitchFamily="2" charset="0"/>
                        </a:rPr>
                        <a:t> =               +</a:t>
                      </a:r>
                    </a:p>
                    <a:p>
                      <a:endParaRPr lang="en-GB" sz="1200" baseline="0" dirty="0">
                        <a:latin typeface="Arial"/>
                        <a:ea typeface="A little sunshine" panose="02000603000000000000" pitchFamily="2" charset="0"/>
                      </a:endParaRPr>
                    </a:p>
                    <a:p>
                      <a:endParaRPr lang="en-GB" sz="1200" baseline="0" dirty="0">
                        <a:latin typeface="Arial"/>
                        <a:ea typeface="A little sunshine" panose="02000603000000000000" pitchFamily="2" charset="0"/>
                      </a:endParaRPr>
                    </a:p>
                    <a:p>
                      <a:r>
                        <a:rPr lang="en-GB" sz="1200" baseline="0" dirty="0">
                          <a:latin typeface="Arial"/>
                          <a:ea typeface="A little sunshine" panose="02000603000000000000" pitchFamily="2" charset="0"/>
                        </a:rPr>
                        <a:t>Number of neutrons =</a:t>
                      </a:r>
                    </a:p>
                    <a:p>
                      <a:r>
                        <a:rPr lang="en-GB" sz="1200" baseline="0" dirty="0">
                          <a:latin typeface="Arial"/>
                          <a:ea typeface="A little sunshine" panose="02000603000000000000" pitchFamily="2" charset="0"/>
                        </a:rPr>
                        <a:t>                            +</a:t>
                      </a:r>
                    </a:p>
                  </a:txBody>
                  <a:tcPr/>
                </a:tc>
                <a:tc>
                  <a:txBody>
                    <a:bodyPr/>
                    <a:lstStyle/>
                    <a:p>
                      <a:r>
                        <a:rPr lang="en-GB" sz="1600" b="1" dirty="0">
                          <a:latin typeface="Arial"/>
                          <a:ea typeface="A little sunshine" panose="02000603000000000000" pitchFamily="2" charset="0"/>
                        </a:rPr>
                        <a:t>Isotopes</a:t>
                      </a:r>
                    </a:p>
                  </a:txBody>
                  <a:tcPr/>
                </a:tc>
                <a:tc>
                  <a:txBody>
                    <a:bodyPr/>
                    <a:lstStyle/>
                    <a:p>
                      <a:r>
                        <a:rPr lang="en-GB" sz="1400" b="1" dirty="0">
                          <a:latin typeface="Arial"/>
                          <a:ea typeface="A little sunshine" panose="02000603000000000000" pitchFamily="2" charset="0"/>
                        </a:rPr>
                        <a:t>History of the Atom</a:t>
                      </a:r>
                    </a:p>
                  </a:txBody>
                  <a:tcPr/>
                </a:tc>
                <a:extLst>
                  <a:ext uri="{0D108BD9-81ED-4DB2-BD59-A6C34878D82A}">
                    <a16:rowId xmlns:a16="http://schemas.microsoft.com/office/drawing/2014/main" val="103618531"/>
                  </a:ext>
                </a:extLst>
              </a:tr>
              <a:tr h="3248696">
                <a:tc>
                  <a:txBody>
                    <a:bodyPr/>
                    <a:lstStyle/>
                    <a:p>
                      <a:r>
                        <a:rPr lang="en-GB" sz="1400" b="1" dirty="0">
                          <a:latin typeface="Arial"/>
                          <a:ea typeface="A little sunshine" panose="02000603000000000000" pitchFamily="2" charset="0"/>
                        </a:rPr>
                        <a:t>Electron Structure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dirty="0">
                          <a:latin typeface="Arial"/>
                          <a:ea typeface="A little sunshine" panose="02000603000000000000" pitchFamily="2" charset="0"/>
                        </a:rPr>
                        <a:t>Metals and Non-metals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dirty="0">
                          <a:latin typeface="Arial"/>
                          <a:ea typeface="A little sunshine" panose="02000603000000000000" pitchFamily="2" charset="0"/>
                        </a:rPr>
                        <a:t>Development of the periodic table</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1" dirty="0">
                        <a:latin typeface="Arial"/>
                        <a:ea typeface="A little sunshine" panose="02000603000000000000" pitchFamily="2" charset="0"/>
                      </a:endParaRPr>
                    </a:p>
                  </a:txBody>
                  <a:tcPr/>
                </a:tc>
                <a:extLst>
                  <a:ext uri="{0D108BD9-81ED-4DB2-BD59-A6C34878D82A}">
                    <a16:rowId xmlns:a16="http://schemas.microsoft.com/office/drawing/2014/main" val="2308977504"/>
                  </a:ext>
                </a:extLst>
              </a:tr>
            </a:tbl>
          </a:graphicData>
        </a:graphic>
      </p:graphicFrame>
      <p:sp>
        <p:nvSpPr>
          <p:cNvPr id="5" name="TextBox 4"/>
          <p:cNvSpPr txBox="1"/>
          <p:nvPr/>
        </p:nvSpPr>
        <p:spPr>
          <a:xfrm>
            <a:off x="0" y="0"/>
            <a:ext cx="7642371" cy="400110"/>
          </a:xfrm>
          <a:prstGeom prst="rect">
            <a:avLst/>
          </a:prstGeom>
          <a:noFill/>
        </p:spPr>
        <p:txBody>
          <a:bodyPr wrap="square" lIns="91440" tIns="45720" rIns="91440" bIns="45720" rtlCol="0" anchor="t">
            <a:spAutoFit/>
          </a:bodyPr>
          <a:lstStyle/>
          <a:p>
            <a:r>
              <a:rPr lang="en-GB" sz="2000" b="1" dirty="0">
                <a:latin typeface="Arial"/>
                <a:ea typeface="A little sunshine" panose="02000603000000000000" pitchFamily="2" charset="0"/>
                <a:cs typeface="Arial"/>
              </a:rPr>
              <a:t>Atomic structure and the periodic Table</a:t>
            </a:r>
          </a:p>
        </p:txBody>
      </p:sp>
    </p:spTree>
    <p:extLst>
      <p:ext uri="{BB962C8B-B14F-4D97-AF65-F5344CB8AC3E}">
        <p14:creationId xmlns:p14="http://schemas.microsoft.com/office/powerpoint/2010/main" val="10725856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ED9C647E071ED4D9B7D0BA81432F5C2" ma:contentTypeVersion="19" ma:contentTypeDescription="Create a new document." ma:contentTypeScope="" ma:versionID="2818edeb87754b816a04c06b567c9cd5">
  <xsd:schema xmlns:xsd="http://www.w3.org/2001/XMLSchema" xmlns:xs="http://www.w3.org/2001/XMLSchema" xmlns:p="http://schemas.microsoft.com/office/2006/metadata/properties" xmlns:ns2="070f71ce-64c7-4b17-bb6b-21ebf0c68387" xmlns:ns3="8c49430d-f190-4cd8-83c3-84bb6a3d29af" targetNamespace="http://schemas.microsoft.com/office/2006/metadata/properties" ma:root="true" ma:fieldsID="0f69a71ef8ddfd4589663ba2b2d2b7dc" ns2:_="" ns3:_="">
    <xsd:import namespace="070f71ce-64c7-4b17-bb6b-21ebf0c68387"/>
    <xsd:import namespace="8c49430d-f190-4cd8-83c3-84bb6a3d29a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Completed"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Note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0f71ce-64c7-4b17-bb6b-21ebf0c683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Completed" ma:index="17" nillable="true" ma:displayName="Completed" ma:default="0" ma:format="Dropdown" ma:internalName="Completed">
      <xsd:simpleType>
        <xsd:restriction base="dms:Boolea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a72bb472-3a9c-4f56-9e6f-fdae2be011ae"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Notes" ma:index="24" nillable="true" ma:displayName="Notes" ma:format="Dropdown" ma:internalName="Notes">
      <xsd:simpleType>
        <xsd:restriction base="dms:Note">
          <xsd:maxLength value="255"/>
        </xsd:restriction>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c49430d-f190-4cd8-83c3-84bb6a3d29a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0199d808-df6e-4fcd-b362-d9c1aab5c644}" ma:internalName="TaxCatchAll" ma:showField="CatchAllData" ma:web="8c49430d-f190-4cd8-83c3-84bb6a3d29a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Completed xmlns="070f71ce-64c7-4b17-bb6b-21ebf0c68387">false</Completed>
    <TaxCatchAll xmlns="8c49430d-f190-4cd8-83c3-84bb6a3d29af" xsi:nil="true"/>
    <lcf76f155ced4ddcb4097134ff3c332f xmlns="070f71ce-64c7-4b17-bb6b-21ebf0c68387">
      <Terms xmlns="http://schemas.microsoft.com/office/infopath/2007/PartnerControls"/>
    </lcf76f155ced4ddcb4097134ff3c332f>
    <Notes xmlns="070f71ce-64c7-4b17-bb6b-21ebf0c68387" xsi:nil="true"/>
    <SharedWithUsers xmlns="8c49430d-f190-4cd8-83c3-84bb6a3d29af">
      <UserInfo>
        <DisplayName/>
        <AccountId xsi:nil="true"/>
        <AccountType/>
      </UserInfo>
    </SharedWithUsers>
    <MediaLengthInSeconds xmlns="070f71ce-64c7-4b17-bb6b-21ebf0c68387" xsi:nil="true"/>
  </documentManagement>
</p:properties>
</file>

<file path=customXml/itemProps1.xml><?xml version="1.0" encoding="utf-8"?>
<ds:datastoreItem xmlns:ds="http://schemas.openxmlformats.org/officeDocument/2006/customXml" ds:itemID="{C960B1EB-D5C9-40D6-A1FA-E074542C3E43}"/>
</file>

<file path=customXml/itemProps2.xml><?xml version="1.0" encoding="utf-8"?>
<ds:datastoreItem xmlns:ds="http://schemas.openxmlformats.org/officeDocument/2006/customXml" ds:itemID="{C1F7558F-4511-43C1-BCDD-CCAC2A9CD0DE}">
  <ds:schemaRefs>
    <ds:schemaRef ds:uri="http://schemas.microsoft.com/sharepoint/v3/contenttype/forms"/>
  </ds:schemaRefs>
</ds:datastoreItem>
</file>

<file path=customXml/itemProps3.xml><?xml version="1.0" encoding="utf-8"?>
<ds:datastoreItem xmlns:ds="http://schemas.openxmlformats.org/officeDocument/2006/customXml" ds:itemID="{3A6E5D29-C893-4BD1-9FAF-9A3DA1300977}">
  <ds:schemaRefs>
    <ds:schemaRef ds:uri="http://purl.org/dc/elements/1.1/"/>
    <ds:schemaRef ds:uri="http://schemas.microsoft.com/office/2006/metadata/properties"/>
    <ds:schemaRef ds:uri="80017f14-526e-45d7-b83d-c4de1f4359fe"/>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c622dab8-608f-4e0b-85c4-f390db5b5f61"/>
    <ds:schemaRef ds:uri="http://www.w3.org/XML/1998/namespace"/>
    <ds:schemaRef ds:uri="http://purl.org/dc/dcmitype/"/>
    <ds:schemaRef ds:uri="070f71ce-64c7-4b17-bb6b-21ebf0c68387"/>
    <ds:schemaRef ds:uri="8c49430d-f190-4cd8-83c3-84bb6a3d29af"/>
  </ds:schemaRefs>
</ds:datastoreItem>
</file>

<file path=docProps/app.xml><?xml version="1.0" encoding="utf-8"?>
<Properties xmlns="http://schemas.openxmlformats.org/officeDocument/2006/extended-properties" xmlns:vt="http://schemas.openxmlformats.org/officeDocument/2006/docPropsVTypes">
  <Template>Office Theme</Template>
  <TotalTime>98</TotalTime>
  <Words>1125</Words>
  <Application>Microsoft Office PowerPoint</Application>
  <PresentationFormat>On-screen Show (4:3)</PresentationFormat>
  <Paragraphs>87</Paragraphs>
  <Slides>15</Slides>
  <Notes>0</Notes>
  <HiddenSlides>0</HiddenSlides>
  <MMClips>0</MMClips>
  <ScaleCrop>false</ScaleCrop>
  <HeadingPairs>
    <vt:vector size="4" baseType="variant">
      <vt:variant>
        <vt:lpstr>Theme</vt:lpstr>
      </vt:variant>
      <vt:variant>
        <vt:i4>2</vt:i4>
      </vt:variant>
      <vt:variant>
        <vt:lpstr>Slide Titles</vt:lpstr>
      </vt:variant>
      <vt:variant>
        <vt:i4>15</vt:i4>
      </vt:variant>
    </vt:vector>
  </HeadingPairs>
  <TitlesOfParts>
    <vt:vector size="17" baseType="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NCC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Pearson, Sophie</dc:creator>
  <cp:lastModifiedBy>Pearson, Sophie</cp:lastModifiedBy>
  <cp:revision>32</cp:revision>
  <dcterms:created xsi:type="dcterms:W3CDTF">2022-07-21T09:15:47Z</dcterms:created>
  <dcterms:modified xsi:type="dcterms:W3CDTF">2024-06-07T07:13:44Z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0x0101001ED9C647E071ED4D9B7D0BA81432F5C2</vt:lpwstr>
  </property>
  <property fmtid="{D5CDD505-2E9C-101B-9397-08002B2CF9AE}" pid="3" name="Order">
    <vt:r8>11291000</vt:r8>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_ExtendedDescription">
    <vt:lpwstr/>
  </property>
  <property fmtid="{D5CDD505-2E9C-101B-9397-08002B2CF9AE}" pid="8" name="TriggerFlowInfo">
    <vt:lpwstr/>
  </property>
</Properties>
</file>