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8" r:id="rId4"/>
    <p:sldId id="262" r:id="rId5"/>
    <p:sldId id="259" r:id="rId6"/>
    <p:sldId id="260"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customXml" Target="../customXml/item3.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5F0ADA6-0BA4-46B3-AD71-CA9896F3B6D1}" type="datetimeFigureOut">
              <a:rPr lang="en-GB" smtClean="0"/>
              <a:t>17/02/2023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A2AAA8-F1EA-4B1F-B17D-7BCC21C2C516}" type="slidenum">
              <a:rPr lang="en-GB" smtClean="0"/>
              <a:t>‹#›</a:t>
            </a:fld>
            <a:endParaRPr lang="en-GB"/>
          </a:p>
        </p:txBody>
      </p:sp>
    </p:spTree>
    <p:extLst>
      <p:ext uri="{BB962C8B-B14F-4D97-AF65-F5344CB8AC3E}">
        <p14:creationId xmlns:p14="http://schemas.microsoft.com/office/powerpoint/2010/main" val="556556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F0ADA6-0BA4-46B3-AD71-CA9896F3B6D1}" type="datetimeFigureOut">
              <a:rPr lang="en-GB" smtClean="0"/>
              <a:t>17/02/2023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A2AAA8-F1EA-4B1F-B17D-7BCC21C2C516}" type="slidenum">
              <a:rPr lang="en-GB" smtClean="0"/>
              <a:t>‹#›</a:t>
            </a:fld>
            <a:endParaRPr lang="en-GB"/>
          </a:p>
        </p:txBody>
      </p:sp>
    </p:spTree>
    <p:extLst>
      <p:ext uri="{BB962C8B-B14F-4D97-AF65-F5344CB8AC3E}">
        <p14:creationId xmlns:p14="http://schemas.microsoft.com/office/powerpoint/2010/main" val="1396979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F0ADA6-0BA4-46B3-AD71-CA9896F3B6D1}" type="datetimeFigureOut">
              <a:rPr lang="en-GB" smtClean="0"/>
              <a:t>17/02/2023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A2AAA8-F1EA-4B1F-B17D-7BCC21C2C516}" type="slidenum">
              <a:rPr lang="en-GB" smtClean="0"/>
              <a:t>‹#›</a:t>
            </a:fld>
            <a:endParaRPr lang="en-GB"/>
          </a:p>
        </p:txBody>
      </p:sp>
    </p:spTree>
    <p:extLst>
      <p:ext uri="{BB962C8B-B14F-4D97-AF65-F5344CB8AC3E}">
        <p14:creationId xmlns:p14="http://schemas.microsoft.com/office/powerpoint/2010/main" val="1091703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F0ADA6-0BA4-46B3-AD71-CA9896F3B6D1}" type="datetimeFigureOut">
              <a:rPr lang="en-GB" smtClean="0"/>
              <a:t>17/02/2023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A2AAA8-F1EA-4B1F-B17D-7BCC21C2C516}" type="slidenum">
              <a:rPr lang="en-GB" smtClean="0"/>
              <a:t>‹#›</a:t>
            </a:fld>
            <a:endParaRPr lang="en-GB"/>
          </a:p>
        </p:txBody>
      </p:sp>
    </p:spTree>
    <p:extLst>
      <p:ext uri="{BB962C8B-B14F-4D97-AF65-F5344CB8AC3E}">
        <p14:creationId xmlns:p14="http://schemas.microsoft.com/office/powerpoint/2010/main" val="1806675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5F0ADA6-0BA4-46B3-AD71-CA9896F3B6D1}" type="datetimeFigureOut">
              <a:rPr lang="en-GB" smtClean="0"/>
              <a:t>17/02/2023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A2AAA8-F1EA-4B1F-B17D-7BCC21C2C516}" type="slidenum">
              <a:rPr lang="en-GB" smtClean="0"/>
              <a:t>‹#›</a:t>
            </a:fld>
            <a:endParaRPr lang="en-GB"/>
          </a:p>
        </p:txBody>
      </p:sp>
    </p:spTree>
    <p:extLst>
      <p:ext uri="{BB962C8B-B14F-4D97-AF65-F5344CB8AC3E}">
        <p14:creationId xmlns:p14="http://schemas.microsoft.com/office/powerpoint/2010/main" val="891009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5F0ADA6-0BA4-46B3-AD71-CA9896F3B6D1}" type="datetimeFigureOut">
              <a:rPr lang="en-GB" smtClean="0"/>
              <a:t>17/02/2023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A2AAA8-F1EA-4B1F-B17D-7BCC21C2C516}" type="slidenum">
              <a:rPr lang="en-GB" smtClean="0"/>
              <a:t>‹#›</a:t>
            </a:fld>
            <a:endParaRPr lang="en-GB"/>
          </a:p>
        </p:txBody>
      </p:sp>
    </p:spTree>
    <p:extLst>
      <p:ext uri="{BB962C8B-B14F-4D97-AF65-F5344CB8AC3E}">
        <p14:creationId xmlns:p14="http://schemas.microsoft.com/office/powerpoint/2010/main" val="3000084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5F0ADA6-0BA4-46B3-AD71-CA9896F3B6D1}" type="datetimeFigureOut">
              <a:rPr lang="en-GB" smtClean="0"/>
              <a:t>17/02/2023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A2AAA8-F1EA-4B1F-B17D-7BCC21C2C516}" type="slidenum">
              <a:rPr lang="en-GB" smtClean="0"/>
              <a:t>‹#›</a:t>
            </a:fld>
            <a:endParaRPr lang="en-GB"/>
          </a:p>
        </p:txBody>
      </p:sp>
    </p:spTree>
    <p:extLst>
      <p:ext uri="{BB962C8B-B14F-4D97-AF65-F5344CB8AC3E}">
        <p14:creationId xmlns:p14="http://schemas.microsoft.com/office/powerpoint/2010/main" val="310480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5F0ADA6-0BA4-46B3-AD71-CA9896F3B6D1}" type="datetimeFigureOut">
              <a:rPr lang="en-GB" smtClean="0"/>
              <a:t>17/02/2023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A2AAA8-F1EA-4B1F-B17D-7BCC21C2C516}" type="slidenum">
              <a:rPr lang="en-GB" smtClean="0"/>
              <a:t>‹#›</a:t>
            </a:fld>
            <a:endParaRPr lang="en-GB"/>
          </a:p>
        </p:txBody>
      </p:sp>
    </p:spTree>
    <p:extLst>
      <p:ext uri="{BB962C8B-B14F-4D97-AF65-F5344CB8AC3E}">
        <p14:creationId xmlns:p14="http://schemas.microsoft.com/office/powerpoint/2010/main" val="3932327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F0ADA6-0BA4-46B3-AD71-CA9896F3B6D1}" type="datetimeFigureOut">
              <a:rPr lang="en-GB" smtClean="0"/>
              <a:t>17/02/2023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A2AAA8-F1EA-4B1F-B17D-7BCC21C2C516}" type="slidenum">
              <a:rPr lang="en-GB" smtClean="0"/>
              <a:t>‹#›</a:t>
            </a:fld>
            <a:endParaRPr lang="en-GB"/>
          </a:p>
        </p:txBody>
      </p:sp>
    </p:spTree>
    <p:extLst>
      <p:ext uri="{BB962C8B-B14F-4D97-AF65-F5344CB8AC3E}">
        <p14:creationId xmlns:p14="http://schemas.microsoft.com/office/powerpoint/2010/main" val="187052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5F0ADA6-0BA4-46B3-AD71-CA9896F3B6D1}" type="datetimeFigureOut">
              <a:rPr lang="en-GB" smtClean="0"/>
              <a:t>17/02/2023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A2AAA8-F1EA-4B1F-B17D-7BCC21C2C516}" type="slidenum">
              <a:rPr lang="en-GB" smtClean="0"/>
              <a:t>‹#›</a:t>
            </a:fld>
            <a:endParaRPr lang="en-GB"/>
          </a:p>
        </p:txBody>
      </p:sp>
    </p:spTree>
    <p:extLst>
      <p:ext uri="{BB962C8B-B14F-4D97-AF65-F5344CB8AC3E}">
        <p14:creationId xmlns:p14="http://schemas.microsoft.com/office/powerpoint/2010/main" val="3986162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5F0ADA6-0BA4-46B3-AD71-CA9896F3B6D1}" type="datetimeFigureOut">
              <a:rPr lang="en-GB" smtClean="0"/>
              <a:t>17/02/2023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A2AAA8-F1EA-4B1F-B17D-7BCC21C2C516}" type="slidenum">
              <a:rPr lang="en-GB" smtClean="0"/>
              <a:t>‹#›</a:t>
            </a:fld>
            <a:endParaRPr lang="en-GB"/>
          </a:p>
        </p:txBody>
      </p:sp>
    </p:spTree>
    <p:extLst>
      <p:ext uri="{BB962C8B-B14F-4D97-AF65-F5344CB8AC3E}">
        <p14:creationId xmlns:p14="http://schemas.microsoft.com/office/powerpoint/2010/main" val="3590513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F0ADA6-0BA4-46B3-AD71-CA9896F3B6D1}" type="datetimeFigureOut">
              <a:rPr lang="en-GB" smtClean="0"/>
              <a:t>17/02/2023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2AAA8-F1EA-4B1F-B17D-7BCC21C2C516}" type="slidenum">
              <a:rPr lang="en-GB" smtClean="0"/>
              <a:t>‹#›</a:t>
            </a:fld>
            <a:endParaRPr lang="en-GB"/>
          </a:p>
        </p:txBody>
      </p:sp>
    </p:spTree>
    <p:extLst>
      <p:ext uri="{BB962C8B-B14F-4D97-AF65-F5344CB8AC3E}">
        <p14:creationId xmlns:p14="http://schemas.microsoft.com/office/powerpoint/2010/main" val="2727197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6523"/>
            <a:ext cx="10193383" cy="1085260"/>
          </a:xfrm>
          <a:ln>
            <a:solidFill>
              <a:schemeClr val="accent1"/>
            </a:solidFill>
          </a:ln>
        </p:spPr>
        <p:txBody>
          <a:bodyPr/>
          <a:lstStyle/>
          <a:p>
            <a:r>
              <a:rPr lang="en-GB" dirty="0" smtClean="0"/>
              <a:t>Examples of Drawing/Recording </a:t>
            </a:r>
            <a:endParaRPr lang="en-GB" dirty="0"/>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291329" y="1461384"/>
            <a:ext cx="4055894" cy="5396616"/>
          </a:xfrm>
          <a:prstGeom prst="rect">
            <a:avLst/>
          </a:prstGeom>
        </p:spPr>
      </p:pic>
      <p:pic>
        <p:nvPicPr>
          <p:cNvPr id="5" name="Picture 4"/>
          <p:cNvPicPr>
            <a:picLocks noChangeAspect="1"/>
          </p:cNvPicPr>
          <p:nvPr/>
        </p:nvPicPr>
        <p:blipFill>
          <a:blip r:embed="rId3"/>
          <a:stretch>
            <a:fillRect/>
          </a:stretch>
        </p:blipFill>
        <p:spPr>
          <a:xfrm>
            <a:off x="3498397" y="1461384"/>
            <a:ext cx="2770958" cy="3694611"/>
          </a:xfrm>
          <a:prstGeom prst="rect">
            <a:avLst/>
          </a:prstGeom>
        </p:spPr>
      </p:pic>
      <p:pic>
        <p:nvPicPr>
          <p:cNvPr id="6" name="Picture 5"/>
          <p:cNvPicPr>
            <a:picLocks noChangeAspect="1"/>
          </p:cNvPicPr>
          <p:nvPr/>
        </p:nvPicPr>
        <p:blipFill>
          <a:blip r:embed="rId4"/>
          <a:stretch>
            <a:fillRect/>
          </a:stretch>
        </p:blipFill>
        <p:spPr>
          <a:xfrm rot="16200000">
            <a:off x="7026593" y="554038"/>
            <a:ext cx="4581525" cy="6096000"/>
          </a:xfrm>
          <a:prstGeom prst="rect">
            <a:avLst/>
          </a:prstGeom>
        </p:spPr>
      </p:pic>
      <p:sp>
        <p:nvSpPr>
          <p:cNvPr id="8" name="TextBox 7"/>
          <p:cNvSpPr txBox="1"/>
          <p:nvPr/>
        </p:nvSpPr>
        <p:spPr>
          <a:xfrm>
            <a:off x="4741817" y="5367292"/>
            <a:ext cx="5451566" cy="1200329"/>
          </a:xfrm>
          <a:prstGeom prst="rect">
            <a:avLst/>
          </a:prstGeom>
          <a:solidFill>
            <a:schemeClr val="accent2">
              <a:lumMod val="60000"/>
              <a:lumOff val="40000"/>
            </a:schemeClr>
          </a:solidFill>
        </p:spPr>
        <p:txBody>
          <a:bodyPr wrap="square" rtlCol="0">
            <a:spAutoFit/>
          </a:bodyPr>
          <a:lstStyle/>
          <a:p>
            <a:r>
              <a:rPr lang="en-GB" dirty="0" smtClean="0"/>
              <a:t>Confident used of line in the pen drawings to create depth. Colour pencil work is layered to create extra depth. Both examples demonstrate excellent control over materials.</a:t>
            </a:r>
            <a:endParaRPr lang="en-GB" dirty="0"/>
          </a:p>
        </p:txBody>
      </p:sp>
    </p:spTree>
    <p:extLst>
      <p:ext uri="{BB962C8B-B14F-4D97-AF65-F5344CB8AC3E}">
        <p14:creationId xmlns:p14="http://schemas.microsoft.com/office/powerpoint/2010/main" val="3421545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2"/>
          <a:stretch>
            <a:fillRect/>
          </a:stretch>
        </p:blipFill>
        <p:spPr>
          <a:xfrm>
            <a:off x="0" y="0"/>
            <a:ext cx="4064945" cy="5408658"/>
          </a:xfrm>
          <a:prstGeom prst="rect">
            <a:avLst/>
          </a:prstGeom>
        </p:spPr>
      </p:pic>
      <p:pic>
        <p:nvPicPr>
          <p:cNvPr id="6" name="Picture 5"/>
          <p:cNvPicPr>
            <a:picLocks noChangeAspect="1"/>
          </p:cNvPicPr>
          <p:nvPr/>
        </p:nvPicPr>
        <p:blipFill>
          <a:blip r:embed="rId3"/>
          <a:stretch>
            <a:fillRect/>
          </a:stretch>
        </p:blipFill>
        <p:spPr>
          <a:xfrm>
            <a:off x="4064945" y="0"/>
            <a:ext cx="4056494" cy="5408658"/>
          </a:xfrm>
          <a:prstGeom prst="rect">
            <a:avLst/>
          </a:prstGeom>
        </p:spPr>
      </p:pic>
      <p:pic>
        <p:nvPicPr>
          <p:cNvPr id="7" name="Picture 6"/>
          <p:cNvPicPr>
            <a:picLocks noChangeAspect="1"/>
          </p:cNvPicPr>
          <p:nvPr/>
        </p:nvPicPr>
        <p:blipFill rotWithShape="1">
          <a:blip r:embed="rId4"/>
          <a:srcRect b="11294"/>
          <a:stretch/>
        </p:blipFill>
        <p:spPr>
          <a:xfrm>
            <a:off x="8121439" y="0"/>
            <a:ext cx="4584589" cy="5408023"/>
          </a:xfrm>
          <a:prstGeom prst="rect">
            <a:avLst/>
          </a:prstGeom>
        </p:spPr>
      </p:pic>
      <p:sp>
        <p:nvSpPr>
          <p:cNvPr id="8" name="TextBox 7"/>
          <p:cNvSpPr txBox="1"/>
          <p:nvPr/>
        </p:nvSpPr>
        <p:spPr>
          <a:xfrm>
            <a:off x="404948" y="4946358"/>
            <a:ext cx="5451566" cy="1477328"/>
          </a:xfrm>
          <a:prstGeom prst="rect">
            <a:avLst/>
          </a:prstGeom>
          <a:solidFill>
            <a:schemeClr val="accent2">
              <a:lumMod val="60000"/>
              <a:lumOff val="40000"/>
            </a:schemeClr>
          </a:solidFill>
        </p:spPr>
        <p:txBody>
          <a:bodyPr wrap="square" rtlCol="0">
            <a:spAutoFit/>
          </a:bodyPr>
          <a:lstStyle/>
          <a:p>
            <a:r>
              <a:rPr lang="en-GB" dirty="0" smtClean="0"/>
              <a:t>Colour pencil work is layered to create extra depth. </a:t>
            </a:r>
          </a:p>
          <a:p>
            <a:r>
              <a:rPr lang="en-GB" dirty="0" smtClean="0"/>
              <a:t>Both examples demonstrate excellent control over materials to create subtle changes in tone. </a:t>
            </a:r>
          </a:p>
          <a:p>
            <a:r>
              <a:rPr lang="en-GB" dirty="0" smtClean="0"/>
              <a:t>Highlights are used by the student in a very confident way. </a:t>
            </a:r>
            <a:endParaRPr lang="en-GB" dirty="0"/>
          </a:p>
        </p:txBody>
      </p:sp>
    </p:spTree>
    <p:extLst>
      <p:ext uri="{BB962C8B-B14F-4D97-AF65-F5344CB8AC3E}">
        <p14:creationId xmlns:p14="http://schemas.microsoft.com/office/powerpoint/2010/main" val="1242894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623" y="182245"/>
            <a:ext cx="5392783" cy="1032601"/>
          </a:xfrm>
          <a:ln>
            <a:solidFill>
              <a:schemeClr val="accent1"/>
            </a:solidFill>
          </a:ln>
        </p:spPr>
        <p:txBody>
          <a:bodyPr>
            <a:normAutofit fontScale="90000"/>
          </a:bodyPr>
          <a:lstStyle/>
          <a:p>
            <a:r>
              <a:rPr lang="en-GB" dirty="0" smtClean="0"/>
              <a:t>Strong Artist Responses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rot="16200000">
            <a:off x="1218791" y="838200"/>
            <a:ext cx="4581525" cy="6096000"/>
          </a:xfrm>
          <a:prstGeom prst="rect">
            <a:avLst/>
          </a:prstGeom>
        </p:spPr>
      </p:pic>
      <p:pic>
        <p:nvPicPr>
          <p:cNvPr id="5" name="Picture 4"/>
          <p:cNvPicPr>
            <a:picLocks noChangeAspect="1"/>
          </p:cNvPicPr>
          <p:nvPr/>
        </p:nvPicPr>
        <p:blipFill>
          <a:blip r:embed="rId3"/>
          <a:stretch>
            <a:fillRect/>
          </a:stretch>
        </p:blipFill>
        <p:spPr>
          <a:xfrm>
            <a:off x="6934201" y="459377"/>
            <a:ext cx="4581525" cy="6096000"/>
          </a:xfrm>
          <a:prstGeom prst="rect">
            <a:avLst/>
          </a:prstGeom>
        </p:spPr>
      </p:pic>
    </p:spTree>
    <p:extLst>
      <p:ext uri="{BB962C8B-B14F-4D97-AF65-F5344CB8AC3E}">
        <p14:creationId xmlns:p14="http://schemas.microsoft.com/office/powerpoint/2010/main" val="2979533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rot="16200000">
            <a:off x="1309028" y="-839354"/>
            <a:ext cx="6471058" cy="8610140"/>
          </a:xfrm>
          <a:prstGeom prst="rect">
            <a:avLst/>
          </a:prstGeom>
        </p:spPr>
      </p:pic>
      <p:pic>
        <p:nvPicPr>
          <p:cNvPr id="5" name="Picture 4"/>
          <p:cNvPicPr>
            <a:picLocks noChangeAspect="1"/>
          </p:cNvPicPr>
          <p:nvPr/>
        </p:nvPicPr>
        <p:blipFill>
          <a:blip r:embed="rId3"/>
          <a:stretch>
            <a:fillRect/>
          </a:stretch>
        </p:blipFill>
        <p:spPr>
          <a:xfrm>
            <a:off x="7370989" y="605246"/>
            <a:ext cx="4581525" cy="6096000"/>
          </a:xfrm>
          <a:prstGeom prst="rect">
            <a:avLst/>
          </a:prstGeom>
        </p:spPr>
      </p:pic>
    </p:spTree>
    <p:extLst>
      <p:ext uri="{BB962C8B-B14F-4D97-AF65-F5344CB8AC3E}">
        <p14:creationId xmlns:p14="http://schemas.microsoft.com/office/powerpoint/2010/main" val="3693534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183" y="169183"/>
            <a:ext cx="4661263" cy="901972"/>
          </a:xfrm>
          <a:ln>
            <a:solidFill>
              <a:schemeClr val="accent1"/>
            </a:solidFill>
          </a:ln>
        </p:spPr>
        <p:txBody>
          <a:bodyPr/>
          <a:lstStyle/>
          <a:p>
            <a:r>
              <a:rPr lang="en-GB" dirty="0" smtClean="0"/>
              <a:t>3D/Relief work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rot="16200000">
            <a:off x="1082385" y="511646"/>
            <a:ext cx="5292719" cy="7042287"/>
          </a:xfrm>
          <a:prstGeom prst="rect">
            <a:avLst/>
          </a:prstGeom>
        </p:spPr>
      </p:pic>
      <p:pic>
        <p:nvPicPr>
          <p:cNvPr id="8" name="Picture 7"/>
          <p:cNvPicPr>
            <a:picLocks noChangeAspect="1"/>
          </p:cNvPicPr>
          <p:nvPr/>
        </p:nvPicPr>
        <p:blipFill>
          <a:blip r:embed="rId3"/>
          <a:stretch>
            <a:fillRect/>
          </a:stretch>
        </p:blipFill>
        <p:spPr>
          <a:xfrm>
            <a:off x="7412400" y="409304"/>
            <a:ext cx="4572000" cy="6096000"/>
          </a:xfrm>
          <a:prstGeom prst="rect">
            <a:avLst/>
          </a:prstGeom>
        </p:spPr>
      </p:pic>
      <p:sp>
        <p:nvSpPr>
          <p:cNvPr id="9" name="TextBox 8"/>
          <p:cNvSpPr txBox="1"/>
          <p:nvPr/>
        </p:nvSpPr>
        <p:spPr>
          <a:xfrm>
            <a:off x="4781006" y="190660"/>
            <a:ext cx="3618412" cy="2031325"/>
          </a:xfrm>
          <a:prstGeom prst="rect">
            <a:avLst/>
          </a:prstGeom>
          <a:solidFill>
            <a:schemeClr val="accent2">
              <a:lumMod val="60000"/>
              <a:lumOff val="40000"/>
            </a:schemeClr>
          </a:solidFill>
        </p:spPr>
        <p:txBody>
          <a:bodyPr wrap="square" rtlCol="0">
            <a:spAutoFit/>
          </a:bodyPr>
          <a:lstStyle/>
          <a:p>
            <a:r>
              <a:rPr lang="en-GB" dirty="0" smtClean="0"/>
              <a:t>Very fine and delicate clay work developed from the student’s initial drawing. The student has used a mixture of applied clay techniques and carving to produce this piece.  The idea for the final piece was inspired by germs on our hands. </a:t>
            </a:r>
            <a:endParaRPr lang="en-GB" dirty="0"/>
          </a:p>
        </p:txBody>
      </p:sp>
    </p:spTree>
    <p:extLst>
      <p:ext uri="{BB962C8B-B14F-4D97-AF65-F5344CB8AC3E}">
        <p14:creationId xmlns:p14="http://schemas.microsoft.com/office/powerpoint/2010/main" val="3228096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rot="5400000">
            <a:off x="-387532" y="994547"/>
            <a:ext cx="6096000" cy="4581525"/>
          </a:xfrm>
          <a:prstGeom prst="rect">
            <a:avLst/>
          </a:prstGeom>
        </p:spPr>
      </p:pic>
      <p:pic>
        <p:nvPicPr>
          <p:cNvPr id="5" name="Picture 4"/>
          <p:cNvPicPr>
            <a:picLocks noChangeAspect="1"/>
          </p:cNvPicPr>
          <p:nvPr/>
        </p:nvPicPr>
        <p:blipFill>
          <a:blip r:embed="rId3"/>
          <a:stretch>
            <a:fillRect/>
          </a:stretch>
        </p:blipFill>
        <p:spPr>
          <a:xfrm>
            <a:off x="5257800" y="237309"/>
            <a:ext cx="6096000" cy="4581525"/>
          </a:xfrm>
          <a:prstGeom prst="rect">
            <a:avLst/>
          </a:prstGeom>
        </p:spPr>
      </p:pic>
      <p:sp>
        <p:nvSpPr>
          <p:cNvPr id="6" name="TextBox 5"/>
          <p:cNvSpPr txBox="1"/>
          <p:nvPr/>
        </p:nvSpPr>
        <p:spPr>
          <a:xfrm>
            <a:off x="5419726" y="4620736"/>
            <a:ext cx="6140903" cy="1754326"/>
          </a:xfrm>
          <a:prstGeom prst="rect">
            <a:avLst/>
          </a:prstGeom>
          <a:solidFill>
            <a:schemeClr val="accent2">
              <a:lumMod val="60000"/>
              <a:lumOff val="40000"/>
            </a:schemeClr>
          </a:solidFill>
        </p:spPr>
        <p:txBody>
          <a:bodyPr wrap="square" rtlCol="0">
            <a:spAutoFit/>
          </a:bodyPr>
          <a:lstStyle/>
          <a:p>
            <a:r>
              <a:rPr lang="en-GB" dirty="0" smtClean="0"/>
              <a:t>The student used great independence and imagination to design and create this vinyl record covered in mould. The design is closely linked to the student’s artist research, but the ideas has been pushed further by the student. </a:t>
            </a:r>
          </a:p>
          <a:p>
            <a:r>
              <a:rPr lang="en-GB" dirty="0" smtClean="0"/>
              <a:t>There’s clear evidence of delicate textures created with a range of tools, including dental fine tools and sponges. </a:t>
            </a:r>
            <a:endParaRPr lang="en-GB" dirty="0"/>
          </a:p>
        </p:txBody>
      </p:sp>
    </p:spTree>
    <p:extLst>
      <p:ext uri="{BB962C8B-B14F-4D97-AF65-F5344CB8AC3E}">
        <p14:creationId xmlns:p14="http://schemas.microsoft.com/office/powerpoint/2010/main" val="3789656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2"/>
          <a:srcRect t="8536" r="11128" b="8964"/>
          <a:stretch/>
        </p:blipFill>
        <p:spPr>
          <a:xfrm>
            <a:off x="116102" y="222069"/>
            <a:ext cx="4071666" cy="5029200"/>
          </a:xfrm>
          <a:prstGeom prst="rect">
            <a:avLst/>
          </a:prstGeom>
        </p:spPr>
      </p:pic>
      <p:pic>
        <p:nvPicPr>
          <p:cNvPr id="5" name="Picture 4"/>
          <p:cNvPicPr>
            <a:picLocks noChangeAspect="1"/>
          </p:cNvPicPr>
          <p:nvPr/>
        </p:nvPicPr>
        <p:blipFill rotWithShape="1">
          <a:blip r:embed="rId3"/>
          <a:srcRect l="5350" t="8964" r="5978" b="7250"/>
          <a:stretch/>
        </p:blipFill>
        <p:spPr>
          <a:xfrm>
            <a:off x="4246517" y="222069"/>
            <a:ext cx="4062549" cy="5107578"/>
          </a:xfrm>
          <a:prstGeom prst="rect">
            <a:avLst/>
          </a:prstGeom>
        </p:spPr>
      </p:pic>
      <p:pic>
        <p:nvPicPr>
          <p:cNvPr id="6" name="Picture 5"/>
          <p:cNvPicPr>
            <a:picLocks noChangeAspect="1"/>
          </p:cNvPicPr>
          <p:nvPr/>
        </p:nvPicPr>
        <p:blipFill rotWithShape="1">
          <a:blip r:embed="rId4"/>
          <a:srcRect t="12694" r="1922" b="14448"/>
          <a:stretch/>
        </p:blipFill>
        <p:spPr>
          <a:xfrm>
            <a:off x="8426565" y="131831"/>
            <a:ext cx="3290818" cy="3252651"/>
          </a:xfrm>
          <a:prstGeom prst="rect">
            <a:avLst/>
          </a:prstGeom>
        </p:spPr>
      </p:pic>
      <p:pic>
        <p:nvPicPr>
          <p:cNvPr id="7" name="Picture 6"/>
          <p:cNvPicPr>
            <a:picLocks noChangeAspect="1"/>
          </p:cNvPicPr>
          <p:nvPr/>
        </p:nvPicPr>
        <p:blipFill rotWithShape="1">
          <a:blip r:embed="rId5"/>
          <a:srcRect t="4900" r="3120" b="16145"/>
          <a:stretch/>
        </p:blipFill>
        <p:spPr>
          <a:xfrm>
            <a:off x="8426565" y="3384482"/>
            <a:ext cx="3242558" cy="3513909"/>
          </a:xfrm>
          <a:prstGeom prst="rect">
            <a:avLst/>
          </a:prstGeom>
        </p:spPr>
      </p:pic>
      <p:sp>
        <p:nvSpPr>
          <p:cNvPr id="8" name="TextBox 7"/>
          <p:cNvSpPr txBox="1"/>
          <p:nvPr/>
        </p:nvSpPr>
        <p:spPr>
          <a:xfrm>
            <a:off x="535577" y="5394325"/>
            <a:ext cx="7262949" cy="1200329"/>
          </a:xfrm>
          <a:prstGeom prst="rect">
            <a:avLst/>
          </a:prstGeom>
          <a:solidFill>
            <a:schemeClr val="accent2">
              <a:lumMod val="60000"/>
              <a:lumOff val="40000"/>
            </a:schemeClr>
          </a:solidFill>
        </p:spPr>
        <p:txBody>
          <a:bodyPr wrap="square" rtlCol="0">
            <a:spAutoFit/>
          </a:bodyPr>
          <a:lstStyle/>
          <a:p>
            <a:r>
              <a:rPr lang="en-GB" dirty="0" smtClean="0"/>
              <a:t>The student has developed the sculpture from their sketchbook drawing. All linking securely with the theme. The student has taken great care when considering each viewpoint of the 3D sculpture. The dark colour palette and use of the hot glue gun </a:t>
            </a:r>
            <a:r>
              <a:rPr lang="en-GB" smtClean="0"/>
              <a:t>were both </a:t>
            </a:r>
            <a:r>
              <a:rPr lang="en-GB" dirty="0" smtClean="0"/>
              <a:t>ideas developed </a:t>
            </a:r>
            <a:r>
              <a:rPr lang="en-GB" smtClean="0"/>
              <a:t>my the student.  </a:t>
            </a:r>
            <a:endParaRPr lang="en-GB" dirty="0"/>
          </a:p>
        </p:txBody>
      </p:sp>
    </p:spTree>
    <p:extLst>
      <p:ext uri="{BB962C8B-B14F-4D97-AF65-F5344CB8AC3E}">
        <p14:creationId xmlns:p14="http://schemas.microsoft.com/office/powerpoint/2010/main" val="3704250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9" ma:contentTypeDescription="Create a new document." ma:contentTypeScope="" ma:versionID="2818edeb87754b816a04c06b567c9cd5">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0f69a71ef8ddfd4589663ba2b2d2b7dc"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CF0262F5-2B23-4EE3-999C-F15FC72B622F}"/>
</file>

<file path=customXml/itemProps2.xml><?xml version="1.0" encoding="utf-8"?>
<ds:datastoreItem xmlns:ds="http://schemas.openxmlformats.org/officeDocument/2006/customXml" ds:itemID="{45287F2C-EC78-4555-BBBD-9881EF99CF1E}"/>
</file>

<file path=customXml/itemProps3.xml><?xml version="1.0" encoding="utf-8"?>
<ds:datastoreItem xmlns:ds="http://schemas.openxmlformats.org/officeDocument/2006/customXml" ds:itemID="{4FFEE6EE-5866-46EB-B472-938D09DD0B97}"/>
</file>

<file path=docProps/app.xml><?xml version="1.0" encoding="utf-8"?>
<Properties xmlns="http://schemas.openxmlformats.org/officeDocument/2006/extended-properties" xmlns:vt="http://schemas.openxmlformats.org/officeDocument/2006/docPropsVTypes">
  <TotalTime>14</TotalTime>
  <Words>230</Words>
  <Application>Microsoft Office PowerPoint</Application>
  <PresentationFormat>Widescreen</PresentationFormat>
  <Paragraphs>11</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Examples of Drawing/Recording </vt:lpstr>
      <vt:lpstr>PowerPoint Presentation</vt:lpstr>
      <vt:lpstr>Strong Artist Responses </vt:lpstr>
      <vt:lpstr>PowerPoint Presentation</vt:lpstr>
      <vt:lpstr>3D/Relief work </vt:lpstr>
      <vt:lpstr>PowerPoint Presentation</vt:lpstr>
      <vt:lpstr>PowerPoint Presentation</vt:lpstr>
    </vt:vector>
  </TitlesOfParts>
  <Company>NCC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 of Drawing/Recording</dc:title>
  <dc:creator>Tait, Kathrine</dc:creator>
  <cp:lastModifiedBy>Tait, Kathrine</cp:lastModifiedBy>
  <cp:revision>3</cp:revision>
  <dcterms:created xsi:type="dcterms:W3CDTF">2023-02-17T14:33:41Z</dcterms:created>
  <dcterms:modified xsi:type="dcterms:W3CDTF">2023-02-17T14:48:32Z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