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3" r:id="rId5"/>
    <p:sldId id="258" r:id="rId6"/>
    <p:sldId id="264" r:id="rId7"/>
    <p:sldId id="265" r:id="rId8"/>
    <p:sldId id="256" r:id="rId9"/>
    <p:sldId id="257" r:id="rId10"/>
    <p:sldId id="2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B84C1E0-F6A0-429A-AD15-29A9EAE9BE6E}" type="datetimeFigureOut">
              <a:rPr lang="en-GB" smtClean="0"/>
              <a:t>06/03/2023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7DC575-34E3-4E70-AA87-AF1EFDB0D759}" type="slidenum">
              <a:rPr lang="en-GB" smtClean="0"/>
              <a:t>‹#›</a:t>
            </a:fld>
            <a:endParaRPr lang="en-GB"/>
          </a:p>
        </p:txBody>
      </p:sp>
    </p:spTree>
    <p:extLst>
      <p:ext uri="{BB962C8B-B14F-4D97-AF65-F5344CB8AC3E}">
        <p14:creationId xmlns:p14="http://schemas.microsoft.com/office/powerpoint/2010/main" val="59171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84C1E0-F6A0-429A-AD15-29A9EAE9BE6E}" type="datetimeFigureOut">
              <a:rPr lang="en-GB" smtClean="0"/>
              <a:t>06/03/2023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7DC575-34E3-4E70-AA87-AF1EFDB0D759}" type="slidenum">
              <a:rPr lang="en-GB" smtClean="0"/>
              <a:t>‹#›</a:t>
            </a:fld>
            <a:endParaRPr lang="en-GB"/>
          </a:p>
        </p:txBody>
      </p:sp>
    </p:spTree>
    <p:extLst>
      <p:ext uri="{BB962C8B-B14F-4D97-AF65-F5344CB8AC3E}">
        <p14:creationId xmlns:p14="http://schemas.microsoft.com/office/powerpoint/2010/main" val="1714342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84C1E0-F6A0-429A-AD15-29A9EAE9BE6E}" type="datetimeFigureOut">
              <a:rPr lang="en-GB" smtClean="0"/>
              <a:t>06/03/2023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7DC575-34E3-4E70-AA87-AF1EFDB0D759}" type="slidenum">
              <a:rPr lang="en-GB" smtClean="0"/>
              <a:t>‹#›</a:t>
            </a:fld>
            <a:endParaRPr lang="en-GB"/>
          </a:p>
        </p:txBody>
      </p:sp>
    </p:spTree>
    <p:extLst>
      <p:ext uri="{BB962C8B-B14F-4D97-AF65-F5344CB8AC3E}">
        <p14:creationId xmlns:p14="http://schemas.microsoft.com/office/powerpoint/2010/main" val="973393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84C1E0-F6A0-429A-AD15-29A9EAE9BE6E}" type="datetimeFigureOut">
              <a:rPr lang="en-GB" smtClean="0"/>
              <a:t>06/03/2023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7DC575-34E3-4E70-AA87-AF1EFDB0D759}" type="slidenum">
              <a:rPr lang="en-GB" smtClean="0"/>
              <a:t>‹#›</a:t>
            </a:fld>
            <a:endParaRPr lang="en-GB"/>
          </a:p>
        </p:txBody>
      </p:sp>
    </p:spTree>
    <p:extLst>
      <p:ext uri="{BB962C8B-B14F-4D97-AF65-F5344CB8AC3E}">
        <p14:creationId xmlns:p14="http://schemas.microsoft.com/office/powerpoint/2010/main" val="4029495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B84C1E0-F6A0-429A-AD15-29A9EAE9BE6E}" type="datetimeFigureOut">
              <a:rPr lang="en-GB" smtClean="0"/>
              <a:t>06/03/2023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7DC575-34E3-4E70-AA87-AF1EFDB0D759}" type="slidenum">
              <a:rPr lang="en-GB" smtClean="0"/>
              <a:t>‹#›</a:t>
            </a:fld>
            <a:endParaRPr lang="en-GB"/>
          </a:p>
        </p:txBody>
      </p:sp>
    </p:spTree>
    <p:extLst>
      <p:ext uri="{BB962C8B-B14F-4D97-AF65-F5344CB8AC3E}">
        <p14:creationId xmlns:p14="http://schemas.microsoft.com/office/powerpoint/2010/main" val="56123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B84C1E0-F6A0-429A-AD15-29A9EAE9BE6E}" type="datetimeFigureOut">
              <a:rPr lang="en-GB" smtClean="0"/>
              <a:t>06/03/2023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7DC575-34E3-4E70-AA87-AF1EFDB0D759}" type="slidenum">
              <a:rPr lang="en-GB" smtClean="0"/>
              <a:t>‹#›</a:t>
            </a:fld>
            <a:endParaRPr lang="en-GB"/>
          </a:p>
        </p:txBody>
      </p:sp>
    </p:spTree>
    <p:extLst>
      <p:ext uri="{BB962C8B-B14F-4D97-AF65-F5344CB8AC3E}">
        <p14:creationId xmlns:p14="http://schemas.microsoft.com/office/powerpoint/2010/main" val="2897569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B84C1E0-F6A0-429A-AD15-29A9EAE9BE6E}" type="datetimeFigureOut">
              <a:rPr lang="en-GB" smtClean="0"/>
              <a:t>06/03/2023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7DC575-34E3-4E70-AA87-AF1EFDB0D759}" type="slidenum">
              <a:rPr lang="en-GB" smtClean="0"/>
              <a:t>‹#›</a:t>
            </a:fld>
            <a:endParaRPr lang="en-GB"/>
          </a:p>
        </p:txBody>
      </p:sp>
    </p:spTree>
    <p:extLst>
      <p:ext uri="{BB962C8B-B14F-4D97-AF65-F5344CB8AC3E}">
        <p14:creationId xmlns:p14="http://schemas.microsoft.com/office/powerpoint/2010/main" val="3439089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B84C1E0-F6A0-429A-AD15-29A9EAE9BE6E}" type="datetimeFigureOut">
              <a:rPr lang="en-GB" smtClean="0"/>
              <a:t>06/03/2023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7DC575-34E3-4E70-AA87-AF1EFDB0D759}" type="slidenum">
              <a:rPr lang="en-GB" smtClean="0"/>
              <a:t>‹#›</a:t>
            </a:fld>
            <a:endParaRPr lang="en-GB"/>
          </a:p>
        </p:txBody>
      </p:sp>
    </p:spTree>
    <p:extLst>
      <p:ext uri="{BB962C8B-B14F-4D97-AF65-F5344CB8AC3E}">
        <p14:creationId xmlns:p14="http://schemas.microsoft.com/office/powerpoint/2010/main" val="917912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84C1E0-F6A0-429A-AD15-29A9EAE9BE6E}" type="datetimeFigureOut">
              <a:rPr lang="en-GB" smtClean="0"/>
              <a:t>06/03/2023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7DC575-34E3-4E70-AA87-AF1EFDB0D759}" type="slidenum">
              <a:rPr lang="en-GB" smtClean="0"/>
              <a:t>‹#›</a:t>
            </a:fld>
            <a:endParaRPr lang="en-GB"/>
          </a:p>
        </p:txBody>
      </p:sp>
    </p:spTree>
    <p:extLst>
      <p:ext uri="{BB962C8B-B14F-4D97-AF65-F5344CB8AC3E}">
        <p14:creationId xmlns:p14="http://schemas.microsoft.com/office/powerpoint/2010/main" val="1323007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84C1E0-F6A0-429A-AD15-29A9EAE9BE6E}" type="datetimeFigureOut">
              <a:rPr lang="en-GB" smtClean="0"/>
              <a:t>06/03/2023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7DC575-34E3-4E70-AA87-AF1EFDB0D759}" type="slidenum">
              <a:rPr lang="en-GB" smtClean="0"/>
              <a:t>‹#›</a:t>
            </a:fld>
            <a:endParaRPr lang="en-GB"/>
          </a:p>
        </p:txBody>
      </p:sp>
    </p:spTree>
    <p:extLst>
      <p:ext uri="{BB962C8B-B14F-4D97-AF65-F5344CB8AC3E}">
        <p14:creationId xmlns:p14="http://schemas.microsoft.com/office/powerpoint/2010/main" val="53565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84C1E0-F6A0-429A-AD15-29A9EAE9BE6E}" type="datetimeFigureOut">
              <a:rPr lang="en-GB" smtClean="0"/>
              <a:t>06/03/2023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7DC575-34E3-4E70-AA87-AF1EFDB0D759}" type="slidenum">
              <a:rPr lang="en-GB" smtClean="0"/>
              <a:t>‹#›</a:t>
            </a:fld>
            <a:endParaRPr lang="en-GB"/>
          </a:p>
        </p:txBody>
      </p:sp>
    </p:spTree>
    <p:extLst>
      <p:ext uri="{BB962C8B-B14F-4D97-AF65-F5344CB8AC3E}">
        <p14:creationId xmlns:p14="http://schemas.microsoft.com/office/powerpoint/2010/main" val="3562058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84C1E0-F6A0-429A-AD15-29A9EAE9BE6E}" type="datetimeFigureOut">
              <a:rPr lang="en-GB" smtClean="0"/>
              <a:t>06/03/2023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7DC575-34E3-4E70-AA87-AF1EFDB0D759}" type="slidenum">
              <a:rPr lang="en-GB" smtClean="0"/>
              <a:t>‹#›</a:t>
            </a:fld>
            <a:endParaRPr lang="en-GB"/>
          </a:p>
        </p:txBody>
      </p:sp>
    </p:spTree>
    <p:extLst>
      <p:ext uri="{BB962C8B-B14F-4D97-AF65-F5344CB8AC3E}">
        <p14:creationId xmlns:p14="http://schemas.microsoft.com/office/powerpoint/2010/main" val="1139893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5132" y="387548"/>
            <a:ext cx="5251268" cy="584775"/>
          </a:xfrm>
          <a:prstGeom prst="rect">
            <a:avLst/>
          </a:prstGeom>
          <a:noFill/>
        </p:spPr>
        <p:txBody>
          <a:bodyPr wrap="square" rtlCol="0">
            <a:spAutoFit/>
          </a:bodyPr>
          <a:lstStyle/>
          <a:p>
            <a:r>
              <a:rPr lang="en-GB" sz="3200" b="1" dirty="0" smtClean="0"/>
              <a:t>Sustainable Design</a:t>
            </a:r>
            <a:endParaRPr lang="en-GB" sz="3200" b="1" dirty="0"/>
          </a:p>
        </p:txBody>
      </p:sp>
      <p:sp>
        <p:nvSpPr>
          <p:cNvPr id="5" name="TextBox 4"/>
          <p:cNvSpPr txBox="1"/>
          <p:nvPr/>
        </p:nvSpPr>
        <p:spPr>
          <a:xfrm>
            <a:off x="235132" y="1102952"/>
            <a:ext cx="4637314" cy="4801314"/>
          </a:xfrm>
          <a:prstGeom prst="rect">
            <a:avLst/>
          </a:prstGeom>
          <a:noFill/>
        </p:spPr>
        <p:txBody>
          <a:bodyPr wrap="square" rtlCol="0">
            <a:spAutoFit/>
          </a:bodyPr>
          <a:lstStyle/>
          <a:p>
            <a:r>
              <a:rPr lang="en-GB" dirty="0" smtClean="0"/>
              <a:t>Students have completed a short sustainability project in the last half term. The project included theory work about the meaning of sustainable design, the 6R’s of sustainability and their application, upcycling and how to upcycle successfully. </a:t>
            </a:r>
          </a:p>
          <a:p>
            <a:endParaRPr lang="en-GB" dirty="0"/>
          </a:p>
          <a:p>
            <a:r>
              <a:rPr lang="en-GB" dirty="0" smtClean="0"/>
              <a:t>The examples shown are of a very high quality. Students have been able to define key terms in their own words using sophisticated vocabulary. They have researched the 6R’s of sustainability and in their responses they have shown that they understand how they can be applied to products and everyday life. High achieving students were also able to apply the 6R’s to a design challenge to completely change impact of a product on the environment. </a:t>
            </a:r>
            <a:endParaRPr lang="en-GB" dirty="0"/>
          </a:p>
        </p:txBody>
      </p:sp>
      <p:pic>
        <p:nvPicPr>
          <p:cNvPr id="3" name="Picture 2"/>
          <p:cNvPicPr>
            <a:picLocks noChangeAspect="1"/>
          </p:cNvPicPr>
          <p:nvPr/>
        </p:nvPicPr>
        <p:blipFill rotWithShape="1">
          <a:blip r:embed="rId2"/>
          <a:srcRect l="6963" t="25982" r="68741" b="17410"/>
          <a:stretch/>
        </p:blipFill>
        <p:spPr>
          <a:xfrm rot="16200000">
            <a:off x="5880648" y="-198450"/>
            <a:ext cx="5283926" cy="6921506"/>
          </a:xfrm>
          <a:prstGeom prst="rect">
            <a:avLst/>
          </a:prstGeom>
        </p:spPr>
      </p:pic>
    </p:spTree>
    <p:extLst>
      <p:ext uri="{BB962C8B-B14F-4D97-AF65-F5344CB8AC3E}">
        <p14:creationId xmlns:p14="http://schemas.microsoft.com/office/powerpoint/2010/main" val="1925866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5132" y="387548"/>
            <a:ext cx="5251268" cy="584775"/>
          </a:xfrm>
          <a:prstGeom prst="rect">
            <a:avLst/>
          </a:prstGeom>
          <a:noFill/>
        </p:spPr>
        <p:txBody>
          <a:bodyPr wrap="square" rtlCol="0">
            <a:spAutoFit/>
          </a:bodyPr>
          <a:lstStyle/>
          <a:p>
            <a:r>
              <a:rPr lang="en-GB" sz="3200" b="1" dirty="0" smtClean="0"/>
              <a:t>Design Inspiration:</a:t>
            </a:r>
            <a:endParaRPr lang="en-GB" sz="3200" b="1" dirty="0"/>
          </a:p>
        </p:txBody>
      </p:sp>
      <p:sp>
        <p:nvSpPr>
          <p:cNvPr id="5" name="TextBox 4"/>
          <p:cNvSpPr txBox="1"/>
          <p:nvPr/>
        </p:nvSpPr>
        <p:spPr>
          <a:xfrm>
            <a:off x="235132" y="1102952"/>
            <a:ext cx="4637314" cy="5355312"/>
          </a:xfrm>
          <a:prstGeom prst="rect">
            <a:avLst/>
          </a:prstGeom>
          <a:noFill/>
        </p:spPr>
        <p:txBody>
          <a:bodyPr wrap="square" rtlCol="0">
            <a:spAutoFit/>
          </a:bodyPr>
          <a:lstStyle/>
          <a:p>
            <a:r>
              <a:rPr lang="en-GB" dirty="0" smtClean="0"/>
              <a:t>Students used the information sheets provided to create shape and pattern developments inspired by the designer’s work. </a:t>
            </a:r>
          </a:p>
          <a:p>
            <a:endParaRPr lang="en-GB" dirty="0"/>
          </a:p>
          <a:p>
            <a:r>
              <a:rPr lang="en-GB" dirty="0" smtClean="0"/>
              <a:t>The examples on this page show very high quality create responses. They are inspired by the designers but do not simply copy their work. The space is used well and full of interesting forms, textures, patterns and tone. The best examples use contrast e.g. thick and thin, sharp and smooth, light and dark, to create a dynamic appearance. </a:t>
            </a:r>
          </a:p>
          <a:p>
            <a:endParaRPr lang="en-GB" dirty="0"/>
          </a:p>
          <a:p>
            <a:r>
              <a:rPr lang="en-GB" dirty="0" smtClean="0"/>
              <a:t>Students then used their shape and pattern developments to inspire the design on 2 tiles which could be added to their lamp. Good examples show an understanding of what will be solid and cut away and how this would be created on a laser cutter. </a:t>
            </a:r>
            <a:endParaRPr lang="en-GB" dirty="0"/>
          </a:p>
        </p:txBody>
      </p:sp>
      <p:pic>
        <p:nvPicPr>
          <p:cNvPr id="2" name="Picture 1"/>
          <p:cNvPicPr>
            <a:picLocks noChangeAspect="1"/>
          </p:cNvPicPr>
          <p:nvPr/>
        </p:nvPicPr>
        <p:blipFill rotWithShape="1">
          <a:blip r:embed="rId2"/>
          <a:srcRect l="5959" t="25210" r="70648" b="17411"/>
          <a:stretch/>
        </p:blipFill>
        <p:spPr>
          <a:xfrm>
            <a:off x="4872446" y="2595282"/>
            <a:ext cx="3043646" cy="4197404"/>
          </a:xfrm>
          <a:prstGeom prst="rect">
            <a:avLst/>
          </a:prstGeom>
        </p:spPr>
      </p:pic>
      <p:pic>
        <p:nvPicPr>
          <p:cNvPr id="3" name="Picture 2"/>
          <p:cNvPicPr>
            <a:picLocks noChangeAspect="1"/>
          </p:cNvPicPr>
          <p:nvPr/>
        </p:nvPicPr>
        <p:blipFill rotWithShape="1">
          <a:blip r:embed="rId3"/>
          <a:srcRect l="4452" t="25268" r="72457" b="20803"/>
          <a:stretch/>
        </p:blipFill>
        <p:spPr>
          <a:xfrm rot="16200000">
            <a:off x="8515734" y="3081584"/>
            <a:ext cx="3095897" cy="4065048"/>
          </a:xfrm>
          <a:prstGeom prst="rect">
            <a:avLst/>
          </a:prstGeom>
        </p:spPr>
      </p:pic>
      <p:pic>
        <p:nvPicPr>
          <p:cNvPr id="6" name="Picture 5"/>
          <p:cNvPicPr>
            <a:picLocks noChangeAspect="1"/>
          </p:cNvPicPr>
          <p:nvPr/>
        </p:nvPicPr>
        <p:blipFill rotWithShape="1">
          <a:blip r:embed="rId4"/>
          <a:srcRect l="5628" t="24286" r="72387" b="21323"/>
          <a:stretch/>
        </p:blipFill>
        <p:spPr>
          <a:xfrm rot="16200000">
            <a:off x="8633419" y="-58783"/>
            <a:ext cx="2860526" cy="3978792"/>
          </a:xfrm>
          <a:prstGeom prst="rect">
            <a:avLst/>
          </a:prstGeom>
        </p:spPr>
      </p:pic>
      <p:pic>
        <p:nvPicPr>
          <p:cNvPr id="7" name="Picture 6"/>
          <p:cNvPicPr>
            <a:picLocks noChangeAspect="1"/>
          </p:cNvPicPr>
          <p:nvPr/>
        </p:nvPicPr>
        <p:blipFill rotWithShape="1">
          <a:blip r:embed="rId5"/>
          <a:srcRect l="5557" t="25447" r="73660" b="48839"/>
          <a:stretch/>
        </p:blipFill>
        <p:spPr>
          <a:xfrm>
            <a:off x="4792332" y="136300"/>
            <a:ext cx="3202858" cy="2228077"/>
          </a:xfrm>
          <a:prstGeom prst="rect">
            <a:avLst/>
          </a:prstGeom>
        </p:spPr>
      </p:pic>
    </p:spTree>
    <p:extLst>
      <p:ext uri="{BB962C8B-B14F-4D97-AF65-F5344CB8AC3E}">
        <p14:creationId xmlns:p14="http://schemas.microsoft.com/office/powerpoint/2010/main" val="3474412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5132" y="387548"/>
            <a:ext cx="5251268" cy="584775"/>
          </a:xfrm>
          <a:prstGeom prst="rect">
            <a:avLst/>
          </a:prstGeom>
          <a:noFill/>
        </p:spPr>
        <p:txBody>
          <a:bodyPr wrap="square" rtlCol="0">
            <a:spAutoFit/>
          </a:bodyPr>
          <a:lstStyle/>
          <a:p>
            <a:r>
              <a:rPr lang="en-GB" sz="3200" b="1" dirty="0" smtClean="0"/>
              <a:t>Sustainable Design</a:t>
            </a:r>
            <a:endParaRPr lang="en-GB" sz="3200" b="1" dirty="0"/>
          </a:p>
        </p:txBody>
      </p:sp>
      <p:sp>
        <p:nvSpPr>
          <p:cNvPr id="5" name="TextBox 4"/>
          <p:cNvSpPr txBox="1"/>
          <p:nvPr/>
        </p:nvSpPr>
        <p:spPr>
          <a:xfrm>
            <a:off x="235132" y="1102952"/>
            <a:ext cx="4637314" cy="4801314"/>
          </a:xfrm>
          <a:prstGeom prst="rect">
            <a:avLst/>
          </a:prstGeom>
          <a:noFill/>
        </p:spPr>
        <p:txBody>
          <a:bodyPr wrap="square" rtlCol="0">
            <a:spAutoFit/>
          </a:bodyPr>
          <a:lstStyle/>
          <a:p>
            <a:r>
              <a:rPr lang="en-GB" dirty="0" smtClean="0"/>
              <a:t>Students have completed a short sustainability project in the last half term. The project included theory work about the meaning of sustainable design, the 6R’s of sustainability and their application, upcycling and how to upcycle successfully. </a:t>
            </a:r>
          </a:p>
          <a:p>
            <a:endParaRPr lang="en-GB" dirty="0"/>
          </a:p>
          <a:p>
            <a:r>
              <a:rPr lang="en-GB" dirty="0" smtClean="0"/>
              <a:t>The examples shown are of a very high quality. Students have been able to define key terms in their own words using sophisticated vocabulary. They have researched the 6R’s of sustainability and in their responses they have shown that they understand how they can be applied to products and everyday life. High achieving students were also able to apply the 6R’s to a design challenge to completely change impact of a product on the environment. </a:t>
            </a:r>
            <a:endParaRPr lang="en-GB" dirty="0"/>
          </a:p>
        </p:txBody>
      </p:sp>
      <p:pic>
        <p:nvPicPr>
          <p:cNvPr id="2" name="Picture 1"/>
          <p:cNvPicPr>
            <a:picLocks noChangeAspect="1"/>
          </p:cNvPicPr>
          <p:nvPr/>
        </p:nvPicPr>
        <p:blipFill rotWithShape="1">
          <a:blip r:embed="rId2"/>
          <a:srcRect l="9674" t="25089" r="67837" b="18839"/>
          <a:stretch/>
        </p:blipFill>
        <p:spPr>
          <a:xfrm rot="16200000">
            <a:off x="5985470" y="-315523"/>
            <a:ext cx="4955161" cy="6946077"/>
          </a:xfrm>
          <a:prstGeom prst="rect">
            <a:avLst/>
          </a:prstGeom>
        </p:spPr>
      </p:pic>
    </p:spTree>
    <p:extLst>
      <p:ext uri="{BB962C8B-B14F-4D97-AF65-F5344CB8AC3E}">
        <p14:creationId xmlns:p14="http://schemas.microsoft.com/office/powerpoint/2010/main" val="602006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5132" y="387548"/>
            <a:ext cx="5251268" cy="584775"/>
          </a:xfrm>
          <a:prstGeom prst="rect">
            <a:avLst/>
          </a:prstGeom>
          <a:noFill/>
        </p:spPr>
        <p:txBody>
          <a:bodyPr wrap="square" rtlCol="0">
            <a:spAutoFit/>
          </a:bodyPr>
          <a:lstStyle/>
          <a:p>
            <a:r>
              <a:rPr lang="en-GB" sz="3200" b="1" dirty="0" smtClean="0"/>
              <a:t>Sustainable Design</a:t>
            </a:r>
            <a:endParaRPr lang="en-GB" sz="3200" b="1" dirty="0"/>
          </a:p>
        </p:txBody>
      </p:sp>
      <p:sp>
        <p:nvSpPr>
          <p:cNvPr id="5" name="TextBox 4"/>
          <p:cNvSpPr txBox="1"/>
          <p:nvPr/>
        </p:nvSpPr>
        <p:spPr>
          <a:xfrm>
            <a:off x="235132" y="1102952"/>
            <a:ext cx="4637314" cy="4801314"/>
          </a:xfrm>
          <a:prstGeom prst="rect">
            <a:avLst/>
          </a:prstGeom>
          <a:noFill/>
        </p:spPr>
        <p:txBody>
          <a:bodyPr wrap="square" rtlCol="0">
            <a:spAutoFit/>
          </a:bodyPr>
          <a:lstStyle/>
          <a:p>
            <a:r>
              <a:rPr lang="en-GB" dirty="0" smtClean="0"/>
              <a:t>Students have completed a short sustainability project in the last half term. The project included theory work about the meaning of sustainable design, the 6R’s of sustainability and their application, upcycling and how to upcycle successfully. </a:t>
            </a:r>
          </a:p>
          <a:p>
            <a:endParaRPr lang="en-GB" dirty="0"/>
          </a:p>
          <a:p>
            <a:r>
              <a:rPr lang="en-GB" dirty="0" smtClean="0"/>
              <a:t>The examples shown are of a very high quality. Students have been able to define key terms in their own words using sophisticated vocabulary. They have researched the 6R’s of sustainability and in their responses they have shown that they understand how they can be applied to products and everyday life. High achieving students were also able to apply the 6R’s to a design challenge to completely change impact of a product on the environment. </a:t>
            </a:r>
            <a:endParaRPr lang="en-GB" dirty="0"/>
          </a:p>
        </p:txBody>
      </p:sp>
      <p:pic>
        <p:nvPicPr>
          <p:cNvPr id="3" name="Picture 2"/>
          <p:cNvPicPr>
            <a:picLocks noChangeAspect="1"/>
          </p:cNvPicPr>
          <p:nvPr/>
        </p:nvPicPr>
        <p:blipFill rotWithShape="1">
          <a:blip r:embed="rId2"/>
          <a:srcRect l="3851" t="25625" r="69946" b="17411"/>
          <a:stretch/>
        </p:blipFill>
        <p:spPr>
          <a:xfrm>
            <a:off x="5956663" y="156754"/>
            <a:ext cx="5251268" cy="6418215"/>
          </a:xfrm>
          <a:prstGeom prst="rect">
            <a:avLst/>
          </a:prstGeom>
        </p:spPr>
      </p:pic>
    </p:spTree>
    <p:extLst>
      <p:ext uri="{BB962C8B-B14F-4D97-AF65-F5344CB8AC3E}">
        <p14:creationId xmlns:p14="http://schemas.microsoft.com/office/powerpoint/2010/main" val="1988968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5132" y="387548"/>
            <a:ext cx="5251268" cy="584775"/>
          </a:xfrm>
          <a:prstGeom prst="rect">
            <a:avLst/>
          </a:prstGeom>
          <a:noFill/>
        </p:spPr>
        <p:txBody>
          <a:bodyPr wrap="square" rtlCol="0">
            <a:spAutoFit/>
          </a:bodyPr>
          <a:lstStyle/>
          <a:p>
            <a:r>
              <a:rPr lang="en-GB" sz="3200" b="1" dirty="0" smtClean="0"/>
              <a:t>Sustainable Design</a:t>
            </a:r>
            <a:endParaRPr lang="en-GB" sz="3200" b="1" dirty="0"/>
          </a:p>
        </p:txBody>
      </p:sp>
      <p:sp>
        <p:nvSpPr>
          <p:cNvPr id="5" name="TextBox 4"/>
          <p:cNvSpPr txBox="1"/>
          <p:nvPr/>
        </p:nvSpPr>
        <p:spPr>
          <a:xfrm>
            <a:off x="235132" y="1102952"/>
            <a:ext cx="4637314" cy="4801314"/>
          </a:xfrm>
          <a:prstGeom prst="rect">
            <a:avLst/>
          </a:prstGeom>
          <a:noFill/>
        </p:spPr>
        <p:txBody>
          <a:bodyPr wrap="square" rtlCol="0">
            <a:spAutoFit/>
          </a:bodyPr>
          <a:lstStyle/>
          <a:p>
            <a:r>
              <a:rPr lang="en-GB" dirty="0" smtClean="0"/>
              <a:t>Students have completed a short sustainability project in the last half term. The project included theory work about the meaning of sustainable design, the 6R’s of sustainability and their application, upcycling and how to upcycle successfully. </a:t>
            </a:r>
          </a:p>
          <a:p>
            <a:endParaRPr lang="en-GB" dirty="0"/>
          </a:p>
          <a:p>
            <a:r>
              <a:rPr lang="en-GB" dirty="0" smtClean="0"/>
              <a:t>The examples shown are of a very high quality. Students have been able to define key terms in their own words using sophisticated vocabulary. They have researched the 6R’s of sustainability and in their responses they have shown that they understand how they can be applied to products and everyday life. High achieving students were also able to apply the 6R’s to a design challenge to completely change impact of a product on the environment. </a:t>
            </a:r>
            <a:endParaRPr lang="en-GB" dirty="0"/>
          </a:p>
        </p:txBody>
      </p:sp>
      <p:pic>
        <p:nvPicPr>
          <p:cNvPr id="2" name="Picture 1"/>
          <p:cNvPicPr>
            <a:picLocks noChangeAspect="1"/>
          </p:cNvPicPr>
          <p:nvPr/>
        </p:nvPicPr>
        <p:blipFill rotWithShape="1">
          <a:blip r:embed="rId2"/>
          <a:srcRect l="6863" t="26519" r="69946" b="19196"/>
          <a:stretch/>
        </p:blipFill>
        <p:spPr>
          <a:xfrm rot="16200000">
            <a:off x="5432835" y="-331789"/>
            <a:ext cx="3546566" cy="4667343"/>
          </a:xfrm>
          <a:prstGeom prst="rect">
            <a:avLst/>
          </a:prstGeom>
        </p:spPr>
      </p:pic>
      <p:pic>
        <p:nvPicPr>
          <p:cNvPr id="6" name="Picture 5"/>
          <p:cNvPicPr>
            <a:picLocks noChangeAspect="1"/>
          </p:cNvPicPr>
          <p:nvPr/>
        </p:nvPicPr>
        <p:blipFill rotWithShape="1">
          <a:blip r:embed="rId3"/>
          <a:srcRect l="8268" t="33482" r="58099" b="19375"/>
          <a:stretch/>
        </p:blipFill>
        <p:spPr>
          <a:xfrm>
            <a:off x="7328263" y="2907520"/>
            <a:ext cx="4863737" cy="3832915"/>
          </a:xfrm>
          <a:prstGeom prst="rect">
            <a:avLst/>
          </a:prstGeom>
        </p:spPr>
      </p:pic>
    </p:spTree>
    <p:extLst>
      <p:ext uri="{BB962C8B-B14F-4D97-AF65-F5344CB8AC3E}">
        <p14:creationId xmlns:p14="http://schemas.microsoft.com/office/powerpoint/2010/main" val="3860889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5132" y="353631"/>
            <a:ext cx="5251268" cy="584775"/>
          </a:xfrm>
          <a:prstGeom prst="rect">
            <a:avLst/>
          </a:prstGeom>
          <a:noFill/>
        </p:spPr>
        <p:txBody>
          <a:bodyPr wrap="square" rtlCol="0">
            <a:spAutoFit/>
          </a:bodyPr>
          <a:lstStyle/>
          <a:p>
            <a:r>
              <a:rPr lang="en-GB" sz="3200" b="1" dirty="0" smtClean="0"/>
              <a:t>What is CAD/CAM?</a:t>
            </a:r>
            <a:endParaRPr lang="en-GB" sz="3200" b="1" dirty="0"/>
          </a:p>
        </p:txBody>
      </p:sp>
      <p:sp>
        <p:nvSpPr>
          <p:cNvPr id="5" name="TextBox 4"/>
          <p:cNvSpPr txBox="1"/>
          <p:nvPr/>
        </p:nvSpPr>
        <p:spPr>
          <a:xfrm>
            <a:off x="235132" y="1102952"/>
            <a:ext cx="4637314" cy="5355312"/>
          </a:xfrm>
          <a:prstGeom prst="rect">
            <a:avLst/>
          </a:prstGeom>
          <a:noFill/>
        </p:spPr>
        <p:txBody>
          <a:bodyPr wrap="square" rtlCol="0">
            <a:spAutoFit/>
          </a:bodyPr>
          <a:lstStyle/>
          <a:p>
            <a:r>
              <a:rPr lang="en-GB" dirty="0" smtClean="0"/>
              <a:t>Year 9 students have been recently started a CAD/CAM lighting project. The project involves lots of design and practical work but we have also covered theory about CAD/CAM. </a:t>
            </a:r>
          </a:p>
          <a:p>
            <a:endParaRPr lang="en-GB" dirty="0"/>
          </a:p>
          <a:p>
            <a:r>
              <a:rPr lang="en-GB" dirty="0" smtClean="0"/>
              <a:t>High achieving students will be able to explain the term CAD/CAM, identify where it is used in our school and discuss a range of advantages and disadvantages for CAD/CAM. </a:t>
            </a:r>
          </a:p>
          <a:p>
            <a:endParaRPr lang="en-GB" dirty="0"/>
          </a:p>
          <a:p>
            <a:r>
              <a:rPr lang="en-GB" dirty="0" smtClean="0"/>
              <a:t>In the examples, students have use the information from our theory lessons to explain the applications of CAD/CAM and traditional methods. The students have responded in detail using the structure provided to fully explain their thoughts. The students have also used a variety of high quality subject specific vocabulary to create a more sophisticated response.</a:t>
            </a:r>
            <a:endParaRPr lang="en-GB" dirty="0"/>
          </a:p>
        </p:txBody>
      </p:sp>
      <p:pic>
        <p:nvPicPr>
          <p:cNvPr id="3" name="Picture 2"/>
          <p:cNvPicPr>
            <a:picLocks noChangeAspect="1"/>
          </p:cNvPicPr>
          <p:nvPr/>
        </p:nvPicPr>
        <p:blipFill rotWithShape="1">
          <a:blip r:embed="rId2"/>
          <a:srcRect l="51138" t="47768" r="24064" b="14375"/>
          <a:stretch/>
        </p:blipFill>
        <p:spPr>
          <a:xfrm>
            <a:off x="6609806" y="2038969"/>
            <a:ext cx="5447211" cy="4675339"/>
          </a:xfrm>
          <a:prstGeom prst="rect">
            <a:avLst/>
          </a:prstGeom>
        </p:spPr>
      </p:pic>
      <p:pic>
        <p:nvPicPr>
          <p:cNvPr id="6" name="Picture 2" descr="thumbnail_IMG_5508"/>
          <p:cNvPicPr>
            <a:picLocks noChangeAspect="1" noChangeArrowheads="1"/>
          </p:cNvPicPr>
          <p:nvPr/>
        </p:nvPicPr>
        <p:blipFill>
          <a:blip r:embed="rId3" cstate="print">
            <a:extLst>
              <a:ext uri="{28A0092B-C50C-407E-A947-70E740481C1C}">
                <a14:useLocalDpi xmlns:a14="http://schemas.microsoft.com/office/drawing/2010/main" val="0"/>
              </a:ext>
            </a:extLst>
          </a:blip>
          <a:srcRect l="11226" t="19907" r="15889" b="14867"/>
          <a:stretch>
            <a:fillRect/>
          </a:stretch>
        </p:blipFill>
        <p:spPr bwMode="auto">
          <a:xfrm>
            <a:off x="5213668" y="353631"/>
            <a:ext cx="2127657" cy="2537441"/>
          </a:xfrm>
          <a:prstGeom prst="rect">
            <a:avLst/>
          </a:prstGeom>
          <a:noFill/>
          <a:ln w="76200" algn="ctr">
            <a:solidFill>
              <a:srgbClr val="000000"/>
            </a:solidFill>
            <a:miter lim="800000"/>
            <a:headEnd/>
            <a:tailEnd/>
          </a:ln>
          <a:effectLst>
            <a:glow rad="101600">
              <a:schemeClr val="tx1">
                <a:alpha val="60000"/>
              </a:schemeClr>
            </a:glow>
            <a:outerShdw dist="35921" dir="2700000" algn="ctr" rotWithShape="0">
              <a:srgbClr val="000000"/>
            </a:outerShdw>
          </a:effectLst>
          <a:extLst>
            <a:ext uri="{909E8E84-426E-40DD-AFC4-6F175D3DCCD1}">
              <a14:hiddenFill xmlns:a14="http://schemas.microsoft.com/office/drawing/2010/main">
                <a:solidFill>
                  <a:srgbClr val="5B9BD5"/>
                </a:solidFill>
              </a14:hiddenFill>
            </a:ext>
          </a:extLst>
        </p:spPr>
      </p:pic>
    </p:spTree>
    <p:extLst>
      <p:ext uri="{BB962C8B-B14F-4D97-AF65-F5344CB8AC3E}">
        <p14:creationId xmlns:p14="http://schemas.microsoft.com/office/powerpoint/2010/main" val="3435846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5132" y="353631"/>
            <a:ext cx="5251268" cy="584775"/>
          </a:xfrm>
          <a:prstGeom prst="rect">
            <a:avLst/>
          </a:prstGeom>
          <a:noFill/>
        </p:spPr>
        <p:txBody>
          <a:bodyPr wrap="square" rtlCol="0">
            <a:spAutoFit/>
          </a:bodyPr>
          <a:lstStyle/>
          <a:p>
            <a:r>
              <a:rPr lang="en-GB" sz="3200" b="1" dirty="0" smtClean="0"/>
              <a:t>What is CAD/CAM?</a:t>
            </a:r>
            <a:endParaRPr lang="en-GB" sz="3200" b="1" dirty="0"/>
          </a:p>
        </p:txBody>
      </p:sp>
      <p:sp>
        <p:nvSpPr>
          <p:cNvPr id="5" name="TextBox 4"/>
          <p:cNvSpPr txBox="1"/>
          <p:nvPr/>
        </p:nvSpPr>
        <p:spPr>
          <a:xfrm>
            <a:off x="235132" y="1102952"/>
            <a:ext cx="4637314" cy="5355312"/>
          </a:xfrm>
          <a:prstGeom prst="rect">
            <a:avLst/>
          </a:prstGeom>
          <a:noFill/>
        </p:spPr>
        <p:txBody>
          <a:bodyPr wrap="square" rtlCol="0">
            <a:spAutoFit/>
          </a:bodyPr>
          <a:lstStyle/>
          <a:p>
            <a:r>
              <a:rPr lang="en-GB" dirty="0" smtClean="0"/>
              <a:t>Year 9 students have been recently started a CAD/CAM lighting project. The project involves lots of design and practical work but we have also covered theory about CAD/CAM. </a:t>
            </a:r>
          </a:p>
          <a:p>
            <a:endParaRPr lang="en-GB" dirty="0"/>
          </a:p>
          <a:p>
            <a:r>
              <a:rPr lang="en-GB" dirty="0" smtClean="0"/>
              <a:t>High achieving students will be able to explain the term CAD/CAM, identify where it is used in our school and discuss a range of advantages and disadvantages for CAD/CAM. </a:t>
            </a:r>
          </a:p>
          <a:p>
            <a:endParaRPr lang="en-GB" dirty="0"/>
          </a:p>
          <a:p>
            <a:r>
              <a:rPr lang="en-GB" dirty="0" smtClean="0"/>
              <a:t>In the examples, students have use the information from our theory lessons to explain the applications of CAD/CAM and traditional methods. The students have responded in detail using the structure provided to fully explain their thoughts. The students have also used a variety of high quality subject specific vocabulary to create a more sophisticated response.</a:t>
            </a:r>
            <a:endParaRPr lang="en-GB" dirty="0"/>
          </a:p>
        </p:txBody>
      </p:sp>
      <p:pic>
        <p:nvPicPr>
          <p:cNvPr id="2" name="Picture 1"/>
          <p:cNvPicPr>
            <a:picLocks noChangeAspect="1"/>
          </p:cNvPicPr>
          <p:nvPr/>
        </p:nvPicPr>
        <p:blipFill rotWithShape="1">
          <a:blip r:embed="rId2"/>
          <a:srcRect l="4554" t="27053" r="69946" b="17411"/>
          <a:stretch/>
        </p:blipFill>
        <p:spPr>
          <a:xfrm rot="16200000">
            <a:off x="5771067" y="-75662"/>
            <a:ext cx="5563922" cy="6812519"/>
          </a:xfrm>
          <a:prstGeom prst="rect">
            <a:avLst/>
          </a:prstGeom>
        </p:spPr>
      </p:pic>
    </p:spTree>
    <p:extLst>
      <p:ext uri="{BB962C8B-B14F-4D97-AF65-F5344CB8AC3E}">
        <p14:creationId xmlns:p14="http://schemas.microsoft.com/office/powerpoint/2010/main" val="1233784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5132" y="353631"/>
            <a:ext cx="5251268" cy="584775"/>
          </a:xfrm>
          <a:prstGeom prst="rect">
            <a:avLst/>
          </a:prstGeom>
          <a:noFill/>
        </p:spPr>
        <p:txBody>
          <a:bodyPr wrap="square" rtlCol="0">
            <a:spAutoFit/>
          </a:bodyPr>
          <a:lstStyle/>
          <a:p>
            <a:r>
              <a:rPr lang="en-GB" sz="3200" b="1" dirty="0" smtClean="0"/>
              <a:t>What is CAD/CAM?</a:t>
            </a:r>
            <a:endParaRPr lang="en-GB" sz="3200" b="1" dirty="0"/>
          </a:p>
        </p:txBody>
      </p:sp>
      <p:sp>
        <p:nvSpPr>
          <p:cNvPr id="5" name="TextBox 4"/>
          <p:cNvSpPr txBox="1"/>
          <p:nvPr/>
        </p:nvSpPr>
        <p:spPr>
          <a:xfrm>
            <a:off x="235132" y="1102952"/>
            <a:ext cx="4637314" cy="5355312"/>
          </a:xfrm>
          <a:prstGeom prst="rect">
            <a:avLst/>
          </a:prstGeom>
          <a:noFill/>
        </p:spPr>
        <p:txBody>
          <a:bodyPr wrap="square" rtlCol="0">
            <a:spAutoFit/>
          </a:bodyPr>
          <a:lstStyle/>
          <a:p>
            <a:r>
              <a:rPr lang="en-GB" dirty="0" smtClean="0"/>
              <a:t>Year 9 students have been recently started a CAD/CAM lighting project. The project involves lots of design and practical work but we have also covered theory about CAD/CAM. </a:t>
            </a:r>
          </a:p>
          <a:p>
            <a:endParaRPr lang="en-GB" dirty="0"/>
          </a:p>
          <a:p>
            <a:r>
              <a:rPr lang="en-GB" dirty="0" smtClean="0"/>
              <a:t>High achieving students will be able to explain the term CAD/CAM, identify where it is used in our school and discuss a range of advantages and disadvantages for CAD/CAM. </a:t>
            </a:r>
          </a:p>
          <a:p>
            <a:endParaRPr lang="en-GB" dirty="0"/>
          </a:p>
          <a:p>
            <a:r>
              <a:rPr lang="en-GB" dirty="0" smtClean="0"/>
              <a:t>In the examples, students have use the information from our theory lessons to explain the applications of CAD/CAM and traditional methods. The students have responded in detail using the structure provided to fully explain their thoughts. The students have also used a variety of high quality subject specific vocabulary to create a more sophisticated response.</a:t>
            </a:r>
            <a:endParaRPr lang="en-GB" dirty="0"/>
          </a:p>
        </p:txBody>
      </p:sp>
      <p:pic>
        <p:nvPicPr>
          <p:cNvPr id="3" name="Picture 2"/>
          <p:cNvPicPr>
            <a:picLocks noChangeAspect="1"/>
          </p:cNvPicPr>
          <p:nvPr/>
        </p:nvPicPr>
        <p:blipFill rotWithShape="1">
          <a:blip r:embed="rId2"/>
          <a:srcRect l="50134" t="32946" r="24466" b="6518"/>
          <a:stretch/>
        </p:blipFill>
        <p:spPr>
          <a:xfrm>
            <a:off x="6113418" y="182880"/>
            <a:ext cx="4898571" cy="6563700"/>
          </a:xfrm>
          <a:prstGeom prst="rect">
            <a:avLst/>
          </a:prstGeom>
        </p:spPr>
      </p:pic>
    </p:spTree>
    <p:extLst>
      <p:ext uri="{BB962C8B-B14F-4D97-AF65-F5344CB8AC3E}">
        <p14:creationId xmlns:p14="http://schemas.microsoft.com/office/powerpoint/2010/main" val="699637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6441"/>
          <a:stretch/>
        </p:blipFill>
        <p:spPr>
          <a:xfrm>
            <a:off x="3252652" y="322572"/>
            <a:ext cx="8758872" cy="6146075"/>
          </a:xfrm>
          <a:prstGeom prst="rect">
            <a:avLst/>
          </a:prstGeom>
        </p:spPr>
      </p:pic>
      <p:sp>
        <p:nvSpPr>
          <p:cNvPr id="5" name="TextBox 4"/>
          <p:cNvSpPr txBox="1"/>
          <p:nvPr/>
        </p:nvSpPr>
        <p:spPr>
          <a:xfrm>
            <a:off x="235132" y="1129077"/>
            <a:ext cx="2834640" cy="5078313"/>
          </a:xfrm>
          <a:prstGeom prst="rect">
            <a:avLst/>
          </a:prstGeom>
          <a:noFill/>
        </p:spPr>
        <p:txBody>
          <a:bodyPr wrap="square" rtlCol="0">
            <a:spAutoFit/>
          </a:bodyPr>
          <a:lstStyle/>
          <a:p>
            <a:r>
              <a:rPr lang="en-GB" dirty="0" smtClean="0"/>
              <a:t>Year 9 students have been using a piece of CAD software called 2D Design. This software allows the students to draw product parts with a very high degree of accuracy and then send their work to our laser cutter. The laser cutter will then cut their product parts ready for the students to assemble and finish.</a:t>
            </a:r>
          </a:p>
          <a:p>
            <a:endParaRPr lang="en-GB" dirty="0"/>
          </a:p>
          <a:p>
            <a:r>
              <a:rPr lang="en-GB" dirty="0" smtClean="0"/>
              <a:t>High achieving students will be able to use a range of the CAD tools independently and with a high degree of accuracy.</a:t>
            </a:r>
            <a:endParaRPr lang="en-GB" dirty="0"/>
          </a:p>
        </p:txBody>
      </p:sp>
      <p:sp>
        <p:nvSpPr>
          <p:cNvPr id="6" name="TextBox 5"/>
          <p:cNvSpPr txBox="1"/>
          <p:nvPr/>
        </p:nvSpPr>
        <p:spPr>
          <a:xfrm>
            <a:off x="235132" y="544302"/>
            <a:ext cx="2769326" cy="584775"/>
          </a:xfrm>
          <a:prstGeom prst="rect">
            <a:avLst/>
          </a:prstGeom>
          <a:noFill/>
        </p:spPr>
        <p:txBody>
          <a:bodyPr wrap="square" rtlCol="0">
            <a:spAutoFit/>
          </a:bodyPr>
          <a:lstStyle/>
          <a:p>
            <a:r>
              <a:rPr lang="en-GB" sz="3200" b="1" dirty="0" smtClean="0"/>
              <a:t>CAD / CAM</a:t>
            </a:r>
            <a:endParaRPr lang="en-GB" sz="3200" b="1" dirty="0"/>
          </a:p>
        </p:txBody>
      </p:sp>
    </p:spTree>
    <p:extLst>
      <p:ext uri="{BB962C8B-B14F-4D97-AF65-F5344CB8AC3E}">
        <p14:creationId xmlns:p14="http://schemas.microsoft.com/office/powerpoint/2010/main" val="1407125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8749" t="23481" r="17438" b="10804"/>
          <a:stretch/>
        </p:blipFill>
        <p:spPr>
          <a:xfrm>
            <a:off x="6531429" y="212319"/>
            <a:ext cx="5508264" cy="3781793"/>
          </a:xfrm>
          <a:prstGeom prst="rect">
            <a:avLst/>
          </a:prstGeom>
        </p:spPr>
      </p:pic>
      <p:pic>
        <p:nvPicPr>
          <p:cNvPr id="5" name="Picture 4"/>
          <p:cNvPicPr>
            <a:picLocks noChangeAspect="1"/>
          </p:cNvPicPr>
          <p:nvPr/>
        </p:nvPicPr>
        <p:blipFill rotWithShape="1">
          <a:blip r:embed="rId3"/>
          <a:srcRect l="28247" t="23304" r="17338" b="10624"/>
          <a:stretch/>
        </p:blipFill>
        <p:spPr>
          <a:xfrm>
            <a:off x="8120835" y="4101736"/>
            <a:ext cx="3918858" cy="2675235"/>
          </a:xfrm>
          <a:prstGeom prst="rect">
            <a:avLst/>
          </a:prstGeom>
        </p:spPr>
      </p:pic>
      <p:pic>
        <p:nvPicPr>
          <p:cNvPr id="6" name="Picture 5"/>
          <p:cNvPicPr>
            <a:picLocks noChangeAspect="1"/>
          </p:cNvPicPr>
          <p:nvPr/>
        </p:nvPicPr>
        <p:blipFill rotWithShape="1">
          <a:blip r:embed="rId4"/>
          <a:srcRect l="29151" t="23482" r="18140" b="10090"/>
          <a:stretch/>
        </p:blipFill>
        <p:spPr>
          <a:xfrm>
            <a:off x="4162422" y="4101736"/>
            <a:ext cx="3775533" cy="2675235"/>
          </a:xfrm>
          <a:prstGeom prst="rect">
            <a:avLst/>
          </a:prstGeom>
        </p:spPr>
      </p:pic>
      <p:pic>
        <p:nvPicPr>
          <p:cNvPr id="7" name="Picture 6"/>
          <p:cNvPicPr>
            <a:picLocks noChangeAspect="1"/>
          </p:cNvPicPr>
          <p:nvPr/>
        </p:nvPicPr>
        <p:blipFill rotWithShape="1">
          <a:blip r:embed="rId5"/>
          <a:srcRect l="27746" t="22590" r="16534" b="10625"/>
          <a:stretch/>
        </p:blipFill>
        <p:spPr>
          <a:xfrm>
            <a:off x="130629" y="4101736"/>
            <a:ext cx="3848913" cy="2593682"/>
          </a:xfrm>
          <a:prstGeom prst="rect">
            <a:avLst/>
          </a:prstGeom>
        </p:spPr>
      </p:pic>
      <p:sp>
        <p:nvSpPr>
          <p:cNvPr id="8" name="TextBox 7"/>
          <p:cNvSpPr txBox="1"/>
          <p:nvPr/>
        </p:nvSpPr>
        <p:spPr>
          <a:xfrm>
            <a:off x="130629" y="1019903"/>
            <a:ext cx="6139542" cy="2862322"/>
          </a:xfrm>
          <a:prstGeom prst="rect">
            <a:avLst/>
          </a:prstGeom>
          <a:noFill/>
        </p:spPr>
        <p:txBody>
          <a:bodyPr wrap="square" rtlCol="0">
            <a:spAutoFit/>
          </a:bodyPr>
          <a:lstStyle/>
          <a:p>
            <a:r>
              <a:rPr lang="en-GB" dirty="0" smtClean="0"/>
              <a:t>Students have been researching the work of iconic designers which will be studied further at GCSE level. </a:t>
            </a:r>
          </a:p>
          <a:p>
            <a:endParaRPr lang="en-GB" dirty="0"/>
          </a:p>
          <a:p>
            <a:r>
              <a:rPr lang="en-GB" dirty="0" smtClean="0"/>
              <a:t>Students have used information sheets to explore the designers style, philosophy and design disciplines. </a:t>
            </a:r>
          </a:p>
          <a:p>
            <a:endParaRPr lang="en-GB" dirty="0"/>
          </a:p>
          <a:p>
            <a:r>
              <a:rPr lang="en-GB" dirty="0" smtClean="0"/>
              <a:t>High achieving students will be able to independently discuss the work of 4 designers and explain the design characteristics which make them distinctive. They will also use sophisticated vocabulary in their descriptions.</a:t>
            </a:r>
            <a:endParaRPr lang="en-GB" dirty="0"/>
          </a:p>
        </p:txBody>
      </p:sp>
      <p:sp>
        <p:nvSpPr>
          <p:cNvPr id="9" name="TextBox 8"/>
          <p:cNvSpPr txBox="1"/>
          <p:nvPr/>
        </p:nvSpPr>
        <p:spPr>
          <a:xfrm>
            <a:off x="235132" y="327504"/>
            <a:ext cx="5251268" cy="584775"/>
          </a:xfrm>
          <a:prstGeom prst="rect">
            <a:avLst/>
          </a:prstGeom>
          <a:noFill/>
        </p:spPr>
        <p:txBody>
          <a:bodyPr wrap="square" rtlCol="0">
            <a:spAutoFit/>
          </a:bodyPr>
          <a:lstStyle/>
          <a:p>
            <a:r>
              <a:rPr lang="en-GB" sz="3200" b="1" dirty="0" smtClean="0"/>
              <a:t>The Work of Others:</a:t>
            </a:r>
            <a:endParaRPr lang="en-GB" sz="3200" b="1" dirty="0"/>
          </a:p>
        </p:txBody>
      </p:sp>
    </p:spTree>
    <p:extLst>
      <p:ext uri="{BB962C8B-B14F-4D97-AF65-F5344CB8AC3E}">
        <p14:creationId xmlns:p14="http://schemas.microsoft.com/office/powerpoint/2010/main" val="38150600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D9C647E071ED4D9B7D0BA81432F5C2" ma:contentTypeVersion="19" ma:contentTypeDescription="Create a new document." ma:contentTypeScope="" ma:versionID="2818edeb87754b816a04c06b567c9cd5">
  <xsd:schema xmlns:xsd="http://www.w3.org/2001/XMLSchema" xmlns:xs="http://www.w3.org/2001/XMLSchema" xmlns:p="http://schemas.microsoft.com/office/2006/metadata/properties" xmlns:ns2="070f71ce-64c7-4b17-bb6b-21ebf0c68387" xmlns:ns3="8c49430d-f190-4cd8-83c3-84bb6a3d29af" targetNamespace="http://schemas.microsoft.com/office/2006/metadata/properties" ma:root="true" ma:fieldsID="0f69a71ef8ddfd4589663ba2b2d2b7dc" ns2:_="" ns3:_="">
    <xsd:import namespace="070f71ce-64c7-4b17-bb6b-21ebf0c68387"/>
    <xsd:import namespace="8c49430d-f190-4cd8-83c3-84bb6a3d29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Completed"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Note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f71ce-64c7-4b17-bb6b-21ebf0c68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Completed" ma:index="17" nillable="true" ma:displayName="Completed" ma:default="0" ma:format="Dropdown" ma:internalName="Completed">
      <xsd:simpleType>
        <xsd:restriction base="dms:Boolea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72bb472-3a9c-4f56-9e6f-fdae2be011a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Notes" ma:index="24" nillable="true" ma:displayName="Notes" ma:format="Dropdown" ma:internalName="Notes">
      <xsd:simpleType>
        <xsd:restriction base="dms:Note">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49430d-f190-4cd8-83c3-84bb6a3d29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199d808-df6e-4fcd-b362-d9c1aab5c644}" ma:internalName="TaxCatchAll" ma:showField="CatchAllData" ma:web="8c49430d-f190-4cd8-83c3-84bb6a3d29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 xmlns="070f71ce-64c7-4b17-bb6b-21ebf0c68387" xsi:nil="true"/>
    <TaxCatchAll xmlns="8c49430d-f190-4cd8-83c3-84bb6a3d29af" xsi:nil="true"/>
    <lcf76f155ced4ddcb4097134ff3c332f xmlns="070f71ce-64c7-4b17-bb6b-21ebf0c68387">
      <Terms xmlns="http://schemas.microsoft.com/office/infopath/2007/PartnerControls"/>
    </lcf76f155ced4ddcb4097134ff3c332f>
    <Completed xmlns="070f71ce-64c7-4b17-bb6b-21ebf0c68387">false</Completed>
  </documentManagement>
</p:properties>
</file>

<file path=customXml/itemProps1.xml><?xml version="1.0" encoding="utf-8"?>
<ds:datastoreItem xmlns:ds="http://schemas.openxmlformats.org/officeDocument/2006/customXml" ds:itemID="{2965B3BD-59F2-4125-BAAE-03CCE3C5FDD0}"/>
</file>

<file path=customXml/itemProps2.xml><?xml version="1.0" encoding="utf-8"?>
<ds:datastoreItem xmlns:ds="http://schemas.openxmlformats.org/officeDocument/2006/customXml" ds:itemID="{D4530C10-17AF-41CF-83AC-6A653BD169F9}"/>
</file>

<file path=customXml/itemProps3.xml><?xml version="1.0" encoding="utf-8"?>
<ds:datastoreItem xmlns:ds="http://schemas.openxmlformats.org/officeDocument/2006/customXml" ds:itemID="{E284BF59-0FD7-47F9-A567-8B50CC23D832}"/>
</file>

<file path=docProps/app.xml><?xml version="1.0" encoding="utf-8"?>
<Properties xmlns="http://schemas.openxmlformats.org/officeDocument/2006/extended-properties" xmlns:vt="http://schemas.openxmlformats.org/officeDocument/2006/docPropsVTypes">
  <TotalTime>49</TotalTime>
  <Words>1150</Words>
  <Application>Microsoft Office PowerPoint</Application>
  <PresentationFormat>Widescreen</PresentationFormat>
  <Paragraphs>50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Newcastle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McVay, Catherine</dc:creator>
  <cp:lastModifiedBy>McVay, Catherine</cp:lastModifiedBy>
  <cp:revision>8</cp:revision>
  <dcterms:created xsi:type="dcterms:W3CDTF">2023-02-28T19:42:17Z</dcterms:created>
  <dcterms:modified xsi:type="dcterms:W3CDTF">2023-03-06T20:08:55Z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0x0101001ED9C647E071ED4D9B7D0BA81432F5C2</vt:lpwstr>
  </property>
</Properties>
</file>