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3086993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319382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2655887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375736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1676378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EF82A83-4EBE-4815-B8EA-F4714EA0F99B}"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4133491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EF82A83-4EBE-4815-B8EA-F4714EA0F99B}" type="datetimeFigureOut">
              <a:rPr lang="en-GB" smtClean="0"/>
              <a:t>26/01/2023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4102587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EF82A83-4EBE-4815-B8EA-F4714EA0F99B}" type="datetimeFigureOut">
              <a:rPr lang="en-GB" smtClean="0"/>
              <a:t>26/01/2023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1502038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F82A83-4EBE-4815-B8EA-F4714EA0F99B}" type="datetimeFigureOut">
              <a:rPr lang="en-GB" smtClean="0"/>
              <a:t>26/01/2023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106413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EF82A83-4EBE-4815-B8EA-F4714EA0F99B}"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4219684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EF82A83-4EBE-4815-B8EA-F4714EA0F99B}"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2352826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82A83-4EBE-4815-B8EA-F4714EA0F99B}" type="datetimeFigureOut">
              <a:rPr lang="en-GB" smtClean="0"/>
              <a:t>26/01/2023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62AF25-4E4A-43AC-A25E-146267F6C460}" type="slidenum">
              <a:rPr lang="en-GB" smtClean="0"/>
              <a:t>‹#›</a:t>
            </a:fld>
            <a:endParaRPr lang="en-GB"/>
          </a:p>
        </p:txBody>
      </p:sp>
    </p:spTree>
    <p:extLst>
      <p:ext uri="{BB962C8B-B14F-4D97-AF65-F5344CB8AC3E}">
        <p14:creationId xmlns:p14="http://schemas.microsoft.com/office/powerpoint/2010/main" val="2270580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3657" y="209006"/>
            <a:ext cx="4733109" cy="4258490"/>
          </a:xfrm>
        </p:spPr>
        <p:txBody>
          <a:bodyPr>
            <a:normAutofit fontScale="90000"/>
          </a:bodyPr>
          <a:lstStyle/>
          <a:p>
            <a:r>
              <a:rPr lang="en-GB" sz="1800" b="1" dirty="0" smtClean="0"/>
              <a:t>Interpretation A </a:t>
            </a:r>
            <a:br>
              <a:rPr lang="en-GB" sz="1800" b="1" dirty="0" smtClean="0"/>
            </a:br>
            <a:r>
              <a:rPr lang="en-GB" sz="1800" b="1" dirty="0"/>
              <a:t/>
            </a:r>
            <a:br>
              <a:rPr lang="en-GB" sz="1800" b="1" dirty="0"/>
            </a:br>
            <a:r>
              <a:rPr lang="en-GB" sz="1800" dirty="0"/>
              <a:t>The greatest armada the world had seen was prepared... The Invincible Armada of the Imperial Spanish Fleet was for the first time conquered. But not by the men, nor by the squadrons, it put out to fight. It was vanquished by the elements, against which valour and human daring are impotent, because it is God who rules the seas. Only against the hurricane and the gales did we lose, because the Lord wished it, the naval supremacy of the world</a:t>
            </a:r>
            <a:r>
              <a:rPr lang="en-GB" sz="1800" dirty="0" smtClean="0"/>
              <a:t>.</a:t>
            </a:r>
            <a:r>
              <a:rPr lang="en-GB" sz="1800" b="1" dirty="0" smtClean="0"/>
              <a:t/>
            </a:r>
            <a:br>
              <a:rPr lang="en-GB" sz="1800" b="1" dirty="0" smtClean="0"/>
            </a:br>
            <a:r>
              <a:rPr lang="en-GB" sz="1800" b="1" dirty="0" smtClean="0"/>
              <a:t/>
            </a:r>
            <a:br>
              <a:rPr lang="en-GB" sz="1800" b="1" dirty="0" smtClean="0"/>
            </a:br>
            <a:r>
              <a:rPr lang="en-GB" sz="2200" b="1" dirty="0"/>
              <a:t>L</a:t>
            </a:r>
            <a:r>
              <a:rPr lang="en-GB" sz="2200" b="1" dirty="0" smtClean="0"/>
              <a:t>. Munoz</a:t>
            </a:r>
            <a:r>
              <a:rPr lang="en-GB" sz="2200" b="1" dirty="0"/>
              <a:t>, The Glorious Spanish Empire (1940)</a:t>
            </a:r>
            <a:r>
              <a:rPr lang="en-GB" dirty="0"/>
              <a:t/>
            </a:r>
            <a:br>
              <a:rPr lang="en-GB" dirty="0"/>
            </a:br>
            <a:endParaRPr lang="en-GB" dirty="0"/>
          </a:p>
        </p:txBody>
      </p:sp>
      <p:sp>
        <p:nvSpPr>
          <p:cNvPr id="4" name="TextBox 3"/>
          <p:cNvSpPr txBox="1"/>
          <p:nvPr/>
        </p:nvSpPr>
        <p:spPr>
          <a:xfrm>
            <a:off x="6583681" y="1311093"/>
            <a:ext cx="5081451" cy="2677656"/>
          </a:xfrm>
          <a:prstGeom prst="rect">
            <a:avLst/>
          </a:prstGeom>
          <a:noFill/>
        </p:spPr>
        <p:txBody>
          <a:bodyPr wrap="square" rtlCol="0">
            <a:spAutoFit/>
          </a:bodyPr>
          <a:lstStyle/>
          <a:p>
            <a:pPr algn="ctr"/>
            <a:r>
              <a:rPr lang="en-GB" sz="1600" b="1" dirty="0" smtClean="0"/>
              <a:t>Interpretation B</a:t>
            </a:r>
          </a:p>
          <a:p>
            <a:pPr algn="ctr"/>
            <a:endParaRPr lang="en-GB" sz="1600" b="1" dirty="0"/>
          </a:p>
          <a:p>
            <a:r>
              <a:rPr lang="en-GB" sz="1600" dirty="0" smtClean="0"/>
              <a:t>Though </a:t>
            </a:r>
            <a:r>
              <a:rPr lang="en-GB" sz="1600" dirty="0"/>
              <a:t>the English ships were smaller and fewer than those opposed to them, they were better built and better manned... their </a:t>
            </a:r>
            <a:r>
              <a:rPr lang="en-GB" sz="1600" dirty="0" err="1"/>
              <a:t>skillful</a:t>
            </a:r>
            <a:r>
              <a:rPr lang="en-GB" sz="1600" dirty="0"/>
              <a:t> use of artillery gave them a great advantage</a:t>
            </a:r>
            <a:r>
              <a:rPr lang="en-GB" sz="1600" dirty="0" smtClean="0"/>
              <a:t>.</a:t>
            </a:r>
          </a:p>
          <a:p>
            <a:endParaRPr lang="en-GB" dirty="0"/>
          </a:p>
          <a:p>
            <a:r>
              <a:rPr lang="en-GB" b="1" dirty="0"/>
              <a:t>James Oliphant, A History of England (1920)</a:t>
            </a:r>
          </a:p>
          <a:p>
            <a:endParaRPr lang="en-GB" dirty="0"/>
          </a:p>
          <a:p>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900977086"/>
              </p:ext>
            </p:extLst>
          </p:nvPr>
        </p:nvGraphicFramePr>
        <p:xfrm>
          <a:off x="413658" y="4353185"/>
          <a:ext cx="11486606" cy="2141448"/>
        </p:xfrm>
        <a:graphic>
          <a:graphicData uri="http://schemas.openxmlformats.org/drawingml/2006/table">
            <a:tbl>
              <a:tblPr firstRow="1" bandRow="1">
                <a:tableStyleId>{5940675A-B579-460E-94D1-54222C63F5DA}</a:tableStyleId>
              </a:tblPr>
              <a:tblGrid>
                <a:gridCol w="4328159">
                  <a:extLst>
                    <a:ext uri="{9D8B030D-6E8A-4147-A177-3AD203B41FA5}">
                      <a16:colId xmlns:a16="http://schemas.microsoft.com/office/drawing/2014/main" val="3518940243"/>
                    </a:ext>
                  </a:extLst>
                </a:gridCol>
                <a:gridCol w="7158447">
                  <a:extLst>
                    <a:ext uri="{9D8B030D-6E8A-4147-A177-3AD203B41FA5}">
                      <a16:colId xmlns:a16="http://schemas.microsoft.com/office/drawing/2014/main" val="2797499880"/>
                    </a:ext>
                  </a:extLst>
                </a:gridCol>
              </a:tblGrid>
              <a:tr h="649889">
                <a:tc>
                  <a:txBody>
                    <a:bodyPr/>
                    <a:lstStyle/>
                    <a:p>
                      <a:r>
                        <a:rPr lang="en-GB" dirty="0" smtClean="0"/>
                        <a:t>How are the Interpretations different?</a:t>
                      </a:r>
                      <a:endParaRPr lang="en-GB" dirty="0"/>
                    </a:p>
                  </a:txBody>
                  <a:tcPr/>
                </a:tc>
                <a:tc>
                  <a:txBody>
                    <a:bodyPr/>
                    <a:lstStyle/>
                    <a:p>
                      <a:r>
                        <a:rPr lang="en-GB" dirty="0" smtClean="0"/>
                        <a:t>Which interpretation</a:t>
                      </a:r>
                      <a:r>
                        <a:rPr lang="en-GB" baseline="0" dirty="0" smtClean="0"/>
                        <a:t> is the most convincing? Which interpretation does your own knowledge on Mary I support?</a:t>
                      </a:r>
                      <a:endParaRPr lang="en-GB" dirty="0"/>
                    </a:p>
                  </a:txBody>
                  <a:tcPr/>
                </a:tc>
                <a:extLst>
                  <a:ext uri="{0D108BD9-81ED-4DB2-BD59-A6C34878D82A}">
                    <a16:rowId xmlns:a16="http://schemas.microsoft.com/office/drawing/2014/main" val="4193830703"/>
                  </a:ext>
                </a:extLst>
              </a:tr>
              <a:tr h="1491559">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705788838"/>
                  </a:ext>
                </a:extLst>
              </a:tr>
            </a:tbl>
          </a:graphicData>
        </a:graphic>
      </p:graphicFrame>
    </p:spTree>
    <p:extLst>
      <p:ext uri="{BB962C8B-B14F-4D97-AF65-F5344CB8AC3E}">
        <p14:creationId xmlns:p14="http://schemas.microsoft.com/office/powerpoint/2010/main" val="36474040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8" ma:contentTypeDescription="Create a new document." ma:contentTypeScope="" ma:versionID="c4253f1ec559ce4a1c8458976e9933d9">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1f43a1ec969e57a8b63a5fdad0c86529"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070f71ce-64c7-4b17-bb6b-21ebf0c68387" xsi:nil="true"/>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documentManagement>
</p:properties>
</file>

<file path=customXml/itemProps1.xml><?xml version="1.0" encoding="utf-8"?>
<ds:datastoreItem xmlns:ds="http://schemas.openxmlformats.org/officeDocument/2006/customXml" ds:itemID="{E55DA16D-66BF-4881-BDB6-386384ED3EEB}"/>
</file>

<file path=customXml/itemProps2.xml><?xml version="1.0" encoding="utf-8"?>
<ds:datastoreItem xmlns:ds="http://schemas.openxmlformats.org/officeDocument/2006/customXml" ds:itemID="{CD5C802D-971F-446B-BB69-8333AD5C8A01}"/>
</file>

<file path=customXml/itemProps3.xml><?xml version="1.0" encoding="utf-8"?>
<ds:datastoreItem xmlns:ds="http://schemas.openxmlformats.org/officeDocument/2006/customXml" ds:itemID="{CE7823BE-4C2A-43C1-B3B8-03F58E09A630}"/>
</file>

<file path=docProps/app.xml><?xml version="1.0" encoding="utf-8"?>
<Properties xmlns="http://schemas.openxmlformats.org/officeDocument/2006/extended-properties" xmlns:vt="http://schemas.openxmlformats.org/officeDocument/2006/docPropsVTypes">
  <TotalTime>3</TotalTime>
  <Words>178</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Interpretation A   The greatest armada the world had seen was prepared... The Invincible Armada of the Imperial Spanish Fleet was for the first time conquered. But not by the men, nor by the squadrons, it put out to fight. It was vanquished by the elements, against which valour and human daring are impotent, because it is God who rules the seas. Only against the hurricane and the gales did we lose, because the Lord wished it, the naval supremacy of the world.  L. Munoz, The Glorious Spanish Empire (1940) </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Interpretation A   It is true that Mary burned a minimum of 287 persons.  …..we should appreciate that many of the Marian 'martyrs' would have been burned by Henry VIII.   by 16th century standards, there was nothing exceptional about Mary's reign of terror.   Even the scale of Mary's persecution may have been exaggerated, for the figures come from the biased Foxe, who reported the same examples twice wherever possible. John Guy in The Oxford Popular History of Britain (1984)</dc:title>
  <dc:creator>Feekins, Hannah</dc:creator>
  <cp:lastModifiedBy>Feekins, Hannah</cp:lastModifiedBy>
  <cp:revision>3</cp:revision>
  <dcterms:created xsi:type="dcterms:W3CDTF">2023-01-26T22:09:01Z</dcterms:created>
  <dcterms:modified xsi:type="dcterms:W3CDTF">2023-01-26T22:14:21Z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ies>
</file>