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1.xml" ContentType="application/vnd.openxmlformats-officedocument.presentationml.slideLayout+xml"/>
  <Override PartName="/ppt/slideMasters/slideMaster2.xml" ContentType="application/vnd.openxmlformats-officedocument.presentationml.slideMaster+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5D6"/>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84"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slide" Target="slides/slide3.xml"/><Relationship Id="rId10"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44CBCDF-3374-4010-A717-696F84E7F50B}" type="slidenum">
              <a:rPr lang="en-GB" altLang="en-US" smtClean="0"/>
              <a:pPr>
                <a:defRPr/>
              </a:pPr>
              <a:t>‹#›</a:t>
            </a:fld>
            <a:endParaRPr lang="en-GB" altLang="en-US"/>
          </a:p>
        </p:txBody>
      </p:sp>
    </p:spTree>
    <p:extLst>
      <p:ext uri="{BB962C8B-B14F-4D97-AF65-F5344CB8AC3E}">
        <p14:creationId xmlns:p14="http://schemas.microsoft.com/office/powerpoint/2010/main" val="506319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596A227-7336-4251-8614-9A7309594145}" type="slidenum">
              <a:rPr lang="en-GB" altLang="en-US" smtClean="0"/>
              <a:pPr>
                <a:defRPr/>
              </a:pPr>
              <a:t>‹#›</a:t>
            </a:fld>
            <a:endParaRPr lang="en-GB" altLang="en-US"/>
          </a:p>
        </p:txBody>
      </p:sp>
    </p:spTree>
    <p:extLst>
      <p:ext uri="{BB962C8B-B14F-4D97-AF65-F5344CB8AC3E}">
        <p14:creationId xmlns:p14="http://schemas.microsoft.com/office/powerpoint/2010/main" val="1783386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D0FC634-98AC-4680-A7CA-C9B103A85AA5}" type="slidenum">
              <a:rPr lang="en-GB" altLang="en-US" smtClean="0"/>
              <a:pPr>
                <a:defRPr/>
              </a:pPr>
              <a:t>‹#›</a:t>
            </a:fld>
            <a:endParaRPr lang="en-GB" altLang="en-US"/>
          </a:p>
        </p:txBody>
      </p:sp>
    </p:spTree>
    <p:extLst>
      <p:ext uri="{BB962C8B-B14F-4D97-AF65-F5344CB8AC3E}">
        <p14:creationId xmlns:p14="http://schemas.microsoft.com/office/powerpoint/2010/main" val="2474085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17601" y="1905000"/>
            <a:ext cx="5236633"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57434" y="1905000"/>
            <a:ext cx="5236633"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9957C16-6E9C-4BC2-A5A2-6FD332513CB4}" type="slidenum">
              <a:rPr lang="en-GB" altLang="en-US"/>
              <a:pPr>
                <a:defRPr/>
              </a:pPr>
              <a:t>‹#›</a:t>
            </a:fld>
            <a:endParaRPr lang="en-GB" altLang="en-US"/>
          </a:p>
        </p:txBody>
      </p:sp>
    </p:spTree>
    <p:extLst>
      <p:ext uri="{BB962C8B-B14F-4D97-AF65-F5344CB8AC3E}">
        <p14:creationId xmlns:p14="http://schemas.microsoft.com/office/powerpoint/2010/main" val="1418838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098861-ED96-8540-8B53-CDD731A4F92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80252" y="1952237"/>
            <a:ext cx="11170024" cy="3293396"/>
          </a:xfrm>
        </p:spPr>
        <p:txBody>
          <a:bodyPr anchor="ctr">
            <a:normAutofit/>
          </a:bodyPr>
          <a:lstStyle>
            <a:lvl1pPr algn="l">
              <a:defRPr sz="32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62583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4110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828641"/>
            <a:ext cx="10515600" cy="2852737"/>
          </a:xfrm>
        </p:spPr>
        <p:txBody>
          <a:bodyPr anchor="b">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31851" y="3708365"/>
            <a:ext cx="10515600" cy="1500187"/>
          </a:xfrm>
        </p:spPr>
        <p:txBody>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67061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2837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solidFill>
                  <a:srgbClr val="E3027D"/>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solidFill>
                  <a:srgbClr val="E3027D"/>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2438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52902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36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AFD33D3-EA72-4EDD-B820-0FEBE9EFE765}" type="slidenum">
              <a:rPr lang="en-GB" altLang="en-US" smtClean="0"/>
              <a:pPr>
                <a:defRPr/>
              </a:pPr>
              <a:t>‹#›</a:t>
            </a:fld>
            <a:endParaRPr lang="en-GB" altLang="en-US"/>
          </a:p>
        </p:txBody>
      </p:sp>
    </p:spTree>
    <p:extLst>
      <p:ext uri="{BB962C8B-B14F-4D97-AF65-F5344CB8AC3E}">
        <p14:creationId xmlns:p14="http://schemas.microsoft.com/office/powerpoint/2010/main" val="798282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457205"/>
            <a:ext cx="6172200" cy="5403851"/>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Tree>
    <p:extLst>
      <p:ext uri="{BB962C8B-B14F-4D97-AF65-F5344CB8AC3E}">
        <p14:creationId xmlns:p14="http://schemas.microsoft.com/office/powerpoint/2010/main" val="1212695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EBFD-4700-440D-B8D6-6FE93ECFD25A}"/>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A17B0448-ADDF-41EE-A7CF-3DA4BA46A342}"/>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B4F20B-8F82-47B9-87F3-AA00909B924E}"/>
              </a:ext>
            </a:extLst>
          </p:cNvPr>
          <p:cNvSpPr>
            <a:spLocks noGrp="1"/>
          </p:cNvSpPr>
          <p:nvPr>
            <p:ph type="dt" sz="half" idx="10"/>
          </p:nvPr>
        </p:nvSpPr>
        <p:spPr/>
        <p:txBody>
          <a:bodyPr/>
          <a:lstStyle/>
          <a:p>
            <a:fld id="{BE1A5C16-1FEF-4448-A664-1A348E72DEDB}" type="datetimeFigureOut">
              <a:rPr lang="en-GB" smtClean="0"/>
              <a:t>28/03/2023</a:t>
            </a:fld>
            <a:endParaRPr lang="en-GB"/>
          </a:p>
        </p:txBody>
      </p:sp>
      <p:sp>
        <p:nvSpPr>
          <p:cNvPr id="5" name="Footer Placeholder 4">
            <a:extLst>
              <a:ext uri="{FF2B5EF4-FFF2-40B4-BE49-F238E27FC236}">
                <a16:creationId xmlns:a16="http://schemas.microsoft.com/office/drawing/2014/main" id="{37A2D0C0-2A86-4A13-9160-FE6394B95A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0D4C02-B9E9-4996-960C-9DA330CA342B}"/>
              </a:ext>
            </a:extLst>
          </p:cNvPr>
          <p:cNvSpPr>
            <a:spLocks noGrp="1"/>
          </p:cNvSpPr>
          <p:nvPr>
            <p:ph type="sldNum" sz="quarter" idx="12"/>
          </p:nvPr>
        </p:nvSpPr>
        <p:spPr/>
        <p:txBody>
          <a:bodyPr/>
          <a:lstStyle/>
          <a:p>
            <a:fld id="{43FCE77B-FF5C-4C72-B139-A0887A6B0A81}" type="slidenum">
              <a:rPr lang="en-GB" smtClean="0"/>
              <a:t>‹#›</a:t>
            </a:fld>
            <a:endParaRPr lang="en-GB"/>
          </a:p>
        </p:txBody>
      </p:sp>
    </p:spTree>
    <p:extLst>
      <p:ext uri="{BB962C8B-B14F-4D97-AF65-F5344CB8AC3E}">
        <p14:creationId xmlns:p14="http://schemas.microsoft.com/office/powerpoint/2010/main" val="379881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A074BBB-49AC-4886-A096-1562284D94F0}" type="slidenum">
              <a:rPr lang="en-GB" altLang="en-US" smtClean="0"/>
              <a:pPr>
                <a:defRPr/>
              </a:pPr>
              <a:t>‹#›</a:t>
            </a:fld>
            <a:endParaRPr lang="en-GB" altLang="en-US"/>
          </a:p>
        </p:txBody>
      </p:sp>
    </p:spTree>
    <p:extLst>
      <p:ext uri="{BB962C8B-B14F-4D97-AF65-F5344CB8AC3E}">
        <p14:creationId xmlns:p14="http://schemas.microsoft.com/office/powerpoint/2010/main" val="152669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A0C01DEB-767E-4072-B423-8BBCEDE4CF1C}" type="slidenum">
              <a:rPr lang="en-GB" altLang="en-US" smtClean="0"/>
              <a:pPr>
                <a:defRPr/>
              </a:pPr>
              <a:t>‹#›</a:t>
            </a:fld>
            <a:endParaRPr lang="en-GB" altLang="en-US"/>
          </a:p>
        </p:txBody>
      </p:sp>
    </p:spTree>
    <p:extLst>
      <p:ext uri="{BB962C8B-B14F-4D97-AF65-F5344CB8AC3E}">
        <p14:creationId xmlns:p14="http://schemas.microsoft.com/office/powerpoint/2010/main" val="1844277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50034E72-7B0D-405A-83D0-3B10D3B44264}" type="slidenum">
              <a:rPr lang="en-GB" altLang="en-US" smtClean="0"/>
              <a:pPr>
                <a:defRPr/>
              </a:pPr>
              <a:t>‹#›</a:t>
            </a:fld>
            <a:endParaRPr lang="en-GB" altLang="en-US"/>
          </a:p>
        </p:txBody>
      </p:sp>
    </p:spTree>
    <p:extLst>
      <p:ext uri="{BB962C8B-B14F-4D97-AF65-F5344CB8AC3E}">
        <p14:creationId xmlns:p14="http://schemas.microsoft.com/office/powerpoint/2010/main" val="2479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4EB3338C-5BFB-451A-962A-7E6BAC98C1E8}" type="slidenum">
              <a:rPr lang="en-GB" altLang="en-US" smtClean="0"/>
              <a:pPr>
                <a:defRPr/>
              </a:pPr>
              <a:t>‹#›</a:t>
            </a:fld>
            <a:endParaRPr lang="en-GB" altLang="en-US"/>
          </a:p>
        </p:txBody>
      </p:sp>
    </p:spTree>
    <p:extLst>
      <p:ext uri="{BB962C8B-B14F-4D97-AF65-F5344CB8AC3E}">
        <p14:creationId xmlns:p14="http://schemas.microsoft.com/office/powerpoint/2010/main" val="413706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1E3C9B2F-13F0-434A-A116-DA80298FC89E}" type="slidenum">
              <a:rPr lang="en-GB" altLang="en-US" smtClean="0"/>
              <a:pPr>
                <a:defRPr/>
              </a:pPr>
              <a:t>‹#›</a:t>
            </a:fld>
            <a:endParaRPr lang="en-GB" altLang="en-US"/>
          </a:p>
        </p:txBody>
      </p:sp>
    </p:spTree>
    <p:extLst>
      <p:ext uri="{BB962C8B-B14F-4D97-AF65-F5344CB8AC3E}">
        <p14:creationId xmlns:p14="http://schemas.microsoft.com/office/powerpoint/2010/main" val="305405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7087310D-8F43-4645-88C4-706C0A23A798}" type="slidenum">
              <a:rPr lang="en-GB" altLang="en-US" smtClean="0"/>
              <a:pPr>
                <a:defRPr/>
              </a:pPr>
              <a:t>‹#›</a:t>
            </a:fld>
            <a:endParaRPr lang="en-GB" altLang="en-US"/>
          </a:p>
        </p:txBody>
      </p:sp>
    </p:spTree>
    <p:extLst>
      <p:ext uri="{BB962C8B-B14F-4D97-AF65-F5344CB8AC3E}">
        <p14:creationId xmlns:p14="http://schemas.microsoft.com/office/powerpoint/2010/main" val="516766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2106610F-89DF-4465-9960-0AE304805746}" type="slidenum">
              <a:rPr lang="en-GB" altLang="en-US" smtClean="0"/>
              <a:pPr>
                <a:defRPr/>
              </a:pPr>
              <a:t>‹#›</a:t>
            </a:fld>
            <a:endParaRPr lang="en-GB" altLang="en-US"/>
          </a:p>
        </p:txBody>
      </p:sp>
    </p:spTree>
    <p:extLst>
      <p:ext uri="{BB962C8B-B14F-4D97-AF65-F5344CB8AC3E}">
        <p14:creationId xmlns:p14="http://schemas.microsoft.com/office/powerpoint/2010/main" val="3903800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7.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B136222-7CC5-4F10-9778-865AE482FD76}" type="slidenum">
              <a:rPr lang="en-GB" altLang="en-US" smtClean="0"/>
              <a:pPr>
                <a:defRPr/>
              </a:pPr>
              <a:t>‹#›</a:t>
            </a:fld>
            <a:endParaRPr lang="en-GB" altLang="en-US"/>
          </a:p>
        </p:txBody>
      </p:sp>
      <p:sp>
        <p:nvSpPr>
          <p:cNvPr id="7" name="TextBox 6"/>
          <p:cNvSpPr txBox="1"/>
          <p:nvPr/>
        </p:nvSpPr>
        <p:spPr>
          <a:xfrm>
            <a:off x="0" y="6402056"/>
            <a:ext cx="12192000" cy="461665"/>
          </a:xfrm>
          <a:prstGeom prst="rect">
            <a:avLst/>
          </a:prstGeom>
          <a:solidFill>
            <a:srgbClr val="00B0F0"/>
          </a:solidFill>
        </p:spPr>
        <p:txBody>
          <a:bodyPr wrap="square" rtlCol="0">
            <a:spAutoFit/>
          </a:bodyPr>
          <a:lstStyle/>
          <a:p>
            <a:pPr algn="l"/>
            <a:r>
              <a:rPr lang="en-GB" sz="2400" i="0" dirty="0" smtClean="0">
                <a:latin typeface="Impact" panose="020B0806030902050204" pitchFamily="34" charset="0"/>
              </a:rPr>
              <a:t>			Natural Resources</a:t>
            </a:r>
            <a:r>
              <a:rPr lang="en-GB" sz="2400" i="0" baseline="0" dirty="0" smtClean="0">
                <a:latin typeface="Impact" panose="020B0806030902050204" pitchFamily="34" charset="0"/>
              </a:rPr>
              <a:t> </a:t>
            </a:r>
            <a:endParaRPr lang="en-GB" sz="2400" i="0" dirty="0">
              <a:latin typeface="Impact" panose="020B0806030902050204" pitchFamily="34" charset="0"/>
            </a:endParaRPr>
          </a:p>
        </p:txBody>
      </p:sp>
      <p:pic>
        <p:nvPicPr>
          <p:cNvPr id="9" name="Picture 8"/>
          <p:cNvPicPr>
            <a:picLocks noChangeAspect="1"/>
          </p:cNvPicPr>
          <p:nvPr/>
        </p:nvPicPr>
        <p:blipFill>
          <a:blip r:embed="rId14">
            <a:extLst>
              <a:ext uri="{BEBA8EAE-BF5A-486C-A8C5-ECC9F3942E4B}">
                <a14:imgProps xmlns:a14="http://schemas.microsoft.com/office/drawing/2010/main">
                  <a14:imgLayer r:embed="rId15">
                    <a14:imgEffect>
                      <a14:saturation sat="400000"/>
                    </a14:imgEffect>
                  </a14:imgLayer>
                </a14:imgProps>
              </a:ext>
            </a:extLst>
          </a:blip>
          <a:stretch>
            <a:fillRect/>
          </a:stretch>
        </p:blipFill>
        <p:spPr>
          <a:xfrm>
            <a:off x="11685023" y="6402055"/>
            <a:ext cx="416295" cy="447348"/>
          </a:xfrm>
          <a:prstGeom prst="rect">
            <a:avLst/>
          </a:prstGeom>
        </p:spPr>
      </p:pic>
      <p:pic>
        <p:nvPicPr>
          <p:cNvPr id="10" name="Picture 9"/>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063923" y="6380295"/>
            <a:ext cx="757645" cy="451779"/>
          </a:xfrm>
          <a:prstGeom prst="rect">
            <a:avLst/>
          </a:prstGeom>
        </p:spPr>
      </p:pic>
      <p:pic>
        <p:nvPicPr>
          <p:cNvPr id="11" name="Picture 10"/>
          <p:cNvPicPr>
            <a:picLocks noChangeAspect="1"/>
          </p:cNvPicPr>
          <p:nvPr/>
        </p:nvPicPr>
        <p:blipFill>
          <a:blip r:embed="rId17"/>
          <a:stretch>
            <a:fillRect/>
          </a:stretch>
        </p:blipFill>
        <p:spPr>
          <a:xfrm>
            <a:off x="10683943" y="6402056"/>
            <a:ext cx="417095" cy="461665"/>
          </a:xfrm>
          <a:prstGeom prst="rect">
            <a:avLst/>
          </a:prstGeom>
        </p:spPr>
      </p:pic>
      <p:pic>
        <p:nvPicPr>
          <p:cNvPr id="12" name="Picture 11"/>
          <p:cNvPicPr>
            <a:picLocks noChangeAspect="1"/>
          </p:cNvPicPr>
          <p:nvPr/>
        </p:nvPicPr>
        <p:blipFill>
          <a:blip r:embed="rId18"/>
          <a:stretch>
            <a:fillRect/>
          </a:stretch>
        </p:blipFill>
        <p:spPr>
          <a:xfrm>
            <a:off x="7706620" y="6459007"/>
            <a:ext cx="494928" cy="390396"/>
          </a:xfrm>
          <a:prstGeom prst="rect">
            <a:avLst/>
          </a:prstGeom>
        </p:spPr>
      </p:pic>
      <p:pic>
        <p:nvPicPr>
          <p:cNvPr id="13" name="Picture 12"/>
          <p:cNvPicPr>
            <a:picLocks noChangeAspect="1"/>
          </p:cNvPicPr>
          <p:nvPr/>
        </p:nvPicPr>
        <p:blipFill>
          <a:blip r:embed="rId19"/>
          <a:stretch>
            <a:fillRect/>
          </a:stretch>
        </p:blipFill>
        <p:spPr>
          <a:xfrm>
            <a:off x="6161362" y="6466949"/>
            <a:ext cx="674393" cy="368957"/>
          </a:xfrm>
          <a:prstGeom prst="rect">
            <a:avLst/>
          </a:prstGeom>
        </p:spPr>
      </p:pic>
      <p:pic>
        <p:nvPicPr>
          <p:cNvPr id="14" name="Picture 13"/>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687381" y="6435819"/>
            <a:ext cx="528881" cy="396254"/>
          </a:xfrm>
          <a:prstGeom prst="rect">
            <a:avLst/>
          </a:prstGeom>
        </p:spPr>
      </p:pic>
    </p:spTree>
    <p:extLst>
      <p:ext uri="{BB962C8B-B14F-4D97-AF65-F5344CB8AC3E}">
        <p14:creationId xmlns:p14="http://schemas.microsoft.com/office/powerpoint/2010/main" val="1620132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4E547B-16B9-5744-A1F0-04B6844C4AC5}"/>
              </a:ext>
            </a:extLst>
          </p:cNvPr>
          <p:cNvPicPr>
            <a:picLocks noChangeAspect="1"/>
          </p:cNvPicPr>
          <p:nvPr/>
        </p:nvPicPr>
        <p:blipFill rotWithShape="1">
          <a:blip r:embed="rId11">
            <a:extLst>
              <a:ext uri="{28A0092B-C50C-407E-A947-70E740481C1C}">
                <a14:useLocalDpi xmlns:a14="http://schemas.microsoft.com/office/drawing/2010/main"/>
              </a:ext>
            </a:extLst>
          </a:blip>
          <a:srcRect t="92037" r="14454"/>
          <a:stretch/>
        </p:blipFill>
        <p:spPr>
          <a:xfrm>
            <a:off x="1" y="6311905"/>
            <a:ext cx="10429795" cy="546099"/>
          </a:xfrm>
          <a:prstGeom prst="rect">
            <a:avLst/>
          </a:prstGeom>
        </p:spPr>
      </p:pic>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A74E6D20-4788-1849-AF09-167481258DC0}"/>
              </a:ext>
            </a:extLst>
          </p:cNvPr>
          <p:cNvPicPr>
            <a:picLocks noChangeAspect="1"/>
          </p:cNvPicPr>
          <p:nvPr/>
        </p:nvPicPr>
        <p:blipFill rotWithShape="1">
          <a:blip r:embed="rId11">
            <a:extLst>
              <a:ext uri="{28A0092B-C50C-407E-A947-70E740481C1C}">
                <a14:useLocalDpi xmlns:a14="http://schemas.microsoft.com/office/drawing/2010/main"/>
              </a:ext>
            </a:extLst>
          </a:blip>
          <a:srcRect l="86219" t="92037" r="1093" b="1102"/>
          <a:stretch/>
        </p:blipFill>
        <p:spPr>
          <a:xfrm>
            <a:off x="10542496" y="6346479"/>
            <a:ext cx="1547053" cy="470540"/>
          </a:xfrm>
          <a:prstGeom prst="rect">
            <a:avLst/>
          </a:prstGeom>
        </p:spPr>
      </p:pic>
    </p:spTree>
    <p:extLst>
      <p:ext uri="{BB962C8B-B14F-4D97-AF65-F5344CB8AC3E}">
        <p14:creationId xmlns:p14="http://schemas.microsoft.com/office/powerpoint/2010/main" val="1374317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l" defTabSz="685783" rtl="0" eaLnBrk="1" latinLnBrk="0" hangingPunct="1">
        <a:lnSpc>
          <a:spcPct val="90000"/>
        </a:lnSpc>
        <a:spcBef>
          <a:spcPct val="0"/>
        </a:spcBef>
        <a:buNone/>
        <a:defRPr sz="2400" kern="1200">
          <a:solidFill>
            <a:srgbClr val="582C83"/>
          </a:solidFill>
          <a:latin typeface="Arial" panose="020B0604020202020204" pitchFamily="34" charset="0"/>
          <a:ea typeface="+mj-ea"/>
          <a:cs typeface="Arial" panose="020B0604020202020204" pitchFamily="34" charset="0"/>
        </a:defRPr>
      </a:lvl1pPr>
    </p:titleStyle>
    <p:bodyStyle>
      <a:lvl1pPr marL="171446" indent="-171446" algn="l" defTabSz="685783" rtl="0" eaLnBrk="1" latinLnBrk="0" hangingPunct="1">
        <a:lnSpc>
          <a:spcPct val="90000"/>
        </a:lnSpc>
        <a:spcBef>
          <a:spcPts val="750"/>
        </a:spcBef>
        <a:buClr>
          <a:srgbClr val="582C8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Clr>
          <a:srgbClr val="582C8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Clr>
          <a:srgbClr val="582C83"/>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Clr>
          <a:srgbClr val="582C83"/>
        </a:buClr>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Clr>
          <a:srgbClr val="582C83"/>
        </a:buClr>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bitesize/guides/zx234j6/revision/4" TargetMode="External"/><Relationship Id="rId2" Type="http://schemas.openxmlformats.org/officeDocument/2006/relationships/hyperlink" Target="https://www.bbc.co.uk/bitesize/topics/zxy4cmn/articles/zc69r2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1617095" y="83171"/>
            <a:ext cx="9144000" cy="490538"/>
          </a:xfrm>
        </p:spPr>
        <p:txBody>
          <a:bodyPr>
            <a:noAutofit/>
          </a:bodyPr>
          <a:lstStyle/>
          <a:p>
            <a:pPr>
              <a:defRPr/>
            </a:pPr>
            <a:r>
              <a:rPr lang="en-GB" sz="3200" u="sng" dirty="0" smtClean="0">
                <a:solidFill>
                  <a:schemeClr val="tx1">
                    <a:lumMod val="95000"/>
                    <a:lumOff val="5000"/>
                  </a:schemeClr>
                </a:solidFill>
              </a:rPr>
              <a:t>Pros </a:t>
            </a:r>
            <a:r>
              <a:rPr lang="en-GB" sz="3200" u="sng" dirty="0">
                <a:solidFill>
                  <a:schemeClr val="tx1">
                    <a:lumMod val="95000"/>
                    <a:lumOff val="5000"/>
                  </a:schemeClr>
                </a:solidFill>
              </a:rPr>
              <a:t>and cons of fossil fuels</a:t>
            </a:r>
          </a:p>
        </p:txBody>
      </p:sp>
      <p:graphicFrame>
        <p:nvGraphicFramePr>
          <p:cNvPr id="3126" name="Group 54"/>
          <p:cNvGraphicFramePr>
            <a:graphicFrameLocks noGrp="1"/>
          </p:cNvGraphicFramePr>
          <p:nvPr>
            <p:ph idx="1"/>
            <p:extLst>
              <p:ext uri="{D42A27DB-BD31-4B8C-83A1-F6EECF244321}">
                <p14:modId xmlns:p14="http://schemas.microsoft.com/office/powerpoint/2010/main" val="4210626623"/>
              </p:ext>
            </p:extLst>
          </p:nvPr>
        </p:nvGraphicFramePr>
        <p:xfrm>
          <a:off x="262466" y="697012"/>
          <a:ext cx="11286067" cy="5272980"/>
        </p:xfrm>
        <a:graphic>
          <a:graphicData uri="http://schemas.openxmlformats.org/drawingml/2006/table">
            <a:tbl>
              <a:tblPr/>
              <a:tblGrid>
                <a:gridCol w="5644994">
                  <a:extLst>
                    <a:ext uri="{9D8B030D-6E8A-4147-A177-3AD203B41FA5}">
                      <a16:colId xmlns:a16="http://schemas.microsoft.com/office/drawing/2014/main" val="20000"/>
                    </a:ext>
                  </a:extLst>
                </a:gridCol>
                <a:gridCol w="5641073">
                  <a:extLst>
                    <a:ext uri="{9D8B030D-6E8A-4147-A177-3AD203B41FA5}">
                      <a16:colId xmlns:a16="http://schemas.microsoft.com/office/drawing/2014/main" val="20001"/>
                    </a:ext>
                  </a:extLst>
                </a:gridCol>
              </a:tblGrid>
              <a:tr h="792634">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rPr>
                        <a:t>Fossil fuels also give out sulphur dioxide into the air, which after reacting with the moisture in air, produces sulphuric acid and leads to acid rain. Acid rain causes severe damage to the living as well as non living matter on the earth.</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rPr>
                        <a:t>Oil is often transported from one place to another by the means of sea routes. During this oil spills occur on the ocean surface and that causes severe harm to the marine life.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94493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rPr>
                        <a:t>Fossil fuels have a high calorific value. In other words, combustion of fossil fuels generates a large amount of usable energy and are considered as high efficiency fuels.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rPr>
                        <a:t>On burning of fossil fuels, large amount of carbon dioxide is released into the atmosphere. This can cause global warming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94493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rPr>
                        <a:t>The search for newer location for oil reserves is a highly expensive process with a very low success rate. As a result, large amounts of money get wasted in the process.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rPr>
                        <a:t>Fossil fuels are non renewable source of energy and are being used up very fast.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568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rPr>
                        <a:t>Coal is cheap and highly reliable source of energy.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rPr>
                        <a:t>Fossil fuels are more easily available as compared to any other fuels.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3"/>
                  </a:ext>
                </a:extLst>
              </a:tr>
              <a:tr h="73156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rPr>
                        <a:t>Due to mining of the coalfields, landscapes spread over large areas are being destroyed and cannot be used for any other purpose.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rPr>
                        <a:t>Fossil fuels generate millions of jobs world wide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4"/>
                  </a:ext>
                </a:extLst>
              </a:tr>
              <a:tr h="569946">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rPr>
                        <a:t>Coal is easy to transport from one place to another, and oil and gas can be moved by pipelines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rPr>
                        <a:t>Some of the by products obtained during processing of the fossil fuels are highly toxic too.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5"/>
                  </a:ext>
                </a:extLst>
              </a:tr>
              <a:tr h="568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rPr>
                        <a:t>Prices for fossil fuels are going up as they run out.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rPr>
                        <a:t>Fossil fuels are stable in nature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6"/>
                  </a:ext>
                </a:extLst>
              </a:tr>
            </a:tbl>
          </a:graphicData>
        </a:graphic>
      </p:graphicFrame>
      <p:sp>
        <p:nvSpPr>
          <p:cNvPr id="12317" name="Text Box 55"/>
          <p:cNvSpPr txBox="1">
            <a:spLocks noChangeArrowheads="1"/>
          </p:cNvSpPr>
          <p:nvPr/>
        </p:nvSpPr>
        <p:spPr bwMode="auto">
          <a:xfrm>
            <a:off x="5484068" y="6093296"/>
            <a:ext cx="784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defTabSz="457200">
              <a:spcBef>
                <a:spcPct val="50000"/>
              </a:spcBef>
            </a:pPr>
            <a:r>
              <a:rPr lang="en-GB" altLang="en-US" dirty="0">
                <a:solidFill>
                  <a:prstClr val="black"/>
                </a:solidFill>
                <a:latin typeface="Arial" panose="020B0604020202020204" pitchFamily="34"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4140211229"/>
              </p:ext>
            </p:extLst>
          </p:nvPr>
        </p:nvGraphicFramePr>
        <p:xfrm>
          <a:off x="6646333" y="83171"/>
          <a:ext cx="1363134" cy="548640"/>
        </p:xfrm>
        <a:graphic>
          <a:graphicData uri="http://schemas.openxmlformats.org/drawingml/2006/table">
            <a:tbl>
              <a:tblPr firstRow="1" bandRow="1">
                <a:tableStyleId>{5940675A-B579-460E-94D1-54222C63F5DA}</a:tableStyleId>
              </a:tblPr>
              <a:tblGrid>
                <a:gridCol w="309545">
                  <a:extLst>
                    <a:ext uri="{9D8B030D-6E8A-4147-A177-3AD203B41FA5}">
                      <a16:colId xmlns:a16="http://schemas.microsoft.com/office/drawing/2014/main" val="112273020"/>
                    </a:ext>
                  </a:extLst>
                </a:gridCol>
                <a:gridCol w="1053589">
                  <a:extLst>
                    <a:ext uri="{9D8B030D-6E8A-4147-A177-3AD203B41FA5}">
                      <a16:colId xmlns:a16="http://schemas.microsoft.com/office/drawing/2014/main" val="1426152291"/>
                    </a:ext>
                  </a:extLst>
                </a:gridCol>
              </a:tblGrid>
              <a:tr h="208181">
                <a:tc>
                  <a:txBody>
                    <a:bodyPr/>
                    <a:lstStyle/>
                    <a:p>
                      <a:endParaRPr lang="en-GB" sz="1200" dirty="0"/>
                    </a:p>
                  </a:txBody>
                  <a:tcPr>
                    <a:solidFill>
                      <a:srgbClr val="00B0F0"/>
                    </a:solidFill>
                  </a:tcPr>
                </a:tc>
                <a:tc>
                  <a:txBody>
                    <a:bodyPr/>
                    <a:lstStyle/>
                    <a:p>
                      <a:r>
                        <a:rPr lang="en-GB" sz="1200" dirty="0" smtClean="0"/>
                        <a:t>Pro</a:t>
                      </a:r>
                      <a:endParaRPr lang="en-GB" sz="1200" dirty="0"/>
                    </a:p>
                  </a:txBody>
                  <a:tcPr/>
                </a:tc>
                <a:extLst>
                  <a:ext uri="{0D108BD9-81ED-4DB2-BD59-A6C34878D82A}">
                    <a16:rowId xmlns:a16="http://schemas.microsoft.com/office/drawing/2014/main" val="360930359"/>
                  </a:ext>
                </a:extLst>
              </a:tr>
              <a:tr h="208181">
                <a:tc>
                  <a:txBody>
                    <a:bodyPr/>
                    <a:lstStyle/>
                    <a:p>
                      <a:endParaRPr lang="en-GB" sz="1200" dirty="0"/>
                    </a:p>
                  </a:txBody>
                  <a:tcPr>
                    <a:solidFill>
                      <a:srgbClr val="FBE5D6"/>
                    </a:solidFill>
                  </a:tcPr>
                </a:tc>
                <a:tc>
                  <a:txBody>
                    <a:bodyPr/>
                    <a:lstStyle/>
                    <a:p>
                      <a:r>
                        <a:rPr lang="en-GB" sz="1200" dirty="0" smtClean="0"/>
                        <a:t>Con</a:t>
                      </a:r>
                      <a:endParaRPr lang="en-GB" sz="1200" dirty="0"/>
                    </a:p>
                  </a:txBody>
                  <a:tcPr/>
                </a:tc>
                <a:extLst>
                  <a:ext uri="{0D108BD9-81ED-4DB2-BD59-A6C34878D82A}">
                    <a16:rowId xmlns:a16="http://schemas.microsoft.com/office/drawing/2014/main" val="3987972257"/>
                  </a:ext>
                </a:extLst>
              </a:tr>
            </a:tbl>
          </a:graphicData>
        </a:graphic>
      </p:graphicFrame>
    </p:spTree>
    <p:extLst>
      <p:ext uri="{BB962C8B-B14F-4D97-AF65-F5344CB8AC3E}">
        <p14:creationId xmlns:p14="http://schemas.microsoft.com/office/powerpoint/2010/main" val="3621201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 y="1"/>
            <a:ext cx="11294533" cy="937260"/>
          </a:xfrm>
        </p:spPr>
        <p:txBody>
          <a:bodyPr>
            <a:normAutofit/>
          </a:bodyPr>
          <a:lstStyle/>
          <a:p>
            <a:r>
              <a:rPr lang="en-GB" sz="2800" b="1" u="sng" dirty="0" smtClean="0"/>
              <a:t>Example of management of impacts of using fossil fuels – international agreements</a:t>
            </a:r>
            <a:endParaRPr lang="en-GB" sz="2800" b="1" u="sng" dirty="0"/>
          </a:p>
        </p:txBody>
      </p:sp>
      <p:sp>
        <p:nvSpPr>
          <p:cNvPr id="3" name="Content Placeholder 2"/>
          <p:cNvSpPr>
            <a:spLocks noGrp="1"/>
          </p:cNvSpPr>
          <p:nvPr>
            <p:ph idx="1"/>
          </p:nvPr>
        </p:nvSpPr>
        <p:spPr>
          <a:xfrm>
            <a:off x="220134" y="1280474"/>
            <a:ext cx="8441266" cy="5577526"/>
          </a:xfrm>
        </p:spPr>
        <p:txBody>
          <a:bodyPr>
            <a:noAutofit/>
          </a:bodyPr>
          <a:lstStyle/>
          <a:p>
            <a:pPr marL="0" indent="0">
              <a:buNone/>
            </a:pPr>
            <a:r>
              <a:rPr lang="en-GB" sz="1800" dirty="0">
                <a:latin typeface="+mn-lt"/>
              </a:rPr>
              <a:t>In 2015, the countries that signed the UN Framework Convention on Climate Change set targets to;</a:t>
            </a:r>
          </a:p>
          <a:p>
            <a:pPr marL="342900" indent="-342900">
              <a:buFont typeface="+mj-lt"/>
              <a:buAutoNum type="arabicPeriod"/>
            </a:pPr>
            <a:r>
              <a:rPr lang="en-GB" sz="1800" dirty="0">
                <a:latin typeface="+mn-lt"/>
              </a:rPr>
              <a:t>Stop the average global temperature from rising before it reaches 2°C above pre-industrial levels and "endeavour to limit" them even more, to 1.5°C</a:t>
            </a:r>
          </a:p>
          <a:p>
            <a:pPr marL="342900" indent="-342900">
              <a:lnSpc>
                <a:spcPct val="107000"/>
              </a:lnSpc>
              <a:buFont typeface="+mj-lt"/>
              <a:buAutoNum type="arabicPeriod"/>
            </a:pPr>
            <a:r>
              <a:rPr lang="en-GB" sz="1800" dirty="0">
                <a:latin typeface="+mn-lt"/>
              </a:rPr>
              <a:t>To limit the amount of greenhouse gases emitted by human activity to the same levels that trees, soil and oceans can absorb naturally, beginning at some point between 2050 and 2100</a:t>
            </a:r>
          </a:p>
          <a:p>
            <a:pPr marL="342900" indent="-342900">
              <a:lnSpc>
                <a:spcPct val="107000"/>
              </a:lnSpc>
              <a:buFont typeface="+mj-lt"/>
              <a:buAutoNum type="arabicPeriod"/>
            </a:pPr>
            <a:r>
              <a:rPr lang="en-GB" sz="1800" dirty="0">
                <a:latin typeface="+mn-lt"/>
              </a:rPr>
              <a:t>For rich countries to help poorer nations by providing "climate finance" to adapt to climate change and switch to renewable energy.</a:t>
            </a:r>
            <a:endParaRPr lang="en-GB" sz="1800" dirty="0">
              <a:latin typeface="+mn-lt"/>
              <a:ea typeface="Calibri" panose="020F0502020204030204" pitchFamily="34" charset="0"/>
              <a:cs typeface="Times New Roman" panose="02020603050405020304" pitchFamily="18" charset="0"/>
            </a:endParaRPr>
          </a:p>
          <a:p>
            <a:pPr marL="0" indent="0">
              <a:buNone/>
            </a:pPr>
            <a:r>
              <a:rPr lang="en-GB" sz="1800" dirty="0">
                <a:latin typeface="+mn-lt"/>
              </a:rPr>
              <a:t/>
            </a:r>
            <a:br>
              <a:rPr lang="en-GB" sz="1800" dirty="0">
                <a:latin typeface="+mn-lt"/>
              </a:rPr>
            </a:br>
            <a:r>
              <a:rPr lang="en-GB" sz="1800" dirty="0">
                <a:latin typeface="+mn-lt"/>
              </a:rPr>
              <a:t>This goal can be met if emissions of carbon do not exceed 1 trillion tonnes of carbon (</a:t>
            </a:r>
            <a:r>
              <a:rPr lang="en-GB" sz="1800" dirty="0" err="1">
                <a:latin typeface="+mn-lt"/>
              </a:rPr>
              <a:t>GtC</a:t>
            </a:r>
            <a:r>
              <a:rPr lang="en-GB" sz="1800" dirty="0">
                <a:latin typeface="+mn-lt"/>
              </a:rPr>
              <a:t>). </a:t>
            </a:r>
          </a:p>
          <a:p>
            <a:pPr marL="0" indent="0">
              <a:buNone/>
            </a:pPr>
            <a:r>
              <a:rPr lang="en-GB" sz="1800" dirty="0">
                <a:latin typeface="+mn-lt"/>
              </a:rPr>
              <a:t/>
            </a:r>
            <a:br>
              <a:rPr lang="en-GB" sz="1800" dirty="0">
                <a:latin typeface="+mn-lt"/>
              </a:rPr>
            </a:br>
            <a:r>
              <a:rPr lang="en-GB" sz="1800" dirty="0">
                <a:latin typeface="+mn-lt"/>
              </a:rPr>
              <a:t>However, of that 1 trillion tonnes of carbon 535 </a:t>
            </a:r>
            <a:r>
              <a:rPr lang="en-GB" sz="1800" dirty="0" err="1">
                <a:latin typeface="+mn-lt"/>
              </a:rPr>
              <a:t>GtC</a:t>
            </a:r>
            <a:r>
              <a:rPr lang="en-GB" sz="1800" dirty="0">
                <a:latin typeface="+mn-lt"/>
              </a:rPr>
              <a:t> have already been emitted during industrial times.  This leaves only 465 </a:t>
            </a:r>
            <a:r>
              <a:rPr lang="en-GB" sz="1800" dirty="0" err="1">
                <a:latin typeface="+mn-lt"/>
              </a:rPr>
              <a:t>GtC</a:t>
            </a:r>
            <a:r>
              <a:rPr lang="en-GB" sz="1800" dirty="0">
                <a:latin typeface="+mn-lt"/>
              </a:rPr>
              <a:t> to stay within the agreed limits.</a:t>
            </a:r>
            <a:br>
              <a:rPr lang="en-GB" sz="1800" dirty="0">
                <a:latin typeface="+mn-lt"/>
              </a:rPr>
            </a:br>
            <a:endParaRPr lang="en-GB" sz="1800" dirty="0">
              <a:latin typeface="+mn-lt"/>
            </a:endParaRPr>
          </a:p>
          <a:p>
            <a:pPr marL="0" indent="0">
              <a:buNone/>
            </a:pPr>
            <a:endParaRPr lang="en-GB" sz="1800" dirty="0">
              <a:latin typeface="+mn-lt"/>
            </a:endParaRPr>
          </a:p>
        </p:txBody>
      </p:sp>
      <p:pic>
        <p:nvPicPr>
          <p:cNvPr id="5" name="Picture 4" descr="A picture containing light&#10;&#10;Description automatically generated">
            <a:extLst>
              <a:ext uri="{FF2B5EF4-FFF2-40B4-BE49-F238E27FC236}">
                <a16:creationId xmlns:a16="http://schemas.microsoft.com/office/drawing/2014/main" id="{28FA1700-6EA0-437E-A1B6-481705C7E7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6779" y="802855"/>
            <a:ext cx="2744087" cy="4905056"/>
          </a:xfrm>
          <a:prstGeom prst="rect">
            <a:avLst/>
          </a:prstGeom>
        </p:spPr>
      </p:pic>
    </p:spTree>
    <p:extLst>
      <p:ext uri="{BB962C8B-B14F-4D97-AF65-F5344CB8AC3E}">
        <p14:creationId xmlns:p14="http://schemas.microsoft.com/office/powerpoint/2010/main" val="359514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7" name="Text Box 55"/>
          <p:cNvSpPr txBox="1">
            <a:spLocks noChangeArrowheads="1"/>
          </p:cNvSpPr>
          <p:nvPr/>
        </p:nvSpPr>
        <p:spPr bwMode="auto">
          <a:xfrm>
            <a:off x="5484068" y="6093296"/>
            <a:ext cx="784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defTabSz="457200">
              <a:spcBef>
                <a:spcPct val="50000"/>
              </a:spcBef>
            </a:pPr>
            <a:r>
              <a:rPr lang="en-GB" altLang="en-US" dirty="0">
                <a:solidFill>
                  <a:prstClr val="black"/>
                </a:solidFill>
                <a:latin typeface="Arial" panose="020B0604020202020204" pitchFamily="34" charset="0"/>
              </a:rPr>
              <a:t>.</a:t>
            </a:r>
          </a:p>
        </p:txBody>
      </p:sp>
      <p:sp>
        <p:nvSpPr>
          <p:cNvPr id="2" name="Title 1"/>
          <p:cNvSpPr>
            <a:spLocks noGrp="1"/>
          </p:cNvSpPr>
          <p:nvPr>
            <p:ph type="title"/>
          </p:nvPr>
        </p:nvSpPr>
        <p:spPr/>
        <p:txBody>
          <a:bodyPr/>
          <a:lstStyle/>
          <a:p>
            <a:r>
              <a:rPr lang="en-GB" dirty="0" smtClean="0"/>
              <a:t>Extra resources to improve knowledge on impacts of fossil fuels</a:t>
            </a:r>
            <a:endParaRPr lang="en-GB" dirty="0"/>
          </a:p>
        </p:txBody>
      </p:sp>
      <p:sp>
        <p:nvSpPr>
          <p:cNvPr id="4" name="Content Placeholder 3"/>
          <p:cNvSpPr>
            <a:spLocks noGrp="1"/>
          </p:cNvSpPr>
          <p:nvPr>
            <p:ph idx="1"/>
          </p:nvPr>
        </p:nvSpPr>
        <p:spPr>
          <a:xfrm>
            <a:off x="838199" y="1825625"/>
            <a:ext cx="10625667" cy="4351338"/>
          </a:xfrm>
        </p:spPr>
        <p:txBody>
          <a:bodyPr>
            <a:normAutofit/>
          </a:bodyPr>
          <a:lstStyle/>
          <a:p>
            <a:r>
              <a:rPr lang="en-GB" sz="3200" dirty="0" smtClean="0"/>
              <a:t>Impacts of using fossil fuels - </a:t>
            </a:r>
            <a:r>
              <a:rPr lang="en-GB" sz="3200" dirty="0" smtClean="0">
                <a:hlinkClick r:id="rId2"/>
              </a:rPr>
              <a:t>https</a:t>
            </a:r>
            <a:r>
              <a:rPr lang="en-GB" sz="3200" dirty="0">
                <a:hlinkClick r:id="rId2"/>
              </a:rPr>
              <a:t>://</a:t>
            </a:r>
            <a:r>
              <a:rPr lang="en-GB" sz="3200" dirty="0" smtClean="0">
                <a:hlinkClick r:id="rId2"/>
              </a:rPr>
              <a:t>www.bbc.co.uk/bitesize/topics/zxy4cmn/articles/zc69r2p</a:t>
            </a:r>
            <a:r>
              <a:rPr lang="en-GB" sz="3200" dirty="0" smtClean="0"/>
              <a:t> </a:t>
            </a:r>
          </a:p>
          <a:p>
            <a:r>
              <a:rPr lang="en-GB" sz="3200" dirty="0" smtClean="0"/>
              <a:t>Managing the impacts of using fossil fuels </a:t>
            </a:r>
            <a:r>
              <a:rPr lang="en-GB" sz="3200" dirty="0"/>
              <a:t>(climate change) - </a:t>
            </a:r>
            <a:r>
              <a:rPr lang="en-GB" sz="3200" dirty="0">
                <a:hlinkClick r:id="rId3"/>
              </a:rPr>
              <a:t>https://</a:t>
            </a:r>
            <a:r>
              <a:rPr lang="en-GB" sz="3200" dirty="0" smtClean="0">
                <a:hlinkClick r:id="rId3"/>
              </a:rPr>
              <a:t>www.bbc.co.uk/bitesize/guides/zx234j6/revision/4</a:t>
            </a:r>
            <a:r>
              <a:rPr lang="en-GB" sz="3200" dirty="0" smtClean="0"/>
              <a:t> </a:t>
            </a:r>
            <a:r>
              <a:rPr lang="en-GB" sz="3200" dirty="0" smtClean="0"/>
              <a:t> </a:t>
            </a:r>
            <a:endParaRPr lang="en-GB" sz="3200" dirty="0"/>
          </a:p>
        </p:txBody>
      </p:sp>
    </p:spTree>
    <p:extLst>
      <p:ext uri="{BB962C8B-B14F-4D97-AF65-F5344CB8AC3E}">
        <p14:creationId xmlns:p14="http://schemas.microsoft.com/office/powerpoint/2010/main" val="2309552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Natural resources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al resources template" id="{F7DF616E-CEF3-48C8-BF11-AABE39270512}" vid="{FB5ADBBA-E96F-4BB5-B18D-3D131048CB67}"/>
    </a:ext>
  </a:extLst>
</a:theme>
</file>

<file path=ppt/theme/theme2.xml><?xml version="1.0" encoding="utf-8"?>
<a:theme xmlns:a="http://schemas.openxmlformats.org/drawingml/2006/main" name="RMets PPT Template AW">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9" ma:contentTypeDescription="Create a new document." ma:contentTypeScope="" ma:versionID="2818edeb87754b816a04c06b567c9cd5">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0f69a71ef8ddfd4589663ba2b2d2b7dc"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070f71ce-64c7-4b17-bb6b-21ebf0c68387" xsi:nil="true"/>
    <TaxCatchAll xmlns="8c49430d-f190-4cd8-83c3-84bb6a3d29af" xsi:nil="true"/>
    <lcf76f155ced4ddcb4097134ff3c332f xmlns="070f71ce-64c7-4b17-bb6b-21ebf0c68387">
      <Terms xmlns="http://schemas.microsoft.com/office/infopath/2007/PartnerControls"/>
    </lcf76f155ced4ddcb4097134ff3c332f>
    <Completed xmlns="070f71ce-64c7-4b17-bb6b-21ebf0c68387">false</Completed>
  </documentManagement>
</p:properties>
</file>

<file path=customXml/itemProps1.xml><?xml version="1.0" encoding="utf-8"?>
<ds:datastoreItem xmlns:ds="http://schemas.openxmlformats.org/officeDocument/2006/customXml" ds:itemID="{FAFA7AB7-ABB6-4BAF-B486-CD033A3C658E}"/>
</file>

<file path=customXml/itemProps2.xml><?xml version="1.0" encoding="utf-8"?>
<ds:datastoreItem xmlns:ds="http://schemas.openxmlformats.org/officeDocument/2006/customXml" ds:itemID="{EC8F61D9-BF51-4AA1-9FCF-E04C621C382D}"/>
</file>

<file path=customXml/itemProps3.xml><?xml version="1.0" encoding="utf-8"?>
<ds:datastoreItem xmlns:ds="http://schemas.openxmlformats.org/officeDocument/2006/customXml" ds:itemID="{D2EB82F5-2642-4953-BDE2-5CDC68E7BDE8}"/>
</file>

<file path=docProps/app.xml><?xml version="1.0" encoding="utf-8"?>
<Properties xmlns="http://schemas.openxmlformats.org/officeDocument/2006/extended-properties" xmlns:vt="http://schemas.openxmlformats.org/officeDocument/2006/docPropsVTypes">
  <TotalTime>6</TotalTime>
  <Words>509</Words>
  <Application>Microsoft Office PowerPoint</Application>
  <PresentationFormat>Widescreen</PresentationFormat>
  <Paragraphs>29</Paragraphs>
  <Slides>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vt:i4>
      </vt:variant>
    </vt:vector>
  </HeadingPairs>
  <TitlesOfParts>
    <vt:vector size="11" baseType="lpstr">
      <vt:lpstr>Arial</vt:lpstr>
      <vt:lpstr>Calibri</vt:lpstr>
      <vt:lpstr>Calibri Light</vt:lpstr>
      <vt:lpstr>Impact</vt:lpstr>
      <vt:lpstr>Times New Roman</vt:lpstr>
      <vt:lpstr>Wingdings</vt:lpstr>
      <vt:lpstr>Natural resources template</vt:lpstr>
      <vt:lpstr>RMets PPT Template AW</vt:lpstr>
      <vt:lpstr>Pros and cons of fossil fuels</vt:lpstr>
      <vt:lpstr>Example of management of impacts of using fossil fuels – international agreements</vt:lpstr>
      <vt:lpstr>Extra resources to improve knowledge on impacts of fossil fuels</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 and cons of fossil fuels</dc:title>
  <dc:creator>Bilton, Jennifer</dc:creator>
  <cp:lastModifiedBy>Bilton, Jennifer</cp:lastModifiedBy>
  <cp:revision>3</cp:revision>
  <dcterms:created xsi:type="dcterms:W3CDTF">2023-03-28T10:18:59Z</dcterms:created>
  <dcterms:modified xsi:type="dcterms:W3CDTF">2023-03-28T10:26:34Z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ies>
</file>