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936FCB-B3C8-4CE0-A999-4A35AE6BB8DC}"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09A02-4F6D-45B0-81DB-88B6A04D20C5}" type="slidenum">
              <a:rPr lang="en-GB" smtClean="0"/>
              <a:t>‹#›</a:t>
            </a:fld>
            <a:endParaRPr lang="en-GB"/>
          </a:p>
        </p:txBody>
      </p:sp>
    </p:spTree>
    <p:extLst>
      <p:ext uri="{BB962C8B-B14F-4D97-AF65-F5344CB8AC3E}">
        <p14:creationId xmlns:p14="http://schemas.microsoft.com/office/powerpoint/2010/main" val="379511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936FCB-B3C8-4CE0-A999-4A35AE6BB8DC}"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09A02-4F6D-45B0-81DB-88B6A04D20C5}" type="slidenum">
              <a:rPr lang="en-GB" smtClean="0"/>
              <a:t>‹#›</a:t>
            </a:fld>
            <a:endParaRPr lang="en-GB"/>
          </a:p>
        </p:txBody>
      </p:sp>
    </p:spTree>
    <p:extLst>
      <p:ext uri="{BB962C8B-B14F-4D97-AF65-F5344CB8AC3E}">
        <p14:creationId xmlns:p14="http://schemas.microsoft.com/office/powerpoint/2010/main" val="371136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936FCB-B3C8-4CE0-A999-4A35AE6BB8DC}"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09A02-4F6D-45B0-81DB-88B6A04D20C5}" type="slidenum">
              <a:rPr lang="en-GB" smtClean="0"/>
              <a:t>‹#›</a:t>
            </a:fld>
            <a:endParaRPr lang="en-GB"/>
          </a:p>
        </p:txBody>
      </p:sp>
    </p:spTree>
    <p:extLst>
      <p:ext uri="{BB962C8B-B14F-4D97-AF65-F5344CB8AC3E}">
        <p14:creationId xmlns:p14="http://schemas.microsoft.com/office/powerpoint/2010/main" val="199725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782D27-8B1C-488A-BBC3-58994C1F575C}" type="datetimeFigureOut">
              <a:rPr lang="en-GB" smtClean="0"/>
              <a:t>28/03/2023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546E118-4966-4A52-894E-FA0C1466F716}" type="slidenum">
              <a:rPr lang="en-GB" smtClean="0"/>
              <a:t>‹#›</a:t>
            </a:fld>
            <a:endParaRPr lang="en-GB"/>
          </a:p>
        </p:txBody>
      </p:sp>
    </p:spTree>
    <p:extLst>
      <p:ext uri="{BB962C8B-B14F-4D97-AF65-F5344CB8AC3E}">
        <p14:creationId xmlns:p14="http://schemas.microsoft.com/office/powerpoint/2010/main" val="1852644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82D27-8B1C-488A-BBC3-58994C1F575C}" type="datetimeFigureOut">
              <a:rPr lang="en-GB" smtClean="0"/>
              <a:t>28/03/2023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546E118-4966-4A52-894E-FA0C1466F716}" type="slidenum">
              <a:rPr lang="en-GB" smtClean="0"/>
              <a:t>‹#›</a:t>
            </a:fld>
            <a:endParaRPr lang="en-GB"/>
          </a:p>
        </p:txBody>
      </p:sp>
    </p:spTree>
    <p:extLst>
      <p:ext uri="{BB962C8B-B14F-4D97-AF65-F5344CB8AC3E}">
        <p14:creationId xmlns:p14="http://schemas.microsoft.com/office/powerpoint/2010/main" val="1718913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782D27-8B1C-488A-BBC3-58994C1F575C}" type="datetimeFigureOut">
              <a:rPr lang="en-GB" smtClean="0"/>
              <a:t>28/03/2023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546E118-4966-4A52-894E-FA0C1466F716}" type="slidenum">
              <a:rPr lang="en-GB" smtClean="0"/>
              <a:t>‹#›</a:t>
            </a:fld>
            <a:endParaRPr lang="en-GB"/>
          </a:p>
        </p:txBody>
      </p:sp>
    </p:spTree>
    <p:extLst>
      <p:ext uri="{BB962C8B-B14F-4D97-AF65-F5344CB8AC3E}">
        <p14:creationId xmlns:p14="http://schemas.microsoft.com/office/powerpoint/2010/main" val="269144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782D27-8B1C-488A-BBC3-58994C1F575C}" type="datetimeFigureOut">
              <a:rPr lang="en-GB" smtClean="0"/>
              <a:t>28/03/2023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546E118-4966-4A52-894E-FA0C1466F716}" type="slidenum">
              <a:rPr lang="en-GB" smtClean="0"/>
              <a:t>‹#›</a:t>
            </a:fld>
            <a:endParaRPr lang="en-GB"/>
          </a:p>
        </p:txBody>
      </p:sp>
    </p:spTree>
    <p:extLst>
      <p:ext uri="{BB962C8B-B14F-4D97-AF65-F5344CB8AC3E}">
        <p14:creationId xmlns:p14="http://schemas.microsoft.com/office/powerpoint/2010/main" val="1371419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782D27-8B1C-488A-BBC3-58994C1F575C}" type="datetimeFigureOut">
              <a:rPr lang="en-GB" smtClean="0"/>
              <a:t>28/03/2023</a:t>
            </a:fld>
            <a:endParaRPr lang="en-GB"/>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C546E118-4966-4A52-894E-FA0C1466F716}" type="slidenum">
              <a:rPr lang="en-GB" smtClean="0"/>
              <a:t>‹#›</a:t>
            </a:fld>
            <a:endParaRPr lang="en-GB"/>
          </a:p>
        </p:txBody>
      </p:sp>
    </p:spTree>
    <p:extLst>
      <p:ext uri="{BB962C8B-B14F-4D97-AF65-F5344CB8AC3E}">
        <p14:creationId xmlns:p14="http://schemas.microsoft.com/office/powerpoint/2010/main" val="866315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782D27-8B1C-488A-BBC3-58994C1F575C}" type="datetimeFigureOut">
              <a:rPr lang="en-GB" smtClean="0"/>
              <a:t>28/03/2023</a:t>
            </a:fld>
            <a:endParaRPr lang="en-GB"/>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C546E118-4966-4A52-894E-FA0C1466F716}" type="slidenum">
              <a:rPr lang="en-GB" smtClean="0"/>
              <a:t>‹#›</a:t>
            </a:fld>
            <a:endParaRPr lang="en-GB"/>
          </a:p>
        </p:txBody>
      </p:sp>
    </p:spTree>
    <p:extLst>
      <p:ext uri="{BB962C8B-B14F-4D97-AF65-F5344CB8AC3E}">
        <p14:creationId xmlns:p14="http://schemas.microsoft.com/office/powerpoint/2010/main" val="2022199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82D27-8B1C-488A-BBC3-58994C1F575C}" type="datetimeFigureOut">
              <a:rPr lang="en-GB" smtClean="0"/>
              <a:t>28/03/2023</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C546E118-4966-4A52-894E-FA0C1466F716}" type="slidenum">
              <a:rPr lang="en-GB" smtClean="0"/>
              <a:t>‹#›</a:t>
            </a:fld>
            <a:endParaRPr lang="en-GB"/>
          </a:p>
        </p:txBody>
      </p:sp>
    </p:spTree>
    <p:extLst>
      <p:ext uri="{BB962C8B-B14F-4D97-AF65-F5344CB8AC3E}">
        <p14:creationId xmlns:p14="http://schemas.microsoft.com/office/powerpoint/2010/main" val="364638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82D27-8B1C-488A-BBC3-58994C1F575C}" type="datetimeFigureOut">
              <a:rPr lang="en-GB" smtClean="0"/>
              <a:t>28/03/2023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546E118-4966-4A52-894E-FA0C1466F716}" type="slidenum">
              <a:rPr lang="en-GB" smtClean="0"/>
              <a:t>‹#›</a:t>
            </a:fld>
            <a:endParaRPr lang="en-GB"/>
          </a:p>
        </p:txBody>
      </p:sp>
    </p:spTree>
    <p:extLst>
      <p:ext uri="{BB962C8B-B14F-4D97-AF65-F5344CB8AC3E}">
        <p14:creationId xmlns:p14="http://schemas.microsoft.com/office/powerpoint/2010/main" val="115624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936FCB-B3C8-4CE0-A999-4A35AE6BB8DC}"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09A02-4F6D-45B0-81DB-88B6A04D20C5}" type="slidenum">
              <a:rPr lang="en-GB" smtClean="0"/>
              <a:t>‹#›</a:t>
            </a:fld>
            <a:endParaRPr lang="en-GB"/>
          </a:p>
        </p:txBody>
      </p:sp>
    </p:spTree>
    <p:extLst>
      <p:ext uri="{BB962C8B-B14F-4D97-AF65-F5344CB8AC3E}">
        <p14:creationId xmlns:p14="http://schemas.microsoft.com/office/powerpoint/2010/main" val="1171210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82D27-8B1C-488A-BBC3-58994C1F575C}" type="datetimeFigureOut">
              <a:rPr lang="en-GB" smtClean="0"/>
              <a:t>28/03/2023</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546E118-4966-4A52-894E-FA0C1466F716}" type="slidenum">
              <a:rPr lang="en-GB" smtClean="0"/>
              <a:t>‹#›</a:t>
            </a:fld>
            <a:endParaRPr lang="en-GB"/>
          </a:p>
        </p:txBody>
      </p:sp>
    </p:spTree>
    <p:extLst>
      <p:ext uri="{BB962C8B-B14F-4D97-AF65-F5344CB8AC3E}">
        <p14:creationId xmlns:p14="http://schemas.microsoft.com/office/powerpoint/2010/main" val="2371994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82D27-8B1C-488A-BBC3-58994C1F575C}" type="datetimeFigureOut">
              <a:rPr lang="en-GB" smtClean="0"/>
              <a:t>28/03/2023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546E118-4966-4A52-894E-FA0C1466F716}" type="slidenum">
              <a:rPr lang="en-GB" smtClean="0"/>
              <a:t>‹#›</a:t>
            </a:fld>
            <a:endParaRPr lang="en-GB"/>
          </a:p>
        </p:txBody>
      </p:sp>
    </p:spTree>
    <p:extLst>
      <p:ext uri="{BB962C8B-B14F-4D97-AF65-F5344CB8AC3E}">
        <p14:creationId xmlns:p14="http://schemas.microsoft.com/office/powerpoint/2010/main" val="743918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82D27-8B1C-488A-BBC3-58994C1F575C}" type="datetimeFigureOut">
              <a:rPr lang="en-GB" smtClean="0"/>
              <a:t>28/03/2023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546E118-4966-4A52-894E-FA0C1466F716}" type="slidenum">
              <a:rPr lang="en-GB" smtClean="0"/>
              <a:t>‹#›</a:t>
            </a:fld>
            <a:endParaRPr lang="en-GB"/>
          </a:p>
        </p:txBody>
      </p:sp>
    </p:spTree>
    <p:extLst>
      <p:ext uri="{BB962C8B-B14F-4D97-AF65-F5344CB8AC3E}">
        <p14:creationId xmlns:p14="http://schemas.microsoft.com/office/powerpoint/2010/main" val="397079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936FCB-B3C8-4CE0-A999-4A35AE6BB8DC}"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09A02-4F6D-45B0-81DB-88B6A04D20C5}" type="slidenum">
              <a:rPr lang="en-GB" smtClean="0"/>
              <a:t>‹#›</a:t>
            </a:fld>
            <a:endParaRPr lang="en-GB"/>
          </a:p>
        </p:txBody>
      </p:sp>
    </p:spTree>
    <p:extLst>
      <p:ext uri="{BB962C8B-B14F-4D97-AF65-F5344CB8AC3E}">
        <p14:creationId xmlns:p14="http://schemas.microsoft.com/office/powerpoint/2010/main" val="420315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936FCB-B3C8-4CE0-A999-4A35AE6BB8DC}"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09A02-4F6D-45B0-81DB-88B6A04D20C5}" type="slidenum">
              <a:rPr lang="en-GB" smtClean="0"/>
              <a:t>‹#›</a:t>
            </a:fld>
            <a:endParaRPr lang="en-GB"/>
          </a:p>
        </p:txBody>
      </p:sp>
    </p:spTree>
    <p:extLst>
      <p:ext uri="{BB962C8B-B14F-4D97-AF65-F5344CB8AC3E}">
        <p14:creationId xmlns:p14="http://schemas.microsoft.com/office/powerpoint/2010/main" val="2165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936FCB-B3C8-4CE0-A999-4A35AE6BB8DC}" type="datetimeFigureOut">
              <a:rPr lang="en-GB" smtClean="0"/>
              <a:t>28/03/2023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809A02-4F6D-45B0-81DB-88B6A04D20C5}" type="slidenum">
              <a:rPr lang="en-GB" smtClean="0"/>
              <a:t>‹#›</a:t>
            </a:fld>
            <a:endParaRPr lang="en-GB"/>
          </a:p>
        </p:txBody>
      </p:sp>
    </p:spTree>
    <p:extLst>
      <p:ext uri="{BB962C8B-B14F-4D97-AF65-F5344CB8AC3E}">
        <p14:creationId xmlns:p14="http://schemas.microsoft.com/office/powerpoint/2010/main" val="207058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936FCB-B3C8-4CE0-A999-4A35AE6BB8DC}" type="datetimeFigureOut">
              <a:rPr lang="en-GB" smtClean="0"/>
              <a:t>28/03/2023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809A02-4F6D-45B0-81DB-88B6A04D20C5}" type="slidenum">
              <a:rPr lang="en-GB" smtClean="0"/>
              <a:t>‹#›</a:t>
            </a:fld>
            <a:endParaRPr lang="en-GB"/>
          </a:p>
        </p:txBody>
      </p:sp>
    </p:spTree>
    <p:extLst>
      <p:ext uri="{BB962C8B-B14F-4D97-AF65-F5344CB8AC3E}">
        <p14:creationId xmlns:p14="http://schemas.microsoft.com/office/powerpoint/2010/main" val="389285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36FCB-B3C8-4CE0-A999-4A35AE6BB8DC}" type="datetimeFigureOut">
              <a:rPr lang="en-GB" smtClean="0"/>
              <a:t>28/03/2023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809A02-4F6D-45B0-81DB-88B6A04D20C5}" type="slidenum">
              <a:rPr lang="en-GB" smtClean="0"/>
              <a:t>‹#›</a:t>
            </a:fld>
            <a:endParaRPr lang="en-GB"/>
          </a:p>
        </p:txBody>
      </p:sp>
    </p:spTree>
    <p:extLst>
      <p:ext uri="{BB962C8B-B14F-4D97-AF65-F5344CB8AC3E}">
        <p14:creationId xmlns:p14="http://schemas.microsoft.com/office/powerpoint/2010/main" val="226594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936FCB-B3C8-4CE0-A999-4A35AE6BB8DC}"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09A02-4F6D-45B0-81DB-88B6A04D20C5}" type="slidenum">
              <a:rPr lang="en-GB" smtClean="0"/>
              <a:t>‹#›</a:t>
            </a:fld>
            <a:endParaRPr lang="en-GB"/>
          </a:p>
        </p:txBody>
      </p:sp>
    </p:spTree>
    <p:extLst>
      <p:ext uri="{BB962C8B-B14F-4D97-AF65-F5344CB8AC3E}">
        <p14:creationId xmlns:p14="http://schemas.microsoft.com/office/powerpoint/2010/main" val="267675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936FCB-B3C8-4CE0-A999-4A35AE6BB8DC}"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09A02-4F6D-45B0-81DB-88B6A04D20C5}" type="slidenum">
              <a:rPr lang="en-GB" smtClean="0"/>
              <a:t>‹#›</a:t>
            </a:fld>
            <a:endParaRPr lang="en-GB"/>
          </a:p>
        </p:txBody>
      </p:sp>
    </p:spTree>
    <p:extLst>
      <p:ext uri="{BB962C8B-B14F-4D97-AF65-F5344CB8AC3E}">
        <p14:creationId xmlns:p14="http://schemas.microsoft.com/office/powerpoint/2010/main" val="425039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36FCB-B3C8-4CE0-A999-4A35AE6BB8DC}" type="datetimeFigureOut">
              <a:rPr lang="en-GB" smtClean="0"/>
              <a:t>28/03/2023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09A02-4F6D-45B0-81DB-88B6A04D20C5}" type="slidenum">
              <a:rPr lang="en-GB" smtClean="0"/>
              <a:t>‹#›</a:t>
            </a:fld>
            <a:endParaRPr lang="en-GB"/>
          </a:p>
        </p:txBody>
      </p:sp>
    </p:spTree>
    <p:extLst>
      <p:ext uri="{BB962C8B-B14F-4D97-AF65-F5344CB8AC3E}">
        <p14:creationId xmlns:p14="http://schemas.microsoft.com/office/powerpoint/2010/main" val="3510736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82D27-8B1C-488A-BBC3-58994C1F575C}" type="datetimeFigureOut">
              <a:rPr lang="en-GB" smtClean="0"/>
              <a:t>28/03/2023</a:t>
            </a:fld>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6E118-4966-4A52-894E-FA0C1466F716}" type="slidenum">
              <a:rPr lang="en-GB" smtClean="0"/>
              <a:t>‹#›</a:t>
            </a:fld>
            <a:endParaRPr lang="en-GB"/>
          </a:p>
        </p:txBody>
      </p:sp>
      <p:sp>
        <p:nvSpPr>
          <p:cNvPr id="7" name="TextBox 6"/>
          <p:cNvSpPr txBox="1"/>
          <p:nvPr/>
        </p:nvSpPr>
        <p:spPr>
          <a:xfrm>
            <a:off x="0" y="6402056"/>
            <a:ext cx="12192000" cy="461665"/>
          </a:xfrm>
          <a:prstGeom prst="rect">
            <a:avLst/>
          </a:prstGeom>
          <a:solidFill>
            <a:srgbClr val="00B0F0"/>
          </a:solidFill>
        </p:spPr>
        <p:txBody>
          <a:bodyPr wrap="square" rtlCol="0">
            <a:spAutoFit/>
          </a:bodyPr>
          <a:lstStyle/>
          <a:p>
            <a:pPr algn="l"/>
            <a:r>
              <a:rPr lang="en-GB" sz="2400" i="0" dirty="0" smtClean="0">
                <a:latin typeface="Impact" panose="020B0806030902050204" pitchFamily="34" charset="0"/>
              </a:rPr>
              <a:t>			Natural Resources</a:t>
            </a:r>
            <a:r>
              <a:rPr lang="en-GB" sz="2400" i="0" baseline="0" dirty="0" smtClean="0">
                <a:latin typeface="Impact" panose="020B0806030902050204" pitchFamily="34" charset="0"/>
              </a:rPr>
              <a:t> </a:t>
            </a:r>
            <a:endParaRPr lang="en-GB" sz="2400" i="0" dirty="0">
              <a:latin typeface="Impact" panose="020B0806030902050204" pitchFamily="34" charset="0"/>
            </a:endParaRPr>
          </a:p>
        </p:txBody>
      </p:sp>
      <p:pic>
        <p:nvPicPr>
          <p:cNvPr id="9" name="Picture 8"/>
          <p:cNvPicPr>
            <a:picLocks noChangeAspect="1"/>
          </p:cNvPicPr>
          <p:nvPr/>
        </p:nvPicPr>
        <p:blipFill>
          <a:blip r:embed="rId13">
            <a:extLst>
              <a:ext uri="{BEBA8EAE-BF5A-486C-A8C5-ECC9F3942E4B}">
                <a14:imgProps xmlns:a14="http://schemas.microsoft.com/office/drawing/2010/main">
                  <a14:imgLayer r:embed="rId14">
                    <a14:imgEffect>
                      <a14:saturation sat="400000"/>
                    </a14:imgEffect>
                  </a14:imgLayer>
                </a14:imgProps>
              </a:ext>
            </a:extLst>
          </a:blip>
          <a:stretch>
            <a:fillRect/>
          </a:stretch>
        </p:blipFill>
        <p:spPr>
          <a:xfrm>
            <a:off x="11685023" y="6402055"/>
            <a:ext cx="416295" cy="447348"/>
          </a:xfrm>
          <a:prstGeom prst="rect">
            <a:avLst/>
          </a:prstGeom>
        </p:spPr>
      </p:pic>
      <p:pic>
        <p:nvPicPr>
          <p:cNvPr id="10" name="Picture 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063923" y="6380295"/>
            <a:ext cx="757645" cy="451779"/>
          </a:xfrm>
          <a:prstGeom prst="rect">
            <a:avLst/>
          </a:prstGeom>
        </p:spPr>
      </p:pic>
      <p:pic>
        <p:nvPicPr>
          <p:cNvPr id="11" name="Picture 10"/>
          <p:cNvPicPr>
            <a:picLocks noChangeAspect="1"/>
          </p:cNvPicPr>
          <p:nvPr/>
        </p:nvPicPr>
        <p:blipFill>
          <a:blip r:embed="rId16"/>
          <a:stretch>
            <a:fillRect/>
          </a:stretch>
        </p:blipFill>
        <p:spPr>
          <a:xfrm>
            <a:off x="10683943" y="6402056"/>
            <a:ext cx="417095" cy="461665"/>
          </a:xfrm>
          <a:prstGeom prst="rect">
            <a:avLst/>
          </a:prstGeom>
        </p:spPr>
      </p:pic>
      <p:pic>
        <p:nvPicPr>
          <p:cNvPr id="12" name="Picture 11"/>
          <p:cNvPicPr>
            <a:picLocks noChangeAspect="1"/>
          </p:cNvPicPr>
          <p:nvPr/>
        </p:nvPicPr>
        <p:blipFill>
          <a:blip r:embed="rId17"/>
          <a:stretch>
            <a:fillRect/>
          </a:stretch>
        </p:blipFill>
        <p:spPr>
          <a:xfrm>
            <a:off x="7706620" y="6459007"/>
            <a:ext cx="494928" cy="390396"/>
          </a:xfrm>
          <a:prstGeom prst="rect">
            <a:avLst/>
          </a:prstGeom>
        </p:spPr>
      </p:pic>
      <p:pic>
        <p:nvPicPr>
          <p:cNvPr id="13" name="Picture 12"/>
          <p:cNvPicPr>
            <a:picLocks noChangeAspect="1"/>
          </p:cNvPicPr>
          <p:nvPr/>
        </p:nvPicPr>
        <p:blipFill>
          <a:blip r:embed="rId18"/>
          <a:stretch>
            <a:fillRect/>
          </a:stretch>
        </p:blipFill>
        <p:spPr>
          <a:xfrm>
            <a:off x="6161362" y="6466949"/>
            <a:ext cx="674393" cy="368957"/>
          </a:xfrm>
          <a:prstGeom prst="rect">
            <a:avLst/>
          </a:prstGeom>
        </p:spPr>
      </p:pic>
      <p:pic>
        <p:nvPicPr>
          <p:cNvPr id="14" name="Picture 13"/>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87381" y="6435819"/>
            <a:ext cx="528881" cy="396254"/>
          </a:xfrm>
          <a:prstGeom prst="rect">
            <a:avLst/>
          </a:prstGeom>
        </p:spPr>
      </p:pic>
    </p:spTree>
    <p:extLst>
      <p:ext uri="{BB962C8B-B14F-4D97-AF65-F5344CB8AC3E}">
        <p14:creationId xmlns:p14="http://schemas.microsoft.com/office/powerpoint/2010/main" val="1663259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thenational.academy/lessons/how-has-the-use-of-natural-resources-changed-65j36d" TargetMode="External"/><Relationship Id="rId2" Type="http://schemas.openxmlformats.org/officeDocument/2006/relationships/hyperlink" Target="https://classroom.thenational.academy/lessons/what-are-the-worlds-natural-resources-6mu3et" TargetMode="External"/><Relationship Id="rId1" Type="http://schemas.openxmlformats.org/officeDocument/2006/relationships/slideLayout" Target="../slideLayouts/slideLayout2.xml"/><Relationship Id="rId6" Type="http://schemas.openxmlformats.org/officeDocument/2006/relationships/hyperlink" Target="https://www.bbc.co.uk/bitesize/topics/zxy4cmn/articles/zncyn9q" TargetMode="External"/><Relationship Id="rId5" Type="http://schemas.openxmlformats.org/officeDocument/2006/relationships/hyperlink" Target="https://www.bbc.co.uk/bitesize/topics/zjsc87h/articles/z3bgvwx" TargetMode="External"/><Relationship Id="rId4" Type="http://schemas.openxmlformats.org/officeDocument/2006/relationships/hyperlink" Target="https://www.bbc.co.uk/bitesize/guides/zxxq4xs/revision/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are natural resources, fossil fuels and renewables</a:t>
            </a:r>
            <a:endParaRPr lang="en-GB" dirty="0"/>
          </a:p>
        </p:txBody>
      </p:sp>
      <p:sp>
        <p:nvSpPr>
          <p:cNvPr id="5" name="Content Placeholder 4"/>
          <p:cNvSpPr>
            <a:spLocks noGrp="1"/>
          </p:cNvSpPr>
          <p:nvPr>
            <p:ph idx="1"/>
          </p:nvPr>
        </p:nvSpPr>
        <p:spPr/>
        <p:txBody>
          <a:bodyPr/>
          <a:lstStyle/>
          <a:p>
            <a:r>
              <a:rPr lang="en-GB" dirty="0" smtClean="0"/>
              <a:t>Natural resources </a:t>
            </a:r>
            <a:r>
              <a:rPr lang="en-GB" dirty="0" smtClean="0">
                <a:hlinkClick r:id="rId2"/>
              </a:rPr>
              <a:t>–</a:t>
            </a:r>
            <a:r>
              <a:rPr lang="en-GB" dirty="0" smtClean="0"/>
              <a:t> complete these 2 lessons </a:t>
            </a:r>
            <a:r>
              <a:rPr lang="en-GB" dirty="0" smtClean="0">
                <a:hlinkClick r:id="rId2"/>
              </a:rPr>
              <a:t>https://classroom.thenational.academy/lessons/what-are-the-worlds-natural-resources-6mu3et</a:t>
            </a:r>
            <a:r>
              <a:rPr lang="en-GB" dirty="0" smtClean="0"/>
              <a:t> and </a:t>
            </a:r>
            <a:r>
              <a:rPr lang="en-GB" dirty="0" smtClean="0">
                <a:hlinkClick r:id="rId3"/>
              </a:rPr>
              <a:t>https://classroom.thenational.academy/lessons/how-has-the-use-of-natural-resources-changed-65j36d</a:t>
            </a:r>
            <a:r>
              <a:rPr lang="en-GB" dirty="0" smtClean="0"/>
              <a:t> </a:t>
            </a:r>
          </a:p>
          <a:p>
            <a:r>
              <a:rPr lang="en-GB" dirty="0" smtClean="0"/>
              <a:t>Fossil fuels – read the 3 sections on this website </a:t>
            </a:r>
            <a:r>
              <a:rPr lang="en-GB" dirty="0" smtClean="0">
                <a:hlinkClick r:id="rId4"/>
              </a:rPr>
              <a:t>https://www.bbc.co.uk/bitesize/guides/zxxq4xs/revision/1</a:t>
            </a:r>
            <a:r>
              <a:rPr lang="en-GB" dirty="0" smtClean="0"/>
              <a:t> </a:t>
            </a:r>
          </a:p>
          <a:p>
            <a:r>
              <a:rPr lang="en-GB" dirty="0" smtClean="0"/>
              <a:t>Energy – read through this webpage and try the quiz! </a:t>
            </a:r>
            <a:r>
              <a:rPr lang="en-GB" dirty="0" smtClean="0">
                <a:hlinkClick r:id="rId5"/>
              </a:rPr>
              <a:t>https://</a:t>
            </a:r>
            <a:r>
              <a:rPr lang="en-GB" smtClean="0">
                <a:hlinkClick r:id="rId5"/>
              </a:rPr>
              <a:t>www.bbc.co.uk/bitesize/topics/zjsc87h/articles/z3bgvwx</a:t>
            </a:r>
            <a:r>
              <a:rPr lang="en-GB" smtClean="0"/>
              <a:t> </a:t>
            </a:r>
            <a:r>
              <a:rPr lang="en-GB"/>
              <a:t>and </a:t>
            </a:r>
            <a:r>
              <a:rPr lang="en-GB">
                <a:hlinkClick r:id="rId6"/>
              </a:rPr>
              <a:t>https</a:t>
            </a:r>
            <a:r>
              <a:rPr lang="en-GB">
                <a:hlinkClick r:id="rId6"/>
              </a:rPr>
              <a:t>://</a:t>
            </a:r>
            <a:r>
              <a:rPr lang="en-GB" smtClean="0">
                <a:hlinkClick r:id="rId6"/>
              </a:rPr>
              <a:t>www.bbc.co.uk/bitesize/topics/zxy4cmn/articles/zncyn9q</a:t>
            </a:r>
            <a:r>
              <a:rPr lang="en-GB" smtClean="0"/>
              <a:t> </a:t>
            </a:r>
            <a:endParaRPr lang="en-GB" dirty="0"/>
          </a:p>
        </p:txBody>
      </p:sp>
    </p:spTree>
    <p:extLst>
      <p:ext uri="{BB962C8B-B14F-4D97-AF65-F5344CB8AC3E}">
        <p14:creationId xmlns:p14="http://schemas.microsoft.com/office/powerpoint/2010/main" val="392696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7571" y="781052"/>
            <a:ext cx="103255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defTabSz="457200">
              <a:spcBef>
                <a:spcPct val="50000"/>
              </a:spcBef>
              <a:buClrTx/>
              <a:buSzTx/>
              <a:buNone/>
            </a:pPr>
            <a:r>
              <a:rPr lang="en-US" altLang="en-US" sz="2400" dirty="0">
                <a:solidFill>
                  <a:prstClr val="black"/>
                </a:solidFill>
                <a:latin typeface="Arial" panose="020B0604020202020204" pitchFamily="34" charset="0"/>
              </a:rPr>
              <a:t>300 million years ago, plants</a:t>
            </a:r>
            <a:r>
              <a:rPr lang="en-US" altLang="en-US" sz="2400" dirty="0">
                <a:solidFill>
                  <a:srgbClr val="000066"/>
                </a:solidFill>
                <a:latin typeface="Arial" panose="020B0604020202020204" pitchFamily="34" charset="0"/>
              </a:rPr>
              <a:t> </a:t>
            </a:r>
            <a:r>
              <a:rPr lang="en-US" altLang="en-US" sz="2400" b="1" dirty="0">
                <a:solidFill>
                  <a:srgbClr val="FF6600"/>
                </a:solidFill>
                <a:latin typeface="Arial" panose="020B0604020202020204" pitchFamily="34" charset="0"/>
              </a:rPr>
              <a:t>photosynthesized</a:t>
            </a:r>
            <a:r>
              <a:rPr lang="en-US" altLang="en-US" sz="2400" dirty="0">
                <a:solidFill>
                  <a:srgbClr val="000066"/>
                </a:solidFill>
                <a:latin typeface="Arial" panose="020B0604020202020204" pitchFamily="34" charset="0"/>
              </a:rPr>
              <a:t> </a:t>
            </a:r>
            <a:r>
              <a:rPr lang="en-US" altLang="en-US" sz="2400" dirty="0">
                <a:solidFill>
                  <a:prstClr val="black"/>
                </a:solidFill>
                <a:latin typeface="Arial" panose="020B0604020202020204" pitchFamily="34" charset="0"/>
              </a:rPr>
              <a:t>and stored the Sun’s energy. Dead plants fell into swampy water and the mud stopped them from rotting away.</a:t>
            </a:r>
          </a:p>
        </p:txBody>
      </p:sp>
      <p:sp>
        <p:nvSpPr>
          <p:cNvPr id="19459" name="Text Box 3"/>
          <p:cNvSpPr txBox="1">
            <a:spLocks noChangeArrowheads="1"/>
          </p:cNvSpPr>
          <p:nvPr/>
        </p:nvSpPr>
        <p:spPr bwMode="auto">
          <a:xfrm>
            <a:off x="1348011" y="3804148"/>
            <a:ext cx="57680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defTabSz="457200">
              <a:spcBef>
                <a:spcPct val="0"/>
              </a:spcBef>
              <a:buClrTx/>
              <a:buSzTx/>
              <a:buNone/>
            </a:pPr>
            <a:r>
              <a:rPr lang="en-US" altLang="en-US" sz="2400" dirty="0">
                <a:solidFill>
                  <a:prstClr val="black"/>
                </a:solidFill>
                <a:latin typeface="Arial" panose="020B0604020202020204" pitchFamily="34" charset="0"/>
              </a:rPr>
              <a:t>There is still a great deal of coal and this resource will last the longest. However, it also creates the most pollution when burnt.</a:t>
            </a:r>
          </a:p>
        </p:txBody>
      </p:sp>
      <p:sp>
        <p:nvSpPr>
          <p:cNvPr id="19460" name="Rectangle 4"/>
          <p:cNvSpPr>
            <a:spLocks noGrp="1" noChangeArrowheads="1"/>
          </p:cNvSpPr>
          <p:nvPr>
            <p:ph type="title" idx="4294967295"/>
          </p:nvPr>
        </p:nvSpPr>
        <p:spPr>
          <a:xfrm>
            <a:off x="1708638" y="3176"/>
            <a:ext cx="8229600" cy="777875"/>
          </a:xfrm>
        </p:spPr>
        <p:txBody>
          <a:bodyPr/>
          <a:lstStyle/>
          <a:p>
            <a:pPr eaLnBrk="1" hangingPunct="1">
              <a:defRPr/>
            </a:pPr>
            <a:r>
              <a:rPr lang="en-GB" sz="3600" dirty="0"/>
              <a:t>Formation of coal</a:t>
            </a:r>
          </a:p>
        </p:txBody>
      </p:sp>
      <p:pic>
        <p:nvPicPr>
          <p:cNvPr id="19461" name="Picture 5" descr="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29" y="4063207"/>
            <a:ext cx="853413" cy="166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215802" y="2076546"/>
            <a:ext cx="68679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defTabSz="457200">
              <a:spcBef>
                <a:spcPct val="50000"/>
              </a:spcBef>
              <a:buClrTx/>
              <a:buSzTx/>
              <a:buNone/>
            </a:pPr>
            <a:r>
              <a:rPr lang="en-US" altLang="en-US" sz="2400" dirty="0">
                <a:solidFill>
                  <a:prstClr val="black"/>
                </a:solidFill>
                <a:latin typeface="Arial" panose="020B0604020202020204" pitchFamily="34" charset="0"/>
              </a:rPr>
              <a:t>Over the years, the mud piled up and squashed the plants. After millions of years under this pressure, the mud becomes rock and the plants become coal.</a:t>
            </a:r>
            <a:endParaRPr lang="en-GB" altLang="en-US" sz="2400" dirty="0">
              <a:solidFill>
                <a:prstClr val="black"/>
              </a:solidFill>
              <a:latin typeface="Arial" panose="020B0604020202020204" pitchFamily="34" charset="0"/>
            </a:endParaRPr>
          </a:p>
        </p:txBody>
      </p:sp>
      <p:pic>
        <p:nvPicPr>
          <p:cNvPr id="19464" name="Picture 8" descr="coal3"/>
          <p:cNvPicPr>
            <a:picLocks noChangeAspect="1" noChangeArrowheads="1"/>
          </p:cNvPicPr>
          <p:nvPr/>
        </p:nvPicPr>
        <p:blipFill>
          <a:blip r:embed="rId3">
            <a:extLst>
              <a:ext uri="{28A0092B-C50C-407E-A947-70E740481C1C}">
                <a14:useLocalDpi xmlns:a14="http://schemas.microsoft.com/office/drawing/2010/main" val="0"/>
              </a:ext>
            </a:extLst>
          </a:blip>
          <a:srcRect b="4395"/>
          <a:stretch>
            <a:fillRect/>
          </a:stretch>
        </p:blipFill>
        <p:spPr bwMode="auto">
          <a:xfrm>
            <a:off x="7298574" y="1671398"/>
            <a:ext cx="4028755" cy="462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4716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90945" y="832981"/>
            <a:ext cx="103754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defTabSz="457200">
              <a:spcBef>
                <a:spcPct val="50000"/>
              </a:spcBef>
              <a:buClrTx/>
              <a:buSzTx/>
              <a:buNone/>
            </a:pPr>
            <a:r>
              <a:rPr lang="en-US" altLang="en-US" sz="2400" dirty="0">
                <a:solidFill>
                  <a:prstClr val="black"/>
                </a:solidFill>
                <a:latin typeface="Arial" panose="020B0604020202020204" pitchFamily="34" charset="0"/>
              </a:rPr>
              <a:t>Oil is also biological in origin. Millions of years ago tiny animals lived in the sea. Like now, their ecosystem was dependent upon heat and light from the Sun and photosynthesis by plants.</a:t>
            </a:r>
            <a:r>
              <a:rPr lang="en-US" altLang="en-US" sz="2400" dirty="0">
                <a:solidFill>
                  <a:srgbClr val="000066"/>
                </a:solidFill>
                <a:latin typeface="Arial" panose="020B0604020202020204" pitchFamily="34" charset="0"/>
              </a:rPr>
              <a:t>  </a:t>
            </a:r>
          </a:p>
        </p:txBody>
      </p:sp>
      <p:sp>
        <p:nvSpPr>
          <p:cNvPr id="21507" name="Text Box 3"/>
          <p:cNvSpPr txBox="1">
            <a:spLocks noChangeArrowheads="1"/>
          </p:cNvSpPr>
          <p:nvPr/>
        </p:nvSpPr>
        <p:spPr bwMode="auto">
          <a:xfrm>
            <a:off x="290945" y="3003929"/>
            <a:ext cx="685756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defTabSz="457200">
              <a:spcBef>
                <a:spcPct val="50000"/>
              </a:spcBef>
              <a:buClrTx/>
              <a:buSzTx/>
              <a:buNone/>
            </a:pPr>
            <a:r>
              <a:rPr lang="en-US" altLang="en-US" sz="2400" dirty="0">
                <a:solidFill>
                  <a:prstClr val="black"/>
                </a:solidFill>
                <a:latin typeface="Arial" panose="020B0604020202020204" pitchFamily="34" charset="0"/>
              </a:rPr>
              <a:t>Over millions of years, they got buried deeper by the mud and sand. The temperature and pressure (caused by the weight of the sediments and deep burial) changed the mud and sand into rock and the dead animals into crude oil and natural gas.</a:t>
            </a:r>
          </a:p>
        </p:txBody>
      </p:sp>
      <p:pic>
        <p:nvPicPr>
          <p:cNvPr id="21508" name="Picture 4" descr="oil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589" y="2655366"/>
            <a:ext cx="3747595" cy="369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Grp="1" noChangeArrowheads="1"/>
          </p:cNvSpPr>
          <p:nvPr>
            <p:ph type="title" idx="4294967295"/>
          </p:nvPr>
        </p:nvSpPr>
        <p:spPr>
          <a:xfrm>
            <a:off x="587375" y="126543"/>
            <a:ext cx="8930697" cy="706438"/>
          </a:xfrm>
        </p:spPr>
        <p:txBody>
          <a:bodyPr>
            <a:normAutofit/>
          </a:bodyPr>
          <a:lstStyle/>
          <a:p>
            <a:pPr eaLnBrk="1" hangingPunct="1">
              <a:defRPr/>
            </a:pPr>
            <a:r>
              <a:rPr lang="en-GB" sz="4000" dirty="0"/>
              <a:t>Formation of </a:t>
            </a:r>
            <a:r>
              <a:rPr lang="en-GB" sz="4000" dirty="0" smtClean="0"/>
              <a:t>crude oil and natural gas</a:t>
            </a:r>
            <a:endParaRPr lang="en-GB" sz="4000" dirty="0"/>
          </a:p>
        </p:txBody>
      </p:sp>
      <p:sp>
        <p:nvSpPr>
          <p:cNvPr id="21511" name="Text Box 7"/>
          <p:cNvSpPr txBox="1">
            <a:spLocks noChangeArrowheads="1"/>
          </p:cNvSpPr>
          <p:nvPr/>
        </p:nvSpPr>
        <p:spPr bwMode="auto">
          <a:xfrm>
            <a:off x="290945" y="2103121"/>
            <a:ext cx="100928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defTabSz="457200">
              <a:spcBef>
                <a:spcPct val="50000"/>
              </a:spcBef>
              <a:buClrTx/>
              <a:buSzTx/>
              <a:buNone/>
            </a:pPr>
            <a:r>
              <a:rPr lang="en-US" altLang="en-US" sz="2400">
                <a:solidFill>
                  <a:prstClr val="black"/>
                </a:solidFill>
                <a:latin typeface="Arial" panose="020B0604020202020204" pitchFamily="34" charset="0"/>
              </a:rPr>
              <a:t>When they died they fell into mud and sand at the bottom of the sea but they did not rot away.</a:t>
            </a:r>
            <a:endParaRPr lang="en-GB" altLang="en-US" sz="2400">
              <a:solidFill>
                <a:prstClr val="black"/>
              </a:solidFill>
              <a:latin typeface="Arial" panose="020B0604020202020204" pitchFamily="34" charset="0"/>
            </a:endParaRPr>
          </a:p>
        </p:txBody>
      </p:sp>
      <p:pic>
        <p:nvPicPr>
          <p:cNvPr id="21512" name="Picture 8" descr="seacre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356" y="5007120"/>
            <a:ext cx="34004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692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par>
                                <p:cTn id="7" presetID="2" presetClass="entr" presetSubtype="9" fill="hold" nodeType="withEffect">
                                  <p:stCondLst>
                                    <p:cond delay="0"/>
                                  </p:stCondLst>
                                  <p:childTnLst>
                                    <p:set>
                                      <p:cBhvr>
                                        <p:cTn id="8" dur="1" fill="hold">
                                          <p:stCondLst>
                                            <p:cond delay="0"/>
                                          </p:stCondLst>
                                        </p:cTn>
                                        <p:tgtEl>
                                          <p:spTgt spid="21512"/>
                                        </p:tgtEl>
                                        <p:attrNameLst>
                                          <p:attrName>style.visibility</p:attrName>
                                        </p:attrNameLst>
                                      </p:cBhvr>
                                      <p:to>
                                        <p:strVal val="visible"/>
                                      </p:to>
                                    </p:set>
                                    <p:anim calcmode="lin" valueType="num">
                                      <p:cBhvr additive="base">
                                        <p:cTn id="9" dur="1000" fill="hold"/>
                                        <p:tgtEl>
                                          <p:spTgt spid="21512"/>
                                        </p:tgtEl>
                                        <p:attrNameLst>
                                          <p:attrName>ppt_x</p:attrName>
                                        </p:attrNameLst>
                                      </p:cBhvr>
                                      <p:tavLst>
                                        <p:tav tm="0">
                                          <p:val>
                                            <p:strVal val="0-#ppt_w/2"/>
                                          </p:val>
                                        </p:tav>
                                        <p:tav tm="100000">
                                          <p:val>
                                            <p:strVal val="#ppt_x"/>
                                          </p:val>
                                        </p:tav>
                                      </p:tavLst>
                                    </p:anim>
                                    <p:anim calcmode="lin" valueType="num">
                                      <p:cBhvr additive="base">
                                        <p:cTn id="10" dur="1000" fill="hold"/>
                                        <p:tgtEl>
                                          <p:spTgt spid="21512"/>
                                        </p:tgtEl>
                                        <p:attrNameLst>
                                          <p:attrName>ppt_y</p:attrName>
                                        </p:attrNameLst>
                                      </p:cBhvr>
                                      <p:tavLst>
                                        <p:tav tm="0">
                                          <p:val>
                                            <p:strVal val="0-#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P spid="215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3651464"/>
              </p:ext>
            </p:extLst>
          </p:nvPr>
        </p:nvGraphicFramePr>
        <p:xfrm>
          <a:off x="241795" y="1111030"/>
          <a:ext cx="7886700" cy="4754376"/>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234616926"/>
                    </a:ext>
                  </a:extLst>
                </a:gridCol>
                <a:gridCol w="870824">
                  <a:extLst>
                    <a:ext uri="{9D8B030D-6E8A-4147-A177-3AD203B41FA5}">
                      <a16:colId xmlns:a16="http://schemas.microsoft.com/office/drawing/2014/main" val="3946224615"/>
                    </a:ext>
                  </a:extLst>
                </a:gridCol>
                <a:gridCol w="657855">
                  <a:extLst>
                    <a:ext uri="{9D8B030D-6E8A-4147-A177-3AD203B41FA5}">
                      <a16:colId xmlns:a16="http://schemas.microsoft.com/office/drawing/2014/main" val="255713703"/>
                    </a:ext>
                  </a:extLst>
                </a:gridCol>
                <a:gridCol w="1100221">
                  <a:extLst>
                    <a:ext uri="{9D8B030D-6E8A-4147-A177-3AD203B41FA5}">
                      <a16:colId xmlns:a16="http://schemas.microsoft.com/office/drawing/2014/main" val="2623278043"/>
                    </a:ext>
                  </a:extLst>
                </a:gridCol>
                <a:gridCol w="2628900">
                  <a:extLst>
                    <a:ext uri="{9D8B030D-6E8A-4147-A177-3AD203B41FA5}">
                      <a16:colId xmlns:a16="http://schemas.microsoft.com/office/drawing/2014/main" val="71829674"/>
                    </a:ext>
                  </a:extLst>
                </a:gridCol>
              </a:tblGrid>
              <a:tr h="50971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Oil, gas, coal wood and rubbish are burned to create heat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en-GB" sz="1600" dirty="0"/>
                        <a:t>Natural sources are used to create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713309"/>
                  </a:ext>
                </a:extLst>
              </a:tr>
              <a:tr h="295096">
                <a:tc gridSpan="2">
                  <a:txBody>
                    <a:bodyPr/>
                    <a:lstStyle/>
                    <a:p>
                      <a:pPr algn="ctr"/>
                      <a:endParaRPr lang="en-GB"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6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endParaRPr lang="en-GB" sz="16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1603909"/>
                  </a:ext>
                </a:extLst>
              </a:tr>
              <a:tr h="72432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The heat generated from the fuel is used to boil water and create steam, and a jet of this is sent to the turbine.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en-GB" sz="1600" dirty="0"/>
                        <a:t>Wind, fast flowing water and tides</a:t>
                      </a:r>
                      <a:r>
                        <a:rPr lang="en-GB" sz="1600" baseline="0" dirty="0"/>
                        <a:t> are able to move a turbine.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6244284"/>
                  </a:ext>
                </a:extLst>
              </a:tr>
              <a:tr h="295096">
                <a:tc gridSpan="2">
                  <a:txBody>
                    <a:bodyPr/>
                    <a:lstStyle/>
                    <a:p>
                      <a:pPr algn="ctr"/>
                      <a:endParaRPr lang="en-GB"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6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6071139"/>
                  </a:ext>
                </a:extLst>
              </a:tr>
              <a:tr h="418974">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The turbine spins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4073012"/>
                  </a:ext>
                </a:extLst>
              </a:tr>
              <a:tr h="295096">
                <a:tc>
                  <a:txBody>
                    <a:bodyPr/>
                    <a:lstStyle/>
                    <a:p>
                      <a:pPr algn="ctr"/>
                      <a:endParaRPr lang="en-GB"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GB"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pPr algn="ctr"/>
                      <a:endParaRPr lang="en-GB"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8762537"/>
                  </a:ext>
                </a:extLst>
              </a:tr>
              <a:tr h="418974">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A generator containing the electromagnet and coil is powered by the turbine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2215477"/>
                  </a:ext>
                </a:extLst>
              </a:tr>
              <a:tr h="295096">
                <a:tc>
                  <a:txBody>
                    <a:bodyPr/>
                    <a:lstStyle/>
                    <a:p>
                      <a:pPr algn="ctr"/>
                      <a:endParaRPr lang="en-GB"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GB"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pPr algn="ctr"/>
                      <a:endParaRPr lang="en-GB"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8260134"/>
                  </a:ext>
                </a:extLst>
              </a:tr>
              <a:tr h="418974">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As the electromagnet turns electricity is produced!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0127422"/>
                  </a:ext>
                </a:extLst>
              </a:tr>
              <a:tr h="295096">
                <a:tc>
                  <a:txBody>
                    <a:bodyPr/>
                    <a:lstStyle/>
                    <a:p>
                      <a:pPr algn="ctr"/>
                      <a:endParaRPr lang="en-GB" sz="16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endParaRPr lang="en-GB"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a:txBody>
                    <a:bodyPr/>
                    <a:lstStyle/>
                    <a:p>
                      <a:pPr algn="ctr"/>
                      <a:endParaRPr lang="en-GB"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7465128"/>
                  </a:ext>
                </a:extLst>
              </a:tr>
              <a:tr h="418974">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Cables are used to carry electricity away to where it is needed such as schools and homes.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9674315"/>
                  </a:ext>
                </a:extLst>
              </a:tr>
            </a:tbl>
          </a:graphicData>
        </a:graphic>
      </p:graphicFrame>
      <p:sp>
        <p:nvSpPr>
          <p:cNvPr id="8" name="Down Arrow 7"/>
          <p:cNvSpPr/>
          <p:nvPr/>
        </p:nvSpPr>
        <p:spPr>
          <a:xfrm>
            <a:off x="1852465" y="1728644"/>
            <a:ext cx="280349" cy="24618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1862945" y="2913616"/>
            <a:ext cx="280349" cy="24618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4036658" y="3644118"/>
            <a:ext cx="280349" cy="24618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4036657" y="4352004"/>
            <a:ext cx="280349" cy="24618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4036657" y="5182982"/>
            <a:ext cx="280349" cy="24618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5514981" y="1745381"/>
            <a:ext cx="280349" cy="24618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5525461" y="2930353"/>
            <a:ext cx="280349" cy="24618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14025717-3494-4E83-8096-9E97BCDB6D99}"/>
              </a:ext>
            </a:extLst>
          </p:cNvPr>
          <p:cNvSpPr txBox="1">
            <a:spLocks/>
          </p:cNvSpPr>
          <p:nvPr/>
        </p:nvSpPr>
        <p:spPr>
          <a:xfrm>
            <a:off x="332509" y="44624"/>
            <a:ext cx="11737571" cy="802902"/>
          </a:xfrm>
          <a:prstGeom prst="rect">
            <a:avLst/>
          </a:prstGeom>
          <a:solidFill>
            <a:schemeClr val="accent6">
              <a:lumMod val="60000"/>
              <a:lumOff val="40000"/>
            </a:schemeClr>
          </a:solidFill>
          <a:ln w="38100" cmpd="sng">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alibri"/>
                <a:cs typeface="Calibri"/>
              </a:rPr>
              <a:t>How is Electrical Energy Produced?</a:t>
            </a:r>
          </a:p>
        </p:txBody>
      </p:sp>
      <p:pic>
        <p:nvPicPr>
          <p:cNvPr id="1026" name="Picture 2" descr="How electricity is generated - U.S. Energy Information Administration (E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376" y="3488218"/>
            <a:ext cx="3959624" cy="16960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rious Methods of Generating Electricity | RITE Systems Analysis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400" y="1065155"/>
            <a:ext cx="3638089" cy="207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3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BD539E-198F-42E5-B3FC-70DA00321575}"/>
              </a:ext>
            </a:extLst>
          </p:cNvPr>
          <p:cNvSpPr txBox="1">
            <a:spLocks/>
          </p:cNvSpPr>
          <p:nvPr/>
        </p:nvSpPr>
        <p:spPr>
          <a:xfrm>
            <a:off x="257695" y="186612"/>
            <a:ext cx="11646130" cy="802902"/>
          </a:xfrm>
          <a:prstGeom prst="rect">
            <a:avLst/>
          </a:prstGeom>
          <a:solidFill>
            <a:schemeClr val="accent6">
              <a:lumMod val="60000"/>
              <a:lumOff val="40000"/>
            </a:schemeClr>
          </a:solidFill>
          <a:ln w="38100" cmpd="sng">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Calibri"/>
                <a:cs typeface="Calibri"/>
              </a:rPr>
              <a:t>How is Renewable Energy Produced?</a:t>
            </a:r>
          </a:p>
        </p:txBody>
      </p:sp>
      <p:pic>
        <p:nvPicPr>
          <p:cNvPr id="2" name="Picture 1"/>
          <p:cNvPicPr>
            <a:picLocks noChangeAspect="1"/>
          </p:cNvPicPr>
          <p:nvPr/>
        </p:nvPicPr>
        <p:blipFill>
          <a:blip r:embed="rId2"/>
          <a:stretch>
            <a:fillRect/>
          </a:stretch>
        </p:blipFill>
        <p:spPr>
          <a:xfrm>
            <a:off x="5344618" y="1853738"/>
            <a:ext cx="6559207" cy="3671313"/>
          </a:xfrm>
          <a:prstGeom prst="rect">
            <a:avLst/>
          </a:prstGeom>
        </p:spPr>
      </p:pic>
      <p:pic>
        <p:nvPicPr>
          <p:cNvPr id="4" name="Picture 3"/>
          <p:cNvPicPr>
            <a:picLocks noChangeAspect="1"/>
          </p:cNvPicPr>
          <p:nvPr/>
        </p:nvPicPr>
        <p:blipFill>
          <a:blip r:embed="rId3"/>
          <a:stretch>
            <a:fillRect/>
          </a:stretch>
        </p:blipFill>
        <p:spPr>
          <a:xfrm>
            <a:off x="130447" y="1346662"/>
            <a:ext cx="5345687" cy="4412059"/>
          </a:xfrm>
          <a:prstGeom prst="rect">
            <a:avLst/>
          </a:prstGeom>
        </p:spPr>
      </p:pic>
    </p:spTree>
    <p:extLst>
      <p:ext uri="{BB962C8B-B14F-4D97-AF65-F5344CB8AC3E}">
        <p14:creationId xmlns:p14="http://schemas.microsoft.com/office/powerpoint/2010/main" val="1031313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tural resources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al resources template" id="{F7DF616E-CEF3-48C8-BF11-AABE39270512}" vid="{FB5ADBBA-E96F-4BB5-B18D-3D131048CB6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9" ma:contentTypeDescription="Create a new document." ma:contentTypeScope="" ma:versionID="2818edeb87754b816a04c06b567c9cd5">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0f69a71ef8ddfd4589663ba2b2d2b7dc"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CCF1BF5B-660D-4841-9E8C-99218E4B8ECD}"/>
</file>

<file path=customXml/itemProps2.xml><?xml version="1.0" encoding="utf-8"?>
<ds:datastoreItem xmlns:ds="http://schemas.openxmlformats.org/officeDocument/2006/customXml" ds:itemID="{71E1766E-5642-47E0-AC44-9C8A2FB74DD2}"/>
</file>

<file path=customXml/itemProps3.xml><?xml version="1.0" encoding="utf-8"?>
<ds:datastoreItem xmlns:ds="http://schemas.openxmlformats.org/officeDocument/2006/customXml" ds:itemID="{F8580516-847A-4D6A-8E66-5288FFA74E1D}"/>
</file>

<file path=docProps/app.xml><?xml version="1.0" encoding="utf-8"?>
<Properties xmlns="http://schemas.openxmlformats.org/officeDocument/2006/extended-properties" xmlns:vt="http://schemas.openxmlformats.org/officeDocument/2006/docPropsVTypes">
  <TotalTime>11</TotalTime>
  <Words>371</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 Light</vt:lpstr>
      <vt:lpstr>Impact</vt:lpstr>
      <vt:lpstr>Wingdings</vt:lpstr>
      <vt:lpstr>Office Theme</vt:lpstr>
      <vt:lpstr>Natural resources template</vt:lpstr>
      <vt:lpstr>What are natural resources, fossil fuels and renewables</vt:lpstr>
      <vt:lpstr>Formation of coal</vt:lpstr>
      <vt:lpstr>Formation of crude oil and natural gas</vt:lpstr>
      <vt:lpstr>PowerPoint Presentation</vt:lpstr>
      <vt:lpstr>PowerPoint Presentation</vt:lpstr>
    </vt:vector>
  </TitlesOfParts>
  <Company>St Mary's Catholic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natural resources, fossil fuels and renewables</dc:title>
  <dc:creator>Bilton, Jennifer</dc:creator>
  <cp:lastModifiedBy>Bilton, Jennifer</cp:lastModifiedBy>
  <cp:revision>4</cp:revision>
  <dcterms:created xsi:type="dcterms:W3CDTF">2023-03-27T21:54:39Z</dcterms:created>
  <dcterms:modified xsi:type="dcterms:W3CDTF">2023-03-28T10:15:37Z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