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102306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193816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8453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26231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4AD2E11-72CE-4451-AF8D-A7D9BE758786}"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81979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4AD2E11-72CE-4451-AF8D-A7D9BE758786}"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117473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AD2E11-72CE-4451-AF8D-A7D9BE758786}" type="datetimeFigureOut">
              <a:rPr lang="en-GB" smtClean="0"/>
              <a:t>27/03/2023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104915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4AD2E11-72CE-4451-AF8D-A7D9BE758786}" type="datetimeFigureOut">
              <a:rPr lang="en-GB" smtClean="0"/>
              <a:t>27/03/2023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231594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D2E11-72CE-4451-AF8D-A7D9BE758786}" type="datetimeFigureOut">
              <a:rPr lang="en-GB" smtClean="0"/>
              <a:t>27/03/2023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000743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4AD2E11-72CE-4451-AF8D-A7D9BE758786}"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88772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4AD2E11-72CE-4451-AF8D-A7D9BE758786}"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26865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D2E11-72CE-4451-AF8D-A7D9BE758786}" type="datetimeFigureOut">
              <a:rPr lang="en-GB" smtClean="0"/>
              <a:t>27/03/2023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BC2B8-0F97-459D-98C0-C7C20AD4F4D8}" type="slidenum">
              <a:rPr lang="en-GB" smtClean="0"/>
              <a:t>‹#›</a:t>
            </a:fld>
            <a:endParaRPr lang="en-GB"/>
          </a:p>
        </p:txBody>
      </p:sp>
    </p:spTree>
    <p:extLst>
      <p:ext uri="{BB962C8B-B14F-4D97-AF65-F5344CB8AC3E}">
        <p14:creationId xmlns:p14="http://schemas.microsoft.com/office/powerpoint/2010/main" val="3471224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bc.co.uk/bitesize/guides/z2qpg82/revision/1" TargetMode="External"/><Relationship Id="rId2" Type="http://schemas.openxmlformats.org/officeDocument/2006/relationships/hyperlink" Target="https://www.bbc.co.uk/bitesize/guides/zyhd6fr/revision/1" TargetMode="External"/><Relationship Id="rId1" Type="http://schemas.openxmlformats.org/officeDocument/2006/relationships/slideLayout" Target="../slideLayouts/slideLayout2.xml"/><Relationship Id="rId4" Type="http://schemas.openxmlformats.org/officeDocument/2006/relationships/hyperlink" Target="https://www.internetgeography.net/gcse-geography-interactive-revision/graphical-skills-in-geography-interactive-revision/"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678759" y="14289"/>
            <a:ext cx="9085036" cy="1025933"/>
          </a:xfrm>
        </p:spPr>
        <p:txBody>
          <a:bodyPr>
            <a:noAutofit/>
          </a:bodyPr>
          <a:lstStyle/>
          <a:p>
            <a:pPr algn="ctr" eaLnBrk="1" hangingPunct="1"/>
            <a:r>
              <a:rPr lang="en-GB" altLang="en-US" sz="2800" u="sng" dirty="0" smtClean="0">
                <a:latin typeface="+mn-lt"/>
              </a:rPr>
              <a:t>Measures of central tendency (mean</a:t>
            </a:r>
            <a:r>
              <a:rPr lang="en-GB" altLang="en-US" sz="2800" u="sng" dirty="0">
                <a:latin typeface="+mn-lt"/>
              </a:rPr>
              <a:t>, median and </a:t>
            </a:r>
            <a:r>
              <a:rPr lang="en-GB" altLang="en-US" sz="2800" u="sng" dirty="0" smtClean="0">
                <a:latin typeface="+mn-lt"/>
              </a:rPr>
              <a:t>mode) and measures of dispersion (range and interquartile range</a:t>
            </a:r>
            <a:endParaRPr lang="en-GB" altLang="en-US" sz="2800" u="sng" dirty="0">
              <a:latin typeface="+mn-lt"/>
            </a:endParaRPr>
          </a:p>
        </p:txBody>
      </p:sp>
      <p:sp>
        <p:nvSpPr>
          <p:cNvPr id="30723" name="Rectangle 3"/>
          <p:cNvSpPr>
            <a:spLocks noGrp="1" noChangeArrowheads="1"/>
          </p:cNvSpPr>
          <p:nvPr>
            <p:ph type="body" idx="1"/>
          </p:nvPr>
        </p:nvSpPr>
        <p:spPr>
          <a:xfrm>
            <a:off x="404949" y="1040222"/>
            <a:ext cx="10959737" cy="5654675"/>
          </a:xfrm>
        </p:spPr>
        <p:txBody>
          <a:bodyPr>
            <a:normAutofit fontScale="92500" lnSpcReduction="10000"/>
          </a:bodyPr>
          <a:lstStyle/>
          <a:p>
            <a:pPr eaLnBrk="1" hangingPunct="1">
              <a:lnSpc>
                <a:spcPct val="90000"/>
              </a:lnSpc>
            </a:pPr>
            <a:r>
              <a:rPr lang="en-GB" altLang="en-US" sz="2400" u="sng" dirty="0"/>
              <a:t>MEAN</a:t>
            </a:r>
          </a:p>
          <a:p>
            <a:pPr eaLnBrk="1" hangingPunct="1">
              <a:lnSpc>
                <a:spcPct val="90000"/>
              </a:lnSpc>
              <a:buFontTx/>
              <a:buNone/>
            </a:pPr>
            <a:r>
              <a:rPr lang="en-GB" altLang="en-US" sz="2400" dirty="0"/>
              <a:t>	The sum of all the values divided by the number of values.</a:t>
            </a:r>
          </a:p>
          <a:p>
            <a:pPr eaLnBrk="1" hangingPunct="1">
              <a:lnSpc>
                <a:spcPct val="90000"/>
              </a:lnSpc>
              <a:buFontTx/>
              <a:buNone/>
            </a:pPr>
            <a:endParaRPr lang="en-GB" altLang="en-US" sz="2400" dirty="0"/>
          </a:p>
          <a:p>
            <a:pPr eaLnBrk="1" hangingPunct="1">
              <a:lnSpc>
                <a:spcPct val="90000"/>
              </a:lnSpc>
            </a:pPr>
            <a:r>
              <a:rPr lang="en-GB" altLang="en-US" sz="2400" u="sng" dirty="0"/>
              <a:t>MEDIAN</a:t>
            </a:r>
          </a:p>
          <a:p>
            <a:pPr eaLnBrk="1" hangingPunct="1">
              <a:lnSpc>
                <a:spcPct val="90000"/>
              </a:lnSpc>
              <a:buFontTx/>
              <a:buNone/>
            </a:pPr>
            <a:r>
              <a:rPr lang="en-GB" altLang="en-US" sz="2400" dirty="0"/>
              <a:t>	The mi</a:t>
            </a:r>
            <a:r>
              <a:rPr lang="en-GB" altLang="en-US" sz="2400" dirty="0">
                <a:solidFill>
                  <a:srgbClr val="FF3300"/>
                </a:solidFill>
              </a:rPr>
              <a:t>dd</a:t>
            </a:r>
            <a:r>
              <a:rPr lang="en-GB" altLang="en-US" sz="2400" dirty="0"/>
              <a:t>le value when they are arranged in size order.</a:t>
            </a:r>
          </a:p>
          <a:p>
            <a:pPr eaLnBrk="1" hangingPunct="1">
              <a:lnSpc>
                <a:spcPct val="90000"/>
              </a:lnSpc>
              <a:buFontTx/>
              <a:buNone/>
            </a:pPr>
            <a:endParaRPr lang="en-GB" altLang="en-US" sz="2400" dirty="0"/>
          </a:p>
          <a:p>
            <a:pPr eaLnBrk="1" hangingPunct="1">
              <a:lnSpc>
                <a:spcPct val="90000"/>
              </a:lnSpc>
            </a:pPr>
            <a:r>
              <a:rPr lang="en-GB" altLang="en-US" sz="2400" u="sng" dirty="0"/>
              <a:t>MODE</a:t>
            </a:r>
          </a:p>
          <a:p>
            <a:pPr eaLnBrk="1" hangingPunct="1">
              <a:lnSpc>
                <a:spcPct val="90000"/>
              </a:lnSpc>
              <a:buFontTx/>
              <a:buNone/>
            </a:pPr>
            <a:r>
              <a:rPr lang="en-GB" altLang="en-US" sz="2400" dirty="0"/>
              <a:t>	The </a:t>
            </a:r>
            <a:r>
              <a:rPr lang="en-GB" altLang="en-US" sz="2400" dirty="0">
                <a:solidFill>
                  <a:srgbClr val="FF3300"/>
                </a:solidFill>
              </a:rPr>
              <a:t>mo</a:t>
            </a:r>
            <a:r>
              <a:rPr lang="en-GB" altLang="en-US" sz="2400" dirty="0"/>
              <a:t>st common value.</a:t>
            </a:r>
          </a:p>
          <a:p>
            <a:pPr eaLnBrk="1" hangingPunct="1">
              <a:lnSpc>
                <a:spcPct val="90000"/>
              </a:lnSpc>
              <a:buFontTx/>
              <a:buNone/>
            </a:pPr>
            <a:endParaRPr lang="en-GB" altLang="en-US" sz="2400" dirty="0"/>
          </a:p>
          <a:p>
            <a:pPr eaLnBrk="1" hangingPunct="1">
              <a:lnSpc>
                <a:spcPct val="90000"/>
              </a:lnSpc>
            </a:pPr>
            <a:r>
              <a:rPr lang="en-GB" altLang="en-US" sz="2400" u="sng" dirty="0"/>
              <a:t>RANGE</a:t>
            </a:r>
          </a:p>
          <a:p>
            <a:pPr eaLnBrk="1" hangingPunct="1">
              <a:lnSpc>
                <a:spcPct val="90000"/>
              </a:lnSpc>
              <a:buFontTx/>
              <a:buNone/>
            </a:pPr>
            <a:r>
              <a:rPr lang="en-GB" altLang="en-US" sz="2400" dirty="0"/>
              <a:t>	The difference between the highest and lowest values</a:t>
            </a:r>
            <a:r>
              <a:rPr lang="en-GB" altLang="en-US" sz="2400" dirty="0" smtClean="0"/>
              <a:t>.</a:t>
            </a:r>
          </a:p>
          <a:p>
            <a:pPr eaLnBrk="1" hangingPunct="1">
              <a:lnSpc>
                <a:spcPct val="90000"/>
              </a:lnSpc>
              <a:buFontTx/>
              <a:buNone/>
            </a:pPr>
            <a:endParaRPr lang="en-GB" altLang="en-US" sz="2400" dirty="0"/>
          </a:p>
          <a:p>
            <a:r>
              <a:rPr lang="en-GB" altLang="en-US" sz="2400" u="sng" dirty="0" smtClean="0"/>
              <a:t>INTERQUARTILE RANGE</a:t>
            </a:r>
          </a:p>
          <a:p>
            <a:pPr marL="0" indent="0">
              <a:buNone/>
            </a:pPr>
            <a:r>
              <a:rPr lang="en-GB" altLang="en-US" sz="2400" dirty="0"/>
              <a:t> </a:t>
            </a:r>
            <a:r>
              <a:rPr lang="en-GB" altLang="en-US" sz="2400" dirty="0" smtClean="0"/>
              <a:t>   This measures the spread of the middle half of your data</a:t>
            </a:r>
            <a:endParaRPr lang="en-GB" altLang="en-US" sz="2400" dirty="0"/>
          </a:p>
        </p:txBody>
      </p:sp>
    </p:spTree>
    <p:extLst>
      <p:ext uri="{BB962C8B-B14F-4D97-AF65-F5344CB8AC3E}">
        <p14:creationId xmlns:p14="http://schemas.microsoft.com/office/powerpoint/2010/main" val="1292764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23">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72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72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72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152651" y="365127"/>
            <a:ext cx="1711325" cy="923924"/>
          </a:xfrm>
        </p:spPr>
        <p:txBody>
          <a:bodyPr/>
          <a:lstStyle/>
          <a:p>
            <a:pPr eaLnBrk="1" hangingPunct="1"/>
            <a:r>
              <a:rPr lang="en-GB" altLang="en-US" u="sng" dirty="0" smtClean="0"/>
              <a:t>Mean</a:t>
            </a:r>
          </a:p>
        </p:txBody>
      </p:sp>
      <p:sp>
        <p:nvSpPr>
          <p:cNvPr id="11267" name="Rectangle 3"/>
          <p:cNvSpPr>
            <a:spLocks noGrp="1" noChangeArrowheads="1"/>
          </p:cNvSpPr>
          <p:nvPr>
            <p:ph type="body" idx="1"/>
          </p:nvPr>
        </p:nvSpPr>
        <p:spPr>
          <a:xfrm>
            <a:off x="2128475" y="1299368"/>
            <a:ext cx="7886700" cy="967582"/>
          </a:xfrm>
        </p:spPr>
        <p:txBody>
          <a:bodyPr/>
          <a:lstStyle/>
          <a:p>
            <a:pPr eaLnBrk="1" hangingPunct="1"/>
            <a:r>
              <a:rPr lang="en-GB" altLang="en-US" dirty="0" smtClean="0"/>
              <a:t>The sum of all the values divided by the number of values.</a:t>
            </a:r>
          </a:p>
        </p:txBody>
      </p:sp>
      <p:grpSp>
        <p:nvGrpSpPr>
          <p:cNvPr id="11301" name="Group 37"/>
          <p:cNvGrpSpPr>
            <a:grpSpLocks/>
          </p:cNvGrpSpPr>
          <p:nvPr/>
        </p:nvGrpSpPr>
        <p:grpSpPr bwMode="auto">
          <a:xfrm>
            <a:off x="1774825" y="2349501"/>
            <a:ext cx="8891588" cy="2365375"/>
            <a:chOff x="113" y="1389"/>
            <a:chExt cx="5601" cy="1490"/>
          </a:xfrm>
        </p:grpSpPr>
        <p:pic>
          <p:nvPicPr>
            <p:cNvPr id="8200" name="Picture 10"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11"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2"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3"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4"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5" name="Freeform 17"/>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6" name="Freeform 18"/>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7" name="Freeform 19"/>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8" name="Freeform 20"/>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9" name="Freeform 21"/>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0" name="Freeform 22"/>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1" name="Freeform 23"/>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2" name="Freeform 24"/>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3" name="Freeform 25"/>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4" name="Freeform 26"/>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5" name="Freeform 27"/>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6" name="Text Box 28"/>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8217" name="Text Box 29"/>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8218" name="Text Box 30"/>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8219" name="Text Box 31"/>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8220" name="Text Box 32"/>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11298" name="Text Box 34"/>
          <p:cNvSpPr txBox="1">
            <a:spLocks noChangeArrowheads="1"/>
          </p:cNvSpPr>
          <p:nvPr/>
        </p:nvSpPr>
        <p:spPr bwMode="auto">
          <a:xfrm>
            <a:off x="2351089" y="5589589"/>
            <a:ext cx="3240087"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0"/>
              </a:spcBef>
              <a:buFontTx/>
              <a:buNone/>
            </a:pPr>
            <a:r>
              <a:rPr lang="en-GB" altLang="en-US" b="0" u="sng"/>
              <a:t>7+8+11+3+11</a:t>
            </a:r>
            <a:r>
              <a:rPr lang="en-GB" altLang="en-US" b="0"/>
              <a:t>	=</a:t>
            </a:r>
          </a:p>
          <a:p>
            <a:pPr eaLnBrk="1" hangingPunct="1">
              <a:spcBef>
                <a:spcPct val="0"/>
              </a:spcBef>
              <a:buFontTx/>
              <a:buNone/>
            </a:pPr>
            <a:r>
              <a:rPr lang="en-GB" altLang="en-US" b="0"/>
              <a:t>	 5			</a:t>
            </a:r>
          </a:p>
        </p:txBody>
      </p:sp>
      <p:sp>
        <p:nvSpPr>
          <p:cNvPr id="11302" name="Text Box 38"/>
          <p:cNvSpPr txBox="1">
            <a:spLocks noChangeArrowheads="1"/>
          </p:cNvSpPr>
          <p:nvPr/>
        </p:nvSpPr>
        <p:spPr bwMode="auto">
          <a:xfrm>
            <a:off x="5664200" y="5589588"/>
            <a:ext cx="14414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0"/>
              </a:spcBef>
              <a:buFontTx/>
              <a:buNone/>
            </a:pPr>
            <a:r>
              <a:rPr lang="en-GB" altLang="en-US" b="0" u="sng"/>
              <a:t>40</a:t>
            </a:r>
            <a:r>
              <a:rPr lang="en-GB" altLang="en-US" b="0"/>
              <a:t>	=</a:t>
            </a:r>
            <a:endParaRPr lang="en-GB" altLang="en-US" b="0" u="sng"/>
          </a:p>
          <a:p>
            <a:pPr eaLnBrk="1" hangingPunct="1">
              <a:spcBef>
                <a:spcPct val="0"/>
              </a:spcBef>
              <a:buFontTx/>
              <a:buNone/>
            </a:pPr>
            <a:r>
              <a:rPr lang="en-GB" altLang="en-US" b="0"/>
              <a:t> 5</a:t>
            </a:r>
          </a:p>
        </p:txBody>
      </p:sp>
      <p:sp>
        <p:nvSpPr>
          <p:cNvPr id="11303" name="Text Box 39"/>
          <p:cNvSpPr txBox="1">
            <a:spLocks noChangeArrowheads="1"/>
          </p:cNvSpPr>
          <p:nvPr/>
        </p:nvSpPr>
        <p:spPr bwMode="auto">
          <a:xfrm>
            <a:off x="7104064" y="5589588"/>
            <a:ext cx="115093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Tree>
    <p:extLst>
      <p:ext uri="{BB962C8B-B14F-4D97-AF65-F5344CB8AC3E}">
        <p14:creationId xmlns:p14="http://schemas.microsoft.com/office/powerpoint/2010/main" val="3981439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11301"/>
                                        </p:tgtEl>
                                        <p:attrNameLst>
                                          <p:attrName>style.visibility</p:attrName>
                                        </p:attrNameLst>
                                      </p:cBhvr>
                                      <p:to>
                                        <p:strVal val="visible"/>
                                      </p:to>
                                    </p:set>
                                    <p:anim calcmode="lin" valueType="num">
                                      <p:cBhvr additive="base">
                                        <p:cTn id="11" dur="500" fill="hold"/>
                                        <p:tgtEl>
                                          <p:spTgt spid="11301"/>
                                        </p:tgtEl>
                                        <p:attrNameLst>
                                          <p:attrName>ppt_x</p:attrName>
                                        </p:attrNameLst>
                                      </p:cBhvr>
                                      <p:tavLst>
                                        <p:tav tm="0">
                                          <p:val>
                                            <p:strVal val="#ppt_x"/>
                                          </p:val>
                                        </p:tav>
                                        <p:tav tm="100000">
                                          <p:val>
                                            <p:strVal val="#ppt_x"/>
                                          </p:val>
                                        </p:tav>
                                      </p:tavLst>
                                    </p:anim>
                                    <p:anim calcmode="lin" valueType="num">
                                      <p:cBhvr additive="base">
                                        <p:cTn id="12" dur="500" fill="hold"/>
                                        <p:tgtEl>
                                          <p:spTgt spid="11301"/>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298"/>
                                        </p:tgtEl>
                                        <p:attrNameLst>
                                          <p:attrName>style.visibility</p:attrName>
                                        </p:attrNameLst>
                                      </p:cBhvr>
                                      <p:to>
                                        <p:strVal val="visible"/>
                                      </p:to>
                                    </p:set>
                                    <p:anim calcmode="lin" valueType="num">
                                      <p:cBhvr additive="base">
                                        <p:cTn id="17" dur="500" fill="hold"/>
                                        <p:tgtEl>
                                          <p:spTgt spid="11298"/>
                                        </p:tgtEl>
                                        <p:attrNameLst>
                                          <p:attrName>ppt_x</p:attrName>
                                        </p:attrNameLst>
                                      </p:cBhvr>
                                      <p:tavLst>
                                        <p:tav tm="0">
                                          <p:val>
                                            <p:strVal val="#ppt_x"/>
                                          </p:val>
                                        </p:tav>
                                        <p:tav tm="100000">
                                          <p:val>
                                            <p:strVal val="#ppt_x"/>
                                          </p:val>
                                        </p:tav>
                                      </p:tavLst>
                                    </p:anim>
                                    <p:anim calcmode="lin" valueType="num">
                                      <p:cBhvr additive="base">
                                        <p:cTn id="18" dur="500" fill="hold"/>
                                        <p:tgtEl>
                                          <p:spTgt spid="1129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302"/>
                                        </p:tgtEl>
                                        <p:attrNameLst>
                                          <p:attrName>style.visibility</p:attrName>
                                        </p:attrNameLst>
                                      </p:cBhvr>
                                      <p:to>
                                        <p:strVal val="visible"/>
                                      </p:to>
                                    </p:set>
                                    <p:anim calcmode="lin" valueType="num">
                                      <p:cBhvr additive="base">
                                        <p:cTn id="23" dur="500" fill="hold"/>
                                        <p:tgtEl>
                                          <p:spTgt spid="11302"/>
                                        </p:tgtEl>
                                        <p:attrNameLst>
                                          <p:attrName>ppt_x</p:attrName>
                                        </p:attrNameLst>
                                      </p:cBhvr>
                                      <p:tavLst>
                                        <p:tav tm="0">
                                          <p:val>
                                            <p:strVal val="#ppt_x"/>
                                          </p:val>
                                        </p:tav>
                                        <p:tav tm="100000">
                                          <p:val>
                                            <p:strVal val="#ppt_x"/>
                                          </p:val>
                                        </p:tav>
                                      </p:tavLst>
                                    </p:anim>
                                    <p:anim calcmode="lin" valueType="num">
                                      <p:cBhvr additive="base">
                                        <p:cTn id="24" dur="500" fill="hold"/>
                                        <p:tgtEl>
                                          <p:spTgt spid="11302"/>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9" presetClass="entr" presetSubtype="0" accel="100000" fill="hold" grpId="0" nodeType="clickEffect">
                                  <p:stCondLst>
                                    <p:cond delay="0"/>
                                  </p:stCondLst>
                                  <p:childTnLst>
                                    <p:set>
                                      <p:cBhvr>
                                        <p:cTn id="28" dur="1" fill="hold">
                                          <p:stCondLst>
                                            <p:cond delay="0"/>
                                          </p:stCondLst>
                                        </p:cTn>
                                        <p:tgtEl>
                                          <p:spTgt spid="11303"/>
                                        </p:tgtEl>
                                        <p:attrNameLst>
                                          <p:attrName>style.visibility</p:attrName>
                                        </p:attrNameLst>
                                      </p:cBhvr>
                                      <p:to>
                                        <p:strVal val="visible"/>
                                      </p:to>
                                    </p:set>
                                    <p:anim calcmode="lin" valueType="num">
                                      <p:cBhvr>
                                        <p:cTn id="29" dur="2000" fill="hold"/>
                                        <p:tgtEl>
                                          <p:spTgt spid="11303"/>
                                        </p:tgtEl>
                                        <p:attrNameLst>
                                          <p:attrName>ppt_h</p:attrName>
                                        </p:attrNameLst>
                                      </p:cBhvr>
                                      <p:tavLst>
                                        <p:tav tm="0">
                                          <p:val>
                                            <p:strVal val="#ppt_h/20"/>
                                          </p:val>
                                        </p:tav>
                                        <p:tav tm="50000">
                                          <p:val>
                                            <p:strVal val="#ppt_h/20"/>
                                          </p:val>
                                        </p:tav>
                                        <p:tav tm="100000">
                                          <p:val>
                                            <p:strVal val="#ppt_h"/>
                                          </p:val>
                                        </p:tav>
                                      </p:tavLst>
                                    </p:anim>
                                    <p:anim calcmode="lin" valueType="num">
                                      <p:cBhvr>
                                        <p:cTn id="30" dur="2000" fill="hold"/>
                                        <p:tgtEl>
                                          <p:spTgt spid="11303"/>
                                        </p:tgtEl>
                                        <p:attrNameLst>
                                          <p:attrName>ppt_w</p:attrName>
                                        </p:attrNameLst>
                                      </p:cBhvr>
                                      <p:tavLst>
                                        <p:tav tm="0">
                                          <p:val>
                                            <p:strVal val="#ppt_w+.3"/>
                                          </p:val>
                                        </p:tav>
                                        <p:tav tm="50000">
                                          <p:val>
                                            <p:strVal val="#ppt_w+.3"/>
                                          </p:val>
                                        </p:tav>
                                        <p:tav tm="100000">
                                          <p:val>
                                            <p:strVal val="#ppt_w"/>
                                          </p:val>
                                        </p:tav>
                                      </p:tavLst>
                                    </p:anim>
                                    <p:anim calcmode="lin" valueType="num">
                                      <p:cBhvr>
                                        <p:cTn id="31" dur="2000" fill="hold"/>
                                        <p:tgtEl>
                                          <p:spTgt spid="11303"/>
                                        </p:tgtEl>
                                        <p:attrNameLst>
                                          <p:attrName>ppt_x</p:attrName>
                                        </p:attrNameLst>
                                      </p:cBhvr>
                                      <p:tavLst>
                                        <p:tav tm="0">
                                          <p:val>
                                            <p:strVal val="#ppt_x-.3"/>
                                          </p:val>
                                        </p:tav>
                                        <p:tav tm="50000">
                                          <p:val>
                                            <p:strVal val="#ppt_x"/>
                                          </p:val>
                                        </p:tav>
                                        <p:tav tm="100000">
                                          <p:val>
                                            <p:strVal val="#ppt_x"/>
                                          </p:val>
                                        </p:tav>
                                      </p:tavLst>
                                    </p:anim>
                                    <p:anim calcmode="lin" valueType="num">
                                      <p:cBhvr>
                                        <p:cTn id="32" dur="2000" fill="hold"/>
                                        <p:tgtEl>
                                          <p:spTgt spid="1130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98" grpId="0"/>
      <p:bldP spid="11302" grpId="0"/>
      <p:bldP spid="1130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152651" y="365127"/>
            <a:ext cx="2075361" cy="725987"/>
          </a:xfrm>
        </p:spPr>
        <p:txBody>
          <a:bodyPr/>
          <a:lstStyle/>
          <a:p>
            <a:pPr eaLnBrk="1" hangingPunct="1"/>
            <a:r>
              <a:rPr lang="en-GB" altLang="en-US" u="sng" dirty="0" smtClean="0"/>
              <a:t>Median</a:t>
            </a:r>
          </a:p>
        </p:txBody>
      </p:sp>
      <p:sp>
        <p:nvSpPr>
          <p:cNvPr id="27651" name="Rectangle 3"/>
          <p:cNvSpPr>
            <a:spLocks noGrp="1" noChangeArrowheads="1"/>
          </p:cNvSpPr>
          <p:nvPr>
            <p:ph type="body" idx="1"/>
          </p:nvPr>
        </p:nvSpPr>
        <p:spPr>
          <a:xfrm>
            <a:off x="2520156" y="1184525"/>
            <a:ext cx="6934200" cy="939550"/>
          </a:xfrm>
        </p:spPr>
        <p:txBody>
          <a:bodyPr/>
          <a:lstStyle/>
          <a:p>
            <a:pPr eaLnBrk="1" hangingPunct="1"/>
            <a:r>
              <a:rPr lang="en-GB" altLang="en-US" dirty="0" smtClean="0"/>
              <a:t>The me</a:t>
            </a:r>
            <a:r>
              <a:rPr lang="en-GB" altLang="en-US" dirty="0" smtClean="0">
                <a:solidFill>
                  <a:srgbClr val="FF3300"/>
                </a:solidFill>
              </a:rPr>
              <a:t>d</a:t>
            </a:r>
            <a:r>
              <a:rPr lang="en-GB" altLang="en-US" dirty="0" smtClean="0"/>
              <a:t>ian is the mi</a:t>
            </a:r>
            <a:r>
              <a:rPr lang="en-GB" altLang="en-US" dirty="0" smtClean="0">
                <a:solidFill>
                  <a:srgbClr val="FF3300"/>
                </a:solidFill>
              </a:rPr>
              <a:t>dd</a:t>
            </a:r>
            <a:r>
              <a:rPr lang="en-GB" altLang="en-US" dirty="0" smtClean="0"/>
              <a:t>le value when they are arranged in size order.</a:t>
            </a:r>
          </a:p>
        </p:txBody>
      </p:sp>
      <p:grpSp>
        <p:nvGrpSpPr>
          <p:cNvPr id="27652" name="Group 4"/>
          <p:cNvGrpSpPr>
            <a:grpSpLocks/>
          </p:cNvGrpSpPr>
          <p:nvPr/>
        </p:nvGrpSpPr>
        <p:grpSpPr bwMode="auto">
          <a:xfrm>
            <a:off x="1776412" y="2296388"/>
            <a:ext cx="8891588" cy="2365375"/>
            <a:chOff x="113" y="1389"/>
            <a:chExt cx="5601" cy="1490"/>
          </a:xfrm>
        </p:grpSpPr>
        <p:pic>
          <p:nvPicPr>
            <p:cNvPr id="9226" name="Picture 5"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6"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1" name="Freeform 10"/>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2" name="Freeform 11"/>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3" name="Freeform 12"/>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4" name="Freeform 13"/>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5" name="Freeform 14"/>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6" name="Freeform 15"/>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7" name="Freeform 16"/>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8" name="Freeform 17"/>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9" name="Freeform 18"/>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0" name="Freeform 19"/>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1" name="Freeform 20"/>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2" name="Text Box 21"/>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9243" name="Text Box 22"/>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9244" name="Text Box 23"/>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9245" name="Text Box 24"/>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9246" name="Text Box 25"/>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7674" name="Text Box 26"/>
          <p:cNvSpPr txBox="1">
            <a:spLocks noChangeArrowheads="1"/>
          </p:cNvSpPr>
          <p:nvPr/>
        </p:nvSpPr>
        <p:spPr bwMode="auto">
          <a:xfrm>
            <a:off x="4727576"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3</a:t>
            </a:r>
          </a:p>
        </p:txBody>
      </p:sp>
      <p:sp>
        <p:nvSpPr>
          <p:cNvPr id="27678" name="Text Box 30"/>
          <p:cNvSpPr txBox="1">
            <a:spLocks noChangeArrowheads="1"/>
          </p:cNvSpPr>
          <p:nvPr/>
        </p:nvSpPr>
        <p:spPr bwMode="auto">
          <a:xfrm>
            <a:off x="5232401"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7</a:t>
            </a:r>
          </a:p>
        </p:txBody>
      </p:sp>
      <p:sp>
        <p:nvSpPr>
          <p:cNvPr id="27679" name="Text Box 31"/>
          <p:cNvSpPr txBox="1">
            <a:spLocks noChangeArrowheads="1"/>
          </p:cNvSpPr>
          <p:nvPr/>
        </p:nvSpPr>
        <p:spPr bwMode="auto">
          <a:xfrm>
            <a:off x="5664201" y="5286376"/>
            <a:ext cx="2519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
        <p:nvSpPr>
          <p:cNvPr id="27680" name="Text Box 32"/>
          <p:cNvSpPr txBox="1">
            <a:spLocks noChangeArrowheads="1"/>
          </p:cNvSpPr>
          <p:nvPr/>
        </p:nvSpPr>
        <p:spPr bwMode="auto">
          <a:xfrm>
            <a:off x="6097588" y="5286376"/>
            <a:ext cx="25193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a:t>
            </a:r>
          </a:p>
        </p:txBody>
      </p:sp>
      <p:sp>
        <p:nvSpPr>
          <p:cNvPr id="27681" name="Text Box 33"/>
          <p:cNvSpPr txBox="1">
            <a:spLocks noChangeArrowheads="1"/>
          </p:cNvSpPr>
          <p:nvPr/>
        </p:nvSpPr>
        <p:spPr bwMode="auto">
          <a:xfrm>
            <a:off x="6745288" y="5300663"/>
            <a:ext cx="25193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a:t>
            </a:r>
          </a:p>
        </p:txBody>
      </p:sp>
    </p:spTree>
    <p:extLst>
      <p:ext uri="{BB962C8B-B14F-4D97-AF65-F5344CB8AC3E}">
        <p14:creationId xmlns:p14="http://schemas.microsoft.com/office/powerpoint/2010/main" val="3031178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7652"/>
                                        </p:tgtEl>
                                        <p:attrNameLst>
                                          <p:attrName>style.visibility</p:attrName>
                                        </p:attrNameLst>
                                      </p:cBhvr>
                                      <p:to>
                                        <p:strVal val="visible"/>
                                      </p:to>
                                    </p:set>
                                    <p:anim calcmode="lin" valueType="num">
                                      <p:cBhvr additive="base">
                                        <p:cTn id="11" dur="500" fill="hold"/>
                                        <p:tgtEl>
                                          <p:spTgt spid="27652"/>
                                        </p:tgtEl>
                                        <p:attrNameLst>
                                          <p:attrName>ppt_x</p:attrName>
                                        </p:attrNameLst>
                                      </p:cBhvr>
                                      <p:tavLst>
                                        <p:tav tm="0">
                                          <p:val>
                                            <p:strVal val="#ppt_x"/>
                                          </p:val>
                                        </p:tav>
                                        <p:tav tm="100000">
                                          <p:val>
                                            <p:strVal val="#ppt_x"/>
                                          </p:val>
                                        </p:tav>
                                      </p:tavLst>
                                    </p:anim>
                                    <p:anim calcmode="lin" valueType="num">
                                      <p:cBhvr additive="base">
                                        <p:cTn id="12"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7674">
                                            <p:txEl>
                                              <p:pRg st="0" end="0"/>
                                            </p:txEl>
                                          </p:spTgt>
                                        </p:tgtEl>
                                        <p:attrNameLst>
                                          <p:attrName>style.visibility</p:attrName>
                                        </p:attrNameLst>
                                      </p:cBhvr>
                                      <p:to>
                                        <p:strVal val="visible"/>
                                      </p:to>
                                    </p:set>
                                    <p:set>
                                      <p:cBhvr>
                                        <p:cTn id="17" dur="455" fill="hold">
                                          <p:stCondLst>
                                            <p:cond delay="0"/>
                                          </p:stCondLst>
                                        </p:cTn>
                                        <p:tgtEl>
                                          <p:spTgt spid="27674">
                                            <p:txEl>
                                              <p:pRg st="0" end="0"/>
                                            </p:txEl>
                                          </p:spTgt>
                                        </p:tgtEl>
                                        <p:attrNameLst>
                                          <p:attrName>style.rotation</p:attrName>
                                        </p:attrNameLst>
                                      </p:cBhvr>
                                      <p:to>
                                        <p:strVal val="-45.0"/>
                                      </p:to>
                                    </p:set>
                                    <p:anim calcmode="lin" valueType="num">
                                      <p:cBhvr>
                                        <p:cTn id="18" dur="455" fill="hold">
                                          <p:stCondLst>
                                            <p:cond delay="455"/>
                                          </p:stCondLst>
                                        </p:cTn>
                                        <p:tgtEl>
                                          <p:spTgt spid="2767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7674">
                                            <p:txEl>
                                              <p:pRg st="0" end="0"/>
                                            </p:txEl>
                                          </p:spTgt>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767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767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7678">
                                            <p:txEl>
                                              <p:pRg st="0" end="0"/>
                                            </p:txEl>
                                          </p:spTgt>
                                        </p:tgtEl>
                                        <p:attrNameLst>
                                          <p:attrName>style.visibility</p:attrName>
                                        </p:attrNameLst>
                                      </p:cBhvr>
                                      <p:to>
                                        <p:strVal val="visible"/>
                                      </p:to>
                                    </p:set>
                                    <p:set>
                                      <p:cBhvr>
                                        <p:cTn id="26" dur="455" fill="hold">
                                          <p:stCondLst>
                                            <p:cond delay="0"/>
                                          </p:stCondLst>
                                        </p:cTn>
                                        <p:tgtEl>
                                          <p:spTgt spid="27678">
                                            <p:txEl>
                                              <p:pRg st="0" end="0"/>
                                            </p:txEl>
                                          </p:spTgt>
                                        </p:tgtEl>
                                        <p:attrNameLst>
                                          <p:attrName>style.rotation</p:attrName>
                                        </p:attrNameLst>
                                      </p:cBhvr>
                                      <p:to>
                                        <p:strVal val="-45.0"/>
                                      </p:to>
                                    </p:set>
                                    <p:anim calcmode="lin" valueType="num">
                                      <p:cBhvr>
                                        <p:cTn id="27" dur="455" fill="hold">
                                          <p:stCondLst>
                                            <p:cond delay="455"/>
                                          </p:stCondLst>
                                        </p:cTn>
                                        <p:tgtEl>
                                          <p:spTgt spid="2767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7678">
                                            <p:txEl>
                                              <p:pRg st="0" end="0"/>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767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767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8" presetClass="entr" presetSubtype="0" accel="50000" fill="hold" grpId="0" nodeType="clickEffect">
                                  <p:stCondLst>
                                    <p:cond delay="0"/>
                                  </p:stCondLst>
                                  <p:iterate type="lt">
                                    <p:tmPct val="50000"/>
                                  </p:iterate>
                                  <p:childTnLst>
                                    <p:set>
                                      <p:cBhvr>
                                        <p:cTn id="34" dur="1" fill="hold">
                                          <p:stCondLst>
                                            <p:cond delay="0"/>
                                          </p:stCondLst>
                                        </p:cTn>
                                        <p:tgtEl>
                                          <p:spTgt spid="27679">
                                            <p:txEl>
                                              <p:pRg st="0" end="0"/>
                                            </p:txEl>
                                          </p:spTgt>
                                        </p:tgtEl>
                                        <p:attrNameLst>
                                          <p:attrName>style.visibility</p:attrName>
                                        </p:attrNameLst>
                                      </p:cBhvr>
                                      <p:to>
                                        <p:strVal val="visible"/>
                                      </p:to>
                                    </p:set>
                                    <p:set>
                                      <p:cBhvr>
                                        <p:cTn id="35" dur="455" fill="hold">
                                          <p:stCondLst>
                                            <p:cond delay="0"/>
                                          </p:stCondLst>
                                        </p:cTn>
                                        <p:tgtEl>
                                          <p:spTgt spid="27679">
                                            <p:txEl>
                                              <p:pRg st="0" end="0"/>
                                            </p:txEl>
                                          </p:spTgt>
                                        </p:tgtEl>
                                        <p:attrNameLst>
                                          <p:attrName>style.rotation</p:attrName>
                                        </p:attrNameLst>
                                      </p:cBhvr>
                                      <p:to>
                                        <p:strVal val="-45.0"/>
                                      </p:to>
                                    </p:set>
                                    <p:anim calcmode="lin" valueType="num">
                                      <p:cBhvr>
                                        <p:cTn id="36" dur="455" fill="hold">
                                          <p:stCondLst>
                                            <p:cond delay="455"/>
                                          </p:stCondLst>
                                        </p:cTn>
                                        <p:tgtEl>
                                          <p:spTgt spid="2767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27679">
                                            <p:txEl>
                                              <p:pRg st="0" end="0"/>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2767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27679">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38" presetClass="entr" presetSubtype="0" accel="50000" fill="hold" grpId="0" nodeType="clickEffect">
                                  <p:stCondLst>
                                    <p:cond delay="0"/>
                                  </p:stCondLst>
                                  <p:iterate type="lt">
                                    <p:tmPct val="50000"/>
                                  </p:iterate>
                                  <p:childTnLst>
                                    <p:set>
                                      <p:cBhvr>
                                        <p:cTn id="43" dur="1" fill="hold">
                                          <p:stCondLst>
                                            <p:cond delay="0"/>
                                          </p:stCondLst>
                                        </p:cTn>
                                        <p:tgtEl>
                                          <p:spTgt spid="27680">
                                            <p:txEl>
                                              <p:pRg st="0" end="0"/>
                                            </p:txEl>
                                          </p:spTgt>
                                        </p:tgtEl>
                                        <p:attrNameLst>
                                          <p:attrName>style.visibility</p:attrName>
                                        </p:attrNameLst>
                                      </p:cBhvr>
                                      <p:to>
                                        <p:strVal val="visible"/>
                                      </p:to>
                                    </p:set>
                                    <p:set>
                                      <p:cBhvr>
                                        <p:cTn id="44" dur="455" fill="hold">
                                          <p:stCondLst>
                                            <p:cond delay="0"/>
                                          </p:stCondLst>
                                        </p:cTn>
                                        <p:tgtEl>
                                          <p:spTgt spid="27680">
                                            <p:txEl>
                                              <p:pRg st="0" end="0"/>
                                            </p:txEl>
                                          </p:spTgt>
                                        </p:tgtEl>
                                        <p:attrNameLst>
                                          <p:attrName>style.rotation</p:attrName>
                                        </p:attrNameLst>
                                      </p:cBhvr>
                                      <p:to>
                                        <p:strVal val="-45.0"/>
                                      </p:to>
                                    </p:set>
                                    <p:anim calcmode="lin" valueType="num">
                                      <p:cBhvr>
                                        <p:cTn id="45" dur="455" fill="hold">
                                          <p:stCondLst>
                                            <p:cond delay="455"/>
                                          </p:stCondLst>
                                        </p:cTn>
                                        <p:tgtEl>
                                          <p:spTgt spid="2768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6" dur="455" fill="hold">
                                          <p:stCondLst>
                                            <p:cond delay="0"/>
                                          </p:stCondLst>
                                        </p:cTn>
                                        <p:tgtEl>
                                          <p:spTgt spid="27680">
                                            <p:txEl>
                                              <p:pRg st="0" end="0"/>
                                            </p:txEl>
                                          </p:spTgt>
                                        </p:tgtEl>
                                        <p:attrNameLst>
                                          <p:attrName>ppt_y</p:attrName>
                                        </p:attrNameLst>
                                      </p:cBhvr>
                                      <p:tavLst>
                                        <p:tav tm="0">
                                          <p:val>
                                            <p:strVal val="#ppt_y-1"/>
                                          </p:val>
                                        </p:tav>
                                        <p:tav tm="100000">
                                          <p:val>
                                            <p:strVal val="#ppt_y-(0.354*#ppt_w-0.172*#ppt_h)"/>
                                          </p:val>
                                        </p:tav>
                                      </p:tavLst>
                                    </p:anim>
                                    <p:anim calcmode="lin" valueType="num">
                                      <p:cBhvr>
                                        <p:cTn id="47" dur="156" decel="50000" autoRev="1" fill="hold">
                                          <p:stCondLst>
                                            <p:cond delay="455"/>
                                          </p:stCondLst>
                                        </p:cTn>
                                        <p:tgtEl>
                                          <p:spTgt spid="2768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8" dur="136" fill="hold">
                                          <p:stCondLst>
                                            <p:cond delay="864"/>
                                          </p:stCondLst>
                                        </p:cTn>
                                        <p:tgtEl>
                                          <p:spTgt spid="2768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8" presetClass="entr" presetSubtype="0" accel="50000" fill="hold" grpId="0" nodeType="clickEffect">
                                  <p:stCondLst>
                                    <p:cond delay="0"/>
                                  </p:stCondLst>
                                  <p:iterate type="lt">
                                    <p:tmPct val="50000"/>
                                  </p:iterate>
                                  <p:childTnLst>
                                    <p:set>
                                      <p:cBhvr>
                                        <p:cTn id="52" dur="1" fill="hold">
                                          <p:stCondLst>
                                            <p:cond delay="0"/>
                                          </p:stCondLst>
                                        </p:cTn>
                                        <p:tgtEl>
                                          <p:spTgt spid="27681">
                                            <p:txEl>
                                              <p:pRg st="0" end="0"/>
                                            </p:txEl>
                                          </p:spTgt>
                                        </p:tgtEl>
                                        <p:attrNameLst>
                                          <p:attrName>style.visibility</p:attrName>
                                        </p:attrNameLst>
                                      </p:cBhvr>
                                      <p:to>
                                        <p:strVal val="visible"/>
                                      </p:to>
                                    </p:set>
                                    <p:set>
                                      <p:cBhvr>
                                        <p:cTn id="53" dur="455" fill="hold">
                                          <p:stCondLst>
                                            <p:cond delay="0"/>
                                          </p:stCondLst>
                                        </p:cTn>
                                        <p:tgtEl>
                                          <p:spTgt spid="27681">
                                            <p:txEl>
                                              <p:pRg st="0" end="0"/>
                                            </p:txEl>
                                          </p:spTgt>
                                        </p:tgtEl>
                                        <p:attrNameLst>
                                          <p:attrName>style.rotation</p:attrName>
                                        </p:attrNameLst>
                                      </p:cBhvr>
                                      <p:to>
                                        <p:strVal val="-45.0"/>
                                      </p:to>
                                    </p:set>
                                    <p:anim calcmode="lin" valueType="num">
                                      <p:cBhvr>
                                        <p:cTn id="54" dur="455" fill="hold">
                                          <p:stCondLst>
                                            <p:cond delay="455"/>
                                          </p:stCondLst>
                                        </p:cTn>
                                        <p:tgtEl>
                                          <p:spTgt spid="2768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55" dur="455" fill="hold">
                                          <p:stCondLst>
                                            <p:cond delay="0"/>
                                          </p:stCondLst>
                                        </p:cTn>
                                        <p:tgtEl>
                                          <p:spTgt spid="27681">
                                            <p:txEl>
                                              <p:pRg st="0" end="0"/>
                                            </p:txEl>
                                          </p:spTgt>
                                        </p:tgtEl>
                                        <p:attrNameLst>
                                          <p:attrName>ppt_y</p:attrName>
                                        </p:attrNameLst>
                                      </p:cBhvr>
                                      <p:tavLst>
                                        <p:tav tm="0">
                                          <p:val>
                                            <p:strVal val="#ppt_y-1"/>
                                          </p:val>
                                        </p:tav>
                                        <p:tav tm="100000">
                                          <p:val>
                                            <p:strVal val="#ppt_y-(0.354*#ppt_w-0.172*#ppt_h)"/>
                                          </p:val>
                                        </p:tav>
                                      </p:tavLst>
                                    </p:anim>
                                    <p:anim calcmode="lin" valueType="num">
                                      <p:cBhvr>
                                        <p:cTn id="56" dur="156" decel="50000" autoRev="1" fill="hold">
                                          <p:stCondLst>
                                            <p:cond delay="455"/>
                                          </p:stCondLst>
                                        </p:cTn>
                                        <p:tgtEl>
                                          <p:spTgt spid="2768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57" dur="136" fill="hold">
                                          <p:stCondLst>
                                            <p:cond delay="864"/>
                                          </p:stCondLst>
                                        </p:cTn>
                                        <p:tgtEl>
                                          <p:spTgt spid="27681">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6" presetClass="emph" presetSubtype="0" fill="hold" grpId="1" nodeType="clickEffect">
                                  <p:stCondLst>
                                    <p:cond delay="0"/>
                                  </p:stCondLst>
                                  <p:iterate type="lt">
                                    <p:tmPct val="0"/>
                                  </p:iterate>
                                  <p:childTnLst>
                                    <p:animScale>
                                      <p:cBhvr>
                                        <p:cTn id="61" dur="2000" fill="hold"/>
                                        <p:tgtEl>
                                          <p:spTgt spid="27679">
                                            <p:txEl>
                                              <p:pRg st="0" end="0"/>
                                            </p:txEl>
                                          </p:spTgt>
                                        </p:tgtEl>
                                      </p:cBhvr>
                                      <p:by x="150000" y="150000"/>
                                    </p:animScale>
                                  </p:childTnLst>
                                  <p:subTnLst>
                                    <p:audio>
                                      <p:cMediaNode>
                                        <p:cTn display="0" masterRel="sameClick">
                                          <p:stCondLst>
                                            <p:cond evt="begin" delay="0">
                                              <p:tn val="60"/>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P spid="27674" grpId="0" build="allAtOnce"/>
      <p:bldP spid="27678" grpId="0" build="allAtOnce"/>
      <p:bldP spid="27679" grpId="0" build="allAtOnce"/>
      <p:bldP spid="27679" grpId="1" build="allAtOnce"/>
      <p:bldP spid="27680" grpId="0" build="allAtOnce"/>
      <p:bldP spid="27681"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152650" y="365127"/>
            <a:ext cx="1814104" cy="757237"/>
          </a:xfrm>
        </p:spPr>
        <p:txBody>
          <a:bodyPr/>
          <a:lstStyle/>
          <a:p>
            <a:pPr eaLnBrk="1" hangingPunct="1"/>
            <a:r>
              <a:rPr lang="en-GB" altLang="en-US" u="sng" dirty="0" smtClean="0"/>
              <a:t>Mode</a:t>
            </a:r>
          </a:p>
        </p:txBody>
      </p:sp>
      <p:sp>
        <p:nvSpPr>
          <p:cNvPr id="28675" name="Rectangle 3"/>
          <p:cNvSpPr>
            <a:spLocks noGrp="1" noChangeArrowheads="1"/>
          </p:cNvSpPr>
          <p:nvPr>
            <p:ph type="body" idx="1"/>
          </p:nvPr>
        </p:nvSpPr>
        <p:spPr>
          <a:xfrm>
            <a:off x="2345282" y="1412083"/>
            <a:ext cx="7886700" cy="738981"/>
          </a:xfrm>
        </p:spPr>
        <p:txBody>
          <a:bodyPr/>
          <a:lstStyle/>
          <a:p>
            <a:pPr eaLnBrk="1" hangingPunct="1"/>
            <a:r>
              <a:rPr lang="en-GB" altLang="en-US" dirty="0" smtClean="0"/>
              <a:t>The </a:t>
            </a:r>
            <a:r>
              <a:rPr lang="en-GB" altLang="en-US" dirty="0" smtClean="0">
                <a:solidFill>
                  <a:srgbClr val="FF3300"/>
                </a:solidFill>
              </a:rPr>
              <a:t>mo</a:t>
            </a:r>
            <a:r>
              <a:rPr lang="en-GB" altLang="en-US" dirty="0" smtClean="0"/>
              <a:t>de is the</a:t>
            </a:r>
            <a:r>
              <a:rPr lang="en-GB" altLang="en-US" dirty="0" smtClean="0">
                <a:solidFill>
                  <a:srgbClr val="FF3300"/>
                </a:solidFill>
              </a:rPr>
              <a:t> mo</a:t>
            </a:r>
            <a:r>
              <a:rPr lang="en-GB" altLang="en-US" dirty="0" smtClean="0"/>
              <a:t>st common value</a:t>
            </a:r>
          </a:p>
        </p:txBody>
      </p:sp>
      <p:grpSp>
        <p:nvGrpSpPr>
          <p:cNvPr id="28676" name="Group 4"/>
          <p:cNvGrpSpPr>
            <a:grpSpLocks/>
          </p:cNvGrpSpPr>
          <p:nvPr/>
        </p:nvGrpSpPr>
        <p:grpSpPr bwMode="auto">
          <a:xfrm>
            <a:off x="1776412" y="2264570"/>
            <a:ext cx="8891588" cy="2365375"/>
            <a:chOff x="113" y="1389"/>
            <a:chExt cx="5601" cy="1490"/>
          </a:xfrm>
        </p:grpSpPr>
        <p:pic>
          <p:nvPicPr>
            <p:cNvPr id="10249" name="Picture 5"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6"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3" name="Picture 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4" name="Freeform 10"/>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5" name="Freeform 11"/>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6" name="Freeform 12"/>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7" name="Freeform 13"/>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8" name="Freeform 14"/>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9" name="Freeform 15"/>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0" name="Freeform 16"/>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1" name="Freeform 17"/>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2" name="Freeform 18"/>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3" name="Freeform 19"/>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4" name="Freeform 20"/>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5" name="Text Box 21"/>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10266" name="Text Box 22"/>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10267" name="Text Box 23"/>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10268" name="Text Box 24"/>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10269" name="Text Box 25"/>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8698" name="Text Box 26"/>
          <p:cNvSpPr txBox="1">
            <a:spLocks noChangeArrowheads="1"/>
          </p:cNvSpPr>
          <p:nvPr/>
        </p:nvSpPr>
        <p:spPr bwMode="auto">
          <a:xfrm>
            <a:off x="4727576"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3</a:t>
            </a:r>
          </a:p>
        </p:txBody>
      </p:sp>
      <p:sp>
        <p:nvSpPr>
          <p:cNvPr id="28699" name="Text Box 27"/>
          <p:cNvSpPr txBox="1">
            <a:spLocks noChangeArrowheads="1"/>
          </p:cNvSpPr>
          <p:nvPr/>
        </p:nvSpPr>
        <p:spPr bwMode="auto">
          <a:xfrm>
            <a:off x="5232401"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7</a:t>
            </a:r>
          </a:p>
        </p:txBody>
      </p:sp>
      <p:sp>
        <p:nvSpPr>
          <p:cNvPr id="28700" name="Text Box 28"/>
          <p:cNvSpPr txBox="1">
            <a:spLocks noChangeArrowheads="1"/>
          </p:cNvSpPr>
          <p:nvPr/>
        </p:nvSpPr>
        <p:spPr bwMode="auto">
          <a:xfrm>
            <a:off x="5664201" y="5286376"/>
            <a:ext cx="2519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
        <p:nvSpPr>
          <p:cNvPr id="28701" name="Text Box 29"/>
          <p:cNvSpPr txBox="1">
            <a:spLocks noChangeArrowheads="1"/>
          </p:cNvSpPr>
          <p:nvPr/>
        </p:nvSpPr>
        <p:spPr bwMode="auto">
          <a:xfrm>
            <a:off x="6097588" y="5286376"/>
            <a:ext cx="25193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11   11</a:t>
            </a:r>
          </a:p>
        </p:txBody>
      </p:sp>
    </p:spTree>
    <p:extLst>
      <p:ext uri="{BB962C8B-B14F-4D97-AF65-F5344CB8AC3E}">
        <p14:creationId xmlns:p14="http://schemas.microsoft.com/office/powerpoint/2010/main" val="4135717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8676"/>
                                        </p:tgtEl>
                                        <p:attrNameLst>
                                          <p:attrName>style.visibility</p:attrName>
                                        </p:attrNameLst>
                                      </p:cBhvr>
                                      <p:to>
                                        <p:strVal val="visible"/>
                                      </p:to>
                                    </p:set>
                                    <p:anim calcmode="lin" valueType="num">
                                      <p:cBhvr additive="base">
                                        <p:cTn id="11" dur="500" fill="hold"/>
                                        <p:tgtEl>
                                          <p:spTgt spid="28676"/>
                                        </p:tgtEl>
                                        <p:attrNameLst>
                                          <p:attrName>ppt_x</p:attrName>
                                        </p:attrNameLst>
                                      </p:cBhvr>
                                      <p:tavLst>
                                        <p:tav tm="0">
                                          <p:val>
                                            <p:strVal val="#ppt_x"/>
                                          </p:val>
                                        </p:tav>
                                        <p:tav tm="100000">
                                          <p:val>
                                            <p:strVal val="#ppt_x"/>
                                          </p:val>
                                        </p:tav>
                                      </p:tavLst>
                                    </p:anim>
                                    <p:anim calcmode="lin" valueType="num">
                                      <p:cBhvr additive="base">
                                        <p:cTn id="12"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8">
                                            <p:txEl>
                                              <p:pRg st="0" end="0"/>
                                            </p:txEl>
                                          </p:spTgt>
                                        </p:tgtEl>
                                        <p:attrNameLst>
                                          <p:attrName>style.visibility</p:attrName>
                                        </p:attrNameLst>
                                      </p:cBhvr>
                                      <p:to>
                                        <p:strVal val="visible"/>
                                      </p:to>
                                    </p:set>
                                    <p:set>
                                      <p:cBhvr>
                                        <p:cTn id="17" dur="455" fill="hold">
                                          <p:stCondLst>
                                            <p:cond delay="0"/>
                                          </p:stCondLst>
                                        </p:cTn>
                                        <p:tgtEl>
                                          <p:spTgt spid="28698">
                                            <p:txEl>
                                              <p:pRg st="0" end="0"/>
                                            </p:txEl>
                                          </p:spTgt>
                                        </p:tgtEl>
                                        <p:attrNameLst>
                                          <p:attrName>style.rotation</p:attrName>
                                        </p:attrNameLst>
                                      </p:cBhvr>
                                      <p:to>
                                        <p:strVal val="-45.0"/>
                                      </p:to>
                                    </p:set>
                                    <p:anim calcmode="lin" valueType="num">
                                      <p:cBhvr>
                                        <p:cTn id="18" dur="455" fill="hold">
                                          <p:stCondLst>
                                            <p:cond delay="455"/>
                                          </p:stCondLst>
                                        </p:cTn>
                                        <p:tgtEl>
                                          <p:spTgt spid="2869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8">
                                            <p:txEl>
                                              <p:pRg st="0" end="0"/>
                                            </p:txEl>
                                          </p:spTgt>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8699">
                                            <p:txEl>
                                              <p:pRg st="0" end="0"/>
                                            </p:txEl>
                                          </p:spTgt>
                                        </p:tgtEl>
                                        <p:attrNameLst>
                                          <p:attrName>style.visibility</p:attrName>
                                        </p:attrNameLst>
                                      </p:cBhvr>
                                      <p:to>
                                        <p:strVal val="visible"/>
                                      </p:to>
                                    </p:set>
                                    <p:set>
                                      <p:cBhvr>
                                        <p:cTn id="26" dur="455" fill="hold">
                                          <p:stCondLst>
                                            <p:cond delay="0"/>
                                          </p:stCondLst>
                                        </p:cTn>
                                        <p:tgtEl>
                                          <p:spTgt spid="28699">
                                            <p:txEl>
                                              <p:pRg st="0" end="0"/>
                                            </p:txEl>
                                          </p:spTgt>
                                        </p:tgtEl>
                                        <p:attrNameLst>
                                          <p:attrName>style.rotation</p:attrName>
                                        </p:attrNameLst>
                                      </p:cBhvr>
                                      <p:to>
                                        <p:strVal val="-45.0"/>
                                      </p:to>
                                    </p:set>
                                    <p:anim calcmode="lin" valueType="num">
                                      <p:cBhvr>
                                        <p:cTn id="27" dur="455" fill="hold">
                                          <p:stCondLst>
                                            <p:cond delay="455"/>
                                          </p:stCondLst>
                                        </p:cTn>
                                        <p:tgtEl>
                                          <p:spTgt spid="2869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8699">
                                            <p:txEl>
                                              <p:pRg st="0" end="0"/>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869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8699">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8" presetClass="entr" presetSubtype="0" accel="50000" fill="hold" grpId="0" nodeType="clickEffect">
                                  <p:stCondLst>
                                    <p:cond delay="0"/>
                                  </p:stCondLst>
                                  <p:iterate type="lt">
                                    <p:tmPct val="50000"/>
                                  </p:iterate>
                                  <p:childTnLst>
                                    <p:set>
                                      <p:cBhvr>
                                        <p:cTn id="34" dur="1" fill="hold">
                                          <p:stCondLst>
                                            <p:cond delay="0"/>
                                          </p:stCondLst>
                                        </p:cTn>
                                        <p:tgtEl>
                                          <p:spTgt spid="28700">
                                            <p:txEl>
                                              <p:pRg st="0" end="0"/>
                                            </p:txEl>
                                          </p:spTgt>
                                        </p:tgtEl>
                                        <p:attrNameLst>
                                          <p:attrName>style.visibility</p:attrName>
                                        </p:attrNameLst>
                                      </p:cBhvr>
                                      <p:to>
                                        <p:strVal val="visible"/>
                                      </p:to>
                                    </p:set>
                                    <p:set>
                                      <p:cBhvr>
                                        <p:cTn id="35" dur="455" fill="hold">
                                          <p:stCondLst>
                                            <p:cond delay="0"/>
                                          </p:stCondLst>
                                        </p:cTn>
                                        <p:tgtEl>
                                          <p:spTgt spid="28700">
                                            <p:txEl>
                                              <p:pRg st="0" end="0"/>
                                            </p:txEl>
                                          </p:spTgt>
                                        </p:tgtEl>
                                        <p:attrNameLst>
                                          <p:attrName>style.rotation</p:attrName>
                                        </p:attrNameLst>
                                      </p:cBhvr>
                                      <p:to>
                                        <p:strVal val="-45.0"/>
                                      </p:to>
                                    </p:set>
                                    <p:anim calcmode="lin" valueType="num">
                                      <p:cBhvr>
                                        <p:cTn id="36" dur="455" fill="hold">
                                          <p:stCondLst>
                                            <p:cond delay="455"/>
                                          </p:stCondLst>
                                        </p:cTn>
                                        <p:tgtEl>
                                          <p:spTgt spid="2870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28700">
                                            <p:txEl>
                                              <p:pRg st="0" end="0"/>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2870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2870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38" presetClass="entr" presetSubtype="0" accel="50000" fill="hold" grpId="0" nodeType="clickEffect">
                                  <p:stCondLst>
                                    <p:cond delay="0"/>
                                  </p:stCondLst>
                                  <p:iterate type="lt">
                                    <p:tmPct val="50000"/>
                                  </p:iterate>
                                  <p:childTnLst>
                                    <p:set>
                                      <p:cBhvr>
                                        <p:cTn id="43" dur="1" fill="hold">
                                          <p:stCondLst>
                                            <p:cond delay="0"/>
                                          </p:stCondLst>
                                        </p:cTn>
                                        <p:tgtEl>
                                          <p:spTgt spid="28701">
                                            <p:txEl>
                                              <p:pRg st="0" end="0"/>
                                            </p:txEl>
                                          </p:spTgt>
                                        </p:tgtEl>
                                        <p:attrNameLst>
                                          <p:attrName>style.visibility</p:attrName>
                                        </p:attrNameLst>
                                      </p:cBhvr>
                                      <p:to>
                                        <p:strVal val="visible"/>
                                      </p:to>
                                    </p:set>
                                    <p:set>
                                      <p:cBhvr>
                                        <p:cTn id="44" dur="455" fill="hold">
                                          <p:stCondLst>
                                            <p:cond delay="0"/>
                                          </p:stCondLst>
                                        </p:cTn>
                                        <p:tgtEl>
                                          <p:spTgt spid="28701">
                                            <p:txEl>
                                              <p:pRg st="0" end="0"/>
                                            </p:txEl>
                                          </p:spTgt>
                                        </p:tgtEl>
                                        <p:attrNameLst>
                                          <p:attrName>style.rotation</p:attrName>
                                        </p:attrNameLst>
                                      </p:cBhvr>
                                      <p:to>
                                        <p:strVal val="-45.0"/>
                                      </p:to>
                                    </p:set>
                                    <p:anim calcmode="lin" valueType="num">
                                      <p:cBhvr>
                                        <p:cTn id="45" dur="455" fill="hold">
                                          <p:stCondLst>
                                            <p:cond delay="455"/>
                                          </p:stCondLst>
                                        </p:cTn>
                                        <p:tgtEl>
                                          <p:spTgt spid="2870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6" dur="455" fill="hold">
                                          <p:stCondLst>
                                            <p:cond delay="0"/>
                                          </p:stCondLst>
                                        </p:cTn>
                                        <p:tgtEl>
                                          <p:spTgt spid="28701">
                                            <p:txEl>
                                              <p:pRg st="0" end="0"/>
                                            </p:txEl>
                                          </p:spTgt>
                                        </p:tgtEl>
                                        <p:attrNameLst>
                                          <p:attrName>ppt_y</p:attrName>
                                        </p:attrNameLst>
                                      </p:cBhvr>
                                      <p:tavLst>
                                        <p:tav tm="0">
                                          <p:val>
                                            <p:strVal val="#ppt_y-1"/>
                                          </p:val>
                                        </p:tav>
                                        <p:tav tm="100000">
                                          <p:val>
                                            <p:strVal val="#ppt_y-(0.354*#ppt_w-0.172*#ppt_h)"/>
                                          </p:val>
                                        </p:tav>
                                      </p:tavLst>
                                    </p:anim>
                                    <p:anim calcmode="lin" valueType="num">
                                      <p:cBhvr>
                                        <p:cTn id="47" dur="156" decel="50000" autoRev="1" fill="hold">
                                          <p:stCondLst>
                                            <p:cond delay="455"/>
                                          </p:stCondLst>
                                        </p:cTn>
                                        <p:tgtEl>
                                          <p:spTgt spid="2870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8" dur="136" fill="hold">
                                          <p:stCondLst>
                                            <p:cond delay="864"/>
                                          </p:stCondLst>
                                        </p:cTn>
                                        <p:tgtEl>
                                          <p:spTgt spid="28701">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6" presetClass="emph" presetSubtype="0" fill="hold" grpId="1" nodeType="clickEffect">
                                  <p:stCondLst>
                                    <p:cond delay="0"/>
                                  </p:stCondLst>
                                  <p:iterate type="lt">
                                    <p:tmPct val="0"/>
                                  </p:iterate>
                                  <p:childTnLst>
                                    <p:animScale>
                                      <p:cBhvr>
                                        <p:cTn id="52" dur="2000" fill="hold"/>
                                        <p:tgtEl>
                                          <p:spTgt spid="28701">
                                            <p:txEl>
                                              <p:pRg st="0" end="0"/>
                                            </p:txEl>
                                          </p:spTgt>
                                        </p:tgtEl>
                                      </p:cBhvr>
                                      <p:by x="150000" y="150000"/>
                                    </p:animScale>
                                  </p:childTnLst>
                                  <p:subTnLst>
                                    <p:audio>
                                      <p:cMediaNode>
                                        <p:cTn display="0" masterRel="sameClick">
                                          <p:stCondLst>
                                            <p:cond evt="begin" delay="0">
                                              <p:tn val="51"/>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P spid="28698" grpId="0" build="allAtOnce"/>
      <p:bldP spid="28699" grpId="0" build="allAtOnce"/>
      <p:bldP spid="28700" grpId="0" build="allAtOnce"/>
      <p:bldP spid="28701" grpId="0" build="allAtOnce"/>
      <p:bldP spid="28701"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52650" y="365127"/>
            <a:ext cx="1840230" cy="875845"/>
          </a:xfrm>
        </p:spPr>
        <p:txBody>
          <a:bodyPr/>
          <a:lstStyle/>
          <a:p>
            <a:pPr eaLnBrk="1" hangingPunct="1"/>
            <a:r>
              <a:rPr lang="en-GB" altLang="en-US" u="sng" dirty="0" smtClean="0"/>
              <a:t>Range</a:t>
            </a:r>
          </a:p>
        </p:txBody>
      </p:sp>
      <p:sp>
        <p:nvSpPr>
          <p:cNvPr id="29699" name="Rectangle 3"/>
          <p:cNvSpPr>
            <a:spLocks noGrp="1" noChangeArrowheads="1"/>
          </p:cNvSpPr>
          <p:nvPr>
            <p:ph type="body" idx="1"/>
          </p:nvPr>
        </p:nvSpPr>
        <p:spPr>
          <a:xfrm>
            <a:off x="2152650" y="1412083"/>
            <a:ext cx="7886700" cy="951705"/>
          </a:xfrm>
        </p:spPr>
        <p:txBody>
          <a:bodyPr/>
          <a:lstStyle/>
          <a:p>
            <a:pPr eaLnBrk="1" hangingPunct="1"/>
            <a:r>
              <a:rPr lang="en-GB" altLang="en-US" dirty="0" smtClean="0"/>
              <a:t>The range is difference between the highest and lowest value.</a:t>
            </a:r>
          </a:p>
        </p:txBody>
      </p:sp>
      <p:grpSp>
        <p:nvGrpSpPr>
          <p:cNvPr id="29722" name="Group 26"/>
          <p:cNvGrpSpPr>
            <a:grpSpLocks/>
          </p:cNvGrpSpPr>
          <p:nvPr/>
        </p:nvGrpSpPr>
        <p:grpSpPr bwMode="auto">
          <a:xfrm>
            <a:off x="1776412" y="2695304"/>
            <a:ext cx="8891588" cy="2365375"/>
            <a:chOff x="113" y="1389"/>
            <a:chExt cx="5601" cy="1490"/>
          </a:xfrm>
        </p:grpSpPr>
        <p:pic>
          <p:nvPicPr>
            <p:cNvPr id="11271" name="Picture 2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2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2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30"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31"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Freeform 32"/>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7" name="Freeform 33"/>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8" name="Freeform 34"/>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9" name="Freeform 35"/>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0" name="Freeform 36"/>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1" name="Freeform 37"/>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2" name="Freeform 38"/>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3" name="Freeform 39"/>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4" name="Freeform 40"/>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5" name="Freeform 41"/>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6" name="Freeform 42"/>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7" name="Text Box 43"/>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11288" name="Text Box 44"/>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11289" name="Text Box 45"/>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dirty="0"/>
                <a:t>11</a:t>
              </a:r>
            </a:p>
          </p:txBody>
        </p:sp>
        <p:sp>
          <p:nvSpPr>
            <p:cNvPr id="11290" name="Text Box 46"/>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11291" name="Text Box 47"/>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9744" name="Text Box 48"/>
          <p:cNvSpPr txBox="1">
            <a:spLocks noChangeArrowheads="1"/>
          </p:cNvSpPr>
          <p:nvPr/>
        </p:nvSpPr>
        <p:spPr bwMode="auto">
          <a:xfrm>
            <a:off x="3359150" y="5661026"/>
            <a:ext cx="30241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 – 3 	=</a:t>
            </a:r>
          </a:p>
        </p:txBody>
      </p:sp>
      <p:sp>
        <p:nvSpPr>
          <p:cNvPr id="29745" name="Text Box 49"/>
          <p:cNvSpPr txBox="1">
            <a:spLocks noChangeArrowheads="1"/>
          </p:cNvSpPr>
          <p:nvPr/>
        </p:nvSpPr>
        <p:spPr bwMode="auto">
          <a:xfrm>
            <a:off x="5880101" y="5661026"/>
            <a:ext cx="13684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u="sng" dirty="0"/>
              <a:t>8</a:t>
            </a:r>
          </a:p>
        </p:txBody>
      </p:sp>
    </p:spTree>
    <p:extLst>
      <p:ext uri="{BB962C8B-B14F-4D97-AF65-F5344CB8AC3E}">
        <p14:creationId xmlns:p14="http://schemas.microsoft.com/office/powerpoint/2010/main" val="8911304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9722"/>
                                        </p:tgtEl>
                                        <p:attrNameLst>
                                          <p:attrName>style.visibility</p:attrName>
                                        </p:attrNameLst>
                                      </p:cBhvr>
                                      <p:to>
                                        <p:strVal val="visible"/>
                                      </p:to>
                                    </p:set>
                                    <p:anim calcmode="lin" valueType="num">
                                      <p:cBhvr additive="base">
                                        <p:cTn id="11" dur="500" fill="hold"/>
                                        <p:tgtEl>
                                          <p:spTgt spid="29722"/>
                                        </p:tgtEl>
                                        <p:attrNameLst>
                                          <p:attrName>ppt_x</p:attrName>
                                        </p:attrNameLst>
                                      </p:cBhvr>
                                      <p:tavLst>
                                        <p:tav tm="0">
                                          <p:val>
                                            <p:strVal val="#ppt_x"/>
                                          </p:val>
                                        </p:tav>
                                        <p:tav tm="100000">
                                          <p:val>
                                            <p:strVal val="#ppt_x"/>
                                          </p:val>
                                        </p:tav>
                                      </p:tavLst>
                                    </p:anim>
                                    <p:anim calcmode="lin" valueType="num">
                                      <p:cBhvr additive="base">
                                        <p:cTn id="12" dur="500" fill="hold"/>
                                        <p:tgtEl>
                                          <p:spTgt spid="2972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9744"/>
                                        </p:tgtEl>
                                        <p:attrNameLst>
                                          <p:attrName>style.visibility</p:attrName>
                                        </p:attrNameLst>
                                      </p:cBhvr>
                                      <p:to>
                                        <p:strVal val="visible"/>
                                      </p:to>
                                    </p:set>
                                    <p:anim calcmode="lin" valueType="num">
                                      <p:cBhvr additive="base">
                                        <p:cTn id="17" dur="500" fill="hold"/>
                                        <p:tgtEl>
                                          <p:spTgt spid="29744"/>
                                        </p:tgtEl>
                                        <p:attrNameLst>
                                          <p:attrName>ppt_x</p:attrName>
                                        </p:attrNameLst>
                                      </p:cBhvr>
                                      <p:tavLst>
                                        <p:tav tm="0">
                                          <p:val>
                                            <p:strVal val="#ppt_x"/>
                                          </p:val>
                                        </p:tav>
                                        <p:tav tm="100000">
                                          <p:val>
                                            <p:strVal val="#ppt_x"/>
                                          </p:val>
                                        </p:tav>
                                      </p:tavLst>
                                    </p:anim>
                                    <p:anim calcmode="lin" valueType="num">
                                      <p:cBhvr additive="base">
                                        <p:cTn id="18" dur="500" fill="hold"/>
                                        <p:tgtEl>
                                          <p:spTgt spid="297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29745"/>
                                        </p:tgtEl>
                                        <p:attrNameLst>
                                          <p:attrName>style.visibility</p:attrName>
                                        </p:attrNameLst>
                                      </p:cBhvr>
                                      <p:to>
                                        <p:strVal val="visible"/>
                                      </p:to>
                                    </p:set>
                                    <p:anim calcmode="lin" valueType="num">
                                      <p:cBhvr>
                                        <p:cTn id="23" dur="2000" fill="hold"/>
                                        <p:tgtEl>
                                          <p:spTgt spid="29745"/>
                                        </p:tgtEl>
                                        <p:attrNameLst>
                                          <p:attrName>ppt_h</p:attrName>
                                        </p:attrNameLst>
                                      </p:cBhvr>
                                      <p:tavLst>
                                        <p:tav tm="0">
                                          <p:val>
                                            <p:strVal val="#ppt_h/20"/>
                                          </p:val>
                                        </p:tav>
                                        <p:tav tm="50000">
                                          <p:val>
                                            <p:strVal val="#ppt_h/20"/>
                                          </p:val>
                                        </p:tav>
                                        <p:tav tm="100000">
                                          <p:val>
                                            <p:strVal val="#ppt_h"/>
                                          </p:val>
                                        </p:tav>
                                      </p:tavLst>
                                    </p:anim>
                                    <p:anim calcmode="lin" valueType="num">
                                      <p:cBhvr>
                                        <p:cTn id="24" dur="2000" fill="hold"/>
                                        <p:tgtEl>
                                          <p:spTgt spid="29745"/>
                                        </p:tgtEl>
                                        <p:attrNameLst>
                                          <p:attrName>ppt_w</p:attrName>
                                        </p:attrNameLst>
                                      </p:cBhvr>
                                      <p:tavLst>
                                        <p:tav tm="0">
                                          <p:val>
                                            <p:strVal val="#ppt_w+.3"/>
                                          </p:val>
                                        </p:tav>
                                        <p:tav tm="50000">
                                          <p:val>
                                            <p:strVal val="#ppt_w+.3"/>
                                          </p:val>
                                        </p:tav>
                                        <p:tav tm="100000">
                                          <p:val>
                                            <p:strVal val="#ppt_w"/>
                                          </p:val>
                                        </p:tav>
                                      </p:tavLst>
                                    </p:anim>
                                    <p:anim calcmode="lin" valueType="num">
                                      <p:cBhvr>
                                        <p:cTn id="25" dur="2000" fill="hold"/>
                                        <p:tgtEl>
                                          <p:spTgt spid="29745"/>
                                        </p:tgtEl>
                                        <p:attrNameLst>
                                          <p:attrName>ppt_x</p:attrName>
                                        </p:attrNameLst>
                                      </p:cBhvr>
                                      <p:tavLst>
                                        <p:tav tm="0">
                                          <p:val>
                                            <p:strVal val="#ppt_x-.3"/>
                                          </p:val>
                                        </p:tav>
                                        <p:tav tm="50000">
                                          <p:val>
                                            <p:strVal val="#ppt_x"/>
                                          </p:val>
                                        </p:tav>
                                        <p:tav tm="100000">
                                          <p:val>
                                            <p:strVal val="#ppt_x"/>
                                          </p:val>
                                        </p:tav>
                                      </p:tavLst>
                                    </p:anim>
                                    <p:anim calcmode="lin" valueType="num">
                                      <p:cBhvr>
                                        <p:cTn id="26" dur="2000" fill="hold"/>
                                        <p:tgtEl>
                                          <p:spTgt spid="2974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29744" grpId="0"/>
      <p:bldP spid="297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Interquartile range</a:t>
            </a:r>
            <a:endParaRPr lang="en-GB" dirty="0"/>
          </a:p>
        </p:txBody>
      </p:sp>
      <p:sp>
        <p:nvSpPr>
          <p:cNvPr id="3" name="Content Placeholder 2"/>
          <p:cNvSpPr>
            <a:spLocks noGrp="1"/>
          </p:cNvSpPr>
          <p:nvPr>
            <p:ph idx="1"/>
          </p:nvPr>
        </p:nvSpPr>
        <p:spPr>
          <a:xfrm>
            <a:off x="838200" y="1459865"/>
            <a:ext cx="10515600" cy="4351338"/>
          </a:xfrm>
        </p:spPr>
        <p:txBody>
          <a:bodyPr/>
          <a:lstStyle/>
          <a:p>
            <a:pPr marL="0" indent="0">
              <a:buNone/>
            </a:pPr>
            <a:r>
              <a:rPr lang="en-GB" dirty="0" smtClean="0"/>
              <a:t>Order the data into numerical data and then split into the top half and bottom half. Then find the upper quartile (middle point of the top half) and the lower quartile (</a:t>
            </a:r>
            <a:r>
              <a:rPr lang="en-GB" dirty="0" smtClean="0"/>
              <a:t>middle point of the bottom half)</a:t>
            </a:r>
            <a:r>
              <a:rPr lang="en-GB" dirty="0" smtClean="0"/>
              <a:t>. The interquartile range is the Upper quartile – Lower quartile</a:t>
            </a:r>
            <a:endParaRPr lang="en-GB" dirty="0"/>
          </a:p>
        </p:txBody>
      </p:sp>
      <p:pic>
        <p:nvPicPr>
          <p:cNvPr id="1026" name="Picture 2" descr="InterQuartile Range (IQ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3644" y="3635534"/>
            <a:ext cx="7620000"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3563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Videos and extra guidance on using graphical and statistical skills in Geography</a:t>
            </a:r>
            <a:endParaRPr lang="en-GB" dirty="0"/>
          </a:p>
        </p:txBody>
      </p:sp>
      <p:sp>
        <p:nvSpPr>
          <p:cNvPr id="5" name="Content Placeholder 4"/>
          <p:cNvSpPr>
            <a:spLocks noGrp="1"/>
          </p:cNvSpPr>
          <p:nvPr>
            <p:ph idx="1"/>
          </p:nvPr>
        </p:nvSpPr>
        <p:spPr/>
        <p:txBody>
          <a:bodyPr>
            <a:normAutofit/>
          </a:bodyPr>
          <a:lstStyle/>
          <a:p>
            <a:r>
              <a:rPr lang="en-GB" sz="3200" dirty="0" smtClean="0"/>
              <a:t>Statistical skills help - </a:t>
            </a:r>
            <a:r>
              <a:rPr lang="en-GB" sz="3200" dirty="0" smtClean="0">
                <a:hlinkClick r:id="rId2"/>
              </a:rPr>
              <a:t>https://www.bbc.co.uk/bitesize/guides/zyhd6fr/revision/1</a:t>
            </a:r>
            <a:r>
              <a:rPr lang="en-GB" sz="3200" dirty="0" smtClean="0"/>
              <a:t> </a:t>
            </a:r>
          </a:p>
          <a:p>
            <a:r>
              <a:rPr lang="en-GB" sz="3200" dirty="0" smtClean="0"/>
              <a:t>Graphical skills help:</a:t>
            </a:r>
          </a:p>
          <a:p>
            <a:pPr lvl="1"/>
            <a:r>
              <a:rPr lang="en-GB" sz="2800" dirty="0" smtClean="0"/>
              <a:t>Watch the video and read the 3 pages on this website. You could even try the test at the end </a:t>
            </a:r>
            <a:r>
              <a:rPr lang="en-GB" sz="2800" dirty="0" smtClean="0">
                <a:hlinkClick r:id="rId3"/>
              </a:rPr>
              <a:t>https://www.bbc.co.uk/bitesize/guides/z2qpg82/revision/1</a:t>
            </a:r>
            <a:r>
              <a:rPr lang="en-GB" sz="2800" dirty="0" smtClean="0"/>
              <a:t> </a:t>
            </a:r>
          </a:p>
          <a:p>
            <a:pPr lvl="1"/>
            <a:r>
              <a:rPr lang="en-GB" sz="2800" dirty="0"/>
              <a:t>S</a:t>
            </a:r>
            <a:r>
              <a:rPr lang="en-GB" sz="2800" dirty="0" smtClean="0"/>
              <a:t>ome interactive resources are found here </a:t>
            </a:r>
            <a:r>
              <a:rPr lang="en-GB" sz="2800" dirty="0" smtClean="0">
                <a:hlinkClick r:id="rId4"/>
              </a:rPr>
              <a:t>https://www.internetgeography.net/gcse-geography-interactive-revision/graphical-skills-in-geography-interactive-revision/</a:t>
            </a:r>
            <a:r>
              <a:rPr lang="en-GB" sz="2800" dirty="0" smtClean="0"/>
              <a:t> </a:t>
            </a:r>
            <a:endParaRPr lang="en-GB" sz="2800" dirty="0"/>
          </a:p>
        </p:txBody>
      </p:sp>
    </p:spTree>
    <p:extLst>
      <p:ext uri="{BB962C8B-B14F-4D97-AF65-F5344CB8AC3E}">
        <p14:creationId xmlns:p14="http://schemas.microsoft.com/office/powerpoint/2010/main" val="3419228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9" ma:contentTypeDescription="Create a new document." ma:contentTypeScope="" ma:versionID="2818edeb87754b816a04c06b567c9cd5">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0f69a71ef8ddfd4589663ba2b2d2b7dc"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A719BBE5-2EFB-4E91-B686-C09B4733BEAB}"/>
</file>

<file path=customXml/itemProps2.xml><?xml version="1.0" encoding="utf-8"?>
<ds:datastoreItem xmlns:ds="http://schemas.openxmlformats.org/officeDocument/2006/customXml" ds:itemID="{EFE67D4F-64DF-47C2-80F8-402978D398F2}"/>
</file>

<file path=customXml/itemProps3.xml><?xml version="1.0" encoding="utf-8"?>
<ds:datastoreItem xmlns:ds="http://schemas.openxmlformats.org/officeDocument/2006/customXml" ds:itemID="{945907C8-4696-47D6-B767-94FBB12C5940}"/>
</file>

<file path=docProps/app.xml><?xml version="1.0" encoding="utf-8"?>
<Properties xmlns="http://schemas.openxmlformats.org/officeDocument/2006/extended-properties" xmlns:vt="http://schemas.openxmlformats.org/officeDocument/2006/docPropsVTypes">
  <TotalTime>19</TotalTime>
  <Words>291</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Tahoma</vt:lpstr>
      <vt:lpstr>Office Theme</vt:lpstr>
      <vt:lpstr>Measures of central tendency (mean, median and mode) and measures of dispersion (range and interquartile range</vt:lpstr>
      <vt:lpstr>Mean</vt:lpstr>
      <vt:lpstr>Median</vt:lpstr>
      <vt:lpstr>Mode</vt:lpstr>
      <vt:lpstr>Range</vt:lpstr>
      <vt:lpstr>Interquartile range</vt:lpstr>
      <vt:lpstr>Videos and extra guidance on using graphical and statistical skills in Geography</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graphical and statistical skills in Geography</dc:title>
  <dc:creator>Bilton, Jennifer</dc:creator>
  <cp:lastModifiedBy>Bilton, Jennifer</cp:lastModifiedBy>
  <cp:revision>4</cp:revision>
  <dcterms:created xsi:type="dcterms:W3CDTF">2023-03-27T21:26:07Z</dcterms:created>
  <dcterms:modified xsi:type="dcterms:W3CDTF">2023-03-27T21:45:17Z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