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57" r:id="rId6"/>
    <p:sldId id="258" r:id="rId7"/>
    <p:sldId id="260" r:id="rId8"/>
    <p:sldId id="261" r:id="rId9"/>
    <p:sldId id="264" r:id="rId10"/>
    <p:sldId id="262"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14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game\Dropbox\KS3%20book%20project\3%20Weather%20and%20Climate\C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game\Documents\RMS%20Project\14.%20Changing%20UK%20climate\14.Rainfall_Data_Met_Office_SIMPLIFIE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sng" strike="noStrike" kern="1200" spc="0" baseline="0">
                <a:solidFill>
                  <a:schemeClr val="tx1">
                    <a:lumMod val="65000"/>
                    <a:lumOff val="35000"/>
                  </a:schemeClr>
                </a:solidFill>
                <a:latin typeface="+mn-lt"/>
                <a:ea typeface="+mn-ea"/>
                <a:cs typeface="+mn-cs"/>
              </a:defRPr>
            </a:pPr>
            <a:r>
              <a:rPr lang="en-GB" b="1" u="sng"/>
              <a:t>A graph comparing the Central England Temperature record for 1901 - 19030 and 1981 - 2010</a:t>
            </a:r>
          </a:p>
        </c:rich>
      </c:tx>
      <c:overlay val="0"/>
      <c:spPr>
        <a:noFill/>
        <a:ln>
          <a:noFill/>
        </a:ln>
        <a:effectLst/>
      </c:spPr>
      <c:txPr>
        <a:bodyPr rot="0" spcFirstLastPara="1" vertOverflow="ellipsis" vert="horz" wrap="square" anchor="ctr" anchorCtr="1"/>
        <a:lstStyle/>
        <a:p>
          <a:pPr>
            <a:defRPr sz="168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Sheet1!$R$8</c:f>
              <c:strCache>
                <c:ptCount val="1"/>
                <c:pt idx="0">
                  <c:v>1901-1930 temperature averages</c:v>
                </c:pt>
              </c:strCache>
            </c:strRef>
          </c:tx>
          <c:spPr>
            <a:ln w="28575" cap="rnd">
              <a:solidFill>
                <a:schemeClr val="bg2">
                  <a:lumMod val="50000"/>
                </a:schemeClr>
              </a:solidFill>
              <a:round/>
            </a:ln>
            <a:effectLst/>
          </c:spPr>
          <c:marker>
            <c:symbol val="star"/>
            <c:size val="5"/>
            <c:spPr>
              <a:noFill/>
              <a:ln w="9525">
                <a:solidFill>
                  <a:schemeClr val="bg2">
                    <a:lumMod val="50000"/>
                  </a:schemeClr>
                </a:solidFill>
              </a:ln>
              <a:effectLst/>
            </c:spPr>
          </c:marker>
          <c:dLbls>
            <c:dLbl>
              <c:idx val="0"/>
              <c:layout>
                <c:manualLayout>
                  <c:x val="-2.3216996002461281E-2"/>
                  <c:y val="2.9279630516752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54-4C9E-9E4B-4FDCB4AC457F}"/>
                </c:ext>
              </c:extLst>
            </c:dLbl>
            <c:dLbl>
              <c:idx val="1"/>
              <c:layout>
                <c:manualLayout>
                  <c:x val="-1.6388467766443256E-2"/>
                  <c:y val="2.5096826157216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54-4C9E-9E4B-4FDCB4AC457F}"/>
                </c:ext>
              </c:extLst>
            </c:dLbl>
            <c:dLbl>
              <c:idx val="6"/>
              <c:layout>
                <c:manualLayout>
                  <c:x val="-1.5022762119239653E-2"/>
                  <c:y val="2.5096826157216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54-4C9E-9E4B-4FDCB4AC457F}"/>
                </c:ext>
              </c:extLst>
            </c:dLbl>
            <c:dLbl>
              <c:idx val="7"/>
              <c:layout>
                <c:manualLayout>
                  <c:x val="-3.9605463768904538E-2"/>
                  <c:y val="2.92796305167525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54-4C9E-9E4B-4FDCB4AC457F}"/>
                </c:ext>
              </c:extLst>
            </c:dLbl>
            <c:dLbl>
              <c:idx val="8"/>
              <c:layout>
                <c:manualLayout>
                  <c:x val="-4.3702580710515353E-2"/>
                  <c:y val="3.7645239235824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54-4C9E-9E4B-4FDCB4AC457F}"/>
                </c:ext>
              </c:extLst>
            </c:dLbl>
            <c:dLbl>
              <c:idx val="9"/>
              <c:layout>
                <c:manualLayout>
                  <c:x val="-8.0121463915908672E-2"/>
                  <c:y val="2.3702556736279797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5178351108056767E-2"/>
                      <c:h val="4.898755280927445E-2"/>
                    </c:manualLayout>
                  </c15:layout>
                </c:ext>
                <c:ext xmlns:c16="http://schemas.microsoft.com/office/drawing/2014/chart" uri="{C3380CC4-5D6E-409C-BE32-E72D297353CC}">
                  <c16:uniqueId val="{00000005-9154-4C9E-9E4B-4FDCB4AC457F}"/>
                </c:ext>
              </c:extLst>
            </c:dLbl>
            <c:dLbl>
              <c:idx val="10"/>
              <c:layout>
                <c:manualLayout>
                  <c:x val="-4.0971169416108143E-2"/>
                  <c:y val="1.46398152583761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54-4C9E-9E4B-4FDCB4AC457F}"/>
                </c:ext>
              </c:extLst>
            </c:dLbl>
            <c:dLbl>
              <c:idx val="11"/>
              <c:layout>
                <c:manualLayout>
                  <c:x val="-3.2776935532886513E-2"/>
                  <c:y val="1.6731217438144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154-4C9E-9E4B-4FDCB4AC457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Sheet1!$Q$9:$Q$20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Sheet1!$R$9:$R$20</c:f>
              <c:numCache>
                <c:formatCode>0.0</c:formatCode>
                <c:ptCount val="12"/>
                <c:pt idx="0">
                  <c:v>4.2366666666666664</c:v>
                </c:pt>
                <c:pt idx="1">
                  <c:v>4.2200000000000006</c:v>
                </c:pt>
                <c:pt idx="2">
                  <c:v>5.5433333333333348</c:v>
                </c:pt>
                <c:pt idx="3">
                  <c:v>7.6466666666666665</c:v>
                </c:pt>
                <c:pt idx="4">
                  <c:v>11.346666666666668</c:v>
                </c:pt>
                <c:pt idx="5">
                  <c:v>13.816666666666666</c:v>
                </c:pt>
                <c:pt idx="6">
                  <c:v>15.766666666666667</c:v>
                </c:pt>
                <c:pt idx="7">
                  <c:v>15.233333333333331</c:v>
                </c:pt>
                <c:pt idx="8">
                  <c:v>13.07</c:v>
                </c:pt>
                <c:pt idx="9">
                  <c:v>9.7700000000000014</c:v>
                </c:pt>
                <c:pt idx="10">
                  <c:v>5.8333333333333313</c:v>
                </c:pt>
                <c:pt idx="11">
                  <c:v>4.53</c:v>
                </c:pt>
              </c:numCache>
            </c:numRef>
          </c:val>
          <c:smooth val="0"/>
          <c:extLst>
            <c:ext xmlns:c16="http://schemas.microsoft.com/office/drawing/2014/chart" uri="{C3380CC4-5D6E-409C-BE32-E72D297353CC}">
              <c16:uniqueId val="{00000008-9154-4C9E-9E4B-4FDCB4AC457F}"/>
            </c:ext>
          </c:extLst>
        </c:ser>
        <c:ser>
          <c:idx val="1"/>
          <c:order val="1"/>
          <c:tx>
            <c:strRef>
              <c:f>Sheet1!$S$8</c:f>
              <c:strCache>
                <c:ptCount val="1"/>
                <c:pt idx="0">
                  <c:v>1981-2010 temperature averages</c:v>
                </c:pt>
              </c:strCache>
            </c:strRef>
          </c:tx>
          <c:spPr>
            <a:ln w="28575" cap="rnd">
              <a:solidFill>
                <a:srgbClr val="FF0000"/>
              </a:solidFill>
              <a:round/>
            </a:ln>
            <a:effectLst/>
          </c:spPr>
          <c:marker>
            <c:symbol val="x"/>
            <c:size val="5"/>
            <c:spPr>
              <a:noFill/>
              <a:ln w="9525">
                <a:solidFill>
                  <a:srgbClr val="FF0000"/>
                </a:solidFill>
              </a:ln>
              <a:effectLst/>
            </c:spPr>
          </c:marker>
          <c:dLbls>
            <c:dLbl>
              <c:idx val="0"/>
              <c:layout>
                <c:manualLayout>
                  <c:x val="-2.3216996002461281E-2"/>
                  <c:y val="-3.5553837056056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154-4C9E-9E4B-4FDCB4AC457F}"/>
                </c:ext>
              </c:extLst>
            </c:dLbl>
            <c:dLbl>
              <c:idx val="1"/>
              <c:layout>
                <c:manualLayout>
                  <c:x val="-3.6874052474497328E-2"/>
                  <c:y val="-2.71882283369845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154-4C9E-9E4B-4FDCB4AC457F}"/>
                </c:ext>
              </c:extLst>
            </c:dLbl>
            <c:dLbl>
              <c:idx val="2"/>
              <c:layout>
                <c:manualLayout>
                  <c:x val="-4.2336875063311748E-2"/>
                  <c:y val="-2.0914021797680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154-4C9E-9E4B-4FDCB4AC457F}"/>
                </c:ext>
              </c:extLst>
            </c:dLbl>
            <c:dLbl>
              <c:idx val="3"/>
              <c:layout>
                <c:manualLayout>
                  <c:x val="-4.0971169416108143E-2"/>
                  <c:y val="-2.3005423977448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154-4C9E-9E4B-4FDCB4AC457F}"/>
                </c:ext>
              </c:extLst>
            </c:dLbl>
            <c:dLbl>
              <c:idx val="4"/>
              <c:layout>
                <c:manualLayout>
                  <c:x val="-5.3262520240940588E-2"/>
                  <c:y val="-3.1371032696520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154-4C9E-9E4B-4FDCB4AC457F}"/>
                </c:ext>
              </c:extLst>
            </c:dLbl>
            <c:dLbl>
              <c:idx val="5"/>
              <c:layout>
                <c:manualLayout>
                  <c:x val="-5.3262520240940588E-2"/>
                  <c:y val="-1.463981525837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154-4C9E-9E4B-4FDCB4AC457F}"/>
                </c:ext>
              </c:extLst>
            </c:dLbl>
            <c:dLbl>
              <c:idx val="6"/>
              <c:layout>
                <c:manualLayout>
                  <c:x val="-2.9135020319024041E-2"/>
                  <c:y val="-2.9279659460568232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5763346240983303E-2"/>
                      <c:h val="5.4564624982516755E-2"/>
                    </c:manualLayout>
                  </c15:layout>
                </c:ext>
                <c:ext xmlns:c16="http://schemas.microsoft.com/office/drawing/2014/chart" uri="{C3380CC4-5D6E-409C-BE32-E72D297353CC}">
                  <c16:uniqueId val="{0000000F-9154-4C9E-9E4B-4FDCB4AC457F}"/>
                </c:ext>
              </c:extLst>
            </c:dLbl>
            <c:dLbl>
              <c:idx val="11"/>
              <c:layout>
                <c:manualLayout>
                  <c:x val="-6.8285282360180241E-3"/>
                  <c:y val="-2.0914021797680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154-4C9E-9E4B-4FDCB4AC457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Sheet1!$Q$9:$Q$20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Sheet1!$S$9:$S$20</c:f>
              <c:numCache>
                <c:formatCode>0.0</c:formatCode>
                <c:ptCount val="12"/>
                <c:pt idx="0">
                  <c:v>4.4366666666666674</c:v>
                </c:pt>
                <c:pt idx="1">
                  <c:v>4.3866666666666676</c:v>
                </c:pt>
                <c:pt idx="2">
                  <c:v>6.5833333333333321</c:v>
                </c:pt>
                <c:pt idx="3">
                  <c:v>8.52</c:v>
                </c:pt>
                <c:pt idx="4">
                  <c:v>11.659999999999998</c:v>
                </c:pt>
                <c:pt idx="5">
                  <c:v>14.476666666666667</c:v>
                </c:pt>
                <c:pt idx="6">
                  <c:v>16.706666666666667</c:v>
                </c:pt>
                <c:pt idx="7">
                  <c:v>16.40666666666667</c:v>
                </c:pt>
                <c:pt idx="8">
                  <c:v>14.029999999999998</c:v>
                </c:pt>
                <c:pt idx="9">
                  <c:v>10.693333333333332</c:v>
                </c:pt>
                <c:pt idx="10">
                  <c:v>7.1433333333333318</c:v>
                </c:pt>
                <c:pt idx="11">
                  <c:v>4.6333333333333337</c:v>
                </c:pt>
              </c:numCache>
            </c:numRef>
          </c:val>
          <c:smooth val="0"/>
          <c:extLst>
            <c:ext xmlns:c16="http://schemas.microsoft.com/office/drawing/2014/chart" uri="{C3380CC4-5D6E-409C-BE32-E72D297353CC}">
              <c16:uniqueId val="{00000011-9154-4C9E-9E4B-4FDCB4AC457F}"/>
            </c:ext>
          </c:extLst>
        </c:ser>
        <c:dLbls>
          <c:showLegendKey val="0"/>
          <c:showVal val="0"/>
          <c:showCatName val="0"/>
          <c:showSerName val="0"/>
          <c:showPercent val="0"/>
          <c:showBubbleSize val="0"/>
        </c:dLbls>
        <c:marker val="1"/>
        <c:smooth val="0"/>
        <c:axId val="1657156704"/>
        <c:axId val="1657119040"/>
      </c:lineChart>
      <c:catAx>
        <c:axId val="1657156704"/>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7119040"/>
        <c:crosses val="autoZero"/>
        <c:auto val="1"/>
        <c:lblAlgn val="ctr"/>
        <c:lblOffset val="100"/>
        <c:noMultiLvlLbl val="0"/>
      </c:catAx>
      <c:valAx>
        <c:axId val="1657119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Temperature (</a:t>
                </a:r>
                <a:r>
                  <a:rPr lang="en-GB">
                    <a:latin typeface="Arial" panose="020B0604020202020204" pitchFamily="34" charset="0"/>
                    <a:cs typeface="Arial" panose="020B0604020202020204" pitchFamily="34" charset="0"/>
                  </a:rPr>
                  <a:t>°Celcius)</a:t>
                </a:r>
                <a:endParaRPr lang="en-GB"/>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GB"/>
            </a:p>
          </c:txPr>
        </c:title>
        <c:numFmt formatCode="0.0" sourceLinked="1"/>
        <c:majorTickMark val="cross"/>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7156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40" b="1" i="0" u="sng" strike="noStrike" kern="1200" spc="0" baseline="0">
                <a:solidFill>
                  <a:schemeClr val="tx1">
                    <a:lumMod val="65000"/>
                    <a:lumOff val="35000"/>
                  </a:schemeClr>
                </a:solidFill>
                <a:latin typeface="+mn-lt"/>
                <a:ea typeface="+mn-ea"/>
                <a:cs typeface="+mn-cs"/>
              </a:defRPr>
            </a:pPr>
            <a:r>
              <a:rPr lang="en-GB" b="1" u="sng"/>
              <a:t>The number of days of extreme rainfall in the UK</a:t>
            </a:r>
          </a:p>
        </c:rich>
      </c:tx>
      <c:overlay val="0"/>
      <c:spPr>
        <a:noFill/>
        <a:ln>
          <a:noFill/>
        </a:ln>
        <a:effectLst/>
      </c:spPr>
      <c:txPr>
        <a:bodyPr rot="0" spcFirstLastPara="1" vertOverflow="ellipsis" vert="horz" wrap="square" anchor="ctr" anchorCtr="1"/>
        <a:lstStyle/>
        <a:p>
          <a:pPr>
            <a:defRPr sz="144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accent2"/>
              </a:solidFill>
              <a:round/>
            </a:ln>
            <a:effectLst/>
          </c:spPr>
          <c:marker>
            <c:symbol val="circle"/>
            <c:size val="5"/>
            <c:spPr>
              <a:solidFill>
                <a:schemeClr val="accent2"/>
              </a:solidFill>
              <a:ln w="9525">
                <a:solidFill>
                  <a:schemeClr val="accent2"/>
                </a:solidFill>
              </a:ln>
              <a:effectLst/>
            </c:spPr>
          </c:marker>
          <c:trendline>
            <c:spPr>
              <a:ln w="34925" cap="rnd">
                <a:solidFill>
                  <a:schemeClr val="tx1">
                    <a:lumMod val="95000"/>
                    <a:lumOff val="5000"/>
                  </a:schemeClr>
                </a:solidFill>
                <a:prstDash val="sysDot"/>
              </a:ln>
              <a:effectLst/>
            </c:spPr>
            <c:trendlineType val="power"/>
            <c:dispRSqr val="0"/>
            <c:dispEq val="0"/>
          </c:trendline>
          <c:xVal>
            <c:numRef>
              <c:f>'Extreme rainfall'!$A$5:$A$59</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numCache>
            </c:numRef>
          </c:xVal>
          <c:yVal>
            <c:numRef>
              <c:f>'Extreme rainfall'!$B$5:$B$59</c:f>
              <c:numCache>
                <c:formatCode>General</c:formatCode>
                <c:ptCount val="55"/>
                <c:pt idx="0">
                  <c:v>23</c:v>
                </c:pt>
                <c:pt idx="1">
                  <c:v>13</c:v>
                </c:pt>
                <c:pt idx="2">
                  <c:v>18</c:v>
                </c:pt>
                <c:pt idx="3">
                  <c:v>11</c:v>
                </c:pt>
                <c:pt idx="4">
                  <c:v>14</c:v>
                </c:pt>
                <c:pt idx="5">
                  <c:v>26</c:v>
                </c:pt>
                <c:pt idx="6">
                  <c:v>19</c:v>
                </c:pt>
                <c:pt idx="7">
                  <c:v>15</c:v>
                </c:pt>
                <c:pt idx="8">
                  <c:v>14</c:v>
                </c:pt>
                <c:pt idx="9">
                  <c:v>13</c:v>
                </c:pt>
                <c:pt idx="10">
                  <c:v>12.5</c:v>
                </c:pt>
                <c:pt idx="11">
                  <c:v>12</c:v>
                </c:pt>
                <c:pt idx="12">
                  <c:v>17</c:v>
                </c:pt>
                <c:pt idx="13">
                  <c:v>11</c:v>
                </c:pt>
                <c:pt idx="14">
                  <c:v>12.5</c:v>
                </c:pt>
                <c:pt idx="15">
                  <c:v>12</c:v>
                </c:pt>
                <c:pt idx="16">
                  <c:v>11</c:v>
                </c:pt>
                <c:pt idx="17">
                  <c:v>17</c:v>
                </c:pt>
                <c:pt idx="18">
                  <c:v>16</c:v>
                </c:pt>
                <c:pt idx="19">
                  <c:v>21</c:v>
                </c:pt>
                <c:pt idx="20">
                  <c:v>15</c:v>
                </c:pt>
                <c:pt idx="21">
                  <c:v>22</c:v>
                </c:pt>
                <c:pt idx="22">
                  <c:v>27</c:v>
                </c:pt>
                <c:pt idx="23">
                  <c:v>14</c:v>
                </c:pt>
                <c:pt idx="24">
                  <c:v>22</c:v>
                </c:pt>
                <c:pt idx="25">
                  <c:v>18</c:v>
                </c:pt>
                <c:pt idx="26">
                  <c:v>21</c:v>
                </c:pt>
                <c:pt idx="27">
                  <c:v>17</c:v>
                </c:pt>
                <c:pt idx="28">
                  <c:v>17</c:v>
                </c:pt>
                <c:pt idx="29">
                  <c:v>14</c:v>
                </c:pt>
                <c:pt idx="30">
                  <c:v>23</c:v>
                </c:pt>
                <c:pt idx="31">
                  <c:v>21</c:v>
                </c:pt>
                <c:pt idx="32">
                  <c:v>24</c:v>
                </c:pt>
                <c:pt idx="33">
                  <c:v>25</c:v>
                </c:pt>
                <c:pt idx="34">
                  <c:v>19</c:v>
                </c:pt>
                <c:pt idx="35">
                  <c:v>20</c:v>
                </c:pt>
                <c:pt idx="36">
                  <c:v>16</c:v>
                </c:pt>
                <c:pt idx="37">
                  <c:v>15</c:v>
                </c:pt>
                <c:pt idx="38">
                  <c:v>20</c:v>
                </c:pt>
                <c:pt idx="39">
                  <c:v>25</c:v>
                </c:pt>
                <c:pt idx="40">
                  <c:v>25</c:v>
                </c:pt>
                <c:pt idx="41">
                  <c:v>12</c:v>
                </c:pt>
                <c:pt idx="42">
                  <c:v>26</c:v>
                </c:pt>
                <c:pt idx="43">
                  <c:v>9</c:v>
                </c:pt>
                <c:pt idx="44">
                  <c:v>29</c:v>
                </c:pt>
                <c:pt idx="45">
                  <c:v>14</c:v>
                </c:pt>
                <c:pt idx="46">
                  <c:v>26</c:v>
                </c:pt>
                <c:pt idx="47">
                  <c:v>26</c:v>
                </c:pt>
                <c:pt idx="48">
                  <c:v>24</c:v>
                </c:pt>
                <c:pt idx="49">
                  <c:v>23</c:v>
                </c:pt>
                <c:pt idx="50">
                  <c:v>17</c:v>
                </c:pt>
                <c:pt idx="51">
                  <c:v>15</c:v>
                </c:pt>
                <c:pt idx="52">
                  <c:v>26</c:v>
                </c:pt>
                <c:pt idx="53">
                  <c:v>20</c:v>
                </c:pt>
                <c:pt idx="54">
                  <c:v>23</c:v>
                </c:pt>
              </c:numCache>
            </c:numRef>
          </c:yVal>
          <c:smooth val="1"/>
          <c:extLst>
            <c:ext xmlns:c16="http://schemas.microsoft.com/office/drawing/2014/chart" uri="{C3380CC4-5D6E-409C-BE32-E72D297353CC}">
              <c16:uniqueId val="{00000001-010C-42A9-954E-0BD58D5E5EDE}"/>
            </c:ext>
          </c:extLst>
        </c:ser>
        <c:dLbls>
          <c:showLegendKey val="0"/>
          <c:showVal val="0"/>
          <c:showCatName val="0"/>
          <c:showSerName val="0"/>
          <c:showPercent val="0"/>
          <c:showBubbleSize val="0"/>
        </c:dLbls>
        <c:axId val="1265777392"/>
        <c:axId val="925200800"/>
      </c:scatterChart>
      <c:valAx>
        <c:axId val="1265777392"/>
        <c:scaling>
          <c:orientation val="minMax"/>
          <c:min val="196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cross"/>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25200800"/>
        <c:crosses val="autoZero"/>
        <c:crossBetween val="midCat"/>
      </c:valAx>
      <c:valAx>
        <c:axId val="9252008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Number of days fo extreme rainfall in the year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657773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66A22-D56E-4938-8010-A72910B0EB66}" type="datetimeFigureOut">
              <a:rPr lang="en-GB" smtClean="0"/>
              <a:t>08/04/2025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FD083-A617-4DBE-816B-185A5A986277}" type="slidenum">
              <a:rPr lang="en-GB" smtClean="0"/>
              <a:t>‹#›</a:t>
            </a:fld>
            <a:endParaRPr lang="en-GB"/>
          </a:p>
        </p:txBody>
      </p:sp>
    </p:spTree>
    <p:extLst>
      <p:ext uri="{BB962C8B-B14F-4D97-AF65-F5344CB8AC3E}">
        <p14:creationId xmlns:p14="http://schemas.microsoft.com/office/powerpoint/2010/main" val="3954653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95CBDD-F593-4C22-94EC-3DF374FD3A1F}" type="slidenum">
              <a:rPr lang="en-GB" smtClean="0"/>
              <a:t>3</a:t>
            </a:fld>
            <a:endParaRPr lang="en-GB"/>
          </a:p>
        </p:txBody>
      </p:sp>
    </p:spTree>
    <p:extLst>
      <p:ext uri="{BB962C8B-B14F-4D97-AF65-F5344CB8AC3E}">
        <p14:creationId xmlns:p14="http://schemas.microsoft.com/office/powerpoint/2010/main" val="110858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DC6EDAB-C65B-4EDB-916A-F8D1A5B240BF}" type="slidenum">
              <a:rPr lang="en-GB" altLang="en-US" smtClean="0"/>
              <a:pPr>
                <a:defRPr/>
              </a:pPr>
              <a:t>5</a:t>
            </a:fld>
            <a:endParaRPr lang="en-GB" altLang="en-US" dirty="0"/>
          </a:p>
        </p:txBody>
      </p:sp>
    </p:spTree>
    <p:extLst>
      <p:ext uri="{BB962C8B-B14F-4D97-AF65-F5344CB8AC3E}">
        <p14:creationId xmlns:p14="http://schemas.microsoft.com/office/powerpoint/2010/main" val="348874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E2F8DF-AD0E-4236-B4E7-0304C2AC4D20}" type="datetimeFigureOut">
              <a:rPr lang="en-GB" smtClean="0"/>
              <a:t>08/04/2025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BFF01E-6399-4F5C-9E61-0470645B0F84}" type="slidenum">
              <a:rPr lang="en-GB" smtClean="0"/>
              <a:t>‹#›</a:t>
            </a:fld>
            <a:endParaRPr lang="en-GB"/>
          </a:p>
        </p:txBody>
      </p:sp>
    </p:spTree>
    <p:extLst>
      <p:ext uri="{BB962C8B-B14F-4D97-AF65-F5344CB8AC3E}">
        <p14:creationId xmlns:p14="http://schemas.microsoft.com/office/powerpoint/2010/main" val="41475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2F8DF-AD0E-4236-B4E7-0304C2AC4D20}" type="datetimeFigureOut">
              <a:rPr lang="en-GB" smtClean="0"/>
              <a:t>08/04/2025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BFF01E-6399-4F5C-9E61-0470645B0F84}" type="slidenum">
              <a:rPr lang="en-GB" smtClean="0"/>
              <a:t>‹#›</a:t>
            </a:fld>
            <a:endParaRPr lang="en-GB"/>
          </a:p>
        </p:txBody>
      </p:sp>
    </p:spTree>
    <p:extLst>
      <p:ext uri="{BB962C8B-B14F-4D97-AF65-F5344CB8AC3E}">
        <p14:creationId xmlns:p14="http://schemas.microsoft.com/office/powerpoint/2010/main" val="3994310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2F8DF-AD0E-4236-B4E7-0304C2AC4D20}" type="datetimeFigureOut">
              <a:rPr lang="en-GB" smtClean="0"/>
              <a:t>08/04/2025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BFF01E-6399-4F5C-9E61-0470645B0F84}" type="slidenum">
              <a:rPr lang="en-GB" smtClean="0"/>
              <a:t>‹#›</a:t>
            </a:fld>
            <a:endParaRPr lang="en-GB"/>
          </a:p>
        </p:txBody>
      </p:sp>
    </p:spTree>
    <p:extLst>
      <p:ext uri="{BB962C8B-B14F-4D97-AF65-F5344CB8AC3E}">
        <p14:creationId xmlns:p14="http://schemas.microsoft.com/office/powerpoint/2010/main" val="160381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2F8DF-AD0E-4236-B4E7-0304C2AC4D20}" type="datetimeFigureOut">
              <a:rPr lang="en-GB" smtClean="0"/>
              <a:t>08/04/2025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BFF01E-6399-4F5C-9E61-0470645B0F84}" type="slidenum">
              <a:rPr lang="en-GB" smtClean="0"/>
              <a:t>‹#›</a:t>
            </a:fld>
            <a:endParaRPr lang="en-GB"/>
          </a:p>
        </p:txBody>
      </p:sp>
    </p:spTree>
    <p:extLst>
      <p:ext uri="{BB962C8B-B14F-4D97-AF65-F5344CB8AC3E}">
        <p14:creationId xmlns:p14="http://schemas.microsoft.com/office/powerpoint/2010/main" val="116272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E2F8DF-AD0E-4236-B4E7-0304C2AC4D20}" type="datetimeFigureOut">
              <a:rPr lang="en-GB" smtClean="0"/>
              <a:t>08/04/2025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BFF01E-6399-4F5C-9E61-0470645B0F84}" type="slidenum">
              <a:rPr lang="en-GB" smtClean="0"/>
              <a:t>‹#›</a:t>
            </a:fld>
            <a:endParaRPr lang="en-GB"/>
          </a:p>
        </p:txBody>
      </p:sp>
    </p:spTree>
    <p:extLst>
      <p:ext uri="{BB962C8B-B14F-4D97-AF65-F5344CB8AC3E}">
        <p14:creationId xmlns:p14="http://schemas.microsoft.com/office/powerpoint/2010/main" val="216755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E2F8DF-AD0E-4236-B4E7-0304C2AC4D20}" type="datetimeFigureOut">
              <a:rPr lang="en-GB" smtClean="0"/>
              <a:t>08/04/2025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BFF01E-6399-4F5C-9E61-0470645B0F84}" type="slidenum">
              <a:rPr lang="en-GB" smtClean="0"/>
              <a:t>‹#›</a:t>
            </a:fld>
            <a:endParaRPr lang="en-GB"/>
          </a:p>
        </p:txBody>
      </p:sp>
    </p:spTree>
    <p:extLst>
      <p:ext uri="{BB962C8B-B14F-4D97-AF65-F5344CB8AC3E}">
        <p14:creationId xmlns:p14="http://schemas.microsoft.com/office/powerpoint/2010/main" val="2289090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E2F8DF-AD0E-4236-B4E7-0304C2AC4D20}" type="datetimeFigureOut">
              <a:rPr lang="en-GB" smtClean="0"/>
              <a:t>08/04/2025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BFF01E-6399-4F5C-9E61-0470645B0F84}" type="slidenum">
              <a:rPr lang="en-GB" smtClean="0"/>
              <a:t>‹#›</a:t>
            </a:fld>
            <a:endParaRPr lang="en-GB"/>
          </a:p>
        </p:txBody>
      </p:sp>
    </p:spTree>
    <p:extLst>
      <p:ext uri="{BB962C8B-B14F-4D97-AF65-F5344CB8AC3E}">
        <p14:creationId xmlns:p14="http://schemas.microsoft.com/office/powerpoint/2010/main" val="3733114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E2F8DF-AD0E-4236-B4E7-0304C2AC4D20}" type="datetimeFigureOut">
              <a:rPr lang="en-GB" smtClean="0"/>
              <a:t>08/04/2025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BFF01E-6399-4F5C-9E61-0470645B0F84}" type="slidenum">
              <a:rPr lang="en-GB" smtClean="0"/>
              <a:t>‹#›</a:t>
            </a:fld>
            <a:endParaRPr lang="en-GB"/>
          </a:p>
        </p:txBody>
      </p:sp>
    </p:spTree>
    <p:extLst>
      <p:ext uri="{BB962C8B-B14F-4D97-AF65-F5344CB8AC3E}">
        <p14:creationId xmlns:p14="http://schemas.microsoft.com/office/powerpoint/2010/main" val="324752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2F8DF-AD0E-4236-B4E7-0304C2AC4D20}" type="datetimeFigureOut">
              <a:rPr lang="en-GB" smtClean="0"/>
              <a:t>08/04/2025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BFF01E-6399-4F5C-9E61-0470645B0F84}" type="slidenum">
              <a:rPr lang="en-GB" smtClean="0"/>
              <a:t>‹#›</a:t>
            </a:fld>
            <a:endParaRPr lang="en-GB"/>
          </a:p>
        </p:txBody>
      </p:sp>
    </p:spTree>
    <p:extLst>
      <p:ext uri="{BB962C8B-B14F-4D97-AF65-F5344CB8AC3E}">
        <p14:creationId xmlns:p14="http://schemas.microsoft.com/office/powerpoint/2010/main" val="22120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E2F8DF-AD0E-4236-B4E7-0304C2AC4D20}" type="datetimeFigureOut">
              <a:rPr lang="en-GB" smtClean="0"/>
              <a:t>08/04/2025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BFF01E-6399-4F5C-9E61-0470645B0F84}" type="slidenum">
              <a:rPr lang="en-GB" smtClean="0"/>
              <a:t>‹#›</a:t>
            </a:fld>
            <a:endParaRPr lang="en-GB"/>
          </a:p>
        </p:txBody>
      </p:sp>
    </p:spTree>
    <p:extLst>
      <p:ext uri="{BB962C8B-B14F-4D97-AF65-F5344CB8AC3E}">
        <p14:creationId xmlns:p14="http://schemas.microsoft.com/office/powerpoint/2010/main" val="3676647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E2F8DF-AD0E-4236-B4E7-0304C2AC4D20}" type="datetimeFigureOut">
              <a:rPr lang="en-GB" smtClean="0"/>
              <a:t>08/04/2025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BFF01E-6399-4F5C-9E61-0470645B0F84}" type="slidenum">
              <a:rPr lang="en-GB" smtClean="0"/>
              <a:t>‹#›</a:t>
            </a:fld>
            <a:endParaRPr lang="en-GB"/>
          </a:p>
        </p:txBody>
      </p:sp>
    </p:spTree>
    <p:extLst>
      <p:ext uri="{BB962C8B-B14F-4D97-AF65-F5344CB8AC3E}">
        <p14:creationId xmlns:p14="http://schemas.microsoft.com/office/powerpoint/2010/main" val="536596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2F8DF-AD0E-4236-B4E7-0304C2AC4D20}" type="datetimeFigureOut">
              <a:rPr lang="en-GB" smtClean="0"/>
              <a:t>08/04/2025</a:t>
            </a:fld>
            <a:endParaRPr lang="en-GB"/>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FF01E-6399-4F5C-9E61-0470645B0F84}" type="slidenum">
              <a:rPr lang="en-GB" smtClean="0"/>
              <a:t>‹#›</a:t>
            </a:fld>
            <a:endParaRPr lang="en-GB"/>
          </a:p>
        </p:txBody>
      </p:sp>
    </p:spTree>
    <p:extLst>
      <p:ext uri="{BB962C8B-B14F-4D97-AF65-F5344CB8AC3E}">
        <p14:creationId xmlns:p14="http://schemas.microsoft.com/office/powerpoint/2010/main" val="3707704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8J_RDfcy-00"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rmets.onlinelibrary.wiley.com/doi/epdf/10.1002/joc.6213" TargetMode="Externa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uk/bitesize/topics/zx38q6f/articles/zqqvf82" TargetMode="External"/><Relationship Id="rId2" Type="http://schemas.openxmlformats.org/officeDocument/2006/relationships/hyperlink" Target="https://www.bbc.co.uk/bitesize/topics/zx38q6f/articles/zqnb3j6" TargetMode="External"/><Relationship Id="rId1" Type="http://schemas.openxmlformats.org/officeDocument/2006/relationships/slideLayout" Target="../slideLayouts/slideLayout2.xml"/><Relationship Id="rId4" Type="http://schemas.openxmlformats.org/officeDocument/2006/relationships/hyperlink" Target="https://www.bbc.co.uk/bitesize/topics/zx38q6f/articles/z773yd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oleObject" Target="../embeddings/oleObject3.bin"/><Relationship Id="rId2" Type="http://schemas.openxmlformats.org/officeDocument/2006/relationships/oleObject" Target="../embeddings/oleObject1.bin"/><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cid:ff9ac9fa-3924-47d0-925f-fb5bf7ef0b67@GBRP123.PROD.OUTLOOK.COM" TargetMode="External"/><Relationship Id="rId5" Type="http://schemas.openxmlformats.org/officeDocument/2006/relationships/oleObject" Target="../embeddings/oleObject2.bin"/><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HrO7d18DRl8" TargetMode="External"/><Relationship Id="rId2" Type="http://schemas.openxmlformats.org/officeDocument/2006/relationships/hyperlink" Target="https://www.youtube.com/watch?v=nlp_Gs-2bwE"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9336" y="117023"/>
            <a:ext cx="7886700" cy="635452"/>
          </a:xfrm>
        </p:spPr>
        <p:txBody>
          <a:bodyPr>
            <a:normAutofit fontScale="90000"/>
          </a:bodyPr>
          <a:lstStyle/>
          <a:p>
            <a:r>
              <a:rPr lang="en-GB" dirty="0"/>
              <a:t>Weather and Climate</a:t>
            </a:r>
          </a:p>
        </p:txBody>
      </p:sp>
      <p:sp>
        <p:nvSpPr>
          <p:cNvPr id="5" name="Content Placeholder 4"/>
          <p:cNvSpPr>
            <a:spLocks noGrp="1"/>
          </p:cNvSpPr>
          <p:nvPr>
            <p:ph idx="1"/>
          </p:nvPr>
        </p:nvSpPr>
        <p:spPr>
          <a:xfrm>
            <a:off x="0" y="752475"/>
            <a:ext cx="5629275" cy="5648325"/>
          </a:xfrm>
        </p:spPr>
        <p:txBody>
          <a:bodyPr>
            <a:noAutofit/>
          </a:bodyPr>
          <a:lstStyle/>
          <a:p>
            <a:r>
              <a:rPr lang="en-GB" sz="2000" b="1" dirty="0">
                <a:solidFill>
                  <a:srgbClr val="7030A0"/>
                </a:solidFill>
              </a:rPr>
              <a:t>Weather </a:t>
            </a:r>
            <a:r>
              <a:rPr lang="en-GB" sz="2000" dirty="0">
                <a:solidFill>
                  <a:srgbClr val="7030A0"/>
                </a:solidFill>
              </a:rPr>
              <a:t>describes the short-term state of our atmosphere. This may include information about the air temperature, precipitation, air pressure and cloud cover. </a:t>
            </a:r>
            <a:r>
              <a:rPr lang="en-GB" sz="2000" dirty="0"/>
              <a:t>Our local weather changes daily due to the movement of air in our atmosphere.  </a:t>
            </a:r>
          </a:p>
          <a:p>
            <a:endParaRPr lang="en-GB" sz="2000" dirty="0"/>
          </a:p>
          <a:p>
            <a:r>
              <a:rPr lang="en-GB" sz="2000" b="1" dirty="0">
                <a:solidFill>
                  <a:srgbClr val="7030A0"/>
                </a:solidFill>
              </a:rPr>
              <a:t>Climate </a:t>
            </a:r>
            <a:r>
              <a:rPr lang="en-GB" sz="2000" dirty="0">
                <a:solidFill>
                  <a:srgbClr val="7030A0"/>
                </a:solidFill>
              </a:rPr>
              <a:t>is the average weather over a long time period (30 years) for a particular region or place</a:t>
            </a:r>
            <a:r>
              <a:rPr lang="en-GB" sz="2000" b="1" dirty="0">
                <a:solidFill>
                  <a:srgbClr val="7030A0"/>
                </a:solidFill>
              </a:rPr>
              <a:t>.</a:t>
            </a:r>
            <a:r>
              <a:rPr lang="en-GB" sz="2000" dirty="0"/>
              <a:t> The climate affects a number of environmental factors within the region including the type and growth of vegetation and wildlife. The climate is determined by large scale factors such as the Earth’s orbit around the Sun, the position of the continents and the composition (make up) of the atmosphere. </a:t>
            </a:r>
          </a:p>
          <a:p>
            <a:endParaRPr lang="en-GB" sz="2000" dirty="0"/>
          </a:p>
          <a:p>
            <a:r>
              <a:rPr lang="en-GB" sz="2000" dirty="0"/>
              <a:t>Video from the BBC outlining the difference between weather and climate - </a:t>
            </a:r>
            <a:r>
              <a:rPr lang="en-GB" sz="2000" dirty="0">
                <a:hlinkClick r:id="rId2"/>
              </a:rPr>
              <a:t>https://www.youtube.com/watch?v=8J_RDfcy-00</a:t>
            </a:r>
            <a:r>
              <a:rPr lang="en-GB" sz="2000" dirty="0"/>
              <a:t> </a:t>
            </a:r>
          </a:p>
        </p:txBody>
      </p:sp>
      <p:pic>
        <p:nvPicPr>
          <p:cNvPr id="1026" name="Picture 2" descr="What is the difference between Climate and weat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9893" y="1543050"/>
            <a:ext cx="3598580" cy="3598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577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3584-2D29-4AB4-B5CA-5BB8CF556C25}"/>
              </a:ext>
            </a:extLst>
          </p:cNvPr>
          <p:cNvSpPr>
            <a:spLocks noGrp="1"/>
          </p:cNvSpPr>
          <p:nvPr>
            <p:ph type="title"/>
          </p:nvPr>
        </p:nvSpPr>
        <p:spPr>
          <a:xfrm>
            <a:off x="539376" y="75906"/>
            <a:ext cx="8077200" cy="854072"/>
          </a:xfrm>
        </p:spPr>
        <p:txBody>
          <a:bodyPr>
            <a:normAutofit fontScale="90000"/>
          </a:bodyPr>
          <a:lstStyle/>
          <a:p>
            <a:pPr algn="ctr"/>
            <a:r>
              <a:rPr lang="en-GB" b="1" u="sng" dirty="0"/>
              <a:t>Changing UK Weather – the evidence for Precipitation Change</a:t>
            </a:r>
            <a:endParaRPr lang="en-GB" dirty="0"/>
          </a:p>
        </p:txBody>
      </p:sp>
      <p:graphicFrame>
        <p:nvGraphicFramePr>
          <p:cNvPr id="6" name="Content Placeholder 5">
            <a:extLst>
              <a:ext uri="{FF2B5EF4-FFF2-40B4-BE49-F238E27FC236}">
                <a16:creationId xmlns:a16="http://schemas.microsoft.com/office/drawing/2014/main" id="{5A63CF8E-D443-4C07-992D-BFAAC76AE260}"/>
              </a:ext>
            </a:extLst>
          </p:cNvPr>
          <p:cNvGraphicFramePr>
            <a:graphicFrameLocks noGrp="1"/>
          </p:cNvGraphicFramePr>
          <p:nvPr>
            <p:ph idx="1"/>
          </p:nvPr>
        </p:nvGraphicFramePr>
        <p:xfrm>
          <a:off x="0" y="1111250"/>
          <a:ext cx="5264150" cy="51038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2605082-DCCD-4A9A-B6B9-968A3CAD36E2}"/>
              </a:ext>
            </a:extLst>
          </p:cNvPr>
          <p:cNvSpPr txBox="1"/>
          <p:nvPr/>
        </p:nvSpPr>
        <p:spPr>
          <a:xfrm>
            <a:off x="5821774" y="1148997"/>
            <a:ext cx="3160058" cy="1938992"/>
          </a:xfrm>
          <a:prstGeom prst="rect">
            <a:avLst/>
          </a:prstGeom>
          <a:solidFill>
            <a:srgbClr val="E5007E"/>
          </a:solidFill>
        </p:spPr>
        <p:txBody>
          <a:bodyPr wrap="square" rtlCol="0">
            <a:spAutoFit/>
          </a:bodyPr>
          <a:lstStyle/>
          <a:p>
            <a:r>
              <a:rPr lang="en-GB" sz="2400" dirty="0">
                <a:solidFill>
                  <a:schemeClr val="bg1"/>
                </a:solidFill>
              </a:rPr>
              <a:t>This shows us that UK extreme rainfall is overall increasing from 1960 to 2014 with some fluctuations.</a:t>
            </a:r>
            <a:endParaRPr lang="en-GB" dirty="0">
              <a:solidFill>
                <a:schemeClr val="bg1"/>
              </a:solidFill>
            </a:endParaRPr>
          </a:p>
        </p:txBody>
      </p:sp>
      <p:sp>
        <p:nvSpPr>
          <p:cNvPr id="8" name="Speech Bubble: Rectangle 7">
            <a:extLst>
              <a:ext uri="{FF2B5EF4-FFF2-40B4-BE49-F238E27FC236}">
                <a16:creationId xmlns:a16="http://schemas.microsoft.com/office/drawing/2014/main" id="{8969B42F-187D-43A2-9807-69A5E08C194B}"/>
              </a:ext>
            </a:extLst>
          </p:cNvPr>
          <p:cNvSpPr/>
          <p:nvPr/>
        </p:nvSpPr>
        <p:spPr>
          <a:xfrm>
            <a:off x="5821774" y="3601156"/>
            <a:ext cx="3160058" cy="1928969"/>
          </a:xfrm>
          <a:custGeom>
            <a:avLst/>
            <a:gdLst>
              <a:gd name="connsiteX0" fmla="*/ 0 w 3160058"/>
              <a:gd name="connsiteY0" fmla="*/ 0 h 1928969"/>
              <a:gd name="connsiteX1" fmla="*/ 526676 w 3160058"/>
              <a:gd name="connsiteY1" fmla="*/ 0 h 1928969"/>
              <a:gd name="connsiteX2" fmla="*/ 526676 w 3160058"/>
              <a:gd name="connsiteY2" fmla="*/ 0 h 1928969"/>
              <a:gd name="connsiteX3" fmla="*/ 1316691 w 3160058"/>
              <a:gd name="connsiteY3" fmla="*/ 0 h 1928969"/>
              <a:gd name="connsiteX4" fmla="*/ 3160058 w 3160058"/>
              <a:gd name="connsiteY4" fmla="*/ 0 h 1928969"/>
              <a:gd name="connsiteX5" fmla="*/ 3160058 w 3160058"/>
              <a:gd name="connsiteY5" fmla="*/ 1125232 h 1928969"/>
              <a:gd name="connsiteX6" fmla="*/ 3160058 w 3160058"/>
              <a:gd name="connsiteY6" fmla="*/ 1125232 h 1928969"/>
              <a:gd name="connsiteX7" fmla="*/ 3160058 w 3160058"/>
              <a:gd name="connsiteY7" fmla="*/ 1607474 h 1928969"/>
              <a:gd name="connsiteX8" fmla="*/ 3160058 w 3160058"/>
              <a:gd name="connsiteY8" fmla="*/ 1928969 h 1928969"/>
              <a:gd name="connsiteX9" fmla="*/ 1316691 w 3160058"/>
              <a:gd name="connsiteY9" fmla="*/ 1928969 h 1928969"/>
              <a:gd name="connsiteX10" fmla="*/ 191784 w 3160058"/>
              <a:gd name="connsiteY10" fmla="*/ 2455269 h 1928969"/>
              <a:gd name="connsiteX11" fmla="*/ 526676 w 3160058"/>
              <a:gd name="connsiteY11" fmla="*/ 1928969 h 1928969"/>
              <a:gd name="connsiteX12" fmla="*/ 0 w 3160058"/>
              <a:gd name="connsiteY12" fmla="*/ 1928969 h 1928969"/>
              <a:gd name="connsiteX13" fmla="*/ 0 w 3160058"/>
              <a:gd name="connsiteY13" fmla="*/ 1607474 h 1928969"/>
              <a:gd name="connsiteX14" fmla="*/ 0 w 3160058"/>
              <a:gd name="connsiteY14" fmla="*/ 1125232 h 1928969"/>
              <a:gd name="connsiteX15" fmla="*/ 0 w 3160058"/>
              <a:gd name="connsiteY15" fmla="*/ 1125232 h 1928969"/>
              <a:gd name="connsiteX16" fmla="*/ 0 w 3160058"/>
              <a:gd name="connsiteY16" fmla="*/ 0 h 1928969"/>
              <a:gd name="connsiteX0" fmla="*/ 0 w 3160058"/>
              <a:gd name="connsiteY0" fmla="*/ 0 h 1928969"/>
              <a:gd name="connsiteX1" fmla="*/ 526676 w 3160058"/>
              <a:gd name="connsiteY1" fmla="*/ 0 h 1928969"/>
              <a:gd name="connsiteX2" fmla="*/ 526676 w 3160058"/>
              <a:gd name="connsiteY2" fmla="*/ 0 h 1928969"/>
              <a:gd name="connsiteX3" fmla="*/ 1316691 w 3160058"/>
              <a:gd name="connsiteY3" fmla="*/ 0 h 1928969"/>
              <a:gd name="connsiteX4" fmla="*/ 3160058 w 3160058"/>
              <a:gd name="connsiteY4" fmla="*/ 0 h 1928969"/>
              <a:gd name="connsiteX5" fmla="*/ 3160058 w 3160058"/>
              <a:gd name="connsiteY5" fmla="*/ 1125232 h 1928969"/>
              <a:gd name="connsiteX6" fmla="*/ 3160058 w 3160058"/>
              <a:gd name="connsiteY6" fmla="*/ 1125232 h 1928969"/>
              <a:gd name="connsiteX7" fmla="*/ 3160058 w 3160058"/>
              <a:gd name="connsiteY7" fmla="*/ 1607474 h 1928969"/>
              <a:gd name="connsiteX8" fmla="*/ 3160058 w 3160058"/>
              <a:gd name="connsiteY8" fmla="*/ 1928969 h 1928969"/>
              <a:gd name="connsiteX9" fmla="*/ 1316691 w 3160058"/>
              <a:gd name="connsiteY9" fmla="*/ 1928969 h 1928969"/>
              <a:gd name="connsiteX10" fmla="*/ 526676 w 3160058"/>
              <a:gd name="connsiteY10" fmla="*/ 1928969 h 1928969"/>
              <a:gd name="connsiteX11" fmla="*/ 0 w 3160058"/>
              <a:gd name="connsiteY11" fmla="*/ 1928969 h 1928969"/>
              <a:gd name="connsiteX12" fmla="*/ 0 w 3160058"/>
              <a:gd name="connsiteY12" fmla="*/ 1607474 h 1928969"/>
              <a:gd name="connsiteX13" fmla="*/ 0 w 3160058"/>
              <a:gd name="connsiteY13" fmla="*/ 1125232 h 1928969"/>
              <a:gd name="connsiteX14" fmla="*/ 0 w 3160058"/>
              <a:gd name="connsiteY14" fmla="*/ 1125232 h 1928969"/>
              <a:gd name="connsiteX15" fmla="*/ 0 w 3160058"/>
              <a:gd name="connsiteY15" fmla="*/ 0 h 192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0058" h="1928969">
                <a:moveTo>
                  <a:pt x="0" y="0"/>
                </a:moveTo>
                <a:lnTo>
                  <a:pt x="526676" y="0"/>
                </a:lnTo>
                <a:lnTo>
                  <a:pt x="526676" y="0"/>
                </a:lnTo>
                <a:lnTo>
                  <a:pt x="1316691" y="0"/>
                </a:lnTo>
                <a:lnTo>
                  <a:pt x="3160058" y="0"/>
                </a:lnTo>
                <a:lnTo>
                  <a:pt x="3160058" y="1125232"/>
                </a:lnTo>
                <a:lnTo>
                  <a:pt x="3160058" y="1125232"/>
                </a:lnTo>
                <a:lnTo>
                  <a:pt x="3160058" y="1607474"/>
                </a:lnTo>
                <a:lnTo>
                  <a:pt x="3160058" y="1928969"/>
                </a:lnTo>
                <a:lnTo>
                  <a:pt x="1316691" y="1928969"/>
                </a:lnTo>
                <a:lnTo>
                  <a:pt x="526676" y="1928969"/>
                </a:lnTo>
                <a:lnTo>
                  <a:pt x="0" y="1928969"/>
                </a:lnTo>
                <a:lnTo>
                  <a:pt x="0" y="1607474"/>
                </a:lnTo>
                <a:lnTo>
                  <a:pt x="0" y="1125232"/>
                </a:lnTo>
                <a:lnTo>
                  <a:pt x="0" y="112523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The graph shows the 5% of days when there is most rain. </a:t>
            </a:r>
          </a:p>
          <a:p>
            <a:endParaRPr lang="en-GB" dirty="0"/>
          </a:p>
          <a:p>
            <a:r>
              <a:rPr lang="en-GB" dirty="0"/>
              <a:t>The rain on those days had to be above 9.4mm. </a:t>
            </a:r>
          </a:p>
          <a:p>
            <a:endParaRPr lang="en-GB" sz="1000" dirty="0"/>
          </a:p>
        </p:txBody>
      </p:sp>
      <p:sp>
        <p:nvSpPr>
          <p:cNvPr id="9" name="Rectangle 8">
            <a:extLst>
              <a:ext uri="{FF2B5EF4-FFF2-40B4-BE49-F238E27FC236}">
                <a16:creationId xmlns:a16="http://schemas.microsoft.com/office/drawing/2014/main" id="{7F0B6800-468D-481E-AF49-E4E0E75CD5E8}"/>
              </a:ext>
            </a:extLst>
          </p:cNvPr>
          <p:cNvSpPr/>
          <p:nvPr/>
        </p:nvSpPr>
        <p:spPr>
          <a:xfrm>
            <a:off x="5976" y="6396335"/>
            <a:ext cx="4572000" cy="461665"/>
          </a:xfrm>
          <a:prstGeom prst="rect">
            <a:avLst/>
          </a:prstGeom>
        </p:spPr>
        <p:txBody>
          <a:bodyPr>
            <a:spAutoFit/>
          </a:bodyPr>
          <a:lstStyle/>
          <a:p>
            <a:r>
              <a:rPr lang="en-GB" sz="1200" dirty="0">
                <a:solidFill>
                  <a:schemeClr val="bg1"/>
                </a:solidFill>
              </a:rPr>
              <a:t>Original graph source - </a:t>
            </a:r>
            <a:r>
              <a:rPr lang="en-GB" sz="1200" dirty="0">
                <a:solidFill>
                  <a:schemeClr val="bg1"/>
                </a:solidFill>
                <a:hlinkClick r:id="rId3">
                  <a:extLst>
                    <a:ext uri="{A12FA001-AC4F-418D-AE19-62706E023703}">
                      <ahyp:hlinkClr xmlns:ahyp="http://schemas.microsoft.com/office/drawing/2018/hyperlinkcolor" val="tx"/>
                    </a:ext>
                  </a:extLst>
                </a:hlinkClick>
              </a:rPr>
              <a:t>https://rmets.onlinelibrary.wiley.com/doi/epdf/10.1002/joc.6213</a:t>
            </a:r>
            <a:r>
              <a:rPr lang="en-GB" sz="1200" dirty="0">
                <a:solidFill>
                  <a:schemeClr val="bg1"/>
                </a:solidFill>
              </a:rPr>
              <a:t> </a:t>
            </a:r>
          </a:p>
        </p:txBody>
      </p:sp>
    </p:spTree>
    <p:extLst>
      <p:ext uri="{BB962C8B-B14F-4D97-AF65-F5344CB8AC3E}">
        <p14:creationId xmlns:p14="http://schemas.microsoft.com/office/powerpoint/2010/main" val="167521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2AA12-8CA3-4DEA-8F36-206DFE542EF0}"/>
              </a:ext>
            </a:extLst>
          </p:cNvPr>
          <p:cNvSpPr>
            <a:spLocks noGrp="1"/>
          </p:cNvSpPr>
          <p:nvPr>
            <p:ph type="title"/>
          </p:nvPr>
        </p:nvSpPr>
        <p:spPr>
          <a:xfrm>
            <a:off x="0" y="0"/>
            <a:ext cx="9213850" cy="917572"/>
          </a:xfrm>
        </p:spPr>
        <p:txBody>
          <a:bodyPr>
            <a:noAutofit/>
          </a:bodyPr>
          <a:lstStyle/>
          <a:p>
            <a:r>
              <a:rPr lang="en-GB" sz="3200" b="1" u="sng" dirty="0"/>
              <a:t>What impacts could a changing climate have on the UK in the </a:t>
            </a:r>
            <a:r>
              <a:rPr lang="en-GB" sz="3200" b="1" u="sng" dirty="0">
                <a:solidFill>
                  <a:srgbClr val="E5007E"/>
                </a:solidFill>
              </a:rPr>
              <a:t>FUTURE</a:t>
            </a:r>
            <a:r>
              <a:rPr lang="en-GB" sz="3200" b="1" u="sng" dirty="0"/>
              <a:t>? </a:t>
            </a:r>
          </a:p>
        </p:txBody>
      </p:sp>
      <p:sp>
        <p:nvSpPr>
          <p:cNvPr id="3" name="Content Placeholder 2">
            <a:extLst>
              <a:ext uri="{FF2B5EF4-FFF2-40B4-BE49-F238E27FC236}">
                <a16:creationId xmlns:a16="http://schemas.microsoft.com/office/drawing/2014/main" id="{71B731BB-ED66-4973-BA41-1F50EC7C4A69}"/>
              </a:ext>
            </a:extLst>
          </p:cNvPr>
          <p:cNvSpPr>
            <a:spLocks noGrp="1"/>
          </p:cNvSpPr>
          <p:nvPr>
            <p:ph idx="1"/>
          </p:nvPr>
        </p:nvSpPr>
        <p:spPr>
          <a:xfrm>
            <a:off x="119586" y="917572"/>
            <a:ext cx="9024414" cy="1216025"/>
          </a:xfrm>
        </p:spPr>
        <p:txBody>
          <a:bodyPr>
            <a:normAutofit/>
          </a:bodyPr>
          <a:lstStyle/>
          <a:p>
            <a:pPr marL="0" indent="0">
              <a:buNone/>
            </a:pPr>
            <a:r>
              <a:rPr lang="en-GB" sz="2400" dirty="0"/>
              <a:t>Classification of </a:t>
            </a:r>
            <a:r>
              <a:rPr lang="en-GB" sz="2400" b="1" dirty="0">
                <a:solidFill>
                  <a:srgbClr val="99FF99"/>
                </a:solidFill>
                <a:effectLst>
                  <a:outerShdw blurRad="38100" dist="38100" dir="2700000" algn="tl">
                    <a:srgbClr val="000000">
                      <a:alpha val="43137"/>
                    </a:srgbClr>
                  </a:outerShdw>
                </a:effectLst>
              </a:rPr>
              <a:t>OPPORTUNITIES</a:t>
            </a:r>
            <a:r>
              <a:rPr lang="en-GB" sz="2400" dirty="0"/>
              <a:t> or </a:t>
            </a:r>
            <a:r>
              <a:rPr lang="en-GB" sz="2400" b="1" dirty="0">
                <a:solidFill>
                  <a:srgbClr val="FF5050"/>
                </a:solidFill>
                <a:effectLst>
                  <a:outerShdw blurRad="38100" dist="38100" dir="2700000" algn="tl">
                    <a:srgbClr val="000000">
                      <a:alpha val="43137"/>
                    </a:srgbClr>
                  </a:outerShdw>
                </a:effectLst>
              </a:rPr>
              <a:t>RISKS</a:t>
            </a:r>
            <a:r>
              <a:rPr lang="en-GB" sz="2400" b="1" dirty="0">
                <a:solidFill>
                  <a:srgbClr val="E5007E"/>
                </a:solidFill>
              </a:rPr>
              <a:t> </a:t>
            </a:r>
            <a:r>
              <a:rPr lang="en-GB" sz="2400" dirty="0"/>
              <a:t>from a changing UK climate</a:t>
            </a:r>
          </a:p>
        </p:txBody>
      </p:sp>
      <p:graphicFrame>
        <p:nvGraphicFramePr>
          <p:cNvPr id="5" name="Table 4">
            <a:extLst>
              <a:ext uri="{FF2B5EF4-FFF2-40B4-BE49-F238E27FC236}">
                <a16:creationId xmlns:a16="http://schemas.microsoft.com/office/drawing/2014/main" id="{581D18A0-BF44-42EB-AE3A-C2541636F445}"/>
              </a:ext>
            </a:extLst>
          </p:cNvPr>
          <p:cNvGraphicFramePr>
            <a:graphicFrameLocks noGrp="1"/>
          </p:cNvGraphicFramePr>
          <p:nvPr>
            <p:extLst>
              <p:ext uri="{D42A27DB-BD31-4B8C-83A1-F6EECF244321}">
                <p14:modId xmlns:p14="http://schemas.microsoft.com/office/powerpoint/2010/main" val="2583795521"/>
              </p:ext>
            </p:extLst>
          </p:nvPr>
        </p:nvGraphicFramePr>
        <p:xfrm>
          <a:off x="119586" y="1400175"/>
          <a:ext cx="8795816" cy="5269912"/>
        </p:xfrm>
        <a:graphic>
          <a:graphicData uri="http://schemas.openxmlformats.org/drawingml/2006/table">
            <a:tbl>
              <a:tblPr firstRow="1" firstCol="1" bandRow="1"/>
              <a:tblGrid>
                <a:gridCol w="2198954">
                  <a:extLst>
                    <a:ext uri="{9D8B030D-6E8A-4147-A177-3AD203B41FA5}">
                      <a16:colId xmlns:a16="http://schemas.microsoft.com/office/drawing/2014/main" val="1340035288"/>
                    </a:ext>
                  </a:extLst>
                </a:gridCol>
                <a:gridCol w="2198954">
                  <a:extLst>
                    <a:ext uri="{9D8B030D-6E8A-4147-A177-3AD203B41FA5}">
                      <a16:colId xmlns:a16="http://schemas.microsoft.com/office/drawing/2014/main" val="2988671491"/>
                    </a:ext>
                  </a:extLst>
                </a:gridCol>
                <a:gridCol w="2198954">
                  <a:extLst>
                    <a:ext uri="{9D8B030D-6E8A-4147-A177-3AD203B41FA5}">
                      <a16:colId xmlns:a16="http://schemas.microsoft.com/office/drawing/2014/main" val="3428556514"/>
                    </a:ext>
                  </a:extLst>
                </a:gridCol>
                <a:gridCol w="2198954">
                  <a:extLst>
                    <a:ext uri="{9D8B030D-6E8A-4147-A177-3AD203B41FA5}">
                      <a16:colId xmlns:a16="http://schemas.microsoft.com/office/drawing/2014/main" val="1911254427"/>
                    </a:ext>
                  </a:extLst>
                </a:gridCol>
              </a:tblGrid>
              <a:tr h="682393">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1. In cities heatwave temperatures will become a normal summer by 2040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a:txBody>
                    <a:bodyPr/>
                    <a:lstStyle/>
                    <a:p>
                      <a:pPr marL="0" marR="0" lvl="0" indent="0" algn="l" defTabSz="685783" rtl="0" eaLnBrk="1" fontAlgn="auto" latinLnBrk="0" hangingPunct="1">
                        <a:lnSpc>
                          <a:spcPct val="107000"/>
                        </a:lnSpc>
                        <a:spcBef>
                          <a:spcPts val="0"/>
                        </a:spcBef>
                        <a:spcAft>
                          <a:spcPts val="0"/>
                        </a:spcAft>
                        <a:buClrTx/>
                        <a:buSzTx/>
                        <a:buFont typeface="+mj-lt"/>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2. </a:t>
                      </a:r>
                      <a:r>
                        <a:rPr lang="en-GB" sz="1200" kern="1200" dirty="0">
                          <a:solidFill>
                            <a:schemeClr val="tx1"/>
                          </a:solidFill>
                          <a:effectLst/>
                          <a:latin typeface="+mn-lt"/>
                          <a:ea typeface="+mn-ea"/>
                          <a:cs typeface="+mn-cs"/>
                        </a:rPr>
                        <a:t>There could be a move to electric vehicles which will also reduce urban air pollution</a:t>
                      </a: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3. Coastal regions will experience more tidal flooding and coastal erosion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4. UK sea waters will become warmer and this will affect fish stocks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extLst>
                  <a:ext uri="{0D108BD9-81ED-4DB2-BD59-A6C34878D82A}">
                    <a16:rowId xmlns:a16="http://schemas.microsoft.com/office/drawing/2014/main" val="1750357757"/>
                  </a:ext>
                </a:extLst>
              </a:tr>
              <a:tr h="909857">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5. Hospitals, care homes and schools are not being adapted for warmer weather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6. More variation in rainfall could lead to water shortages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7. The area of urban greenspaces in the UK is no longer falling and could even increase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8. There is evidence that plankton (the base of ocean food chains) is becoming less abundant in UK waters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extLst>
                  <a:ext uri="{0D108BD9-81ED-4DB2-BD59-A6C34878D82A}">
                    <a16:rowId xmlns:a16="http://schemas.microsoft.com/office/drawing/2014/main" val="4035770864"/>
                  </a:ext>
                </a:extLst>
              </a:tr>
              <a:tr h="1014104">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9. 11,000 homes were protected against coastal erosion between 2010 and 2015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10. Climate change will increase the frequency and intensity of floods, with 4 million homes in England already at risk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11. Sewerage networks lack the capacity for heavier rainfall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12. Fewer people will die from cold related deaths and fuel poverty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839508888"/>
                  </a:ext>
                </a:extLst>
              </a:tr>
              <a:tr h="1137322">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13. £15 million has been given for natural flood management projects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14. Extreme rainfall will bring more flooding to our rivers</a:t>
                      </a: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15. Habitats and natural flood protection will be lost to sea level rise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16. There are opportunities to use more sustainable energy such as solar and wind. </a:t>
                      </a:r>
                      <a:r>
                        <a:rPr lang="en-GB" sz="1200" kern="1200" dirty="0">
                          <a:solidFill>
                            <a:schemeClr val="tx1"/>
                          </a:solidFill>
                          <a:effectLst/>
                          <a:latin typeface="+mn-lt"/>
                          <a:ea typeface="+mn-ea"/>
                          <a:cs typeface="+mn-cs"/>
                        </a:rPr>
                        <a:t>These could provide local energy rather than imports of fossil fuels.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558391503"/>
                  </a:ext>
                </a:extLst>
              </a:tr>
              <a:tr h="843843">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17. More coastal storms threaten coastal infrastructure such as power stations and ports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18. There could be more water borne pathogens, pests and diseases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19. Coastal areas will see an increase in tourism and leisure visitors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20. New species will colonise our seas and our land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771554383"/>
                  </a:ext>
                </a:extLst>
              </a:tr>
              <a:tr h="682393">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21. Some crops will see an increase in productivity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22. Moving away from coal and oil to wind and solar energy also improves air quality.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23. There will be more heat related health impacts for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a:txBody>
                    <a:bodyPr/>
                    <a:lstStyle/>
                    <a:p>
                      <a:pPr marL="0" lvl="0" indent="0">
                        <a:lnSpc>
                          <a:spcPct val="107000"/>
                        </a:lnSpc>
                        <a:spcAft>
                          <a:spcPts val="0"/>
                        </a:spcAft>
                        <a:buFont typeface="+mj-l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24. There will be more wildfire risks to farming and forestry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179" marR="64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extLst>
                  <a:ext uri="{0D108BD9-81ED-4DB2-BD59-A6C34878D82A}">
                    <a16:rowId xmlns:a16="http://schemas.microsoft.com/office/drawing/2014/main" val="1520754532"/>
                  </a:ext>
                </a:extLst>
              </a:tr>
            </a:tbl>
          </a:graphicData>
        </a:graphic>
      </p:graphicFrame>
    </p:spTree>
    <p:extLst>
      <p:ext uri="{BB962C8B-B14F-4D97-AF65-F5344CB8AC3E}">
        <p14:creationId xmlns:p14="http://schemas.microsoft.com/office/powerpoint/2010/main" val="1912678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sources of help</a:t>
            </a:r>
          </a:p>
        </p:txBody>
      </p:sp>
      <p:sp>
        <p:nvSpPr>
          <p:cNvPr id="3" name="Content Placeholder 2"/>
          <p:cNvSpPr>
            <a:spLocks noGrp="1"/>
          </p:cNvSpPr>
          <p:nvPr>
            <p:ph idx="1"/>
          </p:nvPr>
        </p:nvSpPr>
        <p:spPr/>
        <p:txBody>
          <a:bodyPr/>
          <a:lstStyle/>
          <a:p>
            <a:r>
              <a:rPr lang="en-GB" dirty="0"/>
              <a:t>Weather – </a:t>
            </a:r>
            <a:r>
              <a:rPr lang="en-GB" dirty="0">
                <a:hlinkClick r:id="rId2"/>
              </a:rPr>
              <a:t>https://www.bbc.co.uk/bitesize/topics/zx38q6f/articles/zqnb3j6</a:t>
            </a:r>
            <a:r>
              <a:rPr lang="en-GB" dirty="0"/>
              <a:t> </a:t>
            </a:r>
          </a:p>
          <a:p>
            <a:r>
              <a:rPr lang="en-GB" dirty="0"/>
              <a:t>Climate – </a:t>
            </a:r>
            <a:r>
              <a:rPr lang="en-GB" dirty="0">
                <a:hlinkClick r:id="rId3"/>
              </a:rPr>
              <a:t>https://www.bbc.co.uk/bitesize/topics/zx38q6f/articles/zqqvf82</a:t>
            </a:r>
            <a:r>
              <a:rPr lang="en-GB" dirty="0"/>
              <a:t> </a:t>
            </a:r>
          </a:p>
          <a:p>
            <a:r>
              <a:rPr lang="en-GB" dirty="0"/>
              <a:t>Climate change –  </a:t>
            </a:r>
            <a:r>
              <a:rPr lang="en-GB" dirty="0">
                <a:hlinkClick r:id="rId4"/>
              </a:rPr>
              <a:t>https://www.bbc.co.uk/bitesize/topics/zx38q6f/articles/z773ydm</a:t>
            </a:r>
            <a:r>
              <a:rPr lang="en-GB" dirty="0"/>
              <a:t> </a:t>
            </a:r>
          </a:p>
        </p:txBody>
      </p:sp>
    </p:spTree>
    <p:extLst>
      <p:ext uri="{BB962C8B-B14F-4D97-AF65-F5344CB8AC3E}">
        <p14:creationId xmlns:p14="http://schemas.microsoft.com/office/powerpoint/2010/main" val="2773018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470"/>
            <a:ext cx="7886700" cy="644162"/>
          </a:xfrm>
        </p:spPr>
        <p:txBody>
          <a:bodyPr>
            <a:normAutofit fontScale="90000"/>
          </a:bodyPr>
          <a:lstStyle/>
          <a:p>
            <a:r>
              <a:rPr lang="en-GB" dirty="0"/>
              <a:t>Questions to test yourself</a:t>
            </a:r>
          </a:p>
        </p:txBody>
      </p:sp>
      <p:sp>
        <p:nvSpPr>
          <p:cNvPr id="3" name="Content Placeholder 2"/>
          <p:cNvSpPr>
            <a:spLocks noGrp="1"/>
          </p:cNvSpPr>
          <p:nvPr>
            <p:ph idx="1"/>
          </p:nvPr>
        </p:nvSpPr>
        <p:spPr>
          <a:xfrm>
            <a:off x="215659" y="948906"/>
            <a:ext cx="8787025" cy="5503652"/>
          </a:xfrm>
        </p:spPr>
        <p:txBody>
          <a:bodyPr>
            <a:noAutofit/>
          </a:bodyPr>
          <a:lstStyle/>
          <a:p>
            <a:pPr marL="514350" indent="-514350">
              <a:buFont typeface="+mj-lt"/>
              <a:buAutoNum type="arabicPeriod"/>
            </a:pPr>
            <a:r>
              <a:rPr lang="en-GB" sz="2000" dirty="0"/>
              <a:t>What is the difference between weather and climate?</a:t>
            </a:r>
          </a:p>
          <a:p>
            <a:pPr marL="514350" indent="-514350">
              <a:buFont typeface="+mj-lt"/>
              <a:buAutoNum type="arabicPeriod"/>
            </a:pPr>
            <a:r>
              <a:rPr lang="en-GB" sz="2000" dirty="0"/>
              <a:t>Name 3 instruments to measure weather and what they are used to measure.</a:t>
            </a:r>
          </a:p>
          <a:p>
            <a:pPr marL="514350" indent="-514350">
              <a:buFont typeface="+mj-lt"/>
              <a:buAutoNum type="arabicPeriod"/>
            </a:pPr>
            <a:r>
              <a:rPr lang="en-GB" sz="2000" dirty="0"/>
              <a:t>Which climate zone is this a description for – ‘home to the world's rainforests, where rainfall and humidity are high. Temperatures are generally 25-35 °C and vary little through the year’?</a:t>
            </a:r>
          </a:p>
          <a:p>
            <a:pPr marL="514350" indent="-514350">
              <a:buFont typeface="+mj-lt"/>
              <a:buAutoNum type="arabicPeriod"/>
            </a:pPr>
            <a:r>
              <a:rPr lang="en-GB" sz="2000" dirty="0"/>
              <a:t>Describe one other global climate zone.</a:t>
            </a:r>
          </a:p>
          <a:p>
            <a:pPr marL="514350" indent="-514350">
              <a:buFont typeface="+mj-lt"/>
              <a:buAutoNum type="arabicPeriod"/>
            </a:pPr>
            <a:r>
              <a:rPr lang="en-GB" sz="2000" dirty="0"/>
              <a:t>How does latitude affect climate?</a:t>
            </a:r>
          </a:p>
          <a:p>
            <a:pPr marL="514350" indent="-514350">
              <a:buFont typeface="+mj-lt"/>
              <a:buAutoNum type="arabicPeriod"/>
            </a:pPr>
            <a:r>
              <a:rPr lang="en-GB" sz="2000" dirty="0"/>
              <a:t>Which part of the UK has higher temperatures?</a:t>
            </a:r>
          </a:p>
          <a:p>
            <a:pPr marL="514350" indent="-514350">
              <a:buFont typeface="+mj-lt"/>
              <a:buAutoNum type="arabicPeriod"/>
            </a:pPr>
            <a:r>
              <a:rPr lang="en-GB" sz="2000" dirty="0"/>
              <a:t>Which part of the UK has the highest rainfall?</a:t>
            </a:r>
          </a:p>
          <a:p>
            <a:pPr marL="514350" indent="-514350">
              <a:buFont typeface="+mj-lt"/>
              <a:buAutoNum type="arabicPeriod"/>
            </a:pPr>
            <a:r>
              <a:rPr lang="en-GB" sz="2000" dirty="0"/>
              <a:t>Why does temperature vary in the UK?</a:t>
            </a:r>
          </a:p>
          <a:p>
            <a:pPr marL="514350" indent="-514350">
              <a:buFont typeface="+mj-lt"/>
              <a:buAutoNum type="arabicPeriod"/>
            </a:pPr>
            <a:r>
              <a:rPr lang="en-GB" sz="2000" dirty="0"/>
              <a:t>Why does rainfall vary in the UK?</a:t>
            </a:r>
          </a:p>
          <a:p>
            <a:pPr marL="514350" indent="-514350">
              <a:buFont typeface="+mj-lt"/>
              <a:buAutoNum type="arabicPeriod"/>
            </a:pPr>
            <a:r>
              <a:rPr lang="en-GB" sz="2000" dirty="0"/>
              <a:t>What is happening to UK climate over time?</a:t>
            </a:r>
          </a:p>
          <a:p>
            <a:pPr marL="514350" indent="-514350">
              <a:buFont typeface="+mj-lt"/>
              <a:buAutoNum type="arabicPeriod"/>
            </a:pPr>
            <a:r>
              <a:rPr lang="en-GB" sz="2000" dirty="0"/>
              <a:t>Assess the potential impacts of climate change on the UK (cover the opportunities and risks and decide whether there are more opportunities or risks)?</a:t>
            </a:r>
          </a:p>
        </p:txBody>
      </p:sp>
    </p:spTree>
    <p:extLst>
      <p:ext uri="{BB962C8B-B14F-4D97-AF65-F5344CB8AC3E}">
        <p14:creationId xmlns:p14="http://schemas.microsoft.com/office/powerpoint/2010/main" val="64008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352AE-EA3E-45B2-814E-477D55958BE2}"/>
              </a:ext>
            </a:extLst>
          </p:cNvPr>
          <p:cNvSpPr>
            <a:spLocks noGrp="1"/>
          </p:cNvSpPr>
          <p:nvPr>
            <p:ph type="title"/>
          </p:nvPr>
        </p:nvSpPr>
        <p:spPr>
          <a:xfrm>
            <a:off x="158210" y="283437"/>
            <a:ext cx="2917767" cy="1147633"/>
          </a:xfrm>
        </p:spPr>
        <p:txBody>
          <a:bodyPr>
            <a:normAutofit fontScale="90000"/>
          </a:bodyPr>
          <a:lstStyle/>
          <a:p>
            <a:r>
              <a:rPr lang="en-GB" sz="3000" dirty="0"/>
              <a:t>Types of weather and how we can measure them</a:t>
            </a:r>
          </a:p>
        </p:txBody>
      </p:sp>
      <p:graphicFrame>
        <p:nvGraphicFramePr>
          <p:cNvPr id="5" name="Content Placeholder 4">
            <a:extLst>
              <a:ext uri="{FF2B5EF4-FFF2-40B4-BE49-F238E27FC236}">
                <a16:creationId xmlns:a16="http://schemas.microsoft.com/office/drawing/2014/main" id="{30676F7E-A4B9-4591-AC7D-6228B5E5B866}"/>
              </a:ext>
            </a:extLst>
          </p:cNvPr>
          <p:cNvGraphicFramePr>
            <a:graphicFrameLocks noGrp="1"/>
          </p:cNvGraphicFramePr>
          <p:nvPr>
            <p:ph sz="half" idx="1"/>
            <p:extLst>
              <p:ext uri="{D42A27DB-BD31-4B8C-83A1-F6EECF244321}">
                <p14:modId xmlns:p14="http://schemas.microsoft.com/office/powerpoint/2010/main" val="1252365602"/>
              </p:ext>
            </p:extLst>
          </p:nvPr>
        </p:nvGraphicFramePr>
        <p:xfrm>
          <a:off x="2801256" y="283439"/>
          <a:ext cx="6289092" cy="6414227"/>
        </p:xfrm>
        <a:graphic>
          <a:graphicData uri="http://schemas.openxmlformats.org/drawingml/2006/table">
            <a:tbl>
              <a:tblPr firstRow="1" firstCol="1" bandRow="1">
                <a:tableStyleId>{5C22544A-7EE6-4342-B048-85BDC9FD1C3A}</a:tableStyleId>
              </a:tblPr>
              <a:tblGrid>
                <a:gridCol w="1027714">
                  <a:extLst>
                    <a:ext uri="{9D8B030D-6E8A-4147-A177-3AD203B41FA5}">
                      <a16:colId xmlns:a16="http://schemas.microsoft.com/office/drawing/2014/main" val="2677693108"/>
                    </a:ext>
                  </a:extLst>
                </a:gridCol>
                <a:gridCol w="1753577">
                  <a:extLst>
                    <a:ext uri="{9D8B030D-6E8A-4147-A177-3AD203B41FA5}">
                      <a16:colId xmlns:a16="http://schemas.microsoft.com/office/drawing/2014/main" val="138896655"/>
                    </a:ext>
                  </a:extLst>
                </a:gridCol>
                <a:gridCol w="1753577">
                  <a:extLst>
                    <a:ext uri="{9D8B030D-6E8A-4147-A177-3AD203B41FA5}">
                      <a16:colId xmlns:a16="http://schemas.microsoft.com/office/drawing/2014/main" val="1480633679"/>
                    </a:ext>
                  </a:extLst>
                </a:gridCol>
                <a:gridCol w="1754224">
                  <a:extLst>
                    <a:ext uri="{9D8B030D-6E8A-4147-A177-3AD203B41FA5}">
                      <a16:colId xmlns:a16="http://schemas.microsoft.com/office/drawing/2014/main" val="2545711157"/>
                    </a:ext>
                  </a:extLst>
                </a:gridCol>
              </a:tblGrid>
              <a:tr h="448689">
                <a:tc>
                  <a:txBody>
                    <a:bodyPr/>
                    <a:lstStyle/>
                    <a:p>
                      <a:pPr>
                        <a:spcAft>
                          <a:spcPts val="0"/>
                        </a:spcAft>
                      </a:pPr>
                      <a:r>
                        <a:rPr lang="en-GB" sz="1400">
                          <a:effectLst/>
                        </a:rPr>
                        <a:t>Weather element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tc>
                  <a:txBody>
                    <a:bodyPr/>
                    <a:lstStyle/>
                    <a:p>
                      <a:pPr algn="ctr">
                        <a:spcAft>
                          <a:spcPts val="0"/>
                        </a:spcAft>
                      </a:pPr>
                      <a:r>
                        <a:rPr lang="en-GB" sz="1400" dirty="0">
                          <a:effectLst/>
                        </a:rPr>
                        <a:t>Instrument</a:t>
                      </a:r>
                    </a:p>
                    <a:p>
                      <a:pPr algn="ctr">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tc>
                  <a:txBody>
                    <a:bodyPr/>
                    <a:lstStyle/>
                    <a:p>
                      <a:pPr algn="ctr">
                        <a:spcAft>
                          <a:spcPts val="0"/>
                        </a:spcAft>
                      </a:pPr>
                      <a:r>
                        <a:rPr lang="en-GB" sz="1400">
                          <a:effectLst/>
                        </a:rPr>
                        <a:t>Units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tc>
                  <a:txBody>
                    <a:bodyPr/>
                    <a:lstStyle/>
                    <a:p>
                      <a:pPr algn="ctr">
                        <a:spcAft>
                          <a:spcPts val="0"/>
                        </a:spcAft>
                      </a:pPr>
                      <a:r>
                        <a:rPr lang="en-GB" sz="1400">
                          <a:effectLst/>
                        </a:rPr>
                        <a:t>Image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extLst>
                  <a:ext uri="{0D108BD9-81ED-4DB2-BD59-A6C34878D82A}">
                    <a16:rowId xmlns:a16="http://schemas.microsoft.com/office/drawing/2014/main" val="2081600790"/>
                  </a:ext>
                </a:extLst>
              </a:tr>
              <a:tr h="869361">
                <a:tc>
                  <a:txBody>
                    <a:bodyPr/>
                    <a:lstStyle/>
                    <a:p>
                      <a:pPr>
                        <a:spcAft>
                          <a:spcPts val="0"/>
                        </a:spcAft>
                      </a:pPr>
                      <a:r>
                        <a:rPr lang="en-GB" sz="1400" dirty="0">
                          <a:effectLst/>
                        </a:rPr>
                        <a:t>Air pressure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tc>
                  <a:txBody>
                    <a:bodyPr/>
                    <a:lstStyle/>
                    <a:p>
                      <a:pPr algn="ctr">
                        <a:spcAft>
                          <a:spcPts val="0"/>
                        </a:spcAft>
                      </a:pPr>
                      <a:r>
                        <a:rPr lang="en-GB" sz="1400">
                          <a:effectLst/>
                        </a:rPr>
                        <a:t>Barometer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tc>
                  <a:txBody>
                    <a:bodyPr/>
                    <a:lstStyle/>
                    <a:p>
                      <a:pPr algn="ctr">
                        <a:spcAft>
                          <a:spcPts val="0"/>
                        </a:spcAft>
                      </a:pPr>
                      <a:r>
                        <a:rPr lang="en-GB" sz="1400">
                          <a:effectLst/>
                        </a:rPr>
                        <a:t>mb (millibars)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tc>
                  <a:txBody>
                    <a:bodyPr/>
                    <a:lstStyle/>
                    <a:p>
                      <a:pPr algn="ctr">
                        <a:spcAft>
                          <a:spcPts val="0"/>
                        </a:spcAft>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extLst>
                  <a:ext uri="{0D108BD9-81ED-4DB2-BD59-A6C34878D82A}">
                    <a16:rowId xmlns:a16="http://schemas.microsoft.com/office/drawing/2014/main" val="2972681173"/>
                  </a:ext>
                </a:extLst>
              </a:tr>
              <a:tr h="784760">
                <a:tc>
                  <a:txBody>
                    <a:bodyPr/>
                    <a:lstStyle/>
                    <a:p>
                      <a:pPr>
                        <a:spcAft>
                          <a:spcPts val="0"/>
                        </a:spcAft>
                      </a:pPr>
                      <a:r>
                        <a:rPr lang="en-GB" sz="1400">
                          <a:effectLst/>
                        </a:rPr>
                        <a:t>Cloud cover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tc>
                  <a:txBody>
                    <a:bodyPr/>
                    <a:lstStyle/>
                    <a:p>
                      <a:pPr algn="ctr">
                        <a:spcAft>
                          <a:spcPts val="0"/>
                        </a:spcAft>
                      </a:pPr>
                      <a:r>
                        <a:rPr lang="en-GB" sz="1400" dirty="0">
                          <a:effectLst/>
                        </a:rPr>
                        <a:t>Satellite or human sight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tc>
                  <a:txBody>
                    <a:bodyPr/>
                    <a:lstStyle/>
                    <a:p>
                      <a:pPr algn="ctr">
                        <a:spcAft>
                          <a:spcPts val="0"/>
                        </a:spcAft>
                      </a:pPr>
                      <a:r>
                        <a:rPr lang="en-GB" sz="1400">
                          <a:effectLst/>
                        </a:rPr>
                        <a:t>Oktas (0 to 8 eighths)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tc>
                  <a:txBody>
                    <a:bodyPr/>
                    <a:lstStyle/>
                    <a:p>
                      <a:pPr algn="ctr">
                        <a:spcAft>
                          <a:spcPts val="0"/>
                        </a:spcAft>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nchor="ctr"/>
                </a:tc>
                <a:extLst>
                  <a:ext uri="{0D108BD9-81ED-4DB2-BD59-A6C34878D82A}">
                    <a16:rowId xmlns:a16="http://schemas.microsoft.com/office/drawing/2014/main" val="588869180"/>
                  </a:ext>
                </a:extLst>
              </a:tr>
              <a:tr h="820557">
                <a:tc>
                  <a:txBody>
                    <a:bodyPr/>
                    <a:lstStyle/>
                    <a:p>
                      <a:pPr>
                        <a:spcAft>
                          <a:spcPts val="0"/>
                        </a:spcAft>
                      </a:pPr>
                      <a:r>
                        <a:rPr lang="en-GB" sz="1400">
                          <a:effectLst/>
                        </a:rPr>
                        <a:t>Precipitation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tc>
                  <a:txBody>
                    <a:bodyPr/>
                    <a:lstStyle/>
                    <a:p>
                      <a:pPr algn="ctr">
                        <a:spcAft>
                          <a:spcPts val="0"/>
                        </a:spcAft>
                      </a:pPr>
                      <a:r>
                        <a:rPr lang="en-GB" sz="1400" dirty="0">
                          <a:effectLst/>
                        </a:rPr>
                        <a:t>Rain gauge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tc>
                  <a:txBody>
                    <a:bodyPr/>
                    <a:lstStyle/>
                    <a:p>
                      <a:pPr algn="ctr">
                        <a:spcAft>
                          <a:spcPts val="0"/>
                        </a:spcAft>
                      </a:pPr>
                      <a:r>
                        <a:rPr lang="en-GB" sz="1400">
                          <a:effectLst/>
                        </a:rPr>
                        <a:t>mm (millimetres)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tc>
                  <a:txBody>
                    <a:bodyPr/>
                    <a:lstStyle/>
                    <a:p>
                      <a:pPr algn="ctr">
                        <a:spcAft>
                          <a:spcPts val="0"/>
                        </a:spcAft>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extLst>
                  <a:ext uri="{0D108BD9-81ED-4DB2-BD59-A6C34878D82A}">
                    <a16:rowId xmlns:a16="http://schemas.microsoft.com/office/drawing/2014/main" val="2196319355"/>
                  </a:ext>
                </a:extLst>
              </a:tr>
              <a:tr h="898043">
                <a:tc>
                  <a:txBody>
                    <a:bodyPr/>
                    <a:lstStyle/>
                    <a:p>
                      <a:pPr>
                        <a:spcAft>
                          <a:spcPts val="0"/>
                        </a:spcAft>
                      </a:pPr>
                      <a:r>
                        <a:rPr lang="en-GB" sz="1400">
                          <a:effectLst/>
                        </a:rPr>
                        <a:t>Temperature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tc>
                  <a:txBody>
                    <a:bodyPr/>
                    <a:lstStyle/>
                    <a:p>
                      <a:pPr algn="ctr">
                        <a:spcAft>
                          <a:spcPts val="0"/>
                        </a:spcAft>
                      </a:pPr>
                      <a:r>
                        <a:rPr lang="en-GB" sz="1400" dirty="0">
                          <a:effectLst/>
                        </a:rPr>
                        <a:t>Thermometer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tc>
                  <a:txBody>
                    <a:bodyPr/>
                    <a:lstStyle/>
                    <a:p>
                      <a:pPr algn="ctr">
                        <a:spcAft>
                          <a:spcPts val="0"/>
                        </a:spcAft>
                      </a:pPr>
                      <a:r>
                        <a:rPr lang="en-GB" sz="1400">
                          <a:effectLst/>
                        </a:rPr>
                        <a:t>°C (degrees centigrade)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tc>
                  <a:txBody>
                    <a:bodyPr/>
                    <a:lstStyle/>
                    <a:p>
                      <a:pPr algn="ctr">
                        <a:spcAft>
                          <a:spcPts val="0"/>
                        </a:spcAft>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extLst>
                  <a:ext uri="{0D108BD9-81ED-4DB2-BD59-A6C34878D82A}">
                    <a16:rowId xmlns:a16="http://schemas.microsoft.com/office/drawing/2014/main" val="3956030692"/>
                  </a:ext>
                </a:extLst>
              </a:tr>
              <a:tr h="1526017">
                <a:tc>
                  <a:txBody>
                    <a:bodyPr/>
                    <a:lstStyle/>
                    <a:p>
                      <a:pPr>
                        <a:spcAft>
                          <a:spcPts val="0"/>
                        </a:spcAft>
                      </a:pPr>
                      <a:r>
                        <a:rPr lang="en-GB" sz="1400">
                          <a:effectLst/>
                        </a:rPr>
                        <a:t>Wind direction</a:t>
                      </a:r>
                    </a:p>
                    <a:p>
                      <a:pPr>
                        <a:spcAft>
                          <a:spcPts val="0"/>
                        </a:spcAft>
                      </a:pPr>
                      <a:r>
                        <a:rPr lang="en-GB" sz="1400">
                          <a:effectLst/>
                        </a:rPr>
                        <a:t> </a:t>
                      </a:r>
                    </a:p>
                    <a:p>
                      <a:pPr>
                        <a:spcAft>
                          <a:spcPts val="0"/>
                        </a:spcAft>
                      </a:pPr>
                      <a:r>
                        <a:rPr lang="en-GB" sz="1400">
                          <a:effectLst/>
                        </a:rPr>
                        <a:t> </a:t>
                      </a:r>
                    </a:p>
                    <a:p>
                      <a:pPr>
                        <a:spcAft>
                          <a:spcPts val="0"/>
                        </a:spcAft>
                      </a:pPr>
                      <a:r>
                        <a:rPr lang="en-GB" sz="1400">
                          <a:effectLst/>
                        </a:rPr>
                        <a:t> </a:t>
                      </a:r>
                    </a:p>
                    <a:p>
                      <a:pPr>
                        <a:spcAft>
                          <a:spcPts val="0"/>
                        </a:spcAft>
                      </a:pPr>
                      <a:r>
                        <a:rPr lang="en-GB" sz="1400">
                          <a:effectLst/>
                        </a:rPr>
                        <a:t> </a:t>
                      </a:r>
                    </a:p>
                    <a:p>
                      <a:pPr>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tc>
                  <a:txBody>
                    <a:bodyPr/>
                    <a:lstStyle/>
                    <a:p>
                      <a:pPr algn="ctr">
                        <a:spcAft>
                          <a:spcPts val="0"/>
                        </a:spcAft>
                      </a:pPr>
                      <a:r>
                        <a:rPr lang="en-GB" sz="1400" dirty="0">
                          <a:effectLst/>
                        </a:rPr>
                        <a:t>Wind vane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tc>
                  <a:txBody>
                    <a:bodyPr/>
                    <a:lstStyle/>
                    <a:p>
                      <a:pPr algn="ctr">
                        <a:spcAft>
                          <a:spcPts val="0"/>
                        </a:spcAft>
                      </a:pPr>
                      <a:r>
                        <a:rPr lang="en-GB" sz="1400">
                          <a:effectLst/>
                        </a:rPr>
                        <a:t>Compass point that the wind is coming from (e.g. north)</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tc>
                  <a:txBody>
                    <a:bodyPr/>
                    <a:lstStyle/>
                    <a:p>
                      <a:pPr algn="ctr">
                        <a:spcAft>
                          <a:spcPts val="0"/>
                        </a:spcAft>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extLst>
                  <a:ext uri="{0D108BD9-81ED-4DB2-BD59-A6C34878D82A}">
                    <a16:rowId xmlns:a16="http://schemas.microsoft.com/office/drawing/2014/main" val="427718138"/>
                  </a:ext>
                </a:extLst>
              </a:tr>
              <a:tr h="958624">
                <a:tc>
                  <a:txBody>
                    <a:bodyPr/>
                    <a:lstStyle/>
                    <a:p>
                      <a:pPr>
                        <a:spcAft>
                          <a:spcPts val="0"/>
                        </a:spcAft>
                      </a:pPr>
                      <a:r>
                        <a:rPr lang="en-GB" sz="1400">
                          <a:effectLst/>
                        </a:rPr>
                        <a:t>Wind speed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tc>
                  <a:txBody>
                    <a:bodyPr/>
                    <a:lstStyle/>
                    <a:p>
                      <a:pPr algn="ctr">
                        <a:spcAft>
                          <a:spcPts val="0"/>
                        </a:spcAft>
                      </a:pPr>
                      <a:r>
                        <a:rPr lang="en-GB" sz="1400">
                          <a:effectLst/>
                        </a:rPr>
                        <a:t>Anemometer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tc>
                  <a:txBody>
                    <a:bodyPr/>
                    <a:lstStyle/>
                    <a:p>
                      <a:pPr algn="ctr">
                        <a:spcAft>
                          <a:spcPts val="0"/>
                        </a:spcAft>
                      </a:pPr>
                      <a:r>
                        <a:rPr lang="en-GB" sz="1400">
                          <a:effectLst/>
                        </a:rPr>
                        <a:t>m/s or km/h (metres per second or kilometres per hour) or sometimes the Beaufort scale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821" marR="39821" marT="0" marB="0"/>
                </a:tc>
                <a:tc>
                  <a:txBody>
                    <a:bodyPr/>
                    <a:lstStyle/>
                    <a:p>
                      <a:pPr algn="ctr">
                        <a:spcAft>
                          <a:spcPts val="0"/>
                        </a:spcAft>
                      </a:pP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821" marR="39821" marT="0" marB="0"/>
                </a:tc>
                <a:extLst>
                  <a:ext uri="{0D108BD9-81ED-4DB2-BD59-A6C34878D82A}">
                    <a16:rowId xmlns:a16="http://schemas.microsoft.com/office/drawing/2014/main" val="4024427942"/>
                  </a:ext>
                </a:extLst>
              </a:tr>
            </a:tbl>
          </a:graphicData>
        </a:graphic>
      </p:graphicFrame>
      <p:graphicFrame>
        <p:nvGraphicFramePr>
          <p:cNvPr id="6" name="Object 5">
            <a:extLst>
              <a:ext uri="{FF2B5EF4-FFF2-40B4-BE49-F238E27FC236}">
                <a16:creationId xmlns:a16="http://schemas.microsoft.com/office/drawing/2014/main" id="{9DDF9876-4B1A-465C-B829-8F218B7F4413}"/>
              </a:ext>
            </a:extLst>
          </p:cNvPr>
          <p:cNvGraphicFramePr>
            <a:graphicFrameLocks noChangeAspect="1"/>
          </p:cNvGraphicFramePr>
          <p:nvPr>
            <p:extLst>
              <p:ext uri="{D42A27DB-BD31-4B8C-83A1-F6EECF244321}">
                <p14:modId xmlns:p14="http://schemas.microsoft.com/office/powerpoint/2010/main" val="3518802606"/>
              </p:ext>
            </p:extLst>
          </p:nvPr>
        </p:nvGraphicFramePr>
        <p:xfrm>
          <a:off x="7834483" y="822668"/>
          <a:ext cx="581282" cy="683260"/>
        </p:xfrm>
        <a:graphic>
          <a:graphicData uri="http://schemas.openxmlformats.org/presentationml/2006/ole">
            <mc:AlternateContent xmlns:mc="http://schemas.openxmlformats.org/markup-compatibility/2006">
              <mc:Choice xmlns:v="urn:schemas-microsoft-com:vml" Requires="v">
                <p:oleObj name="Bitmap Image" r:id="rId2" imgW="1866864" imgH="2198561" progId="Paint.Picture">
                  <p:embed/>
                </p:oleObj>
              </mc:Choice>
              <mc:Fallback>
                <p:oleObj name="Bitmap Image" r:id="rId2" imgW="1866864" imgH="2198561" progId="Paint.Picture">
                  <p:embed/>
                  <p:pic>
                    <p:nvPicPr>
                      <p:cNvPr id="6" name="Object 5">
                        <a:extLst>
                          <a:ext uri="{FF2B5EF4-FFF2-40B4-BE49-F238E27FC236}">
                            <a16:creationId xmlns:a16="http://schemas.microsoft.com/office/drawing/2014/main" id="{9DDF9876-4B1A-465C-B829-8F218B7F4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483" y="822668"/>
                        <a:ext cx="581282" cy="683260"/>
                      </a:xfrm>
                      <a:prstGeom prst="rect">
                        <a:avLst/>
                      </a:prstGeom>
                      <a:noFill/>
                    </p:spPr>
                  </p:pic>
                </p:oleObj>
              </mc:Fallback>
            </mc:AlternateContent>
          </a:graphicData>
        </a:graphic>
      </p:graphicFrame>
      <p:pic>
        <p:nvPicPr>
          <p:cNvPr id="1029" name="Picture 8">
            <a:extLst>
              <a:ext uri="{FF2B5EF4-FFF2-40B4-BE49-F238E27FC236}">
                <a16:creationId xmlns:a16="http://schemas.microsoft.com/office/drawing/2014/main" id="{34F48F03-61C7-47D4-B60D-C699F40E75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9761" y="1702706"/>
            <a:ext cx="688822" cy="5151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a:extLst>
              <a:ext uri="{FF2B5EF4-FFF2-40B4-BE49-F238E27FC236}">
                <a16:creationId xmlns:a16="http://schemas.microsoft.com/office/drawing/2014/main" id="{319ECE0E-9FA9-4D7F-87B6-B3AC7AACB5C6}"/>
              </a:ext>
            </a:extLst>
          </p:cNvPr>
          <p:cNvGraphicFramePr>
            <a:graphicFrameLocks noChangeAspect="1"/>
          </p:cNvGraphicFramePr>
          <p:nvPr>
            <p:extLst>
              <p:ext uri="{D42A27DB-BD31-4B8C-83A1-F6EECF244321}">
                <p14:modId xmlns:p14="http://schemas.microsoft.com/office/powerpoint/2010/main" val="605925664"/>
              </p:ext>
            </p:extLst>
          </p:nvPr>
        </p:nvGraphicFramePr>
        <p:xfrm>
          <a:off x="8063897" y="2475925"/>
          <a:ext cx="389759" cy="606292"/>
        </p:xfrm>
        <a:graphic>
          <a:graphicData uri="http://schemas.openxmlformats.org/presentationml/2006/ole">
            <mc:AlternateContent xmlns:mc="http://schemas.openxmlformats.org/markup-compatibility/2006">
              <mc:Choice xmlns:v="urn:schemas-microsoft-com:vml" Requires="v">
                <p:oleObj name="Bitmap Image" r:id="rId5" imgW="1268706" imgH="1969941" progId="Paint.Picture">
                  <p:embed/>
                </p:oleObj>
              </mc:Choice>
              <mc:Fallback>
                <p:oleObj name="Bitmap Image" r:id="rId5" imgW="1268706" imgH="1969941" progId="Paint.Picture">
                  <p:embed/>
                  <p:pic>
                    <p:nvPicPr>
                      <p:cNvPr id="7" name="Object 6">
                        <a:extLst>
                          <a:ext uri="{FF2B5EF4-FFF2-40B4-BE49-F238E27FC236}">
                            <a16:creationId xmlns:a16="http://schemas.microsoft.com/office/drawing/2014/main" id="{319ECE0E-9FA9-4D7F-87B6-B3AC7AACB5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3897" y="2475925"/>
                        <a:ext cx="389759" cy="606292"/>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EC493FCE-751C-4680-9C2C-2FEBF71E3BBA}"/>
              </a:ext>
            </a:extLst>
          </p:cNvPr>
          <p:cNvGraphicFramePr>
            <a:graphicFrameLocks noChangeAspect="1"/>
          </p:cNvGraphicFramePr>
          <p:nvPr>
            <p:extLst>
              <p:ext uri="{D42A27DB-BD31-4B8C-83A1-F6EECF244321}">
                <p14:modId xmlns:p14="http://schemas.microsoft.com/office/powerpoint/2010/main" val="1857359995"/>
              </p:ext>
            </p:extLst>
          </p:nvPr>
        </p:nvGraphicFramePr>
        <p:xfrm>
          <a:off x="7987418" y="3365364"/>
          <a:ext cx="428347" cy="622799"/>
        </p:xfrm>
        <a:graphic>
          <a:graphicData uri="http://schemas.openxmlformats.org/presentationml/2006/ole">
            <mc:AlternateContent xmlns:mc="http://schemas.openxmlformats.org/markup-compatibility/2006">
              <mc:Choice xmlns:v="urn:schemas-microsoft-com:vml" Requires="v">
                <p:oleObj name="Bitmap Image" r:id="rId7" imgW="1478095" imgH="2167848" progId="Paint.Picture">
                  <p:embed/>
                </p:oleObj>
              </mc:Choice>
              <mc:Fallback>
                <p:oleObj name="Bitmap Image" r:id="rId7" imgW="1478095" imgH="2167848" progId="Paint.Picture">
                  <p:embed/>
                  <p:pic>
                    <p:nvPicPr>
                      <p:cNvPr id="8" name="Object 7">
                        <a:extLst>
                          <a:ext uri="{FF2B5EF4-FFF2-40B4-BE49-F238E27FC236}">
                            <a16:creationId xmlns:a16="http://schemas.microsoft.com/office/drawing/2014/main" id="{EC493FCE-751C-4680-9C2C-2FEBF71E3B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7418" y="3365364"/>
                        <a:ext cx="428347" cy="622799"/>
                      </a:xfrm>
                      <a:prstGeom prst="rect">
                        <a:avLst/>
                      </a:prstGeom>
                      <a:noFill/>
                    </p:spPr>
                  </p:pic>
                </p:oleObj>
              </mc:Fallback>
            </mc:AlternateContent>
          </a:graphicData>
        </a:graphic>
      </p:graphicFrame>
      <p:pic>
        <p:nvPicPr>
          <p:cNvPr id="1026" name="Picture 10">
            <a:extLst>
              <a:ext uri="{FF2B5EF4-FFF2-40B4-BE49-F238E27FC236}">
                <a16:creationId xmlns:a16="http://schemas.microsoft.com/office/drawing/2014/main" id="{0F2A61BE-A4AA-4C91-BBB7-380053DFF55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08802" y="4205838"/>
            <a:ext cx="1303083" cy="97576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52B3125C-5DE0-468C-82DF-A86366076227}"/>
              </a:ext>
            </a:extLst>
          </p:cNvPr>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7829761" y="5749860"/>
            <a:ext cx="676955" cy="994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39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ight pole&#10;&#10;Description automatically generated">
            <a:extLst>
              <a:ext uri="{FF2B5EF4-FFF2-40B4-BE49-F238E27FC236}">
                <a16:creationId xmlns:a16="http://schemas.microsoft.com/office/drawing/2014/main" id="{1ABB8B00-B317-4A04-BB38-E90A094B19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678" y="1316625"/>
            <a:ext cx="3211425" cy="4281900"/>
          </a:xfrm>
          <a:prstGeom prst="rect">
            <a:avLst/>
          </a:prstGeom>
        </p:spPr>
      </p:pic>
      <p:sp>
        <p:nvSpPr>
          <p:cNvPr id="10" name="TextBox 9">
            <a:extLst>
              <a:ext uri="{FF2B5EF4-FFF2-40B4-BE49-F238E27FC236}">
                <a16:creationId xmlns:a16="http://schemas.microsoft.com/office/drawing/2014/main" id="{318BEC6E-E185-4E76-BF94-BFACA3A8B61D}"/>
              </a:ext>
            </a:extLst>
          </p:cNvPr>
          <p:cNvSpPr txBox="1"/>
          <p:nvPr/>
        </p:nvSpPr>
        <p:spPr>
          <a:xfrm>
            <a:off x="3807" y="849352"/>
            <a:ext cx="1611708" cy="646331"/>
          </a:xfrm>
          <a:prstGeom prst="rect">
            <a:avLst/>
          </a:prstGeom>
          <a:noFill/>
          <a:ln>
            <a:solidFill>
              <a:schemeClr val="tx1"/>
            </a:solidFill>
          </a:ln>
        </p:spPr>
        <p:txBody>
          <a:bodyPr wrap="square" rtlCol="0">
            <a:spAutoFit/>
          </a:bodyPr>
          <a:lstStyle/>
          <a:p>
            <a:r>
              <a:rPr lang="en-GB" dirty="0"/>
              <a:t>Wind speed (Anemometer)</a:t>
            </a:r>
          </a:p>
        </p:txBody>
      </p:sp>
      <p:sp>
        <p:nvSpPr>
          <p:cNvPr id="12" name="TextBox 11">
            <a:extLst>
              <a:ext uri="{FF2B5EF4-FFF2-40B4-BE49-F238E27FC236}">
                <a16:creationId xmlns:a16="http://schemas.microsoft.com/office/drawing/2014/main" id="{62B52A5F-A30E-41F8-BF1F-D055AF3FF3DF}"/>
              </a:ext>
            </a:extLst>
          </p:cNvPr>
          <p:cNvSpPr txBox="1"/>
          <p:nvPr/>
        </p:nvSpPr>
        <p:spPr>
          <a:xfrm>
            <a:off x="4871640" y="3510896"/>
            <a:ext cx="1293062" cy="2031325"/>
          </a:xfrm>
          <a:prstGeom prst="rect">
            <a:avLst/>
          </a:prstGeom>
          <a:noFill/>
          <a:ln>
            <a:solidFill>
              <a:schemeClr val="tx1"/>
            </a:solidFill>
          </a:ln>
        </p:spPr>
        <p:txBody>
          <a:bodyPr wrap="square" rtlCol="0">
            <a:spAutoFit/>
          </a:bodyPr>
          <a:lstStyle/>
          <a:p>
            <a:r>
              <a:rPr lang="en-GB" dirty="0"/>
              <a:t>This is a solar panel to power the unit. Ideal for remote use.</a:t>
            </a:r>
          </a:p>
        </p:txBody>
      </p:sp>
      <p:sp>
        <p:nvSpPr>
          <p:cNvPr id="13" name="TextBox 12">
            <a:extLst>
              <a:ext uri="{FF2B5EF4-FFF2-40B4-BE49-F238E27FC236}">
                <a16:creationId xmlns:a16="http://schemas.microsoft.com/office/drawing/2014/main" id="{A880032A-8BC6-4794-B70A-4B524DC92CA4}"/>
              </a:ext>
            </a:extLst>
          </p:cNvPr>
          <p:cNvSpPr txBox="1"/>
          <p:nvPr/>
        </p:nvSpPr>
        <p:spPr>
          <a:xfrm>
            <a:off x="4963266" y="2567085"/>
            <a:ext cx="972519" cy="923330"/>
          </a:xfrm>
          <a:prstGeom prst="rect">
            <a:avLst/>
          </a:prstGeom>
          <a:noFill/>
          <a:ln>
            <a:solidFill>
              <a:schemeClr val="tx1"/>
            </a:solidFill>
          </a:ln>
        </p:spPr>
        <p:txBody>
          <a:bodyPr wrap="square" rtlCol="0">
            <a:spAutoFit/>
          </a:bodyPr>
          <a:lstStyle/>
          <a:p>
            <a:r>
              <a:rPr lang="en-GB" dirty="0"/>
              <a:t>This is the data logger</a:t>
            </a:r>
          </a:p>
        </p:txBody>
      </p:sp>
      <p:sp>
        <p:nvSpPr>
          <p:cNvPr id="14" name="TextBox 13">
            <a:extLst>
              <a:ext uri="{FF2B5EF4-FFF2-40B4-BE49-F238E27FC236}">
                <a16:creationId xmlns:a16="http://schemas.microsoft.com/office/drawing/2014/main" id="{7C7FC051-483C-4EC9-B6D8-46984DC0EEB8}"/>
              </a:ext>
            </a:extLst>
          </p:cNvPr>
          <p:cNvSpPr txBox="1"/>
          <p:nvPr/>
        </p:nvSpPr>
        <p:spPr>
          <a:xfrm>
            <a:off x="4" y="2081158"/>
            <a:ext cx="1601211" cy="646331"/>
          </a:xfrm>
          <a:prstGeom prst="rect">
            <a:avLst/>
          </a:prstGeom>
          <a:noFill/>
          <a:ln>
            <a:solidFill>
              <a:schemeClr val="tx1"/>
            </a:solidFill>
          </a:ln>
        </p:spPr>
        <p:txBody>
          <a:bodyPr wrap="square" rtlCol="0">
            <a:spAutoFit/>
          </a:bodyPr>
          <a:lstStyle/>
          <a:p>
            <a:r>
              <a:rPr lang="en-GB" dirty="0"/>
              <a:t>Rainfall (via a rain gauge)</a:t>
            </a:r>
          </a:p>
        </p:txBody>
      </p:sp>
      <p:sp>
        <p:nvSpPr>
          <p:cNvPr id="15" name="TextBox 14">
            <a:extLst>
              <a:ext uri="{FF2B5EF4-FFF2-40B4-BE49-F238E27FC236}">
                <a16:creationId xmlns:a16="http://schemas.microsoft.com/office/drawing/2014/main" id="{4E00C138-1EF8-4CFA-98B2-145DF0C2CCA7}"/>
              </a:ext>
            </a:extLst>
          </p:cNvPr>
          <p:cNvSpPr txBox="1"/>
          <p:nvPr/>
        </p:nvSpPr>
        <p:spPr>
          <a:xfrm>
            <a:off x="45483" y="2868675"/>
            <a:ext cx="1601212" cy="1754326"/>
          </a:xfrm>
          <a:prstGeom prst="rect">
            <a:avLst/>
          </a:prstGeom>
          <a:noFill/>
          <a:ln>
            <a:solidFill>
              <a:schemeClr val="tx1"/>
            </a:solidFill>
          </a:ln>
        </p:spPr>
        <p:txBody>
          <a:bodyPr wrap="square" rtlCol="0">
            <a:spAutoFit/>
          </a:bodyPr>
          <a:lstStyle/>
          <a:p>
            <a:r>
              <a:rPr lang="en-GB" dirty="0"/>
              <a:t>Temperature (digital thermometer) inside a well ventilated screen.</a:t>
            </a:r>
          </a:p>
        </p:txBody>
      </p:sp>
      <p:sp>
        <p:nvSpPr>
          <p:cNvPr id="16" name="TextBox 15">
            <a:extLst>
              <a:ext uri="{FF2B5EF4-FFF2-40B4-BE49-F238E27FC236}">
                <a16:creationId xmlns:a16="http://schemas.microsoft.com/office/drawing/2014/main" id="{2414D847-88A5-432D-90F4-8069EAF0A288}"/>
              </a:ext>
            </a:extLst>
          </p:cNvPr>
          <p:cNvSpPr txBox="1"/>
          <p:nvPr/>
        </p:nvSpPr>
        <p:spPr>
          <a:xfrm>
            <a:off x="4975310" y="1288505"/>
            <a:ext cx="1049937" cy="1200329"/>
          </a:xfrm>
          <a:prstGeom prst="rect">
            <a:avLst/>
          </a:prstGeom>
          <a:noFill/>
          <a:ln>
            <a:solidFill>
              <a:schemeClr val="tx1"/>
            </a:solidFill>
          </a:ln>
        </p:spPr>
        <p:txBody>
          <a:bodyPr wrap="square" rtlCol="0">
            <a:spAutoFit/>
          </a:bodyPr>
          <a:lstStyle/>
          <a:p>
            <a:r>
              <a:rPr lang="en-GB" dirty="0"/>
              <a:t>Wind direction (Wind vane)</a:t>
            </a:r>
          </a:p>
        </p:txBody>
      </p:sp>
      <p:cxnSp>
        <p:nvCxnSpPr>
          <p:cNvPr id="18" name="Straight Arrow Connector 17">
            <a:extLst>
              <a:ext uri="{FF2B5EF4-FFF2-40B4-BE49-F238E27FC236}">
                <a16:creationId xmlns:a16="http://schemas.microsoft.com/office/drawing/2014/main" id="{E12833A4-A196-4524-960A-E6086A6A3BE9}"/>
              </a:ext>
            </a:extLst>
          </p:cNvPr>
          <p:cNvCxnSpPr>
            <a:cxnSpLocks/>
            <a:stCxn id="10" idx="3"/>
          </p:cNvCxnSpPr>
          <p:nvPr/>
        </p:nvCxnSpPr>
        <p:spPr>
          <a:xfrm>
            <a:off x="1532553" y="1639180"/>
            <a:ext cx="643812" cy="5457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501E068-11E7-4A1B-B443-D6AC784FBFB1}"/>
              </a:ext>
            </a:extLst>
          </p:cNvPr>
          <p:cNvCxnSpPr>
            <a:cxnSpLocks/>
          </p:cNvCxnSpPr>
          <p:nvPr/>
        </p:nvCxnSpPr>
        <p:spPr>
          <a:xfrm>
            <a:off x="1437514" y="3789760"/>
            <a:ext cx="1713473" cy="4607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E9AED0D-CD7D-4458-8E1B-CAAB99051FD3}"/>
              </a:ext>
            </a:extLst>
          </p:cNvPr>
          <p:cNvCxnSpPr>
            <a:cxnSpLocks/>
          </p:cNvCxnSpPr>
          <p:nvPr/>
        </p:nvCxnSpPr>
        <p:spPr>
          <a:xfrm flipH="1">
            <a:off x="2858478" y="1417964"/>
            <a:ext cx="2151555" cy="4068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2F60260-8BDF-48CF-80C4-87CBFBDCC9FF}"/>
              </a:ext>
            </a:extLst>
          </p:cNvPr>
          <p:cNvCxnSpPr>
            <a:cxnSpLocks/>
            <a:stCxn id="14" idx="3"/>
          </p:cNvCxnSpPr>
          <p:nvPr/>
        </p:nvCxnSpPr>
        <p:spPr>
          <a:xfrm>
            <a:off x="1601211" y="2392782"/>
            <a:ext cx="1624848" cy="4143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D74C4B0-6B57-4EF9-A351-7E67B933416D}"/>
              </a:ext>
            </a:extLst>
          </p:cNvPr>
          <p:cNvCxnSpPr>
            <a:cxnSpLocks/>
          </p:cNvCxnSpPr>
          <p:nvPr/>
        </p:nvCxnSpPr>
        <p:spPr>
          <a:xfrm flipH="1" flipV="1">
            <a:off x="3987336" y="3731475"/>
            <a:ext cx="975929" cy="7822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79B8B08-5DF4-4C03-9B0B-0E06E54A7653}"/>
              </a:ext>
            </a:extLst>
          </p:cNvPr>
          <p:cNvCxnSpPr>
            <a:cxnSpLocks/>
          </p:cNvCxnSpPr>
          <p:nvPr/>
        </p:nvCxnSpPr>
        <p:spPr>
          <a:xfrm flipH="1">
            <a:off x="3932576" y="3054614"/>
            <a:ext cx="1008011" cy="3822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A856BA2-BF4C-4142-B9FD-73FD8AE866CC}"/>
              </a:ext>
            </a:extLst>
          </p:cNvPr>
          <p:cNvSpPr/>
          <p:nvPr/>
        </p:nvSpPr>
        <p:spPr>
          <a:xfrm>
            <a:off x="178611" y="125378"/>
            <a:ext cx="8515939" cy="415498"/>
          </a:xfrm>
          <a:prstGeom prst="rect">
            <a:avLst/>
          </a:prstGeom>
        </p:spPr>
        <p:txBody>
          <a:bodyPr wrap="square">
            <a:spAutoFit/>
          </a:bodyPr>
          <a:lstStyle/>
          <a:p>
            <a:r>
              <a:rPr lang="en-GB" sz="2100" b="1" u="sng" dirty="0">
                <a:solidFill>
                  <a:srgbClr val="7030A0"/>
                </a:solidFill>
              </a:rPr>
              <a:t>Weather Stations – what they are and where to place them</a:t>
            </a:r>
            <a:endParaRPr lang="en-GB" sz="2100" dirty="0">
              <a:solidFill>
                <a:srgbClr val="7030A0"/>
              </a:solidFill>
            </a:endParaRPr>
          </a:p>
        </p:txBody>
      </p:sp>
      <p:pic>
        <p:nvPicPr>
          <p:cNvPr id="17" name="Picture 16" descr="A person standing in the snow&#10;&#10;Description automatically generated">
            <a:extLst>
              <a:ext uri="{FF2B5EF4-FFF2-40B4-BE49-F238E27FC236}">
                <a16:creationId xmlns:a16="http://schemas.microsoft.com/office/drawing/2014/main" id="{C676B478-79BC-4BC4-8F3A-CACDC3F70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2864" y="1288501"/>
            <a:ext cx="2677439" cy="4053736"/>
          </a:xfrm>
          <a:prstGeom prst="rect">
            <a:avLst/>
          </a:prstGeom>
        </p:spPr>
      </p:pic>
      <p:sp>
        <p:nvSpPr>
          <p:cNvPr id="19" name="TextBox 18">
            <a:extLst>
              <a:ext uri="{FF2B5EF4-FFF2-40B4-BE49-F238E27FC236}">
                <a16:creationId xmlns:a16="http://schemas.microsoft.com/office/drawing/2014/main" id="{5FE7EFFB-0896-4566-8950-BAC60E1C7A28}"/>
              </a:ext>
            </a:extLst>
          </p:cNvPr>
          <p:cNvSpPr txBox="1"/>
          <p:nvPr/>
        </p:nvSpPr>
        <p:spPr>
          <a:xfrm>
            <a:off x="6232864" y="5358452"/>
            <a:ext cx="2677439" cy="646331"/>
          </a:xfrm>
          <a:prstGeom prst="rect">
            <a:avLst/>
          </a:prstGeom>
          <a:noFill/>
        </p:spPr>
        <p:txBody>
          <a:bodyPr wrap="square" rtlCol="0">
            <a:spAutoFit/>
          </a:bodyPr>
          <a:lstStyle/>
          <a:p>
            <a:r>
              <a:rPr lang="en-GB" dirty="0"/>
              <a:t>A school weather station in the Himalayas</a:t>
            </a:r>
          </a:p>
        </p:txBody>
      </p:sp>
    </p:spTree>
    <p:extLst>
      <p:ext uri="{BB962C8B-B14F-4D97-AF65-F5344CB8AC3E}">
        <p14:creationId xmlns:p14="http://schemas.microsoft.com/office/powerpoint/2010/main" val="3113838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AA61233-1BB6-49AC-96B8-C45889E86743}"/>
              </a:ext>
            </a:extLst>
          </p:cNvPr>
          <p:cNvGraphicFramePr>
            <a:graphicFrameLocks noGrp="1"/>
          </p:cNvGraphicFramePr>
          <p:nvPr>
            <p:extLst>
              <p:ext uri="{D42A27DB-BD31-4B8C-83A1-F6EECF244321}">
                <p14:modId xmlns:p14="http://schemas.microsoft.com/office/powerpoint/2010/main" val="2233476230"/>
              </p:ext>
            </p:extLst>
          </p:nvPr>
        </p:nvGraphicFramePr>
        <p:xfrm>
          <a:off x="174171" y="580573"/>
          <a:ext cx="8548915" cy="5878284"/>
        </p:xfrm>
        <a:graphic>
          <a:graphicData uri="http://schemas.openxmlformats.org/drawingml/2006/table">
            <a:tbl>
              <a:tblPr firstRow="1" firstCol="1" bandRow="1">
                <a:tableStyleId>{793D81CF-94F2-401A-BA57-92F5A7B2D0C5}</a:tableStyleId>
              </a:tblPr>
              <a:tblGrid>
                <a:gridCol w="1364343">
                  <a:extLst>
                    <a:ext uri="{9D8B030D-6E8A-4147-A177-3AD203B41FA5}">
                      <a16:colId xmlns:a16="http://schemas.microsoft.com/office/drawing/2014/main" val="95327499"/>
                    </a:ext>
                  </a:extLst>
                </a:gridCol>
                <a:gridCol w="5160630">
                  <a:extLst>
                    <a:ext uri="{9D8B030D-6E8A-4147-A177-3AD203B41FA5}">
                      <a16:colId xmlns:a16="http://schemas.microsoft.com/office/drawing/2014/main" val="120360547"/>
                    </a:ext>
                  </a:extLst>
                </a:gridCol>
                <a:gridCol w="2023942">
                  <a:extLst>
                    <a:ext uri="{9D8B030D-6E8A-4147-A177-3AD203B41FA5}">
                      <a16:colId xmlns:a16="http://schemas.microsoft.com/office/drawing/2014/main" val="3809943143"/>
                    </a:ext>
                  </a:extLst>
                </a:gridCol>
              </a:tblGrid>
              <a:tr h="132380">
                <a:tc>
                  <a:txBody>
                    <a:bodyPr/>
                    <a:lstStyle/>
                    <a:p>
                      <a:pPr algn="l">
                        <a:spcBef>
                          <a:spcPts val="1200"/>
                        </a:spcBef>
                        <a:spcAft>
                          <a:spcPts val="1200"/>
                        </a:spcAft>
                      </a:pPr>
                      <a:r>
                        <a:rPr lang="en-GB" sz="500">
                          <a:effectLst/>
                        </a:rPr>
                        <a:t>Climate name</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7559" marR="37559" marT="0" marB="0"/>
                </a:tc>
                <a:tc>
                  <a:txBody>
                    <a:bodyPr/>
                    <a:lstStyle/>
                    <a:p>
                      <a:pPr algn="l">
                        <a:spcBef>
                          <a:spcPts val="1200"/>
                        </a:spcBef>
                        <a:spcAft>
                          <a:spcPts val="1200"/>
                        </a:spcAft>
                      </a:pPr>
                      <a:r>
                        <a:rPr lang="en-GB" sz="500">
                          <a:effectLst/>
                        </a:rPr>
                        <a:t>Climate Description</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7559" marR="37559" marT="0" marB="0"/>
                </a:tc>
                <a:tc>
                  <a:txBody>
                    <a:bodyPr/>
                    <a:lstStyle/>
                    <a:p>
                      <a:pPr algn="l">
                        <a:spcBef>
                          <a:spcPts val="1200"/>
                        </a:spcBef>
                        <a:spcAft>
                          <a:spcPts val="1200"/>
                        </a:spcAft>
                      </a:pPr>
                      <a:r>
                        <a:rPr lang="en-GB" sz="500">
                          <a:effectLst/>
                        </a:rPr>
                        <a:t>Photograph?</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7559" marR="37559" marT="0" marB="0"/>
                </a:tc>
                <a:extLst>
                  <a:ext uri="{0D108BD9-81ED-4DB2-BD59-A6C34878D82A}">
                    <a16:rowId xmlns:a16="http://schemas.microsoft.com/office/drawing/2014/main" val="1684907332"/>
                  </a:ext>
                </a:extLst>
              </a:tr>
              <a:tr h="722927">
                <a:tc>
                  <a:txBody>
                    <a:bodyPr/>
                    <a:lstStyle/>
                    <a:p>
                      <a:pPr algn="l">
                        <a:spcBef>
                          <a:spcPts val="0"/>
                        </a:spcBef>
                        <a:spcAft>
                          <a:spcPts val="0"/>
                        </a:spcAft>
                      </a:pPr>
                      <a:r>
                        <a:rPr lang="en-GB" sz="1500" dirty="0">
                          <a:effectLst/>
                        </a:rPr>
                        <a:t> Tropical</a:t>
                      </a: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559" marR="37559"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spcBef>
                          <a:spcPts val="1200"/>
                        </a:spcBef>
                        <a:spcAft>
                          <a:spcPts val="1200"/>
                        </a:spcAft>
                      </a:pPr>
                      <a:r>
                        <a:rPr lang="en-GB" sz="1200" dirty="0">
                          <a:effectLst/>
                        </a:rPr>
                        <a:t>These climates are home to the world's rainforests, where rainfall and humidity are high. Temperatures are generally 25-35 °C and vary little through the year.  The Amazon is an example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559" marR="37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spcBef>
                          <a:spcPts val="1200"/>
                        </a:spcBef>
                        <a:spcAft>
                          <a:spcPts val="1200"/>
                        </a:spcAft>
                      </a:pPr>
                      <a:r>
                        <a:rPr lang="en-GB" sz="500" dirty="0">
                          <a:effectLst/>
                        </a:rPr>
                        <a:t> </a:t>
                      </a:r>
                      <a:endParaRPr lang="en-GB"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559" marR="37559"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345235"/>
                  </a:ext>
                </a:extLst>
              </a:tr>
              <a:tr h="926654">
                <a:tc>
                  <a:txBody>
                    <a:bodyPr/>
                    <a:lstStyle/>
                    <a:p>
                      <a:pPr algn="l">
                        <a:spcBef>
                          <a:spcPts val="0"/>
                        </a:spcBef>
                        <a:spcAft>
                          <a:spcPts val="0"/>
                        </a:spcAft>
                      </a:pPr>
                      <a:r>
                        <a:rPr lang="en-GB" sz="1500" dirty="0">
                          <a:effectLst/>
                        </a:rPr>
                        <a:t> Dry</a:t>
                      </a: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559" marR="37559"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1200"/>
                        </a:spcBef>
                        <a:spcAft>
                          <a:spcPts val="1200"/>
                        </a:spcAft>
                      </a:pPr>
                      <a:r>
                        <a:rPr lang="en-GB" sz="1200" dirty="0">
                          <a:effectLst/>
                        </a:rPr>
                        <a:t>These dry regions are linked to the High pressure, cloud free belts at the edges of the Hadley cells. Cold ocean currents can contribute to reduced availability of rainfall. The temperature range in these areas can be large, regularly exceeding 45 °C by day in summer and often falling to below freezing overnight in winter. The Sahara is an example.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559" marR="37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1200"/>
                        </a:spcBef>
                        <a:spcAft>
                          <a:spcPts val="1200"/>
                        </a:spcAft>
                      </a:pPr>
                      <a:r>
                        <a:rPr lang="en-GB" sz="500" dirty="0">
                          <a:effectLst/>
                        </a:rPr>
                        <a:t> </a:t>
                      </a:r>
                      <a:endParaRPr lang="en-GB"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559" marR="3755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277203"/>
                  </a:ext>
                </a:extLst>
              </a:tr>
              <a:tr h="1048701">
                <a:tc>
                  <a:txBody>
                    <a:bodyPr/>
                    <a:lstStyle/>
                    <a:p>
                      <a:pPr algn="l">
                        <a:spcBef>
                          <a:spcPts val="0"/>
                        </a:spcBef>
                        <a:spcAft>
                          <a:spcPts val="0"/>
                        </a:spcAft>
                      </a:pPr>
                      <a:r>
                        <a:rPr lang="en-GB" sz="1500" dirty="0">
                          <a:effectLst/>
                        </a:rPr>
                        <a:t> Mediterranean</a:t>
                      </a: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559" marR="37559"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1200"/>
                        </a:spcBef>
                        <a:spcAft>
                          <a:spcPts val="1200"/>
                        </a:spcAft>
                      </a:pPr>
                      <a:r>
                        <a:rPr lang="en-GB" sz="1200" dirty="0">
                          <a:effectLst/>
                        </a:rPr>
                        <a:t>These climates vary seasonally and have hot, dry summers and cooler, wetter winters. Southern Spain and Greece have these climates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559" marR="37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1200"/>
                        </a:spcBef>
                        <a:spcAft>
                          <a:spcPts val="1200"/>
                        </a:spcAft>
                      </a:pPr>
                      <a:r>
                        <a:rPr lang="en-GB" sz="500" dirty="0">
                          <a:effectLst/>
                        </a:rPr>
                        <a:t> </a:t>
                      </a:r>
                      <a:endParaRPr lang="en-GB" sz="600" dirty="0">
                        <a:effectLst/>
                      </a:endParaRPr>
                    </a:p>
                    <a:p>
                      <a:pPr algn="l">
                        <a:spcBef>
                          <a:spcPts val="1200"/>
                        </a:spcBef>
                        <a:spcAft>
                          <a:spcPts val="1200"/>
                        </a:spcAft>
                      </a:pPr>
                      <a:r>
                        <a:rPr lang="en-GB" sz="500" dirty="0">
                          <a:effectLst/>
                        </a:rPr>
                        <a:t> </a:t>
                      </a:r>
                      <a:endParaRPr lang="en-GB" sz="600" dirty="0">
                        <a:effectLst/>
                      </a:endParaRPr>
                    </a:p>
                    <a:p>
                      <a:pPr algn="l">
                        <a:spcBef>
                          <a:spcPts val="1200"/>
                        </a:spcBef>
                        <a:spcAft>
                          <a:spcPts val="1200"/>
                        </a:spcAft>
                      </a:pPr>
                      <a:r>
                        <a:rPr lang="en-GB" sz="500" dirty="0">
                          <a:effectLst/>
                        </a:rPr>
                        <a:t> </a:t>
                      </a:r>
                      <a:endParaRPr lang="en-GB"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559" marR="3755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0535754"/>
                  </a:ext>
                </a:extLst>
              </a:tr>
              <a:tr h="745721">
                <a:tc>
                  <a:txBody>
                    <a:bodyPr/>
                    <a:lstStyle/>
                    <a:p>
                      <a:pPr algn="l">
                        <a:spcBef>
                          <a:spcPts val="0"/>
                        </a:spcBef>
                        <a:spcAft>
                          <a:spcPts val="0"/>
                        </a:spcAft>
                      </a:pPr>
                      <a:r>
                        <a:rPr lang="en-GB" sz="1500" dirty="0">
                          <a:effectLst/>
                        </a:rPr>
                        <a:t> Continental</a:t>
                      </a: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559" marR="37559"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1200"/>
                        </a:spcBef>
                        <a:spcAft>
                          <a:spcPts val="1200"/>
                        </a:spcAft>
                      </a:pPr>
                      <a:r>
                        <a:rPr lang="en-GB" sz="1200" dirty="0">
                          <a:effectLst/>
                        </a:rPr>
                        <a:t>Far from the effect of the oceans, these climates are characteristic of the interior of large land masses of middle latitudes; the main climate features are large annual ranges of air temperature, with low rainfall a further characteristic feature. Moscow has a climate like this.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559" marR="37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1200"/>
                        </a:spcBef>
                        <a:spcAft>
                          <a:spcPts val="1200"/>
                        </a:spcAft>
                      </a:pPr>
                      <a:r>
                        <a:rPr lang="en-GB" sz="500" dirty="0">
                          <a:effectLst/>
                        </a:rPr>
                        <a:t> </a:t>
                      </a:r>
                      <a:endParaRPr lang="en-GB"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559" marR="3755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477276"/>
                  </a:ext>
                </a:extLst>
              </a:tr>
              <a:tr h="1059033">
                <a:tc>
                  <a:txBody>
                    <a:bodyPr/>
                    <a:lstStyle/>
                    <a:p>
                      <a:pPr algn="l">
                        <a:spcBef>
                          <a:spcPts val="0"/>
                        </a:spcBef>
                        <a:spcAft>
                          <a:spcPts val="0"/>
                        </a:spcAft>
                      </a:pPr>
                      <a:r>
                        <a:rPr lang="en-GB" sz="1500" dirty="0">
                          <a:effectLst/>
                        </a:rPr>
                        <a:t> Polar</a:t>
                      </a: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559" marR="37559"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1200"/>
                        </a:spcBef>
                        <a:spcAft>
                          <a:spcPts val="1200"/>
                        </a:spcAft>
                      </a:pPr>
                      <a:r>
                        <a:rPr lang="en-GB" sz="1200" dirty="0">
                          <a:effectLst/>
                        </a:rPr>
                        <a:t>Linked to the Polar Cell, these climates can be subdivided into Tundra and ice cap/frost depending on whether the mean temperature of the warmest month is above or below 0°C. The Arctic climate is moderated by the relatively warm Atlantic Ocean. In the Antarctic, the distance from the ocean and a source of water vapour can mean that is truly too cold to snow.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559" marR="37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1200"/>
                        </a:spcBef>
                        <a:spcAft>
                          <a:spcPts val="1200"/>
                        </a:spcAft>
                      </a:pPr>
                      <a:r>
                        <a:rPr lang="en-GB" sz="500" dirty="0">
                          <a:effectLst/>
                        </a:rPr>
                        <a:t> </a:t>
                      </a:r>
                      <a:endParaRPr lang="en-GB"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559" marR="3755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4142258"/>
                  </a:ext>
                </a:extLst>
              </a:tr>
              <a:tr h="1242868">
                <a:tc>
                  <a:txBody>
                    <a:bodyPr/>
                    <a:lstStyle/>
                    <a:p>
                      <a:pPr algn="l">
                        <a:spcBef>
                          <a:spcPts val="0"/>
                        </a:spcBef>
                        <a:spcAft>
                          <a:spcPts val="0"/>
                        </a:spcAft>
                      </a:pPr>
                      <a:r>
                        <a:rPr lang="en-GB" sz="1500" dirty="0">
                          <a:effectLst/>
                        </a:rPr>
                        <a:t> Temperate</a:t>
                      </a: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559" marR="37559"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spcBef>
                          <a:spcPts val="1200"/>
                        </a:spcBef>
                        <a:spcAft>
                          <a:spcPts val="1200"/>
                        </a:spcAft>
                      </a:pPr>
                      <a:r>
                        <a:rPr lang="en-GB" sz="1200" dirty="0">
                          <a:effectLst/>
                        </a:rPr>
                        <a:t>These climate zones lie between the tropics and the polar circles in the westerlies of the Ferrell cell. The changes in these regions between summer and winter are generally subtle (warm or cool), rather than extreme, (hot or freezing cold) and all of these regions have four distinct seasons. These climates can have very highly variable weather. One day it may be sunny, the next it may be raining.  These climates can have be influenced by the sea.</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559" marR="37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spcBef>
                          <a:spcPts val="1200"/>
                        </a:spcBef>
                        <a:spcAft>
                          <a:spcPts val="1200"/>
                        </a:spcAft>
                      </a:pPr>
                      <a:r>
                        <a:rPr lang="en-GB" sz="500" dirty="0">
                          <a:effectLst/>
                        </a:rPr>
                        <a:t> </a:t>
                      </a:r>
                      <a:endParaRPr lang="en-GB"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559" marR="3755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14962858"/>
                  </a:ext>
                </a:extLst>
              </a:tr>
            </a:tbl>
          </a:graphicData>
        </a:graphic>
      </p:graphicFrame>
      <p:pic>
        <p:nvPicPr>
          <p:cNvPr id="6" name="Picture 5">
            <a:extLst>
              <a:ext uri="{FF2B5EF4-FFF2-40B4-BE49-F238E27FC236}">
                <a16:creationId xmlns:a16="http://schemas.microsoft.com/office/drawing/2014/main" id="{E8870200-F6C5-4148-92FA-DD020B93DAF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5866" y="3474599"/>
            <a:ext cx="597668" cy="582986"/>
          </a:xfrm>
          <a:prstGeom prst="rect">
            <a:avLst/>
          </a:prstGeom>
          <a:noFill/>
          <a:ln>
            <a:noFill/>
          </a:ln>
        </p:spPr>
      </p:pic>
      <p:pic>
        <p:nvPicPr>
          <p:cNvPr id="7" name="Picture 6">
            <a:extLst>
              <a:ext uri="{FF2B5EF4-FFF2-40B4-BE49-F238E27FC236}">
                <a16:creationId xmlns:a16="http://schemas.microsoft.com/office/drawing/2014/main" id="{448379D9-FA3D-46CC-85AC-4EF3BCD44A7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5886" y="4199166"/>
            <a:ext cx="1231762" cy="877234"/>
          </a:xfrm>
          <a:prstGeom prst="rect">
            <a:avLst/>
          </a:prstGeom>
          <a:noFill/>
          <a:ln>
            <a:noFill/>
          </a:ln>
        </p:spPr>
      </p:pic>
      <p:pic>
        <p:nvPicPr>
          <p:cNvPr id="8" name="Picture 7">
            <a:extLst>
              <a:ext uri="{FF2B5EF4-FFF2-40B4-BE49-F238E27FC236}">
                <a16:creationId xmlns:a16="http://schemas.microsoft.com/office/drawing/2014/main" id="{89712AA1-36F7-423E-BDC3-0F6C560784C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5886" y="1599388"/>
            <a:ext cx="1386099" cy="693869"/>
          </a:xfrm>
          <a:prstGeom prst="rect">
            <a:avLst/>
          </a:prstGeom>
          <a:noFill/>
        </p:spPr>
      </p:pic>
      <p:pic>
        <p:nvPicPr>
          <p:cNvPr id="9" name="Picture 8" descr="A photograph of a woodland scene">
            <a:extLst>
              <a:ext uri="{FF2B5EF4-FFF2-40B4-BE49-F238E27FC236}">
                <a16:creationId xmlns:a16="http://schemas.microsoft.com/office/drawing/2014/main" id="{CDB96019-3A1E-4CEA-AB2F-F8BC9003FAE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1596" y="5334095"/>
            <a:ext cx="1313969" cy="1124762"/>
          </a:xfrm>
          <a:prstGeom prst="rect">
            <a:avLst/>
          </a:prstGeom>
          <a:noFill/>
          <a:ln>
            <a:noFill/>
          </a:ln>
        </p:spPr>
      </p:pic>
      <p:pic>
        <p:nvPicPr>
          <p:cNvPr id="10" name="Picture 9">
            <a:extLst>
              <a:ext uri="{FF2B5EF4-FFF2-40B4-BE49-F238E27FC236}">
                <a16:creationId xmlns:a16="http://schemas.microsoft.com/office/drawing/2014/main" id="{D28832C0-3BB6-4909-BB7F-52F1E3BA728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5886" y="2439880"/>
            <a:ext cx="1414379" cy="872192"/>
          </a:xfrm>
          <a:prstGeom prst="rect">
            <a:avLst/>
          </a:prstGeom>
          <a:noFill/>
          <a:ln>
            <a:noFill/>
          </a:ln>
        </p:spPr>
      </p:pic>
      <p:pic>
        <p:nvPicPr>
          <p:cNvPr id="2" name="Picture 1">
            <a:extLst>
              <a:ext uri="{FF2B5EF4-FFF2-40B4-BE49-F238E27FC236}">
                <a16:creationId xmlns:a16="http://schemas.microsoft.com/office/drawing/2014/main" id="{CD5E8853-037A-4EE0-8984-617BCF90045F}"/>
              </a:ext>
            </a:extLst>
          </p:cNvPr>
          <p:cNvPicPr>
            <a:picLocks noChangeAspect="1"/>
          </p:cNvPicPr>
          <p:nvPr/>
        </p:nvPicPr>
        <p:blipFill>
          <a:blip r:embed="rId7"/>
          <a:stretch>
            <a:fillRect/>
          </a:stretch>
        </p:blipFill>
        <p:spPr>
          <a:xfrm>
            <a:off x="7284920" y="728778"/>
            <a:ext cx="953683" cy="623760"/>
          </a:xfrm>
          <a:prstGeom prst="rect">
            <a:avLst/>
          </a:prstGeom>
        </p:spPr>
      </p:pic>
      <p:sp>
        <p:nvSpPr>
          <p:cNvPr id="3" name="TextBox 2"/>
          <p:cNvSpPr txBox="1"/>
          <p:nvPr/>
        </p:nvSpPr>
        <p:spPr>
          <a:xfrm>
            <a:off x="489859" y="23494"/>
            <a:ext cx="2612572" cy="415498"/>
          </a:xfrm>
          <a:prstGeom prst="rect">
            <a:avLst/>
          </a:prstGeom>
          <a:noFill/>
        </p:spPr>
        <p:txBody>
          <a:bodyPr wrap="square" rtlCol="0">
            <a:spAutoFit/>
          </a:bodyPr>
          <a:lstStyle/>
          <a:p>
            <a:r>
              <a:rPr lang="en-GB" sz="2100" dirty="0"/>
              <a:t>Global Climate Zones</a:t>
            </a:r>
          </a:p>
        </p:txBody>
      </p:sp>
    </p:spTree>
    <p:extLst>
      <p:ext uri="{BB962C8B-B14F-4D97-AF65-F5344CB8AC3E}">
        <p14:creationId xmlns:p14="http://schemas.microsoft.com/office/powerpoint/2010/main" val="411086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59">
            <a:extLst>
              <a:ext uri="{FF2B5EF4-FFF2-40B4-BE49-F238E27FC236}">
                <a16:creationId xmlns:a16="http://schemas.microsoft.com/office/drawing/2014/main" id="{9A95174E-57E5-4245-A2DB-9921F4527932}"/>
              </a:ext>
            </a:extLst>
          </p:cNvPr>
          <p:cNvSpPr txBox="1"/>
          <p:nvPr/>
        </p:nvSpPr>
        <p:spPr>
          <a:xfrm>
            <a:off x="1877187" y="50528"/>
            <a:ext cx="5206034" cy="300082"/>
          </a:xfrm>
          <a:prstGeom prst="rect">
            <a:avLst/>
          </a:prstGeom>
          <a:noFill/>
        </p:spPr>
        <p:txBody>
          <a:bodyPr wrap="square" rtlCol="0">
            <a:spAutoFit/>
          </a:bodyPr>
          <a:lstStyle/>
          <a:p>
            <a:pPr algn="ctr"/>
            <a:r>
              <a:rPr lang="en-GB" sz="1350" b="1" u="sng" dirty="0"/>
              <a:t>Outline Sketch map of the World’s Climatic zones</a:t>
            </a:r>
          </a:p>
        </p:txBody>
      </p:sp>
      <p:pic>
        <p:nvPicPr>
          <p:cNvPr id="156" name="Picture 155"/>
          <p:cNvPicPr>
            <a:picLocks noChangeAspect="1"/>
          </p:cNvPicPr>
          <p:nvPr/>
        </p:nvPicPr>
        <p:blipFill>
          <a:blip r:embed="rId3"/>
          <a:stretch>
            <a:fillRect/>
          </a:stretch>
        </p:blipFill>
        <p:spPr>
          <a:xfrm>
            <a:off x="349339" y="573696"/>
            <a:ext cx="9018042" cy="5783561"/>
          </a:xfrm>
          <a:prstGeom prst="rect">
            <a:avLst/>
          </a:prstGeom>
        </p:spPr>
      </p:pic>
    </p:spTree>
    <p:extLst>
      <p:ext uri="{BB962C8B-B14F-4D97-AF65-F5344CB8AC3E}">
        <p14:creationId xmlns:p14="http://schemas.microsoft.com/office/powerpoint/2010/main" val="32457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 up of a map&#10;&#10;Description automatically generated">
            <a:extLst>
              <a:ext uri="{FF2B5EF4-FFF2-40B4-BE49-F238E27FC236}">
                <a16:creationId xmlns:a16="http://schemas.microsoft.com/office/drawing/2014/main" id="{EC0075FD-3FEA-4094-A336-3DFE3C26A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9566" y="3409793"/>
            <a:ext cx="2693988" cy="3356587"/>
          </a:xfrm>
          <a:prstGeom prst="rect">
            <a:avLst/>
          </a:prstGeom>
        </p:spPr>
      </p:pic>
      <p:pic>
        <p:nvPicPr>
          <p:cNvPr id="12" name="Picture 11" descr="A close up of a map&#10;&#10;Description automatically generated">
            <a:extLst>
              <a:ext uri="{FF2B5EF4-FFF2-40B4-BE49-F238E27FC236}">
                <a16:creationId xmlns:a16="http://schemas.microsoft.com/office/drawing/2014/main" id="{0B9C0645-188A-46A0-A90A-5468DB024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32" y="3397220"/>
            <a:ext cx="2675704" cy="3333805"/>
          </a:xfrm>
          <a:prstGeom prst="rect">
            <a:avLst/>
          </a:prstGeom>
        </p:spPr>
      </p:pic>
      <p:pic>
        <p:nvPicPr>
          <p:cNvPr id="7" name="Picture 6" descr="A close up of a map&#10;&#10;Description automatically generated">
            <a:extLst>
              <a:ext uri="{FF2B5EF4-FFF2-40B4-BE49-F238E27FC236}">
                <a16:creationId xmlns:a16="http://schemas.microsoft.com/office/drawing/2014/main" id="{C3DA0C57-F927-46B9-8728-18895E3C43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50" y="-1"/>
            <a:ext cx="2675705" cy="3333751"/>
          </a:xfrm>
          <a:prstGeom prst="rect">
            <a:avLst/>
          </a:prstGeom>
        </p:spPr>
      </p:pic>
      <p:pic>
        <p:nvPicPr>
          <p:cNvPr id="9" name="Picture 8" descr="A close up of a map&#10;&#10;Description automatically generated">
            <a:extLst>
              <a:ext uri="{FF2B5EF4-FFF2-40B4-BE49-F238E27FC236}">
                <a16:creationId xmlns:a16="http://schemas.microsoft.com/office/drawing/2014/main" id="{277CBFC5-679E-4E72-8207-67484D1ED3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7850" y="0"/>
            <a:ext cx="2675704" cy="3333750"/>
          </a:xfrm>
          <a:prstGeom prst="rect">
            <a:avLst/>
          </a:prstGeom>
        </p:spPr>
      </p:pic>
      <p:pic>
        <p:nvPicPr>
          <p:cNvPr id="13" name="Picture 12" descr="A picture containing text, map&#10;&#10;Description automatically generated">
            <a:extLst>
              <a:ext uri="{FF2B5EF4-FFF2-40B4-BE49-F238E27FC236}">
                <a16:creationId xmlns:a16="http://schemas.microsoft.com/office/drawing/2014/main" id="{359E2D52-C738-4648-99E5-70B777D02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4929" y="-1"/>
            <a:ext cx="2675705" cy="3333750"/>
          </a:xfrm>
          <a:prstGeom prst="rect">
            <a:avLst/>
          </a:prstGeom>
        </p:spPr>
      </p:pic>
      <p:sp>
        <p:nvSpPr>
          <p:cNvPr id="5" name="TextBox 4">
            <a:extLst>
              <a:ext uri="{FF2B5EF4-FFF2-40B4-BE49-F238E27FC236}">
                <a16:creationId xmlns:a16="http://schemas.microsoft.com/office/drawing/2014/main" id="{E13F8C3F-5A9F-4127-B323-8E82C8AA17C6}"/>
              </a:ext>
            </a:extLst>
          </p:cNvPr>
          <p:cNvSpPr txBox="1"/>
          <p:nvPr/>
        </p:nvSpPr>
        <p:spPr>
          <a:xfrm>
            <a:off x="6013450" y="3494463"/>
            <a:ext cx="2667184" cy="1569660"/>
          </a:xfrm>
          <a:prstGeom prst="rect">
            <a:avLst/>
          </a:prstGeom>
          <a:noFill/>
        </p:spPr>
        <p:txBody>
          <a:bodyPr wrap="square" rtlCol="0">
            <a:spAutoFit/>
          </a:bodyPr>
          <a:lstStyle/>
          <a:p>
            <a:pPr algn="ctr"/>
            <a:r>
              <a:rPr lang="en-GB" sz="3200" b="1" u="sng" dirty="0">
                <a:solidFill>
                  <a:srgbClr val="E5007E"/>
                </a:solidFill>
              </a:rPr>
              <a:t>Climate characteristics for the UK</a:t>
            </a:r>
          </a:p>
        </p:txBody>
      </p:sp>
      <p:sp>
        <p:nvSpPr>
          <p:cNvPr id="2" name="TextBox 19">
            <a:extLst>
              <a:ext uri="{FF2B5EF4-FFF2-40B4-BE49-F238E27FC236}">
                <a16:creationId xmlns:a16="http://schemas.microsoft.com/office/drawing/2014/main" id="{F5AD4B05-0A35-4280-B04B-7294627079E9}"/>
              </a:ext>
            </a:extLst>
          </p:cNvPr>
          <p:cNvSpPr txBox="1"/>
          <p:nvPr/>
        </p:nvSpPr>
        <p:spPr>
          <a:xfrm>
            <a:off x="6247190" y="6469415"/>
            <a:ext cx="1890261"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b="1" dirty="0">
                <a:effectLst/>
                <a:latin typeface="Arial" panose="020B0604020202020204" pitchFamily="34" charset="0"/>
                <a:ea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rPr>
              <a:t>Crown copyright, Met Office</a:t>
            </a:r>
            <a:endParaRPr lang="en-GB" sz="10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496815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6958"/>
            <a:ext cx="7886700" cy="994172"/>
          </a:xfrm>
        </p:spPr>
        <p:txBody>
          <a:bodyPr/>
          <a:lstStyle/>
          <a:p>
            <a:r>
              <a:rPr lang="en-GB" dirty="0"/>
              <a:t>Why does climate vary?</a:t>
            </a:r>
          </a:p>
        </p:txBody>
      </p:sp>
      <p:sp>
        <p:nvSpPr>
          <p:cNvPr id="3" name="Content Placeholder 2"/>
          <p:cNvSpPr>
            <a:spLocks noGrp="1"/>
          </p:cNvSpPr>
          <p:nvPr>
            <p:ph idx="1"/>
          </p:nvPr>
        </p:nvSpPr>
        <p:spPr>
          <a:xfrm>
            <a:off x="152400" y="1379255"/>
            <a:ext cx="4638221" cy="4916770"/>
          </a:xfrm>
        </p:spPr>
        <p:txBody>
          <a:bodyPr>
            <a:noAutofit/>
          </a:bodyPr>
          <a:lstStyle/>
          <a:p>
            <a:r>
              <a:rPr lang="en-GB" dirty="0"/>
              <a:t>Why does climate vary globally? </a:t>
            </a:r>
            <a:r>
              <a:rPr lang="en-GB" dirty="0">
                <a:hlinkClick r:id="rId2"/>
              </a:rPr>
              <a:t>https://www.youtube.com/watch?v=nlp_Gs-2bwE</a:t>
            </a:r>
            <a:r>
              <a:rPr lang="en-GB" dirty="0"/>
              <a:t> </a:t>
            </a:r>
          </a:p>
          <a:p>
            <a:endParaRPr lang="en-GB" dirty="0"/>
          </a:p>
          <a:p>
            <a:r>
              <a:rPr lang="en-GB" dirty="0"/>
              <a:t>Why does UK climate vary? </a:t>
            </a:r>
            <a:r>
              <a:rPr lang="en-GB" dirty="0">
                <a:hlinkClick r:id="rId3"/>
              </a:rPr>
              <a:t>https://www.youtube.com/watch?v=HrO7d18DRl8</a:t>
            </a:r>
            <a:r>
              <a:rPr lang="en-GB" dirty="0"/>
              <a:t> </a:t>
            </a:r>
          </a:p>
        </p:txBody>
      </p:sp>
      <p:pic>
        <p:nvPicPr>
          <p:cNvPr id="3074" name="Picture 2" descr="Section 4: Factors that Influence Climate | Nitty Gritty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619" y="1598334"/>
            <a:ext cx="4353381" cy="328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27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6190" t="19064" r="14762" b="7144"/>
          <a:stretch/>
        </p:blipFill>
        <p:spPr>
          <a:xfrm>
            <a:off x="45407" y="469905"/>
            <a:ext cx="9098593" cy="5469614"/>
          </a:xfrm>
          <a:prstGeom prst="rect">
            <a:avLst/>
          </a:prstGeom>
        </p:spPr>
      </p:pic>
    </p:spTree>
    <p:extLst>
      <p:ext uri="{BB962C8B-B14F-4D97-AF65-F5344CB8AC3E}">
        <p14:creationId xmlns:p14="http://schemas.microsoft.com/office/powerpoint/2010/main" val="176763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3899F68-72B2-45AF-AEE5-2F9715118D8B}"/>
              </a:ext>
            </a:extLst>
          </p:cNvPr>
          <p:cNvGraphicFramePr>
            <a:graphicFrameLocks noGrp="1"/>
          </p:cNvGraphicFramePr>
          <p:nvPr/>
        </p:nvGraphicFramePr>
        <p:xfrm>
          <a:off x="0" y="0"/>
          <a:ext cx="9144000" cy="6409765"/>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97D7891C-094F-4699-88EA-23B576379353}"/>
              </a:ext>
            </a:extLst>
          </p:cNvPr>
          <p:cNvSpPr/>
          <p:nvPr/>
        </p:nvSpPr>
        <p:spPr>
          <a:xfrm>
            <a:off x="3832412" y="3643032"/>
            <a:ext cx="3187513" cy="1754326"/>
          </a:xfrm>
          <a:prstGeom prst="rect">
            <a:avLst/>
          </a:prstGeom>
          <a:solidFill>
            <a:srgbClr val="E5007E"/>
          </a:solidFill>
        </p:spPr>
        <p:txBody>
          <a:bodyPr wrap="square">
            <a:spAutoFit/>
          </a:bodyPr>
          <a:lstStyle/>
          <a:p>
            <a:r>
              <a:rPr lang="en-GB" b="1" dirty="0">
                <a:solidFill>
                  <a:schemeClr val="bg1"/>
                </a:solidFill>
              </a:rPr>
              <a:t>This shows us that UK climate is changing with temperatures rising. The average annual temperature has increased from 9.2</a:t>
            </a:r>
            <a:r>
              <a:rPr lang="en-GB" b="1" baseline="30000" dirty="0">
                <a:solidFill>
                  <a:schemeClr val="bg1"/>
                </a:solidFill>
              </a:rPr>
              <a:t>o</a:t>
            </a:r>
            <a:r>
              <a:rPr lang="en-GB" b="1" dirty="0">
                <a:solidFill>
                  <a:schemeClr val="bg1"/>
                </a:solidFill>
              </a:rPr>
              <a:t>C to 10</a:t>
            </a:r>
            <a:r>
              <a:rPr lang="en-GB" b="1" baseline="30000" dirty="0">
                <a:solidFill>
                  <a:schemeClr val="bg1"/>
                </a:solidFill>
              </a:rPr>
              <a:t>o</a:t>
            </a:r>
            <a:r>
              <a:rPr lang="en-GB" b="1" dirty="0">
                <a:solidFill>
                  <a:schemeClr val="bg1"/>
                </a:solidFill>
              </a:rPr>
              <a:t>C for these 2 time periods.</a:t>
            </a:r>
          </a:p>
        </p:txBody>
      </p:sp>
    </p:spTree>
    <p:extLst>
      <p:ext uri="{BB962C8B-B14F-4D97-AF65-F5344CB8AC3E}">
        <p14:creationId xmlns:p14="http://schemas.microsoft.com/office/powerpoint/2010/main" val="41396169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9" ma:contentTypeDescription="Create a new document." ma:contentTypeScope="" ma:versionID="2818edeb87754b816a04c06b567c9cd5">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0f69a71ef8ddfd4589663ba2b2d2b7dc"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pleted xmlns="070f71ce-64c7-4b17-bb6b-21ebf0c68387">false</Completed>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531FE96-3E46-4B63-90E1-621E5400CFD9}">
  <ds:schemaRefs>
    <ds:schemaRef ds:uri="http://schemas.microsoft.com/sharepoint/v3/contenttype/forms"/>
  </ds:schemaRefs>
</ds:datastoreItem>
</file>

<file path=customXml/itemProps2.xml><?xml version="1.0" encoding="utf-8"?>
<ds:datastoreItem xmlns:ds="http://schemas.openxmlformats.org/officeDocument/2006/customXml" ds:itemID="{89E4880E-5553-4A5E-8682-0F0EB90E35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0f71ce-64c7-4b17-bb6b-21ebf0c68387"/>
    <ds:schemaRef ds:uri="8c49430d-f190-4cd8-83c3-84bb6a3d29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7EC6A4-3312-493B-A151-2330464FB341}">
  <ds:schemaRefs>
    <ds:schemaRef ds:uri="http://schemas.microsoft.com/office/2006/metadata/properties"/>
    <ds:schemaRef ds:uri="http://schemas.microsoft.com/office/infopath/2007/PartnerControls"/>
    <ds:schemaRef ds:uri="070f71ce-64c7-4b17-bb6b-21ebf0c68387"/>
    <ds:schemaRef ds:uri="8c49430d-f190-4cd8-83c3-84bb6a3d29af"/>
  </ds:schemaRefs>
</ds:datastoreItem>
</file>

<file path=docProps/app.xml><?xml version="1.0" encoding="utf-8"?>
<Properties xmlns="http://schemas.openxmlformats.org/officeDocument/2006/extended-properties" xmlns:vt="http://schemas.openxmlformats.org/officeDocument/2006/docPropsVTypes">
  <Template>Office Theme</Template>
  <TotalTime>36</TotalTime>
  <Words>1363</Words>
  <Application>Microsoft Office PowerPoint</Application>
  <PresentationFormat>On-screen Show (4:3)</PresentationFormat>
  <Paragraphs>129</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Weather and Climate</vt:lpstr>
      <vt:lpstr>Types of weather and how we can measure them</vt:lpstr>
      <vt:lpstr>PowerPoint Presentation</vt:lpstr>
      <vt:lpstr>PowerPoint Presentation</vt:lpstr>
      <vt:lpstr>PowerPoint Presentation</vt:lpstr>
      <vt:lpstr>PowerPoint Presentation</vt:lpstr>
      <vt:lpstr>Why does climate vary?</vt:lpstr>
      <vt:lpstr>PowerPoint Presentation</vt:lpstr>
      <vt:lpstr>PowerPoint Presentation</vt:lpstr>
      <vt:lpstr>Changing UK Weather – the evidence for Precipitation Change</vt:lpstr>
      <vt:lpstr>What impacts could a changing climate have on the UK in the FUTURE? </vt:lpstr>
      <vt:lpstr>Further sources of help</vt:lpstr>
      <vt:lpstr>Questions to test yourself</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Bilton, Jennifer</dc:creator>
  <cp:lastModifiedBy>Bilton, Jennifer</cp:lastModifiedBy>
  <cp:revision>8</cp:revision>
  <dcterms:created xsi:type="dcterms:W3CDTF">2023-06-06T14:09:21Z</dcterms:created>
  <dcterms:modified xsi:type="dcterms:W3CDTF">2025-04-08T07:19:44Z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ies>
</file>