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2" r:id="rId5"/>
    <p:sldId id="288" r:id="rId6"/>
    <p:sldId id="413" r:id="rId7"/>
    <p:sldId id="399" r:id="rId8"/>
    <p:sldId id="482" r:id="rId9"/>
    <p:sldId id="496" r:id="rId10"/>
    <p:sldId id="483" r:id="rId11"/>
    <p:sldId id="500" r:id="rId12"/>
    <p:sldId id="501" r:id="rId13"/>
    <p:sldId id="438" r:id="rId14"/>
    <p:sldId id="439" r:id="rId15"/>
    <p:sldId id="468" r:id="rId16"/>
    <p:sldId id="440" r:id="rId17"/>
    <p:sldId id="502" r:id="rId18"/>
    <p:sldId id="503" r:id="rId19"/>
    <p:sldId id="504" r:id="rId20"/>
    <p:sldId id="505" r:id="rId21"/>
    <p:sldId id="506" r:id="rId22"/>
    <p:sldId id="507" r:id="rId23"/>
    <p:sldId id="508" r:id="rId24"/>
    <p:sldId id="443" r:id="rId25"/>
    <p:sldId id="444" r:id="rId26"/>
    <p:sldId id="509" r:id="rId27"/>
    <p:sldId id="260" r:id="rId28"/>
    <p:sldId id="4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0C"/>
    <a:srgbClr val="7574A5"/>
    <a:srgbClr val="FFC3CD"/>
    <a:srgbClr val="A7CE8E"/>
    <a:srgbClr val="38773F"/>
    <a:srgbClr val="CE3BFF"/>
    <a:srgbClr val="D55DFC"/>
    <a:srgbClr val="D395FC"/>
    <a:srgbClr val="73375D"/>
    <a:srgbClr val="9C5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6A7BE-967F-1661-36E5-10B01040094F}" v="124" dt="2025-03-27T07:39:27.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713"/>
  </p:normalViewPr>
  <p:slideViewPr>
    <p:cSldViewPr snapToGrid="0">
      <p:cViewPr varScale="1">
        <p:scale>
          <a:sx n="104" d="100"/>
          <a:sy n="104" d="100"/>
        </p:scale>
        <p:origin x="7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vilh36C0kFc?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kxiJlI8LRVA?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dgAC89vZOFs?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2602" y="5658602"/>
            <a:ext cx="121895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mn-lt"/>
                <a:cs typeface="+mn-lt"/>
              </a:rPr>
              <a:t>“Your </a:t>
            </a:r>
            <a:r>
              <a:rPr lang="en-US" sz="3600" dirty="0">
                <a:solidFill>
                  <a:srgbClr val="0D0D0D"/>
                </a:solidFill>
                <a:latin typeface="Modern Love"/>
                <a:ea typeface="Calibri"/>
                <a:cs typeface="Calibri"/>
              </a:rPr>
              <a:t>brother was dead and has come to life; he was lost and is found."  (Luke 15:11-31)</a:t>
            </a:r>
            <a:endParaRPr lang="en-GB" sz="3600" dirty="0">
              <a:solidFill>
                <a:srgbClr val="0D0D0D"/>
              </a:solidFill>
              <a:latin typeface="Aptos"/>
              <a:ea typeface="Calibri"/>
              <a:cs typeface="Calibri"/>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2833840" y="862"/>
            <a:ext cx="142636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31st of March–4th of April</a:t>
            </a:r>
            <a:endParaRPr lang="en-US" dirty="0"/>
          </a:p>
        </p:txBody>
      </p:sp>
      <p:sp>
        <p:nvSpPr>
          <p:cNvPr id="6" name="TextBox 5">
            <a:extLst>
              <a:ext uri="{FF2B5EF4-FFF2-40B4-BE49-F238E27FC236}">
                <a16:creationId xmlns:a16="http://schemas.microsoft.com/office/drawing/2014/main" id="{CAEBB678-99DD-4620-A8FA-79F04E2BAE34}"/>
              </a:ext>
            </a:extLst>
          </p:cNvPr>
          <p:cNvSpPr txBox="1"/>
          <p:nvPr/>
        </p:nvSpPr>
        <p:spPr>
          <a:xfrm>
            <a:off x="-3051657" y="585677"/>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Lost and Found</a:t>
            </a:r>
            <a:endParaRPr lang="en-US" dirty="0"/>
          </a:p>
        </p:txBody>
      </p:sp>
      <p:pic>
        <p:nvPicPr>
          <p:cNvPr id="2" name="Picture 1" descr="The Parable of the Lost Son for Kids | Bible Stories | Twinkl">
            <a:extLst>
              <a:ext uri="{FF2B5EF4-FFF2-40B4-BE49-F238E27FC236}">
                <a16:creationId xmlns:a16="http://schemas.microsoft.com/office/drawing/2014/main" id="{0008E08B-AFD2-5B36-5167-E9B6AF95F585}"/>
              </a:ext>
            </a:extLst>
          </p:cNvPr>
          <p:cNvPicPr>
            <a:picLocks noChangeAspect="1"/>
          </p:cNvPicPr>
          <p:nvPr/>
        </p:nvPicPr>
        <p:blipFill>
          <a:blip r:embed="rId2"/>
          <a:stretch>
            <a:fillRect/>
          </a:stretch>
        </p:blipFill>
        <p:spPr>
          <a:xfrm>
            <a:off x="2033589" y="1502772"/>
            <a:ext cx="8124823" cy="4066766"/>
          </a:xfrm>
          <a:prstGeom prst="rect">
            <a:avLst/>
          </a:prstGeom>
        </p:spPr>
      </p:pic>
    </p:spTree>
    <p:extLst>
      <p:ext uri="{BB962C8B-B14F-4D97-AF65-F5344CB8AC3E}">
        <p14:creationId xmlns:p14="http://schemas.microsoft.com/office/powerpoint/2010/main" val="340802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fontScale="90000"/>
          </a:bodyPr>
          <a:lstStyle/>
          <a:p>
            <a:r>
              <a:rPr lang="en-US" sz="5400" dirty="0">
                <a:latin typeface="Modern Love"/>
              </a:rPr>
              <a:t>Where does our quote of the week come from?</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FDC7FF-89BD-43D9-A4D7-A0A1E344D888}"/>
              </a:ext>
            </a:extLst>
          </p:cNvPr>
          <p:cNvSpPr>
            <a:spLocks noGrp="1"/>
          </p:cNvSpPr>
          <p:nvPr>
            <p:ph idx="1"/>
          </p:nvPr>
        </p:nvSpPr>
        <p:spPr>
          <a:xfrm>
            <a:off x="196580" y="2479983"/>
            <a:ext cx="6769630" cy="4756611"/>
          </a:xfrm>
        </p:spPr>
        <p:txBody>
          <a:bodyPr vert="horz" lIns="91440" tIns="45720" rIns="91440" bIns="45720" rtlCol="0" anchor="t">
            <a:normAutofit/>
          </a:bodyPr>
          <a:lstStyle/>
          <a:p>
            <a:pPr marL="0" indent="0">
              <a:buNone/>
            </a:pPr>
            <a:r>
              <a:rPr lang="en-US" sz="2900" dirty="0">
                <a:solidFill>
                  <a:srgbClr val="474747"/>
                </a:solidFill>
                <a:ea typeface="Calibri"/>
                <a:cs typeface="Calibri"/>
              </a:rPr>
              <a:t>The quote of the week is from the Gospel of Luke and is from a parable that Jesus </a:t>
            </a:r>
            <a:r>
              <a:rPr lang="en-US" sz="2900">
                <a:solidFill>
                  <a:srgbClr val="474747"/>
                </a:solidFill>
                <a:ea typeface="Calibri"/>
                <a:cs typeface="Calibri"/>
              </a:rPr>
              <a:t>taught.</a:t>
            </a:r>
            <a:endParaRPr lang="en-US" sz="2900" dirty="0">
              <a:solidFill>
                <a:srgbClr val="1F1F1F"/>
              </a:solidFill>
              <a:ea typeface="Calibri"/>
              <a:cs typeface="Calibri"/>
            </a:endParaRPr>
          </a:p>
          <a:p>
            <a:pPr marL="0" indent="0">
              <a:buNone/>
            </a:pPr>
            <a:endParaRPr lang="en-US" sz="2900" dirty="0">
              <a:solidFill>
                <a:srgbClr val="474747"/>
              </a:solidFill>
              <a:ea typeface="Calibri"/>
              <a:cs typeface="Calibri"/>
            </a:endParaRPr>
          </a:p>
          <a:p>
            <a:pPr marL="0" indent="0">
              <a:buNone/>
            </a:pPr>
            <a:r>
              <a:rPr lang="en-US" sz="2900" dirty="0">
                <a:solidFill>
                  <a:srgbClr val="474747"/>
                </a:solidFill>
                <a:ea typeface="Calibri"/>
                <a:cs typeface="Calibri"/>
              </a:rPr>
              <a:t>A parable is a story with a hidden meaning. Jesus used parables to teach people valuable lessons in a way that might be easier to understand.</a:t>
            </a:r>
            <a:endParaRPr lang="en-US" sz="2900" dirty="0">
              <a:solidFill>
                <a:srgbClr val="1F1F1F"/>
              </a:solidFill>
              <a:ea typeface="Calibri"/>
              <a:cs typeface="Calibri"/>
            </a:endParaRPr>
          </a:p>
        </p:txBody>
      </p:sp>
      <p:sp>
        <p:nvSpPr>
          <p:cNvPr id="7" name="TextBox 6">
            <a:extLst>
              <a:ext uri="{FF2B5EF4-FFF2-40B4-BE49-F238E27FC236}">
                <a16:creationId xmlns:a16="http://schemas.microsoft.com/office/drawing/2014/main" id="{34A4D5A1-86EC-727F-56AE-7BA881C3A209}"/>
              </a:ext>
            </a:extLst>
          </p:cNvPr>
          <p:cNvSpPr txBox="1"/>
          <p:nvPr/>
        </p:nvSpPr>
        <p:spPr>
          <a:xfrm>
            <a:off x="7253666" y="2772223"/>
            <a:ext cx="4733903" cy="2862322"/>
          </a:xfrm>
          <a:prstGeom prst="rect">
            <a:avLst/>
          </a:prstGeom>
          <a:solidFill>
            <a:srgbClr val="7574A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Calibri"/>
                <a:cs typeface="Calibri"/>
              </a:rPr>
              <a:t>“Your brother was dead and has come to life; he was lost and is found." (Luke 15:11-31)</a:t>
            </a:r>
            <a:endParaRPr lang="en-US" sz="3600" dirty="0">
              <a:solidFill>
                <a:srgbClr val="000000"/>
              </a:solidFill>
              <a:latin typeface="Modern Love"/>
              <a:ea typeface="Calibri"/>
              <a:cs typeface="Calibri"/>
            </a:endParaRPr>
          </a:p>
        </p:txBody>
      </p:sp>
      <p:sp>
        <p:nvSpPr>
          <p:cNvPr id="5" name="Rectangle 4">
            <a:extLst>
              <a:ext uri="{FF2B5EF4-FFF2-40B4-BE49-F238E27FC236}">
                <a16:creationId xmlns:a16="http://schemas.microsoft.com/office/drawing/2014/main" id="{EE323C04-CA2C-26A3-D88B-38E7C6FCA3BE}"/>
              </a:ext>
            </a:extLst>
          </p:cNvPr>
          <p:cNvSpPr/>
          <p:nvPr/>
        </p:nvSpPr>
        <p:spPr>
          <a:xfrm>
            <a:off x="9340850" y="6391921"/>
            <a:ext cx="957244" cy="200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74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The Parable of the Lost Son</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F239DA97-8D71-1217-8AA4-88236666C564}"/>
              </a:ext>
            </a:extLst>
          </p:cNvPr>
          <p:cNvSpPr txBox="1"/>
          <p:nvPr/>
        </p:nvSpPr>
        <p:spPr>
          <a:xfrm>
            <a:off x="5949942" y="2152258"/>
            <a:ext cx="6104520" cy="47089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ea typeface="Calibri"/>
                <a:cs typeface="Calibri"/>
              </a:rPr>
              <a:t>After the video discuss the following questions:</a:t>
            </a:r>
          </a:p>
          <a:p>
            <a:endParaRPr lang="en-US" sz="3200" dirty="0">
              <a:ea typeface="Calibri"/>
              <a:cs typeface="Calibri"/>
            </a:endParaRPr>
          </a:p>
          <a:p>
            <a:r>
              <a:rPr lang="en-US" sz="3200" dirty="0">
                <a:ea typeface="Calibri"/>
                <a:cs typeface="Calibri"/>
              </a:rPr>
              <a:t>-What did the son do?</a:t>
            </a:r>
          </a:p>
          <a:p>
            <a:endParaRPr lang="en-US" sz="3200" dirty="0">
              <a:ea typeface="Calibri"/>
              <a:cs typeface="Calibri"/>
            </a:endParaRPr>
          </a:p>
          <a:p>
            <a:r>
              <a:rPr lang="en-US" sz="2800" dirty="0">
                <a:ea typeface="Calibri"/>
                <a:cs typeface="Calibri"/>
              </a:rPr>
              <a:t>-How did the father react?</a:t>
            </a:r>
          </a:p>
          <a:p>
            <a:endParaRPr lang="en-US" sz="2800" dirty="0">
              <a:ea typeface="Calibri"/>
              <a:cs typeface="Calibri"/>
            </a:endParaRPr>
          </a:p>
          <a:p>
            <a:r>
              <a:rPr lang="en-US" sz="2800" dirty="0">
                <a:ea typeface="Calibri"/>
                <a:cs typeface="Calibri"/>
              </a:rPr>
              <a:t>-Would you have reacted the same? Why?</a:t>
            </a:r>
          </a:p>
          <a:p>
            <a:endParaRPr lang="en-US" sz="2800" dirty="0">
              <a:ea typeface="Calibri"/>
              <a:cs typeface="Calibri"/>
            </a:endParaRPr>
          </a:p>
        </p:txBody>
      </p:sp>
      <p:pic>
        <p:nvPicPr>
          <p:cNvPr id="4" name="Online Media 3" descr="The Prodigal Son - Luke 15: Animated Bible Story - Online Sunday School (sharefaith.com)">
            <a:hlinkClick r:id="" action="ppaction://media"/>
            <a:extLst>
              <a:ext uri="{FF2B5EF4-FFF2-40B4-BE49-F238E27FC236}">
                <a16:creationId xmlns:a16="http://schemas.microsoft.com/office/drawing/2014/main" id="{6DFAB0AF-A516-0939-CF5D-F0D8150203EC}"/>
              </a:ext>
            </a:extLst>
          </p:cNvPr>
          <p:cNvPicPr>
            <a:picLocks noRot="1" noChangeAspect="1"/>
          </p:cNvPicPr>
          <p:nvPr>
            <a:videoFile r:link="rId1"/>
          </p:nvPr>
        </p:nvPicPr>
        <p:blipFill>
          <a:blip r:embed="rId3"/>
          <a:stretch>
            <a:fillRect/>
          </a:stretch>
        </p:blipFill>
        <p:spPr>
          <a:xfrm>
            <a:off x="704335" y="2557592"/>
            <a:ext cx="4635157" cy="2618864"/>
          </a:xfrm>
          <a:prstGeom prst="rect">
            <a:avLst/>
          </a:prstGeom>
        </p:spPr>
      </p:pic>
    </p:spTree>
    <p:extLst>
      <p:ext uri="{BB962C8B-B14F-4D97-AF65-F5344CB8AC3E}">
        <p14:creationId xmlns:p14="http://schemas.microsoft.com/office/powerpoint/2010/main" val="76456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A3EE6A-BE9D-AAF8-B3A2-3354A68C3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631CB-F4F3-B878-3326-46F142738EDE}"/>
              </a:ext>
            </a:extLst>
          </p:cNvPr>
          <p:cNvSpPr>
            <a:spLocks noGrp="1"/>
          </p:cNvSpPr>
          <p:nvPr>
            <p:ph type="title"/>
          </p:nvPr>
        </p:nvSpPr>
        <p:spPr>
          <a:xfrm>
            <a:off x="572493" y="238539"/>
            <a:ext cx="11018520" cy="1434415"/>
          </a:xfrm>
        </p:spPr>
        <p:txBody>
          <a:bodyPr anchor="b">
            <a:noAutofit/>
          </a:bodyPr>
          <a:lstStyle/>
          <a:p>
            <a:r>
              <a:rPr lang="en-US" dirty="0">
                <a:latin typeface="Modern Love"/>
              </a:rPr>
              <a:t>The importance of this parable to Christians today</a:t>
            </a:r>
          </a:p>
        </p:txBody>
      </p:sp>
      <p:sp>
        <p:nvSpPr>
          <p:cNvPr id="23" name="sketchy line">
            <a:extLst>
              <a:ext uri="{FF2B5EF4-FFF2-40B4-BE49-F238E27FC236}">
                <a16:creationId xmlns:a16="http://schemas.microsoft.com/office/drawing/2014/main" id="{C357B675-27BE-DAB2-4672-883F3ED35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866D90-231C-03D9-21B9-FB0AAF830296}"/>
              </a:ext>
            </a:extLst>
          </p:cNvPr>
          <p:cNvSpPr>
            <a:spLocks noGrp="1"/>
          </p:cNvSpPr>
          <p:nvPr>
            <p:ph idx="1"/>
          </p:nvPr>
        </p:nvSpPr>
        <p:spPr>
          <a:xfrm>
            <a:off x="4686202" y="2160765"/>
            <a:ext cx="7500737" cy="4694828"/>
          </a:xfrm>
        </p:spPr>
        <p:txBody>
          <a:bodyPr vert="horz" lIns="91440" tIns="45720" rIns="91440" bIns="45720" rtlCol="0" anchor="t">
            <a:normAutofit fontScale="92500" lnSpcReduction="10000"/>
          </a:bodyPr>
          <a:lstStyle/>
          <a:p>
            <a:pPr marL="0" indent="0">
              <a:buNone/>
            </a:pPr>
            <a:r>
              <a:rPr lang="en-US" sz="3600" dirty="0">
                <a:solidFill>
                  <a:srgbClr val="474747"/>
                </a:solidFill>
                <a:ea typeface="Calibri"/>
                <a:cs typeface="Calibri"/>
              </a:rPr>
              <a:t>In the parable the son makes some unwise choices, later </a:t>
            </a:r>
            <a:r>
              <a:rPr lang="en-US" sz="3600" err="1">
                <a:solidFill>
                  <a:srgbClr val="474747"/>
                </a:solidFill>
                <a:ea typeface="Calibri"/>
                <a:cs typeface="Calibri"/>
              </a:rPr>
              <a:t>realises</a:t>
            </a:r>
            <a:r>
              <a:rPr lang="en-US" sz="3600" dirty="0">
                <a:solidFill>
                  <a:srgbClr val="474747"/>
                </a:solidFill>
                <a:ea typeface="Calibri"/>
                <a:cs typeface="Calibri"/>
              </a:rPr>
              <a:t> this and returns home into the joyful arms of his father. </a:t>
            </a:r>
          </a:p>
          <a:p>
            <a:pPr marL="0" indent="0">
              <a:buNone/>
            </a:pPr>
            <a:endParaRPr lang="en-US" sz="3600" dirty="0">
              <a:solidFill>
                <a:srgbClr val="474747"/>
              </a:solidFill>
              <a:ea typeface="Calibri"/>
              <a:cs typeface="Calibri"/>
            </a:endParaRPr>
          </a:p>
          <a:p>
            <a:pPr marL="0" indent="0">
              <a:buNone/>
            </a:pPr>
            <a:r>
              <a:rPr lang="en-US" sz="3600" dirty="0">
                <a:solidFill>
                  <a:srgbClr val="474747"/>
                </a:solidFill>
                <a:ea typeface="Calibri"/>
                <a:cs typeface="Calibri"/>
              </a:rPr>
              <a:t>In the same way, Christians believe that we are all human and make mistakes. We might turn away from God, but God is forgiving and will always accept us back if we return to him.</a:t>
            </a:r>
          </a:p>
        </p:txBody>
      </p:sp>
      <p:sp>
        <p:nvSpPr>
          <p:cNvPr id="5" name="Rectangle 4">
            <a:extLst>
              <a:ext uri="{FF2B5EF4-FFF2-40B4-BE49-F238E27FC236}">
                <a16:creationId xmlns:a16="http://schemas.microsoft.com/office/drawing/2014/main" id="{268A53AD-FD53-EC0F-3620-CBB2315BE79C}"/>
              </a:ext>
            </a:extLst>
          </p:cNvPr>
          <p:cNvSpPr/>
          <p:nvPr/>
        </p:nvSpPr>
        <p:spPr>
          <a:xfrm>
            <a:off x="9340850" y="6391921"/>
            <a:ext cx="957244" cy="200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pril 7 - GOD LOVES YOU">
            <a:extLst>
              <a:ext uri="{FF2B5EF4-FFF2-40B4-BE49-F238E27FC236}">
                <a16:creationId xmlns:a16="http://schemas.microsoft.com/office/drawing/2014/main" id="{6E120673-68C1-449A-3E3D-BD949A60808C}"/>
              </a:ext>
            </a:extLst>
          </p:cNvPr>
          <p:cNvPicPr>
            <a:picLocks noChangeAspect="1"/>
          </p:cNvPicPr>
          <p:nvPr/>
        </p:nvPicPr>
        <p:blipFill>
          <a:blip r:embed="rId2"/>
          <a:stretch>
            <a:fillRect/>
          </a:stretch>
        </p:blipFill>
        <p:spPr>
          <a:xfrm>
            <a:off x="440724" y="2417806"/>
            <a:ext cx="3875902" cy="3845010"/>
          </a:xfrm>
          <a:prstGeom prst="rect">
            <a:avLst/>
          </a:prstGeom>
        </p:spPr>
      </p:pic>
    </p:spTree>
    <p:extLst>
      <p:ext uri="{BB962C8B-B14F-4D97-AF65-F5344CB8AC3E}">
        <p14:creationId xmlns:p14="http://schemas.microsoft.com/office/powerpoint/2010/main" val="133665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28081" y="-190007"/>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endParaRPr lang="en-US" sz="3600" dirty="0">
              <a:solidFill>
                <a:srgbClr val="000000"/>
              </a:solidFill>
              <a:latin typeface="Modern Love"/>
              <a:ea typeface="+mn-lt"/>
              <a:cs typeface="+mn-lt"/>
            </a:endParaRPr>
          </a:p>
          <a:p>
            <a:pPr marL="0" indent="0">
              <a:spcBef>
                <a:spcPts val="500"/>
              </a:spcBef>
              <a:buNone/>
            </a:pPr>
            <a:r>
              <a:rPr lang="en-US" sz="3600" dirty="0">
                <a:solidFill>
                  <a:srgbClr val="000000"/>
                </a:solidFill>
                <a:ea typeface="+mn-lt"/>
                <a:cs typeface="+mn-lt"/>
              </a:rPr>
              <a:t>Thank You for teaching us that no matter how far we stray, You always welcome us back with open arms. Help us to be kind and forgiving like You, and to show love and understanding when others make mistakes.  </a:t>
            </a:r>
            <a:endParaRPr lang="en-US" sz="3600" dirty="0"/>
          </a:p>
          <a:p>
            <a:pPr marL="0" indent="0">
              <a:spcBef>
                <a:spcPts val="500"/>
              </a:spcBef>
              <a:buNone/>
            </a:pPr>
            <a:endParaRPr lang="en-US" sz="4000" dirty="0">
              <a:solidFill>
                <a:srgbClr val="000000"/>
              </a:solidFill>
              <a:latin typeface="Aptos"/>
              <a:ea typeface="+mn-lt"/>
              <a:cs typeface="+mn-lt"/>
            </a:endParaRPr>
          </a:p>
          <a:p>
            <a:pPr marL="0" indent="0">
              <a:spcBef>
                <a:spcPts val="500"/>
              </a:spcBef>
              <a:buNone/>
            </a:pPr>
            <a:r>
              <a:rPr lang="en-US" sz="4000" dirty="0">
                <a:solidFill>
                  <a:srgbClr val="000000"/>
                </a:solidFill>
                <a:latin typeface="Modern Love"/>
                <a:ea typeface="+mn-lt"/>
                <a:cs typeface="+mn-lt"/>
              </a:rPr>
              <a:t>Amen</a:t>
            </a:r>
            <a:endParaRPr lang="en-US" sz="4000">
              <a:solidFill>
                <a:srgbClr val="000000"/>
              </a:solidFill>
              <a:latin typeface="Calibri" panose="020F0502020204030204"/>
              <a:ea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8024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4239AE-66F7-4E16-5DA2-1C88AC916A2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47B83B0-0F9F-6E7F-ECFC-2AA84C291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9CE5247D-0E7F-4B57-EB29-33A97E1702AB}"/>
              </a:ext>
            </a:extLst>
          </p:cNvPr>
          <p:cNvSpPr txBox="1"/>
          <p:nvPr/>
        </p:nvSpPr>
        <p:spPr>
          <a:xfrm>
            <a:off x="-2602" y="5658602"/>
            <a:ext cx="121895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mn-lt"/>
                <a:cs typeface="+mn-lt"/>
              </a:rPr>
              <a:t>“Your </a:t>
            </a:r>
            <a:r>
              <a:rPr lang="en-US" sz="3600" dirty="0">
                <a:solidFill>
                  <a:srgbClr val="0D0D0D"/>
                </a:solidFill>
                <a:latin typeface="Modern Love"/>
                <a:ea typeface="Calibri"/>
                <a:cs typeface="Calibri"/>
              </a:rPr>
              <a:t>brother was dead and has come to life; he was lost and is found."  (Luke 15:11-31)</a:t>
            </a:r>
            <a:endParaRPr lang="en-GB" sz="3600" dirty="0">
              <a:solidFill>
                <a:srgbClr val="0D0D0D"/>
              </a:solidFill>
              <a:latin typeface="Aptos"/>
              <a:ea typeface="Calibri"/>
              <a:cs typeface="Calibri"/>
            </a:endParaRPr>
          </a:p>
        </p:txBody>
      </p:sp>
      <p:sp>
        <p:nvSpPr>
          <p:cNvPr id="5" name="TextBox 4">
            <a:extLst>
              <a:ext uri="{FF2B5EF4-FFF2-40B4-BE49-F238E27FC236}">
                <a16:creationId xmlns:a16="http://schemas.microsoft.com/office/drawing/2014/main" id="{267A4129-6BD6-6C27-060A-3330453C9F69}"/>
              </a:ext>
            </a:extLst>
          </p:cNvPr>
          <p:cNvSpPr txBox="1"/>
          <p:nvPr/>
        </p:nvSpPr>
        <p:spPr>
          <a:xfrm>
            <a:off x="-2833840" y="862"/>
            <a:ext cx="142636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31st of March–4th of April</a:t>
            </a:r>
            <a:endParaRPr lang="en-US" dirty="0"/>
          </a:p>
        </p:txBody>
      </p:sp>
      <p:sp>
        <p:nvSpPr>
          <p:cNvPr id="6" name="TextBox 5">
            <a:extLst>
              <a:ext uri="{FF2B5EF4-FFF2-40B4-BE49-F238E27FC236}">
                <a16:creationId xmlns:a16="http://schemas.microsoft.com/office/drawing/2014/main" id="{AABC7C2B-2C31-532E-8C78-A626D3AAE91E}"/>
              </a:ext>
            </a:extLst>
          </p:cNvPr>
          <p:cNvSpPr txBox="1"/>
          <p:nvPr/>
        </p:nvSpPr>
        <p:spPr>
          <a:xfrm>
            <a:off x="-3051657" y="585677"/>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Lost and Found</a:t>
            </a:r>
            <a:endParaRPr lang="en-US" dirty="0"/>
          </a:p>
        </p:txBody>
      </p:sp>
      <p:pic>
        <p:nvPicPr>
          <p:cNvPr id="2" name="Picture 1" descr="The Parable of the Lost Son for Kids | Bible Stories | Twinkl">
            <a:extLst>
              <a:ext uri="{FF2B5EF4-FFF2-40B4-BE49-F238E27FC236}">
                <a16:creationId xmlns:a16="http://schemas.microsoft.com/office/drawing/2014/main" id="{93BFF408-64DE-4899-160A-914B04F785F3}"/>
              </a:ext>
            </a:extLst>
          </p:cNvPr>
          <p:cNvPicPr>
            <a:picLocks noChangeAspect="1"/>
          </p:cNvPicPr>
          <p:nvPr/>
        </p:nvPicPr>
        <p:blipFill>
          <a:blip r:embed="rId2"/>
          <a:stretch>
            <a:fillRect/>
          </a:stretch>
        </p:blipFill>
        <p:spPr>
          <a:xfrm>
            <a:off x="2033589" y="1502772"/>
            <a:ext cx="8124823" cy="4066766"/>
          </a:xfrm>
          <a:prstGeom prst="rect">
            <a:avLst/>
          </a:prstGeom>
        </p:spPr>
      </p:pic>
    </p:spTree>
    <p:extLst>
      <p:ext uri="{BB962C8B-B14F-4D97-AF65-F5344CB8AC3E}">
        <p14:creationId xmlns:p14="http://schemas.microsoft.com/office/powerpoint/2010/main" val="2173627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03691C-1556-F683-4F31-53B8C6D15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F4A99-8FF1-E4ED-FA84-73F6E4A7B3A9}"/>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The Forgiveness of God</a:t>
            </a:r>
          </a:p>
        </p:txBody>
      </p:sp>
      <p:sp>
        <p:nvSpPr>
          <p:cNvPr id="23" name="sketchy line">
            <a:extLst>
              <a:ext uri="{FF2B5EF4-FFF2-40B4-BE49-F238E27FC236}">
                <a16:creationId xmlns:a16="http://schemas.microsoft.com/office/drawing/2014/main" id="{B2D9F47A-B113-CEC2-3BB1-2D692A0D1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76934666-F5B8-9569-F954-85D5E543C8E5}"/>
              </a:ext>
            </a:extLst>
          </p:cNvPr>
          <p:cNvSpPr txBox="1"/>
          <p:nvPr/>
        </p:nvSpPr>
        <p:spPr>
          <a:xfrm>
            <a:off x="569729" y="2421057"/>
            <a:ext cx="6104520" cy="39703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ea typeface="Calibri"/>
                <a:cs typeface="Calibri"/>
              </a:rPr>
              <a:t>Christians believe that God will forgive us no matter what we do?</a:t>
            </a:r>
          </a:p>
          <a:p>
            <a:endParaRPr lang="en-US" sz="3200" dirty="0">
              <a:ea typeface="Calibri"/>
              <a:cs typeface="Calibri"/>
            </a:endParaRPr>
          </a:p>
          <a:p>
            <a:r>
              <a:rPr lang="en-US" sz="3200">
                <a:ea typeface="Calibri"/>
                <a:cs typeface="Calibri"/>
              </a:rPr>
              <a:t>Do you think this is true?</a:t>
            </a:r>
            <a:endParaRPr lang="en-US" sz="3200" dirty="0">
              <a:ea typeface="Calibri"/>
              <a:cs typeface="Calibri"/>
            </a:endParaRPr>
          </a:p>
          <a:p>
            <a:endParaRPr lang="en-US" sz="3200" dirty="0">
              <a:ea typeface="Calibri"/>
              <a:cs typeface="Calibri"/>
            </a:endParaRPr>
          </a:p>
          <a:p>
            <a:r>
              <a:rPr lang="en-US" sz="3200" dirty="0">
                <a:ea typeface="Calibri"/>
                <a:cs typeface="Calibri"/>
              </a:rPr>
              <a:t>Do you think there is anything that God shouldn't forgive us for?</a:t>
            </a:r>
          </a:p>
          <a:p>
            <a:endParaRPr lang="en-US" sz="2800" dirty="0">
              <a:ea typeface="Calibri"/>
              <a:cs typeface="Calibri"/>
            </a:endParaRPr>
          </a:p>
        </p:txBody>
      </p:sp>
      <p:pic>
        <p:nvPicPr>
          <p:cNvPr id="4" name="Picture 3" descr="Pop art speech bubble, cartoon comic ...">
            <a:extLst>
              <a:ext uri="{FF2B5EF4-FFF2-40B4-BE49-F238E27FC236}">
                <a16:creationId xmlns:a16="http://schemas.microsoft.com/office/drawing/2014/main" id="{79B14AD5-8398-ADF6-2BB6-90747E6BACD3}"/>
              </a:ext>
            </a:extLst>
          </p:cNvPr>
          <p:cNvPicPr>
            <a:picLocks noChangeAspect="1"/>
          </p:cNvPicPr>
          <p:nvPr/>
        </p:nvPicPr>
        <p:blipFill>
          <a:blip r:embed="rId2"/>
          <a:stretch>
            <a:fillRect/>
          </a:stretch>
        </p:blipFill>
        <p:spPr>
          <a:xfrm>
            <a:off x="7347263" y="2344521"/>
            <a:ext cx="4196650" cy="4132074"/>
          </a:xfrm>
          <a:prstGeom prst="rect">
            <a:avLst/>
          </a:prstGeom>
        </p:spPr>
      </p:pic>
    </p:spTree>
    <p:extLst>
      <p:ext uri="{BB962C8B-B14F-4D97-AF65-F5344CB8AC3E}">
        <p14:creationId xmlns:p14="http://schemas.microsoft.com/office/powerpoint/2010/main" val="410912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D1FE69-25F6-8ED3-9CA2-43EBB9110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AEBD1-2F7D-2251-F645-F1FA9B0D6F52}"/>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Nicky Cruz</a:t>
            </a:r>
          </a:p>
        </p:txBody>
      </p:sp>
      <p:sp>
        <p:nvSpPr>
          <p:cNvPr id="23" name="sketchy line">
            <a:extLst>
              <a:ext uri="{FF2B5EF4-FFF2-40B4-BE49-F238E27FC236}">
                <a16:creationId xmlns:a16="http://schemas.microsoft.com/office/drawing/2014/main" id="{C9BC9109-E53F-142C-6FB7-9B3EE56A4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12443B8F-E754-90B9-76EC-02E6CCE5095C}"/>
              </a:ext>
            </a:extLst>
          </p:cNvPr>
          <p:cNvSpPr txBox="1"/>
          <p:nvPr/>
        </p:nvSpPr>
        <p:spPr>
          <a:xfrm>
            <a:off x="677590" y="2627003"/>
            <a:ext cx="5980080" cy="44627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dk1"/>
                </a:solidFill>
                <a:latin typeface="Aptos"/>
                <a:ea typeface="Calibri"/>
                <a:cs typeface="Calibri"/>
              </a:rPr>
              <a:t>Nicky Cruz</a:t>
            </a:r>
            <a:r>
              <a:rPr lang="en-GB" sz="3200" dirty="0">
                <a:solidFill>
                  <a:schemeClr val="dk1"/>
                </a:solidFill>
                <a:latin typeface="Aptos"/>
                <a:ea typeface="Calibri"/>
                <a:cs typeface="Calibri"/>
              </a:rPr>
              <a:t> is someone who experienced a religious experience that converted him. </a:t>
            </a:r>
          </a:p>
          <a:p>
            <a:endParaRPr lang="en-GB" sz="3200" dirty="0">
              <a:solidFill>
                <a:schemeClr val="dk1"/>
              </a:solidFill>
              <a:ea typeface="Calibri"/>
              <a:cs typeface="Calibri"/>
            </a:endParaRPr>
          </a:p>
          <a:p>
            <a:r>
              <a:rPr lang="en-GB" sz="3200" dirty="0">
                <a:solidFill>
                  <a:schemeClr val="dk1"/>
                </a:solidFill>
                <a:ea typeface="Calibri"/>
                <a:cs typeface="Calibri"/>
              </a:rPr>
              <a:t>Conversion means to change. Nicky changed both in his faith and in his actions.</a:t>
            </a:r>
          </a:p>
          <a:p>
            <a:endParaRPr lang="en-US" sz="3200" dirty="0">
              <a:ea typeface="Calibri"/>
              <a:cs typeface="Calibri"/>
            </a:endParaRPr>
          </a:p>
          <a:p>
            <a:endParaRPr lang="en-US" sz="2800" dirty="0">
              <a:ea typeface="Calibri"/>
              <a:cs typeface="Calibri"/>
            </a:endParaRPr>
          </a:p>
        </p:txBody>
      </p:sp>
      <p:pic>
        <p:nvPicPr>
          <p:cNvPr id="3" name="Picture 2" descr="KS3 Religious Education Northern Ireland - Historical figures: Nicky Cruz -  BBC Bitesize">
            <a:extLst>
              <a:ext uri="{FF2B5EF4-FFF2-40B4-BE49-F238E27FC236}">
                <a16:creationId xmlns:a16="http://schemas.microsoft.com/office/drawing/2014/main" id="{ED2B376B-2D4F-19E0-1C70-7A66A75E0680}"/>
              </a:ext>
            </a:extLst>
          </p:cNvPr>
          <p:cNvPicPr>
            <a:picLocks noChangeAspect="1"/>
          </p:cNvPicPr>
          <p:nvPr/>
        </p:nvPicPr>
        <p:blipFill>
          <a:blip r:embed="rId2"/>
          <a:stretch>
            <a:fillRect/>
          </a:stretch>
        </p:blipFill>
        <p:spPr>
          <a:xfrm>
            <a:off x="7423689" y="2199468"/>
            <a:ext cx="4305945" cy="4383437"/>
          </a:xfrm>
          <a:prstGeom prst="rect">
            <a:avLst/>
          </a:prstGeom>
        </p:spPr>
      </p:pic>
    </p:spTree>
    <p:extLst>
      <p:ext uri="{BB962C8B-B14F-4D97-AF65-F5344CB8AC3E}">
        <p14:creationId xmlns:p14="http://schemas.microsoft.com/office/powerpoint/2010/main" val="34422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3B775F-6968-93C6-D87A-4C875BAD0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93A3F-0A80-54A0-1048-F9CA8B257896}"/>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Nicky Cruz</a:t>
            </a:r>
          </a:p>
        </p:txBody>
      </p:sp>
      <p:sp>
        <p:nvSpPr>
          <p:cNvPr id="23" name="sketchy line">
            <a:extLst>
              <a:ext uri="{FF2B5EF4-FFF2-40B4-BE49-F238E27FC236}">
                <a16:creationId xmlns:a16="http://schemas.microsoft.com/office/drawing/2014/main" id="{BB55690D-475A-6DAC-FEF2-15783D8D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455B76E2-E0A9-0231-2FF9-25D8BB28D218}"/>
              </a:ext>
            </a:extLst>
          </p:cNvPr>
          <p:cNvSpPr txBox="1"/>
          <p:nvPr/>
        </p:nvSpPr>
        <p:spPr>
          <a:xfrm>
            <a:off x="329227" y="1905669"/>
            <a:ext cx="5444971" cy="59400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solidFill>
                  <a:schemeClr val="dk1"/>
                </a:solidFill>
                <a:ea typeface="Calibri"/>
                <a:cs typeface="Calibri"/>
              </a:rPr>
              <a:t>Discuss the following questions after watching the video:</a:t>
            </a:r>
          </a:p>
          <a:p>
            <a:endParaRPr lang="en-GB" sz="3200" dirty="0">
              <a:solidFill>
                <a:schemeClr val="dk1"/>
              </a:solidFill>
              <a:ea typeface="Calibri"/>
              <a:cs typeface="Calibri"/>
            </a:endParaRPr>
          </a:p>
          <a:p>
            <a:r>
              <a:rPr lang="en-GB" sz="3200" dirty="0">
                <a:solidFill>
                  <a:schemeClr val="dk1"/>
                </a:solidFill>
                <a:ea typeface="Calibri"/>
                <a:cs typeface="Calibri"/>
              </a:rPr>
              <a:t>-What was Nicky like before his conversion?</a:t>
            </a:r>
          </a:p>
          <a:p>
            <a:endParaRPr lang="en-GB" sz="3200" dirty="0">
              <a:solidFill>
                <a:schemeClr val="dk1"/>
              </a:solidFill>
              <a:ea typeface="Calibri"/>
              <a:cs typeface="Calibri"/>
            </a:endParaRPr>
          </a:p>
          <a:p>
            <a:r>
              <a:rPr lang="en-GB" sz="3200" dirty="0">
                <a:solidFill>
                  <a:schemeClr val="dk1"/>
                </a:solidFill>
                <a:ea typeface="Calibri"/>
                <a:cs typeface="Calibri"/>
              </a:rPr>
              <a:t>-What was he like after?</a:t>
            </a:r>
          </a:p>
          <a:p>
            <a:endParaRPr lang="en-GB" sz="3200" dirty="0">
              <a:solidFill>
                <a:schemeClr val="dk1"/>
              </a:solidFill>
              <a:ea typeface="Calibri"/>
              <a:cs typeface="Calibri"/>
            </a:endParaRPr>
          </a:p>
          <a:p>
            <a:r>
              <a:rPr lang="en-GB" sz="3200" dirty="0">
                <a:solidFill>
                  <a:schemeClr val="dk1"/>
                </a:solidFill>
                <a:ea typeface="Calibri"/>
                <a:cs typeface="Calibri"/>
              </a:rPr>
              <a:t>-What changed him?</a:t>
            </a:r>
          </a:p>
          <a:p>
            <a:endParaRPr lang="en-US" sz="3200" dirty="0">
              <a:ea typeface="Calibri"/>
              <a:cs typeface="Calibri"/>
            </a:endParaRPr>
          </a:p>
          <a:p>
            <a:endParaRPr lang="en-US" sz="2800" dirty="0">
              <a:ea typeface="Calibri"/>
              <a:cs typeface="Calibri"/>
            </a:endParaRPr>
          </a:p>
        </p:txBody>
      </p:sp>
      <p:pic>
        <p:nvPicPr>
          <p:cNvPr id="3" name="Online Media 2" descr="Nicky Cruz violent Mau Maus gang leader is saved by Jesus">
            <a:hlinkClick r:id="" action="ppaction://media"/>
            <a:extLst>
              <a:ext uri="{FF2B5EF4-FFF2-40B4-BE49-F238E27FC236}">
                <a16:creationId xmlns:a16="http://schemas.microsoft.com/office/drawing/2014/main" id="{141EF916-660D-10BB-0C16-593F47C6A1BD}"/>
              </a:ext>
            </a:extLst>
          </p:cNvPr>
          <p:cNvPicPr>
            <a:picLocks noRot="1" noChangeAspect="1"/>
          </p:cNvPicPr>
          <p:nvPr>
            <a:videoFile r:link="rId1"/>
          </p:nvPr>
        </p:nvPicPr>
        <p:blipFill>
          <a:blip r:embed="rId3"/>
          <a:stretch>
            <a:fillRect/>
          </a:stretch>
        </p:blipFill>
        <p:spPr>
          <a:xfrm>
            <a:off x="6651622" y="3069796"/>
            <a:ext cx="4572862" cy="2583667"/>
          </a:xfrm>
          <a:prstGeom prst="rect">
            <a:avLst/>
          </a:prstGeom>
        </p:spPr>
      </p:pic>
    </p:spTree>
    <p:extLst>
      <p:ext uri="{BB962C8B-B14F-4D97-AF65-F5344CB8AC3E}">
        <p14:creationId xmlns:p14="http://schemas.microsoft.com/office/powerpoint/2010/main" val="12080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9D0CBF-013E-5DD9-521B-6F0A6EACC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07F89-A3E3-AE25-68DC-FC4429850C33}"/>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What does this example teach us?</a:t>
            </a:r>
          </a:p>
        </p:txBody>
      </p:sp>
      <p:sp>
        <p:nvSpPr>
          <p:cNvPr id="23" name="sketchy line">
            <a:extLst>
              <a:ext uri="{FF2B5EF4-FFF2-40B4-BE49-F238E27FC236}">
                <a16:creationId xmlns:a16="http://schemas.microsoft.com/office/drawing/2014/main" id="{E6E2D065-0694-C29B-899D-DBDCC18B1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F68DF7E4-7BA7-B400-D5D4-0B169D736AA8}"/>
              </a:ext>
            </a:extLst>
          </p:cNvPr>
          <p:cNvSpPr txBox="1"/>
          <p:nvPr/>
        </p:nvSpPr>
        <p:spPr>
          <a:xfrm>
            <a:off x="3591724" y="1916490"/>
            <a:ext cx="8595594" cy="57554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dirty="0">
                <a:solidFill>
                  <a:schemeClr val="dk1"/>
                </a:solidFill>
                <a:ea typeface="Calibri"/>
                <a:cs typeface="Calibri"/>
              </a:rPr>
              <a:t>In his early life, Nicky was lost—lost in anger, hatred, and a sense of hopelessness. He felt disconnected from love and purpose, much like the "lost son" in the parable. But through God's love and the persistence of Pastor David Wilkerson, Nicky was found—he was shown forgiveness, grace, and the opportunity to start anew.</a:t>
            </a:r>
          </a:p>
          <a:p>
            <a:r>
              <a:rPr lang="en-US" sz="2700" dirty="0">
                <a:solidFill>
                  <a:schemeClr val="dk1"/>
                </a:solidFill>
                <a:ea typeface="Calibri"/>
                <a:cs typeface="Calibri"/>
              </a:rPr>
              <a:t>Just like the lost son who returned home and was embraced with open arms, Nicky found his way back to God's love and healing. His story is a powerful reminder that </a:t>
            </a:r>
            <a:r>
              <a:rPr lang="en-US" sz="2700" b="1" dirty="0">
                <a:solidFill>
                  <a:schemeClr val="dk1"/>
                </a:solidFill>
                <a:ea typeface="Calibri"/>
                <a:cs typeface="Calibri"/>
              </a:rPr>
              <a:t>no one is ever too lost to be found</a:t>
            </a:r>
            <a:r>
              <a:rPr lang="en-US" sz="2700" dirty="0">
                <a:solidFill>
                  <a:schemeClr val="dk1"/>
                </a:solidFill>
                <a:ea typeface="Calibri"/>
                <a:cs typeface="Calibri"/>
              </a:rPr>
              <a:t>, and through forgiveness, we can change and find our true purpose.</a:t>
            </a:r>
            <a:endParaRPr lang="en-GB" sz="2700" dirty="0">
              <a:solidFill>
                <a:schemeClr val="dk1"/>
              </a:solidFill>
            </a:endParaRPr>
          </a:p>
          <a:p>
            <a:endParaRPr lang="en-US" sz="3200" dirty="0">
              <a:ea typeface="Calibri"/>
              <a:cs typeface="Calibri"/>
            </a:endParaRPr>
          </a:p>
          <a:p>
            <a:endParaRPr lang="en-US" sz="2800" dirty="0">
              <a:ea typeface="Calibri"/>
              <a:cs typeface="Calibri"/>
            </a:endParaRPr>
          </a:p>
        </p:txBody>
      </p:sp>
      <p:pic>
        <p:nvPicPr>
          <p:cNvPr id="4" name="Picture 3" descr="Jeremiah 29:13 You will seek Me and ...">
            <a:extLst>
              <a:ext uri="{FF2B5EF4-FFF2-40B4-BE49-F238E27FC236}">
                <a16:creationId xmlns:a16="http://schemas.microsoft.com/office/drawing/2014/main" id="{1666A14D-6581-130A-15C1-F88BB7F5A4F4}"/>
              </a:ext>
            </a:extLst>
          </p:cNvPr>
          <p:cNvPicPr>
            <a:picLocks noChangeAspect="1"/>
          </p:cNvPicPr>
          <p:nvPr/>
        </p:nvPicPr>
        <p:blipFill>
          <a:blip r:embed="rId2"/>
          <a:stretch>
            <a:fillRect/>
          </a:stretch>
        </p:blipFill>
        <p:spPr>
          <a:xfrm>
            <a:off x="277383" y="2865094"/>
            <a:ext cx="3069538" cy="3046541"/>
          </a:xfrm>
          <a:prstGeom prst="rect">
            <a:avLst/>
          </a:prstGeom>
        </p:spPr>
      </p:pic>
    </p:spTree>
    <p:extLst>
      <p:ext uri="{BB962C8B-B14F-4D97-AF65-F5344CB8AC3E}">
        <p14:creationId xmlns:p14="http://schemas.microsoft.com/office/powerpoint/2010/main" val="403668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2052D-2033-E444-B9C7-A8C07ED541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37511-1073-034D-6120-8205B08695A4}"/>
              </a:ext>
            </a:extLst>
          </p:cNvPr>
          <p:cNvSpPr>
            <a:spLocks noGrp="1"/>
          </p:cNvSpPr>
          <p:nvPr>
            <p:ph idx="1"/>
          </p:nvPr>
        </p:nvSpPr>
        <p:spPr>
          <a:xfrm>
            <a:off x="128081" y="-190007"/>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endParaRPr lang="en-US" sz="3600" dirty="0">
              <a:solidFill>
                <a:srgbClr val="000000"/>
              </a:solidFill>
              <a:latin typeface="Modern Love"/>
              <a:ea typeface="+mn-lt"/>
              <a:cs typeface="+mn-lt"/>
            </a:endParaRPr>
          </a:p>
          <a:p>
            <a:pPr marL="0" indent="0">
              <a:spcBef>
                <a:spcPts val="500"/>
              </a:spcBef>
              <a:buNone/>
            </a:pPr>
            <a:r>
              <a:rPr lang="en-US" sz="3600" dirty="0">
                <a:solidFill>
                  <a:srgbClr val="000000"/>
                </a:solidFill>
                <a:ea typeface="+mn-lt"/>
                <a:cs typeface="+mn-lt"/>
              </a:rPr>
              <a:t>Thank You for teaching us that no matter how far we stray, You always welcome us back with open arms. Help us to be kind and forgiving like You, and to show love and understanding when others make mistakes.  </a:t>
            </a:r>
            <a:endParaRPr lang="en-US" sz="3600" dirty="0"/>
          </a:p>
          <a:p>
            <a:pPr marL="0" indent="0">
              <a:spcBef>
                <a:spcPts val="500"/>
              </a:spcBef>
              <a:buNone/>
            </a:pPr>
            <a:endParaRPr lang="en-US" sz="4000" dirty="0">
              <a:solidFill>
                <a:srgbClr val="000000"/>
              </a:solidFill>
              <a:latin typeface="Aptos"/>
              <a:ea typeface="+mn-lt"/>
              <a:cs typeface="+mn-lt"/>
            </a:endParaRPr>
          </a:p>
          <a:p>
            <a:pPr marL="0" indent="0">
              <a:spcBef>
                <a:spcPts val="500"/>
              </a:spcBef>
              <a:buNone/>
            </a:pPr>
            <a:r>
              <a:rPr lang="en-US" sz="4000" dirty="0">
                <a:solidFill>
                  <a:srgbClr val="000000"/>
                </a:solidFill>
                <a:latin typeface="Modern Love"/>
                <a:ea typeface="+mn-lt"/>
                <a:cs typeface="+mn-lt"/>
              </a:rPr>
              <a:t>Amen</a:t>
            </a:r>
            <a:endParaRPr lang="en-US" sz="4000">
              <a:solidFill>
                <a:srgbClr val="000000"/>
              </a:solidFill>
              <a:latin typeface="Calibri" panose="020F0502020204030204"/>
              <a:ea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C408D300-BBA6-1408-4E1A-EED7185436EA}"/>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2247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3079" y="1178116"/>
            <a:ext cx="6028602" cy="5469271"/>
          </a:xfrm>
          <a:prstGeom prst="rect">
            <a:avLst/>
          </a:prstGeom>
        </p:spPr>
        <p:txBody>
          <a:bodyPr vert="horz" lIns="91440" tIns="45720" rIns="91440" bIns="45720" rtlCol="0" anchor="t">
            <a:noAutofit/>
          </a:bodyPr>
          <a:lstStyle/>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Monday 31st March - 7R</a:t>
            </a:r>
          </a:p>
          <a:p>
            <a:pPr indent="-228600">
              <a:lnSpc>
                <a:spcPct val="90000"/>
              </a:lnSpc>
              <a:spcAft>
                <a:spcPts val="600"/>
              </a:spcAft>
              <a:buFont typeface="Arial" panose="020B0604020202020204" pitchFamily="34" charset="0"/>
              <a:buChar char="•"/>
              <a:defRPr/>
            </a:pPr>
            <a:endParaRPr lang="en-US" sz="2800">
              <a:latin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cs typeface="Calibri"/>
              </a:rPr>
              <a:t>Tuesday 1st April - 7Y</a:t>
            </a:r>
            <a:endParaRPr lang="en-US" sz="2800" dirty="0">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Wednesday</a:t>
            </a:r>
            <a:r>
              <a:rPr lang="en-US" sz="2800" dirty="0">
                <a:latin typeface="Calibri"/>
                <a:cs typeface="Calibri"/>
              </a:rPr>
              <a:t> 2nd April - 8S</a:t>
            </a:r>
            <a:endParaRPr lang="en-US" sz="2000" dirty="0">
              <a:latin typeface="Calibri"/>
              <a:cs typeface="Calibri"/>
            </a:endParaRPr>
          </a:p>
          <a:p>
            <a:pPr indent="-228600">
              <a:lnSpc>
                <a:spcPct val="90000"/>
              </a:lnSpc>
              <a:spcAft>
                <a:spcPts val="600"/>
              </a:spcAft>
              <a:buFont typeface="Arial" panose="020B0604020202020204" pitchFamily="34" charset="0"/>
              <a:buChar char="•"/>
              <a:defRPr/>
            </a:pPr>
            <a:endParaRPr lang="en-US" sz="2800" dirty="0">
              <a:latin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cs typeface="Calibri"/>
              </a:rPr>
              <a:t> Thursday 3rd April - 12M</a:t>
            </a:r>
            <a:endParaRPr lang="en-US" sz="2000" dirty="0">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Friday 4th April - 8A</a:t>
            </a:r>
            <a:endParaRPr lang="en-US" sz="2800" b="0" i="0" u="none" strike="noStrike" cap="none" spc="0" normalizeH="0" baseline="0" noProof="0" dirty="0">
              <a:ln>
                <a:noFill/>
              </a:ln>
              <a:effectLst/>
              <a:uLnTx/>
              <a:uFillTx/>
              <a:latin typeface="Calibri"/>
              <a:ea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E50F9F-599F-FD56-DADF-6BE080AF563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E162B1F-90D1-6ACA-14C1-15E147C65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78413DAB-5665-3D58-956D-962EEB2D77D2}"/>
              </a:ext>
            </a:extLst>
          </p:cNvPr>
          <p:cNvSpPr txBox="1"/>
          <p:nvPr/>
        </p:nvSpPr>
        <p:spPr>
          <a:xfrm>
            <a:off x="-2602" y="5658602"/>
            <a:ext cx="121895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mn-lt"/>
                <a:cs typeface="+mn-lt"/>
              </a:rPr>
              <a:t>“Your </a:t>
            </a:r>
            <a:r>
              <a:rPr lang="en-US" sz="3600" dirty="0">
                <a:solidFill>
                  <a:srgbClr val="0D0D0D"/>
                </a:solidFill>
                <a:latin typeface="Modern Love"/>
                <a:ea typeface="Calibri"/>
                <a:cs typeface="Calibri"/>
              </a:rPr>
              <a:t>brother was dead and has come to life; he was lost and is found."  (Luke 15:11-31)</a:t>
            </a:r>
            <a:endParaRPr lang="en-GB" sz="3600" dirty="0">
              <a:solidFill>
                <a:srgbClr val="0D0D0D"/>
              </a:solidFill>
              <a:latin typeface="Aptos"/>
              <a:ea typeface="Calibri"/>
              <a:cs typeface="Calibri"/>
            </a:endParaRPr>
          </a:p>
        </p:txBody>
      </p:sp>
      <p:sp>
        <p:nvSpPr>
          <p:cNvPr id="5" name="TextBox 4">
            <a:extLst>
              <a:ext uri="{FF2B5EF4-FFF2-40B4-BE49-F238E27FC236}">
                <a16:creationId xmlns:a16="http://schemas.microsoft.com/office/drawing/2014/main" id="{7A3058F3-BE6D-C594-2828-AA455FAA866A}"/>
              </a:ext>
            </a:extLst>
          </p:cNvPr>
          <p:cNvSpPr txBox="1"/>
          <p:nvPr/>
        </p:nvSpPr>
        <p:spPr>
          <a:xfrm>
            <a:off x="-2833840" y="862"/>
            <a:ext cx="142636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31st of March–4th of April</a:t>
            </a:r>
            <a:endParaRPr lang="en-US" dirty="0"/>
          </a:p>
        </p:txBody>
      </p:sp>
      <p:sp>
        <p:nvSpPr>
          <p:cNvPr id="6" name="TextBox 5">
            <a:extLst>
              <a:ext uri="{FF2B5EF4-FFF2-40B4-BE49-F238E27FC236}">
                <a16:creationId xmlns:a16="http://schemas.microsoft.com/office/drawing/2014/main" id="{87E3109D-5B8A-19AA-071C-EB8BACD257A3}"/>
              </a:ext>
            </a:extLst>
          </p:cNvPr>
          <p:cNvSpPr txBox="1"/>
          <p:nvPr/>
        </p:nvSpPr>
        <p:spPr>
          <a:xfrm>
            <a:off x="-3051657" y="585677"/>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Lost and Found</a:t>
            </a:r>
            <a:endParaRPr lang="en-US" dirty="0"/>
          </a:p>
        </p:txBody>
      </p:sp>
      <p:pic>
        <p:nvPicPr>
          <p:cNvPr id="2" name="Picture 1" descr="The Parable of the Lost Son for Kids | Bible Stories | Twinkl">
            <a:extLst>
              <a:ext uri="{FF2B5EF4-FFF2-40B4-BE49-F238E27FC236}">
                <a16:creationId xmlns:a16="http://schemas.microsoft.com/office/drawing/2014/main" id="{32B9371E-55C1-1B98-881C-3B4B68239E17}"/>
              </a:ext>
            </a:extLst>
          </p:cNvPr>
          <p:cNvPicPr>
            <a:picLocks noChangeAspect="1"/>
          </p:cNvPicPr>
          <p:nvPr/>
        </p:nvPicPr>
        <p:blipFill>
          <a:blip r:embed="rId2"/>
          <a:stretch>
            <a:fillRect/>
          </a:stretch>
        </p:blipFill>
        <p:spPr>
          <a:xfrm>
            <a:off x="2033589" y="1502772"/>
            <a:ext cx="8124823" cy="4066766"/>
          </a:xfrm>
          <a:prstGeom prst="rect">
            <a:avLst/>
          </a:prstGeom>
        </p:spPr>
      </p:pic>
    </p:spTree>
    <p:extLst>
      <p:ext uri="{BB962C8B-B14F-4D97-AF65-F5344CB8AC3E}">
        <p14:creationId xmlns:p14="http://schemas.microsoft.com/office/powerpoint/2010/main" val="187707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Do you agree with this? Why?</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OP 24 QUOTES BY HELEN PREJEAN | A-Z Quotes">
            <a:extLst>
              <a:ext uri="{FF2B5EF4-FFF2-40B4-BE49-F238E27FC236}">
                <a16:creationId xmlns:a16="http://schemas.microsoft.com/office/drawing/2014/main" id="{588AADA2-C7A8-DA85-5A1E-25B346CA6B6A}"/>
              </a:ext>
            </a:extLst>
          </p:cNvPr>
          <p:cNvPicPr>
            <a:picLocks noChangeAspect="1"/>
          </p:cNvPicPr>
          <p:nvPr/>
        </p:nvPicPr>
        <p:blipFill>
          <a:blip r:embed="rId2"/>
          <a:stretch>
            <a:fillRect/>
          </a:stretch>
        </p:blipFill>
        <p:spPr>
          <a:xfrm>
            <a:off x="2082800" y="2326341"/>
            <a:ext cx="7950199" cy="3767417"/>
          </a:xfrm>
          <a:prstGeom prst="rect">
            <a:avLst/>
          </a:prstGeom>
        </p:spPr>
      </p:pic>
      <p:sp>
        <p:nvSpPr>
          <p:cNvPr id="4" name="TextBox 3">
            <a:extLst>
              <a:ext uri="{FF2B5EF4-FFF2-40B4-BE49-F238E27FC236}">
                <a16:creationId xmlns:a16="http://schemas.microsoft.com/office/drawing/2014/main" id="{CE9124EA-2223-4BA0-C0C5-A8AE1C8F5FE7}"/>
              </a:ext>
            </a:extLst>
          </p:cNvPr>
          <p:cNvSpPr txBox="1"/>
          <p:nvPr/>
        </p:nvSpPr>
        <p:spPr>
          <a:xfrm>
            <a:off x="6561754" y="5527313"/>
            <a:ext cx="1667457" cy="370546"/>
          </a:xfrm>
          <a:prstGeom prst="rect">
            <a:avLst/>
          </a:prstGeom>
          <a:solidFill>
            <a:srgbClr val="0C0C0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25202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Sister Helen Prejean</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7CEB09A-1E96-CDCF-2BBD-6E0BFCFDA6C8}"/>
              </a:ext>
            </a:extLst>
          </p:cNvPr>
          <p:cNvSpPr>
            <a:spLocks noGrp="1"/>
          </p:cNvSpPr>
          <p:nvPr>
            <p:ph idx="1"/>
          </p:nvPr>
        </p:nvSpPr>
        <p:spPr>
          <a:xfrm>
            <a:off x="399779" y="2305250"/>
            <a:ext cx="6316550" cy="4334422"/>
          </a:xfrm>
        </p:spPr>
        <p:txBody>
          <a:bodyPr vert="horz" lIns="91440" tIns="45720" rIns="91440" bIns="45720" rtlCol="0" anchor="t">
            <a:normAutofit/>
          </a:bodyPr>
          <a:lstStyle/>
          <a:p>
            <a:pPr marL="0" indent="0">
              <a:buNone/>
            </a:pPr>
            <a:r>
              <a:rPr lang="en-US" sz="3600" dirty="0">
                <a:solidFill>
                  <a:srgbClr val="474747"/>
                </a:solidFill>
                <a:latin typeface="Aptos"/>
                <a:ea typeface="Calibri"/>
                <a:cs typeface="Calibri"/>
              </a:rPr>
              <a:t>Watch this video about what Sister Helen Prejean thinks. </a:t>
            </a:r>
          </a:p>
          <a:p>
            <a:pPr marL="0" indent="0">
              <a:buNone/>
            </a:pPr>
            <a:endParaRPr lang="en-US" sz="3600" dirty="0">
              <a:solidFill>
                <a:srgbClr val="474747"/>
              </a:solidFill>
              <a:latin typeface="Aptos"/>
              <a:ea typeface="Calibri"/>
              <a:cs typeface="Calibri"/>
            </a:endParaRPr>
          </a:p>
          <a:p>
            <a:pPr marL="0" indent="0">
              <a:buNone/>
            </a:pPr>
            <a:r>
              <a:rPr lang="en-US" sz="3600" dirty="0">
                <a:solidFill>
                  <a:srgbClr val="474747"/>
                </a:solidFill>
                <a:latin typeface="Aptos"/>
                <a:ea typeface="Calibri"/>
                <a:cs typeface="Calibri"/>
              </a:rPr>
              <a:t>What are your views?</a:t>
            </a:r>
          </a:p>
          <a:p>
            <a:pPr marL="0" indent="0">
              <a:buNone/>
            </a:pPr>
            <a:endParaRPr lang="en-US" sz="3600" dirty="0">
              <a:solidFill>
                <a:srgbClr val="474747"/>
              </a:solidFill>
              <a:latin typeface="Aptos"/>
              <a:ea typeface="Calibri"/>
              <a:cs typeface="Calibri"/>
            </a:endParaRPr>
          </a:p>
          <a:p>
            <a:pPr marL="0" indent="0">
              <a:buNone/>
            </a:pPr>
            <a:r>
              <a:rPr lang="en-US" sz="3600" dirty="0">
                <a:solidFill>
                  <a:srgbClr val="474747"/>
                </a:solidFill>
                <a:latin typeface="Aptos"/>
                <a:ea typeface="Calibri"/>
                <a:cs typeface="Calibri"/>
              </a:rPr>
              <a:t>Why might some people find it hard to forgive others?</a:t>
            </a:r>
          </a:p>
          <a:p>
            <a:pPr marL="0" indent="0">
              <a:buNone/>
            </a:pPr>
            <a:endParaRPr lang="en-US">
              <a:solidFill>
                <a:srgbClr val="474747"/>
              </a:solidFill>
              <a:latin typeface="Aptos"/>
              <a:ea typeface="Calibri"/>
              <a:cs typeface="Calibri"/>
            </a:endParaRPr>
          </a:p>
          <a:p>
            <a:pPr marL="0" indent="0">
              <a:buNone/>
            </a:pPr>
            <a:endParaRPr lang="en-US">
              <a:solidFill>
                <a:srgbClr val="474747"/>
              </a:solidFill>
              <a:latin typeface="Aptos"/>
              <a:ea typeface="Calibri"/>
              <a:cs typeface="Calibri"/>
            </a:endParaRPr>
          </a:p>
        </p:txBody>
      </p:sp>
      <p:pic>
        <p:nvPicPr>
          <p:cNvPr id="3" name="Online Media 2" descr="“The death penalty is about us”: Sister Helen Prejean on humanizing death row prisoners">
            <a:hlinkClick r:id="" action="ppaction://media"/>
            <a:extLst>
              <a:ext uri="{FF2B5EF4-FFF2-40B4-BE49-F238E27FC236}">
                <a16:creationId xmlns:a16="http://schemas.microsoft.com/office/drawing/2014/main" id="{FEE0174A-FC49-21E0-32A7-2373C24A475B}"/>
              </a:ext>
            </a:extLst>
          </p:cNvPr>
          <p:cNvPicPr>
            <a:picLocks noRot="1" noChangeAspect="1"/>
          </p:cNvPicPr>
          <p:nvPr>
            <a:videoFile r:link="rId1"/>
          </p:nvPr>
        </p:nvPicPr>
        <p:blipFill>
          <a:blip r:embed="rId3"/>
          <a:stretch>
            <a:fillRect/>
          </a:stretch>
        </p:blipFill>
        <p:spPr>
          <a:xfrm>
            <a:off x="6609539" y="2600239"/>
            <a:ext cx="5141492" cy="2904943"/>
          </a:xfrm>
          <a:prstGeom prst="rect">
            <a:avLst/>
          </a:prstGeom>
        </p:spPr>
      </p:pic>
    </p:spTree>
    <p:extLst>
      <p:ext uri="{BB962C8B-B14F-4D97-AF65-F5344CB8AC3E}">
        <p14:creationId xmlns:p14="http://schemas.microsoft.com/office/powerpoint/2010/main" val="1139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F5D792-C7B3-54BC-4FB1-FE3C5628ED07}"/>
            </a:ext>
          </a:extLst>
        </p:cNvPr>
        <p:cNvGrpSpPr/>
        <p:nvPr/>
      </p:nvGrpSpPr>
      <p:grpSpPr>
        <a:xfrm>
          <a:off x="0" y="0"/>
          <a:ext cx="0" cy="0"/>
          <a:chOff x="0" y="0"/>
          <a:chExt cx="0" cy="0"/>
        </a:xfrm>
      </p:grpSpPr>
      <p:pic>
        <p:nvPicPr>
          <p:cNvPr id="15" name="Picture 14" descr="Cartoon Heart Images - Free Download on ...">
            <a:extLst>
              <a:ext uri="{FF2B5EF4-FFF2-40B4-BE49-F238E27FC236}">
                <a16:creationId xmlns:a16="http://schemas.microsoft.com/office/drawing/2014/main" id="{BA3D7088-E630-D2E1-9D10-D276D9836F2E}"/>
              </a:ext>
            </a:extLst>
          </p:cNvPr>
          <p:cNvPicPr>
            <a:picLocks noChangeAspect="1"/>
          </p:cNvPicPr>
          <p:nvPr/>
        </p:nvPicPr>
        <p:blipFill>
          <a:blip r:embed="rId2"/>
          <a:srcRect l="11005" t="11483" r="10367" b="12739"/>
          <a:stretch/>
        </p:blipFill>
        <p:spPr>
          <a:xfrm>
            <a:off x="8906518" y="5961490"/>
            <a:ext cx="943703" cy="903199"/>
          </a:xfrm>
          <a:prstGeom prst="rect">
            <a:avLst/>
          </a:prstGeom>
        </p:spPr>
      </p:pic>
      <p:sp>
        <p:nvSpPr>
          <p:cNvPr id="2" name="Title 1">
            <a:extLst>
              <a:ext uri="{FF2B5EF4-FFF2-40B4-BE49-F238E27FC236}">
                <a16:creationId xmlns:a16="http://schemas.microsoft.com/office/drawing/2014/main" id="{9A440CF2-8D6E-FC84-D629-6EE82EAA9496}"/>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How could this apply to us?</a:t>
            </a:r>
          </a:p>
        </p:txBody>
      </p:sp>
      <p:sp>
        <p:nvSpPr>
          <p:cNvPr id="23" name="sketchy line">
            <a:extLst>
              <a:ext uri="{FF2B5EF4-FFF2-40B4-BE49-F238E27FC236}">
                <a16:creationId xmlns:a16="http://schemas.microsoft.com/office/drawing/2014/main" id="{08D5062B-B32B-77E2-9AAF-B6E9669E8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E2B5E31-FA0F-E3A2-5859-B335309FA4F5}"/>
              </a:ext>
            </a:extLst>
          </p:cNvPr>
          <p:cNvSpPr txBox="1"/>
          <p:nvPr/>
        </p:nvSpPr>
        <p:spPr>
          <a:xfrm>
            <a:off x="255373" y="2150075"/>
            <a:ext cx="5492578" cy="3477875"/>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t>Sister Helen Prejean is a Catholic nun who believes in the power of compassion, forgiveness, and the dignity of every person, no matter what they've done. She is known for working with people on death row, helping them find peace and understanding. Sister Helen believes that everyone deserves a chance to change and be treated with kindness, even those who have made terrible mistakes.​ </a:t>
            </a:r>
          </a:p>
        </p:txBody>
      </p:sp>
      <p:sp>
        <p:nvSpPr>
          <p:cNvPr id="11" name="TextBox 10">
            <a:extLst>
              <a:ext uri="{FF2B5EF4-FFF2-40B4-BE49-F238E27FC236}">
                <a16:creationId xmlns:a16="http://schemas.microsoft.com/office/drawing/2014/main" id="{9D405E56-EA9B-1050-0130-3E669D892B3F}"/>
              </a:ext>
            </a:extLst>
          </p:cNvPr>
          <p:cNvSpPr txBox="1"/>
          <p:nvPr/>
        </p:nvSpPr>
        <p:spPr>
          <a:xfrm>
            <a:off x="6351372" y="2150076"/>
            <a:ext cx="5647037" cy="3816429"/>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t>Her views teach us that we should never judge others too harshly and should try to understand their pain. We can show love and forgiveness, just like Jesus did. Whether it’s a friend who’s hurt us or someone we don’t understand, Sister Helen’s example helps us remember that showing mercy and kindness can bring healing and hope to everyone. It reminds us that God’s love is for all people, and we should try to share that love in our own lives, no matter the situation.​</a:t>
            </a:r>
          </a:p>
        </p:txBody>
      </p:sp>
      <p:sp>
        <p:nvSpPr>
          <p:cNvPr id="12" name="Arrow: Right 11">
            <a:extLst>
              <a:ext uri="{FF2B5EF4-FFF2-40B4-BE49-F238E27FC236}">
                <a16:creationId xmlns:a16="http://schemas.microsoft.com/office/drawing/2014/main" id="{77CFC22B-999A-6B2D-00E1-32E3A5AA1FCF}"/>
              </a:ext>
            </a:extLst>
          </p:cNvPr>
          <p:cNvSpPr/>
          <p:nvPr/>
        </p:nvSpPr>
        <p:spPr>
          <a:xfrm>
            <a:off x="5722909" y="3612850"/>
            <a:ext cx="710213" cy="447743"/>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2,500+ Nun Stock Illustrations, Royalty-Free Vector Graphics &amp; Clip Art -  iStock | Catholic nun, French nun, Nun praying">
            <a:extLst>
              <a:ext uri="{FF2B5EF4-FFF2-40B4-BE49-F238E27FC236}">
                <a16:creationId xmlns:a16="http://schemas.microsoft.com/office/drawing/2014/main" id="{A2BD3082-5668-B88A-3272-33A241D3BD20}"/>
              </a:ext>
            </a:extLst>
          </p:cNvPr>
          <p:cNvPicPr>
            <a:picLocks noChangeAspect="1"/>
          </p:cNvPicPr>
          <p:nvPr/>
        </p:nvPicPr>
        <p:blipFill>
          <a:blip r:embed="rId3"/>
          <a:srcRect l="16746" r="18660" b="58405"/>
          <a:stretch/>
        </p:blipFill>
        <p:spPr>
          <a:xfrm>
            <a:off x="1092049" y="5631931"/>
            <a:ext cx="1391917" cy="1228480"/>
          </a:xfrm>
          <a:prstGeom prst="rect">
            <a:avLst/>
          </a:prstGeom>
        </p:spPr>
      </p:pic>
      <p:pic>
        <p:nvPicPr>
          <p:cNvPr id="14" name="Picture 13" descr="Prison Cartoon Images – Browse 16,833 ...">
            <a:extLst>
              <a:ext uri="{FF2B5EF4-FFF2-40B4-BE49-F238E27FC236}">
                <a16:creationId xmlns:a16="http://schemas.microsoft.com/office/drawing/2014/main" id="{6F119A42-AE54-6C43-4F8E-994208C5F421}"/>
              </a:ext>
            </a:extLst>
          </p:cNvPr>
          <p:cNvPicPr>
            <a:picLocks noChangeAspect="1"/>
          </p:cNvPicPr>
          <p:nvPr/>
        </p:nvPicPr>
        <p:blipFill>
          <a:blip r:embed="rId4"/>
          <a:stretch>
            <a:fillRect/>
          </a:stretch>
        </p:blipFill>
        <p:spPr>
          <a:xfrm>
            <a:off x="2828281" y="5642661"/>
            <a:ext cx="1706005" cy="1215596"/>
          </a:xfrm>
          <a:prstGeom prst="rect">
            <a:avLst/>
          </a:prstGeom>
        </p:spPr>
      </p:pic>
    </p:spTree>
    <p:extLst>
      <p:ext uri="{BB962C8B-B14F-4D97-AF65-F5344CB8AC3E}">
        <p14:creationId xmlns:p14="http://schemas.microsoft.com/office/powerpoint/2010/main" val="378158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C3E-3EC1-7179-5854-9DDA76AE6CC1}"/>
              </a:ext>
            </a:extLst>
          </p:cNvPr>
          <p:cNvSpPr>
            <a:spLocks noGrp="1"/>
          </p:cNvSpPr>
          <p:nvPr>
            <p:ph type="title"/>
          </p:nvPr>
        </p:nvSpPr>
        <p:spPr>
          <a:xfrm>
            <a:off x="333632" y="385720"/>
            <a:ext cx="10515600" cy="1325563"/>
          </a:xfrm>
        </p:spPr>
        <p:txBody>
          <a:bodyPr/>
          <a:lstStyle/>
          <a:p>
            <a:r>
              <a:rPr lang="en-US" dirty="0"/>
              <a:t>Competition Reminder – Designing a poster</a:t>
            </a:r>
          </a:p>
        </p:txBody>
      </p:sp>
      <p:sp>
        <p:nvSpPr>
          <p:cNvPr id="3" name="Content Placeholder 2">
            <a:extLst>
              <a:ext uri="{FF2B5EF4-FFF2-40B4-BE49-F238E27FC236}">
                <a16:creationId xmlns:a16="http://schemas.microsoft.com/office/drawing/2014/main" id="{89D6E1AC-5165-434F-2CBA-7D094BF3E689}"/>
              </a:ext>
            </a:extLst>
          </p:cNvPr>
          <p:cNvSpPr>
            <a:spLocks noGrp="1"/>
          </p:cNvSpPr>
          <p:nvPr>
            <p:ph idx="1"/>
          </p:nvPr>
        </p:nvSpPr>
        <p:spPr>
          <a:xfrm>
            <a:off x="560173" y="1959490"/>
            <a:ext cx="7204408" cy="4325508"/>
          </a:xfrm>
        </p:spPr>
        <p:txBody>
          <a:bodyPr vert="horz" lIns="91440" tIns="45720" rIns="91440" bIns="45720" rtlCol="0" anchor="t">
            <a:normAutofit fontScale="92500" lnSpcReduction="10000"/>
          </a:bodyPr>
          <a:lstStyle/>
          <a:p>
            <a:pPr>
              <a:buNone/>
            </a:pPr>
            <a:r>
              <a:rPr lang="en-US" sz="3200" dirty="0"/>
              <a:t>We would also like to add a student made poster which reflects on the theme of the Jubilee which is </a:t>
            </a:r>
            <a:r>
              <a:rPr lang="en-US" sz="3200" b="1" dirty="0"/>
              <a:t>hope</a:t>
            </a:r>
            <a:r>
              <a:rPr lang="en-US" sz="3200" dirty="0"/>
              <a:t>. Most effective entries will explore what hope is, what it means to our school and how we could bring hope to those in our local area through activities done in school.</a:t>
            </a:r>
            <a:endParaRPr lang="en-US"/>
          </a:p>
          <a:p>
            <a:pPr>
              <a:buNone/>
            </a:pPr>
            <a:endParaRPr lang="en-US" sz="3200" dirty="0"/>
          </a:p>
          <a:p>
            <a:pPr>
              <a:buNone/>
            </a:pPr>
            <a:r>
              <a:rPr lang="en-US" sz="3200" dirty="0"/>
              <a:t>You have until the end of the day, </a:t>
            </a:r>
            <a:r>
              <a:rPr lang="en-US" sz="3200" b="1" dirty="0"/>
              <a:t>11th of April</a:t>
            </a:r>
            <a:r>
              <a:rPr lang="en-US" sz="3200" dirty="0"/>
              <a:t> to submit your entries!</a:t>
            </a:r>
            <a:endParaRPr lang="en-US"/>
          </a:p>
        </p:txBody>
      </p:sp>
      <p:pic>
        <p:nvPicPr>
          <p:cNvPr id="4" name="Picture 3" descr="Bible Verses On Jesus on X: &quot;Daily Bible Verse to Memorize. The light  shines in the darkness, and the darkness has never put it out. John 1:5  #christianblog #christianliving #hopeforthefuture #christianlife  #hopequotes #">
            <a:extLst>
              <a:ext uri="{FF2B5EF4-FFF2-40B4-BE49-F238E27FC236}">
                <a16:creationId xmlns:a16="http://schemas.microsoft.com/office/drawing/2014/main" id="{CCD73B0F-CA85-0D66-1270-F43DE2BBB6C6}"/>
              </a:ext>
            </a:extLst>
          </p:cNvPr>
          <p:cNvPicPr>
            <a:picLocks noChangeAspect="1"/>
          </p:cNvPicPr>
          <p:nvPr/>
        </p:nvPicPr>
        <p:blipFill>
          <a:blip r:embed="rId2"/>
          <a:srcRect l="8160" r="10798" b="15566"/>
          <a:stretch/>
        </p:blipFill>
        <p:spPr>
          <a:xfrm>
            <a:off x="7919402" y="1954078"/>
            <a:ext cx="3992518" cy="4305143"/>
          </a:xfrm>
          <a:prstGeom prst="rect">
            <a:avLst/>
          </a:prstGeom>
        </p:spPr>
      </p:pic>
      <p:pic>
        <p:nvPicPr>
          <p:cNvPr id="6" name="Picture 5" descr="Official Logo of Jubilee unveiled - Vatican News">
            <a:extLst>
              <a:ext uri="{FF2B5EF4-FFF2-40B4-BE49-F238E27FC236}">
                <a16:creationId xmlns:a16="http://schemas.microsoft.com/office/drawing/2014/main" id="{4CAE946C-AB50-CB7B-C238-556101A6F8A4}"/>
              </a:ext>
            </a:extLst>
          </p:cNvPr>
          <p:cNvPicPr>
            <a:picLocks noChangeAspect="1"/>
          </p:cNvPicPr>
          <p:nvPr/>
        </p:nvPicPr>
        <p:blipFill>
          <a:blip r:embed="rId3"/>
          <a:srcRect l="15720" r="12496"/>
          <a:stretch/>
        </p:blipFill>
        <p:spPr>
          <a:xfrm>
            <a:off x="10512769" y="-1545"/>
            <a:ext cx="1686425" cy="1485900"/>
          </a:xfrm>
          <a:prstGeom prst="rect">
            <a:avLst/>
          </a:prstGeom>
        </p:spPr>
      </p:pic>
    </p:spTree>
    <p:extLst>
      <p:ext uri="{BB962C8B-B14F-4D97-AF65-F5344CB8AC3E}">
        <p14:creationId xmlns:p14="http://schemas.microsoft.com/office/powerpoint/2010/main" val="282315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00162" y="-128224"/>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endParaRPr lang="en-US" sz="1100" dirty="0">
              <a:solidFill>
                <a:srgbClr val="000000"/>
              </a:solidFill>
              <a:latin typeface="Modern Love"/>
              <a:ea typeface="+mn-lt"/>
              <a:cs typeface="+mn-lt"/>
            </a:endParaRPr>
          </a:p>
          <a:p>
            <a:pPr marL="0" indent="0">
              <a:spcBef>
                <a:spcPts val="500"/>
              </a:spcBef>
              <a:buNone/>
            </a:pPr>
            <a:r>
              <a:rPr lang="en-US" sz="3200" dirty="0">
                <a:ea typeface="+mn-lt"/>
                <a:cs typeface="+mn-lt"/>
              </a:rPr>
              <a:t>Thank You for Sister Helen Prejean, who shows us the power of love and forgiveness. Help us to remember that everyone, no matter their mistakes, deserves a chance to be found and forgiven. Like Sister Helen, help us to show kindness to others, even when it’s hard, and to offer love when we might want to judge.</a:t>
            </a:r>
            <a:endParaRPr lang="en-US" sz="3200" dirty="0"/>
          </a:p>
          <a:p>
            <a:pPr marL="0" indent="0">
              <a:spcBef>
                <a:spcPts val="500"/>
              </a:spcBef>
              <a:buNone/>
            </a:pPr>
            <a:endParaRPr lang="en-US" sz="1400" dirty="0">
              <a:solidFill>
                <a:srgbClr val="000000"/>
              </a:solidFill>
              <a:latin typeface="Aptos"/>
              <a:ea typeface="+mn-lt"/>
              <a:cs typeface="+mn-lt"/>
            </a:endParaRPr>
          </a:p>
          <a:p>
            <a:pPr marL="0" indent="0">
              <a:spcBef>
                <a:spcPts val="500"/>
              </a:spcBef>
              <a:buNone/>
            </a:pPr>
            <a:r>
              <a:rPr lang="en-US" sz="4000" dirty="0">
                <a:solidFill>
                  <a:srgbClr val="000000"/>
                </a:solidFill>
                <a:latin typeface="Modern Love"/>
                <a:ea typeface="+mn-lt"/>
                <a:cs typeface="+mn-lt"/>
              </a:rPr>
              <a:t>Amen</a:t>
            </a:r>
            <a:endParaRPr lang="en-US" sz="4000" dirty="0">
              <a:solidFill>
                <a:srgbClr val="000000"/>
              </a:solidFill>
              <a:latin typeface="Calibri" panose="020F0502020204030204"/>
              <a:ea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2702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153195-90DA-8A55-3CAB-D517818D6DA6}"/>
              </a:ext>
            </a:extLst>
          </p:cNvPr>
          <p:cNvSpPr txBox="1"/>
          <p:nvPr/>
        </p:nvSpPr>
        <p:spPr>
          <a:xfrm>
            <a:off x="-841881" y="533647"/>
            <a:ext cx="62994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D0D0D"/>
                </a:solidFill>
                <a:latin typeface="Modern Love"/>
                <a:ea typeface="+mn-lt"/>
                <a:cs typeface="+mn-lt"/>
              </a:rPr>
              <a:t>On this week</a:t>
            </a:r>
            <a:r>
              <a:rPr lang="en-US" sz="4000">
                <a:solidFill>
                  <a:srgbClr val="0D0D0D"/>
                </a:solidFill>
                <a:latin typeface="Modern Love"/>
                <a:ea typeface="Calibri"/>
                <a:cs typeface="Calibri"/>
              </a:rPr>
              <a:t>...</a:t>
            </a:r>
          </a:p>
        </p:txBody>
      </p:sp>
      <p:sp>
        <p:nvSpPr>
          <p:cNvPr id="4" name="TextBox 3">
            <a:extLst>
              <a:ext uri="{FF2B5EF4-FFF2-40B4-BE49-F238E27FC236}">
                <a16:creationId xmlns:a16="http://schemas.microsoft.com/office/drawing/2014/main" id="{4D265129-E7C4-57D3-62D2-A6FC2AD3CDAC}"/>
              </a:ext>
            </a:extLst>
          </p:cNvPr>
          <p:cNvSpPr txBox="1"/>
          <p:nvPr/>
        </p:nvSpPr>
        <p:spPr>
          <a:xfrm>
            <a:off x="0" y="5441203"/>
            <a:ext cx="1235425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D0D0D"/>
                </a:solidFill>
                <a:latin typeface="Modern Love"/>
                <a:ea typeface="+mn-lt"/>
                <a:cs typeface="+mn-lt"/>
              </a:rPr>
              <a:t>Keep an eye out for even more events going on in the following weeks!</a:t>
            </a:r>
            <a:endParaRPr lang="en-US" sz="4000">
              <a:solidFill>
                <a:srgbClr val="0D0D0D"/>
              </a:solidFill>
              <a:latin typeface="Modern Love"/>
              <a:ea typeface="Calibri"/>
              <a:cs typeface="Calibri"/>
            </a:endParaRPr>
          </a:p>
        </p:txBody>
      </p:sp>
      <p:graphicFrame>
        <p:nvGraphicFramePr>
          <p:cNvPr id="2" name="Table 1">
            <a:extLst>
              <a:ext uri="{FF2B5EF4-FFF2-40B4-BE49-F238E27FC236}">
                <a16:creationId xmlns:a16="http://schemas.microsoft.com/office/drawing/2014/main" id="{ABF84113-2A7B-DA3D-BE81-79AB47FE5071}"/>
              </a:ext>
            </a:extLst>
          </p:cNvPr>
          <p:cNvGraphicFramePr>
            <a:graphicFrameLocks noGrp="1"/>
          </p:cNvGraphicFramePr>
          <p:nvPr>
            <p:extLst>
              <p:ext uri="{D42A27DB-BD31-4B8C-83A1-F6EECF244321}">
                <p14:modId xmlns:p14="http://schemas.microsoft.com/office/powerpoint/2010/main" val="3563510434"/>
              </p:ext>
            </p:extLst>
          </p:nvPr>
        </p:nvGraphicFramePr>
        <p:xfrm>
          <a:off x="376830" y="1242615"/>
          <a:ext cx="11438340" cy="4081183"/>
        </p:xfrm>
        <a:graphic>
          <a:graphicData uri="http://schemas.openxmlformats.org/drawingml/2006/table">
            <a:tbl>
              <a:tblPr firstRow="1" bandRow="1">
                <a:tableStyleId>{93296810-A885-4BE3-A3E7-6D5BEEA58F35}</a:tableStyleId>
              </a:tblPr>
              <a:tblGrid>
                <a:gridCol w="2287668">
                  <a:extLst>
                    <a:ext uri="{9D8B030D-6E8A-4147-A177-3AD203B41FA5}">
                      <a16:colId xmlns:a16="http://schemas.microsoft.com/office/drawing/2014/main" val="2490501547"/>
                    </a:ext>
                  </a:extLst>
                </a:gridCol>
                <a:gridCol w="2287668">
                  <a:extLst>
                    <a:ext uri="{9D8B030D-6E8A-4147-A177-3AD203B41FA5}">
                      <a16:colId xmlns:a16="http://schemas.microsoft.com/office/drawing/2014/main" val="268014088"/>
                    </a:ext>
                  </a:extLst>
                </a:gridCol>
                <a:gridCol w="2287668">
                  <a:extLst>
                    <a:ext uri="{9D8B030D-6E8A-4147-A177-3AD203B41FA5}">
                      <a16:colId xmlns:a16="http://schemas.microsoft.com/office/drawing/2014/main" val="2188569225"/>
                    </a:ext>
                  </a:extLst>
                </a:gridCol>
                <a:gridCol w="2287668">
                  <a:extLst>
                    <a:ext uri="{9D8B030D-6E8A-4147-A177-3AD203B41FA5}">
                      <a16:colId xmlns:a16="http://schemas.microsoft.com/office/drawing/2014/main" val="2065752536"/>
                    </a:ext>
                  </a:extLst>
                </a:gridCol>
                <a:gridCol w="2287668">
                  <a:extLst>
                    <a:ext uri="{9D8B030D-6E8A-4147-A177-3AD203B41FA5}">
                      <a16:colId xmlns:a16="http://schemas.microsoft.com/office/drawing/2014/main" val="183324769"/>
                    </a:ext>
                  </a:extLst>
                </a:gridCol>
              </a:tblGrid>
              <a:tr h="972223">
                <a:tc>
                  <a:txBody>
                    <a:bodyPr/>
                    <a:lstStyle/>
                    <a:p>
                      <a:pPr algn="ctr"/>
                      <a:r>
                        <a:rPr lang="en-GB" sz="2000" dirty="0"/>
                        <a:t>Monday</a:t>
                      </a:r>
                    </a:p>
                  </a:txBody>
                  <a:tcPr/>
                </a:tc>
                <a:tc>
                  <a:txBody>
                    <a:bodyPr/>
                    <a:lstStyle/>
                    <a:p>
                      <a:pPr algn="ctr"/>
                      <a:r>
                        <a:rPr lang="en-GB" sz="2000" dirty="0"/>
                        <a:t>Tuesday</a:t>
                      </a:r>
                    </a:p>
                  </a:txBody>
                  <a:tcPr/>
                </a:tc>
                <a:tc>
                  <a:txBody>
                    <a:bodyPr/>
                    <a:lstStyle/>
                    <a:p>
                      <a:pPr algn="ctr"/>
                      <a:r>
                        <a:rPr lang="en-GB" sz="2000" dirty="0"/>
                        <a:t>Wednesday</a:t>
                      </a:r>
                    </a:p>
                  </a:txBody>
                  <a:tcPr/>
                </a:tc>
                <a:tc>
                  <a:txBody>
                    <a:bodyPr/>
                    <a:lstStyle/>
                    <a:p>
                      <a:pPr algn="ctr"/>
                      <a:r>
                        <a:rPr lang="en-GB" sz="2000" dirty="0"/>
                        <a:t>Thursday</a:t>
                      </a:r>
                    </a:p>
                  </a:txBody>
                  <a:tcPr/>
                </a:tc>
                <a:tc>
                  <a:txBody>
                    <a:bodyPr/>
                    <a:lstStyle/>
                    <a:p>
                      <a:pPr algn="ctr"/>
                      <a:r>
                        <a:rPr lang="en-GB" sz="2000" dirty="0"/>
                        <a:t>Friday</a:t>
                      </a:r>
                    </a:p>
                  </a:txBody>
                  <a:tcPr/>
                </a:tc>
                <a:extLst>
                  <a:ext uri="{0D108BD9-81ED-4DB2-BD59-A6C34878D82A}">
                    <a16:rowId xmlns:a16="http://schemas.microsoft.com/office/drawing/2014/main" val="2795366148"/>
                  </a:ext>
                </a:extLst>
              </a:tr>
              <a:tr h="972223">
                <a:tc>
                  <a:txBody>
                    <a:bodyPr/>
                    <a:lstStyle/>
                    <a:p>
                      <a:pPr algn="ctr"/>
                      <a:r>
                        <a:rPr lang="en-GB" dirty="0"/>
                        <a:t>Fr Jonathon is in every Monday lunchtime. Come and say hello.</a:t>
                      </a:r>
                    </a:p>
                    <a:p>
                      <a:pPr lvl="0" algn="ctr">
                        <a:buNone/>
                      </a:pPr>
                      <a:endParaRPr lang="en-GB" dirty="0"/>
                    </a:p>
                    <a:p>
                      <a:pPr lvl="0" algn="ctr">
                        <a:buNone/>
                      </a:pPr>
                      <a:r>
                        <a:rPr lang="en-GB" dirty="0"/>
                        <a:t>Uno club in the Chapel</a:t>
                      </a:r>
                    </a:p>
                    <a:p>
                      <a:pPr lvl="0" algn="ctr">
                        <a:buNone/>
                      </a:pPr>
                      <a:endParaRPr lang="en-GB" dirty="0"/>
                    </a:p>
                    <a:p>
                      <a:pPr lvl="0" algn="ctr">
                        <a:buNone/>
                      </a:pPr>
                      <a:r>
                        <a:rPr lang="en-GB" b="1" dirty="0"/>
                        <a:t>Year 8 Lenten Fayre in the Activities Studio</a:t>
                      </a:r>
                    </a:p>
                  </a:txBody>
                  <a:tcPr/>
                </a:tc>
                <a:tc>
                  <a:txBody>
                    <a:bodyPr/>
                    <a:lstStyle/>
                    <a:p>
                      <a:pPr algn="ctr"/>
                      <a:r>
                        <a:rPr lang="en-GB" b="1" dirty="0"/>
                        <a:t>Christian Union </a:t>
                      </a:r>
                      <a:r>
                        <a:rPr lang="en-GB" dirty="0"/>
                        <a:t>G16 12:20pm – 12:55pm</a:t>
                      </a:r>
                    </a:p>
                    <a:p>
                      <a:pPr lvl="0" algn="ctr">
                        <a:buNone/>
                      </a:pPr>
                      <a:endParaRPr lang="en-GB" dirty="0"/>
                    </a:p>
                    <a:p>
                      <a:pPr lvl="0" algn="ctr">
                        <a:buNone/>
                      </a:pPr>
                      <a:r>
                        <a:rPr lang="en-GB" sz="1800" b="1" i="0" u="none" strike="noStrike" noProof="0" dirty="0">
                          <a:solidFill>
                            <a:srgbClr val="000000"/>
                          </a:solidFill>
                          <a:latin typeface="Aptos"/>
                        </a:rPr>
                        <a:t>Year 9 Lenten Fayre in the Activities Studio</a:t>
                      </a:r>
                      <a:endParaRPr lang="en-GB" dirty="0"/>
                    </a:p>
                  </a:txBody>
                  <a:tcPr/>
                </a:tc>
                <a:tc>
                  <a:txBody>
                    <a:bodyPr/>
                    <a:lstStyle/>
                    <a:p>
                      <a:pPr algn="ctr"/>
                      <a:r>
                        <a:rPr lang="en-GB" b="1" dirty="0"/>
                        <a:t>Rosary</a:t>
                      </a:r>
                      <a:r>
                        <a:rPr lang="en-GB" dirty="0"/>
                        <a:t> in the Chapel</a:t>
                      </a:r>
                    </a:p>
                    <a:p>
                      <a:pPr algn="ctr"/>
                      <a:r>
                        <a:rPr lang="en-GB" dirty="0"/>
                        <a:t>12:15pm – 12:25pm.</a:t>
                      </a:r>
                    </a:p>
                    <a:p>
                      <a:pPr lvl="0" algn="ctr">
                        <a:buNone/>
                      </a:pPr>
                      <a:endParaRPr lang="en-GB" dirty="0"/>
                    </a:p>
                    <a:p>
                      <a:pPr lvl="0" algn="ctr">
                        <a:buNone/>
                      </a:pPr>
                      <a:r>
                        <a:rPr lang="en-GB" sz="1800" b="1" i="0" u="none" strike="noStrike" noProof="0" dirty="0">
                          <a:solidFill>
                            <a:srgbClr val="000000"/>
                          </a:solidFill>
                          <a:latin typeface="Aptos"/>
                        </a:rPr>
                        <a:t>Year 12 Lenten Fayre in the Activities Studio</a:t>
                      </a:r>
                      <a:endParaRPr lang="en-GB" dirty="0"/>
                    </a:p>
                  </a:txBody>
                  <a:tcPr/>
                </a:tc>
                <a:tc>
                  <a:txBody>
                    <a:bodyPr/>
                    <a:lstStyle/>
                    <a:p>
                      <a:pPr algn="ctr"/>
                      <a:r>
                        <a:rPr lang="en-GB" b="1" dirty="0"/>
                        <a:t>Debate club</a:t>
                      </a:r>
                    </a:p>
                    <a:p>
                      <a:pPr lvl="0" algn="ctr">
                        <a:buNone/>
                      </a:pPr>
                      <a:r>
                        <a:rPr lang="en-GB" dirty="0"/>
                        <a:t>12:15-1:00</a:t>
                      </a:r>
                    </a:p>
                    <a:p>
                      <a:pPr lvl="0" algn="ctr">
                        <a:buNone/>
                      </a:pPr>
                      <a:r>
                        <a:rPr lang="en-GB" dirty="0"/>
                        <a:t>G15</a:t>
                      </a:r>
                    </a:p>
                    <a:p>
                      <a:pPr lvl="0" algn="ctr">
                        <a:buNone/>
                      </a:pPr>
                      <a:endParaRPr lang="en-GB" dirty="0"/>
                    </a:p>
                    <a:p>
                      <a:pPr lvl="0" algn="ctr">
                        <a:buNone/>
                      </a:pPr>
                      <a:r>
                        <a:rPr lang="en-GB" sz="1800" b="1" i="0" u="none" strike="noStrike" noProof="0" dirty="0">
                          <a:solidFill>
                            <a:srgbClr val="000000"/>
                          </a:solidFill>
                          <a:latin typeface="Aptos"/>
                        </a:rPr>
                        <a:t>Year 7 Lenten Fayre in the Activities Studio</a:t>
                      </a:r>
                      <a:endParaRPr lang="en-GB" dirty="0"/>
                    </a:p>
                  </a:txBody>
                  <a:tcPr/>
                </a:tc>
                <a:tc>
                  <a:txBody>
                    <a:bodyPr/>
                    <a:lstStyle/>
                    <a:p>
                      <a:pPr algn="ctr"/>
                      <a:r>
                        <a:rPr lang="en-GB" b="1" dirty="0"/>
                        <a:t>Re-Wilding Group</a:t>
                      </a:r>
                    </a:p>
                    <a:p>
                      <a:pPr algn="ctr"/>
                      <a:r>
                        <a:rPr lang="en-GB" dirty="0"/>
                        <a:t>12:15pm – 1:00pm G12 </a:t>
                      </a:r>
                    </a:p>
                    <a:p>
                      <a:pPr lvl="0" algn="ctr">
                        <a:buNone/>
                      </a:pPr>
                      <a:endParaRPr lang="en-GB" b="1"/>
                    </a:p>
                    <a:p>
                      <a:pPr lvl="0" algn="ctr">
                        <a:buNone/>
                      </a:pPr>
                      <a:endParaRPr lang="en-GB" b="1"/>
                    </a:p>
                    <a:p>
                      <a:pPr lvl="0" algn="ctr">
                        <a:buNone/>
                      </a:pPr>
                      <a:endParaRPr lang="en-GB"/>
                    </a:p>
                  </a:txBody>
                  <a:tcPr/>
                </a:tc>
                <a:extLst>
                  <a:ext uri="{0D108BD9-81ED-4DB2-BD59-A6C34878D82A}">
                    <a16:rowId xmlns:a16="http://schemas.microsoft.com/office/drawing/2014/main" val="2654524762"/>
                  </a:ext>
                </a:extLst>
              </a:tr>
            </a:tbl>
          </a:graphicData>
        </a:graphic>
      </p:graphicFrame>
      <p:graphicFrame>
        <p:nvGraphicFramePr>
          <p:cNvPr id="7" name="Table 6">
            <a:extLst>
              <a:ext uri="{FF2B5EF4-FFF2-40B4-BE49-F238E27FC236}">
                <a16:creationId xmlns:a16="http://schemas.microsoft.com/office/drawing/2014/main" id="{1D2492E6-D1A5-819B-6275-943AE71791EF}"/>
              </a:ext>
            </a:extLst>
          </p:cNvPr>
          <p:cNvGraphicFramePr>
            <a:graphicFrameLocks noGrp="1"/>
          </p:cNvGraphicFramePr>
          <p:nvPr>
            <p:extLst>
              <p:ext uri="{D42A27DB-BD31-4B8C-83A1-F6EECF244321}">
                <p14:modId xmlns:p14="http://schemas.microsoft.com/office/powerpoint/2010/main" val="1036598242"/>
              </p:ext>
            </p:extLst>
          </p:nvPr>
        </p:nvGraphicFramePr>
        <p:xfrm>
          <a:off x="70964" y="102972"/>
          <a:ext cx="12051683" cy="6657202"/>
        </p:xfrm>
        <a:graphic>
          <a:graphicData uri="http://schemas.openxmlformats.org/drawingml/2006/table">
            <a:tbl>
              <a:tblPr/>
              <a:tblGrid>
                <a:gridCol w="12051683">
                  <a:extLst>
                    <a:ext uri="{9D8B030D-6E8A-4147-A177-3AD203B41FA5}">
                      <a16:colId xmlns:a16="http://schemas.microsoft.com/office/drawing/2014/main" val="315810689"/>
                    </a:ext>
                  </a:extLst>
                </a:gridCol>
              </a:tblGrid>
              <a:tr h="6657202">
                <a:tc>
                  <a:txBody>
                    <a:bodyPr/>
                    <a:lstStyle/>
                    <a:p>
                      <a:endParaRPr lang="en-GB"/>
                    </a:p>
                  </a:txBody>
                  <a:tcPr>
                    <a:lnL w="57150" cmpd="sng">
                      <a:solidFill>
                        <a:srgbClr val="FFFF00"/>
                      </a:solidFill>
                      <a:prstDash val="solid"/>
                    </a:lnL>
                    <a:lnR w="57150" cmpd="sng">
                      <a:solidFill>
                        <a:srgbClr val="FFFF00"/>
                      </a:solidFill>
                      <a:prstDash val="solid"/>
                    </a:lnR>
                    <a:lnT w="76200" cap="flat" cmpd="sng" algn="ctr">
                      <a:solidFill>
                        <a:srgbClr val="FFFF00"/>
                      </a:solidFill>
                      <a:prstDash val="solid"/>
                      <a:round/>
                      <a:headEnd type="none" w="med" len="med"/>
                      <a:tailEnd type="none" w="med" len="med"/>
                    </a:lnT>
                    <a:lnB w="57150" cmpd="sng">
                      <a:solidFill>
                        <a:srgbClr val="FFFF00"/>
                      </a:solidFill>
                      <a:prstDash val="solid"/>
                    </a:lnB>
                  </a:tcPr>
                </a:tc>
                <a:extLst>
                  <a:ext uri="{0D108BD9-81ED-4DB2-BD59-A6C34878D82A}">
                    <a16:rowId xmlns:a16="http://schemas.microsoft.com/office/drawing/2014/main" val="467366758"/>
                  </a:ext>
                </a:extLst>
              </a:tr>
            </a:tbl>
          </a:graphicData>
        </a:graphic>
      </p:graphicFrame>
    </p:spTree>
    <p:extLst>
      <p:ext uri="{BB962C8B-B14F-4D97-AF65-F5344CB8AC3E}">
        <p14:creationId xmlns:p14="http://schemas.microsoft.com/office/powerpoint/2010/main" val="347971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01273" y="3801457"/>
            <a:ext cx="6712417" cy="21858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4800" b="0" i="0" u="none" strike="noStrike" cap="none" spc="0" normalizeH="0" baseline="0" noProof="0" dirty="0">
                <a:ln>
                  <a:noFill/>
                </a:ln>
                <a:effectLst/>
                <a:uLnTx/>
                <a:uFillTx/>
              </a:rPr>
              <a:t>Mass at 8:20am on Friday Morning in the Chapel.</a:t>
            </a:r>
            <a:endParaRPr lang="en-US" sz="4800" b="0" i="0" u="none" strike="noStrike" cap="none" spc="0" normalizeH="0" baseline="0" noProof="0" dirty="0">
              <a:ln>
                <a:noFill/>
              </a:ln>
              <a:effectLst/>
              <a:uLnTx/>
              <a:uFillTx/>
            </a:endParaRPr>
          </a:p>
          <a:p>
            <a:pPr marL="0" marR="0" lvl="0" indent="0" algn="ctr" fontAlgn="auto">
              <a:spcAft>
                <a:spcPts val="600"/>
              </a:spcAft>
              <a:buClrTx/>
              <a:buSzTx/>
              <a:tabLst/>
              <a:defRPr/>
            </a:pPr>
            <a:r>
              <a:rPr lang="en-US" sz="4800" dirty="0"/>
              <a:t>Everyone is welcome.</a:t>
            </a:r>
          </a:p>
          <a:p>
            <a:pPr algn="ctr">
              <a:spcAft>
                <a:spcPts val="600"/>
              </a:spcAft>
              <a:defRPr/>
            </a:pPr>
            <a:endParaRPr lang="en-US" sz="4800"/>
          </a:p>
          <a:p>
            <a:pPr algn="ctr">
              <a:spcAft>
                <a:spcPts val="600"/>
              </a:spcAft>
              <a:defRPr/>
            </a:pPr>
            <a:r>
              <a:rPr lang="en-US" sz="4800" dirty="0"/>
              <a:t>This week Friday Mass will be led by 13R &amp; 13Y.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l="18639" r="14610" b="-1"/>
          <a:stretch/>
        </p:blipFill>
        <p:spPr>
          <a:xfrm>
            <a:off x="227888" y="910865"/>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olidFill>
            <a:srgbClr val="7030A0"/>
          </a:solidFill>
        </p:spPr>
      </p:pic>
    </p:spTree>
    <p:extLst>
      <p:ext uri="{BB962C8B-B14F-4D97-AF65-F5344CB8AC3E}">
        <p14:creationId xmlns:p14="http://schemas.microsoft.com/office/powerpoint/2010/main" val="426462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E4AFEC-68F9-5E12-EC26-41DB6AB02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BCC08-D1BD-8D68-651A-D657677AA520}"/>
              </a:ext>
            </a:extLst>
          </p:cNvPr>
          <p:cNvSpPr>
            <a:spLocks noGrp="1"/>
          </p:cNvSpPr>
          <p:nvPr>
            <p:ph type="title"/>
          </p:nvPr>
        </p:nvSpPr>
        <p:spPr>
          <a:xfrm>
            <a:off x="572493" y="238539"/>
            <a:ext cx="11018520" cy="1434415"/>
          </a:xfrm>
        </p:spPr>
        <p:txBody>
          <a:bodyPr anchor="b">
            <a:normAutofit fontScale="90000"/>
          </a:bodyPr>
          <a:lstStyle/>
          <a:p>
            <a:r>
              <a:rPr lang="en-US" sz="5400" dirty="0">
                <a:latin typeface="Modern Love"/>
              </a:rPr>
              <a:t>What does the theme of our week mean?</a:t>
            </a:r>
          </a:p>
        </p:txBody>
      </p:sp>
      <p:sp>
        <p:nvSpPr>
          <p:cNvPr id="23" name="sketchy line">
            <a:extLst>
              <a:ext uri="{FF2B5EF4-FFF2-40B4-BE49-F238E27FC236}">
                <a16:creationId xmlns:a16="http://schemas.microsoft.com/office/drawing/2014/main" id="{9F030025-18B6-2543-41C5-1F0105DCE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679A86A4-65A6-D9CD-B498-3CC54C20E233}"/>
              </a:ext>
            </a:extLst>
          </p:cNvPr>
          <p:cNvSpPr txBox="1"/>
          <p:nvPr/>
        </p:nvSpPr>
        <p:spPr>
          <a:xfrm>
            <a:off x="321685" y="2112115"/>
            <a:ext cx="8200804" cy="5632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ea typeface="Calibri"/>
                <a:cs typeface="Calibri"/>
              </a:rPr>
              <a:t>What is lost and found box?</a:t>
            </a:r>
          </a:p>
          <a:p>
            <a:pPr algn="ctr"/>
            <a:endParaRPr lang="en-US" sz="4000" dirty="0">
              <a:ea typeface="Calibri"/>
              <a:cs typeface="Calibri"/>
            </a:endParaRPr>
          </a:p>
          <a:p>
            <a:pPr algn="ctr"/>
            <a:r>
              <a:rPr lang="en-US" sz="4000" dirty="0">
                <a:ea typeface="Calibri"/>
                <a:cs typeface="Calibri"/>
              </a:rPr>
              <a:t>Have you ever had to go and collect anything from lost and found?</a:t>
            </a:r>
          </a:p>
          <a:p>
            <a:pPr algn="ctr"/>
            <a:endParaRPr lang="en-US" sz="4000" dirty="0">
              <a:ea typeface="Calibri"/>
              <a:cs typeface="Calibri"/>
            </a:endParaRPr>
          </a:p>
          <a:p>
            <a:pPr algn="ctr"/>
            <a:r>
              <a:rPr lang="en-US" sz="4000" dirty="0">
                <a:ea typeface="Calibri"/>
                <a:cs typeface="Calibri"/>
              </a:rPr>
              <a:t>What was it? How did you lose it in the first place?</a:t>
            </a:r>
            <a:endParaRPr lang="en-US" dirty="0"/>
          </a:p>
          <a:p>
            <a:endParaRPr lang="en-US" sz="2400" dirty="0">
              <a:ea typeface="Calibri"/>
              <a:cs typeface="Calibri"/>
            </a:endParaRPr>
          </a:p>
          <a:p>
            <a:endParaRPr lang="en-US" sz="2400" dirty="0">
              <a:ea typeface="Calibri"/>
              <a:cs typeface="Calibri"/>
            </a:endParaRPr>
          </a:p>
          <a:p>
            <a:endParaRPr lang="en-US" sz="3200" dirty="0">
              <a:ea typeface="Calibri"/>
              <a:cs typeface="Calibri"/>
            </a:endParaRPr>
          </a:p>
        </p:txBody>
      </p:sp>
      <p:pic>
        <p:nvPicPr>
          <p:cNvPr id="3" name="Picture 2" descr="140+ Lost And Found Stock Illustrations ...">
            <a:extLst>
              <a:ext uri="{FF2B5EF4-FFF2-40B4-BE49-F238E27FC236}">
                <a16:creationId xmlns:a16="http://schemas.microsoft.com/office/drawing/2014/main" id="{6A599A1E-08A3-6464-C376-62789A7BDE5C}"/>
              </a:ext>
            </a:extLst>
          </p:cNvPr>
          <p:cNvPicPr>
            <a:picLocks noChangeAspect="1"/>
          </p:cNvPicPr>
          <p:nvPr/>
        </p:nvPicPr>
        <p:blipFill>
          <a:blip r:embed="rId2"/>
          <a:stretch>
            <a:fillRect/>
          </a:stretch>
        </p:blipFill>
        <p:spPr>
          <a:xfrm>
            <a:off x="8411605" y="2905125"/>
            <a:ext cx="3780395" cy="3739206"/>
          </a:xfrm>
          <a:prstGeom prst="rect">
            <a:avLst/>
          </a:prstGeom>
        </p:spPr>
      </p:pic>
    </p:spTree>
    <p:extLst>
      <p:ext uri="{BB962C8B-B14F-4D97-AF65-F5344CB8AC3E}">
        <p14:creationId xmlns:p14="http://schemas.microsoft.com/office/powerpoint/2010/main" val="203134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57C912-3F64-79E9-29BC-801F3DB38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95BF3-4EA7-5E4F-CFE8-DED7072E73C0}"/>
              </a:ext>
            </a:extLst>
          </p:cNvPr>
          <p:cNvSpPr>
            <a:spLocks noGrp="1"/>
          </p:cNvSpPr>
          <p:nvPr>
            <p:ph type="title"/>
          </p:nvPr>
        </p:nvSpPr>
        <p:spPr>
          <a:xfrm>
            <a:off x="572493" y="238539"/>
            <a:ext cx="11018520" cy="1434415"/>
          </a:xfrm>
        </p:spPr>
        <p:txBody>
          <a:bodyPr anchor="b">
            <a:normAutofit fontScale="90000"/>
          </a:bodyPr>
          <a:lstStyle/>
          <a:p>
            <a:r>
              <a:rPr lang="en-US" sz="5400" dirty="0">
                <a:latin typeface="Modern Love"/>
              </a:rPr>
              <a:t>What does the theme of our week mean?</a:t>
            </a:r>
          </a:p>
        </p:txBody>
      </p:sp>
      <p:sp>
        <p:nvSpPr>
          <p:cNvPr id="23" name="sketchy line">
            <a:extLst>
              <a:ext uri="{FF2B5EF4-FFF2-40B4-BE49-F238E27FC236}">
                <a16:creationId xmlns:a16="http://schemas.microsoft.com/office/drawing/2014/main" id="{25A37477-0EE5-84EE-7EB3-2E1146733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F222B910-0718-7FE4-3331-4C960DC6A06A}"/>
              </a:ext>
            </a:extLst>
          </p:cNvPr>
          <p:cNvSpPr txBox="1"/>
          <p:nvPr/>
        </p:nvSpPr>
        <p:spPr>
          <a:xfrm>
            <a:off x="-151991" y="2112115"/>
            <a:ext cx="8200804" cy="5632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ea typeface="Calibri"/>
                <a:cs typeface="Calibri"/>
              </a:rPr>
              <a:t>Lost and found boxes are designed to reunite lost property with its rightful owner. </a:t>
            </a:r>
          </a:p>
          <a:p>
            <a:pPr algn="ctr"/>
            <a:endParaRPr lang="en-US" sz="4000" dirty="0">
              <a:ea typeface="Calibri"/>
              <a:cs typeface="Calibri"/>
            </a:endParaRPr>
          </a:p>
          <a:p>
            <a:pPr algn="ctr"/>
            <a:r>
              <a:rPr lang="en-US" sz="4000" dirty="0">
                <a:ea typeface="Calibri"/>
                <a:cs typeface="Calibri"/>
              </a:rPr>
              <a:t>The most commonly lost items include phones, keys, wallets and sunglasses.</a:t>
            </a:r>
          </a:p>
          <a:p>
            <a:endParaRPr lang="en-US" sz="2400" dirty="0">
              <a:ea typeface="Calibri"/>
              <a:cs typeface="Calibri"/>
            </a:endParaRPr>
          </a:p>
          <a:p>
            <a:endParaRPr lang="en-US" sz="2400" dirty="0">
              <a:ea typeface="Calibri"/>
              <a:cs typeface="Calibri"/>
            </a:endParaRPr>
          </a:p>
          <a:p>
            <a:endParaRPr lang="en-US" sz="3200" dirty="0">
              <a:ea typeface="Calibri"/>
              <a:cs typeface="Calibri"/>
            </a:endParaRPr>
          </a:p>
        </p:txBody>
      </p:sp>
      <p:sp>
        <p:nvSpPr>
          <p:cNvPr id="4" name="TextBox 3">
            <a:extLst>
              <a:ext uri="{FF2B5EF4-FFF2-40B4-BE49-F238E27FC236}">
                <a16:creationId xmlns:a16="http://schemas.microsoft.com/office/drawing/2014/main" id="{9B093236-F8D8-2DF8-6F06-85E4B7F8F90C}"/>
              </a:ext>
            </a:extLst>
          </p:cNvPr>
          <p:cNvSpPr txBox="1"/>
          <p:nvPr/>
        </p:nvSpPr>
        <p:spPr>
          <a:xfrm>
            <a:off x="8318157" y="4508156"/>
            <a:ext cx="3772929" cy="224676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F1F1F"/>
                </a:solidFill>
                <a:latin typeface="Aptos Display"/>
              </a:rPr>
              <a:t>Did you know?</a:t>
            </a:r>
            <a:endParaRPr lang="en-US" sz="2800">
              <a:solidFill>
                <a:srgbClr val="000000"/>
              </a:solidFill>
              <a:latin typeface="Aptos Display"/>
            </a:endParaRPr>
          </a:p>
          <a:p>
            <a:pPr algn="ctr"/>
            <a:r>
              <a:rPr lang="en-US" sz="2800" dirty="0">
                <a:solidFill>
                  <a:srgbClr val="1F1F1F"/>
                </a:solidFill>
                <a:latin typeface="Aptos Display"/>
              </a:rPr>
              <a:t>On average, people spend 2.5 days a year searching for misplaced items!</a:t>
            </a:r>
            <a:endParaRPr lang="en-US" sz="2000" dirty="0">
              <a:latin typeface="Aptos Display"/>
            </a:endParaRPr>
          </a:p>
        </p:txBody>
      </p:sp>
      <p:pic>
        <p:nvPicPr>
          <p:cNvPr id="5" name="Picture 4" descr="Phone Keys Wallet Photos, Images ...">
            <a:extLst>
              <a:ext uri="{FF2B5EF4-FFF2-40B4-BE49-F238E27FC236}">
                <a16:creationId xmlns:a16="http://schemas.microsoft.com/office/drawing/2014/main" id="{C15E007A-F553-255B-70E6-C649A67C1FAE}"/>
              </a:ext>
            </a:extLst>
          </p:cNvPr>
          <p:cNvPicPr>
            <a:picLocks noChangeAspect="1"/>
          </p:cNvPicPr>
          <p:nvPr/>
        </p:nvPicPr>
        <p:blipFill>
          <a:blip r:embed="rId2"/>
          <a:srcRect r="-629" b="8140"/>
          <a:stretch/>
        </p:blipFill>
        <p:spPr>
          <a:xfrm>
            <a:off x="8982194" y="2113391"/>
            <a:ext cx="2264069" cy="2245327"/>
          </a:xfrm>
          <a:prstGeom prst="rect">
            <a:avLst/>
          </a:prstGeom>
        </p:spPr>
      </p:pic>
    </p:spTree>
    <p:extLst>
      <p:ext uri="{BB962C8B-B14F-4D97-AF65-F5344CB8AC3E}">
        <p14:creationId xmlns:p14="http://schemas.microsoft.com/office/powerpoint/2010/main" val="214842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1819F4-B187-42DF-34DA-26084ED4E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EF5CE-EF6A-00A1-855B-F305E89794A5}"/>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How does this theme link to us?</a:t>
            </a:r>
          </a:p>
        </p:txBody>
      </p:sp>
      <p:sp>
        <p:nvSpPr>
          <p:cNvPr id="23" name="sketchy line">
            <a:extLst>
              <a:ext uri="{FF2B5EF4-FFF2-40B4-BE49-F238E27FC236}">
                <a16:creationId xmlns:a16="http://schemas.microsoft.com/office/drawing/2014/main" id="{D38AA36F-98CF-959E-B407-8D4907B31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62EB93E4-83FF-4BB9-42F0-403A897C64D5}"/>
              </a:ext>
            </a:extLst>
          </p:cNvPr>
          <p:cNvSpPr txBox="1"/>
          <p:nvPr/>
        </p:nvSpPr>
        <p:spPr>
          <a:xfrm>
            <a:off x="5202255" y="2494163"/>
            <a:ext cx="6959717" cy="48936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ea typeface="Calibri"/>
                <a:cs typeface="Calibri"/>
              </a:rPr>
              <a:t>Sometimes in our busy and confusing lives we can feel lost and unsure about where we are heading. We might sometimes choose the wrong path but we can always be found. We can make the right choices and there are always people who want to find us and love us no matter what.</a:t>
            </a:r>
          </a:p>
          <a:p>
            <a:endParaRPr lang="en-US" sz="2400" dirty="0">
              <a:ea typeface="Calibri"/>
              <a:cs typeface="Calibri"/>
            </a:endParaRPr>
          </a:p>
          <a:p>
            <a:endParaRPr lang="en-US" sz="3200" dirty="0">
              <a:ea typeface="Calibri"/>
              <a:cs typeface="Calibri"/>
            </a:endParaRPr>
          </a:p>
        </p:txBody>
      </p:sp>
      <p:pic>
        <p:nvPicPr>
          <p:cNvPr id="4" name="Picture 3" descr="230+ Parents Lost Child Stock Illustrations, Royalty-Free Vector Graphics &amp;  Clip Art - iStock">
            <a:extLst>
              <a:ext uri="{FF2B5EF4-FFF2-40B4-BE49-F238E27FC236}">
                <a16:creationId xmlns:a16="http://schemas.microsoft.com/office/drawing/2014/main" id="{5A4C1095-D173-E0EC-A4C5-E07509EBA06B}"/>
              </a:ext>
            </a:extLst>
          </p:cNvPr>
          <p:cNvPicPr>
            <a:picLocks noChangeAspect="1"/>
          </p:cNvPicPr>
          <p:nvPr/>
        </p:nvPicPr>
        <p:blipFill>
          <a:blip r:embed="rId2"/>
          <a:stretch>
            <a:fillRect/>
          </a:stretch>
        </p:blipFill>
        <p:spPr>
          <a:xfrm>
            <a:off x="-4186" y="2488821"/>
            <a:ext cx="4964862" cy="3397201"/>
          </a:xfrm>
          <a:prstGeom prst="rect">
            <a:avLst/>
          </a:prstGeom>
        </p:spPr>
      </p:pic>
    </p:spTree>
    <p:extLst>
      <p:ext uri="{BB962C8B-B14F-4D97-AF65-F5344CB8AC3E}">
        <p14:creationId xmlns:p14="http://schemas.microsoft.com/office/powerpoint/2010/main" val="72350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BE02FD-F756-890D-FA66-507945548E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8CCAC-C03A-A2CA-B952-4DB026F834C2}"/>
              </a:ext>
            </a:extLst>
          </p:cNvPr>
          <p:cNvSpPr>
            <a:spLocks noGrp="1"/>
          </p:cNvSpPr>
          <p:nvPr>
            <p:ph idx="1"/>
          </p:nvPr>
        </p:nvSpPr>
        <p:spPr>
          <a:xfrm>
            <a:off x="158973" y="469020"/>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endParaRPr lang="en-US" sz="3600" dirty="0">
              <a:solidFill>
                <a:srgbClr val="000000"/>
              </a:solidFill>
              <a:latin typeface="Modern Love"/>
              <a:ea typeface="+mn-lt"/>
              <a:cs typeface="+mn-lt"/>
            </a:endParaRPr>
          </a:p>
          <a:p>
            <a:pPr marL="0" indent="0">
              <a:spcBef>
                <a:spcPts val="500"/>
              </a:spcBef>
              <a:buNone/>
            </a:pPr>
            <a:r>
              <a:rPr lang="en-US" sz="3200" dirty="0">
                <a:ea typeface="+mn-lt"/>
                <a:cs typeface="+mn-lt"/>
              </a:rPr>
              <a:t>When we feel lost and don’t know where to turn, help us remember that You are always there, guiding us with Your love and light. When we lose our way or our hope seems small, show us that we can always find our way back to You.</a:t>
            </a:r>
            <a:endParaRPr lang="en-US" sz="3200" dirty="0">
              <a:solidFill>
                <a:srgbClr val="000000"/>
              </a:solidFill>
              <a:latin typeface="Aptos"/>
              <a:ea typeface="+mn-lt"/>
              <a:cs typeface="+mn-lt"/>
            </a:endParaRPr>
          </a:p>
          <a:p>
            <a:pPr marL="0" indent="0">
              <a:spcBef>
                <a:spcPts val="500"/>
              </a:spcBef>
              <a:buNone/>
            </a:pPr>
            <a:endParaRPr lang="en-US" sz="3200" dirty="0">
              <a:solidFill>
                <a:srgbClr val="000000"/>
              </a:solidFill>
              <a:latin typeface="Aptos"/>
              <a:ea typeface="+mn-lt"/>
              <a:cs typeface="+mn-lt"/>
            </a:endParaRPr>
          </a:p>
          <a:p>
            <a:pPr marL="0" indent="0">
              <a:spcBef>
                <a:spcPts val="500"/>
              </a:spcBef>
              <a:buNone/>
            </a:pPr>
            <a:r>
              <a:rPr lang="en-US" sz="4000" dirty="0">
                <a:solidFill>
                  <a:srgbClr val="000000"/>
                </a:solidFill>
                <a:latin typeface="Modern Love"/>
                <a:ea typeface="+mn-lt"/>
                <a:cs typeface="+mn-lt"/>
              </a:rPr>
              <a:t>Amen</a:t>
            </a:r>
            <a:endParaRPr lang="en-US" sz="4000">
              <a:solidFill>
                <a:srgbClr val="000000"/>
              </a:solidFill>
              <a:latin typeface="Calibri" panose="020F0502020204030204"/>
              <a:ea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12820817-72F3-C5FE-D2AF-876C9AB7000A}"/>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1631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FFBD68-9217-DDA4-76F4-F94B638A2DD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59E8131-DBF2-F371-E274-3B80EB5C7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7707BED7-1E5F-07E6-86C3-74F578846217}"/>
              </a:ext>
            </a:extLst>
          </p:cNvPr>
          <p:cNvSpPr txBox="1"/>
          <p:nvPr/>
        </p:nvSpPr>
        <p:spPr>
          <a:xfrm>
            <a:off x="-2602" y="5658602"/>
            <a:ext cx="121895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mn-lt"/>
                <a:cs typeface="+mn-lt"/>
              </a:rPr>
              <a:t>“Your </a:t>
            </a:r>
            <a:r>
              <a:rPr lang="en-US" sz="3600" dirty="0">
                <a:solidFill>
                  <a:srgbClr val="0D0D0D"/>
                </a:solidFill>
                <a:latin typeface="Modern Love"/>
                <a:ea typeface="Calibri"/>
                <a:cs typeface="Calibri"/>
              </a:rPr>
              <a:t>brother was dead and has come to life; he was lost and is found."  (Luke 15:11-31)</a:t>
            </a:r>
            <a:endParaRPr lang="en-GB" sz="3600" dirty="0">
              <a:solidFill>
                <a:srgbClr val="0D0D0D"/>
              </a:solidFill>
              <a:latin typeface="Aptos"/>
              <a:ea typeface="Calibri"/>
              <a:cs typeface="Calibri"/>
            </a:endParaRPr>
          </a:p>
        </p:txBody>
      </p:sp>
      <p:sp>
        <p:nvSpPr>
          <p:cNvPr id="5" name="TextBox 4">
            <a:extLst>
              <a:ext uri="{FF2B5EF4-FFF2-40B4-BE49-F238E27FC236}">
                <a16:creationId xmlns:a16="http://schemas.microsoft.com/office/drawing/2014/main" id="{80D3B7C5-59C5-C84E-1157-07308F356FBB}"/>
              </a:ext>
            </a:extLst>
          </p:cNvPr>
          <p:cNvSpPr txBox="1"/>
          <p:nvPr/>
        </p:nvSpPr>
        <p:spPr>
          <a:xfrm>
            <a:off x="-2833840" y="862"/>
            <a:ext cx="142636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31st of March–4th of April</a:t>
            </a:r>
            <a:endParaRPr lang="en-US" dirty="0"/>
          </a:p>
        </p:txBody>
      </p:sp>
      <p:sp>
        <p:nvSpPr>
          <p:cNvPr id="6" name="TextBox 5">
            <a:extLst>
              <a:ext uri="{FF2B5EF4-FFF2-40B4-BE49-F238E27FC236}">
                <a16:creationId xmlns:a16="http://schemas.microsoft.com/office/drawing/2014/main" id="{D8804D15-29C3-B817-F6AC-15A7D2D37548}"/>
              </a:ext>
            </a:extLst>
          </p:cNvPr>
          <p:cNvSpPr txBox="1"/>
          <p:nvPr/>
        </p:nvSpPr>
        <p:spPr>
          <a:xfrm>
            <a:off x="-3051657" y="585677"/>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Lost and Found</a:t>
            </a:r>
            <a:endParaRPr lang="en-US" dirty="0"/>
          </a:p>
        </p:txBody>
      </p:sp>
      <p:pic>
        <p:nvPicPr>
          <p:cNvPr id="2" name="Picture 1" descr="The Parable of the Lost Son for Kids | Bible Stories | Twinkl">
            <a:extLst>
              <a:ext uri="{FF2B5EF4-FFF2-40B4-BE49-F238E27FC236}">
                <a16:creationId xmlns:a16="http://schemas.microsoft.com/office/drawing/2014/main" id="{9994F118-FDBC-255A-334C-99A8F1800066}"/>
              </a:ext>
            </a:extLst>
          </p:cNvPr>
          <p:cNvPicPr>
            <a:picLocks noChangeAspect="1"/>
          </p:cNvPicPr>
          <p:nvPr/>
        </p:nvPicPr>
        <p:blipFill>
          <a:blip r:embed="rId2"/>
          <a:stretch>
            <a:fillRect/>
          </a:stretch>
        </p:blipFill>
        <p:spPr>
          <a:xfrm>
            <a:off x="2033589" y="1502772"/>
            <a:ext cx="8124823" cy="4066766"/>
          </a:xfrm>
          <a:prstGeom prst="rect">
            <a:avLst/>
          </a:prstGeom>
        </p:spPr>
      </p:pic>
    </p:spTree>
    <p:extLst>
      <p:ext uri="{BB962C8B-B14F-4D97-AF65-F5344CB8AC3E}">
        <p14:creationId xmlns:p14="http://schemas.microsoft.com/office/powerpoint/2010/main" val="824351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9" ma:contentTypeDescription="Create a new document." ma:contentTypeScope="" ma:versionID="63d29aa171402ffe00e8f9b8e19a5506">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85acf5c215e3e1b103154d9fb3931d2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9D0D33-3197-4B19-88B1-93DDA01BBBA0}">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0F7E080-0E73-4032-9C10-1F6CC7E78667}">
  <ds:schemaRefs>
    <ds:schemaRef ds:uri="http://schemas.microsoft.com/sharepoint/v3/contenttype/forms"/>
  </ds:schemaRefs>
</ds:datastoreItem>
</file>

<file path=customXml/itemProps3.xml><?xml version="1.0" encoding="utf-8"?>
<ds:datastoreItem xmlns:ds="http://schemas.openxmlformats.org/officeDocument/2006/customXml" ds:itemID="{8AEF234B-B366-4D53-80C3-5C485609662B}">
  <ds:schemaRefs>
    <ds:schemaRef ds:uri="070f71ce-64c7-4b17-bb6b-21ebf0c68387"/>
    <ds:schemaRef ds:uri="8c49430d-f190-4cd8-83c3-84bb6a3d2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1374</Words>
  <Application>Microsoft Office PowerPoint</Application>
  <PresentationFormat>Widescreen</PresentationFormat>
  <Paragraphs>143</Paragraphs>
  <Slides>25</Slides>
  <Notes>0</Notes>
  <HiddenSlides>0</HiddenSlides>
  <MMClips>3</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What does the theme of our week mean?</vt:lpstr>
      <vt:lpstr>What does the theme of our week mean?</vt:lpstr>
      <vt:lpstr>How does this theme link to us?</vt:lpstr>
      <vt:lpstr>PowerPoint Presentation</vt:lpstr>
      <vt:lpstr>PowerPoint Presentation</vt:lpstr>
      <vt:lpstr>Where does our quote of the week come from?</vt:lpstr>
      <vt:lpstr>The Parable of the Lost Son</vt:lpstr>
      <vt:lpstr>The importance of this parable to Christians today</vt:lpstr>
      <vt:lpstr>PowerPoint Presentation</vt:lpstr>
      <vt:lpstr>PowerPoint Presentation</vt:lpstr>
      <vt:lpstr>The Forgiveness of God</vt:lpstr>
      <vt:lpstr>Nicky Cruz</vt:lpstr>
      <vt:lpstr>Nicky Cruz</vt:lpstr>
      <vt:lpstr>What does this example teach us?</vt:lpstr>
      <vt:lpstr>PowerPoint Presentation</vt:lpstr>
      <vt:lpstr>PowerPoint Presentation</vt:lpstr>
      <vt:lpstr>Do you agree with this? Why?</vt:lpstr>
      <vt:lpstr>Sister Helen Prejean</vt:lpstr>
      <vt:lpstr>How could this apply to us?</vt:lpstr>
      <vt:lpstr>Competition Reminder – Designing a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McCrory, Gethin</cp:lastModifiedBy>
  <cp:revision>1661</cp:revision>
  <dcterms:created xsi:type="dcterms:W3CDTF">2024-05-20T09:35:55Z</dcterms:created>
  <dcterms:modified xsi:type="dcterms:W3CDTF">2025-03-27T07:39:44Z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