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256" r:id="rId2"/>
    <p:sldId id="312" r:id="rId3"/>
    <p:sldId id="332" r:id="rId4"/>
    <p:sldId id="311" r:id="rId5"/>
    <p:sldId id="288" r:id="rId6"/>
    <p:sldId id="333" r:id="rId7"/>
    <p:sldId id="334" r:id="rId8"/>
    <p:sldId id="335" r:id="rId9"/>
    <p:sldId id="337" r:id="rId10"/>
    <p:sldId id="336" r:id="rId11"/>
    <p:sldId id="338" r:id="rId12"/>
    <p:sldId id="339" r:id="rId13"/>
    <p:sldId id="340" r:id="rId14"/>
    <p:sldId id="342" r:id="rId15"/>
    <p:sldId id="341" r:id="rId16"/>
    <p:sldId id="343" r:id="rId17"/>
    <p:sldId id="344" r:id="rId18"/>
    <p:sldId id="345" r:id="rId19"/>
    <p:sldId id="346" r:id="rId20"/>
    <p:sldId id="348" r:id="rId21"/>
    <p:sldId id="347" r:id="rId22"/>
    <p:sldId id="349" r:id="rId23"/>
    <p:sldId id="350" r:id="rId24"/>
    <p:sldId id="352" r:id="rId25"/>
    <p:sldId id="351" r:id="rId26"/>
    <p:sldId id="35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C818D6-5D96-7A6D-3B93-B05CA6CC0806}" v="148" dt="2025-03-20T09:51:46.010"/>
    <p1510:client id="{A6E0E7C2-7083-C3D9-BC50-FE7D78CA1647}" v="268" dt="2025-03-20T09:42:29.952"/>
    <p1510:client id="{E7710A90-6DA1-69DE-6202-353FA6956B14}" v="128" dt="2025-03-20T10:27:53.6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704088" y="889820"/>
            <a:ext cx="9989574" cy="3598606"/>
          </a:xfrm>
        </p:spPr>
        <p:txBody>
          <a:bodyPr anchor="t">
            <a:normAutofit/>
          </a:bodyPr>
          <a:lstStyle>
            <a:lvl1pPr algn="l">
              <a:defRPr sz="5400"/>
            </a:lvl1pPr>
          </a:lstStyle>
          <a:p>
            <a:r>
              <a:rPr lang="en-US"/>
              <a:t>Click to edit Master title style</a:t>
            </a:r>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704088"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D1D1EADE-8E88-4C7C-8AC5-FB148DE4940E}" type="datetime1">
              <a:rPr lang="en-US" smtClean="0"/>
              <a:t>3/20/2025</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098660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EC3C8B9C-477D-492A-96AD-1FC2CC997A73}" type="datetime1">
              <a:rPr lang="en-US" smtClean="0"/>
              <a:t>3/20/2025</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442012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768927" y="997973"/>
            <a:ext cx="8473395"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42D3AED5-E26D-4E29-B1B3-7847B6779594}" type="datetime1">
              <a:rPr lang="en-US" smtClean="0"/>
              <a:t>3/20/2025</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684421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157B6794-849E-4626-908B-D15793550EFB}" type="datetime1">
              <a:rPr lang="en-US" smtClean="0"/>
              <a:t>3/20/2025</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099371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63DB64E7-5594-42A3-ADBF-E95A7ACEAD64}" type="datetime1">
              <a:rPr lang="en-US" smtClean="0"/>
              <a:t>3/20/2025</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58373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14400"/>
            <a:ext cx="10691265" cy="1307592"/>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04088"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81344"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18462B0B-D248-4FFB-8695-AD7FA4B1284A}" type="datetime1">
              <a:rPr lang="en-US" smtClean="0"/>
              <a:t>3/20/2025</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489825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704087" y="929147"/>
            <a:ext cx="10689336" cy="798451"/>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04088"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04088"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81344"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81344"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D0378EFB-9159-4510-B73F-4F0409ADE937}" type="datetime1">
              <a:rPr lang="en-US" smtClean="0"/>
              <a:t>3/20/2025</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918765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89BC9412-2452-4BED-A324-9D8C115361AD}" type="datetime1">
              <a:rPr lang="en-US" smtClean="0"/>
              <a:t>3/20/2025</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298133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F5318F62-D251-40E8-A23C-F4CFE9FEAB41}" type="datetime1">
              <a:rPr lang="en-US" smtClean="0"/>
              <a:t>3/20/2025</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526230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704088" y="1069848"/>
            <a:ext cx="4093599" cy="1316736"/>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1069848"/>
            <a:ext cx="6172200" cy="4791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704088" y="2551176"/>
            <a:ext cx="4093599" cy="3319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44F76144-149E-4874-93A5-554A0357CF82}" type="datetime1">
              <a:rPr lang="en-US" smtClean="0"/>
              <a:t>3/20/2025</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519723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704088" y="1066800"/>
            <a:ext cx="4103431" cy="1317523"/>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704088"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50BA65D8-0540-4835-AE5C-25D29DBA01BE}" type="datetime1">
              <a:rPr lang="en-US" smtClean="0"/>
              <a:t>3/20/2025</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074450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14400"/>
            <a:ext cx="10691265" cy="1307592"/>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21992"/>
            <a:ext cx="10691265" cy="37398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49564" cy="365125"/>
          </a:xfrm>
          <a:prstGeom prst="rect">
            <a:avLst/>
          </a:prstGeom>
        </p:spPr>
        <p:txBody>
          <a:bodyPr vert="horz" lIns="91440" tIns="45720" rIns="91440" bIns="45720" rtlCol="0" anchor="ctr"/>
          <a:lstStyle>
            <a:lvl1pPr algn="r">
              <a:defRPr sz="1050">
                <a:solidFill>
                  <a:schemeClr val="tx1"/>
                </a:solidFill>
                <a:latin typeface="+mj-lt"/>
              </a:defRPr>
            </a:lvl1pPr>
          </a:lstStyle>
          <a:p>
            <a:fld id="{E31BA835-12AC-4E8F-955A-EA3F4DE2791F}" type="datetime1">
              <a:rPr lang="en-US" smtClean="0"/>
              <a:t>3/20/2025</a:t>
            </a:fld>
            <a:endParaRPr lang="en-US"/>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04088"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87E7843D-FF13-4365-9478-9625B70A2705}" type="slidenum">
              <a:rPr lang="en-US" smtClean="0"/>
              <a:t>‹#›</a:t>
            </a:fld>
            <a:endParaRPr lang="en-US"/>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776750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88" r:id="rId6"/>
    <p:sldLayoutId id="2147483684" r:id="rId7"/>
    <p:sldLayoutId id="2147483685" r:id="rId8"/>
    <p:sldLayoutId id="2147483686" r:id="rId9"/>
    <p:sldLayoutId id="2147483687" r:id="rId10"/>
    <p:sldLayoutId id="2147483689" r:id="rId11"/>
  </p:sldLayoutIdLst>
  <p:hf sldNum="0" hdr="0" ftr="0" dt="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vyHZ8rbJQUQ?feature=oembed"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4khIPP--FDU"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ideo" Target="https://www.youtube.com/embed/Iw3E9QCwOxg?feature=oembed"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ideo" Target="https://www.youtube.com/embed/_--3uVQ_TuA?feature=oembed"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cxnSp>
        <p:nvCxnSpPr>
          <p:cNvPr id="27" name="Straight Connector 26">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What is Lent? Guide to It's Meaning and Purpose">
            <a:extLst>
              <a:ext uri="{FF2B5EF4-FFF2-40B4-BE49-F238E27FC236}">
                <a16:creationId xmlns:a16="http://schemas.microsoft.com/office/drawing/2014/main" id="{759DF085-17CE-8B98-7841-6FD8BA0D6A27}"/>
              </a:ext>
            </a:extLst>
          </p:cNvPr>
          <p:cNvPicPr>
            <a:picLocks noChangeAspect="1"/>
          </p:cNvPicPr>
          <p:nvPr/>
        </p:nvPicPr>
        <p:blipFill>
          <a:blip r:embed="rId2"/>
          <a:srcRect t="9091" r="15556" b="1"/>
          <a:stretch/>
        </p:blipFill>
        <p:spPr>
          <a:xfrm>
            <a:off x="20" y="10"/>
            <a:ext cx="12191979" cy="6857990"/>
          </a:xfrm>
          <a:prstGeom prst="rect">
            <a:avLst/>
          </a:prstGeom>
        </p:spPr>
      </p:pic>
      <p:sp>
        <p:nvSpPr>
          <p:cNvPr id="24" name="Rectangle 23">
            <a:extLst>
              <a:ext uri="{FF2B5EF4-FFF2-40B4-BE49-F238E27FC236}">
                <a16:creationId xmlns:a16="http://schemas.microsoft.com/office/drawing/2014/main" id="{D21F66AB-6D67-4C86-A415-0B6E4EEC5A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3811" y="423809"/>
            <a:ext cx="6858002" cy="6010383"/>
          </a:xfrm>
          <a:prstGeom prst="rect">
            <a:avLst/>
          </a:prstGeom>
          <a:gradFill>
            <a:gsLst>
              <a:gs pos="0">
                <a:schemeClr val="bg1">
                  <a:alpha val="0"/>
                </a:schemeClr>
              </a:gs>
              <a:gs pos="46000">
                <a:schemeClr val="bg1">
                  <a:alpha val="31000"/>
                </a:schemeClr>
              </a:gs>
              <a:gs pos="26000">
                <a:schemeClr val="bg1">
                  <a:alpha val="17000"/>
                </a:schemeClr>
              </a:gs>
              <a:gs pos="100000">
                <a:schemeClr val="bg1">
                  <a:alpha val="4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le 1"/>
          <p:cNvSpPr>
            <a:spLocks noGrp="1"/>
          </p:cNvSpPr>
          <p:nvPr>
            <p:ph type="ctrTitle"/>
          </p:nvPr>
        </p:nvSpPr>
        <p:spPr>
          <a:xfrm>
            <a:off x="313786" y="908651"/>
            <a:ext cx="5230366" cy="4005454"/>
          </a:xfrm>
        </p:spPr>
        <p:txBody>
          <a:bodyPr anchor="t">
            <a:normAutofit/>
          </a:bodyPr>
          <a:lstStyle/>
          <a:p>
            <a:r>
              <a:rPr lang="en-US" sz="6800"/>
              <a:t>An Example To Others</a:t>
            </a:r>
          </a:p>
        </p:txBody>
      </p:sp>
      <p:sp>
        <p:nvSpPr>
          <p:cNvPr id="3" name="Subtitle 2"/>
          <p:cNvSpPr>
            <a:spLocks noGrp="1"/>
          </p:cNvSpPr>
          <p:nvPr>
            <p:ph type="subTitle" idx="1"/>
          </p:nvPr>
        </p:nvSpPr>
        <p:spPr>
          <a:xfrm>
            <a:off x="40617" y="5295048"/>
            <a:ext cx="4799615" cy="1187397"/>
          </a:xfrm>
        </p:spPr>
        <p:txBody>
          <a:bodyPr vert="horz" lIns="91440" tIns="45720" rIns="91440" bIns="45720" rtlCol="0" anchor="b">
            <a:normAutofit/>
          </a:bodyPr>
          <a:lstStyle/>
          <a:p>
            <a:pPr>
              <a:lnSpc>
                <a:spcPct val="100000"/>
              </a:lnSpc>
            </a:pPr>
            <a:r>
              <a:rPr lang="en-US"/>
              <a:t>Thoughts and Prayers </a:t>
            </a:r>
          </a:p>
          <a:p>
            <a:pPr>
              <a:lnSpc>
                <a:spcPct val="100000"/>
              </a:lnSpc>
            </a:pPr>
            <a:r>
              <a:rPr lang="en-US"/>
              <a:t>Monday 24th March – Friday 28th March</a:t>
            </a:r>
          </a:p>
        </p:txBody>
      </p:sp>
      <p:cxnSp>
        <p:nvCxnSpPr>
          <p:cNvPr id="26" name="Straight Connector 25">
            <a:extLst>
              <a:ext uri="{FF2B5EF4-FFF2-40B4-BE49-F238E27FC236}">
                <a16:creationId xmlns:a16="http://schemas.microsoft.com/office/drawing/2014/main" id="{0B66F5E1-B07D-4718-F4B4-5FCE4B7E8F4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9006" y="727509"/>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E5FAB-6DF5-D505-555B-CD28A4C4E80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67E7741-DE08-17E6-18A1-8C743FA03754}"/>
              </a:ext>
            </a:extLst>
          </p:cNvPr>
          <p:cNvSpPr>
            <a:spLocks noGrp="1"/>
          </p:cNvSpPr>
          <p:nvPr>
            <p:ph idx="1"/>
          </p:nvPr>
        </p:nvSpPr>
        <p:spPr/>
        <p:txBody>
          <a:bodyPr vert="horz" lIns="91440" tIns="45720" rIns="91440" bIns="45720" rtlCol="0" anchor="t">
            <a:normAutofit/>
          </a:bodyPr>
          <a:lstStyle/>
          <a:p>
            <a:pPr marL="0" indent="0">
              <a:buNone/>
            </a:pPr>
            <a:endParaRPr lang="en-US"/>
          </a:p>
          <a:p>
            <a:pPr marL="0" indent="0">
              <a:buNone/>
            </a:pPr>
            <a:endParaRPr lang="en-US"/>
          </a:p>
        </p:txBody>
      </p:sp>
      <p:pic>
        <p:nvPicPr>
          <p:cNvPr id="4" name="Online Media 3" title="Marcus Rashford tells of childhood poverty in campaign for free school meals - BBC News">
            <a:hlinkClick r:id="" action="ppaction://media"/>
            <a:extLst>
              <a:ext uri="{FF2B5EF4-FFF2-40B4-BE49-F238E27FC236}">
                <a16:creationId xmlns:a16="http://schemas.microsoft.com/office/drawing/2014/main" id="{4E937A38-7845-3DDD-06BC-5E3DF160D61E}"/>
              </a:ext>
            </a:extLst>
          </p:cNvPr>
          <p:cNvPicPr>
            <a:picLocks noRot="1" noChangeAspect="1"/>
          </p:cNvPicPr>
          <p:nvPr>
            <a:videoFile r:link="rId1"/>
          </p:nvPr>
        </p:nvPicPr>
        <p:blipFill>
          <a:blip r:embed="rId3"/>
          <a:stretch>
            <a:fillRect/>
          </a:stretch>
        </p:blipFill>
        <p:spPr>
          <a:xfrm>
            <a:off x="4973" y="-4312"/>
            <a:ext cx="12169265" cy="6866625"/>
          </a:xfrm>
          <a:prstGeom prst="rect">
            <a:avLst/>
          </a:prstGeom>
        </p:spPr>
      </p:pic>
    </p:spTree>
    <p:extLst>
      <p:ext uri="{BB962C8B-B14F-4D97-AF65-F5344CB8AC3E}">
        <p14:creationId xmlns:p14="http://schemas.microsoft.com/office/powerpoint/2010/main" val="3337599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How Marcus Rashford has helped stop hundreds of kids and parents going  hungry in Nuneaton - CoventryLive">
            <a:extLst>
              <a:ext uri="{FF2B5EF4-FFF2-40B4-BE49-F238E27FC236}">
                <a16:creationId xmlns:a16="http://schemas.microsoft.com/office/drawing/2014/main" id="{124A7F44-9B8A-6383-4B8E-F01EC14B068C}"/>
              </a:ext>
            </a:extLst>
          </p:cNvPr>
          <p:cNvPicPr>
            <a:picLocks noChangeAspect="1"/>
          </p:cNvPicPr>
          <p:nvPr/>
        </p:nvPicPr>
        <p:blipFill>
          <a:blip r:embed="rId2"/>
          <a:srcRect l="800" r="36283" b="1"/>
          <a:stretch/>
        </p:blipFill>
        <p:spPr>
          <a:xfrm>
            <a:off x="4981575" y="735286"/>
            <a:ext cx="6495042" cy="5419642"/>
          </a:xfrm>
          <a:prstGeom prst="rect">
            <a:avLst/>
          </a:prstGeom>
        </p:spPr>
      </p:pic>
      <p:sp>
        <p:nvSpPr>
          <p:cNvPr id="2" name="Title 1">
            <a:extLst>
              <a:ext uri="{FF2B5EF4-FFF2-40B4-BE49-F238E27FC236}">
                <a16:creationId xmlns:a16="http://schemas.microsoft.com/office/drawing/2014/main" id="{9D09FA7B-FD08-60FD-48BE-0DFBE5B293AA}"/>
              </a:ext>
            </a:extLst>
          </p:cNvPr>
          <p:cNvSpPr>
            <a:spLocks noGrp="1"/>
          </p:cNvSpPr>
          <p:nvPr>
            <p:ph type="title"/>
          </p:nvPr>
        </p:nvSpPr>
        <p:spPr>
          <a:xfrm>
            <a:off x="704088" y="914400"/>
            <a:ext cx="3799763" cy="1473200"/>
          </a:xfrm>
        </p:spPr>
        <p:txBody>
          <a:bodyPr>
            <a:normAutofit/>
          </a:bodyPr>
          <a:lstStyle/>
          <a:p>
            <a:r>
              <a:rPr lang="en-US" sz="3600"/>
              <a:t>An Example  To Others</a:t>
            </a:r>
          </a:p>
        </p:txBody>
      </p:sp>
      <p:sp>
        <p:nvSpPr>
          <p:cNvPr id="3" name="Content Placeholder 2">
            <a:extLst>
              <a:ext uri="{FF2B5EF4-FFF2-40B4-BE49-F238E27FC236}">
                <a16:creationId xmlns:a16="http://schemas.microsoft.com/office/drawing/2014/main" id="{86CC3F52-5CFD-1B79-28F5-D16809D25FA1}"/>
              </a:ext>
            </a:extLst>
          </p:cNvPr>
          <p:cNvSpPr>
            <a:spLocks noGrp="1"/>
          </p:cNvSpPr>
          <p:nvPr>
            <p:ph idx="1"/>
          </p:nvPr>
        </p:nvSpPr>
        <p:spPr>
          <a:xfrm>
            <a:off x="704088" y="2387600"/>
            <a:ext cx="3799763" cy="3767328"/>
          </a:xfrm>
        </p:spPr>
        <p:txBody>
          <a:bodyPr vert="horz" lIns="91440" tIns="45720" rIns="91440" bIns="45720" rtlCol="0">
            <a:normAutofit/>
          </a:bodyPr>
          <a:lstStyle/>
          <a:p>
            <a:pPr marL="0" indent="0">
              <a:buNone/>
            </a:pPr>
            <a:r>
              <a:rPr lang="en-US">
                <a:ea typeface="+mn-lt"/>
                <a:cs typeface="+mn-lt"/>
              </a:rPr>
              <a:t>Rashford continued his work by creating a task force to fight child food poverty and launching a book club to promote literacy. His actions showed how using your voice and platform can make a real difference, inspiring others to stand up for those in need</a:t>
            </a:r>
            <a:endParaRPr lang="en-US"/>
          </a:p>
        </p:txBody>
      </p:sp>
      <p:cxnSp>
        <p:nvCxnSpPr>
          <p:cNvPr id="11" name="Straight Connector 10">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0225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25 Prayers for Strength to Say &quot;God Give Me Strength&quot;">
            <a:extLst>
              <a:ext uri="{FF2B5EF4-FFF2-40B4-BE49-F238E27FC236}">
                <a16:creationId xmlns:a16="http://schemas.microsoft.com/office/drawing/2014/main" id="{6C6B225C-7625-E271-13E6-4594D8823444}"/>
              </a:ext>
            </a:extLst>
          </p:cNvPr>
          <p:cNvPicPr>
            <a:picLocks noChangeAspect="1"/>
          </p:cNvPicPr>
          <p:nvPr/>
        </p:nvPicPr>
        <p:blipFill>
          <a:blip r:embed="rId2"/>
          <a:srcRect l="37683" r="30353" b="-1"/>
          <a:stretch/>
        </p:blipFill>
        <p:spPr>
          <a:xfrm>
            <a:off x="20" y="-17929"/>
            <a:ext cx="4206220" cy="6875929"/>
          </a:xfrm>
          <a:prstGeom prst="rect">
            <a:avLst/>
          </a:prstGeom>
        </p:spPr>
      </p:pic>
      <p:sp>
        <p:nvSpPr>
          <p:cNvPr id="2" name="Title 1">
            <a:extLst>
              <a:ext uri="{FF2B5EF4-FFF2-40B4-BE49-F238E27FC236}">
                <a16:creationId xmlns:a16="http://schemas.microsoft.com/office/drawing/2014/main" id="{70F31FC8-CF84-F659-C3F5-8F03EE07A9F5}"/>
              </a:ext>
            </a:extLst>
          </p:cNvPr>
          <p:cNvSpPr>
            <a:spLocks noGrp="1"/>
          </p:cNvSpPr>
          <p:nvPr>
            <p:ph type="title"/>
          </p:nvPr>
        </p:nvSpPr>
        <p:spPr>
          <a:xfrm>
            <a:off x="4866968" y="914400"/>
            <a:ext cx="6627924" cy="1307592"/>
          </a:xfrm>
        </p:spPr>
        <p:txBody>
          <a:bodyPr>
            <a:normAutofit/>
          </a:bodyPr>
          <a:lstStyle/>
          <a:p>
            <a:r>
              <a:rPr lang="en-US"/>
              <a:t>Let US Pray</a:t>
            </a:r>
          </a:p>
        </p:txBody>
      </p:sp>
      <p:sp>
        <p:nvSpPr>
          <p:cNvPr id="3" name="Content Placeholder 2">
            <a:extLst>
              <a:ext uri="{FF2B5EF4-FFF2-40B4-BE49-F238E27FC236}">
                <a16:creationId xmlns:a16="http://schemas.microsoft.com/office/drawing/2014/main" id="{3A7D079F-729D-D8E3-ED9C-86DC793E404C}"/>
              </a:ext>
            </a:extLst>
          </p:cNvPr>
          <p:cNvSpPr>
            <a:spLocks noGrp="1"/>
          </p:cNvSpPr>
          <p:nvPr>
            <p:ph idx="1"/>
          </p:nvPr>
        </p:nvSpPr>
        <p:spPr>
          <a:xfrm>
            <a:off x="4866968" y="2221992"/>
            <a:ext cx="6627924" cy="3739896"/>
          </a:xfrm>
        </p:spPr>
        <p:txBody>
          <a:bodyPr vert="horz" lIns="91440" tIns="45720" rIns="91440" bIns="45720" rtlCol="0">
            <a:normAutofit/>
          </a:bodyPr>
          <a:lstStyle/>
          <a:p>
            <a:pPr marL="0" indent="0">
              <a:buNone/>
            </a:pPr>
            <a:r>
              <a:rPr lang="en-US" b="1">
                <a:ea typeface="+mn-lt"/>
                <a:cs typeface="+mn-lt"/>
              </a:rPr>
              <a:t>Dear God,</a:t>
            </a:r>
            <a:endParaRPr lang="en-US"/>
          </a:p>
          <a:p>
            <a:pPr marL="0" indent="0">
              <a:buNone/>
            </a:pPr>
            <a:r>
              <a:rPr lang="en-US">
                <a:ea typeface="+mn-lt"/>
                <a:cs typeface="+mn-lt"/>
              </a:rPr>
              <a:t>Thank You for the gifts and opportunities You have given me. Help me to use what I have—my voice, my actions, and my heart—to set a good example for others. Teach me to be kind, to stand up for those in need, and to share what I can to make the world a better place. May I follow the example of those who use their blessings to serve others and reflect Your love in all I do.</a:t>
            </a:r>
            <a:endParaRPr lang="en-US"/>
          </a:p>
          <a:p>
            <a:pPr marL="0" indent="0">
              <a:buNone/>
            </a:pPr>
            <a:r>
              <a:rPr lang="en-US" b="1">
                <a:ea typeface="+mn-lt"/>
                <a:cs typeface="+mn-lt"/>
              </a:rPr>
              <a:t>Amen</a:t>
            </a:r>
            <a:endParaRPr lang="en-US"/>
          </a:p>
          <a:p>
            <a:endParaRPr lang="en-US"/>
          </a:p>
        </p:txBody>
      </p:sp>
      <p:cxnSp>
        <p:nvCxnSpPr>
          <p:cNvPr id="11" name="Straight Connector 10">
            <a:extLst>
              <a:ext uri="{FF2B5EF4-FFF2-40B4-BE49-F238E27FC236}">
                <a16:creationId xmlns:a16="http://schemas.microsoft.com/office/drawing/2014/main" id="{CDF57B02-07BB-407B-BB36-06D9C64A67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722376"/>
            <a:ext cx="647635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6855964-C920-48EB-8804-74291211C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6144768"/>
            <a:ext cx="64763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3506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F82C3A6-D3D0-07B2-E375-92CAAA2F18DC}"/>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E4F3BAA6-3D7D-E44C-24A7-0E100579F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cxnSp>
        <p:nvCxnSpPr>
          <p:cNvPr id="27" name="Straight Connector 26">
            <a:extLst>
              <a:ext uri="{FF2B5EF4-FFF2-40B4-BE49-F238E27FC236}">
                <a16:creationId xmlns:a16="http://schemas.microsoft.com/office/drawing/2014/main" id="{BC168526-1FD6-AB65-A76B-D86755B2E4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What is Lent? Guide to It's Meaning and Purpose">
            <a:extLst>
              <a:ext uri="{FF2B5EF4-FFF2-40B4-BE49-F238E27FC236}">
                <a16:creationId xmlns:a16="http://schemas.microsoft.com/office/drawing/2014/main" id="{17F576D5-EF79-79F6-C2A4-ACE558128807}"/>
              </a:ext>
            </a:extLst>
          </p:cNvPr>
          <p:cNvPicPr>
            <a:picLocks noChangeAspect="1"/>
          </p:cNvPicPr>
          <p:nvPr/>
        </p:nvPicPr>
        <p:blipFill>
          <a:blip r:embed="rId2"/>
          <a:srcRect t="9091" r="15556" b="1"/>
          <a:stretch/>
        </p:blipFill>
        <p:spPr>
          <a:xfrm>
            <a:off x="20" y="10"/>
            <a:ext cx="12191979" cy="6857990"/>
          </a:xfrm>
          <a:prstGeom prst="rect">
            <a:avLst/>
          </a:prstGeom>
        </p:spPr>
      </p:pic>
      <p:sp>
        <p:nvSpPr>
          <p:cNvPr id="24" name="Rectangle 23">
            <a:extLst>
              <a:ext uri="{FF2B5EF4-FFF2-40B4-BE49-F238E27FC236}">
                <a16:creationId xmlns:a16="http://schemas.microsoft.com/office/drawing/2014/main" id="{E12F244D-9E22-47C7-2B7B-651BE1628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3811" y="423809"/>
            <a:ext cx="6858002" cy="6010383"/>
          </a:xfrm>
          <a:prstGeom prst="rect">
            <a:avLst/>
          </a:prstGeom>
          <a:gradFill>
            <a:gsLst>
              <a:gs pos="0">
                <a:schemeClr val="bg1">
                  <a:alpha val="0"/>
                </a:schemeClr>
              </a:gs>
              <a:gs pos="46000">
                <a:schemeClr val="bg1">
                  <a:alpha val="31000"/>
                </a:schemeClr>
              </a:gs>
              <a:gs pos="26000">
                <a:schemeClr val="bg1">
                  <a:alpha val="17000"/>
                </a:schemeClr>
              </a:gs>
              <a:gs pos="100000">
                <a:schemeClr val="bg1">
                  <a:alpha val="4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le 1">
            <a:extLst>
              <a:ext uri="{FF2B5EF4-FFF2-40B4-BE49-F238E27FC236}">
                <a16:creationId xmlns:a16="http://schemas.microsoft.com/office/drawing/2014/main" id="{D8D09EF6-4FFB-B26D-E6A8-59B2880A7657}"/>
              </a:ext>
            </a:extLst>
          </p:cNvPr>
          <p:cNvSpPr>
            <a:spLocks noGrp="1"/>
          </p:cNvSpPr>
          <p:nvPr>
            <p:ph type="ctrTitle"/>
          </p:nvPr>
        </p:nvSpPr>
        <p:spPr>
          <a:xfrm>
            <a:off x="313786" y="908651"/>
            <a:ext cx="5230366" cy="4005454"/>
          </a:xfrm>
        </p:spPr>
        <p:txBody>
          <a:bodyPr anchor="t">
            <a:normAutofit/>
          </a:bodyPr>
          <a:lstStyle/>
          <a:p>
            <a:r>
              <a:rPr lang="en-US" sz="6800"/>
              <a:t>An Example To Others</a:t>
            </a:r>
          </a:p>
        </p:txBody>
      </p:sp>
      <p:sp>
        <p:nvSpPr>
          <p:cNvPr id="3" name="Subtitle 2">
            <a:extLst>
              <a:ext uri="{FF2B5EF4-FFF2-40B4-BE49-F238E27FC236}">
                <a16:creationId xmlns:a16="http://schemas.microsoft.com/office/drawing/2014/main" id="{26BD1881-7AE8-A247-A5C3-657B401C4040}"/>
              </a:ext>
            </a:extLst>
          </p:cNvPr>
          <p:cNvSpPr>
            <a:spLocks noGrp="1"/>
          </p:cNvSpPr>
          <p:nvPr>
            <p:ph type="subTitle" idx="1"/>
          </p:nvPr>
        </p:nvSpPr>
        <p:spPr>
          <a:xfrm>
            <a:off x="40617" y="5295048"/>
            <a:ext cx="4799615" cy="1187397"/>
          </a:xfrm>
        </p:spPr>
        <p:txBody>
          <a:bodyPr vert="horz" lIns="91440" tIns="45720" rIns="91440" bIns="45720" rtlCol="0" anchor="b">
            <a:normAutofit/>
          </a:bodyPr>
          <a:lstStyle/>
          <a:p>
            <a:pPr>
              <a:lnSpc>
                <a:spcPct val="100000"/>
              </a:lnSpc>
            </a:pPr>
            <a:r>
              <a:rPr lang="en-US"/>
              <a:t>Thoughts and Prayers </a:t>
            </a:r>
          </a:p>
          <a:p>
            <a:pPr>
              <a:lnSpc>
                <a:spcPct val="100000"/>
              </a:lnSpc>
            </a:pPr>
            <a:r>
              <a:rPr lang="en-US"/>
              <a:t>Monday 24th March – Friday 28th March</a:t>
            </a:r>
          </a:p>
        </p:txBody>
      </p:sp>
      <p:cxnSp>
        <p:nvCxnSpPr>
          <p:cNvPr id="26" name="Straight Connector 25">
            <a:extLst>
              <a:ext uri="{FF2B5EF4-FFF2-40B4-BE49-F238E27FC236}">
                <a16:creationId xmlns:a16="http://schemas.microsoft.com/office/drawing/2014/main" id="{648A9A08-608E-333E-E6F4-D9B87942EF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9006" y="727509"/>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6453938"/>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aking Time to Reflect - Rooted Thinking : Rooted Thinking">
            <a:extLst>
              <a:ext uri="{FF2B5EF4-FFF2-40B4-BE49-F238E27FC236}">
                <a16:creationId xmlns:a16="http://schemas.microsoft.com/office/drawing/2014/main" id="{7AC0405D-03D0-BA2C-0D2A-9C51BCD6C2A7}"/>
              </a:ext>
            </a:extLst>
          </p:cNvPr>
          <p:cNvPicPr>
            <a:picLocks noChangeAspect="1"/>
          </p:cNvPicPr>
          <p:nvPr/>
        </p:nvPicPr>
        <p:blipFill>
          <a:blip r:embed="rId2"/>
          <a:srcRect l="32732" r="16776"/>
          <a:stretch/>
        </p:blipFill>
        <p:spPr>
          <a:xfrm>
            <a:off x="6420752" y="-1"/>
            <a:ext cx="5771248" cy="6857999"/>
          </a:xfrm>
          <a:prstGeom prst="rect">
            <a:avLst/>
          </a:prstGeom>
        </p:spPr>
      </p:pic>
      <p:sp>
        <p:nvSpPr>
          <p:cNvPr id="2" name="Title 1">
            <a:extLst>
              <a:ext uri="{FF2B5EF4-FFF2-40B4-BE49-F238E27FC236}">
                <a16:creationId xmlns:a16="http://schemas.microsoft.com/office/drawing/2014/main" id="{44702C65-8232-D590-BC05-0BDEBF394D20}"/>
              </a:ext>
            </a:extLst>
          </p:cNvPr>
          <p:cNvSpPr>
            <a:spLocks noGrp="1"/>
          </p:cNvSpPr>
          <p:nvPr>
            <p:ph type="title"/>
          </p:nvPr>
        </p:nvSpPr>
        <p:spPr>
          <a:xfrm>
            <a:off x="704088" y="914400"/>
            <a:ext cx="5195889" cy="1316736"/>
          </a:xfrm>
        </p:spPr>
        <p:txBody>
          <a:bodyPr>
            <a:normAutofit/>
          </a:bodyPr>
          <a:lstStyle/>
          <a:p>
            <a:r>
              <a:rPr lang="en-US"/>
              <a:t>Let's Reflect</a:t>
            </a:r>
          </a:p>
        </p:txBody>
      </p:sp>
      <p:sp>
        <p:nvSpPr>
          <p:cNvPr id="3" name="Content Placeholder 2">
            <a:extLst>
              <a:ext uri="{FF2B5EF4-FFF2-40B4-BE49-F238E27FC236}">
                <a16:creationId xmlns:a16="http://schemas.microsoft.com/office/drawing/2014/main" id="{CB74F24A-A9E9-225A-DC12-09ACBF5EE96B}"/>
              </a:ext>
            </a:extLst>
          </p:cNvPr>
          <p:cNvSpPr>
            <a:spLocks noGrp="1"/>
          </p:cNvSpPr>
          <p:nvPr>
            <p:ph idx="1"/>
          </p:nvPr>
        </p:nvSpPr>
        <p:spPr>
          <a:xfrm>
            <a:off x="704088" y="2231136"/>
            <a:ext cx="5195889" cy="3931920"/>
          </a:xfrm>
        </p:spPr>
        <p:txBody>
          <a:bodyPr vert="horz" lIns="91440" tIns="45720" rIns="91440" bIns="45720" rtlCol="0">
            <a:normAutofit/>
          </a:bodyPr>
          <a:lstStyle/>
          <a:p>
            <a:pPr marL="0" indent="0">
              <a:buNone/>
            </a:pPr>
            <a:r>
              <a:rPr lang="en-US" sz="1900">
                <a:ea typeface="+mn-lt"/>
                <a:cs typeface="+mn-lt"/>
              </a:rPr>
              <a:t>Imagine yourself many years from now—what kind of person do you want to be? The choices you make today shape the example you set for others. In this activity, you will write a letter to your future self, describing the values you want to live by and how you hope to inspire those around you. Think about the qualities of people you admire—kindness, fairness, courage—and reflect on how you can show these in your daily life. This letter will be a reminder of the person you are becoming and the positive impact you can have on others</a:t>
            </a:r>
            <a:endParaRPr lang="en-US" sz="1900"/>
          </a:p>
        </p:txBody>
      </p:sp>
      <p:cxnSp>
        <p:nvCxnSpPr>
          <p:cNvPr id="11" name="Straight Connector 10">
            <a:extLst>
              <a:ext uri="{FF2B5EF4-FFF2-40B4-BE49-F238E27FC236}">
                <a16:creationId xmlns:a16="http://schemas.microsoft.com/office/drawing/2014/main" id="{F2B951FD-94F7-E138-3EC2-A66A551D91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8905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etter Writing: Introduction, Types of Letter, Letter Writing Tips, Examples">
            <a:extLst>
              <a:ext uri="{FF2B5EF4-FFF2-40B4-BE49-F238E27FC236}">
                <a16:creationId xmlns:a16="http://schemas.microsoft.com/office/drawing/2014/main" id="{35504D1A-54A8-7B5B-1F8D-E24B62B97078}"/>
              </a:ext>
            </a:extLst>
          </p:cNvPr>
          <p:cNvPicPr>
            <a:picLocks noChangeAspect="1"/>
          </p:cNvPicPr>
          <p:nvPr/>
        </p:nvPicPr>
        <p:blipFill>
          <a:blip r:embed="rId2"/>
          <a:srcRect l="25301" r="7588" b="1"/>
          <a:stretch/>
        </p:blipFill>
        <p:spPr>
          <a:xfrm>
            <a:off x="4981575" y="735286"/>
            <a:ext cx="6495042" cy="5419642"/>
          </a:xfrm>
          <a:prstGeom prst="rect">
            <a:avLst/>
          </a:prstGeom>
        </p:spPr>
      </p:pic>
      <p:sp>
        <p:nvSpPr>
          <p:cNvPr id="2" name="Title 1">
            <a:extLst>
              <a:ext uri="{FF2B5EF4-FFF2-40B4-BE49-F238E27FC236}">
                <a16:creationId xmlns:a16="http://schemas.microsoft.com/office/drawing/2014/main" id="{ABC844C1-C09D-5E7A-BBCF-A28D0FE1D276}"/>
              </a:ext>
            </a:extLst>
          </p:cNvPr>
          <p:cNvSpPr>
            <a:spLocks noGrp="1"/>
          </p:cNvSpPr>
          <p:nvPr>
            <p:ph type="title"/>
          </p:nvPr>
        </p:nvSpPr>
        <p:spPr>
          <a:xfrm>
            <a:off x="704088" y="914400"/>
            <a:ext cx="3799763" cy="1473200"/>
          </a:xfrm>
        </p:spPr>
        <p:txBody>
          <a:bodyPr>
            <a:normAutofit/>
          </a:bodyPr>
          <a:lstStyle/>
          <a:p>
            <a:r>
              <a:rPr lang="en-US" sz="3600">
                <a:latin typeface="Segoe Script"/>
              </a:rPr>
              <a:t>"Dear Me..."</a:t>
            </a:r>
          </a:p>
        </p:txBody>
      </p:sp>
      <p:sp>
        <p:nvSpPr>
          <p:cNvPr id="3" name="Content Placeholder 2">
            <a:extLst>
              <a:ext uri="{FF2B5EF4-FFF2-40B4-BE49-F238E27FC236}">
                <a16:creationId xmlns:a16="http://schemas.microsoft.com/office/drawing/2014/main" id="{63B668A9-6D57-451F-D079-4B656024B837}"/>
              </a:ext>
            </a:extLst>
          </p:cNvPr>
          <p:cNvSpPr>
            <a:spLocks noGrp="1"/>
          </p:cNvSpPr>
          <p:nvPr>
            <p:ph idx="1"/>
          </p:nvPr>
        </p:nvSpPr>
        <p:spPr>
          <a:xfrm>
            <a:off x="704088" y="2387600"/>
            <a:ext cx="3799763" cy="3767328"/>
          </a:xfrm>
        </p:spPr>
        <p:txBody>
          <a:bodyPr vert="horz" lIns="91440" tIns="45720" rIns="91440" bIns="45720" rtlCol="0" anchor="t">
            <a:normAutofit/>
          </a:bodyPr>
          <a:lstStyle/>
          <a:p>
            <a:pPr marL="0" indent="0">
              <a:buNone/>
            </a:pPr>
            <a:r>
              <a:rPr lang="en-US"/>
              <a:t>This morning, as we listen to the music, </a:t>
            </a:r>
            <a:r>
              <a:rPr lang="en-US">
                <a:ea typeface="+mn-lt"/>
                <a:cs typeface="+mn-lt"/>
              </a:rPr>
              <a:t>write a letter to your future self. Describe the kind of person you want to be and how you will set an example.</a:t>
            </a:r>
          </a:p>
          <a:p>
            <a:pPr marL="0" indent="0">
              <a:buNone/>
            </a:pPr>
            <a:endParaRPr lang="en-US" sz="2400"/>
          </a:p>
          <a:p>
            <a:pPr marL="0" indent="0">
              <a:buNone/>
            </a:pPr>
            <a:r>
              <a:rPr lang="en-US" sz="2400">
                <a:hlinkClick r:id="rId3"/>
              </a:rPr>
              <a:t>Music</a:t>
            </a:r>
            <a:endParaRPr lang="en-US" sz="2400"/>
          </a:p>
        </p:txBody>
      </p:sp>
      <p:cxnSp>
        <p:nvCxnSpPr>
          <p:cNvPr id="11" name="Straight Connector 10">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5129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25 Prayers for Strength to Say &quot;God Give Me Strength&quot;">
            <a:extLst>
              <a:ext uri="{FF2B5EF4-FFF2-40B4-BE49-F238E27FC236}">
                <a16:creationId xmlns:a16="http://schemas.microsoft.com/office/drawing/2014/main" id="{B7E52937-B6A0-FFE2-460F-BAA89FC85DB7}"/>
              </a:ext>
            </a:extLst>
          </p:cNvPr>
          <p:cNvPicPr>
            <a:picLocks noChangeAspect="1"/>
          </p:cNvPicPr>
          <p:nvPr/>
        </p:nvPicPr>
        <p:blipFill>
          <a:blip r:embed="rId2"/>
          <a:srcRect l="37683" r="30353" b="-1"/>
          <a:stretch/>
        </p:blipFill>
        <p:spPr>
          <a:xfrm>
            <a:off x="20" y="-17929"/>
            <a:ext cx="4206220" cy="6875929"/>
          </a:xfrm>
          <a:prstGeom prst="rect">
            <a:avLst/>
          </a:prstGeom>
        </p:spPr>
      </p:pic>
      <p:sp>
        <p:nvSpPr>
          <p:cNvPr id="2" name="Title 1">
            <a:extLst>
              <a:ext uri="{FF2B5EF4-FFF2-40B4-BE49-F238E27FC236}">
                <a16:creationId xmlns:a16="http://schemas.microsoft.com/office/drawing/2014/main" id="{7F5BBC6C-6991-2B68-1794-7EE4BED1B167}"/>
              </a:ext>
            </a:extLst>
          </p:cNvPr>
          <p:cNvSpPr>
            <a:spLocks noGrp="1"/>
          </p:cNvSpPr>
          <p:nvPr>
            <p:ph type="title"/>
          </p:nvPr>
        </p:nvSpPr>
        <p:spPr>
          <a:xfrm>
            <a:off x="4866968" y="914400"/>
            <a:ext cx="6627924" cy="1307592"/>
          </a:xfrm>
        </p:spPr>
        <p:txBody>
          <a:bodyPr>
            <a:normAutofit/>
          </a:bodyPr>
          <a:lstStyle/>
          <a:p>
            <a:r>
              <a:rPr lang="en-US"/>
              <a:t>Let US </a:t>
            </a:r>
            <a:r>
              <a:rPr lang="en-US" err="1"/>
              <a:t>PRay</a:t>
            </a:r>
          </a:p>
        </p:txBody>
      </p:sp>
      <p:sp>
        <p:nvSpPr>
          <p:cNvPr id="3" name="Content Placeholder 2">
            <a:extLst>
              <a:ext uri="{FF2B5EF4-FFF2-40B4-BE49-F238E27FC236}">
                <a16:creationId xmlns:a16="http://schemas.microsoft.com/office/drawing/2014/main" id="{CA8F409C-E6BE-3ABF-2623-3AFC48D19900}"/>
              </a:ext>
            </a:extLst>
          </p:cNvPr>
          <p:cNvSpPr>
            <a:spLocks noGrp="1"/>
          </p:cNvSpPr>
          <p:nvPr>
            <p:ph idx="1"/>
          </p:nvPr>
        </p:nvSpPr>
        <p:spPr>
          <a:xfrm>
            <a:off x="4866968" y="2221992"/>
            <a:ext cx="6627924" cy="3739896"/>
          </a:xfrm>
        </p:spPr>
        <p:txBody>
          <a:bodyPr vert="horz" lIns="91440" tIns="45720" rIns="91440" bIns="45720" rtlCol="0" anchor="t">
            <a:normAutofit/>
          </a:bodyPr>
          <a:lstStyle/>
          <a:p>
            <a:pPr marL="0" indent="0">
              <a:buNone/>
            </a:pPr>
            <a:r>
              <a:rPr lang="en-US" b="1">
                <a:ea typeface="+mn-lt"/>
                <a:cs typeface="+mn-lt"/>
              </a:rPr>
              <a:t>Dear God,</a:t>
            </a:r>
            <a:endParaRPr lang="en-US"/>
          </a:p>
          <a:p>
            <a:pPr marL="0" indent="0">
              <a:buNone/>
            </a:pPr>
            <a:r>
              <a:rPr lang="en-US">
                <a:ea typeface="+mn-lt"/>
                <a:cs typeface="+mn-lt"/>
              </a:rPr>
              <a:t>Help me to become a person who inspires others through kindness, honesty, and love. Guide my words and actions so that I can be a positive example, today and in the future. Give me the courage to make choices that reflect Your goodness and the wisdom to lead others by showing care and compassion.</a:t>
            </a:r>
            <a:endParaRPr lang="en-US"/>
          </a:p>
          <a:p>
            <a:pPr marL="0" indent="0">
              <a:buNone/>
            </a:pPr>
            <a:r>
              <a:rPr lang="en-US" b="1">
                <a:ea typeface="+mn-lt"/>
                <a:cs typeface="+mn-lt"/>
              </a:rPr>
              <a:t>Amen.</a:t>
            </a:r>
            <a:endParaRPr lang="en-US"/>
          </a:p>
          <a:p>
            <a:endParaRPr lang="en-US"/>
          </a:p>
        </p:txBody>
      </p:sp>
      <p:cxnSp>
        <p:nvCxnSpPr>
          <p:cNvPr id="12" name="Straight Connector 11">
            <a:extLst>
              <a:ext uri="{FF2B5EF4-FFF2-40B4-BE49-F238E27FC236}">
                <a16:creationId xmlns:a16="http://schemas.microsoft.com/office/drawing/2014/main" id="{CDF57B02-07BB-407B-BB36-06D9C64A67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722376"/>
            <a:ext cx="647635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6855964-C920-48EB-8804-74291211C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6144768"/>
            <a:ext cx="64763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2501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C25E80D-D78B-648E-4FB7-F8CECB802EFC}"/>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F8922141-8746-BFE9-60BC-B58D91C8B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cxnSp>
        <p:nvCxnSpPr>
          <p:cNvPr id="27" name="Straight Connector 26">
            <a:extLst>
              <a:ext uri="{FF2B5EF4-FFF2-40B4-BE49-F238E27FC236}">
                <a16:creationId xmlns:a16="http://schemas.microsoft.com/office/drawing/2014/main" id="{A789D2A5-03F4-5BD2-7ACE-D16A2C49C8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What is Lent? Guide to It's Meaning and Purpose">
            <a:extLst>
              <a:ext uri="{FF2B5EF4-FFF2-40B4-BE49-F238E27FC236}">
                <a16:creationId xmlns:a16="http://schemas.microsoft.com/office/drawing/2014/main" id="{5256F47E-5F03-42DC-4837-4681A7BDE9CD}"/>
              </a:ext>
            </a:extLst>
          </p:cNvPr>
          <p:cNvPicPr>
            <a:picLocks noChangeAspect="1"/>
          </p:cNvPicPr>
          <p:nvPr/>
        </p:nvPicPr>
        <p:blipFill>
          <a:blip r:embed="rId2"/>
          <a:srcRect t="9091" r="15556" b="1"/>
          <a:stretch/>
        </p:blipFill>
        <p:spPr>
          <a:xfrm>
            <a:off x="20" y="10"/>
            <a:ext cx="12191979" cy="6857990"/>
          </a:xfrm>
          <a:prstGeom prst="rect">
            <a:avLst/>
          </a:prstGeom>
        </p:spPr>
      </p:pic>
      <p:sp>
        <p:nvSpPr>
          <p:cNvPr id="24" name="Rectangle 23">
            <a:extLst>
              <a:ext uri="{FF2B5EF4-FFF2-40B4-BE49-F238E27FC236}">
                <a16:creationId xmlns:a16="http://schemas.microsoft.com/office/drawing/2014/main" id="{8CAA13AB-BE70-2C74-3198-DCBC6826A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3811" y="423809"/>
            <a:ext cx="6858002" cy="6010383"/>
          </a:xfrm>
          <a:prstGeom prst="rect">
            <a:avLst/>
          </a:prstGeom>
          <a:gradFill>
            <a:gsLst>
              <a:gs pos="0">
                <a:schemeClr val="bg1">
                  <a:alpha val="0"/>
                </a:schemeClr>
              </a:gs>
              <a:gs pos="46000">
                <a:schemeClr val="bg1">
                  <a:alpha val="31000"/>
                </a:schemeClr>
              </a:gs>
              <a:gs pos="26000">
                <a:schemeClr val="bg1">
                  <a:alpha val="17000"/>
                </a:schemeClr>
              </a:gs>
              <a:gs pos="100000">
                <a:schemeClr val="bg1">
                  <a:alpha val="4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le 1">
            <a:extLst>
              <a:ext uri="{FF2B5EF4-FFF2-40B4-BE49-F238E27FC236}">
                <a16:creationId xmlns:a16="http://schemas.microsoft.com/office/drawing/2014/main" id="{A80EA441-3C06-2812-E27B-144A8C6F5FA8}"/>
              </a:ext>
            </a:extLst>
          </p:cNvPr>
          <p:cNvSpPr>
            <a:spLocks noGrp="1"/>
          </p:cNvSpPr>
          <p:nvPr>
            <p:ph type="ctrTitle"/>
          </p:nvPr>
        </p:nvSpPr>
        <p:spPr>
          <a:xfrm>
            <a:off x="313786" y="908651"/>
            <a:ext cx="5230366" cy="4005454"/>
          </a:xfrm>
        </p:spPr>
        <p:txBody>
          <a:bodyPr anchor="t">
            <a:normAutofit/>
          </a:bodyPr>
          <a:lstStyle/>
          <a:p>
            <a:r>
              <a:rPr lang="en-US" sz="6800"/>
              <a:t>An Example To Others</a:t>
            </a:r>
          </a:p>
        </p:txBody>
      </p:sp>
      <p:sp>
        <p:nvSpPr>
          <p:cNvPr id="3" name="Subtitle 2">
            <a:extLst>
              <a:ext uri="{FF2B5EF4-FFF2-40B4-BE49-F238E27FC236}">
                <a16:creationId xmlns:a16="http://schemas.microsoft.com/office/drawing/2014/main" id="{E9E038DC-F540-0233-6BF1-12F421E63665}"/>
              </a:ext>
            </a:extLst>
          </p:cNvPr>
          <p:cNvSpPr>
            <a:spLocks noGrp="1"/>
          </p:cNvSpPr>
          <p:nvPr>
            <p:ph type="subTitle" idx="1"/>
          </p:nvPr>
        </p:nvSpPr>
        <p:spPr>
          <a:xfrm>
            <a:off x="40617" y="5295048"/>
            <a:ext cx="4799615" cy="1187397"/>
          </a:xfrm>
        </p:spPr>
        <p:txBody>
          <a:bodyPr vert="horz" lIns="91440" tIns="45720" rIns="91440" bIns="45720" rtlCol="0" anchor="b">
            <a:normAutofit/>
          </a:bodyPr>
          <a:lstStyle/>
          <a:p>
            <a:pPr>
              <a:lnSpc>
                <a:spcPct val="100000"/>
              </a:lnSpc>
            </a:pPr>
            <a:r>
              <a:rPr lang="en-US"/>
              <a:t>Thoughts and Prayers </a:t>
            </a:r>
          </a:p>
          <a:p>
            <a:pPr>
              <a:lnSpc>
                <a:spcPct val="100000"/>
              </a:lnSpc>
            </a:pPr>
            <a:r>
              <a:rPr lang="en-US"/>
              <a:t>Monday 24th March – Friday 28th March</a:t>
            </a:r>
          </a:p>
        </p:txBody>
      </p:sp>
      <p:cxnSp>
        <p:nvCxnSpPr>
          <p:cNvPr id="26" name="Straight Connector 25">
            <a:extLst>
              <a:ext uri="{FF2B5EF4-FFF2-40B4-BE49-F238E27FC236}">
                <a16:creationId xmlns:a16="http://schemas.microsoft.com/office/drawing/2014/main" id="{C1A71461-421D-07BB-9C1F-7B591B135A1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9006" y="727509"/>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2673878"/>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48DD0-61DF-27E1-B6E6-DF46E766C058}"/>
              </a:ext>
            </a:extLst>
          </p:cNvPr>
          <p:cNvSpPr>
            <a:spLocks noGrp="1"/>
          </p:cNvSpPr>
          <p:nvPr>
            <p:ph type="title"/>
          </p:nvPr>
        </p:nvSpPr>
        <p:spPr>
          <a:xfrm>
            <a:off x="758144" y="741872"/>
            <a:ext cx="10691265" cy="1307592"/>
          </a:xfrm>
        </p:spPr>
        <p:txBody>
          <a:bodyPr/>
          <a:lstStyle/>
          <a:p>
            <a:pPr algn="ctr"/>
            <a:r>
              <a:rPr lang="en-US"/>
              <a:t>Our Scripture  this  week </a:t>
            </a:r>
          </a:p>
        </p:txBody>
      </p:sp>
      <p:pic>
        <p:nvPicPr>
          <p:cNvPr id="4" name="Online Media 3" title="Moses and the Exodus | Stories of the Bible">
            <a:hlinkClick r:id="" action="ppaction://media"/>
            <a:extLst>
              <a:ext uri="{FF2B5EF4-FFF2-40B4-BE49-F238E27FC236}">
                <a16:creationId xmlns:a16="http://schemas.microsoft.com/office/drawing/2014/main" id="{7A6F0BE1-BBA3-944A-CFC7-1DF375A7F7B8}"/>
              </a:ext>
            </a:extLst>
          </p:cNvPr>
          <p:cNvPicPr>
            <a:picLocks noGrp="1" noRot="1" noChangeAspect="1"/>
          </p:cNvPicPr>
          <p:nvPr>
            <p:ph idx="1"/>
            <a:videoFile r:link="rId1"/>
          </p:nvPr>
        </p:nvPicPr>
        <p:blipFill>
          <a:blip r:embed="rId3"/>
          <a:stretch>
            <a:fillRect/>
          </a:stretch>
        </p:blipFill>
        <p:spPr>
          <a:xfrm>
            <a:off x="1471643" y="1402991"/>
            <a:ext cx="9234966" cy="5278527"/>
          </a:xfrm>
        </p:spPr>
      </p:pic>
    </p:spTree>
    <p:extLst>
      <p:ext uri="{BB962C8B-B14F-4D97-AF65-F5344CB8AC3E}">
        <p14:creationId xmlns:p14="http://schemas.microsoft.com/office/powerpoint/2010/main" val="2950686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xodus 1-4 – The Story of Moses">
            <a:extLst>
              <a:ext uri="{FF2B5EF4-FFF2-40B4-BE49-F238E27FC236}">
                <a16:creationId xmlns:a16="http://schemas.microsoft.com/office/drawing/2014/main" id="{57BE7950-E70B-75F0-8CDA-C904D46F4B97}"/>
              </a:ext>
            </a:extLst>
          </p:cNvPr>
          <p:cNvPicPr>
            <a:picLocks noChangeAspect="1"/>
          </p:cNvPicPr>
          <p:nvPr/>
        </p:nvPicPr>
        <p:blipFill>
          <a:blip r:embed="rId2"/>
          <a:srcRect l="31693" r="15860" b="2"/>
          <a:stretch/>
        </p:blipFill>
        <p:spPr>
          <a:xfrm>
            <a:off x="6420752" y="731520"/>
            <a:ext cx="5055865" cy="5422392"/>
          </a:xfrm>
          <a:prstGeom prst="rect">
            <a:avLst/>
          </a:prstGeom>
        </p:spPr>
      </p:pic>
      <p:sp>
        <p:nvSpPr>
          <p:cNvPr id="2" name="Title 1">
            <a:extLst>
              <a:ext uri="{FF2B5EF4-FFF2-40B4-BE49-F238E27FC236}">
                <a16:creationId xmlns:a16="http://schemas.microsoft.com/office/drawing/2014/main" id="{5EA69FAB-61E8-2DCD-2A49-4FE2C06C660C}"/>
              </a:ext>
            </a:extLst>
          </p:cNvPr>
          <p:cNvSpPr>
            <a:spLocks noGrp="1"/>
          </p:cNvSpPr>
          <p:nvPr>
            <p:ph type="title"/>
          </p:nvPr>
        </p:nvSpPr>
        <p:spPr>
          <a:xfrm>
            <a:off x="704088" y="914400"/>
            <a:ext cx="5195889" cy="1316736"/>
          </a:xfrm>
        </p:spPr>
        <p:txBody>
          <a:bodyPr>
            <a:normAutofit/>
          </a:bodyPr>
          <a:lstStyle/>
          <a:p>
            <a:r>
              <a:rPr lang="en-US"/>
              <a:t>Exodus 3:15</a:t>
            </a:r>
          </a:p>
        </p:txBody>
      </p:sp>
      <p:sp>
        <p:nvSpPr>
          <p:cNvPr id="3" name="Content Placeholder 2">
            <a:extLst>
              <a:ext uri="{FF2B5EF4-FFF2-40B4-BE49-F238E27FC236}">
                <a16:creationId xmlns:a16="http://schemas.microsoft.com/office/drawing/2014/main" id="{8D1BB32A-80CB-6F77-FF80-63E518212B42}"/>
              </a:ext>
            </a:extLst>
          </p:cNvPr>
          <p:cNvSpPr>
            <a:spLocks noGrp="1"/>
          </p:cNvSpPr>
          <p:nvPr>
            <p:ph idx="1"/>
          </p:nvPr>
        </p:nvSpPr>
        <p:spPr>
          <a:xfrm>
            <a:off x="704088" y="2231136"/>
            <a:ext cx="5195889" cy="3931920"/>
          </a:xfrm>
        </p:spPr>
        <p:txBody>
          <a:bodyPr vert="horz" lIns="91440" tIns="45720" rIns="91440" bIns="45720" rtlCol="0" anchor="t">
            <a:normAutofit/>
          </a:bodyPr>
          <a:lstStyle/>
          <a:p>
            <a:pPr marL="0" indent="0">
              <a:lnSpc>
                <a:spcPct val="100000"/>
              </a:lnSpc>
              <a:buNone/>
            </a:pPr>
            <a:r>
              <a:rPr lang="en-US" sz="1700" b="1">
                <a:solidFill>
                  <a:srgbClr val="FF0000"/>
                </a:solidFill>
                <a:ea typeface="+mn-lt"/>
                <a:cs typeface="+mn-lt"/>
              </a:rPr>
              <a:t>Reader 1</a:t>
            </a:r>
            <a:r>
              <a:rPr lang="en-US" sz="1700">
                <a:solidFill>
                  <a:srgbClr val="FF0000"/>
                </a:solidFill>
                <a:ea typeface="+mn-lt"/>
                <a:cs typeface="+mn-lt"/>
              </a:rPr>
              <a:t> -</a:t>
            </a:r>
            <a:r>
              <a:rPr lang="en-US" sz="1700">
                <a:ea typeface="+mn-lt"/>
                <a:cs typeface="+mn-lt"/>
              </a:rPr>
              <a:t> This verse from </a:t>
            </a:r>
            <a:r>
              <a:rPr lang="en-US" sz="1700" b="1">
                <a:ea typeface="+mn-lt"/>
                <a:cs typeface="+mn-lt"/>
              </a:rPr>
              <a:t>Exodus 3:15</a:t>
            </a:r>
            <a:r>
              <a:rPr lang="en-US" sz="1700">
                <a:ea typeface="+mn-lt"/>
                <a:cs typeface="+mn-lt"/>
              </a:rPr>
              <a:t> is part of God’s powerful message to </a:t>
            </a:r>
            <a:r>
              <a:rPr lang="en-US" sz="1700" b="1">
                <a:ea typeface="+mn-lt"/>
                <a:cs typeface="+mn-lt"/>
              </a:rPr>
              <a:t>Moses</a:t>
            </a:r>
            <a:r>
              <a:rPr lang="en-US" sz="1700">
                <a:ea typeface="+mn-lt"/>
                <a:cs typeface="+mn-lt"/>
              </a:rPr>
              <a:t> at the burning bush. In this moment, God reveals His eternal identity, telling Moses to declare to the Israelites that </a:t>
            </a:r>
            <a:r>
              <a:rPr lang="en-US" sz="1700" b="1">
                <a:ea typeface="+mn-lt"/>
                <a:cs typeface="+mn-lt"/>
              </a:rPr>
              <a:t>"The Lord, the God of your fathers—the God of Abraham, the God of Isaac, and the God of Jacob"</a:t>
            </a:r>
            <a:r>
              <a:rPr lang="en-US" sz="1700">
                <a:ea typeface="+mn-lt"/>
                <a:cs typeface="+mn-lt"/>
              </a:rPr>
              <a:t> has sent him. This emphasizes that God is faithful across generations and is actively present in their lives.</a:t>
            </a:r>
            <a:endParaRPr lang="en-US" sz="1700"/>
          </a:p>
          <a:p>
            <a:pPr marL="0" indent="0">
              <a:lnSpc>
                <a:spcPct val="100000"/>
              </a:lnSpc>
              <a:buNone/>
            </a:pPr>
            <a:r>
              <a:rPr lang="en-US" sz="1700" b="1">
                <a:solidFill>
                  <a:srgbClr val="FF0000"/>
                </a:solidFill>
                <a:ea typeface="+mn-lt"/>
                <a:cs typeface="+mn-lt"/>
              </a:rPr>
              <a:t>Reader 2 </a:t>
            </a:r>
            <a:r>
              <a:rPr lang="en-US" sz="1700">
                <a:ea typeface="+mn-lt"/>
                <a:cs typeface="+mn-lt"/>
              </a:rPr>
              <a:t>- It also highlights that the same God who guided and provided for their ancestors is still working and will lead them to freedom. This verse reminds us that </a:t>
            </a:r>
            <a:r>
              <a:rPr lang="en-US" sz="1700" b="1">
                <a:ea typeface="+mn-lt"/>
                <a:cs typeface="+mn-lt"/>
              </a:rPr>
              <a:t>God’s promises are unchanging</a:t>
            </a:r>
            <a:r>
              <a:rPr lang="en-US" sz="1700">
                <a:ea typeface="+mn-lt"/>
                <a:cs typeface="+mn-lt"/>
              </a:rPr>
              <a:t>, and He continues to call people to be examples of His love and truth in the world.</a:t>
            </a:r>
            <a:endParaRPr lang="en-US" sz="1700"/>
          </a:p>
          <a:p>
            <a:pPr>
              <a:lnSpc>
                <a:spcPct val="100000"/>
              </a:lnSpc>
            </a:pPr>
            <a:endParaRPr lang="en-US" sz="1700"/>
          </a:p>
        </p:txBody>
      </p:sp>
      <p:cxnSp>
        <p:nvCxnSpPr>
          <p:cNvPr id="11" name="Straight Connector 10">
            <a:extLst>
              <a:ext uri="{FF2B5EF4-FFF2-40B4-BE49-F238E27FC236}">
                <a16:creationId xmlns:a16="http://schemas.microsoft.com/office/drawing/2014/main" id="{4583FD9E-C5A7-96F7-951D-7D292013CD5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9885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calendar with green and white text&#10;&#10;Description automatically generated">
            <a:extLst>
              <a:ext uri="{FF2B5EF4-FFF2-40B4-BE49-F238E27FC236}">
                <a16:creationId xmlns:a16="http://schemas.microsoft.com/office/drawing/2014/main" id="{81F6FBB1-A48C-4B85-CAF9-5C812565D73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91525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77AD57-5022-95F2-0762-42E01AD43D1C}"/>
              </a:ext>
            </a:extLst>
          </p:cNvPr>
          <p:cNvSpPr>
            <a:spLocks noGrp="1"/>
          </p:cNvSpPr>
          <p:nvPr>
            <p:ph type="title"/>
          </p:nvPr>
        </p:nvSpPr>
        <p:spPr>
          <a:xfrm>
            <a:off x="704088" y="914400"/>
            <a:ext cx="10687812" cy="798194"/>
          </a:xfrm>
        </p:spPr>
        <p:txBody>
          <a:bodyPr>
            <a:normAutofit/>
          </a:bodyPr>
          <a:lstStyle/>
          <a:p>
            <a:r>
              <a:rPr lang="en-US"/>
              <a:t>Let's Reflect</a:t>
            </a:r>
          </a:p>
        </p:txBody>
      </p:sp>
      <p:sp>
        <p:nvSpPr>
          <p:cNvPr id="3" name="Content Placeholder 2">
            <a:extLst>
              <a:ext uri="{FF2B5EF4-FFF2-40B4-BE49-F238E27FC236}">
                <a16:creationId xmlns:a16="http://schemas.microsoft.com/office/drawing/2014/main" id="{10DC97A8-B7E6-3AF9-A7F8-55126B78CC7C}"/>
              </a:ext>
            </a:extLst>
          </p:cNvPr>
          <p:cNvSpPr>
            <a:spLocks noGrp="1"/>
          </p:cNvSpPr>
          <p:nvPr>
            <p:ph idx="1"/>
          </p:nvPr>
        </p:nvSpPr>
        <p:spPr>
          <a:xfrm>
            <a:off x="7200900" y="1849121"/>
            <a:ext cx="4191001" cy="4139626"/>
          </a:xfrm>
        </p:spPr>
        <p:txBody>
          <a:bodyPr vert="horz" lIns="91440" tIns="45720" rIns="91440" bIns="45720" rtlCol="0" anchor="b">
            <a:normAutofit/>
          </a:bodyPr>
          <a:lstStyle/>
          <a:p>
            <a:pPr>
              <a:lnSpc>
                <a:spcPct val="100000"/>
              </a:lnSpc>
            </a:pPr>
            <a:r>
              <a:rPr lang="en-US" sz="1700" b="1">
                <a:ea typeface="+mn-lt"/>
                <a:cs typeface="+mn-lt"/>
              </a:rPr>
              <a:t>How has God shown His faithfulness in your life, just as He was faithful to Abraham, Isaac, and Jacob?</a:t>
            </a:r>
            <a:endParaRPr lang="en-US" sz="1700"/>
          </a:p>
          <a:p>
            <a:pPr>
              <a:lnSpc>
                <a:spcPct val="100000"/>
              </a:lnSpc>
            </a:pPr>
            <a:r>
              <a:rPr lang="en-US" sz="1700" b="1">
                <a:ea typeface="+mn-lt"/>
                <a:cs typeface="+mn-lt"/>
              </a:rPr>
              <a:t>What does it mean to you that God is the same “yesterday, today, and forever”?</a:t>
            </a:r>
            <a:endParaRPr lang="en-US" sz="1700"/>
          </a:p>
          <a:p>
            <a:pPr>
              <a:lnSpc>
                <a:spcPct val="100000"/>
              </a:lnSpc>
            </a:pPr>
            <a:r>
              <a:rPr lang="en-US" sz="1700" b="1">
                <a:ea typeface="+mn-lt"/>
                <a:cs typeface="+mn-lt"/>
              </a:rPr>
              <a:t>In what areas of your life do you feel God is calling you to be an example to others?</a:t>
            </a:r>
            <a:endParaRPr lang="en-US" sz="1700"/>
          </a:p>
          <a:p>
            <a:pPr>
              <a:lnSpc>
                <a:spcPct val="100000"/>
              </a:lnSpc>
            </a:pPr>
            <a:r>
              <a:rPr lang="en-US" sz="1700" b="1">
                <a:ea typeface="+mn-lt"/>
                <a:cs typeface="+mn-lt"/>
              </a:rPr>
              <a:t>How can you trust God more in your everyday decisions, knowing that He has been faithful to generations before you?</a:t>
            </a:r>
            <a:endParaRPr lang="en-US" sz="1700"/>
          </a:p>
          <a:p>
            <a:pPr marL="0" indent="0">
              <a:lnSpc>
                <a:spcPct val="100000"/>
              </a:lnSpc>
              <a:buNone/>
            </a:pPr>
            <a:endParaRPr lang="en-US" sz="1700" b="1"/>
          </a:p>
          <a:p>
            <a:pPr>
              <a:lnSpc>
                <a:spcPct val="100000"/>
              </a:lnSpc>
            </a:pPr>
            <a:endParaRPr lang="en-US" sz="1700"/>
          </a:p>
        </p:txBody>
      </p:sp>
      <p:cxnSp>
        <p:nvCxnSpPr>
          <p:cNvPr id="11" name="Straight Connector 10">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3900"/>
            <a:ext cx="10588752"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Promoting Reflection for Educator Learning | Steve Barkley">
            <a:extLst>
              <a:ext uri="{FF2B5EF4-FFF2-40B4-BE49-F238E27FC236}">
                <a16:creationId xmlns:a16="http://schemas.microsoft.com/office/drawing/2014/main" id="{D0D01AC3-072A-5EF9-E586-BD51BCC34120}"/>
              </a:ext>
            </a:extLst>
          </p:cNvPr>
          <p:cNvPicPr>
            <a:picLocks noChangeAspect="1"/>
          </p:cNvPicPr>
          <p:nvPr/>
        </p:nvPicPr>
        <p:blipFill>
          <a:blip r:embed="rId2"/>
          <a:stretch>
            <a:fillRect/>
          </a:stretch>
        </p:blipFill>
        <p:spPr>
          <a:xfrm>
            <a:off x="800100" y="1955879"/>
            <a:ext cx="6072188" cy="4053185"/>
          </a:xfrm>
          <a:prstGeom prst="rect">
            <a:avLst/>
          </a:prstGeom>
        </p:spPr>
      </p:pic>
      <p:cxnSp>
        <p:nvCxnSpPr>
          <p:cNvPr id="13" name="Straight Connector 12">
            <a:extLst>
              <a:ext uri="{FF2B5EF4-FFF2-40B4-BE49-F238E27FC236}">
                <a16:creationId xmlns:a16="http://schemas.microsoft.com/office/drawing/2014/main" id="{8E0104E4-99BC-494F-8342-F250828E574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9065" y="6145599"/>
            <a:ext cx="105828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1680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25 Prayers for Strength to Say &quot;God Give Me Strength&quot;">
            <a:extLst>
              <a:ext uri="{FF2B5EF4-FFF2-40B4-BE49-F238E27FC236}">
                <a16:creationId xmlns:a16="http://schemas.microsoft.com/office/drawing/2014/main" id="{5C20EDE2-1961-8E22-707B-63B1576B9E4E}"/>
              </a:ext>
            </a:extLst>
          </p:cNvPr>
          <p:cNvPicPr>
            <a:picLocks noChangeAspect="1"/>
          </p:cNvPicPr>
          <p:nvPr/>
        </p:nvPicPr>
        <p:blipFill>
          <a:blip r:embed="rId2"/>
          <a:srcRect l="35900" r="28569" b="-1"/>
          <a:stretch/>
        </p:blipFill>
        <p:spPr>
          <a:xfrm>
            <a:off x="20" y="-1"/>
            <a:ext cx="4663420" cy="6858001"/>
          </a:xfrm>
          <a:prstGeom prst="rect">
            <a:avLst/>
          </a:prstGeom>
        </p:spPr>
      </p:pic>
      <p:sp>
        <p:nvSpPr>
          <p:cNvPr id="14" name="Title 13">
            <a:extLst>
              <a:ext uri="{FF2B5EF4-FFF2-40B4-BE49-F238E27FC236}">
                <a16:creationId xmlns:a16="http://schemas.microsoft.com/office/drawing/2014/main" id="{7F631BEB-D49D-C2E7-DE58-50053369BC6E}"/>
              </a:ext>
            </a:extLst>
          </p:cNvPr>
          <p:cNvSpPr>
            <a:spLocks noGrp="1"/>
          </p:cNvSpPr>
          <p:nvPr>
            <p:ph type="title"/>
          </p:nvPr>
        </p:nvSpPr>
        <p:spPr>
          <a:xfrm>
            <a:off x="5248656" y="914400"/>
            <a:ext cx="6236208" cy="1307592"/>
          </a:xfrm>
        </p:spPr>
        <p:txBody>
          <a:bodyPr>
            <a:normAutofit/>
          </a:bodyPr>
          <a:lstStyle/>
          <a:p>
            <a:r>
              <a:rPr lang="en-US"/>
              <a:t>Let US Pray</a:t>
            </a:r>
          </a:p>
        </p:txBody>
      </p:sp>
      <p:sp>
        <p:nvSpPr>
          <p:cNvPr id="32" name="Content Placeholder 31">
            <a:extLst>
              <a:ext uri="{FF2B5EF4-FFF2-40B4-BE49-F238E27FC236}">
                <a16:creationId xmlns:a16="http://schemas.microsoft.com/office/drawing/2014/main" id="{2D7AE038-E5FB-9C89-733B-E3ED30AE4910}"/>
              </a:ext>
            </a:extLst>
          </p:cNvPr>
          <p:cNvSpPr>
            <a:spLocks noGrp="1"/>
          </p:cNvSpPr>
          <p:nvPr>
            <p:ph idx="1"/>
          </p:nvPr>
        </p:nvSpPr>
        <p:spPr>
          <a:xfrm>
            <a:off x="5248656" y="2221992"/>
            <a:ext cx="6236208" cy="3941064"/>
          </a:xfrm>
        </p:spPr>
        <p:txBody>
          <a:bodyPr vert="horz" lIns="91440" tIns="45720" rIns="91440" bIns="45720" rtlCol="0">
            <a:normAutofit/>
          </a:bodyPr>
          <a:lstStyle/>
          <a:p>
            <a:pPr>
              <a:buNone/>
            </a:pPr>
            <a:r>
              <a:rPr lang="en-US" b="1">
                <a:ea typeface="+mn-lt"/>
                <a:cs typeface="+mn-lt"/>
              </a:rPr>
              <a:t>Dear God,</a:t>
            </a:r>
            <a:br>
              <a:rPr lang="en-US" b="1">
                <a:ea typeface="+mn-lt"/>
                <a:cs typeface="+mn-lt"/>
              </a:rPr>
            </a:br>
            <a:r>
              <a:rPr lang="en-US" b="1">
                <a:ea typeface="+mn-lt"/>
                <a:cs typeface="+mn-lt"/>
              </a:rPr>
              <a:t> Thank You for being faithful throughout generations, from Abraham to Isaac to Jacob, and to us today. Help me to trust in Your constant presence and to follow Your calling to be a positive example for others. May I reflect Your love and mercy in my actions, just as You have been faithful to me. Guide me in using my gifts to serve others and to share the hope I have in You.</a:t>
            </a:r>
            <a:endParaRPr lang="en-US"/>
          </a:p>
          <a:p>
            <a:pPr>
              <a:buNone/>
            </a:pPr>
            <a:r>
              <a:rPr lang="en-US" b="1">
                <a:ea typeface="+mn-lt"/>
                <a:cs typeface="+mn-lt"/>
              </a:rPr>
              <a:t>Amen.</a:t>
            </a:r>
            <a:endParaRPr lang="en-US"/>
          </a:p>
          <a:p>
            <a:pPr marL="0" indent="0">
              <a:buNone/>
            </a:pPr>
            <a:endParaRPr lang="en-US"/>
          </a:p>
        </p:txBody>
      </p:sp>
      <p:cxnSp>
        <p:nvCxnSpPr>
          <p:cNvPr id="41" name="Straight Connector 40">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46871"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1609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7265E3-624A-48A4-510D-1D8AE2B04031}"/>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5822FB24-9501-8C33-4AAA-F1121FB2F2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cxnSp>
        <p:nvCxnSpPr>
          <p:cNvPr id="27" name="Straight Connector 26">
            <a:extLst>
              <a:ext uri="{FF2B5EF4-FFF2-40B4-BE49-F238E27FC236}">
                <a16:creationId xmlns:a16="http://schemas.microsoft.com/office/drawing/2014/main" id="{259310CA-D400-CD42-2EBE-4102968C03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What is Lent? Guide to It's Meaning and Purpose">
            <a:extLst>
              <a:ext uri="{FF2B5EF4-FFF2-40B4-BE49-F238E27FC236}">
                <a16:creationId xmlns:a16="http://schemas.microsoft.com/office/drawing/2014/main" id="{49C3F35F-34C3-D82E-31CD-42D83CD6CF04}"/>
              </a:ext>
            </a:extLst>
          </p:cNvPr>
          <p:cNvPicPr>
            <a:picLocks noChangeAspect="1"/>
          </p:cNvPicPr>
          <p:nvPr/>
        </p:nvPicPr>
        <p:blipFill>
          <a:blip r:embed="rId2"/>
          <a:srcRect t="9091" r="15556" b="1"/>
          <a:stretch/>
        </p:blipFill>
        <p:spPr>
          <a:xfrm>
            <a:off x="20" y="10"/>
            <a:ext cx="12191979" cy="6857990"/>
          </a:xfrm>
          <a:prstGeom prst="rect">
            <a:avLst/>
          </a:prstGeom>
        </p:spPr>
      </p:pic>
      <p:sp>
        <p:nvSpPr>
          <p:cNvPr id="24" name="Rectangle 23">
            <a:extLst>
              <a:ext uri="{FF2B5EF4-FFF2-40B4-BE49-F238E27FC236}">
                <a16:creationId xmlns:a16="http://schemas.microsoft.com/office/drawing/2014/main" id="{1E06FF6C-C530-B648-5E74-3C0A736B1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3811" y="423809"/>
            <a:ext cx="6858002" cy="6010383"/>
          </a:xfrm>
          <a:prstGeom prst="rect">
            <a:avLst/>
          </a:prstGeom>
          <a:gradFill>
            <a:gsLst>
              <a:gs pos="0">
                <a:schemeClr val="bg1">
                  <a:alpha val="0"/>
                </a:schemeClr>
              </a:gs>
              <a:gs pos="46000">
                <a:schemeClr val="bg1">
                  <a:alpha val="31000"/>
                </a:schemeClr>
              </a:gs>
              <a:gs pos="26000">
                <a:schemeClr val="bg1">
                  <a:alpha val="17000"/>
                </a:schemeClr>
              </a:gs>
              <a:gs pos="100000">
                <a:schemeClr val="bg1">
                  <a:alpha val="4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le 1">
            <a:extLst>
              <a:ext uri="{FF2B5EF4-FFF2-40B4-BE49-F238E27FC236}">
                <a16:creationId xmlns:a16="http://schemas.microsoft.com/office/drawing/2014/main" id="{7D1B11F3-8280-3CA1-8DB1-848E9B01FD1E}"/>
              </a:ext>
            </a:extLst>
          </p:cNvPr>
          <p:cNvSpPr>
            <a:spLocks noGrp="1"/>
          </p:cNvSpPr>
          <p:nvPr>
            <p:ph type="ctrTitle"/>
          </p:nvPr>
        </p:nvSpPr>
        <p:spPr>
          <a:xfrm>
            <a:off x="313786" y="908651"/>
            <a:ext cx="5230366" cy="4005454"/>
          </a:xfrm>
        </p:spPr>
        <p:txBody>
          <a:bodyPr anchor="t">
            <a:normAutofit/>
          </a:bodyPr>
          <a:lstStyle/>
          <a:p>
            <a:r>
              <a:rPr lang="en-US" sz="6800"/>
              <a:t>An Example To Others</a:t>
            </a:r>
          </a:p>
        </p:txBody>
      </p:sp>
      <p:sp>
        <p:nvSpPr>
          <p:cNvPr id="3" name="Subtitle 2">
            <a:extLst>
              <a:ext uri="{FF2B5EF4-FFF2-40B4-BE49-F238E27FC236}">
                <a16:creationId xmlns:a16="http://schemas.microsoft.com/office/drawing/2014/main" id="{C521D6C8-7E30-DC00-91E9-56B64CB85AC7}"/>
              </a:ext>
            </a:extLst>
          </p:cNvPr>
          <p:cNvSpPr>
            <a:spLocks noGrp="1"/>
          </p:cNvSpPr>
          <p:nvPr>
            <p:ph type="subTitle" idx="1"/>
          </p:nvPr>
        </p:nvSpPr>
        <p:spPr>
          <a:xfrm>
            <a:off x="40617" y="5295048"/>
            <a:ext cx="4799615" cy="1187397"/>
          </a:xfrm>
        </p:spPr>
        <p:txBody>
          <a:bodyPr vert="horz" lIns="91440" tIns="45720" rIns="91440" bIns="45720" rtlCol="0" anchor="b">
            <a:normAutofit/>
          </a:bodyPr>
          <a:lstStyle/>
          <a:p>
            <a:pPr>
              <a:lnSpc>
                <a:spcPct val="100000"/>
              </a:lnSpc>
            </a:pPr>
            <a:r>
              <a:rPr lang="en-US"/>
              <a:t>Thoughts and Prayers </a:t>
            </a:r>
          </a:p>
          <a:p>
            <a:pPr>
              <a:lnSpc>
                <a:spcPct val="100000"/>
              </a:lnSpc>
            </a:pPr>
            <a:r>
              <a:rPr lang="en-US"/>
              <a:t>Monday 24th March – Friday 28th March</a:t>
            </a:r>
          </a:p>
        </p:txBody>
      </p:sp>
      <p:cxnSp>
        <p:nvCxnSpPr>
          <p:cNvPr id="26" name="Straight Connector 25">
            <a:extLst>
              <a:ext uri="{FF2B5EF4-FFF2-40B4-BE49-F238E27FC236}">
                <a16:creationId xmlns:a16="http://schemas.microsoft.com/office/drawing/2014/main" id="{B25D4C03-7468-C69D-7AFC-5C44197EC8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9006" y="727509"/>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5607354"/>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What Is Lent, &amp; When Is It in 2025? The History &amp; Meaning of Lent">
            <a:extLst>
              <a:ext uri="{FF2B5EF4-FFF2-40B4-BE49-F238E27FC236}">
                <a16:creationId xmlns:a16="http://schemas.microsoft.com/office/drawing/2014/main" id="{73770DA0-3546-1A14-72B1-BF8F7E708998}"/>
              </a:ext>
            </a:extLst>
          </p:cNvPr>
          <p:cNvPicPr>
            <a:picLocks noChangeAspect="1"/>
          </p:cNvPicPr>
          <p:nvPr/>
        </p:nvPicPr>
        <p:blipFill>
          <a:blip r:embed="rId2"/>
          <a:srcRect l="10199" r="10053" b="2"/>
          <a:stretch/>
        </p:blipFill>
        <p:spPr>
          <a:xfrm>
            <a:off x="4981575" y="735286"/>
            <a:ext cx="6495042" cy="5419642"/>
          </a:xfrm>
          <a:prstGeom prst="rect">
            <a:avLst/>
          </a:prstGeom>
        </p:spPr>
      </p:pic>
      <p:sp>
        <p:nvSpPr>
          <p:cNvPr id="2" name="Title 1">
            <a:extLst>
              <a:ext uri="{FF2B5EF4-FFF2-40B4-BE49-F238E27FC236}">
                <a16:creationId xmlns:a16="http://schemas.microsoft.com/office/drawing/2014/main" id="{B885BFC7-7933-DA83-A414-2DC6DF06EB25}"/>
              </a:ext>
            </a:extLst>
          </p:cNvPr>
          <p:cNvSpPr>
            <a:spLocks noGrp="1"/>
          </p:cNvSpPr>
          <p:nvPr>
            <p:ph type="title"/>
          </p:nvPr>
        </p:nvSpPr>
        <p:spPr>
          <a:xfrm>
            <a:off x="704088" y="914400"/>
            <a:ext cx="3799763" cy="1473200"/>
          </a:xfrm>
        </p:spPr>
        <p:txBody>
          <a:bodyPr>
            <a:normAutofit fontScale="90000"/>
          </a:bodyPr>
          <a:lstStyle/>
          <a:p>
            <a:r>
              <a:rPr lang="en-US" sz="3600"/>
              <a:t>An Example To Others During Lent</a:t>
            </a:r>
          </a:p>
        </p:txBody>
      </p:sp>
      <p:sp>
        <p:nvSpPr>
          <p:cNvPr id="3" name="Content Placeholder 2">
            <a:extLst>
              <a:ext uri="{FF2B5EF4-FFF2-40B4-BE49-F238E27FC236}">
                <a16:creationId xmlns:a16="http://schemas.microsoft.com/office/drawing/2014/main" id="{59D815A3-A96B-75F3-9EEA-550D7421DD62}"/>
              </a:ext>
            </a:extLst>
          </p:cNvPr>
          <p:cNvSpPr>
            <a:spLocks noGrp="1"/>
          </p:cNvSpPr>
          <p:nvPr>
            <p:ph idx="1"/>
          </p:nvPr>
        </p:nvSpPr>
        <p:spPr>
          <a:xfrm>
            <a:off x="704088" y="2632015"/>
            <a:ext cx="3799763" cy="3767328"/>
          </a:xfrm>
        </p:spPr>
        <p:txBody>
          <a:bodyPr vert="horz" lIns="91440" tIns="45720" rIns="91440" bIns="45720" rtlCol="0" anchor="t">
            <a:normAutofit/>
          </a:bodyPr>
          <a:lstStyle/>
          <a:p>
            <a:pPr marL="0" indent="0">
              <a:lnSpc>
                <a:spcPct val="100000"/>
              </a:lnSpc>
              <a:buNone/>
            </a:pPr>
            <a:r>
              <a:rPr lang="en-US" sz="1400" b="1">
                <a:ea typeface="+mn-lt"/>
                <a:cs typeface="+mn-lt"/>
              </a:rPr>
              <a:t>Lent is a time of reflection, sacrifice, and spiritual growth, offering us a chance to become better examples to others.</a:t>
            </a:r>
            <a:r>
              <a:rPr lang="en-US" sz="1400">
                <a:ea typeface="+mn-lt"/>
                <a:cs typeface="+mn-lt"/>
              </a:rPr>
              <a:t> During these 40 days, many people give up something or take on new habits to draw closer to God.</a:t>
            </a:r>
          </a:p>
          <a:p>
            <a:pPr marL="0" indent="0">
              <a:lnSpc>
                <a:spcPct val="100000"/>
              </a:lnSpc>
              <a:buNone/>
            </a:pPr>
            <a:r>
              <a:rPr lang="en-US" sz="1400">
                <a:ea typeface="+mn-lt"/>
                <a:cs typeface="+mn-lt"/>
              </a:rPr>
              <a:t> This practice is not just about personal discipline—it is also a way to reflect Christ’s love through our actions. When we choose kindness, forgiveness, and generosity during Lent, we set a positive example for those around us.</a:t>
            </a:r>
          </a:p>
          <a:p>
            <a:pPr marL="0" indent="0">
              <a:lnSpc>
                <a:spcPct val="100000"/>
              </a:lnSpc>
              <a:buNone/>
            </a:pPr>
            <a:r>
              <a:rPr lang="en-US" sz="1400">
                <a:ea typeface="+mn-lt"/>
                <a:cs typeface="+mn-lt"/>
              </a:rPr>
              <a:t> Just as Jesus showed compassion and selflessness, Lent invites us to follow His example by serving others and living out our faith in everyday life</a:t>
            </a:r>
            <a:endParaRPr lang="en-US" sz="1400"/>
          </a:p>
        </p:txBody>
      </p:sp>
      <p:cxnSp>
        <p:nvCxnSpPr>
          <p:cNvPr id="11" name="Straight Connector 10">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4173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51D5D-790C-D1BD-87EF-A043F9ED14A0}"/>
              </a:ext>
            </a:extLst>
          </p:cNvPr>
          <p:cNvSpPr>
            <a:spLocks noGrp="1"/>
          </p:cNvSpPr>
          <p:nvPr>
            <p:ph type="title"/>
          </p:nvPr>
        </p:nvSpPr>
        <p:spPr/>
        <p:txBody>
          <a:bodyPr/>
          <a:lstStyle/>
          <a:p>
            <a:endParaRPr lang="en-US"/>
          </a:p>
        </p:txBody>
      </p:sp>
      <p:pic>
        <p:nvPicPr>
          <p:cNvPr id="4" name="Online Media 3" title="LENT: A Season of Renewal">
            <a:hlinkClick r:id="" action="ppaction://media"/>
            <a:extLst>
              <a:ext uri="{FF2B5EF4-FFF2-40B4-BE49-F238E27FC236}">
                <a16:creationId xmlns:a16="http://schemas.microsoft.com/office/drawing/2014/main" id="{1A908961-BACD-CD10-0971-6DC2AA223563}"/>
              </a:ext>
            </a:extLst>
          </p:cNvPr>
          <p:cNvPicPr>
            <a:picLocks noGrp="1" noRot="1" noChangeAspect="1"/>
          </p:cNvPicPr>
          <p:nvPr>
            <p:ph idx="1"/>
            <a:videoFile r:link="rId1"/>
          </p:nvPr>
        </p:nvPicPr>
        <p:blipFill>
          <a:blip r:embed="rId3"/>
          <a:stretch>
            <a:fillRect/>
          </a:stretch>
        </p:blipFill>
        <p:spPr>
          <a:xfrm>
            <a:off x="5153" y="8388"/>
            <a:ext cx="12167946" cy="6845658"/>
          </a:xfrm>
        </p:spPr>
      </p:pic>
    </p:spTree>
    <p:extLst>
      <p:ext uri="{BB962C8B-B14F-4D97-AF65-F5344CB8AC3E}">
        <p14:creationId xmlns:p14="http://schemas.microsoft.com/office/powerpoint/2010/main" val="1712933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he Season of Great Lent - Believers Eastern Church">
            <a:extLst>
              <a:ext uri="{FF2B5EF4-FFF2-40B4-BE49-F238E27FC236}">
                <a16:creationId xmlns:a16="http://schemas.microsoft.com/office/drawing/2014/main" id="{91EFBB24-B98A-51CB-D726-F948C78AE40F}"/>
              </a:ext>
            </a:extLst>
          </p:cNvPr>
          <p:cNvPicPr>
            <a:picLocks noChangeAspect="1"/>
          </p:cNvPicPr>
          <p:nvPr/>
        </p:nvPicPr>
        <p:blipFill>
          <a:blip r:embed="rId2"/>
          <a:srcRect l="12432" r="37773"/>
          <a:stretch/>
        </p:blipFill>
        <p:spPr>
          <a:xfrm>
            <a:off x="20" y="10"/>
            <a:ext cx="6044164" cy="6857990"/>
          </a:xfrm>
          <a:prstGeom prst="rect">
            <a:avLst/>
          </a:prstGeom>
        </p:spPr>
      </p:pic>
      <p:sp>
        <p:nvSpPr>
          <p:cNvPr id="2" name="Title 1">
            <a:extLst>
              <a:ext uri="{FF2B5EF4-FFF2-40B4-BE49-F238E27FC236}">
                <a16:creationId xmlns:a16="http://schemas.microsoft.com/office/drawing/2014/main" id="{69F0313C-EC3F-F09F-BAB0-6E7733ED86AD}"/>
              </a:ext>
            </a:extLst>
          </p:cNvPr>
          <p:cNvSpPr>
            <a:spLocks noGrp="1"/>
          </p:cNvSpPr>
          <p:nvPr>
            <p:ph type="title"/>
          </p:nvPr>
        </p:nvSpPr>
        <p:spPr>
          <a:xfrm>
            <a:off x="6696186" y="909637"/>
            <a:ext cx="4800600" cy="1307592"/>
          </a:xfrm>
        </p:spPr>
        <p:txBody>
          <a:bodyPr>
            <a:normAutofit/>
          </a:bodyPr>
          <a:lstStyle/>
          <a:p>
            <a:r>
              <a:rPr lang="en-US"/>
              <a:t>Letting Go at Lent</a:t>
            </a:r>
          </a:p>
        </p:txBody>
      </p:sp>
      <p:sp>
        <p:nvSpPr>
          <p:cNvPr id="3" name="Content Placeholder 2">
            <a:extLst>
              <a:ext uri="{FF2B5EF4-FFF2-40B4-BE49-F238E27FC236}">
                <a16:creationId xmlns:a16="http://schemas.microsoft.com/office/drawing/2014/main" id="{05DBD915-08D1-07E3-0A56-4DDB0E2CCB5F}"/>
              </a:ext>
            </a:extLst>
          </p:cNvPr>
          <p:cNvSpPr>
            <a:spLocks noGrp="1"/>
          </p:cNvSpPr>
          <p:nvPr>
            <p:ph idx="1"/>
          </p:nvPr>
        </p:nvSpPr>
        <p:spPr>
          <a:xfrm>
            <a:off x="6696186" y="2221992"/>
            <a:ext cx="4800600" cy="3739896"/>
          </a:xfrm>
        </p:spPr>
        <p:txBody>
          <a:bodyPr vert="horz" lIns="91440" tIns="45720" rIns="91440" bIns="45720" rtlCol="0">
            <a:normAutofit/>
          </a:bodyPr>
          <a:lstStyle/>
          <a:p>
            <a:pPr marL="0" indent="0">
              <a:buNone/>
            </a:pPr>
            <a:r>
              <a:rPr lang="en-US">
                <a:ea typeface="+mn-lt"/>
                <a:cs typeface="+mn-lt"/>
              </a:rPr>
              <a:t>Individually, think of one habit or attitude you could "let go" of during Lent to be a better example (e.g., complaining, gossiping)</a:t>
            </a:r>
          </a:p>
          <a:p>
            <a:pPr marL="0" indent="0">
              <a:buNone/>
            </a:pPr>
            <a:endParaRPr lang="en-US"/>
          </a:p>
          <a:p>
            <a:pPr marL="0" indent="0">
              <a:buNone/>
            </a:pPr>
            <a:r>
              <a:rPr lang="en-US">
                <a:ea typeface="+mn-lt"/>
                <a:cs typeface="+mn-lt"/>
              </a:rPr>
              <a:t>With a partner, discuss one action you could take during Lent to serve others (e.g., writing kind notes, helping at home, charity..).</a:t>
            </a:r>
            <a:endParaRPr lang="en-US"/>
          </a:p>
          <a:p>
            <a:pPr marL="0" indent="0">
              <a:buNone/>
            </a:pPr>
            <a:endParaRPr lang="en-US"/>
          </a:p>
          <a:p>
            <a:pPr marL="0" indent="0">
              <a:buNone/>
            </a:pPr>
            <a:endParaRPr lang="en-US"/>
          </a:p>
        </p:txBody>
      </p:sp>
      <p:cxnSp>
        <p:nvCxnSpPr>
          <p:cNvPr id="12" name="Straight Connector 11">
            <a:extLst>
              <a:ext uri="{FF2B5EF4-FFF2-40B4-BE49-F238E27FC236}">
                <a16:creationId xmlns:a16="http://schemas.microsoft.com/office/drawing/2014/main" id="{511FC409-B3C2-4F68-865C-C5333D6F27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81300" y="723900"/>
            <a:ext cx="4610075"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810270D-76A7-44B3-9746-7EDF578860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81300" y="6142781"/>
            <a:ext cx="4610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97155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25 Prayers for Strength to Say &quot;God Give Me Strength&quot;">
            <a:extLst>
              <a:ext uri="{FF2B5EF4-FFF2-40B4-BE49-F238E27FC236}">
                <a16:creationId xmlns:a16="http://schemas.microsoft.com/office/drawing/2014/main" id="{95D2C7F9-8ECF-2A4C-9C75-4C42D1DDDC6A}"/>
              </a:ext>
            </a:extLst>
          </p:cNvPr>
          <p:cNvPicPr>
            <a:picLocks noChangeAspect="1"/>
          </p:cNvPicPr>
          <p:nvPr/>
        </p:nvPicPr>
        <p:blipFill>
          <a:blip r:embed="rId2"/>
          <a:srcRect l="35900" r="28569" b="-1"/>
          <a:stretch/>
        </p:blipFill>
        <p:spPr>
          <a:xfrm>
            <a:off x="20" y="-1"/>
            <a:ext cx="4663420" cy="6858001"/>
          </a:xfrm>
          <a:prstGeom prst="rect">
            <a:avLst/>
          </a:prstGeom>
        </p:spPr>
      </p:pic>
      <p:sp>
        <p:nvSpPr>
          <p:cNvPr id="2" name="Title 1">
            <a:extLst>
              <a:ext uri="{FF2B5EF4-FFF2-40B4-BE49-F238E27FC236}">
                <a16:creationId xmlns:a16="http://schemas.microsoft.com/office/drawing/2014/main" id="{631637AB-FF99-A6D8-D6C6-B0FB0DA9743D}"/>
              </a:ext>
            </a:extLst>
          </p:cNvPr>
          <p:cNvSpPr>
            <a:spLocks noGrp="1"/>
          </p:cNvSpPr>
          <p:nvPr>
            <p:ph type="title"/>
          </p:nvPr>
        </p:nvSpPr>
        <p:spPr>
          <a:xfrm>
            <a:off x="5248656" y="914400"/>
            <a:ext cx="6236208" cy="1307592"/>
          </a:xfrm>
        </p:spPr>
        <p:txBody>
          <a:bodyPr>
            <a:normAutofit/>
          </a:bodyPr>
          <a:lstStyle/>
          <a:p>
            <a:r>
              <a:rPr lang="en-US"/>
              <a:t>Let US </a:t>
            </a:r>
            <a:r>
              <a:rPr lang="en-US" err="1"/>
              <a:t>PRay</a:t>
            </a:r>
          </a:p>
        </p:txBody>
      </p:sp>
      <p:sp>
        <p:nvSpPr>
          <p:cNvPr id="3" name="Content Placeholder 2">
            <a:extLst>
              <a:ext uri="{FF2B5EF4-FFF2-40B4-BE49-F238E27FC236}">
                <a16:creationId xmlns:a16="http://schemas.microsoft.com/office/drawing/2014/main" id="{67AFF90B-E4BE-5D91-5D41-262C31DE3A3D}"/>
              </a:ext>
            </a:extLst>
          </p:cNvPr>
          <p:cNvSpPr>
            <a:spLocks noGrp="1"/>
          </p:cNvSpPr>
          <p:nvPr>
            <p:ph idx="1"/>
          </p:nvPr>
        </p:nvSpPr>
        <p:spPr>
          <a:xfrm>
            <a:off x="5248656" y="2221992"/>
            <a:ext cx="6236208" cy="3941064"/>
          </a:xfrm>
        </p:spPr>
        <p:txBody>
          <a:bodyPr vert="horz" lIns="91440" tIns="45720" rIns="91440" bIns="45720" rtlCol="0" anchor="t">
            <a:normAutofit/>
          </a:bodyPr>
          <a:lstStyle/>
          <a:p>
            <a:pPr marL="0" indent="0">
              <a:buNone/>
            </a:pPr>
            <a:r>
              <a:rPr lang="en-US" b="1">
                <a:ea typeface="+mn-lt"/>
                <a:cs typeface="+mn-lt"/>
              </a:rPr>
              <a:t>Dear God,</a:t>
            </a:r>
            <a:endParaRPr lang="en-US"/>
          </a:p>
          <a:p>
            <a:pPr marL="0" indent="0">
              <a:buNone/>
            </a:pPr>
            <a:r>
              <a:rPr lang="en-US">
                <a:ea typeface="+mn-lt"/>
                <a:cs typeface="+mn-lt"/>
              </a:rPr>
              <a:t>As I walk through this season of Lent, help me to follow Jesus' example of love and kindness. Teach me to be patient, generous, and forgiving, so that my actions reflect Your grace. May the choices I make during this time inspire others and bring me closer to You.</a:t>
            </a:r>
            <a:endParaRPr lang="en-US"/>
          </a:p>
          <a:p>
            <a:pPr marL="0" indent="0">
              <a:buNone/>
            </a:pPr>
            <a:r>
              <a:rPr lang="en-US" b="1">
                <a:ea typeface="+mn-lt"/>
                <a:cs typeface="+mn-lt"/>
              </a:rPr>
              <a:t>Amen</a:t>
            </a:r>
            <a:endParaRPr lang="en-US"/>
          </a:p>
          <a:p>
            <a:endParaRPr lang="en-US"/>
          </a:p>
        </p:txBody>
      </p:sp>
      <p:cxnSp>
        <p:nvCxnSpPr>
          <p:cNvPr id="12" name="Straight Connector 11">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46871"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068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Bible Studies at Our Shepherd | Our Shepherd Lutheran Church &amp; School">
            <a:extLst>
              <a:ext uri="{FF2B5EF4-FFF2-40B4-BE49-F238E27FC236}">
                <a16:creationId xmlns:a16="http://schemas.microsoft.com/office/drawing/2014/main" id="{1FAE6F27-176D-2519-BBA7-2863A51FDF91}"/>
              </a:ext>
            </a:extLst>
          </p:cNvPr>
          <p:cNvPicPr>
            <a:picLocks noGrp="1" noChangeAspect="1"/>
          </p:cNvPicPr>
          <p:nvPr>
            <p:ph idx="1"/>
          </p:nvPr>
        </p:nvPicPr>
        <p:blipFill>
          <a:blip r:embed="rId2"/>
          <a:srcRect r="664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685C00AD-5565-B4E0-296E-48EB7D393A80}"/>
              </a:ext>
            </a:extLst>
          </p:cNvPr>
          <p:cNvSpPr txBox="1"/>
          <p:nvPr/>
        </p:nvSpPr>
        <p:spPr>
          <a:xfrm>
            <a:off x="29659" y="5901902"/>
            <a:ext cx="12159724"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a:t>Every Friday Lunchtime in G16 starting at 12.30pm</a:t>
            </a:r>
          </a:p>
          <a:p>
            <a:pPr algn="ctr"/>
            <a:r>
              <a:rPr lang="en-US" sz="2800" b="1"/>
              <a:t>Everyone is welcome!</a:t>
            </a:r>
          </a:p>
        </p:txBody>
      </p:sp>
    </p:spTree>
    <p:extLst>
      <p:ext uri="{BB962C8B-B14F-4D97-AF65-F5344CB8AC3E}">
        <p14:creationId xmlns:p14="http://schemas.microsoft.com/office/powerpoint/2010/main" val="2800143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table with a cross and a book&#10;&#10;Description automatically generated">
            <a:extLst>
              <a:ext uri="{FF2B5EF4-FFF2-40B4-BE49-F238E27FC236}">
                <a16:creationId xmlns:a16="http://schemas.microsoft.com/office/drawing/2014/main" id="{D803E457-EBA3-D060-BBD1-F5212189BC47}"/>
              </a:ext>
            </a:extLst>
          </p:cNvPr>
          <p:cNvPicPr>
            <a:picLocks noChangeAspect="1"/>
          </p:cNvPicPr>
          <p:nvPr/>
        </p:nvPicPr>
        <p:blipFill>
          <a:blip r:embed="rId2"/>
          <a:stretch>
            <a:fillRect/>
          </a:stretch>
        </p:blipFill>
        <p:spPr>
          <a:xfrm>
            <a:off x="604345" y="492673"/>
            <a:ext cx="10707413" cy="6030309"/>
          </a:xfrm>
          <a:prstGeom prst="rect">
            <a:avLst/>
          </a:prstGeom>
        </p:spPr>
      </p:pic>
    </p:spTree>
    <p:extLst>
      <p:ext uri="{BB962C8B-B14F-4D97-AF65-F5344CB8AC3E}">
        <p14:creationId xmlns:p14="http://schemas.microsoft.com/office/powerpoint/2010/main" val="3405702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Image preview">
            <a:extLst>
              <a:ext uri="{FF2B5EF4-FFF2-40B4-BE49-F238E27FC236}">
                <a16:creationId xmlns:a16="http://schemas.microsoft.com/office/drawing/2014/main" id="{D1706A84-81A2-45FB-A908-7987E0F28265}"/>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t="6981" b="38847"/>
          <a:stretch/>
        </p:blipFill>
        <p:spPr bwMode="auto">
          <a:xfrm>
            <a:off x="20" y="10"/>
            <a:ext cx="8450297"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E1C7F65-56A5-429D-8395-045267966A57}"/>
              </a:ext>
            </a:extLst>
          </p:cNvPr>
          <p:cNvSpPr txBox="1"/>
          <p:nvPr/>
        </p:nvSpPr>
        <p:spPr>
          <a:xfrm>
            <a:off x="838201" y="638295"/>
            <a:ext cx="5251316" cy="1627636"/>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en-US" sz="4100" b="0" i="0" u="none" strike="noStrike" kern="1200" cap="none" spc="0" normalizeH="0" baseline="0" noProof="0">
                <a:ln>
                  <a:noFill/>
                </a:ln>
                <a:solidFill>
                  <a:srgbClr val="000000"/>
                </a:solidFill>
                <a:effectLst/>
                <a:uLnTx/>
                <a:uFillTx/>
                <a:latin typeface="Calibri"/>
                <a:ea typeface="+mj-ea"/>
                <a:cs typeface="Calibri"/>
              </a:rPr>
              <a:t>MORNING PRAYER IN THE CHAPEL THIS WEEK</a:t>
            </a:r>
          </a:p>
        </p:txBody>
      </p:sp>
      <p:sp>
        <p:nvSpPr>
          <p:cNvPr id="5" name="TextBox 4">
            <a:extLst>
              <a:ext uri="{FF2B5EF4-FFF2-40B4-BE49-F238E27FC236}">
                <a16:creationId xmlns:a16="http://schemas.microsoft.com/office/drawing/2014/main" id="{2F8C1B45-F92A-4EC4-87B2-24D3E3F04645}"/>
              </a:ext>
            </a:extLst>
          </p:cNvPr>
          <p:cNvSpPr txBox="1"/>
          <p:nvPr/>
        </p:nvSpPr>
        <p:spPr>
          <a:xfrm>
            <a:off x="638136" y="1451286"/>
            <a:ext cx="6028602" cy="3957178"/>
          </a:xfrm>
          <a:prstGeom prst="rect">
            <a:avLst/>
          </a:prstGeom>
        </p:spPr>
        <p:txBody>
          <a:bodyPr vert="horz" lIns="91440" tIns="45720" rIns="91440" bIns="45720" rtlCol="0" anchor="t">
            <a:noAutofit/>
          </a:bodyPr>
          <a:lstStyle/>
          <a:p>
            <a:pPr>
              <a:lnSpc>
                <a:spcPct val="90000"/>
              </a:lnSpc>
              <a:spcAft>
                <a:spcPts val="600"/>
              </a:spcAft>
              <a:defRPr/>
            </a:pPr>
            <a:endParaRPr lang="en-US" sz="2800">
              <a:solidFill>
                <a:srgbClr val="000000"/>
              </a:solidFill>
              <a:latin typeface="Calibri"/>
              <a:ea typeface="Calibri"/>
              <a:cs typeface="Calibri"/>
            </a:endParaRPr>
          </a:p>
          <a:p>
            <a:pPr indent="-228600">
              <a:lnSpc>
                <a:spcPct val="90000"/>
              </a:lnSpc>
              <a:spcAft>
                <a:spcPts val="600"/>
              </a:spcAft>
              <a:buFont typeface="Arial" panose="020B0604020202020204" pitchFamily="34" charset="0"/>
              <a:buChar char="•"/>
              <a:defRPr/>
            </a:pPr>
            <a:endParaRPr lang="en-US" sz="2800">
              <a:solidFill>
                <a:srgbClr val="000000"/>
              </a:solidFill>
              <a:latin typeface="Calibri"/>
              <a:cs typeface="Calibri"/>
            </a:endParaRPr>
          </a:p>
          <a:p>
            <a:pPr indent="-228600">
              <a:lnSpc>
                <a:spcPct val="90000"/>
              </a:lnSpc>
              <a:spcAft>
                <a:spcPts val="600"/>
              </a:spcAft>
              <a:buFont typeface="Arial" panose="020B0604020202020204" pitchFamily="34" charset="0"/>
              <a:buChar char="•"/>
              <a:defRPr/>
            </a:pPr>
            <a:r>
              <a:rPr lang="en-US" sz="2800">
                <a:solidFill>
                  <a:srgbClr val="000000"/>
                </a:solidFill>
                <a:latin typeface="Calibri"/>
                <a:ea typeface="Calibri"/>
                <a:cs typeface="Calibri"/>
              </a:rPr>
              <a:t>Monday 24th March – 7I</a:t>
            </a:r>
          </a:p>
          <a:p>
            <a:pPr indent="-228600">
              <a:lnSpc>
                <a:spcPct val="90000"/>
              </a:lnSpc>
              <a:spcAft>
                <a:spcPts val="600"/>
              </a:spcAft>
              <a:buFont typeface="Arial" panose="020B0604020202020204" pitchFamily="34" charset="0"/>
              <a:buChar char="•"/>
              <a:defRPr/>
            </a:pPr>
            <a:r>
              <a:rPr lang="en-US" sz="2800">
                <a:solidFill>
                  <a:srgbClr val="000000"/>
                </a:solidFill>
                <a:latin typeface="Calibri"/>
                <a:ea typeface="Calibri"/>
                <a:cs typeface="Calibri"/>
              </a:rPr>
              <a:t>Tuesday 25th March – 7N</a:t>
            </a:r>
          </a:p>
          <a:p>
            <a:pPr indent="-228600">
              <a:lnSpc>
                <a:spcPct val="90000"/>
              </a:lnSpc>
              <a:spcAft>
                <a:spcPts val="600"/>
              </a:spcAft>
              <a:buFont typeface="Arial" panose="020B0604020202020204" pitchFamily="34" charset="0"/>
              <a:buChar char="•"/>
              <a:defRPr/>
            </a:pPr>
            <a:r>
              <a:rPr lang="en-US" sz="2800">
                <a:solidFill>
                  <a:srgbClr val="000000"/>
                </a:solidFill>
                <a:latin typeface="Calibri"/>
                <a:ea typeface="Calibri"/>
                <a:cs typeface="Calibri"/>
              </a:rPr>
              <a:t>Wednesday 26th March - 7T</a:t>
            </a:r>
          </a:p>
          <a:p>
            <a:pPr indent="-228600">
              <a:lnSpc>
                <a:spcPct val="90000"/>
              </a:lnSpc>
              <a:spcAft>
                <a:spcPts val="600"/>
              </a:spcAft>
              <a:buFont typeface="Arial" panose="020B0604020202020204" pitchFamily="34" charset="0"/>
              <a:buChar char="•"/>
              <a:defRPr/>
            </a:pPr>
            <a:r>
              <a:rPr lang="en-US" sz="2800">
                <a:solidFill>
                  <a:srgbClr val="000000"/>
                </a:solidFill>
                <a:latin typeface="Calibri"/>
                <a:ea typeface="Calibri"/>
                <a:cs typeface="Calibri"/>
              </a:rPr>
              <a:t>Thursday 27th March - 7M</a:t>
            </a:r>
          </a:p>
          <a:p>
            <a:pPr indent="-228600">
              <a:lnSpc>
                <a:spcPct val="90000"/>
              </a:lnSpc>
              <a:spcAft>
                <a:spcPts val="600"/>
              </a:spcAft>
              <a:buFont typeface="Arial" panose="020B0604020202020204" pitchFamily="34" charset="0"/>
              <a:buChar char="•"/>
              <a:defRPr/>
            </a:pPr>
            <a:r>
              <a:rPr lang="en-US" sz="2800">
                <a:solidFill>
                  <a:srgbClr val="000000"/>
                </a:solidFill>
                <a:latin typeface="Calibri"/>
                <a:ea typeface="Calibri"/>
                <a:cs typeface="Calibri"/>
              </a:rPr>
              <a:t>Friday 28th March - 12T</a:t>
            </a:r>
          </a:p>
          <a:p>
            <a:pPr indent="-228600">
              <a:lnSpc>
                <a:spcPct val="90000"/>
              </a:lnSpc>
              <a:spcAft>
                <a:spcPts val="600"/>
              </a:spcAft>
              <a:buFont typeface="Arial" panose="020B0604020202020204" pitchFamily="34" charset="0"/>
              <a:buChar char="•"/>
              <a:defRPr/>
            </a:pPr>
            <a:endParaRPr lang="en-US" sz="2800">
              <a:solidFill>
                <a:srgbClr val="000000"/>
              </a:solidFill>
              <a:latin typeface="Calibri"/>
              <a:ea typeface="Calibri"/>
              <a:cs typeface="Calibri"/>
            </a:endParaRPr>
          </a:p>
          <a:p>
            <a:pPr indent="-228600">
              <a:lnSpc>
                <a:spcPct val="90000"/>
              </a:lnSpc>
              <a:spcAft>
                <a:spcPts val="600"/>
              </a:spcAft>
              <a:buFont typeface="Arial" panose="020B0604020202020204" pitchFamily="34" charset="0"/>
              <a:buChar char="•"/>
              <a:defRPr/>
            </a:pPr>
            <a:endParaRPr lang="en-US" sz="2800">
              <a:solidFill>
                <a:srgbClr val="000000"/>
              </a:solidFill>
              <a:latin typeface="Calibri"/>
              <a:ea typeface="Calibri"/>
              <a:cs typeface="Calibri"/>
            </a:endParaRPr>
          </a:p>
        </p:txBody>
      </p:sp>
      <p:pic>
        <p:nvPicPr>
          <p:cNvPr id="1026" name="Picture 2" descr="Image preview">
            <a:extLst>
              <a:ext uri="{FF2B5EF4-FFF2-40B4-BE49-F238E27FC236}">
                <a16:creationId xmlns:a16="http://schemas.microsoft.com/office/drawing/2014/main" id="{5146097F-2A2C-49DF-A059-924D8016D3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23230"/>
          <a:stretch/>
        </p:blipFill>
        <p:spPr bwMode="auto">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79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3D8B6D4-1DDB-7F9A-B5AE-B6F3663C048A}"/>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44EB0714-0E87-4520-1EC9-5DA6941AF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cxnSp>
        <p:nvCxnSpPr>
          <p:cNvPr id="27" name="Straight Connector 26">
            <a:extLst>
              <a:ext uri="{FF2B5EF4-FFF2-40B4-BE49-F238E27FC236}">
                <a16:creationId xmlns:a16="http://schemas.microsoft.com/office/drawing/2014/main" id="{607C657B-0E53-0FB7-DB17-3B2DEDE909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What is Lent? Guide to It's Meaning and Purpose">
            <a:extLst>
              <a:ext uri="{FF2B5EF4-FFF2-40B4-BE49-F238E27FC236}">
                <a16:creationId xmlns:a16="http://schemas.microsoft.com/office/drawing/2014/main" id="{446E6B05-AE2E-03FB-BA01-26E2FACA119F}"/>
              </a:ext>
            </a:extLst>
          </p:cNvPr>
          <p:cNvPicPr>
            <a:picLocks noChangeAspect="1"/>
          </p:cNvPicPr>
          <p:nvPr/>
        </p:nvPicPr>
        <p:blipFill>
          <a:blip r:embed="rId2"/>
          <a:srcRect t="9091" r="15556" b="1"/>
          <a:stretch/>
        </p:blipFill>
        <p:spPr>
          <a:xfrm>
            <a:off x="20" y="10"/>
            <a:ext cx="12191979" cy="6857990"/>
          </a:xfrm>
          <a:prstGeom prst="rect">
            <a:avLst/>
          </a:prstGeom>
        </p:spPr>
      </p:pic>
      <p:sp>
        <p:nvSpPr>
          <p:cNvPr id="24" name="Rectangle 23">
            <a:extLst>
              <a:ext uri="{FF2B5EF4-FFF2-40B4-BE49-F238E27FC236}">
                <a16:creationId xmlns:a16="http://schemas.microsoft.com/office/drawing/2014/main" id="{95D82233-9C4C-C186-7560-D9134E06F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3811" y="423809"/>
            <a:ext cx="6858002" cy="6010383"/>
          </a:xfrm>
          <a:prstGeom prst="rect">
            <a:avLst/>
          </a:prstGeom>
          <a:gradFill>
            <a:gsLst>
              <a:gs pos="0">
                <a:schemeClr val="bg1">
                  <a:alpha val="0"/>
                </a:schemeClr>
              </a:gs>
              <a:gs pos="46000">
                <a:schemeClr val="bg1">
                  <a:alpha val="31000"/>
                </a:schemeClr>
              </a:gs>
              <a:gs pos="26000">
                <a:schemeClr val="bg1">
                  <a:alpha val="17000"/>
                </a:schemeClr>
              </a:gs>
              <a:gs pos="100000">
                <a:schemeClr val="bg1">
                  <a:alpha val="4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le 1">
            <a:extLst>
              <a:ext uri="{FF2B5EF4-FFF2-40B4-BE49-F238E27FC236}">
                <a16:creationId xmlns:a16="http://schemas.microsoft.com/office/drawing/2014/main" id="{19F236D4-BBEB-0BDF-953B-63F2EF9A36E3}"/>
              </a:ext>
            </a:extLst>
          </p:cNvPr>
          <p:cNvSpPr>
            <a:spLocks noGrp="1"/>
          </p:cNvSpPr>
          <p:nvPr>
            <p:ph type="ctrTitle"/>
          </p:nvPr>
        </p:nvSpPr>
        <p:spPr>
          <a:xfrm>
            <a:off x="313786" y="908651"/>
            <a:ext cx="5230366" cy="4005454"/>
          </a:xfrm>
        </p:spPr>
        <p:txBody>
          <a:bodyPr anchor="t">
            <a:normAutofit/>
          </a:bodyPr>
          <a:lstStyle/>
          <a:p>
            <a:r>
              <a:rPr lang="en-US" sz="6800"/>
              <a:t>An Example To Others</a:t>
            </a:r>
          </a:p>
        </p:txBody>
      </p:sp>
      <p:sp>
        <p:nvSpPr>
          <p:cNvPr id="3" name="Subtitle 2">
            <a:extLst>
              <a:ext uri="{FF2B5EF4-FFF2-40B4-BE49-F238E27FC236}">
                <a16:creationId xmlns:a16="http://schemas.microsoft.com/office/drawing/2014/main" id="{7CECE5BD-D305-4177-4D5D-B40271B5F5D0}"/>
              </a:ext>
            </a:extLst>
          </p:cNvPr>
          <p:cNvSpPr>
            <a:spLocks noGrp="1"/>
          </p:cNvSpPr>
          <p:nvPr>
            <p:ph type="subTitle" idx="1"/>
          </p:nvPr>
        </p:nvSpPr>
        <p:spPr>
          <a:xfrm>
            <a:off x="40617" y="5295048"/>
            <a:ext cx="4799615" cy="1187397"/>
          </a:xfrm>
        </p:spPr>
        <p:txBody>
          <a:bodyPr vert="horz" lIns="91440" tIns="45720" rIns="91440" bIns="45720" rtlCol="0" anchor="b">
            <a:normAutofit/>
          </a:bodyPr>
          <a:lstStyle/>
          <a:p>
            <a:pPr>
              <a:lnSpc>
                <a:spcPct val="100000"/>
              </a:lnSpc>
            </a:pPr>
            <a:r>
              <a:rPr lang="en-US"/>
              <a:t>Thoughts and Prayers </a:t>
            </a:r>
          </a:p>
          <a:p>
            <a:pPr>
              <a:lnSpc>
                <a:spcPct val="100000"/>
              </a:lnSpc>
            </a:pPr>
            <a:r>
              <a:rPr lang="en-US"/>
              <a:t>Monday 24th March – Friday 28th March</a:t>
            </a:r>
          </a:p>
        </p:txBody>
      </p:sp>
      <p:cxnSp>
        <p:nvCxnSpPr>
          <p:cNvPr id="26" name="Straight Connector 25">
            <a:extLst>
              <a:ext uri="{FF2B5EF4-FFF2-40B4-BE49-F238E27FC236}">
                <a16:creationId xmlns:a16="http://schemas.microsoft.com/office/drawing/2014/main" id="{AA301E25-DCA8-69F4-4D84-6F4CD2A7A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9006" y="727509"/>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338835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455508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Best Examples Royalty-Free Images, Stock Photos &amp; Pictures | Shutterstock">
            <a:extLst>
              <a:ext uri="{FF2B5EF4-FFF2-40B4-BE49-F238E27FC236}">
                <a16:creationId xmlns:a16="http://schemas.microsoft.com/office/drawing/2014/main" id="{30E0BB03-CFEC-BB08-461A-3B3E0E86AA7A}"/>
              </a:ext>
            </a:extLst>
          </p:cNvPr>
          <p:cNvPicPr>
            <a:picLocks noChangeAspect="1"/>
          </p:cNvPicPr>
          <p:nvPr/>
        </p:nvPicPr>
        <p:blipFill>
          <a:blip r:embed="rId2"/>
          <a:srcRect t="3290" r="2" b="13798"/>
          <a:stretch/>
        </p:blipFill>
        <p:spPr>
          <a:xfrm>
            <a:off x="800100" y="712915"/>
            <a:ext cx="10591800" cy="3842162"/>
          </a:xfrm>
          <a:prstGeom prst="rect">
            <a:avLst/>
          </a:prstGeom>
        </p:spPr>
      </p:pic>
      <p:sp>
        <p:nvSpPr>
          <p:cNvPr id="2" name="Title 1">
            <a:extLst>
              <a:ext uri="{FF2B5EF4-FFF2-40B4-BE49-F238E27FC236}">
                <a16:creationId xmlns:a16="http://schemas.microsoft.com/office/drawing/2014/main" id="{7D0E48E4-AA12-E785-E837-1F4C06554813}"/>
              </a:ext>
            </a:extLst>
          </p:cNvPr>
          <p:cNvSpPr>
            <a:spLocks noGrp="1"/>
          </p:cNvSpPr>
          <p:nvPr>
            <p:ph type="title"/>
          </p:nvPr>
        </p:nvSpPr>
        <p:spPr>
          <a:xfrm>
            <a:off x="703400" y="4702835"/>
            <a:ext cx="10801350" cy="978772"/>
          </a:xfrm>
        </p:spPr>
        <p:txBody>
          <a:bodyPr vert="horz" lIns="91440" tIns="45720" rIns="91440" bIns="45720" rtlCol="0" anchor="t">
            <a:normAutofit/>
          </a:bodyPr>
          <a:lstStyle/>
          <a:p>
            <a:pPr algn="ctr"/>
            <a:r>
              <a:rPr lang="en-US" sz="5400"/>
              <a:t>Class Discussion</a:t>
            </a:r>
            <a:endParaRPr lang="en-US"/>
          </a:p>
        </p:txBody>
      </p:sp>
      <p:sp>
        <p:nvSpPr>
          <p:cNvPr id="3" name="Content Placeholder 2">
            <a:extLst>
              <a:ext uri="{FF2B5EF4-FFF2-40B4-BE49-F238E27FC236}">
                <a16:creationId xmlns:a16="http://schemas.microsoft.com/office/drawing/2014/main" id="{F7D84652-02F3-CFA5-A9B5-0BD4801F0AFB}"/>
              </a:ext>
            </a:extLst>
          </p:cNvPr>
          <p:cNvSpPr>
            <a:spLocks noGrp="1"/>
          </p:cNvSpPr>
          <p:nvPr>
            <p:ph idx="1"/>
          </p:nvPr>
        </p:nvSpPr>
        <p:spPr>
          <a:xfrm>
            <a:off x="1370045" y="5760698"/>
            <a:ext cx="9470954" cy="533983"/>
          </a:xfrm>
        </p:spPr>
        <p:txBody>
          <a:bodyPr vert="horz" lIns="91440" tIns="45720" rIns="91440" bIns="45720" rtlCol="0" anchor="t">
            <a:normAutofit/>
          </a:bodyPr>
          <a:lstStyle/>
          <a:p>
            <a:pPr marL="0" indent="0" algn="ctr">
              <a:buNone/>
            </a:pPr>
            <a:r>
              <a:rPr lang="en-US" sz="1800" cap="all"/>
              <a:t>What Does IT Mean to be an example?</a:t>
            </a:r>
            <a:endParaRPr lang="en-US" sz="1800"/>
          </a:p>
        </p:txBody>
      </p:sp>
    </p:spTree>
    <p:extLst>
      <p:ext uri="{BB962C8B-B14F-4D97-AF65-F5344CB8AC3E}">
        <p14:creationId xmlns:p14="http://schemas.microsoft.com/office/powerpoint/2010/main" val="3323469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DC86EF0-3DE0-9F5F-A214-E5427033FE75}"/>
              </a:ext>
            </a:extLst>
          </p:cNvPr>
          <p:cNvSpPr>
            <a:spLocks noGrp="1"/>
          </p:cNvSpPr>
          <p:nvPr>
            <p:ph idx="1"/>
          </p:nvPr>
        </p:nvSpPr>
        <p:spPr>
          <a:xfrm>
            <a:off x="6751224" y="1268658"/>
            <a:ext cx="4819903" cy="3775456"/>
          </a:xfrm>
        </p:spPr>
        <p:txBody>
          <a:bodyPr vert="horz" lIns="91440" tIns="45720" rIns="91440" bIns="45720" rtlCol="0" anchor="t">
            <a:noAutofit/>
          </a:bodyPr>
          <a:lstStyle/>
          <a:p>
            <a:pPr marL="0" indent="0">
              <a:lnSpc>
                <a:spcPct val="100000"/>
              </a:lnSpc>
              <a:buNone/>
            </a:pPr>
            <a:r>
              <a:rPr lang="en-US" sz="2400">
                <a:latin typeface="Modern Love"/>
                <a:ea typeface="+mn-lt"/>
                <a:cs typeface="+mn-lt"/>
              </a:rPr>
              <a:t>Individually</a:t>
            </a:r>
          </a:p>
          <a:p>
            <a:pPr marL="0" indent="0">
              <a:lnSpc>
                <a:spcPct val="100000"/>
              </a:lnSpc>
              <a:buNone/>
            </a:pPr>
            <a:r>
              <a:rPr lang="en-US" sz="2400">
                <a:ea typeface="+mn-lt"/>
                <a:cs typeface="+mn-lt"/>
              </a:rPr>
              <a:t>Write down three people you admire and why. What qualities do they show that others could follow?</a:t>
            </a:r>
          </a:p>
          <a:p>
            <a:pPr marL="0" indent="0">
              <a:lnSpc>
                <a:spcPct val="100000"/>
              </a:lnSpc>
              <a:buNone/>
            </a:pPr>
            <a:endParaRPr lang="en-US" sz="2400"/>
          </a:p>
          <a:p>
            <a:pPr marL="0" indent="0">
              <a:lnSpc>
                <a:spcPct val="100000"/>
              </a:lnSpc>
              <a:buNone/>
            </a:pPr>
            <a:r>
              <a:rPr lang="en-US" sz="2400">
                <a:latin typeface="Modern Love"/>
              </a:rPr>
              <a:t>With a Partner</a:t>
            </a:r>
          </a:p>
          <a:p>
            <a:pPr>
              <a:lnSpc>
                <a:spcPct val="100000"/>
              </a:lnSpc>
              <a:buNone/>
            </a:pPr>
            <a:r>
              <a:rPr lang="en-US" sz="2400">
                <a:ea typeface="+mn-lt"/>
                <a:cs typeface="+mn-lt"/>
              </a:rPr>
              <a:t>Share your lists and discuss: </a:t>
            </a:r>
            <a:endParaRPr lang="en-US" sz="2400"/>
          </a:p>
          <a:p>
            <a:pPr>
              <a:lnSpc>
                <a:spcPct val="100000"/>
              </a:lnSpc>
              <a:buFont typeface="Arial"/>
              <a:buChar char="•"/>
            </a:pPr>
            <a:r>
              <a:rPr lang="en-US" sz="2400">
                <a:ea typeface="+mn-lt"/>
                <a:cs typeface="+mn-lt"/>
              </a:rPr>
              <a:t>Are these qualities hard or easy to show every day?</a:t>
            </a:r>
            <a:endParaRPr lang="en-US" sz="2400"/>
          </a:p>
          <a:p>
            <a:pPr>
              <a:lnSpc>
                <a:spcPct val="100000"/>
              </a:lnSpc>
              <a:buFont typeface="Arial"/>
              <a:buChar char="•"/>
            </a:pPr>
            <a:r>
              <a:rPr lang="en-US" sz="2400">
                <a:ea typeface="+mn-lt"/>
                <a:cs typeface="+mn-lt"/>
              </a:rPr>
              <a:t>Which quality would you like to develop more in yourself?</a:t>
            </a:r>
            <a:endParaRPr lang="en-US" sz="2400"/>
          </a:p>
          <a:p>
            <a:pPr marL="0" indent="0">
              <a:lnSpc>
                <a:spcPct val="100000"/>
              </a:lnSpc>
              <a:buNone/>
            </a:pPr>
            <a:endParaRPr lang="en-US" sz="1700"/>
          </a:p>
        </p:txBody>
      </p:sp>
      <p:cxnSp>
        <p:nvCxnSpPr>
          <p:cNvPr id="11" name="Straight Connector 10">
            <a:extLst>
              <a:ext uri="{FF2B5EF4-FFF2-40B4-BE49-F238E27FC236}">
                <a16:creationId xmlns:a16="http://schemas.microsoft.com/office/drawing/2014/main" id="{4E495065-8864-87FB-2BCC-254769963E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How effective is Think Pair Share? | Durrington Research School">
            <a:extLst>
              <a:ext uri="{FF2B5EF4-FFF2-40B4-BE49-F238E27FC236}">
                <a16:creationId xmlns:a16="http://schemas.microsoft.com/office/drawing/2014/main" id="{F3159E0A-B04B-CBAC-8906-B4B906D30CD0}"/>
              </a:ext>
            </a:extLst>
          </p:cNvPr>
          <p:cNvPicPr>
            <a:picLocks noChangeAspect="1"/>
          </p:cNvPicPr>
          <p:nvPr/>
        </p:nvPicPr>
        <p:blipFill>
          <a:blip r:embed="rId2"/>
          <a:stretch>
            <a:fillRect/>
          </a:stretch>
        </p:blipFill>
        <p:spPr>
          <a:xfrm>
            <a:off x="311269" y="2056035"/>
            <a:ext cx="6139373" cy="3603810"/>
          </a:xfrm>
          <a:prstGeom prst="rect">
            <a:avLst/>
          </a:prstGeom>
        </p:spPr>
      </p:pic>
    </p:spTree>
    <p:extLst>
      <p:ext uri="{BB962C8B-B14F-4D97-AF65-F5344CB8AC3E}">
        <p14:creationId xmlns:p14="http://schemas.microsoft.com/office/powerpoint/2010/main" val="1624398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Marcus Rashford: At least 100 organisations join Premier League star's free  school meals push | UK News | Sky News">
            <a:extLst>
              <a:ext uri="{FF2B5EF4-FFF2-40B4-BE49-F238E27FC236}">
                <a16:creationId xmlns:a16="http://schemas.microsoft.com/office/drawing/2014/main" id="{BD759AA8-D158-4F57-94FB-8BED24673A5C}"/>
              </a:ext>
            </a:extLst>
          </p:cNvPr>
          <p:cNvPicPr>
            <a:picLocks noChangeAspect="1"/>
          </p:cNvPicPr>
          <p:nvPr/>
        </p:nvPicPr>
        <p:blipFill>
          <a:blip r:embed="rId2"/>
          <a:srcRect l="16794" r="15793" b="-1"/>
          <a:stretch/>
        </p:blipFill>
        <p:spPr>
          <a:xfrm>
            <a:off x="4981575" y="735286"/>
            <a:ext cx="6495042" cy="5419642"/>
          </a:xfrm>
          <a:prstGeom prst="rect">
            <a:avLst/>
          </a:prstGeom>
        </p:spPr>
      </p:pic>
      <p:sp>
        <p:nvSpPr>
          <p:cNvPr id="2" name="Title 1">
            <a:extLst>
              <a:ext uri="{FF2B5EF4-FFF2-40B4-BE49-F238E27FC236}">
                <a16:creationId xmlns:a16="http://schemas.microsoft.com/office/drawing/2014/main" id="{6DD4498C-049E-8B21-345C-CBAF5016B28A}"/>
              </a:ext>
            </a:extLst>
          </p:cNvPr>
          <p:cNvSpPr>
            <a:spLocks noGrp="1"/>
          </p:cNvSpPr>
          <p:nvPr>
            <p:ph type="title"/>
          </p:nvPr>
        </p:nvSpPr>
        <p:spPr>
          <a:xfrm>
            <a:off x="704088" y="914400"/>
            <a:ext cx="3799763" cy="1473200"/>
          </a:xfrm>
        </p:spPr>
        <p:txBody>
          <a:bodyPr>
            <a:normAutofit/>
          </a:bodyPr>
          <a:lstStyle/>
          <a:p>
            <a:r>
              <a:rPr lang="en-US" sz="3600"/>
              <a:t>Marcus Rashford</a:t>
            </a:r>
          </a:p>
        </p:txBody>
      </p:sp>
      <p:sp>
        <p:nvSpPr>
          <p:cNvPr id="3" name="Content Placeholder 2">
            <a:extLst>
              <a:ext uri="{FF2B5EF4-FFF2-40B4-BE49-F238E27FC236}">
                <a16:creationId xmlns:a16="http://schemas.microsoft.com/office/drawing/2014/main" id="{F439B16A-AB12-9CC3-1B48-FC02D9D6F9EA}"/>
              </a:ext>
            </a:extLst>
          </p:cNvPr>
          <p:cNvSpPr>
            <a:spLocks noGrp="1"/>
          </p:cNvSpPr>
          <p:nvPr>
            <p:ph idx="1"/>
          </p:nvPr>
        </p:nvSpPr>
        <p:spPr>
          <a:xfrm>
            <a:off x="704088" y="2387600"/>
            <a:ext cx="3799763" cy="3767328"/>
          </a:xfrm>
        </p:spPr>
        <p:txBody>
          <a:bodyPr vert="horz" lIns="91440" tIns="45720" rIns="91440" bIns="45720" rtlCol="0">
            <a:normAutofit/>
          </a:bodyPr>
          <a:lstStyle/>
          <a:p>
            <a:pPr marL="0" indent="0">
              <a:lnSpc>
                <a:spcPct val="100000"/>
              </a:lnSpc>
              <a:buNone/>
            </a:pPr>
            <a:r>
              <a:rPr lang="en-US" sz="1600">
                <a:ea typeface="+mn-lt"/>
                <a:cs typeface="+mn-lt"/>
              </a:rPr>
              <a:t>One person that used his platform to set an excellent example is professional footballer, Marcus Rashford.</a:t>
            </a:r>
          </a:p>
          <a:p>
            <a:pPr marL="0" indent="0">
              <a:lnSpc>
                <a:spcPct val="100000"/>
              </a:lnSpc>
              <a:buNone/>
            </a:pPr>
            <a:r>
              <a:rPr lang="en-US" sz="1600">
                <a:ea typeface="+mn-lt"/>
                <a:cs typeface="+mn-lt"/>
              </a:rPr>
              <a:t>During the COVID-19 pandemic, </a:t>
            </a:r>
            <a:r>
              <a:rPr lang="en-US" sz="1600" b="1">
                <a:ea typeface="+mn-lt"/>
                <a:cs typeface="+mn-lt"/>
              </a:rPr>
              <a:t>Marcus Rashford</a:t>
            </a:r>
            <a:r>
              <a:rPr lang="en-US" sz="1600">
                <a:ea typeface="+mn-lt"/>
                <a:cs typeface="+mn-lt"/>
              </a:rPr>
              <a:t> set an example by helping vulnerable children and families. Concerned that school closures would leave children without free school meals, he wrote an open letter to the UK government, urging them to provide food vouchers during the holidays. His efforts led to a government policy change, ensuring children in need received support.</a:t>
            </a:r>
            <a:endParaRPr lang="en-US" sz="1600"/>
          </a:p>
        </p:txBody>
      </p:sp>
      <p:cxnSp>
        <p:nvCxnSpPr>
          <p:cNvPr id="11" name="Straight Connector 10">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3871690"/>
      </p:ext>
    </p:extLst>
  </p:cSld>
  <p:clrMapOvr>
    <a:masterClrMapping/>
  </p:clrMapOvr>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hronicleVTI" id="{508E4D90-5116-4BF0-876B-3F422DD1F65F}" vid="{AA21DC3D-92A8-43A4-8358-ED428371CD55}"/>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26</Slides>
  <Notes>0</Notes>
  <HiddenSlides>0</HiddenSlide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ChronicleVTI</vt:lpstr>
      <vt:lpstr>An Example To Others</vt:lpstr>
      <vt:lpstr>PowerPoint Presentation</vt:lpstr>
      <vt:lpstr>PowerPoint Presentation</vt:lpstr>
      <vt:lpstr>PowerPoint Presentation</vt:lpstr>
      <vt:lpstr>PowerPoint Presentation</vt:lpstr>
      <vt:lpstr>An Example To Others</vt:lpstr>
      <vt:lpstr>Class Discussion</vt:lpstr>
      <vt:lpstr>PowerPoint Presentation</vt:lpstr>
      <vt:lpstr>Marcus Rashford</vt:lpstr>
      <vt:lpstr>PowerPoint Presentation</vt:lpstr>
      <vt:lpstr>An Example  To Others</vt:lpstr>
      <vt:lpstr>Let US Pray</vt:lpstr>
      <vt:lpstr>An Example To Others</vt:lpstr>
      <vt:lpstr>Let's Reflect</vt:lpstr>
      <vt:lpstr>"Dear Me..."</vt:lpstr>
      <vt:lpstr>Let US PRay</vt:lpstr>
      <vt:lpstr>An Example To Others</vt:lpstr>
      <vt:lpstr>Our Scripture  this  week </vt:lpstr>
      <vt:lpstr>Exodus 3:15</vt:lpstr>
      <vt:lpstr>Let's Reflect</vt:lpstr>
      <vt:lpstr>Let US Pray</vt:lpstr>
      <vt:lpstr>An Example To Others</vt:lpstr>
      <vt:lpstr>An Example To Others During Lent</vt:lpstr>
      <vt:lpstr>PowerPoint Presentation</vt:lpstr>
      <vt:lpstr>Letting Go at Lent</vt:lpstr>
      <vt:lpstr>Let US PRay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3</cp:revision>
  <dcterms:created xsi:type="dcterms:W3CDTF">2025-03-18T08:57:44Z</dcterms:created>
  <dcterms:modified xsi:type="dcterms:W3CDTF">2025-03-20T10:46:19Z</dcterms:modified>
</cp:coreProperties>
</file>