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2" r:id="rId5"/>
    <p:sldId id="288" r:id="rId6"/>
    <p:sldId id="413" r:id="rId7"/>
    <p:sldId id="399" r:id="rId8"/>
    <p:sldId id="482" r:id="rId9"/>
    <p:sldId id="483" r:id="rId10"/>
    <p:sldId id="438" r:id="rId11"/>
    <p:sldId id="439" r:id="rId12"/>
    <p:sldId id="468" r:id="rId13"/>
    <p:sldId id="440" r:id="rId14"/>
    <p:sldId id="484" r:id="rId15"/>
    <p:sldId id="481" r:id="rId16"/>
    <p:sldId id="443" r:id="rId17"/>
    <p:sldId id="444" r:id="rId18"/>
    <p:sldId id="445" r:id="rId19"/>
    <p:sldId id="441" r:id="rId20"/>
    <p:sldId id="485" r:id="rId21"/>
    <p:sldId id="470" r:id="rId22"/>
    <p:sldId id="486" r:id="rId23"/>
    <p:sldId id="487" r:id="rId24"/>
    <p:sldId id="488" r:id="rId25"/>
    <p:sldId id="489" r:id="rId26"/>
    <p:sldId id="491" r:id="rId27"/>
    <p:sldId id="492" r:id="rId28"/>
    <p:sldId id="493" r:id="rId29"/>
    <p:sldId id="494" r:id="rId30"/>
    <p:sldId id="495" r:id="rId31"/>
    <p:sldId id="260" r:id="rId32"/>
    <p:sldId id="261" r:id="rId33"/>
    <p:sldId id="455" r:id="rId34"/>
    <p:sldId id="4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CD"/>
    <a:srgbClr val="A7CE8E"/>
    <a:srgbClr val="38773F"/>
    <a:srgbClr val="CE3BFF"/>
    <a:srgbClr val="D55DFC"/>
    <a:srgbClr val="D395FC"/>
    <a:srgbClr val="73375D"/>
    <a:srgbClr val="9C5170"/>
    <a:srgbClr val="C16F7D"/>
    <a:srgbClr val="D16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C2840-DF05-1B0F-70A7-6B49EF2AF330}" v="93" dt="2025-03-10T20:39:15.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aBP53BcSj8?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KfT5mInsr9A?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6355335" y="2848727"/>
            <a:ext cx="58435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“And</a:t>
            </a:r>
            <a:r>
              <a:rPr lang="en-US" sz="3600" dirty="0">
                <a:solidFill>
                  <a:srgbClr val="0D0D0D"/>
                </a:solidFill>
                <a:latin typeface="Modern Love"/>
                <a:ea typeface="Calibri"/>
                <a:cs typeface="Calibri"/>
              </a:rPr>
              <a:t> a voice came from the cloud saying, "This is my Son, the Chosen One. Listen to him."  </a:t>
            </a:r>
            <a:endParaRPr lang="en-GB" sz="3600">
              <a:solidFill>
                <a:srgbClr val="0D0D0D"/>
              </a:solidFill>
              <a:latin typeface="Aptos"/>
              <a:ea typeface="Calibri"/>
              <a:cs typeface="Calibri"/>
            </a:endParaRPr>
          </a:p>
          <a:p>
            <a:pPr algn="ctr"/>
            <a:r>
              <a:rPr lang="en-US" sz="3600" dirty="0">
                <a:solidFill>
                  <a:srgbClr val="0D0D0D"/>
                </a:solidFill>
                <a:latin typeface="Modern Love"/>
                <a:ea typeface="Calibri"/>
                <a:cs typeface="Calibri"/>
              </a:rPr>
              <a:t>(Luke 9:35)</a:t>
            </a:r>
            <a:endParaRPr lang="en-GB" sz="360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2345684" y="86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17th – 21st of March</a:t>
            </a:r>
          </a:p>
        </p:txBody>
      </p:sp>
      <p:sp>
        <p:nvSpPr>
          <p:cNvPr id="6" name="TextBox 5">
            <a:extLst>
              <a:ext uri="{FF2B5EF4-FFF2-40B4-BE49-F238E27FC236}">
                <a16:creationId xmlns:a16="http://schemas.microsoft.com/office/drawing/2014/main" id="{CAEBB678-99DD-4620-A8FA-79F04E2BAE34}"/>
              </a:ext>
            </a:extLst>
          </p:cNvPr>
          <p:cNvSpPr txBox="1"/>
          <p:nvPr/>
        </p:nvSpPr>
        <p:spPr>
          <a:xfrm>
            <a:off x="-3349313" y="549958"/>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Affirmation</a:t>
            </a:r>
            <a:endParaRPr lang="en-US" dirty="0"/>
          </a:p>
        </p:txBody>
      </p:sp>
      <p:pic>
        <p:nvPicPr>
          <p:cNvPr id="4" name="Picture 3" descr="A group of cartoon objects&#10;&#10;AI-generated content may be incorrect.">
            <a:extLst>
              <a:ext uri="{FF2B5EF4-FFF2-40B4-BE49-F238E27FC236}">
                <a16:creationId xmlns:a16="http://schemas.microsoft.com/office/drawing/2014/main" id="{7EF4C834-BEA7-BCB3-CC4C-FAFEABA4E438}"/>
              </a:ext>
            </a:extLst>
          </p:cNvPr>
          <p:cNvPicPr>
            <a:picLocks noChangeAspect="1"/>
          </p:cNvPicPr>
          <p:nvPr/>
        </p:nvPicPr>
        <p:blipFill>
          <a:blip r:embed="rId2"/>
          <a:srcRect r="-191" b="8162"/>
          <a:stretch/>
        </p:blipFill>
        <p:spPr>
          <a:xfrm>
            <a:off x="656247" y="1439332"/>
            <a:ext cx="5206851" cy="5112932"/>
          </a:xfrm>
          <a:prstGeom prst="rect">
            <a:avLst/>
          </a:prstGeom>
        </p:spPr>
      </p:pic>
    </p:spTree>
    <p:extLst>
      <p:ext uri="{BB962C8B-B14F-4D97-AF65-F5344CB8AC3E}">
        <p14:creationId xmlns:p14="http://schemas.microsoft.com/office/powerpoint/2010/main" val="340802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28081" y="-4656"/>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3600" dirty="0">
              <a:solidFill>
                <a:srgbClr val="000000"/>
              </a:solidFill>
              <a:latin typeface="Modern Love"/>
              <a:ea typeface="+mn-lt"/>
              <a:cs typeface="+mn-lt"/>
            </a:endParaRPr>
          </a:p>
          <a:p>
            <a:pPr marL="0" indent="0">
              <a:spcBef>
                <a:spcPts val="500"/>
              </a:spcBef>
              <a:buNone/>
            </a:pPr>
            <a:r>
              <a:rPr lang="en-US" sz="3200" dirty="0">
                <a:ea typeface="+mn-lt"/>
                <a:cs typeface="+mn-lt"/>
              </a:rPr>
              <a:t>Thank You for showing us how amazing Jesus is during the Transfiguration. Help us to always remember that Jesus is Your Son, and that He came to show us Your love. Remind us that we are loved by You, just like Jesus, and that we can follow Him with all our hearts. </a:t>
            </a:r>
            <a:endParaRPr lang="en-US" sz="3200" dirty="0"/>
          </a:p>
          <a:p>
            <a:pPr marL="0" indent="0">
              <a:spcBef>
                <a:spcPts val="500"/>
              </a:spcBef>
              <a:buNone/>
            </a:pPr>
            <a:endParaRPr lang="en-US" sz="48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8024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F39CCF-41A2-A23E-A412-83F572D9E20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B93BCA7-2519-0D01-6BAA-9D781FFF9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82C6BDEA-4288-D4BC-6A44-F49CE2ABE137}"/>
              </a:ext>
            </a:extLst>
          </p:cNvPr>
          <p:cNvSpPr txBox="1"/>
          <p:nvPr/>
        </p:nvSpPr>
        <p:spPr>
          <a:xfrm>
            <a:off x="6355335" y="2848727"/>
            <a:ext cx="58435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“And</a:t>
            </a:r>
            <a:r>
              <a:rPr lang="en-US" sz="3600" dirty="0">
                <a:solidFill>
                  <a:srgbClr val="0D0D0D"/>
                </a:solidFill>
                <a:latin typeface="Modern Love"/>
                <a:ea typeface="Calibri"/>
                <a:cs typeface="Calibri"/>
              </a:rPr>
              <a:t> a voice came from the cloud saying, "This is my Son, the Chosen One. Listen to him."  </a:t>
            </a:r>
            <a:endParaRPr lang="en-GB" sz="3600">
              <a:solidFill>
                <a:srgbClr val="0D0D0D"/>
              </a:solidFill>
              <a:latin typeface="Aptos"/>
              <a:ea typeface="Calibri"/>
              <a:cs typeface="Calibri"/>
            </a:endParaRPr>
          </a:p>
          <a:p>
            <a:pPr algn="ctr"/>
            <a:r>
              <a:rPr lang="en-US" sz="3600" dirty="0">
                <a:solidFill>
                  <a:srgbClr val="0D0D0D"/>
                </a:solidFill>
                <a:latin typeface="Modern Love"/>
                <a:ea typeface="Calibri"/>
                <a:cs typeface="Calibri"/>
              </a:rPr>
              <a:t>(Luke 9:35)</a:t>
            </a:r>
            <a:endParaRPr lang="en-GB" sz="360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F3F5A70E-B407-B80E-7981-B6E6E4E4DDEC}"/>
              </a:ext>
            </a:extLst>
          </p:cNvPr>
          <p:cNvSpPr txBox="1"/>
          <p:nvPr/>
        </p:nvSpPr>
        <p:spPr>
          <a:xfrm>
            <a:off x="-2345684" y="86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17th – 21st of March</a:t>
            </a:r>
          </a:p>
        </p:txBody>
      </p:sp>
      <p:sp>
        <p:nvSpPr>
          <p:cNvPr id="6" name="TextBox 5">
            <a:extLst>
              <a:ext uri="{FF2B5EF4-FFF2-40B4-BE49-F238E27FC236}">
                <a16:creationId xmlns:a16="http://schemas.microsoft.com/office/drawing/2014/main" id="{31247CFF-3907-D7E3-C06F-5335067D2D82}"/>
              </a:ext>
            </a:extLst>
          </p:cNvPr>
          <p:cNvSpPr txBox="1"/>
          <p:nvPr/>
        </p:nvSpPr>
        <p:spPr>
          <a:xfrm>
            <a:off x="-3349313" y="549958"/>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Affirmation</a:t>
            </a:r>
            <a:endParaRPr lang="en-US" dirty="0"/>
          </a:p>
        </p:txBody>
      </p:sp>
      <p:pic>
        <p:nvPicPr>
          <p:cNvPr id="4" name="Picture 3" descr="A group of cartoon objects&#10;&#10;AI-generated content may be incorrect.">
            <a:extLst>
              <a:ext uri="{FF2B5EF4-FFF2-40B4-BE49-F238E27FC236}">
                <a16:creationId xmlns:a16="http://schemas.microsoft.com/office/drawing/2014/main" id="{BDA0ED77-5BB8-A617-887F-D193FCFE6B98}"/>
              </a:ext>
            </a:extLst>
          </p:cNvPr>
          <p:cNvPicPr>
            <a:picLocks noChangeAspect="1"/>
          </p:cNvPicPr>
          <p:nvPr/>
        </p:nvPicPr>
        <p:blipFill>
          <a:blip r:embed="rId2"/>
          <a:srcRect r="-191" b="8162"/>
          <a:stretch/>
        </p:blipFill>
        <p:spPr>
          <a:xfrm>
            <a:off x="656247" y="1439332"/>
            <a:ext cx="5206851" cy="5112932"/>
          </a:xfrm>
          <a:prstGeom prst="rect">
            <a:avLst/>
          </a:prstGeom>
        </p:spPr>
      </p:pic>
    </p:spTree>
    <p:extLst>
      <p:ext uri="{BB962C8B-B14F-4D97-AF65-F5344CB8AC3E}">
        <p14:creationId xmlns:p14="http://schemas.microsoft.com/office/powerpoint/2010/main" val="105658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1691A-304E-4D59-1050-34BBBFD3A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40DDD-939B-58A0-1347-0F76E00C17AB}"/>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Affirmations</a:t>
            </a:r>
          </a:p>
        </p:txBody>
      </p:sp>
      <p:sp>
        <p:nvSpPr>
          <p:cNvPr id="23" name="sketchy line">
            <a:extLst>
              <a:ext uri="{FF2B5EF4-FFF2-40B4-BE49-F238E27FC236}">
                <a16:creationId xmlns:a16="http://schemas.microsoft.com/office/drawing/2014/main" id="{89E80806-14CF-E704-C9D1-001EEAB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287580-E8FD-4E19-80D0-5AC910B327F3}"/>
              </a:ext>
            </a:extLst>
          </p:cNvPr>
          <p:cNvSpPr>
            <a:spLocks noGrp="1"/>
          </p:cNvSpPr>
          <p:nvPr>
            <p:ph idx="1"/>
          </p:nvPr>
        </p:nvSpPr>
        <p:spPr>
          <a:xfrm>
            <a:off x="433418" y="2500577"/>
            <a:ext cx="7016765" cy="4756611"/>
          </a:xfrm>
        </p:spPr>
        <p:txBody>
          <a:bodyPr vert="horz" lIns="91440" tIns="45720" rIns="91440" bIns="45720" rtlCol="0" anchor="t">
            <a:normAutofit/>
          </a:bodyPr>
          <a:lstStyle/>
          <a:p>
            <a:pPr marL="0" indent="0">
              <a:buNone/>
            </a:pPr>
            <a:r>
              <a:rPr lang="en-US" sz="2900" dirty="0">
                <a:solidFill>
                  <a:srgbClr val="474747"/>
                </a:solidFill>
                <a:ea typeface="Calibri"/>
                <a:cs typeface="Calibri"/>
              </a:rPr>
              <a:t>God confirmed the importance of Jesus and showed love towards Jesus in our reading this week. Jesus also showed love towards all of us by dying on the cross for us.</a:t>
            </a:r>
          </a:p>
          <a:p>
            <a:pPr marL="0" indent="0">
              <a:buNone/>
            </a:pPr>
            <a:endParaRPr lang="en-US" sz="2900" dirty="0">
              <a:solidFill>
                <a:srgbClr val="474747"/>
              </a:solidFill>
              <a:ea typeface="Calibri"/>
              <a:cs typeface="Calibri"/>
            </a:endParaRPr>
          </a:p>
          <a:p>
            <a:pPr marL="0" indent="0">
              <a:buNone/>
            </a:pPr>
            <a:r>
              <a:rPr lang="en-US" sz="2900" dirty="0">
                <a:solidFill>
                  <a:srgbClr val="474747"/>
                </a:solidFill>
                <a:ea typeface="Calibri"/>
                <a:cs typeface="Calibri"/>
              </a:rPr>
              <a:t>We are so loved. It is however also important that we show love to ourselves.</a:t>
            </a:r>
          </a:p>
        </p:txBody>
      </p:sp>
      <p:sp>
        <p:nvSpPr>
          <p:cNvPr id="5" name="Rectangle 4">
            <a:extLst>
              <a:ext uri="{FF2B5EF4-FFF2-40B4-BE49-F238E27FC236}">
                <a16:creationId xmlns:a16="http://schemas.microsoft.com/office/drawing/2014/main" id="{CCBD252E-6525-14B5-F894-1A6696A20C3F}"/>
              </a:ext>
            </a:extLst>
          </p:cNvPr>
          <p:cNvSpPr/>
          <p:nvPr/>
        </p:nvSpPr>
        <p:spPr>
          <a:xfrm>
            <a:off x="9340850" y="6391921"/>
            <a:ext cx="957244" cy="200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rtoon Heart Images - Free Download on ...">
            <a:extLst>
              <a:ext uri="{FF2B5EF4-FFF2-40B4-BE49-F238E27FC236}">
                <a16:creationId xmlns:a16="http://schemas.microsoft.com/office/drawing/2014/main" id="{B5A5209B-C98D-EA86-EFFE-E78C3AE55607}"/>
              </a:ext>
            </a:extLst>
          </p:cNvPr>
          <p:cNvPicPr>
            <a:picLocks noChangeAspect="1"/>
          </p:cNvPicPr>
          <p:nvPr/>
        </p:nvPicPr>
        <p:blipFill>
          <a:blip r:embed="rId2"/>
          <a:stretch>
            <a:fillRect/>
          </a:stretch>
        </p:blipFill>
        <p:spPr>
          <a:xfrm>
            <a:off x="8216600" y="2907207"/>
            <a:ext cx="3203746" cy="3162557"/>
          </a:xfrm>
          <a:prstGeom prst="rect">
            <a:avLst/>
          </a:prstGeom>
        </p:spPr>
      </p:pic>
    </p:spTree>
    <p:extLst>
      <p:ext uri="{BB962C8B-B14F-4D97-AF65-F5344CB8AC3E}">
        <p14:creationId xmlns:p14="http://schemas.microsoft.com/office/powerpoint/2010/main" val="255575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fontScale="90000"/>
          </a:bodyPr>
          <a:lstStyle/>
          <a:p>
            <a:r>
              <a:rPr lang="en-US" sz="5400" dirty="0">
                <a:latin typeface="Modern Love"/>
              </a:rPr>
              <a:t>How can we show love to ourselves?</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op art speech bubble, cartoon comic ...">
            <a:extLst>
              <a:ext uri="{FF2B5EF4-FFF2-40B4-BE49-F238E27FC236}">
                <a16:creationId xmlns:a16="http://schemas.microsoft.com/office/drawing/2014/main" id="{F946DE3C-9324-5A5D-D638-42FCA84C937F}"/>
              </a:ext>
            </a:extLst>
          </p:cNvPr>
          <p:cNvPicPr>
            <a:picLocks noChangeAspect="1"/>
          </p:cNvPicPr>
          <p:nvPr/>
        </p:nvPicPr>
        <p:blipFill>
          <a:blip r:embed="rId2"/>
          <a:stretch>
            <a:fillRect/>
          </a:stretch>
        </p:blipFill>
        <p:spPr>
          <a:xfrm>
            <a:off x="7736640" y="2525335"/>
            <a:ext cx="3641294" cy="3628379"/>
          </a:xfrm>
          <a:prstGeom prst="rect">
            <a:avLst/>
          </a:prstGeom>
        </p:spPr>
      </p:pic>
      <p:sp>
        <p:nvSpPr>
          <p:cNvPr id="9" name="Content Placeholder 3">
            <a:extLst>
              <a:ext uri="{FF2B5EF4-FFF2-40B4-BE49-F238E27FC236}">
                <a16:creationId xmlns:a16="http://schemas.microsoft.com/office/drawing/2014/main" id="{5E5C947F-767D-113C-E80C-7DC789242519}"/>
              </a:ext>
            </a:extLst>
          </p:cNvPr>
          <p:cNvSpPr>
            <a:spLocks noGrp="1"/>
          </p:cNvSpPr>
          <p:nvPr/>
        </p:nvSpPr>
        <p:spPr>
          <a:xfrm>
            <a:off x="983972" y="2722777"/>
            <a:ext cx="5789708" cy="50100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There are many different ways that we can show love to ourselves...</a:t>
            </a:r>
          </a:p>
          <a:p>
            <a:pPr marL="0" indent="0">
              <a:buNone/>
            </a:pPr>
            <a:endParaRPr lang="en-US" sz="3200" dirty="0"/>
          </a:p>
          <a:p>
            <a:pPr marL="0" indent="0">
              <a:buNone/>
            </a:pPr>
            <a:r>
              <a:rPr lang="en-US" sz="3200" dirty="0"/>
              <a:t>How many different ways can you think of as a form?</a:t>
            </a:r>
          </a:p>
        </p:txBody>
      </p:sp>
    </p:spTree>
    <p:extLst>
      <p:ext uri="{BB962C8B-B14F-4D97-AF65-F5344CB8AC3E}">
        <p14:creationId xmlns:p14="http://schemas.microsoft.com/office/powerpoint/2010/main" val="225202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Saying affirmations</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7CEB09A-1E96-CDCF-2BBD-6E0BFCFDA6C8}"/>
              </a:ext>
            </a:extLst>
          </p:cNvPr>
          <p:cNvSpPr>
            <a:spLocks noGrp="1"/>
          </p:cNvSpPr>
          <p:nvPr>
            <p:ph idx="1"/>
          </p:nvPr>
        </p:nvSpPr>
        <p:spPr>
          <a:xfrm>
            <a:off x="577579" y="2655358"/>
            <a:ext cx="6316550" cy="4334422"/>
          </a:xfrm>
        </p:spPr>
        <p:txBody>
          <a:bodyPr vert="horz" lIns="91440" tIns="45720" rIns="91440" bIns="45720" rtlCol="0" anchor="t">
            <a:normAutofit/>
          </a:bodyPr>
          <a:lstStyle/>
          <a:p>
            <a:pPr marL="0" indent="0">
              <a:buNone/>
            </a:pPr>
            <a:r>
              <a:rPr lang="en-US" sz="3600" dirty="0">
                <a:solidFill>
                  <a:srgbClr val="474747"/>
                </a:solidFill>
                <a:latin typeface="Aptos"/>
                <a:ea typeface="Calibri"/>
                <a:cs typeface="Calibri"/>
              </a:rPr>
              <a:t>Affirmations are phrases that you can say to yourself that move your thoughts in a positive direction.  They can be used to remind you of all of the good things about yourself.</a:t>
            </a:r>
          </a:p>
          <a:p>
            <a:pPr marL="0" indent="0">
              <a:buNone/>
            </a:pPr>
            <a:endParaRPr lang="en-US">
              <a:solidFill>
                <a:srgbClr val="474747"/>
              </a:solidFill>
              <a:latin typeface="Aptos"/>
              <a:ea typeface="Calibri"/>
              <a:cs typeface="Calibri"/>
            </a:endParaRPr>
          </a:p>
          <a:p>
            <a:pPr marL="0" indent="0">
              <a:buNone/>
            </a:pPr>
            <a:endParaRPr lang="en-US">
              <a:solidFill>
                <a:srgbClr val="474747"/>
              </a:solidFill>
              <a:latin typeface="Aptos"/>
              <a:ea typeface="Calibri"/>
              <a:cs typeface="Calibri"/>
            </a:endParaRPr>
          </a:p>
        </p:txBody>
      </p:sp>
      <p:pic>
        <p:nvPicPr>
          <p:cNvPr id="7" name="Picture 6" descr="A chart of positive affirmations&#10;&#10;AI-generated content may be incorrect.">
            <a:extLst>
              <a:ext uri="{FF2B5EF4-FFF2-40B4-BE49-F238E27FC236}">
                <a16:creationId xmlns:a16="http://schemas.microsoft.com/office/drawing/2014/main" id="{105820C4-C24A-D55D-046D-6382D75DD43E}"/>
              </a:ext>
            </a:extLst>
          </p:cNvPr>
          <p:cNvPicPr>
            <a:picLocks noChangeAspect="1"/>
          </p:cNvPicPr>
          <p:nvPr/>
        </p:nvPicPr>
        <p:blipFill>
          <a:blip r:embed="rId2"/>
          <a:stretch>
            <a:fillRect/>
          </a:stretch>
        </p:blipFill>
        <p:spPr>
          <a:xfrm>
            <a:off x="7439365" y="2189589"/>
            <a:ext cx="4387163" cy="4337221"/>
          </a:xfrm>
          <a:prstGeom prst="rect">
            <a:avLst/>
          </a:prstGeom>
        </p:spPr>
      </p:pic>
    </p:spTree>
    <p:extLst>
      <p:ext uri="{BB962C8B-B14F-4D97-AF65-F5344CB8AC3E}">
        <p14:creationId xmlns:p14="http://schemas.microsoft.com/office/powerpoint/2010/main" val="11390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Write your own...</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B23363-2290-B22D-681C-9B90D78C9AC9}"/>
              </a:ext>
            </a:extLst>
          </p:cNvPr>
          <p:cNvSpPr txBox="1"/>
          <p:nvPr/>
        </p:nvSpPr>
        <p:spPr>
          <a:xfrm>
            <a:off x="4065374" y="1902940"/>
            <a:ext cx="792274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a:p>
        </p:txBody>
      </p:sp>
      <p:sp>
        <p:nvSpPr>
          <p:cNvPr id="3" name="TextBox 2">
            <a:extLst>
              <a:ext uri="{FF2B5EF4-FFF2-40B4-BE49-F238E27FC236}">
                <a16:creationId xmlns:a16="http://schemas.microsoft.com/office/drawing/2014/main" id="{7D158F6D-5EE2-6F1F-FE2A-3F6B40792C0F}"/>
              </a:ext>
            </a:extLst>
          </p:cNvPr>
          <p:cNvSpPr txBox="1"/>
          <p:nvPr/>
        </p:nvSpPr>
        <p:spPr>
          <a:xfrm>
            <a:off x="447665" y="2116936"/>
            <a:ext cx="723052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Have a go at writing your own affirmations on your planner. This way you can keep these and go back to these later when you might need a boost!</a:t>
            </a:r>
          </a:p>
          <a:p>
            <a:endParaRPr lang="en-US" sz="2800" dirty="0"/>
          </a:p>
          <a:p>
            <a:r>
              <a:rPr lang="en-US" sz="2800" dirty="0"/>
              <a:t>Examples of affirmations:</a:t>
            </a:r>
          </a:p>
          <a:p>
            <a:pPr marL="285750" indent="-285750">
              <a:buFont typeface="Arial"/>
              <a:buChar char="•"/>
            </a:pPr>
            <a:r>
              <a:rPr lang="en-US" sz="2900" dirty="0">
                <a:solidFill>
                  <a:srgbClr val="1F1F1F"/>
                </a:solidFill>
                <a:ea typeface="+mn-lt"/>
                <a:cs typeface="+mn-lt"/>
              </a:rPr>
              <a:t>My efforts he</a:t>
            </a:r>
            <a:r>
              <a:rPr lang="en-US" sz="2900">
                <a:solidFill>
                  <a:srgbClr val="1F1F1F"/>
                </a:solidFill>
                <a:ea typeface="+mn-lt"/>
                <a:cs typeface="+mn-lt"/>
              </a:rPr>
              <a:t>lp me succeed.</a:t>
            </a:r>
          </a:p>
          <a:p>
            <a:pPr marL="285750" indent="-285750">
              <a:buFont typeface="Arial"/>
              <a:buChar char="•"/>
            </a:pPr>
            <a:r>
              <a:rPr lang="en-US" sz="2900" dirty="0">
                <a:solidFill>
                  <a:srgbClr val="1F1F1F"/>
                </a:solidFill>
                <a:ea typeface="+mn-lt"/>
                <a:cs typeface="+mn-lt"/>
              </a:rPr>
              <a:t>I have faith in my abilities.</a:t>
            </a:r>
            <a:endParaRPr lang="en-US" sz="2900" dirty="0">
              <a:solidFill>
                <a:srgbClr val="1F1F1F"/>
              </a:solidFill>
            </a:endParaRPr>
          </a:p>
          <a:p>
            <a:pPr marL="285750" indent="-285750">
              <a:buFont typeface="Arial"/>
              <a:buChar char="•"/>
            </a:pPr>
            <a:r>
              <a:rPr lang="en-US" sz="2900" dirty="0">
                <a:solidFill>
                  <a:srgbClr val="1F1F1F"/>
                </a:solidFill>
                <a:ea typeface="+mn-lt"/>
                <a:cs typeface="+mn-lt"/>
              </a:rPr>
              <a:t>My hard work will pay off.</a:t>
            </a:r>
            <a:endParaRPr lang="en-US" sz="2900" dirty="0"/>
          </a:p>
          <a:p>
            <a:pPr marL="285750" indent="-285750">
              <a:buFont typeface="Arial"/>
              <a:buChar char="•"/>
            </a:pPr>
            <a:r>
              <a:rPr lang="en-US" sz="2900" dirty="0">
                <a:solidFill>
                  <a:srgbClr val="1F1F1F"/>
                </a:solidFill>
                <a:ea typeface="+mn-lt"/>
                <a:cs typeface="+mn-lt"/>
              </a:rPr>
              <a:t>I am strong.</a:t>
            </a:r>
            <a:endParaRPr lang="en-US" sz="2900" dirty="0"/>
          </a:p>
          <a:p>
            <a:endParaRPr lang="en-US" sz="2800" dirty="0"/>
          </a:p>
          <a:p>
            <a:endParaRPr lang="en-US" sz="2800" dirty="0"/>
          </a:p>
        </p:txBody>
      </p:sp>
      <p:pic>
        <p:nvPicPr>
          <p:cNvPr id="6" name="Picture 5" descr="A book and pencil with a bookmark&#10;&#10;AI-generated content may be incorrect.">
            <a:extLst>
              <a:ext uri="{FF2B5EF4-FFF2-40B4-BE49-F238E27FC236}">
                <a16:creationId xmlns:a16="http://schemas.microsoft.com/office/drawing/2014/main" id="{8A9C3B6A-1899-58DF-FDB9-2A3CCCC6B04C}"/>
              </a:ext>
            </a:extLst>
          </p:cNvPr>
          <p:cNvPicPr>
            <a:picLocks noChangeAspect="1"/>
          </p:cNvPicPr>
          <p:nvPr/>
        </p:nvPicPr>
        <p:blipFill>
          <a:blip r:embed="rId2"/>
          <a:stretch>
            <a:fillRect/>
          </a:stretch>
        </p:blipFill>
        <p:spPr>
          <a:xfrm>
            <a:off x="8187400" y="2736464"/>
            <a:ext cx="3562511" cy="3562511"/>
          </a:xfrm>
          <a:prstGeom prst="rect">
            <a:avLst/>
          </a:prstGeom>
        </p:spPr>
      </p:pic>
    </p:spTree>
    <p:extLst>
      <p:ext uri="{BB962C8B-B14F-4D97-AF65-F5344CB8AC3E}">
        <p14:creationId xmlns:p14="http://schemas.microsoft.com/office/powerpoint/2010/main" val="309143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00162" y="-128224"/>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1100" dirty="0">
              <a:solidFill>
                <a:srgbClr val="000000"/>
              </a:solidFill>
              <a:latin typeface="Modern Love"/>
              <a:ea typeface="+mn-lt"/>
              <a:cs typeface="+mn-lt"/>
            </a:endParaRPr>
          </a:p>
          <a:p>
            <a:pPr marL="0" indent="0">
              <a:spcBef>
                <a:spcPts val="500"/>
              </a:spcBef>
              <a:buNone/>
            </a:pPr>
            <a:r>
              <a:rPr lang="en-US" sz="3600" dirty="0">
                <a:ea typeface="+mn-lt"/>
                <a:cs typeface="+mn-lt"/>
              </a:rPr>
              <a:t>Thank You for creating us so wonderfully and for making us exactly who we are. Help us to remember that we are loved, we are enough, and we are worthy of kindness and respect. Teach us to love ourselves the way You love us, with patience and grace.</a:t>
            </a:r>
            <a:endParaRPr lang="en-US" dirty="0"/>
          </a:p>
          <a:p>
            <a:pPr marL="0" indent="0">
              <a:spcBef>
                <a:spcPts val="500"/>
              </a:spcBef>
              <a:buNone/>
            </a:pPr>
            <a:endParaRPr lang="en-US" sz="14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2702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E32537-F126-0BBB-5619-3D340CA5D54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DEFA586-7FA6-3FC3-A543-EB4BFA07B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51EC2A53-7225-7883-50FC-9E4602F9C579}"/>
              </a:ext>
            </a:extLst>
          </p:cNvPr>
          <p:cNvSpPr txBox="1"/>
          <p:nvPr/>
        </p:nvSpPr>
        <p:spPr>
          <a:xfrm>
            <a:off x="6355335" y="2848727"/>
            <a:ext cx="58435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“And</a:t>
            </a:r>
            <a:r>
              <a:rPr lang="en-US" sz="3600" dirty="0">
                <a:solidFill>
                  <a:srgbClr val="0D0D0D"/>
                </a:solidFill>
                <a:latin typeface="Modern Love"/>
                <a:ea typeface="Calibri"/>
                <a:cs typeface="Calibri"/>
              </a:rPr>
              <a:t> a voice came from the cloud saying, "This is my Son, the Chosen One. Listen to him."  </a:t>
            </a:r>
            <a:endParaRPr lang="en-GB" sz="3600">
              <a:solidFill>
                <a:srgbClr val="0D0D0D"/>
              </a:solidFill>
              <a:latin typeface="Aptos"/>
              <a:ea typeface="Calibri"/>
              <a:cs typeface="Calibri"/>
            </a:endParaRPr>
          </a:p>
          <a:p>
            <a:pPr algn="ctr"/>
            <a:r>
              <a:rPr lang="en-US" sz="3600" dirty="0">
                <a:solidFill>
                  <a:srgbClr val="0D0D0D"/>
                </a:solidFill>
                <a:latin typeface="Modern Love"/>
                <a:ea typeface="Calibri"/>
                <a:cs typeface="Calibri"/>
              </a:rPr>
              <a:t>(Luke 9:35)</a:t>
            </a:r>
            <a:endParaRPr lang="en-GB" sz="360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9A5E7E14-DE82-F474-0899-2DC5B2902602}"/>
              </a:ext>
            </a:extLst>
          </p:cNvPr>
          <p:cNvSpPr txBox="1"/>
          <p:nvPr/>
        </p:nvSpPr>
        <p:spPr>
          <a:xfrm>
            <a:off x="-2345684" y="86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17th – 21st of March</a:t>
            </a:r>
          </a:p>
        </p:txBody>
      </p:sp>
      <p:sp>
        <p:nvSpPr>
          <p:cNvPr id="6" name="TextBox 5">
            <a:extLst>
              <a:ext uri="{FF2B5EF4-FFF2-40B4-BE49-F238E27FC236}">
                <a16:creationId xmlns:a16="http://schemas.microsoft.com/office/drawing/2014/main" id="{74ACC176-CDB9-A1A3-7C8D-E53CC08EF688}"/>
              </a:ext>
            </a:extLst>
          </p:cNvPr>
          <p:cNvSpPr txBox="1"/>
          <p:nvPr/>
        </p:nvSpPr>
        <p:spPr>
          <a:xfrm>
            <a:off x="-3349313" y="549958"/>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Affirmation</a:t>
            </a:r>
            <a:endParaRPr lang="en-US" dirty="0"/>
          </a:p>
        </p:txBody>
      </p:sp>
      <p:pic>
        <p:nvPicPr>
          <p:cNvPr id="4" name="Picture 3" descr="A group of cartoon objects&#10;&#10;AI-generated content may be incorrect.">
            <a:extLst>
              <a:ext uri="{FF2B5EF4-FFF2-40B4-BE49-F238E27FC236}">
                <a16:creationId xmlns:a16="http://schemas.microsoft.com/office/drawing/2014/main" id="{446E9B2B-9641-D4FC-AC92-C0379E5AEB1B}"/>
              </a:ext>
            </a:extLst>
          </p:cNvPr>
          <p:cNvPicPr>
            <a:picLocks noChangeAspect="1"/>
          </p:cNvPicPr>
          <p:nvPr/>
        </p:nvPicPr>
        <p:blipFill>
          <a:blip r:embed="rId2"/>
          <a:srcRect r="-191" b="8162"/>
          <a:stretch/>
        </p:blipFill>
        <p:spPr>
          <a:xfrm>
            <a:off x="656247" y="1439332"/>
            <a:ext cx="5206851" cy="5112932"/>
          </a:xfrm>
          <a:prstGeom prst="rect">
            <a:avLst/>
          </a:prstGeom>
        </p:spPr>
      </p:pic>
    </p:spTree>
    <p:extLst>
      <p:ext uri="{BB962C8B-B14F-4D97-AF65-F5344CB8AC3E}">
        <p14:creationId xmlns:p14="http://schemas.microsoft.com/office/powerpoint/2010/main" val="301373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A20870-B831-72CB-652F-E07DFEF31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4969E-C7AD-2604-F2D2-120ADD52733F}"/>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Mental health</a:t>
            </a:r>
          </a:p>
        </p:txBody>
      </p:sp>
      <p:sp>
        <p:nvSpPr>
          <p:cNvPr id="23" name="sketchy line">
            <a:extLst>
              <a:ext uri="{FF2B5EF4-FFF2-40B4-BE49-F238E27FC236}">
                <a16:creationId xmlns:a16="http://schemas.microsoft.com/office/drawing/2014/main" id="{BFD2EC8E-DB13-4ACD-0C9C-7050A2BBB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74E173A-35A9-7B09-ECEA-75568F043676}"/>
              </a:ext>
            </a:extLst>
          </p:cNvPr>
          <p:cNvSpPr>
            <a:spLocks noGrp="1"/>
          </p:cNvSpPr>
          <p:nvPr>
            <p:ph idx="1"/>
          </p:nvPr>
        </p:nvSpPr>
        <p:spPr>
          <a:xfrm>
            <a:off x="403134" y="2665880"/>
            <a:ext cx="6680162" cy="5010015"/>
          </a:xfrm>
        </p:spPr>
        <p:txBody>
          <a:bodyPr vert="horz" lIns="91440" tIns="45720" rIns="91440" bIns="45720" rtlCol="0" anchor="t">
            <a:normAutofit/>
          </a:bodyPr>
          <a:lstStyle/>
          <a:p>
            <a:pPr marL="0" indent="0">
              <a:buNone/>
            </a:pPr>
            <a:r>
              <a:rPr lang="en-US" dirty="0"/>
              <a:t>Our mental health is really important and sometimes in our busy world we don't have time to focus on this. Take a moment of calm this morning to focus on yourself. Spend some time this morning in form listening to a guided meditation session that includes affirmations.</a:t>
            </a:r>
          </a:p>
        </p:txBody>
      </p:sp>
      <p:pic>
        <p:nvPicPr>
          <p:cNvPr id="3" name="Picture 2" descr="A person sitting cross legged in a lotus position&#10;&#10;AI-generated content may be incorrect.">
            <a:extLst>
              <a:ext uri="{FF2B5EF4-FFF2-40B4-BE49-F238E27FC236}">
                <a16:creationId xmlns:a16="http://schemas.microsoft.com/office/drawing/2014/main" id="{EC17A6AB-A34E-BA7E-4351-781E640D3267}"/>
              </a:ext>
            </a:extLst>
          </p:cNvPr>
          <p:cNvPicPr>
            <a:picLocks noChangeAspect="1"/>
          </p:cNvPicPr>
          <p:nvPr/>
        </p:nvPicPr>
        <p:blipFill>
          <a:blip r:embed="rId2"/>
          <a:stretch>
            <a:fillRect/>
          </a:stretch>
        </p:blipFill>
        <p:spPr>
          <a:xfrm>
            <a:off x="7592197" y="2318050"/>
            <a:ext cx="4184821" cy="3426683"/>
          </a:xfrm>
          <a:prstGeom prst="rect">
            <a:avLst/>
          </a:prstGeom>
        </p:spPr>
      </p:pic>
      <p:sp>
        <p:nvSpPr>
          <p:cNvPr id="5" name="TextBox 4">
            <a:extLst>
              <a:ext uri="{FF2B5EF4-FFF2-40B4-BE49-F238E27FC236}">
                <a16:creationId xmlns:a16="http://schemas.microsoft.com/office/drawing/2014/main" id="{D86B8B90-065E-2782-388C-216952BBD1D4}"/>
              </a:ext>
            </a:extLst>
          </p:cNvPr>
          <p:cNvSpPr txBox="1"/>
          <p:nvPr/>
        </p:nvSpPr>
        <p:spPr>
          <a:xfrm>
            <a:off x="1538865" y="5872175"/>
            <a:ext cx="9031384" cy="707886"/>
          </a:xfrm>
          <a:prstGeom prst="rect">
            <a:avLst/>
          </a:prstGeom>
          <a:solidFill>
            <a:srgbClr val="FFC3C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If you are worried about your own mental health or any of your friends, please speak to a member of staff. Nobody has to struggle on their own.</a:t>
            </a:r>
            <a:endParaRPr lang="en-US"/>
          </a:p>
        </p:txBody>
      </p:sp>
    </p:spTree>
    <p:extLst>
      <p:ext uri="{BB962C8B-B14F-4D97-AF65-F5344CB8AC3E}">
        <p14:creationId xmlns:p14="http://schemas.microsoft.com/office/powerpoint/2010/main" val="3417756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12EB9-7674-95F2-9144-E5A548ED2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9CBB8-4E1D-7B3A-D665-0921FA2A42D9}"/>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Guided meditation</a:t>
            </a:r>
          </a:p>
        </p:txBody>
      </p:sp>
      <p:sp>
        <p:nvSpPr>
          <p:cNvPr id="23" name="sketchy line">
            <a:extLst>
              <a:ext uri="{FF2B5EF4-FFF2-40B4-BE49-F238E27FC236}">
                <a16:creationId xmlns:a16="http://schemas.microsoft.com/office/drawing/2014/main" id="{50A97EE2-A40B-5D59-9D24-72A87F2EC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AE9F399-6496-2B4F-4EE9-5522B67C9945}"/>
              </a:ext>
            </a:extLst>
          </p:cNvPr>
          <p:cNvSpPr>
            <a:spLocks noGrp="1"/>
          </p:cNvSpPr>
          <p:nvPr>
            <p:ph idx="1"/>
          </p:nvPr>
        </p:nvSpPr>
        <p:spPr>
          <a:xfrm>
            <a:off x="5242864" y="2820339"/>
            <a:ext cx="6680162" cy="5010015"/>
          </a:xfrm>
        </p:spPr>
        <p:txBody>
          <a:bodyPr vert="horz" lIns="91440" tIns="45720" rIns="91440" bIns="45720" rtlCol="0" anchor="t">
            <a:normAutofit/>
          </a:bodyPr>
          <a:lstStyle/>
          <a:p>
            <a:pPr marL="0" indent="0">
              <a:buNone/>
            </a:pPr>
            <a:r>
              <a:rPr lang="en-US" dirty="0"/>
              <a:t>Guidance:</a:t>
            </a:r>
          </a:p>
          <a:p>
            <a:pPr marL="457200" indent="-457200">
              <a:buFont typeface="Calibri" panose="020B0604020202020204" pitchFamily="34" charset="0"/>
              <a:buChar char="-"/>
            </a:pPr>
            <a:r>
              <a:rPr lang="en-US" dirty="0"/>
              <a:t>Sit in a sensible and comfortable position </a:t>
            </a:r>
          </a:p>
          <a:p>
            <a:pPr marL="457200" indent="-457200">
              <a:buFont typeface="Calibri" panose="020B0604020202020204" pitchFamily="34" charset="0"/>
              <a:buChar char="-"/>
            </a:pPr>
            <a:r>
              <a:rPr lang="en-US" dirty="0"/>
              <a:t>Listen in silence so that everyone has the opportunity to engage</a:t>
            </a:r>
          </a:p>
          <a:p>
            <a:pPr marL="457200" indent="-457200">
              <a:buFont typeface="Calibri" panose="020B0604020202020204" pitchFamily="34" charset="0"/>
              <a:buChar char="-"/>
            </a:pPr>
            <a:r>
              <a:rPr lang="en-US" dirty="0"/>
              <a:t>Do not laugh or make fun of others</a:t>
            </a:r>
          </a:p>
          <a:p>
            <a:pPr marL="0" indent="0">
              <a:buNone/>
            </a:pPr>
            <a:endParaRPr lang="en-US" dirty="0"/>
          </a:p>
        </p:txBody>
      </p:sp>
      <p:pic>
        <p:nvPicPr>
          <p:cNvPr id="3" name="Online Media 2" title="Positive Affirmations for Personal Growth (Guided Meditation)">
            <a:hlinkClick r:id="" action="ppaction://media"/>
            <a:extLst>
              <a:ext uri="{FF2B5EF4-FFF2-40B4-BE49-F238E27FC236}">
                <a16:creationId xmlns:a16="http://schemas.microsoft.com/office/drawing/2014/main" id="{535483A2-0C5D-3544-9E23-8F09FE09C65D}"/>
              </a:ext>
            </a:extLst>
          </p:cNvPr>
          <p:cNvPicPr>
            <a:picLocks noRot="1" noChangeAspect="1"/>
          </p:cNvPicPr>
          <p:nvPr>
            <a:videoFile r:link="rId1"/>
          </p:nvPr>
        </p:nvPicPr>
        <p:blipFill>
          <a:blip r:embed="rId3"/>
          <a:stretch>
            <a:fillRect/>
          </a:stretch>
        </p:blipFill>
        <p:spPr>
          <a:xfrm>
            <a:off x="201168" y="2503468"/>
            <a:ext cx="4730941" cy="2672988"/>
          </a:xfrm>
          <a:prstGeom prst="rect">
            <a:avLst/>
          </a:prstGeom>
        </p:spPr>
      </p:pic>
    </p:spTree>
    <p:extLst>
      <p:ext uri="{BB962C8B-B14F-4D97-AF65-F5344CB8AC3E}">
        <p14:creationId xmlns:p14="http://schemas.microsoft.com/office/powerpoint/2010/main" val="42009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17811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Monday 17th March - 10I</a:t>
            </a:r>
          </a:p>
          <a:p>
            <a:pPr indent="-228600">
              <a:lnSpc>
                <a:spcPct val="90000"/>
              </a:lnSpc>
              <a:spcAft>
                <a:spcPts val="600"/>
              </a:spcAft>
              <a:buFont typeface="Arial" panose="020B0604020202020204" pitchFamily="34" charset="0"/>
              <a:buChar char="•"/>
              <a:defRPr/>
            </a:pPr>
            <a:endParaRPr lang="en-US" sz="2800">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cs typeface="Calibri"/>
              </a:rPr>
              <a:t>Tuesday 18th March - 7A</a:t>
            </a:r>
            <a:endParaRPr lang="en-US" sz="2800" dirty="0">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Wednesday</a:t>
            </a:r>
            <a:r>
              <a:rPr lang="en-US" sz="2800" dirty="0">
                <a:latin typeface="Calibri"/>
                <a:cs typeface="Calibri"/>
              </a:rPr>
              <a:t> 19th March - 10R</a:t>
            </a:r>
            <a:endParaRPr lang="en-US" sz="2000" dirty="0">
              <a:latin typeface="Calibri"/>
              <a:cs typeface="Calibri"/>
            </a:endParaRPr>
          </a:p>
          <a:p>
            <a:pPr indent="-228600">
              <a:lnSpc>
                <a:spcPct val="90000"/>
              </a:lnSpc>
              <a:spcAft>
                <a:spcPts val="600"/>
              </a:spcAft>
              <a:buFont typeface="Arial" panose="020B0604020202020204" pitchFamily="34" charset="0"/>
              <a:buChar char="•"/>
              <a:defRPr/>
            </a:pPr>
            <a:endParaRPr lang="en-US" sz="2800" dirty="0">
              <a:latin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cs typeface="Calibri"/>
              </a:rPr>
              <a:t> Thursday 20th March - 10Y</a:t>
            </a:r>
            <a:endParaRPr lang="en-US" sz="2000" dirty="0">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latin typeface="Calibri"/>
                <a:ea typeface="Calibri"/>
                <a:cs typeface="Calibri"/>
              </a:rPr>
              <a:t>Friday 21th March - 12S</a:t>
            </a:r>
            <a:endParaRPr lang="en-US" sz="2800" b="0" i="0" u="none" strike="noStrike" cap="none" spc="0" normalizeH="0" baseline="0" noProof="0" dirty="0">
              <a:ln>
                <a:noFill/>
              </a:ln>
              <a:effectLst/>
              <a:uLnTx/>
              <a:uFillTx/>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83A097-9072-12ED-5993-66BAF7F54F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4C5CF2-CFB3-5217-5A30-9678A87BE25A}"/>
              </a:ext>
            </a:extLst>
          </p:cNvPr>
          <p:cNvSpPr>
            <a:spLocks noGrp="1"/>
          </p:cNvSpPr>
          <p:nvPr>
            <p:ph idx="1"/>
          </p:nvPr>
        </p:nvSpPr>
        <p:spPr>
          <a:xfrm>
            <a:off x="158973" y="355749"/>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1100" dirty="0">
              <a:solidFill>
                <a:srgbClr val="000000"/>
              </a:solidFill>
              <a:latin typeface="Modern Love"/>
              <a:ea typeface="+mn-lt"/>
              <a:cs typeface="+mn-lt"/>
            </a:endParaRPr>
          </a:p>
          <a:p>
            <a:pPr marL="0" indent="0">
              <a:spcBef>
                <a:spcPts val="500"/>
              </a:spcBef>
              <a:buNone/>
            </a:pPr>
            <a:r>
              <a:rPr lang="en-US" dirty="0">
                <a:ea typeface="+mn-lt"/>
                <a:cs typeface="+mn-lt"/>
              </a:rPr>
              <a:t>Help us to remember that our minds and hearts are just as important as our bodies, and teach us to take care of them. When we feel worried, sad, or stressed, help us to talk to You, and know that it's okay to ask for help when we need it. Please give us the strength to look out for our friends and family, too, and to be kind and understanding when they need support.</a:t>
            </a:r>
            <a:endParaRPr lang="en-US" sz="3200" dirty="0"/>
          </a:p>
          <a:p>
            <a:pPr marL="0" indent="0">
              <a:spcBef>
                <a:spcPts val="500"/>
              </a:spcBef>
              <a:buNone/>
            </a:pPr>
            <a:endParaRPr lang="en-US" sz="14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4A12F738-176C-47D4-0231-D07F021ACB4B}"/>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2620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DC92A4-721A-7A89-F7CE-9654C8FDDC3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A6440F0-AB25-3909-5663-5A4D24FFC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B3EBF573-04C1-3FFB-D74E-46DEE773B469}"/>
              </a:ext>
            </a:extLst>
          </p:cNvPr>
          <p:cNvSpPr txBox="1"/>
          <p:nvPr/>
        </p:nvSpPr>
        <p:spPr>
          <a:xfrm>
            <a:off x="6355335" y="2848727"/>
            <a:ext cx="58435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mn-lt"/>
                <a:cs typeface="+mn-lt"/>
              </a:rPr>
              <a:t>“And</a:t>
            </a:r>
            <a:r>
              <a:rPr lang="en-US" sz="3600" dirty="0">
                <a:solidFill>
                  <a:srgbClr val="0D0D0D"/>
                </a:solidFill>
                <a:latin typeface="Modern Love"/>
                <a:ea typeface="Calibri"/>
                <a:cs typeface="Calibri"/>
              </a:rPr>
              <a:t> a voice came from the cloud saying, "This is my Son, the Chosen One. Listen to him."  </a:t>
            </a:r>
            <a:endParaRPr lang="en-GB" sz="3600">
              <a:solidFill>
                <a:srgbClr val="0D0D0D"/>
              </a:solidFill>
              <a:latin typeface="Aptos"/>
              <a:ea typeface="Calibri"/>
              <a:cs typeface="Calibri"/>
            </a:endParaRPr>
          </a:p>
          <a:p>
            <a:pPr algn="ctr"/>
            <a:r>
              <a:rPr lang="en-US" sz="3600" dirty="0">
                <a:solidFill>
                  <a:srgbClr val="0D0D0D"/>
                </a:solidFill>
                <a:latin typeface="Modern Love"/>
                <a:ea typeface="Calibri"/>
                <a:cs typeface="Calibri"/>
              </a:rPr>
              <a:t>(Luke 9:35)</a:t>
            </a:r>
            <a:endParaRPr lang="en-GB" sz="3600">
              <a:solidFill>
                <a:srgbClr val="0D0D0D"/>
              </a:solidFill>
              <a:latin typeface="Aptos"/>
              <a:ea typeface="Calibri"/>
              <a:cs typeface="Calibri"/>
            </a:endParaRPr>
          </a:p>
        </p:txBody>
      </p:sp>
      <p:sp>
        <p:nvSpPr>
          <p:cNvPr id="5" name="TextBox 4">
            <a:extLst>
              <a:ext uri="{FF2B5EF4-FFF2-40B4-BE49-F238E27FC236}">
                <a16:creationId xmlns:a16="http://schemas.microsoft.com/office/drawing/2014/main" id="{A3A45453-702F-5A5E-FA3A-B8F0623291EC}"/>
              </a:ext>
            </a:extLst>
          </p:cNvPr>
          <p:cNvSpPr txBox="1"/>
          <p:nvPr/>
        </p:nvSpPr>
        <p:spPr>
          <a:xfrm>
            <a:off x="-2345684" y="862"/>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17th – 21st of March</a:t>
            </a:r>
          </a:p>
        </p:txBody>
      </p:sp>
      <p:sp>
        <p:nvSpPr>
          <p:cNvPr id="6" name="TextBox 5">
            <a:extLst>
              <a:ext uri="{FF2B5EF4-FFF2-40B4-BE49-F238E27FC236}">
                <a16:creationId xmlns:a16="http://schemas.microsoft.com/office/drawing/2014/main" id="{ED35C115-D04D-8E74-DD57-937D3A2324DB}"/>
              </a:ext>
            </a:extLst>
          </p:cNvPr>
          <p:cNvSpPr txBox="1"/>
          <p:nvPr/>
        </p:nvSpPr>
        <p:spPr>
          <a:xfrm>
            <a:off x="-3349313" y="549958"/>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Affirmation</a:t>
            </a:r>
            <a:endParaRPr lang="en-US" dirty="0"/>
          </a:p>
        </p:txBody>
      </p:sp>
      <p:pic>
        <p:nvPicPr>
          <p:cNvPr id="4" name="Picture 3" descr="A group of cartoon objects&#10;&#10;AI-generated content may be incorrect.">
            <a:extLst>
              <a:ext uri="{FF2B5EF4-FFF2-40B4-BE49-F238E27FC236}">
                <a16:creationId xmlns:a16="http://schemas.microsoft.com/office/drawing/2014/main" id="{BEBCEF4A-B71B-B7BC-4613-126238E279F6}"/>
              </a:ext>
            </a:extLst>
          </p:cNvPr>
          <p:cNvPicPr>
            <a:picLocks noChangeAspect="1"/>
          </p:cNvPicPr>
          <p:nvPr/>
        </p:nvPicPr>
        <p:blipFill>
          <a:blip r:embed="rId2"/>
          <a:srcRect r="-191" b="8162"/>
          <a:stretch/>
        </p:blipFill>
        <p:spPr>
          <a:xfrm>
            <a:off x="656247" y="1439332"/>
            <a:ext cx="5206851" cy="5112932"/>
          </a:xfrm>
          <a:prstGeom prst="rect">
            <a:avLst/>
          </a:prstGeom>
        </p:spPr>
      </p:pic>
    </p:spTree>
    <p:extLst>
      <p:ext uri="{BB962C8B-B14F-4D97-AF65-F5344CB8AC3E}">
        <p14:creationId xmlns:p14="http://schemas.microsoft.com/office/powerpoint/2010/main" val="131459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1AC3D-D7E4-75CB-F5A9-D00C32429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1FDBA-AA60-FAF3-A3B6-DE13C3030BD2}"/>
              </a:ext>
            </a:extLst>
          </p:cNvPr>
          <p:cNvSpPr>
            <a:spLocks noGrp="1"/>
          </p:cNvSpPr>
          <p:nvPr>
            <p:ph type="title"/>
          </p:nvPr>
        </p:nvSpPr>
        <p:spPr>
          <a:xfrm>
            <a:off x="251254" y="272449"/>
            <a:ext cx="10515600" cy="1325563"/>
          </a:xfrm>
        </p:spPr>
        <p:txBody>
          <a:bodyPr/>
          <a:lstStyle/>
          <a:p>
            <a:r>
              <a:rPr lang="en-US" dirty="0"/>
              <a:t>Jubilee Mascot Competition</a:t>
            </a:r>
          </a:p>
        </p:txBody>
      </p:sp>
      <p:sp>
        <p:nvSpPr>
          <p:cNvPr id="3" name="Content Placeholder 2">
            <a:extLst>
              <a:ext uri="{FF2B5EF4-FFF2-40B4-BE49-F238E27FC236}">
                <a16:creationId xmlns:a16="http://schemas.microsoft.com/office/drawing/2014/main" id="{213630F0-55F8-8301-22D2-8BC3CF87A8FE}"/>
              </a:ext>
            </a:extLst>
          </p:cNvPr>
          <p:cNvSpPr>
            <a:spLocks noGrp="1"/>
          </p:cNvSpPr>
          <p:nvPr>
            <p:ph idx="1"/>
          </p:nvPr>
        </p:nvSpPr>
        <p:spPr>
          <a:xfrm>
            <a:off x="436606" y="1866814"/>
            <a:ext cx="7267763" cy="4351338"/>
          </a:xfrm>
        </p:spPr>
        <p:txBody>
          <a:bodyPr vert="horz" lIns="91440" tIns="45720" rIns="91440" bIns="45720" rtlCol="0" anchor="t">
            <a:normAutofit lnSpcReduction="10000"/>
          </a:bodyPr>
          <a:lstStyle/>
          <a:p>
            <a:pPr>
              <a:buNone/>
            </a:pPr>
            <a:r>
              <a:rPr lang="en-US" sz="3200" dirty="0"/>
              <a:t> We recently challenged you to create a St Mary's pilgrim mascot.</a:t>
            </a:r>
          </a:p>
          <a:p>
            <a:pPr>
              <a:buNone/>
            </a:pPr>
            <a:endParaRPr lang="en-US" sz="3200" dirty="0"/>
          </a:p>
          <a:p>
            <a:pPr>
              <a:buNone/>
            </a:pPr>
            <a:r>
              <a:rPr lang="en-US" sz="3200" dirty="0"/>
              <a:t>All entries submitted were amazing so thank you for everyone who put time and effort into their entries!  </a:t>
            </a:r>
            <a:endParaRPr lang="en-US" dirty="0"/>
          </a:p>
          <a:p>
            <a:pPr>
              <a:buNone/>
            </a:pPr>
            <a:endParaRPr lang="en-US" sz="3500" b="1" dirty="0"/>
          </a:p>
          <a:p>
            <a:pPr>
              <a:buNone/>
            </a:pPr>
            <a:r>
              <a:rPr lang="en-US" sz="3500" b="1" dirty="0"/>
              <a:t>Let's have a look at the entries and see who our winners are...</a:t>
            </a:r>
          </a:p>
        </p:txBody>
      </p:sp>
      <p:pic>
        <p:nvPicPr>
          <p:cNvPr id="5" name="Picture 4" descr="Using a mascot misses and obscures the point of the Jubilee Year – Catholic  World Report">
            <a:extLst>
              <a:ext uri="{FF2B5EF4-FFF2-40B4-BE49-F238E27FC236}">
                <a16:creationId xmlns:a16="http://schemas.microsoft.com/office/drawing/2014/main" id="{FD8A891A-8548-C029-3238-925B1898E667}"/>
              </a:ext>
            </a:extLst>
          </p:cNvPr>
          <p:cNvPicPr>
            <a:picLocks noChangeAspect="1"/>
          </p:cNvPicPr>
          <p:nvPr/>
        </p:nvPicPr>
        <p:blipFill>
          <a:blip r:embed="rId2"/>
          <a:srcRect l="51724" t="-85" r="12708" b="258"/>
          <a:stretch/>
        </p:blipFill>
        <p:spPr>
          <a:xfrm>
            <a:off x="8999351" y="1863180"/>
            <a:ext cx="3194493" cy="5000105"/>
          </a:xfrm>
          <a:prstGeom prst="rect">
            <a:avLst/>
          </a:prstGeom>
        </p:spPr>
      </p:pic>
      <p:pic>
        <p:nvPicPr>
          <p:cNvPr id="6" name="Picture 5" descr="Official Logo of Jubilee unveiled - Vatican News">
            <a:extLst>
              <a:ext uri="{FF2B5EF4-FFF2-40B4-BE49-F238E27FC236}">
                <a16:creationId xmlns:a16="http://schemas.microsoft.com/office/drawing/2014/main" id="{27602F31-C308-E7B7-6691-BC5DA056197D}"/>
              </a:ext>
            </a:extLst>
          </p:cNvPr>
          <p:cNvPicPr>
            <a:picLocks noChangeAspect="1"/>
          </p:cNvPicPr>
          <p:nvPr/>
        </p:nvPicPr>
        <p:blipFill>
          <a:blip r:embed="rId3"/>
          <a:srcRect l="15720" r="12496"/>
          <a:stretch/>
        </p:blipFill>
        <p:spPr>
          <a:xfrm>
            <a:off x="10512769" y="-1545"/>
            <a:ext cx="1686425" cy="1485900"/>
          </a:xfrm>
          <a:prstGeom prst="rect">
            <a:avLst/>
          </a:prstGeom>
        </p:spPr>
      </p:pic>
    </p:spTree>
    <p:extLst>
      <p:ext uri="{BB962C8B-B14F-4D97-AF65-F5344CB8AC3E}">
        <p14:creationId xmlns:p14="http://schemas.microsoft.com/office/powerpoint/2010/main" val="240263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AA8-8E44-587E-6428-73BE8B3CD30F}"/>
              </a:ext>
            </a:extLst>
          </p:cNvPr>
          <p:cNvSpPr>
            <a:spLocks noGrp="1"/>
          </p:cNvSpPr>
          <p:nvPr>
            <p:ph type="title"/>
          </p:nvPr>
        </p:nvSpPr>
        <p:spPr>
          <a:xfrm>
            <a:off x="302741" y="-355686"/>
            <a:ext cx="10515600" cy="1325563"/>
          </a:xfrm>
        </p:spPr>
        <p:txBody>
          <a:bodyPr/>
          <a:lstStyle/>
          <a:p>
            <a:r>
              <a:rPr lang="en-US" dirty="0" err="1"/>
              <a:t>Honourable</a:t>
            </a:r>
            <a:r>
              <a:rPr lang="en-US" dirty="0"/>
              <a:t> mentions</a:t>
            </a:r>
          </a:p>
        </p:txBody>
      </p:sp>
      <p:pic>
        <p:nvPicPr>
          <p:cNvPr id="3" name="Picture 2">
            <a:extLst>
              <a:ext uri="{FF2B5EF4-FFF2-40B4-BE49-F238E27FC236}">
                <a16:creationId xmlns:a16="http://schemas.microsoft.com/office/drawing/2014/main" id="{EB54DE7F-8A6A-7CA9-4BD1-30FB6C05516E}"/>
              </a:ext>
            </a:extLst>
          </p:cNvPr>
          <p:cNvPicPr>
            <a:picLocks noChangeAspect="1"/>
          </p:cNvPicPr>
          <p:nvPr/>
        </p:nvPicPr>
        <p:blipFill>
          <a:blip r:embed="rId2"/>
          <a:stretch>
            <a:fillRect/>
          </a:stretch>
        </p:blipFill>
        <p:spPr>
          <a:xfrm>
            <a:off x="1843585" y="576649"/>
            <a:ext cx="8978505" cy="6281351"/>
          </a:xfrm>
          <a:prstGeom prst="rect">
            <a:avLst/>
          </a:prstGeom>
        </p:spPr>
      </p:pic>
    </p:spTree>
    <p:extLst>
      <p:ext uri="{BB962C8B-B14F-4D97-AF65-F5344CB8AC3E}">
        <p14:creationId xmlns:p14="http://schemas.microsoft.com/office/powerpoint/2010/main" val="89982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782F4-B4A4-2A63-3BE9-6C21D465B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2B99D-1B8F-864C-AC90-B1F760A6057B}"/>
              </a:ext>
            </a:extLst>
          </p:cNvPr>
          <p:cNvSpPr>
            <a:spLocks noGrp="1"/>
          </p:cNvSpPr>
          <p:nvPr>
            <p:ph type="title"/>
          </p:nvPr>
        </p:nvSpPr>
        <p:spPr/>
        <p:txBody>
          <a:bodyPr/>
          <a:lstStyle/>
          <a:p>
            <a:r>
              <a:rPr lang="en-US" dirty="0"/>
              <a:t>Winners</a:t>
            </a:r>
          </a:p>
        </p:txBody>
      </p:sp>
      <p:sp>
        <p:nvSpPr>
          <p:cNvPr id="3" name="TextBox 2">
            <a:extLst>
              <a:ext uri="{FF2B5EF4-FFF2-40B4-BE49-F238E27FC236}">
                <a16:creationId xmlns:a16="http://schemas.microsoft.com/office/drawing/2014/main" id="{36A6EFE5-8A13-C8F2-DFE4-03B35AACB08A}"/>
              </a:ext>
            </a:extLst>
          </p:cNvPr>
          <p:cNvSpPr txBox="1"/>
          <p:nvPr/>
        </p:nvSpPr>
        <p:spPr>
          <a:xfrm>
            <a:off x="159158" y="6119414"/>
            <a:ext cx="118636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Please come and collect your prizes from </a:t>
            </a:r>
            <a:r>
              <a:rPr lang="en-US" sz="2800" dirty="0" err="1"/>
              <a:t>Mrs</a:t>
            </a:r>
            <a:r>
              <a:rPr lang="en-US" sz="2800" dirty="0"/>
              <a:t> Blackburn's office. Well done!</a:t>
            </a:r>
          </a:p>
        </p:txBody>
      </p:sp>
      <p:pic>
        <p:nvPicPr>
          <p:cNvPr id="4" name="Picture 3" descr="A cartoon of a person with blue hair and a blue jacket&#10;&#10;AI-generated content may be incorrect.">
            <a:extLst>
              <a:ext uri="{FF2B5EF4-FFF2-40B4-BE49-F238E27FC236}">
                <a16:creationId xmlns:a16="http://schemas.microsoft.com/office/drawing/2014/main" id="{FB7D5553-0D0D-DE53-6C01-95EAEB2B3FD1}"/>
              </a:ext>
            </a:extLst>
          </p:cNvPr>
          <p:cNvPicPr>
            <a:picLocks noChangeAspect="1"/>
          </p:cNvPicPr>
          <p:nvPr/>
        </p:nvPicPr>
        <p:blipFill>
          <a:blip r:embed="rId2"/>
          <a:stretch>
            <a:fillRect/>
          </a:stretch>
        </p:blipFill>
        <p:spPr>
          <a:xfrm>
            <a:off x="842066" y="1717728"/>
            <a:ext cx="3051229" cy="4068306"/>
          </a:xfrm>
          <a:prstGeom prst="rect">
            <a:avLst/>
          </a:prstGeom>
        </p:spPr>
      </p:pic>
      <p:pic>
        <p:nvPicPr>
          <p:cNvPr id="5" name="Picture 4" descr="A cartoon character with text and pictures&#10;&#10;AI-generated content may be incorrect.">
            <a:extLst>
              <a:ext uri="{FF2B5EF4-FFF2-40B4-BE49-F238E27FC236}">
                <a16:creationId xmlns:a16="http://schemas.microsoft.com/office/drawing/2014/main" id="{2C507D6D-BA05-9227-1526-64ED6B42201A}"/>
              </a:ext>
            </a:extLst>
          </p:cNvPr>
          <p:cNvPicPr>
            <a:picLocks noChangeAspect="1"/>
          </p:cNvPicPr>
          <p:nvPr/>
        </p:nvPicPr>
        <p:blipFill>
          <a:blip r:embed="rId3"/>
          <a:stretch>
            <a:fillRect/>
          </a:stretch>
        </p:blipFill>
        <p:spPr>
          <a:xfrm>
            <a:off x="4377057" y="1691899"/>
            <a:ext cx="3450803" cy="4378271"/>
          </a:xfrm>
          <a:prstGeom prst="rect">
            <a:avLst/>
          </a:prstGeom>
        </p:spPr>
      </p:pic>
      <p:pic>
        <p:nvPicPr>
          <p:cNvPr id="6" name="Picture 5" descr="A drawing of a person holding a lantern&#10;&#10;AI-generated content may be incorrect.">
            <a:extLst>
              <a:ext uri="{FF2B5EF4-FFF2-40B4-BE49-F238E27FC236}">
                <a16:creationId xmlns:a16="http://schemas.microsoft.com/office/drawing/2014/main" id="{B8505B04-61BC-37F1-5405-3CB1BD22ED97}"/>
              </a:ext>
            </a:extLst>
          </p:cNvPr>
          <p:cNvPicPr>
            <a:picLocks noChangeAspect="1"/>
          </p:cNvPicPr>
          <p:nvPr/>
        </p:nvPicPr>
        <p:blipFill>
          <a:blip r:embed="rId4"/>
          <a:stretch>
            <a:fillRect/>
          </a:stretch>
        </p:blipFill>
        <p:spPr>
          <a:xfrm>
            <a:off x="8541059" y="1691898"/>
            <a:ext cx="3285239" cy="4391188"/>
          </a:xfrm>
          <a:prstGeom prst="rect">
            <a:avLst/>
          </a:prstGeom>
        </p:spPr>
      </p:pic>
    </p:spTree>
    <p:extLst>
      <p:ext uri="{BB962C8B-B14F-4D97-AF65-F5344CB8AC3E}">
        <p14:creationId xmlns:p14="http://schemas.microsoft.com/office/powerpoint/2010/main" val="1700756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B306-87A2-ED3F-13A8-554832D2D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FB6D7-491F-B044-F798-AD51FDBD68AB}"/>
              </a:ext>
            </a:extLst>
          </p:cNvPr>
          <p:cNvSpPr>
            <a:spLocks noGrp="1"/>
          </p:cNvSpPr>
          <p:nvPr>
            <p:ph type="title"/>
          </p:nvPr>
        </p:nvSpPr>
        <p:spPr/>
        <p:txBody>
          <a:bodyPr/>
          <a:lstStyle/>
          <a:p>
            <a:r>
              <a:rPr lang="en-US" dirty="0"/>
              <a:t>Winner!</a:t>
            </a:r>
          </a:p>
        </p:txBody>
      </p:sp>
      <p:pic>
        <p:nvPicPr>
          <p:cNvPr id="4" name="Picture 3" descr="A cartoon of a person with blue hair and a blue jacket&#10;&#10;AI-generated content may be incorrect.">
            <a:extLst>
              <a:ext uri="{FF2B5EF4-FFF2-40B4-BE49-F238E27FC236}">
                <a16:creationId xmlns:a16="http://schemas.microsoft.com/office/drawing/2014/main" id="{1FDF8EBA-46E9-CA00-5B61-8B8F266DA6B8}"/>
              </a:ext>
            </a:extLst>
          </p:cNvPr>
          <p:cNvPicPr>
            <a:picLocks noChangeAspect="1"/>
          </p:cNvPicPr>
          <p:nvPr/>
        </p:nvPicPr>
        <p:blipFill>
          <a:blip r:embed="rId2"/>
          <a:stretch>
            <a:fillRect/>
          </a:stretch>
        </p:blipFill>
        <p:spPr>
          <a:xfrm>
            <a:off x="3879769" y="-1920"/>
            <a:ext cx="5151877" cy="6858872"/>
          </a:xfrm>
          <a:prstGeom prst="rect">
            <a:avLst/>
          </a:prstGeom>
        </p:spPr>
      </p:pic>
      <p:sp>
        <p:nvSpPr>
          <p:cNvPr id="8" name="TextBox 7">
            <a:extLst>
              <a:ext uri="{FF2B5EF4-FFF2-40B4-BE49-F238E27FC236}">
                <a16:creationId xmlns:a16="http://schemas.microsoft.com/office/drawing/2014/main" id="{1A3656CB-0D68-1C83-F8F5-8673143B12E8}"/>
              </a:ext>
            </a:extLst>
          </p:cNvPr>
          <p:cNvSpPr txBox="1"/>
          <p:nvPr/>
        </p:nvSpPr>
        <p:spPr>
          <a:xfrm>
            <a:off x="8713510" y="6077337"/>
            <a:ext cx="34784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	</a:t>
            </a:r>
            <a:r>
              <a:rPr lang="en-US" sz="3600" dirty="0" err="1"/>
              <a:t>Matylda</a:t>
            </a:r>
            <a:r>
              <a:rPr lang="en-US" sz="3600" dirty="0"/>
              <a:t> 8S</a:t>
            </a:r>
          </a:p>
        </p:txBody>
      </p:sp>
    </p:spTree>
    <p:extLst>
      <p:ext uri="{BB962C8B-B14F-4D97-AF65-F5344CB8AC3E}">
        <p14:creationId xmlns:p14="http://schemas.microsoft.com/office/powerpoint/2010/main" val="2341064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F137-5D3E-3BFC-96FE-79E5654D3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1A5A5-2C20-13F1-D6AF-AF243637B9E5}"/>
              </a:ext>
            </a:extLst>
          </p:cNvPr>
          <p:cNvSpPr>
            <a:spLocks noGrp="1"/>
          </p:cNvSpPr>
          <p:nvPr>
            <p:ph type="title"/>
          </p:nvPr>
        </p:nvSpPr>
        <p:spPr/>
        <p:txBody>
          <a:bodyPr/>
          <a:lstStyle/>
          <a:p>
            <a:r>
              <a:rPr lang="en-US" dirty="0"/>
              <a:t>Winner!</a:t>
            </a:r>
          </a:p>
        </p:txBody>
      </p:sp>
      <p:pic>
        <p:nvPicPr>
          <p:cNvPr id="5" name="Picture 4" descr="A cartoon character with text and pictures&#10;&#10;AI-generated content may be incorrect.">
            <a:extLst>
              <a:ext uri="{FF2B5EF4-FFF2-40B4-BE49-F238E27FC236}">
                <a16:creationId xmlns:a16="http://schemas.microsoft.com/office/drawing/2014/main" id="{42D4FDEB-0C74-D493-33D8-3A1B1A9DFB01}"/>
              </a:ext>
            </a:extLst>
          </p:cNvPr>
          <p:cNvPicPr>
            <a:picLocks noChangeAspect="1"/>
          </p:cNvPicPr>
          <p:nvPr/>
        </p:nvPicPr>
        <p:blipFill>
          <a:blip r:embed="rId2"/>
          <a:stretch>
            <a:fillRect/>
          </a:stretch>
        </p:blipFill>
        <p:spPr>
          <a:xfrm>
            <a:off x="3434244" y="1"/>
            <a:ext cx="5323514" cy="6819253"/>
          </a:xfrm>
          <a:prstGeom prst="rect">
            <a:avLst/>
          </a:prstGeom>
        </p:spPr>
      </p:pic>
      <p:sp>
        <p:nvSpPr>
          <p:cNvPr id="7" name="TextBox 6">
            <a:extLst>
              <a:ext uri="{FF2B5EF4-FFF2-40B4-BE49-F238E27FC236}">
                <a16:creationId xmlns:a16="http://schemas.microsoft.com/office/drawing/2014/main" id="{CF500E11-9288-7C2C-CDA5-1525C4B28DB9}"/>
              </a:ext>
            </a:extLst>
          </p:cNvPr>
          <p:cNvSpPr txBox="1"/>
          <p:nvPr/>
        </p:nvSpPr>
        <p:spPr>
          <a:xfrm>
            <a:off x="9474837" y="6020777"/>
            <a:ext cx="22267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Glory 8R</a:t>
            </a:r>
          </a:p>
        </p:txBody>
      </p:sp>
    </p:spTree>
    <p:extLst>
      <p:ext uri="{BB962C8B-B14F-4D97-AF65-F5344CB8AC3E}">
        <p14:creationId xmlns:p14="http://schemas.microsoft.com/office/powerpoint/2010/main" val="1114194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5AD62-9F38-B0ED-3130-0B4F8D256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0F6F6-6C9A-937D-808F-58259A61FAC2}"/>
              </a:ext>
            </a:extLst>
          </p:cNvPr>
          <p:cNvSpPr>
            <a:spLocks noGrp="1"/>
          </p:cNvSpPr>
          <p:nvPr>
            <p:ph type="title"/>
          </p:nvPr>
        </p:nvSpPr>
        <p:spPr/>
        <p:txBody>
          <a:bodyPr/>
          <a:lstStyle/>
          <a:p>
            <a:r>
              <a:rPr lang="en-US" dirty="0"/>
              <a:t>Winner!</a:t>
            </a:r>
          </a:p>
        </p:txBody>
      </p:sp>
      <p:pic>
        <p:nvPicPr>
          <p:cNvPr id="4" name="Picture 3" descr="A drawing of a person holding a lantern&#10;&#10;AI-generated content may be incorrect.">
            <a:extLst>
              <a:ext uri="{FF2B5EF4-FFF2-40B4-BE49-F238E27FC236}">
                <a16:creationId xmlns:a16="http://schemas.microsoft.com/office/drawing/2014/main" id="{BCC978A6-EA56-BE95-4CBD-D38A13F10C3B}"/>
              </a:ext>
            </a:extLst>
          </p:cNvPr>
          <p:cNvPicPr>
            <a:picLocks noChangeAspect="1"/>
          </p:cNvPicPr>
          <p:nvPr/>
        </p:nvPicPr>
        <p:blipFill>
          <a:blip r:embed="rId2"/>
          <a:stretch>
            <a:fillRect/>
          </a:stretch>
        </p:blipFill>
        <p:spPr>
          <a:xfrm>
            <a:off x="3660140" y="3141"/>
            <a:ext cx="5170866" cy="6870916"/>
          </a:xfrm>
          <a:prstGeom prst="rect">
            <a:avLst/>
          </a:prstGeom>
        </p:spPr>
      </p:pic>
      <p:sp>
        <p:nvSpPr>
          <p:cNvPr id="7" name="TextBox 6">
            <a:extLst>
              <a:ext uri="{FF2B5EF4-FFF2-40B4-BE49-F238E27FC236}">
                <a16:creationId xmlns:a16="http://schemas.microsoft.com/office/drawing/2014/main" id="{2DFA37D3-4D0F-E9E1-E9FB-D2AA188F1487}"/>
              </a:ext>
            </a:extLst>
          </p:cNvPr>
          <p:cNvSpPr txBox="1"/>
          <p:nvPr/>
        </p:nvSpPr>
        <p:spPr>
          <a:xfrm>
            <a:off x="9474837" y="6020777"/>
            <a:ext cx="22267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Kaylee 9S</a:t>
            </a:r>
          </a:p>
        </p:txBody>
      </p:sp>
    </p:spTree>
    <p:extLst>
      <p:ext uri="{BB962C8B-B14F-4D97-AF65-F5344CB8AC3E}">
        <p14:creationId xmlns:p14="http://schemas.microsoft.com/office/powerpoint/2010/main" val="3322764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C3E-3EC1-7179-5854-9DDA76AE6CC1}"/>
              </a:ext>
            </a:extLst>
          </p:cNvPr>
          <p:cNvSpPr>
            <a:spLocks noGrp="1"/>
          </p:cNvSpPr>
          <p:nvPr>
            <p:ph type="title"/>
          </p:nvPr>
        </p:nvSpPr>
        <p:spPr/>
        <p:txBody>
          <a:bodyPr/>
          <a:lstStyle/>
          <a:p>
            <a:r>
              <a:rPr lang="en-US" dirty="0"/>
              <a:t>Competition 2 – Designing a poster</a:t>
            </a:r>
          </a:p>
        </p:txBody>
      </p:sp>
      <p:sp>
        <p:nvSpPr>
          <p:cNvPr id="3" name="Content Placeholder 2">
            <a:extLst>
              <a:ext uri="{FF2B5EF4-FFF2-40B4-BE49-F238E27FC236}">
                <a16:creationId xmlns:a16="http://schemas.microsoft.com/office/drawing/2014/main" id="{89D6E1AC-5165-434F-2CBA-7D094BF3E689}"/>
              </a:ext>
            </a:extLst>
          </p:cNvPr>
          <p:cNvSpPr>
            <a:spLocks noGrp="1"/>
          </p:cNvSpPr>
          <p:nvPr>
            <p:ph idx="1"/>
          </p:nvPr>
        </p:nvSpPr>
        <p:spPr>
          <a:xfrm>
            <a:off x="560173" y="1959490"/>
            <a:ext cx="7204408" cy="4325508"/>
          </a:xfrm>
        </p:spPr>
        <p:txBody>
          <a:bodyPr vert="horz" lIns="91440" tIns="45720" rIns="91440" bIns="45720" rtlCol="0" anchor="t">
            <a:normAutofit fontScale="85000" lnSpcReduction="10000"/>
          </a:bodyPr>
          <a:lstStyle/>
          <a:p>
            <a:pPr>
              <a:buNone/>
            </a:pPr>
            <a:r>
              <a:rPr lang="en-US" sz="3200" dirty="0"/>
              <a:t>You already have a poster of Luce in your form rooms to get us thinking more about the Church Jubilee. We would also like to add a student made poster which reflects on the theme of the Jubilee which is </a:t>
            </a:r>
            <a:r>
              <a:rPr lang="en-US" sz="3200" b="1" dirty="0"/>
              <a:t>hope</a:t>
            </a:r>
            <a:r>
              <a:rPr lang="en-US" sz="3200" dirty="0"/>
              <a:t>.</a:t>
            </a:r>
          </a:p>
          <a:p>
            <a:pPr>
              <a:buNone/>
            </a:pPr>
            <a:endParaRPr lang="en-US" sz="3200" dirty="0"/>
          </a:p>
          <a:p>
            <a:pPr>
              <a:buNone/>
            </a:pPr>
            <a:r>
              <a:rPr lang="en-US" sz="3200" dirty="0"/>
              <a:t>You can be as creative as you like but the most effective entries will explore what hope is, what it means to our school and how we could bring hope to those in our local area through activities done in school.</a:t>
            </a:r>
          </a:p>
        </p:txBody>
      </p:sp>
      <p:pic>
        <p:nvPicPr>
          <p:cNvPr id="4" name="Picture 3" descr="Bible Verses On Jesus on X: &quot;Daily Bible Verse to Memorize. The light  shines in the darkness, and the darkness has never put it out. John 1:5  #christianblog #christianliving #hopeforthefuture #christianlife  #hopequotes #">
            <a:extLst>
              <a:ext uri="{FF2B5EF4-FFF2-40B4-BE49-F238E27FC236}">
                <a16:creationId xmlns:a16="http://schemas.microsoft.com/office/drawing/2014/main" id="{CCD73B0F-CA85-0D66-1270-F43DE2BBB6C6}"/>
              </a:ext>
            </a:extLst>
          </p:cNvPr>
          <p:cNvPicPr>
            <a:picLocks noChangeAspect="1"/>
          </p:cNvPicPr>
          <p:nvPr/>
        </p:nvPicPr>
        <p:blipFill>
          <a:blip r:embed="rId2"/>
          <a:srcRect l="8160" r="10798" b="15566"/>
          <a:stretch/>
        </p:blipFill>
        <p:spPr>
          <a:xfrm>
            <a:off x="7919402" y="1954078"/>
            <a:ext cx="3992518" cy="4305143"/>
          </a:xfrm>
          <a:prstGeom prst="rect">
            <a:avLst/>
          </a:prstGeom>
        </p:spPr>
      </p:pic>
      <p:pic>
        <p:nvPicPr>
          <p:cNvPr id="6" name="Picture 5" descr="Official Logo of Jubilee unveiled - Vatican News">
            <a:extLst>
              <a:ext uri="{FF2B5EF4-FFF2-40B4-BE49-F238E27FC236}">
                <a16:creationId xmlns:a16="http://schemas.microsoft.com/office/drawing/2014/main" id="{4CAE946C-AB50-CB7B-C238-556101A6F8A4}"/>
              </a:ext>
            </a:extLst>
          </p:cNvPr>
          <p:cNvPicPr>
            <a:picLocks noChangeAspect="1"/>
          </p:cNvPicPr>
          <p:nvPr/>
        </p:nvPicPr>
        <p:blipFill>
          <a:blip r:embed="rId3"/>
          <a:srcRect l="15720" r="12496"/>
          <a:stretch/>
        </p:blipFill>
        <p:spPr>
          <a:xfrm>
            <a:off x="10512769" y="-1545"/>
            <a:ext cx="1686425" cy="1485900"/>
          </a:xfrm>
          <a:prstGeom prst="rect">
            <a:avLst/>
          </a:prstGeom>
        </p:spPr>
      </p:pic>
    </p:spTree>
    <p:extLst>
      <p:ext uri="{BB962C8B-B14F-4D97-AF65-F5344CB8AC3E}">
        <p14:creationId xmlns:p14="http://schemas.microsoft.com/office/powerpoint/2010/main" val="2823153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C3E-3EC1-7179-5854-9DDA76AE6CC1}"/>
              </a:ext>
            </a:extLst>
          </p:cNvPr>
          <p:cNvSpPr>
            <a:spLocks noGrp="1"/>
          </p:cNvSpPr>
          <p:nvPr>
            <p:ph type="title"/>
          </p:nvPr>
        </p:nvSpPr>
        <p:spPr/>
        <p:txBody>
          <a:bodyPr/>
          <a:lstStyle/>
          <a:p>
            <a:r>
              <a:rPr lang="en-US" dirty="0"/>
              <a:t>Competition 2 – Designing a poster</a:t>
            </a:r>
          </a:p>
        </p:txBody>
      </p:sp>
      <p:sp>
        <p:nvSpPr>
          <p:cNvPr id="3" name="Content Placeholder 2">
            <a:extLst>
              <a:ext uri="{FF2B5EF4-FFF2-40B4-BE49-F238E27FC236}">
                <a16:creationId xmlns:a16="http://schemas.microsoft.com/office/drawing/2014/main" id="{89D6E1AC-5165-434F-2CBA-7D094BF3E689}"/>
              </a:ext>
            </a:extLst>
          </p:cNvPr>
          <p:cNvSpPr>
            <a:spLocks noGrp="1"/>
          </p:cNvSpPr>
          <p:nvPr>
            <p:ph idx="1"/>
          </p:nvPr>
        </p:nvSpPr>
        <p:spPr>
          <a:xfrm>
            <a:off x="467498" y="2021273"/>
            <a:ext cx="7669357" cy="4351338"/>
          </a:xfrm>
        </p:spPr>
        <p:txBody>
          <a:bodyPr vert="horz" lIns="91440" tIns="45720" rIns="91440" bIns="45720" rtlCol="0" anchor="t">
            <a:normAutofit fontScale="92500" lnSpcReduction="20000"/>
          </a:bodyPr>
          <a:lstStyle/>
          <a:p>
            <a:pPr>
              <a:buNone/>
            </a:pPr>
            <a:r>
              <a:rPr lang="en-US" sz="3200" dirty="0"/>
              <a:t>All entries should be submitted to Miss Thirlwall in F24 (or </a:t>
            </a:r>
            <a:r>
              <a:rPr lang="en-US" sz="3200" err="1"/>
              <a:t>Mrs</a:t>
            </a:r>
            <a:r>
              <a:rPr lang="en-US" sz="3200" dirty="0"/>
              <a:t> Blackburn's office if you can't find her) and should be clearly labelled with your full name and form group. You can work alone or in small groups if you wish.</a:t>
            </a:r>
            <a:endParaRPr lang="en-US" dirty="0"/>
          </a:p>
          <a:p>
            <a:pPr>
              <a:buNone/>
            </a:pPr>
            <a:endParaRPr lang="en-US" sz="3200" dirty="0"/>
          </a:p>
          <a:p>
            <a:pPr>
              <a:buNone/>
            </a:pPr>
            <a:r>
              <a:rPr lang="en-US" sz="3200" dirty="0"/>
              <a:t>Winners will then be selected from all the entries received. Winning posters will be put on all form display boards and winners will receive some Luce themed merch!</a:t>
            </a:r>
          </a:p>
        </p:txBody>
      </p:sp>
      <p:pic>
        <p:nvPicPr>
          <p:cNvPr id="4" name="Picture 3" descr="Jubilee Mascot Light 2025 – Jubilee Official Store">
            <a:extLst>
              <a:ext uri="{FF2B5EF4-FFF2-40B4-BE49-F238E27FC236}">
                <a16:creationId xmlns:a16="http://schemas.microsoft.com/office/drawing/2014/main" id="{1DE9DD1F-0B19-223F-9F83-4830B5CE8015}"/>
              </a:ext>
            </a:extLst>
          </p:cNvPr>
          <p:cNvPicPr>
            <a:picLocks noChangeAspect="1"/>
          </p:cNvPicPr>
          <p:nvPr/>
        </p:nvPicPr>
        <p:blipFill>
          <a:blip r:embed="rId2"/>
          <a:stretch>
            <a:fillRect/>
          </a:stretch>
        </p:blipFill>
        <p:spPr>
          <a:xfrm>
            <a:off x="9280692" y="1457539"/>
            <a:ext cx="2743200" cy="2743200"/>
          </a:xfrm>
          <a:prstGeom prst="rect">
            <a:avLst/>
          </a:prstGeom>
        </p:spPr>
      </p:pic>
      <p:pic>
        <p:nvPicPr>
          <p:cNvPr id="6" name="Picture 5" descr="Brooch of Luce and Friends, Jubilee 2025 mascots by Tokidoki, acrylic 2">
            <a:extLst>
              <a:ext uri="{FF2B5EF4-FFF2-40B4-BE49-F238E27FC236}">
                <a16:creationId xmlns:a16="http://schemas.microsoft.com/office/drawing/2014/main" id="{FA870E66-5FD3-4D82-68D1-72768B7E9F24}"/>
              </a:ext>
            </a:extLst>
          </p:cNvPr>
          <p:cNvPicPr>
            <a:picLocks noChangeAspect="1"/>
          </p:cNvPicPr>
          <p:nvPr/>
        </p:nvPicPr>
        <p:blipFill>
          <a:blip r:embed="rId3"/>
          <a:srcRect t="12264" r="469" b="19609"/>
          <a:stretch/>
        </p:blipFill>
        <p:spPr>
          <a:xfrm>
            <a:off x="8134028" y="4201333"/>
            <a:ext cx="3595645" cy="2462959"/>
          </a:xfrm>
          <a:prstGeom prst="rect">
            <a:avLst/>
          </a:prstGeom>
        </p:spPr>
      </p:pic>
      <p:pic>
        <p:nvPicPr>
          <p:cNvPr id="7" name="Picture 6" descr="Official Logo of Jubilee unveiled - Vatican News">
            <a:extLst>
              <a:ext uri="{FF2B5EF4-FFF2-40B4-BE49-F238E27FC236}">
                <a16:creationId xmlns:a16="http://schemas.microsoft.com/office/drawing/2014/main" id="{CE7C7C80-A8DF-C45E-7B98-51ED232EB651}"/>
              </a:ext>
            </a:extLst>
          </p:cNvPr>
          <p:cNvPicPr>
            <a:picLocks noChangeAspect="1"/>
          </p:cNvPicPr>
          <p:nvPr/>
        </p:nvPicPr>
        <p:blipFill>
          <a:blip r:embed="rId4"/>
          <a:srcRect l="15720" r="12496"/>
          <a:stretch/>
        </p:blipFill>
        <p:spPr>
          <a:xfrm>
            <a:off x="10512769" y="-1545"/>
            <a:ext cx="1686425" cy="1485900"/>
          </a:xfrm>
          <a:prstGeom prst="rect">
            <a:avLst/>
          </a:prstGeom>
        </p:spPr>
      </p:pic>
    </p:spTree>
    <p:extLst>
      <p:ext uri="{BB962C8B-B14F-4D97-AF65-F5344CB8AC3E}">
        <p14:creationId xmlns:p14="http://schemas.microsoft.com/office/powerpoint/2010/main" val="155202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153195-90DA-8A55-3CAB-D517818D6DA6}"/>
              </a:ext>
            </a:extLst>
          </p:cNvPr>
          <p:cNvSpPr txBox="1"/>
          <p:nvPr/>
        </p:nvSpPr>
        <p:spPr>
          <a:xfrm>
            <a:off x="-841881" y="533647"/>
            <a:ext cx="62994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D0D0D"/>
                </a:solidFill>
                <a:latin typeface="Modern Love"/>
                <a:ea typeface="+mn-lt"/>
                <a:cs typeface="+mn-lt"/>
              </a:rPr>
              <a:t>On this week</a:t>
            </a:r>
            <a:r>
              <a:rPr lang="en-US" sz="4000">
                <a:solidFill>
                  <a:srgbClr val="0D0D0D"/>
                </a:solidFill>
                <a:latin typeface="Modern Love"/>
                <a:ea typeface="Calibri"/>
                <a:cs typeface="Calibri"/>
              </a:rPr>
              <a:t>...</a:t>
            </a:r>
          </a:p>
        </p:txBody>
      </p:sp>
      <p:sp>
        <p:nvSpPr>
          <p:cNvPr id="4" name="TextBox 3">
            <a:extLst>
              <a:ext uri="{FF2B5EF4-FFF2-40B4-BE49-F238E27FC236}">
                <a16:creationId xmlns:a16="http://schemas.microsoft.com/office/drawing/2014/main" id="{4D265129-E7C4-57D3-62D2-A6FC2AD3CDAC}"/>
              </a:ext>
            </a:extLst>
          </p:cNvPr>
          <p:cNvSpPr txBox="1"/>
          <p:nvPr/>
        </p:nvSpPr>
        <p:spPr>
          <a:xfrm>
            <a:off x="0" y="5266769"/>
            <a:ext cx="1235425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rgbClr val="0D0D0D"/>
                </a:solidFill>
                <a:latin typeface="Modern Love"/>
                <a:ea typeface="+mn-lt"/>
                <a:cs typeface="+mn-lt"/>
              </a:rPr>
              <a:t>Keep an eye out for even more events going on in the following weeks!</a:t>
            </a:r>
            <a:endParaRPr lang="en-US" sz="4000">
              <a:solidFill>
                <a:srgbClr val="0D0D0D"/>
              </a:solidFill>
              <a:latin typeface="Modern Love"/>
              <a:ea typeface="Calibri"/>
              <a:cs typeface="Calibri"/>
            </a:endParaRPr>
          </a:p>
        </p:txBody>
      </p:sp>
      <p:graphicFrame>
        <p:nvGraphicFramePr>
          <p:cNvPr id="2" name="Table 1">
            <a:extLst>
              <a:ext uri="{FF2B5EF4-FFF2-40B4-BE49-F238E27FC236}">
                <a16:creationId xmlns:a16="http://schemas.microsoft.com/office/drawing/2014/main" id="{ABF84113-2A7B-DA3D-BE81-79AB47FE5071}"/>
              </a:ext>
            </a:extLst>
          </p:cNvPr>
          <p:cNvGraphicFramePr>
            <a:graphicFrameLocks noGrp="1"/>
          </p:cNvGraphicFramePr>
          <p:nvPr>
            <p:extLst>
              <p:ext uri="{D42A27DB-BD31-4B8C-83A1-F6EECF244321}">
                <p14:modId xmlns:p14="http://schemas.microsoft.com/office/powerpoint/2010/main" val="3581916393"/>
              </p:ext>
            </p:extLst>
          </p:nvPr>
        </p:nvGraphicFramePr>
        <p:xfrm>
          <a:off x="376830" y="1527217"/>
          <a:ext cx="11438340" cy="2983903"/>
        </p:xfrm>
        <a:graphic>
          <a:graphicData uri="http://schemas.openxmlformats.org/drawingml/2006/table">
            <a:tbl>
              <a:tblPr firstRow="1" bandRow="1">
                <a:tableStyleId>{93296810-A885-4BE3-A3E7-6D5BEEA58F35}</a:tableStyleId>
              </a:tblPr>
              <a:tblGrid>
                <a:gridCol w="2287668">
                  <a:extLst>
                    <a:ext uri="{9D8B030D-6E8A-4147-A177-3AD203B41FA5}">
                      <a16:colId xmlns:a16="http://schemas.microsoft.com/office/drawing/2014/main" val="2490501547"/>
                    </a:ext>
                  </a:extLst>
                </a:gridCol>
                <a:gridCol w="2287668">
                  <a:extLst>
                    <a:ext uri="{9D8B030D-6E8A-4147-A177-3AD203B41FA5}">
                      <a16:colId xmlns:a16="http://schemas.microsoft.com/office/drawing/2014/main" val="268014088"/>
                    </a:ext>
                  </a:extLst>
                </a:gridCol>
                <a:gridCol w="2287668">
                  <a:extLst>
                    <a:ext uri="{9D8B030D-6E8A-4147-A177-3AD203B41FA5}">
                      <a16:colId xmlns:a16="http://schemas.microsoft.com/office/drawing/2014/main" val="2188569225"/>
                    </a:ext>
                  </a:extLst>
                </a:gridCol>
                <a:gridCol w="2287668">
                  <a:extLst>
                    <a:ext uri="{9D8B030D-6E8A-4147-A177-3AD203B41FA5}">
                      <a16:colId xmlns:a16="http://schemas.microsoft.com/office/drawing/2014/main" val="2065752536"/>
                    </a:ext>
                  </a:extLst>
                </a:gridCol>
                <a:gridCol w="2287668">
                  <a:extLst>
                    <a:ext uri="{9D8B030D-6E8A-4147-A177-3AD203B41FA5}">
                      <a16:colId xmlns:a16="http://schemas.microsoft.com/office/drawing/2014/main" val="183324769"/>
                    </a:ext>
                  </a:extLst>
                </a:gridCol>
              </a:tblGrid>
              <a:tr h="972223">
                <a:tc>
                  <a:txBody>
                    <a:bodyPr/>
                    <a:lstStyle/>
                    <a:p>
                      <a:pPr algn="ctr"/>
                      <a:r>
                        <a:rPr lang="en-GB" sz="2000" dirty="0"/>
                        <a:t>Monday</a:t>
                      </a:r>
                    </a:p>
                  </a:txBody>
                  <a:tcPr/>
                </a:tc>
                <a:tc>
                  <a:txBody>
                    <a:bodyPr/>
                    <a:lstStyle/>
                    <a:p>
                      <a:pPr algn="ctr"/>
                      <a:r>
                        <a:rPr lang="en-GB" sz="2000" dirty="0"/>
                        <a:t>Tuesday</a:t>
                      </a:r>
                    </a:p>
                  </a:txBody>
                  <a:tcPr/>
                </a:tc>
                <a:tc>
                  <a:txBody>
                    <a:bodyPr/>
                    <a:lstStyle/>
                    <a:p>
                      <a:pPr algn="ctr"/>
                      <a:r>
                        <a:rPr lang="en-GB" sz="2000" dirty="0"/>
                        <a:t>Wednesday</a:t>
                      </a:r>
                    </a:p>
                  </a:txBody>
                  <a:tcPr/>
                </a:tc>
                <a:tc>
                  <a:txBody>
                    <a:bodyPr/>
                    <a:lstStyle/>
                    <a:p>
                      <a:pPr algn="ctr"/>
                      <a:r>
                        <a:rPr lang="en-GB" sz="2000" dirty="0"/>
                        <a:t>Thursday</a:t>
                      </a:r>
                    </a:p>
                  </a:txBody>
                  <a:tcPr/>
                </a:tc>
                <a:tc>
                  <a:txBody>
                    <a:bodyPr/>
                    <a:lstStyle/>
                    <a:p>
                      <a:pPr algn="ctr"/>
                      <a:r>
                        <a:rPr lang="en-GB" sz="2000" dirty="0"/>
                        <a:t>Friday</a:t>
                      </a:r>
                    </a:p>
                  </a:txBody>
                  <a:tcPr/>
                </a:tc>
                <a:extLst>
                  <a:ext uri="{0D108BD9-81ED-4DB2-BD59-A6C34878D82A}">
                    <a16:rowId xmlns:a16="http://schemas.microsoft.com/office/drawing/2014/main" val="2795366148"/>
                  </a:ext>
                </a:extLst>
              </a:tr>
              <a:tr h="972223">
                <a:tc>
                  <a:txBody>
                    <a:bodyPr/>
                    <a:lstStyle/>
                    <a:p>
                      <a:pPr algn="ctr"/>
                      <a:r>
                        <a:rPr lang="en-GB" dirty="0"/>
                        <a:t>Fr Jonathon is in every Monday lunchtime. Come and say hello.</a:t>
                      </a:r>
                    </a:p>
                    <a:p>
                      <a:pPr lvl="0" algn="ctr">
                        <a:buNone/>
                      </a:pPr>
                      <a:endParaRPr lang="en-GB" dirty="0"/>
                    </a:p>
                    <a:p>
                      <a:pPr lvl="0" algn="ctr">
                        <a:buNone/>
                      </a:pPr>
                      <a:r>
                        <a:rPr lang="en-GB" dirty="0"/>
                        <a:t>Uno club in the Chapel</a:t>
                      </a:r>
                    </a:p>
                  </a:txBody>
                  <a:tcPr/>
                </a:tc>
                <a:tc>
                  <a:txBody>
                    <a:bodyPr/>
                    <a:lstStyle/>
                    <a:p>
                      <a:pPr algn="ctr"/>
                      <a:r>
                        <a:rPr lang="en-GB" b="1" dirty="0"/>
                        <a:t>Christian Union </a:t>
                      </a:r>
                      <a:r>
                        <a:rPr lang="en-GB" dirty="0"/>
                        <a:t>G16 12:20pm – 12:55pm</a:t>
                      </a:r>
                    </a:p>
                  </a:txBody>
                  <a:tcPr/>
                </a:tc>
                <a:tc>
                  <a:txBody>
                    <a:bodyPr/>
                    <a:lstStyle/>
                    <a:p>
                      <a:pPr algn="ctr"/>
                      <a:r>
                        <a:rPr lang="en-GB" b="1" dirty="0"/>
                        <a:t>Rosary</a:t>
                      </a:r>
                      <a:r>
                        <a:rPr lang="en-GB" dirty="0"/>
                        <a:t> in the Chapel</a:t>
                      </a:r>
                    </a:p>
                    <a:p>
                      <a:pPr algn="ctr"/>
                      <a:r>
                        <a:rPr lang="en-GB" dirty="0"/>
                        <a:t>12:15pm – 12:25pm.</a:t>
                      </a:r>
                    </a:p>
                    <a:p>
                      <a:pPr lvl="0" algn="ctr">
                        <a:buNone/>
                      </a:pPr>
                      <a:endParaRPr lang="en-GB" dirty="0"/>
                    </a:p>
                    <a:p>
                      <a:pPr lvl="0" algn="ctr">
                        <a:buNone/>
                      </a:pPr>
                      <a:endParaRPr lang="en-GB" dirty="0"/>
                    </a:p>
                  </a:txBody>
                  <a:tcPr/>
                </a:tc>
                <a:tc>
                  <a:txBody>
                    <a:bodyPr/>
                    <a:lstStyle/>
                    <a:p>
                      <a:pPr algn="ctr"/>
                      <a:r>
                        <a:rPr lang="en-GB" b="1" dirty="0"/>
                        <a:t>Debate club</a:t>
                      </a:r>
                    </a:p>
                    <a:p>
                      <a:pPr lvl="0" algn="ctr">
                        <a:buNone/>
                      </a:pPr>
                      <a:r>
                        <a:rPr lang="en-GB" dirty="0"/>
                        <a:t>12:15-1:00</a:t>
                      </a:r>
                    </a:p>
                    <a:p>
                      <a:pPr lvl="0" algn="ctr">
                        <a:buNone/>
                      </a:pPr>
                      <a:r>
                        <a:rPr lang="en-GB" dirty="0"/>
                        <a:t>G15</a:t>
                      </a:r>
                    </a:p>
                  </a:txBody>
                  <a:tcPr/>
                </a:tc>
                <a:tc>
                  <a:txBody>
                    <a:bodyPr/>
                    <a:lstStyle/>
                    <a:p>
                      <a:pPr algn="ctr"/>
                      <a:r>
                        <a:rPr lang="en-GB" b="1" dirty="0"/>
                        <a:t>Re-Wilding Group</a:t>
                      </a:r>
                    </a:p>
                    <a:p>
                      <a:pPr algn="ctr"/>
                      <a:r>
                        <a:rPr lang="en-GB" dirty="0"/>
                        <a:t>12:15pm – 1:00pm G12 </a:t>
                      </a:r>
                    </a:p>
                    <a:p>
                      <a:pPr lvl="0" algn="ctr">
                        <a:buNone/>
                      </a:pPr>
                      <a:endParaRPr lang="en-GB" b="1"/>
                    </a:p>
                    <a:p>
                      <a:pPr lvl="0" algn="ctr">
                        <a:buNone/>
                      </a:pPr>
                      <a:endParaRPr lang="en-GB" b="1"/>
                    </a:p>
                    <a:p>
                      <a:pPr lvl="0" algn="ctr">
                        <a:buNone/>
                      </a:pPr>
                      <a:endParaRPr lang="en-GB"/>
                    </a:p>
                  </a:txBody>
                  <a:tcPr/>
                </a:tc>
                <a:extLst>
                  <a:ext uri="{0D108BD9-81ED-4DB2-BD59-A6C34878D82A}">
                    <a16:rowId xmlns:a16="http://schemas.microsoft.com/office/drawing/2014/main" val="2654524762"/>
                  </a:ext>
                </a:extLst>
              </a:tr>
            </a:tbl>
          </a:graphicData>
        </a:graphic>
      </p:graphicFrame>
      <p:graphicFrame>
        <p:nvGraphicFramePr>
          <p:cNvPr id="7" name="Table 6">
            <a:extLst>
              <a:ext uri="{FF2B5EF4-FFF2-40B4-BE49-F238E27FC236}">
                <a16:creationId xmlns:a16="http://schemas.microsoft.com/office/drawing/2014/main" id="{1D2492E6-D1A5-819B-6275-943AE71791EF}"/>
              </a:ext>
            </a:extLst>
          </p:cNvPr>
          <p:cNvGraphicFramePr>
            <a:graphicFrameLocks noGrp="1"/>
          </p:cNvGraphicFramePr>
          <p:nvPr>
            <p:extLst>
              <p:ext uri="{D42A27DB-BD31-4B8C-83A1-F6EECF244321}">
                <p14:modId xmlns:p14="http://schemas.microsoft.com/office/powerpoint/2010/main" val="1382771190"/>
              </p:ext>
            </p:extLst>
          </p:nvPr>
        </p:nvGraphicFramePr>
        <p:xfrm>
          <a:off x="61783" y="102972"/>
          <a:ext cx="12051683" cy="6657202"/>
        </p:xfrm>
        <a:graphic>
          <a:graphicData uri="http://schemas.openxmlformats.org/drawingml/2006/table">
            <a:tbl>
              <a:tblPr/>
              <a:tblGrid>
                <a:gridCol w="12051683">
                  <a:extLst>
                    <a:ext uri="{9D8B030D-6E8A-4147-A177-3AD203B41FA5}">
                      <a16:colId xmlns:a16="http://schemas.microsoft.com/office/drawing/2014/main" val="315810689"/>
                    </a:ext>
                  </a:extLst>
                </a:gridCol>
              </a:tblGrid>
              <a:tr h="6657202">
                <a:tc>
                  <a:txBody>
                    <a:bodyPr/>
                    <a:lstStyle/>
                    <a:p>
                      <a:endParaRPr lang="en-GB"/>
                    </a:p>
                  </a:txBody>
                  <a:tcPr>
                    <a:lnL w="57150" cmpd="sng">
                      <a:solidFill>
                        <a:srgbClr val="FFFF00"/>
                      </a:solidFill>
                      <a:prstDash val="solid"/>
                    </a:lnL>
                    <a:lnR w="57150" cmpd="sng">
                      <a:solidFill>
                        <a:srgbClr val="FFFF00"/>
                      </a:solidFill>
                      <a:prstDash val="solid"/>
                    </a:lnR>
                    <a:lnT w="76200" cap="flat" cmpd="sng" algn="ctr">
                      <a:solidFill>
                        <a:srgbClr val="FFFF00"/>
                      </a:solidFill>
                      <a:prstDash val="solid"/>
                      <a:round/>
                      <a:headEnd type="none" w="med" len="med"/>
                      <a:tailEnd type="none" w="med" len="med"/>
                    </a:lnT>
                    <a:lnB w="57150" cmpd="sng">
                      <a:solidFill>
                        <a:srgbClr val="FFFF00"/>
                      </a:solidFill>
                      <a:prstDash val="solid"/>
                    </a:lnB>
                  </a:tcPr>
                </a:tc>
                <a:extLst>
                  <a:ext uri="{0D108BD9-81ED-4DB2-BD59-A6C34878D82A}">
                    <a16:rowId xmlns:a16="http://schemas.microsoft.com/office/drawing/2014/main" val="467366758"/>
                  </a:ext>
                </a:extLst>
              </a:tr>
            </a:tbl>
          </a:graphicData>
        </a:graphic>
      </p:graphicFrame>
    </p:spTree>
    <p:extLst>
      <p:ext uri="{BB962C8B-B14F-4D97-AF65-F5344CB8AC3E}">
        <p14:creationId xmlns:p14="http://schemas.microsoft.com/office/powerpoint/2010/main" val="347971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a:latin typeface="Modern Love"/>
              </a:rPr>
              <a:t>Get creative</a:t>
            </a:r>
          </a:p>
        </p:txBody>
      </p:sp>
      <p:sp>
        <p:nvSpPr>
          <p:cNvPr id="8" name="TextBox 7">
            <a:extLst>
              <a:ext uri="{FF2B5EF4-FFF2-40B4-BE49-F238E27FC236}">
                <a16:creationId xmlns:a16="http://schemas.microsoft.com/office/drawing/2014/main" id="{931D58CC-3ADE-E39D-EFD5-6AD364F1FE73}"/>
              </a:ext>
            </a:extLst>
          </p:cNvPr>
          <p:cNvSpPr txBox="1"/>
          <p:nvPr/>
        </p:nvSpPr>
        <p:spPr>
          <a:xfrm>
            <a:off x="532656" y="1955048"/>
            <a:ext cx="11011059"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rgbClr val="474747"/>
              </a:solidFill>
              <a:latin typeface="Calibri"/>
              <a:ea typeface="Calibri"/>
              <a:cs typeface="Calibri"/>
            </a:endParaRPr>
          </a:p>
          <a:p>
            <a:endParaRPr lang="en-US" sz="2600">
              <a:solidFill>
                <a:srgbClr val="474747"/>
              </a:solidFill>
              <a:latin typeface="Calibri"/>
              <a:cs typeface="Calibri"/>
            </a:endParaRPr>
          </a:p>
        </p:txBody>
      </p:sp>
      <p:sp>
        <p:nvSpPr>
          <p:cNvPr id="3" name="TextBox 2">
            <a:extLst>
              <a:ext uri="{FF2B5EF4-FFF2-40B4-BE49-F238E27FC236}">
                <a16:creationId xmlns:a16="http://schemas.microsoft.com/office/drawing/2014/main" id="{2A42DA21-5417-11B1-149E-AD00A0999C1A}"/>
              </a:ext>
            </a:extLst>
          </p:cNvPr>
          <p:cNvSpPr txBox="1"/>
          <p:nvPr/>
        </p:nvSpPr>
        <p:spPr>
          <a:xfrm>
            <a:off x="725652" y="2449829"/>
            <a:ext cx="751849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Start designing your poster now.</a:t>
            </a:r>
          </a:p>
          <a:p>
            <a:endParaRPr lang="en-US" sz="3200" dirty="0"/>
          </a:p>
          <a:p>
            <a:r>
              <a:rPr lang="en-US" sz="3200" dirty="0"/>
              <a:t>You have until the end of the day, 11th of April to submit your entries!</a:t>
            </a:r>
          </a:p>
          <a:p>
            <a:endParaRPr lang="en-US" sz="3200" dirty="0"/>
          </a:p>
          <a:p>
            <a:r>
              <a:rPr lang="en-US" sz="3200" dirty="0"/>
              <a:t>Good luck!</a:t>
            </a:r>
          </a:p>
        </p:txBody>
      </p:sp>
      <p:pic>
        <p:nvPicPr>
          <p:cNvPr id="4" name="Picture 3" descr="Art pallette discount">
            <a:extLst>
              <a:ext uri="{FF2B5EF4-FFF2-40B4-BE49-F238E27FC236}">
                <a16:creationId xmlns:a16="http://schemas.microsoft.com/office/drawing/2014/main" id="{2B80D84F-51DB-0317-D06F-E1F752F3C3E5}"/>
              </a:ext>
            </a:extLst>
          </p:cNvPr>
          <p:cNvPicPr>
            <a:picLocks noChangeAspect="1"/>
          </p:cNvPicPr>
          <p:nvPr/>
        </p:nvPicPr>
        <p:blipFill>
          <a:blip r:embed="rId2"/>
          <a:stretch>
            <a:fillRect/>
          </a:stretch>
        </p:blipFill>
        <p:spPr>
          <a:xfrm>
            <a:off x="8550625" y="2939224"/>
            <a:ext cx="2871143" cy="2775121"/>
          </a:xfrm>
          <a:prstGeom prst="rect">
            <a:avLst/>
          </a:prstGeom>
        </p:spPr>
      </p:pic>
    </p:spTree>
    <p:extLst>
      <p:ext uri="{BB962C8B-B14F-4D97-AF65-F5344CB8AC3E}">
        <p14:creationId xmlns:p14="http://schemas.microsoft.com/office/powerpoint/2010/main" val="379094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413976-DDBD-0E0A-3003-B24F2087EA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D497E1-E523-01B9-4646-D7F641754D30}"/>
              </a:ext>
            </a:extLst>
          </p:cNvPr>
          <p:cNvSpPr>
            <a:spLocks noGrp="1"/>
          </p:cNvSpPr>
          <p:nvPr>
            <p:ph idx="1"/>
          </p:nvPr>
        </p:nvSpPr>
        <p:spPr>
          <a:xfrm>
            <a:off x="158973" y="695560"/>
            <a:ext cx="6229741"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endParaRPr lang="en-US" sz="1100" dirty="0">
              <a:solidFill>
                <a:srgbClr val="FF0000"/>
              </a:solidFill>
              <a:latin typeface="Modern Love"/>
              <a:ea typeface="+mn-lt"/>
              <a:cs typeface="+mn-lt"/>
            </a:endParaRPr>
          </a:p>
          <a:p>
            <a:pPr marL="0" indent="0">
              <a:spcBef>
                <a:spcPts val="500"/>
              </a:spcBef>
              <a:buNone/>
            </a:pPr>
            <a:r>
              <a:rPr lang="en-US" sz="3200" dirty="0">
                <a:ea typeface="+mn-lt"/>
                <a:cs typeface="+mn-lt"/>
              </a:rPr>
              <a:t>Thank You for the beauty of art and creativity. Help us to see the value in the things we create and appreciate the gifts You’ve given us. Teach us to love and care for our talents, knowing they are part of who we are.</a:t>
            </a:r>
            <a:endParaRPr lang="en-US" sz="3200" dirty="0"/>
          </a:p>
          <a:p>
            <a:pPr marL="0" indent="0">
              <a:spcBef>
                <a:spcPts val="500"/>
              </a:spcBef>
              <a:buNone/>
            </a:pPr>
            <a:endParaRPr lang="en-US" sz="1400" dirty="0">
              <a:solidFill>
                <a:srgbClr val="000000"/>
              </a:solidFill>
              <a:latin typeface="Aptos"/>
              <a:ea typeface="+mn-lt"/>
              <a:cs typeface="+mn-lt"/>
            </a:endParaRP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ea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FB7A2E94-BBAA-F879-1958-80D1F99091D1}"/>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3057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01273" y="3801457"/>
            <a:ext cx="6712417" cy="218586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4800" b="0" i="0" u="none" strike="noStrike" cap="none" spc="0" normalizeH="0" baseline="0" noProof="0" dirty="0">
                <a:ln>
                  <a:noFill/>
                </a:ln>
                <a:effectLst/>
                <a:uLnTx/>
                <a:uFillTx/>
              </a:rPr>
              <a:t>Mass at 8:20am on Friday Morning in the Chapel.</a:t>
            </a:r>
            <a:endParaRPr lang="en-US" sz="4800" b="0" i="0" u="none" strike="noStrike" cap="none" spc="0" normalizeH="0" baseline="0" noProof="0" dirty="0">
              <a:ln>
                <a:noFill/>
              </a:ln>
              <a:effectLst/>
              <a:uLnTx/>
              <a:uFillTx/>
            </a:endParaRPr>
          </a:p>
          <a:p>
            <a:pPr marL="0" marR="0" lvl="0" indent="0" algn="ctr" fontAlgn="auto">
              <a:spcAft>
                <a:spcPts val="600"/>
              </a:spcAft>
              <a:buClrTx/>
              <a:buSzTx/>
              <a:tabLst/>
              <a:defRPr/>
            </a:pPr>
            <a:r>
              <a:rPr lang="en-US" sz="4800" dirty="0"/>
              <a:t>Everyone is welcome.</a:t>
            </a:r>
          </a:p>
          <a:p>
            <a:pPr algn="ctr">
              <a:spcAft>
                <a:spcPts val="600"/>
              </a:spcAft>
              <a:defRPr/>
            </a:pPr>
            <a:endParaRPr lang="en-US" sz="4800"/>
          </a:p>
          <a:p>
            <a:pPr algn="ctr">
              <a:spcAft>
                <a:spcPts val="600"/>
              </a:spcAft>
              <a:defRPr/>
            </a:pPr>
            <a:r>
              <a:rPr lang="en-US" sz="4800" dirty="0"/>
              <a:t>This week Friday Mass will be led by 11S &amp; 11Y.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l="18639" r="14610" b="-1"/>
          <a:stretch/>
        </p:blipFill>
        <p:spPr>
          <a:xfrm>
            <a:off x="227888" y="910865"/>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olidFill>
            <a:srgbClr val="7030A0"/>
          </a:solidFill>
        </p:spPr>
      </p:pic>
    </p:spTree>
    <p:extLst>
      <p:ext uri="{BB962C8B-B14F-4D97-AF65-F5344CB8AC3E}">
        <p14:creationId xmlns:p14="http://schemas.microsoft.com/office/powerpoint/2010/main" val="42646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E4AFEC-68F9-5E12-EC26-41DB6AB02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BCC08-D1BD-8D68-651A-D657677AA520}"/>
              </a:ext>
            </a:extLst>
          </p:cNvPr>
          <p:cNvSpPr>
            <a:spLocks noGrp="1"/>
          </p:cNvSpPr>
          <p:nvPr>
            <p:ph type="title"/>
          </p:nvPr>
        </p:nvSpPr>
        <p:spPr>
          <a:xfrm>
            <a:off x="572493" y="238539"/>
            <a:ext cx="11018520" cy="1434415"/>
          </a:xfrm>
        </p:spPr>
        <p:txBody>
          <a:bodyPr anchor="b">
            <a:normAutofit fontScale="90000"/>
          </a:bodyPr>
          <a:lstStyle/>
          <a:p>
            <a:r>
              <a:rPr lang="en-US" sz="5400" dirty="0">
                <a:latin typeface="Modern Love"/>
              </a:rPr>
              <a:t>What does the theme of our week mean?</a:t>
            </a:r>
          </a:p>
        </p:txBody>
      </p:sp>
      <p:sp>
        <p:nvSpPr>
          <p:cNvPr id="23" name="sketchy line">
            <a:extLst>
              <a:ext uri="{FF2B5EF4-FFF2-40B4-BE49-F238E27FC236}">
                <a16:creationId xmlns:a16="http://schemas.microsoft.com/office/drawing/2014/main" id="{9F030025-18B6-2543-41C5-1F0105DCE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679A86A4-65A6-D9CD-B498-3CC54C20E233}"/>
              </a:ext>
            </a:extLst>
          </p:cNvPr>
          <p:cNvSpPr txBox="1"/>
          <p:nvPr/>
        </p:nvSpPr>
        <p:spPr>
          <a:xfrm>
            <a:off x="2267874" y="3965629"/>
            <a:ext cx="7644750"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ea typeface="Calibri"/>
                <a:cs typeface="Calibri"/>
              </a:rPr>
              <a:t>What does the word affirmation mean?</a:t>
            </a:r>
            <a:endParaRPr lang="en-US" sz="3200" dirty="0">
              <a:ea typeface="Calibri"/>
              <a:cs typeface="Calibri"/>
            </a:endParaRPr>
          </a:p>
          <a:p>
            <a:endParaRPr lang="en-US" sz="2400" dirty="0">
              <a:ea typeface="Calibri"/>
              <a:cs typeface="Calibri"/>
            </a:endParaRPr>
          </a:p>
          <a:p>
            <a:endParaRPr lang="en-US" sz="2400" dirty="0">
              <a:ea typeface="Calibri"/>
              <a:cs typeface="Calibri"/>
            </a:endParaRPr>
          </a:p>
          <a:p>
            <a:endParaRPr lang="en-US" sz="3200" dirty="0">
              <a:ea typeface="Calibri"/>
              <a:cs typeface="Calibri"/>
            </a:endParaRPr>
          </a:p>
        </p:txBody>
      </p:sp>
      <p:pic>
        <p:nvPicPr>
          <p:cNvPr id="4" name="Picture 3" descr="A black silhouette of a head with words in the middle&#10;&#10;AI-generated content may be incorrect.">
            <a:extLst>
              <a:ext uri="{FF2B5EF4-FFF2-40B4-BE49-F238E27FC236}">
                <a16:creationId xmlns:a16="http://schemas.microsoft.com/office/drawing/2014/main" id="{8912EBA8-EA1A-BA19-93B7-E4418CB53D8B}"/>
              </a:ext>
            </a:extLst>
          </p:cNvPr>
          <p:cNvPicPr>
            <a:picLocks noChangeAspect="1"/>
          </p:cNvPicPr>
          <p:nvPr/>
        </p:nvPicPr>
        <p:blipFill>
          <a:blip r:embed="rId2"/>
          <a:stretch>
            <a:fillRect/>
          </a:stretch>
        </p:blipFill>
        <p:spPr>
          <a:xfrm>
            <a:off x="256045" y="4336135"/>
            <a:ext cx="2019300" cy="2266950"/>
          </a:xfrm>
          <a:prstGeom prst="rect">
            <a:avLst/>
          </a:prstGeom>
        </p:spPr>
      </p:pic>
      <p:pic>
        <p:nvPicPr>
          <p:cNvPr id="7" name="Picture 6" descr="A person and person looking at each other&#10;&#10;AI-generated content may be incorrect.">
            <a:extLst>
              <a:ext uri="{FF2B5EF4-FFF2-40B4-BE49-F238E27FC236}">
                <a16:creationId xmlns:a16="http://schemas.microsoft.com/office/drawing/2014/main" id="{2521D2B4-8614-9685-759F-E1AB1B736D47}"/>
              </a:ext>
            </a:extLst>
          </p:cNvPr>
          <p:cNvPicPr>
            <a:picLocks noChangeAspect="1"/>
          </p:cNvPicPr>
          <p:nvPr/>
        </p:nvPicPr>
        <p:blipFill>
          <a:blip r:embed="rId3"/>
          <a:stretch>
            <a:fillRect/>
          </a:stretch>
        </p:blipFill>
        <p:spPr>
          <a:xfrm>
            <a:off x="9771491" y="4459831"/>
            <a:ext cx="2143125" cy="2143125"/>
          </a:xfrm>
          <a:prstGeom prst="rect">
            <a:avLst/>
          </a:prstGeom>
        </p:spPr>
      </p:pic>
      <p:pic>
        <p:nvPicPr>
          <p:cNvPr id="8" name="Picture 7" descr="A green check mark in a circle&#10;&#10;AI-generated content may be incorrect.">
            <a:extLst>
              <a:ext uri="{FF2B5EF4-FFF2-40B4-BE49-F238E27FC236}">
                <a16:creationId xmlns:a16="http://schemas.microsoft.com/office/drawing/2014/main" id="{9E8B68EF-04B8-5695-11D5-E26259A46780}"/>
              </a:ext>
            </a:extLst>
          </p:cNvPr>
          <p:cNvPicPr>
            <a:picLocks noChangeAspect="1"/>
          </p:cNvPicPr>
          <p:nvPr/>
        </p:nvPicPr>
        <p:blipFill>
          <a:blip r:embed="rId4"/>
          <a:stretch>
            <a:fillRect/>
          </a:stretch>
        </p:blipFill>
        <p:spPr>
          <a:xfrm>
            <a:off x="5020316" y="2044703"/>
            <a:ext cx="2142640" cy="1926310"/>
          </a:xfrm>
          <a:prstGeom prst="rect">
            <a:avLst/>
          </a:prstGeom>
        </p:spPr>
      </p:pic>
    </p:spTree>
    <p:extLst>
      <p:ext uri="{BB962C8B-B14F-4D97-AF65-F5344CB8AC3E}">
        <p14:creationId xmlns:p14="http://schemas.microsoft.com/office/powerpoint/2010/main" val="203134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1819F4-B187-42DF-34DA-26084ED4E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EF5CE-EF6A-00A1-855B-F305E89794A5}"/>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Affirmation</a:t>
            </a:r>
          </a:p>
        </p:txBody>
      </p:sp>
      <p:sp>
        <p:nvSpPr>
          <p:cNvPr id="23" name="sketchy line">
            <a:extLst>
              <a:ext uri="{FF2B5EF4-FFF2-40B4-BE49-F238E27FC236}">
                <a16:creationId xmlns:a16="http://schemas.microsoft.com/office/drawing/2014/main" id="{D38AA36F-98CF-959E-B407-8D4907B31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62EB93E4-83FF-4BB9-42F0-403A897C64D5}"/>
              </a:ext>
            </a:extLst>
          </p:cNvPr>
          <p:cNvSpPr txBox="1"/>
          <p:nvPr/>
        </p:nvSpPr>
        <p:spPr>
          <a:xfrm>
            <a:off x="383470" y="2184197"/>
            <a:ext cx="11197316"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ea typeface="Calibri"/>
                <a:cs typeface="Calibri"/>
              </a:rPr>
              <a:t>The word affirmation can have two meanings...</a:t>
            </a:r>
          </a:p>
          <a:p>
            <a:endParaRPr lang="en-US" sz="2400" dirty="0">
              <a:ea typeface="Calibri"/>
              <a:cs typeface="Calibri"/>
            </a:endParaRPr>
          </a:p>
          <a:p>
            <a:endParaRPr lang="en-US" sz="2400" dirty="0">
              <a:ea typeface="Calibri"/>
              <a:cs typeface="Calibri"/>
            </a:endParaRPr>
          </a:p>
          <a:p>
            <a:endParaRPr lang="en-US" sz="3200" dirty="0">
              <a:ea typeface="Calibri"/>
              <a:cs typeface="Calibri"/>
            </a:endParaRPr>
          </a:p>
        </p:txBody>
      </p:sp>
      <p:sp>
        <p:nvSpPr>
          <p:cNvPr id="3" name="TextBox 2">
            <a:extLst>
              <a:ext uri="{FF2B5EF4-FFF2-40B4-BE49-F238E27FC236}">
                <a16:creationId xmlns:a16="http://schemas.microsoft.com/office/drawing/2014/main" id="{B973A52A-F4A0-5F15-A637-611362F07FEA}"/>
              </a:ext>
            </a:extLst>
          </p:cNvPr>
          <p:cNvSpPr txBox="1"/>
          <p:nvPr/>
        </p:nvSpPr>
        <p:spPr>
          <a:xfrm>
            <a:off x="1019002" y="3149577"/>
            <a:ext cx="4585508" cy="353943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The act of confirming, declaring or promising that something is correct or true.</a:t>
            </a:r>
          </a:p>
          <a:p>
            <a:endParaRPr lang="en-US" sz="3200" dirty="0"/>
          </a:p>
          <a:p>
            <a:endParaRPr lang="en-US" sz="3200" dirty="0"/>
          </a:p>
          <a:p>
            <a:endParaRPr lang="en-US" sz="3200" dirty="0"/>
          </a:p>
        </p:txBody>
      </p:sp>
      <p:pic>
        <p:nvPicPr>
          <p:cNvPr id="6" name="Picture 5" descr="A green check mark in a circle&#10;&#10;AI-generated content may be incorrect.">
            <a:extLst>
              <a:ext uri="{FF2B5EF4-FFF2-40B4-BE49-F238E27FC236}">
                <a16:creationId xmlns:a16="http://schemas.microsoft.com/office/drawing/2014/main" id="{9FA5DDED-74D2-4F60-A673-902BDEC204F9}"/>
              </a:ext>
            </a:extLst>
          </p:cNvPr>
          <p:cNvPicPr>
            <a:picLocks noChangeAspect="1"/>
          </p:cNvPicPr>
          <p:nvPr/>
        </p:nvPicPr>
        <p:blipFill>
          <a:blip r:embed="rId2"/>
          <a:stretch>
            <a:fillRect/>
          </a:stretch>
        </p:blipFill>
        <p:spPr>
          <a:xfrm>
            <a:off x="2569560" y="5236864"/>
            <a:ext cx="1483613" cy="1329067"/>
          </a:xfrm>
          <a:prstGeom prst="rect">
            <a:avLst/>
          </a:prstGeom>
        </p:spPr>
      </p:pic>
      <p:sp>
        <p:nvSpPr>
          <p:cNvPr id="9" name="TextBox 8">
            <a:extLst>
              <a:ext uri="{FF2B5EF4-FFF2-40B4-BE49-F238E27FC236}">
                <a16:creationId xmlns:a16="http://schemas.microsoft.com/office/drawing/2014/main" id="{3D19EC15-BC0D-41AB-9983-385F075948B7}"/>
              </a:ext>
            </a:extLst>
          </p:cNvPr>
          <p:cNvSpPr txBox="1"/>
          <p:nvPr/>
        </p:nvSpPr>
        <p:spPr>
          <a:xfrm>
            <a:off x="6476569" y="3149577"/>
            <a:ext cx="4585508" cy="3539430"/>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Emotional support or encouragement.</a:t>
            </a:r>
          </a:p>
          <a:p>
            <a:endParaRPr lang="en-US" sz="3200" dirty="0"/>
          </a:p>
          <a:p>
            <a:endParaRPr lang="en-US" sz="3200" dirty="0"/>
          </a:p>
          <a:p>
            <a:endParaRPr lang="en-US" sz="3200" dirty="0"/>
          </a:p>
          <a:p>
            <a:endParaRPr lang="en-US" sz="3200" dirty="0"/>
          </a:p>
          <a:p>
            <a:endParaRPr lang="en-US" sz="3200" dirty="0"/>
          </a:p>
        </p:txBody>
      </p:sp>
      <p:pic>
        <p:nvPicPr>
          <p:cNvPr id="12" name="Picture 11" descr="A person and person looking at each other&#10;&#10;AI-generated content may be incorrect.">
            <a:extLst>
              <a:ext uri="{FF2B5EF4-FFF2-40B4-BE49-F238E27FC236}">
                <a16:creationId xmlns:a16="http://schemas.microsoft.com/office/drawing/2014/main" id="{87352D58-F85A-634D-3B87-81F3FFC6CD63}"/>
              </a:ext>
            </a:extLst>
          </p:cNvPr>
          <p:cNvPicPr>
            <a:picLocks noChangeAspect="1"/>
          </p:cNvPicPr>
          <p:nvPr/>
        </p:nvPicPr>
        <p:blipFill>
          <a:blip r:embed="rId3"/>
          <a:stretch>
            <a:fillRect/>
          </a:stretch>
        </p:blipFill>
        <p:spPr>
          <a:xfrm>
            <a:off x="7897383" y="4418642"/>
            <a:ext cx="2143125" cy="2143125"/>
          </a:xfrm>
          <a:prstGeom prst="rect">
            <a:avLst/>
          </a:prstGeom>
        </p:spPr>
      </p:pic>
    </p:spTree>
    <p:extLst>
      <p:ext uri="{BB962C8B-B14F-4D97-AF65-F5344CB8AC3E}">
        <p14:creationId xmlns:p14="http://schemas.microsoft.com/office/powerpoint/2010/main" val="72350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fontScale="90000"/>
          </a:bodyPr>
          <a:lstStyle/>
          <a:p>
            <a:r>
              <a:rPr lang="en-US" sz="5400" dirty="0">
                <a:latin typeface="Modern Love"/>
              </a:rPr>
              <a:t>Where does our quote of the week come from?</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FDC7FF-89BD-43D9-A4D7-A0A1E344D888}"/>
              </a:ext>
            </a:extLst>
          </p:cNvPr>
          <p:cNvSpPr>
            <a:spLocks noGrp="1"/>
          </p:cNvSpPr>
          <p:nvPr>
            <p:ph idx="1"/>
          </p:nvPr>
        </p:nvSpPr>
        <p:spPr>
          <a:xfrm>
            <a:off x="206877" y="2335821"/>
            <a:ext cx="6769630" cy="4756611"/>
          </a:xfrm>
        </p:spPr>
        <p:txBody>
          <a:bodyPr vert="horz" lIns="91440" tIns="45720" rIns="91440" bIns="45720" rtlCol="0" anchor="t">
            <a:normAutofit/>
          </a:bodyPr>
          <a:lstStyle/>
          <a:p>
            <a:pPr marL="0" indent="0">
              <a:buNone/>
            </a:pPr>
            <a:r>
              <a:rPr lang="en-US" sz="2900" dirty="0">
                <a:solidFill>
                  <a:srgbClr val="474747"/>
                </a:solidFill>
                <a:ea typeface="Calibri"/>
                <a:cs typeface="Calibri"/>
              </a:rPr>
              <a:t>The quote of the week is from the Gospel of Luke and is from the story of the Transfiguration – an event where </a:t>
            </a:r>
            <a:r>
              <a:rPr lang="en-US" sz="2900" dirty="0">
                <a:solidFill>
                  <a:srgbClr val="1F1F1F"/>
                </a:solidFill>
                <a:ea typeface="+mn-lt"/>
                <a:cs typeface="+mn-lt"/>
              </a:rPr>
              <a:t>Jesus' appearance changes so a glimpse is given of his full heavenly glory.</a:t>
            </a:r>
          </a:p>
          <a:p>
            <a:pPr marL="0" indent="0">
              <a:buNone/>
            </a:pPr>
            <a:endParaRPr lang="en-US" sz="2900" dirty="0">
              <a:solidFill>
                <a:srgbClr val="1F1F1F"/>
              </a:solidFill>
              <a:ea typeface="Calibri"/>
              <a:cs typeface="Calibri"/>
            </a:endParaRPr>
          </a:p>
          <a:p>
            <a:pPr marL="0" indent="0">
              <a:buNone/>
            </a:pPr>
            <a:r>
              <a:rPr lang="en-US" sz="2900" dirty="0">
                <a:solidFill>
                  <a:srgbClr val="1F1F1F"/>
                </a:solidFill>
                <a:ea typeface="Calibri"/>
                <a:cs typeface="Calibri"/>
              </a:rPr>
              <a:t>'T</a:t>
            </a:r>
            <a:r>
              <a:rPr lang="en-US" sz="2900" dirty="0">
                <a:solidFill>
                  <a:srgbClr val="000000"/>
                </a:solidFill>
                <a:ea typeface="+mn-lt"/>
                <a:cs typeface="+mn-lt"/>
              </a:rPr>
              <a:t>he appearance of his face changed, and his clothes became as bright as a flash of lightning.'</a:t>
            </a:r>
            <a:endParaRPr lang="en-US" sz="2900" dirty="0">
              <a:solidFill>
                <a:srgbClr val="1F1F1F"/>
              </a:solidFill>
              <a:ea typeface="+mn-lt"/>
              <a:cs typeface="+mn-lt"/>
            </a:endParaRPr>
          </a:p>
        </p:txBody>
      </p:sp>
      <p:sp>
        <p:nvSpPr>
          <p:cNvPr id="7" name="TextBox 6">
            <a:extLst>
              <a:ext uri="{FF2B5EF4-FFF2-40B4-BE49-F238E27FC236}">
                <a16:creationId xmlns:a16="http://schemas.microsoft.com/office/drawing/2014/main" id="{34A4D5A1-86EC-727F-56AE-7BA881C3A209}"/>
              </a:ext>
            </a:extLst>
          </p:cNvPr>
          <p:cNvSpPr txBox="1"/>
          <p:nvPr/>
        </p:nvSpPr>
        <p:spPr>
          <a:xfrm>
            <a:off x="7253666" y="2772223"/>
            <a:ext cx="4733903" cy="34163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0D0D0D"/>
                </a:solidFill>
                <a:latin typeface="Modern Love"/>
                <a:ea typeface="Calibri"/>
                <a:cs typeface="Calibri"/>
              </a:rPr>
              <a:t>“And a voice came from the cloud saying, "This is my Son, the Chosen One. Listen to him." </a:t>
            </a:r>
            <a:endParaRPr lang="en-GB" sz="3600" dirty="0">
              <a:solidFill>
                <a:srgbClr val="000000"/>
              </a:solidFill>
              <a:latin typeface="Modern Love"/>
              <a:ea typeface="Calibri"/>
              <a:cs typeface="Calibri"/>
            </a:endParaRPr>
          </a:p>
          <a:p>
            <a:pPr algn="ctr"/>
            <a:r>
              <a:rPr lang="en-US" sz="3600" dirty="0">
                <a:solidFill>
                  <a:srgbClr val="0D0D0D"/>
                </a:solidFill>
                <a:latin typeface="Modern Love"/>
                <a:ea typeface="Calibri"/>
                <a:cs typeface="Calibri"/>
              </a:rPr>
              <a:t>(Luke 9:35)</a:t>
            </a:r>
            <a:endParaRPr lang="en-US" dirty="0"/>
          </a:p>
        </p:txBody>
      </p:sp>
      <p:sp>
        <p:nvSpPr>
          <p:cNvPr id="5" name="Rectangle 4">
            <a:extLst>
              <a:ext uri="{FF2B5EF4-FFF2-40B4-BE49-F238E27FC236}">
                <a16:creationId xmlns:a16="http://schemas.microsoft.com/office/drawing/2014/main" id="{EE323C04-CA2C-26A3-D88B-38E7C6FCA3BE}"/>
              </a:ext>
            </a:extLst>
          </p:cNvPr>
          <p:cNvSpPr/>
          <p:nvPr/>
        </p:nvSpPr>
        <p:spPr>
          <a:xfrm>
            <a:off x="9340850" y="6391921"/>
            <a:ext cx="957244" cy="200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74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dirty="0">
                <a:latin typeface="Modern Love"/>
              </a:rPr>
              <a:t>The Transfiguration</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F239DA97-8D71-1217-8AA4-88236666C564}"/>
              </a:ext>
            </a:extLst>
          </p:cNvPr>
          <p:cNvSpPr txBox="1"/>
          <p:nvPr/>
        </p:nvSpPr>
        <p:spPr>
          <a:xfrm>
            <a:off x="4924576" y="1946312"/>
            <a:ext cx="7098994" cy="60939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ea typeface="Calibri"/>
                <a:cs typeface="Calibri"/>
              </a:rPr>
              <a:t>After the video discuss the following questions:</a:t>
            </a:r>
          </a:p>
          <a:p>
            <a:endParaRPr lang="en-US" sz="3200" dirty="0">
              <a:ea typeface="Calibri"/>
              <a:cs typeface="Calibri"/>
            </a:endParaRPr>
          </a:p>
          <a:p>
            <a:r>
              <a:rPr lang="en-US" sz="2800" dirty="0">
                <a:ea typeface="Calibri"/>
                <a:cs typeface="Calibri"/>
              </a:rPr>
              <a:t>-Who else appeared in the story? Why are they important figures?</a:t>
            </a:r>
          </a:p>
          <a:p>
            <a:endParaRPr lang="en-US" sz="2800" dirty="0">
              <a:ea typeface="Calibri"/>
              <a:cs typeface="Calibri"/>
            </a:endParaRPr>
          </a:p>
          <a:p>
            <a:r>
              <a:rPr lang="en-US" sz="2800" dirty="0">
                <a:ea typeface="Calibri"/>
                <a:cs typeface="Calibri"/>
              </a:rPr>
              <a:t>-Who is speaking from the clouds? Why is what the voice says important?</a:t>
            </a:r>
            <a:endParaRPr lang="en-US" dirty="0">
              <a:ea typeface="Calibri"/>
              <a:cs typeface="Calibri"/>
            </a:endParaRPr>
          </a:p>
          <a:p>
            <a:endParaRPr lang="en-US" dirty="0"/>
          </a:p>
          <a:p>
            <a:r>
              <a:rPr lang="en-US" sz="2800" dirty="0">
                <a:ea typeface="Calibri"/>
                <a:cs typeface="Calibri"/>
              </a:rPr>
              <a:t>-How would you feel if you were at this event?</a:t>
            </a:r>
          </a:p>
          <a:p>
            <a:r>
              <a:rPr lang="en-US" sz="2800" dirty="0">
                <a:ea typeface="Calibri"/>
                <a:cs typeface="Calibri"/>
              </a:rPr>
              <a:t>Why?</a:t>
            </a:r>
          </a:p>
          <a:p>
            <a:endParaRPr lang="en-US" sz="2400" dirty="0">
              <a:ea typeface="Calibri"/>
              <a:cs typeface="Calibri"/>
            </a:endParaRPr>
          </a:p>
          <a:p>
            <a:endParaRPr lang="en-US" sz="2400" dirty="0">
              <a:ea typeface="Calibri"/>
              <a:cs typeface="Calibri"/>
            </a:endParaRPr>
          </a:p>
          <a:p>
            <a:endParaRPr lang="en-US" sz="3200" dirty="0">
              <a:ea typeface="Calibri"/>
              <a:cs typeface="Calibri"/>
            </a:endParaRPr>
          </a:p>
        </p:txBody>
      </p:sp>
      <p:pic>
        <p:nvPicPr>
          <p:cNvPr id="3" name="Online Media 2" title="The Transfiguration">
            <a:hlinkClick r:id="" action="ppaction://media"/>
            <a:extLst>
              <a:ext uri="{FF2B5EF4-FFF2-40B4-BE49-F238E27FC236}">
                <a16:creationId xmlns:a16="http://schemas.microsoft.com/office/drawing/2014/main" id="{09C383BA-C287-F1B4-7DC5-C4B9C1A7BDDF}"/>
              </a:ext>
            </a:extLst>
          </p:cNvPr>
          <p:cNvPicPr>
            <a:picLocks noRot="1" noChangeAspect="1"/>
          </p:cNvPicPr>
          <p:nvPr>
            <a:videoFile r:link="rId1"/>
          </p:nvPr>
        </p:nvPicPr>
        <p:blipFill>
          <a:blip r:embed="rId3"/>
          <a:stretch>
            <a:fillRect/>
          </a:stretch>
        </p:blipFill>
        <p:spPr>
          <a:xfrm>
            <a:off x="315693" y="2569464"/>
            <a:ext cx="3948904" cy="2231136"/>
          </a:xfrm>
          <a:prstGeom prst="rect">
            <a:avLst/>
          </a:prstGeom>
        </p:spPr>
      </p:pic>
    </p:spTree>
    <p:extLst>
      <p:ext uri="{BB962C8B-B14F-4D97-AF65-F5344CB8AC3E}">
        <p14:creationId xmlns:p14="http://schemas.microsoft.com/office/powerpoint/2010/main" val="7645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3EE6A-BE9D-AAF8-B3A2-3354A68C3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631CB-F4F3-B878-3326-46F142738EDE}"/>
              </a:ext>
            </a:extLst>
          </p:cNvPr>
          <p:cNvSpPr>
            <a:spLocks noGrp="1"/>
          </p:cNvSpPr>
          <p:nvPr>
            <p:ph type="title"/>
          </p:nvPr>
        </p:nvSpPr>
        <p:spPr>
          <a:xfrm>
            <a:off x="572493" y="238539"/>
            <a:ext cx="11018520" cy="1434415"/>
          </a:xfrm>
        </p:spPr>
        <p:txBody>
          <a:bodyPr anchor="b">
            <a:noAutofit/>
          </a:bodyPr>
          <a:lstStyle/>
          <a:p>
            <a:r>
              <a:rPr lang="en-US" dirty="0">
                <a:latin typeface="Modern Love"/>
              </a:rPr>
              <a:t>The importance of the Transfiguration</a:t>
            </a:r>
          </a:p>
        </p:txBody>
      </p:sp>
      <p:sp>
        <p:nvSpPr>
          <p:cNvPr id="23" name="sketchy line">
            <a:extLst>
              <a:ext uri="{FF2B5EF4-FFF2-40B4-BE49-F238E27FC236}">
                <a16:creationId xmlns:a16="http://schemas.microsoft.com/office/drawing/2014/main" id="{C357B675-27BE-DAB2-4672-883F3ED35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866D90-231C-03D9-21B9-FB0AAF830296}"/>
              </a:ext>
            </a:extLst>
          </p:cNvPr>
          <p:cNvSpPr>
            <a:spLocks noGrp="1"/>
          </p:cNvSpPr>
          <p:nvPr>
            <p:ph idx="1"/>
          </p:nvPr>
        </p:nvSpPr>
        <p:spPr>
          <a:xfrm>
            <a:off x="433418" y="2685928"/>
            <a:ext cx="7191819" cy="4756611"/>
          </a:xfrm>
        </p:spPr>
        <p:txBody>
          <a:bodyPr vert="horz" lIns="91440" tIns="45720" rIns="91440" bIns="45720" rtlCol="0" anchor="t">
            <a:normAutofit/>
          </a:bodyPr>
          <a:lstStyle/>
          <a:p>
            <a:pPr marL="0" indent="0">
              <a:buNone/>
            </a:pPr>
            <a:r>
              <a:rPr lang="en-US" sz="3600" dirty="0">
                <a:solidFill>
                  <a:srgbClr val="474747"/>
                </a:solidFill>
                <a:ea typeface="Calibri"/>
                <a:cs typeface="Calibri"/>
              </a:rPr>
              <a:t>The Transfiguration is really important to Christians because the story acts as proof of Jesus divine identity. God confirms that Jesus is special and that we should listen to him.</a:t>
            </a:r>
          </a:p>
        </p:txBody>
      </p:sp>
      <p:sp>
        <p:nvSpPr>
          <p:cNvPr id="5" name="Rectangle 4">
            <a:extLst>
              <a:ext uri="{FF2B5EF4-FFF2-40B4-BE49-F238E27FC236}">
                <a16:creationId xmlns:a16="http://schemas.microsoft.com/office/drawing/2014/main" id="{268A53AD-FD53-EC0F-3620-CBB2315BE79C}"/>
              </a:ext>
            </a:extLst>
          </p:cNvPr>
          <p:cNvSpPr/>
          <p:nvPr/>
        </p:nvSpPr>
        <p:spPr>
          <a:xfrm>
            <a:off x="9340850" y="6391921"/>
            <a:ext cx="957244" cy="2007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sign with white text and a crown of thorns&#10;&#10;AI-generated content may be incorrect.">
            <a:extLst>
              <a:ext uri="{FF2B5EF4-FFF2-40B4-BE49-F238E27FC236}">
                <a16:creationId xmlns:a16="http://schemas.microsoft.com/office/drawing/2014/main" id="{7DB4AB07-E895-FF1E-0AB9-EB921A30B9E0}"/>
              </a:ext>
            </a:extLst>
          </p:cNvPr>
          <p:cNvPicPr>
            <a:picLocks noChangeAspect="1"/>
          </p:cNvPicPr>
          <p:nvPr/>
        </p:nvPicPr>
        <p:blipFill>
          <a:blip r:embed="rId2"/>
          <a:stretch>
            <a:fillRect/>
          </a:stretch>
        </p:blipFill>
        <p:spPr>
          <a:xfrm>
            <a:off x="8331156" y="2195898"/>
            <a:ext cx="2984930" cy="4288824"/>
          </a:xfrm>
          <a:prstGeom prst="rect">
            <a:avLst/>
          </a:prstGeom>
        </p:spPr>
      </p:pic>
    </p:spTree>
    <p:extLst>
      <p:ext uri="{BB962C8B-B14F-4D97-AF65-F5344CB8AC3E}">
        <p14:creationId xmlns:p14="http://schemas.microsoft.com/office/powerpoint/2010/main" val="133665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Props1.xml><?xml version="1.0" encoding="utf-8"?>
<ds:datastoreItem xmlns:ds="http://schemas.openxmlformats.org/officeDocument/2006/customXml" ds:itemID="{30F7E080-0E73-4032-9C10-1F6CC7E78667}">
  <ds:schemaRefs>
    <ds:schemaRef ds:uri="http://schemas.microsoft.com/sharepoint/v3/contenttype/forms"/>
  </ds:schemaRefs>
</ds:datastoreItem>
</file>

<file path=customXml/itemProps2.xml><?xml version="1.0" encoding="utf-8"?>
<ds:datastoreItem xmlns:ds="http://schemas.openxmlformats.org/officeDocument/2006/customXml" ds:itemID="{8AEF234B-B366-4D53-80C3-5C485609662B}">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9D0D33-3197-4B19-88B1-93DDA01BBBA0}">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1357</Words>
  <Application>Microsoft Office PowerPoint</Application>
  <PresentationFormat>Widescreen</PresentationFormat>
  <Paragraphs>164</Paragraphs>
  <Slides>31</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Aptos Display</vt:lpstr>
      <vt:lpstr>Arial</vt:lpstr>
      <vt:lpstr>Calibri</vt:lpstr>
      <vt:lpstr>Modern Love</vt:lpstr>
      <vt:lpstr>Modern Love Caps</vt:lpstr>
      <vt:lpstr>office theme</vt:lpstr>
      <vt:lpstr>PowerPoint Presentation</vt:lpstr>
      <vt:lpstr>PowerPoint Presentation</vt:lpstr>
      <vt:lpstr>PowerPoint Presentation</vt:lpstr>
      <vt:lpstr>PowerPoint Presentation</vt:lpstr>
      <vt:lpstr>What does the theme of our week mean?</vt:lpstr>
      <vt:lpstr>Affirmation</vt:lpstr>
      <vt:lpstr>Where does our quote of the week come from?</vt:lpstr>
      <vt:lpstr>The Transfiguration</vt:lpstr>
      <vt:lpstr>The importance of the Transfiguration</vt:lpstr>
      <vt:lpstr>PowerPoint Presentation</vt:lpstr>
      <vt:lpstr>PowerPoint Presentation</vt:lpstr>
      <vt:lpstr>Affirmations</vt:lpstr>
      <vt:lpstr>How can we show love to ourselves?</vt:lpstr>
      <vt:lpstr>Saying affirmations</vt:lpstr>
      <vt:lpstr>Write your own...</vt:lpstr>
      <vt:lpstr>PowerPoint Presentation</vt:lpstr>
      <vt:lpstr>PowerPoint Presentation</vt:lpstr>
      <vt:lpstr>Mental health</vt:lpstr>
      <vt:lpstr>Guided meditation</vt:lpstr>
      <vt:lpstr>PowerPoint Presentation</vt:lpstr>
      <vt:lpstr>PowerPoint Presentation</vt:lpstr>
      <vt:lpstr>Jubilee Mascot Competition</vt:lpstr>
      <vt:lpstr>Honourable mentions</vt:lpstr>
      <vt:lpstr>Winners</vt:lpstr>
      <vt:lpstr>Winner!</vt:lpstr>
      <vt:lpstr>Winner!</vt:lpstr>
      <vt:lpstr>Winner!</vt:lpstr>
      <vt:lpstr>Competition 2 – Designing a poster</vt:lpstr>
      <vt:lpstr>Competition 2 – Designing a poster</vt:lpstr>
      <vt:lpstr>Get creative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Thirlwall, Niamh</dc:creator>
  <cp:lastModifiedBy>Thirlwall, Niamh</cp:lastModifiedBy>
  <cp:revision>1281</cp:revision>
  <dcterms:created xsi:type="dcterms:W3CDTF">2024-05-20T09:35:55Z</dcterms:created>
  <dcterms:modified xsi:type="dcterms:W3CDTF">2025-03-12T16:19:37Z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