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311" r:id="rId3"/>
    <p:sldId id="288" r:id="rId4"/>
    <p:sldId id="282" r:id="rId5"/>
    <p:sldId id="283" r:id="rId6"/>
    <p:sldId id="258" r:id="rId7"/>
    <p:sldId id="259" r:id="rId8"/>
    <p:sldId id="260" r:id="rId9"/>
    <p:sldId id="261" r:id="rId10"/>
    <p:sldId id="262" r:id="rId11"/>
    <p:sldId id="263" r:id="rId12"/>
    <p:sldId id="264" r:id="rId13"/>
    <p:sldId id="265" r:id="rId14"/>
    <p:sldId id="266" r:id="rId15"/>
    <p:sldId id="268" r:id="rId16"/>
    <p:sldId id="267" r:id="rId17"/>
    <p:sldId id="269" r:id="rId18"/>
    <p:sldId id="274" r:id="rId19"/>
    <p:sldId id="275" r:id="rId20"/>
    <p:sldId id="272" r:id="rId21"/>
    <p:sldId id="273" r:id="rId22"/>
    <p:sldId id="277" r:id="rId23"/>
    <p:sldId id="278" r:id="rId24"/>
    <p:sldId id="276" r:id="rId25"/>
    <p:sldId id="279" r:id="rId26"/>
    <p:sldId id="280" r:id="rId27"/>
    <p:sldId id="281" r:id="rId28"/>
    <p:sldId id="284" r:id="rId29"/>
    <p:sldId id="285"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B45A63A-BF63-6C94-D879-72BD84ECB4E7}" v="185" dt="2025-01-16T11:13:13.537"/>
    <p1510:client id="{F549BFCA-C00D-AA2F-4A2F-9EE913670BEF}" v="73" dt="2025-01-16T10:42:30.65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86" d="100"/>
          <a:sy n="86" d="100"/>
        </p:scale>
        <p:origin x="96" y="8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microsoft.com/office/2015/10/relationships/revisionInfo" Target="revisionInfo.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1/16/2025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1/16/2025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1/16/2025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1/16/2025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1/16/2025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1/16/2025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1/16/2025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1/16/2025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1/16/2025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1/16/2025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1/16/2025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1/16/2025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2.xml"/><Relationship Id="rId1" Type="http://schemas.openxmlformats.org/officeDocument/2006/relationships/video" Target="https://www.youtube.com/embed/qfiQoHyJC10?feature=oembed"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slideLayout" Target="../slideLayouts/slideLayout2.xml"/><Relationship Id="rId1" Type="http://schemas.openxmlformats.org/officeDocument/2006/relationships/video" Target="https://www.youtube.com/embed/BxY_eJLBflk?feature=oembed"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23.png"/></Relationships>
</file>

<file path=ppt/slides/_rels/slide2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F828D28-8E09-41CC-8229-3070B5467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WHAT are the GIFTS of the HOLY SPIRIT??">
            <a:extLst>
              <a:ext uri="{FF2B5EF4-FFF2-40B4-BE49-F238E27FC236}">
                <a16:creationId xmlns:a16="http://schemas.microsoft.com/office/drawing/2014/main" id="{109B633E-8B59-36FE-38C6-D21F95BC0D6E}"/>
              </a:ext>
            </a:extLst>
          </p:cNvPr>
          <p:cNvPicPr>
            <a:picLocks noChangeAspect="1"/>
          </p:cNvPicPr>
          <p:nvPr/>
        </p:nvPicPr>
        <p:blipFill>
          <a:blip r:embed="rId2"/>
          <a:srcRect/>
          <a:stretch/>
        </p:blipFill>
        <p:spPr>
          <a:xfrm>
            <a:off x="20" y="-22"/>
            <a:ext cx="12191977" cy="6858022"/>
          </a:xfrm>
          <a:prstGeom prst="rect">
            <a:avLst/>
          </a:prstGeom>
        </p:spPr>
      </p:pic>
      <p:sp>
        <p:nvSpPr>
          <p:cNvPr id="11" name="Rectangle 10">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103377" y="1100316"/>
            <a:ext cx="6858003" cy="4657347"/>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999568" y="5261376"/>
            <a:ext cx="9905241" cy="1578054"/>
          </a:xfrm>
        </p:spPr>
        <p:txBody>
          <a:bodyPr anchor="b">
            <a:normAutofit/>
          </a:bodyPr>
          <a:lstStyle/>
          <a:p>
            <a:pPr algn="l"/>
            <a:r>
              <a:rPr lang="en-US" dirty="0">
                <a:solidFill>
                  <a:srgbClr val="FFFFFF"/>
                </a:solidFill>
              </a:rPr>
              <a:t>Thoughts and Prayers - Monday 20th January – Friday 24th January</a:t>
            </a:r>
          </a:p>
        </p:txBody>
      </p:sp>
      <p:sp>
        <p:nvSpPr>
          <p:cNvPr id="13" name="Rectangle 12">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40187" y="2206184"/>
            <a:ext cx="6858003" cy="2445624"/>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17B97D8-67B8-A0E4-6F12-5D3DF1EFCC18}"/>
              </a:ext>
            </a:extLst>
          </p:cNvPr>
          <p:cNvSpPr>
            <a:spLocks noGrp="1"/>
          </p:cNvSpPr>
          <p:nvPr>
            <p:ph type="title"/>
          </p:nvPr>
        </p:nvSpPr>
        <p:spPr>
          <a:xfrm>
            <a:off x="640080" y="325369"/>
            <a:ext cx="4883466" cy="1956841"/>
          </a:xfrm>
        </p:spPr>
        <p:txBody>
          <a:bodyPr anchor="b">
            <a:noAutofit/>
          </a:bodyPr>
          <a:lstStyle/>
          <a:p>
            <a:r>
              <a:rPr lang="en-US" dirty="0">
                <a:latin typeface="Modern Love"/>
              </a:rPr>
              <a:t> Knowledge</a:t>
            </a:r>
          </a:p>
        </p:txBody>
      </p:sp>
      <p:sp>
        <p:nvSpPr>
          <p:cNvPr id="1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DA19666-4BC5-BA81-5EB9-4E47F648C7C4}"/>
              </a:ext>
            </a:extLst>
          </p:cNvPr>
          <p:cNvSpPr>
            <a:spLocks noGrp="1"/>
          </p:cNvSpPr>
          <p:nvPr>
            <p:ph idx="1"/>
          </p:nvPr>
        </p:nvSpPr>
        <p:spPr>
          <a:xfrm>
            <a:off x="640080" y="2872899"/>
            <a:ext cx="4243589" cy="3320668"/>
          </a:xfrm>
        </p:spPr>
        <p:txBody>
          <a:bodyPr vert="horz" lIns="91440" tIns="45720" rIns="91440" bIns="45720" rtlCol="0" anchor="t">
            <a:normAutofit/>
          </a:bodyPr>
          <a:lstStyle/>
          <a:p>
            <a:pPr marL="0" indent="0">
              <a:buNone/>
            </a:pPr>
            <a:r>
              <a:rPr lang="en-US" sz="2200" b="1" dirty="0">
                <a:ea typeface="+mn-lt"/>
                <a:cs typeface="+mn-lt"/>
              </a:rPr>
              <a:t>Definition:</a:t>
            </a:r>
            <a:r>
              <a:rPr lang="en-US" sz="2200" dirty="0">
                <a:ea typeface="+mn-lt"/>
                <a:cs typeface="+mn-lt"/>
              </a:rPr>
              <a:t> The ability to understand deep truths about God and share them with others.</a:t>
            </a:r>
            <a:endParaRPr lang="en-US" sz="2200" dirty="0"/>
          </a:p>
          <a:p>
            <a:pPr marL="0" indent="0">
              <a:buNone/>
            </a:pPr>
            <a:r>
              <a:rPr lang="en-US" sz="2200" b="1" dirty="0">
                <a:ea typeface="+mn-lt"/>
                <a:cs typeface="+mn-lt"/>
              </a:rPr>
              <a:t>What it Looks Like:</a:t>
            </a:r>
            <a:r>
              <a:rPr lang="en-US" sz="2200" dirty="0">
                <a:ea typeface="+mn-lt"/>
                <a:cs typeface="+mn-lt"/>
              </a:rPr>
              <a:t> </a:t>
            </a:r>
            <a:r>
              <a:rPr lang="en-US" sz="2200" dirty="0" err="1">
                <a:ea typeface="+mn-lt"/>
                <a:cs typeface="+mn-lt"/>
              </a:rPr>
              <a:t>Recognising</a:t>
            </a:r>
            <a:r>
              <a:rPr lang="en-US" sz="2200" dirty="0">
                <a:ea typeface="+mn-lt"/>
                <a:cs typeface="+mn-lt"/>
              </a:rPr>
              <a:t> God’s presence and purpose in everyday life and sharing insights with others to help them grow in faith.</a:t>
            </a:r>
            <a:endParaRPr lang="en-US" sz="2200" dirty="0"/>
          </a:p>
          <a:p>
            <a:endParaRPr lang="en-US" sz="2200"/>
          </a:p>
        </p:txBody>
      </p:sp>
      <p:sp>
        <p:nvSpPr>
          <p:cNvPr id="5" name="TextBox 4">
            <a:extLst>
              <a:ext uri="{FF2B5EF4-FFF2-40B4-BE49-F238E27FC236}">
                <a16:creationId xmlns:a16="http://schemas.microsoft.com/office/drawing/2014/main" id="{E9905DE5-C168-DA73-262D-95E758059C76}"/>
              </a:ext>
            </a:extLst>
          </p:cNvPr>
          <p:cNvSpPr txBox="1"/>
          <p:nvPr/>
        </p:nvSpPr>
        <p:spPr>
          <a:xfrm>
            <a:off x="144162" y="6186131"/>
            <a:ext cx="5357479" cy="646331"/>
          </a:xfrm>
          <a:prstGeom prst="rect">
            <a:avLst/>
          </a:prstGeom>
          <a:solidFill>
            <a:schemeClr val="accent2">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i="1"/>
              <a:t>"...to another a message of knowledge by means of the same Spirit."</a:t>
            </a:r>
            <a:r>
              <a:rPr lang="en-US"/>
              <a:t> — 1 Corinthians 12:8</a:t>
            </a:r>
          </a:p>
        </p:txBody>
      </p:sp>
      <p:pic>
        <p:nvPicPr>
          <p:cNvPr id="7" name="Picture 6" descr="Understanding understanding — Be-Cause">
            <a:extLst>
              <a:ext uri="{FF2B5EF4-FFF2-40B4-BE49-F238E27FC236}">
                <a16:creationId xmlns:a16="http://schemas.microsoft.com/office/drawing/2014/main" id="{B75A3ADC-9E50-510D-8E93-4E139144878D}"/>
              </a:ext>
            </a:extLst>
          </p:cNvPr>
          <p:cNvPicPr>
            <a:picLocks noChangeAspect="1"/>
          </p:cNvPicPr>
          <p:nvPr/>
        </p:nvPicPr>
        <p:blipFill>
          <a:blip r:embed="rId2"/>
          <a:stretch>
            <a:fillRect/>
          </a:stretch>
        </p:blipFill>
        <p:spPr>
          <a:xfrm>
            <a:off x="5517292" y="1464186"/>
            <a:ext cx="5791198" cy="4537168"/>
          </a:xfrm>
          <a:prstGeom prst="rect">
            <a:avLst/>
          </a:prstGeom>
        </p:spPr>
      </p:pic>
    </p:spTree>
    <p:extLst>
      <p:ext uri="{BB962C8B-B14F-4D97-AF65-F5344CB8AC3E}">
        <p14:creationId xmlns:p14="http://schemas.microsoft.com/office/powerpoint/2010/main" val="17440824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518BC5E-8E45-6EDC-71E9-5AE89D7C9A84}"/>
              </a:ext>
            </a:extLst>
          </p:cNvPr>
          <p:cNvSpPr>
            <a:spLocks noGrp="1"/>
          </p:cNvSpPr>
          <p:nvPr>
            <p:ph type="title"/>
          </p:nvPr>
        </p:nvSpPr>
        <p:spPr>
          <a:xfrm>
            <a:off x="572493" y="238539"/>
            <a:ext cx="11018520" cy="1434415"/>
          </a:xfrm>
        </p:spPr>
        <p:txBody>
          <a:bodyPr anchor="b">
            <a:normAutofit/>
          </a:bodyPr>
          <a:lstStyle/>
          <a:p>
            <a:r>
              <a:rPr lang="en-US" sz="5400" dirty="0">
                <a:latin typeface="Modern Love"/>
              </a:rPr>
              <a:t>Albert Einstein</a:t>
            </a:r>
          </a:p>
        </p:txBody>
      </p:sp>
      <p:sp>
        <p:nvSpPr>
          <p:cNvPr id="11"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72E1487-E03E-6E3B-F1B5-7B46B6B2B205}"/>
              </a:ext>
            </a:extLst>
          </p:cNvPr>
          <p:cNvSpPr>
            <a:spLocks noGrp="1"/>
          </p:cNvSpPr>
          <p:nvPr>
            <p:ph idx="1"/>
          </p:nvPr>
        </p:nvSpPr>
        <p:spPr>
          <a:xfrm>
            <a:off x="572493" y="2071316"/>
            <a:ext cx="6713552" cy="4119172"/>
          </a:xfrm>
        </p:spPr>
        <p:txBody>
          <a:bodyPr vert="horz" lIns="91440" tIns="45720" rIns="91440" bIns="45720" rtlCol="0" anchor="t">
            <a:normAutofit/>
          </a:bodyPr>
          <a:lstStyle/>
          <a:p>
            <a:pPr marL="0" indent="0">
              <a:buNone/>
            </a:pPr>
            <a:r>
              <a:rPr lang="en-US" sz="2200" b="1" dirty="0">
                <a:ea typeface="+mn-lt"/>
                <a:cs typeface="+mn-lt"/>
              </a:rPr>
              <a:t>Albert Einstein</a:t>
            </a:r>
            <a:r>
              <a:rPr lang="en-US" sz="2200" dirty="0">
                <a:ea typeface="+mn-lt"/>
                <a:cs typeface="+mn-lt"/>
              </a:rPr>
              <a:t> demonstrated profound knowledge and understanding in several ways, particularly through his deep insights into the universe. One example of his gift of knowledge is his development of the theory of relativity, which transformed our understanding of space, time, and gravity. Beyond his scientific contributions, Einstein often spoke about the connection between science and spirituality. He famously said, </a:t>
            </a:r>
            <a:r>
              <a:rPr lang="en-US" sz="2200" b="1" i="1" dirty="0">
                <a:solidFill>
                  <a:srgbClr val="FF0000"/>
                </a:solidFill>
                <a:ea typeface="+mn-lt"/>
                <a:cs typeface="+mn-lt"/>
              </a:rPr>
              <a:t>"Science without religion is lame, religion without science is blind,"</a:t>
            </a:r>
            <a:r>
              <a:rPr lang="en-US" sz="2200" dirty="0">
                <a:ea typeface="+mn-lt"/>
                <a:cs typeface="+mn-lt"/>
              </a:rPr>
              <a:t> reflecting his belief that true knowledge involves both intellectual understanding and spiritual awareness</a:t>
            </a:r>
            <a:endParaRPr lang="en-US" sz="2200" dirty="0"/>
          </a:p>
        </p:txBody>
      </p:sp>
      <p:pic>
        <p:nvPicPr>
          <p:cNvPr id="4" name="Picture 3" descr="Albert Einstein - Wikiquote">
            <a:extLst>
              <a:ext uri="{FF2B5EF4-FFF2-40B4-BE49-F238E27FC236}">
                <a16:creationId xmlns:a16="http://schemas.microsoft.com/office/drawing/2014/main" id="{A2FE29CD-85AA-38EC-64D1-2BD24FB6A07E}"/>
              </a:ext>
            </a:extLst>
          </p:cNvPr>
          <p:cNvPicPr>
            <a:picLocks noChangeAspect="1"/>
          </p:cNvPicPr>
          <p:nvPr/>
        </p:nvPicPr>
        <p:blipFill>
          <a:blip r:embed="rId2"/>
          <a:srcRect t="3396" r="1" b="18647"/>
          <a:stretch/>
        </p:blipFill>
        <p:spPr>
          <a:xfrm>
            <a:off x="7675658" y="2093976"/>
            <a:ext cx="3941064" cy="4096512"/>
          </a:xfrm>
          <a:prstGeom prst="rect">
            <a:avLst/>
          </a:prstGeom>
        </p:spPr>
      </p:pic>
    </p:spTree>
    <p:extLst>
      <p:ext uri="{BB962C8B-B14F-4D97-AF65-F5344CB8AC3E}">
        <p14:creationId xmlns:p14="http://schemas.microsoft.com/office/powerpoint/2010/main" val="20170356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7A42F0-7C4C-0931-E569-DFDF92055BF1}"/>
              </a:ext>
            </a:extLst>
          </p:cNvPr>
          <p:cNvSpPr>
            <a:spLocks noGrp="1"/>
          </p:cNvSpPr>
          <p:nvPr>
            <p:ph type="title"/>
          </p:nvPr>
        </p:nvSpPr>
        <p:spPr>
          <a:xfrm>
            <a:off x="6417733" y="490537"/>
            <a:ext cx="5291663" cy="1628775"/>
          </a:xfrm>
        </p:spPr>
        <p:txBody>
          <a:bodyPr anchor="b">
            <a:normAutofit/>
          </a:bodyPr>
          <a:lstStyle/>
          <a:p>
            <a:r>
              <a:rPr lang="en-US" sz="4000" dirty="0">
                <a:latin typeface="Modern Love"/>
              </a:rPr>
              <a:t>Questions to discuss in pairs</a:t>
            </a:r>
          </a:p>
        </p:txBody>
      </p:sp>
      <p:pic>
        <p:nvPicPr>
          <p:cNvPr id="7" name="Picture 6" descr="What's the lowest, and highest, form of knowledge? - HR Future">
            <a:extLst>
              <a:ext uri="{FF2B5EF4-FFF2-40B4-BE49-F238E27FC236}">
                <a16:creationId xmlns:a16="http://schemas.microsoft.com/office/drawing/2014/main" id="{B91E96F0-2508-8CD3-DF40-3D50041037D9}"/>
              </a:ext>
            </a:extLst>
          </p:cNvPr>
          <p:cNvPicPr>
            <a:picLocks noChangeAspect="1"/>
          </p:cNvPicPr>
          <p:nvPr/>
        </p:nvPicPr>
        <p:blipFill>
          <a:blip r:embed="rId2"/>
          <a:srcRect l="36104" r="24998" b="1"/>
          <a:stretch/>
        </p:blipFill>
        <p:spPr>
          <a:xfrm>
            <a:off x="2" y="1587"/>
            <a:ext cx="6095999" cy="6856413"/>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sp>
        <p:nvSpPr>
          <p:cNvPr id="6" name="Content Placeholder 5">
            <a:extLst>
              <a:ext uri="{FF2B5EF4-FFF2-40B4-BE49-F238E27FC236}">
                <a16:creationId xmlns:a16="http://schemas.microsoft.com/office/drawing/2014/main" id="{06928460-B031-E085-F375-FB88969DDF18}"/>
              </a:ext>
            </a:extLst>
          </p:cNvPr>
          <p:cNvSpPr>
            <a:spLocks noGrp="1"/>
          </p:cNvSpPr>
          <p:nvPr>
            <p:ph idx="1"/>
          </p:nvPr>
        </p:nvSpPr>
        <p:spPr>
          <a:xfrm>
            <a:off x="6417734" y="2614612"/>
            <a:ext cx="5291663" cy="3752849"/>
          </a:xfrm>
        </p:spPr>
        <p:txBody>
          <a:bodyPr vert="horz" lIns="91440" tIns="45720" rIns="91440" bIns="45720" rtlCol="0" anchor="t">
            <a:normAutofit/>
          </a:bodyPr>
          <a:lstStyle/>
          <a:p>
            <a:pPr marL="0" indent="0">
              <a:buNone/>
            </a:pPr>
            <a:r>
              <a:rPr lang="en-US" dirty="0">
                <a:ea typeface="+mn-lt"/>
                <a:cs typeface="+mn-lt"/>
              </a:rPr>
              <a:t>How can you grow in your knowledge of God’s Word?</a:t>
            </a:r>
            <a:endParaRPr lang="en-US" dirty="0"/>
          </a:p>
          <a:p>
            <a:pPr marL="0" indent="0">
              <a:buNone/>
            </a:pPr>
            <a:endParaRPr lang="en-US" dirty="0">
              <a:ea typeface="+mn-lt"/>
              <a:cs typeface="+mn-lt"/>
            </a:endParaRPr>
          </a:p>
          <a:p>
            <a:pPr marL="0" indent="0">
              <a:buNone/>
            </a:pPr>
            <a:r>
              <a:rPr lang="en-US" dirty="0">
                <a:ea typeface="+mn-lt"/>
                <a:cs typeface="+mn-lt"/>
              </a:rPr>
              <a:t>Think of a time when you shared an insight about faith that helped someone else.</a:t>
            </a:r>
            <a:endParaRPr lang="en-US" dirty="0"/>
          </a:p>
          <a:p>
            <a:endParaRPr lang="en-US" sz="1800"/>
          </a:p>
        </p:txBody>
      </p:sp>
    </p:spTree>
    <p:extLst>
      <p:ext uri="{BB962C8B-B14F-4D97-AF65-F5344CB8AC3E}">
        <p14:creationId xmlns:p14="http://schemas.microsoft.com/office/powerpoint/2010/main" val="8149612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FED6412-5093-D0F9-728E-62384E3B7471}"/>
              </a:ext>
            </a:extLst>
          </p:cNvPr>
          <p:cNvSpPr>
            <a:spLocks noGrp="1"/>
          </p:cNvSpPr>
          <p:nvPr>
            <p:ph type="title"/>
          </p:nvPr>
        </p:nvSpPr>
        <p:spPr>
          <a:xfrm>
            <a:off x="640080" y="325369"/>
            <a:ext cx="4368602" cy="1956841"/>
          </a:xfrm>
        </p:spPr>
        <p:txBody>
          <a:bodyPr anchor="b">
            <a:normAutofit/>
          </a:bodyPr>
          <a:lstStyle/>
          <a:p>
            <a:r>
              <a:rPr lang="en-US" sz="5400" dirty="0">
                <a:latin typeface="Modern Love"/>
              </a:rPr>
              <a:t>Let Us Pray</a:t>
            </a:r>
          </a:p>
        </p:txBody>
      </p:sp>
      <p:sp>
        <p:nvSpPr>
          <p:cNvPr id="1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5055332-B172-0E0A-3350-B73D04996B9C}"/>
              </a:ext>
            </a:extLst>
          </p:cNvPr>
          <p:cNvSpPr>
            <a:spLocks noGrp="1"/>
          </p:cNvSpPr>
          <p:nvPr>
            <p:ph idx="1"/>
          </p:nvPr>
        </p:nvSpPr>
        <p:spPr>
          <a:xfrm>
            <a:off x="640080" y="2872899"/>
            <a:ext cx="4243589" cy="3320668"/>
          </a:xfrm>
        </p:spPr>
        <p:txBody>
          <a:bodyPr vert="horz" lIns="91440" tIns="45720" rIns="91440" bIns="45720" rtlCol="0">
            <a:normAutofit/>
          </a:bodyPr>
          <a:lstStyle/>
          <a:p>
            <a:pPr marL="0" indent="0">
              <a:buNone/>
            </a:pPr>
            <a:r>
              <a:rPr lang="en-US" sz="2200">
                <a:ea typeface="+mn-lt"/>
                <a:cs typeface="+mn-lt"/>
              </a:rPr>
              <a:t>Dear Lord,</a:t>
            </a:r>
            <a:endParaRPr lang="en-US" sz="2200"/>
          </a:p>
          <a:p>
            <a:pPr marL="0" indent="0">
              <a:buNone/>
            </a:pPr>
            <a:r>
              <a:rPr lang="en-US" sz="2200">
                <a:ea typeface="+mn-lt"/>
                <a:cs typeface="+mn-lt"/>
              </a:rPr>
              <a:t>Grant me wisdom to understand,</a:t>
            </a:r>
            <a:endParaRPr lang="en-US" sz="2200"/>
          </a:p>
          <a:p>
            <a:pPr marL="0" indent="0">
              <a:buNone/>
            </a:pPr>
            <a:r>
              <a:rPr lang="en-US" sz="2200">
                <a:ea typeface="+mn-lt"/>
                <a:cs typeface="+mn-lt"/>
              </a:rPr>
              <a:t>knowledge to grow,</a:t>
            </a:r>
            <a:endParaRPr lang="en-US" sz="2200"/>
          </a:p>
          <a:p>
            <a:pPr marL="0" indent="0">
              <a:buNone/>
            </a:pPr>
            <a:r>
              <a:rPr lang="en-US" sz="2200">
                <a:ea typeface="+mn-lt"/>
                <a:cs typeface="+mn-lt"/>
              </a:rPr>
              <a:t>and the humility to seek truth.</a:t>
            </a:r>
            <a:endParaRPr lang="en-US" sz="2200"/>
          </a:p>
          <a:p>
            <a:pPr marL="0" indent="0">
              <a:buNone/>
            </a:pPr>
            <a:r>
              <a:rPr lang="en-US" sz="2200">
                <a:ea typeface="+mn-lt"/>
                <a:cs typeface="+mn-lt"/>
              </a:rPr>
              <a:t>Guide my thoughts and actions,</a:t>
            </a:r>
            <a:endParaRPr lang="en-US" sz="2200"/>
          </a:p>
          <a:p>
            <a:pPr marL="0" indent="0">
              <a:buNone/>
            </a:pPr>
            <a:r>
              <a:rPr lang="en-US" sz="2200">
                <a:ea typeface="+mn-lt"/>
                <a:cs typeface="+mn-lt"/>
              </a:rPr>
              <a:t>that I may use what I learn for good.</a:t>
            </a:r>
            <a:endParaRPr lang="en-US" sz="2200"/>
          </a:p>
          <a:p>
            <a:pPr marL="0" indent="0">
              <a:buNone/>
            </a:pPr>
            <a:r>
              <a:rPr lang="en-US" sz="2200">
                <a:ea typeface="+mn-lt"/>
                <a:cs typeface="+mn-lt"/>
              </a:rPr>
              <a:t>Amen</a:t>
            </a:r>
            <a:endParaRPr lang="en-US" sz="2200"/>
          </a:p>
        </p:txBody>
      </p:sp>
      <p:pic>
        <p:nvPicPr>
          <p:cNvPr id="4" name="Picture 3" descr="The Case for Engaging in Prayer - outreachmagazine.com">
            <a:extLst>
              <a:ext uri="{FF2B5EF4-FFF2-40B4-BE49-F238E27FC236}">
                <a16:creationId xmlns:a16="http://schemas.microsoft.com/office/drawing/2014/main" id="{D8B6713E-B903-1340-0996-A265552372FD}"/>
              </a:ext>
            </a:extLst>
          </p:cNvPr>
          <p:cNvPicPr>
            <a:picLocks noChangeAspect="1"/>
          </p:cNvPicPr>
          <p:nvPr/>
        </p:nvPicPr>
        <p:blipFill>
          <a:blip r:embed="rId2"/>
          <a:srcRect l="15692" r="21368"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4223121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F828D28-8E09-41CC-8229-3070B5467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WHAT are the GIFTS of the HOLY SPIRIT??">
            <a:extLst>
              <a:ext uri="{FF2B5EF4-FFF2-40B4-BE49-F238E27FC236}">
                <a16:creationId xmlns:a16="http://schemas.microsoft.com/office/drawing/2014/main" id="{109B633E-8B59-36FE-38C6-D21F95BC0D6E}"/>
              </a:ext>
            </a:extLst>
          </p:cNvPr>
          <p:cNvPicPr>
            <a:picLocks noChangeAspect="1"/>
          </p:cNvPicPr>
          <p:nvPr/>
        </p:nvPicPr>
        <p:blipFill>
          <a:blip r:embed="rId2"/>
          <a:srcRect/>
          <a:stretch/>
        </p:blipFill>
        <p:spPr>
          <a:xfrm>
            <a:off x="20" y="-22"/>
            <a:ext cx="12191977" cy="6858022"/>
          </a:xfrm>
          <a:prstGeom prst="rect">
            <a:avLst/>
          </a:prstGeom>
        </p:spPr>
      </p:pic>
      <p:sp>
        <p:nvSpPr>
          <p:cNvPr id="11" name="Rectangle 10">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103377" y="1100316"/>
            <a:ext cx="6858003" cy="4657347"/>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999568" y="5261376"/>
            <a:ext cx="9905241" cy="1578054"/>
          </a:xfrm>
        </p:spPr>
        <p:txBody>
          <a:bodyPr anchor="b">
            <a:normAutofit/>
          </a:bodyPr>
          <a:lstStyle/>
          <a:p>
            <a:pPr algn="l"/>
            <a:r>
              <a:rPr lang="en-US" dirty="0">
                <a:solidFill>
                  <a:srgbClr val="FFFFFF"/>
                </a:solidFill>
              </a:rPr>
              <a:t>Thoughts and Prayers - Monday 20th January – Friday 24th January</a:t>
            </a:r>
          </a:p>
        </p:txBody>
      </p:sp>
      <p:sp>
        <p:nvSpPr>
          <p:cNvPr id="13" name="Rectangle 12">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40187" y="2206184"/>
            <a:ext cx="6858003" cy="2445624"/>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921256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7A5E6FA-1F47-9268-6786-D5C09564A368}"/>
              </a:ext>
            </a:extLst>
          </p:cNvPr>
          <p:cNvSpPr>
            <a:spLocks noGrp="1"/>
          </p:cNvSpPr>
          <p:nvPr>
            <p:ph type="title"/>
          </p:nvPr>
        </p:nvSpPr>
        <p:spPr>
          <a:xfrm>
            <a:off x="640080" y="325369"/>
            <a:ext cx="4368602" cy="1956841"/>
          </a:xfrm>
        </p:spPr>
        <p:txBody>
          <a:bodyPr anchor="b">
            <a:normAutofit/>
          </a:bodyPr>
          <a:lstStyle/>
          <a:p>
            <a:r>
              <a:rPr lang="en-US" sz="5400" dirty="0">
                <a:latin typeface="Modern Love"/>
              </a:rPr>
              <a:t> Faith</a:t>
            </a:r>
          </a:p>
        </p:txBody>
      </p:sp>
      <p:sp>
        <p:nvSpPr>
          <p:cNvPr id="1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6000E27-DA48-EC3C-04C5-5D090373EABA}"/>
              </a:ext>
            </a:extLst>
          </p:cNvPr>
          <p:cNvSpPr>
            <a:spLocks noGrp="1"/>
          </p:cNvSpPr>
          <p:nvPr>
            <p:ph idx="1"/>
          </p:nvPr>
        </p:nvSpPr>
        <p:spPr>
          <a:xfrm>
            <a:off x="640080" y="2872899"/>
            <a:ext cx="4243589" cy="3320668"/>
          </a:xfrm>
        </p:spPr>
        <p:txBody>
          <a:bodyPr vert="horz" lIns="91440" tIns="45720" rIns="91440" bIns="45720" rtlCol="0" anchor="t">
            <a:normAutofit/>
          </a:bodyPr>
          <a:lstStyle/>
          <a:p>
            <a:pPr marL="0" indent="0">
              <a:buNone/>
            </a:pPr>
            <a:r>
              <a:rPr lang="en-US" sz="2200" b="1" dirty="0">
                <a:ea typeface="+mn-lt"/>
                <a:cs typeface="+mn-lt"/>
              </a:rPr>
              <a:t>Definition:</a:t>
            </a:r>
            <a:r>
              <a:rPr lang="en-US" sz="2200" dirty="0">
                <a:ea typeface="+mn-lt"/>
                <a:cs typeface="+mn-lt"/>
              </a:rPr>
              <a:t> The ability to trust God deeply and inspire others to do the same.</a:t>
            </a:r>
            <a:endParaRPr lang="en-US" sz="2200" dirty="0"/>
          </a:p>
          <a:p>
            <a:pPr marL="0" indent="0">
              <a:buNone/>
            </a:pPr>
            <a:r>
              <a:rPr lang="en-US" sz="2200" b="1" dirty="0">
                <a:ea typeface="+mn-lt"/>
                <a:cs typeface="+mn-lt"/>
              </a:rPr>
              <a:t>What it Looks Like:</a:t>
            </a:r>
            <a:r>
              <a:rPr lang="en-US" sz="2200" dirty="0">
                <a:ea typeface="+mn-lt"/>
                <a:cs typeface="+mn-lt"/>
              </a:rPr>
              <a:t> Remaining steadfast in difficult times and encouraging others to put their trust in God.</a:t>
            </a:r>
            <a:endParaRPr lang="en-US" sz="2200"/>
          </a:p>
          <a:p>
            <a:endParaRPr lang="en-US" sz="2200"/>
          </a:p>
        </p:txBody>
      </p:sp>
      <p:pic>
        <p:nvPicPr>
          <p:cNvPr id="4" name="Picture 3" descr="Three Things Remain: What is Faith? - Holy Sojourners">
            <a:extLst>
              <a:ext uri="{FF2B5EF4-FFF2-40B4-BE49-F238E27FC236}">
                <a16:creationId xmlns:a16="http://schemas.microsoft.com/office/drawing/2014/main" id="{15CB81B5-18C6-5ECA-39C1-69A2CE601868}"/>
              </a:ext>
            </a:extLst>
          </p:cNvPr>
          <p:cNvPicPr>
            <a:picLocks noChangeAspect="1"/>
          </p:cNvPicPr>
          <p:nvPr/>
        </p:nvPicPr>
        <p:blipFill>
          <a:blip r:embed="rId2"/>
          <a:srcRect l="12288" r="37562" b="4"/>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5" name="TextBox 4">
            <a:extLst>
              <a:ext uri="{FF2B5EF4-FFF2-40B4-BE49-F238E27FC236}">
                <a16:creationId xmlns:a16="http://schemas.microsoft.com/office/drawing/2014/main" id="{E85F8101-97D1-A00D-370E-10E6D7914744}"/>
              </a:ext>
            </a:extLst>
          </p:cNvPr>
          <p:cNvSpPr txBox="1"/>
          <p:nvPr/>
        </p:nvSpPr>
        <p:spPr>
          <a:xfrm>
            <a:off x="221307" y="5933840"/>
            <a:ext cx="5079569" cy="923330"/>
          </a:xfrm>
          <a:prstGeom prst="rect">
            <a:avLst/>
          </a:prstGeom>
          <a:solidFill>
            <a:schemeClr val="accent2">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i="1" dirty="0">
                <a:ea typeface="+mn-lt"/>
                <a:cs typeface="+mn-lt"/>
              </a:rPr>
              <a:t>"...to another faith by the same Spirit..."</a:t>
            </a:r>
            <a:r>
              <a:rPr lang="en-US" dirty="0">
                <a:ea typeface="+mn-lt"/>
                <a:cs typeface="+mn-lt"/>
              </a:rPr>
              <a:t> — 1 Corinthians 12:9</a:t>
            </a:r>
            <a:endParaRPr lang="en-US" dirty="0"/>
          </a:p>
          <a:p>
            <a:pPr algn="l"/>
            <a:endParaRPr lang="en-US" dirty="0"/>
          </a:p>
        </p:txBody>
      </p:sp>
    </p:spTree>
    <p:extLst>
      <p:ext uri="{BB962C8B-B14F-4D97-AF65-F5344CB8AC3E}">
        <p14:creationId xmlns:p14="http://schemas.microsoft.com/office/powerpoint/2010/main" val="17081679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CF689F3-3ABB-F8A5-0C0B-E656E801AFE4}"/>
              </a:ext>
            </a:extLst>
          </p:cNvPr>
          <p:cNvSpPr>
            <a:spLocks noGrp="1"/>
          </p:cNvSpPr>
          <p:nvPr>
            <p:ph type="title"/>
          </p:nvPr>
        </p:nvSpPr>
        <p:spPr>
          <a:xfrm>
            <a:off x="640080" y="325369"/>
            <a:ext cx="4368602" cy="1956841"/>
          </a:xfrm>
        </p:spPr>
        <p:txBody>
          <a:bodyPr anchor="b">
            <a:normAutofit/>
          </a:bodyPr>
          <a:lstStyle/>
          <a:p>
            <a:r>
              <a:rPr lang="en-US" sz="5400" dirty="0">
                <a:latin typeface="Modern Love"/>
              </a:rPr>
              <a:t>Bethany Hamilton</a:t>
            </a:r>
          </a:p>
        </p:txBody>
      </p:sp>
      <p:sp>
        <p:nvSpPr>
          <p:cNvPr id="1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D4C6E91-954E-2FAF-1104-712E7A019863}"/>
              </a:ext>
            </a:extLst>
          </p:cNvPr>
          <p:cNvSpPr>
            <a:spLocks noGrp="1"/>
          </p:cNvSpPr>
          <p:nvPr>
            <p:ph idx="1"/>
          </p:nvPr>
        </p:nvSpPr>
        <p:spPr>
          <a:xfrm>
            <a:off x="640080" y="2872899"/>
            <a:ext cx="4243589" cy="3320668"/>
          </a:xfrm>
        </p:spPr>
        <p:txBody>
          <a:bodyPr vert="horz" lIns="91440" tIns="45720" rIns="91440" bIns="45720" rtlCol="0" anchor="t">
            <a:normAutofit fontScale="70000" lnSpcReduction="20000"/>
          </a:bodyPr>
          <a:lstStyle/>
          <a:p>
            <a:pPr marL="0" indent="0">
              <a:buNone/>
            </a:pPr>
            <a:r>
              <a:rPr lang="en-US" sz="2200" dirty="0">
                <a:ea typeface="+mn-lt"/>
                <a:cs typeface="+mn-lt"/>
              </a:rPr>
              <a:t>Bethany Hamilton is a professional surfer who gained widespread fame after surviving a shark attack in 2003. At just 13 years old, she was surfing off the coast of Kauai, Hawaii, when a 14-foot tiger shark attacked her, severing her left arm just below the shoulder. Despite the traumatic incident, Hamilton's story of resilience and </a:t>
            </a:r>
            <a:r>
              <a:rPr lang="en-US" sz="2600" dirty="0">
                <a:solidFill>
                  <a:srgbClr val="FF0000"/>
                </a:solidFill>
                <a:latin typeface="Modern Love"/>
                <a:ea typeface="+mn-lt"/>
                <a:cs typeface="+mn-lt"/>
              </a:rPr>
              <a:t>faith</a:t>
            </a:r>
            <a:r>
              <a:rPr lang="en-US" sz="2200" dirty="0">
                <a:ea typeface="+mn-lt"/>
                <a:cs typeface="+mn-lt"/>
              </a:rPr>
              <a:t> is one that has inspired many</a:t>
            </a:r>
          </a:p>
          <a:p>
            <a:pPr marL="0" indent="0">
              <a:buNone/>
            </a:pPr>
            <a:endParaRPr lang="en-US" sz="2200" dirty="0">
              <a:ea typeface="+mn-lt"/>
              <a:cs typeface="+mn-lt"/>
            </a:endParaRPr>
          </a:p>
          <a:p>
            <a:pPr marL="0" indent="0">
              <a:buNone/>
            </a:pPr>
            <a:r>
              <a:rPr lang="en-US" sz="2600" b="1" i="1" dirty="0">
                <a:solidFill>
                  <a:srgbClr val="FF0000"/>
                </a:solidFill>
                <a:ea typeface="+mn-lt"/>
                <a:cs typeface="+mn-lt"/>
              </a:rPr>
              <a:t>"Christ died on a cross for MY sins. He forgives me as I am and accepts me and loves me. This is the foundation of the Christian faith and is what brings me peace when others harm me, when the world is chaotic, or when I'm being tested in life"</a:t>
            </a:r>
            <a:endParaRPr lang="en-US" sz="2600" b="1" i="1">
              <a:solidFill>
                <a:srgbClr val="FF0000"/>
              </a:solidFill>
            </a:endParaRPr>
          </a:p>
        </p:txBody>
      </p:sp>
      <p:pic>
        <p:nvPicPr>
          <p:cNvPr id="4" name="Picture 3" descr="Surfer Bethany Hamilton Proves to be 'Unstoppable' in New Documentary | CBN">
            <a:extLst>
              <a:ext uri="{FF2B5EF4-FFF2-40B4-BE49-F238E27FC236}">
                <a16:creationId xmlns:a16="http://schemas.microsoft.com/office/drawing/2014/main" id="{9603B235-18F2-F0E3-82BE-7CFD7115F9D2}"/>
              </a:ext>
            </a:extLst>
          </p:cNvPr>
          <p:cNvPicPr>
            <a:picLocks noChangeAspect="1"/>
          </p:cNvPicPr>
          <p:nvPr/>
        </p:nvPicPr>
        <p:blipFill>
          <a:blip r:embed="rId2"/>
          <a:srcRect l="33048" r="-1"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6211979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2E37ED1-F85F-9E11-48E6-E94DA27072F4}"/>
              </a:ext>
            </a:extLst>
          </p:cNvPr>
          <p:cNvSpPr>
            <a:spLocks noGrp="1"/>
          </p:cNvSpPr>
          <p:nvPr>
            <p:ph type="title"/>
          </p:nvPr>
        </p:nvSpPr>
        <p:spPr>
          <a:xfrm>
            <a:off x="640080" y="325369"/>
            <a:ext cx="4368602" cy="1956841"/>
          </a:xfrm>
        </p:spPr>
        <p:txBody>
          <a:bodyPr anchor="b">
            <a:normAutofit/>
          </a:bodyPr>
          <a:lstStyle/>
          <a:p>
            <a:r>
              <a:rPr lang="en-US" sz="5400" dirty="0">
                <a:latin typeface="Modern Love"/>
              </a:rPr>
              <a:t>Questions to ask yourself</a:t>
            </a:r>
          </a:p>
        </p:txBody>
      </p:sp>
      <p:sp>
        <p:nvSpPr>
          <p:cNvPr id="13"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D8160C67-9A54-4FD9-FFA7-207E7FF53CFF}"/>
              </a:ext>
            </a:extLst>
          </p:cNvPr>
          <p:cNvSpPr>
            <a:spLocks noGrp="1"/>
          </p:cNvSpPr>
          <p:nvPr>
            <p:ph idx="1"/>
          </p:nvPr>
        </p:nvSpPr>
        <p:spPr>
          <a:xfrm>
            <a:off x="640080" y="2872899"/>
            <a:ext cx="4243589" cy="3320668"/>
          </a:xfrm>
        </p:spPr>
        <p:txBody>
          <a:bodyPr vert="horz" lIns="91440" tIns="45720" rIns="91440" bIns="45720" rtlCol="0" anchor="t">
            <a:normAutofit/>
          </a:bodyPr>
          <a:lstStyle/>
          <a:p>
            <a:pPr marL="0" indent="0">
              <a:buNone/>
            </a:pPr>
            <a:r>
              <a:rPr lang="en-US" sz="2400" dirty="0">
                <a:ea typeface="+mn-lt"/>
                <a:cs typeface="+mn-lt"/>
              </a:rPr>
              <a:t>When has your faith helped you through a difficult situation?</a:t>
            </a:r>
            <a:endParaRPr lang="en-US" sz="2400" dirty="0"/>
          </a:p>
          <a:p>
            <a:pPr marL="0" indent="0">
              <a:buNone/>
            </a:pPr>
            <a:endParaRPr lang="en-US" sz="2400" dirty="0">
              <a:ea typeface="+mn-lt"/>
              <a:cs typeface="+mn-lt"/>
            </a:endParaRPr>
          </a:p>
          <a:p>
            <a:pPr marL="0" indent="0">
              <a:buNone/>
            </a:pPr>
            <a:r>
              <a:rPr lang="en-US" sz="2400" dirty="0">
                <a:ea typeface="+mn-lt"/>
                <a:cs typeface="+mn-lt"/>
              </a:rPr>
              <a:t>How can you inspire others to trust in God more deeply?</a:t>
            </a:r>
            <a:endParaRPr lang="en-US" sz="2400"/>
          </a:p>
          <a:p>
            <a:endParaRPr lang="en-US" sz="2200" dirty="0"/>
          </a:p>
        </p:txBody>
      </p:sp>
      <p:pic>
        <p:nvPicPr>
          <p:cNvPr id="4" name="Content Placeholder 3" descr="10 Characteristics Of Faith From The Hebrews Hall Of Faith">
            <a:extLst>
              <a:ext uri="{FF2B5EF4-FFF2-40B4-BE49-F238E27FC236}">
                <a16:creationId xmlns:a16="http://schemas.microsoft.com/office/drawing/2014/main" id="{F55846D6-B9BA-AB72-E9CD-A4CF05F3F3C7}"/>
              </a:ext>
            </a:extLst>
          </p:cNvPr>
          <p:cNvPicPr>
            <a:picLocks noChangeAspect="1"/>
          </p:cNvPicPr>
          <p:nvPr/>
        </p:nvPicPr>
        <p:blipFill>
          <a:blip r:embed="rId2"/>
          <a:srcRect l="24714" r="18865"/>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2402315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BEB44C1-9782-5151-F89D-78295B7026B5}"/>
              </a:ext>
            </a:extLst>
          </p:cNvPr>
          <p:cNvSpPr>
            <a:spLocks noGrp="1"/>
          </p:cNvSpPr>
          <p:nvPr>
            <p:ph type="title"/>
          </p:nvPr>
        </p:nvSpPr>
        <p:spPr>
          <a:xfrm>
            <a:off x="640080" y="325369"/>
            <a:ext cx="4368602" cy="1956841"/>
          </a:xfrm>
        </p:spPr>
        <p:txBody>
          <a:bodyPr anchor="b">
            <a:normAutofit/>
          </a:bodyPr>
          <a:lstStyle/>
          <a:p>
            <a:r>
              <a:rPr lang="en-US" sz="5400" dirty="0">
                <a:latin typeface="Modern Love"/>
              </a:rPr>
              <a:t>Miracles</a:t>
            </a:r>
          </a:p>
        </p:txBody>
      </p:sp>
      <p:sp>
        <p:nvSpPr>
          <p:cNvPr id="1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B5F4C7A-F94A-80C0-49F0-CE062A6F37CF}"/>
              </a:ext>
            </a:extLst>
          </p:cNvPr>
          <p:cNvSpPr>
            <a:spLocks noGrp="1"/>
          </p:cNvSpPr>
          <p:nvPr>
            <p:ph idx="1"/>
          </p:nvPr>
        </p:nvSpPr>
        <p:spPr>
          <a:xfrm>
            <a:off x="640080" y="2872899"/>
            <a:ext cx="4243589" cy="3320668"/>
          </a:xfrm>
        </p:spPr>
        <p:txBody>
          <a:bodyPr vert="horz" lIns="91440" tIns="45720" rIns="91440" bIns="45720" rtlCol="0">
            <a:normAutofit/>
          </a:bodyPr>
          <a:lstStyle/>
          <a:p>
            <a:r>
              <a:rPr lang="en-US" sz="2200" b="1">
                <a:ea typeface="+mn-lt"/>
                <a:cs typeface="+mn-lt"/>
              </a:rPr>
              <a:t>Definition:</a:t>
            </a:r>
            <a:r>
              <a:rPr lang="en-US" sz="2200">
                <a:ea typeface="+mn-lt"/>
                <a:cs typeface="+mn-lt"/>
              </a:rPr>
              <a:t> The ability to perform extraordinary acts that reveal God’s power.</a:t>
            </a:r>
            <a:endParaRPr lang="en-US" sz="2200"/>
          </a:p>
          <a:p>
            <a:r>
              <a:rPr lang="en-US" sz="2200" b="1">
                <a:ea typeface="+mn-lt"/>
                <a:cs typeface="+mn-lt"/>
              </a:rPr>
              <a:t>What it Looks Like:</a:t>
            </a:r>
            <a:r>
              <a:rPr lang="en-US" sz="2200">
                <a:ea typeface="+mn-lt"/>
                <a:cs typeface="+mn-lt"/>
              </a:rPr>
              <a:t> Witnessing or being part of events that have no natural explanation, demonstrating God’s intervention.</a:t>
            </a:r>
            <a:endParaRPr lang="en-US" sz="2200"/>
          </a:p>
          <a:p>
            <a:endParaRPr lang="en-US" sz="2200"/>
          </a:p>
        </p:txBody>
      </p:sp>
      <p:pic>
        <p:nvPicPr>
          <p:cNvPr id="4" name="Picture 3" descr="Jesus and Miracles | Philip Yancey">
            <a:extLst>
              <a:ext uri="{FF2B5EF4-FFF2-40B4-BE49-F238E27FC236}">
                <a16:creationId xmlns:a16="http://schemas.microsoft.com/office/drawing/2014/main" id="{D661BE50-0D42-CA0C-CF4C-BDD369611272}"/>
              </a:ext>
            </a:extLst>
          </p:cNvPr>
          <p:cNvPicPr>
            <a:picLocks noChangeAspect="1"/>
          </p:cNvPicPr>
          <p:nvPr/>
        </p:nvPicPr>
        <p:blipFill>
          <a:blip r:embed="rId2"/>
          <a:srcRect l="16932" r="16114"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5" name="TextBox 4">
            <a:extLst>
              <a:ext uri="{FF2B5EF4-FFF2-40B4-BE49-F238E27FC236}">
                <a16:creationId xmlns:a16="http://schemas.microsoft.com/office/drawing/2014/main" id="{C54883A7-CB48-0D07-52F5-2E43EB0CB5D6}"/>
              </a:ext>
            </a:extLst>
          </p:cNvPr>
          <p:cNvSpPr txBox="1"/>
          <p:nvPr/>
        </p:nvSpPr>
        <p:spPr>
          <a:xfrm>
            <a:off x="193647" y="6067111"/>
            <a:ext cx="5266632" cy="646331"/>
          </a:xfrm>
          <a:prstGeom prst="rect">
            <a:avLst/>
          </a:prstGeom>
          <a:solidFill>
            <a:schemeClr val="accent2">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i="1"/>
              <a:t>"...to another miraculous powers..."</a:t>
            </a:r>
            <a:r>
              <a:rPr lang="en-US"/>
              <a:t> — 1 Corinthians 12:10</a:t>
            </a:r>
          </a:p>
        </p:txBody>
      </p:sp>
    </p:spTree>
    <p:extLst>
      <p:ext uri="{BB962C8B-B14F-4D97-AF65-F5344CB8AC3E}">
        <p14:creationId xmlns:p14="http://schemas.microsoft.com/office/powerpoint/2010/main" val="29254648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2B0CD2C-2171-54D9-111A-85479AE973E5}"/>
              </a:ext>
            </a:extLst>
          </p:cNvPr>
          <p:cNvSpPr>
            <a:spLocks noGrp="1"/>
          </p:cNvSpPr>
          <p:nvPr>
            <p:ph idx="1"/>
          </p:nvPr>
        </p:nvSpPr>
        <p:spPr>
          <a:xfrm>
            <a:off x="858795" y="332517"/>
            <a:ext cx="10515600" cy="4351338"/>
          </a:xfrm>
        </p:spPr>
        <p:txBody>
          <a:bodyPr vert="horz" lIns="91440" tIns="45720" rIns="91440" bIns="45720" rtlCol="0" anchor="t">
            <a:normAutofit/>
          </a:bodyPr>
          <a:lstStyle/>
          <a:p>
            <a:pPr marL="0" indent="0">
              <a:buNone/>
            </a:pPr>
            <a:r>
              <a:rPr lang="en-US" dirty="0">
                <a:latin typeface="Modern Love"/>
                <a:ea typeface="+mn-lt"/>
                <a:cs typeface="+mn-lt"/>
              </a:rPr>
              <a:t>Bear Grylls</a:t>
            </a:r>
            <a:r>
              <a:rPr lang="en-US" dirty="0">
                <a:ea typeface="+mn-lt"/>
                <a:cs typeface="+mn-lt"/>
              </a:rPr>
              <a:t>, the adventurer, often shares stories of miraculous survival experiences, attributing his strength and success to God’s guidance and intervention.</a:t>
            </a:r>
            <a:endParaRPr lang="en-US"/>
          </a:p>
          <a:p>
            <a:endParaRPr lang="en-US" dirty="0"/>
          </a:p>
        </p:txBody>
      </p:sp>
      <p:pic>
        <p:nvPicPr>
          <p:cNvPr id="4" name="Online Media 3" title="Bear Grylls' Unbelievable Journey: My Faith Is My Strength">
            <a:hlinkClick r:id="" action="ppaction://media"/>
            <a:extLst>
              <a:ext uri="{FF2B5EF4-FFF2-40B4-BE49-F238E27FC236}">
                <a16:creationId xmlns:a16="http://schemas.microsoft.com/office/drawing/2014/main" id="{7EC4701F-4074-7CED-8ADE-86897315C7F3}"/>
              </a:ext>
            </a:extLst>
          </p:cNvPr>
          <p:cNvPicPr>
            <a:picLocks noRot="1" noChangeAspect="1"/>
          </p:cNvPicPr>
          <p:nvPr>
            <a:videoFile r:link="rId1"/>
          </p:nvPr>
        </p:nvPicPr>
        <p:blipFill>
          <a:blip r:embed="rId3"/>
          <a:stretch>
            <a:fillRect/>
          </a:stretch>
        </p:blipFill>
        <p:spPr>
          <a:xfrm>
            <a:off x="1292912" y="1499286"/>
            <a:ext cx="9360629" cy="5362832"/>
          </a:xfrm>
          <a:prstGeom prst="rect">
            <a:avLst/>
          </a:prstGeom>
        </p:spPr>
      </p:pic>
    </p:spTree>
    <p:extLst>
      <p:ext uri="{BB962C8B-B14F-4D97-AF65-F5344CB8AC3E}">
        <p14:creationId xmlns:p14="http://schemas.microsoft.com/office/powerpoint/2010/main" val="9612823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table with a cross and a book&#10;&#10;Description automatically generated">
            <a:extLst>
              <a:ext uri="{FF2B5EF4-FFF2-40B4-BE49-F238E27FC236}">
                <a16:creationId xmlns:a16="http://schemas.microsoft.com/office/drawing/2014/main" id="{D803E457-EBA3-D060-BBD1-F5212189BC47}"/>
              </a:ext>
            </a:extLst>
          </p:cNvPr>
          <p:cNvPicPr>
            <a:picLocks noChangeAspect="1"/>
          </p:cNvPicPr>
          <p:nvPr/>
        </p:nvPicPr>
        <p:blipFill>
          <a:blip r:embed="rId2"/>
          <a:stretch>
            <a:fillRect/>
          </a:stretch>
        </p:blipFill>
        <p:spPr>
          <a:xfrm>
            <a:off x="604345" y="492673"/>
            <a:ext cx="10707413" cy="6030309"/>
          </a:xfrm>
          <a:prstGeom prst="rect">
            <a:avLst/>
          </a:prstGeom>
        </p:spPr>
      </p:pic>
    </p:spTree>
    <p:extLst>
      <p:ext uri="{BB962C8B-B14F-4D97-AF65-F5344CB8AC3E}">
        <p14:creationId xmlns:p14="http://schemas.microsoft.com/office/powerpoint/2010/main" val="34057028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5E2254D-D60D-77D2-F69F-BDF3B961BA60}"/>
              </a:ext>
            </a:extLst>
          </p:cNvPr>
          <p:cNvSpPr>
            <a:spLocks noGrp="1"/>
          </p:cNvSpPr>
          <p:nvPr>
            <p:ph type="title"/>
          </p:nvPr>
        </p:nvSpPr>
        <p:spPr>
          <a:xfrm>
            <a:off x="640080" y="325369"/>
            <a:ext cx="4368602" cy="1956841"/>
          </a:xfrm>
        </p:spPr>
        <p:txBody>
          <a:bodyPr anchor="b">
            <a:normAutofit/>
          </a:bodyPr>
          <a:lstStyle/>
          <a:p>
            <a:r>
              <a:rPr lang="en-US" sz="5400" dirty="0">
                <a:latin typeface="Modern Love"/>
              </a:rPr>
              <a:t>Let Us Pray</a:t>
            </a:r>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4E02CD9-255C-9B9F-5005-BE0DB46B369C}"/>
              </a:ext>
            </a:extLst>
          </p:cNvPr>
          <p:cNvSpPr>
            <a:spLocks noGrp="1"/>
          </p:cNvSpPr>
          <p:nvPr>
            <p:ph idx="1"/>
          </p:nvPr>
        </p:nvSpPr>
        <p:spPr>
          <a:xfrm>
            <a:off x="640080" y="2872899"/>
            <a:ext cx="4243589" cy="3320668"/>
          </a:xfrm>
        </p:spPr>
        <p:txBody>
          <a:bodyPr vert="horz" lIns="91440" tIns="45720" rIns="91440" bIns="45720" rtlCol="0">
            <a:normAutofit/>
          </a:bodyPr>
          <a:lstStyle/>
          <a:p>
            <a:pPr marL="0" indent="0">
              <a:buNone/>
            </a:pPr>
            <a:r>
              <a:rPr lang="en-US" sz="1200">
                <a:ea typeface="+mn-lt"/>
                <a:cs typeface="+mn-lt"/>
              </a:rPr>
              <a:t>Dear Lord,</a:t>
            </a:r>
          </a:p>
          <a:p>
            <a:pPr marL="0" indent="0">
              <a:buNone/>
            </a:pPr>
            <a:r>
              <a:rPr lang="en-US" sz="1200">
                <a:ea typeface="+mn-lt"/>
                <a:cs typeface="+mn-lt"/>
              </a:rPr>
              <a:t>We come before You with hearts full of hope </a:t>
            </a:r>
          </a:p>
          <a:p>
            <a:pPr marL="0" indent="0">
              <a:buNone/>
            </a:pPr>
            <a:r>
              <a:rPr lang="en-US" sz="1200">
                <a:ea typeface="+mn-lt"/>
                <a:cs typeface="+mn-lt"/>
              </a:rPr>
              <a:t>Strengthen our faith, especially in times of doubt and fear.</a:t>
            </a:r>
          </a:p>
          <a:p>
            <a:pPr marL="0" indent="0">
              <a:buNone/>
            </a:pPr>
            <a:r>
              <a:rPr lang="en-US" sz="1200">
                <a:ea typeface="+mn-lt"/>
                <a:cs typeface="+mn-lt"/>
              </a:rPr>
              <a:t> Help us to see Your hand at work in our lives and to trust in Your perfect plan. </a:t>
            </a:r>
          </a:p>
          <a:p>
            <a:pPr marL="0" indent="0">
              <a:buNone/>
            </a:pPr>
            <a:r>
              <a:rPr lang="en-US" sz="1200">
                <a:ea typeface="+mn-lt"/>
                <a:cs typeface="+mn-lt"/>
              </a:rPr>
              <a:t> May Your peace, which surpasses all understanding, fill our hearts and comfort us in our struggles. </a:t>
            </a:r>
          </a:p>
          <a:p>
            <a:pPr marL="0" indent="0">
              <a:buNone/>
            </a:pPr>
            <a:r>
              <a:rPr lang="en-US" sz="1200">
                <a:ea typeface="+mn-lt"/>
                <a:cs typeface="+mn-lt"/>
              </a:rPr>
              <a:t>Guide us to be instruments of Your healing and faith in the lives of those around us. We place our burdens in Your hands, knowing You are our refuge and strength.</a:t>
            </a:r>
            <a:endParaRPr lang="en-US" sz="1200"/>
          </a:p>
          <a:p>
            <a:pPr marL="0" indent="0">
              <a:buNone/>
            </a:pPr>
            <a:r>
              <a:rPr lang="en-US" sz="1200">
                <a:ea typeface="+mn-lt"/>
                <a:cs typeface="+mn-lt"/>
              </a:rPr>
              <a:t>In Jesus' name,</a:t>
            </a:r>
          </a:p>
          <a:p>
            <a:pPr marL="0" indent="0">
              <a:buNone/>
            </a:pPr>
            <a:r>
              <a:rPr lang="en-US" sz="1200">
                <a:ea typeface="+mn-lt"/>
                <a:cs typeface="+mn-lt"/>
              </a:rPr>
              <a:t> Amen</a:t>
            </a:r>
            <a:endParaRPr lang="en-US" sz="1200"/>
          </a:p>
          <a:p>
            <a:endParaRPr lang="en-US" sz="1200"/>
          </a:p>
        </p:txBody>
      </p:sp>
      <p:pic>
        <p:nvPicPr>
          <p:cNvPr id="5" name="Picture 4" descr="The Case for Engaging in Prayer - outreachmagazine.com">
            <a:extLst>
              <a:ext uri="{FF2B5EF4-FFF2-40B4-BE49-F238E27FC236}">
                <a16:creationId xmlns:a16="http://schemas.microsoft.com/office/drawing/2014/main" id="{00F56BCA-A928-D36E-5E48-D3F866C12B24}"/>
              </a:ext>
            </a:extLst>
          </p:cNvPr>
          <p:cNvPicPr>
            <a:picLocks noChangeAspect="1"/>
          </p:cNvPicPr>
          <p:nvPr/>
        </p:nvPicPr>
        <p:blipFill>
          <a:blip r:embed="rId2"/>
          <a:srcRect l="15692" r="21369"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965823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F828D28-8E09-41CC-8229-3070B5467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WHAT are the GIFTS of the HOLY SPIRIT??">
            <a:extLst>
              <a:ext uri="{FF2B5EF4-FFF2-40B4-BE49-F238E27FC236}">
                <a16:creationId xmlns:a16="http://schemas.microsoft.com/office/drawing/2014/main" id="{109B633E-8B59-36FE-38C6-D21F95BC0D6E}"/>
              </a:ext>
            </a:extLst>
          </p:cNvPr>
          <p:cNvPicPr>
            <a:picLocks noChangeAspect="1"/>
          </p:cNvPicPr>
          <p:nvPr/>
        </p:nvPicPr>
        <p:blipFill>
          <a:blip r:embed="rId2"/>
          <a:srcRect/>
          <a:stretch/>
        </p:blipFill>
        <p:spPr>
          <a:xfrm>
            <a:off x="20" y="-22"/>
            <a:ext cx="12191977" cy="6858022"/>
          </a:xfrm>
          <a:prstGeom prst="rect">
            <a:avLst/>
          </a:prstGeom>
        </p:spPr>
      </p:pic>
      <p:sp>
        <p:nvSpPr>
          <p:cNvPr id="11" name="Rectangle 10">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103377" y="1100316"/>
            <a:ext cx="6858003" cy="4657347"/>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999568" y="5261376"/>
            <a:ext cx="9905241" cy="1578054"/>
          </a:xfrm>
        </p:spPr>
        <p:txBody>
          <a:bodyPr anchor="b">
            <a:normAutofit/>
          </a:bodyPr>
          <a:lstStyle/>
          <a:p>
            <a:pPr algn="l"/>
            <a:r>
              <a:rPr lang="en-US" dirty="0">
                <a:solidFill>
                  <a:srgbClr val="FFFFFF"/>
                </a:solidFill>
              </a:rPr>
              <a:t>Thoughts and Prayers - Monday 20th January – Friday 24th January</a:t>
            </a:r>
          </a:p>
        </p:txBody>
      </p:sp>
      <p:sp>
        <p:nvSpPr>
          <p:cNvPr id="13" name="Rectangle 12">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40187" y="2206184"/>
            <a:ext cx="6858003" cy="2445624"/>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185013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1C2EE64-FEA2-298F-6273-203835C72408}"/>
              </a:ext>
            </a:extLst>
          </p:cNvPr>
          <p:cNvSpPr>
            <a:spLocks noGrp="1"/>
          </p:cNvSpPr>
          <p:nvPr>
            <p:ph type="title"/>
          </p:nvPr>
        </p:nvSpPr>
        <p:spPr>
          <a:xfrm>
            <a:off x="640080" y="325369"/>
            <a:ext cx="4368602" cy="1956841"/>
          </a:xfrm>
        </p:spPr>
        <p:txBody>
          <a:bodyPr anchor="b">
            <a:normAutofit/>
          </a:bodyPr>
          <a:lstStyle/>
          <a:p>
            <a:r>
              <a:rPr lang="en-US" sz="5400" dirty="0">
                <a:latin typeface="Modern Love"/>
              </a:rPr>
              <a:t> Prophecy</a:t>
            </a:r>
          </a:p>
        </p:txBody>
      </p:sp>
      <p:sp>
        <p:nvSpPr>
          <p:cNvPr id="1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8BD2BA7-4A71-89F8-94AB-BF4295B1A00F}"/>
              </a:ext>
            </a:extLst>
          </p:cNvPr>
          <p:cNvSpPr>
            <a:spLocks noGrp="1"/>
          </p:cNvSpPr>
          <p:nvPr>
            <p:ph idx="1"/>
          </p:nvPr>
        </p:nvSpPr>
        <p:spPr>
          <a:xfrm>
            <a:off x="-5683" y="2872899"/>
            <a:ext cx="4243589" cy="3320668"/>
          </a:xfrm>
        </p:spPr>
        <p:txBody>
          <a:bodyPr vert="horz" lIns="91440" tIns="45720" rIns="91440" bIns="45720" rtlCol="0">
            <a:normAutofit/>
          </a:bodyPr>
          <a:lstStyle/>
          <a:p>
            <a:pPr>
              <a:buNone/>
            </a:pPr>
            <a:r>
              <a:rPr lang="en-US" sz="2200" b="1">
                <a:ea typeface="+mn-lt"/>
                <a:cs typeface="+mn-lt"/>
              </a:rPr>
              <a:t>Definition:</a:t>
            </a:r>
            <a:r>
              <a:rPr lang="en-US" sz="2200">
                <a:ea typeface="+mn-lt"/>
                <a:cs typeface="+mn-lt"/>
              </a:rPr>
              <a:t> The ability to share messages from God to encourage, guide, and strengthen others.</a:t>
            </a:r>
          </a:p>
          <a:p>
            <a:pPr>
              <a:buNone/>
            </a:pPr>
            <a:r>
              <a:rPr lang="en-US" sz="2200" b="1">
                <a:ea typeface="+mn-lt"/>
                <a:cs typeface="+mn-lt"/>
              </a:rPr>
              <a:t>What it Looks Like:</a:t>
            </a:r>
            <a:r>
              <a:rPr lang="en-US" sz="2200">
                <a:ea typeface="+mn-lt"/>
                <a:cs typeface="+mn-lt"/>
              </a:rPr>
              <a:t> Speaking words of truth and encouragement that align with God’s will.</a:t>
            </a:r>
          </a:p>
          <a:p>
            <a:pPr marL="0" indent="0">
              <a:buNone/>
            </a:pPr>
            <a:endParaRPr lang="en-US" sz="2200"/>
          </a:p>
        </p:txBody>
      </p:sp>
      <p:pic>
        <p:nvPicPr>
          <p:cNvPr id="4" name="Picture 3" descr="Prophecy Photos, Images &amp; Pictures | Shutterstock">
            <a:extLst>
              <a:ext uri="{FF2B5EF4-FFF2-40B4-BE49-F238E27FC236}">
                <a16:creationId xmlns:a16="http://schemas.microsoft.com/office/drawing/2014/main" id="{71CAA04F-7E52-C1A1-276D-5CEB409C6499}"/>
              </a:ext>
            </a:extLst>
          </p:cNvPr>
          <p:cNvPicPr>
            <a:picLocks noChangeAspect="1"/>
          </p:cNvPicPr>
          <p:nvPr/>
        </p:nvPicPr>
        <p:blipFill>
          <a:blip r:embed="rId2"/>
          <a:srcRect l="2973" t="125" r="4459" b="6780"/>
          <a:stretch/>
        </p:blipFill>
        <p:spPr>
          <a:xfrm>
            <a:off x="4381804" y="8611"/>
            <a:ext cx="8842306" cy="6384513"/>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5" name="TextBox 4">
            <a:extLst>
              <a:ext uri="{FF2B5EF4-FFF2-40B4-BE49-F238E27FC236}">
                <a16:creationId xmlns:a16="http://schemas.microsoft.com/office/drawing/2014/main" id="{D231141B-D195-1164-F858-B46B608D74DB}"/>
              </a:ext>
            </a:extLst>
          </p:cNvPr>
          <p:cNvSpPr txBox="1"/>
          <p:nvPr/>
        </p:nvSpPr>
        <p:spPr>
          <a:xfrm>
            <a:off x="193626" y="5905598"/>
            <a:ext cx="4511490" cy="646331"/>
          </a:xfrm>
          <a:prstGeom prst="rect">
            <a:avLst/>
          </a:prstGeom>
          <a:solidFill>
            <a:schemeClr val="accent2">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i="1"/>
              <a:t>"...to another prophecy..."</a:t>
            </a:r>
            <a:r>
              <a:rPr lang="en-US"/>
              <a:t> — 1 Corinthians 12:10</a:t>
            </a:r>
          </a:p>
        </p:txBody>
      </p:sp>
    </p:spTree>
    <p:extLst>
      <p:ext uri="{BB962C8B-B14F-4D97-AF65-F5344CB8AC3E}">
        <p14:creationId xmlns:p14="http://schemas.microsoft.com/office/powerpoint/2010/main" val="2636806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CE44979-DE34-627C-6DE4-F2A24C7152FB}"/>
              </a:ext>
            </a:extLst>
          </p:cNvPr>
          <p:cNvSpPr>
            <a:spLocks noGrp="1"/>
          </p:cNvSpPr>
          <p:nvPr>
            <p:ph idx="1"/>
          </p:nvPr>
        </p:nvSpPr>
        <p:spPr>
          <a:xfrm>
            <a:off x="838200" y="157463"/>
            <a:ext cx="10515600" cy="4351338"/>
          </a:xfrm>
        </p:spPr>
        <p:txBody>
          <a:bodyPr vert="horz" lIns="91440" tIns="45720" rIns="91440" bIns="45720" rtlCol="0" anchor="t">
            <a:normAutofit/>
          </a:bodyPr>
          <a:lstStyle/>
          <a:p>
            <a:pPr marL="0" indent="0">
              <a:buNone/>
            </a:pPr>
            <a:r>
              <a:rPr lang="en-US" dirty="0">
                <a:latin typeface="Modern Love"/>
                <a:ea typeface="+mn-lt"/>
                <a:cs typeface="+mn-lt"/>
              </a:rPr>
              <a:t>Denzel Washington</a:t>
            </a:r>
            <a:r>
              <a:rPr lang="en-US" dirty="0">
                <a:ea typeface="+mn-lt"/>
                <a:cs typeface="+mn-lt"/>
              </a:rPr>
              <a:t> has often spoken about how he feels called to share God’s message with others, encouraging young people to live with purpose and faith.</a:t>
            </a:r>
            <a:endParaRPr lang="en-US"/>
          </a:p>
          <a:p>
            <a:endParaRPr lang="en-US" dirty="0"/>
          </a:p>
        </p:txBody>
      </p:sp>
      <p:pic>
        <p:nvPicPr>
          <p:cNvPr id="4" name="Online Media 3" title="Put God First - Denzel Washington Motivational &amp; Inspiring Commencement Speech">
            <a:hlinkClick r:id="" action="ppaction://media"/>
            <a:extLst>
              <a:ext uri="{FF2B5EF4-FFF2-40B4-BE49-F238E27FC236}">
                <a16:creationId xmlns:a16="http://schemas.microsoft.com/office/drawing/2014/main" id="{7941E02F-926C-E010-7F68-6C9E43C48FED}"/>
              </a:ext>
            </a:extLst>
          </p:cNvPr>
          <p:cNvPicPr>
            <a:picLocks noRot="1" noChangeAspect="1"/>
          </p:cNvPicPr>
          <p:nvPr>
            <a:videoFile r:link="rId1"/>
          </p:nvPr>
        </p:nvPicPr>
        <p:blipFill>
          <a:blip r:embed="rId3"/>
          <a:stretch>
            <a:fillRect/>
          </a:stretch>
        </p:blipFill>
        <p:spPr>
          <a:xfrm>
            <a:off x="1241426" y="1355125"/>
            <a:ext cx="9453305" cy="5352534"/>
          </a:xfrm>
          <a:prstGeom prst="rect">
            <a:avLst/>
          </a:prstGeom>
        </p:spPr>
      </p:pic>
    </p:spTree>
    <p:extLst>
      <p:ext uri="{BB962C8B-B14F-4D97-AF65-F5344CB8AC3E}">
        <p14:creationId xmlns:p14="http://schemas.microsoft.com/office/powerpoint/2010/main" val="7037336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90DE247-12C0-920A-8A15-60DE607AB11C}"/>
              </a:ext>
            </a:extLst>
          </p:cNvPr>
          <p:cNvSpPr>
            <a:spLocks noGrp="1"/>
          </p:cNvSpPr>
          <p:nvPr>
            <p:ph type="title"/>
          </p:nvPr>
        </p:nvSpPr>
        <p:spPr>
          <a:xfrm>
            <a:off x="640080" y="325369"/>
            <a:ext cx="4368602" cy="1956841"/>
          </a:xfrm>
        </p:spPr>
        <p:txBody>
          <a:bodyPr anchor="b">
            <a:normAutofit/>
          </a:bodyPr>
          <a:lstStyle/>
          <a:p>
            <a:r>
              <a:rPr lang="en-US" sz="5400" dirty="0">
                <a:latin typeface="Modern Love"/>
              </a:rPr>
              <a:t>Let's Reflect</a:t>
            </a:r>
          </a:p>
        </p:txBody>
      </p:sp>
      <p:sp>
        <p:nvSpPr>
          <p:cNvPr id="1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AC3C78A-1A31-8153-1CD6-5538AFFC1A55}"/>
              </a:ext>
            </a:extLst>
          </p:cNvPr>
          <p:cNvSpPr>
            <a:spLocks noGrp="1"/>
          </p:cNvSpPr>
          <p:nvPr>
            <p:ph idx="1"/>
          </p:nvPr>
        </p:nvSpPr>
        <p:spPr>
          <a:xfrm>
            <a:off x="640080" y="2872899"/>
            <a:ext cx="4243589" cy="3320668"/>
          </a:xfrm>
        </p:spPr>
        <p:txBody>
          <a:bodyPr vert="horz" lIns="91440" tIns="45720" rIns="91440" bIns="45720" rtlCol="0" anchor="t">
            <a:normAutofit fontScale="92500"/>
          </a:bodyPr>
          <a:lstStyle/>
          <a:p>
            <a:r>
              <a:rPr lang="en-US" sz="2200" dirty="0">
                <a:ea typeface="+mn-lt"/>
                <a:cs typeface="+mn-lt"/>
              </a:rPr>
              <a:t>Have you ever experienced something that felt like a miracle?</a:t>
            </a:r>
            <a:endParaRPr lang="en-US" sz="2200" dirty="0"/>
          </a:p>
          <a:p>
            <a:r>
              <a:rPr lang="en-US" sz="2200" dirty="0">
                <a:ea typeface="+mn-lt"/>
                <a:cs typeface="+mn-lt"/>
              </a:rPr>
              <a:t>How can you </a:t>
            </a:r>
            <a:r>
              <a:rPr lang="en-US" sz="2200" dirty="0" err="1">
                <a:ea typeface="+mn-lt"/>
                <a:cs typeface="+mn-lt"/>
              </a:rPr>
              <a:t>recognise</a:t>
            </a:r>
            <a:r>
              <a:rPr lang="en-US" sz="2200" dirty="0">
                <a:ea typeface="+mn-lt"/>
                <a:cs typeface="+mn-lt"/>
              </a:rPr>
              <a:t> God’s power in everyday life?</a:t>
            </a:r>
            <a:endParaRPr lang="en-US" sz="2200" dirty="0"/>
          </a:p>
          <a:p>
            <a:r>
              <a:rPr lang="en-US" sz="2200" dirty="0">
                <a:ea typeface="+mn-lt"/>
                <a:cs typeface="+mn-lt"/>
              </a:rPr>
              <a:t>Have you ever felt led to speak words of encouragement or guidance to someone?</a:t>
            </a:r>
            <a:endParaRPr lang="en-US" sz="2200" dirty="0"/>
          </a:p>
          <a:p>
            <a:r>
              <a:rPr lang="en-US" sz="2200" dirty="0">
                <a:ea typeface="+mn-lt"/>
                <a:cs typeface="+mn-lt"/>
              </a:rPr>
              <a:t>How can you listen more closely for God’s messages in your life?</a:t>
            </a:r>
            <a:endParaRPr lang="en-US" dirty="0"/>
          </a:p>
          <a:p>
            <a:endParaRPr lang="en-US" sz="2200" dirty="0"/>
          </a:p>
          <a:p>
            <a:endParaRPr lang="en-US" sz="2200"/>
          </a:p>
        </p:txBody>
      </p:sp>
      <p:pic>
        <p:nvPicPr>
          <p:cNvPr id="4" name="Picture 3" descr="Miracles of God">
            <a:extLst>
              <a:ext uri="{FF2B5EF4-FFF2-40B4-BE49-F238E27FC236}">
                <a16:creationId xmlns:a16="http://schemas.microsoft.com/office/drawing/2014/main" id="{CA683B73-784B-CF93-A361-5854BB392335}"/>
              </a:ext>
            </a:extLst>
          </p:cNvPr>
          <p:cNvPicPr>
            <a:picLocks noChangeAspect="1"/>
          </p:cNvPicPr>
          <p:nvPr/>
        </p:nvPicPr>
        <p:blipFill>
          <a:blip r:embed="rId2"/>
          <a:srcRect l="20431" r="24152"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5413670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BDF5578-28C4-BAE0-E871-9AA68896BEBD}"/>
              </a:ext>
            </a:extLst>
          </p:cNvPr>
          <p:cNvSpPr>
            <a:spLocks noGrp="1"/>
          </p:cNvSpPr>
          <p:nvPr>
            <p:ph type="title"/>
          </p:nvPr>
        </p:nvSpPr>
        <p:spPr>
          <a:xfrm>
            <a:off x="640080" y="325369"/>
            <a:ext cx="4368602" cy="1956841"/>
          </a:xfrm>
        </p:spPr>
        <p:txBody>
          <a:bodyPr anchor="b">
            <a:normAutofit/>
          </a:bodyPr>
          <a:lstStyle/>
          <a:p>
            <a:r>
              <a:rPr lang="en-US" sz="5400">
                <a:latin typeface="Modern Love"/>
              </a:rPr>
              <a:t>Let Us Pray</a:t>
            </a:r>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D547191-3FA3-80F4-6C48-FA524173CEAA}"/>
              </a:ext>
            </a:extLst>
          </p:cNvPr>
          <p:cNvSpPr>
            <a:spLocks noGrp="1"/>
          </p:cNvSpPr>
          <p:nvPr>
            <p:ph idx="1"/>
          </p:nvPr>
        </p:nvSpPr>
        <p:spPr>
          <a:xfrm>
            <a:off x="640080" y="2872899"/>
            <a:ext cx="4243589" cy="3320668"/>
          </a:xfrm>
        </p:spPr>
        <p:txBody>
          <a:bodyPr vert="horz" lIns="91440" tIns="45720" rIns="91440" bIns="45720" rtlCol="0" anchor="t">
            <a:noAutofit/>
          </a:bodyPr>
          <a:lstStyle/>
          <a:p>
            <a:pPr marL="0" indent="0">
              <a:buNone/>
            </a:pPr>
            <a:r>
              <a:rPr lang="en-US" sz="1600" dirty="0">
                <a:ea typeface="+mn-lt"/>
                <a:cs typeface="+mn-lt"/>
              </a:rPr>
              <a:t>Heavenly Father,</a:t>
            </a:r>
            <a:endParaRPr lang="en-US" sz="1600" dirty="0"/>
          </a:p>
          <a:p>
            <a:pPr marL="0" indent="0">
              <a:buNone/>
            </a:pPr>
            <a:r>
              <a:rPr lang="en-US" sz="1600" dirty="0">
                <a:ea typeface="+mn-lt"/>
                <a:cs typeface="+mn-lt"/>
              </a:rPr>
              <a:t> Help us to have the faith to believe in Your miraculous interventions in our lives and in the lives of those we love. </a:t>
            </a:r>
          </a:p>
          <a:p>
            <a:pPr marL="0" indent="0">
              <a:buNone/>
            </a:pPr>
            <a:r>
              <a:rPr lang="en-US" sz="1600" dirty="0">
                <a:ea typeface="+mn-lt"/>
                <a:cs typeface="+mn-lt"/>
              </a:rPr>
              <a:t>May we never doubt Your ability to do the impossible. </a:t>
            </a:r>
          </a:p>
          <a:p>
            <a:pPr marL="0" indent="0">
              <a:buNone/>
            </a:pPr>
            <a:r>
              <a:rPr lang="en-US" sz="1600" dirty="0">
                <a:ea typeface="+mn-lt"/>
                <a:cs typeface="+mn-lt"/>
              </a:rPr>
              <a:t>Give us the courage to proclaim Your truth boldly through the gift of prophecy, sharing Your messages of hope, guidance, and encouragement with others.</a:t>
            </a:r>
          </a:p>
          <a:p>
            <a:pPr marL="0" indent="0">
              <a:buNone/>
            </a:pPr>
            <a:r>
              <a:rPr lang="en-US" sz="1600" dirty="0">
                <a:ea typeface="+mn-lt"/>
                <a:cs typeface="+mn-lt"/>
              </a:rPr>
              <a:t> May we always seek to align our words with Your will, bringing light and wisdom to those who need it most.</a:t>
            </a:r>
            <a:endParaRPr lang="en-US" sz="1600" dirty="0"/>
          </a:p>
          <a:p>
            <a:pPr marL="0" indent="0">
              <a:buNone/>
            </a:pPr>
            <a:r>
              <a:rPr lang="en-US" sz="1600" dirty="0">
                <a:ea typeface="+mn-lt"/>
                <a:cs typeface="+mn-lt"/>
              </a:rPr>
              <a:t>In Jesus' name, Amen</a:t>
            </a:r>
            <a:endParaRPr lang="en-US" sz="1600" dirty="0"/>
          </a:p>
          <a:p>
            <a:endParaRPr lang="en-US" sz="1400"/>
          </a:p>
        </p:txBody>
      </p:sp>
      <p:pic>
        <p:nvPicPr>
          <p:cNvPr id="5" name="Picture 4" descr="The Case for Engaging in Prayer - outreachmagazine.com">
            <a:extLst>
              <a:ext uri="{FF2B5EF4-FFF2-40B4-BE49-F238E27FC236}">
                <a16:creationId xmlns:a16="http://schemas.microsoft.com/office/drawing/2014/main" id="{E2A04AA9-DFB8-E2AF-060D-489812FDF746}"/>
              </a:ext>
            </a:extLst>
          </p:cNvPr>
          <p:cNvPicPr>
            <a:picLocks noChangeAspect="1"/>
          </p:cNvPicPr>
          <p:nvPr/>
        </p:nvPicPr>
        <p:blipFill>
          <a:blip r:embed="rId2"/>
          <a:srcRect l="15691" r="21369"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4605830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F828D28-8E09-41CC-8229-3070B5467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WHAT are the GIFTS of the HOLY SPIRIT??">
            <a:extLst>
              <a:ext uri="{FF2B5EF4-FFF2-40B4-BE49-F238E27FC236}">
                <a16:creationId xmlns:a16="http://schemas.microsoft.com/office/drawing/2014/main" id="{109B633E-8B59-36FE-38C6-D21F95BC0D6E}"/>
              </a:ext>
            </a:extLst>
          </p:cNvPr>
          <p:cNvPicPr>
            <a:picLocks noChangeAspect="1"/>
          </p:cNvPicPr>
          <p:nvPr/>
        </p:nvPicPr>
        <p:blipFill>
          <a:blip r:embed="rId2"/>
          <a:srcRect/>
          <a:stretch/>
        </p:blipFill>
        <p:spPr>
          <a:xfrm>
            <a:off x="20" y="-22"/>
            <a:ext cx="12191977" cy="6858022"/>
          </a:xfrm>
          <a:prstGeom prst="rect">
            <a:avLst/>
          </a:prstGeom>
        </p:spPr>
      </p:pic>
      <p:sp>
        <p:nvSpPr>
          <p:cNvPr id="11" name="Rectangle 10">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103377" y="1100316"/>
            <a:ext cx="6858003" cy="4657347"/>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999568" y="5261376"/>
            <a:ext cx="9905241" cy="1578054"/>
          </a:xfrm>
        </p:spPr>
        <p:txBody>
          <a:bodyPr anchor="b">
            <a:normAutofit/>
          </a:bodyPr>
          <a:lstStyle/>
          <a:p>
            <a:pPr algn="l"/>
            <a:r>
              <a:rPr lang="en-US" dirty="0">
                <a:solidFill>
                  <a:srgbClr val="FFFFFF"/>
                </a:solidFill>
              </a:rPr>
              <a:t>Thoughts and Prayers - Monday 20th January – Friday 24th January</a:t>
            </a:r>
          </a:p>
        </p:txBody>
      </p:sp>
      <p:sp>
        <p:nvSpPr>
          <p:cNvPr id="13" name="Rectangle 12">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40187" y="2206184"/>
            <a:ext cx="6858003" cy="2445624"/>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501804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2106C9-F88A-7804-6954-325EB1A26E1F}"/>
              </a:ext>
            </a:extLst>
          </p:cNvPr>
          <p:cNvSpPr>
            <a:spLocks noGrp="1"/>
          </p:cNvSpPr>
          <p:nvPr>
            <p:ph type="title"/>
          </p:nvPr>
        </p:nvSpPr>
        <p:spPr/>
        <p:txBody>
          <a:bodyPr/>
          <a:lstStyle/>
          <a:p>
            <a:r>
              <a:rPr lang="en-US" dirty="0">
                <a:latin typeface="Modern Love"/>
              </a:rPr>
              <a:t>A message from Bishop Stephen Wright about the Jubilee Year</a:t>
            </a:r>
          </a:p>
        </p:txBody>
      </p:sp>
      <p:pic>
        <p:nvPicPr>
          <p:cNvPr id="4" name="mediahandler (1)">
            <a:hlinkClick r:id="" action="ppaction://media"/>
            <a:extLst>
              <a:ext uri="{FF2B5EF4-FFF2-40B4-BE49-F238E27FC236}">
                <a16:creationId xmlns:a16="http://schemas.microsoft.com/office/drawing/2014/main" id="{67A4BBCD-2DC0-6EBF-8DB5-4B355B1372F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91281" y="1550773"/>
            <a:ext cx="9238735" cy="5156886"/>
          </a:xfrm>
          <a:prstGeom prst="rect">
            <a:avLst/>
          </a:prstGeom>
        </p:spPr>
      </p:pic>
    </p:spTree>
    <p:extLst>
      <p:ext uri="{BB962C8B-B14F-4D97-AF65-F5344CB8AC3E}">
        <p14:creationId xmlns:p14="http://schemas.microsoft.com/office/powerpoint/2010/main" val="3021535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AD5AAA-67CA-EBFF-CB41-CAD0822084A9}"/>
              </a:ext>
            </a:extLst>
          </p:cNvPr>
          <p:cNvSpPr>
            <a:spLocks noGrp="1"/>
          </p:cNvSpPr>
          <p:nvPr>
            <p:ph type="title"/>
          </p:nvPr>
        </p:nvSpPr>
        <p:spPr>
          <a:xfrm>
            <a:off x="838200" y="663747"/>
            <a:ext cx="10515600" cy="1325563"/>
          </a:xfrm>
        </p:spPr>
        <p:txBody>
          <a:bodyPr/>
          <a:lstStyle/>
          <a:p>
            <a:r>
              <a:rPr lang="en-US" b="1" dirty="0">
                <a:solidFill>
                  <a:srgbClr val="2F222A"/>
                </a:solidFill>
                <a:latin typeface="Modern Love"/>
              </a:rPr>
              <a:t>Meet ‘Luce’: The Vatican’s cartoon mascot for Jubilee 2025</a:t>
            </a:r>
            <a:endParaRPr lang="en-US" dirty="0">
              <a:latin typeface="Modern Love"/>
            </a:endParaRPr>
          </a:p>
          <a:p>
            <a:endParaRPr lang="en-US" dirty="0"/>
          </a:p>
        </p:txBody>
      </p:sp>
      <p:pic>
        <p:nvPicPr>
          <p:cNvPr id="4" name="Content Placeholder 3" descr="A cartoon of a child wearing a yellow raincoat&#10;&#10;Description automatically generated">
            <a:extLst>
              <a:ext uri="{FF2B5EF4-FFF2-40B4-BE49-F238E27FC236}">
                <a16:creationId xmlns:a16="http://schemas.microsoft.com/office/drawing/2014/main" id="{67CE6343-3B73-2003-1635-86FA826EAC47}"/>
              </a:ext>
            </a:extLst>
          </p:cNvPr>
          <p:cNvPicPr>
            <a:picLocks noGrp="1" noChangeAspect="1"/>
          </p:cNvPicPr>
          <p:nvPr>
            <p:ph idx="1"/>
          </p:nvPr>
        </p:nvPicPr>
        <p:blipFill>
          <a:blip r:embed="rId2"/>
          <a:stretch>
            <a:fillRect/>
          </a:stretch>
        </p:blipFill>
        <p:spPr>
          <a:xfrm>
            <a:off x="6797503" y="1996023"/>
            <a:ext cx="5393209" cy="3619242"/>
          </a:xfrm>
        </p:spPr>
      </p:pic>
      <p:sp>
        <p:nvSpPr>
          <p:cNvPr id="5" name="TextBox 4">
            <a:extLst>
              <a:ext uri="{FF2B5EF4-FFF2-40B4-BE49-F238E27FC236}">
                <a16:creationId xmlns:a16="http://schemas.microsoft.com/office/drawing/2014/main" id="{9E97173C-D60C-6976-D822-F25CC7255511}"/>
              </a:ext>
            </a:extLst>
          </p:cNvPr>
          <p:cNvSpPr txBox="1"/>
          <p:nvPr/>
        </p:nvSpPr>
        <p:spPr>
          <a:xfrm>
            <a:off x="842319" y="1995617"/>
            <a:ext cx="6223686" cy="42473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2F222A"/>
                </a:solidFill>
                <a:cs typeface="Arial"/>
              </a:rPr>
              <a:t>Ahead of the 2025 Jubilee, the Vatican has launched a cartoon mascot unveiled Monday as the cheerful face of the Catholic Church’s upcoming holy year.</a:t>
            </a:r>
            <a:r>
              <a:rPr lang="en-US" dirty="0">
                <a:cs typeface="Arial"/>
              </a:rPr>
              <a:t>​</a:t>
            </a:r>
            <a:endParaRPr lang="en-US"/>
          </a:p>
          <a:p>
            <a:r>
              <a:rPr lang="en-US" dirty="0">
                <a:solidFill>
                  <a:srgbClr val="2F222A"/>
                </a:solidFill>
                <a:cs typeface="Arial"/>
              </a:rPr>
              <a:t>The mascot, named Luce — which means “light” in Italian — is intended to engage a younger audience and guide visitors through the holy year.</a:t>
            </a:r>
            <a:r>
              <a:rPr lang="en-US" dirty="0">
                <a:cs typeface="Arial"/>
              </a:rPr>
              <a:t>​</a:t>
            </a:r>
          </a:p>
          <a:p>
            <a:r>
              <a:rPr lang="en-US" dirty="0">
                <a:solidFill>
                  <a:srgbClr val="2F222A"/>
                </a:solidFill>
                <a:cs typeface="Arial"/>
              </a:rPr>
              <a:t>Archbishop Rino Fisichella, the Vatican’s chief organizer for the jubilee, described the mascot as part of the Vatican’s goal to engage with “the pop culture so beloved by our young people.”</a:t>
            </a:r>
            <a:r>
              <a:rPr lang="en-US" dirty="0">
                <a:cs typeface="Arial"/>
              </a:rPr>
              <a:t>​</a:t>
            </a:r>
          </a:p>
          <a:p>
            <a:r>
              <a:rPr lang="en-US" dirty="0">
                <a:solidFill>
                  <a:srgbClr val="2F222A"/>
                </a:solidFill>
                <a:cs typeface="Arial"/>
              </a:rPr>
              <a:t>The mascot will debut this week at the Lucca Comics and Games, Italy’s celebrated convention for all things comics, video games, and fantasy, where the Vatican’s Dicastery for Evangelization will host a space dedicated to “Luce and Friends.”</a:t>
            </a:r>
          </a:p>
        </p:txBody>
      </p:sp>
    </p:spTree>
    <p:extLst>
      <p:ext uri="{BB962C8B-B14F-4D97-AF65-F5344CB8AC3E}">
        <p14:creationId xmlns:p14="http://schemas.microsoft.com/office/powerpoint/2010/main" val="35395363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13F4FD7-0ABE-C13A-CA65-B05E9798D19B}"/>
              </a:ext>
            </a:extLst>
          </p:cNvPr>
          <p:cNvSpPr>
            <a:spLocks noGrp="1"/>
          </p:cNvSpPr>
          <p:nvPr>
            <p:ph idx="1"/>
          </p:nvPr>
        </p:nvSpPr>
        <p:spPr/>
        <p:txBody>
          <a:bodyPr vert="horz" lIns="91440" tIns="45720" rIns="91440" bIns="45720" rtlCol="0" anchor="t">
            <a:normAutofit/>
          </a:bodyPr>
          <a:lstStyle/>
          <a:p>
            <a:endParaRPr lang="en-US" sz="1400" dirty="0">
              <a:solidFill>
                <a:srgbClr val="2F222A"/>
              </a:solidFill>
            </a:endParaRPr>
          </a:p>
          <a:p>
            <a:pPr marL="0" indent="0">
              <a:buNone/>
            </a:pPr>
            <a:endParaRPr lang="en-US" dirty="0"/>
          </a:p>
        </p:txBody>
      </p:sp>
      <p:sp>
        <p:nvSpPr>
          <p:cNvPr id="4" name="TextBox 3">
            <a:extLst>
              <a:ext uri="{FF2B5EF4-FFF2-40B4-BE49-F238E27FC236}">
                <a16:creationId xmlns:a16="http://schemas.microsoft.com/office/drawing/2014/main" id="{C4D66888-7B20-0E90-23D4-8E1EA92656BF}"/>
              </a:ext>
            </a:extLst>
          </p:cNvPr>
          <p:cNvSpPr txBox="1"/>
          <p:nvPr/>
        </p:nvSpPr>
        <p:spPr>
          <a:xfrm>
            <a:off x="245075" y="8237"/>
            <a:ext cx="6450226" cy="67403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212544"/>
                </a:solidFill>
                <a:latin typeface="__Montserrat_4bc053"/>
              </a:rPr>
              <a:t>Father in heaven,</a:t>
            </a:r>
            <a:br>
              <a:rPr lang="en-US" dirty="0">
                <a:latin typeface="__Montserrat_4bc053"/>
              </a:rPr>
            </a:br>
            <a:r>
              <a:rPr lang="en-US" dirty="0">
                <a:solidFill>
                  <a:srgbClr val="212544"/>
                </a:solidFill>
                <a:latin typeface="__Montserrat_4bc053"/>
              </a:rPr>
              <a:t>may the </a:t>
            </a:r>
            <a:r>
              <a:rPr lang="en-US" i="1" dirty="0">
                <a:solidFill>
                  <a:srgbClr val="212544"/>
                </a:solidFill>
                <a:latin typeface="__Montserrat_4bc053"/>
              </a:rPr>
              <a:t>faith</a:t>
            </a:r>
            <a:r>
              <a:rPr lang="en-US" dirty="0">
                <a:solidFill>
                  <a:srgbClr val="212544"/>
                </a:solidFill>
                <a:latin typeface="__Montserrat_4bc053"/>
              </a:rPr>
              <a:t> you have given us</a:t>
            </a:r>
            <a:br>
              <a:rPr lang="en-US" dirty="0">
                <a:latin typeface="__Montserrat_4bc053"/>
              </a:rPr>
            </a:br>
            <a:r>
              <a:rPr lang="en-US" dirty="0">
                <a:solidFill>
                  <a:srgbClr val="212544"/>
                </a:solidFill>
                <a:latin typeface="__Montserrat_4bc053"/>
              </a:rPr>
              <a:t>in your son, Jesus Christ, our brother,</a:t>
            </a:r>
            <a:br>
              <a:rPr lang="en-US" dirty="0">
                <a:latin typeface="__Montserrat_4bc053"/>
              </a:rPr>
            </a:br>
            <a:r>
              <a:rPr lang="en-US" dirty="0">
                <a:solidFill>
                  <a:srgbClr val="212544"/>
                </a:solidFill>
                <a:latin typeface="__Montserrat_4bc053"/>
              </a:rPr>
              <a:t>and the flame of </a:t>
            </a:r>
            <a:r>
              <a:rPr lang="en-US" i="1" dirty="0">
                <a:solidFill>
                  <a:srgbClr val="212544"/>
                </a:solidFill>
                <a:latin typeface="__Montserrat_4bc053"/>
              </a:rPr>
              <a:t>charity</a:t>
            </a:r>
            <a:r>
              <a:rPr lang="en-US" dirty="0">
                <a:solidFill>
                  <a:srgbClr val="212544"/>
                </a:solidFill>
                <a:latin typeface="__Montserrat_4bc053"/>
              </a:rPr>
              <a:t> enkindled</a:t>
            </a:r>
            <a:br>
              <a:rPr lang="en-US" dirty="0">
                <a:latin typeface="__Montserrat_4bc053"/>
              </a:rPr>
            </a:br>
            <a:r>
              <a:rPr lang="en-US" dirty="0">
                <a:solidFill>
                  <a:srgbClr val="212544"/>
                </a:solidFill>
                <a:latin typeface="__Montserrat_4bc053"/>
              </a:rPr>
              <a:t>in our hearts by the Holy Spirit,</a:t>
            </a:r>
            <a:br>
              <a:rPr lang="en-US" dirty="0">
                <a:latin typeface="__Montserrat_4bc053"/>
              </a:rPr>
            </a:br>
            <a:r>
              <a:rPr lang="en-US" dirty="0">
                <a:solidFill>
                  <a:srgbClr val="212544"/>
                </a:solidFill>
                <a:latin typeface="__Montserrat_4bc053"/>
              </a:rPr>
              <a:t>reawaken in us the blessed </a:t>
            </a:r>
            <a:r>
              <a:rPr lang="en-US" i="1" dirty="0">
                <a:solidFill>
                  <a:srgbClr val="212544"/>
                </a:solidFill>
                <a:latin typeface="__Montserrat_4bc053"/>
              </a:rPr>
              <a:t>hope</a:t>
            </a:r>
            <a:br>
              <a:rPr lang="en-US" dirty="0">
                <a:latin typeface="__Montserrat_4bc053"/>
              </a:rPr>
            </a:br>
            <a:r>
              <a:rPr lang="en-US" dirty="0">
                <a:solidFill>
                  <a:srgbClr val="212544"/>
                </a:solidFill>
                <a:latin typeface="__Montserrat_4bc053"/>
              </a:rPr>
              <a:t>for the coming of your Kingdom.</a:t>
            </a:r>
          </a:p>
          <a:p>
            <a:r>
              <a:rPr lang="en-US" dirty="0">
                <a:solidFill>
                  <a:srgbClr val="212544"/>
                </a:solidFill>
                <a:latin typeface="__Montserrat_4bc053"/>
              </a:rPr>
              <a:t>May your grace transform us</a:t>
            </a:r>
            <a:br>
              <a:rPr lang="en-US" dirty="0">
                <a:latin typeface="__Montserrat_4bc053"/>
              </a:rPr>
            </a:br>
            <a:r>
              <a:rPr lang="en-US" dirty="0">
                <a:solidFill>
                  <a:srgbClr val="212544"/>
                </a:solidFill>
                <a:latin typeface="__Montserrat_4bc053"/>
              </a:rPr>
              <a:t>into tireless cultivators of the seeds of the Gospel.</a:t>
            </a:r>
            <a:br>
              <a:rPr lang="en-US" dirty="0">
                <a:latin typeface="__Montserrat_4bc053"/>
              </a:rPr>
            </a:br>
            <a:r>
              <a:rPr lang="en-US" dirty="0">
                <a:solidFill>
                  <a:srgbClr val="212544"/>
                </a:solidFill>
                <a:latin typeface="__Montserrat_4bc053"/>
              </a:rPr>
              <a:t>May those seeds transform from within both humanity and the whole cosmos</a:t>
            </a:r>
            <a:br>
              <a:rPr lang="en-US" dirty="0">
                <a:latin typeface="__Montserrat_4bc053"/>
              </a:rPr>
            </a:br>
            <a:r>
              <a:rPr lang="en-US" dirty="0">
                <a:solidFill>
                  <a:srgbClr val="212544"/>
                </a:solidFill>
                <a:latin typeface="__Montserrat_4bc053"/>
              </a:rPr>
              <a:t>in the sure expectation</a:t>
            </a:r>
            <a:br>
              <a:rPr lang="en-US" dirty="0">
                <a:latin typeface="__Montserrat_4bc053"/>
              </a:rPr>
            </a:br>
            <a:r>
              <a:rPr lang="en-US" dirty="0">
                <a:solidFill>
                  <a:srgbClr val="212544"/>
                </a:solidFill>
                <a:latin typeface="__Montserrat_4bc053"/>
              </a:rPr>
              <a:t>of a new heaven and a new earth,</a:t>
            </a:r>
            <a:br>
              <a:rPr lang="en-US" dirty="0">
                <a:latin typeface="__Montserrat_4bc053"/>
              </a:rPr>
            </a:br>
            <a:r>
              <a:rPr lang="en-US" dirty="0">
                <a:solidFill>
                  <a:srgbClr val="212544"/>
                </a:solidFill>
                <a:latin typeface="__Montserrat_4bc053"/>
              </a:rPr>
              <a:t>when, with the powers of Evil vanquished,</a:t>
            </a:r>
            <a:br>
              <a:rPr lang="en-US" dirty="0">
                <a:latin typeface="__Montserrat_4bc053"/>
              </a:rPr>
            </a:br>
            <a:r>
              <a:rPr lang="en-US" dirty="0">
                <a:solidFill>
                  <a:srgbClr val="212544"/>
                </a:solidFill>
                <a:latin typeface="__Montserrat_4bc053"/>
              </a:rPr>
              <a:t>your glory will shine eternally.</a:t>
            </a:r>
          </a:p>
          <a:p>
            <a:r>
              <a:rPr lang="en-US" dirty="0">
                <a:solidFill>
                  <a:srgbClr val="212544"/>
                </a:solidFill>
                <a:latin typeface="__Montserrat_4bc053"/>
              </a:rPr>
              <a:t>May the grace of the Jubilee</a:t>
            </a:r>
            <a:br>
              <a:rPr lang="en-US" dirty="0">
                <a:latin typeface="__Montserrat_4bc053"/>
              </a:rPr>
            </a:br>
            <a:r>
              <a:rPr lang="en-US" dirty="0">
                <a:solidFill>
                  <a:srgbClr val="212544"/>
                </a:solidFill>
                <a:latin typeface="__Montserrat_4bc053"/>
              </a:rPr>
              <a:t>reawaken in us, </a:t>
            </a:r>
            <a:r>
              <a:rPr lang="en-US" i="1" dirty="0">
                <a:solidFill>
                  <a:srgbClr val="212544"/>
                </a:solidFill>
                <a:latin typeface="__Montserrat_4bc053"/>
              </a:rPr>
              <a:t>Pilgrims of Hope</a:t>
            </a:r>
            <a:r>
              <a:rPr lang="en-US" dirty="0">
                <a:solidFill>
                  <a:srgbClr val="212544"/>
                </a:solidFill>
                <a:latin typeface="__Montserrat_4bc053"/>
              </a:rPr>
              <a:t>,</a:t>
            </a:r>
            <a:br>
              <a:rPr lang="en-US" dirty="0">
                <a:latin typeface="__Montserrat_4bc053"/>
              </a:rPr>
            </a:br>
            <a:r>
              <a:rPr lang="en-US" dirty="0">
                <a:solidFill>
                  <a:srgbClr val="212544"/>
                </a:solidFill>
                <a:latin typeface="__Montserrat_4bc053"/>
              </a:rPr>
              <a:t>a yearning for the treasures of heaven.</a:t>
            </a:r>
            <a:br>
              <a:rPr lang="en-US" dirty="0">
                <a:latin typeface="__Montserrat_4bc053"/>
              </a:rPr>
            </a:br>
            <a:r>
              <a:rPr lang="en-US" dirty="0">
                <a:solidFill>
                  <a:srgbClr val="212544"/>
                </a:solidFill>
                <a:latin typeface="__Montserrat_4bc053"/>
              </a:rPr>
              <a:t>May that same grace spread</a:t>
            </a:r>
            <a:br>
              <a:rPr lang="en-US" dirty="0">
                <a:latin typeface="__Montserrat_4bc053"/>
              </a:rPr>
            </a:br>
            <a:r>
              <a:rPr lang="en-US" dirty="0">
                <a:solidFill>
                  <a:srgbClr val="212544"/>
                </a:solidFill>
                <a:latin typeface="__Montserrat_4bc053"/>
              </a:rPr>
              <a:t>the joy and peace of our Redeemer</a:t>
            </a:r>
            <a:br>
              <a:rPr lang="en-US" dirty="0">
                <a:latin typeface="__Montserrat_4bc053"/>
              </a:rPr>
            </a:br>
            <a:r>
              <a:rPr lang="en-US" dirty="0">
                <a:solidFill>
                  <a:srgbClr val="212544"/>
                </a:solidFill>
                <a:latin typeface="__Montserrat_4bc053"/>
              </a:rPr>
              <a:t>throughout the earth.</a:t>
            </a:r>
            <a:br>
              <a:rPr lang="en-US" dirty="0">
                <a:latin typeface="__Montserrat_4bc053"/>
              </a:rPr>
            </a:br>
            <a:r>
              <a:rPr lang="en-US" dirty="0">
                <a:solidFill>
                  <a:srgbClr val="212544"/>
                </a:solidFill>
                <a:latin typeface="__Montserrat_4bc053"/>
              </a:rPr>
              <a:t>To you our God, eternally blessed,</a:t>
            </a:r>
            <a:br>
              <a:rPr lang="en-US" dirty="0">
                <a:latin typeface="__Montserrat_4bc053"/>
              </a:rPr>
            </a:br>
            <a:r>
              <a:rPr lang="en-US" dirty="0">
                <a:solidFill>
                  <a:srgbClr val="212544"/>
                </a:solidFill>
                <a:latin typeface="__Montserrat_4bc053"/>
              </a:rPr>
              <a:t>be glory and praise for ever.</a:t>
            </a:r>
          </a:p>
          <a:p>
            <a:r>
              <a:rPr lang="en-US" dirty="0">
                <a:solidFill>
                  <a:srgbClr val="212544"/>
                </a:solidFill>
                <a:latin typeface="__Montserrat_4bc053"/>
              </a:rPr>
              <a:t>Amen.</a:t>
            </a:r>
          </a:p>
        </p:txBody>
      </p:sp>
      <p:pic>
        <p:nvPicPr>
          <p:cNvPr id="5" name="Picture 4" descr="A person in a white robe holding a wooden cross&#10;&#10;Description automatically generated">
            <a:extLst>
              <a:ext uri="{FF2B5EF4-FFF2-40B4-BE49-F238E27FC236}">
                <a16:creationId xmlns:a16="http://schemas.microsoft.com/office/drawing/2014/main" id="{F601BA82-C7D1-E6D7-8B04-436970D5F599}"/>
              </a:ext>
            </a:extLst>
          </p:cNvPr>
          <p:cNvPicPr>
            <a:picLocks noChangeAspect="1"/>
          </p:cNvPicPr>
          <p:nvPr/>
        </p:nvPicPr>
        <p:blipFill>
          <a:blip r:embed="rId2"/>
          <a:stretch>
            <a:fillRect/>
          </a:stretch>
        </p:blipFill>
        <p:spPr>
          <a:xfrm>
            <a:off x="6116594" y="-1930"/>
            <a:ext cx="6075407" cy="6851562"/>
          </a:xfrm>
          <a:prstGeom prst="rect">
            <a:avLst/>
          </a:prstGeom>
        </p:spPr>
      </p:pic>
    </p:spTree>
    <p:extLst>
      <p:ext uri="{BB962C8B-B14F-4D97-AF65-F5344CB8AC3E}">
        <p14:creationId xmlns:p14="http://schemas.microsoft.com/office/powerpoint/2010/main" val="14205379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8" name="Picture 4" descr="Image preview">
            <a:extLst>
              <a:ext uri="{FF2B5EF4-FFF2-40B4-BE49-F238E27FC236}">
                <a16:creationId xmlns:a16="http://schemas.microsoft.com/office/drawing/2014/main" id="{D1706A84-81A2-45FB-A908-7987E0F28265}"/>
              </a:ext>
            </a:extLst>
          </p:cNvPr>
          <p:cNvPicPr>
            <a:picLocks noChangeAspect="1" noChangeArrowheads="1"/>
          </p:cNvPicPr>
          <p:nvPr/>
        </p:nvPicPr>
        <p:blipFill rotWithShape="1">
          <a:blip r:embed="rId2">
            <a:alphaModFix amt="40000"/>
            <a:extLst>
              <a:ext uri="{28A0092B-C50C-407E-A947-70E740481C1C}">
                <a14:useLocalDpi xmlns:a14="http://schemas.microsoft.com/office/drawing/2010/main" val="0"/>
              </a:ext>
            </a:extLst>
          </a:blip>
          <a:srcRect t="6981" b="38847"/>
          <a:stretch/>
        </p:blipFill>
        <p:spPr bwMode="auto">
          <a:xfrm>
            <a:off x="20" y="10"/>
            <a:ext cx="8450297"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DE1C7F65-56A5-429D-8395-045267966A57}"/>
              </a:ext>
            </a:extLst>
          </p:cNvPr>
          <p:cNvSpPr txBox="1"/>
          <p:nvPr/>
        </p:nvSpPr>
        <p:spPr>
          <a:xfrm>
            <a:off x="838201" y="365125"/>
            <a:ext cx="5251316" cy="1627636"/>
          </a:xfrm>
          <a:prstGeom prst="rect">
            <a:avLst/>
          </a:prstGeom>
        </p:spPr>
        <p:txBody>
          <a:bodyPr vert="horz" lIns="91440" tIns="45720" rIns="91440" bIns="45720" rtlCol="0" anchor="ctr">
            <a:normAutofit/>
          </a:bodyPr>
          <a:lstStyle/>
          <a:p>
            <a:pPr marL="0" marR="0" lvl="0" indent="0" fontAlgn="auto">
              <a:lnSpc>
                <a:spcPct val="90000"/>
              </a:lnSpc>
              <a:spcBef>
                <a:spcPct val="0"/>
              </a:spcBef>
              <a:spcAft>
                <a:spcPts val="600"/>
              </a:spcAft>
              <a:buClrTx/>
              <a:buSzTx/>
              <a:tabLst/>
              <a:defRPr/>
            </a:pPr>
            <a:r>
              <a:rPr kumimoji="0" lang="en-US" sz="4100" b="0" i="0" u="none" strike="noStrike" kern="1200" cap="none" spc="0" normalizeH="0" baseline="0" noProof="0">
                <a:ln>
                  <a:noFill/>
                </a:ln>
                <a:solidFill>
                  <a:srgbClr val="000000"/>
                </a:solidFill>
                <a:effectLst/>
                <a:uLnTx/>
                <a:uFillTx/>
                <a:latin typeface="Calibri"/>
                <a:ea typeface="+mj-ea"/>
                <a:cs typeface="Calibri"/>
              </a:rPr>
              <a:t>MORNING PRAYER IN THE CHAPEL THIS WEEK</a:t>
            </a:r>
          </a:p>
        </p:txBody>
      </p:sp>
      <p:sp>
        <p:nvSpPr>
          <p:cNvPr id="5" name="TextBox 4">
            <a:extLst>
              <a:ext uri="{FF2B5EF4-FFF2-40B4-BE49-F238E27FC236}">
                <a16:creationId xmlns:a16="http://schemas.microsoft.com/office/drawing/2014/main" id="{2F8C1B45-F92A-4EC4-87B2-24D3E3F04645}"/>
              </a:ext>
            </a:extLst>
          </p:cNvPr>
          <p:cNvSpPr txBox="1"/>
          <p:nvPr/>
        </p:nvSpPr>
        <p:spPr>
          <a:xfrm>
            <a:off x="623759" y="1178116"/>
            <a:ext cx="6028602" cy="3957178"/>
          </a:xfrm>
          <a:prstGeom prst="rect">
            <a:avLst/>
          </a:prstGeom>
        </p:spPr>
        <p:txBody>
          <a:bodyPr vert="horz" lIns="91440" tIns="45720" rIns="91440" bIns="45720" rtlCol="0" anchor="t">
            <a:noAutofit/>
          </a:bodyPr>
          <a:lstStyle/>
          <a:p>
            <a:pPr>
              <a:lnSpc>
                <a:spcPct val="90000"/>
              </a:lnSpc>
              <a:spcAft>
                <a:spcPts val="600"/>
              </a:spcAft>
              <a:defRPr/>
            </a:pPr>
            <a:endParaRPr lang="en-US" sz="2800">
              <a:solidFill>
                <a:srgbClr val="000000"/>
              </a:solidFill>
              <a:latin typeface="Calibri"/>
              <a:ea typeface="Calibri"/>
              <a:cs typeface="Calibri"/>
            </a:endParaRPr>
          </a:p>
          <a:p>
            <a:pPr indent="-228600">
              <a:lnSpc>
                <a:spcPct val="90000"/>
              </a:lnSpc>
              <a:spcAft>
                <a:spcPts val="600"/>
              </a:spcAft>
              <a:buFont typeface="Arial" panose="020B0604020202020204" pitchFamily="34" charset="0"/>
              <a:buChar char="•"/>
              <a:defRPr/>
            </a:pPr>
            <a:endParaRPr lang="en-US" sz="2800">
              <a:solidFill>
                <a:srgbClr val="000000"/>
              </a:solidFill>
              <a:latin typeface="Calibri"/>
              <a:cs typeface="Calibri"/>
            </a:endParaRPr>
          </a:p>
          <a:p>
            <a:pPr indent="-228600">
              <a:lnSpc>
                <a:spcPct val="90000"/>
              </a:lnSpc>
              <a:spcAft>
                <a:spcPts val="600"/>
              </a:spcAft>
              <a:buFont typeface="Arial" panose="020B0604020202020204" pitchFamily="34" charset="0"/>
              <a:buChar char="•"/>
              <a:defRPr/>
            </a:pPr>
            <a:endParaRPr lang="en-US" sz="2800">
              <a:solidFill>
                <a:srgbClr val="000000"/>
              </a:solidFill>
              <a:latin typeface="Calibri"/>
              <a:ea typeface="Calibri"/>
              <a:cs typeface="Calibri"/>
            </a:endParaRPr>
          </a:p>
          <a:p>
            <a:pPr indent="-228600">
              <a:lnSpc>
                <a:spcPct val="90000"/>
              </a:lnSpc>
              <a:spcAft>
                <a:spcPts val="600"/>
              </a:spcAft>
              <a:buFont typeface="Arial" panose="020B0604020202020204" pitchFamily="34" charset="0"/>
              <a:buChar char="•"/>
              <a:defRPr/>
            </a:pPr>
            <a:r>
              <a:rPr lang="en-US" sz="2800" dirty="0">
                <a:solidFill>
                  <a:srgbClr val="000000"/>
                </a:solidFill>
                <a:latin typeface="Calibri"/>
                <a:cs typeface="Calibri"/>
              </a:rPr>
              <a:t>Monday 20th January - 8N</a:t>
            </a:r>
            <a:endParaRPr lang="en-US" sz="2800" dirty="0">
              <a:solidFill>
                <a:srgbClr val="000000"/>
              </a:solidFill>
              <a:latin typeface="Calibri"/>
              <a:ea typeface="Calibri"/>
              <a:cs typeface="Calibri"/>
            </a:endParaRPr>
          </a:p>
          <a:p>
            <a:pPr indent="-228600">
              <a:lnSpc>
                <a:spcPct val="90000"/>
              </a:lnSpc>
              <a:spcAft>
                <a:spcPts val="600"/>
              </a:spcAft>
              <a:buFont typeface="Arial" panose="020B0604020202020204" pitchFamily="34" charset="0"/>
              <a:buChar char="•"/>
              <a:defRPr/>
            </a:pPr>
            <a:r>
              <a:rPr lang="en-US" sz="2800" dirty="0">
                <a:solidFill>
                  <a:srgbClr val="000000"/>
                </a:solidFill>
                <a:latin typeface="Calibri"/>
                <a:ea typeface="Calibri"/>
                <a:cs typeface="Calibri"/>
              </a:rPr>
              <a:t>Tuesday 21st January - 8T</a:t>
            </a:r>
          </a:p>
          <a:p>
            <a:pPr indent="-228600">
              <a:lnSpc>
                <a:spcPct val="90000"/>
              </a:lnSpc>
              <a:spcAft>
                <a:spcPts val="600"/>
              </a:spcAft>
              <a:buFont typeface="Arial" panose="020B0604020202020204" pitchFamily="34" charset="0"/>
              <a:buChar char="•"/>
              <a:defRPr/>
            </a:pPr>
            <a:r>
              <a:rPr lang="en-US" sz="2800" dirty="0">
                <a:solidFill>
                  <a:srgbClr val="000000"/>
                </a:solidFill>
                <a:latin typeface="Calibri"/>
                <a:cs typeface="Calibri"/>
              </a:rPr>
              <a:t>Wednesday 22nd January – 8M</a:t>
            </a:r>
            <a:endParaRPr lang="en-US" sz="2000" dirty="0">
              <a:solidFill>
                <a:srgbClr val="000000"/>
              </a:solidFill>
              <a:latin typeface="Calibri"/>
              <a:cs typeface="Calibri"/>
            </a:endParaRPr>
          </a:p>
          <a:p>
            <a:pPr indent="-228600">
              <a:lnSpc>
                <a:spcPct val="90000"/>
              </a:lnSpc>
              <a:spcAft>
                <a:spcPts val="600"/>
              </a:spcAft>
              <a:buFont typeface="Arial" panose="020B0604020202020204" pitchFamily="34" charset="0"/>
              <a:buChar char="•"/>
              <a:defRPr/>
            </a:pPr>
            <a:r>
              <a:rPr lang="en-US" sz="2800" dirty="0">
                <a:solidFill>
                  <a:srgbClr val="000000"/>
                </a:solidFill>
                <a:latin typeface="Calibri"/>
                <a:ea typeface="Calibri"/>
                <a:cs typeface="Calibri"/>
              </a:rPr>
              <a:t>Thursday 23rd January – 13S</a:t>
            </a:r>
          </a:p>
          <a:p>
            <a:pPr indent="-228600">
              <a:lnSpc>
                <a:spcPct val="90000"/>
              </a:lnSpc>
              <a:spcAft>
                <a:spcPts val="600"/>
              </a:spcAft>
              <a:buFont typeface="Arial" panose="020B0604020202020204" pitchFamily="34" charset="0"/>
              <a:buChar char="•"/>
              <a:defRPr/>
            </a:pPr>
            <a:r>
              <a:rPr lang="en-US" sz="2800" dirty="0">
                <a:solidFill>
                  <a:srgbClr val="000000"/>
                </a:solidFill>
                <a:latin typeface="Calibri"/>
                <a:ea typeface="Calibri"/>
                <a:cs typeface="Calibri"/>
              </a:rPr>
              <a:t>Friday 24th January - 8R</a:t>
            </a:r>
          </a:p>
          <a:p>
            <a:pPr indent="-228600">
              <a:lnSpc>
                <a:spcPct val="90000"/>
              </a:lnSpc>
              <a:spcAft>
                <a:spcPts val="600"/>
              </a:spcAft>
              <a:buFont typeface="Arial" panose="020B0604020202020204" pitchFamily="34" charset="0"/>
              <a:buChar char="•"/>
              <a:defRPr/>
            </a:pPr>
            <a:endParaRPr lang="en-US" sz="2800">
              <a:solidFill>
                <a:srgbClr val="000000"/>
              </a:solidFill>
              <a:latin typeface="Calibri"/>
              <a:ea typeface="Calibri"/>
              <a:cs typeface="Calibri"/>
            </a:endParaRPr>
          </a:p>
          <a:p>
            <a:pPr indent="-228600">
              <a:lnSpc>
                <a:spcPct val="90000"/>
              </a:lnSpc>
              <a:spcAft>
                <a:spcPts val="600"/>
              </a:spcAft>
              <a:buFont typeface="Arial" panose="020B0604020202020204" pitchFamily="34" charset="0"/>
              <a:buChar char="•"/>
              <a:defRPr/>
            </a:pPr>
            <a:endParaRPr lang="en-US" sz="2800" b="0" i="0" u="none" strike="noStrike" cap="none" spc="0" normalizeH="0" baseline="0" noProof="0">
              <a:ln>
                <a:noFill/>
              </a:ln>
              <a:solidFill>
                <a:srgbClr val="000000"/>
              </a:solidFill>
              <a:effectLst/>
              <a:uLnTx/>
              <a:uFillTx/>
              <a:latin typeface="Calibri"/>
              <a:ea typeface="Calibri"/>
              <a:cs typeface="Calibri"/>
            </a:endParaRPr>
          </a:p>
        </p:txBody>
      </p:sp>
      <p:pic>
        <p:nvPicPr>
          <p:cNvPr id="1026" name="Picture 2" descr="Image preview">
            <a:extLst>
              <a:ext uri="{FF2B5EF4-FFF2-40B4-BE49-F238E27FC236}">
                <a16:creationId xmlns:a16="http://schemas.microsoft.com/office/drawing/2014/main" id="{5146097F-2A2C-49DF-A059-924D8016D32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 b="23230"/>
          <a:stretch/>
        </p:blipFill>
        <p:spPr bwMode="auto">
          <a:xfrm>
            <a:off x="6225997"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2798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A6E9A0A-E194-DFF4-2545-A4DCE256F6E5}"/>
              </a:ext>
            </a:extLst>
          </p:cNvPr>
          <p:cNvSpPr>
            <a:spLocks noGrp="1"/>
          </p:cNvSpPr>
          <p:nvPr>
            <p:ph type="title"/>
          </p:nvPr>
        </p:nvSpPr>
        <p:spPr>
          <a:xfrm>
            <a:off x="346800" y="872555"/>
            <a:ext cx="6013374" cy="1481328"/>
          </a:xfrm>
        </p:spPr>
        <p:txBody>
          <a:bodyPr anchor="b">
            <a:normAutofit fontScale="90000"/>
          </a:bodyPr>
          <a:lstStyle/>
          <a:p>
            <a:r>
              <a:rPr lang="en-US" sz="5400" dirty="0">
                <a:latin typeface="Modern Love"/>
              </a:rPr>
              <a:t>2025 is a Jubilee Year in the Catholic Church</a:t>
            </a:r>
          </a:p>
        </p:txBody>
      </p:sp>
      <p:sp>
        <p:nvSpPr>
          <p:cNvPr id="11" name="sketch line">
            <a:extLst>
              <a:ext uri="{FF2B5EF4-FFF2-40B4-BE49-F238E27FC236}">
                <a16:creationId xmlns:a16="http://schemas.microsoft.com/office/drawing/2014/main" id="{650D18FE-0824-4A46-B22C-A86B52E578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2D50C2F-F84F-09B7-9DBB-2D9218D14088}"/>
              </a:ext>
            </a:extLst>
          </p:cNvPr>
          <p:cNvSpPr>
            <a:spLocks noGrp="1"/>
          </p:cNvSpPr>
          <p:nvPr>
            <p:ph idx="1"/>
          </p:nvPr>
        </p:nvSpPr>
        <p:spPr>
          <a:xfrm>
            <a:off x="630936" y="2660904"/>
            <a:ext cx="4818888" cy="3547872"/>
          </a:xfrm>
        </p:spPr>
        <p:txBody>
          <a:bodyPr vert="horz" lIns="91440" tIns="45720" rIns="91440" bIns="45720" rtlCol="0" anchor="t">
            <a:normAutofit fontScale="92500" lnSpcReduction="20000"/>
          </a:bodyPr>
          <a:lstStyle/>
          <a:p>
            <a:pPr marL="0" indent="0">
              <a:buNone/>
            </a:pPr>
            <a:r>
              <a:rPr lang="en-US" sz="2200" dirty="0"/>
              <a:t>In the Catholic Church, a Jubilee or Holy Year is a special year of forgiveness and reconciliation, in which people are invited to come back into right relationship with God, with one another, and with all of creation.</a:t>
            </a:r>
          </a:p>
          <a:p>
            <a:pPr marL="0" indent="0">
              <a:buNone/>
            </a:pPr>
            <a:endParaRPr lang="en-US" sz="3000" dirty="0"/>
          </a:p>
          <a:p>
            <a:pPr marL="0" indent="0">
              <a:buNone/>
            </a:pPr>
            <a:r>
              <a:rPr lang="en-US" sz="1900" dirty="0">
                <a:solidFill>
                  <a:srgbClr val="212544"/>
                </a:solidFill>
                <a:ea typeface="+mn-lt"/>
                <a:cs typeface="+mn-lt"/>
              </a:rPr>
              <a:t>The theme is Pilgrims of Hope. Pope Francis has invited Catholics to renew our hope and discover a vision that can "restore access to the fruits of the earth to everyone". We are also invited to rediscover a spirituality of God's creation in which we understand ourselves as "pilgrims on the earth" rather than masters of the world.</a:t>
            </a:r>
            <a:endParaRPr lang="en-US" sz="1600" dirty="0"/>
          </a:p>
        </p:txBody>
      </p:sp>
      <p:pic>
        <p:nvPicPr>
          <p:cNvPr id="4" name="Picture 3" descr="Four Constitutions of Vatican II ...">
            <a:extLst>
              <a:ext uri="{FF2B5EF4-FFF2-40B4-BE49-F238E27FC236}">
                <a16:creationId xmlns:a16="http://schemas.microsoft.com/office/drawing/2014/main" id="{DC972649-A5B9-CAD0-2567-3B7EE80F9E51}"/>
              </a:ext>
            </a:extLst>
          </p:cNvPr>
          <p:cNvPicPr>
            <a:picLocks noChangeAspect="1"/>
          </p:cNvPicPr>
          <p:nvPr/>
        </p:nvPicPr>
        <p:blipFill>
          <a:blip r:embed="rId2"/>
          <a:stretch>
            <a:fillRect/>
          </a:stretch>
        </p:blipFill>
        <p:spPr>
          <a:xfrm>
            <a:off x="6243210" y="2055436"/>
            <a:ext cx="5458968" cy="3632695"/>
          </a:xfrm>
          <a:prstGeom prst="rect">
            <a:avLst/>
          </a:prstGeom>
        </p:spPr>
      </p:pic>
    </p:spTree>
    <p:extLst>
      <p:ext uri="{BB962C8B-B14F-4D97-AF65-F5344CB8AC3E}">
        <p14:creationId xmlns:p14="http://schemas.microsoft.com/office/powerpoint/2010/main" val="27912848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8F66D-D7B8-BCA7-63E0-58B34F94A81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7E3E03F-1C40-E138-5922-F3B0935A1D6A}"/>
              </a:ext>
            </a:extLst>
          </p:cNvPr>
          <p:cNvSpPr>
            <a:spLocks noGrp="1"/>
          </p:cNvSpPr>
          <p:nvPr>
            <p:ph idx="1"/>
          </p:nvPr>
        </p:nvSpPr>
        <p:spPr/>
        <p:txBody>
          <a:bodyPr/>
          <a:lstStyle/>
          <a:p>
            <a:endParaRPr lang="en-US"/>
          </a:p>
        </p:txBody>
      </p:sp>
      <p:pic>
        <p:nvPicPr>
          <p:cNvPr id="4" name="mediahandler">
            <a:hlinkClick r:id="" action="ppaction://media"/>
            <a:extLst>
              <a:ext uri="{FF2B5EF4-FFF2-40B4-BE49-F238E27FC236}">
                <a16:creationId xmlns:a16="http://schemas.microsoft.com/office/drawing/2014/main" id="{4A5468BE-313E-AC4B-8110-B05DC8541095}"/>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120" y="6179"/>
            <a:ext cx="12194058" cy="6866236"/>
          </a:xfrm>
          <a:prstGeom prst="rect">
            <a:avLst/>
          </a:prstGeom>
        </p:spPr>
      </p:pic>
    </p:spTree>
    <p:extLst>
      <p:ext uri="{BB962C8B-B14F-4D97-AF65-F5344CB8AC3E}">
        <p14:creationId xmlns:p14="http://schemas.microsoft.com/office/powerpoint/2010/main" val="357552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E890B2D-BD5C-DDC4-0897-7F2C14600AEA}"/>
              </a:ext>
            </a:extLst>
          </p:cNvPr>
          <p:cNvSpPr>
            <a:spLocks noGrp="1"/>
          </p:cNvSpPr>
          <p:nvPr>
            <p:ph type="title"/>
          </p:nvPr>
        </p:nvSpPr>
        <p:spPr>
          <a:xfrm>
            <a:off x="640080" y="325369"/>
            <a:ext cx="4368602" cy="1956841"/>
          </a:xfrm>
        </p:spPr>
        <p:txBody>
          <a:bodyPr anchor="b">
            <a:normAutofit/>
          </a:bodyPr>
          <a:lstStyle/>
          <a:p>
            <a:r>
              <a:rPr lang="en-US" dirty="0">
                <a:latin typeface="Modern Love"/>
              </a:rPr>
              <a:t>What does our theme mean?</a:t>
            </a:r>
          </a:p>
        </p:txBody>
      </p:sp>
      <p:sp>
        <p:nvSpPr>
          <p:cNvPr id="18"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35D55E6-211C-5CE5-4C22-F408F787B7BA}"/>
              </a:ext>
            </a:extLst>
          </p:cNvPr>
          <p:cNvSpPr>
            <a:spLocks noGrp="1"/>
          </p:cNvSpPr>
          <p:nvPr>
            <p:ph idx="1"/>
          </p:nvPr>
        </p:nvSpPr>
        <p:spPr>
          <a:xfrm>
            <a:off x="640080" y="2872899"/>
            <a:ext cx="4243589" cy="3320668"/>
          </a:xfrm>
        </p:spPr>
        <p:txBody>
          <a:bodyPr vert="horz" lIns="91440" tIns="45720" rIns="91440" bIns="45720" rtlCol="0" anchor="t">
            <a:normAutofit/>
          </a:bodyPr>
          <a:lstStyle/>
          <a:p>
            <a:pPr marL="0" indent="0">
              <a:buNone/>
            </a:pPr>
            <a:r>
              <a:rPr lang="en-US" sz="2200" dirty="0">
                <a:ea typeface="+mn-lt"/>
                <a:cs typeface="+mn-lt"/>
              </a:rPr>
              <a:t>The </a:t>
            </a:r>
            <a:r>
              <a:rPr lang="en-US" sz="2200" b="1" dirty="0">
                <a:ea typeface="+mn-lt"/>
                <a:cs typeface="+mn-lt"/>
              </a:rPr>
              <a:t>Gifts of the Spirit</a:t>
            </a:r>
            <a:r>
              <a:rPr lang="en-US" sz="2200" dirty="0">
                <a:ea typeface="+mn-lt"/>
                <a:cs typeface="+mn-lt"/>
              </a:rPr>
              <a:t> are special spiritual gifts given by the Holy Spirit to help us grow in faith, live holy lives, and serve others. These gifts help us live as followers of Christ and make a positive impact in the world around us.</a:t>
            </a:r>
            <a:endParaRPr lang="en-US" sz="2200" dirty="0"/>
          </a:p>
          <a:p>
            <a:endParaRPr lang="en-US" sz="2200"/>
          </a:p>
        </p:txBody>
      </p:sp>
      <p:sp>
        <p:nvSpPr>
          <p:cNvPr id="6" name="TextBox 5">
            <a:extLst>
              <a:ext uri="{FF2B5EF4-FFF2-40B4-BE49-F238E27FC236}">
                <a16:creationId xmlns:a16="http://schemas.microsoft.com/office/drawing/2014/main" id="{11079704-72EE-3D6C-E9CF-1C494A88B20D}"/>
              </a:ext>
            </a:extLst>
          </p:cNvPr>
          <p:cNvSpPr txBox="1"/>
          <p:nvPr/>
        </p:nvSpPr>
        <p:spPr>
          <a:xfrm>
            <a:off x="-5143" y="6031789"/>
            <a:ext cx="12197155" cy="830997"/>
          </a:xfrm>
          <a:prstGeom prst="rect">
            <a:avLst/>
          </a:prstGeom>
          <a:solidFill>
            <a:schemeClr val="accent2">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dirty="0"/>
              <a:t>This week in our thoughts and prayers we will be exploring some of the Gifts and reflecting on how we can </a:t>
            </a:r>
            <a:r>
              <a:rPr lang="en-US" sz="2400" dirty="0" err="1"/>
              <a:t>recognise</a:t>
            </a:r>
            <a:r>
              <a:rPr lang="en-US" sz="2400" dirty="0"/>
              <a:t> and use these gifts in our own lives</a:t>
            </a:r>
          </a:p>
        </p:txBody>
      </p:sp>
      <p:pic>
        <p:nvPicPr>
          <p:cNvPr id="4" name="Picture 3" descr="The Gifts of the Spirit - YouTube">
            <a:extLst>
              <a:ext uri="{FF2B5EF4-FFF2-40B4-BE49-F238E27FC236}">
                <a16:creationId xmlns:a16="http://schemas.microsoft.com/office/drawing/2014/main" id="{EB00CDA4-DD5F-5842-E556-D1B18EA267E8}"/>
              </a:ext>
            </a:extLst>
          </p:cNvPr>
          <p:cNvPicPr>
            <a:picLocks noChangeAspect="1"/>
          </p:cNvPicPr>
          <p:nvPr/>
        </p:nvPicPr>
        <p:blipFill>
          <a:blip r:embed="rId2"/>
          <a:stretch>
            <a:fillRect/>
          </a:stretch>
        </p:blipFill>
        <p:spPr>
          <a:xfrm>
            <a:off x="4969063" y="1311544"/>
            <a:ext cx="7252076" cy="4054098"/>
          </a:xfrm>
          <a:prstGeom prst="rect">
            <a:avLst/>
          </a:prstGeom>
        </p:spPr>
      </p:pic>
    </p:spTree>
    <p:extLst>
      <p:ext uri="{BB962C8B-B14F-4D97-AF65-F5344CB8AC3E}">
        <p14:creationId xmlns:p14="http://schemas.microsoft.com/office/powerpoint/2010/main" val="681884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485DA7-DD63-F82C-9017-D04FA12F0225}"/>
              </a:ext>
            </a:extLst>
          </p:cNvPr>
          <p:cNvSpPr>
            <a:spLocks noGrp="1"/>
          </p:cNvSpPr>
          <p:nvPr>
            <p:ph type="title"/>
          </p:nvPr>
        </p:nvSpPr>
        <p:spPr>
          <a:xfrm>
            <a:off x="640080" y="242991"/>
            <a:ext cx="4368602" cy="1956841"/>
          </a:xfrm>
        </p:spPr>
        <p:txBody>
          <a:bodyPr anchor="b">
            <a:normAutofit/>
          </a:bodyPr>
          <a:lstStyle/>
          <a:p>
            <a:r>
              <a:rPr lang="en-US" dirty="0">
                <a:latin typeface="Modern Love"/>
              </a:rPr>
              <a:t>Wisdom</a:t>
            </a:r>
            <a:endParaRPr lang="en-US"/>
          </a:p>
        </p:txBody>
      </p:sp>
      <p:sp>
        <p:nvSpPr>
          <p:cNvPr id="13"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C4E57677-32DC-BC61-FA05-10DB76ED940F}"/>
              </a:ext>
            </a:extLst>
          </p:cNvPr>
          <p:cNvSpPr>
            <a:spLocks noGrp="1"/>
          </p:cNvSpPr>
          <p:nvPr>
            <p:ph idx="1"/>
          </p:nvPr>
        </p:nvSpPr>
        <p:spPr>
          <a:xfrm>
            <a:off x="640080" y="2872899"/>
            <a:ext cx="4243589" cy="3320668"/>
          </a:xfrm>
        </p:spPr>
        <p:txBody>
          <a:bodyPr vert="horz" lIns="91440" tIns="45720" rIns="91440" bIns="45720" rtlCol="0" anchor="t">
            <a:normAutofit/>
          </a:bodyPr>
          <a:lstStyle/>
          <a:p>
            <a:pPr marL="0" indent="0">
              <a:buNone/>
            </a:pPr>
            <a:r>
              <a:rPr lang="en-US" sz="2200" b="1" dirty="0">
                <a:latin typeface="Modern Love"/>
                <a:ea typeface="+mn-lt"/>
                <a:cs typeface="+mn-lt"/>
              </a:rPr>
              <a:t>Definition</a:t>
            </a:r>
            <a:r>
              <a:rPr lang="en-US" sz="2200" b="1" dirty="0">
                <a:ea typeface="+mn-lt"/>
                <a:cs typeface="+mn-lt"/>
              </a:rPr>
              <a:t>:</a:t>
            </a:r>
            <a:r>
              <a:rPr lang="en-US" sz="2200" dirty="0">
                <a:ea typeface="+mn-lt"/>
                <a:cs typeface="+mn-lt"/>
              </a:rPr>
              <a:t> The ability to give wise counsel and make decisions that reflect God's will and guidance.</a:t>
            </a:r>
            <a:endParaRPr lang="en-US" sz="2200" dirty="0"/>
          </a:p>
          <a:p>
            <a:pPr marL="0" indent="0">
              <a:buNone/>
            </a:pPr>
            <a:r>
              <a:rPr lang="en-US" sz="2200" b="1" dirty="0">
                <a:latin typeface="Modern Love"/>
                <a:ea typeface="+mn-lt"/>
                <a:cs typeface="+mn-lt"/>
              </a:rPr>
              <a:t>What it Looks Like</a:t>
            </a:r>
            <a:r>
              <a:rPr lang="en-US" sz="2200" b="1" dirty="0">
                <a:ea typeface="+mn-lt"/>
                <a:cs typeface="+mn-lt"/>
              </a:rPr>
              <a:t>:</a:t>
            </a:r>
            <a:r>
              <a:rPr lang="en-US" sz="2200" dirty="0">
                <a:ea typeface="+mn-lt"/>
                <a:cs typeface="+mn-lt"/>
              </a:rPr>
              <a:t> Offering advice that helps others navigate difficult situations with faith and integrity.</a:t>
            </a:r>
            <a:endParaRPr lang="en-US" dirty="0"/>
          </a:p>
          <a:p>
            <a:endParaRPr lang="en-US" sz="2200" dirty="0"/>
          </a:p>
        </p:txBody>
      </p:sp>
      <p:pic>
        <p:nvPicPr>
          <p:cNvPr id="4" name="Content Placeholder 3" descr="Wisdom vs Intelligence: what's the difference? - Hope Trust">
            <a:extLst>
              <a:ext uri="{FF2B5EF4-FFF2-40B4-BE49-F238E27FC236}">
                <a16:creationId xmlns:a16="http://schemas.microsoft.com/office/drawing/2014/main" id="{0ECF18E7-6EFA-851E-FC48-0D905519C019}"/>
              </a:ext>
            </a:extLst>
          </p:cNvPr>
          <p:cNvPicPr>
            <a:picLocks noChangeAspect="1"/>
          </p:cNvPicPr>
          <p:nvPr/>
        </p:nvPicPr>
        <p:blipFill>
          <a:blip r:embed="rId2"/>
          <a:srcRect l="22865" r="10182"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5" name="TextBox 4">
            <a:extLst>
              <a:ext uri="{FF2B5EF4-FFF2-40B4-BE49-F238E27FC236}">
                <a16:creationId xmlns:a16="http://schemas.microsoft.com/office/drawing/2014/main" id="{94C749C2-8514-059B-EB56-DF2D2370E179}"/>
              </a:ext>
            </a:extLst>
          </p:cNvPr>
          <p:cNvSpPr txBox="1"/>
          <p:nvPr/>
        </p:nvSpPr>
        <p:spPr>
          <a:xfrm>
            <a:off x="164757" y="6191352"/>
            <a:ext cx="5326418" cy="656628"/>
          </a:xfrm>
          <a:prstGeom prst="rect">
            <a:avLst/>
          </a:prstGeom>
          <a:solidFill>
            <a:schemeClr val="accent2">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i="1"/>
              <a:t>"To one there is given through the Spirit a message of wisdom..."</a:t>
            </a:r>
            <a:r>
              <a:rPr lang="en-US"/>
              <a:t> — 1 Corinthians 12:8</a:t>
            </a:r>
          </a:p>
        </p:txBody>
      </p:sp>
    </p:spTree>
    <p:extLst>
      <p:ext uri="{BB962C8B-B14F-4D97-AF65-F5344CB8AC3E}">
        <p14:creationId xmlns:p14="http://schemas.microsoft.com/office/powerpoint/2010/main" val="33673073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1CEEABB-BFEF-3199-0528-D1E7F149B992}"/>
              </a:ext>
            </a:extLst>
          </p:cNvPr>
          <p:cNvSpPr>
            <a:spLocks noGrp="1"/>
          </p:cNvSpPr>
          <p:nvPr>
            <p:ph type="title"/>
          </p:nvPr>
        </p:nvSpPr>
        <p:spPr>
          <a:xfrm>
            <a:off x="838201" y="365125"/>
            <a:ext cx="5251316" cy="1807305"/>
          </a:xfrm>
        </p:spPr>
        <p:txBody>
          <a:bodyPr>
            <a:normAutofit/>
          </a:bodyPr>
          <a:lstStyle/>
          <a:p>
            <a:r>
              <a:rPr lang="en-US" dirty="0">
                <a:latin typeface="Modern Love"/>
              </a:rPr>
              <a:t>Malala Yousafzai</a:t>
            </a:r>
          </a:p>
        </p:txBody>
      </p:sp>
      <p:sp>
        <p:nvSpPr>
          <p:cNvPr id="3" name="Content Placeholder 2">
            <a:extLst>
              <a:ext uri="{FF2B5EF4-FFF2-40B4-BE49-F238E27FC236}">
                <a16:creationId xmlns:a16="http://schemas.microsoft.com/office/drawing/2014/main" id="{99C1AC6B-812D-F5DA-1279-D7B50F1A36F6}"/>
              </a:ext>
            </a:extLst>
          </p:cNvPr>
          <p:cNvSpPr>
            <a:spLocks noGrp="1"/>
          </p:cNvSpPr>
          <p:nvPr>
            <p:ph idx="1"/>
          </p:nvPr>
        </p:nvSpPr>
        <p:spPr>
          <a:xfrm>
            <a:off x="838200" y="2333297"/>
            <a:ext cx="4619621" cy="3843666"/>
          </a:xfrm>
        </p:spPr>
        <p:txBody>
          <a:bodyPr vert="horz" lIns="91440" tIns="45720" rIns="91440" bIns="45720" rtlCol="0" anchor="t">
            <a:normAutofit/>
          </a:bodyPr>
          <a:lstStyle/>
          <a:p>
            <a:pPr marL="0" indent="0">
              <a:buNone/>
            </a:pPr>
            <a:r>
              <a:rPr lang="en-US" sz="2000" dirty="0">
                <a:ea typeface="+mn-lt"/>
                <a:cs typeface="+mn-lt"/>
              </a:rPr>
              <a:t>Malala Yousafzai is a powerful example of wisdom. After surviving a brutal attack by the Taliban for advocating girls' education in Pakistan, she chose not to seek revenge but instead focused on peace and education reform. </a:t>
            </a:r>
          </a:p>
          <a:p>
            <a:pPr marL="0" indent="0">
              <a:buNone/>
            </a:pPr>
            <a:r>
              <a:rPr lang="en-US" sz="2000" dirty="0">
                <a:ea typeface="+mn-lt"/>
                <a:cs typeface="+mn-lt"/>
              </a:rPr>
              <a:t>Her decision to use her voice to promote the importance of education on a global scale shows remarkable wisdom and courage. She became the youngest-ever Nobel Peace Prize laureate at just 17 years old, demonstrating how wise choices can create a lasting impact.</a:t>
            </a:r>
            <a:endParaRPr lang="en-US" sz="2000" dirty="0"/>
          </a:p>
          <a:p>
            <a:endParaRPr lang="en-US" sz="2000"/>
          </a:p>
        </p:txBody>
      </p:sp>
      <p:pic>
        <p:nvPicPr>
          <p:cNvPr id="5" name="Picture 4" descr="Malala Yousafzai on How Filmmaking Supports Activism">
            <a:extLst>
              <a:ext uri="{FF2B5EF4-FFF2-40B4-BE49-F238E27FC236}">
                <a16:creationId xmlns:a16="http://schemas.microsoft.com/office/drawing/2014/main" id="{0AAF22D8-44A0-4999-C2B0-9308E9F61C59}"/>
              </a:ext>
            </a:extLst>
          </p:cNvPr>
          <p:cNvPicPr>
            <a:picLocks noChangeAspect="1"/>
          </p:cNvPicPr>
          <p:nvPr/>
        </p:nvPicPr>
        <p:blipFill>
          <a:blip r:embed="rId2"/>
          <a:srcRect l="26796" r="24296"/>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4548274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sking for Wisdom in Faith | Stand in the Storm">
            <a:extLst>
              <a:ext uri="{FF2B5EF4-FFF2-40B4-BE49-F238E27FC236}">
                <a16:creationId xmlns:a16="http://schemas.microsoft.com/office/drawing/2014/main" id="{0007980A-E771-19C9-EF1D-D50CD406A325}"/>
              </a:ext>
            </a:extLst>
          </p:cNvPr>
          <p:cNvPicPr>
            <a:picLocks noChangeAspect="1"/>
          </p:cNvPicPr>
          <p:nvPr/>
        </p:nvPicPr>
        <p:blipFill>
          <a:blip r:embed="rId2"/>
          <a:srcRect l="4003" r="2277"/>
          <a:stretch/>
        </p:blipFill>
        <p:spPr>
          <a:xfrm>
            <a:off x="1" y="10"/>
            <a:ext cx="9669642" cy="6857990"/>
          </a:xfrm>
          <a:prstGeom prst="rect">
            <a:avLst/>
          </a:prstGeom>
        </p:spPr>
      </p:pic>
      <p:sp>
        <p:nvSpPr>
          <p:cNvPr id="11" name="Rectangle 1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3A394FE-4A94-D339-202B-B3F3FA705415}"/>
              </a:ext>
            </a:extLst>
          </p:cNvPr>
          <p:cNvSpPr>
            <a:spLocks noGrp="1"/>
          </p:cNvSpPr>
          <p:nvPr>
            <p:ph type="title"/>
          </p:nvPr>
        </p:nvSpPr>
        <p:spPr>
          <a:xfrm>
            <a:off x="7531610" y="365125"/>
            <a:ext cx="3822189" cy="1899912"/>
          </a:xfrm>
        </p:spPr>
        <p:txBody>
          <a:bodyPr>
            <a:normAutofit/>
          </a:bodyPr>
          <a:lstStyle/>
          <a:p>
            <a:r>
              <a:rPr lang="en-US" sz="4000" dirty="0">
                <a:latin typeface="Modern Love"/>
              </a:rPr>
              <a:t>Questions to ask yourself</a:t>
            </a:r>
          </a:p>
        </p:txBody>
      </p:sp>
      <p:sp>
        <p:nvSpPr>
          <p:cNvPr id="3" name="Content Placeholder 2">
            <a:extLst>
              <a:ext uri="{FF2B5EF4-FFF2-40B4-BE49-F238E27FC236}">
                <a16:creationId xmlns:a16="http://schemas.microsoft.com/office/drawing/2014/main" id="{E63DD3AE-957A-6517-2C8B-7C75AB4D20E3}"/>
              </a:ext>
            </a:extLst>
          </p:cNvPr>
          <p:cNvSpPr>
            <a:spLocks noGrp="1"/>
          </p:cNvSpPr>
          <p:nvPr>
            <p:ph idx="1"/>
          </p:nvPr>
        </p:nvSpPr>
        <p:spPr>
          <a:xfrm>
            <a:off x="7531610" y="2434201"/>
            <a:ext cx="3822189" cy="3742762"/>
          </a:xfrm>
        </p:spPr>
        <p:txBody>
          <a:bodyPr vert="horz" lIns="91440" tIns="45720" rIns="91440" bIns="45720" rtlCol="0" anchor="t">
            <a:normAutofit fontScale="92500" lnSpcReduction="10000"/>
          </a:bodyPr>
          <a:lstStyle/>
          <a:p>
            <a:r>
              <a:rPr lang="en-US" dirty="0">
                <a:ea typeface="+mn-lt"/>
                <a:cs typeface="+mn-lt"/>
              </a:rPr>
              <a:t>How can you offer wisdom to those around you?</a:t>
            </a:r>
            <a:endParaRPr lang="en-US"/>
          </a:p>
          <a:p>
            <a:endParaRPr lang="en-US" dirty="0">
              <a:ea typeface="+mn-lt"/>
              <a:cs typeface="+mn-lt"/>
            </a:endParaRPr>
          </a:p>
          <a:p>
            <a:r>
              <a:rPr lang="en-US" dirty="0">
                <a:ea typeface="+mn-lt"/>
                <a:cs typeface="+mn-lt"/>
              </a:rPr>
              <a:t>Think of a recent situation where you shared advice that helped someone. How did it reflect God’s guidance?</a:t>
            </a:r>
            <a:endParaRPr lang="en-US" dirty="0"/>
          </a:p>
          <a:p>
            <a:endParaRPr lang="en-US" sz="2000"/>
          </a:p>
        </p:txBody>
      </p:sp>
    </p:spTree>
    <p:extLst>
      <p:ext uri="{BB962C8B-B14F-4D97-AF65-F5344CB8AC3E}">
        <p14:creationId xmlns:p14="http://schemas.microsoft.com/office/powerpoint/2010/main" val="37551840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0</Words>
  <Application>Microsoft Office PowerPoint</Application>
  <PresentationFormat>Widescreen</PresentationFormat>
  <Paragraphs>0</Paragraphs>
  <Slides>29</Slides>
  <Notes>0</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PowerPoint Presentation</vt:lpstr>
      <vt:lpstr>PowerPoint Presentation</vt:lpstr>
      <vt:lpstr>PowerPoint Presentation</vt:lpstr>
      <vt:lpstr>2025 is a Jubilee Year in the Catholic Church</vt:lpstr>
      <vt:lpstr>PowerPoint Presentation</vt:lpstr>
      <vt:lpstr>What does our theme mean?</vt:lpstr>
      <vt:lpstr>Wisdom</vt:lpstr>
      <vt:lpstr>Malala Yousafzai</vt:lpstr>
      <vt:lpstr>Questions to ask yourself</vt:lpstr>
      <vt:lpstr> Knowledge</vt:lpstr>
      <vt:lpstr>Albert Einstein</vt:lpstr>
      <vt:lpstr>Questions to discuss in pairs</vt:lpstr>
      <vt:lpstr>Let Us Pray</vt:lpstr>
      <vt:lpstr>PowerPoint Presentation</vt:lpstr>
      <vt:lpstr> Faith</vt:lpstr>
      <vt:lpstr>Bethany Hamilton</vt:lpstr>
      <vt:lpstr>Questions to ask yourself</vt:lpstr>
      <vt:lpstr>Miracles</vt:lpstr>
      <vt:lpstr>PowerPoint Presentation</vt:lpstr>
      <vt:lpstr>Let Us Pray</vt:lpstr>
      <vt:lpstr>PowerPoint Presentation</vt:lpstr>
      <vt:lpstr> Prophecy</vt:lpstr>
      <vt:lpstr>PowerPoint Presentation</vt:lpstr>
      <vt:lpstr>Let's Reflect</vt:lpstr>
      <vt:lpstr>Let Us Pray</vt:lpstr>
      <vt:lpstr>PowerPoint Presentation</vt:lpstr>
      <vt:lpstr>A message from Bishop Stephen Wright about the Jubilee Year</vt:lpstr>
      <vt:lpstr>Meet ‘Luce’: The Vatican’s cartoon mascot for Jubilee 2025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347</cp:revision>
  <dcterms:created xsi:type="dcterms:W3CDTF">2025-01-09T11:49:13Z</dcterms:created>
  <dcterms:modified xsi:type="dcterms:W3CDTF">2025-01-16T16:34:02Z</dcterms:modified>
</cp:coreProperties>
</file>