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72" r:id="rId5"/>
    <p:sldId id="288" r:id="rId6"/>
    <p:sldId id="398" r:id="rId7"/>
    <p:sldId id="330" r:id="rId8"/>
    <p:sldId id="399" r:id="rId9"/>
    <p:sldId id="446" r:id="rId10"/>
    <p:sldId id="435" r:id="rId11"/>
    <p:sldId id="447" r:id="rId12"/>
    <p:sldId id="448" r:id="rId13"/>
    <p:sldId id="449" r:id="rId14"/>
    <p:sldId id="450" r:id="rId15"/>
    <p:sldId id="451" r:id="rId16"/>
    <p:sldId id="453" r:id="rId17"/>
    <p:sldId id="452" r:id="rId18"/>
    <p:sldId id="459" r:id="rId19"/>
    <p:sldId id="460" r:id="rId20"/>
    <p:sldId id="455" r:id="rId21"/>
    <p:sldId id="457" r:id="rId22"/>
    <p:sldId id="458" r:id="rId23"/>
    <p:sldId id="377" r:id="rId24"/>
    <p:sldId id="418" r:id="rId25"/>
    <p:sldId id="440"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FA1"/>
    <a:srgbClr val="FCFFDE"/>
    <a:srgbClr val="FFAA96"/>
    <a:srgbClr val="186962"/>
    <a:srgbClr val="FEFBEA"/>
    <a:srgbClr val="9BFC62"/>
    <a:srgbClr val="FF57B6"/>
    <a:srgbClr val="A480FF"/>
    <a:srgbClr val="FC6D6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21ACA1-CA4D-556D-15A4-D48D52F276BF}" v="3" dt="2024-10-23T15:30:21.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7"/>
    <p:restoredTop sz="94609"/>
  </p:normalViewPr>
  <p:slideViewPr>
    <p:cSldViewPr snapToGrid="0">
      <p:cViewPr varScale="1">
        <p:scale>
          <a:sx n="147" d="100"/>
          <a:sy n="147" d="100"/>
        </p:scale>
        <p:origin x="10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SRkZ9-j1Xvw?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I7pir626jx8?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CDBE482B-34F6-F7CF-50C2-DFD93D37DB3A}"/>
              </a:ext>
            </a:extLst>
          </p:cNvPr>
          <p:cNvSpPr txBox="1"/>
          <p:nvPr/>
        </p:nvSpPr>
        <p:spPr>
          <a:xfrm>
            <a:off x="181457" y="5557654"/>
            <a:ext cx="1181706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solidFill>
                  <a:srgbClr val="0D0D0D"/>
                </a:solidFill>
                <a:latin typeface="Modern Love"/>
                <a:ea typeface="+mn-lt"/>
                <a:cs typeface="+mn-lt"/>
              </a:rPr>
              <a:t>“Greater love hath no man than this, that one man lay down his life for his friends." (John 15:13)</a:t>
            </a:r>
            <a:endParaRPr lang="en-US" sz="3600">
              <a:solidFill>
                <a:srgbClr val="0D0D0D"/>
              </a:solidFill>
              <a:latin typeface="Modern Love"/>
              <a:ea typeface="Calibri"/>
              <a:cs typeface="Calibri"/>
            </a:endParaRPr>
          </a:p>
        </p:txBody>
      </p:sp>
      <p:sp>
        <p:nvSpPr>
          <p:cNvPr id="5" name="TextBox 4">
            <a:extLst>
              <a:ext uri="{FF2B5EF4-FFF2-40B4-BE49-F238E27FC236}">
                <a16:creationId xmlns:a16="http://schemas.microsoft.com/office/drawing/2014/main" id="{987C9C16-532A-5D33-593D-772EAE81C1AC}"/>
              </a:ext>
            </a:extLst>
          </p:cNvPr>
          <p:cNvSpPr txBox="1"/>
          <p:nvPr/>
        </p:nvSpPr>
        <p:spPr>
          <a:xfrm>
            <a:off x="-1196087" y="33855"/>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Modern Love Caps"/>
              </a:rPr>
              <a:t>THOUGHTS AND PRAYERS 4th of November – 8th of November</a:t>
            </a:r>
            <a:endParaRPr lang="en-US" sz="3200"/>
          </a:p>
        </p:txBody>
      </p:sp>
      <p:sp>
        <p:nvSpPr>
          <p:cNvPr id="6" name="TextBox 5">
            <a:extLst>
              <a:ext uri="{FF2B5EF4-FFF2-40B4-BE49-F238E27FC236}">
                <a16:creationId xmlns:a16="http://schemas.microsoft.com/office/drawing/2014/main" id="{CAEBB678-99DD-4620-A8FA-79F04E2BAE34}"/>
              </a:ext>
            </a:extLst>
          </p:cNvPr>
          <p:cNvSpPr txBox="1"/>
          <p:nvPr/>
        </p:nvSpPr>
        <p:spPr>
          <a:xfrm>
            <a:off x="-3304601" y="610812"/>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Modern Love Caps"/>
              </a:rPr>
              <a:t>THEME OF THE WEEK: Remembrance</a:t>
            </a:r>
            <a:endParaRPr lang="en-US"/>
          </a:p>
        </p:txBody>
      </p:sp>
      <p:pic>
        <p:nvPicPr>
          <p:cNvPr id="4" name="Picture 3" descr="A person on a horse in a field of flowers&#10;&#10;Description automatically generated">
            <a:extLst>
              <a:ext uri="{FF2B5EF4-FFF2-40B4-BE49-F238E27FC236}">
                <a16:creationId xmlns:a16="http://schemas.microsoft.com/office/drawing/2014/main" id="{9AA484D4-86D0-2A9F-6FF2-DF8D9E01A64F}"/>
              </a:ext>
            </a:extLst>
          </p:cNvPr>
          <p:cNvPicPr>
            <a:picLocks noChangeAspect="1"/>
          </p:cNvPicPr>
          <p:nvPr/>
        </p:nvPicPr>
        <p:blipFill>
          <a:blip r:embed="rId2"/>
          <a:srcRect t="10728" r="1488" b="4598"/>
          <a:stretch/>
        </p:blipFill>
        <p:spPr>
          <a:xfrm>
            <a:off x="1826172" y="1326931"/>
            <a:ext cx="8555271" cy="4191005"/>
          </a:xfrm>
          <a:prstGeom prst="rect">
            <a:avLst/>
          </a:prstGeom>
        </p:spPr>
      </p:pic>
    </p:spTree>
    <p:extLst>
      <p:ext uri="{BB962C8B-B14F-4D97-AF65-F5344CB8AC3E}">
        <p14:creationId xmlns:p14="http://schemas.microsoft.com/office/powerpoint/2010/main" val="3408021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a:t>
            </a:r>
          </a:p>
        </p:txBody>
      </p:sp>
      <p:sp>
        <p:nvSpPr>
          <p:cNvPr id="2" name="Title 1">
            <a:extLst>
              <a:ext uri="{FF2B5EF4-FFF2-40B4-BE49-F238E27FC236}">
                <a16:creationId xmlns:a16="http://schemas.microsoft.com/office/drawing/2014/main" id="{571C4FF2-3C1D-001C-01CF-20A66975BDD2}"/>
              </a:ext>
            </a:extLst>
          </p:cNvPr>
          <p:cNvSpPr>
            <a:spLocks noGrp="1"/>
          </p:cNvSpPr>
          <p:nvPr>
            <p:ph type="title"/>
          </p:nvPr>
        </p:nvSpPr>
        <p:spPr>
          <a:xfrm>
            <a:off x="526590" y="165093"/>
            <a:ext cx="11018520" cy="1434415"/>
          </a:xfrm>
        </p:spPr>
        <p:txBody>
          <a:bodyPr anchor="b">
            <a:normAutofit/>
          </a:bodyPr>
          <a:lstStyle/>
          <a:p>
            <a:r>
              <a:rPr lang="en-US" sz="5400">
                <a:latin typeface="Modern Love"/>
              </a:rPr>
              <a:t>Suffering</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17477B-119A-3992-2C4E-10AD537570AB}"/>
              </a:ext>
            </a:extLst>
          </p:cNvPr>
          <p:cNvSpPr txBox="1"/>
          <p:nvPr/>
        </p:nvSpPr>
        <p:spPr>
          <a:xfrm>
            <a:off x="329867" y="2415040"/>
            <a:ext cx="4616741"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Who suffers as a result of war and conflict? </a:t>
            </a:r>
          </a:p>
          <a:p>
            <a:pPr algn="ctr"/>
            <a:endParaRPr lang="en-US" sz="3200"/>
          </a:p>
          <a:p>
            <a:pPr algn="ctr"/>
            <a:r>
              <a:rPr lang="en-US" sz="3200"/>
              <a:t>Create a list of all of the people that you think are impacted by war and conflict.</a:t>
            </a:r>
          </a:p>
        </p:txBody>
      </p:sp>
      <p:pic>
        <p:nvPicPr>
          <p:cNvPr id="7" name="Picture 6" descr="World War II History: Battle of Britain ...">
            <a:extLst>
              <a:ext uri="{FF2B5EF4-FFF2-40B4-BE49-F238E27FC236}">
                <a16:creationId xmlns:a16="http://schemas.microsoft.com/office/drawing/2014/main" id="{3D3EF487-DA2A-F75A-3FC2-A49953515859}"/>
              </a:ext>
            </a:extLst>
          </p:cNvPr>
          <p:cNvPicPr>
            <a:picLocks noChangeAspect="1"/>
          </p:cNvPicPr>
          <p:nvPr/>
        </p:nvPicPr>
        <p:blipFill>
          <a:blip r:embed="rId2"/>
          <a:stretch>
            <a:fillRect/>
          </a:stretch>
        </p:blipFill>
        <p:spPr>
          <a:xfrm>
            <a:off x="8793764" y="3994967"/>
            <a:ext cx="3388066" cy="2523609"/>
          </a:xfrm>
          <a:prstGeom prst="rect">
            <a:avLst/>
          </a:prstGeom>
        </p:spPr>
      </p:pic>
      <p:pic>
        <p:nvPicPr>
          <p:cNvPr id="8" name="Picture 7" descr="Growing Up In The Second World War | Imperial War Museums">
            <a:extLst>
              <a:ext uri="{FF2B5EF4-FFF2-40B4-BE49-F238E27FC236}">
                <a16:creationId xmlns:a16="http://schemas.microsoft.com/office/drawing/2014/main" id="{218B27C8-3539-21DB-538B-F87822F5E840}"/>
              </a:ext>
            </a:extLst>
          </p:cNvPr>
          <p:cNvPicPr>
            <a:picLocks noChangeAspect="1"/>
          </p:cNvPicPr>
          <p:nvPr/>
        </p:nvPicPr>
        <p:blipFill>
          <a:blip r:embed="rId3"/>
          <a:stretch>
            <a:fillRect/>
          </a:stretch>
        </p:blipFill>
        <p:spPr>
          <a:xfrm>
            <a:off x="5167183" y="3814459"/>
            <a:ext cx="3597875" cy="2699271"/>
          </a:xfrm>
          <a:prstGeom prst="rect">
            <a:avLst/>
          </a:prstGeom>
        </p:spPr>
      </p:pic>
      <p:pic>
        <p:nvPicPr>
          <p:cNvPr id="6" name="Picture 5" descr="World War II Battles: Timeline | HISTORY">
            <a:extLst>
              <a:ext uri="{FF2B5EF4-FFF2-40B4-BE49-F238E27FC236}">
                <a16:creationId xmlns:a16="http://schemas.microsoft.com/office/drawing/2014/main" id="{E987230D-0859-A063-B126-B239EFD37B77}"/>
              </a:ext>
            </a:extLst>
          </p:cNvPr>
          <p:cNvPicPr>
            <a:picLocks noChangeAspect="1"/>
          </p:cNvPicPr>
          <p:nvPr/>
        </p:nvPicPr>
        <p:blipFill>
          <a:blip r:embed="rId4"/>
          <a:stretch>
            <a:fillRect/>
          </a:stretch>
        </p:blipFill>
        <p:spPr>
          <a:xfrm>
            <a:off x="6564047" y="1194959"/>
            <a:ext cx="4968445" cy="2804982"/>
          </a:xfrm>
          <a:prstGeom prst="rect">
            <a:avLst/>
          </a:prstGeom>
        </p:spPr>
      </p:pic>
    </p:spTree>
    <p:extLst>
      <p:ext uri="{BB962C8B-B14F-4D97-AF65-F5344CB8AC3E}">
        <p14:creationId xmlns:p14="http://schemas.microsoft.com/office/powerpoint/2010/main" val="2390863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4FF2-3C1D-001C-01CF-20A66975BDD2}"/>
              </a:ext>
            </a:extLst>
          </p:cNvPr>
          <p:cNvSpPr>
            <a:spLocks noGrp="1"/>
          </p:cNvSpPr>
          <p:nvPr>
            <p:ph type="title"/>
          </p:nvPr>
        </p:nvSpPr>
        <p:spPr>
          <a:xfrm>
            <a:off x="526590" y="165093"/>
            <a:ext cx="11018520" cy="1434415"/>
          </a:xfrm>
        </p:spPr>
        <p:txBody>
          <a:bodyPr anchor="b">
            <a:normAutofit/>
          </a:bodyPr>
          <a:lstStyle/>
          <a:p>
            <a:r>
              <a:rPr lang="en-US" sz="5400">
                <a:latin typeface="Modern Love"/>
              </a:rPr>
              <a:t>Listen to this song...</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17477B-119A-3992-2C4E-10AD537570AB}"/>
              </a:ext>
            </a:extLst>
          </p:cNvPr>
          <p:cNvSpPr txBox="1"/>
          <p:nvPr/>
        </p:nvSpPr>
        <p:spPr>
          <a:xfrm>
            <a:off x="7496786" y="1972256"/>
            <a:ext cx="461674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Who else suffers as a result of conflict?</a:t>
            </a:r>
          </a:p>
          <a:p>
            <a:pPr algn="ctr"/>
            <a:endParaRPr lang="en-US" sz="3200"/>
          </a:p>
          <a:p>
            <a:pPr algn="ctr"/>
            <a:r>
              <a:rPr lang="en-US" sz="3200"/>
              <a:t>What does it mean to 'keep the home fires burning'?</a:t>
            </a:r>
          </a:p>
          <a:p>
            <a:pPr algn="ctr"/>
            <a:endParaRPr lang="en-US" sz="3200"/>
          </a:p>
          <a:p>
            <a:pPr algn="ctr"/>
            <a:r>
              <a:rPr lang="en-US" sz="3200"/>
              <a:t>How does this song make you feel? Why?</a:t>
            </a:r>
          </a:p>
        </p:txBody>
      </p:sp>
      <p:pic>
        <p:nvPicPr>
          <p:cNvPr id="4" name="Online Media 3" descr="The D-Day Darlings - Keep the Home Fires Burning (Official Video)">
            <a:hlinkClick r:id="" action="ppaction://media"/>
            <a:extLst>
              <a:ext uri="{FF2B5EF4-FFF2-40B4-BE49-F238E27FC236}">
                <a16:creationId xmlns:a16="http://schemas.microsoft.com/office/drawing/2014/main" id="{544B4651-3520-6994-33CB-FB94689403B0}"/>
              </a:ext>
            </a:extLst>
          </p:cNvPr>
          <p:cNvPicPr>
            <a:picLocks noRot="1" noChangeAspect="1"/>
          </p:cNvPicPr>
          <p:nvPr>
            <a:videoFile r:link="rId1"/>
          </p:nvPr>
        </p:nvPicPr>
        <p:blipFill>
          <a:blip r:embed="rId3"/>
          <a:stretch>
            <a:fillRect/>
          </a:stretch>
        </p:blipFill>
        <p:spPr>
          <a:xfrm>
            <a:off x="378544" y="2176780"/>
            <a:ext cx="6730133" cy="3802525"/>
          </a:xfrm>
          <a:prstGeom prst="rect">
            <a:avLst/>
          </a:prstGeom>
        </p:spPr>
      </p:pic>
    </p:spTree>
    <p:extLst>
      <p:ext uri="{BB962C8B-B14F-4D97-AF65-F5344CB8AC3E}">
        <p14:creationId xmlns:p14="http://schemas.microsoft.com/office/powerpoint/2010/main" val="1464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169270" y="353392"/>
            <a:ext cx="6229741" cy="5914005"/>
          </a:xfrm>
        </p:spPr>
        <p:txBody>
          <a:bodyPr vert="horz" lIns="91440" tIns="45720" rIns="91440" bIns="45720" rtlCol="0" anchor="t">
            <a:noAutofit/>
          </a:bodyPr>
          <a:lstStyle/>
          <a:p>
            <a:pPr marL="0" indent="0">
              <a:buNone/>
            </a:pPr>
            <a:r>
              <a:rPr lang="en-US" sz="4800">
                <a:latin typeface="Modern Love"/>
              </a:rPr>
              <a:t>Lord, </a:t>
            </a:r>
            <a:endParaRPr lang="en-US">
              <a:ea typeface="+mn-lt"/>
              <a:cs typeface="+mn-lt"/>
            </a:endParaRPr>
          </a:p>
          <a:p>
            <a:pPr marL="0" indent="0">
              <a:buNone/>
            </a:pPr>
            <a:r>
              <a:rPr lang="en-US" sz="3000">
                <a:ea typeface="+mn-lt"/>
                <a:cs typeface="+mn-lt"/>
              </a:rPr>
              <a:t>Let us remember the families and loved ones who are left behind when soldiers go to war. We pray for those who miss them, for the empty chairs at the dinner table and the quiet moments of longing in their hearts. Wrap them in Your comfort and strength and help them feel Your presence with them. Help us remember that no matter how far apart we are, your love connects us all.</a:t>
            </a:r>
            <a:endParaRPr lang="en-US" sz="3000"/>
          </a:p>
          <a:p>
            <a:pPr marL="0" indent="0">
              <a:buNone/>
            </a:pPr>
            <a:r>
              <a:rPr lang="en-US" sz="4000">
                <a:latin typeface="Modern Love"/>
              </a:rPr>
              <a:t>Amen</a:t>
            </a:r>
            <a:br>
              <a:rPr lang="en-US"/>
            </a:br>
            <a:endParaRPr lang="en-US">
              <a:solidFill>
                <a:srgbClr val="000000"/>
              </a:solidFill>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46200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CDBE482B-34F6-F7CF-50C2-DFD93D37DB3A}"/>
              </a:ext>
            </a:extLst>
          </p:cNvPr>
          <p:cNvSpPr txBox="1"/>
          <p:nvPr/>
        </p:nvSpPr>
        <p:spPr>
          <a:xfrm>
            <a:off x="181457" y="5557654"/>
            <a:ext cx="1181706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solidFill>
                  <a:srgbClr val="0D0D0D"/>
                </a:solidFill>
                <a:latin typeface="Modern Love"/>
                <a:ea typeface="+mn-lt"/>
                <a:cs typeface="+mn-lt"/>
              </a:rPr>
              <a:t>“Greater love hath no man than this, that one man lay down his life for his friends." (John 15:13)</a:t>
            </a:r>
            <a:endParaRPr lang="en-US" sz="3600">
              <a:solidFill>
                <a:srgbClr val="0D0D0D"/>
              </a:solidFill>
              <a:latin typeface="Modern Love"/>
              <a:ea typeface="Calibri"/>
              <a:cs typeface="Calibri"/>
            </a:endParaRPr>
          </a:p>
        </p:txBody>
      </p:sp>
      <p:sp>
        <p:nvSpPr>
          <p:cNvPr id="5" name="TextBox 4">
            <a:extLst>
              <a:ext uri="{FF2B5EF4-FFF2-40B4-BE49-F238E27FC236}">
                <a16:creationId xmlns:a16="http://schemas.microsoft.com/office/drawing/2014/main" id="{987C9C16-532A-5D33-593D-772EAE81C1AC}"/>
              </a:ext>
            </a:extLst>
          </p:cNvPr>
          <p:cNvSpPr txBox="1"/>
          <p:nvPr/>
        </p:nvSpPr>
        <p:spPr>
          <a:xfrm>
            <a:off x="-1196087" y="33855"/>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Modern Love Caps"/>
              </a:rPr>
              <a:t>THOUGHTS AND PRAYERS 4th of November – 8th of November</a:t>
            </a:r>
            <a:endParaRPr lang="en-US" sz="3200"/>
          </a:p>
        </p:txBody>
      </p:sp>
      <p:sp>
        <p:nvSpPr>
          <p:cNvPr id="6" name="TextBox 5">
            <a:extLst>
              <a:ext uri="{FF2B5EF4-FFF2-40B4-BE49-F238E27FC236}">
                <a16:creationId xmlns:a16="http://schemas.microsoft.com/office/drawing/2014/main" id="{CAEBB678-99DD-4620-A8FA-79F04E2BAE34}"/>
              </a:ext>
            </a:extLst>
          </p:cNvPr>
          <p:cNvSpPr txBox="1"/>
          <p:nvPr/>
        </p:nvSpPr>
        <p:spPr>
          <a:xfrm>
            <a:off x="-3304601" y="610812"/>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Modern Love Caps"/>
              </a:rPr>
              <a:t>THEME OF THE WEEK: Remembrance</a:t>
            </a:r>
            <a:endParaRPr lang="en-US"/>
          </a:p>
        </p:txBody>
      </p:sp>
      <p:pic>
        <p:nvPicPr>
          <p:cNvPr id="4" name="Picture 3" descr="A person on a horse in a field of flowers&#10;&#10;Description automatically generated">
            <a:extLst>
              <a:ext uri="{FF2B5EF4-FFF2-40B4-BE49-F238E27FC236}">
                <a16:creationId xmlns:a16="http://schemas.microsoft.com/office/drawing/2014/main" id="{9AA484D4-86D0-2A9F-6FF2-DF8D9E01A64F}"/>
              </a:ext>
            </a:extLst>
          </p:cNvPr>
          <p:cNvPicPr>
            <a:picLocks noChangeAspect="1"/>
          </p:cNvPicPr>
          <p:nvPr/>
        </p:nvPicPr>
        <p:blipFill>
          <a:blip r:embed="rId2"/>
          <a:srcRect t="10728" r="1488" b="4598"/>
          <a:stretch/>
        </p:blipFill>
        <p:spPr>
          <a:xfrm>
            <a:off x="1826172" y="1326931"/>
            <a:ext cx="8555271" cy="4191005"/>
          </a:xfrm>
          <a:prstGeom prst="rect">
            <a:avLst/>
          </a:prstGeom>
        </p:spPr>
      </p:pic>
    </p:spTree>
    <p:extLst>
      <p:ext uri="{BB962C8B-B14F-4D97-AF65-F5344CB8AC3E}">
        <p14:creationId xmlns:p14="http://schemas.microsoft.com/office/powerpoint/2010/main" val="3552583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4FF2-3C1D-001C-01CF-20A66975BDD2}"/>
              </a:ext>
            </a:extLst>
          </p:cNvPr>
          <p:cNvSpPr>
            <a:spLocks noGrp="1"/>
          </p:cNvSpPr>
          <p:nvPr>
            <p:ph type="title"/>
          </p:nvPr>
        </p:nvSpPr>
        <p:spPr>
          <a:xfrm>
            <a:off x="572493" y="238539"/>
            <a:ext cx="11018520" cy="1434415"/>
          </a:xfrm>
          <a:noFill/>
        </p:spPr>
        <p:txBody>
          <a:bodyPr anchor="b">
            <a:normAutofit fontScale="90000"/>
          </a:bodyPr>
          <a:lstStyle/>
          <a:p>
            <a:r>
              <a:rPr lang="en-US" sz="5400">
                <a:latin typeface="Modern Love"/>
              </a:rPr>
              <a:t>The importance of remembering history...</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A53A649-68D7-0A9A-947E-7BDF3E07DB21}"/>
              </a:ext>
            </a:extLst>
          </p:cNvPr>
          <p:cNvSpPr txBox="1"/>
          <p:nvPr/>
        </p:nvSpPr>
        <p:spPr>
          <a:xfrm>
            <a:off x="612382" y="2552738"/>
            <a:ext cx="4878154"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Jamie in 13Y takes part in WWII re-enactments. For example, as part of his work experience he took part in a D-Day re-enactment which took place at Blyth Battery.</a:t>
            </a:r>
            <a:endParaRPr lang="en-US"/>
          </a:p>
        </p:txBody>
      </p:sp>
      <p:pic>
        <p:nvPicPr>
          <p:cNvPr id="5" name="Picture 4" descr="Crowds flock to Blyth for annual Second World War re-enactment showcase">
            <a:extLst>
              <a:ext uri="{FF2B5EF4-FFF2-40B4-BE49-F238E27FC236}">
                <a16:creationId xmlns:a16="http://schemas.microsoft.com/office/drawing/2014/main" id="{7BDD82FE-4AEB-86DA-AE44-8C01A5357C8E}"/>
              </a:ext>
            </a:extLst>
          </p:cNvPr>
          <p:cNvPicPr>
            <a:picLocks noChangeAspect="1"/>
          </p:cNvPicPr>
          <p:nvPr/>
        </p:nvPicPr>
        <p:blipFill>
          <a:blip r:embed="rId2"/>
          <a:stretch>
            <a:fillRect/>
          </a:stretch>
        </p:blipFill>
        <p:spPr>
          <a:xfrm>
            <a:off x="5599670" y="2235859"/>
            <a:ext cx="6367847" cy="4178011"/>
          </a:xfrm>
          <a:prstGeom prst="rect">
            <a:avLst/>
          </a:prstGeom>
        </p:spPr>
      </p:pic>
    </p:spTree>
    <p:extLst>
      <p:ext uri="{BB962C8B-B14F-4D97-AF65-F5344CB8AC3E}">
        <p14:creationId xmlns:p14="http://schemas.microsoft.com/office/powerpoint/2010/main" val="367114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4FF2-3C1D-001C-01CF-20A66975BDD2}"/>
              </a:ext>
            </a:extLst>
          </p:cNvPr>
          <p:cNvSpPr>
            <a:spLocks noGrp="1"/>
          </p:cNvSpPr>
          <p:nvPr>
            <p:ph type="title"/>
          </p:nvPr>
        </p:nvSpPr>
        <p:spPr>
          <a:xfrm>
            <a:off x="572493" y="238539"/>
            <a:ext cx="11018520" cy="1434415"/>
          </a:xfrm>
          <a:noFill/>
        </p:spPr>
        <p:txBody>
          <a:bodyPr anchor="b">
            <a:normAutofit/>
          </a:bodyPr>
          <a:lstStyle/>
          <a:p>
            <a:r>
              <a:rPr lang="en-US" sz="5400">
                <a:latin typeface="Modern Love"/>
              </a:rPr>
              <a:t>An interview with Jamie</a:t>
            </a:r>
          </a:p>
        </p:txBody>
      </p:sp>
      <p:pic>
        <p:nvPicPr>
          <p:cNvPr id="6" name="Picture 5" descr="A person and child in military uniforms&#10;&#10;Description automatically generated">
            <a:extLst>
              <a:ext uri="{FF2B5EF4-FFF2-40B4-BE49-F238E27FC236}">
                <a16:creationId xmlns:a16="http://schemas.microsoft.com/office/drawing/2014/main" id="{11EC1522-4B16-40D3-2BD7-102AC755038D}"/>
              </a:ext>
            </a:extLst>
          </p:cNvPr>
          <p:cNvPicPr>
            <a:picLocks noChangeAspect="1"/>
          </p:cNvPicPr>
          <p:nvPr/>
        </p:nvPicPr>
        <p:blipFill>
          <a:blip r:embed="rId2"/>
          <a:stretch>
            <a:fillRect/>
          </a:stretch>
        </p:blipFill>
        <p:spPr>
          <a:xfrm>
            <a:off x="202020" y="2018331"/>
            <a:ext cx="3835992" cy="4402649"/>
          </a:xfrm>
          <a:prstGeom prst="rect">
            <a:avLst/>
          </a:prstGeom>
        </p:spPr>
      </p:pic>
      <p:sp>
        <p:nvSpPr>
          <p:cNvPr id="7" name="TextBox 6">
            <a:extLst>
              <a:ext uri="{FF2B5EF4-FFF2-40B4-BE49-F238E27FC236}">
                <a16:creationId xmlns:a16="http://schemas.microsoft.com/office/drawing/2014/main" id="{561A2D75-226B-DC4B-6EBC-92AC2BDA0C4A}"/>
              </a:ext>
            </a:extLst>
          </p:cNvPr>
          <p:cNvSpPr txBox="1"/>
          <p:nvPr/>
        </p:nvSpPr>
        <p:spPr>
          <a:xfrm>
            <a:off x="4281618" y="2016211"/>
            <a:ext cx="7757982"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00" dirty="0"/>
              <a:t>How long have you been doing this as a hobby?</a:t>
            </a:r>
          </a:p>
          <a:p>
            <a:r>
              <a:rPr lang="en-US" sz="2300" b="1" dirty="0">
                <a:ea typeface="+mn-lt"/>
                <a:cs typeface="+mn-lt"/>
              </a:rPr>
              <a:t>I have been doing Re-enacting as a hobby for  5 month now.</a:t>
            </a:r>
          </a:p>
          <a:p>
            <a:endParaRPr lang="en-US" sz="2300" dirty="0"/>
          </a:p>
          <a:p>
            <a:r>
              <a:rPr lang="en-US" sz="2300" dirty="0">
                <a:ea typeface="+mn-lt"/>
                <a:cs typeface="+mn-lt"/>
              </a:rPr>
              <a:t>Why do you do this as a hobby?</a:t>
            </a:r>
          </a:p>
          <a:p>
            <a:r>
              <a:rPr lang="en-US" sz="2300" b="1" dirty="0">
                <a:ea typeface="+mn-lt"/>
                <a:cs typeface="+mn-lt"/>
              </a:rPr>
              <a:t>I do this hobby for two main reasons, firstly because I have always held a deep passion for this period of history and re-enactment allows me to celebrate that passion with other like-minded people as well as hopefully providing that spark of interest in other people. Secondly, I think it is a much better method for teaching history. If a person can see history in action, they are more likely to remember the facts mentioned within. </a:t>
            </a:r>
          </a:p>
        </p:txBody>
      </p:sp>
    </p:spTree>
    <p:extLst>
      <p:ext uri="{BB962C8B-B14F-4D97-AF65-F5344CB8AC3E}">
        <p14:creationId xmlns:p14="http://schemas.microsoft.com/office/powerpoint/2010/main" val="2315915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4FF2-3C1D-001C-01CF-20A66975BDD2}"/>
              </a:ext>
            </a:extLst>
          </p:cNvPr>
          <p:cNvSpPr>
            <a:spLocks noGrp="1"/>
          </p:cNvSpPr>
          <p:nvPr>
            <p:ph type="title"/>
          </p:nvPr>
        </p:nvSpPr>
        <p:spPr>
          <a:xfrm>
            <a:off x="572493" y="238539"/>
            <a:ext cx="11018520" cy="1434415"/>
          </a:xfrm>
          <a:noFill/>
        </p:spPr>
        <p:txBody>
          <a:bodyPr anchor="b">
            <a:normAutofit/>
          </a:bodyPr>
          <a:lstStyle/>
          <a:p>
            <a:r>
              <a:rPr lang="en-US" sz="5400">
                <a:latin typeface="Modern Love"/>
              </a:rPr>
              <a:t>An interview with Jamie</a:t>
            </a:r>
          </a:p>
        </p:txBody>
      </p:sp>
      <p:pic>
        <p:nvPicPr>
          <p:cNvPr id="6" name="Picture 5" descr="A person and child in military uniforms&#10;&#10;Description automatically generated">
            <a:extLst>
              <a:ext uri="{FF2B5EF4-FFF2-40B4-BE49-F238E27FC236}">
                <a16:creationId xmlns:a16="http://schemas.microsoft.com/office/drawing/2014/main" id="{11EC1522-4B16-40D3-2BD7-102AC755038D}"/>
              </a:ext>
            </a:extLst>
          </p:cNvPr>
          <p:cNvPicPr>
            <a:picLocks noChangeAspect="1"/>
          </p:cNvPicPr>
          <p:nvPr/>
        </p:nvPicPr>
        <p:blipFill>
          <a:blip r:embed="rId2"/>
          <a:stretch>
            <a:fillRect/>
          </a:stretch>
        </p:blipFill>
        <p:spPr>
          <a:xfrm>
            <a:off x="263804" y="2008034"/>
            <a:ext cx="3835992" cy="4402649"/>
          </a:xfrm>
          <a:prstGeom prst="rect">
            <a:avLst/>
          </a:prstGeom>
        </p:spPr>
      </p:pic>
      <p:sp>
        <p:nvSpPr>
          <p:cNvPr id="7" name="TextBox 6">
            <a:extLst>
              <a:ext uri="{FF2B5EF4-FFF2-40B4-BE49-F238E27FC236}">
                <a16:creationId xmlns:a16="http://schemas.microsoft.com/office/drawing/2014/main" id="{561A2D75-226B-DC4B-6EBC-92AC2BDA0C4A}"/>
              </a:ext>
            </a:extLst>
          </p:cNvPr>
          <p:cNvSpPr txBox="1"/>
          <p:nvPr/>
        </p:nvSpPr>
        <p:spPr>
          <a:xfrm>
            <a:off x="4209536" y="2005913"/>
            <a:ext cx="7984523" cy="47551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00" dirty="0">
                <a:ea typeface="+mn-lt"/>
                <a:cs typeface="+mn-lt"/>
              </a:rPr>
              <a:t>Why do you think it is important to remember these events?</a:t>
            </a:r>
            <a:endParaRPr lang="en-US" sz="2300">
              <a:ea typeface="+mn-lt"/>
              <a:cs typeface="+mn-lt"/>
            </a:endParaRPr>
          </a:p>
          <a:p>
            <a:r>
              <a:rPr lang="en-US" sz="2000" b="1" dirty="0">
                <a:ea typeface="+mn-lt"/>
                <a:cs typeface="+mn-lt"/>
              </a:rPr>
              <a:t>There is a very famous quote by George Santayana that those who fail to learn from history are doomed to repeat it, and to a certain extent, this is the main drive behind why I think it is important to remember the people and events of this period. Millions of people died, in effect because of the death of one man and the hubris of nations and their governments. Remembering what they went through and why preserves the memory of all those who never lived to see the sunset glow, as well as giving meaning to their sacrifice. That no one would ever again have their lives thrown away for such meaningless concepts as a nation's </a:t>
            </a:r>
            <a:r>
              <a:rPr lang="en-US" sz="2000" b="1" dirty="0" err="1">
                <a:ea typeface="+mn-lt"/>
                <a:cs typeface="+mn-lt"/>
              </a:rPr>
              <a:t>honour</a:t>
            </a:r>
            <a:r>
              <a:rPr lang="en-US" sz="2000" b="1" dirty="0">
                <a:ea typeface="+mn-lt"/>
                <a:cs typeface="+mn-lt"/>
              </a:rPr>
              <a:t> or glory. But it is also important to understand these events as despite 100 years having passed these events still greatly affect the world we live in today. By commemorating these events we better understand the world we live in now and how to improve it. </a:t>
            </a:r>
          </a:p>
        </p:txBody>
      </p:sp>
    </p:spTree>
    <p:extLst>
      <p:ext uri="{BB962C8B-B14F-4D97-AF65-F5344CB8AC3E}">
        <p14:creationId xmlns:p14="http://schemas.microsoft.com/office/powerpoint/2010/main" val="4270100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4FF2-3C1D-001C-01CF-20A66975BDD2}"/>
              </a:ext>
            </a:extLst>
          </p:cNvPr>
          <p:cNvSpPr>
            <a:spLocks noGrp="1"/>
          </p:cNvSpPr>
          <p:nvPr>
            <p:ph type="title"/>
          </p:nvPr>
        </p:nvSpPr>
        <p:spPr>
          <a:xfrm>
            <a:off x="572493" y="238539"/>
            <a:ext cx="11018520" cy="1434415"/>
          </a:xfrm>
          <a:noFill/>
        </p:spPr>
        <p:txBody>
          <a:bodyPr anchor="b">
            <a:normAutofit/>
          </a:bodyPr>
          <a:lstStyle/>
          <a:p>
            <a:r>
              <a:rPr lang="en-US" sz="5400">
                <a:latin typeface="Modern Love"/>
              </a:rPr>
              <a:t>Take some time to remember</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61A2D75-226B-DC4B-6EBC-92AC2BDA0C4A}"/>
              </a:ext>
            </a:extLst>
          </p:cNvPr>
          <p:cNvSpPr txBox="1"/>
          <p:nvPr/>
        </p:nvSpPr>
        <p:spPr>
          <a:xfrm>
            <a:off x="574590" y="2242751"/>
            <a:ext cx="599714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Monday the 11th of November is Remembrance day. On this day, a two minutes silence is observed at 11am.</a:t>
            </a:r>
          </a:p>
          <a:p>
            <a:endParaRPr lang="en-US" sz="2800"/>
          </a:p>
          <a:p>
            <a:r>
              <a:rPr lang="en-US" sz="2800"/>
              <a:t>Take two minutes in silence now to reflect and think on your own about the sacrifices of others.</a:t>
            </a:r>
          </a:p>
          <a:p>
            <a:endParaRPr lang="en-US" sz="2800"/>
          </a:p>
          <a:p>
            <a:r>
              <a:rPr lang="en-US" sz="2800"/>
              <a:t>You can do this with or without the included video.</a:t>
            </a:r>
          </a:p>
        </p:txBody>
      </p:sp>
      <p:pic>
        <p:nvPicPr>
          <p:cNvPr id="5" name="Online Media 4" descr="Remembrance Day | 2 Minute Silence Timer | Reflection">
            <a:hlinkClick r:id="" action="ppaction://media"/>
            <a:extLst>
              <a:ext uri="{FF2B5EF4-FFF2-40B4-BE49-F238E27FC236}">
                <a16:creationId xmlns:a16="http://schemas.microsoft.com/office/drawing/2014/main" id="{BB3E085E-633C-C8A9-9E5E-34D5D2774D46}"/>
              </a:ext>
            </a:extLst>
          </p:cNvPr>
          <p:cNvPicPr>
            <a:picLocks noRot="1" noChangeAspect="1"/>
          </p:cNvPicPr>
          <p:nvPr>
            <a:videoFile r:link="rId1"/>
          </p:nvPr>
        </p:nvPicPr>
        <p:blipFill>
          <a:blip r:embed="rId3"/>
          <a:stretch>
            <a:fillRect/>
          </a:stretch>
        </p:blipFill>
        <p:spPr>
          <a:xfrm>
            <a:off x="6821750" y="3738036"/>
            <a:ext cx="5091752" cy="2876840"/>
          </a:xfrm>
          <a:prstGeom prst="rect">
            <a:avLst/>
          </a:prstGeom>
        </p:spPr>
      </p:pic>
    </p:spTree>
    <p:extLst>
      <p:ext uri="{BB962C8B-B14F-4D97-AF65-F5344CB8AC3E}">
        <p14:creationId xmlns:p14="http://schemas.microsoft.com/office/powerpoint/2010/main" val="265246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169270" y="353392"/>
            <a:ext cx="6229741" cy="5914005"/>
          </a:xfrm>
        </p:spPr>
        <p:txBody>
          <a:bodyPr vert="horz" lIns="91440" tIns="45720" rIns="91440" bIns="45720" rtlCol="0" anchor="t">
            <a:noAutofit/>
          </a:bodyPr>
          <a:lstStyle/>
          <a:p>
            <a:pPr marL="0" indent="0">
              <a:spcBef>
                <a:spcPts val="500"/>
              </a:spcBef>
              <a:buNone/>
            </a:pPr>
            <a:endParaRPr lang="en-US">
              <a:solidFill>
                <a:srgbClr val="000000"/>
              </a:solidFill>
              <a:latin typeface="Modern Love"/>
              <a:ea typeface="+mn-lt"/>
              <a:cs typeface="+mn-lt"/>
            </a:endParaRPr>
          </a:p>
          <a:p>
            <a:pPr marL="0" indent="0">
              <a:spcBef>
                <a:spcPts val="500"/>
              </a:spcBef>
              <a:buNone/>
            </a:pPr>
            <a:r>
              <a:rPr lang="en-US" sz="4800" dirty="0">
                <a:solidFill>
                  <a:srgbClr val="000000"/>
                </a:solidFill>
                <a:latin typeface="Modern Love"/>
                <a:ea typeface="+mn-lt"/>
                <a:cs typeface="+mn-lt"/>
              </a:rPr>
              <a:t>Lord,</a:t>
            </a:r>
            <a:endParaRPr lang="en-US" dirty="0">
              <a:solidFill>
                <a:srgbClr val="000000"/>
              </a:solidFill>
              <a:latin typeface="Aptos"/>
              <a:ea typeface="+mn-lt"/>
              <a:cs typeface="+mn-lt"/>
            </a:endParaRPr>
          </a:p>
          <a:p>
            <a:pPr marL="0" indent="0">
              <a:spcBef>
                <a:spcPts val="500"/>
              </a:spcBef>
              <a:buNone/>
            </a:pPr>
            <a:r>
              <a:rPr lang="en-US" sz="3600" dirty="0">
                <a:latin typeface="Calibri"/>
                <a:ea typeface="Calibri"/>
                <a:cs typeface="Calibri"/>
              </a:rPr>
              <a:t>Today we remember the sacrifices of those who gave everything in war and we thank you for their courage. Help us to live in peace and to never forget the cost of freedom. May we strive to make the world a kinder and safer place for everyone.</a:t>
            </a:r>
          </a:p>
          <a:p>
            <a:pPr marL="0" indent="0">
              <a:spcBef>
                <a:spcPts val="500"/>
              </a:spcBef>
              <a:buNone/>
            </a:pPr>
            <a:r>
              <a:rPr lang="en-US" sz="4000" dirty="0">
                <a:solidFill>
                  <a:srgbClr val="000000"/>
                </a:solidFill>
                <a:latin typeface="Modern Love"/>
                <a:ea typeface="+mn-lt"/>
                <a:cs typeface="+mn-lt"/>
              </a:rPr>
              <a:t>Amen</a:t>
            </a:r>
            <a:endParaRPr lang="en-US" sz="4000" dirty="0">
              <a:solidFill>
                <a:srgbClr val="000000"/>
              </a:solidFill>
              <a:latin typeface="Calibri" panose="020F0502020204030204"/>
              <a:cs typeface="Calibri"/>
            </a:endParaRPr>
          </a:p>
          <a:p>
            <a:pPr marL="0" indent="0">
              <a:buNone/>
            </a:pPr>
            <a:endParaRPr lang="en-US" b="1">
              <a:solidFill>
                <a:srgbClr val="000000"/>
              </a:solidFill>
              <a:cs typeface="Calibri"/>
            </a:endParaRPr>
          </a:p>
          <a:p>
            <a:pPr marL="0" indent="0">
              <a:buNone/>
            </a:pPr>
            <a:endParaRPr lang="en-US" b="1">
              <a:solidFill>
                <a:srgbClr val="000000"/>
              </a:solidFill>
              <a:cs typeface="Calibri"/>
            </a:endParaRPr>
          </a:p>
          <a:p>
            <a:pPr marL="0" indent="0">
              <a:buNone/>
            </a:pPr>
            <a:endParaRPr lang="en-US" sz="2400">
              <a:solidFill>
                <a:srgbClr val="000000"/>
              </a:solidFill>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81286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CDBE482B-34F6-F7CF-50C2-DFD93D37DB3A}"/>
              </a:ext>
            </a:extLst>
          </p:cNvPr>
          <p:cNvSpPr txBox="1"/>
          <p:nvPr/>
        </p:nvSpPr>
        <p:spPr>
          <a:xfrm>
            <a:off x="181457" y="5557654"/>
            <a:ext cx="1181706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solidFill>
                  <a:srgbClr val="0D0D0D"/>
                </a:solidFill>
                <a:latin typeface="Modern Love"/>
                <a:ea typeface="+mn-lt"/>
                <a:cs typeface="+mn-lt"/>
              </a:rPr>
              <a:t>“Greater love hath no man than this, that one man lay down his life for his friends." (John 15:13)</a:t>
            </a:r>
            <a:endParaRPr lang="en-US" sz="3600">
              <a:solidFill>
                <a:srgbClr val="0D0D0D"/>
              </a:solidFill>
              <a:latin typeface="Modern Love"/>
              <a:ea typeface="Calibri"/>
              <a:cs typeface="Calibri"/>
            </a:endParaRPr>
          </a:p>
        </p:txBody>
      </p:sp>
      <p:sp>
        <p:nvSpPr>
          <p:cNvPr id="5" name="TextBox 4">
            <a:extLst>
              <a:ext uri="{FF2B5EF4-FFF2-40B4-BE49-F238E27FC236}">
                <a16:creationId xmlns:a16="http://schemas.microsoft.com/office/drawing/2014/main" id="{987C9C16-532A-5D33-593D-772EAE81C1AC}"/>
              </a:ext>
            </a:extLst>
          </p:cNvPr>
          <p:cNvSpPr txBox="1"/>
          <p:nvPr/>
        </p:nvSpPr>
        <p:spPr>
          <a:xfrm>
            <a:off x="-1196087" y="33855"/>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Modern Love Caps"/>
              </a:rPr>
              <a:t>THOUGHTS AND PRAYERS 4th of November – 8th of November</a:t>
            </a:r>
            <a:endParaRPr lang="en-US" sz="3200"/>
          </a:p>
        </p:txBody>
      </p:sp>
      <p:sp>
        <p:nvSpPr>
          <p:cNvPr id="6" name="TextBox 5">
            <a:extLst>
              <a:ext uri="{FF2B5EF4-FFF2-40B4-BE49-F238E27FC236}">
                <a16:creationId xmlns:a16="http://schemas.microsoft.com/office/drawing/2014/main" id="{CAEBB678-99DD-4620-A8FA-79F04E2BAE34}"/>
              </a:ext>
            </a:extLst>
          </p:cNvPr>
          <p:cNvSpPr txBox="1"/>
          <p:nvPr/>
        </p:nvSpPr>
        <p:spPr>
          <a:xfrm>
            <a:off x="-3304601" y="610812"/>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Modern Love Caps"/>
              </a:rPr>
              <a:t>THEME OF THE WEEK: Remembrance</a:t>
            </a:r>
            <a:endParaRPr lang="en-US"/>
          </a:p>
        </p:txBody>
      </p:sp>
      <p:pic>
        <p:nvPicPr>
          <p:cNvPr id="4" name="Picture 3" descr="A person on a horse in a field of flowers&#10;&#10;Description automatically generated">
            <a:extLst>
              <a:ext uri="{FF2B5EF4-FFF2-40B4-BE49-F238E27FC236}">
                <a16:creationId xmlns:a16="http://schemas.microsoft.com/office/drawing/2014/main" id="{9AA484D4-86D0-2A9F-6FF2-DF8D9E01A64F}"/>
              </a:ext>
            </a:extLst>
          </p:cNvPr>
          <p:cNvPicPr>
            <a:picLocks noChangeAspect="1"/>
          </p:cNvPicPr>
          <p:nvPr/>
        </p:nvPicPr>
        <p:blipFill>
          <a:blip r:embed="rId2"/>
          <a:srcRect t="10728" r="1488" b="4598"/>
          <a:stretch/>
        </p:blipFill>
        <p:spPr>
          <a:xfrm>
            <a:off x="1826172" y="1326931"/>
            <a:ext cx="8555271" cy="4191005"/>
          </a:xfrm>
          <a:prstGeom prst="rect">
            <a:avLst/>
          </a:prstGeom>
        </p:spPr>
      </p:pic>
    </p:spTree>
    <p:extLst>
      <p:ext uri="{BB962C8B-B14F-4D97-AF65-F5344CB8AC3E}">
        <p14:creationId xmlns:p14="http://schemas.microsoft.com/office/powerpoint/2010/main" val="2998981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preview">
            <a:extLst>
              <a:ext uri="{FF2B5EF4-FFF2-40B4-BE49-F238E27FC236}">
                <a16:creationId xmlns:a16="http://schemas.microsoft.com/office/drawing/2014/main" id="{D1706A84-81A2-45FB-A908-7987E0F2826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6981" b="38847"/>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C7F65-56A5-429D-8395-045267966A57}"/>
              </a:ext>
            </a:extLst>
          </p:cNvPr>
          <p:cNvSpPr txBox="1"/>
          <p:nvPr/>
        </p:nvSpPr>
        <p:spPr>
          <a:xfrm>
            <a:off x="838201" y="365125"/>
            <a:ext cx="5251316" cy="162763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100" b="0" i="0" u="none" strike="noStrike" kern="1200" cap="none" spc="0" normalizeH="0" baseline="0" noProof="0">
                <a:ln>
                  <a:noFill/>
                </a:ln>
                <a:solidFill>
                  <a:srgbClr val="000000"/>
                </a:solidFill>
                <a:effectLst/>
                <a:uLnTx/>
                <a:uFillTx/>
                <a:latin typeface="Calibri"/>
                <a:ea typeface="+mj-ea"/>
                <a:cs typeface="Calibri"/>
              </a:rPr>
              <a:t>MORNING PRAYER IN THE CHAPEL THIS WEEK</a:t>
            </a:r>
          </a:p>
        </p:txBody>
      </p:sp>
      <p:sp>
        <p:nvSpPr>
          <p:cNvPr id="5" name="TextBox 4">
            <a:extLst>
              <a:ext uri="{FF2B5EF4-FFF2-40B4-BE49-F238E27FC236}">
                <a16:creationId xmlns:a16="http://schemas.microsoft.com/office/drawing/2014/main" id="{2F8C1B45-F92A-4EC4-87B2-24D3E3F04645}"/>
              </a:ext>
            </a:extLst>
          </p:cNvPr>
          <p:cNvSpPr txBox="1"/>
          <p:nvPr/>
        </p:nvSpPr>
        <p:spPr>
          <a:xfrm>
            <a:off x="833079" y="1178116"/>
            <a:ext cx="6028602" cy="3957178"/>
          </a:xfrm>
          <a:prstGeom prst="rect">
            <a:avLst/>
          </a:prstGeom>
        </p:spPr>
        <p:txBody>
          <a:bodyPr vert="horz" lIns="91440" tIns="45720" rIns="91440" bIns="45720" rtlCol="0" anchor="t">
            <a:noAutofit/>
          </a:bodyPr>
          <a:lstStyle/>
          <a:p>
            <a:pPr>
              <a:lnSpc>
                <a:spcPct val="90000"/>
              </a:lnSpc>
              <a:spcAft>
                <a:spcPts val="600"/>
              </a:spcAft>
              <a:defRPr/>
            </a:pP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latin typeface="Calibri"/>
              <a:cs typeface="Calibri"/>
            </a:endParaRPr>
          </a:p>
          <a:p>
            <a:pPr indent="-228600">
              <a:lnSpc>
                <a:spcPct val="90000"/>
              </a:lnSpc>
              <a:spcAft>
                <a:spcPts val="600"/>
              </a:spcAft>
              <a:buFont typeface="Arial" panose="020B0604020202020204" pitchFamily="34" charset="0"/>
              <a:buChar char="•"/>
              <a:defRPr/>
            </a:pPr>
            <a:r>
              <a:rPr lang="en-US" sz="2800" dirty="0">
                <a:latin typeface="Calibri"/>
                <a:ea typeface="Calibri"/>
                <a:cs typeface="Calibri"/>
              </a:rPr>
              <a:t>Monday 4th November - 13A</a:t>
            </a:r>
          </a:p>
          <a:p>
            <a:pPr indent="-228600">
              <a:lnSpc>
                <a:spcPct val="90000"/>
              </a:lnSpc>
              <a:spcAft>
                <a:spcPts val="600"/>
              </a:spcAft>
              <a:buFont typeface="Arial" panose="020B0604020202020204" pitchFamily="34" charset="0"/>
              <a:buChar char="•"/>
              <a:defRPr/>
            </a:pPr>
            <a:endParaRPr lang="en-US" sz="2800" dirty="0">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dirty="0">
                <a:latin typeface="Calibri"/>
                <a:cs typeface="Calibri"/>
              </a:rPr>
              <a:t>Tuesday 5th November - 11I</a:t>
            </a:r>
            <a:endParaRPr lang="en-US" sz="2800" dirty="0">
              <a:latin typeface="Calibri"/>
              <a:ea typeface="Calibri"/>
              <a:cs typeface="Calibri"/>
            </a:endParaRPr>
          </a:p>
          <a:p>
            <a:pPr indent="-228600">
              <a:lnSpc>
                <a:spcPct val="90000"/>
              </a:lnSpc>
              <a:spcAft>
                <a:spcPts val="600"/>
              </a:spcAft>
              <a:buFont typeface="Arial" panose="020B0604020202020204" pitchFamily="34" charset="0"/>
              <a:buChar char="•"/>
              <a:defRPr/>
            </a:pPr>
            <a:endParaRPr lang="en-US" sz="2800" dirty="0">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dirty="0">
                <a:latin typeface="Calibri"/>
                <a:ea typeface="Calibri"/>
                <a:cs typeface="Calibri"/>
              </a:rPr>
              <a:t>Wednesday 6th November - 11N</a:t>
            </a:r>
          </a:p>
          <a:p>
            <a:pPr>
              <a:lnSpc>
                <a:spcPct val="90000"/>
              </a:lnSpc>
              <a:spcAft>
                <a:spcPts val="600"/>
              </a:spcAft>
              <a:defRPr/>
            </a:pPr>
            <a:endParaRPr lang="en-US" sz="2800" dirty="0">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dirty="0">
                <a:latin typeface="Calibri"/>
                <a:cs typeface="Calibri"/>
              </a:rPr>
              <a:t>Thursday 7th of November- 13R</a:t>
            </a:r>
            <a:endParaRPr lang="en-US" sz="2000" dirty="0">
              <a:latin typeface="Calibri"/>
              <a:ea typeface="Calibri"/>
              <a:cs typeface="Calibri"/>
            </a:endParaRPr>
          </a:p>
          <a:p>
            <a:pPr indent="-228600">
              <a:lnSpc>
                <a:spcPct val="90000"/>
              </a:lnSpc>
              <a:spcAft>
                <a:spcPts val="600"/>
              </a:spcAft>
              <a:buFont typeface="Arial" panose="020B0604020202020204" pitchFamily="34" charset="0"/>
              <a:buChar char="•"/>
              <a:defRPr/>
            </a:pPr>
            <a:endParaRPr lang="en-US" sz="2800" dirty="0">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dirty="0">
                <a:latin typeface="Calibri"/>
                <a:ea typeface="Calibri"/>
                <a:cs typeface="Calibri"/>
              </a:rPr>
              <a:t>Friday 8th of November - 13Y</a:t>
            </a:r>
            <a:endParaRPr lang="en-US" sz="2800" b="0" i="0" u="none" strike="noStrike" cap="none" spc="0" normalizeH="0" baseline="0" noProof="0" dirty="0">
              <a:ln>
                <a:noFill/>
              </a:ln>
              <a:effectLst/>
              <a:uLnTx/>
              <a:uFillTx/>
              <a:latin typeface="Calibri"/>
              <a:ea typeface="Calibri"/>
              <a:cs typeface="Calibri"/>
            </a:endParaRPr>
          </a:p>
        </p:txBody>
      </p:sp>
      <p:pic>
        <p:nvPicPr>
          <p:cNvPr id="1026" name="Picture 2" descr="Image preview">
            <a:extLst>
              <a:ext uri="{FF2B5EF4-FFF2-40B4-BE49-F238E27FC236}">
                <a16:creationId xmlns:a16="http://schemas.microsoft.com/office/drawing/2014/main" id="{5146097F-2A2C-49DF-A059-924D8016D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3230"/>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4FF2-3C1D-001C-01CF-20A66975BDD2}"/>
              </a:ext>
            </a:extLst>
          </p:cNvPr>
          <p:cNvSpPr>
            <a:spLocks noGrp="1"/>
          </p:cNvSpPr>
          <p:nvPr>
            <p:ph type="title"/>
          </p:nvPr>
        </p:nvSpPr>
        <p:spPr>
          <a:xfrm>
            <a:off x="572493" y="238539"/>
            <a:ext cx="11018520" cy="1434415"/>
          </a:xfrm>
          <a:noFill/>
        </p:spPr>
        <p:txBody>
          <a:bodyPr anchor="b">
            <a:normAutofit fontScale="90000"/>
          </a:bodyPr>
          <a:lstStyle/>
          <a:p>
            <a:r>
              <a:rPr lang="en-US" sz="5400">
                <a:latin typeface="Modern Love"/>
              </a:rPr>
              <a:t>How does this link to our quote of the week?</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DEFDC79-4B41-C013-EADC-9A8CE82FEBC4}"/>
              </a:ext>
            </a:extLst>
          </p:cNvPr>
          <p:cNvSpPr txBox="1"/>
          <p:nvPr/>
        </p:nvSpPr>
        <p:spPr>
          <a:xfrm>
            <a:off x="350473" y="4901280"/>
            <a:ext cx="6985685" cy="1846659"/>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FF0000"/>
                </a:solidFill>
                <a:latin typeface="Modern Love"/>
              </a:rPr>
              <a:t>“Greater love hath no man than this, that one man lay down his life for his friends." (John 15:13)</a:t>
            </a:r>
          </a:p>
          <a:p>
            <a:pPr algn="ctr"/>
            <a:endParaRPr lang="en-US"/>
          </a:p>
        </p:txBody>
      </p:sp>
      <p:sp>
        <p:nvSpPr>
          <p:cNvPr id="3" name="TextBox 2">
            <a:extLst>
              <a:ext uri="{FF2B5EF4-FFF2-40B4-BE49-F238E27FC236}">
                <a16:creationId xmlns:a16="http://schemas.microsoft.com/office/drawing/2014/main" id="{3C3DF585-D30E-1E7E-ED2B-91F2A10A2A37}"/>
              </a:ext>
            </a:extLst>
          </p:cNvPr>
          <p:cNvSpPr txBox="1"/>
          <p:nvPr/>
        </p:nvSpPr>
        <p:spPr>
          <a:xfrm>
            <a:off x="348050" y="2314831"/>
            <a:ext cx="6985685"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rgbClr val="474747"/>
                </a:solidFill>
                <a:cs typeface="Segoe UI"/>
              </a:rPr>
              <a:t>Here Jesus refers to his Disciples — and by extension, all believers — as His friends. Jesus literally laid down His own life for His friends. He exhibited the most remarkable display of love when He died on the cross for our sins, showing what true, selfless love looks like.</a:t>
            </a:r>
            <a:r>
              <a:rPr lang="en-US" sz="2400" dirty="0">
                <a:cs typeface="Segoe UI"/>
              </a:rPr>
              <a:t>​</a:t>
            </a:r>
            <a:endParaRPr lang="en-US"/>
          </a:p>
          <a:p>
            <a:r>
              <a:rPr lang="en-US" sz="2000" dirty="0">
                <a:cs typeface="Segoe UI"/>
              </a:rPr>
              <a:t>​</a:t>
            </a:r>
          </a:p>
          <a:p>
            <a:endParaRPr lang="en-US" sz="2000">
              <a:solidFill>
                <a:srgbClr val="474747"/>
              </a:solidFill>
              <a:cs typeface="Segoe UI"/>
            </a:endParaRPr>
          </a:p>
        </p:txBody>
      </p:sp>
      <p:pic>
        <p:nvPicPr>
          <p:cNvPr id="5" name="Picture 4" descr="White Photograph Jesus Cross Crucifix ...">
            <a:extLst>
              <a:ext uri="{FF2B5EF4-FFF2-40B4-BE49-F238E27FC236}">
                <a16:creationId xmlns:a16="http://schemas.microsoft.com/office/drawing/2014/main" id="{64EE5B47-C26B-7009-7BA8-1F706A8BD4D2}"/>
              </a:ext>
            </a:extLst>
          </p:cNvPr>
          <p:cNvPicPr>
            <a:picLocks noChangeAspect="1"/>
          </p:cNvPicPr>
          <p:nvPr/>
        </p:nvPicPr>
        <p:blipFill>
          <a:blip r:embed="rId2"/>
          <a:stretch>
            <a:fillRect/>
          </a:stretch>
        </p:blipFill>
        <p:spPr>
          <a:xfrm>
            <a:off x="8447516" y="2181095"/>
            <a:ext cx="2855183" cy="4308131"/>
          </a:xfrm>
          <a:prstGeom prst="rect">
            <a:avLst/>
          </a:prstGeom>
        </p:spPr>
      </p:pic>
    </p:spTree>
    <p:extLst>
      <p:ext uri="{BB962C8B-B14F-4D97-AF65-F5344CB8AC3E}">
        <p14:creationId xmlns:p14="http://schemas.microsoft.com/office/powerpoint/2010/main" val="3714038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a:t>
            </a:r>
          </a:p>
        </p:txBody>
      </p:sp>
      <p:sp>
        <p:nvSpPr>
          <p:cNvPr id="2" name="Title 1">
            <a:extLst>
              <a:ext uri="{FF2B5EF4-FFF2-40B4-BE49-F238E27FC236}">
                <a16:creationId xmlns:a16="http://schemas.microsoft.com/office/drawing/2014/main" id="{571C4FF2-3C1D-001C-01CF-20A66975BDD2}"/>
              </a:ext>
            </a:extLst>
          </p:cNvPr>
          <p:cNvSpPr>
            <a:spLocks noGrp="1"/>
          </p:cNvSpPr>
          <p:nvPr>
            <p:ph type="title"/>
          </p:nvPr>
        </p:nvSpPr>
        <p:spPr>
          <a:xfrm>
            <a:off x="572493" y="238539"/>
            <a:ext cx="11018520" cy="1434415"/>
          </a:xfrm>
        </p:spPr>
        <p:txBody>
          <a:bodyPr anchor="b">
            <a:normAutofit fontScale="90000"/>
          </a:bodyPr>
          <a:lstStyle/>
          <a:p>
            <a:r>
              <a:rPr lang="en-US" sz="5400">
                <a:latin typeface="Modern Love"/>
              </a:rPr>
              <a:t>How does this link to our quote of the week?</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DEFDC79-4B41-C013-EADC-9A8CE82FEBC4}"/>
              </a:ext>
            </a:extLst>
          </p:cNvPr>
          <p:cNvSpPr txBox="1"/>
          <p:nvPr/>
        </p:nvSpPr>
        <p:spPr>
          <a:xfrm>
            <a:off x="567533" y="2685726"/>
            <a:ext cx="4380469" cy="34163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rgbClr val="FF0000"/>
                </a:solidFill>
                <a:latin typeface="Modern Love"/>
              </a:rPr>
              <a:t>“Greater love hath no man than this, that one man lay down his life for his friends." (John 15:13)</a:t>
            </a:r>
          </a:p>
        </p:txBody>
      </p:sp>
      <p:sp>
        <p:nvSpPr>
          <p:cNvPr id="6" name="Content Placeholder 5">
            <a:extLst>
              <a:ext uri="{FF2B5EF4-FFF2-40B4-BE49-F238E27FC236}">
                <a16:creationId xmlns:a16="http://schemas.microsoft.com/office/drawing/2014/main" id="{3364C714-0408-2D19-6305-15155DA6078B}"/>
              </a:ext>
            </a:extLst>
          </p:cNvPr>
          <p:cNvSpPr>
            <a:spLocks noGrp="1"/>
          </p:cNvSpPr>
          <p:nvPr>
            <p:ph idx="1"/>
          </p:nvPr>
        </p:nvSpPr>
        <p:spPr>
          <a:xfrm>
            <a:off x="5526740" y="2685368"/>
            <a:ext cx="6012902" cy="4351338"/>
          </a:xfrm>
        </p:spPr>
        <p:txBody>
          <a:bodyPr vert="horz" lIns="91440" tIns="45720" rIns="91440" bIns="45720" rtlCol="0" anchor="t">
            <a:normAutofit/>
          </a:bodyPr>
          <a:lstStyle/>
          <a:p>
            <a:pPr marL="0" indent="0">
              <a:buNone/>
            </a:pPr>
            <a:r>
              <a:rPr lang="en-US" dirty="0">
                <a:solidFill>
                  <a:srgbClr val="474747"/>
                </a:solidFill>
              </a:rPr>
              <a:t>Laying down our lives means </a:t>
            </a:r>
            <a:r>
              <a:rPr lang="en-US" dirty="0">
                <a:solidFill>
                  <a:srgbClr val="040C28"/>
                </a:solidFill>
              </a:rPr>
              <a:t>putting others first by our actions</a:t>
            </a:r>
            <a:r>
              <a:rPr lang="en-US" dirty="0">
                <a:solidFill>
                  <a:srgbClr val="474747"/>
                </a:solidFill>
              </a:rPr>
              <a:t>. We have to give something. We can give of our time, talents or treasures. But we have to give. And, when we do so, we are showing that we are putting others ahead of our reputation, comfort, and self-centeredness.</a:t>
            </a:r>
            <a:endParaRPr lang="en-US" dirty="0"/>
          </a:p>
        </p:txBody>
      </p:sp>
    </p:spTree>
    <p:extLst>
      <p:ext uri="{BB962C8B-B14F-4D97-AF65-F5344CB8AC3E}">
        <p14:creationId xmlns:p14="http://schemas.microsoft.com/office/powerpoint/2010/main" val="775042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a:t>
            </a:r>
          </a:p>
        </p:txBody>
      </p:sp>
      <p:pic>
        <p:nvPicPr>
          <p:cNvPr id="3" name="Picture 2" descr="🤔 Thinking Face Emoji">
            <a:extLst>
              <a:ext uri="{FF2B5EF4-FFF2-40B4-BE49-F238E27FC236}">
                <a16:creationId xmlns:a16="http://schemas.microsoft.com/office/drawing/2014/main" id="{14343C26-D615-17A6-DBFD-D4B3B71FEF3D}"/>
              </a:ext>
            </a:extLst>
          </p:cNvPr>
          <p:cNvPicPr>
            <a:picLocks noChangeAspect="1"/>
          </p:cNvPicPr>
          <p:nvPr/>
        </p:nvPicPr>
        <p:blipFill>
          <a:blip r:embed="rId2"/>
          <a:stretch>
            <a:fillRect/>
          </a:stretch>
        </p:blipFill>
        <p:spPr>
          <a:xfrm>
            <a:off x="7776008" y="2959812"/>
            <a:ext cx="4417222" cy="2321158"/>
          </a:xfrm>
          <a:prstGeom prst="rect">
            <a:avLst/>
          </a:prstGeom>
        </p:spPr>
      </p:pic>
      <p:sp>
        <p:nvSpPr>
          <p:cNvPr id="2" name="Title 1">
            <a:extLst>
              <a:ext uri="{FF2B5EF4-FFF2-40B4-BE49-F238E27FC236}">
                <a16:creationId xmlns:a16="http://schemas.microsoft.com/office/drawing/2014/main" id="{571C4FF2-3C1D-001C-01CF-20A66975BDD2}"/>
              </a:ext>
            </a:extLst>
          </p:cNvPr>
          <p:cNvSpPr>
            <a:spLocks noGrp="1"/>
          </p:cNvSpPr>
          <p:nvPr>
            <p:ph type="title"/>
          </p:nvPr>
        </p:nvSpPr>
        <p:spPr>
          <a:xfrm>
            <a:off x="572493" y="238539"/>
            <a:ext cx="11018520" cy="1434415"/>
          </a:xfrm>
        </p:spPr>
        <p:txBody>
          <a:bodyPr anchor="b">
            <a:normAutofit/>
          </a:bodyPr>
          <a:lstStyle/>
          <a:p>
            <a:r>
              <a:rPr lang="en-US" sz="5400" dirty="0">
                <a:latin typeface="Modern Love"/>
              </a:rPr>
              <a:t>How could we live this out?</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3364C714-0408-2D19-6305-15155DA6078B}"/>
              </a:ext>
            </a:extLst>
          </p:cNvPr>
          <p:cNvSpPr>
            <a:spLocks noGrp="1"/>
          </p:cNvSpPr>
          <p:nvPr>
            <p:ph idx="1"/>
          </p:nvPr>
        </p:nvSpPr>
        <p:spPr>
          <a:xfrm>
            <a:off x="248804" y="2254679"/>
            <a:ext cx="7963505" cy="4351338"/>
          </a:xfrm>
        </p:spPr>
        <p:txBody>
          <a:bodyPr vert="horz" lIns="91440" tIns="45720" rIns="91440" bIns="45720" rtlCol="0" anchor="t">
            <a:normAutofit lnSpcReduction="10000"/>
          </a:bodyPr>
          <a:lstStyle/>
          <a:p>
            <a:pPr marL="0" indent="0">
              <a:buNone/>
            </a:pPr>
            <a:r>
              <a:rPr lang="en-US" sz="3200" dirty="0">
                <a:solidFill>
                  <a:srgbClr val="1F1F1F"/>
                </a:solidFill>
              </a:rPr>
              <a:t>As a form, discuss the following:</a:t>
            </a:r>
          </a:p>
          <a:p>
            <a:pPr marL="0" indent="0">
              <a:buNone/>
            </a:pPr>
            <a:endParaRPr lang="en-US" sz="3200" dirty="0">
              <a:solidFill>
                <a:srgbClr val="1F1F1F"/>
              </a:solidFill>
            </a:endParaRPr>
          </a:p>
          <a:p>
            <a:pPr marL="0" indent="0">
              <a:buNone/>
            </a:pPr>
            <a:r>
              <a:rPr lang="en-US" sz="3200" dirty="0">
                <a:solidFill>
                  <a:srgbClr val="1F1F1F"/>
                </a:solidFill>
              </a:rPr>
              <a:t>How could we make sacrifices for others?</a:t>
            </a:r>
            <a:endParaRPr lang="en-US" dirty="0"/>
          </a:p>
          <a:p>
            <a:pPr marL="0" indent="0">
              <a:buNone/>
            </a:pPr>
            <a:endParaRPr lang="en-US" sz="3200" dirty="0">
              <a:solidFill>
                <a:srgbClr val="1F1F1F"/>
              </a:solidFill>
            </a:endParaRPr>
          </a:p>
          <a:p>
            <a:pPr marL="0" indent="0">
              <a:buNone/>
            </a:pPr>
            <a:r>
              <a:rPr lang="en-US" sz="3200" dirty="0">
                <a:solidFill>
                  <a:srgbClr val="1F1F1F"/>
                </a:solidFill>
              </a:rPr>
              <a:t>How could we put others before ourselves?</a:t>
            </a:r>
          </a:p>
          <a:p>
            <a:pPr marL="0" indent="0">
              <a:buNone/>
            </a:pPr>
            <a:endParaRPr lang="en-US" sz="3200" dirty="0">
              <a:solidFill>
                <a:srgbClr val="1F1F1F"/>
              </a:solidFill>
            </a:endParaRPr>
          </a:p>
          <a:p>
            <a:pPr marL="0" indent="0">
              <a:buNone/>
            </a:pPr>
            <a:r>
              <a:rPr lang="en-US" sz="3200" dirty="0">
                <a:solidFill>
                  <a:srgbClr val="1F1F1F"/>
                </a:solidFill>
              </a:rPr>
              <a:t>What do we do in school to put others in our local community first?</a:t>
            </a:r>
          </a:p>
        </p:txBody>
      </p:sp>
    </p:spTree>
    <p:extLst>
      <p:ext uri="{BB962C8B-B14F-4D97-AF65-F5344CB8AC3E}">
        <p14:creationId xmlns:p14="http://schemas.microsoft.com/office/powerpoint/2010/main" val="2945651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169270" y="353392"/>
            <a:ext cx="6075282" cy="5914005"/>
          </a:xfrm>
        </p:spPr>
        <p:txBody>
          <a:bodyPr vert="horz" lIns="91440" tIns="45720" rIns="91440" bIns="45720" rtlCol="0" anchor="t">
            <a:noAutofit/>
          </a:bodyPr>
          <a:lstStyle/>
          <a:p>
            <a:pPr marL="0" indent="0">
              <a:spcBef>
                <a:spcPts val="500"/>
              </a:spcBef>
              <a:buNone/>
            </a:pPr>
            <a:endParaRPr lang="en-US">
              <a:solidFill>
                <a:srgbClr val="000000"/>
              </a:solidFill>
              <a:latin typeface="Modern Love"/>
              <a:ea typeface="+mn-lt"/>
              <a:cs typeface="+mn-lt"/>
            </a:endParaRPr>
          </a:p>
          <a:p>
            <a:pPr marL="0" indent="0">
              <a:spcBef>
                <a:spcPts val="500"/>
              </a:spcBef>
              <a:buNone/>
            </a:pPr>
            <a:r>
              <a:rPr lang="en-US" sz="4800" dirty="0">
                <a:solidFill>
                  <a:srgbClr val="000000"/>
                </a:solidFill>
                <a:latin typeface="Modern Love"/>
                <a:ea typeface="+mn-lt"/>
                <a:cs typeface="+mn-lt"/>
              </a:rPr>
              <a:t>Lord,</a:t>
            </a:r>
            <a:endParaRPr lang="en-US" dirty="0">
              <a:solidFill>
                <a:srgbClr val="000000"/>
              </a:solidFill>
              <a:latin typeface="Aptos"/>
              <a:ea typeface="+mn-lt"/>
              <a:cs typeface="+mn-lt"/>
            </a:endParaRPr>
          </a:p>
          <a:p>
            <a:pPr marL="0" indent="0">
              <a:spcBef>
                <a:spcPts val="500"/>
              </a:spcBef>
              <a:buNone/>
            </a:pPr>
            <a:r>
              <a:rPr lang="en-US" sz="3200" dirty="0">
                <a:ea typeface="+mn-lt"/>
                <a:cs typeface="+mn-lt"/>
              </a:rPr>
              <a:t>Help us to be kind and thoughtful, putting others before ourselves just like You taught us to. Give us the strength to make sacrifices for our friends and to show love and care in all we do. Teach us to be patient and understanding to all and to help others when they need us most.</a:t>
            </a:r>
            <a:endParaRPr lang="en-US" sz="3200" dirty="0"/>
          </a:p>
          <a:p>
            <a:pPr marL="0" indent="0">
              <a:spcBef>
                <a:spcPts val="500"/>
              </a:spcBef>
              <a:buNone/>
            </a:pPr>
            <a:r>
              <a:rPr lang="en-US" sz="4000" dirty="0">
                <a:solidFill>
                  <a:srgbClr val="000000"/>
                </a:solidFill>
                <a:latin typeface="Modern Love"/>
                <a:ea typeface="+mn-lt"/>
                <a:cs typeface="+mn-lt"/>
              </a:rPr>
              <a:t>Amen</a:t>
            </a:r>
            <a:endParaRPr lang="en-US" sz="4000" dirty="0">
              <a:solidFill>
                <a:srgbClr val="000000"/>
              </a:solidFill>
              <a:latin typeface="Calibri" panose="020F0502020204030204"/>
              <a:cs typeface="Calibri"/>
            </a:endParaRPr>
          </a:p>
          <a:p>
            <a:pPr marL="0" indent="0">
              <a:buNone/>
            </a:pPr>
            <a:endParaRPr lang="en-US" b="1">
              <a:solidFill>
                <a:srgbClr val="000000"/>
              </a:solidFill>
              <a:cs typeface="Calibri"/>
            </a:endParaRPr>
          </a:p>
          <a:p>
            <a:pPr marL="0" indent="0">
              <a:buNone/>
            </a:pPr>
            <a:endParaRPr lang="en-US" b="1">
              <a:solidFill>
                <a:srgbClr val="000000"/>
              </a:solidFill>
              <a:cs typeface="Calibri"/>
            </a:endParaRPr>
          </a:p>
          <a:p>
            <a:pPr marL="0" indent="0">
              <a:buNone/>
            </a:pPr>
            <a:endParaRPr lang="en-US" sz="2400">
              <a:solidFill>
                <a:srgbClr val="000000"/>
              </a:solidFill>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7938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153195-90DA-8A55-3CAB-D517818D6DA6}"/>
              </a:ext>
            </a:extLst>
          </p:cNvPr>
          <p:cNvSpPr txBox="1"/>
          <p:nvPr/>
        </p:nvSpPr>
        <p:spPr>
          <a:xfrm>
            <a:off x="-841881" y="533647"/>
            <a:ext cx="629944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solidFill>
                  <a:srgbClr val="0D0D0D"/>
                </a:solidFill>
                <a:latin typeface="Modern Love"/>
                <a:ea typeface="+mn-lt"/>
                <a:cs typeface="+mn-lt"/>
              </a:rPr>
              <a:t>On this week</a:t>
            </a:r>
            <a:r>
              <a:rPr lang="en-US" sz="4000">
                <a:solidFill>
                  <a:srgbClr val="0D0D0D"/>
                </a:solidFill>
                <a:latin typeface="Modern Love"/>
                <a:ea typeface="Calibri"/>
                <a:cs typeface="Calibri"/>
              </a:rPr>
              <a:t>...</a:t>
            </a:r>
          </a:p>
        </p:txBody>
      </p:sp>
      <p:sp>
        <p:nvSpPr>
          <p:cNvPr id="4" name="TextBox 3">
            <a:extLst>
              <a:ext uri="{FF2B5EF4-FFF2-40B4-BE49-F238E27FC236}">
                <a16:creationId xmlns:a16="http://schemas.microsoft.com/office/drawing/2014/main" id="{4D265129-E7C4-57D3-62D2-A6FC2AD3CDAC}"/>
              </a:ext>
            </a:extLst>
          </p:cNvPr>
          <p:cNvSpPr txBox="1"/>
          <p:nvPr/>
        </p:nvSpPr>
        <p:spPr>
          <a:xfrm>
            <a:off x="0" y="5266769"/>
            <a:ext cx="1235425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solidFill>
                  <a:srgbClr val="0D0D0D"/>
                </a:solidFill>
                <a:latin typeface="Modern Love"/>
                <a:ea typeface="+mn-lt"/>
                <a:cs typeface="+mn-lt"/>
              </a:rPr>
              <a:t>Keep an eye out for even more events going on in the following weeks!</a:t>
            </a:r>
            <a:endParaRPr lang="en-US" sz="4000">
              <a:solidFill>
                <a:srgbClr val="0D0D0D"/>
              </a:solidFill>
              <a:latin typeface="Modern Love"/>
              <a:ea typeface="Calibri"/>
              <a:cs typeface="Calibri"/>
            </a:endParaRPr>
          </a:p>
        </p:txBody>
      </p:sp>
      <p:graphicFrame>
        <p:nvGraphicFramePr>
          <p:cNvPr id="2" name="Table 1">
            <a:extLst>
              <a:ext uri="{FF2B5EF4-FFF2-40B4-BE49-F238E27FC236}">
                <a16:creationId xmlns:a16="http://schemas.microsoft.com/office/drawing/2014/main" id="{ABF84113-2A7B-DA3D-BE81-79AB47FE5071}"/>
              </a:ext>
            </a:extLst>
          </p:cNvPr>
          <p:cNvGraphicFramePr>
            <a:graphicFrameLocks noGrp="1"/>
          </p:cNvGraphicFramePr>
          <p:nvPr>
            <p:extLst>
              <p:ext uri="{D42A27DB-BD31-4B8C-83A1-F6EECF244321}">
                <p14:modId xmlns:p14="http://schemas.microsoft.com/office/powerpoint/2010/main" val="4191794183"/>
              </p:ext>
            </p:extLst>
          </p:nvPr>
        </p:nvGraphicFramePr>
        <p:xfrm>
          <a:off x="376830" y="1242615"/>
          <a:ext cx="11438340" cy="3806863"/>
        </p:xfrm>
        <a:graphic>
          <a:graphicData uri="http://schemas.openxmlformats.org/drawingml/2006/table">
            <a:tbl>
              <a:tblPr firstRow="1" bandRow="1">
                <a:tableStyleId>{93296810-A885-4BE3-A3E7-6D5BEEA58F35}</a:tableStyleId>
              </a:tblPr>
              <a:tblGrid>
                <a:gridCol w="2287668">
                  <a:extLst>
                    <a:ext uri="{9D8B030D-6E8A-4147-A177-3AD203B41FA5}">
                      <a16:colId xmlns:a16="http://schemas.microsoft.com/office/drawing/2014/main" val="2490501547"/>
                    </a:ext>
                  </a:extLst>
                </a:gridCol>
                <a:gridCol w="2287668">
                  <a:extLst>
                    <a:ext uri="{9D8B030D-6E8A-4147-A177-3AD203B41FA5}">
                      <a16:colId xmlns:a16="http://schemas.microsoft.com/office/drawing/2014/main" val="268014088"/>
                    </a:ext>
                  </a:extLst>
                </a:gridCol>
                <a:gridCol w="2287668">
                  <a:extLst>
                    <a:ext uri="{9D8B030D-6E8A-4147-A177-3AD203B41FA5}">
                      <a16:colId xmlns:a16="http://schemas.microsoft.com/office/drawing/2014/main" val="2188569225"/>
                    </a:ext>
                  </a:extLst>
                </a:gridCol>
                <a:gridCol w="2287668">
                  <a:extLst>
                    <a:ext uri="{9D8B030D-6E8A-4147-A177-3AD203B41FA5}">
                      <a16:colId xmlns:a16="http://schemas.microsoft.com/office/drawing/2014/main" val="2065752536"/>
                    </a:ext>
                  </a:extLst>
                </a:gridCol>
                <a:gridCol w="2287668">
                  <a:extLst>
                    <a:ext uri="{9D8B030D-6E8A-4147-A177-3AD203B41FA5}">
                      <a16:colId xmlns:a16="http://schemas.microsoft.com/office/drawing/2014/main" val="183324769"/>
                    </a:ext>
                  </a:extLst>
                </a:gridCol>
              </a:tblGrid>
              <a:tr h="972223">
                <a:tc>
                  <a:txBody>
                    <a:bodyPr/>
                    <a:lstStyle/>
                    <a:p>
                      <a:pPr algn="ctr"/>
                      <a:r>
                        <a:rPr lang="en-GB" sz="2000"/>
                        <a:t>Monday</a:t>
                      </a:r>
                    </a:p>
                  </a:txBody>
                  <a:tcPr/>
                </a:tc>
                <a:tc>
                  <a:txBody>
                    <a:bodyPr/>
                    <a:lstStyle/>
                    <a:p>
                      <a:pPr algn="ctr"/>
                      <a:r>
                        <a:rPr lang="en-GB" sz="2000"/>
                        <a:t>Tuesday</a:t>
                      </a:r>
                    </a:p>
                  </a:txBody>
                  <a:tcPr/>
                </a:tc>
                <a:tc>
                  <a:txBody>
                    <a:bodyPr/>
                    <a:lstStyle/>
                    <a:p>
                      <a:pPr algn="ctr"/>
                      <a:r>
                        <a:rPr lang="en-GB" sz="2000"/>
                        <a:t>Wednesday</a:t>
                      </a:r>
                    </a:p>
                  </a:txBody>
                  <a:tcPr/>
                </a:tc>
                <a:tc>
                  <a:txBody>
                    <a:bodyPr/>
                    <a:lstStyle/>
                    <a:p>
                      <a:pPr algn="ctr"/>
                      <a:r>
                        <a:rPr lang="en-GB" sz="2000"/>
                        <a:t>Thursday</a:t>
                      </a:r>
                    </a:p>
                  </a:txBody>
                  <a:tcPr/>
                </a:tc>
                <a:tc>
                  <a:txBody>
                    <a:bodyPr/>
                    <a:lstStyle/>
                    <a:p>
                      <a:pPr algn="ctr"/>
                      <a:r>
                        <a:rPr lang="en-GB" sz="2000"/>
                        <a:t>Friday</a:t>
                      </a:r>
                    </a:p>
                  </a:txBody>
                  <a:tcPr/>
                </a:tc>
                <a:extLst>
                  <a:ext uri="{0D108BD9-81ED-4DB2-BD59-A6C34878D82A}">
                    <a16:rowId xmlns:a16="http://schemas.microsoft.com/office/drawing/2014/main" val="2795366148"/>
                  </a:ext>
                </a:extLst>
              </a:tr>
              <a:tr h="972223">
                <a:tc>
                  <a:txBody>
                    <a:bodyPr/>
                    <a:lstStyle/>
                    <a:p>
                      <a:pPr algn="ctr"/>
                      <a:r>
                        <a:rPr lang="en-GB"/>
                        <a:t>Fr Jonathon is in every Monday lunchtime. Come and say hello.</a:t>
                      </a:r>
                    </a:p>
                  </a:txBody>
                  <a:tcPr/>
                </a:tc>
                <a:tc>
                  <a:txBody>
                    <a:bodyPr/>
                    <a:lstStyle/>
                    <a:p>
                      <a:pPr algn="ctr"/>
                      <a:r>
                        <a:rPr lang="en-GB" b="1"/>
                        <a:t>Christian Union </a:t>
                      </a:r>
                      <a:r>
                        <a:rPr lang="en-GB"/>
                        <a:t>G16 12:20pm – 12:55pm</a:t>
                      </a:r>
                    </a:p>
                  </a:txBody>
                  <a:tcPr/>
                </a:tc>
                <a:tc>
                  <a:txBody>
                    <a:bodyPr/>
                    <a:lstStyle/>
                    <a:p>
                      <a:pPr algn="ctr"/>
                      <a:r>
                        <a:rPr lang="en-GB" b="1"/>
                        <a:t>Rosary</a:t>
                      </a:r>
                      <a:r>
                        <a:rPr lang="en-GB"/>
                        <a:t> in the Chapel</a:t>
                      </a:r>
                    </a:p>
                    <a:p>
                      <a:pPr algn="ctr"/>
                      <a:r>
                        <a:rPr lang="en-GB"/>
                        <a:t>12:15pm – 12:25pm.</a:t>
                      </a:r>
                    </a:p>
                  </a:txBody>
                  <a:tcPr/>
                </a:tc>
                <a:tc>
                  <a:txBody>
                    <a:bodyPr/>
                    <a:lstStyle/>
                    <a:p>
                      <a:pPr algn="ctr"/>
                      <a:r>
                        <a:rPr lang="en-GB" b="1"/>
                        <a:t>Debate club</a:t>
                      </a:r>
                    </a:p>
                    <a:p>
                      <a:pPr lvl="0" algn="ctr">
                        <a:buNone/>
                      </a:pPr>
                      <a:r>
                        <a:rPr lang="en-GB"/>
                        <a:t>12:15-1:00</a:t>
                      </a:r>
                    </a:p>
                    <a:p>
                      <a:pPr lvl="0" algn="ctr">
                        <a:buNone/>
                      </a:pPr>
                      <a:r>
                        <a:rPr lang="en-GB"/>
                        <a:t>G15</a:t>
                      </a:r>
                    </a:p>
                  </a:txBody>
                  <a:tcPr/>
                </a:tc>
                <a:tc>
                  <a:txBody>
                    <a:bodyPr/>
                    <a:lstStyle/>
                    <a:p>
                      <a:pPr algn="ctr"/>
                      <a:r>
                        <a:rPr lang="en-GB" b="1"/>
                        <a:t>Re-Wilding Group</a:t>
                      </a:r>
                    </a:p>
                    <a:p>
                      <a:pPr algn="ctr"/>
                      <a:r>
                        <a:rPr lang="en-GB"/>
                        <a:t>12:15pm – 1:00pm G12 </a:t>
                      </a:r>
                    </a:p>
                    <a:p>
                      <a:pPr lvl="0" algn="ctr">
                        <a:buNone/>
                      </a:pPr>
                      <a:r>
                        <a:rPr lang="en-GB" b="1"/>
                        <a:t>Christmas club</a:t>
                      </a:r>
                    </a:p>
                    <a:p>
                      <a:pPr lvl="0" algn="ctr">
                        <a:buNone/>
                      </a:pPr>
                      <a:r>
                        <a:rPr lang="en-GB" b="0"/>
                        <a:t>12:15-1:00</a:t>
                      </a:r>
                    </a:p>
                    <a:p>
                      <a:pPr lvl="0" algn="ctr">
                        <a:buNone/>
                      </a:pPr>
                      <a:r>
                        <a:rPr lang="en-GB" b="0"/>
                        <a:t>G14</a:t>
                      </a:r>
                    </a:p>
                    <a:p>
                      <a:pPr lvl="0" algn="ctr">
                        <a:buNone/>
                      </a:pPr>
                      <a:r>
                        <a:rPr lang="en-GB" b="1"/>
                        <a:t>Remembrance Services</a:t>
                      </a:r>
                    </a:p>
                    <a:p>
                      <a:pPr lvl="0" algn="ctr">
                        <a:buNone/>
                      </a:pPr>
                      <a:r>
                        <a:rPr lang="en-GB" b="0"/>
                        <a:t>Atrium</a:t>
                      </a:r>
                    </a:p>
                    <a:p>
                      <a:pPr lvl="0" algn="ctr">
                        <a:buNone/>
                      </a:pPr>
                      <a:endParaRPr lang="en-GB"/>
                    </a:p>
                  </a:txBody>
                  <a:tcPr/>
                </a:tc>
                <a:extLst>
                  <a:ext uri="{0D108BD9-81ED-4DB2-BD59-A6C34878D82A}">
                    <a16:rowId xmlns:a16="http://schemas.microsoft.com/office/drawing/2014/main" val="2654524762"/>
                  </a:ext>
                </a:extLst>
              </a:tr>
            </a:tbl>
          </a:graphicData>
        </a:graphic>
      </p:graphicFrame>
      <p:graphicFrame>
        <p:nvGraphicFramePr>
          <p:cNvPr id="7" name="Table 6">
            <a:extLst>
              <a:ext uri="{FF2B5EF4-FFF2-40B4-BE49-F238E27FC236}">
                <a16:creationId xmlns:a16="http://schemas.microsoft.com/office/drawing/2014/main" id="{1D2492E6-D1A5-819B-6275-943AE71791EF}"/>
              </a:ext>
            </a:extLst>
          </p:cNvPr>
          <p:cNvGraphicFramePr>
            <a:graphicFrameLocks noGrp="1"/>
          </p:cNvGraphicFramePr>
          <p:nvPr>
            <p:extLst>
              <p:ext uri="{D42A27DB-BD31-4B8C-83A1-F6EECF244321}">
                <p14:modId xmlns:p14="http://schemas.microsoft.com/office/powerpoint/2010/main" val="3219427190"/>
              </p:ext>
            </p:extLst>
          </p:nvPr>
        </p:nvGraphicFramePr>
        <p:xfrm>
          <a:off x="82378" y="102972"/>
          <a:ext cx="12022112" cy="6657202"/>
        </p:xfrm>
        <a:graphic>
          <a:graphicData uri="http://schemas.openxmlformats.org/drawingml/2006/table">
            <a:tbl>
              <a:tblPr/>
              <a:tblGrid>
                <a:gridCol w="12022112">
                  <a:extLst>
                    <a:ext uri="{9D8B030D-6E8A-4147-A177-3AD203B41FA5}">
                      <a16:colId xmlns:a16="http://schemas.microsoft.com/office/drawing/2014/main" val="315810689"/>
                    </a:ext>
                  </a:extLst>
                </a:gridCol>
              </a:tblGrid>
              <a:tr h="6657202">
                <a:tc>
                  <a:txBody>
                    <a:bodyPr/>
                    <a:lstStyle/>
                    <a:p>
                      <a:endParaRPr lang="en-GB"/>
                    </a:p>
                  </a:txBody>
                  <a:tcPr>
                    <a:lnL w="57150" cmpd="sng">
                      <a:solidFill>
                        <a:srgbClr val="FFFF00"/>
                      </a:solidFill>
                      <a:prstDash val="solid"/>
                    </a:lnL>
                    <a:lnR w="57150" cmpd="sng">
                      <a:solidFill>
                        <a:srgbClr val="FFFF00"/>
                      </a:solidFill>
                      <a:prstDash val="solid"/>
                    </a:lnR>
                    <a:lnT w="76200" cap="flat" cmpd="sng" algn="ctr">
                      <a:solidFill>
                        <a:srgbClr val="FFFF00"/>
                      </a:solidFill>
                      <a:prstDash val="solid"/>
                      <a:round/>
                      <a:headEnd type="none" w="med" len="med"/>
                      <a:tailEnd type="none" w="med" len="med"/>
                    </a:lnT>
                    <a:lnB w="57150" cmpd="sng">
                      <a:solidFill>
                        <a:srgbClr val="FFFF00"/>
                      </a:solidFill>
                      <a:prstDash val="solid"/>
                    </a:lnB>
                  </a:tcPr>
                </a:tc>
                <a:extLst>
                  <a:ext uri="{0D108BD9-81ED-4DB2-BD59-A6C34878D82A}">
                    <a16:rowId xmlns:a16="http://schemas.microsoft.com/office/drawing/2014/main" val="467366758"/>
                  </a:ext>
                </a:extLst>
              </a:tr>
            </a:tbl>
          </a:graphicData>
        </a:graphic>
      </p:graphicFrame>
    </p:spTree>
    <p:extLst>
      <p:ext uri="{BB962C8B-B14F-4D97-AF65-F5344CB8AC3E}">
        <p14:creationId xmlns:p14="http://schemas.microsoft.com/office/powerpoint/2010/main" val="65279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rder for the solemn exposition of the Holy Eucharist">
            <a:extLst>
              <a:ext uri="{FF2B5EF4-FFF2-40B4-BE49-F238E27FC236}">
                <a16:creationId xmlns:a16="http://schemas.microsoft.com/office/drawing/2014/main" id="{73905C8F-5560-5C67-5D05-DE4922F98A25}"/>
              </a:ext>
            </a:extLst>
          </p:cNvPr>
          <p:cNvPicPr>
            <a:picLocks noChangeAspect="1"/>
          </p:cNvPicPr>
          <p:nvPr/>
        </p:nvPicPr>
        <p:blipFill>
          <a:blip r:embed="rId2"/>
          <a:srcRect l="6236"/>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CC0E24-D075-32CA-72A6-BF9B92BE3168}"/>
              </a:ext>
            </a:extLst>
          </p:cNvPr>
          <p:cNvSpPr>
            <a:spLocks noGrp="1"/>
          </p:cNvSpPr>
          <p:nvPr>
            <p:ph type="title"/>
          </p:nvPr>
        </p:nvSpPr>
        <p:spPr>
          <a:xfrm>
            <a:off x="8365691" y="529882"/>
            <a:ext cx="3822189" cy="1899912"/>
          </a:xfrm>
        </p:spPr>
        <p:txBody>
          <a:bodyPr>
            <a:normAutofit/>
          </a:bodyPr>
          <a:lstStyle/>
          <a:p>
            <a:r>
              <a:rPr lang="en-US" sz="4000">
                <a:latin typeface="Modern Love"/>
              </a:rPr>
              <a:t>Exposition of the Blessed Sacrament</a:t>
            </a:r>
          </a:p>
        </p:txBody>
      </p:sp>
      <p:sp>
        <p:nvSpPr>
          <p:cNvPr id="3" name="Content Placeholder 2">
            <a:extLst>
              <a:ext uri="{FF2B5EF4-FFF2-40B4-BE49-F238E27FC236}">
                <a16:creationId xmlns:a16="http://schemas.microsoft.com/office/drawing/2014/main" id="{C7885E6C-DE9F-C04A-4B6C-449FDFF11087}"/>
              </a:ext>
            </a:extLst>
          </p:cNvPr>
          <p:cNvSpPr>
            <a:spLocks noGrp="1"/>
          </p:cNvSpPr>
          <p:nvPr>
            <p:ph idx="1"/>
          </p:nvPr>
        </p:nvSpPr>
        <p:spPr>
          <a:xfrm>
            <a:off x="8355394" y="2557769"/>
            <a:ext cx="3822189" cy="3742762"/>
          </a:xfrm>
        </p:spPr>
        <p:txBody>
          <a:bodyPr vert="horz" lIns="91440" tIns="45720" rIns="91440" bIns="45720" rtlCol="0">
            <a:normAutofit/>
          </a:bodyPr>
          <a:lstStyle/>
          <a:p>
            <a:pPr marL="0" indent="0">
              <a:buNone/>
            </a:pPr>
            <a:r>
              <a:rPr lang="en-US" sz="2000" b="1"/>
              <a:t>Where?</a:t>
            </a:r>
            <a:r>
              <a:rPr lang="en-US" sz="2000"/>
              <a:t> The Chapel</a:t>
            </a:r>
          </a:p>
          <a:p>
            <a:pPr marL="0" indent="0">
              <a:buNone/>
            </a:pPr>
            <a:r>
              <a:rPr lang="en-US" sz="2000" b="1"/>
              <a:t>When?</a:t>
            </a:r>
            <a:r>
              <a:rPr lang="en-US" sz="2000"/>
              <a:t> Monday Lunchtime 12.15pm - 12.40pm</a:t>
            </a:r>
          </a:p>
          <a:p>
            <a:pPr marL="0" indent="0">
              <a:buNone/>
            </a:pPr>
            <a:endParaRPr lang="en-US" sz="2000"/>
          </a:p>
        </p:txBody>
      </p:sp>
    </p:spTree>
    <p:extLst>
      <p:ext uri="{BB962C8B-B14F-4D97-AF65-F5344CB8AC3E}">
        <p14:creationId xmlns:p14="http://schemas.microsoft.com/office/powerpoint/2010/main" val="1457753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447178" y="3810638"/>
            <a:ext cx="6749139" cy="218586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fontAlgn="auto">
              <a:spcAft>
                <a:spcPts val="600"/>
              </a:spcAft>
              <a:buClrTx/>
              <a:buSzTx/>
              <a:tabLst/>
              <a:defRPr/>
            </a:pPr>
            <a:r>
              <a:rPr kumimoji="0" lang="en-US" sz="4800" b="0" i="0" u="none" strike="noStrike" cap="none" spc="0" normalizeH="0" baseline="0" noProof="0">
                <a:ln>
                  <a:noFill/>
                </a:ln>
                <a:effectLst/>
                <a:uLnTx/>
                <a:uFillTx/>
              </a:rPr>
              <a:t>Mass at 8:20am on Friday Morning in the Chapel.</a:t>
            </a:r>
            <a:endParaRPr lang="en-US" sz="4800" b="0" i="0" u="none" strike="noStrike" cap="none" spc="0" normalizeH="0" baseline="0" noProof="0">
              <a:ln>
                <a:noFill/>
              </a:ln>
              <a:effectLst/>
              <a:uLnTx/>
              <a:uFillTx/>
            </a:endParaRPr>
          </a:p>
          <a:p>
            <a:pPr marL="0" marR="0" lvl="0" indent="0" algn="ctr" fontAlgn="auto">
              <a:spcAft>
                <a:spcPts val="600"/>
              </a:spcAft>
              <a:buClrTx/>
              <a:buSzTx/>
              <a:tabLst/>
              <a:defRPr/>
            </a:pPr>
            <a:r>
              <a:rPr lang="en-US" sz="4800"/>
              <a:t>Everyone is welcome.</a:t>
            </a:r>
          </a:p>
          <a:p>
            <a:pPr algn="ctr">
              <a:spcAft>
                <a:spcPts val="600"/>
              </a:spcAft>
              <a:defRPr/>
            </a:pPr>
            <a:endParaRPr lang="en-US" sz="4800"/>
          </a:p>
          <a:p>
            <a:pPr algn="ctr">
              <a:spcAft>
                <a:spcPts val="600"/>
              </a:spcAft>
              <a:defRPr/>
            </a:pPr>
            <a:r>
              <a:rPr lang="en-US" sz="4800"/>
              <a:t>This week Friday Mass will be led by 8N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l="18639" r="14610" b="-1"/>
          <a:stretch/>
        </p:blipFill>
        <p:spPr>
          <a:xfrm>
            <a:off x="365599" y="718069"/>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solidFill>
            <a:srgbClr val="7030A0"/>
          </a:solidFill>
        </p:spPr>
      </p:pic>
    </p:spTree>
    <p:extLst>
      <p:ext uri="{BB962C8B-B14F-4D97-AF65-F5344CB8AC3E}">
        <p14:creationId xmlns:p14="http://schemas.microsoft.com/office/powerpoint/2010/main" val="426462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a:t>
            </a:r>
          </a:p>
        </p:txBody>
      </p:sp>
      <p:sp>
        <p:nvSpPr>
          <p:cNvPr id="2" name="Title 1">
            <a:extLst>
              <a:ext uri="{FF2B5EF4-FFF2-40B4-BE49-F238E27FC236}">
                <a16:creationId xmlns:a16="http://schemas.microsoft.com/office/drawing/2014/main" id="{571C4FF2-3C1D-001C-01CF-20A66975BDD2}"/>
              </a:ext>
            </a:extLst>
          </p:cNvPr>
          <p:cNvSpPr>
            <a:spLocks noGrp="1"/>
          </p:cNvSpPr>
          <p:nvPr>
            <p:ph type="title"/>
          </p:nvPr>
        </p:nvSpPr>
        <p:spPr>
          <a:xfrm>
            <a:off x="526590" y="165093"/>
            <a:ext cx="11018520" cy="1434415"/>
          </a:xfrm>
        </p:spPr>
        <p:txBody>
          <a:bodyPr anchor="b">
            <a:normAutofit/>
          </a:bodyPr>
          <a:lstStyle/>
          <a:p>
            <a:r>
              <a:rPr lang="en-US" sz="5400">
                <a:latin typeface="Modern Love"/>
              </a:rPr>
              <a:t>Remembrance</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17477B-119A-3992-2C4E-10AD537570AB}"/>
              </a:ext>
            </a:extLst>
          </p:cNvPr>
          <p:cNvSpPr txBox="1"/>
          <p:nvPr/>
        </p:nvSpPr>
        <p:spPr>
          <a:xfrm>
            <a:off x="340166" y="2415040"/>
            <a:ext cx="6779172"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Take some time as a form to respond to the following questions:</a:t>
            </a:r>
          </a:p>
          <a:p>
            <a:pPr algn="ctr"/>
            <a:endParaRPr lang="en-US" sz="3200"/>
          </a:p>
          <a:p>
            <a:pPr algn="ctr"/>
            <a:r>
              <a:rPr lang="en-US" sz="3200"/>
              <a:t>-What are we remembering?</a:t>
            </a:r>
          </a:p>
          <a:p>
            <a:pPr algn="ctr"/>
            <a:r>
              <a:rPr lang="en-US" sz="3200"/>
              <a:t>-Why is it important to remember these things?</a:t>
            </a:r>
          </a:p>
          <a:p>
            <a:pPr algn="ctr"/>
            <a:r>
              <a:rPr lang="en-US" sz="3200"/>
              <a:t>-How do we remember these things as a school?</a:t>
            </a:r>
          </a:p>
        </p:txBody>
      </p:sp>
      <p:pic>
        <p:nvPicPr>
          <p:cNvPr id="6" name="Picture 5" descr="Remembrance Day - Redbridge Community ...">
            <a:extLst>
              <a:ext uri="{FF2B5EF4-FFF2-40B4-BE49-F238E27FC236}">
                <a16:creationId xmlns:a16="http://schemas.microsoft.com/office/drawing/2014/main" id="{1038379B-CDB9-3356-2DDE-FFC8F0145DED}"/>
              </a:ext>
            </a:extLst>
          </p:cNvPr>
          <p:cNvPicPr>
            <a:picLocks noChangeAspect="1"/>
          </p:cNvPicPr>
          <p:nvPr/>
        </p:nvPicPr>
        <p:blipFill>
          <a:blip r:embed="rId2"/>
          <a:stretch>
            <a:fillRect/>
          </a:stretch>
        </p:blipFill>
        <p:spPr>
          <a:xfrm>
            <a:off x="7116708" y="2021640"/>
            <a:ext cx="4790752" cy="4816583"/>
          </a:xfrm>
          <a:prstGeom prst="rect">
            <a:avLst/>
          </a:prstGeom>
        </p:spPr>
      </p:pic>
    </p:spTree>
    <p:extLst>
      <p:ext uri="{BB962C8B-B14F-4D97-AF65-F5344CB8AC3E}">
        <p14:creationId xmlns:p14="http://schemas.microsoft.com/office/powerpoint/2010/main" val="243351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ield of red flowers&#10;&#10;Description automatically generated">
            <a:extLst>
              <a:ext uri="{FF2B5EF4-FFF2-40B4-BE49-F238E27FC236}">
                <a16:creationId xmlns:a16="http://schemas.microsoft.com/office/drawing/2014/main" id="{05B839A4-1B8F-E2F4-B254-C93C8E8478A1}"/>
              </a:ext>
            </a:extLst>
          </p:cNvPr>
          <p:cNvPicPr>
            <a:picLocks noChangeAspect="1"/>
          </p:cNvPicPr>
          <p:nvPr/>
        </p:nvPicPr>
        <p:blipFill>
          <a:blip r:embed="rId2">
            <a:alphaModFix amt="43000"/>
          </a:blip>
          <a:stretch>
            <a:fillRect/>
          </a:stretch>
        </p:blipFill>
        <p:spPr>
          <a:xfrm>
            <a:off x="0" y="5149"/>
            <a:ext cx="12191999" cy="6857999"/>
          </a:xfrm>
          <a:prstGeom prst="rect">
            <a:avLst/>
          </a:prstGeom>
        </p:spPr>
      </p:pic>
      <p:sp>
        <p:nvSpPr>
          <p:cNvPr id="4" name="TextBox 3">
            <a:extLst>
              <a:ext uri="{FF2B5EF4-FFF2-40B4-BE49-F238E27FC236}">
                <a16:creationId xmlns:a16="http://schemas.microsoft.com/office/drawing/2014/main" id="{7B65E27B-F148-C997-D4B4-D9BFFF28DB3F}"/>
              </a:ext>
            </a:extLst>
          </p:cNvPr>
          <p:cNvSpPr txBox="1"/>
          <p:nvPr/>
        </p:nvSpPr>
        <p:spPr>
          <a:xfrm>
            <a:off x="132113" y="219825"/>
            <a:ext cx="629944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solidFill>
                  <a:schemeClr val="bg1"/>
                </a:solidFill>
                <a:latin typeface="Modern Love"/>
                <a:ea typeface="Calibri"/>
                <a:cs typeface="Calibri"/>
              </a:rPr>
              <a:t>Remembrance Services...</a:t>
            </a:r>
          </a:p>
        </p:txBody>
      </p:sp>
      <p:sp>
        <p:nvSpPr>
          <p:cNvPr id="2" name="TextBox 1">
            <a:extLst>
              <a:ext uri="{FF2B5EF4-FFF2-40B4-BE49-F238E27FC236}">
                <a16:creationId xmlns:a16="http://schemas.microsoft.com/office/drawing/2014/main" id="{59BF53C5-0ACD-A948-2969-7C6CED65F545}"/>
              </a:ext>
            </a:extLst>
          </p:cNvPr>
          <p:cNvSpPr txBox="1"/>
          <p:nvPr/>
        </p:nvSpPr>
        <p:spPr>
          <a:xfrm>
            <a:off x="5127713" y="1379132"/>
            <a:ext cx="6875423"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rPr>
              <a:t>On </a:t>
            </a:r>
            <a:r>
              <a:rPr lang="en-US" sz="2400" b="1">
                <a:solidFill>
                  <a:schemeClr val="bg1"/>
                </a:solidFill>
              </a:rPr>
              <a:t>Friday </a:t>
            </a:r>
            <a:r>
              <a:rPr lang="en-US" sz="2400">
                <a:solidFill>
                  <a:schemeClr val="bg1"/>
                </a:solidFill>
              </a:rPr>
              <a:t>of this week every year group will attend a Remembrance Service. </a:t>
            </a:r>
            <a:endParaRPr lang="en-US">
              <a:solidFill>
                <a:schemeClr val="bg1"/>
              </a:solidFill>
            </a:endParaRPr>
          </a:p>
          <a:p>
            <a:endParaRPr lang="en-US" sz="2400">
              <a:solidFill>
                <a:schemeClr val="bg1"/>
              </a:solidFill>
              <a:ea typeface="+mn-lt"/>
              <a:cs typeface="+mn-lt"/>
            </a:endParaRPr>
          </a:p>
          <a:p>
            <a:r>
              <a:rPr lang="en-US" sz="2400">
                <a:solidFill>
                  <a:schemeClr val="bg1"/>
                </a:solidFill>
                <a:ea typeface="+mn-lt"/>
                <a:cs typeface="+mn-lt"/>
              </a:rPr>
              <a:t>These services are held to honor and remember the people who have lost their lives in wars and conflicts, both past and present. It's a way of showing respect for their sacrifice and reflecting on the importance of peace. These services also give us a chance to think about how we can make the world a better place by learning from history and understanding the impact of violence. By observing Remembrance, we help ensure that the lessons of the past are not forgotten and that future generations can strive for a more peaceful world.</a:t>
            </a:r>
            <a:r>
              <a:rPr lang="en-US" sz="2400"/>
              <a:t> </a:t>
            </a:r>
            <a:endParaRPr lang="en-US"/>
          </a:p>
        </p:txBody>
      </p:sp>
    </p:spTree>
    <p:extLst>
      <p:ext uri="{BB962C8B-B14F-4D97-AF65-F5344CB8AC3E}">
        <p14:creationId xmlns:p14="http://schemas.microsoft.com/office/powerpoint/2010/main" val="2871173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169270" y="353392"/>
            <a:ext cx="6229741" cy="5914005"/>
          </a:xfrm>
        </p:spPr>
        <p:txBody>
          <a:bodyPr vert="horz" lIns="91440" tIns="45720" rIns="91440" bIns="45720" rtlCol="0" anchor="t">
            <a:noAutofit/>
          </a:bodyPr>
          <a:lstStyle/>
          <a:p>
            <a:pPr marL="0" indent="0">
              <a:buNone/>
            </a:pPr>
            <a:r>
              <a:rPr lang="en-US" sz="4800">
                <a:latin typeface="Modern Love"/>
              </a:rPr>
              <a:t>Lord, </a:t>
            </a:r>
            <a:endParaRPr lang="en-US"/>
          </a:p>
          <a:p>
            <a:pPr marL="0" indent="0">
              <a:buNone/>
            </a:pPr>
            <a:r>
              <a:rPr lang="en-US" sz="3200"/>
              <a:t>Let us remember those who gave their lives so that we can live in peace and freedom. We thank You for their courage and sacrifice. Help us never to forget the cost of war, and teach us how to be kind, understanding and peaceful in our own lives. We also pray for those who are still affected by conflict today - that they may find hope, healing, and peace.</a:t>
            </a:r>
            <a:endParaRPr lang="en-US" sz="3200">
              <a:cs typeface="Calibri"/>
            </a:endParaRPr>
          </a:p>
          <a:p>
            <a:pPr marL="0" indent="0">
              <a:buNone/>
            </a:pPr>
            <a:r>
              <a:rPr lang="en-US" sz="4000">
                <a:latin typeface="Modern Love"/>
              </a:rPr>
              <a:t>Amen</a:t>
            </a:r>
            <a:br>
              <a:rPr lang="en-US"/>
            </a:br>
            <a:endParaRPr lang="en-US">
              <a:solidFill>
                <a:srgbClr val="000000"/>
              </a:solidFill>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64981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CDBE482B-34F6-F7CF-50C2-DFD93D37DB3A}"/>
              </a:ext>
            </a:extLst>
          </p:cNvPr>
          <p:cNvSpPr txBox="1"/>
          <p:nvPr/>
        </p:nvSpPr>
        <p:spPr>
          <a:xfrm>
            <a:off x="181457" y="5557654"/>
            <a:ext cx="1181706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solidFill>
                  <a:srgbClr val="0D0D0D"/>
                </a:solidFill>
                <a:latin typeface="Modern Love"/>
                <a:ea typeface="+mn-lt"/>
                <a:cs typeface="+mn-lt"/>
              </a:rPr>
              <a:t>“Greater love hath no man than this, that one man lay down his life for his friends." (John 15:13)</a:t>
            </a:r>
            <a:endParaRPr lang="en-US" sz="3600">
              <a:solidFill>
                <a:srgbClr val="0D0D0D"/>
              </a:solidFill>
              <a:latin typeface="Modern Love"/>
              <a:ea typeface="Calibri"/>
              <a:cs typeface="Calibri"/>
            </a:endParaRPr>
          </a:p>
        </p:txBody>
      </p:sp>
      <p:sp>
        <p:nvSpPr>
          <p:cNvPr id="5" name="TextBox 4">
            <a:extLst>
              <a:ext uri="{FF2B5EF4-FFF2-40B4-BE49-F238E27FC236}">
                <a16:creationId xmlns:a16="http://schemas.microsoft.com/office/drawing/2014/main" id="{987C9C16-532A-5D33-593D-772EAE81C1AC}"/>
              </a:ext>
            </a:extLst>
          </p:cNvPr>
          <p:cNvSpPr txBox="1"/>
          <p:nvPr/>
        </p:nvSpPr>
        <p:spPr>
          <a:xfrm>
            <a:off x="-1196087" y="33855"/>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Modern Love Caps"/>
              </a:rPr>
              <a:t>THOUGHTS AND PRAYERS 4th of November – 8th of November</a:t>
            </a:r>
            <a:endParaRPr lang="en-US" sz="3200"/>
          </a:p>
        </p:txBody>
      </p:sp>
      <p:sp>
        <p:nvSpPr>
          <p:cNvPr id="6" name="TextBox 5">
            <a:extLst>
              <a:ext uri="{FF2B5EF4-FFF2-40B4-BE49-F238E27FC236}">
                <a16:creationId xmlns:a16="http://schemas.microsoft.com/office/drawing/2014/main" id="{CAEBB678-99DD-4620-A8FA-79F04E2BAE34}"/>
              </a:ext>
            </a:extLst>
          </p:cNvPr>
          <p:cNvSpPr txBox="1"/>
          <p:nvPr/>
        </p:nvSpPr>
        <p:spPr>
          <a:xfrm>
            <a:off x="-3304601" y="610812"/>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Modern Love Caps"/>
              </a:rPr>
              <a:t>THEME OF THE WEEK: Remembrance</a:t>
            </a:r>
            <a:endParaRPr lang="en-US"/>
          </a:p>
        </p:txBody>
      </p:sp>
      <p:pic>
        <p:nvPicPr>
          <p:cNvPr id="4" name="Picture 3" descr="A person on a horse in a field of flowers&#10;&#10;Description automatically generated">
            <a:extLst>
              <a:ext uri="{FF2B5EF4-FFF2-40B4-BE49-F238E27FC236}">
                <a16:creationId xmlns:a16="http://schemas.microsoft.com/office/drawing/2014/main" id="{9AA484D4-86D0-2A9F-6FF2-DF8D9E01A64F}"/>
              </a:ext>
            </a:extLst>
          </p:cNvPr>
          <p:cNvPicPr>
            <a:picLocks noChangeAspect="1"/>
          </p:cNvPicPr>
          <p:nvPr/>
        </p:nvPicPr>
        <p:blipFill>
          <a:blip r:embed="rId2"/>
          <a:srcRect t="10728" r="1488" b="4598"/>
          <a:stretch/>
        </p:blipFill>
        <p:spPr>
          <a:xfrm>
            <a:off x="1826172" y="1326931"/>
            <a:ext cx="8555271" cy="4191005"/>
          </a:xfrm>
          <a:prstGeom prst="rect">
            <a:avLst/>
          </a:prstGeom>
        </p:spPr>
      </p:pic>
    </p:spTree>
    <p:extLst>
      <p:ext uri="{BB962C8B-B14F-4D97-AF65-F5344CB8AC3E}">
        <p14:creationId xmlns:p14="http://schemas.microsoft.com/office/powerpoint/2010/main" val="2338879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1" ma:contentTypeDescription="Create a new document." ma:contentTypeScope="" ma:versionID="bc9e62e28132837396ab9d921274c36a">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e0d0ffc66aad508cae5a77424c0f6de4"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070f71ce-64c7-4b17-bb6b-21ebf0c68387" xsi:nil="true"/>
    <SharedWithUsers xmlns="8c49430d-f190-4cd8-83c3-84bb6a3d29af">
      <UserInfo>
        <DisplayName>Spina, Katie</DisplayName>
        <AccountId>35</AccountId>
        <AccountType/>
      </UserInfo>
    </SharedWithUsers>
  </documentManagement>
</p:properties>
</file>

<file path=customXml/itemProps1.xml><?xml version="1.0" encoding="utf-8"?>
<ds:datastoreItem xmlns:ds="http://schemas.openxmlformats.org/officeDocument/2006/customXml" ds:itemID="{D69718BC-3582-40C4-AD02-B906E660BAC3}"/>
</file>

<file path=customXml/itemProps2.xml><?xml version="1.0" encoding="utf-8"?>
<ds:datastoreItem xmlns:ds="http://schemas.openxmlformats.org/officeDocument/2006/customXml" ds:itemID="{30F7E080-0E73-4032-9C10-1F6CC7E78667}">
  <ds:schemaRefs>
    <ds:schemaRef ds:uri="http://schemas.microsoft.com/sharepoint/v3/contenttype/forms"/>
  </ds:schemaRefs>
</ds:datastoreItem>
</file>

<file path=customXml/itemProps3.xml><?xml version="1.0" encoding="utf-8"?>
<ds:datastoreItem xmlns:ds="http://schemas.openxmlformats.org/officeDocument/2006/customXml" ds:itemID="{509D0D33-3197-4B19-88B1-93DDA01BBBA0}">
  <ds:schemaRefs>
    <ds:schemaRef ds:uri="070f71ce-64c7-4b17-bb6b-21ebf0c68387"/>
    <ds:schemaRef ds:uri="8c49430d-f190-4cd8-83c3-84bb6a3d29af"/>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1168</Words>
  <Application>Microsoft Office PowerPoint</Application>
  <PresentationFormat>Widescreen</PresentationFormat>
  <Paragraphs>123</Paragraphs>
  <Slides>23</Slides>
  <Notes>0</Notes>
  <HiddenSlides>0</HiddenSlides>
  <MMClips>2</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Exposition of the Blessed Sacrament</vt:lpstr>
      <vt:lpstr>PowerPoint Presentation</vt:lpstr>
      <vt:lpstr>Remembrance</vt:lpstr>
      <vt:lpstr>PowerPoint Presentation</vt:lpstr>
      <vt:lpstr>PowerPoint Presentation</vt:lpstr>
      <vt:lpstr>PowerPoint Presentation</vt:lpstr>
      <vt:lpstr>Suffering</vt:lpstr>
      <vt:lpstr>Listen to this song...</vt:lpstr>
      <vt:lpstr>PowerPoint Presentation</vt:lpstr>
      <vt:lpstr>PowerPoint Presentation</vt:lpstr>
      <vt:lpstr>The importance of remembering history...</vt:lpstr>
      <vt:lpstr>An interview with Jamie</vt:lpstr>
      <vt:lpstr>An interview with Jamie</vt:lpstr>
      <vt:lpstr>Take some time to remember</vt:lpstr>
      <vt:lpstr>PowerPoint Presentation</vt:lpstr>
      <vt:lpstr>PowerPoint Presentation</vt:lpstr>
      <vt:lpstr>How does this link to our quote of the week?</vt:lpstr>
      <vt:lpstr>How does this link to our quote of the week?</vt:lpstr>
      <vt:lpstr>How could we live this out?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McCrory, Gethin</cp:lastModifiedBy>
  <cp:revision>330</cp:revision>
  <dcterms:created xsi:type="dcterms:W3CDTF">2024-05-20T09:35:55Z</dcterms:created>
  <dcterms:modified xsi:type="dcterms:W3CDTF">2024-10-23T15:30:36Z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