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revisionInfo.xml" ContentType="application/vnd.ms-powerpoint.revisioninfo+xml"/>
  <Override PartName="/ppt/changesInfos/changesInfo1.xml" ContentType="application/vnd.ms-powerpoint.changes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56" r:id="rId5"/>
    <p:sldId id="257" r:id="rId6"/>
    <p:sldId id="258" r:id="rId7"/>
    <p:sldId id="259" r:id="rId8"/>
    <p:sldId id="265" r:id="rId9"/>
    <p:sldId id="260" r:id="rId10"/>
    <p:sldId id="261" r:id="rId11"/>
    <p:sldId id="262" r:id="rId12"/>
    <p:sldId id="263" r:id="rId13"/>
    <p:sldId id="264"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DC9B2BD8-CDB0-CB7F-37C4-EECC552DF894}" v="16" dt="2024-06-13T08:13:17.141"/>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15" d="100"/>
          <a:sy n="115" d="100"/>
        </p:scale>
        <p:origin x="372"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viewProps" Target="viewProps.xml"/><Relationship Id="rId20"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presProps" Target="presProps.xml"/><Relationship Id="rId10" Type="http://schemas.openxmlformats.org/officeDocument/2006/relationships/slide" Target="slides/slide6.xml"/><Relationship Id="rId19" Type="http://schemas.microsoft.com/office/2016/11/relationships/changesInfo" Target="changesInfos/changesInfo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Pearson, Sophie" userId="S::sophie.pearson@st-marys.newcastle.sch.uk::8d510f2b-e36d-466b-b775-76ede0baa1c5" providerId="AD" clId="Web-{11922077-47AE-44C0-8A3F-B5E6BDF7A6A8}"/>
    <pc:docChg chg="modSld">
      <pc:chgData name="Pearson, Sophie" userId="S::sophie.pearson@st-marys.newcastle.sch.uk::8d510f2b-e36d-466b-b775-76ede0baa1c5" providerId="AD" clId="Web-{11922077-47AE-44C0-8A3F-B5E6BDF7A6A8}" dt="2022-06-22T09:59:29.197" v="1" actId="20577"/>
      <pc:docMkLst>
        <pc:docMk/>
      </pc:docMkLst>
      <pc:sldChg chg="modSp">
        <pc:chgData name="Pearson, Sophie" userId="S::sophie.pearson@st-marys.newcastle.sch.uk::8d510f2b-e36d-466b-b775-76ede0baa1c5" providerId="AD" clId="Web-{11922077-47AE-44C0-8A3F-B5E6BDF7A6A8}" dt="2022-06-22T09:59:29.197" v="1" actId="20577"/>
        <pc:sldMkLst>
          <pc:docMk/>
          <pc:sldMk cId="1705642075" sldId="265"/>
        </pc:sldMkLst>
        <pc:spChg chg="mod">
          <ac:chgData name="Pearson, Sophie" userId="S::sophie.pearson@st-marys.newcastle.sch.uk::8d510f2b-e36d-466b-b775-76ede0baa1c5" providerId="AD" clId="Web-{11922077-47AE-44C0-8A3F-B5E6BDF7A6A8}" dt="2022-06-22T09:59:29.197" v="1" actId="20577"/>
          <ac:spMkLst>
            <pc:docMk/>
            <pc:sldMk cId="1705642075" sldId="265"/>
            <ac:spMk id="3" creationId="{00000000-0000-0000-0000-000000000000}"/>
          </ac:spMkLst>
        </pc:spChg>
      </pc:sldChg>
    </pc:docChg>
  </pc:docChgLst>
  <pc:docChgLst>
    <pc:chgData name="Jankowski, Karl" userId="S::karl.jankowski@st-marys.newcastle.sch.uk::097462e7-d785-4ee8-bc4a-dd66233adfbd" providerId="AD" clId="Web-{DC9B2BD8-CDB0-CB7F-37C4-EECC552DF894}"/>
    <pc:docChg chg="modSld">
      <pc:chgData name="Jankowski, Karl" userId="S::karl.jankowski@st-marys.newcastle.sch.uk::097462e7-d785-4ee8-bc4a-dd66233adfbd" providerId="AD" clId="Web-{DC9B2BD8-CDB0-CB7F-37C4-EECC552DF894}" dt="2024-06-13T08:13:17.141" v="14" actId="20577"/>
      <pc:docMkLst>
        <pc:docMk/>
      </pc:docMkLst>
      <pc:sldChg chg="modSp">
        <pc:chgData name="Jankowski, Karl" userId="S::karl.jankowski@st-marys.newcastle.sch.uk::097462e7-d785-4ee8-bc4a-dd66233adfbd" providerId="AD" clId="Web-{DC9B2BD8-CDB0-CB7F-37C4-EECC552DF894}" dt="2024-06-13T08:12:48.328" v="3" actId="20577"/>
        <pc:sldMkLst>
          <pc:docMk/>
          <pc:sldMk cId="2444787694" sldId="256"/>
        </pc:sldMkLst>
        <pc:spChg chg="mod">
          <ac:chgData name="Jankowski, Karl" userId="S::karl.jankowski@st-marys.newcastle.sch.uk::097462e7-d785-4ee8-bc4a-dd66233adfbd" providerId="AD" clId="Web-{DC9B2BD8-CDB0-CB7F-37C4-EECC552DF894}" dt="2024-06-13T08:12:48.328" v="3" actId="20577"/>
          <ac:spMkLst>
            <pc:docMk/>
            <pc:sldMk cId="2444787694" sldId="256"/>
            <ac:spMk id="2" creationId="{00000000-0000-0000-0000-000000000000}"/>
          </ac:spMkLst>
        </pc:spChg>
      </pc:sldChg>
      <pc:sldChg chg="modSp">
        <pc:chgData name="Jankowski, Karl" userId="S::karl.jankowski@st-marys.newcastle.sch.uk::097462e7-d785-4ee8-bc4a-dd66233adfbd" providerId="AD" clId="Web-{DC9B2BD8-CDB0-CB7F-37C4-EECC552DF894}" dt="2024-06-13T08:13:17.141" v="14" actId="20577"/>
        <pc:sldMkLst>
          <pc:docMk/>
          <pc:sldMk cId="589143417" sldId="258"/>
        </pc:sldMkLst>
        <pc:spChg chg="mod">
          <ac:chgData name="Jankowski, Karl" userId="S::karl.jankowski@st-marys.newcastle.sch.uk::097462e7-d785-4ee8-bc4a-dd66233adfbd" providerId="AD" clId="Web-{DC9B2BD8-CDB0-CB7F-37C4-EECC552DF894}" dt="2024-06-13T08:13:17.141" v="14" actId="20577"/>
          <ac:spMkLst>
            <pc:docMk/>
            <pc:sldMk cId="589143417" sldId="258"/>
            <ac:spMk id="3" creationId="{00000000-0000-0000-0000-000000000000}"/>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E194CF90-24B6-4250-AA5E-D7816E172AA6}" type="datetimeFigureOut">
              <a:rPr lang="en-GB" smtClean="0"/>
              <a:t>25/06/2024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04570C6-D286-4045-966F-EB2CECD4197C}" type="slidenum">
              <a:rPr lang="en-GB" smtClean="0"/>
              <a:t>‹#›</a:t>
            </a:fld>
            <a:endParaRPr lang="en-GB"/>
          </a:p>
        </p:txBody>
      </p:sp>
    </p:spTree>
    <p:extLst>
      <p:ext uri="{BB962C8B-B14F-4D97-AF65-F5344CB8AC3E}">
        <p14:creationId xmlns:p14="http://schemas.microsoft.com/office/powerpoint/2010/main" val="174390362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E194CF90-24B6-4250-AA5E-D7816E172AA6}" type="datetimeFigureOut">
              <a:rPr lang="en-GB" smtClean="0"/>
              <a:t>25/06/2024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04570C6-D286-4045-966F-EB2CECD4197C}" type="slidenum">
              <a:rPr lang="en-GB" smtClean="0"/>
              <a:t>‹#›</a:t>
            </a:fld>
            <a:endParaRPr lang="en-GB"/>
          </a:p>
        </p:txBody>
      </p:sp>
    </p:spTree>
    <p:extLst>
      <p:ext uri="{BB962C8B-B14F-4D97-AF65-F5344CB8AC3E}">
        <p14:creationId xmlns:p14="http://schemas.microsoft.com/office/powerpoint/2010/main" val="6458716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E194CF90-24B6-4250-AA5E-D7816E172AA6}" type="datetimeFigureOut">
              <a:rPr lang="en-GB" smtClean="0"/>
              <a:t>25/06/2024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04570C6-D286-4045-966F-EB2CECD4197C}" type="slidenum">
              <a:rPr lang="en-GB" smtClean="0"/>
              <a:t>‹#›</a:t>
            </a:fld>
            <a:endParaRPr lang="en-GB"/>
          </a:p>
        </p:txBody>
      </p:sp>
    </p:spTree>
    <p:extLst>
      <p:ext uri="{BB962C8B-B14F-4D97-AF65-F5344CB8AC3E}">
        <p14:creationId xmlns:p14="http://schemas.microsoft.com/office/powerpoint/2010/main" val="26632323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E194CF90-24B6-4250-AA5E-D7816E172AA6}" type="datetimeFigureOut">
              <a:rPr lang="en-GB" smtClean="0"/>
              <a:t>25/06/2024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04570C6-D286-4045-966F-EB2CECD4197C}" type="slidenum">
              <a:rPr lang="en-GB" smtClean="0"/>
              <a:t>‹#›</a:t>
            </a:fld>
            <a:endParaRPr lang="en-GB"/>
          </a:p>
        </p:txBody>
      </p:sp>
    </p:spTree>
    <p:extLst>
      <p:ext uri="{BB962C8B-B14F-4D97-AF65-F5344CB8AC3E}">
        <p14:creationId xmlns:p14="http://schemas.microsoft.com/office/powerpoint/2010/main" val="20263851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E194CF90-24B6-4250-AA5E-D7816E172AA6}" type="datetimeFigureOut">
              <a:rPr lang="en-GB" smtClean="0"/>
              <a:t>25/06/2024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04570C6-D286-4045-966F-EB2CECD4197C}" type="slidenum">
              <a:rPr lang="en-GB" smtClean="0"/>
              <a:t>‹#›</a:t>
            </a:fld>
            <a:endParaRPr lang="en-GB"/>
          </a:p>
        </p:txBody>
      </p:sp>
    </p:spTree>
    <p:extLst>
      <p:ext uri="{BB962C8B-B14F-4D97-AF65-F5344CB8AC3E}">
        <p14:creationId xmlns:p14="http://schemas.microsoft.com/office/powerpoint/2010/main" val="1004064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E194CF90-24B6-4250-AA5E-D7816E172AA6}" type="datetimeFigureOut">
              <a:rPr lang="en-GB" smtClean="0"/>
              <a:t>25/06/2024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704570C6-D286-4045-966F-EB2CECD4197C}" type="slidenum">
              <a:rPr lang="en-GB" smtClean="0"/>
              <a:t>‹#›</a:t>
            </a:fld>
            <a:endParaRPr lang="en-GB"/>
          </a:p>
        </p:txBody>
      </p:sp>
    </p:spTree>
    <p:extLst>
      <p:ext uri="{BB962C8B-B14F-4D97-AF65-F5344CB8AC3E}">
        <p14:creationId xmlns:p14="http://schemas.microsoft.com/office/powerpoint/2010/main" val="329361745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E194CF90-24B6-4250-AA5E-D7816E172AA6}" type="datetimeFigureOut">
              <a:rPr lang="en-GB" smtClean="0"/>
              <a:t>25/06/2024</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704570C6-D286-4045-966F-EB2CECD4197C}" type="slidenum">
              <a:rPr lang="en-GB" smtClean="0"/>
              <a:t>‹#›</a:t>
            </a:fld>
            <a:endParaRPr lang="en-GB"/>
          </a:p>
        </p:txBody>
      </p:sp>
    </p:spTree>
    <p:extLst>
      <p:ext uri="{BB962C8B-B14F-4D97-AF65-F5344CB8AC3E}">
        <p14:creationId xmlns:p14="http://schemas.microsoft.com/office/powerpoint/2010/main" val="252540512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E194CF90-24B6-4250-AA5E-D7816E172AA6}" type="datetimeFigureOut">
              <a:rPr lang="en-GB" smtClean="0"/>
              <a:t>25/06/2024</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704570C6-D286-4045-966F-EB2CECD4197C}" type="slidenum">
              <a:rPr lang="en-GB" smtClean="0"/>
              <a:t>‹#›</a:t>
            </a:fld>
            <a:endParaRPr lang="en-GB"/>
          </a:p>
        </p:txBody>
      </p:sp>
    </p:spTree>
    <p:extLst>
      <p:ext uri="{BB962C8B-B14F-4D97-AF65-F5344CB8AC3E}">
        <p14:creationId xmlns:p14="http://schemas.microsoft.com/office/powerpoint/2010/main" val="22907391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194CF90-24B6-4250-AA5E-D7816E172AA6}" type="datetimeFigureOut">
              <a:rPr lang="en-GB" smtClean="0"/>
              <a:t>25/06/2024</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704570C6-D286-4045-966F-EB2CECD4197C}" type="slidenum">
              <a:rPr lang="en-GB" smtClean="0"/>
              <a:t>‹#›</a:t>
            </a:fld>
            <a:endParaRPr lang="en-GB"/>
          </a:p>
        </p:txBody>
      </p:sp>
    </p:spTree>
    <p:extLst>
      <p:ext uri="{BB962C8B-B14F-4D97-AF65-F5344CB8AC3E}">
        <p14:creationId xmlns:p14="http://schemas.microsoft.com/office/powerpoint/2010/main" val="123298046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E194CF90-24B6-4250-AA5E-D7816E172AA6}" type="datetimeFigureOut">
              <a:rPr lang="en-GB" smtClean="0"/>
              <a:t>25/06/2024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704570C6-D286-4045-966F-EB2CECD4197C}" type="slidenum">
              <a:rPr lang="en-GB" smtClean="0"/>
              <a:t>‹#›</a:t>
            </a:fld>
            <a:endParaRPr lang="en-GB"/>
          </a:p>
        </p:txBody>
      </p:sp>
    </p:spTree>
    <p:extLst>
      <p:ext uri="{BB962C8B-B14F-4D97-AF65-F5344CB8AC3E}">
        <p14:creationId xmlns:p14="http://schemas.microsoft.com/office/powerpoint/2010/main" val="72232054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E194CF90-24B6-4250-AA5E-D7816E172AA6}" type="datetimeFigureOut">
              <a:rPr lang="en-GB" smtClean="0"/>
              <a:t>25/06/2024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704570C6-D286-4045-966F-EB2CECD4197C}" type="slidenum">
              <a:rPr lang="en-GB" smtClean="0"/>
              <a:t>‹#›</a:t>
            </a:fld>
            <a:endParaRPr lang="en-GB"/>
          </a:p>
        </p:txBody>
      </p:sp>
    </p:spTree>
    <p:extLst>
      <p:ext uri="{BB962C8B-B14F-4D97-AF65-F5344CB8AC3E}">
        <p14:creationId xmlns:p14="http://schemas.microsoft.com/office/powerpoint/2010/main" val="226965546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194CF90-24B6-4250-AA5E-D7816E172AA6}" type="datetimeFigureOut">
              <a:rPr lang="en-GB" smtClean="0"/>
              <a:t>25/06/2024</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04570C6-D286-4045-966F-EB2CECD4197C}" type="slidenum">
              <a:rPr lang="en-GB" smtClean="0"/>
              <a:t>‹#›</a:t>
            </a:fld>
            <a:endParaRPr lang="en-GB"/>
          </a:p>
        </p:txBody>
      </p:sp>
    </p:spTree>
    <p:extLst>
      <p:ext uri="{BB962C8B-B14F-4D97-AF65-F5344CB8AC3E}">
        <p14:creationId xmlns:p14="http://schemas.microsoft.com/office/powerpoint/2010/main" val="154333613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emf"/><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a:t>A – LEVEL CHEMISTRY</a:t>
            </a:r>
            <a:br>
              <a:rPr lang="en-GB" dirty="0"/>
            </a:br>
            <a:r>
              <a:rPr lang="en-GB" dirty="0"/>
              <a:t>July 2024</a:t>
            </a:r>
          </a:p>
        </p:txBody>
      </p:sp>
      <p:sp>
        <p:nvSpPr>
          <p:cNvPr id="3" name="Subtitle 2"/>
          <p:cNvSpPr>
            <a:spLocks noGrp="1"/>
          </p:cNvSpPr>
          <p:nvPr>
            <p:ph type="subTitle" idx="1"/>
          </p:nvPr>
        </p:nvSpPr>
        <p:spPr/>
        <p:txBody>
          <a:bodyPr/>
          <a:lstStyle/>
          <a:p>
            <a:r>
              <a:rPr lang="en-GB" dirty="0"/>
              <a:t>Dr Jankowski</a:t>
            </a:r>
          </a:p>
        </p:txBody>
      </p:sp>
    </p:spTree>
    <p:extLst>
      <p:ext uri="{BB962C8B-B14F-4D97-AF65-F5344CB8AC3E}">
        <p14:creationId xmlns:p14="http://schemas.microsoft.com/office/powerpoint/2010/main" val="244478769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00743" y="308998"/>
            <a:ext cx="11691257" cy="2031325"/>
          </a:xfrm>
          <a:prstGeom prst="rect">
            <a:avLst/>
          </a:prstGeom>
        </p:spPr>
        <p:txBody>
          <a:bodyPr wrap="square">
            <a:spAutoFit/>
          </a:bodyPr>
          <a:lstStyle/>
          <a:p>
            <a:pPr>
              <a:spcAft>
                <a:spcPts val="0"/>
              </a:spcAft>
            </a:pPr>
            <a:r>
              <a:rPr lang="en-GB" b="1" dirty="0">
                <a:latin typeface="Calibri" panose="020F0502020204030204" pitchFamily="34" charset="0"/>
                <a:ea typeface="Calibri" panose="020F0502020204030204" pitchFamily="34" charset="0"/>
                <a:cs typeface="Times New Roman" panose="02020603050405020304" pitchFamily="18" charset="0"/>
              </a:rPr>
              <a:t>Analysis of results : Method 1</a:t>
            </a:r>
            <a:endParaRPr lang="en-GB"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spcAft>
                <a:spcPts val="0"/>
              </a:spcAft>
              <a:buFont typeface="+mj-lt"/>
              <a:buAutoNum type="arabicPeriod"/>
            </a:pPr>
            <a:r>
              <a:rPr lang="en-GB" dirty="0">
                <a:latin typeface="Calibri" panose="020F0502020204030204" pitchFamily="34" charset="0"/>
                <a:ea typeface="Calibri" panose="020F0502020204030204" pitchFamily="34" charset="0"/>
                <a:cs typeface="Times New Roman" panose="02020603050405020304" pitchFamily="18" charset="0"/>
              </a:rPr>
              <a:t>Assuming room temperature and pressure, calculate the amount, in </a:t>
            </a:r>
            <a:r>
              <a:rPr lang="en-GB" dirty="0" err="1">
                <a:latin typeface="Calibri" panose="020F0502020204030204" pitchFamily="34" charset="0"/>
                <a:ea typeface="Calibri" panose="020F0502020204030204" pitchFamily="34" charset="0"/>
                <a:cs typeface="Times New Roman" panose="02020603050405020304" pitchFamily="18" charset="0"/>
              </a:rPr>
              <a:t>mol</a:t>
            </a:r>
            <a:r>
              <a:rPr lang="en-GB" dirty="0">
                <a:latin typeface="Calibri" panose="020F0502020204030204" pitchFamily="34" charset="0"/>
                <a:ea typeface="Calibri" panose="020F0502020204030204" pitchFamily="34" charset="0"/>
                <a:cs typeface="Times New Roman" panose="02020603050405020304" pitchFamily="18" charset="0"/>
              </a:rPr>
              <a:t>, of hydrogen gas that you collected.</a:t>
            </a:r>
          </a:p>
          <a:p>
            <a:pPr marL="342900" lvl="0" indent="-342900">
              <a:spcAft>
                <a:spcPts val="0"/>
              </a:spcAft>
              <a:buFont typeface="+mj-lt"/>
              <a:buAutoNum type="arabicPeriod"/>
            </a:pPr>
            <a:r>
              <a:rPr lang="en-GB" dirty="0">
                <a:latin typeface="Calibri" panose="020F0502020204030204" pitchFamily="34" charset="0"/>
                <a:ea typeface="Calibri" panose="020F0502020204030204" pitchFamily="34" charset="0"/>
                <a:cs typeface="Times New Roman" panose="02020603050405020304" pitchFamily="18" charset="0"/>
              </a:rPr>
              <a:t>Using the equation below, deduce the amount, in </a:t>
            </a:r>
            <a:r>
              <a:rPr lang="en-GB" dirty="0" err="1">
                <a:latin typeface="Calibri" panose="020F0502020204030204" pitchFamily="34" charset="0"/>
                <a:ea typeface="Calibri" panose="020F0502020204030204" pitchFamily="34" charset="0"/>
                <a:cs typeface="Times New Roman" panose="02020603050405020304" pitchFamily="18" charset="0"/>
              </a:rPr>
              <a:t>mol</a:t>
            </a:r>
            <a:r>
              <a:rPr lang="en-GB" dirty="0">
                <a:latin typeface="Calibri" panose="020F0502020204030204" pitchFamily="34" charset="0"/>
                <a:ea typeface="Calibri" panose="020F0502020204030204" pitchFamily="34" charset="0"/>
                <a:cs typeface="Times New Roman" panose="02020603050405020304" pitchFamily="18" charset="0"/>
              </a:rPr>
              <a:t>, of magnesium that was reacted:</a:t>
            </a:r>
          </a:p>
          <a:p>
            <a:pPr>
              <a:spcAft>
                <a:spcPts val="0"/>
              </a:spcAft>
            </a:pPr>
            <a:r>
              <a:rPr lang="en-GB" b="1" dirty="0">
                <a:latin typeface="Calibri" panose="020F0502020204030204" pitchFamily="34" charset="0"/>
                <a:ea typeface="Calibri" panose="020F0502020204030204" pitchFamily="34" charset="0"/>
                <a:cs typeface="Times New Roman" panose="02020603050405020304" pitchFamily="18" charset="0"/>
              </a:rPr>
              <a:t> </a:t>
            </a:r>
            <a:endParaRPr lang="en-GB" dirty="0">
              <a:latin typeface="Calibri" panose="020F0502020204030204" pitchFamily="34" charset="0"/>
              <a:ea typeface="Calibri" panose="020F0502020204030204" pitchFamily="34" charset="0"/>
              <a:cs typeface="Times New Roman" panose="02020603050405020304" pitchFamily="18" charset="0"/>
            </a:endParaRPr>
          </a:p>
          <a:p>
            <a:pPr marL="180340" indent="-180340" algn="ctr">
              <a:spcAft>
                <a:spcPts val="0"/>
              </a:spcAft>
            </a:pPr>
            <a:r>
              <a:rPr lang="en-GB" dirty="0">
                <a:latin typeface="Calibri" panose="020F0502020204030204" pitchFamily="34" charset="0"/>
                <a:ea typeface="Calibri" panose="020F0502020204030204" pitchFamily="34" charset="0"/>
                <a:cs typeface="Times New Roman" panose="02020603050405020304" pitchFamily="18" charset="0"/>
              </a:rPr>
              <a:t>Mg(s)  +  H</a:t>
            </a:r>
            <a:r>
              <a:rPr lang="en-GB" baseline="-25000" dirty="0">
                <a:latin typeface="Calibri" panose="020F0502020204030204" pitchFamily="34" charset="0"/>
                <a:ea typeface="Calibri" panose="020F0502020204030204" pitchFamily="34" charset="0"/>
                <a:cs typeface="Times New Roman" panose="02020603050405020304" pitchFamily="18" charset="0"/>
              </a:rPr>
              <a:t>2</a:t>
            </a:r>
            <a:r>
              <a:rPr lang="en-GB" dirty="0">
                <a:latin typeface="Calibri" panose="020F0502020204030204" pitchFamily="34" charset="0"/>
                <a:ea typeface="Calibri" panose="020F0502020204030204" pitchFamily="34" charset="0"/>
                <a:cs typeface="Times New Roman" panose="02020603050405020304" pitchFamily="18" charset="0"/>
              </a:rPr>
              <a:t>SO</a:t>
            </a:r>
            <a:r>
              <a:rPr lang="en-GB" baseline="-25000" dirty="0">
                <a:latin typeface="Calibri" panose="020F0502020204030204" pitchFamily="34" charset="0"/>
                <a:ea typeface="Calibri" panose="020F0502020204030204" pitchFamily="34" charset="0"/>
                <a:cs typeface="Times New Roman" panose="02020603050405020304" pitchFamily="18" charset="0"/>
              </a:rPr>
              <a:t>4</a:t>
            </a:r>
            <a:r>
              <a:rPr lang="en-GB" dirty="0">
                <a:latin typeface="Calibri" panose="020F0502020204030204" pitchFamily="34" charset="0"/>
                <a:ea typeface="Calibri" panose="020F0502020204030204" pitchFamily="34" charset="0"/>
                <a:cs typeface="Times New Roman" panose="02020603050405020304" pitchFamily="18" charset="0"/>
              </a:rPr>
              <a:t>(</a:t>
            </a:r>
            <a:r>
              <a:rPr lang="en-GB" dirty="0" err="1">
                <a:latin typeface="Calibri" panose="020F0502020204030204" pitchFamily="34" charset="0"/>
                <a:ea typeface="Calibri" panose="020F0502020204030204" pitchFamily="34" charset="0"/>
                <a:cs typeface="Times New Roman" panose="02020603050405020304" pitchFamily="18" charset="0"/>
              </a:rPr>
              <a:t>aq</a:t>
            </a:r>
            <a:r>
              <a:rPr lang="en-GB" dirty="0">
                <a:latin typeface="Calibri" panose="020F0502020204030204" pitchFamily="34" charset="0"/>
                <a:ea typeface="Calibri" panose="020F0502020204030204" pitchFamily="34" charset="0"/>
                <a:cs typeface="Times New Roman" panose="02020603050405020304" pitchFamily="18" charset="0"/>
              </a:rPr>
              <a:t>)  </a:t>
            </a:r>
            <a:r>
              <a:rPr lang="en-GB" dirty="0">
                <a:latin typeface="Calibri" panose="020F0502020204030204" pitchFamily="34" charset="0"/>
                <a:ea typeface="Calibri" panose="020F0502020204030204" pitchFamily="34" charset="0"/>
                <a:cs typeface="Times New Roman" panose="02020603050405020304" pitchFamily="18" charset="0"/>
                <a:sym typeface="Symbol" panose="05050102010706020507" pitchFamily="18" charset="2"/>
              </a:rPr>
              <a:t></a:t>
            </a:r>
            <a:r>
              <a:rPr lang="en-GB" dirty="0">
                <a:latin typeface="Calibri" panose="020F0502020204030204" pitchFamily="34" charset="0"/>
                <a:ea typeface="Calibri" panose="020F0502020204030204" pitchFamily="34" charset="0"/>
                <a:cs typeface="Times New Roman" panose="02020603050405020304" pitchFamily="18" charset="0"/>
              </a:rPr>
              <a:t>  MgSO</a:t>
            </a:r>
            <a:r>
              <a:rPr lang="en-GB" baseline="-25000" dirty="0">
                <a:latin typeface="Calibri" panose="020F0502020204030204" pitchFamily="34" charset="0"/>
                <a:ea typeface="Calibri" panose="020F0502020204030204" pitchFamily="34" charset="0"/>
                <a:cs typeface="Times New Roman" panose="02020603050405020304" pitchFamily="18" charset="0"/>
              </a:rPr>
              <a:t>4</a:t>
            </a:r>
            <a:r>
              <a:rPr lang="en-GB" dirty="0">
                <a:latin typeface="Calibri" panose="020F0502020204030204" pitchFamily="34" charset="0"/>
                <a:ea typeface="Calibri" panose="020F0502020204030204" pitchFamily="34" charset="0"/>
                <a:cs typeface="Times New Roman" panose="02020603050405020304" pitchFamily="18" charset="0"/>
              </a:rPr>
              <a:t>(</a:t>
            </a:r>
            <a:r>
              <a:rPr lang="en-GB" dirty="0" err="1">
                <a:latin typeface="Calibri" panose="020F0502020204030204" pitchFamily="34" charset="0"/>
                <a:ea typeface="Calibri" panose="020F0502020204030204" pitchFamily="34" charset="0"/>
                <a:cs typeface="Times New Roman" panose="02020603050405020304" pitchFamily="18" charset="0"/>
              </a:rPr>
              <a:t>aq</a:t>
            </a:r>
            <a:r>
              <a:rPr lang="en-GB" dirty="0">
                <a:latin typeface="Calibri" panose="020F0502020204030204" pitchFamily="34" charset="0"/>
                <a:ea typeface="Calibri" panose="020F0502020204030204" pitchFamily="34" charset="0"/>
                <a:cs typeface="Times New Roman" panose="02020603050405020304" pitchFamily="18" charset="0"/>
              </a:rPr>
              <a:t>)  +  H</a:t>
            </a:r>
            <a:r>
              <a:rPr lang="en-GB" baseline="-25000" dirty="0">
                <a:latin typeface="Calibri" panose="020F0502020204030204" pitchFamily="34" charset="0"/>
                <a:ea typeface="Calibri" panose="020F0502020204030204" pitchFamily="34" charset="0"/>
                <a:cs typeface="Times New Roman" panose="02020603050405020304" pitchFamily="18" charset="0"/>
              </a:rPr>
              <a:t>2</a:t>
            </a:r>
            <a:r>
              <a:rPr lang="en-GB" dirty="0">
                <a:latin typeface="Calibri" panose="020F0502020204030204" pitchFamily="34" charset="0"/>
                <a:ea typeface="Calibri" panose="020F0502020204030204" pitchFamily="34" charset="0"/>
                <a:cs typeface="Times New Roman" panose="02020603050405020304" pitchFamily="18" charset="0"/>
              </a:rPr>
              <a:t>(g)</a:t>
            </a:r>
          </a:p>
          <a:p>
            <a:pPr>
              <a:spcAft>
                <a:spcPts val="0"/>
              </a:spcAft>
            </a:pPr>
            <a:r>
              <a:rPr lang="en-GB" b="1" dirty="0">
                <a:latin typeface="Calibri" panose="020F0502020204030204" pitchFamily="34" charset="0"/>
                <a:ea typeface="Calibri" panose="020F0502020204030204" pitchFamily="34" charset="0"/>
                <a:cs typeface="Times New Roman" panose="02020603050405020304" pitchFamily="18" charset="0"/>
              </a:rPr>
              <a:t> </a:t>
            </a:r>
            <a:endParaRPr lang="en-GB"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spcAft>
                <a:spcPts val="0"/>
              </a:spcAft>
              <a:buFont typeface="+mj-lt"/>
              <a:buAutoNum type="arabicPeriod"/>
            </a:pPr>
            <a:r>
              <a:rPr lang="en-GB" dirty="0">
                <a:latin typeface="Calibri" panose="020F0502020204030204" pitchFamily="34" charset="0"/>
                <a:ea typeface="Calibri" panose="020F0502020204030204" pitchFamily="34" charset="0"/>
                <a:cs typeface="Times New Roman" panose="02020603050405020304" pitchFamily="18" charset="0"/>
              </a:rPr>
              <a:t>Using the measured mass of magnesium that was reacted, calculate the relative atomic mass of magnesium.</a:t>
            </a:r>
          </a:p>
        </p:txBody>
      </p:sp>
      <p:sp>
        <p:nvSpPr>
          <p:cNvPr id="3" name="TextBox 2"/>
          <p:cNvSpPr txBox="1"/>
          <p:nvPr/>
        </p:nvSpPr>
        <p:spPr>
          <a:xfrm>
            <a:off x="541176" y="2696547"/>
            <a:ext cx="3237722" cy="369332"/>
          </a:xfrm>
          <a:prstGeom prst="rect">
            <a:avLst/>
          </a:prstGeom>
          <a:noFill/>
        </p:spPr>
        <p:txBody>
          <a:bodyPr wrap="square" rtlCol="0">
            <a:spAutoFit/>
          </a:bodyPr>
          <a:lstStyle/>
          <a:p>
            <a:r>
              <a:rPr lang="en-GB" b="1" u="sng" dirty="0"/>
              <a:t>RESULTS</a:t>
            </a:r>
          </a:p>
        </p:txBody>
      </p:sp>
      <p:sp>
        <p:nvSpPr>
          <p:cNvPr id="4" name="TextBox 3"/>
          <p:cNvSpPr txBox="1"/>
          <p:nvPr/>
        </p:nvSpPr>
        <p:spPr>
          <a:xfrm>
            <a:off x="7791061" y="2855167"/>
            <a:ext cx="3200400" cy="369332"/>
          </a:xfrm>
          <a:prstGeom prst="rect">
            <a:avLst/>
          </a:prstGeom>
          <a:noFill/>
        </p:spPr>
        <p:txBody>
          <a:bodyPr wrap="square" rtlCol="0">
            <a:spAutoFit/>
          </a:bodyPr>
          <a:lstStyle/>
          <a:p>
            <a:r>
              <a:rPr lang="en-GB" b="1" u="sng" dirty="0"/>
              <a:t>ANALYSIS</a:t>
            </a:r>
          </a:p>
        </p:txBody>
      </p:sp>
      <p:graphicFrame>
        <p:nvGraphicFramePr>
          <p:cNvPr id="6" name="Table 5"/>
          <p:cNvGraphicFramePr>
            <a:graphicFrameLocks noGrp="1"/>
          </p:cNvGraphicFramePr>
          <p:nvPr>
            <p:extLst>
              <p:ext uri="{D42A27DB-BD31-4B8C-83A1-F6EECF244321}">
                <p14:modId xmlns:p14="http://schemas.microsoft.com/office/powerpoint/2010/main" val="1875405942"/>
              </p:ext>
            </p:extLst>
          </p:nvPr>
        </p:nvGraphicFramePr>
        <p:xfrm>
          <a:off x="500743" y="3422103"/>
          <a:ext cx="4478195" cy="1483360"/>
        </p:xfrm>
        <a:graphic>
          <a:graphicData uri="http://schemas.openxmlformats.org/drawingml/2006/table">
            <a:tbl>
              <a:tblPr firstRow="1" bandRow="1">
                <a:tableStyleId>{5940675A-B579-460E-94D1-54222C63F5DA}</a:tableStyleId>
              </a:tblPr>
              <a:tblGrid>
                <a:gridCol w="3606128">
                  <a:extLst>
                    <a:ext uri="{9D8B030D-6E8A-4147-A177-3AD203B41FA5}">
                      <a16:colId xmlns:a16="http://schemas.microsoft.com/office/drawing/2014/main" val="3943823077"/>
                    </a:ext>
                  </a:extLst>
                </a:gridCol>
                <a:gridCol w="872067">
                  <a:extLst>
                    <a:ext uri="{9D8B030D-6E8A-4147-A177-3AD203B41FA5}">
                      <a16:colId xmlns:a16="http://schemas.microsoft.com/office/drawing/2014/main" val="3539030965"/>
                    </a:ext>
                  </a:extLst>
                </a:gridCol>
              </a:tblGrid>
              <a:tr h="370840">
                <a:tc>
                  <a:txBody>
                    <a:bodyPr/>
                    <a:lstStyle/>
                    <a:p>
                      <a:r>
                        <a:rPr lang="en-GB" sz="1600" dirty="0"/>
                        <a:t>Mass of magnesium (g)</a:t>
                      </a:r>
                    </a:p>
                  </a:txBody>
                  <a:tcPr/>
                </a:tc>
                <a:tc>
                  <a:txBody>
                    <a:bodyPr/>
                    <a:lstStyle/>
                    <a:p>
                      <a:endParaRPr lang="en-GB"/>
                    </a:p>
                  </a:txBody>
                  <a:tcPr/>
                </a:tc>
                <a:extLst>
                  <a:ext uri="{0D108BD9-81ED-4DB2-BD59-A6C34878D82A}">
                    <a16:rowId xmlns:a16="http://schemas.microsoft.com/office/drawing/2014/main" val="327458741"/>
                  </a:ext>
                </a:extLst>
              </a:tr>
              <a:tr h="370840">
                <a:tc>
                  <a:txBody>
                    <a:bodyPr/>
                    <a:lstStyle/>
                    <a:p>
                      <a:r>
                        <a:rPr lang="en-GB" sz="1600" dirty="0"/>
                        <a:t>Volume of hydrogen END  (cm</a:t>
                      </a:r>
                      <a:r>
                        <a:rPr lang="en-GB" sz="1600" baseline="30000" dirty="0"/>
                        <a:t>3</a:t>
                      </a:r>
                      <a:r>
                        <a:rPr lang="en-GB" sz="1600" baseline="0" dirty="0"/>
                        <a:t>)</a:t>
                      </a:r>
                      <a:endParaRPr lang="en-GB" sz="1600" dirty="0"/>
                    </a:p>
                  </a:txBody>
                  <a:tcPr/>
                </a:tc>
                <a:tc>
                  <a:txBody>
                    <a:bodyPr/>
                    <a:lstStyle/>
                    <a:p>
                      <a:endParaRPr lang="en-GB"/>
                    </a:p>
                  </a:txBody>
                  <a:tcPr/>
                </a:tc>
                <a:extLst>
                  <a:ext uri="{0D108BD9-81ED-4DB2-BD59-A6C34878D82A}">
                    <a16:rowId xmlns:a16="http://schemas.microsoft.com/office/drawing/2014/main" val="3325806354"/>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600" dirty="0"/>
                        <a:t>Volume of hydrogen </a:t>
                      </a:r>
                      <a:r>
                        <a:rPr lang="en-GB" sz="1600" dirty="0" smtClean="0"/>
                        <a:t>START  </a:t>
                      </a:r>
                      <a:r>
                        <a:rPr lang="en-GB" sz="1600" dirty="0"/>
                        <a:t>(cm</a:t>
                      </a:r>
                      <a:r>
                        <a:rPr lang="en-GB" sz="1600" baseline="30000" dirty="0"/>
                        <a:t>3</a:t>
                      </a:r>
                      <a:r>
                        <a:rPr lang="en-GB" sz="1600" baseline="0" dirty="0"/>
                        <a:t>)</a:t>
                      </a:r>
                      <a:endParaRPr lang="en-GB" sz="1600" dirty="0"/>
                    </a:p>
                  </a:txBody>
                  <a:tcPr/>
                </a:tc>
                <a:tc>
                  <a:txBody>
                    <a:bodyPr/>
                    <a:lstStyle/>
                    <a:p>
                      <a:endParaRPr lang="en-GB"/>
                    </a:p>
                  </a:txBody>
                  <a:tcPr/>
                </a:tc>
                <a:extLst>
                  <a:ext uri="{0D108BD9-81ED-4DB2-BD59-A6C34878D82A}">
                    <a16:rowId xmlns:a16="http://schemas.microsoft.com/office/drawing/2014/main" val="660340078"/>
                  </a:ext>
                </a:extLst>
              </a:tr>
              <a:tr h="370840">
                <a:tc>
                  <a:txBody>
                    <a:bodyPr/>
                    <a:lstStyle/>
                    <a:p>
                      <a:r>
                        <a:rPr lang="en-GB" sz="1600" dirty="0"/>
                        <a:t>Volume of hydrogen PRODUCED (cm</a:t>
                      </a:r>
                      <a:r>
                        <a:rPr lang="en-GB" sz="1600" baseline="30000" dirty="0"/>
                        <a:t>3</a:t>
                      </a:r>
                      <a:r>
                        <a:rPr lang="en-GB" sz="1600" baseline="0" dirty="0"/>
                        <a:t>)</a:t>
                      </a:r>
                      <a:endParaRPr lang="en-GB" sz="1600" dirty="0"/>
                    </a:p>
                  </a:txBody>
                  <a:tcPr/>
                </a:tc>
                <a:tc>
                  <a:txBody>
                    <a:bodyPr/>
                    <a:lstStyle/>
                    <a:p>
                      <a:endParaRPr lang="en-GB" dirty="0"/>
                    </a:p>
                  </a:txBody>
                  <a:tcPr/>
                </a:tc>
                <a:extLst>
                  <a:ext uri="{0D108BD9-81ED-4DB2-BD59-A6C34878D82A}">
                    <a16:rowId xmlns:a16="http://schemas.microsoft.com/office/drawing/2014/main" val="3295826379"/>
                  </a:ext>
                </a:extLst>
              </a:tr>
            </a:tbl>
          </a:graphicData>
        </a:graphic>
      </p:graphicFrame>
    </p:spTree>
    <p:extLst>
      <p:ext uri="{BB962C8B-B14F-4D97-AF65-F5344CB8AC3E}">
        <p14:creationId xmlns:p14="http://schemas.microsoft.com/office/powerpoint/2010/main" val="73133435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stretch>
            <a:fillRect/>
          </a:stretch>
        </p:blipFill>
        <p:spPr>
          <a:xfrm>
            <a:off x="158620" y="0"/>
            <a:ext cx="5307106" cy="6517341"/>
          </a:xfrm>
          <a:prstGeom prst="rect">
            <a:avLst/>
          </a:prstGeom>
        </p:spPr>
      </p:pic>
      <p:pic>
        <p:nvPicPr>
          <p:cNvPr id="5" name="Picture 4"/>
          <p:cNvPicPr>
            <a:picLocks noChangeAspect="1"/>
          </p:cNvPicPr>
          <p:nvPr/>
        </p:nvPicPr>
        <p:blipFill>
          <a:blip r:embed="rId3"/>
          <a:stretch>
            <a:fillRect/>
          </a:stretch>
        </p:blipFill>
        <p:spPr>
          <a:xfrm>
            <a:off x="5465726" y="1436275"/>
            <a:ext cx="6573456" cy="4264730"/>
          </a:xfrm>
          <a:prstGeom prst="rect">
            <a:avLst/>
          </a:prstGeom>
        </p:spPr>
      </p:pic>
      <p:sp>
        <p:nvSpPr>
          <p:cNvPr id="6" name="TextBox 5"/>
          <p:cNvSpPr txBox="1"/>
          <p:nvPr/>
        </p:nvSpPr>
        <p:spPr>
          <a:xfrm>
            <a:off x="6895323" y="895738"/>
            <a:ext cx="4842588" cy="369332"/>
          </a:xfrm>
          <a:prstGeom prst="rect">
            <a:avLst/>
          </a:prstGeom>
          <a:noFill/>
        </p:spPr>
        <p:txBody>
          <a:bodyPr wrap="square" rtlCol="0">
            <a:spAutoFit/>
          </a:bodyPr>
          <a:lstStyle/>
          <a:p>
            <a:r>
              <a:rPr lang="en-GB" dirty="0"/>
              <a:t>YEAR 12 ASSESSMENT [MOCKS]</a:t>
            </a:r>
          </a:p>
        </p:txBody>
      </p:sp>
    </p:spTree>
    <p:extLst>
      <p:ext uri="{BB962C8B-B14F-4D97-AF65-F5344CB8AC3E}">
        <p14:creationId xmlns:p14="http://schemas.microsoft.com/office/powerpoint/2010/main" val="69580285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TEACHING</a:t>
            </a:r>
          </a:p>
        </p:txBody>
      </p:sp>
      <p:sp>
        <p:nvSpPr>
          <p:cNvPr id="3" name="Content Placeholder 2"/>
          <p:cNvSpPr>
            <a:spLocks noGrp="1"/>
          </p:cNvSpPr>
          <p:nvPr>
            <p:ph idx="1"/>
          </p:nvPr>
        </p:nvSpPr>
        <p:spPr/>
        <p:txBody>
          <a:bodyPr vert="horz" lIns="91440" tIns="45720" rIns="91440" bIns="45720" rtlCol="0" anchor="t">
            <a:normAutofit/>
          </a:bodyPr>
          <a:lstStyle/>
          <a:p>
            <a:r>
              <a:rPr lang="en-GB" dirty="0"/>
              <a:t>2 TEACHERS</a:t>
            </a:r>
          </a:p>
          <a:p>
            <a:r>
              <a:rPr lang="en-GB" dirty="0"/>
              <a:t>5/4 SPLIT [1 ADDITIONAL HOUR OWN STUDY]</a:t>
            </a:r>
          </a:p>
          <a:p>
            <a:r>
              <a:rPr lang="en-GB" dirty="0"/>
              <a:t>KERBOODLE DIGITAL PLATFORM</a:t>
            </a:r>
          </a:p>
          <a:p>
            <a:r>
              <a:rPr lang="en-GB" dirty="0"/>
              <a:t>TEACHING SPLIT INTO 29 CHAPTERS OCR CHEMISTRY TEXTBOOK</a:t>
            </a:r>
            <a:endParaRPr lang="en-GB" dirty="0">
              <a:cs typeface="Calibri"/>
            </a:endParaRPr>
          </a:p>
          <a:p>
            <a:r>
              <a:rPr lang="en-GB" dirty="0"/>
              <a:t>RELEVANT PRACTICAL SKILLS TAUGHT [PRACTICAL ENDORSEMENT]</a:t>
            </a:r>
          </a:p>
        </p:txBody>
      </p:sp>
    </p:spTree>
    <p:extLst>
      <p:ext uri="{BB962C8B-B14F-4D97-AF65-F5344CB8AC3E}">
        <p14:creationId xmlns:p14="http://schemas.microsoft.com/office/powerpoint/2010/main" val="58914341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ASSESSMENT</a:t>
            </a:r>
          </a:p>
        </p:txBody>
      </p:sp>
      <p:sp>
        <p:nvSpPr>
          <p:cNvPr id="3" name="Content Placeholder 2"/>
          <p:cNvSpPr>
            <a:spLocks noGrp="1"/>
          </p:cNvSpPr>
          <p:nvPr>
            <p:ph idx="1"/>
          </p:nvPr>
        </p:nvSpPr>
        <p:spPr/>
        <p:txBody>
          <a:bodyPr/>
          <a:lstStyle/>
          <a:p>
            <a:r>
              <a:rPr lang="en-GB" dirty="0"/>
              <a:t>SUMMARY QUESTIONS</a:t>
            </a:r>
          </a:p>
          <a:p>
            <a:r>
              <a:rPr lang="en-GB" dirty="0"/>
              <a:t>PRACTICE QUESTIONS [A – LEVEL STYLE Qs]</a:t>
            </a:r>
          </a:p>
          <a:p>
            <a:r>
              <a:rPr lang="en-GB" dirty="0"/>
              <a:t>CHAPTER/TOPIC TESTS</a:t>
            </a:r>
          </a:p>
          <a:p>
            <a:r>
              <a:rPr lang="en-GB" dirty="0"/>
              <a:t>MULTI-CHOICE STYLE TESTS</a:t>
            </a:r>
          </a:p>
          <a:p>
            <a:r>
              <a:rPr lang="en-GB" dirty="0"/>
              <a:t>MODULAR TESTS [MOD. 2 – 6]</a:t>
            </a:r>
          </a:p>
          <a:p>
            <a:r>
              <a:rPr lang="en-GB" dirty="0"/>
              <a:t>YEAR 12 MOCK AS STYLE EXAMS</a:t>
            </a:r>
          </a:p>
          <a:p>
            <a:r>
              <a:rPr lang="en-GB" dirty="0"/>
              <a:t>YEAR 13 2x MOCK EXAMS [P1 – 3]</a:t>
            </a:r>
          </a:p>
        </p:txBody>
      </p:sp>
    </p:spTree>
    <p:extLst>
      <p:ext uri="{BB962C8B-B14F-4D97-AF65-F5344CB8AC3E}">
        <p14:creationId xmlns:p14="http://schemas.microsoft.com/office/powerpoint/2010/main" val="315954401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SUMMER TRANSITION WORK</a:t>
            </a:r>
          </a:p>
        </p:txBody>
      </p:sp>
      <p:sp>
        <p:nvSpPr>
          <p:cNvPr id="3" name="Content Placeholder 2"/>
          <p:cNvSpPr>
            <a:spLocks noGrp="1"/>
          </p:cNvSpPr>
          <p:nvPr>
            <p:ph idx="1"/>
          </p:nvPr>
        </p:nvSpPr>
        <p:spPr/>
        <p:txBody>
          <a:bodyPr vert="horz" lIns="91440" tIns="45720" rIns="91440" bIns="45720" rtlCol="0" anchor="t">
            <a:normAutofit/>
          </a:bodyPr>
          <a:lstStyle/>
          <a:p>
            <a:r>
              <a:rPr lang="en-GB" dirty="0"/>
              <a:t>COMPLETE THE CGP “HEAD START TO A – LEVEL CHEMISTRY” IN THE WORK BOOKS PROVIDED. SELF ASSESS USING MARK SCHEME IN BACK OF GUIDE.</a:t>
            </a:r>
          </a:p>
          <a:p>
            <a:r>
              <a:rPr lang="en-GB" dirty="0"/>
              <a:t>Optional to complete some/all of the week 1 - 3 in the teams tile.</a:t>
            </a:r>
          </a:p>
        </p:txBody>
      </p:sp>
    </p:spTree>
    <p:extLst>
      <p:ext uri="{BB962C8B-B14F-4D97-AF65-F5344CB8AC3E}">
        <p14:creationId xmlns:p14="http://schemas.microsoft.com/office/powerpoint/2010/main" val="170564207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GB" dirty="0"/>
              <a:t>PRACTICAL ENDORSEMENT [PAG’s]</a:t>
            </a:r>
          </a:p>
        </p:txBody>
      </p:sp>
      <p:sp>
        <p:nvSpPr>
          <p:cNvPr id="5" name="Content Placeholder 4"/>
          <p:cNvSpPr>
            <a:spLocks noGrp="1"/>
          </p:cNvSpPr>
          <p:nvPr>
            <p:ph idx="1"/>
          </p:nvPr>
        </p:nvSpPr>
        <p:spPr/>
        <p:txBody>
          <a:bodyPr/>
          <a:lstStyle/>
          <a:p>
            <a:r>
              <a:rPr lang="en-GB" dirty="0"/>
              <a:t>12 practical's carried out over course of the 2 years</a:t>
            </a:r>
          </a:p>
        </p:txBody>
      </p:sp>
    </p:spTree>
    <p:extLst>
      <p:ext uri="{BB962C8B-B14F-4D97-AF65-F5344CB8AC3E}">
        <p14:creationId xmlns:p14="http://schemas.microsoft.com/office/powerpoint/2010/main" val="335332364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GB" dirty="0"/>
              <a:t>PAG1.2 Determination of the relative atomic mass of magnesium</a:t>
            </a:r>
          </a:p>
        </p:txBody>
      </p:sp>
      <p:sp>
        <p:nvSpPr>
          <p:cNvPr id="8" name="Rectangle 7"/>
          <p:cNvSpPr/>
          <p:nvPr/>
        </p:nvSpPr>
        <p:spPr>
          <a:xfrm>
            <a:off x="493222" y="1767900"/>
            <a:ext cx="11205556" cy="2308324"/>
          </a:xfrm>
          <a:prstGeom prst="rect">
            <a:avLst/>
          </a:prstGeom>
        </p:spPr>
        <p:txBody>
          <a:bodyPr wrap="square">
            <a:spAutoFit/>
          </a:bodyPr>
          <a:lstStyle/>
          <a:p>
            <a:pPr>
              <a:spcAft>
                <a:spcPts val="0"/>
              </a:spcAft>
              <a:tabLst>
                <a:tab pos="2865755" algn="ctr"/>
                <a:tab pos="5731510" algn="r"/>
                <a:tab pos="2865755" algn="ctr"/>
              </a:tabLst>
            </a:pPr>
            <a:r>
              <a:rPr lang="en-GB" b="1" u="sng" dirty="0">
                <a:latin typeface="Calibri" panose="020F0502020204030204" pitchFamily="34" charset="0"/>
                <a:ea typeface="Calibri" panose="020F0502020204030204" pitchFamily="34" charset="0"/>
                <a:cs typeface="Times New Roman" panose="02020603050405020304" pitchFamily="18" charset="0"/>
              </a:rPr>
              <a:t>PAG 1.2 Determination of the relative atomic mass of magnesium </a:t>
            </a:r>
            <a:r>
              <a:rPr lang="en-GB" b="1" dirty="0">
                <a:latin typeface="Calibri" panose="020F0502020204030204" pitchFamily="34" charset="0"/>
                <a:ea typeface="Calibri" panose="020F0502020204030204" pitchFamily="34" charset="0"/>
                <a:cs typeface="Times New Roman" panose="02020603050405020304" pitchFamily="18" charset="0"/>
              </a:rPr>
              <a:t>	   LEARNER</a:t>
            </a:r>
            <a:endParaRPr lang="en-GB" dirty="0">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GB" dirty="0">
                <a:latin typeface="Calibri" panose="020F0502020204030204" pitchFamily="34" charset="0"/>
                <a:ea typeface="Calibri" panose="020F0502020204030204" pitchFamily="34" charset="0"/>
                <a:cs typeface="Times New Roman" panose="02020603050405020304" pitchFamily="18" charset="0"/>
              </a:rPr>
              <a:t> </a:t>
            </a:r>
          </a:p>
          <a:p>
            <a:pPr>
              <a:spcAft>
                <a:spcPts val="0"/>
              </a:spcAft>
            </a:pPr>
            <a:r>
              <a:rPr lang="en-GB" b="1" dirty="0">
                <a:latin typeface="Calibri" panose="020F0502020204030204" pitchFamily="34" charset="0"/>
                <a:ea typeface="Calibri" panose="020F0502020204030204" pitchFamily="34" charset="0"/>
                <a:cs typeface="Times New Roman" panose="02020603050405020304" pitchFamily="18" charset="0"/>
              </a:rPr>
              <a:t>Introduction</a:t>
            </a:r>
            <a:endParaRPr lang="en-GB" dirty="0">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GB" dirty="0">
                <a:latin typeface="Calibri" panose="020F0502020204030204" pitchFamily="34" charset="0"/>
                <a:ea typeface="Calibri" panose="020F0502020204030204" pitchFamily="34" charset="0"/>
                <a:cs typeface="Times New Roman" panose="02020603050405020304" pitchFamily="18" charset="0"/>
              </a:rPr>
              <a:t>Magnesium is a reactive group 2 metal that readily reacts with an excess of aqueous hydrochloric acid, evolving hydrogen gas. By collecting and accurately measuring the volume of gas, and the mass of magnesium used, the relative atomic mass of magnesium can be determined.</a:t>
            </a:r>
          </a:p>
          <a:p>
            <a:pPr>
              <a:spcAft>
                <a:spcPts val="0"/>
              </a:spcAft>
            </a:pPr>
            <a:r>
              <a:rPr lang="en-GB" dirty="0">
                <a:latin typeface="Calibri" panose="020F0502020204030204" pitchFamily="34" charset="0"/>
                <a:ea typeface="Calibri" panose="020F0502020204030204" pitchFamily="34" charset="0"/>
                <a:cs typeface="Times New Roman" panose="02020603050405020304" pitchFamily="18" charset="0"/>
              </a:rPr>
              <a:t> </a:t>
            </a:r>
          </a:p>
          <a:p>
            <a:pPr algn="ctr">
              <a:spcAft>
                <a:spcPts val="0"/>
              </a:spcAft>
            </a:pPr>
            <a:r>
              <a:rPr lang="en-GB" dirty="0">
                <a:latin typeface="Calibri" panose="020F0502020204030204" pitchFamily="34" charset="0"/>
                <a:ea typeface="Calibri" panose="020F0502020204030204" pitchFamily="34" charset="0"/>
                <a:cs typeface="Times New Roman" panose="02020603050405020304" pitchFamily="18" charset="0"/>
              </a:rPr>
              <a:t>magnesium + </a:t>
            </a:r>
            <a:r>
              <a:rPr lang="en-GB" dirty="0" err="1">
                <a:latin typeface="Calibri" panose="020F0502020204030204" pitchFamily="34" charset="0"/>
                <a:ea typeface="Calibri" panose="020F0502020204030204" pitchFamily="34" charset="0"/>
                <a:cs typeface="Times New Roman" panose="02020603050405020304" pitchFamily="18" charset="0"/>
              </a:rPr>
              <a:t>sulfuric</a:t>
            </a:r>
            <a:r>
              <a:rPr lang="en-GB" dirty="0">
                <a:latin typeface="Calibri" panose="020F0502020204030204" pitchFamily="34" charset="0"/>
                <a:ea typeface="Calibri" panose="020F0502020204030204" pitchFamily="34" charset="0"/>
                <a:cs typeface="Times New Roman" panose="02020603050405020304" pitchFamily="18" charset="0"/>
              </a:rPr>
              <a:t> acid </a:t>
            </a:r>
            <a:r>
              <a:rPr lang="en-GB" dirty="0">
                <a:latin typeface="Calibri" panose="020F0502020204030204" pitchFamily="34" charset="0"/>
                <a:ea typeface="Calibri" panose="020F0502020204030204" pitchFamily="34" charset="0"/>
                <a:cs typeface="Times New Roman" panose="02020603050405020304" pitchFamily="18" charset="0"/>
                <a:sym typeface="Symbol" panose="05050102010706020507" pitchFamily="18" charset="2"/>
              </a:rPr>
              <a:t></a:t>
            </a:r>
            <a:r>
              <a:rPr lang="en-GB" dirty="0">
                <a:latin typeface="Calibri" panose="020F0502020204030204" pitchFamily="34" charset="0"/>
                <a:ea typeface="Calibri" panose="020F0502020204030204" pitchFamily="34" charset="0"/>
                <a:cs typeface="Times New Roman" panose="02020603050405020304" pitchFamily="18" charset="0"/>
              </a:rPr>
              <a:t> magnesium </a:t>
            </a:r>
            <a:r>
              <a:rPr lang="en-GB" dirty="0" err="1">
                <a:latin typeface="Calibri" panose="020F0502020204030204" pitchFamily="34" charset="0"/>
                <a:ea typeface="Calibri" panose="020F0502020204030204" pitchFamily="34" charset="0"/>
                <a:cs typeface="Times New Roman" panose="02020603050405020304" pitchFamily="18" charset="0"/>
              </a:rPr>
              <a:t>sulfate</a:t>
            </a:r>
            <a:r>
              <a:rPr lang="en-GB" dirty="0">
                <a:latin typeface="Calibri" panose="020F0502020204030204" pitchFamily="34" charset="0"/>
                <a:ea typeface="Calibri" panose="020F0502020204030204" pitchFamily="34" charset="0"/>
                <a:cs typeface="Times New Roman" panose="02020603050405020304" pitchFamily="18" charset="0"/>
              </a:rPr>
              <a:t> + hydrogen</a:t>
            </a:r>
          </a:p>
        </p:txBody>
      </p:sp>
      <p:sp>
        <p:nvSpPr>
          <p:cNvPr id="9" name="Rectangle 8"/>
          <p:cNvSpPr/>
          <p:nvPr/>
        </p:nvSpPr>
        <p:spPr>
          <a:xfrm>
            <a:off x="637309" y="3940201"/>
            <a:ext cx="6096000" cy="2585323"/>
          </a:xfrm>
          <a:prstGeom prst="rect">
            <a:avLst/>
          </a:prstGeom>
        </p:spPr>
        <p:txBody>
          <a:bodyPr>
            <a:spAutoFit/>
          </a:bodyPr>
          <a:lstStyle/>
          <a:p>
            <a:pPr>
              <a:spcAft>
                <a:spcPts val="0"/>
              </a:spcAft>
            </a:pPr>
            <a:r>
              <a:rPr lang="en-GB" b="1" dirty="0">
                <a:latin typeface="Calibri" panose="020F0502020204030204" pitchFamily="34" charset="0"/>
                <a:ea typeface="Calibri" panose="020F0502020204030204" pitchFamily="34" charset="0"/>
                <a:cs typeface="Times New Roman" panose="02020603050405020304" pitchFamily="18" charset="0"/>
              </a:rPr>
              <a:t>Aims and </a:t>
            </a:r>
            <a:r>
              <a:rPr lang="en-GB" b="1" i="1" dirty="0">
                <a:latin typeface="Calibri" panose="020F0502020204030204" pitchFamily="34" charset="0"/>
                <a:ea typeface="Calibri" panose="020F0502020204030204" pitchFamily="34" charset="0"/>
                <a:cs typeface="Times New Roman" panose="02020603050405020304" pitchFamily="18" charset="0"/>
              </a:rPr>
              <a:t>skills</a:t>
            </a:r>
            <a:endParaRPr lang="en-GB"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spcAft>
                <a:spcPts val="0"/>
              </a:spcAft>
              <a:buFont typeface="Symbol" panose="05050102010706020507" pitchFamily="18" charset="2"/>
              <a:buChar char=""/>
            </a:pPr>
            <a:r>
              <a:rPr lang="en-GB" dirty="0">
                <a:latin typeface="Calibri" panose="020F0502020204030204" pitchFamily="34" charset="0"/>
                <a:ea typeface="Calibri" panose="020F0502020204030204" pitchFamily="34" charset="0"/>
                <a:cs typeface="Times New Roman" panose="02020603050405020304" pitchFamily="18" charset="0"/>
              </a:rPr>
              <a:t>To determine the relative atomic mass of magnesium</a:t>
            </a:r>
          </a:p>
          <a:p>
            <a:pPr marL="342900" lvl="0" indent="-342900">
              <a:spcAft>
                <a:spcPts val="0"/>
              </a:spcAft>
              <a:buFont typeface="Symbol" panose="05050102010706020507" pitchFamily="18" charset="2"/>
              <a:buChar char=""/>
            </a:pPr>
            <a:r>
              <a:rPr lang="en-GB" i="1" dirty="0">
                <a:latin typeface="Calibri" panose="020F0502020204030204" pitchFamily="34" charset="0"/>
                <a:ea typeface="Calibri" panose="020F0502020204030204" pitchFamily="34" charset="0"/>
                <a:cs typeface="Times New Roman" panose="02020603050405020304" pitchFamily="18" charset="0"/>
              </a:rPr>
              <a:t>To accurately measure and record the mass of a solid and volume of a gas</a:t>
            </a:r>
            <a:endParaRPr lang="en-GB"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spcAft>
                <a:spcPts val="0"/>
              </a:spcAft>
              <a:buFont typeface="Symbol" panose="05050102010706020507" pitchFamily="18" charset="2"/>
              <a:buChar char=""/>
            </a:pPr>
            <a:r>
              <a:rPr lang="en-GB" i="1" dirty="0">
                <a:latin typeface="Calibri" panose="020F0502020204030204" pitchFamily="34" charset="0"/>
                <a:ea typeface="Calibri" panose="020F0502020204030204" pitchFamily="34" charset="0"/>
                <a:cs typeface="Times New Roman" panose="02020603050405020304" pitchFamily="18" charset="0"/>
              </a:rPr>
              <a:t>To safely and carefully handle an irritant liquid and flammable solid</a:t>
            </a:r>
            <a:endParaRPr lang="en-GB" dirty="0">
              <a:latin typeface="Calibri" panose="020F0502020204030204" pitchFamily="34" charset="0"/>
              <a:ea typeface="Calibri" panose="020F0502020204030204" pitchFamily="34" charset="0"/>
              <a:cs typeface="Times New Roman" panose="02020603050405020304" pitchFamily="18" charset="0"/>
            </a:endParaRPr>
          </a:p>
          <a:p>
            <a:pPr marL="457200">
              <a:spcAft>
                <a:spcPts val="0"/>
              </a:spcAft>
            </a:pPr>
            <a:r>
              <a:rPr lang="en-GB" dirty="0">
                <a:latin typeface="Calibri" panose="020F0502020204030204" pitchFamily="34" charset="0"/>
                <a:ea typeface="Calibri" panose="020F0502020204030204" pitchFamily="34" charset="0"/>
                <a:cs typeface="Times New Roman" panose="02020603050405020304" pitchFamily="18" charset="0"/>
              </a:rPr>
              <a:t> </a:t>
            </a:r>
          </a:p>
          <a:p>
            <a:pPr>
              <a:spcAft>
                <a:spcPts val="0"/>
              </a:spcAft>
            </a:pPr>
            <a:r>
              <a:rPr lang="en-GB" b="1" dirty="0">
                <a:latin typeface="Calibri" panose="020F0502020204030204" pitchFamily="34" charset="0"/>
                <a:ea typeface="Calibri" panose="020F0502020204030204" pitchFamily="34" charset="0"/>
                <a:cs typeface="Times New Roman" panose="02020603050405020304" pitchFamily="18" charset="0"/>
              </a:rPr>
              <a:t>Intended class time</a:t>
            </a:r>
            <a:endParaRPr lang="en-GB"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spcAft>
                <a:spcPts val="0"/>
              </a:spcAft>
              <a:buFont typeface="Symbol" panose="05050102010706020507" pitchFamily="18" charset="2"/>
              <a:buChar char=""/>
            </a:pPr>
            <a:r>
              <a:rPr lang="en-GB" dirty="0">
                <a:latin typeface="Calibri" panose="020F0502020204030204" pitchFamily="34" charset="0"/>
                <a:ea typeface="Calibri" panose="020F0502020204030204" pitchFamily="34" charset="0"/>
                <a:cs typeface="Times New Roman" panose="02020603050405020304" pitchFamily="18" charset="0"/>
              </a:rPr>
              <a:t>1-2 hours</a:t>
            </a:r>
          </a:p>
        </p:txBody>
      </p:sp>
    </p:spTree>
    <p:extLst>
      <p:ext uri="{BB962C8B-B14F-4D97-AF65-F5344CB8AC3E}">
        <p14:creationId xmlns:p14="http://schemas.microsoft.com/office/powerpoint/2010/main" val="383560373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466772" y="115710"/>
            <a:ext cx="1198020" cy="369332"/>
          </a:xfrm>
          <a:prstGeom prst="rect">
            <a:avLst/>
          </a:prstGeom>
        </p:spPr>
        <p:txBody>
          <a:bodyPr wrap="none">
            <a:spAutoFit/>
          </a:bodyPr>
          <a:lstStyle/>
          <a:p>
            <a:pPr>
              <a:spcAft>
                <a:spcPts val="0"/>
              </a:spcAft>
            </a:pPr>
            <a:r>
              <a:rPr lang="en-GB" b="1" dirty="0">
                <a:latin typeface="Calibri" panose="020F0502020204030204" pitchFamily="34" charset="0"/>
                <a:ea typeface="Calibri" panose="020F0502020204030204" pitchFamily="34" charset="0"/>
                <a:cs typeface="Times New Roman" panose="02020603050405020304" pitchFamily="18" charset="0"/>
              </a:rPr>
              <a:t>Chemicals </a:t>
            </a:r>
            <a:endParaRPr lang="en-GB" dirty="0">
              <a:latin typeface="Calibri" panose="020F0502020204030204" pitchFamily="34" charset="0"/>
              <a:ea typeface="Calibri" panose="020F0502020204030204" pitchFamily="34" charset="0"/>
              <a:cs typeface="Times New Roman" panose="02020603050405020304" pitchFamily="18" charset="0"/>
            </a:endParaRPr>
          </a:p>
        </p:txBody>
      </p:sp>
      <p:graphicFrame>
        <p:nvGraphicFramePr>
          <p:cNvPr id="9" name="Table 8"/>
          <p:cNvGraphicFramePr>
            <a:graphicFrameLocks noGrp="1"/>
          </p:cNvGraphicFramePr>
          <p:nvPr>
            <p:extLst>
              <p:ext uri="{D42A27DB-BD31-4B8C-83A1-F6EECF244321}">
                <p14:modId xmlns:p14="http://schemas.microsoft.com/office/powerpoint/2010/main" val="737834689"/>
              </p:ext>
            </p:extLst>
          </p:nvPr>
        </p:nvGraphicFramePr>
        <p:xfrm>
          <a:off x="209258" y="581188"/>
          <a:ext cx="6132195" cy="2135378"/>
        </p:xfrm>
        <a:graphic>
          <a:graphicData uri="http://schemas.openxmlformats.org/drawingml/2006/table">
            <a:tbl>
              <a:tblPr firstRow="1" firstCol="1" bandRow="1">
                <a:tableStyleId>{5C22544A-7EE6-4342-B048-85BDC9FD1C3A}</a:tableStyleId>
              </a:tblPr>
              <a:tblGrid>
                <a:gridCol w="1278890">
                  <a:extLst>
                    <a:ext uri="{9D8B030D-6E8A-4147-A177-3AD203B41FA5}">
                      <a16:colId xmlns:a16="http://schemas.microsoft.com/office/drawing/2014/main" val="2875608211"/>
                    </a:ext>
                  </a:extLst>
                </a:gridCol>
                <a:gridCol w="1800225">
                  <a:extLst>
                    <a:ext uri="{9D8B030D-6E8A-4147-A177-3AD203B41FA5}">
                      <a16:colId xmlns:a16="http://schemas.microsoft.com/office/drawing/2014/main" val="1692106662"/>
                    </a:ext>
                  </a:extLst>
                </a:gridCol>
                <a:gridCol w="723900">
                  <a:extLst>
                    <a:ext uri="{9D8B030D-6E8A-4147-A177-3AD203B41FA5}">
                      <a16:colId xmlns:a16="http://schemas.microsoft.com/office/drawing/2014/main" val="1442807450"/>
                    </a:ext>
                  </a:extLst>
                </a:gridCol>
                <a:gridCol w="2329180">
                  <a:extLst>
                    <a:ext uri="{9D8B030D-6E8A-4147-A177-3AD203B41FA5}">
                      <a16:colId xmlns:a16="http://schemas.microsoft.com/office/drawing/2014/main" val="4106956023"/>
                    </a:ext>
                  </a:extLst>
                </a:gridCol>
              </a:tblGrid>
              <a:tr h="171450">
                <a:tc>
                  <a:txBody>
                    <a:bodyPr/>
                    <a:lstStyle/>
                    <a:p>
                      <a:pPr algn="ctr">
                        <a:lnSpc>
                          <a:spcPct val="115000"/>
                        </a:lnSpc>
                        <a:spcAft>
                          <a:spcPts val="0"/>
                        </a:spcAft>
                      </a:pPr>
                      <a:r>
                        <a:rPr lang="en-GB" sz="1100">
                          <a:effectLst/>
                        </a:rPr>
                        <a:t>Label</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15000"/>
                        </a:lnSpc>
                        <a:spcAft>
                          <a:spcPts val="0"/>
                        </a:spcAft>
                      </a:pPr>
                      <a:r>
                        <a:rPr lang="en-GB" sz="1100">
                          <a:effectLst/>
                        </a:rPr>
                        <a:t>Identity</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gridSpan="2">
                  <a:txBody>
                    <a:bodyPr/>
                    <a:lstStyle/>
                    <a:p>
                      <a:pPr algn="ctr">
                        <a:lnSpc>
                          <a:spcPct val="115000"/>
                        </a:lnSpc>
                        <a:spcAft>
                          <a:spcPts val="0"/>
                        </a:spcAft>
                      </a:pPr>
                      <a:r>
                        <a:rPr lang="en-GB" sz="1100">
                          <a:effectLst/>
                        </a:rPr>
                        <a:t>Hazard information</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hMerge="1">
                  <a:txBody>
                    <a:bodyPr/>
                    <a:lstStyle/>
                    <a:p>
                      <a:endParaRPr lang="en-GB"/>
                    </a:p>
                  </a:txBody>
                  <a:tcPr/>
                </a:tc>
                <a:extLst>
                  <a:ext uri="{0D108BD9-81ED-4DB2-BD59-A6C34878D82A}">
                    <a16:rowId xmlns:a16="http://schemas.microsoft.com/office/drawing/2014/main" val="3146246481"/>
                  </a:ext>
                </a:extLst>
              </a:tr>
              <a:tr h="462280">
                <a:tc>
                  <a:txBody>
                    <a:bodyPr/>
                    <a:lstStyle/>
                    <a:p>
                      <a:pPr>
                        <a:lnSpc>
                          <a:spcPct val="115000"/>
                        </a:lnSpc>
                        <a:spcAft>
                          <a:spcPts val="0"/>
                        </a:spcAft>
                      </a:pPr>
                      <a:r>
                        <a:rPr lang="en-GB" sz="1100">
                          <a:effectLst/>
                        </a:rPr>
                        <a:t>1.0 mol dm</a:t>
                      </a:r>
                      <a:r>
                        <a:rPr lang="en-GB" sz="1100" baseline="30000">
                          <a:effectLst/>
                        </a:rPr>
                        <a:t>-3</a:t>
                      </a:r>
                      <a:r>
                        <a:rPr lang="en-GB" sz="1100">
                          <a:effectLst/>
                        </a:rPr>
                        <a:t> H</a:t>
                      </a:r>
                      <a:r>
                        <a:rPr lang="en-GB" sz="1100" baseline="-25000">
                          <a:effectLst/>
                        </a:rPr>
                        <a:t>2</a:t>
                      </a:r>
                      <a:r>
                        <a:rPr lang="en-GB" sz="1100">
                          <a:effectLst/>
                        </a:rPr>
                        <a:t>SO</a:t>
                      </a:r>
                      <a:r>
                        <a:rPr lang="en-GB" sz="1100" baseline="-25000">
                          <a:effectLst/>
                        </a:rPr>
                        <a:t>4</a:t>
                      </a:r>
                      <a:r>
                        <a:rPr lang="en-GB" sz="1100">
                          <a:effectLst/>
                        </a:rPr>
                        <a:t>(aq)</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nSpc>
                          <a:spcPct val="115000"/>
                        </a:lnSpc>
                        <a:spcAft>
                          <a:spcPts val="0"/>
                        </a:spcAft>
                      </a:pPr>
                      <a:r>
                        <a:rPr lang="en-GB" sz="1100">
                          <a:effectLst/>
                        </a:rPr>
                        <a:t>1.0 mol dm</a:t>
                      </a:r>
                      <a:r>
                        <a:rPr lang="en-GB" sz="1100" baseline="30000">
                          <a:effectLst/>
                        </a:rPr>
                        <a:t>–3</a:t>
                      </a:r>
                      <a:r>
                        <a:rPr lang="en-GB" sz="1100">
                          <a:effectLst/>
                        </a:rPr>
                        <a:t> aqueous sulfuric(VI)  acid, H</a:t>
                      </a:r>
                      <a:r>
                        <a:rPr lang="en-GB" sz="1100" baseline="-25000">
                          <a:effectLst/>
                        </a:rPr>
                        <a:t>2</a:t>
                      </a:r>
                      <a:r>
                        <a:rPr lang="en-GB" sz="1100">
                          <a:effectLst/>
                        </a:rPr>
                        <a:t>SO</a:t>
                      </a:r>
                      <a:r>
                        <a:rPr lang="en-GB" sz="1100" baseline="-25000">
                          <a:effectLst/>
                        </a:rPr>
                        <a:t>4</a:t>
                      </a:r>
                      <a:r>
                        <a:rPr lang="en-GB" sz="1100">
                          <a:effectLst/>
                        </a:rPr>
                        <a:t>(aq)</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15000"/>
                        </a:lnSpc>
                        <a:spcAft>
                          <a:spcPts val="0"/>
                        </a:spcAft>
                      </a:pPr>
                      <a:r>
                        <a:rPr lang="en-GB" sz="1100">
                          <a:effectLst/>
                        </a:rPr>
                        <a:t> </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nSpc>
                          <a:spcPct val="115000"/>
                        </a:lnSpc>
                        <a:spcAft>
                          <a:spcPts val="0"/>
                        </a:spcAft>
                      </a:pPr>
                      <a:r>
                        <a:rPr lang="en-GB" sz="1100" dirty="0">
                          <a:effectLst/>
                        </a:rPr>
                        <a:t>WARNING</a:t>
                      </a:r>
                    </a:p>
                    <a:p>
                      <a:pPr>
                        <a:lnSpc>
                          <a:spcPct val="115000"/>
                        </a:lnSpc>
                        <a:spcAft>
                          <a:spcPts val="0"/>
                        </a:spcAft>
                      </a:pPr>
                      <a:r>
                        <a:rPr lang="en-GB" sz="1100" dirty="0">
                          <a:effectLst/>
                        </a:rPr>
                        <a:t>Causes skin irritation and serious eye irritation</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1496832753"/>
                  </a:ext>
                </a:extLst>
              </a:tr>
              <a:tr h="462280">
                <a:tc>
                  <a:txBody>
                    <a:bodyPr/>
                    <a:lstStyle/>
                    <a:p>
                      <a:pPr>
                        <a:lnSpc>
                          <a:spcPct val="115000"/>
                        </a:lnSpc>
                        <a:spcAft>
                          <a:spcPts val="0"/>
                        </a:spcAft>
                      </a:pPr>
                      <a:r>
                        <a:rPr lang="en-GB" sz="1100">
                          <a:effectLst/>
                        </a:rPr>
                        <a:t>0.25 mol dm</a:t>
                      </a:r>
                      <a:r>
                        <a:rPr lang="en-GB" sz="1100" baseline="30000">
                          <a:effectLst/>
                        </a:rPr>
                        <a:t>-3</a:t>
                      </a:r>
                      <a:r>
                        <a:rPr lang="en-GB" sz="1100">
                          <a:effectLst/>
                        </a:rPr>
                        <a:t> H</a:t>
                      </a:r>
                      <a:r>
                        <a:rPr lang="en-GB" sz="1100" baseline="-25000">
                          <a:effectLst/>
                        </a:rPr>
                        <a:t>2</a:t>
                      </a:r>
                      <a:r>
                        <a:rPr lang="en-GB" sz="1100">
                          <a:effectLst/>
                        </a:rPr>
                        <a:t>SO</a:t>
                      </a:r>
                      <a:r>
                        <a:rPr lang="en-GB" sz="1100" baseline="-25000">
                          <a:effectLst/>
                        </a:rPr>
                        <a:t>4</a:t>
                      </a:r>
                      <a:r>
                        <a:rPr lang="en-GB" sz="1100">
                          <a:effectLst/>
                        </a:rPr>
                        <a:t>(aq)</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nSpc>
                          <a:spcPct val="115000"/>
                        </a:lnSpc>
                        <a:spcAft>
                          <a:spcPts val="0"/>
                        </a:spcAft>
                      </a:pPr>
                      <a:r>
                        <a:rPr lang="en-GB" sz="1100">
                          <a:effectLst/>
                        </a:rPr>
                        <a:t>0.25 mol dm</a:t>
                      </a:r>
                      <a:r>
                        <a:rPr lang="en-GB" sz="1100" baseline="30000">
                          <a:effectLst/>
                        </a:rPr>
                        <a:t>–3 </a:t>
                      </a:r>
                      <a:r>
                        <a:rPr lang="en-GB" sz="1100">
                          <a:effectLst/>
                        </a:rPr>
                        <a:t>aqueous sulfuric(VI) acid, H</a:t>
                      </a:r>
                      <a:r>
                        <a:rPr lang="en-GB" sz="1100" baseline="-25000">
                          <a:effectLst/>
                        </a:rPr>
                        <a:t>2</a:t>
                      </a:r>
                      <a:r>
                        <a:rPr lang="en-GB" sz="1100">
                          <a:effectLst/>
                        </a:rPr>
                        <a:t>SO</a:t>
                      </a:r>
                      <a:r>
                        <a:rPr lang="en-GB" sz="1100" baseline="-25000">
                          <a:effectLst/>
                        </a:rPr>
                        <a:t>4</a:t>
                      </a:r>
                      <a:r>
                        <a:rPr lang="en-GB" sz="1100">
                          <a:effectLst/>
                        </a:rPr>
                        <a:t>(aq)</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gridSpan="2">
                  <a:txBody>
                    <a:bodyPr/>
                    <a:lstStyle/>
                    <a:p>
                      <a:pPr>
                        <a:lnSpc>
                          <a:spcPct val="115000"/>
                        </a:lnSpc>
                        <a:spcAft>
                          <a:spcPts val="0"/>
                        </a:spcAft>
                      </a:pPr>
                      <a:r>
                        <a:rPr lang="en-GB" sz="1100">
                          <a:effectLst/>
                        </a:rPr>
                        <a:t>Currently not classified as hazardous at this concentration</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hMerge="1">
                  <a:txBody>
                    <a:bodyPr/>
                    <a:lstStyle/>
                    <a:p>
                      <a:endParaRPr lang="en-GB"/>
                    </a:p>
                  </a:txBody>
                  <a:tcPr/>
                </a:tc>
                <a:extLst>
                  <a:ext uri="{0D108BD9-81ED-4DB2-BD59-A6C34878D82A}">
                    <a16:rowId xmlns:a16="http://schemas.microsoft.com/office/drawing/2014/main" val="3286640417"/>
                  </a:ext>
                </a:extLst>
              </a:tr>
              <a:tr h="462280">
                <a:tc>
                  <a:txBody>
                    <a:bodyPr/>
                    <a:lstStyle/>
                    <a:p>
                      <a:pPr>
                        <a:lnSpc>
                          <a:spcPct val="115000"/>
                        </a:lnSpc>
                        <a:spcAft>
                          <a:spcPts val="0"/>
                        </a:spcAft>
                      </a:pPr>
                      <a:r>
                        <a:rPr lang="en-GB" sz="1100">
                          <a:effectLst/>
                        </a:rPr>
                        <a:t>Mg(s)</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nSpc>
                          <a:spcPct val="115000"/>
                        </a:lnSpc>
                        <a:spcAft>
                          <a:spcPts val="0"/>
                        </a:spcAft>
                      </a:pPr>
                      <a:r>
                        <a:rPr lang="en-GB" sz="1100">
                          <a:effectLst/>
                        </a:rPr>
                        <a:t>magnesium ribbon</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15000"/>
                        </a:lnSpc>
                        <a:spcAft>
                          <a:spcPts val="0"/>
                        </a:spcAft>
                      </a:pPr>
                      <a:r>
                        <a:rPr lang="en-GB" sz="1100">
                          <a:effectLst/>
                        </a:rPr>
                        <a:t> </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nSpc>
                          <a:spcPct val="115000"/>
                        </a:lnSpc>
                        <a:spcAft>
                          <a:spcPts val="0"/>
                        </a:spcAft>
                      </a:pPr>
                      <a:r>
                        <a:rPr lang="en-GB" sz="1100">
                          <a:effectLst/>
                        </a:rPr>
                        <a:t>DANGER</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3172407050"/>
                  </a:ext>
                </a:extLst>
              </a:tr>
              <a:tr h="462280">
                <a:tc>
                  <a:txBody>
                    <a:bodyPr/>
                    <a:lstStyle/>
                    <a:p>
                      <a:pPr>
                        <a:lnSpc>
                          <a:spcPct val="115000"/>
                        </a:lnSpc>
                        <a:spcAft>
                          <a:spcPts val="0"/>
                        </a:spcAft>
                      </a:pPr>
                      <a:r>
                        <a:rPr lang="en-GB" sz="1100">
                          <a:effectLst/>
                        </a:rPr>
                        <a:t>MgO(s)</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nSpc>
                          <a:spcPct val="115000"/>
                        </a:lnSpc>
                        <a:spcAft>
                          <a:spcPts val="0"/>
                        </a:spcAft>
                      </a:pPr>
                      <a:r>
                        <a:rPr lang="en-GB" sz="1100">
                          <a:effectLst/>
                        </a:rPr>
                        <a:t>magnesium oxide, MgO(s)</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gridSpan="2">
                  <a:txBody>
                    <a:bodyPr/>
                    <a:lstStyle/>
                    <a:p>
                      <a:pPr>
                        <a:lnSpc>
                          <a:spcPct val="115000"/>
                        </a:lnSpc>
                        <a:spcAft>
                          <a:spcPts val="0"/>
                        </a:spcAft>
                      </a:pPr>
                      <a:r>
                        <a:rPr lang="en-GB" sz="1100" dirty="0">
                          <a:effectLst/>
                        </a:rPr>
                        <a:t>Currently not classified as hazardous</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hMerge="1">
                  <a:txBody>
                    <a:bodyPr/>
                    <a:lstStyle/>
                    <a:p>
                      <a:endParaRPr lang="en-GB"/>
                    </a:p>
                  </a:txBody>
                  <a:tcPr/>
                </a:tc>
                <a:extLst>
                  <a:ext uri="{0D108BD9-81ED-4DB2-BD59-A6C34878D82A}">
                    <a16:rowId xmlns:a16="http://schemas.microsoft.com/office/drawing/2014/main" val="777286238"/>
                  </a:ext>
                </a:extLst>
              </a:tr>
            </a:tbl>
          </a:graphicData>
        </a:graphic>
      </p:graphicFrame>
      <p:pic>
        <p:nvPicPr>
          <p:cNvPr id="16" name="Picture 15" descr="HSE warning symbol"/>
          <p:cNvPicPr/>
          <p:nvPr/>
        </p:nvPicPr>
        <p:blipFill>
          <a:blip r:embed="rId2">
            <a:extLst>
              <a:ext uri="{28A0092B-C50C-407E-A947-70E740481C1C}">
                <a14:useLocalDpi xmlns:a14="http://schemas.microsoft.com/office/drawing/2010/main" val="0"/>
              </a:ext>
            </a:extLst>
          </a:blip>
          <a:srcRect/>
          <a:stretch>
            <a:fillRect/>
          </a:stretch>
        </p:blipFill>
        <p:spPr bwMode="auto">
          <a:xfrm>
            <a:off x="3463373" y="843992"/>
            <a:ext cx="539750" cy="539750"/>
          </a:xfrm>
          <a:prstGeom prst="rect">
            <a:avLst/>
          </a:prstGeom>
          <a:noFill/>
          <a:ln>
            <a:noFill/>
          </a:ln>
        </p:spPr>
      </p:pic>
      <p:pic>
        <p:nvPicPr>
          <p:cNvPr id="17" name="Picture 16"/>
          <p:cNvPicPr/>
          <p:nvPr/>
        </p:nvPicPr>
        <p:blipFill>
          <a:blip r:embed="rId3">
            <a:extLst>
              <a:ext uri="{28A0092B-C50C-407E-A947-70E740481C1C}">
                <a14:useLocalDpi xmlns:a14="http://schemas.microsoft.com/office/drawing/2010/main" val="0"/>
              </a:ext>
            </a:extLst>
          </a:blip>
          <a:srcRect/>
          <a:stretch>
            <a:fillRect/>
          </a:stretch>
        </p:blipFill>
        <p:spPr bwMode="auto">
          <a:xfrm>
            <a:off x="3463373" y="1780279"/>
            <a:ext cx="539750" cy="539750"/>
          </a:xfrm>
          <a:prstGeom prst="rect">
            <a:avLst/>
          </a:prstGeom>
          <a:noFill/>
          <a:ln>
            <a:noFill/>
          </a:ln>
        </p:spPr>
      </p:pic>
      <p:sp>
        <p:nvSpPr>
          <p:cNvPr id="10" name="Rectangle 9"/>
          <p:cNvSpPr/>
          <p:nvPr/>
        </p:nvSpPr>
        <p:spPr>
          <a:xfrm>
            <a:off x="6341453" y="194013"/>
            <a:ext cx="6096000" cy="4524315"/>
          </a:xfrm>
          <a:prstGeom prst="rect">
            <a:avLst/>
          </a:prstGeom>
        </p:spPr>
        <p:txBody>
          <a:bodyPr>
            <a:spAutoFit/>
          </a:bodyPr>
          <a:lstStyle/>
          <a:p>
            <a:pPr>
              <a:spcAft>
                <a:spcPts val="0"/>
              </a:spcAft>
            </a:pPr>
            <a:r>
              <a:rPr lang="en-GB" b="1" dirty="0">
                <a:latin typeface="Calibri" panose="020F0502020204030204" pitchFamily="34" charset="0"/>
                <a:ea typeface="Calibri" panose="020F0502020204030204" pitchFamily="34" charset="0"/>
                <a:cs typeface="Times New Roman" panose="02020603050405020304" pitchFamily="18" charset="0"/>
              </a:rPr>
              <a:t>Equipment</a:t>
            </a:r>
            <a:endParaRPr lang="en-GB"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spcAft>
                <a:spcPts val="0"/>
              </a:spcAft>
              <a:buFont typeface="Symbol" panose="05050102010706020507" pitchFamily="18" charset="2"/>
              <a:buChar char=""/>
            </a:pPr>
            <a:r>
              <a:rPr lang="en-GB" dirty="0">
                <a:latin typeface="Calibri" panose="020F0502020204030204" pitchFamily="34" charset="0"/>
                <a:ea typeface="Calibri" panose="020F0502020204030204" pitchFamily="34" charset="0"/>
                <a:cs typeface="Times New Roman" panose="02020603050405020304" pitchFamily="18" charset="0"/>
              </a:rPr>
              <a:t>access to a balance reading to at least two decimal places</a:t>
            </a:r>
          </a:p>
          <a:p>
            <a:pPr marL="342900" lvl="0" indent="-342900">
              <a:spcAft>
                <a:spcPts val="0"/>
              </a:spcAft>
              <a:buFont typeface="Symbol" panose="05050102010706020507" pitchFamily="18" charset="2"/>
              <a:buChar char=""/>
            </a:pPr>
            <a:r>
              <a:rPr lang="en-GB" dirty="0">
                <a:latin typeface="Calibri" panose="020F0502020204030204" pitchFamily="34" charset="0"/>
                <a:ea typeface="Calibri" panose="020F0502020204030204" pitchFamily="34" charset="0"/>
                <a:cs typeface="Times New Roman" panose="02020603050405020304" pitchFamily="18" charset="0"/>
              </a:rPr>
              <a:t>measuring cylinder (10 cm</a:t>
            </a:r>
            <a:r>
              <a:rPr lang="en-GB" baseline="30000" dirty="0">
                <a:latin typeface="Calibri" panose="020F0502020204030204" pitchFamily="34" charset="0"/>
                <a:ea typeface="Calibri" panose="020F0502020204030204" pitchFamily="34" charset="0"/>
                <a:cs typeface="Times New Roman" panose="02020603050405020304" pitchFamily="18" charset="0"/>
              </a:rPr>
              <a:t>3</a:t>
            </a:r>
            <a:r>
              <a:rPr lang="en-GB" dirty="0">
                <a:latin typeface="Calibri" panose="020F0502020204030204" pitchFamily="34" charset="0"/>
                <a:ea typeface="Calibri" panose="020F0502020204030204" pitchFamily="34" charset="0"/>
                <a:cs typeface="Times New Roman" panose="02020603050405020304" pitchFamily="18" charset="0"/>
              </a:rPr>
              <a:t>)</a:t>
            </a:r>
          </a:p>
          <a:p>
            <a:pPr marL="342900" lvl="0" indent="-342900">
              <a:spcAft>
                <a:spcPts val="0"/>
              </a:spcAft>
              <a:buFont typeface="Symbol" panose="05050102010706020507" pitchFamily="18" charset="2"/>
              <a:buChar char=""/>
            </a:pPr>
            <a:r>
              <a:rPr lang="en-GB" dirty="0">
                <a:latin typeface="Calibri" panose="020F0502020204030204" pitchFamily="34" charset="0"/>
                <a:ea typeface="Calibri" panose="020F0502020204030204" pitchFamily="34" charset="0"/>
                <a:cs typeface="Times New Roman" panose="02020603050405020304" pitchFamily="18" charset="0"/>
              </a:rPr>
              <a:t>pipette (10 cm</a:t>
            </a:r>
            <a:r>
              <a:rPr lang="en-GB" baseline="30000" dirty="0">
                <a:latin typeface="Calibri" panose="020F0502020204030204" pitchFamily="34" charset="0"/>
                <a:ea typeface="Calibri" panose="020F0502020204030204" pitchFamily="34" charset="0"/>
                <a:cs typeface="Times New Roman" panose="02020603050405020304" pitchFamily="18" charset="0"/>
              </a:rPr>
              <a:t>3</a:t>
            </a:r>
            <a:r>
              <a:rPr lang="en-GB" dirty="0">
                <a:latin typeface="Calibri" panose="020F0502020204030204" pitchFamily="34" charset="0"/>
                <a:ea typeface="Calibri" panose="020F0502020204030204" pitchFamily="34" charset="0"/>
                <a:cs typeface="Times New Roman" panose="02020603050405020304" pitchFamily="18" charset="0"/>
              </a:rPr>
              <a:t>) and filler</a:t>
            </a:r>
          </a:p>
          <a:p>
            <a:pPr marL="342900" lvl="0" indent="-342900">
              <a:spcAft>
                <a:spcPts val="0"/>
              </a:spcAft>
              <a:buFont typeface="Symbol" panose="05050102010706020507" pitchFamily="18" charset="2"/>
              <a:buChar char=""/>
            </a:pPr>
            <a:r>
              <a:rPr lang="en-GB" dirty="0">
                <a:latin typeface="Calibri" panose="020F0502020204030204" pitchFamily="34" charset="0"/>
                <a:ea typeface="Calibri" panose="020F0502020204030204" pitchFamily="34" charset="0"/>
                <a:cs typeface="Times New Roman" panose="02020603050405020304" pitchFamily="18" charset="0"/>
              </a:rPr>
              <a:t>dropping pipette</a:t>
            </a:r>
          </a:p>
          <a:p>
            <a:pPr marL="342900" lvl="0" indent="-342900">
              <a:spcAft>
                <a:spcPts val="0"/>
              </a:spcAft>
              <a:buFont typeface="Symbol" panose="05050102010706020507" pitchFamily="18" charset="2"/>
              <a:buChar char=""/>
            </a:pPr>
            <a:r>
              <a:rPr lang="en-GB" dirty="0">
                <a:latin typeface="Calibri" panose="020F0502020204030204" pitchFamily="34" charset="0"/>
                <a:ea typeface="Calibri" panose="020F0502020204030204" pitchFamily="34" charset="0"/>
                <a:cs typeface="Times New Roman" panose="02020603050405020304" pitchFamily="18" charset="0"/>
              </a:rPr>
              <a:t>conical flask</a:t>
            </a:r>
          </a:p>
          <a:p>
            <a:pPr marL="342900" lvl="0" indent="-342900">
              <a:spcAft>
                <a:spcPts val="0"/>
              </a:spcAft>
              <a:buFont typeface="Symbol" panose="05050102010706020507" pitchFamily="18" charset="2"/>
              <a:buChar char=""/>
            </a:pPr>
            <a:r>
              <a:rPr lang="en-GB" dirty="0">
                <a:latin typeface="Calibri" panose="020F0502020204030204" pitchFamily="34" charset="0"/>
                <a:ea typeface="Calibri" panose="020F0502020204030204" pitchFamily="34" charset="0"/>
                <a:cs typeface="Times New Roman" panose="02020603050405020304" pitchFamily="18" charset="0"/>
              </a:rPr>
              <a:t>stopper and delivery tube</a:t>
            </a:r>
          </a:p>
          <a:p>
            <a:pPr marL="342900" lvl="0" indent="-342900">
              <a:spcAft>
                <a:spcPts val="0"/>
              </a:spcAft>
              <a:buFont typeface="Symbol" panose="05050102010706020507" pitchFamily="18" charset="2"/>
              <a:buChar char=""/>
            </a:pPr>
            <a:r>
              <a:rPr lang="en-GB" dirty="0">
                <a:latin typeface="Calibri" panose="020F0502020204030204" pitchFamily="34" charset="0"/>
                <a:ea typeface="Calibri" panose="020F0502020204030204" pitchFamily="34" charset="0"/>
                <a:cs typeface="Times New Roman" panose="02020603050405020304" pitchFamily="18" charset="0"/>
              </a:rPr>
              <a:t>measuring cylinder (250 cm</a:t>
            </a:r>
            <a:r>
              <a:rPr lang="en-GB" baseline="30000" dirty="0">
                <a:latin typeface="Calibri" panose="020F0502020204030204" pitchFamily="34" charset="0"/>
                <a:ea typeface="Calibri" panose="020F0502020204030204" pitchFamily="34" charset="0"/>
                <a:cs typeface="Times New Roman" panose="02020603050405020304" pitchFamily="18" charset="0"/>
              </a:rPr>
              <a:t>3</a:t>
            </a:r>
            <a:r>
              <a:rPr lang="en-GB" dirty="0">
                <a:latin typeface="Calibri" panose="020F0502020204030204" pitchFamily="34" charset="0"/>
                <a:ea typeface="Calibri" panose="020F0502020204030204" pitchFamily="34" charset="0"/>
                <a:cs typeface="Times New Roman" panose="02020603050405020304" pitchFamily="18" charset="0"/>
              </a:rPr>
              <a:t>)</a:t>
            </a:r>
          </a:p>
          <a:p>
            <a:pPr marL="342900" lvl="0" indent="-342900">
              <a:spcAft>
                <a:spcPts val="0"/>
              </a:spcAft>
              <a:buFont typeface="Symbol" panose="05050102010706020507" pitchFamily="18" charset="2"/>
              <a:buChar char=""/>
            </a:pPr>
            <a:r>
              <a:rPr lang="en-GB" dirty="0">
                <a:latin typeface="Calibri" panose="020F0502020204030204" pitchFamily="34" charset="0"/>
                <a:ea typeface="Calibri" panose="020F0502020204030204" pitchFamily="34" charset="0"/>
                <a:cs typeface="Times New Roman" panose="02020603050405020304" pitchFamily="18" charset="0"/>
              </a:rPr>
              <a:t>stands, bosses and clamps</a:t>
            </a:r>
          </a:p>
          <a:p>
            <a:pPr marL="342900" lvl="0" indent="-342900">
              <a:spcAft>
                <a:spcPts val="0"/>
              </a:spcAft>
              <a:buFont typeface="Symbol" panose="05050102010706020507" pitchFamily="18" charset="2"/>
              <a:buChar char=""/>
            </a:pPr>
            <a:r>
              <a:rPr lang="en-GB" dirty="0">
                <a:latin typeface="Calibri" panose="020F0502020204030204" pitchFamily="34" charset="0"/>
                <a:ea typeface="Calibri" panose="020F0502020204030204" pitchFamily="34" charset="0"/>
                <a:cs typeface="Times New Roman" panose="02020603050405020304" pitchFamily="18" charset="0"/>
              </a:rPr>
              <a:t>trough</a:t>
            </a:r>
          </a:p>
          <a:p>
            <a:pPr marL="342900" lvl="0" indent="-342900">
              <a:spcAft>
                <a:spcPts val="0"/>
              </a:spcAft>
              <a:buFont typeface="Symbol" panose="05050102010706020507" pitchFamily="18" charset="2"/>
              <a:buChar char=""/>
            </a:pPr>
            <a:r>
              <a:rPr lang="en-GB" dirty="0">
                <a:latin typeface="Calibri" panose="020F0502020204030204" pitchFamily="34" charset="0"/>
                <a:ea typeface="Calibri" panose="020F0502020204030204" pitchFamily="34" charset="0"/>
                <a:cs typeface="Times New Roman" panose="02020603050405020304" pitchFamily="18" charset="0"/>
              </a:rPr>
              <a:t>evaporating basin</a:t>
            </a:r>
          </a:p>
          <a:p>
            <a:pPr marL="342900" lvl="0" indent="-342900">
              <a:spcAft>
                <a:spcPts val="0"/>
              </a:spcAft>
              <a:buFont typeface="Symbol" panose="05050102010706020507" pitchFamily="18" charset="2"/>
              <a:buChar char=""/>
            </a:pPr>
            <a:r>
              <a:rPr lang="en-GB" dirty="0">
                <a:latin typeface="Calibri" panose="020F0502020204030204" pitchFamily="34" charset="0"/>
                <a:ea typeface="Calibri" panose="020F0502020204030204" pitchFamily="34" charset="0"/>
                <a:cs typeface="Times New Roman" panose="02020603050405020304" pitchFamily="18" charset="0"/>
              </a:rPr>
              <a:t>Bunsen burner</a:t>
            </a:r>
          </a:p>
          <a:p>
            <a:pPr marL="342900" lvl="0" indent="-342900">
              <a:spcAft>
                <a:spcPts val="0"/>
              </a:spcAft>
              <a:buFont typeface="Symbol" panose="05050102010706020507" pitchFamily="18" charset="2"/>
              <a:buChar char=""/>
            </a:pPr>
            <a:r>
              <a:rPr lang="en-GB" dirty="0">
                <a:latin typeface="Calibri" panose="020F0502020204030204" pitchFamily="34" charset="0"/>
                <a:ea typeface="Calibri" panose="020F0502020204030204" pitchFamily="34" charset="0"/>
                <a:cs typeface="Times New Roman" panose="02020603050405020304" pitchFamily="18" charset="0"/>
              </a:rPr>
              <a:t>tripod</a:t>
            </a:r>
          </a:p>
          <a:p>
            <a:pPr marL="342900" lvl="0" indent="-342900">
              <a:spcAft>
                <a:spcPts val="0"/>
              </a:spcAft>
              <a:buFont typeface="Symbol" panose="05050102010706020507" pitchFamily="18" charset="2"/>
              <a:buChar char=""/>
            </a:pPr>
            <a:r>
              <a:rPr lang="en-GB" dirty="0">
                <a:latin typeface="Calibri" panose="020F0502020204030204" pitchFamily="34" charset="0"/>
                <a:ea typeface="Calibri" panose="020F0502020204030204" pitchFamily="34" charset="0"/>
                <a:cs typeface="Times New Roman" panose="02020603050405020304" pitchFamily="18" charset="0"/>
              </a:rPr>
              <a:t>heat-proof mat </a:t>
            </a:r>
          </a:p>
          <a:p>
            <a:pPr marL="342900" lvl="0" indent="-342900">
              <a:spcAft>
                <a:spcPts val="0"/>
              </a:spcAft>
              <a:buFont typeface="Symbol" panose="05050102010706020507" pitchFamily="18" charset="2"/>
              <a:buChar char=""/>
            </a:pPr>
            <a:r>
              <a:rPr lang="en-GB" dirty="0">
                <a:latin typeface="Calibri" panose="020F0502020204030204" pitchFamily="34" charset="0"/>
                <a:ea typeface="Calibri" panose="020F0502020204030204" pitchFamily="34" charset="0"/>
                <a:cs typeface="Times New Roman" panose="02020603050405020304" pitchFamily="18" charset="0"/>
              </a:rPr>
              <a:t>clay pipe triangle</a:t>
            </a:r>
          </a:p>
          <a:p>
            <a:pPr marL="342900" lvl="0" indent="-342900">
              <a:spcAft>
                <a:spcPts val="0"/>
              </a:spcAft>
              <a:buFont typeface="Symbol" panose="05050102010706020507" pitchFamily="18" charset="2"/>
              <a:buChar char=""/>
            </a:pPr>
            <a:r>
              <a:rPr lang="en-GB" dirty="0">
                <a:latin typeface="Calibri" panose="020F0502020204030204" pitchFamily="34" charset="0"/>
                <a:ea typeface="Calibri" panose="020F0502020204030204" pitchFamily="34" charset="0"/>
                <a:cs typeface="Times New Roman" panose="02020603050405020304" pitchFamily="18" charset="0"/>
              </a:rPr>
              <a:t>filter and filter paper</a:t>
            </a:r>
          </a:p>
        </p:txBody>
      </p:sp>
      <p:sp>
        <p:nvSpPr>
          <p:cNvPr id="11" name="Rectangle 10"/>
          <p:cNvSpPr/>
          <p:nvPr/>
        </p:nvSpPr>
        <p:spPr>
          <a:xfrm>
            <a:off x="209258" y="3001976"/>
            <a:ext cx="6096000" cy="1200329"/>
          </a:xfrm>
          <a:prstGeom prst="rect">
            <a:avLst/>
          </a:prstGeom>
        </p:spPr>
        <p:txBody>
          <a:bodyPr>
            <a:spAutoFit/>
          </a:bodyPr>
          <a:lstStyle/>
          <a:p>
            <a:pPr>
              <a:spcAft>
                <a:spcPts val="0"/>
              </a:spcAft>
            </a:pPr>
            <a:r>
              <a:rPr lang="en-GB" b="1">
                <a:latin typeface="Calibri" panose="020F0502020204030204" pitchFamily="34" charset="0"/>
                <a:ea typeface="Calibri" panose="020F0502020204030204" pitchFamily="34" charset="0"/>
                <a:cs typeface="Times New Roman" panose="02020603050405020304" pitchFamily="18" charset="0"/>
              </a:rPr>
              <a:t>Health and Safety</a:t>
            </a:r>
            <a:endParaRPr lang="en-GB">
              <a:latin typeface="Calibri" panose="020F0502020204030204" pitchFamily="34" charset="0"/>
              <a:ea typeface="Calibri" panose="020F0502020204030204" pitchFamily="34" charset="0"/>
              <a:cs typeface="Times New Roman" panose="02020603050405020304" pitchFamily="18" charset="0"/>
            </a:endParaRPr>
          </a:p>
          <a:p>
            <a:pPr marL="342900" lvl="0" indent="-342900">
              <a:spcAft>
                <a:spcPts val="0"/>
              </a:spcAft>
              <a:buFont typeface="Symbol" panose="05050102010706020507" pitchFamily="18" charset="2"/>
              <a:buChar char=""/>
            </a:pPr>
            <a:r>
              <a:rPr lang="en-GB">
                <a:latin typeface="Calibri" panose="020F0502020204030204" pitchFamily="34" charset="0"/>
                <a:ea typeface="Calibri" panose="020F0502020204030204" pitchFamily="34" charset="0"/>
                <a:cs typeface="Times New Roman" panose="02020603050405020304" pitchFamily="18" charset="0"/>
              </a:rPr>
              <a:t>Wear eye protection at all times.</a:t>
            </a:r>
          </a:p>
          <a:p>
            <a:pPr marL="342900" lvl="0" indent="-342900">
              <a:spcAft>
                <a:spcPts val="0"/>
              </a:spcAft>
              <a:buFont typeface="Symbol" panose="05050102010706020507" pitchFamily="18" charset="2"/>
              <a:buChar char=""/>
            </a:pPr>
            <a:r>
              <a:rPr lang="en-GB">
                <a:latin typeface="Calibri" panose="020F0502020204030204" pitchFamily="34" charset="0"/>
                <a:ea typeface="Calibri" panose="020F0502020204030204" pitchFamily="34" charset="0"/>
                <a:cs typeface="Times New Roman" panose="02020603050405020304" pitchFamily="18" charset="0"/>
              </a:rPr>
              <a:t>Flammable gas is evolved – ensure there are no naked flames in the laboratory during Method 1.</a:t>
            </a:r>
            <a:endParaRPr lang="en-GB" dirty="0">
              <a:latin typeface="Calibri" panose="020F0502020204030204" pitchFamily="34" charset="0"/>
              <a:ea typeface="Calibri" panose="020F0502020204030204" pitchFamily="34" charset="0"/>
              <a:cs typeface="Times New Roman" panose="02020603050405020304" pitchFamily="18" charset="0"/>
            </a:endParaRPr>
          </a:p>
        </p:txBody>
      </p:sp>
      <p:pic>
        <p:nvPicPr>
          <p:cNvPr id="2054" name="Picture 17" descr="HSE warning symbol"/>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542925" cy="542925"/>
          </a:xfrm>
          <a:prstGeom prst="rect">
            <a:avLst/>
          </a:prstGeom>
          <a:noFill/>
          <a:extLst>
            <a:ext uri="{909E8E84-426E-40DD-AFC4-6F175D3DCCD1}">
              <a14:hiddenFill xmlns:a14="http://schemas.microsoft.com/office/drawing/2010/main">
                <a:solidFill>
                  <a:srgbClr val="FFFFFF"/>
                </a:solidFill>
              </a14:hiddenFill>
            </a:ext>
          </a:extLst>
        </p:spPr>
      </p:pic>
      <p:pic>
        <p:nvPicPr>
          <p:cNvPr id="2053" name="Picture 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542925" cy="542925"/>
          </a:xfrm>
          <a:prstGeom prst="rect">
            <a:avLst/>
          </a:prstGeom>
          <a:noFill/>
          <a:extLst>
            <a:ext uri="{909E8E84-426E-40DD-AFC4-6F175D3DCCD1}">
              <a14:hiddenFill xmlns:a14="http://schemas.microsoft.com/office/drawing/2010/main">
                <a:solidFill>
                  <a:srgbClr val="FFFFFF"/>
                </a:solidFill>
              </a14:hiddenFill>
            </a:ext>
          </a:extLst>
        </p:spPr>
      </p:pic>
      <p:pic>
        <p:nvPicPr>
          <p:cNvPr id="2056" name="Picture 8" descr="HSE warning symbol"/>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542925" cy="542925"/>
          </a:xfrm>
          <a:prstGeom prst="rect">
            <a:avLst/>
          </a:prstGeom>
          <a:noFill/>
          <a:extLst>
            <a:ext uri="{909E8E84-426E-40DD-AFC4-6F175D3DCCD1}">
              <a14:hiddenFill xmlns:a14="http://schemas.microsoft.com/office/drawing/2010/main">
                <a:solidFill>
                  <a:srgbClr val="FFFFFF"/>
                </a:solidFill>
              </a14:hiddenFill>
            </a:ext>
          </a:extLst>
        </p:spPr>
      </p:pic>
      <p:pic>
        <p:nvPicPr>
          <p:cNvPr id="2055" name="Picture 7"/>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542925" cy="5429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532940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p:nvPr/>
        </p:nvPicPr>
        <p:blipFill>
          <a:blip r:embed="rId2"/>
          <a:stretch>
            <a:fillRect/>
          </a:stretch>
        </p:blipFill>
        <p:spPr>
          <a:xfrm>
            <a:off x="4838442" y="1180289"/>
            <a:ext cx="6834155" cy="2495972"/>
          </a:xfrm>
          <a:prstGeom prst="rect">
            <a:avLst/>
          </a:prstGeom>
        </p:spPr>
      </p:pic>
      <p:sp>
        <p:nvSpPr>
          <p:cNvPr id="3" name="Rectangle 2"/>
          <p:cNvSpPr/>
          <p:nvPr/>
        </p:nvSpPr>
        <p:spPr>
          <a:xfrm>
            <a:off x="706016" y="205151"/>
            <a:ext cx="6096000" cy="1754326"/>
          </a:xfrm>
          <a:prstGeom prst="rect">
            <a:avLst/>
          </a:prstGeom>
        </p:spPr>
        <p:txBody>
          <a:bodyPr>
            <a:spAutoFit/>
          </a:bodyPr>
          <a:lstStyle/>
          <a:p>
            <a:pPr>
              <a:spcAft>
                <a:spcPts val="0"/>
              </a:spcAft>
            </a:pPr>
            <a:r>
              <a:rPr lang="en-GB" b="1" dirty="0">
                <a:latin typeface="Calibri" panose="020F0502020204030204" pitchFamily="34" charset="0"/>
                <a:ea typeface="Calibri" panose="020F0502020204030204" pitchFamily="34" charset="0"/>
                <a:cs typeface="Times New Roman" panose="02020603050405020304" pitchFamily="18" charset="0"/>
              </a:rPr>
              <a:t>Procedure</a:t>
            </a:r>
            <a:endParaRPr lang="en-GB" dirty="0">
              <a:latin typeface="Calibri" panose="020F0502020204030204" pitchFamily="34" charset="0"/>
              <a:ea typeface="Calibri" panose="020F0502020204030204" pitchFamily="34" charset="0"/>
              <a:cs typeface="Times New Roman" panose="02020603050405020304" pitchFamily="18" charset="0"/>
            </a:endParaRPr>
          </a:p>
          <a:p>
            <a:pPr algn="ctr">
              <a:spcAft>
                <a:spcPts val="0"/>
              </a:spcAft>
            </a:pPr>
            <a:r>
              <a:rPr lang="en-US" dirty="0">
                <a:latin typeface="Calibri" panose="020F0502020204030204" pitchFamily="34" charset="0"/>
                <a:ea typeface="Calibri" panose="020F0502020204030204" pitchFamily="34" charset="0"/>
                <a:cs typeface="Arial" panose="020B0604020202020204" pitchFamily="34" charset="0"/>
              </a:rPr>
              <a:t>Before starting your practical work, </a:t>
            </a:r>
            <a:r>
              <a:rPr lang="en-GB" dirty="0">
                <a:latin typeface="Calibri" panose="020F0502020204030204" pitchFamily="34" charset="0"/>
                <a:ea typeface="Calibri" panose="020F0502020204030204" pitchFamily="34" charset="0"/>
                <a:cs typeface="Times New Roman" panose="02020603050405020304" pitchFamily="18" charset="0"/>
              </a:rPr>
              <a:t>read the information below. </a:t>
            </a:r>
          </a:p>
          <a:p>
            <a:pPr algn="ctr">
              <a:spcAft>
                <a:spcPts val="0"/>
              </a:spcAft>
            </a:pPr>
            <a:r>
              <a:rPr lang="en-GB" dirty="0">
                <a:latin typeface="Calibri" panose="020F0502020204030204" pitchFamily="34" charset="0"/>
                <a:ea typeface="Calibri" panose="020F0502020204030204" pitchFamily="34" charset="0"/>
                <a:cs typeface="Times New Roman" panose="02020603050405020304" pitchFamily="18" charset="0"/>
              </a:rPr>
              <a:t>Decide how you will organise your practical work, and which observations you need to make and/or which measurements you need to take. Ensure that you record all of your results in a suitable format.</a:t>
            </a:r>
          </a:p>
        </p:txBody>
      </p:sp>
      <p:sp>
        <p:nvSpPr>
          <p:cNvPr id="4" name="Rectangle 3"/>
          <p:cNvSpPr/>
          <p:nvPr/>
        </p:nvSpPr>
        <p:spPr>
          <a:xfrm>
            <a:off x="1461795" y="4017259"/>
            <a:ext cx="9650963" cy="2585323"/>
          </a:xfrm>
          <a:prstGeom prst="rect">
            <a:avLst/>
          </a:prstGeom>
        </p:spPr>
        <p:txBody>
          <a:bodyPr wrap="square">
            <a:spAutoFit/>
          </a:bodyPr>
          <a:lstStyle/>
          <a:p>
            <a:pPr>
              <a:spcAft>
                <a:spcPts val="0"/>
              </a:spcAft>
            </a:pPr>
            <a:r>
              <a:rPr lang="en-GB" b="1" dirty="0">
                <a:latin typeface="Calibri" panose="020F0502020204030204" pitchFamily="34" charset="0"/>
                <a:ea typeface="Calibri" panose="020F0502020204030204" pitchFamily="34" charset="0"/>
                <a:cs typeface="Times New Roman" panose="02020603050405020304" pitchFamily="18" charset="0"/>
              </a:rPr>
              <a:t>Method 1</a:t>
            </a:r>
            <a:endParaRPr lang="en-GB"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spcAft>
                <a:spcPts val="0"/>
              </a:spcAft>
              <a:buFont typeface="+mj-lt"/>
              <a:buAutoNum type="arabicPeriod"/>
            </a:pPr>
            <a:r>
              <a:rPr lang="en-GB" dirty="0">
                <a:latin typeface="Calibri" panose="020F0502020204030204" pitchFamily="34" charset="0"/>
                <a:ea typeface="Calibri" panose="020F0502020204030204" pitchFamily="34" charset="0"/>
                <a:cs typeface="Times New Roman" panose="02020603050405020304" pitchFamily="18" charset="0"/>
              </a:rPr>
              <a:t>Set up the apparatus as shown above. Clamp the conical flask and 250cm</a:t>
            </a:r>
            <a:r>
              <a:rPr lang="en-GB" baseline="30000" dirty="0">
                <a:latin typeface="Calibri" panose="020F0502020204030204" pitchFamily="34" charset="0"/>
                <a:ea typeface="Calibri" panose="020F0502020204030204" pitchFamily="34" charset="0"/>
                <a:cs typeface="Times New Roman" panose="02020603050405020304" pitchFamily="18" charset="0"/>
              </a:rPr>
              <a:t>3</a:t>
            </a:r>
            <a:r>
              <a:rPr lang="en-GB" dirty="0">
                <a:latin typeface="Calibri" panose="020F0502020204030204" pitchFamily="34" charset="0"/>
                <a:ea typeface="Calibri" panose="020F0502020204030204" pitchFamily="34" charset="0"/>
                <a:cs typeface="Times New Roman" panose="02020603050405020304" pitchFamily="18" charset="0"/>
              </a:rPr>
              <a:t> measuring cylinder in place.</a:t>
            </a:r>
          </a:p>
          <a:p>
            <a:pPr marL="342900" lvl="0" indent="-342900">
              <a:spcAft>
                <a:spcPts val="0"/>
              </a:spcAft>
              <a:buFont typeface="+mj-lt"/>
              <a:buAutoNum type="arabicPeriod"/>
            </a:pPr>
            <a:r>
              <a:rPr lang="en-GB" dirty="0">
                <a:latin typeface="Calibri" panose="020F0502020204030204" pitchFamily="34" charset="0"/>
                <a:ea typeface="Calibri" panose="020F0502020204030204" pitchFamily="34" charset="0"/>
                <a:cs typeface="Times New Roman" panose="02020603050405020304" pitchFamily="18" charset="0"/>
              </a:rPr>
              <a:t>Using a measuring cylinder, add 20.0 cm</a:t>
            </a:r>
            <a:r>
              <a:rPr lang="en-GB" baseline="30000" dirty="0">
                <a:latin typeface="Calibri" panose="020F0502020204030204" pitchFamily="34" charset="0"/>
                <a:ea typeface="Calibri" panose="020F0502020204030204" pitchFamily="34" charset="0"/>
                <a:cs typeface="Times New Roman" panose="02020603050405020304" pitchFamily="18" charset="0"/>
              </a:rPr>
              <a:t>3</a:t>
            </a:r>
            <a:r>
              <a:rPr lang="en-GB" dirty="0">
                <a:latin typeface="Calibri" panose="020F0502020204030204" pitchFamily="34" charset="0"/>
                <a:ea typeface="Calibri" panose="020F0502020204030204" pitchFamily="34" charset="0"/>
                <a:cs typeface="Times New Roman" panose="02020603050405020304" pitchFamily="18" charset="0"/>
              </a:rPr>
              <a:t> of 1.00 </a:t>
            </a:r>
            <a:r>
              <a:rPr lang="en-GB" dirty="0" err="1">
                <a:latin typeface="Calibri" panose="020F0502020204030204" pitchFamily="34" charset="0"/>
                <a:ea typeface="Calibri" panose="020F0502020204030204" pitchFamily="34" charset="0"/>
                <a:cs typeface="Times New Roman" panose="02020603050405020304" pitchFamily="18" charset="0"/>
              </a:rPr>
              <a:t>mol</a:t>
            </a:r>
            <a:r>
              <a:rPr lang="en-GB" dirty="0">
                <a:latin typeface="Calibri" panose="020F0502020204030204" pitchFamily="34" charset="0"/>
                <a:ea typeface="Calibri" panose="020F0502020204030204" pitchFamily="34" charset="0"/>
                <a:cs typeface="Times New Roman" panose="02020603050405020304" pitchFamily="18" charset="0"/>
              </a:rPr>
              <a:t> </a:t>
            </a:r>
            <a:r>
              <a:rPr lang="en-GB" dirty="0" err="1">
                <a:latin typeface="Calibri" panose="020F0502020204030204" pitchFamily="34" charset="0"/>
                <a:ea typeface="Calibri" panose="020F0502020204030204" pitchFamily="34" charset="0"/>
                <a:cs typeface="Times New Roman" panose="02020603050405020304" pitchFamily="18" charset="0"/>
              </a:rPr>
              <a:t>dm</a:t>
            </a:r>
            <a:r>
              <a:rPr lang="en-GB" baseline="30000" dirty="0">
                <a:latin typeface="Times New Roman" panose="02020603050405020304" pitchFamily="18" charset="0"/>
                <a:ea typeface="Calibri" panose="020F0502020204030204" pitchFamily="34" charset="0"/>
                <a:cs typeface="Times New Roman" panose="02020603050405020304" pitchFamily="18" charset="0"/>
              </a:rPr>
              <a:t>–</a:t>
            </a:r>
            <a:r>
              <a:rPr lang="en-GB" baseline="30000" dirty="0">
                <a:latin typeface="Calibri" panose="020F0502020204030204" pitchFamily="34" charset="0"/>
                <a:ea typeface="Calibri" panose="020F0502020204030204" pitchFamily="34" charset="0"/>
                <a:cs typeface="Times New Roman" panose="02020603050405020304" pitchFamily="18" charset="0"/>
              </a:rPr>
              <a:t>3</a:t>
            </a:r>
            <a:r>
              <a:rPr lang="en-GB" dirty="0">
                <a:latin typeface="Calibri" panose="020F0502020204030204" pitchFamily="34" charset="0"/>
                <a:ea typeface="Calibri" panose="020F0502020204030204" pitchFamily="34" charset="0"/>
                <a:cs typeface="Times New Roman" panose="02020603050405020304" pitchFamily="18" charset="0"/>
              </a:rPr>
              <a:t> aqueous </a:t>
            </a:r>
            <a:r>
              <a:rPr lang="en-GB" dirty="0" err="1">
                <a:latin typeface="Calibri" panose="020F0502020204030204" pitchFamily="34" charset="0"/>
                <a:ea typeface="Calibri" panose="020F0502020204030204" pitchFamily="34" charset="0"/>
                <a:cs typeface="Times New Roman" panose="02020603050405020304" pitchFamily="18" charset="0"/>
              </a:rPr>
              <a:t>sulfuric</a:t>
            </a:r>
            <a:r>
              <a:rPr lang="en-GB" dirty="0">
                <a:latin typeface="Calibri" panose="020F0502020204030204" pitchFamily="34" charset="0"/>
                <a:ea typeface="Calibri" panose="020F0502020204030204" pitchFamily="34" charset="0"/>
                <a:cs typeface="Times New Roman" panose="02020603050405020304" pitchFamily="18" charset="0"/>
              </a:rPr>
              <a:t> acid (an excess) to the conical flask.</a:t>
            </a:r>
          </a:p>
          <a:p>
            <a:pPr marL="342900" lvl="0" indent="-342900">
              <a:spcAft>
                <a:spcPts val="0"/>
              </a:spcAft>
              <a:buFont typeface="+mj-lt"/>
              <a:buAutoNum type="arabicPeriod"/>
            </a:pPr>
            <a:r>
              <a:rPr lang="en-GB" dirty="0">
                <a:latin typeface="Calibri" panose="020F0502020204030204" pitchFamily="34" charset="0"/>
                <a:ea typeface="Calibri" panose="020F0502020204030204" pitchFamily="34" charset="0"/>
                <a:cs typeface="Times New Roman" panose="02020603050405020304" pitchFamily="18" charset="0"/>
              </a:rPr>
              <a:t>Weigh accurately between 0.12 g and 0.16 g of magnesium.  Record the exact mass of magnesium using an </a:t>
            </a:r>
            <a:r>
              <a:rPr lang="en-GB" dirty="0">
                <a:solidFill>
                  <a:srgbClr val="FF0000"/>
                </a:solidFill>
                <a:latin typeface="Calibri" panose="020F0502020204030204" pitchFamily="34" charset="0"/>
                <a:ea typeface="Calibri" panose="020F0502020204030204" pitchFamily="34" charset="0"/>
                <a:cs typeface="Times New Roman" panose="02020603050405020304" pitchFamily="18" charset="0"/>
              </a:rPr>
              <a:t>appropriate format.</a:t>
            </a:r>
          </a:p>
          <a:p>
            <a:pPr marL="342900" lvl="0" indent="-342900">
              <a:spcAft>
                <a:spcPts val="0"/>
              </a:spcAft>
              <a:buFont typeface="+mj-lt"/>
              <a:buAutoNum type="arabicPeriod"/>
            </a:pPr>
            <a:r>
              <a:rPr lang="en-GB" dirty="0">
                <a:latin typeface="Calibri" panose="020F0502020204030204" pitchFamily="34" charset="0"/>
                <a:ea typeface="Calibri" panose="020F0502020204030204" pitchFamily="34" charset="0"/>
                <a:cs typeface="Times New Roman" panose="02020603050405020304" pitchFamily="18" charset="0"/>
              </a:rPr>
              <a:t>Remove the stopper, add the magnesium to the flask and quickly replace the stopper.</a:t>
            </a:r>
          </a:p>
          <a:p>
            <a:pPr marL="342900" lvl="0" indent="-342900">
              <a:spcAft>
                <a:spcPts val="0"/>
              </a:spcAft>
              <a:buFont typeface="+mj-lt"/>
              <a:buAutoNum type="arabicPeriod"/>
            </a:pPr>
            <a:r>
              <a:rPr lang="en-GB" dirty="0">
                <a:latin typeface="Calibri" panose="020F0502020204030204" pitchFamily="34" charset="0"/>
                <a:ea typeface="Calibri" panose="020F0502020204030204" pitchFamily="34" charset="0"/>
                <a:cs typeface="Times New Roman" panose="02020603050405020304" pitchFamily="18" charset="0"/>
              </a:rPr>
              <a:t>Collect the gas and record the final volume of hydrogen.</a:t>
            </a:r>
          </a:p>
        </p:txBody>
      </p:sp>
    </p:spTree>
    <p:extLst>
      <p:ext uri="{BB962C8B-B14F-4D97-AF65-F5344CB8AC3E}">
        <p14:creationId xmlns:p14="http://schemas.microsoft.com/office/powerpoint/2010/main" val="117088696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E49A32C44A77E046BF43233EC5A609E9" ma:contentTypeVersion="12" ma:contentTypeDescription="Create a new document." ma:contentTypeScope="" ma:versionID="f68da1b93fa449a1c32abf11927a9c4e">
  <xsd:schema xmlns:xsd="http://www.w3.org/2001/XMLSchema" xmlns:xs="http://www.w3.org/2001/XMLSchema" xmlns:p="http://schemas.microsoft.com/office/2006/metadata/properties" xmlns:ns2="da318f30-fb3f-484b-bab5-a53ac9e4c045" xmlns:ns3="3dc99054-b3ce-4bed-b8ac-9279ca89ab2a" targetNamespace="http://schemas.microsoft.com/office/2006/metadata/properties" ma:root="true" ma:fieldsID="2618c6f9731d22895c03afa2bc572cf6" ns2:_="" ns3:_="">
    <xsd:import namespace="da318f30-fb3f-484b-bab5-a53ac9e4c045"/>
    <xsd:import namespace="3dc99054-b3ce-4bed-b8ac-9279ca89ab2a"/>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DateTaken" minOccurs="0"/>
                <xsd:element ref="ns2:MediaLengthInSeconds" minOccurs="0"/>
                <xsd:element ref="ns3:SharedWithUsers" minOccurs="0"/>
                <xsd:element ref="ns3:SharedWithDetails" minOccurs="0"/>
                <xsd:element ref="ns2:MediaServiceObjectDetectorVersions" minOccurs="0"/>
                <xsd:element ref="ns2:MediaServiceGenerationTime" minOccurs="0"/>
                <xsd:element ref="ns2:MediaServiceEventHashCode"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a318f30-fb3f-484b-bab5-a53ac9e4c04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LengthInSeconds" ma:index="13" nillable="true" ma:displayName="Length (seconds)" ma:internalName="MediaLengthInSeconds" ma:readOnly="true">
      <xsd:simpleType>
        <xsd:restriction base="dms:Unknown"/>
      </xsd:simpleType>
    </xsd:element>
    <xsd:element name="MediaServiceObjectDetectorVersions" ma:index="16" nillable="true" ma:displayName="MediaServiceObjectDetectorVersions" ma:hidden="true" ma:indexed="true" ma:internalName="MediaServiceObjectDetectorVersions" ma:readOnly="true">
      <xsd:simpleType>
        <xsd:restriction base="dms:Text"/>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SearchProperties" ma:index="19"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3dc99054-b3ce-4bed-b8ac-9279ca89ab2a"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583B7FF2-4E22-4300-B698-9EE1CC37E3F7}">
  <ds:schemaRefs>
    <ds:schemaRef ds:uri="http://schemas.microsoft.com/sharepoint/v3/contenttype/forms"/>
  </ds:schemaRefs>
</ds:datastoreItem>
</file>

<file path=customXml/itemProps2.xml><?xml version="1.0" encoding="utf-8"?>
<ds:datastoreItem xmlns:ds="http://schemas.openxmlformats.org/officeDocument/2006/customXml" ds:itemID="{CF1BC788-BCFA-4B68-A005-1C9045ED9343}">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da318f30-fb3f-484b-bab5-a53ac9e4c045"/>
    <ds:schemaRef ds:uri="3dc99054-b3ce-4bed-b8ac-9279ca89ab2a"/>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2243DC95-2E7D-4BA8-9961-5ADA66F2F490}">
  <ds:schemaRefs>
    <ds:schemaRef ds:uri="http://schemas.microsoft.com/office/2006/metadata/properties"/>
    <ds:schemaRef ds:uri="http://schemas.microsoft.com/office/infopath/2007/PartnerControls"/>
  </ds:schemaRefs>
</ds:datastoreItem>
</file>

<file path=docProps/app.xml><?xml version="1.0" encoding="utf-8"?>
<Properties xmlns="http://schemas.openxmlformats.org/officeDocument/2006/extended-properties" xmlns:vt="http://schemas.openxmlformats.org/officeDocument/2006/docPropsVTypes">
  <TotalTime>58</TotalTime>
  <Words>680</Words>
  <Application>Microsoft Office PowerPoint</Application>
  <PresentationFormat>Widescreen</PresentationFormat>
  <Paragraphs>96</Paragraphs>
  <Slides>10</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10</vt:i4>
      </vt:variant>
    </vt:vector>
  </HeadingPairs>
  <TitlesOfParts>
    <vt:vector size="16" baseType="lpstr">
      <vt:lpstr>Arial</vt:lpstr>
      <vt:lpstr>Calibri</vt:lpstr>
      <vt:lpstr>Calibri Light</vt:lpstr>
      <vt:lpstr>Symbol</vt:lpstr>
      <vt:lpstr>Times New Roman</vt:lpstr>
      <vt:lpstr>Office Theme</vt:lpstr>
      <vt:lpstr>A – LEVEL CHEMISTRY July 2024</vt:lpstr>
      <vt:lpstr>PowerPoint Presentation</vt:lpstr>
      <vt:lpstr>TEACHING</vt:lpstr>
      <vt:lpstr>ASSESSMENT</vt:lpstr>
      <vt:lpstr>SUMMER TRANSITION WORK</vt:lpstr>
      <vt:lpstr>PRACTICAL ENDORSEMENT [PAG’s]</vt:lpstr>
      <vt:lpstr>PAG1.2 Determination of the relative atomic mass of magnesium</vt:lpstr>
      <vt:lpstr>PowerPoint Presentation</vt:lpstr>
      <vt:lpstr>PowerPoint Presentation</vt:lpstr>
      <vt:lpstr>PowerPoint Presentation</vt:lpstr>
    </vt:vector>
  </TitlesOfParts>
  <Company>St Mary's Catholic School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 – LEVEL CHEMISTRY</dc:title>
  <dc:creator>Jankowski, Karl</dc:creator>
  <cp:lastModifiedBy>Jankowski, Karl</cp:lastModifiedBy>
  <cp:revision>24</cp:revision>
  <dcterms:created xsi:type="dcterms:W3CDTF">2021-06-18T09:44:52Z</dcterms:created>
  <dcterms:modified xsi:type="dcterms:W3CDTF">2024-06-25T08:37:26Z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0x010100E49A32C44A77E046BF43233EC5A609E9</vt:lpwstr>
  </property>
</Properties>
</file>