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71" r:id="rId5"/>
    <p:sldId id="273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70" r:id="rId19"/>
    <p:sldId id="26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509F87-A60A-4222-BF10-1EC9B5411590}" v="128" dt="2023-06-23T07:54:46.3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it, Kathrine" userId="S::kathrine.tait@st-marys.newcastle.sch.uk::66f72f0e-1d7e-434f-9aa9-adc8b64a0a44" providerId="AD" clId="Web-{A9509F87-A60A-4222-BF10-1EC9B5411590}"/>
    <pc:docChg chg="modSld">
      <pc:chgData name="Tait, Kathrine" userId="S::kathrine.tait@st-marys.newcastle.sch.uk::66f72f0e-1d7e-434f-9aa9-adc8b64a0a44" providerId="AD" clId="Web-{A9509F87-A60A-4222-BF10-1EC9B5411590}" dt="2023-06-23T07:54:45.744" v="83" actId="20577"/>
      <pc:docMkLst>
        <pc:docMk/>
      </pc:docMkLst>
      <pc:sldChg chg="modSp">
        <pc:chgData name="Tait, Kathrine" userId="S::kathrine.tait@st-marys.newcastle.sch.uk::66f72f0e-1d7e-434f-9aa9-adc8b64a0a44" providerId="AD" clId="Web-{A9509F87-A60A-4222-BF10-1EC9B5411590}" dt="2023-06-23T07:53:40.304" v="39"/>
        <pc:sldMkLst>
          <pc:docMk/>
          <pc:sldMk cId="3545166532" sldId="257"/>
        </pc:sldMkLst>
        <pc:graphicFrameChg chg="mod modGraphic">
          <ac:chgData name="Tait, Kathrine" userId="S::kathrine.tait@st-marys.newcastle.sch.uk::66f72f0e-1d7e-434f-9aa9-adc8b64a0a44" providerId="AD" clId="Web-{A9509F87-A60A-4222-BF10-1EC9B5411590}" dt="2023-06-23T07:53:40.304" v="39"/>
          <ac:graphicFrameMkLst>
            <pc:docMk/>
            <pc:sldMk cId="3545166532" sldId="257"/>
            <ac:graphicFrameMk id="8" creationId="{00000000-0000-0000-0000-000000000000}"/>
          </ac:graphicFrameMkLst>
        </pc:graphicFrameChg>
      </pc:sldChg>
      <pc:sldChg chg="modSp">
        <pc:chgData name="Tait, Kathrine" userId="S::kathrine.tait@st-marys.newcastle.sch.uk::66f72f0e-1d7e-434f-9aa9-adc8b64a0a44" providerId="AD" clId="Web-{A9509F87-A60A-4222-BF10-1EC9B5411590}" dt="2023-06-23T07:54:45.744" v="83" actId="20577"/>
        <pc:sldMkLst>
          <pc:docMk/>
          <pc:sldMk cId="3260308333" sldId="268"/>
        </pc:sldMkLst>
        <pc:spChg chg="mod">
          <ac:chgData name="Tait, Kathrine" userId="S::kathrine.tait@st-marys.newcastle.sch.uk::66f72f0e-1d7e-434f-9aa9-adc8b64a0a44" providerId="AD" clId="Web-{A9509F87-A60A-4222-BF10-1EC9B5411590}" dt="2023-06-23T07:54:45.744" v="83" actId="20577"/>
          <ac:spMkLst>
            <pc:docMk/>
            <pc:sldMk cId="3260308333" sldId="268"/>
            <ac:spMk id="5" creationId="{00000000-0000-0000-0000-000000000000}"/>
          </ac:spMkLst>
        </pc:spChg>
      </pc:sldChg>
      <pc:sldChg chg="modSp">
        <pc:chgData name="Tait, Kathrine" userId="S::kathrine.tait@st-marys.newcastle.sch.uk::66f72f0e-1d7e-434f-9aa9-adc8b64a0a44" providerId="AD" clId="Web-{A9509F87-A60A-4222-BF10-1EC9B5411590}" dt="2023-06-23T07:53:15.381" v="15"/>
        <pc:sldMkLst>
          <pc:docMk/>
          <pc:sldMk cId="1444103816" sldId="271"/>
        </pc:sldMkLst>
        <pc:graphicFrameChg chg="mod modGraphic">
          <ac:chgData name="Tait, Kathrine" userId="S::kathrine.tait@st-marys.newcastle.sch.uk::66f72f0e-1d7e-434f-9aa9-adc8b64a0a44" providerId="AD" clId="Web-{A9509F87-A60A-4222-BF10-1EC9B5411590}" dt="2023-06-23T07:53:15.381" v="15"/>
          <ac:graphicFrameMkLst>
            <pc:docMk/>
            <pc:sldMk cId="1444103816" sldId="271"/>
            <ac:graphicFrameMk id="8" creationId="{00000000-0000-0000-0000-000000000000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535DDC-232E-4E97-AEA1-09D6A194078A}" type="datetimeFigureOut">
              <a:rPr lang="en-GB" smtClean="0"/>
              <a:t>23/06/2023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0C904-A602-4FC4-99F2-21424B4D2A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842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7f323fc4f9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7f323fc4f9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4816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7f323fc4f9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7f323fc4f9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2848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f323fc4f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f323fc4f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9377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7f323fc4f9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7f323fc4f9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9748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7f323fc4f9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7f323fc4f9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5752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f323fc4f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f323fc4f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1201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E5E46-5F4D-48AE-B298-6EAC0D9B61DF}" type="datetimeFigureOut">
              <a:rPr lang="en-GB" smtClean="0"/>
              <a:t>23/06/2023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0856A-202B-4CE9-B410-09B1A7E9DC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744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E5E46-5F4D-48AE-B298-6EAC0D9B61DF}" type="datetimeFigureOut">
              <a:rPr lang="en-GB" smtClean="0"/>
              <a:t>23/06/2023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0856A-202B-4CE9-B410-09B1A7E9DC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447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E5E46-5F4D-48AE-B298-6EAC0D9B61DF}" type="datetimeFigureOut">
              <a:rPr lang="en-GB" smtClean="0"/>
              <a:t>23/06/2023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0856A-202B-4CE9-B410-09B1A7E9DC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465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667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E5E46-5F4D-48AE-B298-6EAC0D9B61DF}" type="datetimeFigureOut">
              <a:rPr lang="en-GB" smtClean="0"/>
              <a:t>23/06/2023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0856A-202B-4CE9-B410-09B1A7E9DC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5786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E5E46-5F4D-48AE-B298-6EAC0D9B61DF}" type="datetimeFigureOut">
              <a:rPr lang="en-GB" smtClean="0"/>
              <a:t>23/06/2023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0856A-202B-4CE9-B410-09B1A7E9DC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768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E5E46-5F4D-48AE-B298-6EAC0D9B61DF}" type="datetimeFigureOut">
              <a:rPr lang="en-GB" smtClean="0"/>
              <a:t>23/06/2023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0856A-202B-4CE9-B410-09B1A7E9DC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071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E5E46-5F4D-48AE-B298-6EAC0D9B61DF}" type="datetimeFigureOut">
              <a:rPr lang="en-GB" smtClean="0"/>
              <a:t>23/06/2023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0856A-202B-4CE9-B410-09B1A7E9DC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2271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E5E46-5F4D-48AE-B298-6EAC0D9B61DF}" type="datetimeFigureOut">
              <a:rPr lang="en-GB" smtClean="0"/>
              <a:t>23/06/2023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0856A-202B-4CE9-B410-09B1A7E9DC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833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E5E46-5F4D-48AE-B298-6EAC0D9B61DF}" type="datetimeFigureOut">
              <a:rPr lang="en-GB" smtClean="0"/>
              <a:t>23/06/2023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0856A-202B-4CE9-B410-09B1A7E9DC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573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E5E46-5F4D-48AE-B298-6EAC0D9B61DF}" type="datetimeFigureOut">
              <a:rPr lang="en-GB" smtClean="0"/>
              <a:t>23/06/2023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0856A-202B-4CE9-B410-09B1A7E9DC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8941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E5E46-5F4D-48AE-B298-6EAC0D9B61DF}" type="datetimeFigureOut">
              <a:rPr lang="en-GB" smtClean="0"/>
              <a:t>23/06/2023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0856A-202B-4CE9-B410-09B1A7E9DC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883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E5E46-5F4D-48AE-B298-6EAC0D9B61DF}" type="datetimeFigureOut">
              <a:rPr lang="en-GB" smtClean="0"/>
              <a:t>23/06/2023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0856A-202B-4CE9-B410-09B1A7E9DC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70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igital-photography-school.com/frozen-object-photography-home/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monovisions.com/" TargetMode="External"/><Relationship Id="rId2" Type="http://schemas.openxmlformats.org/officeDocument/2006/relationships/hyperlink" Target="https://www.bjp-online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hotopedagogy.com/" TargetMode="External"/><Relationship Id="rId5" Type="http://schemas.openxmlformats.org/officeDocument/2006/relationships/hyperlink" Target="https://digital-photography-school.com/" TargetMode="External"/><Relationship Id="rId4" Type="http://schemas.openxmlformats.org/officeDocument/2006/relationships/hyperlink" Target="https://expertphotography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ga.gov/exhibitions/2009/funke/funke-brochure.pdf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114" y="147412"/>
            <a:ext cx="6457724" cy="592818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GB" dirty="0"/>
              <a:t>Recap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5072418"/>
              </p:ext>
            </p:extLst>
          </p:nvPr>
        </p:nvGraphicFramePr>
        <p:xfrm>
          <a:off x="327771" y="857795"/>
          <a:ext cx="5123311" cy="2407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23311">
                  <a:extLst>
                    <a:ext uri="{9D8B030D-6E8A-4147-A177-3AD203B41FA5}">
                      <a16:colId xmlns:a16="http://schemas.microsoft.com/office/drawing/2014/main" val="3084309713"/>
                    </a:ext>
                  </a:extLst>
                </a:gridCol>
              </a:tblGrid>
              <a:tr h="2407920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800" dirty="0">
                          <a:effectLst/>
                        </a:rPr>
                        <a:t>WHAT</a:t>
                      </a:r>
                      <a:r>
                        <a:rPr lang="en-GB" sz="1800" baseline="0" dirty="0">
                          <a:effectLst/>
                        </a:rPr>
                        <a:t> IS THE STRONGEST IDEA FROM YOUR MIND MAP FROM WEEK 1? Which strand of your mind map interests you most? </a:t>
                      </a:r>
                    </a:p>
                    <a:p>
                      <a:pPr marL="285750" lvl="0" indent="-2857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GB" sz="1800" baseline="0" dirty="0">
                        <a:effectLst/>
                      </a:endParaRP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800" baseline="0" dirty="0">
                          <a:effectLst/>
                        </a:rPr>
                        <a:t>Is there anything from this week’s news you could add to your mind map? Remember you are documenting the theme Structures </a:t>
                      </a:r>
                    </a:p>
                  </a:txBody>
                  <a:tcPr marL="46834" marR="46834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960450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9940" y="3616951"/>
            <a:ext cx="4232000" cy="3107749"/>
          </a:xfrm>
          <a:prstGeom prst="rect">
            <a:avLst/>
          </a:prstGeom>
        </p:spPr>
      </p:pic>
      <p:graphicFrame>
        <p:nvGraphicFramePr>
          <p:cNvPr id="11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6109553"/>
              </p:ext>
            </p:extLst>
          </p:nvPr>
        </p:nvGraphicFramePr>
        <p:xfrm>
          <a:off x="243114" y="3383280"/>
          <a:ext cx="5916276" cy="3291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16276">
                  <a:extLst>
                    <a:ext uri="{9D8B030D-6E8A-4147-A177-3AD203B41FA5}">
                      <a16:colId xmlns:a16="http://schemas.microsoft.com/office/drawing/2014/main" val="3084309713"/>
                    </a:ext>
                  </a:extLst>
                </a:gridCol>
              </a:tblGrid>
              <a:tr h="2407920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800" baseline="0" dirty="0">
                          <a:effectLst/>
                        </a:rPr>
                        <a:t>Photography Challenge</a:t>
                      </a: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GB" sz="1800" baseline="0" dirty="0">
                        <a:effectLst/>
                      </a:endParaRP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800" baseline="0" dirty="0">
                          <a:effectLst/>
                        </a:rPr>
                        <a:t>Last week you focused on photographing your subject from different angles &amp; using a variety of light sources. Look at the artist examples</a:t>
                      </a:r>
                      <a:r>
                        <a:rPr lang="en-GB" sz="1800" u="sng" baseline="0" dirty="0">
                          <a:effectLst/>
                        </a:rPr>
                        <a:t>. How have the painter and photographer used: </a:t>
                      </a: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GB" sz="1800" baseline="0" dirty="0">
                        <a:effectLst/>
                      </a:endParaRP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800" baseline="0" dirty="0">
                          <a:effectLst/>
                        </a:rPr>
                        <a:t>Light </a:t>
                      </a: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800" baseline="0" dirty="0">
                          <a:effectLst/>
                        </a:rPr>
                        <a:t>Space </a:t>
                      </a: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800" baseline="0" dirty="0">
                          <a:effectLst/>
                        </a:rPr>
                        <a:t>Composition </a:t>
                      </a: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800" baseline="0" dirty="0">
                          <a:effectLst/>
                        </a:rPr>
                        <a:t>What do you think the artists are trying to say with their images? Do they create a mood in their work? </a:t>
                      </a:r>
                    </a:p>
                  </a:txBody>
                  <a:tcPr marL="46834" marR="46834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960450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923" y="147412"/>
            <a:ext cx="4942034" cy="328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03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08" y="126321"/>
            <a:ext cx="3572566" cy="21703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72846" y="169817"/>
            <a:ext cx="3918857" cy="61863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Task 4:  Ice Photoshoot </a:t>
            </a:r>
          </a:p>
          <a:p>
            <a:endParaRPr lang="en-GB" dirty="0"/>
          </a:p>
          <a:p>
            <a:r>
              <a:rPr lang="en-GB" dirty="0"/>
              <a:t>1/ Be prepared for this shoot.</a:t>
            </a:r>
          </a:p>
          <a:p>
            <a:r>
              <a:rPr lang="en-GB" dirty="0"/>
              <a:t> Use food containers or ice cube trays to freeze objects in water over night.</a:t>
            </a:r>
          </a:p>
          <a:p>
            <a:endParaRPr lang="en-GB" dirty="0"/>
          </a:p>
          <a:p>
            <a:r>
              <a:rPr lang="en-GB" dirty="0"/>
              <a:t>2/ Once frozen remove the block of ice and place it on a plain background (a sheet or paper) to make sure the background does not distract from the ice.</a:t>
            </a:r>
          </a:p>
          <a:p>
            <a:endParaRPr lang="en-GB" dirty="0"/>
          </a:p>
          <a:p>
            <a:r>
              <a:rPr lang="en-GB" dirty="0"/>
              <a:t>3/Shine a torch from a phone onto the ice and photograph repeatedly as the ice melts. You can light the ice from behind for a different effect. </a:t>
            </a:r>
          </a:p>
          <a:p>
            <a:endParaRPr lang="en-GB" dirty="0"/>
          </a:p>
          <a:p>
            <a:r>
              <a:rPr lang="en-GB" dirty="0"/>
              <a:t>Try to capture the highlights on the ice surface.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7221" y="169817"/>
            <a:ext cx="2586582" cy="38768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762" y="2408961"/>
            <a:ext cx="3555212" cy="237014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67695" y="4401733"/>
            <a:ext cx="3930831" cy="212365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sz="1200" b="1" dirty="0">
                <a:latin typeface="open sans"/>
              </a:rPr>
              <a:t>Food</a:t>
            </a:r>
            <a:r>
              <a:rPr lang="en-GB" sz="1200" dirty="0">
                <a:latin typeface="open sans"/>
              </a:rPr>
              <a:t> – Raid the freezer for things to freeze! Fish works great, you can get some from a fish market and then freeze them.</a:t>
            </a:r>
          </a:p>
          <a:p>
            <a:r>
              <a:rPr lang="en-GB" sz="1200" b="1" dirty="0">
                <a:latin typeface="open sans"/>
              </a:rPr>
              <a:t>Money –</a:t>
            </a:r>
            <a:r>
              <a:rPr lang="en-GB" sz="1200" dirty="0">
                <a:latin typeface="open sans"/>
              </a:rPr>
              <a:t> Both coins and paper money can work well when frozen, though if the value of the paper money is high freeze at your own risk.</a:t>
            </a:r>
          </a:p>
          <a:p>
            <a:r>
              <a:rPr lang="en-GB" sz="1200" b="1" dirty="0">
                <a:latin typeface="open sans"/>
              </a:rPr>
              <a:t>Metal objects</a:t>
            </a:r>
            <a:r>
              <a:rPr lang="en-GB" sz="1200" dirty="0">
                <a:latin typeface="open sans"/>
              </a:rPr>
              <a:t> – The way ice freezes around metal, especially things like metal screws can create great patterns in the ice.</a:t>
            </a:r>
          </a:p>
          <a:p>
            <a:r>
              <a:rPr lang="en-GB" sz="1200" b="1" dirty="0">
                <a:latin typeface="open sans"/>
              </a:rPr>
              <a:t>Flowers </a:t>
            </a:r>
            <a:r>
              <a:rPr lang="en-GB" sz="1200" dirty="0">
                <a:latin typeface="open sans"/>
              </a:rPr>
              <a:t>– Another still life favourite, this time frozen for some ice photography for a different twist.</a:t>
            </a:r>
            <a:endParaRPr lang="en-GB" sz="1200" b="0" i="0" dirty="0">
              <a:effectLst/>
              <a:latin typeface="open san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946" y="4891378"/>
            <a:ext cx="2883490" cy="192232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072846" y="5682343"/>
            <a:ext cx="35792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6"/>
              </a:rPr>
              <a:t>https://digital-photography-school.com/frozen-object-photography-home/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3311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3"/>
          <p:cNvSpPr txBox="1"/>
          <p:nvPr/>
        </p:nvSpPr>
        <p:spPr>
          <a:xfrm>
            <a:off x="197500" y="1101533"/>
            <a:ext cx="3640400" cy="41372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1333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Photography is often used as a tool to document or classify objects. </a:t>
            </a:r>
            <a:endParaRPr sz="1333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endParaRPr sz="1333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r>
              <a:rPr lang="en-GB" sz="1333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 typology is described as a study or analysis using a classification according to general type. </a:t>
            </a:r>
            <a:endParaRPr sz="1333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endParaRPr sz="1333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r>
              <a:rPr lang="en-GB" sz="1333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In photography this means a series of photographs related by form - this could mean: </a:t>
            </a:r>
            <a:endParaRPr sz="1333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endParaRPr sz="1333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609585" indent="-389457">
              <a:buClr>
                <a:schemeClr val="dk1"/>
              </a:buClr>
              <a:buSzPts val="1000"/>
              <a:buFont typeface="Comfortaa"/>
              <a:buChar char="●"/>
            </a:pPr>
            <a:r>
              <a:rPr lang="en-GB" sz="1333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Shape </a:t>
            </a:r>
            <a:endParaRPr sz="1333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609585" indent="-389457">
              <a:buClr>
                <a:schemeClr val="dk1"/>
              </a:buClr>
              <a:buSzPts val="1000"/>
              <a:buFont typeface="Comfortaa"/>
              <a:buChar char="●"/>
            </a:pPr>
            <a:r>
              <a:rPr lang="en-GB" sz="1333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Colour </a:t>
            </a:r>
            <a:endParaRPr sz="1333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609585" indent="-389457">
              <a:buClr>
                <a:schemeClr val="dk1"/>
              </a:buClr>
              <a:buSzPts val="1000"/>
              <a:buFont typeface="Comfortaa"/>
              <a:buChar char="●"/>
            </a:pPr>
            <a:r>
              <a:rPr lang="en-GB" sz="1333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Texture </a:t>
            </a:r>
            <a:endParaRPr sz="1333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609585" indent="-389457">
              <a:buClr>
                <a:schemeClr val="dk1"/>
              </a:buClr>
              <a:buSzPts val="1000"/>
              <a:buFont typeface="Comfortaa"/>
              <a:buChar char="●"/>
            </a:pPr>
            <a:r>
              <a:rPr lang="en-GB" sz="1333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Form </a:t>
            </a:r>
            <a:endParaRPr sz="1333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609585" indent="-389457">
              <a:buClr>
                <a:schemeClr val="dk1"/>
              </a:buClr>
              <a:buSzPts val="1000"/>
              <a:buFont typeface="Comfortaa"/>
              <a:buChar char="●"/>
            </a:pPr>
            <a:r>
              <a:rPr lang="en-GB" sz="1333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Texture </a:t>
            </a:r>
            <a:endParaRPr sz="1333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609585" indent="-389457">
              <a:buClr>
                <a:schemeClr val="dk1"/>
              </a:buClr>
              <a:buSzPts val="1000"/>
              <a:buFont typeface="Comfortaa"/>
              <a:buChar char="●"/>
            </a:pPr>
            <a:r>
              <a:rPr lang="en-GB" sz="1333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Pattern </a:t>
            </a:r>
            <a:endParaRPr sz="1333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609585" indent="-406390">
              <a:buClr>
                <a:schemeClr val="dk1"/>
              </a:buClr>
              <a:buSzPts val="1200"/>
              <a:buFont typeface="Comfortaa"/>
              <a:buChar char="●"/>
            </a:pPr>
            <a:r>
              <a:rPr lang="en-GB" sz="1333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Line</a:t>
            </a:r>
            <a:r>
              <a:rPr lang="en-GB" sz="16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1600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8" name="Google Shape;138;p23"/>
          <p:cNvSpPr txBox="1"/>
          <p:nvPr/>
        </p:nvSpPr>
        <p:spPr>
          <a:xfrm>
            <a:off x="133500" y="104400"/>
            <a:ext cx="7038800" cy="12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4800" dirty="0">
                <a:latin typeface="Comfortaa"/>
                <a:ea typeface="Comfortaa"/>
                <a:cs typeface="Comfortaa"/>
                <a:sym typeface="Comfortaa"/>
              </a:rPr>
              <a:t>Typologies </a:t>
            </a:r>
            <a:endParaRPr sz="4800" dirty="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39" name="Google Shape;139;p23"/>
          <p:cNvPicPr preferRelativeResize="0"/>
          <p:nvPr/>
        </p:nvPicPr>
        <p:blipFill rotWithShape="1">
          <a:blip r:embed="rId3">
            <a:alphaModFix/>
          </a:blip>
          <a:srcRect r="51597" b="6568"/>
          <a:stretch/>
        </p:blipFill>
        <p:spPr>
          <a:xfrm>
            <a:off x="397033" y="5276567"/>
            <a:ext cx="3406968" cy="1534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6642" y="84367"/>
            <a:ext cx="4318711" cy="332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3"/>
          <p:cNvSpPr txBox="1"/>
          <p:nvPr/>
        </p:nvSpPr>
        <p:spPr>
          <a:xfrm>
            <a:off x="4050500" y="3476300"/>
            <a:ext cx="4350400" cy="27332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GB" sz="1333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BERND BECHER (1931-2007)</a:t>
            </a:r>
            <a:endParaRPr sz="1333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GB" sz="1333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HILLA BECHER (1934-2015)</a:t>
            </a:r>
            <a:endParaRPr sz="1333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>
              <a:buClr>
                <a:schemeClr val="dk1"/>
              </a:buClr>
              <a:buSzPts val="1100"/>
            </a:pPr>
            <a:endParaRPr sz="1333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GB" sz="1333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Were German conceptual artists and photographers who worked as a creative duo. </a:t>
            </a:r>
            <a:endParaRPr sz="1333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>
              <a:buClr>
                <a:schemeClr val="dk1"/>
              </a:buClr>
              <a:buSzPts val="1100"/>
            </a:pPr>
            <a:endParaRPr sz="1333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GB" sz="1333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They met as students and married in 1961. </a:t>
            </a:r>
            <a:endParaRPr sz="1333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>
              <a:buClr>
                <a:schemeClr val="dk1"/>
              </a:buClr>
              <a:buSzPts val="1100"/>
            </a:pPr>
            <a:endParaRPr sz="1333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GB" sz="1333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They are best known for their extensive series or typologies of industrial structures. </a:t>
            </a:r>
            <a:endParaRPr sz="1333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>
              <a:buClr>
                <a:schemeClr val="dk1"/>
              </a:buClr>
              <a:buSzPts val="1100"/>
            </a:pPr>
            <a:endParaRPr sz="1333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GB" sz="1333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These are often displayed in a grid formation. </a:t>
            </a:r>
            <a:endParaRPr sz="1333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endParaRPr sz="1333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2" name="Google Shape;142;p23"/>
          <p:cNvSpPr txBox="1"/>
          <p:nvPr/>
        </p:nvSpPr>
        <p:spPr>
          <a:xfrm>
            <a:off x="8647399" y="200967"/>
            <a:ext cx="3260000" cy="641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GB" sz="1467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TASK 5</a:t>
            </a:r>
          </a:p>
          <a:p>
            <a:pPr>
              <a:buClr>
                <a:schemeClr val="dk1"/>
              </a:buClr>
              <a:buSzPts val="1100"/>
            </a:pPr>
            <a:r>
              <a:rPr lang="en-GB" sz="1467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Step 1:</a:t>
            </a:r>
            <a:endParaRPr sz="2400"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GB" sz="1467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Create your own typology using objects that can be all placed into one category. Think about your image being part of a series. </a:t>
            </a:r>
          </a:p>
          <a:p>
            <a:pPr>
              <a:buClr>
                <a:schemeClr val="dk1"/>
              </a:buClr>
              <a:buSzPts val="1100"/>
            </a:pPr>
            <a:endParaRPr lang="en-GB" sz="1467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GB" sz="1467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If you are photographing objects, place them on a plain background and photograph them from above.</a:t>
            </a:r>
          </a:p>
          <a:p>
            <a:pPr>
              <a:buClr>
                <a:schemeClr val="dk1"/>
              </a:buClr>
              <a:buSzPts val="1100"/>
            </a:pPr>
            <a:endParaRPr lang="en-GB" sz="1467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GB" sz="1467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There are examples of typologies on the following slides.  </a:t>
            </a:r>
            <a:endParaRPr sz="1467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buClr>
                <a:schemeClr val="dk1"/>
              </a:buClr>
              <a:buSzPts val="1100"/>
            </a:pPr>
            <a:endParaRPr sz="1467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GB" sz="1467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Step 2:</a:t>
            </a:r>
            <a:r>
              <a:rPr lang="en-GB" sz="1467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sz="2400"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GB" sz="1467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Arrange your set of images into a typology arrangement e.g. grid.</a:t>
            </a:r>
          </a:p>
          <a:p>
            <a:pPr>
              <a:buClr>
                <a:schemeClr val="dk1"/>
              </a:buClr>
              <a:buSzPts val="1100"/>
            </a:pPr>
            <a:r>
              <a:rPr lang="en-GB" sz="1467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Print them out to present or present them on a </a:t>
            </a:r>
            <a:r>
              <a:rPr lang="en-GB" sz="1467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powerpoint</a:t>
            </a:r>
            <a:r>
              <a:rPr lang="en-GB" sz="1467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slide. Title your work TYPOLOGIES.  </a:t>
            </a:r>
            <a:endParaRPr sz="1467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040576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22" y="103993"/>
            <a:ext cx="3407373" cy="3194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493" y="42549"/>
            <a:ext cx="2124075" cy="2152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6400" y="2233882"/>
            <a:ext cx="2948260" cy="2212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6992" y="0"/>
            <a:ext cx="4145008" cy="29290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91303" y="2929073"/>
            <a:ext cx="2442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Shape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438345" y="4130389"/>
            <a:ext cx="2864369" cy="35733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2638" y="3339443"/>
            <a:ext cx="2616298" cy="36996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057" y="3339443"/>
            <a:ext cx="3530302" cy="353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542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 txBox="1">
            <a:spLocks noGrp="1"/>
          </p:cNvSpPr>
          <p:nvPr>
            <p:ph type="title"/>
          </p:nvPr>
        </p:nvSpPr>
        <p:spPr>
          <a:xfrm>
            <a:off x="415600" y="163933"/>
            <a:ext cx="2637500" cy="73740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 sz="2400" dirty="0">
                <a:latin typeface="Comfortaa"/>
                <a:ea typeface="Comfortaa"/>
                <a:cs typeface="Comfortaa"/>
                <a:sym typeface="Comfortaa"/>
              </a:rPr>
              <a:t>EXAMPLES</a:t>
            </a:r>
            <a:r>
              <a:rPr lang="en-GB" dirty="0"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dirty="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48" name="Google Shape;14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6834" y="399444"/>
            <a:ext cx="5833267" cy="2422767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4"/>
          <p:cNvSpPr txBox="1"/>
          <p:nvPr/>
        </p:nvSpPr>
        <p:spPr>
          <a:xfrm>
            <a:off x="296700" y="1174167"/>
            <a:ext cx="2756400" cy="1910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1600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Take photographs to create a sequence using food </a:t>
            </a:r>
            <a:endParaRPr sz="1600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endParaRPr sz="1600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r>
              <a:rPr lang="en-GB" sz="1600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It could be the eating, </a:t>
            </a:r>
            <a:r>
              <a:rPr lang="en-GB" sz="1600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molding</a:t>
            </a:r>
            <a:r>
              <a:rPr lang="en-GB" sz="1600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, cooking, peeling etc. </a:t>
            </a:r>
            <a:endParaRPr sz="2400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0" name="Google Shape;150;p24"/>
          <p:cNvSpPr txBox="1"/>
          <p:nvPr/>
        </p:nvSpPr>
        <p:spPr>
          <a:xfrm>
            <a:off x="296700" y="3261933"/>
            <a:ext cx="2756400" cy="14780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1600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Take photographs from a view of your window every hour of the day. </a:t>
            </a:r>
            <a:endParaRPr sz="1600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1" name="Google Shape;151;p24"/>
          <p:cNvSpPr txBox="1"/>
          <p:nvPr/>
        </p:nvSpPr>
        <p:spPr>
          <a:xfrm>
            <a:off x="296700" y="4917300"/>
            <a:ext cx="2756400" cy="14780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Take photographs of a collection (Shoes, Nail varnishes etc.) </a:t>
            </a:r>
            <a:endParaRPr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2" name="Google Shape;152;p24"/>
          <p:cNvSpPr txBox="1"/>
          <p:nvPr/>
        </p:nvSpPr>
        <p:spPr>
          <a:xfrm>
            <a:off x="3166500" y="1174167"/>
            <a:ext cx="2756400" cy="1910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Take a photograph of your plate </a:t>
            </a:r>
            <a:r>
              <a:rPr lang="en-GB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everytime</a:t>
            </a:r>
            <a:r>
              <a:rPr lang="en-GB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you eat dinner and/ or finish dinner. </a:t>
            </a:r>
            <a:endParaRPr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3" name="Google Shape;153;p24"/>
          <p:cNvSpPr txBox="1"/>
          <p:nvPr/>
        </p:nvSpPr>
        <p:spPr>
          <a:xfrm>
            <a:off x="3166500" y="3261933"/>
            <a:ext cx="2756400" cy="14780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Take photographs of facial features. </a:t>
            </a:r>
            <a:endParaRPr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4" name="Google Shape;154;p24"/>
          <p:cNvSpPr txBox="1"/>
          <p:nvPr/>
        </p:nvSpPr>
        <p:spPr>
          <a:xfrm>
            <a:off x="3166500" y="4917300"/>
            <a:ext cx="2756400" cy="14780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Take photographs of items that are the same colour or shape. </a:t>
            </a:r>
            <a:endParaRPr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55" name="Google Shape;155;p24"/>
          <p:cNvPicPr preferRelativeResize="0"/>
          <p:nvPr/>
        </p:nvPicPr>
        <p:blipFill rotWithShape="1">
          <a:blip r:embed="rId4">
            <a:alphaModFix/>
          </a:blip>
          <a:srcRect t="4906"/>
          <a:stretch/>
        </p:blipFill>
        <p:spPr>
          <a:xfrm>
            <a:off x="6206834" y="3084567"/>
            <a:ext cx="5833268" cy="19781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5477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6447" y="174386"/>
            <a:ext cx="5555066" cy="17543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Experiment with lighting. </a:t>
            </a:r>
          </a:p>
          <a:p>
            <a:r>
              <a:rPr lang="en-GB" dirty="0"/>
              <a:t>Could you use natural light, torches, candles, fairy lights, lamps, street light, light from a phone or laptop screen, window light? </a:t>
            </a:r>
            <a:r>
              <a:rPr lang="en-GB" b="1" dirty="0"/>
              <a:t>What time of day will you take your photographs? </a:t>
            </a:r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858265" y="174386"/>
            <a:ext cx="4650112" cy="59093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 u="sng" dirty="0"/>
              <a:t>WEEK 2 FINAL SHOOT</a:t>
            </a:r>
          </a:p>
          <a:p>
            <a:endParaRPr lang="en-GB" b="1" u="sng" dirty="0"/>
          </a:p>
          <a:p>
            <a:endParaRPr lang="en-GB" b="1" u="sng" dirty="0"/>
          </a:p>
          <a:p>
            <a:r>
              <a:rPr lang="en-GB" dirty="0"/>
              <a:t>Now you have experimented with different ways of lighting your subject, it is time to experiment with lighting your chosen subject.</a:t>
            </a:r>
          </a:p>
          <a:p>
            <a:endParaRPr lang="en-GB" dirty="0"/>
          </a:p>
          <a:p>
            <a:r>
              <a:rPr lang="en-GB" dirty="0"/>
              <a:t>The theme for this shoot is </a:t>
            </a:r>
            <a:r>
              <a:rPr lang="en-GB" b="1" i="1" dirty="0"/>
              <a:t>Structures. </a:t>
            </a:r>
            <a:endParaRPr lang="en-GB" b="1" i="1" dirty="0">
              <a:ea typeface="Calibri"/>
              <a:cs typeface="Calibri"/>
            </a:endParaRPr>
          </a:p>
          <a:p>
            <a:endParaRPr lang="en-GB" b="1" i="1" dirty="0"/>
          </a:p>
          <a:p>
            <a:r>
              <a:rPr lang="en-GB" b="1" i="1" dirty="0"/>
              <a:t>Take around 15 shots </a:t>
            </a:r>
            <a:endParaRPr lang="en-GB" b="1" i="1" dirty="0">
              <a:ea typeface="Calibri"/>
              <a:cs typeface="Calibri"/>
            </a:endParaRPr>
          </a:p>
          <a:p>
            <a:endParaRPr lang="en-GB" b="1" i="1" dirty="0"/>
          </a:p>
          <a:p>
            <a:r>
              <a:rPr lang="en-GB" b="1" i="1" dirty="0"/>
              <a:t>Try to get out on location. It is an important part of the photography course. </a:t>
            </a:r>
            <a:endParaRPr lang="en-GB" b="1" i="1" dirty="0">
              <a:ea typeface="Calibri"/>
              <a:cs typeface="Calibri"/>
            </a:endParaRPr>
          </a:p>
          <a:p>
            <a:endParaRPr lang="en-GB" b="1" u="sng" dirty="0"/>
          </a:p>
          <a:p>
            <a:endParaRPr lang="en-GB" b="1" u="sng" dirty="0"/>
          </a:p>
          <a:p>
            <a:endParaRPr lang="en-GB" b="1" u="sng" dirty="0"/>
          </a:p>
          <a:p>
            <a:endParaRPr lang="en-GB" b="1" u="sng" dirty="0"/>
          </a:p>
          <a:p>
            <a:endParaRPr lang="en-GB" b="1" u="sng" dirty="0"/>
          </a:p>
          <a:p>
            <a:endParaRPr lang="en-GB" b="1" u="sng" dirty="0"/>
          </a:p>
          <a:p>
            <a:endParaRPr lang="en-GB" b="1" u="sng" dirty="0"/>
          </a:p>
          <a:p>
            <a:r>
              <a:rPr lang="en-GB" b="1" u="sng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32" y="1862137"/>
            <a:ext cx="3067050" cy="3067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138" y="1507292"/>
            <a:ext cx="2619375" cy="17430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138" y="3309714"/>
            <a:ext cx="3241319" cy="18232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4786" y="5192303"/>
            <a:ext cx="2466975" cy="18478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491" y="4448737"/>
            <a:ext cx="3371170" cy="240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308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267097" y="365125"/>
            <a:ext cx="10189028" cy="39703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u="sng" dirty="0"/>
              <a:t>Organise your photographs from this week with your week 1 photoshoot. </a:t>
            </a:r>
          </a:p>
          <a:p>
            <a:r>
              <a:rPr lang="en-GB" b="1" u="sng" dirty="0"/>
              <a:t>You could arrange your most successful images onto </a:t>
            </a:r>
            <a:r>
              <a:rPr lang="en-GB" b="1" u="sng" dirty="0" err="1"/>
              <a:t>powerpoint</a:t>
            </a:r>
            <a:r>
              <a:rPr lang="en-GB" b="1" u="sng" dirty="0"/>
              <a:t> slides or if you prefer you can print out your images and arrange them in a sketchbook or notebook. </a:t>
            </a:r>
          </a:p>
          <a:p>
            <a:endParaRPr lang="en-GB" b="1" u="sng" dirty="0"/>
          </a:p>
          <a:p>
            <a:r>
              <a:rPr lang="en-GB" b="1" u="sng" dirty="0"/>
              <a:t>Make sure you save your images. </a:t>
            </a:r>
            <a:endParaRPr lang="en-GB" dirty="0"/>
          </a:p>
          <a:p>
            <a:r>
              <a:rPr lang="en-GB" dirty="0"/>
              <a:t> </a:t>
            </a:r>
          </a:p>
          <a:p>
            <a:endParaRPr lang="en-GB" b="1" u="sng" dirty="0"/>
          </a:p>
          <a:p>
            <a:endParaRPr lang="en-GB" b="1" u="sng" dirty="0"/>
          </a:p>
          <a:p>
            <a:endParaRPr lang="en-GB" b="1" u="sng" dirty="0"/>
          </a:p>
          <a:p>
            <a:endParaRPr lang="en-GB" b="1" u="sng" dirty="0"/>
          </a:p>
          <a:p>
            <a:endParaRPr lang="en-GB" b="1" u="sng" dirty="0"/>
          </a:p>
          <a:p>
            <a:endParaRPr lang="en-GB" b="1" u="sng" dirty="0"/>
          </a:p>
          <a:p>
            <a:endParaRPr lang="en-GB" b="1" u="sng" dirty="0"/>
          </a:p>
          <a:p>
            <a:r>
              <a:rPr lang="en-GB" b="1" u="sng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4989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Extra Reading &amp; Inspiration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435" y="1789612"/>
            <a:ext cx="6111239" cy="4075612"/>
          </a:xfrm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>
                <a:hlinkClick r:id="rId2"/>
              </a:rPr>
              <a:t>https://www.bjp-online.com/</a:t>
            </a:r>
            <a:r>
              <a:rPr lang="en-GB" dirty="0"/>
              <a:t>  British Journal Of Photography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>
                <a:hlinkClick r:id="rId3"/>
              </a:rPr>
              <a:t>https://monovisions.com</a:t>
            </a:r>
            <a:r>
              <a:rPr lang="en-GB" dirty="0"/>
              <a:t> (tab at the top Black &amp; White masters)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hlinkClick r:id="rId4"/>
              </a:rPr>
              <a:t>https://expertphotography.com/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 </a:t>
            </a:r>
          </a:p>
          <a:p>
            <a:pPr marL="0" indent="0">
              <a:buNone/>
            </a:pPr>
            <a:r>
              <a:rPr lang="en-GB" dirty="0">
                <a:hlinkClick r:id="rId5"/>
              </a:rPr>
              <a:t>https://digital-photography-school.com/</a:t>
            </a:r>
            <a:r>
              <a:rPr lang="en-GB" dirty="0"/>
              <a:t> (Photography Hacks and ideas with useful tutorials for taking photographs and editing)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858000" y="1789613"/>
            <a:ext cx="4794069" cy="3693319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u="sng" dirty="0"/>
              <a:t>EXTRA RESOURCES &amp; READING </a:t>
            </a:r>
          </a:p>
          <a:p>
            <a:endParaRPr lang="en-GB" dirty="0"/>
          </a:p>
          <a:p>
            <a:r>
              <a:rPr lang="en-GB" dirty="0"/>
              <a:t>PH LEARN WEBSITE </a:t>
            </a:r>
          </a:p>
          <a:p>
            <a:endParaRPr lang="en-GB" dirty="0"/>
          </a:p>
          <a:p>
            <a:r>
              <a:rPr lang="en-GB" dirty="0">
                <a:hlinkClick r:id="rId6"/>
              </a:rPr>
              <a:t>https://www.photopedagogy.com/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dirty="0" err="1"/>
              <a:t>Pixlr</a:t>
            </a:r>
            <a:r>
              <a:rPr lang="en-GB" dirty="0"/>
              <a:t> Editing videos on YOUTUBE. 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>
                <a:hlinkClick r:id="rId2"/>
              </a:rPr>
              <a:t>https://www.bjp-online.com/</a:t>
            </a:r>
            <a:r>
              <a:rPr lang="en-GB" dirty="0"/>
              <a:t>  British Journal Of Photography 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9565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114" y="147412"/>
            <a:ext cx="6457724" cy="592818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GB" dirty="0"/>
              <a:t>Recap Continued</a:t>
            </a:r>
          </a:p>
        </p:txBody>
      </p:sp>
      <p:graphicFrame>
        <p:nvGraphicFramePr>
          <p:cNvPr id="11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8184525"/>
              </p:ext>
            </p:extLst>
          </p:nvPr>
        </p:nvGraphicFramePr>
        <p:xfrm>
          <a:off x="415908" y="852842"/>
          <a:ext cx="6112136" cy="29130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12136">
                  <a:extLst>
                    <a:ext uri="{9D8B030D-6E8A-4147-A177-3AD203B41FA5}">
                      <a16:colId xmlns:a16="http://schemas.microsoft.com/office/drawing/2014/main" val="3084309713"/>
                    </a:ext>
                  </a:extLst>
                </a:gridCol>
              </a:tblGrid>
              <a:tr h="2913018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800" u="sng" baseline="0" dirty="0">
                          <a:effectLst/>
                        </a:rPr>
                        <a:t>What do you notice about the photograph? </a:t>
                      </a: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GB" sz="1800" baseline="0" dirty="0">
                        <a:effectLst/>
                      </a:endParaRP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800" baseline="0" dirty="0">
                          <a:effectLst/>
                        </a:rPr>
                        <a:t>Make a comment on the following features: </a:t>
                      </a: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GB" sz="1800" baseline="0" dirty="0">
                        <a:effectLst/>
                      </a:endParaRPr>
                    </a:p>
                    <a:p>
                      <a:pPr marL="285750" lvl="0" indent="-2857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800" baseline="0" dirty="0">
                          <a:effectLst/>
                        </a:rPr>
                        <a:t>Composition &amp; Space </a:t>
                      </a:r>
                    </a:p>
                    <a:p>
                      <a:pPr marL="285750" lvl="0" indent="-2857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800" baseline="0" dirty="0">
                          <a:effectLst/>
                        </a:rPr>
                        <a:t>Viewpoint </a:t>
                      </a:r>
                    </a:p>
                    <a:p>
                      <a:pPr marL="285750" lvl="0" indent="-2857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800" baseline="0" dirty="0">
                          <a:effectLst/>
                        </a:rPr>
                        <a:t>Line (How has the photographer used line in their images?) </a:t>
                      </a:r>
                    </a:p>
                    <a:p>
                      <a:pPr marL="285750" lvl="0" indent="-2857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800" baseline="0" dirty="0">
                          <a:effectLst/>
                        </a:rPr>
                        <a:t>Lighting (natural, artificial, spot light)</a:t>
                      </a:r>
                    </a:p>
                    <a:p>
                      <a:pPr marL="285750" lvl="0" indent="-2857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800" baseline="0" dirty="0">
                          <a:effectLst/>
                        </a:rPr>
                        <a:t>Angle </a:t>
                      </a:r>
                    </a:p>
                  </a:txBody>
                  <a:tcPr marL="46834" marR="46834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960450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596" y="0"/>
            <a:ext cx="4595404" cy="31692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59782" y="3299122"/>
            <a:ext cx="322652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Henri Cartier-Bresson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596" y="3798332"/>
            <a:ext cx="4153035" cy="28005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38" y="3765860"/>
            <a:ext cx="4674427" cy="283298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082392" y="4717586"/>
            <a:ext cx="2001382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GB" dirty="0"/>
              <a:t>Street Photography</a:t>
            </a:r>
          </a:p>
          <a:p>
            <a:r>
              <a:rPr lang="en-GB" dirty="0"/>
              <a:t>Andre </a:t>
            </a:r>
            <a:r>
              <a:rPr lang="en-GB" dirty="0" err="1"/>
              <a:t>Kertesz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9549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113" y="147412"/>
            <a:ext cx="7699103" cy="592818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GB" dirty="0"/>
              <a:t>WEEK 2 OUTLINE 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9861283"/>
              </p:ext>
            </p:extLst>
          </p:nvPr>
        </p:nvGraphicFramePr>
        <p:xfrm>
          <a:off x="276398" y="1260171"/>
          <a:ext cx="4792662" cy="4572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92662">
                  <a:extLst>
                    <a:ext uri="{9D8B030D-6E8A-4147-A177-3AD203B41FA5}">
                      <a16:colId xmlns:a16="http://schemas.microsoft.com/office/drawing/2014/main" val="3084309713"/>
                    </a:ext>
                  </a:extLst>
                </a:gridCol>
              </a:tblGrid>
              <a:tr h="3709852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GB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This</a:t>
                      </a:r>
                      <a:r>
                        <a:rPr lang="en-GB" sz="1800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week you will experiment with light sources and use it to create mood in your work. </a:t>
                      </a: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endParaRPr lang="en-GB" sz="1800" baseline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GB" sz="1800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You will consider the position of a light source, time of day and artificial vs natural light. </a:t>
                      </a: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endParaRPr lang="en-GB" sz="1800" baseline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GB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You will explore the use of light to create shadow and highlight within your</a:t>
                      </a:r>
                      <a:r>
                        <a:rPr lang="en-GB" sz="1800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compositions through your own photoshoots. </a:t>
                      </a: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endParaRPr lang="en-GB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GB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You will create your own typologies experiments, categorising objects, shapes, textures and colour.</a:t>
                      </a: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endParaRPr lang="en-GB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GB" sz="18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You will begin to develop ideas</a:t>
                      </a:r>
                      <a:r>
                        <a:rPr lang="en-GB" sz="1800" baseline="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around the theme Structures </a:t>
                      </a:r>
                      <a:endParaRPr lang="en-GB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GB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960450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285" y="123006"/>
            <a:ext cx="4468755" cy="3011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763" y="3271700"/>
            <a:ext cx="3475021" cy="34750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499677" y="3859567"/>
            <a:ext cx="3518189" cy="234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166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882" y="182245"/>
            <a:ext cx="4778829" cy="88890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 dirty="0"/>
              <a:t>SHADOW &amp; LIGHT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688" y="3195618"/>
            <a:ext cx="3474720" cy="34747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8018" y="5459233"/>
            <a:ext cx="3836670" cy="1200329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rgbClr val="666666"/>
                </a:solidFill>
                <a:latin typeface="arial" panose="020B0604020202020204" pitchFamily="34" charset="0"/>
              </a:rPr>
              <a:t>Forks With Shadows</a:t>
            </a:r>
            <a:r>
              <a:rPr lang="en-GB" dirty="0">
                <a:solidFill>
                  <a:srgbClr val="666666"/>
                </a:solidFill>
                <a:latin typeface="arial" panose="020B0604020202020204" pitchFamily="34" charset="0"/>
              </a:rPr>
              <a:t> is a photograph by Photo By Daniela Nobili which was uploaded on January 17th, 2019.</a:t>
            </a:r>
            <a:endParaRPr lang="en-GB" dirty="0"/>
          </a:p>
        </p:txBody>
      </p:sp>
      <p:pic>
        <p:nvPicPr>
          <p:cNvPr id="1026" name="Picture 2" descr="Still Life Photography – The Moving Image of an Inanimate World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262" y="0"/>
            <a:ext cx="4466409" cy="300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50026" y="4045413"/>
            <a:ext cx="1732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© Andre </a:t>
            </a:r>
            <a:r>
              <a:rPr lang="en-GB" dirty="0" err="1"/>
              <a:t>Kertesz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213" y="1285704"/>
            <a:ext cx="3240281" cy="2729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1416" y="1935162"/>
            <a:ext cx="3467100" cy="4724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446126" y="6059397"/>
            <a:ext cx="3137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6"/>
              </a:rPr>
              <a:t>Jaromir </a:t>
            </a:r>
            <a:r>
              <a:rPr lang="en-GB" dirty="0" err="1">
                <a:hlinkClick r:id="rId6"/>
              </a:rPr>
              <a:t>Funke</a:t>
            </a:r>
            <a:r>
              <a:rPr lang="en-GB" dirty="0"/>
              <a:t> - the play of light</a:t>
            </a:r>
          </a:p>
        </p:txBody>
      </p:sp>
    </p:spTree>
    <p:extLst>
      <p:ext uri="{BB962C8B-B14F-4D97-AF65-F5344CB8AC3E}">
        <p14:creationId xmlns:p14="http://schemas.microsoft.com/office/powerpoint/2010/main" val="3953641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236600" y="2154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UTA BARTH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r>
              <a:rPr lang="en-GB" sz="1867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GB" sz="1867">
                <a:highlight>
                  <a:schemeClr val="lt1"/>
                </a:highlight>
                <a:latin typeface="Comfortaa"/>
                <a:ea typeface="Comfortaa"/>
                <a:cs typeface="Comfortaa"/>
                <a:sym typeface="Comfortaa"/>
              </a:rPr>
              <a:t>(b. 1958)</a:t>
            </a:r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7" name="Google Shape;87;p17"/>
          <p:cNvSpPr txBox="1"/>
          <p:nvPr/>
        </p:nvSpPr>
        <p:spPr>
          <a:xfrm>
            <a:off x="318233" y="974567"/>
            <a:ext cx="6563200" cy="17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2400"/>
          </a:p>
        </p:txBody>
      </p:sp>
      <p:sp>
        <p:nvSpPr>
          <p:cNvPr id="88" name="Google Shape;88;p17"/>
          <p:cNvSpPr txBox="1"/>
          <p:nvPr/>
        </p:nvSpPr>
        <p:spPr>
          <a:xfrm>
            <a:off x="318167" y="1639000"/>
            <a:ext cx="8174400" cy="23460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GB" sz="24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Rather than showing us a recognisable image, Barth’s works depicts her perception of her surroundings. It often has </a:t>
            </a:r>
            <a:r>
              <a:rPr lang="en-GB" sz="2400" b="1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painterly </a:t>
            </a:r>
            <a:r>
              <a:rPr lang="en-GB" sz="24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qualities</a:t>
            </a:r>
            <a:r>
              <a:rPr lang="en-GB" sz="2400" b="1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GB" sz="24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and </a:t>
            </a:r>
            <a:r>
              <a:rPr lang="en-GB" sz="2400" b="1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abstract </a:t>
            </a:r>
            <a:r>
              <a:rPr lang="en-GB" sz="24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features due to her deliberate use of blur. </a:t>
            </a:r>
            <a:endParaRPr sz="2400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>
              <a:buClr>
                <a:schemeClr val="dk1"/>
              </a:buClr>
              <a:buSzPts val="1100"/>
            </a:pPr>
            <a:endParaRPr sz="2400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GB" sz="24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“THE CAMERA WAS TEACHING ME HOW TO SEE.”. </a:t>
            </a:r>
            <a:endParaRPr sz="2400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>
              <a:buClr>
                <a:schemeClr val="dk1"/>
              </a:buClr>
              <a:buSzPts val="1100"/>
            </a:pPr>
            <a:endParaRPr sz="2400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GB" sz="1467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https://www.youtube.com/watch?v=xxYcpPDq5iQ&amp;feature=emb_logo</a:t>
            </a:r>
            <a:endParaRPr sz="1467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4188201"/>
            <a:ext cx="3069260" cy="2466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9301" y="4188201"/>
            <a:ext cx="2022871" cy="2466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 rotWithShape="1">
          <a:blip r:embed="rId5">
            <a:alphaModFix/>
          </a:blip>
          <a:srcRect r="46167" b="1816"/>
          <a:stretch/>
        </p:blipFill>
        <p:spPr>
          <a:xfrm>
            <a:off x="5708999" y="4188199"/>
            <a:ext cx="2797437" cy="24666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8574200" y="215467"/>
            <a:ext cx="3417503" cy="56354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609585" lvl="0" indent="-457189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u="sng" dirty="0"/>
              <a:t>Task 1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u="sng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dirty="0"/>
              <a:t>Take photographs of shadows.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dirty="0"/>
              <a:t>This could be done out on a shoot/ location if the light is right. However, if you need to complete this task in the house try the following: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dirty="0"/>
              <a:t>1/ Position objects e.g. on a plain surface.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dirty="0"/>
              <a:t>2/ Photograph the object near a window with lots of natural light.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dirty="0"/>
              <a:t>3/Photograph again using a torch/lamp to create the shadows.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dirty="0"/>
              <a:t>Make sure you capture some of the object and the shadow.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4717" y="-325466"/>
            <a:ext cx="1986000" cy="19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30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236600" y="215467"/>
            <a:ext cx="117352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UTA BARTH - PHOTOGRAPHY CHALLENGES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8" name="Google Shape;98;p18"/>
          <p:cNvSpPr txBox="1"/>
          <p:nvPr/>
        </p:nvSpPr>
        <p:spPr>
          <a:xfrm>
            <a:off x="412389" y="1535900"/>
            <a:ext cx="3043200" cy="21280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Photograph shadows made by light coming through a window. </a:t>
            </a:r>
            <a:endParaRPr sz="2400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9" name="Google Shape;99;p18"/>
          <p:cNvSpPr txBox="1"/>
          <p:nvPr/>
        </p:nvSpPr>
        <p:spPr>
          <a:xfrm>
            <a:off x="3648114" y="1587333"/>
            <a:ext cx="3043200" cy="21280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24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Photograph the movement of fabric in the wind. </a:t>
            </a:r>
            <a:endParaRPr sz="24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316645" y="3721633"/>
            <a:ext cx="3043200" cy="301122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Set up a still life of glass and glass bottles. Create shadows by shining light through and photograph. You could fill the glasses with water!</a:t>
            </a:r>
            <a:endParaRPr sz="2400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02" name="Google Shape;10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5167" y="979067"/>
            <a:ext cx="4488056" cy="5472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0800" y="3846780"/>
            <a:ext cx="3177828" cy="214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54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236600" y="2154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SAUL LEITER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r>
              <a:rPr lang="en-GB" sz="1867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GB" sz="1867">
                <a:highlight>
                  <a:schemeClr val="lt1"/>
                </a:highlight>
                <a:latin typeface="Comfortaa"/>
                <a:ea typeface="Comfortaa"/>
                <a:cs typeface="Comfortaa"/>
                <a:sym typeface="Comfortaa"/>
              </a:rPr>
              <a:t>(1923-2013)</a:t>
            </a:r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5400" y="4181745"/>
            <a:ext cx="1613099" cy="2406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4434" y="4168296"/>
            <a:ext cx="1613101" cy="2433016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318233" y="974567"/>
            <a:ext cx="6563200" cy="17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2400"/>
          </a:p>
        </p:txBody>
      </p:sp>
      <p:pic>
        <p:nvPicPr>
          <p:cNvPr id="63" name="Google Shape;63;p14"/>
          <p:cNvPicPr preferRelativeResize="0"/>
          <p:nvPr/>
        </p:nvPicPr>
        <p:blipFill rotWithShape="1">
          <a:blip r:embed="rId5">
            <a:alphaModFix/>
          </a:blip>
          <a:srcRect l="33733" t="42130" r="56080" b="29883"/>
          <a:stretch/>
        </p:blipFill>
        <p:spPr>
          <a:xfrm>
            <a:off x="419835" y="4138251"/>
            <a:ext cx="1613101" cy="249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 rotWithShape="1">
          <a:blip r:embed="rId6">
            <a:alphaModFix/>
          </a:blip>
          <a:srcRect l="56569" t="41503" r="34757" b="35584"/>
          <a:stretch/>
        </p:blipFill>
        <p:spPr>
          <a:xfrm>
            <a:off x="2290518" y="4186318"/>
            <a:ext cx="1613101" cy="2396956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318167" y="1639000"/>
            <a:ext cx="8174400" cy="23460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GB" sz="1600">
                <a:solidFill>
                  <a:srgbClr val="2A2A2A"/>
                </a:solidFill>
                <a:highlight>
                  <a:schemeClr val="lt1"/>
                </a:highlight>
                <a:latin typeface="Comfortaa"/>
                <a:ea typeface="Comfortaa"/>
                <a:cs typeface="Comfortaa"/>
                <a:sym typeface="Comfortaa"/>
              </a:rPr>
              <a:t>Saul Leiter was foremost a painter who discovered the possibilities of colour photography. He created an extraordinary body of work, beginning in the 1940s. His images explore colour harmonies and often exploit unusual framing devices - shop signs, umbrellas, curtains, car doors, windows dripping with condensation - to create abstract compositions of everyday street life in the city. </a:t>
            </a:r>
            <a:endParaRPr sz="1600">
              <a:solidFill>
                <a:srgbClr val="2A2A2A"/>
              </a:solidFill>
              <a:highlight>
                <a:schemeClr val="lt1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>
              <a:buClr>
                <a:schemeClr val="dk1"/>
              </a:buClr>
              <a:buSzPts val="1100"/>
            </a:pPr>
            <a:endParaRPr sz="1600">
              <a:solidFill>
                <a:srgbClr val="2A2A2A"/>
              </a:solidFill>
              <a:highlight>
                <a:schemeClr val="lt1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r>
              <a:rPr lang="en-GB" sz="1600">
                <a:solidFill>
                  <a:srgbClr val="2A2A2A"/>
                </a:solidFill>
                <a:highlight>
                  <a:schemeClr val="lt1"/>
                </a:highlight>
                <a:latin typeface="Comfortaa"/>
                <a:ea typeface="Comfortaa"/>
                <a:cs typeface="Comfortaa"/>
                <a:sym typeface="Comfortaa"/>
              </a:rPr>
              <a:t>Many of his images use negative space, with large out of focus areas, drawing our eye to a particular detail or splash of colour.</a:t>
            </a:r>
            <a:endParaRPr sz="1600">
              <a:solidFill>
                <a:srgbClr val="2A2A2A"/>
              </a:solidFill>
              <a:highlight>
                <a:schemeClr val="lt1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endParaRPr sz="1600">
              <a:solidFill>
                <a:srgbClr val="2A2A2A"/>
              </a:solidFill>
              <a:highlight>
                <a:schemeClr val="lt1"/>
              </a:highlight>
            </a:endParaRPr>
          </a:p>
          <a:p>
            <a:pPr>
              <a:buClr>
                <a:schemeClr val="dk1"/>
              </a:buClr>
              <a:buSzPts val="1100"/>
            </a:pPr>
            <a:endParaRPr sz="1600">
              <a:solidFill>
                <a:srgbClr val="2A2A2A"/>
              </a:solidFill>
              <a:highlight>
                <a:schemeClr val="lt1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26409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 l="34644" t="43400" r="55644" b="31628"/>
          <a:stretch/>
        </p:blipFill>
        <p:spPr>
          <a:xfrm>
            <a:off x="7869433" y="839834"/>
            <a:ext cx="4102368" cy="5933801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236600" y="215467"/>
            <a:ext cx="117352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 dirty="0">
                <a:latin typeface="Comfortaa"/>
                <a:ea typeface="Comfortaa"/>
                <a:cs typeface="Comfortaa"/>
                <a:sym typeface="Comfortaa"/>
              </a:rPr>
              <a:t>TASK 2 SAUL LEITER - PHOTOGRAPHY CHALLENGES</a:t>
            </a:r>
            <a:endParaRPr dirty="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3" name="Google Shape;73;p15"/>
          <p:cNvSpPr txBox="1"/>
          <p:nvPr/>
        </p:nvSpPr>
        <p:spPr>
          <a:xfrm>
            <a:off x="236600" y="1743656"/>
            <a:ext cx="3043200" cy="2777776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Cover your </a:t>
            </a:r>
            <a:r>
              <a:rPr lang="en-GB" sz="2400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lense</a:t>
            </a:r>
            <a:r>
              <a:rPr lang="en-GB" sz="2400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in cling film to create a deliberate blurred effect. Photograph different parts of a journey. </a:t>
            </a:r>
            <a:endParaRPr sz="2400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236600" y="4645635"/>
            <a:ext cx="3043200" cy="21280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Photograph through a shop windows or bus stop glass. </a:t>
            </a:r>
            <a:endParaRPr sz="2400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3465233" y="1748351"/>
            <a:ext cx="3043200" cy="21280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Explore different lighting. Natural Lighting or artificial lighting. </a:t>
            </a:r>
            <a:endParaRPr sz="2400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" name="Google Shape;76;p15"/>
          <p:cNvSpPr txBox="1"/>
          <p:nvPr/>
        </p:nvSpPr>
        <p:spPr>
          <a:xfrm>
            <a:off x="3465233" y="4121437"/>
            <a:ext cx="3043200" cy="254062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This is an experiment. Don’t worry if your photographs don’t come out as you expected </a:t>
            </a:r>
            <a:r>
              <a:rPr lang="en-GB" sz="2400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Wingdings" panose="05000000000000000000" pitchFamily="2" charset="2"/>
              </a:rPr>
              <a:t> </a:t>
            </a:r>
            <a:endParaRPr sz="2400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2497368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392150" y="-807191"/>
            <a:ext cx="4218864" cy="63177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41650" y="4338935"/>
            <a:ext cx="5460275" cy="2308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u="sng" dirty="0"/>
              <a:t>Task 3</a:t>
            </a:r>
          </a:p>
          <a:p>
            <a:r>
              <a:rPr lang="en-GB" dirty="0"/>
              <a:t>1/ Take Large plastic bags, crinkle the plastic.  </a:t>
            </a:r>
          </a:p>
          <a:p>
            <a:r>
              <a:rPr lang="en-GB" dirty="0"/>
              <a:t>2/ Put your camera/phone inside of the bag </a:t>
            </a:r>
          </a:p>
          <a:p>
            <a:r>
              <a:rPr lang="en-GB" dirty="0"/>
              <a:t>3/ Light your plastic bags with torches. Try lighting the bag from the inside and outside. </a:t>
            </a:r>
          </a:p>
          <a:p>
            <a:endParaRPr lang="en-GB" dirty="0"/>
          </a:p>
          <a:p>
            <a:r>
              <a:rPr lang="en-GB" dirty="0"/>
              <a:t>Don’t worry if your photographs don’t work, this is an experimental piece.  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87383" y="242251"/>
            <a:ext cx="4362994" cy="2853646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 u="sng" dirty="0"/>
              <a:t>Task 3 : Plastic Bags</a:t>
            </a:r>
          </a:p>
          <a:p>
            <a:endParaRPr lang="en-GB" u="sng" dirty="0"/>
          </a:p>
          <a:p>
            <a:pPr algn="l"/>
            <a:r>
              <a:rPr lang="da-DK" sz="1800" b="1" u="sng" dirty="0"/>
              <a:t>Vilde Rolfsen’s PLASTIC BAG LANDSCAPES</a:t>
            </a:r>
          </a:p>
          <a:p>
            <a:pPr algn="l"/>
            <a:r>
              <a:rPr lang="en-GB" sz="1800" dirty="0"/>
              <a:t>Norwegian photographer </a:t>
            </a:r>
            <a:r>
              <a:rPr lang="en-GB" sz="1800" dirty="0" err="1"/>
              <a:t>Vilde</a:t>
            </a:r>
            <a:r>
              <a:rPr lang="en-GB" sz="1800" dirty="0"/>
              <a:t> </a:t>
            </a:r>
            <a:r>
              <a:rPr lang="en-GB" sz="1800" dirty="0" err="1"/>
              <a:t>Rolfsen</a:t>
            </a:r>
            <a:r>
              <a:rPr lang="en-GB" sz="1800" dirty="0"/>
              <a:t> extracts beauty from discarded plastic bags while raising awareness about throw-away culture. She took inspiration from the Norwegian mountains and glaciers. </a:t>
            </a:r>
            <a:endParaRPr lang="en-GB" sz="1800" u="sng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83" y="3334263"/>
            <a:ext cx="4761936" cy="317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218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9A32C44A77E046BF43233EC5A609E9" ma:contentTypeVersion="12" ma:contentTypeDescription="Create a new document." ma:contentTypeScope="" ma:versionID="f68da1b93fa449a1c32abf11927a9c4e">
  <xsd:schema xmlns:xsd="http://www.w3.org/2001/XMLSchema" xmlns:xs="http://www.w3.org/2001/XMLSchema" xmlns:p="http://schemas.microsoft.com/office/2006/metadata/properties" xmlns:ns2="da318f30-fb3f-484b-bab5-a53ac9e4c045" xmlns:ns3="3dc99054-b3ce-4bed-b8ac-9279ca89ab2a" targetNamespace="http://schemas.microsoft.com/office/2006/metadata/properties" ma:root="true" ma:fieldsID="2618c6f9731d22895c03afa2bc572cf6" ns2:_="" ns3:_="">
    <xsd:import namespace="da318f30-fb3f-484b-bab5-a53ac9e4c045"/>
    <xsd:import namespace="3dc99054-b3ce-4bed-b8ac-9279ca89ab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318f30-fb3f-484b-bab5-a53ac9e4c0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c99054-b3ce-4bed-b8ac-9279ca89ab2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9ABC7A4-7D6B-4359-9E64-BB94E81D091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9975A5-9A7E-4129-90C9-78659FCCB73D}"/>
</file>

<file path=customXml/itemProps3.xml><?xml version="1.0" encoding="utf-8"?>
<ds:datastoreItem xmlns:ds="http://schemas.openxmlformats.org/officeDocument/2006/customXml" ds:itemID="{22FAC008-C52B-441A-81F2-E8A990298331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1475</Words>
  <Application>Microsoft Office PowerPoint</Application>
  <PresentationFormat>Widescreen</PresentationFormat>
  <Paragraphs>199</Paragraphs>
  <Slides>16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Recap</vt:lpstr>
      <vt:lpstr>Recap Continued</vt:lpstr>
      <vt:lpstr>WEEK 2 OUTLINE </vt:lpstr>
      <vt:lpstr>SHADOW &amp; LIGHT </vt:lpstr>
      <vt:lpstr>UTA BARTH   (b. 1958) </vt:lpstr>
      <vt:lpstr>UTA BARTH - PHOTOGRAPHY CHALLENGES</vt:lpstr>
      <vt:lpstr>SAUL LEITER  (1923-2013) </vt:lpstr>
      <vt:lpstr>TASK 2 SAUL LEITER - PHOTOGRAPHY CHALLENGES</vt:lpstr>
      <vt:lpstr>PowerPoint Presentation</vt:lpstr>
      <vt:lpstr>PowerPoint Presentation</vt:lpstr>
      <vt:lpstr>PowerPoint Presentation</vt:lpstr>
      <vt:lpstr>PowerPoint Presentation</vt:lpstr>
      <vt:lpstr>EXAMPLES </vt:lpstr>
      <vt:lpstr>PowerPoint Presentation</vt:lpstr>
      <vt:lpstr>PowerPoint Presentation</vt:lpstr>
      <vt:lpstr>Extra Reading &amp; Inspiration </vt:lpstr>
    </vt:vector>
  </TitlesOfParts>
  <Company>St Mary's Catholic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 2  PHOTOGRAPHY Outline</dc:title>
  <dc:creator>Tait, Kathrine</dc:creator>
  <cp:lastModifiedBy>Tait, Kathrine</cp:lastModifiedBy>
  <cp:revision>19</cp:revision>
  <dcterms:created xsi:type="dcterms:W3CDTF">2020-04-29T23:14:05Z</dcterms:created>
  <dcterms:modified xsi:type="dcterms:W3CDTF">2023-06-23T07:54:51Z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0x010100E49A32C44A77E046BF43233EC5A609E9</vt:lpwstr>
  </property>
</Properties>
</file>