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7" r:id="rId5"/>
    <p:sldId id="258" r:id="rId6"/>
    <p:sldId id="259" r:id="rId7"/>
    <p:sldId id="261" r:id="rId8"/>
    <p:sldId id="262" r:id="rId9"/>
    <p:sldId id="264" r:id="rId10"/>
    <p:sldId id="265" r:id="rId11"/>
    <p:sldId id="266" r:id="rId12"/>
    <p:sldId id="267" r:id="rId13"/>
    <p:sldId id="268" r:id="rId14"/>
    <p:sldId id="269" r:id="rId15"/>
    <p:sldId id="270"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707BBD-085C-46C8-BC36-B8AACB4B657B}" v="324" dt="2023-06-23T07:44:29.292"/>
    <p1510:client id="{AB8CC0A9-463B-4750-B0D1-B914724D2FA4}" v="9" dt="2021-05-24T21:16:19.6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it, Kathrine" userId="S::kathrine.tait@st-marys.newcastle.sch.uk::66f72f0e-1d7e-434f-9aa9-adc8b64a0a44" providerId="AD" clId="Web-{AB8CC0A9-463B-4750-B0D1-B914724D2FA4}"/>
    <pc:docChg chg="modSld">
      <pc:chgData name="Tait, Kathrine" userId="S::kathrine.tait@st-marys.newcastle.sch.uk::66f72f0e-1d7e-434f-9aa9-adc8b64a0a44" providerId="AD" clId="Web-{AB8CC0A9-463B-4750-B0D1-B914724D2FA4}" dt="2021-05-24T21:16:19.527" v="4" actId="14100"/>
      <pc:docMkLst>
        <pc:docMk/>
      </pc:docMkLst>
      <pc:sldChg chg="modSp">
        <pc:chgData name="Tait, Kathrine" userId="S::kathrine.tait@st-marys.newcastle.sch.uk::66f72f0e-1d7e-434f-9aa9-adc8b64a0a44" providerId="AD" clId="Web-{AB8CC0A9-463B-4750-B0D1-B914724D2FA4}" dt="2021-05-24T21:16:19.527" v="4" actId="14100"/>
        <pc:sldMkLst>
          <pc:docMk/>
          <pc:sldMk cId="1562674295" sldId="257"/>
        </pc:sldMkLst>
        <pc:spChg chg="mod">
          <ac:chgData name="Tait, Kathrine" userId="S::kathrine.tait@st-marys.newcastle.sch.uk::66f72f0e-1d7e-434f-9aa9-adc8b64a0a44" providerId="AD" clId="Web-{AB8CC0A9-463B-4750-B0D1-B914724D2FA4}" dt="2021-05-24T21:16:19.527" v="4" actId="14100"/>
          <ac:spMkLst>
            <pc:docMk/>
            <pc:sldMk cId="1562674295" sldId="257"/>
            <ac:spMk id="2" creationId="{00000000-0000-0000-0000-000000000000}"/>
          </ac:spMkLst>
        </pc:spChg>
      </pc:sldChg>
    </pc:docChg>
  </pc:docChgLst>
  <pc:docChgLst>
    <pc:chgData name="Tait, Kathrine" userId="S::kathrine.tait@st-marys.newcastle.sch.uk::66f72f0e-1d7e-434f-9aa9-adc8b64a0a44" providerId="AD" clId="Web-{50707BBD-085C-46C8-BC36-B8AACB4B657B}"/>
    <pc:docChg chg="modSld">
      <pc:chgData name="Tait, Kathrine" userId="S::kathrine.tait@st-marys.newcastle.sch.uk::66f72f0e-1d7e-434f-9aa9-adc8b64a0a44" providerId="AD" clId="Web-{50707BBD-085C-46C8-BC36-B8AACB4B657B}" dt="2023-06-23T07:44:28.760" v="231" actId="20577"/>
      <pc:docMkLst>
        <pc:docMk/>
      </pc:docMkLst>
      <pc:sldChg chg="modSp">
        <pc:chgData name="Tait, Kathrine" userId="S::kathrine.tait@st-marys.newcastle.sch.uk::66f72f0e-1d7e-434f-9aa9-adc8b64a0a44" providerId="AD" clId="Web-{50707BBD-085C-46C8-BC36-B8AACB4B657B}" dt="2023-06-23T07:41:26.254" v="117"/>
        <pc:sldMkLst>
          <pc:docMk/>
          <pc:sldMk cId="4179487073" sldId="259"/>
        </pc:sldMkLst>
        <pc:graphicFrameChg chg="mod modGraphic">
          <ac:chgData name="Tait, Kathrine" userId="S::kathrine.tait@st-marys.newcastle.sch.uk::66f72f0e-1d7e-434f-9aa9-adc8b64a0a44" providerId="AD" clId="Web-{50707BBD-085C-46C8-BC36-B8AACB4B657B}" dt="2023-06-23T07:41:26.254" v="117"/>
          <ac:graphicFrameMkLst>
            <pc:docMk/>
            <pc:sldMk cId="4179487073" sldId="259"/>
            <ac:graphicFrameMk id="8" creationId="{00000000-0000-0000-0000-000000000000}"/>
          </ac:graphicFrameMkLst>
        </pc:graphicFrameChg>
      </pc:sldChg>
      <pc:sldChg chg="addSp modSp">
        <pc:chgData name="Tait, Kathrine" userId="S::kathrine.tait@st-marys.newcastle.sch.uk::66f72f0e-1d7e-434f-9aa9-adc8b64a0a44" providerId="AD" clId="Web-{50707BBD-085C-46C8-BC36-B8AACB4B657B}" dt="2023-06-23T07:42:41.272" v="155" actId="1076"/>
        <pc:sldMkLst>
          <pc:docMk/>
          <pc:sldMk cId="3466800060" sldId="262"/>
        </pc:sldMkLst>
        <pc:spChg chg="mod">
          <ac:chgData name="Tait, Kathrine" userId="S::kathrine.tait@st-marys.newcastle.sch.uk::66f72f0e-1d7e-434f-9aa9-adc8b64a0a44" providerId="AD" clId="Web-{50707BBD-085C-46C8-BC36-B8AACB4B657B}" dt="2023-06-23T07:42:06.834" v="128" actId="20577"/>
          <ac:spMkLst>
            <pc:docMk/>
            <pc:sldMk cId="3466800060" sldId="262"/>
            <ac:spMk id="3" creationId="{00000000-0000-0000-0000-000000000000}"/>
          </ac:spMkLst>
        </pc:spChg>
        <pc:spChg chg="add mod">
          <ac:chgData name="Tait, Kathrine" userId="S::kathrine.tait@st-marys.newcastle.sch.uk::66f72f0e-1d7e-434f-9aa9-adc8b64a0a44" providerId="AD" clId="Web-{50707BBD-085C-46C8-BC36-B8AACB4B657B}" dt="2023-06-23T07:42:41.272" v="155" actId="1076"/>
          <ac:spMkLst>
            <pc:docMk/>
            <pc:sldMk cId="3466800060" sldId="262"/>
            <ac:spMk id="7" creationId="{9DBA031A-36B1-DBF3-F7A4-54B2A2688189}"/>
          </ac:spMkLst>
        </pc:spChg>
      </pc:sldChg>
      <pc:sldChg chg="addSp modSp">
        <pc:chgData name="Tait, Kathrine" userId="S::kathrine.tait@st-marys.newcastle.sch.uk::66f72f0e-1d7e-434f-9aa9-adc8b64a0a44" providerId="AD" clId="Web-{50707BBD-085C-46C8-BC36-B8AACB4B657B}" dt="2023-06-23T07:43:06.133" v="177" actId="20577"/>
        <pc:sldMkLst>
          <pc:docMk/>
          <pc:sldMk cId="1994427435" sldId="264"/>
        </pc:sldMkLst>
        <pc:spChg chg="add mod">
          <ac:chgData name="Tait, Kathrine" userId="S::kathrine.tait@st-marys.newcastle.sch.uk::66f72f0e-1d7e-434f-9aa9-adc8b64a0a44" providerId="AD" clId="Web-{50707BBD-085C-46C8-BC36-B8AACB4B657B}" dt="2023-06-23T07:43:06.133" v="177" actId="20577"/>
          <ac:spMkLst>
            <pc:docMk/>
            <pc:sldMk cId="1994427435" sldId="264"/>
            <ac:spMk id="8" creationId="{5D5FB536-DFE6-4B55-D471-92FDD3919747}"/>
          </ac:spMkLst>
        </pc:spChg>
      </pc:sldChg>
      <pc:sldChg chg="modSp">
        <pc:chgData name="Tait, Kathrine" userId="S::kathrine.tait@st-marys.newcastle.sch.uk::66f72f0e-1d7e-434f-9aa9-adc8b64a0a44" providerId="AD" clId="Web-{50707BBD-085C-46C8-BC36-B8AACB4B657B}" dt="2023-06-23T07:44:28.760" v="231" actId="20577"/>
        <pc:sldMkLst>
          <pc:docMk/>
          <pc:sldMk cId="1715489658" sldId="271"/>
        </pc:sldMkLst>
        <pc:spChg chg="mod">
          <ac:chgData name="Tait, Kathrine" userId="S::kathrine.tait@st-marys.newcastle.sch.uk::66f72f0e-1d7e-434f-9aa9-adc8b64a0a44" providerId="AD" clId="Web-{50707BBD-085C-46C8-BC36-B8AACB4B657B}" dt="2023-06-23T07:44:28.760" v="231" actId="20577"/>
          <ac:spMkLst>
            <pc:docMk/>
            <pc:sldMk cId="1715489658" sldId="271"/>
            <ac:spMk id="2"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AA2CBF6-0B9A-43E8-AF88-058A0EF90410}" type="datetimeFigureOut">
              <a:rPr lang="en-GB" smtClean="0"/>
              <a:t>23/06/2023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C9E609-5D67-44F5-B4BB-F120E5F0FF25}" type="slidenum">
              <a:rPr lang="en-GB" smtClean="0"/>
              <a:t>‹#›</a:t>
            </a:fld>
            <a:endParaRPr lang="en-GB"/>
          </a:p>
        </p:txBody>
      </p:sp>
    </p:spTree>
    <p:extLst>
      <p:ext uri="{BB962C8B-B14F-4D97-AF65-F5344CB8AC3E}">
        <p14:creationId xmlns:p14="http://schemas.microsoft.com/office/powerpoint/2010/main" val="3147706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AA2CBF6-0B9A-43E8-AF88-058A0EF90410}" type="datetimeFigureOut">
              <a:rPr lang="en-GB" smtClean="0"/>
              <a:t>23/06/2023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C9E609-5D67-44F5-B4BB-F120E5F0FF25}" type="slidenum">
              <a:rPr lang="en-GB" smtClean="0"/>
              <a:t>‹#›</a:t>
            </a:fld>
            <a:endParaRPr lang="en-GB"/>
          </a:p>
        </p:txBody>
      </p:sp>
    </p:spTree>
    <p:extLst>
      <p:ext uri="{BB962C8B-B14F-4D97-AF65-F5344CB8AC3E}">
        <p14:creationId xmlns:p14="http://schemas.microsoft.com/office/powerpoint/2010/main" val="2474115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AA2CBF6-0B9A-43E8-AF88-058A0EF90410}" type="datetimeFigureOut">
              <a:rPr lang="en-GB" smtClean="0"/>
              <a:t>23/06/2023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C9E609-5D67-44F5-B4BB-F120E5F0FF25}" type="slidenum">
              <a:rPr lang="en-GB" smtClean="0"/>
              <a:t>‹#›</a:t>
            </a:fld>
            <a:endParaRPr lang="en-GB"/>
          </a:p>
        </p:txBody>
      </p:sp>
    </p:spTree>
    <p:extLst>
      <p:ext uri="{BB962C8B-B14F-4D97-AF65-F5344CB8AC3E}">
        <p14:creationId xmlns:p14="http://schemas.microsoft.com/office/powerpoint/2010/main" val="2449271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AA2CBF6-0B9A-43E8-AF88-058A0EF90410}" type="datetimeFigureOut">
              <a:rPr lang="en-GB" smtClean="0"/>
              <a:t>23/06/2023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C9E609-5D67-44F5-B4BB-F120E5F0FF25}" type="slidenum">
              <a:rPr lang="en-GB" smtClean="0"/>
              <a:t>‹#›</a:t>
            </a:fld>
            <a:endParaRPr lang="en-GB"/>
          </a:p>
        </p:txBody>
      </p:sp>
    </p:spTree>
    <p:extLst>
      <p:ext uri="{BB962C8B-B14F-4D97-AF65-F5344CB8AC3E}">
        <p14:creationId xmlns:p14="http://schemas.microsoft.com/office/powerpoint/2010/main" val="486370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AA2CBF6-0B9A-43E8-AF88-058A0EF90410}" type="datetimeFigureOut">
              <a:rPr lang="en-GB" smtClean="0"/>
              <a:t>23/06/2023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C9E609-5D67-44F5-B4BB-F120E5F0FF25}" type="slidenum">
              <a:rPr lang="en-GB" smtClean="0"/>
              <a:t>‹#›</a:t>
            </a:fld>
            <a:endParaRPr lang="en-GB"/>
          </a:p>
        </p:txBody>
      </p:sp>
    </p:spTree>
    <p:extLst>
      <p:ext uri="{BB962C8B-B14F-4D97-AF65-F5344CB8AC3E}">
        <p14:creationId xmlns:p14="http://schemas.microsoft.com/office/powerpoint/2010/main" val="1519095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AA2CBF6-0B9A-43E8-AF88-058A0EF90410}" type="datetimeFigureOut">
              <a:rPr lang="en-GB" smtClean="0"/>
              <a:t>23/06/2023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C9E609-5D67-44F5-B4BB-F120E5F0FF25}" type="slidenum">
              <a:rPr lang="en-GB" smtClean="0"/>
              <a:t>‹#›</a:t>
            </a:fld>
            <a:endParaRPr lang="en-GB"/>
          </a:p>
        </p:txBody>
      </p:sp>
    </p:spTree>
    <p:extLst>
      <p:ext uri="{BB962C8B-B14F-4D97-AF65-F5344CB8AC3E}">
        <p14:creationId xmlns:p14="http://schemas.microsoft.com/office/powerpoint/2010/main" val="580365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AA2CBF6-0B9A-43E8-AF88-058A0EF90410}" type="datetimeFigureOut">
              <a:rPr lang="en-GB" smtClean="0"/>
              <a:t>23/06/2023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6C9E609-5D67-44F5-B4BB-F120E5F0FF25}" type="slidenum">
              <a:rPr lang="en-GB" smtClean="0"/>
              <a:t>‹#›</a:t>
            </a:fld>
            <a:endParaRPr lang="en-GB"/>
          </a:p>
        </p:txBody>
      </p:sp>
    </p:spTree>
    <p:extLst>
      <p:ext uri="{BB962C8B-B14F-4D97-AF65-F5344CB8AC3E}">
        <p14:creationId xmlns:p14="http://schemas.microsoft.com/office/powerpoint/2010/main" val="3887773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AA2CBF6-0B9A-43E8-AF88-058A0EF90410}" type="datetimeFigureOut">
              <a:rPr lang="en-GB" smtClean="0"/>
              <a:t>23/06/2023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6C9E609-5D67-44F5-B4BB-F120E5F0FF25}" type="slidenum">
              <a:rPr lang="en-GB" smtClean="0"/>
              <a:t>‹#›</a:t>
            </a:fld>
            <a:endParaRPr lang="en-GB"/>
          </a:p>
        </p:txBody>
      </p:sp>
    </p:spTree>
    <p:extLst>
      <p:ext uri="{BB962C8B-B14F-4D97-AF65-F5344CB8AC3E}">
        <p14:creationId xmlns:p14="http://schemas.microsoft.com/office/powerpoint/2010/main" val="937923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A2CBF6-0B9A-43E8-AF88-058A0EF90410}" type="datetimeFigureOut">
              <a:rPr lang="en-GB" smtClean="0"/>
              <a:t>23/06/2023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6C9E609-5D67-44F5-B4BB-F120E5F0FF25}" type="slidenum">
              <a:rPr lang="en-GB" smtClean="0"/>
              <a:t>‹#›</a:t>
            </a:fld>
            <a:endParaRPr lang="en-GB"/>
          </a:p>
        </p:txBody>
      </p:sp>
    </p:spTree>
    <p:extLst>
      <p:ext uri="{BB962C8B-B14F-4D97-AF65-F5344CB8AC3E}">
        <p14:creationId xmlns:p14="http://schemas.microsoft.com/office/powerpoint/2010/main" val="2743195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AA2CBF6-0B9A-43E8-AF88-058A0EF90410}" type="datetimeFigureOut">
              <a:rPr lang="en-GB" smtClean="0"/>
              <a:t>23/06/2023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C9E609-5D67-44F5-B4BB-F120E5F0FF25}" type="slidenum">
              <a:rPr lang="en-GB" smtClean="0"/>
              <a:t>‹#›</a:t>
            </a:fld>
            <a:endParaRPr lang="en-GB"/>
          </a:p>
        </p:txBody>
      </p:sp>
    </p:spTree>
    <p:extLst>
      <p:ext uri="{BB962C8B-B14F-4D97-AF65-F5344CB8AC3E}">
        <p14:creationId xmlns:p14="http://schemas.microsoft.com/office/powerpoint/2010/main" val="4270137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AA2CBF6-0B9A-43E8-AF88-058A0EF90410}" type="datetimeFigureOut">
              <a:rPr lang="en-GB" smtClean="0"/>
              <a:t>23/06/2023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C9E609-5D67-44F5-B4BB-F120E5F0FF25}" type="slidenum">
              <a:rPr lang="en-GB" smtClean="0"/>
              <a:t>‹#›</a:t>
            </a:fld>
            <a:endParaRPr lang="en-GB"/>
          </a:p>
        </p:txBody>
      </p:sp>
    </p:spTree>
    <p:extLst>
      <p:ext uri="{BB962C8B-B14F-4D97-AF65-F5344CB8AC3E}">
        <p14:creationId xmlns:p14="http://schemas.microsoft.com/office/powerpoint/2010/main" val="3480318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A2CBF6-0B9A-43E8-AF88-058A0EF90410}" type="datetimeFigureOut">
              <a:rPr lang="en-GB" smtClean="0"/>
              <a:t>23/06/2023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C9E609-5D67-44F5-B4BB-F120E5F0FF25}" type="slidenum">
              <a:rPr lang="en-GB" smtClean="0"/>
              <a:t>‹#›</a:t>
            </a:fld>
            <a:endParaRPr lang="en-GB"/>
          </a:p>
        </p:txBody>
      </p:sp>
    </p:spTree>
    <p:extLst>
      <p:ext uri="{BB962C8B-B14F-4D97-AF65-F5344CB8AC3E}">
        <p14:creationId xmlns:p14="http://schemas.microsoft.com/office/powerpoint/2010/main" val="41682542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youtu.be/vxQN_GgJFRY"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mT0RNrTDHkI" TargetMode="Externa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laingartgallery.org.uk/whats-on/explore-the-laing-art-gallery-from-home" TargetMode="External"/><Relationship Id="rId2" Type="http://schemas.openxmlformats.org/officeDocument/2006/relationships/hyperlink" Target="http://mustseemuseums.org.uk/" TargetMode="External"/><Relationship Id="rId1" Type="http://schemas.openxmlformats.org/officeDocument/2006/relationships/slideLayout" Target="../slideLayouts/slideLayout7.xml"/><Relationship Id="rId6" Type="http://schemas.openxmlformats.org/officeDocument/2006/relationships/hyperlink" Target="https://www.theguardian.com/travel/2020/mar/23/10-of-the-worlds-best-virtual-museum-and-art-gallery-tours" TargetMode="External"/><Relationship Id="rId5" Type="http://schemas.openxmlformats.org/officeDocument/2006/relationships/hyperlink" Target="https://www.nationalgallery.org.uk/visiting/virtual-tours" TargetMode="External"/><Relationship Id="rId4" Type="http://schemas.openxmlformats.org/officeDocument/2006/relationships/hyperlink" Target="https://baltic.art/"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edwardhopper.net/" TargetMode="External"/><Relationship Id="rId2" Type="http://schemas.openxmlformats.org/officeDocument/2006/relationships/hyperlink" Target="https://www.edwardhopper.net/images/paintings/sunday.jpg"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hyperlink" Target="https://www.theguardian.com/artanddesign/2020/may/12/readers-favourite-coronavirus-street-art-laugh-uk-lockdown-houses-roads-shops?CMP=Share_AndroidApp_Copy_to_clipboard&amp;fbclid=IwAR1aOjTyZ3s4fTnkLAcRdMR7Wc6dgPK0Oo-7RfNsRzSwmOtJJCeIgaK0sM8"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eburbanist.com/2012/04/02/surreal-art-spaces-15-stunning-gallery-transformations/" TargetMode="Externa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245" y="180931"/>
            <a:ext cx="3148107" cy="837972"/>
          </a:xfrm>
        </p:spPr>
        <p:txBody>
          <a:bodyPr>
            <a:normAutofit/>
          </a:bodyPr>
          <a:lstStyle/>
          <a:p>
            <a:r>
              <a:rPr lang="en-GB" dirty="0"/>
              <a:t>WARM UP </a:t>
            </a:r>
          </a:p>
        </p:txBody>
      </p:sp>
      <p:sp>
        <p:nvSpPr>
          <p:cNvPr id="3" name="Content Placeholder 2"/>
          <p:cNvSpPr>
            <a:spLocks noGrp="1"/>
          </p:cNvSpPr>
          <p:nvPr>
            <p:ph idx="1"/>
          </p:nvPr>
        </p:nvSpPr>
        <p:spPr>
          <a:xfrm>
            <a:off x="173197" y="1018903"/>
            <a:ext cx="3837100" cy="1071157"/>
          </a:xfrm>
          <a:ln>
            <a:solidFill>
              <a:schemeClr val="tx1"/>
            </a:solidFill>
          </a:ln>
        </p:spPr>
        <p:txBody>
          <a:bodyPr>
            <a:normAutofit fontScale="92500" lnSpcReduction="10000"/>
          </a:bodyPr>
          <a:lstStyle/>
          <a:p>
            <a:pPr marL="0" indent="0">
              <a:buNone/>
            </a:pPr>
            <a:r>
              <a:rPr lang="en-GB" dirty="0">
                <a:hlinkClick r:id="rId2"/>
              </a:rPr>
              <a:t>https://youtu.be/vxQN_GgJFRY</a:t>
            </a:r>
            <a:r>
              <a:rPr lang="en-GB" dirty="0"/>
              <a:t> Watch more of Edward Hopper’s paintings </a:t>
            </a:r>
          </a:p>
        </p:txBody>
      </p:sp>
      <p:sp>
        <p:nvSpPr>
          <p:cNvPr id="4" name="Rectangle 3"/>
          <p:cNvSpPr/>
          <p:nvPr/>
        </p:nvSpPr>
        <p:spPr>
          <a:xfrm>
            <a:off x="224245" y="5168093"/>
            <a:ext cx="3786052" cy="1498096"/>
          </a:xfrm>
          <a:prstGeom prst="rect">
            <a:avLst/>
          </a:prstGeom>
          <a:ln>
            <a:solidFill>
              <a:schemeClr val="tx1"/>
            </a:solidFill>
          </a:ln>
        </p:spPr>
        <p:txBody>
          <a:bodyPr wrap="square">
            <a:spAutoFit/>
          </a:bodyPr>
          <a:lstStyle/>
          <a:p>
            <a:r>
              <a:rPr lang="en-GB" i="1" dirty="0">
                <a:solidFill>
                  <a:srgbClr val="0F100E"/>
                </a:solidFill>
                <a:latin typeface="Georgia" panose="02040502050405020303" pitchFamily="18" charset="0"/>
              </a:rPr>
              <a:t>Great art is the outward expression of an inner life of the artist, and this </a:t>
            </a:r>
            <a:r>
              <a:rPr lang="en-GB" i="1" dirty="0" err="1">
                <a:solidFill>
                  <a:srgbClr val="0F100E"/>
                </a:solidFill>
                <a:latin typeface="Georgia" panose="02040502050405020303" pitchFamily="18" charset="0"/>
              </a:rPr>
              <a:t>innerlife</a:t>
            </a:r>
            <a:r>
              <a:rPr lang="en-GB" i="1" dirty="0">
                <a:solidFill>
                  <a:srgbClr val="0F100E"/>
                </a:solidFill>
                <a:latin typeface="Georgia" panose="02040502050405020303" pitchFamily="18" charset="0"/>
              </a:rPr>
              <a:t> will result in his personal vision of the world.” - Edward Hopper</a:t>
            </a:r>
            <a:endParaRPr lang="en-GB" dirty="0"/>
          </a:p>
        </p:txBody>
      </p:sp>
      <p:pic>
        <p:nvPicPr>
          <p:cNvPr id="5" name="Picture 4"/>
          <p:cNvPicPr>
            <a:picLocks noChangeAspect="1"/>
          </p:cNvPicPr>
          <p:nvPr/>
        </p:nvPicPr>
        <p:blipFill>
          <a:blip r:embed="rId3"/>
          <a:stretch>
            <a:fillRect/>
          </a:stretch>
        </p:blipFill>
        <p:spPr>
          <a:xfrm>
            <a:off x="4720277" y="177444"/>
            <a:ext cx="7211746" cy="6283234"/>
          </a:xfrm>
          <a:prstGeom prst="rect">
            <a:avLst/>
          </a:prstGeom>
        </p:spPr>
      </p:pic>
      <p:sp>
        <p:nvSpPr>
          <p:cNvPr id="6" name="TextBox 5"/>
          <p:cNvSpPr txBox="1"/>
          <p:nvPr/>
        </p:nvSpPr>
        <p:spPr>
          <a:xfrm>
            <a:off x="173197" y="2495005"/>
            <a:ext cx="3995058" cy="2308324"/>
          </a:xfrm>
          <a:prstGeom prst="rect">
            <a:avLst/>
          </a:prstGeom>
          <a:solidFill>
            <a:schemeClr val="tx2">
              <a:lumMod val="40000"/>
              <a:lumOff val="60000"/>
            </a:schemeClr>
          </a:solidFill>
          <a:ln>
            <a:solidFill>
              <a:schemeClr val="tx1"/>
            </a:solidFill>
          </a:ln>
        </p:spPr>
        <p:txBody>
          <a:bodyPr wrap="square" rtlCol="0">
            <a:spAutoFit/>
          </a:bodyPr>
          <a:lstStyle/>
          <a:p>
            <a:r>
              <a:rPr lang="en-GB" sz="2400" dirty="0"/>
              <a:t>How does Hopper create mood and feeling in his work? </a:t>
            </a:r>
          </a:p>
          <a:p>
            <a:endParaRPr lang="en-GB" sz="2400" dirty="0"/>
          </a:p>
          <a:p>
            <a:r>
              <a:rPr lang="en-GB" sz="2400" dirty="0"/>
              <a:t>Does his painting raise any questions?</a:t>
            </a:r>
          </a:p>
          <a:p>
            <a:r>
              <a:rPr lang="en-GB" sz="2400" dirty="0"/>
              <a:t>List your ideas. </a:t>
            </a:r>
          </a:p>
        </p:txBody>
      </p:sp>
      <p:sp>
        <p:nvSpPr>
          <p:cNvPr id="7" name="TextBox 6"/>
          <p:cNvSpPr txBox="1"/>
          <p:nvPr/>
        </p:nvSpPr>
        <p:spPr>
          <a:xfrm>
            <a:off x="5486400" y="6460678"/>
            <a:ext cx="5003074" cy="369332"/>
          </a:xfrm>
          <a:prstGeom prst="rect">
            <a:avLst/>
          </a:prstGeom>
          <a:noFill/>
        </p:spPr>
        <p:txBody>
          <a:bodyPr wrap="square" rtlCol="0">
            <a:spAutoFit/>
          </a:bodyPr>
          <a:lstStyle/>
          <a:p>
            <a:r>
              <a:rPr lang="en-GB" dirty="0"/>
              <a:t>Sunday, 1926 </a:t>
            </a:r>
          </a:p>
        </p:txBody>
      </p:sp>
    </p:spTree>
    <p:extLst>
      <p:ext uri="{BB962C8B-B14F-4D97-AF65-F5344CB8AC3E}">
        <p14:creationId xmlns:p14="http://schemas.microsoft.com/office/powerpoint/2010/main" val="1562674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548" y="307793"/>
            <a:ext cx="4987834" cy="383290"/>
          </a:xfrm>
          <a:solidFill>
            <a:schemeClr val="tx2">
              <a:lumMod val="40000"/>
              <a:lumOff val="60000"/>
            </a:schemeClr>
          </a:solidFill>
        </p:spPr>
        <p:txBody>
          <a:bodyPr>
            <a:normAutofit fontScale="90000"/>
          </a:bodyPr>
          <a:lstStyle/>
          <a:p>
            <a:r>
              <a:rPr lang="en-GB" dirty="0"/>
              <a:t>Windows/Vitrines </a:t>
            </a:r>
          </a:p>
        </p:txBody>
      </p:sp>
      <p:sp>
        <p:nvSpPr>
          <p:cNvPr id="3" name="Content Placeholder 2"/>
          <p:cNvSpPr>
            <a:spLocks noGrp="1"/>
          </p:cNvSpPr>
          <p:nvPr>
            <p:ph idx="1"/>
          </p:nvPr>
        </p:nvSpPr>
        <p:spPr>
          <a:xfrm>
            <a:off x="252548" y="1066710"/>
            <a:ext cx="6912429" cy="1382894"/>
          </a:xfrm>
          <a:ln>
            <a:solidFill>
              <a:schemeClr val="accent1"/>
            </a:solidFill>
          </a:ln>
        </p:spPr>
        <p:txBody>
          <a:bodyPr/>
          <a:lstStyle/>
          <a:p>
            <a:pPr marL="0" indent="0">
              <a:buNone/>
            </a:pPr>
            <a:r>
              <a:rPr lang="en-GB" dirty="0"/>
              <a:t>Vitrine A large, glass cabinet used for displaying </a:t>
            </a:r>
            <a:r>
              <a:rPr lang="en-GB" b="1" dirty="0"/>
              <a:t>art</a:t>
            </a:r>
            <a:r>
              <a:rPr lang="en-GB" dirty="0"/>
              <a:t> objects.</a:t>
            </a:r>
          </a:p>
        </p:txBody>
      </p:sp>
      <p:pic>
        <p:nvPicPr>
          <p:cNvPr id="4" name="Picture 3"/>
          <p:cNvPicPr>
            <a:picLocks noChangeAspect="1"/>
          </p:cNvPicPr>
          <p:nvPr/>
        </p:nvPicPr>
        <p:blipFill>
          <a:blip r:embed="rId2"/>
          <a:stretch>
            <a:fillRect/>
          </a:stretch>
        </p:blipFill>
        <p:spPr>
          <a:xfrm>
            <a:off x="7333161" y="177007"/>
            <a:ext cx="4762500" cy="3162300"/>
          </a:xfrm>
          <a:prstGeom prst="rect">
            <a:avLst/>
          </a:prstGeom>
        </p:spPr>
      </p:pic>
      <p:pic>
        <p:nvPicPr>
          <p:cNvPr id="5" name="Picture 4"/>
          <p:cNvPicPr>
            <a:picLocks noChangeAspect="1"/>
          </p:cNvPicPr>
          <p:nvPr/>
        </p:nvPicPr>
        <p:blipFill>
          <a:blip r:embed="rId3"/>
          <a:stretch>
            <a:fillRect/>
          </a:stretch>
        </p:blipFill>
        <p:spPr>
          <a:xfrm>
            <a:off x="84364" y="2259875"/>
            <a:ext cx="4232365" cy="3174274"/>
          </a:xfrm>
          <a:prstGeom prst="rect">
            <a:avLst/>
          </a:prstGeom>
        </p:spPr>
      </p:pic>
      <p:pic>
        <p:nvPicPr>
          <p:cNvPr id="6" name="Picture 5"/>
          <p:cNvPicPr>
            <a:picLocks noChangeAspect="1"/>
          </p:cNvPicPr>
          <p:nvPr/>
        </p:nvPicPr>
        <p:blipFill>
          <a:blip r:embed="rId4"/>
          <a:stretch>
            <a:fillRect/>
          </a:stretch>
        </p:blipFill>
        <p:spPr>
          <a:xfrm>
            <a:off x="9119938" y="2825231"/>
            <a:ext cx="2975723" cy="3863661"/>
          </a:xfrm>
          <a:prstGeom prst="rect">
            <a:avLst/>
          </a:prstGeom>
        </p:spPr>
      </p:pic>
      <p:pic>
        <p:nvPicPr>
          <p:cNvPr id="7" name="Picture 6"/>
          <p:cNvPicPr>
            <a:picLocks noChangeAspect="1"/>
          </p:cNvPicPr>
          <p:nvPr/>
        </p:nvPicPr>
        <p:blipFill>
          <a:blip r:embed="rId5"/>
          <a:stretch>
            <a:fillRect/>
          </a:stretch>
        </p:blipFill>
        <p:spPr>
          <a:xfrm>
            <a:off x="3241424" y="3240600"/>
            <a:ext cx="4988176" cy="3317340"/>
          </a:xfrm>
          <a:prstGeom prst="rect">
            <a:avLst/>
          </a:prstGeom>
        </p:spPr>
      </p:pic>
    </p:spTree>
    <p:extLst>
      <p:ext uri="{BB962C8B-B14F-4D97-AF65-F5344CB8AC3E}">
        <p14:creationId xmlns:p14="http://schemas.microsoft.com/office/powerpoint/2010/main" val="1623340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306411" y="4316046"/>
            <a:ext cx="7666515" cy="2277260"/>
          </a:xfrm>
          <a:ln>
            <a:solidFill>
              <a:schemeClr val="tx1"/>
            </a:solidFill>
          </a:ln>
        </p:spPr>
        <p:txBody>
          <a:bodyPr>
            <a:normAutofit fontScale="70000" lnSpcReduction="20000"/>
          </a:bodyPr>
          <a:lstStyle/>
          <a:p>
            <a:pPr marL="0" indent="0">
              <a:buNone/>
            </a:pPr>
            <a:r>
              <a:rPr lang="en-GB" dirty="0"/>
              <a:t>TASK </a:t>
            </a:r>
          </a:p>
          <a:p>
            <a:pPr marL="0" indent="0">
              <a:buNone/>
            </a:pPr>
            <a:r>
              <a:rPr lang="en-GB" dirty="0"/>
              <a:t>Write a short proposal to a gallery curator about how your work should be displayed in a gallery space. Alternatively, you could opt to display your work outside as a public installation. Use sketches if it helps. </a:t>
            </a:r>
          </a:p>
          <a:p>
            <a:pPr marL="0" indent="0">
              <a:buNone/>
            </a:pPr>
            <a:endParaRPr lang="en-GB" dirty="0"/>
          </a:p>
          <a:p>
            <a:pPr marL="0" indent="0">
              <a:buNone/>
            </a:pPr>
            <a:r>
              <a:rPr lang="en-GB" u="sng" dirty="0"/>
              <a:t>This is a proposal, so can be ambitious with your display ideas. Think about how you would like the audience to see your work. </a:t>
            </a:r>
          </a:p>
          <a:p>
            <a:pPr marL="0" indent="0">
              <a:buNone/>
            </a:pPr>
            <a:endParaRPr lang="en-GB" dirty="0">
              <a:solidFill>
                <a:schemeClr val="bg1"/>
              </a:solidFill>
            </a:endParaRPr>
          </a:p>
          <a:p>
            <a:pPr marL="0" indent="0">
              <a:buNone/>
            </a:pPr>
            <a:endParaRPr lang="en-GB" dirty="0">
              <a:solidFill>
                <a:schemeClr val="bg1"/>
              </a:solidFill>
            </a:endParaRPr>
          </a:p>
          <a:p>
            <a:pPr marL="0" indent="0">
              <a:buNone/>
            </a:pPr>
            <a:endParaRPr lang="en-GB" dirty="0">
              <a:solidFill>
                <a:schemeClr val="bg1"/>
              </a:solidFill>
            </a:endParaRPr>
          </a:p>
          <a:p>
            <a:pPr marL="0" indent="0">
              <a:buNone/>
            </a:pPr>
            <a:endParaRPr lang="en-GB" dirty="0">
              <a:solidFill>
                <a:schemeClr val="bg1"/>
              </a:solidFill>
            </a:endParaRPr>
          </a:p>
        </p:txBody>
      </p:sp>
      <p:pic>
        <p:nvPicPr>
          <p:cNvPr id="4" name="Picture 3"/>
          <p:cNvPicPr>
            <a:picLocks noChangeAspect="1"/>
          </p:cNvPicPr>
          <p:nvPr/>
        </p:nvPicPr>
        <p:blipFill>
          <a:blip r:embed="rId2"/>
          <a:stretch>
            <a:fillRect/>
          </a:stretch>
        </p:blipFill>
        <p:spPr>
          <a:xfrm>
            <a:off x="1129464" y="153194"/>
            <a:ext cx="5800725" cy="3848100"/>
          </a:xfrm>
          <a:prstGeom prst="rect">
            <a:avLst/>
          </a:prstGeom>
        </p:spPr>
      </p:pic>
      <p:pic>
        <p:nvPicPr>
          <p:cNvPr id="5" name="Picture 4"/>
          <p:cNvPicPr>
            <a:picLocks noChangeAspect="1"/>
          </p:cNvPicPr>
          <p:nvPr/>
        </p:nvPicPr>
        <p:blipFill>
          <a:blip r:embed="rId3"/>
          <a:stretch>
            <a:fillRect/>
          </a:stretch>
        </p:blipFill>
        <p:spPr>
          <a:xfrm>
            <a:off x="8095655" y="153194"/>
            <a:ext cx="3970478" cy="2633946"/>
          </a:xfrm>
          <a:prstGeom prst="rect">
            <a:avLst/>
          </a:prstGeom>
        </p:spPr>
      </p:pic>
      <p:pic>
        <p:nvPicPr>
          <p:cNvPr id="7" name="Picture 6"/>
          <p:cNvPicPr>
            <a:picLocks noChangeAspect="1"/>
          </p:cNvPicPr>
          <p:nvPr/>
        </p:nvPicPr>
        <p:blipFill>
          <a:blip r:embed="rId4"/>
          <a:stretch>
            <a:fillRect/>
          </a:stretch>
        </p:blipFill>
        <p:spPr>
          <a:xfrm>
            <a:off x="8095655" y="2999072"/>
            <a:ext cx="3970478" cy="2633946"/>
          </a:xfrm>
          <a:prstGeom prst="rect">
            <a:avLst/>
          </a:prstGeom>
        </p:spPr>
      </p:pic>
    </p:spTree>
    <p:extLst>
      <p:ext uri="{BB962C8B-B14F-4D97-AF65-F5344CB8AC3E}">
        <p14:creationId xmlns:p14="http://schemas.microsoft.com/office/powerpoint/2010/main" val="3546233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9568" y="644575"/>
            <a:ext cx="4586990" cy="4955203"/>
          </a:xfrm>
          <a:prstGeom prst="rect">
            <a:avLst/>
          </a:prstGeom>
          <a:solidFill>
            <a:schemeClr val="tx2">
              <a:lumMod val="40000"/>
              <a:lumOff val="60000"/>
            </a:schemeClr>
          </a:solidFill>
        </p:spPr>
        <p:txBody>
          <a:bodyPr wrap="square" rtlCol="0">
            <a:spAutoFit/>
          </a:bodyPr>
          <a:lstStyle/>
          <a:p>
            <a:r>
              <a:rPr lang="en-GB" sz="2800" dirty="0"/>
              <a:t>Well Done, Year 11. </a:t>
            </a:r>
          </a:p>
          <a:p>
            <a:endParaRPr lang="en-GB" sz="2800" dirty="0"/>
          </a:p>
          <a:p>
            <a:r>
              <a:rPr lang="en-GB" sz="2800" dirty="0"/>
              <a:t>You have completed the Fine Art Bridging Course. Keep your work safe and bring it back to us when you return to school. We look forward to seeing what you have created.  </a:t>
            </a:r>
          </a:p>
          <a:p>
            <a:endParaRPr lang="en-GB" sz="2800" dirty="0"/>
          </a:p>
          <a:p>
            <a:r>
              <a:rPr lang="en-GB" sz="2800" dirty="0"/>
              <a:t>Take Care </a:t>
            </a:r>
            <a:r>
              <a:rPr lang="en-GB" sz="2800" dirty="0">
                <a:sym typeface="Wingdings" panose="05000000000000000000" pitchFamily="2" charset="2"/>
              </a:rPr>
              <a:t> </a:t>
            </a:r>
            <a:endParaRPr lang="en-GB" sz="2800" dirty="0"/>
          </a:p>
          <a:p>
            <a:endParaRPr lang="en-GB" dirty="0"/>
          </a:p>
          <a:p>
            <a:endParaRPr lang="en-GB" dirty="0"/>
          </a:p>
        </p:txBody>
      </p:sp>
      <p:pic>
        <p:nvPicPr>
          <p:cNvPr id="4" name="Picture 3"/>
          <p:cNvPicPr>
            <a:picLocks noChangeAspect="1"/>
          </p:cNvPicPr>
          <p:nvPr/>
        </p:nvPicPr>
        <p:blipFill>
          <a:blip r:embed="rId2"/>
          <a:stretch>
            <a:fillRect/>
          </a:stretch>
        </p:blipFill>
        <p:spPr>
          <a:xfrm>
            <a:off x="5852700" y="349160"/>
            <a:ext cx="5476875" cy="4095750"/>
          </a:xfrm>
          <a:prstGeom prst="rect">
            <a:avLst/>
          </a:prstGeom>
        </p:spPr>
      </p:pic>
      <p:sp>
        <p:nvSpPr>
          <p:cNvPr id="5" name="Rectangle 4"/>
          <p:cNvSpPr/>
          <p:nvPr/>
        </p:nvSpPr>
        <p:spPr>
          <a:xfrm>
            <a:off x="6095998" y="4676448"/>
            <a:ext cx="4990277" cy="923330"/>
          </a:xfrm>
          <a:prstGeom prst="rect">
            <a:avLst/>
          </a:prstGeom>
          <a:ln>
            <a:solidFill>
              <a:schemeClr val="tx1"/>
            </a:solidFill>
          </a:ln>
        </p:spPr>
        <p:txBody>
          <a:bodyPr wrap="none">
            <a:spAutoFit/>
          </a:bodyPr>
          <a:lstStyle/>
          <a:p>
            <a:r>
              <a:rPr lang="en-GB" dirty="0">
                <a:hlinkClick r:id="rId3"/>
              </a:rPr>
              <a:t>Just for fun, you can watch Bob Ross at work. </a:t>
            </a:r>
          </a:p>
          <a:p>
            <a:endParaRPr lang="en-GB" dirty="0">
              <a:hlinkClick r:id="rId3"/>
            </a:endParaRPr>
          </a:p>
          <a:p>
            <a:r>
              <a:rPr lang="en-GB" dirty="0">
                <a:hlinkClick r:id="rId3"/>
              </a:rPr>
              <a:t>https://www.youtube.com/watch?v=mT0RNrTDHkI</a:t>
            </a:r>
            <a:endParaRPr lang="en-GB" dirty="0"/>
          </a:p>
        </p:txBody>
      </p:sp>
    </p:spTree>
    <p:extLst>
      <p:ext uri="{BB962C8B-B14F-4D97-AF65-F5344CB8AC3E}">
        <p14:creationId xmlns:p14="http://schemas.microsoft.com/office/powerpoint/2010/main" val="1008776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8823" y="235131"/>
            <a:ext cx="6426925" cy="7294305"/>
          </a:xfrm>
          <a:prstGeom prst="rect">
            <a:avLst/>
          </a:prstGeom>
          <a:noFill/>
          <a:ln>
            <a:solidFill>
              <a:schemeClr val="tx1"/>
            </a:solidFill>
          </a:ln>
        </p:spPr>
        <p:txBody>
          <a:bodyPr wrap="square" lIns="91440" tIns="45720" rIns="91440" bIns="45720" rtlCol="0" anchor="t">
            <a:spAutoFit/>
          </a:bodyPr>
          <a:lstStyle/>
          <a:p>
            <a:r>
              <a:rPr lang="en-GB" dirty="0">
                <a:cs typeface="Calibri"/>
              </a:rPr>
              <a:t>Galleries </a:t>
            </a:r>
            <a:endParaRPr lang="en-GB" dirty="0"/>
          </a:p>
          <a:p>
            <a:endParaRPr lang="en-GB" dirty="0">
              <a:cs typeface="Calibri" panose="020F0502020204030204"/>
            </a:endParaRPr>
          </a:p>
          <a:p>
            <a:r>
              <a:rPr lang="en-GB" dirty="0">
                <a:cs typeface="Calibri" panose="020F0502020204030204"/>
              </a:rPr>
              <a:t>Get out and see some artwork. See the local galleries or if you are on holiday have a look around the area. </a:t>
            </a:r>
          </a:p>
          <a:p>
            <a:endParaRPr lang="en-GB" dirty="0"/>
          </a:p>
          <a:p>
            <a:r>
              <a:rPr lang="en-GB" dirty="0"/>
              <a:t> </a:t>
            </a:r>
            <a:r>
              <a:rPr lang="en-GB" dirty="0">
                <a:hlinkClick r:id="rId2"/>
              </a:rPr>
              <a:t>mustseemuseums.org.uk</a:t>
            </a:r>
            <a:r>
              <a:rPr lang="en-GB" dirty="0"/>
              <a:t> </a:t>
            </a:r>
          </a:p>
          <a:p>
            <a:r>
              <a:rPr lang="en-GB" dirty="0"/>
              <a:t>Hatton Gallery </a:t>
            </a:r>
          </a:p>
          <a:p>
            <a:endParaRPr lang="en-GB" dirty="0"/>
          </a:p>
          <a:p>
            <a:endParaRPr lang="en-GB" dirty="0"/>
          </a:p>
          <a:p>
            <a:r>
              <a:rPr lang="en-GB" dirty="0">
                <a:hlinkClick r:id="rId3"/>
              </a:rPr>
              <a:t>https://laingartgallery.org.uk/whats-on/explore-the-laing-art-gallery-from-home</a:t>
            </a:r>
            <a:endParaRPr lang="en-GB" dirty="0"/>
          </a:p>
          <a:p>
            <a:r>
              <a:rPr lang="en-GB" dirty="0"/>
              <a:t>Laing Gallery </a:t>
            </a:r>
          </a:p>
          <a:p>
            <a:endParaRPr lang="en-GB" dirty="0"/>
          </a:p>
          <a:p>
            <a:endParaRPr lang="en-GB" dirty="0"/>
          </a:p>
          <a:p>
            <a:r>
              <a:rPr lang="en-GB" dirty="0">
                <a:hlinkClick r:id="rId4"/>
              </a:rPr>
              <a:t>https://baltic.art/</a:t>
            </a:r>
            <a:endParaRPr lang="en-GB" dirty="0"/>
          </a:p>
          <a:p>
            <a:r>
              <a:rPr lang="en-GB" dirty="0"/>
              <a:t>Baltic Contemporary Art Virtual Tours </a:t>
            </a:r>
          </a:p>
          <a:p>
            <a:endParaRPr lang="en-GB" dirty="0"/>
          </a:p>
          <a:p>
            <a:endParaRPr lang="en-GB" dirty="0"/>
          </a:p>
          <a:p>
            <a:r>
              <a:rPr lang="en-GB" dirty="0">
                <a:hlinkClick r:id="rId5"/>
              </a:rPr>
              <a:t>https://www.nationalgallery.org.uk/visiting/virtual-tours</a:t>
            </a:r>
            <a:endParaRPr lang="en-GB" dirty="0"/>
          </a:p>
          <a:p>
            <a:r>
              <a:rPr lang="en-GB" dirty="0"/>
              <a:t>National Gallery </a:t>
            </a:r>
          </a:p>
          <a:p>
            <a:endParaRPr lang="en-GB" dirty="0"/>
          </a:p>
          <a:p>
            <a:r>
              <a:rPr lang="en-GB" dirty="0">
                <a:hlinkClick r:id="rId6"/>
              </a:rPr>
              <a:t>https://www.theguardian.com/travel/2020/mar/23/10-of-the-worlds-best-virtual-museum-and-art-gallery-tours</a:t>
            </a:r>
            <a:endParaRPr lang="en-GB" dirty="0"/>
          </a:p>
          <a:p>
            <a:endParaRPr lang="en-GB" dirty="0"/>
          </a:p>
          <a:p>
            <a:endParaRPr lang="en-GB" dirty="0"/>
          </a:p>
        </p:txBody>
      </p:sp>
    </p:spTree>
    <p:extLst>
      <p:ext uri="{BB962C8B-B14F-4D97-AF65-F5344CB8AC3E}">
        <p14:creationId xmlns:p14="http://schemas.microsoft.com/office/powerpoint/2010/main" val="1715489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3509" y="235131"/>
            <a:ext cx="5812972" cy="4801314"/>
          </a:xfrm>
          <a:prstGeom prst="rect">
            <a:avLst/>
          </a:prstGeom>
          <a:ln>
            <a:solidFill>
              <a:schemeClr val="tx1"/>
            </a:solidFill>
          </a:ln>
        </p:spPr>
        <p:txBody>
          <a:bodyPr wrap="square">
            <a:spAutoFit/>
          </a:bodyPr>
          <a:lstStyle/>
          <a:p>
            <a:r>
              <a:rPr lang="en-GB" dirty="0">
                <a:solidFill>
                  <a:srgbClr val="484E46"/>
                </a:solidFill>
                <a:latin typeface="Georgia" panose="02040502050405020303" pitchFamily="18" charset="0"/>
              </a:rPr>
              <a:t>‘They appear to accept their fate </a:t>
            </a:r>
            <a:r>
              <a:rPr lang="en-GB" b="1" dirty="0">
                <a:solidFill>
                  <a:srgbClr val="484E46"/>
                </a:solidFill>
                <a:latin typeface="Georgia" panose="02040502050405020303" pitchFamily="18" charset="0"/>
              </a:rPr>
              <a:t>passively</a:t>
            </a:r>
            <a:r>
              <a:rPr lang="en-GB" dirty="0">
                <a:solidFill>
                  <a:srgbClr val="484E46"/>
                </a:solidFill>
                <a:latin typeface="Georgia" panose="02040502050405020303" pitchFamily="18" charset="0"/>
              </a:rPr>
              <a:t>. The world they live in is </a:t>
            </a:r>
            <a:r>
              <a:rPr lang="en-GB" b="1" dirty="0">
                <a:solidFill>
                  <a:srgbClr val="484E46"/>
                </a:solidFill>
                <a:latin typeface="Georgia" panose="02040502050405020303" pitchFamily="18" charset="0"/>
              </a:rPr>
              <a:t>strangely static</a:t>
            </a:r>
            <a:r>
              <a:rPr lang="en-GB" dirty="0">
                <a:solidFill>
                  <a:srgbClr val="484E46"/>
                </a:solidFill>
                <a:latin typeface="Georgia" panose="02040502050405020303" pitchFamily="18" charset="0"/>
              </a:rPr>
              <a:t>, the streets largely </a:t>
            </a:r>
            <a:r>
              <a:rPr lang="en-GB" b="1" dirty="0">
                <a:solidFill>
                  <a:srgbClr val="484E46"/>
                </a:solidFill>
                <a:latin typeface="Georgia" panose="02040502050405020303" pitchFamily="18" charset="0"/>
              </a:rPr>
              <a:t>empty</a:t>
            </a:r>
            <a:r>
              <a:rPr lang="en-GB" dirty="0">
                <a:solidFill>
                  <a:srgbClr val="484E46"/>
                </a:solidFill>
                <a:latin typeface="Georgia" panose="02040502050405020303" pitchFamily="18" charset="0"/>
              </a:rPr>
              <a:t> of </a:t>
            </a:r>
            <a:r>
              <a:rPr lang="en-GB" dirty="0" err="1">
                <a:solidFill>
                  <a:srgbClr val="484E46"/>
                </a:solidFill>
                <a:latin typeface="Georgia" panose="02040502050405020303" pitchFamily="18" charset="0"/>
              </a:rPr>
              <a:t>passersby</a:t>
            </a:r>
            <a:r>
              <a:rPr lang="en-GB" dirty="0">
                <a:solidFill>
                  <a:srgbClr val="484E46"/>
                </a:solidFill>
                <a:latin typeface="Georgia" panose="02040502050405020303" pitchFamily="18" charset="0"/>
              </a:rPr>
              <a:t>, hardly a car or truck on the road. No tourist, no stranger has strayed into this silent world. All the windows are </a:t>
            </a:r>
            <a:r>
              <a:rPr lang="en-GB" b="1" dirty="0">
                <a:solidFill>
                  <a:srgbClr val="484E46"/>
                </a:solidFill>
                <a:latin typeface="Georgia" panose="02040502050405020303" pitchFamily="18" charset="0"/>
              </a:rPr>
              <a:t>closed</a:t>
            </a:r>
            <a:r>
              <a:rPr lang="en-GB" dirty="0">
                <a:solidFill>
                  <a:srgbClr val="484E46"/>
                </a:solidFill>
                <a:latin typeface="Georgia" panose="02040502050405020303" pitchFamily="18" charset="0"/>
              </a:rPr>
              <a:t>, and </a:t>
            </a:r>
            <a:r>
              <a:rPr lang="en-GB" b="1" dirty="0">
                <a:solidFill>
                  <a:srgbClr val="484E46"/>
                </a:solidFill>
                <a:latin typeface="Georgia" panose="02040502050405020303" pitchFamily="18" charset="0"/>
              </a:rPr>
              <a:t>no movement </a:t>
            </a:r>
            <a:r>
              <a:rPr lang="en-GB" dirty="0">
                <a:solidFill>
                  <a:srgbClr val="484E46"/>
                </a:solidFill>
                <a:latin typeface="Georgia" panose="02040502050405020303" pitchFamily="18" charset="0"/>
              </a:rPr>
              <a:t>is detectable behind them. It seems to be perpetually Sunday, the </a:t>
            </a:r>
            <a:r>
              <a:rPr lang="en-GB" b="1" dirty="0">
                <a:solidFill>
                  <a:srgbClr val="484E46"/>
                </a:solidFill>
                <a:latin typeface="Georgia" panose="02040502050405020303" pitchFamily="18" charset="0"/>
              </a:rPr>
              <a:t>city abandoned </a:t>
            </a:r>
            <a:r>
              <a:rPr lang="en-GB" dirty="0">
                <a:solidFill>
                  <a:srgbClr val="484E46"/>
                </a:solidFill>
                <a:latin typeface="Georgia" panose="02040502050405020303" pitchFamily="18" charset="0"/>
              </a:rPr>
              <a:t>(or asleep), and for the old man sitting in his shirtsleeves on the sidewalk in Sunday, 1926, this Sunday </a:t>
            </a:r>
            <a:r>
              <a:rPr lang="en-GB" b="1" dirty="0">
                <a:solidFill>
                  <a:srgbClr val="484E46"/>
                </a:solidFill>
                <a:latin typeface="Georgia" panose="02040502050405020303" pitchFamily="18" charset="0"/>
              </a:rPr>
              <a:t>emptiness</a:t>
            </a:r>
            <a:r>
              <a:rPr lang="en-GB" dirty="0">
                <a:solidFill>
                  <a:srgbClr val="484E46"/>
                </a:solidFill>
                <a:latin typeface="Georgia" panose="02040502050405020303" pitchFamily="18" charset="0"/>
              </a:rPr>
              <a:t> is apparently even harder to bear than the weekday vacuum, even more meaningless, more of a dead end. This is a world without a future. And perhaps the oddest thing of all - it includes no children. Hopper never portrayed a child. His is a world of adults condemned to extinction, and conscious of the fact.’</a:t>
            </a:r>
          </a:p>
          <a:p>
            <a:endParaRPr lang="en-GB" dirty="0">
              <a:solidFill>
                <a:srgbClr val="484E46"/>
              </a:solidFill>
              <a:latin typeface="Georgia" panose="02040502050405020303" pitchFamily="18" charset="0"/>
            </a:endParaRPr>
          </a:p>
          <a:p>
            <a:r>
              <a:rPr lang="en-GB" dirty="0">
                <a:hlinkClick r:id="rId2" tooltip="Sunday, 1926 by Edward Hopper"/>
              </a:rPr>
              <a:t>Courtesy of </a:t>
            </a:r>
            <a:r>
              <a:rPr lang="en-GB" dirty="0">
                <a:hlinkClick r:id="rId3" tooltip="Sunday, 1926 by Edward Hopper"/>
              </a:rPr>
              <a:t>www.EdwardHopper.net</a:t>
            </a:r>
            <a:endParaRPr lang="en-GB" dirty="0"/>
          </a:p>
        </p:txBody>
      </p:sp>
      <p:sp>
        <p:nvSpPr>
          <p:cNvPr id="6" name="Rectangle 5"/>
          <p:cNvSpPr/>
          <p:nvPr/>
        </p:nvSpPr>
        <p:spPr>
          <a:xfrm>
            <a:off x="385355" y="5402439"/>
            <a:ext cx="11482251" cy="923330"/>
          </a:xfrm>
          <a:prstGeom prst="rect">
            <a:avLst/>
          </a:prstGeom>
          <a:ln>
            <a:solidFill>
              <a:schemeClr val="tx1"/>
            </a:solidFill>
          </a:ln>
        </p:spPr>
        <p:txBody>
          <a:bodyPr wrap="square">
            <a:spAutoFit/>
          </a:bodyPr>
          <a:lstStyle/>
          <a:p>
            <a:r>
              <a:rPr lang="en-GB" dirty="0">
                <a:solidFill>
                  <a:srgbClr val="484E46"/>
                </a:solidFill>
                <a:latin typeface="Georgia" panose="02040502050405020303" pitchFamily="18" charset="0"/>
              </a:rPr>
              <a:t>You will notice in a number of Hoppers paintings the subject is sat waiting. There is empty space around his subject, creating solitude.  Apparently, Hopper suffered from Chronic boredom which often stifled his urge to paint. </a:t>
            </a:r>
            <a:r>
              <a:rPr lang="en-GB" b="1" dirty="0">
                <a:solidFill>
                  <a:srgbClr val="484E46"/>
                </a:solidFill>
                <a:latin typeface="Georgia" panose="02040502050405020303" pitchFamily="18" charset="0"/>
              </a:rPr>
              <a:t>Does this all sound familiar to some of you at the moment? </a:t>
            </a:r>
          </a:p>
        </p:txBody>
      </p:sp>
      <p:pic>
        <p:nvPicPr>
          <p:cNvPr id="8" name="Picture 7"/>
          <p:cNvPicPr>
            <a:picLocks noChangeAspect="1"/>
          </p:cNvPicPr>
          <p:nvPr/>
        </p:nvPicPr>
        <p:blipFill>
          <a:blip r:embed="rId4"/>
          <a:stretch>
            <a:fillRect/>
          </a:stretch>
        </p:blipFill>
        <p:spPr>
          <a:xfrm>
            <a:off x="6552452" y="235131"/>
            <a:ext cx="5282497" cy="4603766"/>
          </a:xfrm>
          <a:prstGeom prst="rect">
            <a:avLst/>
          </a:prstGeom>
        </p:spPr>
      </p:pic>
      <p:sp>
        <p:nvSpPr>
          <p:cNvPr id="9" name="TextBox 8"/>
          <p:cNvSpPr txBox="1"/>
          <p:nvPr/>
        </p:nvSpPr>
        <p:spPr>
          <a:xfrm>
            <a:off x="6831875" y="4936002"/>
            <a:ext cx="5003074" cy="369332"/>
          </a:xfrm>
          <a:prstGeom prst="rect">
            <a:avLst/>
          </a:prstGeom>
          <a:noFill/>
        </p:spPr>
        <p:txBody>
          <a:bodyPr wrap="square" rtlCol="0">
            <a:spAutoFit/>
          </a:bodyPr>
          <a:lstStyle/>
          <a:p>
            <a:r>
              <a:rPr lang="en-GB" dirty="0"/>
              <a:t>Sunday, 1926 </a:t>
            </a:r>
          </a:p>
        </p:txBody>
      </p:sp>
    </p:spTree>
    <p:extLst>
      <p:ext uri="{BB962C8B-B14F-4D97-AF65-F5344CB8AC3E}">
        <p14:creationId xmlns:p14="http://schemas.microsoft.com/office/powerpoint/2010/main" val="489969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715570" y="347947"/>
            <a:ext cx="3149033" cy="2363035"/>
          </a:xfrm>
          <a:prstGeom prst="rect">
            <a:avLst/>
          </a:prstGeom>
        </p:spPr>
      </p:pic>
      <p:sp>
        <p:nvSpPr>
          <p:cNvPr id="2" name="Title 1"/>
          <p:cNvSpPr>
            <a:spLocks noGrp="1"/>
          </p:cNvSpPr>
          <p:nvPr>
            <p:ph type="title"/>
          </p:nvPr>
        </p:nvSpPr>
        <p:spPr>
          <a:xfrm>
            <a:off x="243114" y="147412"/>
            <a:ext cx="6457724" cy="592818"/>
          </a:xfrm>
          <a:solidFill>
            <a:schemeClr val="accent1">
              <a:lumMod val="40000"/>
              <a:lumOff val="60000"/>
            </a:schemeClr>
          </a:solidFill>
        </p:spPr>
        <p:txBody>
          <a:bodyPr>
            <a:normAutofit fontScale="90000"/>
          </a:bodyPr>
          <a:lstStyle/>
          <a:p>
            <a:r>
              <a:rPr lang="en-GB" dirty="0"/>
              <a:t>Week 4  FINE ART Outline </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537175832"/>
              </p:ext>
            </p:extLst>
          </p:nvPr>
        </p:nvGraphicFramePr>
        <p:xfrm>
          <a:off x="393931" y="953588"/>
          <a:ext cx="4792662" cy="4937760"/>
        </p:xfrm>
        <a:graphic>
          <a:graphicData uri="http://schemas.openxmlformats.org/drawingml/2006/table">
            <a:tbl>
              <a:tblPr firstRow="1" firstCol="1" bandRow="1">
                <a:tableStyleId>{5C22544A-7EE6-4342-B048-85BDC9FD1C3A}</a:tableStyleId>
              </a:tblPr>
              <a:tblGrid>
                <a:gridCol w="4792662">
                  <a:extLst>
                    <a:ext uri="{9D8B030D-6E8A-4147-A177-3AD203B41FA5}">
                      <a16:colId xmlns:a16="http://schemas.microsoft.com/office/drawing/2014/main" val="3084309713"/>
                    </a:ext>
                  </a:extLst>
                </a:gridCol>
              </a:tblGrid>
              <a:tr h="4820193">
                <a:tc>
                  <a:txBody>
                    <a:bodyPr/>
                    <a:lstStyle/>
                    <a:p>
                      <a:pPr marL="342900" lvl="0" indent="-342900" algn="just">
                        <a:spcAft>
                          <a:spcPts val="0"/>
                        </a:spcAft>
                        <a:buFont typeface="Symbol" panose="05050102010706020507" pitchFamily="18" charset="2"/>
                        <a:buChar char=""/>
                      </a:pPr>
                      <a:r>
                        <a:rPr lang="en-GB" sz="1800" baseline="0" dirty="0">
                          <a:effectLst/>
                        </a:rPr>
                        <a:t>This week you will create a refined piece of work to conclude your ideas so far. Remember we will continue this project in September. </a:t>
                      </a:r>
                    </a:p>
                    <a:p>
                      <a:pPr marL="342900" lvl="0" indent="-342900" algn="just">
                        <a:spcAft>
                          <a:spcPts val="0"/>
                        </a:spcAft>
                        <a:buFont typeface="Symbol" panose="05050102010706020507" pitchFamily="18" charset="2"/>
                        <a:buChar char=""/>
                      </a:pPr>
                      <a:endParaRPr lang="en-GB" sz="1800" baseline="0" dirty="0">
                        <a:effectLst/>
                      </a:endParaRPr>
                    </a:p>
                    <a:p>
                      <a:pPr marL="342900" lvl="0" indent="-342900" algn="just">
                        <a:spcAft>
                          <a:spcPts val="0"/>
                        </a:spcAft>
                        <a:buFont typeface="Symbol" panose="05050102010706020507" pitchFamily="18" charset="2"/>
                        <a:buChar char=""/>
                      </a:pPr>
                      <a:r>
                        <a:rPr lang="en-GB" sz="1800" baseline="0" dirty="0">
                          <a:effectLst/>
                        </a:rPr>
                        <a:t>You will drawn upon your earlier work to help you create a refine piece of work. </a:t>
                      </a:r>
                    </a:p>
                    <a:p>
                      <a:pPr marL="342900" lvl="0" indent="-342900" algn="just">
                        <a:spcAft>
                          <a:spcPts val="0"/>
                        </a:spcAft>
                        <a:buFont typeface="Symbol" panose="05050102010706020507" pitchFamily="18" charset="2"/>
                        <a:buChar char=""/>
                      </a:pPr>
                      <a:endParaRPr lang="en-GB" sz="1800" baseline="0" dirty="0">
                        <a:effectLst/>
                      </a:endParaRPr>
                    </a:p>
                    <a:p>
                      <a:pPr marL="342900" lvl="0" indent="-342900" algn="just">
                        <a:spcAft>
                          <a:spcPts val="0"/>
                        </a:spcAft>
                        <a:buFont typeface="Symbol" panose="05050102010706020507" pitchFamily="18" charset="2"/>
                        <a:buChar char=""/>
                      </a:pPr>
                      <a:r>
                        <a:rPr lang="en-GB" sz="1800" baseline="0" dirty="0">
                          <a:effectLst/>
                        </a:rPr>
                        <a:t>You should use artist research to inform your final piece. </a:t>
                      </a:r>
                    </a:p>
                    <a:p>
                      <a:pPr marL="342900" lvl="0" indent="-342900" algn="just">
                        <a:spcAft>
                          <a:spcPts val="0"/>
                        </a:spcAft>
                        <a:buFont typeface="Symbol" panose="05050102010706020507" pitchFamily="18" charset="2"/>
                        <a:buChar char=""/>
                      </a:pPr>
                      <a:endParaRPr lang="en-GB" sz="1800" baseline="0" dirty="0">
                        <a:effectLst/>
                      </a:endParaRPr>
                    </a:p>
                    <a:p>
                      <a:pPr marL="342900" lvl="0" indent="-342900" algn="just">
                        <a:spcAft>
                          <a:spcPts val="0"/>
                        </a:spcAft>
                        <a:buFont typeface="Symbol" panose="05050102010706020507" pitchFamily="18" charset="2"/>
                        <a:buChar char=""/>
                      </a:pPr>
                      <a:r>
                        <a:rPr lang="en-GB" sz="1800" baseline="0" dirty="0">
                          <a:effectLst/>
                        </a:rPr>
                        <a:t>You will be ambitious with your final piece and consider how you would like to display it.</a:t>
                      </a:r>
                    </a:p>
                    <a:p>
                      <a:pPr marL="342900" lvl="0" indent="-342900" algn="just">
                        <a:spcAft>
                          <a:spcPts val="0"/>
                        </a:spcAft>
                        <a:buFont typeface="Symbol" panose="05050102010706020507" pitchFamily="18" charset="2"/>
                        <a:buChar char=""/>
                      </a:pPr>
                      <a:endParaRPr lang="en-GB" sz="1800" baseline="0" dirty="0">
                        <a:effectLst/>
                      </a:endParaRPr>
                    </a:p>
                    <a:p>
                      <a:pPr marL="342900" lvl="0" indent="-342900" algn="just">
                        <a:spcAft>
                          <a:spcPts val="0"/>
                        </a:spcAft>
                        <a:buFont typeface="Symbol" panose="05050102010706020507" pitchFamily="18" charset="2"/>
                        <a:buChar char=""/>
                      </a:pPr>
                      <a:r>
                        <a:rPr lang="en-GB" sz="1800" baseline="0" dirty="0">
                          <a:effectLst/>
                        </a:rPr>
                        <a:t>Keep in mind the mood you want to portray in your work? What feelings do you want the viewer to feel? </a:t>
                      </a:r>
                    </a:p>
                    <a:p>
                      <a:pPr marL="342900" lvl="0" indent="-342900" algn="just">
                        <a:spcAft>
                          <a:spcPts val="0"/>
                        </a:spcAft>
                        <a:buFont typeface="Symbol" panose="05050102010706020507" pitchFamily="18" charset="2"/>
                        <a:buChar char=""/>
                      </a:pPr>
                      <a:endParaRPr lang="en-GB" sz="1800" baseline="0" dirty="0">
                        <a:effectLst/>
                      </a:endParaRPr>
                    </a:p>
                  </a:txBody>
                  <a:tcPr marL="46834" marR="46834" marT="0" marB="0">
                    <a:solidFill>
                      <a:schemeClr val="tx1"/>
                    </a:solidFill>
                  </a:tcPr>
                </a:tc>
                <a:extLst>
                  <a:ext uri="{0D108BD9-81ED-4DB2-BD59-A6C34878D82A}">
                    <a16:rowId xmlns:a16="http://schemas.microsoft.com/office/drawing/2014/main" val="4010960450"/>
                  </a:ext>
                </a:extLst>
              </a:tr>
            </a:tbl>
          </a:graphicData>
        </a:graphic>
      </p:graphicFrame>
      <p:pic>
        <p:nvPicPr>
          <p:cNvPr id="5" name="Picture 4"/>
          <p:cNvPicPr>
            <a:picLocks noChangeAspect="1"/>
          </p:cNvPicPr>
          <p:nvPr/>
        </p:nvPicPr>
        <p:blipFill>
          <a:blip r:embed="rId3"/>
          <a:stretch>
            <a:fillRect/>
          </a:stretch>
        </p:blipFill>
        <p:spPr>
          <a:xfrm>
            <a:off x="5408957" y="3134691"/>
            <a:ext cx="3786294" cy="2780447"/>
          </a:xfrm>
          <a:prstGeom prst="rect">
            <a:avLst/>
          </a:prstGeom>
        </p:spPr>
      </p:pic>
      <p:pic>
        <p:nvPicPr>
          <p:cNvPr id="9" name="Picture 8"/>
          <p:cNvPicPr>
            <a:picLocks noChangeAspect="1"/>
          </p:cNvPicPr>
          <p:nvPr/>
        </p:nvPicPr>
        <p:blipFill>
          <a:blip r:embed="rId4"/>
          <a:stretch>
            <a:fillRect/>
          </a:stretch>
        </p:blipFill>
        <p:spPr>
          <a:xfrm>
            <a:off x="9393579" y="0"/>
            <a:ext cx="2600325" cy="3429000"/>
          </a:xfrm>
          <a:prstGeom prst="rect">
            <a:avLst/>
          </a:prstGeom>
        </p:spPr>
      </p:pic>
      <p:pic>
        <p:nvPicPr>
          <p:cNvPr id="10" name="Picture 9"/>
          <p:cNvPicPr>
            <a:picLocks noChangeAspect="1"/>
          </p:cNvPicPr>
          <p:nvPr/>
        </p:nvPicPr>
        <p:blipFill>
          <a:blip r:embed="rId5"/>
          <a:stretch>
            <a:fillRect/>
          </a:stretch>
        </p:blipFill>
        <p:spPr>
          <a:xfrm>
            <a:off x="9667899" y="3575131"/>
            <a:ext cx="2075610" cy="3139177"/>
          </a:xfrm>
          <a:prstGeom prst="rect">
            <a:avLst/>
          </a:prstGeom>
        </p:spPr>
      </p:pic>
    </p:spTree>
    <p:extLst>
      <p:ext uri="{BB962C8B-B14F-4D97-AF65-F5344CB8AC3E}">
        <p14:creationId xmlns:p14="http://schemas.microsoft.com/office/powerpoint/2010/main" val="4179487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309" y="182246"/>
            <a:ext cx="4778829" cy="627652"/>
          </a:xfrm>
          <a:solidFill>
            <a:schemeClr val="tx2">
              <a:lumMod val="40000"/>
              <a:lumOff val="60000"/>
            </a:schemeClr>
          </a:solidFill>
        </p:spPr>
        <p:txBody>
          <a:bodyPr>
            <a:normAutofit fontScale="90000"/>
          </a:bodyPr>
          <a:lstStyle/>
          <a:p>
            <a:r>
              <a:rPr lang="en-GB" dirty="0"/>
              <a:t>FINAL DECISIONS </a:t>
            </a:r>
          </a:p>
        </p:txBody>
      </p:sp>
      <p:sp>
        <p:nvSpPr>
          <p:cNvPr id="3" name="Content Placeholder 2"/>
          <p:cNvSpPr>
            <a:spLocks noGrp="1"/>
          </p:cNvSpPr>
          <p:nvPr>
            <p:ph idx="1"/>
          </p:nvPr>
        </p:nvSpPr>
        <p:spPr>
          <a:xfrm>
            <a:off x="446314" y="1280160"/>
            <a:ext cx="5497286" cy="4975180"/>
          </a:xfrm>
          <a:solidFill>
            <a:schemeClr val="tx2">
              <a:lumMod val="40000"/>
              <a:lumOff val="60000"/>
            </a:schemeClr>
          </a:solidFill>
        </p:spPr>
        <p:txBody>
          <a:bodyPr/>
          <a:lstStyle/>
          <a:p>
            <a:pPr marL="0" indent="0">
              <a:buNone/>
            </a:pPr>
            <a:r>
              <a:rPr lang="en-GB" dirty="0"/>
              <a:t>Refer back to earlier research before you make final decision about your final piece.</a:t>
            </a:r>
          </a:p>
          <a:p>
            <a:pPr marL="0" indent="0">
              <a:buNone/>
            </a:pPr>
            <a:endParaRPr lang="en-GB" dirty="0"/>
          </a:p>
          <a:p>
            <a:r>
              <a:rPr lang="en-GB" dirty="0"/>
              <a:t>Look at your set of photographs from Week 1 &amp; 3. </a:t>
            </a:r>
          </a:p>
          <a:p>
            <a:r>
              <a:rPr lang="en-GB" dirty="0"/>
              <a:t>Use your sketches and artist research to work out how you will start your final piece. </a:t>
            </a:r>
          </a:p>
        </p:txBody>
      </p:sp>
      <p:sp>
        <p:nvSpPr>
          <p:cNvPr id="4" name="TextBox 3"/>
          <p:cNvSpPr txBox="1"/>
          <p:nvPr/>
        </p:nvSpPr>
        <p:spPr>
          <a:xfrm>
            <a:off x="9470572" y="339635"/>
            <a:ext cx="2394857" cy="2585323"/>
          </a:xfrm>
          <a:prstGeom prst="rect">
            <a:avLst/>
          </a:prstGeom>
          <a:noFill/>
          <a:ln>
            <a:solidFill>
              <a:schemeClr val="tx1"/>
            </a:solidFill>
          </a:ln>
        </p:spPr>
        <p:txBody>
          <a:bodyPr wrap="square" rtlCol="0">
            <a:spAutoFit/>
          </a:bodyPr>
          <a:lstStyle/>
          <a:p>
            <a:r>
              <a:rPr lang="en-GB" dirty="0"/>
              <a:t>What surface do you have available? </a:t>
            </a:r>
          </a:p>
          <a:p>
            <a:endParaRPr lang="en-GB" dirty="0"/>
          </a:p>
          <a:p>
            <a:r>
              <a:rPr lang="en-GB" dirty="0"/>
              <a:t>What materials will you work with? </a:t>
            </a:r>
          </a:p>
          <a:p>
            <a:endParaRPr lang="en-GB" dirty="0"/>
          </a:p>
          <a:p>
            <a:r>
              <a:rPr lang="en-GB" dirty="0"/>
              <a:t>Do you have the images/objects you’d like to use to hand? </a:t>
            </a:r>
          </a:p>
        </p:txBody>
      </p:sp>
      <p:pic>
        <p:nvPicPr>
          <p:cNvPr id="7" name="Picture 6"/>
          <p:cNvPicPr>
            <a:picLocks noChangeAspect="1"/>
          </p:cNvPicPr>
          <p:nvPr/>
        </p:nvPicPr>
        <p:blipFill>
          <a:blip r:embed="rId2"/>
          <a:stretch>
            <a:fillRect/>
          </a:stretch>
        </p:blipFill>
        <p:spPr>
          <a:xfrm>
            <a:off x="6478685" y="2803581"/>
            <a:ext cx="2456801" cy="3716047"/>
          </a:xfrm>
          <a:prstGeom prst="rect">
            <a:avLst/>
          </a:prstGeom>
        </p:spPr>
      </p:pic>
      <p:pic>
        <p:nvPicPr>
          <p:cNvPr id="5" name="Picture 4"/>
          <p:cNvPicPr>
            <a:picLocks noChangeAspect="1"/>
          </p:cNvPicPr>
          <p:nvPr/>
        </p:nvPicPr>
        <p:blipFill>
          <a:blip r:embed="rId3"/>
          <a:stretch>
            <a:fillRect/>
          </a:stretch>
        </p:blipFill>
        <p:spPr>
          <a:xfrm>
            <a:off x="6197756" y="339635"/>
            <a:ext cx="3272816" cy="2177910"/>
          </a:xfrm>
          <a:prstGeom prst="rect">
            <a:avLst/>
          </a:prstGeom>
        </p:spPr>
      </p:pic>
    </p:spTree>
    <p:extLst>
      <p:ext uri="{BB962C8B-B14F-4D97-AF65-F5344CB8AC3E}">
        <p14:creationId xmlns:p14="http://schemas.microsoft.com/office/powerpoint/2010/main" val="3033741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057" y="156119"/>
            <a:ext cx="4713514" cy="575401"/>
          </a:xfrm>
          <a:solidFill>
            <a:schemeClr val="tx2">
              <a:lumMod val="40000"/>
              <a:lumOff val="60000"/>
            </a:schemeClr>
          </a:solidFill>
        </p:spPr>
        <p:txBody>
          <a:bodyPr>
            <a:normAutofit fontScale="90000"/>
          </a:bodyPr>
          <a:lstStyle/>
          <a:p>
            <a:r>
              <a:rPr lang="en-GB" dirty="0"/>
              <a:t>Creating </a:t>
            </a:r>
          </a:p>
        </p:txBody>
      </p:sp>
      <p:sp>
        <p:nvSpPr>
          <p:cNvPr id="3" name="Content Placeholder 2"/>
          <p:cNvSpPr>
            <a:spLocks noGrp="1"/>
          </p:cNvSpPr>
          <p:nvPr>
            <p:ph idx="1"/>
          </p:nvPr>
        </p:nvSpPr>
        <p:spPr>
          <a:xfrm>
            <a:off x="302623" y="1084217"/>
            <a:ext cx="6477000" cy="5092746"/>
          </a:xfrm>
          <a:ln>
            <a:solidFill>
              <a:schemeClr val="tx1"/>
            </a:solidFill>
          </a:ln>
        </p:spPr>
        <p:txBody>
          <a:bodyPr vert="horz" lIns="91440" tIns="45720" rIns="91440" bIns="45720" rtlCol="0" anchor="t">
            <a:normAutofit/>
          </a:bodyPr>
          <a:lstStyle/>
          <a:p>
            <a:pPr marL="0" indent="0">
              <a:buNone/>
            </a:pPr>
            <a:r>
              <a:rPr lang="en-GB" dirty="0"/>
              <a:t>This week your time should be spent making your refined piece of work. </a:t>
            </a:r>
          </a:p>
          <a:p>
            <a:pPr marL="0" indent="0">
              <a:buNone/>
            </a:pPr>
            <a:endParaRPr lang="en-GB" dirty="0"/>
          </a:p>
          <a:p>
            <a:pPr marL="0" indent="0">
              <a:buNone/>
            </a:pPr>
            <a:r>
              <a:rPr lang="en-GB" dirty="0"/>
              <a:t>We understand you might not have access to your preferred materials to create your final piece, but try your best to create something you are proud of. </a:t>
            </a:r>
          </a:p>
          <a:p>
            <a:pPr marL="0" indent="0">
              <a:buNone/>
            </a:pPr>
            <a:endParaRPr lang="en-GB" dirty="0"/>
          </a:p>
          <a:p>
            <a:pPr marL="0" indent="0">
              <a:buNone/>
            </a:pPr>
            <a:r>
              <a:rPr lang="en-GB" dirty="0"/>
              <a:t>This is the time to experiment, so you should take a risk and work differently to your normal style. </a:t>
            </a:r>
          </a:p>
        </p:txBody>
      </p:sp>
      <p:sp>
        <p:nvSpPr>
          <p:cNvPr id="4" name="TextBox 3"/>
          <p:cNvSpPr txBox="1"/>
          <p:nvPr/>
        </p:nvSpPr>
        <p:spPr>
          <a:xfrm>
            <a:off x="7746275" y="156119"/>
            <a:ext cx="2978331" cy="2031325"/>
          </a:xfrm>
          <a:prstGeom prst="rect">
            <a:avLst/>
          </a:prstGeom>
          <a:solidFill>
            <a:srgbClr val="FFFF00"/>
          </a:solidFill>
        </p:spPr>
        <p:txBody>
          <a:bodyPr wrap="square" rtlCol="0">
            <a:spAutoFit/>
          </a:bodyPr>
          <a:lstStyle/>
          <a:p>
            <a:r>
              <a:rPr lang="en-GB" dirty="0"/>
              <a:t>SURFACE TIP: </a:t>
            </a:r>
          </a:p>
          <a:p>
            <a:r>
              <a:rPr lang="en-GB" dirty="0"/>
              <a:t>Acrylic Paint could work well on cardboard, an old sheet (painted with white emulsion paint) or any type of paper. </a:t>
            </a:r>
          </a:p>
          <a:p>
            <a:endParaRPr lang="en-GB" dirty="0"/>
          </a:p>
          <a:p>
            <a:endParaRPr lang="en-GB" dirty="0"/>
          </a:p>
        </p:txBody>
      </p:sp>
      <p:pic>
        <p:nvPicPr>
          <p:cNvPr id="5" name="Picture 4"/>
          <p:cNvPicPr>
            <a:picLocks noChangeAspect="1"/>
          </p:cNvPicPr>
          <p:nvPr/>
        </p:nvPicPr>
        <p:blipFill>
          <a:blip r:embed="rId2"/>
          <a:stretch>
            <a:fillRect/>
          </a:stretch>
        </p:blipFill>
        <p:spPr>
          <a:xfrm>
            <a:off x="7297962" y="1691392"/>
            <a:ext cx="3874956" cy="5166608"/>
          </a:xfrm>
          <a:prstGeom prst="rect">
            <a:avLst/>
          </a:prstGeom>
        </p:spPr>
      </p:pic>
      <p:sp>
        <p:nvSpPr>
          <p:cNvPr id="7" name="TextBox 6">
            <a:extLst>
              <a:ext uri="{FF2B5EF4-FFF2-40B4-BE49-F238E27FC236}">
                <a16:creationId xmlns:a16="http://schemas.microsoft.com/office/drawing/2014/main" id="{9DBA031A-36B1-DBF3-F7A4-54B2A2688189}"/>
              </a:ext>
            </a:extLst>
          </p:cNvPr>
          <p:cNvSpPr txBox="1"/>
          <p:nvPr/>
        </p:nvSpPr>
        <p:spPr>
          <a:xfrm>
            <a:off x="6335888" y="5588000"/>
            <a:ext cx="2808111" cy="646331"/>
          </a:xfrm>
          <a:prstGeom prst="rect">
            <a:avLst/>
          </a:prstGeom>
          <a:solidFill>
            <a:srgbClr val="ED7D3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There's more idea on the next slide. Take a risk! </a:t>
            </a:r>
            <a:endParaRPr lang="en-US" dirty="0"/>
          </a:p>
        </p:txBody>
      </p:sp>
    </p:spTree>
    <p:extLst>
      <p:ext uri="{BB962C8B-B14F-4D97-AF65-F5344CB8AC3E}">
        <p14:creationId xmlns:p14="http://schemas.microsoft.com/office/powerpoint/2010/main" val="3466800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994" y="0"/>
            <a:ext cx="4530634" cy="666841"/>
          </a:xfrm>
          <a:solidFill>
            <a:schemeClr val="tx2">
              <a:lumMod val="40000"/>
              <a:lumOff val="60000"/>
            </a:schemeClr>
          </a:solidFill>
        </p:spPr>
        <p:txBody>
          <a:bodyPr>
            <a:normAutofit fontScale="90000"/>
          </a:bodyPr>
          <a:lstStyle/>
          <a:p>
            <a:r>
              <a:rPr lang="en-GB" dirty="0"/>
              <a:t>Public Installations </a:t>
            </a:r>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5024846" y="0"/>
            <a:ext cx="5670368" cy="3556415"/>
          </a:xfrm>
          <a:prstGeom prst="rect">
            <a:avLst/>
          </a:prstGeom>
        </p:spPr>
      </p:pic>
      <p:pic>
        <p:nvPicPr>
          <p:cNvPr id="5" name="Picture 4"/>
          <p:cNvPicPr>
            <a:picLocks noChangeAspect="1"/>
          </p:cNvPicPr>
          <p:nvPr/>
        </p:nvPicPr>
        <p:blipFill>
          <a:blip r:embed="rId3"/>
          <a:stretch>
            <a:fillRect/>
          </a:stretch>
        </p:blipFill>
        <p:spPr>
          <a:xfrm>
            <a:off x="228600" y="4001294"/>
            <a:ext cx="3958046" cy="2965393"/>
          </a:xfrm>
          <a:prstGeom prst="rect">
            <a:avLst/>
          </a:prstGeom>
        </p:spPr>
      </p:pic>
      <p:pic>
        <p:nvPicPr>
          <p:cNvPr id="6" name="Picture 5"/>
          <p:cNvPicPr>
            <a:picLocks noChangeAspect="1"/>
          </p:cNvPicPr>
          <p:nvPr/>
        </p:nvPicPr>
        <p:blipFill>
          <a:blip r:embed="rId4"/>
          <a:stretch>
            <a:fillRect/>
          </a:stretch>
        </p:blipFill>
        <p:spPr>
          <a:xfrm>
            <a:off x="0" y="856150"/>
            <a:ext cx="4415246" cy="3019459"/>
          </a:xfrm>
          <a:prstGeom prst="rect">
            <a:avLst/>
          </a:prstGeom>
        </p:spPr>
      </p:pic>
      <p:pic>
        <p:nvPicPr>
          <p:cNvPr id="7" name="Picture 6"/>
          <p:cNvPicPr>
            <a:picLocks noChangeAspect="1"/>
          </p:cNvPicPr>
          <p:nvPr/>
        </p:nvPicPr>
        <p:blipFill>
          <a:blip r:embed="rId5"/>
          <a:stretch>
            <a:fillRect/>
          </a:stretch>
        </p:blipFill>
        <p:spPr>
          <a:xfrm>
            <a:off x="4581797" y="3645836"/>
            <a:ext cx="4876800" cy="3162300"/>
          </a:xfrm>
          <a:prstGeom prst="rect">
            <a:avLst/>
          </a:prstGeom>
        </p:spPr>
      </p:pic>
      <p:sp>
        <p:nvSpPr>
          <p:cNvPr id="8" name="TextBox 7">
            <a:extLst>
              <a:ext uri="{FF2B5EF4-FFF2-40B4-BE49-F238E27FC236}">
                <a16:creationId xmlns:a16="http://schemas.microsoft.com/office/drawing/2014/main" id="{5D5FB536-DFE6-4B55-D471-92FDD3919747}"/>
              </a:ext>
            </a:extLst>
          </p:cNvPr>
          <p:cNvSpPr txBox="1"/>
          <p:nvPr/>
        </p:nvSpPr>
        <p:spPr>
          <a:xfrm>
            <a:off x="8819444" y="4487333"/>
            <a:ext cx="2808111" cy="923330"/>
          </a:xfrm>
          <a:prstGeom prst="rect">
            <a:avLst/>
          </a:prstGeom>
          <a:solidFill>
            <a:srgbClr val="ED7D3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FINAL PIECES DON'T NEED TO BE RESTRICTED TO A CANVAS :) </a:t>
            </a:r>
            <a:endParaRPr lang="en-US" dirty="0"/>
          </a:p>
        </p:txBody>
      </p:sp>
    </p:spTree>
    <p:extLst>
      <p:ext uri="{BB962C8B-B14F-4D97-AF65-F5344CB8AC3E}">
        <p14:creationId xmlns:p14="http://schemas.microsoft.com/office/powerpoint/2010/main" val="1994427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618" y="156121"/>
            <a:ext cx="3093720" cy="523148"/>
          </a:xfrm>
          <a:solidFill>
            <a:schemeClr val="tx2">
              <a:lumMod val="40000"/>
              <a:lumOff val="60000"/>
            </a:schemeClr>
          </a:solidFill>
        </p:spPr>
        <p:txBody>
          <a:bodyPr>
            <a:normAutofit fontScale="90000"/>
          </a:bodyPr>
          <a:lstStyle/>
          <a:p>
            <a:r>
              <a:rPr lang="en-GB" dirty="0"/>
              <a:t>Street Art </a:t>
            </a:r>
          </a:p>
        </p:txBody>
      </p:sp>
      <p:pic>
        <p:nvPicPr>
          <p:cNvPr id="4" name="Picture 3"/>
          <p:cNvPicPr>
            <a:picLocks noChangeAspect="1"/>
          </p:cNvPicPr>
          <p:nvPr/>
        </p:nvPicPr>
        <p:blipFill>
          <a:blip r:embed="rId2"/>
          <a:stretch>
            <a:fillRect/>
          </a:stretch>
        </p:blipFill>
        <p:spPr>
          <a:xfrm>
            <a:off x="6983730" y="156121"/>
            <a:ext cx="4970961" cy="4970961"/>
          </a:xfrm>
          <a:prstGeom prst="rect">
            <a:avLst/>
          </a:prstGeom>
        </p:spPr>
      </p:pic>
      <p:sp>
        <p:nvSpPr>
          <p:cNvPr id="5" name="Rectangle 4"/>
          <p:cNvSpPr/>
          <p:nvPr/>
        </p:nvSpPr>
        <p:spPr>
          <a:xfrm>
            <a:off x="7859019" y="5282690"/>
            <a:ext cx="2352247" cy="369332"/>
          </a:xfrm>
          <a:prstGeom prst="rect">
            <a:avLst/>
          </a:prstGeom>
        </p:spPr>
        <p:txBody>
          <a:bodyPr wrap="none">
            <a:spAutoFit/>
          </a:bodyPr>
          <a:lstStyle/>
          <a:p>
            <a:r>
              <a:rPr lang="en-GB" i="1" dirty="0">
                <a:solidFill>
                  <a:srgbClr val="121212"/>
                </a:solidFill>
                <a:latin typeface="Guardian Text Egyptian Web"/>
              </a:rPr>
              <a:t>Vic Brown, Tamworth</a:t>
            </a:r>
            <a:endParaRPr lang="en-GB" dirty="0"/>
          </a:p>
        </p:txBody>
      </p:sp>
      <p:pic>
        <p:nvPicPr>
          <p:cNvPr id="6" name="Picture 5"/>
          <p:cNvPicPr>
            <a:picLocks noChangeAspect="1"/>
          </p:cNvPicPr>
          <p:nvPr/>
        </p:nvPicPr>
        <p:blipFill>
          <a:blip r:embed="rId3"/>
          <a:stretch>
            <a:fillRect/>
          </a:stretch>
        </p:blipFill>
        <p:spPr>
          <a:xfrm>
            <a:off x="184645" y="1498792"/>
            <a:ext cx="3187338" cy="3464945"/>
          </a:xfrm>
          <a:prstGeom prst="rect">
            <a:avLst/>
          </a:prstGeom>
        </p:spPr>
      </p:pic>
      <p:pic>
        <p:nvPicPr>
          <p:cNvPr id="7" name="Picture 6"/>
          <p:cNvPicPr>
            <a:picLocks noChangeAspect="1"/>
          </p:cNvPicPr>
          <p:nvPr/>
        </p:nvPicPr>
        <p:blipFill>
          <a:blip r:embed="rId4"/>
          <a:stretch>
            <a:fillRect/>
          </a:stretch>
        </p:blipFill>
        <p:spPr>
          <a:xfrm>
            <a:off x="3187338" y="213724"/>
            <a:ext cx="3611747" cy="2469969"/>
          </a:xfrm>
          <a:prstGeom prst="rect">
            <a:avLst/>
          </a:prstGeom>
        </p:spPr>
      </p:pic>
      <p:pic>
        <p:nvPicPr>
          <p:cNvPr id="8" name="Picture 7"/>
          <p:cNvPicPr>
            <a:picLocks noChangeAspect="1"/>
          </p:cNvPicPr>
          <p:nvPr/>
        </p:nvPicPr>
        <p:blipFill>
          <a:blip r:embed="rId5"/>
          <a:stretch>
            <a:fillRect/>
          </a:stretch>
        </p:blipFill>
        <p:spPr>
          <a:xfrm>
            <a:off x="3484650" y="2792089"/>
            <a:ext cx="3840480" cy="3475015"/>
          </a:xfrm>
          <a:prstGeom prst="rect">
            <a:avLst/>
          </a:prstGeom>
        </p:spPr>
      </p:pic>
      <p:sp>
        <p:nvSpPr>
          <p:cNvPr id="9" name="Rectangle 8"/>
          <p:cNvSpPr/>
          <p:nvPr/>
        </p:nvSpPr>
        <p:spPr>
          <a:xfrm>
            <a:off x="93618" y="5127082"/>
            <a:ext cx="6096000" cy="1754326"/>
          </a:xfrm>
          <a:prstGeom prst="rect">
            <a:avLst/>
          </a:prstGeom>
        </p:spPr>
        <p:txBody>
          <a:bodyPr>
            <a:spAutoFit/>
          </a:bodyPr>
          <a:lstStyle/>
          <a:p>
            <a:r>
              <a:rPr lang="en-GB" dirty="0">
                <a:hlinkClick r:id="rId6"/>
              </a:rPr>
              <a:t>https://www.theguardian.com/artanddesign/2020/may/12/readers-favourite-coronavirus-street-art-laugh-uk-lockdown-houses-roads-shops?CMP=Share_AndroidApp_Copy_to_clipboard&amp;fbclid=IwAR1aOjTyZ3s4fTnkLAcRdMR7Wc6dgPK0Oo-7RfNsRzSwmOtJJCeIgaK0sM8</a:t>
            </a:r>
            <a:endParaRPr lang="en-GB" dirty="0"/>
          </a:p>
        </p:txBody>
      </p:sp>
    </p:spTree>
    <p:extLst>
      <p:ext uri="{BB962C8B-B14F-4D97-AF65-F5344CB8AC3E}">
        <p14:creationId xmlns:p14="http://schemas.microsoft.com/office/powerpoint/2010/main" val="1941550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5370"/>
            <a:ext cx="5745480" cy="528003"/>
          </a:xfrm>
          <a:solidFill>
            <a:schemeClr val="tx2">
              <a:lumMod val="40000"/>
              <a:lumOff val="60000"/>
            </a:schemeClr>
          </a:solidFill>
        </p:spPr>
        <p:txBody>
          <a:bodyPr>
            <a:normAutofit fontScale="90000"/>
          </a:bodyPr>
          <a:lstStyle/>
          <a:p>
            <a:r>
              <a:rPr lang="en-GB" dirty="0"/>
              <a:t>Gallery Installations </a:t>
            </a:r>
          </a:p>
        </p:txBody>
      </p:sp>
      <p:sp>
        <p:nvSpPr>
          <p:cNvPr id="3" name="Content Placeholder 2"/>
          <p:cNvSpPr>
            <a:spLocks noGrp="1"/>
          </p:cNvSpPr>
          <p:nvPr>
            <p:ph idx="1"/>
          </p:nvPr>
        </p:nvSpPr>
        <p:spPr>
          <a:xfrm>
            <a:off x="4898570" y="5745751"/>
            <a:ext cx="5815149" cy="906509"/>
          </a:xfrm>
        </p:spPr>
        <p:txBody>
          <a:bodyPr>
            <a:normAutofit fontScale="85000" lnSpcReduction="20000"/>
          </a:bodyPr>
          <a:lstStyle/>
          <a:p>
            <a:r>
              <a:rPr lang="en-GB" dirty="0">
                <a:hlinkClick r:id="rId2"/>
              </a:rPr>
              <a:t>https://weburbanist.com/2012/04/02/surreal-art-spaces-15-stunning-gallery-transformations/</a:t>
            </a:r>
            <a:endParaRPr lang="en-GB" dirty="0"/>
          </a:p>
        </p:txBody>
      </p:sp>
      <p:pic>
        <p:nvPicPr>
          <p:cNvPr id="4" name="Picture 3"/>
          <p:cNvPicPr>
            <a:picLocks noChangeAspect="1"/>
          </p:cNvPicPr>
          <p:nvPr/>
        </p:nvPicPr>
        <p:blipFill>
          <a:blip r:embed="rId3"/>
          <a:stretch>
            <a:fillRect/>
          </a:stretch>
        </p:blipFill>
        <p:spPr>
          <a:xfrm>
            <a:off x="8491130" y="166642"/>
            <a:ext cx="3402541" cy="5103812"/>
          </a:xfrm>
          <a:prstGeom prst="rect">
            <a:avLst/>
          </a:prstGeom>
        </p:spPr>
      </p:pic>
      <p:pic>
        <p:nvPicPr>
          <p:cNvPr id="5" name="Picture 4"/>
          <p:cNvPicPr>
            <a:picLocks noChangeAspect="1"/>
          </p:cNvPicPr>
          <p:nvPr/>
        </p:nvPicPr>
        <p:blipFill>
          <a:blip r:embed="rId4"/>
          <a:stretch>
            <a:fillRect/>
          </a:stretch>
        </p:blipFill>
        <p:spPr>
          <a:xfrm>
            <a:off x="115525" y="937260"/>
            <a:ext cx="4457700" cy="5715000"/>
          </a:xfrm>
          <a:prstGeom prst="rect">
            <a:avLst/>
          </a:prstGeom>
        </p:spPr>
      </p:pic>
      <p:pic>
        <p:nvPicPr>
          <p:cNvPr id="6" name="Picture 5"/>
          <p:cNvPicPr>
            <a:picLocks noChangeAspect="1"/>
          </p:cNvPicPr>
          <p:nvPr/>
        </p:nvPicPr>
        <p:blipFill>
          <a:blip r:embed="rId5"/>
          <a:stretch>
            <a:fillRect/>
          </a:stretch>
        </p:blipFill>
        <p:spPr>
          <a:xfrm>
            <a:off x="5081996" y="1148670"/>
            <a:ext cx="3147604" cy="4035390"/>
          </a:xfrm>
          <a:prstGeom prst="rect">
            <a:avLst/>
          </a:prstGeom>
        </p:spPr>
      </p:pic>
    </p:spTree>
    <p:extLst>
      <p:ext uri="{BB962C8B-B14F-4D97-AF65-F5344CB8AC3E}">
        <p14:creationId xmlns:p14="http://schemas.microsoft.com/office/powerpoint/2010/main" val="3094750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058" y="241118"/>
            <a:ext cx="5549537" cy="523149"/>
          </a:xfrm>
          <a:solidFill>
            <a:schemeClr val="tx2">
              <a:lumMod val="40000"/>
              <a:lumOff val="60000"/>
            </a:schemeClr>
          </a:solidFill>
        </p:spPr>
        <p:txBody>
          <a:bodyPr>
            <a:normAutofit fontScale="90000"/>
          </a:bodyPr>
          <a:lstStyle/>
          <a:p>
            <a:r>
              <a:rPr lang="en-GB" dirty="0"/>
              <a:t>The white box gallery </a:t>
            </a:r>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559887" y="843060"/>
            <a:ext cx="4206059" cy="3158234"/>
          </a:xfrm>
          <a:prstGeom prst="rect">
            <a:avLst/>
          </a:prstGeom>
        </p:spPr>
      </p:pic>
      <p:pic>
        <p:nvPicPr>
          <p:cNvPr id="5" name="Picture 4"/>
          <p:cNvPicPr>
            <a:picLocks noChangeAspect="1"/>
          </p:cNvPicPr>
          <p:nvPr/>
        </p:nvPicPr>
        <p:blipFill>
          <a:blip r:embed="rId3"/>
          <a:stretch>
            <a:fillRect/>
          </a:stretch>
        </p:blipFill>
        <p:spPr>
          <a:xfrm>
            <a:off x="375012" y="3954334"/>
            <a:ext cx="4575811" cy="2690577"/>
          </a:xfrm>
          <a:prstGeom prst="rect">
            <a:avLst/>
          </a:prstGeom>
        </p:spPr>
      </p:pic>
      <p:pic>
        <p:nvPicPr>
          <p:cNvPr id="6" name="Picture 5"/>
          <p:cNvPicPr>
            <a:picLocks noChangeAspect="1"/>
          </p:cNvPicPr>
          <p:nvPr/>
        </p:nvPicPr>
        <p:blipFill>
          <a:blip r:embed="rId4"/>
          <a:stretch>
            <a:fillRect/>
          </a:stretch>
        </p:blipFill>
        <p:spPr>
          <a:xfrm>
            <a:off x="5044259" y="141186"/>
            <a:ext cx="5421088" cy="3611213"/>
          </a:xfrm>
          <a:prstGeom prst="rect">
            <a:avLst/>
          </a:prstGeom>
        </p:spPr>
      </p:pic>
      <p:pic>
        <p:nvPicPr>
          <p:cNvPr id="7" name="Picture 6"/>
          <p:cNvPicPr>
            <a:picLocks noChangeAspect="1"/>
          </p:cNvPicPr>
          <p:nvPr/>
        </p:nvPicPr>
        <p:blipFill>
          <a:blip r:embed="rId5"/>
          <a:stretch>
            <a:fillRect/>
          </a:stretch>
        </p:blipFill>
        <p:spPr>
          <a:xfrm>
            <a:off x="5244192" y="3852331"/>
            <a:ext cx="3747136" cy="2627024"/>
          </a:xfrm>
          <a:prstGeom prst="rect">
            <a:avLst/>
          </a:prstGeom>
        </p:spPr>
      </p:pic>
    </p:spTree>
    <p:extLst>
      <p:ext uri="{BB962C8B-B14F-4D97-AF65-F5344CB8AC3E}">
        <p14:creationId xmlns:p14="http://schemas.microsoft.com/office/powerpoint/2010/main" val="15374320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49A32C44A77E046BF43233EC5A609E9" ma:contentTypeVersion="12" ma:contentTypeDescription="Create a new document." ma:contentTypeScope="" ma:versionID="f68da1b93fa449a1c32abf11927a9c4e">
  <xsd:schema xmlns:xsd="http://www.w3.org/2001/XMLSchema" xmlns:xs="http://www.w3.org/2001/XMLSchema" xmlns:p="http://schemas.microsoft.com/office/2006/metadata/properties" xmlns:ns2="da318f30-fb3f-484b-bab5-a53ac9e4c045" xmlns:ns3="3dc99054-b3ce-4bed-b8ac-9279ca89ab2a" targetNamespace="http://schemas.microsoft.com/office/2006/metadata/properties" ma:root="true" ma:fieldsID="2618c6f9731d22895c03afa2bc572cf6" ns2:_="" ns3:_="">
    <xsd:import namespace="da318f30-fb3f-484b-bab5-a53ac9e4c045"/>
    <xsd:import namespace="3dc99054-b3ce-4bed-b8ac-9279ca89ab2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318f30-fb3f-484b-bab5-a53ac9e4c0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dc99054-b3ce-4bed-b8ac-9279ca89ab2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FA1EED-24DD-4675-ADC3-24C86D82B1FC}">
  <ds:schemaRef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da318f30-fb3f-484b-bab5-a53ac9e4c045"/>
    <ds:schemaRef ds:uri="http://www.w3.org/XML/1998/namespace"/>
    <ds:schemaRef ds:uri="http://purl.org/dc/terms/"/>
  </ds:schemaRefs>
</ds:datastoreItem>
</file>

<file path=customXml/itemProps2.xml><?xml version="1.0" encoding="utf-8"?>
<ds:datastoreItem xmlns:ds="http://schemas.openxmlformats.org/officeDocument/2006/customXml" ds:itemID="{F3096FB0-462C-41D6-83C2-C73B0AE6FD86}"/>
</file>

<file path=customXml/itemProps3.xml><?xml version="1.0" encoding="utf-8"?>
<ds:datastoreItem xmlns:ds="http://schemas.openxmlformats.org/officeDocument/2006/customXml" ds:itemID="{B6933CE6-73B9-4E8E-9781-17DA076C867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TotalTime>
  <Words>728</Words>
  <Application>Microsoft Office PowerPoint</Application>
  <PresentationFormat>Widescreen</PresentationFormat>
  <Paragraphs>83</Paragraphs>
  <Slides>13</Slides>
  <Notes>0</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WARM UP </vt:lpstr>
      <vt:lpstr>PowerPoint Presentation</vt:lpstr>
      <vt:lpstr>Week 4  FINE ART Outline </vt:lpstr>
      <vt:lpstr>FINAL DECISIONS </vt:lpstr>
      <vt:lpstr>Creating </vt:lpstr>
      <vt:lpstr>Public Installations </vt:lpstr>
      <vt:lpstr>Street Art </vt:lpstr>
      <vt:lpstr>Gallery Installations </vt:lpstr>
      <vt:lpstr>The white box gallery </vt:lpstr>
      <vt:lpstr>Windows/Vitrines </vt:lpstr>
      <vt:lpstr>PowerPoint Presentation</vt:lpstr>
      <vt:lpstr>PowerPoint Presentation</vt:lpstr>
      <vt:lpstr>PowerPoint Presentation</vt:lpstr>
    </vt:vector>
  </TitlesOfParts>
  <Company>St Mary's Catholic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Recap</dc:title>
  <dc:creator>Tait, Kathrine</dc:creator>
  <cp:lastModifiedBy>Tait, Kathrine</cp:lastModifiedBy>
  <cp:revision>29</cp:revision>
  <dcterms:created xsi:type="dcterms:W3CDTF">2020-05-16T23:10:24Z</dcterms:created>
  <dcterms:modified xsi:type="dcterms:W3CDTF">2023-06-23T07:44:31Z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0x010100E49A32C44A77E046BF43233EC5A609E9</vt:lpwstr>
  </property>
</Properties>
</file>