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8" r:id="rId6"/>
    <p:sldId id="265" r:id="rId7"/>
    <p:sldId id="257" r:id="rId8"/>
    <p:sldId id="269" r:id="rId9"/>
    <p:sldId id="273" r:id="rId10"/>
    <p:sldId id="272" r:id="rId11"/>
    <p:sldId id="274" r:id="rId12"/>
    <p:sldId id="260" r:id="rId13"/>
    <p:sldId id="267" r:id="rId14"/>
    <p:sldId id="277"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6F08F-1634-4E87-BD24-AE6C1D3BAD2A}" v="10" dt="2024-06-19T13:30:21.5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9" autoAdjust="0"/>
    <p:restoredTop sz="94660"/>
  </p:normalViewPr>
  <p:slideViewPr>
    <p:cSldViewPr snapToGrid="0">
      <p:cViewPr varScale="1">
        <p:scale>
          <a:sx n="73" d="100"/>
          <a:sy n="73" d="100"/>
        </p:scale>
        <p:origin x="58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it, Kathrine" userId="S::kathrine.tait@st-marys.newcastle.sch.uk::66f72f0e-1d7e-434f-9aa9-adc8b64a0a44" providerId="AD" clId="Web-{1BA6F08F-1634-4E87-BD24-AE6C1D3BAD2A}"/>
    <pc:docChg chg="modSld">
      <pc:chgData name="Tait, Kathrine" userId="S::kathrine.tait@st-marys.newcastle.sch.uk::66f72f0e-1d7e-434f-9aa9-adc8b64a0a44" providerId="AD" clId="Web-{1BA6F08F-1634-4E87-BD24-AE6C1D3BAD2A}" dt="2024-06-19T13:30:17.204" v="5" actId="20577"/>
      <pc:docMkLst>
        <pc:docMk/>
      </pc:docMkLst>
      <pc:sldChg chg="modSp">
        <pc:chgData name="Tait, Kathrine" userId="S::kathrine.tait@st-marys.newcastle.sch.uk::66f72f0e-1d7e-434f-9aa9-adc8b64a0a44" providerId="AD" clId="Web-{1BA6F08F-1634-4E87-BD24-AE6C1D3BAD2A}" dt="2024-06-19T13:30:17.204" v="5" actId="20577"/>
        <pc:sldMkLst>
          <pc:docMk/>
          <pc:sldMk cId="3005726716" sldId="265"/>
        </pc:sldMkLst>
        <pc:spChg chg="mod">
          <ac:chgData name="Tait, Kathrine" userId="S::kathrine.tait@st-marys.newcastle.sch.uk::66f72f0e-1d7e-434f-9aa9-adc8b64a0a44" providerId="AD" clId="Web-{1BA6F08F-1634-4E87-BD24-AE6C1D3BAD2A}" dt="2024-06-19T13:30:17.204" v="5" actId="20577"/>
          <ac:spMkLst>
            <pc:docMk/>
            <pc:sldMk cId="3005726716" sldId="265"/>
            <ac:spMk id="2" creationId="{6B0ECF25-3FF5-4CEF-BE4F-A9FCDB6DFFF5}"/>
          </ac:spMkLst>
        </pc:spChg>
        <pc:spChg chg="mod">
          <ac:chgData name="Tait, Kathrine" userId="S::kathrine.tait@st-marys.newcastle.sch.uk::66f72f0e-1d7e-434f-9aa9-adc8b64a0a44" providerId="AD" clId="Web-{1BA6F08F-1634-4E87-BD24-AE6C1D3BAD2A}" dt="2024-06-19T13:30:15.517" v="4" actId="20577"/>
          <ac:spMkLst>
            <pc:docMk/>
            <pc:sldMk cId="3005726716" sldId="265"/>
            <ac:spMk id="7" creationId="{AF7250E3-79E2-4F86-89F4-C35858186931}"/>
          </ac:spMkLst>
        </pc:spChg>
      </pc:sldChg>
    </pc:docChg>
  </pc:docChgLst>
  <pc:docChgLst>
    <pc:chgData name="Tait, Kathrine" userId="S::kathrine.tait@st-marys.newcastle.sch.uk::66f72f0e-1d7e-434f-9aa9-adc8b64a0a44" providerId="AD" clId="Web-{B33623BE-78ED-430D-B536-03CAED382FFB}"/>
    <pc:docChg chg="modSld">
      <pc:chgData name="Tait, Kathrine" userId="S::kathrine.tait@st-marys.newcastle.sch.uk::66f72f0e-1d7e-434f-9aa9-adc8b64a0a44" providerId="AD" clId="Web-{B33623BE-78ED-430D-B536-03CAED382FFB}" dt="2023-06-23T07:35:52.864" v="131" actId="14100"/>
      <pc:docMkLst>
        <pc:docMk/>
      </pc:docMkLst>
      <pc:sldChg chg="addSp delSp modSp">
        <pc:chgData name="Tait, Kathrine" userId="S::kathrine.tait@st-marys.newcastle.sch.uk::66f72f0e-1d7e-434f-9aa9-adc8b64a0a44" providerId="AD" clId="Web-{B33623BE-78ED-430D-B536-03CAED382FFB}" dt="2023-06-23T07:30:42.761" v="36" actId="14100"/>
        <pc:sldMkLst>
          <pc:docMk/>
          <pc:sldMk cId="2791740281" sldId="257"/>
        </pc:sldMkLst>
        <pc:spChg chg="mod">
          <ac:chgData name="Tait, Kathrine" userId="S::kathrine.tait@st-marys.newcastle.sch.uk::66f72f0e-1d7e-434f-9aa9-adc8b64a0a44" providerId="AD" clId="Web-{B33623BE-78ED-430D-B536-03CAED382FFB}" dt="2023-06-23T07:28:04.662" v="27" actId="20577"/>
          <ac:spMkLst>
            <pc:docMk/>
            <pc:sldMk cId="2791740281" sldId="257"/>
            <ac:spMk id="3" creationId="{00000000-0000-0000-0000-000000000000}"/>
          </ac:spMkLst>
        </pc:spChg>
        <pc:picChg chg="add mod">
          <ac:chgData name="Tait, Kathrine" userId="S::kathrine.tait@st-marys.newcastle.sch.uk::66f72f0e-1d7e-434f-9aa9-adc8b64a0a44" providerId="AD" clId="Web-{B33623BE-78ED-430D-B536-03CAED382FFB}" dt="2023-06-23T07:30:16.072" v="31" actId="14100"/>
          <ac:picMkLst>
            <pc:docMk/>
            <pc:sldMk cId="2791740281" sldId="257"/>
            <ac:picMk id="4" creationId="{D82AD7D8-93B7-8084-221D-C008B1505A6C}"/>
          </ac:picMkLst>
        </pc:picChg>
        <pc:picChg chg="add mod">
          <ac:chgData name="Tait, Kathrine" userId="S::kathrine.tait@st-marys.newcastle.sch.uk::66f72f0e-1d7e-434f-9aa9-adc8b64a0a44" providerId="AD" clId="Web-{B33623BE-78ED-430D-B536-03CAED382FFB}" dt="2023-06-23T07:30:42.761" v="36" actId="14100"/>
          <ac:picMkLst>
            <pc:docMk/>
            <pc:sldMk cId="2791740281" sldId="257"/>
            <ac:picMk id="5" creationId="{03C56C3D-352A-D724-4FE3-E0FE6125AC15}"/>
          </ac:picMkLst>
        </pc:picChg>
        <pc:picChg chg="del">
          <ac:chgData name="Tait, Kathrine" userId="S::kathrine.tait@st-marys.newcastle.sch.uk::66f72f0e-1d7e-434f-9aa9-adc8b64a0a44" providerId="AD" clId="Web-{B33623BE-78ED-430D-B536-03CAED382FFB}" dt="2023-06-23T07:30:38.057" v="34"/>
          <ac:picMkLst>
            <pc:docMk/>
            <pc:sldMk cId="2791740281" sldId="257"/>
            <ac:picMk id="8" creationId="{00000000-0000-0000-0000-000000000000}"/>
          </ac:picMkLst>
        </pc:picChg>
        <pc:picChg chg="del">
          <ac:chgData name="Tait, Kathrine" userId="S::kathrine.tait@st-marys.newcastle.sch.uk::66f72f0e-1d7e-434f-9aa9-adc8b64a0a44" providerId="AD" clId="Web-{B33623BE-78ED-430D-B536-03CAED382FFB}" dt="2023-06-23T07:28:05.443" v="28"/>
          <ac:picMkLst>
            <pc:docMk/>
            <pc:sldMk cId="2791740281" sldId="257"/>
            <ac:picMk id="9" creationId="{00000000-0000-0000-0000-000000000000}"/>
          </ac:picMkLst>
        </pc:picChg>
      </pc:sldChg>
      <pc:sldChg chg="addSp delSp modSp">
        <pc:chgData name="Tait, Kathrine" userId="S::kathrine.tait@st-marys.newcastle.sch.uk::66f72f0e-1d7e-434f-9aa9-adc8b64a0a44" providerId="AD" clId="Web-{B33623BE-78ED-430D-B536-03CAED382FFB}" dt="2023-06-23T07:34:26.205" v="99" actId="1076"/>
        <pc:sldMkLst>
          <pc:docMk/>
          <pc:sldMk cId="1049047249" sldId="260"/>
        </pc:sldMkLst>
        <pc:spChg chg="mod">
          <ac:chgData name="Tait, Kathrine" userId="S::kathrine.tait@st-marys.newcastle.sch.uk::66f72f0e-1d7e-434f-9aa9-adc8b64a0a44" providerId="AD" clId="Web-{B33623BE-78ED-430D-B536-03CAED382FFB}" dt="2023-06-23T07:32:48.061" v="92" actId="20577"/>
          <ac:spMkLst>
            <pc:docMk/>
            <pc:sldMk cId="1049047249" sldId="260"/>
            <ac:spMk id="3" creationId="{00000000-0000-0000-0000-000000000000}"/>
          </ac:spMkLst>
        </pc:spChg>
        <pc:picChg chg="add mod">
          <ac:chgData name="Tait, Kathrine" userId="S::kathrine.tait@st-marys.newcastle.sch.uk::66f72f0e-1d7e-434f-9aa9-adc8b64a0a44" providerId="AD" clId="Web-{B33623BE-78ED-430D-B536-03CAED382FFB}" dt="2023-06-23T07:34:00.282" v="95" actId="14100"/>
          <ac:picMkLst>
            <pc:docMk/>
            <pc:sldMk cId="1049047249" sldId="260"/>
            <ac:picMk id="4" creationId="{5B693E42-3B3F-DFE9-9739-EA5A03AF02E7}"/>
          </ac:picMkLst>
        </pc:picChg>
        <pc:picChg chg="add mod">
          <ac:chgData name="Tait, Kathrine" userId="S::kathrine.tait@st-marys.newcastle.sch.uk::66f72f0e-1d7e-434f-9aa9-adc8b64a0a44" providerId="AD" clId="Web-{B33623BE-78ED-430D-B536-03CAED382FFB}" dt="2023-06-23T07:34:26.205" v="99" actId="1076"/>
          <ac:picMkLst>
            <pc:docMk/>
            <pc:sldMk cId="1049047249" sldId="260"/>
            <ac:picMk id="5" creationId="{73C37435-8FFD-6865-85AC-D4FC9780B621}"/>
          </ac:picMkLst>
        </pc:picChg>
        <pc:picChg chg="del">
          <ac:chgData name="Tait, Kathrine" userId="S::kathrine.tait@st-marys.newcastle.sch.uk::66f72f0e-1d7e-434f-9aa9-adc8b64a0a44" providerId="AD" clId="Web-{B33623BE-78ED-430D-B536-03CAED382FFB}" dt="2023-06-23T07:32:17.420" v="62"/>
          <ac:picMkLst>
            <pc:docMk/>
            <pc:sldMk cId="1049047249" sldId="260"/>
            <ac:picMk id="9" creationId="{00000000-0000-0000-0000-000000000000}"/>
          </ac:picMkLst>
        </pc:picChg>
        <pc:picChg chg="del">
          <ac:chgData name="Tait, Kathrine" userId="S::kathrine.tait@st-marys.newcastle.sch.uk::66f72f0e-1d7e-434f-9aa9-adc8b64a0a44" providerId="AD" clId="Web-{B33623BE-78ED-430D-B536-03CAED382FFB}" dt="2023-06-23T07:32:19.310" v="63"/>
          <ac:picMkLst>
            <pc:docMk/>
            <pc:sldMk cId="1049047249" sldId="260"/>
            <ac:picMk id="10" creationId="{00000000-0000-0000-0000-000000000000}"/>
          </ac:picMkLst>
        </pc:picChg>
      </pc:sldChg>
      <pc:sldChg chg="addSp modSp">
        <pc:chgData name="Tait, Kathrine" userId="S::kathrine.tait@st-marys.newcastle.sch.uk::66f72f0e-1d7e-434f-9aa9-adc8b64a0a44" providerId="AD" clId="Web-{B33623BE-78ED-430D-B536-03CAED382FFB}" dt="2023-06-23T07:31:21.887" v="39" actId="1076"/>
        <pc:sldMkLst>
          <pc:docMk/>
          <pc:sldMk cId="3005726716" sldId="265"/>
        </pc:sldMkLst>
        <pc:spChg chg="mod">
          <ac:chgData name="Tait, Kathrine" userId="S::kathrine.tait@st-marys.newcastle.sch.uk::66f72f0e-1d7e-434f-9aa9-adc8b64a0a44" providerId="AD" clId="Web-{B33623BE-78ED-430D-B536-03CAED382FFB}" dt="2023-06-23T07:27:38.380" v="8" actId="20577"/>
          <ac:spMkLst>
            <pc:docMk/>
            <pc:sldMk cId="3005726716" sldId="265"/>
            <ac:spMk id="7" creationId="{AF7250E3-79E2-4F86-89F4-C35858186931}"/>
          </ac:spMkLst>
        </pc:spChg>
        <pc:picChg chg="add mod">
          <ac:chgData name="Tait, Kathrine" userId="S::kathrine.tait@st-marys.newcastle.sch.uk::66f72f0e-1d7e-434f-9aa9-adc8b64a0a44" providerId="AD" clId="Web-{B33623BE-78ED-430D-B536-03CAED382FFB}" dt="2023-06-23T07:31:21.887" v="39" actId="1076"/>
          <ac:picMkLst>
            <pc:docMk/>
            <pc:sldMk cId="3005726716" sldId="265"/>
            <ac:picMk id="3" creationId="{D5177B23-3E18-2EC6-C840-9DD54C966ACF}"/>
          </ac:picMkLst>
        </pc:picChg>
      </pc:sldChg>
      <pc:sldChg chg="modSp">
        <pc:chgData name="Tait, Kathrine" userId="S::kathrine.tait@st-marys.newcastle.sch.uk::66f72f0e-1d7e-434f-9aa9-adc8b64a0a44" providerId="AD" clId="Web-{B33623BE-78ED-430D-B536-03CAED382FFB}" dt="2023-06-23T07:31:52.607" v="58" actId="20577"/>
        <pc:sldMkLst>
          <pc:docMk/>
          <pc:sldMk cId="3854542396" sldId="269"/>
        </pc:sldMkLst>
        <pc:spChg chg="mod">
          <ac:chgData name="Tait, Kathrine" userId="S::kathrine.tait@st-marys.newcastle.sch.uk::66f72f0e-1d7e-434f-9aa9-adc8b64a0a44" providerId="AD" clId="Web-{B33623BE-78ED-430D-B536-03CAED382FFB}" dt="2023-06-23T07:31:52.607" v="58" actId="20577"/>
          <ac:spMkLst>
            <pc:docMk/>
            <pc:sldMk cId="3854542396" sldId="269"/>
            <ac:spMk id="7" creationId="{00000000-0000-0000-0000-000000000000}"/>
          </ac:spMkLst>
        </pc:spChg>
      </pc:sldChg>
      <pc:sldChg chg="addSp delSp modSp">
        <pc:chgData name="Tait, Kathrine" userId="S::kathrine.tait@st-marys.newcastle.sch.uk::66f72f0e-1d7e-434f-9aa9-adc8b64a0a44" providerId="AD" clId="Web-{B33623BE-78ED-430D-B536-03CAED382FFB}" dt="2023-06-23T07:35:52.864" v="131" actId="14100"/>
        <pc:sldMkLst>
          <pc:docMk/>
          <pc:sldMk cId="2442362738" sldId="270"/>
        </pc:sldMkLst>
        <pc:spChg chg="mod">
          <ac:chgData name="Tait, Kathrine" userId="S::kathrine.tait@st-marys.newcastle.sch.uk::66f72f0e-1d7e-434f-9aa9-adc8b64a0a44" providerId="AD" clId="Web-{B33623BE-78ED-430D-B536-03CAED382FFB}" dt="2023-06-23T07:35:06.347" v="127" actId="20577"/>
          <ac:spMkLst>
            <pc:docMk/>
            <pc:sldMk cId="2442362738" sldId="270"/>
            <ac:spMk id="2" creationId="{00000000-0000-0000-0000-000000000000}"/>
          </ac:spMkLst>
        </pc:spChg>
        <pc:picChg chg="del">
          <ac:chgData name="Tait, Kathrine" userId="S::kathrine.tait@st-marys.newcastle.sch.uk::66f72f0e-1d7e-434f-9aa9-adc8b64a0a44" providerId="AD" clId="Web-{B33623BE-78ED-430D-B536-03CAED382FFB}" dt="2023-06-23T07:35:12.300" v="128"/>
          <ac:picMkLst>
            <pc:docMk/>
            <pc:sldMk cId="2442362738" sldId="270"/>
            <ac:picMk id="4" creationId="{00000000-0000-0000-0000-000000000000}"/>
          </ac:picMkLst>
        </pc:picChg>
        <pc:picChg chg="add mod">
          <ac:chgData name="Tait, Kathrine" userId="S::kathrine.tait@st-marys.newcastle.sch.uk::66f72f0e-1d7e-434f-9aa9-adc8b64a0a44" providerId="AD" clId="Web-{B33623BE-78ED-430D-B536-03CAED382FFB}" dt="2023-06-23T07:35:52.864" v="131" actId="14100"/>
          <ac:picMkLst>
            <pc:docMk/>
            <pc:sldMk cId="2442362738" sldId="270"/>
            <ac:picMk id="7" creationId="{2B4DF09D-E1A3-A8E4-6DC1-C164E5219FA6}"/>
          </ac:picMkLst>
        </pc:picChg>
      </pc:sldChg>
      <pc:sldChg chg="modSp">
        <pc:chgData name="Tait, Kathrine" userId="S::kathrine.tait@st-marys.newcastle.sch.uk::66f72f0e-1d7e-434f-9aa9-adc8b64a0a44" providerId="AD" clId="Web-{B33623BE-78ED-430D-B536-03CAED382FFB}" dt="2023-06-23T07:32:10.920" v="61" actId="20577"/>
        <pc:sldMkLst>
          <pc:docMk/>
          <pc:sldMk cId="1133531499" sldId="274"/>
        </pc:sldMkLst>
        <pc:spChg chg="mod">
          <ac:chgData name="Tait, Kathrine" userId="S::kathrine.tait@st-marys.newcastle.sch.uk::66f72f0e-1d7e-434f-9aa9-adc8b64a0a44" providerId="AD" clId="Web-{B33623BE-78ED-430D-B536-03CAED382FFB}" dt="2023-06-23T07:32:10.920" v="61" actId="20577"/>
          <ac:spMkLst>
            <pc:docMk/>
            <pc:sldMk cId="1133531499" sldId="274"/>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D88D698-295F-41BB-B66D-1ABC14EE8C1B}"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3635101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D88D698-295F-41BB-B66D-1ABC14EE8C1B}"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2725581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D88D698-295F-41BB-B66D-1ABC14EE8C1B}"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3414923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D88D698-295F-41BB-B66D-1ABC14EE8C1B}"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1204122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88D698-295F-41BB-B66D-1ABC14EE8C1B}" type="datetimeFigureOut">
              <a:rPr lang="en-GB" smtClean="0"/>
              <a:t>19/06/2024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2848676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D88D698-295F-41BB-B66D-1ABC14EE8C1B}" type="datetimeFigureOut">
              <a:rPr lang="en-GB" smtClean="0"/>
              <a:t>19/06/2024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4081360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D88D698-295F-41BB-B66D-1ABC14EE8C1B}" type="datetimeFigureOut">
              <a:rPr lang="en-GB" smtClean="0"/>
              <a:t>19/06/2024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224694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D88D698-295F-41BB-B66D-1ABC14EE8C1B}" type="datetimeFigureOut">
              <a:rPr lang="en-GB" smtClean="0"/>
              <a:t>19/06/2024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2399059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88D698-295F-41BB-B66D-1ABC14EE8C1B}" type="datetimeFigureOut">
              <a:rPr lang="en-GB" smtClean="0"/>
              <a:t>19/06/2024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56347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88D698-295F-41BB-B66D-1ABC14EE8C1B}" type="datetimeFigureOut">
              <a:rPr lang="en-GB" smtClean="0"/>
              <a:t>19/06/2024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1460510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88D698-295F-41BB-B66D-1ABC14EE8C1B}" type="datetimeFigureOut">
              <a:rPr lang="en-GB" smtClean="0"/>
              <a:t>19/06/2024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80D3F0-2EE6-4322-90D8-4ACCE137DED3}" type="slidenum">
              <a:rPr lang="en-GB" smtClean="0"/>
              <a:t>‹#›</a:t>
            </a:fld>
            <a:endParaRPr lang="en-GB"/>
          </a:p>
        </p:txBody>
      </p:sp>
    </p:spTree>
    <p:extLst>
      <p:ext uri="{BB962C8B-B14F-4D97-AF65-F5344CB8AC3E}">
        <p14:creationId xmlns:p14="http://schemas.microsoft.com/office/powerpoint/2010/main" val="3122476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8D698-295F-41BB-B66D-1ABC14EE8C1B}" type="datetimeFigureOut">
              <a:rPr lang="en-GB" smtClean="0"/>
              <a:t>19/06/2024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80D3F0-2EE6-4322-90D8-4ACCE137DED3}" type="slidenum">
              <a:rPr lang="en-GB" smtClean="0"/>
              <a:t>‹#›</a:t>
            </a:fld>
            <a:endParaRPr lang="en-GB"/>
          </a:p>
        </p:txBody>
      </p:sp>
    </p:spTree>
    <p:extLst>
      <p:ext uri="{BB962C8B-B14F-4D97-AF65-F5344CB8AC3E}">
        <p14:creationId xmlns:p14="http://schemas.microsoft.com/office/powerpoint/2010/main" val="561845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4992"/>
            <a:ext cx="9144000" cy="548640"/>
          </a:xfrm>
          <a:solidFill>
            <a:schemeClr val="accent1">
              <a:lumMod val="40000"/>
              <a:lumOff val="60000"/>
            </a:schemeClr>
          </a:solidFill>
        </p:spPr>
        <p:txBody>
          <a:bodyPr/>
          <a:lstStyle/>
          <a:p>
            <a:r>
              <a:rPr lang="en-GB" dirty="0"/>
              <a:t>A Level Fine Art Bridging Project Week 1 </a:t>
            </a:r>
          </a:p>
        </p:txBody>
      </p:sp>
      <p:pic>
        <p:nvPicPr>
          <p:cNvPr id="4" name="Picture 3"/>
          <p:cNvPicPr>
            <a:picLocks noChangeAspect="1"/>
          </p:cNvPicPr>
          <p:nvPr/>
        </p:nvPicPr>
        <p:blipFill>
          <a:blip r:embed="rId2"/>
          <a:stretch>
            <a:fillRect/>
          </a:stretch>
        </p:blipFill>
        <p:spPr>
          <a:xfrm>
            <a:off x="352770" y="255227"/>
            <a:ext cx="1407449" cy="1693173"/>
          </a:xfrm>
          <a:prstGeom prst="rect">
            <a:avLst/>
          </a:prstGeom>
        </p:spPr>
      </p:pic>
      <p:pic>
        <p:nvPicPr>
          <p:cNvPr id="5" name="Picture 4"/>
          <p:cNvPicPr>
            <a:picLocks noChangeAspect="1"/>
          </p:cNvPicPr>
          <p:nvPr/>
        </p:nvPicPr>
        <p:blipFill>
          <a:blip r:embed="rId3"/>
          <a:stretch>
            <a:fillRect/>
          </a:stretch>
        </p:blipFill>
        <p:spPr>
          <a:xfrm>
            <a:off x="5372644" y="745600"/>
            <a:ext cx="6225540" cy="4669155"/>
          </a:xfrm>
          <a:prstGeom prst="rect">
            <a:avLst/>
          </a:prstGeom>
        </p:spPr>
      </p:pic>
      <p:pic>
        <p:nvPicPr>
          <p:cNvPr id="6" name="Picture 5"/>
          <p:cNvPicPr>
            <a:picLocks noChangeAspect="1"/>
          </p:cNvPicPr>
          <p:nvPr/>
        </p:nvPicPr>
        <p:blipFill>
          <a:blip r:embed="rId4"/>
          <a:stretch>
            <a:fillRect/>
          </a:stretch>
        </p:blipFill>
        <p:spPr>
          <a:xfrm>
            <a:off x="352770" y="2168635"/>
            <a:ext cx="4328160" cy="3246120"/>
          </a:xfrm>
          <a:prstGeom prst="rect">
            <a:avLst/>
          </a:prstGeom>
        </p:spPr>
      </p:pic>
      <p:sp>
        <p:nvSpPr>
          <p:cNvPr id="7" name="Rectangle 6"/>
          <p:cNvSpPr/>
          <p:nvPr/>
        </p:nvSpPr>
        <p:spPr>
          <a:xfrm>
            <a:off x="2031274" y="5613395"/>
            <a:ext cx="8129451" cy="1200329"/>
          </a:xfrm>
          <a:prstGeom prst="rect">
            <a:avLst/>
          </a:prstGeom>
        </p:spPr>
        <p:txBody>
          <a:bodyPr wrap="square">
            <a:spAutoFit/>
          </a:bodyPr>
          <a:lstStyle/>
          <a:p>
            <a:r>
              <a:rPr lang="en-GB" dirty="0">
                <a:solidFill>
                  <a:srgbClr val="000000"/>
                </a:solidFill>
                <a:latin typeface="Palatino Linotype" panose="02040502050505030304" pitchFamily="18" charset="0"/>
              </a:rPr>
              <a:t>Art enables us to find ourselves and lose ourselves at the same time. </a:t>
            </a:r>
            <a:endParaRPr lang="en-GB" dirty="0">
              <a:solidFill>
                <a:srgbClr val="000000"/>
              </a:solidFill>
              <a:latin typeface="PT Sans"/>
            </a:endParaRPr>
          </a:p>
          <a:p>
            <a:r>
              <a:rPr lang="en-GB" dirty="0">
                <a:solidFill>
                  <a:srgbClr val="000000"/>
                </a:solidFill>
                <a:latin typeface="PT Sans"/>
              </a:rPr>
              <a:t>Thomas Merton</a:t>
            </a:r>
            <a:br>
              <a:rPr lang="en-GB" dirty="0"/>
            </a:br>
            <a:br>
              <a:rPr lang="en-GB" dirty="0"/>
            </a:br>
            <a:endParaRPr lang="en-GB" dirty="0"/>
          </a:p>
        </p:txBody>
      </p:sp>
    </p:spTree>
    <p:extLst>
      <p:ext uri="{BB962C8B-B14F-4D97-AF65-F5344CB8AC3E}">
        <p14:creationId xmlns:p14="http://schemas.microsoft.com/office/powerpoint/2010/main" val="3175709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6447" y="174386"/>
            <a:ext cx="5555066" cy="1754326"/>
          </a:xfrm>
          <a:prstGeom prst="rect">
            <a:avLst/>
          </a:prstGeom>
          <a:solidFill>
            <a:schemeClr val="accent1">
              <a:lumMod val="60000"/>
              <a:lumOff val="40000"/>
            </a:schemeClr>
          </a:solidFill>
        </p:spPr>
        <p:txBody>
          <a:bodyPr wrap="square" rtlCol="0">
            <a:spAutoFit/>
          </a:bodyPr>
          <a:lstStyle/>
          <a:p>
            <a:r>
              <a:rPr lang="en-GB" dirty="0"/>
              <a:t>Experiment with lighting. </a:t>
            </a:r>
          </a:p>
          <a:p>
            <a:r>
              <a:rPr lang="en-GB" dirty="0"/>
              <a:t>Could you use natural light, torches, candles, fairy lights, lamps, street light, light from a phone or laptop screen, window light? What time of day will you take your photographs? </a:t>
            </a:r>
          </a:p>
          <a:p>
            <a:endParaRPr lang="en-GB" dirty="0"/>
          </a:p>
        </p:txBody>
      </p:sp>
      <p:pic>
        <p:nvPicPr>
          <p:cNvPr id="9" name="Picture 8"/>
          <p:cNvPicPr>
            <a:picLocks noChangeAspect="1"/>
          </p:cNvPicPr>
          <p:nvPr/>
        </p:nvPicPr>
        <p:blipFill>
          <a:blip r:embed="rId2"/>
          <a:stretch>
            <a:fillRect/>
          </a:stretch>
        </p:blipFill>
        <p:spPr>
          <a:xfrm>
            <a:off x="9873516" y="174386"/>
            <a:ext cx="1896077" cy="2803945"/>
          </a:xfrm>
          <a:prstGeom prst="rect">
            <a:avLst/>
          </a:prstGeom>
        </p:spPr>
      </p:pic>
      <p:sp>
        <p:nvSpPr>
          <p:cNvPr id="5" name="TextBox 4"/>
          <p:cNvSpPr txBox="1"/>
          <p:nvPr/>
        </p:nvSpPr>
        <p:spPr>
          <a:xfrm>
            <a:off x="6727637" y="5396624"/>
            <a:ext cx="3278777" cy="1200329"/>
          </a:xfrm>
          <a:prstGeom prst="rect">
            <a:avLst/>
          </a:prstGeom>
          <a:solidFill>
            <a:schemeClr val="bg1">
              <a:lumMod val="85000"/>
            </a:schemeClr>
          </a:solidFill>
        </p:spPr>
        <p:txBody>
          <a:bodyPr wrap="square" rtlCol="0">
            <a:spAutoFit/>
          </a:bodyPr>
          <a:lstStyle/>
          <a:p>
            <a:r>
              <a:rPr lang="en-GB" dirty="0"/>
              <a:t>Dramatic Shadows &amp; Reflective objects can add depth to your photographs and change the mood of your work.  </a:t>
            </a:r>
          </a:p>
        </p:txBody>
      </p:sp>
      <p:pic>
        <p:nvPicPr>
          <p:cNvPr id="6" name="Picture 5"/>
          <p:cNvPicPr>
            <a:picLocks noChangeAspect="1"/>
          </p:cNvPicPr>
          <p:nvPr/>
        </p:nvPicPr>
        <p:blipFill>
          <a:blip r:embed="rId3"/>
          <a:stretch>
            <a:fillRect/>
          </a:stretch>
        </p:blipFill>
        <p:spPr>
          <a:xfrm>
            <a:off x="130232" y="1862137"/>
            <a:ext cx="3067050" cy="3067050"/>
          </a:xfrm>
          <a:prstGeom prst="rect">
            <a:avLst/>
          </a:prstGeom>
        </p:spPr>
      </p:pic>
      <p:pic>
        <p:nvPicPr>
          <p:cNvPr id="7" name="Picture 6"/>
          <p:cNvPicPr>
            <a:picLocks noChangeAspect="1"/>
          </p:cNvPicPr>
          <p:nvPr/>
        </p:nvPicPr>
        <p:blipFill>
          <a:blip r:embed="rId4"/>
          <a:stretch>
            <a:fillRect/>
          </a:stretch>
        </p:blipFill>
        <p:spPr>
          <a:xfrm>
            <a:off x="3302138" y="1507292"/>
            <a:ext cx="2619375" cy="1743075"/>
          </a:xfrm>
          <a:prstGeom prst="rect">
            <a:avLst/>
          </a:prstGeom>
        </p:spPr>
      </p:pic>
      <p:pic>
        <p:nvPicPr>
          <p:cNvPr id="11" name="Picture 10"/>
          <p:cNvPicPr>
            <a:picLocks noChangeAspect="1"/>
          </p:cNvPicPr>
          <p:nvPr/>
        </p:nvPicPr>
        <p:blipFill>
          <a:blip r:embed="rId5"/>
          <a:stretch>
            <a:fillRect/>
          </a:stretch>
        </p:blipFill>
        <p:spPr>
          <a:xfrm>
            <a:off x="3302138" y="3309714"/>
            <a:ext cx="3241319" cy="1823242"/>
          </a:xfrm>
          <a:prstGeom prst="rect">
            <a:avLst/>
          </a:prstGeom>
        </p:spPr>
      </p:pic>
      <p:pic>
        <p:nvPicPr>
          <p:cNvPr id="12" name="Picture 11"/>
          <p:cNvPicPr>
            <a:picLocks noChangeAspect="1"/>
          </p:cNvPicPr>
          <p:nvPr/>
        </p:nvPicPr>
        <p:blipFill>
          <a:blip r:embed="rId6"/>
          <a:stretch>
            <a:fillRect/>
          </a:stretch>
        </p:blipFill>
        <p:spPr>
          <a:xfrm>
            <a:off x="3734786" y="5192303"/>
            <a:ext cx="2466975" cy="1847850"/>
          </a:xfrm>
          <a:prstGeom prst="rect">
            <a:avLst/>
          </a:prstGeom>
        </p:spPr>
      </p:pic>
      <p:pic>
        <p:nvPicPr>
          <p:cNvPr id="13" name="Picture 12"/>
          <p:cNvPicPr>
            <a:picLocks noChangeAspect="1"/>
          </p:cNvPicPr>
          <p:nvPr/>
        </p:nvPicPr>
        <p:blipFill>
          <a:blip r:embed="rId7"/>
          <a:stretch>
            <a:fillRect/>
          </a:stretch>
        </p:blipFill>
        <p:spPr>
          <a:xfrm>
            <a:off x="228491" y="4448737"/>
            <a:ext cx="3371170" cy="2409263"/>
          </a:xfrm>
          <a:prstGeom prst="rect">
            <a:avLst/>
          </a:prstGeom>
        </p:spPr>
      </p:pic>
      <p:pic>
        <p:nvPicPr>
          <p:cNvPr id="15" name="Picture 14"/>
          <p:cNvPicPr>
            <a:picLocks noChangeAspect="1"/>
          </p:cNvPicPr>
          <p:nvPr/>
        </p:nvPicPr>
        <p:blipFill>
          <a:blip r:embed="rId8"/>
          <a:stretch>
            <a:fillRect/>
          </a:stretch>
        </p:blipFill>
        <p:spPr>
          <a:xfrm>
            <a:off x="10006414" y="2472618"/>
            <a:ext cx="1965694" cy="2660338"/>
          </a:xfrm>
          <a:prstGeom prst="rect">
            <a:avLst/>
          </a:prstGeom>
        </p:spPr>
      </p:pic>
      <p:pic>
        <p:nvPicPr>
          <p:cNvPr id="16" name="Picture 15"/>
          <p:cNvPicPr>
            <a:picLocks noChangeAspect="1"/>
          </p:cNvPicPr>
          <p:nvPr/>
        </p:nvPicPr>
        <p:blipFill>
          <a:blip r:embed="rId9"/>
          <a:stretch>
            <a:fillRect/>
          </a:stretch>
        </p:blipFill>
        <p:spPr>
          <a:xfrm>
            <a:off x="9812861" y="4925047"/>
            <a:ext cx="2351194" cy="1819999"/>
          </a:xfrm>
          <a:prstGeom prst="rect">
            <a:avLst/>
          </a:prstGeom>
        </p:spPr>
      </p:pic>
      <p:pic>
        <p:nvPicPr>
          <p:cNvPr id="17" name="Picture 16"/>
          <p:cNvPicPr>
            <a:picLocks noChangeAspect="1"/>
          </p:cNvPicPr>
          <p:nvPr/>
        </p:nvPicPr>
        <p:blipFill>
          <a:blip r:embed="rId10"/>
          <a:stretch>
            <a:fillRect/>
          </a:stretch>
        </p:blipFill>
        <p:spPr>
          <a:xfrm>
            <a:off x="7194840" y="2803945"/>
            <a:ext cx="2646127" cy="2121102"/>
          </a:xfrm>
          <a:prstGeom prst="rect">
            <a:avLst/>
          </a:prstGeom>
        </p:spPr>
      </p:pic>
      <p:pic>
        <p:nvPicPr>
          <p:cNvPr id="18" name="Picture 17"/>
          <p:cNvPicPr>
            <a:picLocks noChangeAspect="1"/>
          </p:cNvPicPr>
          <p:nvPr/>
        </p:nvPicPr>
        <p:blipFill>
          <a:blip r:embed="rId11"/>
          <a:stretch>
            <a:fillRect/>
          </a:stretch>
        </p:blipFill>
        <p:spPr>
          <a:xfrm>
            <a:off x="7301133" y="247718"/>
            <a:ext cx="2308508" cy="2308508"/>
          </a:xfrm>
          <a:prstGeom prst="rect">
            <a:avLst/>
          </a:prstGeom>
        </p:spPr>
      </p:pic>
    </p:spTree>
    <p:extLst>
      <p:ext uri="{BB962C8B-B14F-4D97-AF65-F5344CB8AC3E}">
        <p14:creationId xmlns:p14="http://schemas.microsoft.com/office/powerpoint/2010/main" val="2223995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p:cNvPicPr>
            <a:picLocks noChangeAspect="1"/>
          </p:cNvPicPr>
          <p:nvPr/>
        </p:nvPicPr>
        <p:blipFill>
          <a:blip r:embed="rId2"/>
          <a:stretch>
            <a:fillRect/>
          </a:stretch>
        </p:blipFill>
        <p:spPr>
          <a:xfrm>
            <a:off x="9605528" y="83988"/>
            <a:ext cx="2447465" cy="3653839"/>
          </a:xfrm>
          <a:prstGeom prst="rect">
            <a:avLst/>
          </a:prstGeom>
        </p:spPr>
      </p:pic>
      <p:pic>
        <p:nvPicPr>
          <p:cNvPr id="7" name="Picture 6"/>
          <p:cNvPicPr>
            <a:picLocks noChangeAspect="1"/>
          </p:cNvPicPr>
          <p:nvPr/>
        </p:nvPicPr>
        <p:blipFill>
          <a:blip r:embed="rId3"/>
          <a:stretch>
            <a:fillRect/>
          </a:stretch>
        </p:blipFill>
        <p:spPr>
          <a:xfrm>
            <a:off x="6506953" y="83988"/>
            <a:ext cx="2967130" cy="4266564"/>
          </a:xfrm>
          <a:prstGeom prst="rect">
            <a:avLst/>
          </a:prstGeom>
        </p:spPr>
      </p:pic>
      <p:sp>
        <p:nvSpPr>
          <p:cNvPr id="4" name="TextBox 3">
            <a:extLst>
              <a:ext uri="{FF2B5EF4-FFF2-40B4-BE49-F238E27FC236}">
                <a16:creationId xmlns:a16="http://schemas.microsoft.com/office/drawing/2014/main" id="{831E86E7-734D-48C1-A8A7-33566A513FD3}"/>
              </a:ext>
            </a:extLst>
          </p:cNvPr>
          <p:cNvSpPr txBox="1"/>
          <p:nvPr/>
        </p:nvSpPr>
        <p:spPr>
          <a:xfrm>
            <a:off x="5237245" y="3745793"/>
            <a:ext cx="3322211" cy="3035929"/>
          </a:xfrm>
          <a:prstGeom prst="rect">
            <a:avLst/>
          </a:prstGeom>
          <a:solidFill>
            <a:schemeClr val="accent1">
              <a:lumMod val="40000"/>
              <a:lumOff val="60000"/>
            </a:schemeClr>
          </a:solidFill>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dirty="0"/>
              <a:t>Change the angle that you shoot from</a:t>
            </a:r>
          </a:p>
          <a:p>
            <a:pPr marL="285750" indent="-228600">
              <a:lnSpc>
                <a:spcPct val="90000"/>
              </a:lnSpc>
              <a:spcAft>
                <a:spcPts val="600"/>
              </a:spcAft>
              <a:buFont typeface="Arial" panose="020B0604020202020204" pitchFamily="34" charset="0"/>
              <a:buChar char="•"/>
            </a:pPr>
            <a:r>
              <a:rPr lang="en-US" dirty="0"/>
              <a:t>Lie down on the floor</a:t>
            </a:r>
            <a:endParaRPr lang="en-US" dirty="0">
              <a:cs typeface="Calibri"/>
            </a:endParaRPr>
          </a:p>
          <a:p>
            <a:pPr marL="285750" indent="-228600">
              <a:lnSpc>
                <a:spcPct val="90000"/>
              </a:lnSpc>
              <a:spcAft>
                <a:spcPts val="600"/>
              </a:spcAft>
              <a:buFont typeface="Arial" panose="020B0604020202020204" pitchFamily="34" charset="0"/>
              <a:buChar char="•"/>
            </a:pPr>
            <a:r>
              <a:rPr lang="en-US" dirty="0"/>
              <a:t>Shoot under or below things</a:t>
            </a:r>
            <a:endParaRPr lang="en-US" dirty="0">
              <a:cs typeface="Calibri"/>
            </a:endParaRPr>
          </a:p>
          <a:p>
            <a:pPr marL="285750" indent="-228600">
              <a:lnSpc>
                <a:spcPct val="90000"/>
              </a:lnSpc>
              <a:spcAft>
                <a:spcPts val="600"/>
              </a:spcAft>
              <a:buFont typeface="Arial" panose="020B0604020202020204" pitchFamily="34" charset="0"/>
              <a:buChar char="•"/>
            </a:pPr>
            <a:r>
              <a:rPr lang="en-US" dirty="0"/>
              <a:t>Birds eye view</a:t>
            </a:r>
            <a:endParaRPr lang="en-US" dirty="0">
              <a:cs typeface="Calibri"/>
            </a:endParaRPr>
          </a:p>
          <a:p>
            <a:pPr marL="285750" indent="-228600">
              <a:lnSpc>
                <a:spcPct val="90000"/>
              </a:lnSpc>
              <a:spcAft>
                <a:spcPts val="600"/>
              </a:spcAft>
              <a:buFont typeface="Arial" panose="020B0604020202020204" pitchFamily="34" charset="0"/>
              <a:buChar char="•"/>
            </a:pPr>
            <a:r>
              <a:rPr lang="en-US" dirty="0"/>
              <a:t>Zoom right in on something</a:t>
            </a:r>
            <a:endParaRPr lang="en-US" dirty="0">
              <a:cs typeface="Calibri"/>
            </a:endParaRPr>
          </a:p>
          <a:p>
            <a:pPr marL="285750" indent="-228600">
              <a:lnSpc>
                <a:spcPct val="90000"/>
              </a:lnSpc>
              <a:spcAft>
                <a:spcPts val="600"/>
              </a:spcAft>
              <a:buFont typeface="Arial" panose="020B0604020202020204" pitchFamily="34" charset="0"/>
              <a:buChar char="•"/>
            </a:pPr>
            <a:r>
              <a:rPr lang="en-US" dirty="0"/>
              <a:t>Take a photograph from a reflection </a:t>
            </a:r>
            <a:endParaRPr lang="en-US" dirty="0">
              <a:cs typeface="Calibri"/>
            </a:endParaRPr>
          </a:p>
        </p:txBody>
      </p:sp>
      <p:sp>
        <p:nvSpPr>
          <p:cNvPr id="8" name="Content Placeholder 7"/>
          <p:cNvSpPr>
            <a:spLocks noGrp="1"/>
          </p:cNvSpPr>
          <p:nvPr>
            <p:ph idx="1"/>
          </p:nvPr>
        </p:nvSpPr>
        <p:spPr/>
        <p:txBody>
          <a:bodyPr/>
          <a:lstStyle/>
          <a:p>
            <a:pPr marL="0" indent="0">
              <a:buNone/>
            </a:pPr>
            <a:endParaRPr lang="en-GB" dirty="0"/>
          </a:p>
        </p:txBody>
      </p:sp>
      <p:sp>
        <p:nvSpPr>
          <p:cNvPr id="9" name="TextBox 8"/>
          <p:cNvSpPr txBox="1"/>
          <p:nvPr/>
        </p:nvSpPr>
        <p:spPr>
          <a:xfrm>
            <a:off x="3615149" y="83988"/>
            <a:ext cx="3722914" cy="1477328"/>
          </a:xfrm>
          <a:prstGeom prst="rect">
            <a:avLst/>
          </a:prstGeom>
          <a:solidFill>
            <a:schemeClr val="bg1">
              <a:lumMod val="85000"/>
            </a:schemeClr>
          </a:solidFill>
        </p:spPr>
        <p:txBody>
          <a:bodyPr wrap="square" rtlCol="0">
            <a:spAutoFit/>
          </a:bodyPr>
          <a:lstStyle/>
          <a:p>
            <a:r>
              <a:rPr lang="en-GB" dirty="0"/>
              <a:t>Changing the </a:t>
            </a:r>
            <a:r>
              <a:rPr lang="en-GB" b="1" dirty="0"/>
              <a:t>viewpoint</a:t>
            </a:r>
            <a:r>
              <a:rPr lang="en-GB" dirty="0"/>
              <a:t> from where you take your image. Get down on the floor or higher than your subject. This will help you capture exciting </a:t>
            </a:r>
            <a:r>
              <a:rPr lang="en-GB" b="1" dirty="0"/>
              <a:t>unusual angles </a:t>
            </a:r>
            <a:r>
              <a:rPr lang="en-GB" dirty="0"/>
              <a:t>in your work. </a:t>
            </a:r>
          </a:p>
        </p:txBody>
      </p:sp>
      <p:pic>
        <p:nvPicPr>
          <p:cNvPr id="10" name="Picture 9"/>
          <p:cNvPicPr>
            <a:picLocks noChangeAspect="1"/>
          </p:cNvPicPr>
          <p:nvPr/>
        </p:nvPicPr>
        <p:blipFill>
          <a:blip r:embed="rId4"/>
          <a:stretch>
            <a:fillRect/>
          </a:stretch>
        </p:blipFill>
        <p:spPr>
          <a:xfrm>
            <a:off x="139007" y="83988"/>
            <a:ext cx="3066554" cy="2036240"/>
          </a:xfrm>
          <a:prstGeom prst="rect">
            <a:avLst/>
          </a:prstGeom>
        </p:spPr>
      </p:pic>
      <p:pic>
        <p:nvPicPr>
          <p:cNvPr id="11" name="Picture 10"/>
          <p:cNvPicPr>
            <a:picLocks noChangeAspect="1"/>
          </p:cNvPicPr>
          <p:nvPr/>
        </p:nvPicPr>
        <p:blipFill>
          <a:blip r:embed="rId5"/>
          <a:stretch>
            <a:fillRect/>
          </a:stretch>
        </p:blipFill>
        <p:spPr>
          <a:xfrm>
            <a:off x="135946" y="2309507"/>
            <a:ext cx="2249619" cy="3383573"/>
          </a:xfrm>
          <a:prstGeom prst="rect">
            <a:avLst/>
          </a:prstGeom>
        </p:spPr>
      </p:pic>
      <p:pic>
        <p:nvPicPr>
          <p:cNvPr id="12" name="Picture 11"/>
          <p:cNvPicPr>
            <a:picLocks noChangeAspect="1"/>
          </p:cNvPicPr>
          <p:nvPr/>
        </p:nvPicPr>
        <p:blipFill>
          <a:blip r:embed="rId6"/>
          <a:stretch>
            <a:fillRect/>
          </a:stretch>
        </p:blipFill>
        <p:spPr>
          <a:xfrm>
            <a:off x="2173983" y="1825624"/>
            <a:ext cx="2272275" cy="3039482"/>
          </a:xfrm>
          <a:prstGeom prst="rect">
            <a:avLst/>
          </a:prstGeom>
        </p:spPr>
      </p:pic>
      <p:pic>
        <p:nvPicPr>
          <p:cNvPr id="13" name="Picture 12"/>
          <p:cNvPicPr>
            <a:picLocks noChangeAspect="1"/>
          </p:cNvPicPr>
          <p:nvPr/>
        </p:nvPicPr>
        <p:blipFill>
          <a:blip r:embed="rId7"/>
          <a:stretch>
            <a:fillRect/>
          </a:stretch>
        </p:blipFill>
        <p:spPr>
          <a:xfrm>
            <a:off x="1731110" y="4350552"/>
            <a:ext cx="3110642" cy="2365840"/>
          </a:xfrm>
          <a:prstGeom prst="rect">
            <a:avLst/>
          </a:prstGeom>
        </p:spPr>
      </p:pic>
      <p:pic>
        <p:nvPicPr>
          <p:cNvPr id="3" name="Picture 2"/>
          <p:cNvPicPr>
            <a:picLocks noChangeAspect="1"/>
          </p:cNvPicPr>
          <p:nvPr/>
        </p:nvPicPr>
        <p:blipFill>
          <a:blip r:embed="rId8"/>
          <a:stretch>
            <a:fillRect/>
          </a:stretch>
        </p:blipFill>
        <p:spPr>
          <a:xfrm>
            <a:off x="8457711" y="3872764"/>
            <a:ext cx="3734289" cy="2552387"/>
          </a:xfrm>
          <a:prstGeom prst="rect">
            <a:avLst/>
          </a:prstGeom>
        </p:spPr>
      </p:pic>
    </p:spTree>
    <p:extLst>
      <p:ext uri="{BB962C8B-B14F-4D97-AF65-F5344CB8AC3E}">
        <p14:creationId xmlns:p14="http://schemas.microsoft.com/office/powerpoint/2010/main" val="743526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38" y="321287"/>
            <a:ext cx="5606496" cy="1794895"/>
          </a:xfrm>
          <a:solidFill>
            <a:schemeClr val="bg1">
              <a:lumMod val="85000"/>
            </a:schemeClr>
          </a:solidFill>
        </p:spPr>
        <p:txBody>
          <a:bodyPr>
            <a:normAutofit/>
          </a:bodyPr>
          <a:lstStyle/>
          <a:p>
            <a:r>
              <a:rPr lang="en-GB" sz="1800" b="1" dirty="0"/>
              <a:t>TASK 3: DRAWING FROM LIFE </a:t>
            </a:r>
            <a:br>
              <a:rPr lang="en-GB" sz="1800" b="1" dirty="0"/>
            </a:br>
            <a:r>
              <a:rPr lang="en-GB" sz="1800" b="1" dirty="0"/>
              <a:t>TAKE YOUR SKETCHBOOK OUT WITH YOU.  </a:t>
            </a:r>
            <a:r>
              <a:rPr lang="en-GB" sz="1800" dirty="0"/>
              <a:t>Create lively Sketches and drawings, but instead of working from images work from things that are in front you, </a:t>
            </a:r>
            <a:r>
              <a:rPr lang="en-GB" sz="1800" b="1" dirty="0"/>
              <a:t>draw from life. </a:t>
            </a:r>
            <a:r>
              <a:rPr lang="en-GB" sz="1800" dirty="0"/>
              <a:t>E.g. A drawing in your garden; a drawing on the bus; a fantastic view, buildings, architecture.  </a:t>
            </a:r>
            <a:r>
              <a:rPr lang="en-GB" sz="1800" b="1" dirty="0"/>
              <a:t>(approx. 2 hours) </a:t>
            </a:r>
          </a:p>
        </p:txBody>
      </p:sp>
      <p:pic>
        <p:nvPicPr>
          <p:cNvPr id="6" name="Picture 5"/>
          <p:cNvPicPr>
            <a:picLocks noChangeAspect="1"/>
          </p:cNvPicPr>
          <p:nvPr/>
        </p:nvPicPr>
        <p:blipFill>
          <a:blip r:embed="rId2"/>
          <a:stretch>
            <a:fillRect/>
          </a:stretch>
        </p:blipFill>
        <p:spPr>
          <a:xfrm>
            <a:off x="6075159" y="0"/>
            <a:ext cx="3277847" cy="4364620"/>
          </a:xfrm>
          <a:prstGeom prst="rect">
            <a:avLst/>
          </a:prstGeom>
        </p:spPr>
      </p:pic>
      <p:sp>
        <p:nvSpPr>
          <p:cNvPr id="3" name="TextBox 2"/>
          <p:cNvSpPr txBox="1"/>
          <p:nvPr/>
        </p:nvSpPr>
        <p:spPr>
          <a:xfrm>
            <a:off x="267159" y="2272937"/>
            <a:ext cx="5488929" cy="5078313"/>
          </a:xfrm>
          <a:prstGeom prst="rect">
            <a:avLst/>
          </a:prstGeom>
          <a:noFill/>
          <a:ln>
            <a:solidFill>
              <a:schemeClr val="tx1"/>
            </a:solidFill>
          </a:ln>
        </p:spPr>
        <p:txBody>
          <a:bodyPr wrap="square" rtlCol="0">
            <a:spAutoFit/>
          </a:bodyPr>
          <a:lstStyle/>
          <a:p>
            <a:r>
              <a:rPr lang="en-GB" b="1" u="sng" dirty="0"/>
              <a:t>Consider the following: </a:t>
            </a:r>
          </a:p>
          <a:p>
            <a:endParaRPr lang="en-GB" dirty="0"/>
          </a:p>
          <a:p>
            <a:pPr marL="285750" indent="-285750">
              <a:buFont typeface="Arial" panose="020B0604020202020204" pitchFamily="34" charset="0"/>
              <a:buChar char="•"/>
            </a:pPr>
            <a:r>
              <a:rPr lang="en-GB" dirty="0"/>
              <a:t>Experimenting with the way you use LINE in your drawings (looser lines/tight lines/heavy/light)</a:t>
            </a:r>
          </a:p>
          <a:p>
            <a:endParaRPr lang="en-GB" dirty="0"/>
          </a:p>
          <a:p>
            <a:pPr marL="285750" indent="-285750">
              <a:buFont typeface="Arial" panose="020B0604020202020204" pitchFamily="34" charset="0"/>
              <a:buChar char="•"/>
            </a:pPr>
            <a:r>
              <a:rPr lang="en-GB" dirty="0"/>
              <a:t>Building up layers of pencil and pen.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You can add washes of watercolour/coffee/watered down acrylic to add a suitable background to your drawings if you have them available.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Don’t be too precious about your drawings. Drawing from life has to be quicker to capture what’s in front of you. It’s a tricky skill to practise, but does make you more confident and observant in the long run! </a:t>
            </a:r>
          </a:p>
          <a:p>
            <a:endParaRPr lang="en-GB" dirty="0"/>
          </a:p>
          <a:p>
            <a:endParaRPr lang="en-GB" dirty="0"/>
          </a:p>
          <a:p>
            <a:endParaRPr lang="en-GB" dirty="0"/>
          </a:p>
        </p:txBody>
      </p:sp>
      <p:pic>
        <p:nvPicPr>
          <p:cNvPr id="9" name="Picture 8"/>
          <p:cNvPicPr>
            <a:picLocks noChangeAspect="1"/>
          </p:cNvPicPr>
          <p:nvPr/>
        </p:nvPicPr>
        <p:blipFill>
          <a:blip r:embed="rId3"/>
          <a:stretch>
            <a:fillRect/>
          </a:stretch>
        </p:blipFill>
        <p:spPr>
          <a:xfrm>
            <a:off x="9808237" y="2508069"/>
            <a:ext cx="2383763" cy="3515227"/>
          </a:xfrm>
          <a:prstGeom prst="rect">
            <a:avLst/>
          </a:prstGeom>
        </p:spPr>
      </p:pic>
      <p:pic>
        <p:nvPicPr>
          <p:cNvPr id="5" name="Picture 4"/>
          <p:cNvPicPr>
            <a:picLocks noChangeAspect="1"/>
          </p:cNvPicPr>
          <p:nvPr/>
        </p:nvPicPr>
        <p:blipFill>
          <a:blip r:embed="rId4"/>
          <a:stretch>
            <a:fillRect/>
          </a:stretch>
        </p:blipFill>
        <p:spPr>
          <a:xfrm>
            <a:off x="8979081" y="170226"/>
            <a:ext cx="3087627" cy="1969906"/>
          </a:xfrm>
          <a:prstGeom prst="rect">
            <a:avLst/>
          </a:prstGeom>
        </p:spPr>
      </p:pic>
      <p:pic>
        <p:nvPicPr>
          <p:cNvPr id="7" name="Picture 7" descr="Diagram&#10;&#10;Description automatically generated">
            <a:extLst>
              <a:ext uri="{FF2B5EF4-FFF2-40B4-BE49-F238E27FC236}">
                <a16:creationId xmlns:a16="http://schemas.microsoft.com/office/drawing/2014/main" id="{2B4DF09D-E1A3-A8E4-6DC1-C164E5219FA6}"/>
              </a:ext>
            </a:extLst>
          </p:cNvPr>
          <p:cNvPicPr>
            <a:picLocks noChangeAspect="1"/>
          </p:cNvPicPr>
          <p:nvPr/>
        </p:nvPicPr>
        <p:blipFill>
          <a:blip r:embed="rId5"/>
          <a:stretch>
            <a:fillRect/>
          </a:stretch>
        </p:blipFill>
        <p:spPr>
          <a:xfrm>
            <a:off x="6521570" y="3956369"/>
            <a:ext cx="4382218" cy="2956544"/>
          </a:xfrm>
          <a:prstGeom prst="rect">
            <a:avLst/>
          </a:prstGeom>
        </p:spPr>
      </p:pic>
    </p:spTree>
    <p:extLst>
      <p:ext uri="{BB962C8B-B14F-4D97-AF65-F5344CB8AC3E}">
        <p14:creationId xmlns:p14="http://schemas.microsoft.com/office/powerpoint/2010/main" val="2442362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Rounded Rectangle 3"/>
          <p:cNvSpPr/>
          <p:nvPr/>
        </p:nvSpPr>
        <p:spPr>
          <a:xfrm>
            <a:off x="391887" y="195309"/>
            <a:ext cx="11077302" cy="398480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n-GB" sz="1200" b="1" dirty="0">
              <a:solidFill>
                <a:srgbClr val="000000"/>
              </a:solidFill>
              <a:effectLst/>
              <a:ea typeface="Calibri" panose="020F0502020204030204" pitchFamily="34" charset="0"/>
              <a:cs typeface="Times New Roman" panose="02020603050405020304" pitchFamily="18" charset="0"/>
            </a:endParaRPr>
          </a:p>
          <a:p>
            <a:pPr>
              <a:lnSpc>
                <a:spcPct val="107000"/>
              </a:lnSpc>
              <a:spcAft>
                <a:spcPts val="800"/>
              </a:spcAft>
            </a:pPr>
            <a:endParaRPr lang="en-GB" sz="1200" b="1" dirty="0">
              <a:solidFill>
                <a:srgbClr val="000000"/>
              </a:solidFill>
              <a:ea typeface="Calibri" panose="020F0502020204030204" pitchFamily="34" charset="0"/>
              <a:cs typeface="Times New Roman" panose="02020603050405020304" pitchFamily="18" charset="0"/>
            </a:endParaRPr>
          </a:p>
          <a:p>
            <a:pPr>
              <a:lnSpc>
                <a:spcPct val="107000"/>
              </a:lnSpc>
              <a:spcAft>
                <a:spcPts val="800"/>
              </a:spcAft>
            </a:pPr>
            <a:r>
              <a:rPr lang="en-GB" sz="1200" b="1" dirty="0">
                <a:solidFill>
                  <a:srgbClr val="000000"/>
                </a:solidFill>
                <a:effectLst/>
                <a:ea typeface="Calibri" panose="020F0502020204030204" pitchFamily="34" charset="0"/>
                <a:cs typeface="Times New Roman" panose="02020603050405020304" pitchFamily="18" charset="0"/>
              </a:rPr>
              <a:t>Entry Requirements for Studying A-level Fine Art </a:t>
            </a:r>
            <a:endParaRPr lang="en-GB" sz="1200" dirty="0">
              <a:solidFill>
                <a:srgbClr val="000000"/>
              </a:solidFill>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GB" sz="1200" dirty="0">
                <a:solidFill>
                  <a:srgbClr val="000000"/>
                </a:solidFill>
                <a:effectLst/>
                <a:ea typeface="Calibri" panose="020F0502020204030204" pitchFamily="34" charset="0"/>
                <a:cs typeface="Times New Roman" panose="02020603050405020304" pitchFamily="18" charset="0"/>
              </a:rPr>
              <a:t>Students who are expected to achieve at least a grade 5 in GCSE </a:t>
            </a:r>
            <a:r>
              <a:rPr lang="en-GB" sz="1200" dirty="0">
                <a:solidFill>
                  <a:srgbClr val="000000"/>
                </a:solidFill>
                <a:ea typeface="Calibri" panose="020F0502020204030204" pitchFamily="34" charset="0"/>
                <a:cs typeface="Times New Roman" panose="02020603050405020304" pitchFamily="18" charset="0"/>
              </a:rPr>
              <a:t>Art and a grade 5 in one of their GCSE </a:t>
            </a:r>
            <a:r>
              <a:rPr lang="en-GB" sz="1200">
                <a:solidFill>
                  <a:srgbClr val="000000"/>
                </a:solidFill>
                <a:ea typeface="Calibri" panose="020F0502020204030204" pitchFamily="34" charset="0"/>
                <a:cs typeface="Times New Roman" panose="02020603050405020304" pitchFamily="18" charset="0"/>
              </a:rPr>
              <a:t>English courses. </a:t>
            </a:r>
            <a:endParaRPr lang="en-GB" sz="1200" dirty="0">
              <a:solidFill>
                <a:srgbClr val="000000"/>
              </a:solidFill>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GB" sz="1200" dirty="0">
                <a:solidFill>
                  <a:srgbClr val="000000"/>
                </a:solidFill>
                <a:effectLst/>
                <a:ea typeface="Calibri" panose="020F0502020204030204" pitchFamily="34" charset="0"/>
                <a:cs typeface="Times New Roman" panose="02020603050405020304" pitchFamily="18" charset="0"/>
              </a:rPr>
              <a:t>Students who have enjoyed their GCSE Art course, and who </a:t>
            </a:r>
            <a:r>
              <a:rPr lang="en-GB" sz="1200" dirty="0">
                <a:solidFill>
                  <a:srgbClr val="000000"/>
                </a:solidFill>
                <a:ea typeface="Calibri" panose="020F0502020204030204" pitchFamily="34" charset="0"/>
                <a:cs typeface="Times New Roman" panose="02020603050405020304" pitchFamily="18" charset="0"/>
              </a:rPr>
              <a:t>enjoy going to galleries and learning about artworks. </a:t>
            </a:r>
            <a:endParaRPr lang="en-GB" sz="1200" dirty="0">
              <a:solidFill>
                <a:srgbClr val="000000"/>
              </a:solidFill>
              <a:effectLst/>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GB" sz="1200" dirty="0">
                <a:solidFill>
                  <a:srgbClr val="000000"/>
                </a:solidFill>
                <a:effectLst/>
                <a:ea typeface="Calibri" panose="020F0502020204030204" pitchFamily="34" charset="0"/>
                <a:cs typeface="Times New Roman" panose="02020603050405020304" pitchFamily="18" charset="0"/>
              </a:rPr>
              <a:t>Students who enjoy working with new materials and developing different techniques. </a:t>
            </a:r>
          </a:p>
          <a:p>
            <a:pPr marL="342900" lvl="0" indent="-342900">
              <a:lnSpc>
                <a:spcPct val="107000"/>
              </a:lnSpc>
              <a:spcAft>
                <a:spcPts val="0"/>
              </a:spcAft>
              <a:buFont typeface="Wingdings" panose="05000000000000000000" pitchFamily="2" charset="2"/>
              <a:buChar char=""/>
            </a:pPr>
            <a:r>
              <a:rPr lang="en-GB" sz="1200" dirty="0">
                <a:solidFill>
                  <a:srgbClr val="000000"/>
                </a:solidFill>
                <a:effectLst/>
                <a:ea typeface="Calibri" panose="020F0502020204030204" pitchFamily="34" charset="0"/>
                <a:cs typeface="Times New Roman" panose="02020603050405020304" pitchFamily="18" charset="0"/>
              </a:rPr>
              <a:t>Students who relish the opportunity to work in new ways and take risks within their art work. </a:t>
            </a:r>
          </a:p>
          <a:p>
            <a:pPr marL="342900" lvl="0" indent="-342900">
              <a:lnSpc>
                <a:spcPct val="107000"/>
              </a:lnSpc>
              <a:spcAft>
                <a:spcPts val="0"/>
              </a:spcAft>
              <a:buFont typeface="Wingdings" panose="05000000000000000000" pitchFamily="2" charset="2"/>
              <a:buChar char=""/>
            </a:pPr>
            <a:r>
              <a:rPr lang="en-GB" sz="1200" dirty="0">
                <a:solidFill>
                  <a:srgbClr val="000000"/>
                </a:solidFill>
                <a:ea typeface="Calibri" panose="020F0502020204030204" pitchFamily="34" charset="0"/>
                <a:cs typeface="Times New Roman" panose="02020603050405020304" pitchFamily="18" charset="0"/>
              </a:rPr>
              <a:t>Students who enjoy working to a broad theme and gathering research through visual and written form. </a:t>
            </a:r>
            <a:endParaRPr lang="en-GB" sz="1200" dirty="0">
              <a:solidFill>
                <a:srgbClr val="000000"/>
              </a:solidFill>
              <a:effectLst/>
              <a:ea typeface="Calibri" panose="020F0502020204030204" pitchFamily="34" charset="0"/>
              <a:cs typeface="Times New Roman" panose="02020603050405020304" pitchFamily="18" charset="0"/>
            </a:endParaRPr>
          </a:p>
          <a:p>
            <a:pPr lvl="0">
              <a:lnSpc>
                <a:spcPct val="107000"/>
              </a:lnSpc>
              <a:spcAft>
                <a:spcPts val="0"/>
              </a:spcAft>
            </a:pPr>
            <a:endParaRPr lang="en-GB" sz="1200" dirty="0">
              <a:solidFill>
                <a:srgbClr val="000000"/>
              </a:solidFill>
              <a:effectLst/>
              <a:ea typeface="Calibri" panose="020F0502020204030204" pitchFamily="34" charset="0"/>
              <a:cs typeface="Times New Roman" panose="02020603050405020304" pitchFamily="18" charset="0"/>
            </a:endParaRPr>
          </a:p>
          <a:p>
            <a:pPr>
              <a:lnSpc>
                <a:spcPct val="107000"/>
              </a:lnSpc>
              <a:spcAft>
                <a:spcPts val="800"/>
              </a:spcAft>
            </a:pPr>
            <a:r>
              <a:rPr lang="en-GB" sz="1200" b="1" dirty="0">
                <a:solidFill>
                  <a:srgbClr val="000000"/>
                </a:solidFill>
                <a:effectLst/>
                <a:ea typeface="Calibri" panose="020F0502020204030204" pitchFamily="34" charset="0"/>
                <a:cs typeface="Times New Roman" panose="02020603050405020304" pitchFamily="18" charset="0"/>
              </a:rPr>
              <a:t>What to expect from A-level Fine Art.</a:t>
            </a:r>
            <a:endParaRPr lang="en-GB" sz="1200" dirty="0">
              <a:solidFill>
                <a:srgbClr val="000000"/>
              </a:solidFill>
              <a:effectLst/>
              <a:ea typeface="Calibri" panose="020F0502020204030204" pitchFamily="34" charset="0"/>
              <a:cs typeface="Times New Roman" panose="02020603050405020304" pitchFamily="18" charset="0"/>
            </a:endParaRPr>
          </a:p>
          <a:p>
            <a:pPr algn="just">
              <a:lnSpc>
                <a:spcPct val="107000"/>
              </a:lnSpc>
              <a:spcAft>
                <a:spcPts val="800"/>
              </a:spcAft>
            </a:pPr>
            <a:r>
              <a:rPr lang="en-GB" sz="1200" dirty="0">
                <a:solidFill>
                  <a:srgbClr val="000000"/>
                </a:solidFill>
                <a:effectLst/>
                <a:ea typeface="Calibri" panose="020F0502020204030204" pitchFamily="34" charset="0"/>
                <a:cs typeface="Times New Roman" panose="02020603050405020304" pitchFamily="18" charset="0"/>
              </a:rPr>
              <a:t>The A-level Fine Art course </a:t>
            </a:r>
            <a:r>
              <a:rPr lang="en-GB" sz="1200" dirty="0">
                <a:solidFill>
                  <a:srgbClr val="000000"/>
                </a:solidFill>
                <a:ea typeface="Calibri" panose="020F0502020204030204" pitchFamily="34" charset="0"/>
                <a:cs typeface="Times New Roman" panose="02020603050405020304" pitchFamily="18" charset="0"/>
              </a:rPr>
              <a:t>allows students to develop their own chosen themes, encouraging them to really stamp their personality on their projects from day one. You will be asked to research your theme and chosen artists in greater depth and push your ideas to more ambitious scales than you have been used to.  We begin Year 12 with a short introductory project to challenge you with materials and scales, while giving you the chance to brush up on your recording skills after a long break. You will regularly share your artwork with your peers and teachers in group critiques, which allow you to organise your ideas and gather ideas from others. We also offer visits from artists and opportunities to work with local universities through skills workshops led by university lecturers. The broadness of the course and themes allow you to use your artwork as a powerful tool to communicate messages to an audience, as escapism, documentation or immersing yourself in the pure aesthetics. Our sixth form students benefit and value the extra space we offer them to work on weekly tasks outside of lesson time. If you are thinking about studying A-level Art, then attempt some of this work to give you a flavour of the demand of the subject. If you decide that Art is the A-level you want to study, remember this bridging course should be completed in full.</a:t>
            </a:r>
          </a:p>
          <a:p>
            <a:pPr algn="just">
              <a:lnSpc>
                <a:spcPct val="107000"/>
              </a:lnSpc>
              <a:spcAft>
                <a:spcPts val="800"/>
              </a:spcAft>
            </a:pPr>
            <a:endParaRPr lang="en-GB" sz="1100" dirty="0">
              <a:solidFill>
                <a:srgbClr val="000000"/>
              </a:solidFill>
              <a:effectLst/>
              <a:ea typeface="Calibri" panose="020F0502020204030204" pitchFamily="34" charset="0"/>
              <a:cs typeface="Times New Roman" panose="02020603050405020304" pitchFamily="18" charset="0"/>
            </a:endParaRPr>
          </a:p>
          <a:p>
            <a:pPr algn="just">
              <a:lnSpc>
                <a:spcPct val="107000"/>
              </a:lnSpc>
              <a:spcAft>
                <a:spcPts val="800"/>
              </a:spcAft>
            </a:pPr>
            <a:r>
              <a:rPr lang="en-GB" sz="1100" dirty="0">
                <a:solidFill>
                  <a:srgbClr val="000000"/>
                </a:solidFill>
                <a:effectLst/>
                <a:ea typeface="Calibri" panose="020F0502020204030204" pitchFamily="34" charset="0"/>
                <a:cs typeface="Times New Roman" panose="02020603050405020304" pitchFamily="18" charset="0"/>
              </a:rPr>
              <a:t> </a:t>
            </a:r>
          </a:p>
        </p:txBody>
      </p:sp>
      <p:graphicFrame>
        <p:nvGraphicFramePr>
          <p:cNvPr id="5" name="Table 4"/>
          <p:cNvGraphicFramePr>
            <a:graphicFrameLocks noGrp="1"/>
          </p:cNvGraphicFramePr>
          <p:nvPr>
            <p:extLst>
              <p:ext uri="{D42A27DB-BD31-4B8C-83A1-F6EECF244321}">
                <p14:modId xmlns:p14="http://schemas.microsoft.com/office/powerpoint/2010/main" val="778693272"/>
              </p:ext>
            </p:extLst>
          </p:nvPr>
        </p:nvGraphicFramePr>
        <p:xfrm>
          <a:off x="613955" y="4349931"/>
          <a:ext cx="10437221" cy="2008776"/>
        </p:xfrm>
        <a:graphic>
          <a:graphicData uri="http://schemas.openxmlformats.org/drawingml/2006/table">
            <a:tbl>
              <a:tblPr firstRow="1" firstCol="1" bandRow="1">
                <a:tableStyleId>{5C22544A-7EE6-4342-B048-85BDC9FD1C3A}</a:tableStyleId>
              </a:tblPr>
              <a:tblGrid>
                <a:gridCol w="5216272">
                  <a:extLst>
                    <a:ext uri="{9D8B030D-6E8A-4147-A177-3AD203B41FA5}">
                      <a16:colId xmlns:a16="http://schemas.microsoft.com/office/drawing/2014/main" val="3932583507"/>
                    </a:ext>
                  </a:extLst>
                </a:gridCol>
                <a:gridCol w="5220949">
                  <a:extLst>
                    <a:ext uri="{9D8B030D-6E8A-4147-A177-3AD203B41FA5}">
                      <a16:colId xmlns:a16="http://schemas.microsoft.com/office/drawing/2014/main" val="3656126992"/>
                    </a:ext>
                  </a:extLst>
                </a:gridCol>
              </a:tblGrid>
              <a:tr h="211908">
                <a:tc>
                  <a:txBody>
                    <a:bodyPr/>
                    <a:lstStyle/>
                    <a:p>
                      <a:pPr>
                        <a:spcAft>
                          <a:spcPts val="0"/>
                        </a:spcAft>
                      </a:pPr>
                      <a:r>
                        <a:rPr lang="en-GB" sz="1200" dirty="0">
                          <a:effectLst/>
                        </a:rPr>
                        <a:t>Component</a:t>
                      </a:r>
                      <a:r>
                        <a:rPr lang="en-GB" sz="1200" baseline="0" dirty="0">
                          <a:effectLst/>
                        </a:rPr>
                        <a:t> 1 Coursework Portfolio </a:t>
                      </a:r>
                      <a:r>
                        <a:rPr lang="en-GB" sz="1200" dirty="0">
                          <a:effectLst/>
                        </a:rPr>
                        <a:t>worth 60%</a:t>
                      </a:r>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200" dirty="0">
                          <a:effectLst/>
                        </a:rPr>
                        <a:t>Component</a:t>
                      </a:r>
                      <a:r>
                        <a:rPr lang="en-GB" sz="1200" baseline="0" dirty="0">
                          <a:effectLst/>
                        </a:rPr>
                        <a:t> 2 Externally Set Exam </a:t>
                      </a:r>
                      <a:r>
                        <a:rPr lang="en-GB" sz="1200" dirty="0">
                          <a:effectLst/>
                        </a:rPr>
                        <a:t>– worth 40%</a:t>
                      </a:r>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7217310"/>
                  </a:ext>
                </a:extLst>
              </a:tr>
              <a:tr h="1483359">
                <a:tc>
                  <a:txBody>
                    <a:bodyPr/>
                    <a:lstStyle/>
                    <a:p>
                      <a:pPr marL="342900" lvl="0" indent="-342900" algn="just">
                        <a:spcAft>
                          <a:spcPts val="0"/>
                        </a:spcAft>
                        <a:buFont typeface="Wingdings" panose="05000000000000000000" pitchFamily="2" charset="2"/>
                        <a:buChar char=""/>
                      </a:pPr>
                      <a:r>
                        <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a:t>
                      </a:r>
                      <a:r>
                        <a:rPr lang="en-GB" sz="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a personal investigation chosen by you. It will comprise of sketchbooks, boards and final pieces. This portfolio of art work should be an exciting and in depth investigation. </a:t>
                      </a:r>
                    </a:p>
                    <a:p>
                      <a:pPr marL="342900" lvl="0" indent="-342900" algn="just">
                        <a:spcAft>
                          <a:spcPts val="0"/>
                        </a:spcAft>
                        <a:buFont typeface="Wingdings" panose="05000000000000000000" pitchFamily="2" charset="2"/>
                        <a:buChar char=""/>
                      </a:pPr>
                      <a:r>
                        <a:rPr lang="en-GB" sz="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written essay between 1,000-3,000 words is required to support your personal investigation artwork. </a:t>
                      </a:r>
                    </a:p>
                    <a:p>
                      <a:pPr marL="342900" lvl="0" indent="-342900" algn="just">
                        <a:spcAft>
                          <a:spcPts val="0"/>
                        </a:spcAft>
                        <a:buFont typeface="Wingdings" panose="05000000000000000000" pitchFamily="2" charset="2"/>
                        <a:buChar char=""/>
                      </a:pPr>
                      <a:r>
                        <a:rPr lang="en-GB" sz="1200" baseline="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Lessons will be dedicated to coursework until the exam papers are given out. </a:t>
                      </a:r>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spcAft>
                          <a:spcPts val="0"/>
                        </a:spcAft>
                        <a:buFont typeface="Wingdings" panose="05000000000000000000" pitchFamily="2" charset="2"/>
                        <a:buChar char=""/>
                      </a:pPr>
                      <a:r>
                        <a:rPr lang="en-GB" sz="1100" dirty="0">
                          <a:effectLst/>
                        </a:rPr>
                        <a:t>The theme for exam</a:t>
                      </a:r>
                      <a:r>
                        <a:rPr lang="en-GB" sz="1100" baseline="0" dirty="0">
                          <a:effectLst/>
                        </a:rPr>
                        <a:t> project is set by the AQA exam board around 1</a:t>
                      </a:r>
                      <a:r>
                        <a:rPr lang="en-GB" sz="1100" baseline="30000" dirty="0">
                          <a:effectLst/>
                        </a:rPr>
                        <a:t>st</a:t>
                      </a:r>
                      <a:r>
                        <a:rPr lang="en-GB" sz="1100" baseline="0" dirty="0">
                          <a:effectLst/>
                        </a:rPr>
                        <a:t> Feb. There are 8 starting points to choose from. </a:t>
                      </a:r>
                      <a:endParaRPr lang="en-GB" sz="1100" dirty="0">
                        <a:effectLst/>
                      </a:endParaRPr>
                    </a:p>
                    <a:p>
                      <a:pPr marL="342900" lvl="0" indent="-342900">
                        <a:spcAft>
                          <a:spcPts val="0"/>
                        </a:spcAft>
                        <a:buFont typeface="Wingdings" panose="05000000000000000000" pitchFamily="2" charset="2"/>
                        <a:buChar char=""/>
                      </a:pPr>
                      <a:r>
                        <a:rPr lang="en-GB" sz="1100" baseline="0" dirty="0">
                          <a:effectLst/>
                        </a:rPr>
                        <a:t>You have approx. 10 weeks to produce a sketchbook/boards to respond to your chosen theme. </a:t>
                      </a:r>
                    </a:p>
                    <a:p>
                      <a:pPr marL="342900" lvl="0" indent="-342900">
                        <a:spcAft>
                          <a:spcPts val="0"/>
                        </a:spcAft>
                        <a:buFont typeface="Wingdings" panose="05000000000000000000" pitchFamily="2" charset="2"/>
                        <a:buChar char=""/>
                      </a:pPr>
                      <a:r>
                        <a:rPr lang="en-GB" sz="1200" dirty="0">
                          <a:effectLst/>
                        </a:rPr>
                        <a:t>During</a:t>
                      </a:r>
                      <a:r>
                        <a:rPr lang="en-GB" sz="1200" baseline="0" dirty="0">
                          <a:effectLst/>
                        </a:rPr>
                        <a:t> the </a:t>
                      </a:r>
                      <a:r>
                        <a:rPr lang="en-GB" sz="1200" dirty="0">
                          <a:effectLst/>
                        </a:rPr>
                        <a:t>exam lasting 15</a:t>
                      </a:r>
                      <a:r>
                        <a:rPr lang="en-GB" sz="1200" baseline="0" dirty="0">
                          <a:effectLst/>
                        </a:rPr>
                        <a:t> </a:t>
                      </a:r>
                      <a:r>
                        <a:rPr lang="en-GB" sz="1200" dirty="0">
                          <a:effectLst/>
                        </a:rPr>
                        <a:t>hours,</a:t>
                      </a:r>
                      <a:r>
                        <a:rPr lang="en-GB" sz="1200" baseline="0" dirty="0">
                          <a:effectLst/>
                        </a:rPr>
                        <a:t> across 3 days in the art room you will create your final pieces. </a:t>
                      </a:r>
                    </a:p>
                    <a:p>
                      <a:pPr marL="342900" lvl="0" indent="-342900">
                        <a:spcAft>
                          <a:spcPts val="0"/>
                        </a:spcAft>
                        <a:buFont typeface="Wingdings" panose="05000000000000000000" pitchFamily="2" charset="2"/>
                        <a:buChar char=""/>
                      </a:pPr>
                      <a:r>
                        <a:rPr lang="en-GB" sz="1200" baseline="0" dirty="0">
                          <a:effectLst/>
                        </a:rPr>
                        <a:t>Sketchbooks/boards/research for the exam MUST be present in the exam room and should be referred to during the exam. </a:t>
                      </a:r>
                    </a:p>
                    <a:p>
                      <a:pPr marL="342900" lvl="0" indent="-342900">
                        <a:spcAft>
                          <a:spcPts val="0"/>
                        </a:spcAft>
                        <a:buFont typeface="Wingdings" panose="05000000000000000000" pitchFamily="2" charset="2"/>
                        <a:buChar char=""/>
                      </a:pPr>
                      <a:endParaRPr lang="en-GB" sz="1200" dirty="0">
                        <a:effectLst/>
                      </a:endParaRPr>
                    </a:p>
                  </a:txBody>
                  <a:tcPr marL="68580" marR="68580" marT="0" marB="0"/>
                </a:tc>
                <a:extLst>
                  <a:ext uri="{0D108BD9-81ED-4DB2-BD59-A6C34878D82A}">
                    <a16:rowId xmlns:a16="http://schemas.microsoft.com/office/drawing/2014/main" val="2047570582"/>
                  </a:ext>
                </a:extLst>
              </a:tr>
              <a:tr h="211908">
                <a:tc gridSpan="2">
                  <a:txBody>
                    <a:bodyPr/>
                    <a:lstStyle/>
                    <a:p>
                      <a:pPr>
                        <a:spcAft>
                          <a:spcPts val="0"/>
                        </a:spcAft>
                      </a:pPr>
                      <a:endParaRPr lang="en-GB"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extLst>
                  <a:ext uri="{0D108BD9-81ED-4DB2-BD59-A6C34878D82A}">
                    <a16:rowId xmlns:a16="http://schemas.microsoft.com/office/drawing/2014/main" val="2333067880"/>
                  </a:ext>
                </a:extLst>
              </a:tr>
            </a:tbl>
          </a:graphicData>
        </a:graphic>
      </p:graphicFrame>
    </p:spTree>
    <p:extLst>
      <p:ext uri="{BB962C8B-B14F-4D97-AF65-F5344CB8AC3E}">
        <p14:creationId xmlns:p14="http://schemas.microsoft.com/office/powerpoint/2010/main" val="3948892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A243F8-BD25-4079-AFAB-AC857819C7D4}"/>
              </a:ext>
            </a:extLst>
          </p:cNvPr>
          <p:cNvPicPr>
            <a:picLocks noChangeAspect="1"/>
          </p:cNvPicPr>
          <p:nvPr/>
        </p:nvPicPr>
        <p:blipFill>
          <a:blip r:embed="rId2"/>
          <a:stretch>
            <a:fillRect/>
          </a:stretch>
        </p:blipFill>
        <p:spPr>
          <a:xfrm rot="269478">
            <a:off x="-398564" y="-58333"/>
            <a:ext cx="11705979" cy="7879154"/>
          </a:xfrm>
          <a:prstGeom prst="rect">
            <a:avLst/>
          </a:prstGeom>
        </p:spPr>
      </p:pic>
      <p:pic>
        <p:nvPicPr>
          <p:cNvPr id="10" name="Picture 9">
            <a:extLst>
              <a:ext uri="{FF2B5EF4-FFF2-40B4-BE49-F238E27FC236}">
                <a16:creationId xmlns:a16="http://schemas.microsoft.com/office/drawing/2014/main" id="{3E30D8BB-5E28-42BD-AB7B-514EC3FC07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6793" y="1880852"/>
            <a:ext cx="2129316" cy="1534767"/>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CDF304EE-6FF1-4479-A998-8FFAC2ED90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63783" y="3549188"/>
            <a:ext cx="2182326" cy="1534767"/>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C415BCA8-D6DF-4858-A4D7-B36BDE4FA6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4505" y="212516"/>
            <a:ext cx="2173891" cy="1534767"/>
          </a:xfrm>
          <a:prstGeom prst="rect">
            <a:avLst/>
          </a:prstGeom>
          <a:ln>
            <a:noFill/>
          </a:ln>
          <a:effectLst>
            <a:outerShdw blurRad="190500" algn="tl" rotWithShape="0">
              <a:srgbClr val="000000">
                <a:alpha val="70000"/>
              </a:srgbClr>
            </a:outerShdw>
          </a:effectLst>
        </p:spPr>
      </p:pic>
      <p:pic>
        <p:nvPicPr>
          <p:cNvPr id="17" name="Picture 16" descr="A picture containing bird, flying, air, different&#10;&#10;Description automatically generated">
            <a:extLst>
              <a:ext uri="{FF2B5EF4-FFF2-40B4-BE49-F238E27FC236}">
                <a16:creationId xmlns:a16="http://schemas.microsoft.com/office/drawing/2014/main" id="{3E9549F7-6019-405A-9BE5-3F507302F780}"/>
              </a:ext>
            </a:extLst>
          </p:cNvPr>
          <p:cNvPicPr>
            <a:picLocks noChangeAspect="1"/>
          </p:cNvPicPr>
          <p:nvPr/>
        </p:nvPicPr>
        <p:blipFill rotWithShape="1">
          <a:blip r:embed="rId6" cstate="email">
            <a:clrChange>
              <a:clrFrom>
                <a:srgbClr val="F6F6F6"/>
              </a:clrFrom>
              <a:clrTo>
                <a:srgbClr val="F6F6F6">
                  <a:alpha val="0"/>
                </a:srgbClr>
              </a:clrTo>
            </a:clrChange>
            <a:extLst>
              <a:ext uri="{28A0092B-C50C-407E-A947-70E740481C1C}">
                <a14:useLocalDpi xmlns:a14="http://schemas.microsoft.com/office/drawing/2010/main"/>
              </a:ext>
            </a:extLst>
          </a:blip>
          <a:srcRect/>
          <a:stretch/>
        </p:blipFill>
        <p:spPr>
          <a:xfrm rot="13306423">
            <a:off x="6864776" y="-139760"/>
            <a:ext cx="3061253" cy="6381750"/>
          </a:xfrm>
          <a:prstGeom prst="rect">
            <a:avLst/>
          </a:prstGeom>
        </p:spPr>
      </p:pic>
      <p:pic>
        <p:nvPicPr>
          <p:cNvPr id="14" name="Picture 13">
            <a:extLst>
              <a:ext uri="{FF2B5EF4-FFF2-40B4-BE49-F238E27FC236}">
                <a16:creationId xmlns:a16="http://schemas.microsoft.com/office/drawing/2014/main" id="{7C44C6F0-B7EB-45E8-B329-4CDADBEB760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020" y="-8945"/>
            <a:ext cx="4532243" cy="4532243"/>
          </a:xfrm>
          <a:prstGeom prst="rect">
            <a:avLst/>
          </a:prstGeom>
        </p:spPr>
      </p:pic>
      <p:sp>
        <p:nvSpPr>
          <p:cNvPr id="7" name="Rectangle 6">
            <a:extLst>
              <a:ext uri="{FF2B5EF4-FFF2-40B4-BE49-F238E27FC236}">
                <a16:creationId xmlns:a16="http://schemas.microsoft.com/office/drawing/2014/main" id="{AF7250E3-79E2-4F86-89F4-C35858186931}"/>
              </a:ext>
            </a:extLst>
          </p:cNvPr>
          <p:cNvSpPr/>
          <p:nvPr/>
        </p:nvSpPr>
        <p:spPr>
          <a:xfrm>
            <a:off x="733288" y="-4405"/>
            <a:ext cx="8730403" cy="1107996"/>
          </a:xfrm>
          <a:prstGeom prst="rect">
            <a:avLst/>
          </a:prstGeom>
          <a:noFill/>
        </p:spPr>
        <p:txBody>
          <a:bodyPr wrap="none" lIns="91440" tIns="45720" rIns="91440" bIns="45720" anchor="t">
            <a:spAutoFit/>
          </a:bodyPr>
          <a:lstStyle/>
          <a:p>
            <a:pPr algn="ctr">
              <a:defRPr/>
            </a:pPr>
            <a:r>
              <a:rPr kumimoji="0" lang="en-US" sz="6600" b="1" i="0" u="none" strike="noStrike" kern="1200" cap="none" spc="0" normalizeH="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rPr>
              <a:t>Theme: </a:t>
            </a:r>
            <a:r>
              <a:rPr lang="en-US" sz="66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rPr>
              <a:t>Structures 2024 </a:t>
            </a:r>
            <a:endParaRPr kumimoji="0" lang="en-US" sz="66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B0ECF25-3FF5-4CEF-BE4F-A9FCDB6DFFF5}"/>
              </a:ext>
            </a:extLst>
          </p:cNvPr>
          <p:cNvSpPr/>
          <p:nvPr/>
        </p:nvSpPr>
        <p:spPr>
          <a:xfrm>
            <a:off x="304799" y="1230094"/>
            <a:ext cx="9228531" cy="1815882"/>
          </a:xfrm>
          <a:prstGeom prst="rect">
            <a:avLst/>
          </a:prstGeom>
          <a:solidFill>
            <a:schemeClr val="accent1">
              <a:lumMod val="40000"/>
              <a:lumOff val="60000"/>
              <a:alpha val="93000"/>
            </a:schemeClr>
          </a:solidFill>
        </p:spPr>
        <p:txBody>
          <a:bodyPr wrap="square" lIns="91440" tIns="45720" rIns="91440" bIns="45720" anchor="t">
            <a:spAutoFit/>
          </a:bodyPr>
          <a:lstStyle/>
          <a:p>
            <a:pPr>
              <a:defRPr/>
            </a:pPr>
            <a:r>
              <a:rPr kumimoji="0" lang="en-GB" sz="2800" b="1" i="0" u="none" strike="noStrike" kern="1200" cap="none" spc="0" normalizeH="0" noProof="0" dirty="0">
                <a:ln>
                  <a:noFill/>
                </a:ln>
                <a:solidFill>
                  <a:prstClr val="black"/>
                </a:solidFill>
                <a:effectLst/>
                <a:uLnTx/>
                <a:uFillTx/>
                <a:latin typeface="Calibri" panose="020F0502020204030204"/>
              </a:rPr>
              <a:t>Your FINE ART transition work will allow you to go outside and create work wherever you go! </a:t>
            </a:r>
            <a:r>
              <a:rPr lang="en-GB" sz="2800" b="1" dirty="0">
                <a:solidFill>
                  <a:prstClr val="black"/>
                </a:solidFill>
                <a:latin typeface="Calibri" panose="020F0502020204030204"/>
              </a:rPr>
              <a:t>You can complete this work </a:t>
            </a:r>
            <a:r>
              <a:rPr lang="en-GB" sz="2800" b="1" u="sng" dirty="0">
                <a:solidFill>
                  <a:prstClr val="black"/>
                </a:solidFill>
                <a:latin typeface="Calibri" panose="020F0502020204030204"/>
              </a:rPr>
              <a:t>in any time of sketchbook/notepad/jotter</a:t>
            </a:r>
            <a:r>
              <a:rPr lang="en-GB" sz="2800" b="1" dirty="0">
                <a:solidFill>
                  <a:prstClr val="black"/>
                </a:solidFill>
                <a:latin typeface="Calibri" panose="020F0502020204030204"/>
              </a:rPr>
              <a:t>, but please make sure it’s small enough for you to take on your journey. </a:t>
            </a:r>
            <a:endParaRPr kumimoji="0" lang="en-GB" sz="2800" b="1" i="0" u="none" strike="noStrike" kern="1200" cap="none" spc="0" normalizeH="0" baseline="0" noProof="0" dirty="0">
              <a:ln>
                <a:noFill/>
              </a:ln>
              <a:solidFill>
                <a:prstClr val="black"/>
              </a:solidFill>
              <a:effectLst/>
              <a:uLnTx/>
              <a:uFillTx/>
              <a:latin typeface="Calibri" panose="020F0502020204030204"/>
            </a:endParaRPr>
          </a:p>
        </p:txBody>
      </p:sp>
      <p:pic>
        <p:nvPicPr>
          <p:cNvPr id="3" name="Picture 4" descr="A picture containing text, umbrella, black, outdoor&#10;&#10;Description automatically generated">
            <a:extLst>
              <a:ext uri="{FF2B5EF4-FFF2-40B4-BE49-F238E27FC236}">
                <a16:creationId xmlns:a16="http://schemas.microsoft.com/office/drawing/2014/main" id="{D5177B23-3E18-2EC6-C840-9DD54C966ACF}"/>
              </a:ext>
            </a:extLst>
          </p:cNvPr>
          <p:cNvPicPr>
            <a:picLocks noChangeAspect="1"/>
          </p:cNvPicPr>
          <p:nvPr/>
        </p:nvPicPr>
        <p:blipFill>
          <a:blip r:embed="rId8"/>
          <a:stretch>
            <a:fillRect/>
          </a:stretch>
        </p:blipFill>
        <p:spPr>
          <a:xfrm rot="-5400000">
            <a:off x="3761117" y="3100309"/>
            <a:ext cx="2743200" cy="3647872"/>
          </a:xfrm>
          <a:prstGeom prst="rect">
            <a:avLst/>
          </a:prstGeom>
        </p:spPr>
      </p:pic>
    </p:spTree>
    <p:extLst>
      <p:ext uri="{BB962C8B-B14F-4D97-AF65-F5344CB8AC3E}">
        <p14:creationId xmlns:p14="http://schemas.microsoft.com/office/powerpoint/2010/main" val="3005726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114" y="147412"/>
            <a:ext cx="5330371" cy="592818"/>
          </a:xfrm>
          <a:solidFill>
            <a:schemeClr val="accent1">
              <a:lumMod val="40000"/>
              <a:lumOff val="60000"/>
            </a:schemeClr>
          </a:solidFill>
        </p:spPr>
        <p:txBody>
          <a:bodyPr>
            <a:normAutofit fontScale="90000"/>
          </a:bodyPr>
          <a:lstStyle/>
          <a:p>
            <a:r>
              <a:rPr lang="en-GB" dirty="0"/>
              <a:t>Week 1 Outline </a:t>
            </a:r>
          </a:p>
        </p:txBody>
      </p:sp>
      <p:sp>
        <p:nvSpPr>
          <p:cNvPr id="3" name="Content Placeholder 2"/>
          <p:cNvSpPr>
            <a:spLocks noGrp="1"/>
          </p:cNvSpPr>
          <p:nvPr>
            <p:ph idx="1"/>
          </p:nvPr>
        </p:nvSpPr>
        <p:spPr>
          <a:xfrm>
            <a:off x="417286" y="1146628"/>
            <a:ext cx="4793343" cy="5305364"/>
          </a:xfrm>
          <a:ln>
            <a:solidFill>
              <a:schemeClr val="accent1">
                <a:lumMod val="75000"/>
              </a:schemeClr>
            </a:solidFill>
          </a:ln>
        </p:spPr>
        <p:txBody>
          <a:bodyPr vert="horz" lIns="91440" tIns="45720" rIns="91440" bIns="45720" rtlCol="0" anchor="t">
            <a:normAutofit fontScale="92500" lnSpcReduction="10000"/>
          </a:bodyPr>
          <a:lstStyle/>
          <a:p>
            <a:r>
              <a:rPr lang="en-GB" sz="2000" dirty="0">
                <a:solidFill>
                  <a:schemeClr val="bg1"/>
                </a:solidFill>
              </a:rPr>
              <a:t>This week you will gather research to create a visual diary/</a:t>
            </a:r>
            <a:r>
              <a:rPr lang="en-GB" sz="2000" dirty="0" err="1">
                <a:solidFill>
                  <a:schemeClr val="bg1"/>
                </a:solidFill>
              </a:rPr>
              <a:t>mindmap</a:t>
            </a:r>
            <a:r>
              <a:rPr lang="en-GB" sz="2000" dirty="0">
                <a:solidFill>
                  <a:schemeClr val="bg1"/>
                </a:solidFill>
              </a:rPr>
              <a:t> of  Structures. </a:t>
            </a:r>
            <a:endParaRPr lang="en-GB" sz="2000" dirty="0">
              <a:solidFill>
                <a:schemeClr val="bg1"/>
              </a:solidFill>
              <a:ea typeface="Calibri"/>
              <a:cs typeface="Calibri"/>
            </a:endParaRPr>
          </a:p>
          <a:p>
            <a:endParaRPr lang="en-GB" sz="2000" dirty="0">
              <a:solidFill>
                <a:schemeClr val="bg1"/>
              </a:solidFill>
            </a:endParaRPr>
          </a:p>
          <a:p>
            <a:r>
              <a:rPr lang="en-GB" sz="2000" dirty="0">
                <a:solidFill>
                  <a:schemeClr val="bg1"/>
                </a:solidFill>
              </a:rPr>
              <a:t>You will practise recording your ideas creatively with a camera. This is an important skills to develop for your future A Level projects.  </a:t>
            </a:r>
            <a:endParaRPr lang="en-GB" sz="2000" dirty="0">
              <a:solidFill>
                <a:schemeClr val="bg1"/>
              </a:solidFill>
              <a:ea typeface="Calibri"/>
              <a:cs typeface="Calibri"/>
            </a:endParaRPr>
          </a:p>
          <a:p>
            <a:endParaRPr lang="en-GB" sz="2000" dirty="0">
              <a:solidFill>
                <a:schemeClr val="bg1"/>
              </a:solidFill>
            </a:endParaRPr>
          </a:p>
          <a:p>
            <a:r>
              <a:rPr lang="en-GB" sz="2000" dirty="0">
                <a:solidFill>
                  <a:schemeClr val="bg1"/>
                </a:solidFill>
              </a:rPr>
              <a:t>You will begin collecting ideas through drawing in a range of materials. Considering space in and around the subject and a range of mark making techniques. </a:t>
            </a:r>
            <a:endParaRPr lang="en-GB" sz="2000" dirty="0">
              <a:solidFill>
                <a:schemeClr val="bg1"/>
              </a:solidFill>
              <a:ea typeface="Calibri"/>
              <a:cs typeface="Calibri"/>
            </a:endParaRPr>
          </a:p>
          <a:p>
            <a:endParaRPr lang="en-GB" sz="2000" dirty="0">
              <a:solidFill>
                <a:schemeClr val="bg1"/>
              </a:solidFill>
            </a:endParaRPr>
          </a:p>
          <a:p>
            <a:r>
              <a:rPr lang="en-GB" sz="2000" u="sng" dirty="0">
                <a:solidFill>
                  <a:schemeClr val="bg1"/>
                </a:solidFill>
              </a:rPr>
              <a:t>Please don’t worry if you have to swap materials around depending on what you have available at home. The most important thing is to keep up your drawing skills by practising. </a:t>
            </a:r>
            <a:r>
              <a:rPr lang="en-GB" sz="2000" u="sng" dirty="0">
                <a:solidFill>
                  <a:schemeClr val="bg1"/>
                </a:solidFill>
                <a:sym typeface="Wingdings" panose="05000000000000000000" pitchFamily="2" charset="2"/>
              </a:rPr>
              <a:t> </a:t>
            </a:r>
            <a:endParaRPr lang="en-GB" sz="2000" u="sng" dirty="0">
              <a:solidFill>
                <a:schemeClr val="bg1"/>
              </a:solidFill>
              <a:ea typeface="Calibri"/>
              <a:cs typeface="Calibri"/>
            </a:endParaRPr>
          </a:p>
          <a:p>
            <a:pPr marL="0" indent="0">
              <a:buNone/>
            </a:pPr>
            <a:endParaRPr lang="en-GB" sz="2000" u="sng" dirty="0">
              <a:solidFill>
                <a:schemeClr val="bg1"/>
              </a:solidFill>
              <a:sym typeface="Wingdings" panose="05000000000000000000" pitchFamily="2" charset="2"/>
            </a:endParaRPr>
          </a:p>
        </p:txBody>
      </p:sp>
      <p:pic>
        <p:nvPicPr>
          <p:cNvPr id="10" name="Picture 9"/>
          <p:cNvPicPr>
            <a:picLocks noChangeAspect="1"/>
          </p:cNvPicPr>
          <p:nvPr/>
        </p:nvPicPr>
        <p:blipFill>
          <a:blip r:embed="rId2"/>
          <a:stretch>
            <a:fillRect/>
          </a:stretch>
        </p:blipFill>
        <p:spPr>
          <a:xfrm>
            <a:off x="9076832" y="252459"/>
            <a:ext cx="2977321" cy="2758984"/>
          </a:xfrm>
          <a:prstGeom prst="rect">
            <a:avLst/>
          </a:prstGeom>
        </p:spPr>
      </p:pic>
      <p:pic>
        <p:nvPicPr>
          <p:cNvPr id="11" name="Picture 10"/>
          <p:cNvPicPr>
            <a:picLocks noChangeAspect="1"/>
          </p:cNvPicPr>
          <p:nvPr/>
        </p:nvPicPr>
        <p:blipFill rotWithShape="1">
          <a:blip r:embed="rId3"/>
          <a:srcRect l="6242" t="14538" r="25129" b="-1"/>
          <a:stretch/>
        </p:blipFill>
        <p:spPr>
          <a:xfrm>
            <a:off x="9807342" y="3068273"/>
            <a:ext cx="2246811" cy="3730506"/>
          </a:xfrm>
          <a:prstGeom prst="rect">
            <a:avLst/>
          </a:prstGeom>
        </p:spPr>
      </p:pic>
      <p:pic>
        <p:nvPicPr>
          <p:cNvPr id="4" name="Picture 4" descr="A picture containing floor, indoor, room, building&#10;&#10;Description automatically generated">
            <a:extLst>
              <a:ext uri="{FF2B5EF4-FFF2-40B4-BE49-F238E27FC236}">
                <a16:creationId xmlns:a16="http://schemas.microsoft.com/office/drawing/2014/main" id="{D82AD7D8-93B7-8084-221D-C008B1505A6C}"/>
              </a:ext>
            </a:extLst>
          </p:cNvPr>
          <p:cNvPicPr>
            <a:picLocks noChangeAspect="1"/>
          </p:cNvPicPr>
          <p:nvPr/>
        </p:nvPicPr>
        <p:blipFill>
          <a:blip r:embed="rId4"/>
          <a:stretch>
            <a:fillRect/>
          </a:stretch>
        </p:blipFill>
        <p:spPr>
          <a:xfrm>
            <a:off x="5627511" y="3544711"/>
            <a:ext cx="4065916" cy="2720196"/>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03C56C3D-352A-D724-4FE3-E0FE6125AC15}"/>
              </a:ext>
            </a:extLst>
          </p:cNvPr>
          <p:cNvPicPr>
            <a:picLocks noChangeAspect="1"/>
          </p:cNvPicPr>
          <p:nvPr/>
        </p:nvPicPr>
        <p:blipFill>
          <a:blip r:embed="rId5"/>
          <a:stretch>
            <a:fillRect/>
          </a:stretch>
        </p:blipFill>
        <p:spPr>
          <a:xfrm>
            <a:off x="5371382" y="248700"/>
            <a:ext cx="3562709" cy="2895655"/>
          </a:xfrm>
          <a:prstGeom prst="rect">
            <a:avLst/>
          </a:prstGeom>
        </p:spPr>
      </p:pic>
    </p:spTree>
    <p:extLst>
      <p:ext uri="{BB962C8B-B14F-4D97-AF65-F5344CB8AC3E}">
        <p14:creationId xmlns:p14="http://schemas.microsoft.com/office/powerpoint/2010/main" val="2791740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rina Espiritu : Î¤Î¿ ÎÎºÎµÎ¯Î½Î¿, ÏÎ¿ ÎÎ³Ï ÎºÎ±Î¹ ÏÎ¿ Î¥ÏÎµÏÎµÎ³Ï - Erina Espiri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5348" y="254590"/>
            <a:ext cx="2846932" cy="40301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264603" y="732627"/>
            <a:ext cx="3780745" cy="2835559"/>
          </a:xfrm>
          <a:prstGeom prst="rect">
            <a:avLst/>
          </a:prstGeom>
        </p:spPr>
      </p:pic>
      <p:pic>
        <p:nvPicPr>
          <p:cNvPr id="5" name="Picture 4"/>
          <p:cNvPicPr>
            <a:picLocks noChangeAspect="1"/>
          </p:cNvPicPr>
          <p:nvPr/>
        </p:nvPicPr>
        <p:blipFill>
          <a:blip r:embed="rId4"/>
          <a:stretch>
            <a:fillRect/>
          </a:stretch>
        </p:blipFill>
        <p:spPr>
          <a:xfrm>
            <a:off x="6113961" y="3177406"/>
            <a:ext cx="2696255" cy="3595006"/>
          </a:xfrm>
          <a:prstGeom prst="rect">
            <a:avLst/>
          </a:prstGeom>
        </p:spPr>
      </p:pic>
      <p:pic>
        <p:nvPicPr>
          <p:cNvPr id="6" name="Picture 5"/>
          <p:cNvPicPr>
            <a:picLocks noChangeAspect="1"/>
          </p:cNvPicPr>
          <p:nvPr/>
        </p:nvPicPr>
        <p:blipFill>
          <a:blip r:embed="rId5"/>
          <a:stretch>
            <a:fillRect/>
          </a:stretch>
        </p:blipFill>
        <p:spPr>
          <a:xfrm>
            <a:off x="9045348" y="4348299"/>
            <a:ext cx="2509701" cy="2509701"/>
          </a:xfrm>
          <a:prstGeom prst="rect">
            <a:avLst/>
          </a:prstGeom>
        </p:spPr>
      </p:pic>
      <p:sp>
        <p:nvSpPr>
          <p:cNvPr id="7" name="TextBox 6"/>
          <p:cNvSpPr txBox="1"/>
          <p:nvPr/>
        </p:nvSpPr>
        <p:spPr>
          <a:xfrm>
            <a:off x="209005" y="1240971"/>
            <a:ext cx="6270172" cy="4401205"/>
          </a:xfrm>
          <a:prstGeom prst="rect">
            <a:avLst/>
          </a:prstGeom>
          <a:solidFill>
            <a:schemeClr val="bg1">
              <a:lumMod val="85000"/>
            </a:schemeClr>
          </a:solidFill>
        </p:spPr>
        <p:txBody>
          <a:bodyPr wrap="square" lIns="91440" tIns="45720" rIns="91440" bIns="45720" rtlCol="0" anchor="t">
            <a:spAutoFit/>
          </a:bodyPr>
          <a:lstStyle/>
          <a:p>
            <a:pPr marL="285750" indent="-285750">
              <a:buFont typeface="Arial" panose="020B0604020202020204" pitchFamily="34" charset="0"/>
              <a:buChar char="•"/>
            </a:pPr>
            <a:r>
              <a:rPr lang="en-GB" sz="2000" dirty="0"/>
              <a:t>Collect and presenting initial ideas for the theme, Structures (Urban, Natural) </a:t>
            </a:r>
            <a:endParaRPr lang="en-GB" sz="2000" b="1" dirty="0">
              <a:ea typeface="Calibri"/>
              <a:cs typeface="Calibri"/>
            </a:endParaRPr>
          </a:p>
          <a:p>
            <a:endParaRPr lang="en-GB" sz="2000" dirty="0"/>
          </a:p>
          <a:p>
            <a:pPr marL="285750" indent="-285750">
              <a:buFont typeface="Arial" panose="020B0604020202020204" pitchFamily="34" charset="0"/>
              <a:buChar char="•"/>
            </a:pPr>
            <a:r>
              <a:rPr lang="en-GB" sz="2000" dirty="0"/>
              <a:t>Include words/thoughts/brief sketches around the theme. </a:t>
            </a:r>
            <a:endParaRPr lang="en-GB" sz="2000" dirty="0">
              <a:ea typeface="Calibri"/>
              <a:cs typeface="Calibri"/>
            </a:endParaRP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Think carefully about how you present your collection of research.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Concentrate on visual images with a few notes to illustrate your ideas. </a:t>
            </a:r>
          </a:p>
          <a:p>
            <a:pPr marL="285750" indent="-285750">
              <a:buFont typeface="Arial" panose="020B0604020202020204" pitchFamily="34" charset="0"/>
              <a:buChar char="•"/>
            </a:pPr>
            <a:endParaRPr lang="en-GB" sz="2000" dirty="0"/>
          </a:p>
          <a:p>
            <a:r>
              <a:rPr lang="en-GB" sz="2000" u="sng" dirty="0"/>
              <a:t>There are examples of creative mind maps on the next slides.</a:t>
            </a:r>
          </a:p>
        </p:txBody>
      </p:sp>
      <p:sp>
        <p:nvSpPr>
          <p:cNvPr id="2" name="Title 1"/>
          <p:cNvSpPr>
            <a:spLocks noGrp="1"/>
          </p:cNvSpPr>
          <p:nvPr>
            <p:ph type="title"/>
          </p:nvPr>
        </p:nvSpPr>
        <p:spPr>
          <a:xfrm>
            <a:off x="315685" y="254591"/>
            <a:ext cx="10056224" cy="868815"/>
          </a:xfrm>
          <a:solidFill>
            <a:schemeClr val="bg1">
              <a:lumMod val="85000"/>
            </a:schemeClr>
          </a:solidFill>
        </p:spPr>
        <p:txBody>
          <a:bodyPr>
            <a:normAutofit fontScale="90000"/>
          </a:bodyPr>
          <a:lstStyle/>
          <a:p>
            <a:r>
              <a:rPr lang="en-GB" dirty="0"/>
              <a:t>Task 1 Creative Mind Mapping (</a:t>
            </a:r>
            <a:r>
              <a:rPr lang="en-GB" b="1" dirty="0"/>
              <a:t>approx. 2 hours</a:t>
            </a:r>
            <a:r>
              <a:rPr lang="en-GB" dirty="0"/>
              <a:t>)  </a:t>
            </a:r>
          </a:p>
        </p:txBody>
      </p:sp>
    </p:spTree>
    <p:extLst>
      <p:ext uri="{BB962C8B-B14F-4D97-AF65-F5344CB8AC3E}">
        <p14:creationId xmlns:p14="http://schemas.microsoft.com/office/powerpoint/2010/main" val="3854542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2E465D-9ED8-4028-BB88-77C9B1A99639}"/>
              </a:ext>
            </a:extLst>
          </p:cNvPr>
          <p:cNvPicPr>
            <a:picLocks noChangeAspect="1"/>
          </p:cNvPicPr>
          <p:nvPr/>
        </p:nvPicPr>
        <p:blipFill>
          <a:blip r:embed="rId2"/>
          <a:stretch>
            <a:fillRect/>
          </a:stretch>
        </p:blipFill>
        <p:spPr>
          <a:xfrm rot="21447447">
            <a:off x="66053" y="42065"/>
            <a:ext cx="4751498" cy="3083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C39C8EC-0EC4-4D89-8951-3EFF0DBD5D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75550">
            <a:off x="4601219" y="83493"/>
            <a:ext cx="2933700" cy="2114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9A411C28-04DD-49D6-A4B8-2B299F81DE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89676">
            <a:off x="114129" y="3204681"/>
            <a:ext cx="2506504" cy="1804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EB819483-D6A8-4B80-8472-9A152E6F51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401315">
            <a:off x="42631" y="4900581"/>
            <a:ext cx="2718638" cy="1957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01BC4953-30BD-43E1-9DB7-7CCD47A3A1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58165" y="4454460"/>
            <a:ext cx="3688409" cy="2393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84FD2145-6284-48C5-B05A-34F1163F8561}"/>
              </a:ext>
            </a:extLst>
          </p:cNvPr>
          <p:cNvPicPr>
            <a:picLocks noChangeAspect="1"/>
          </p:cNvPicPr>
          <p:nvPr/>
        </p:nvPicPr>
        <p:blipFill>
          <a:blip r:embed="rId7"/>
          <a:stretch>
            <a:fillRect/>
          </a:stretch>
        </p:blipFill>
        <p:spPr>
          <a:xfrm rot="166706">
            <a:off x="6589206" y="2857513"/>
            <a:ext cx="5573161" cy="4012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BD06C035-E7B7-435F-922C-7300B59E99A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423722">
            <a:off x="7444499" y="56175"/>
            <a:ext cx="4690459" cy="3380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442D7790-132C-4C36-883B-7C9552A3D56F}"/>
              </a:ext>
            </a:extLst>
          </p:cNvPr>
          <p:cNvPicPr>
            <a:picLocks noChangeAspect="1"/>
          </p:cNvPicPr>
          <p:nvPr/>
        </p:nvPicPr>
        <p:blipFill>
          <a:blip r:embed="rId9"/>
          <a:stretch>
            <a:fillRect/>
          </a:stretch>
        </p:blipFill>
        <p:spPr>
          <a:xfrm rot="177626">
            <a:off x="2561646" y="3000452"/>
            <a:ext cx="2552700" cy="1790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F3772C81-0963-4906-B709-2F8882B713B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059759" y="1746358"/>
            <a:ext cx="4072481" cy="3365284"/>
          </a:xfrm>
          <a:prstGeom prst="rect">
            <a:avLst/>
          </a:prstGeom>
        </p:spPr>
      </p:pic>
      <p:sp>
        <p:nvSpPr>
          <p:cNvPr id="3" name="Rectangle 2">
            <a:extLst>
              <a:ext uri="{FF2B5EF4-FFF2-40B4-BE49-F238E27FC236}">
                <a16:creationId xmlns:a16="http://schemas.microsoft.com/office/drawing/2014/main" id="{8F52C2F6-B800-4A8D-AC3A-09EE9A5623D6}"/>
              </a:ext>
            </a:extLst>
          </p:cNvPr>
          <p:cNvSpPr/>
          <p:nvPr/>
        </p:nvSpPr>
        <p:spPr>
          <a:xfrm>
            <a:off x="5427386" y="2649727"/>
            <a:ext cx="1337226" cy="1323439"/>
          </a:xfrm>
          <a:prstGeom prst="rect">
            <a:avLst/>
          </a:prstGeom>
          <a:noFill/>
        </p:spPr>
        <p:txBody>
          <a:bodyPr wrap="none" lIns="91440" tIns="45720" rIns="91440" bIns="45720">
            <a:spAutoFit/>
          </a:bodyPr>
          <a:lstStyle/>
          <a:p>
            <a:pPr algn="ctr"/>
            <a:r>
              <a:rPr kumimoji="0" lang="en-GB" sz="4000" b="1" i="0" u="none" strike="noStrike" kern="1200" cap="none" spc="0" normalizeH="0" baseline="0" noProof="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latin typeface="Calibri" panose="020F0502020204030204"/>
                <a:ea typeface="+mn-ea"/>
                <a:cs typeface="+mn-cs"/>
              </a:rPr>
              <a:t>TOM</a:t>
            </a:r>
          </a:p>
          <a:p>
            <a:pPr algn="ctr"/>
            <a:r>
              <a:rPr lang="en-GB"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alibri" panose="020F0502020204030204"/>
              </a:rPr>
              <a:t>JUDD</a:t>
            </a:r>
            <a:endParaRPr lang="en-GB"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2" name="Rectangle 11"/>
          <p:cNvSpPr/>
          <p:nvPr/>
        </p:nvSpPr>
        <p:spPr>
          <a:xfrm>
            <a:off x="3406805" y="146046"/>
            <a:ext cx="5449812" cy="1754326"/>
          </a:xfrm>
          <a:prstGeom prst="rect">
            <a:avLst/>
          </a:prstGeom>
          <a:solidFill>
            <a:schemeClr val="tx2">
              <a:lumMod val="40000"/>
              <a:lumOff val="60000"/>
            </a:schemeClr>
          </a:solidFill>
        </p:spPr>
        <p:txBody>
          <a:bodyPr wrap="square">
            <a:spAutoFit/>
          </a:bodyPr>
          <a:lstStyle/>
          <a:p>
            <a:r>
              <a:rPr lang="en-GB" dirty="0">
                <a:solidFill>
                  <a:srgbClr val="2B2B2B"/>
                </a:solidFill>
                <a:latin typeface="Bradford"/>
              </a:rPr>
              <a:t>Royal College of Art student Tom Judd has finished the mammoth challenge of drawing everyday for a year in what looks like the same sketchbook. Even more remarkably this isn’t the first time Tom has completed the task having decided to maintain this year-on year-off schedule throughout his entire life.</a:t>
            </a:r>
            <a:endParaRPr lang="en-GB" dirty="0"/>
          </a:p>
        </p:txBody>
      </p:sp>
    </p:spTree>
    <p:extLst>
      <p:ext uri="{BB962C8B-B14F-4D97-AF65-F5344CB8AC3E}">
        <p14:creationId xmlns:p14="http://schemas.microsoft.com/office/powerpoint/2010/main" val="268508661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automatically generated">
            <a:extLst>
              <a:ext uri="{FF2B5EF4-FFF2-40B4-BE49-F238E27FC236}">
                <a16:creationId xmlns:a16="http://schemas.microsoft.com/office/drawing/2014/main" id="{5817C8FA-6B1E-4FEF-9ECA-2D4E5282B1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53E2AFF-33EF-4321-BCD7-B9EC2530A998}"/>
              </a:ext>
            </a:extLst>
          </p:cNvPr>
          <p:cNvSpPr/>
          <p:nvPr/>
        </p:nvSpPr>
        <p:spPr>
          <a:xfrm rot="16200000">
            <a:off x="-3185347" y="3013501"/>
            <a:ext cx="6972357" cy="830997"/>
          </a:xfrm>
          <a:prstGeom prst="rect">
            <a:avLst/>
          </a:prstGeom>
          <a:solidFill>
            <a:schemeClr val="bg1">
              <a:alpha val="50000"/>
            </a:schemeClr>
          </a:solid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Calibri" panose="020F0502020204030204"/>
                <a:ea typeface="+mn-ea"/>
                <a:cs typeface="+mn-cs"/>
              </a:rPr>
              <a:t>How cool is this example?!</a:t>
            </a:r>
          </a:p>
        </p:txBody>
      </p:sp>
      <p:sp>
        <p:nvSpPr>
          <p:cNvPr id="5" name="TextBox 4">
            <a:extLst>
              <a:ext uri="{FF2B5EF4-FFF2-40B4-BE49-F238E27FC236}">
                <a16:creationId xmlns:a16="http://schemas.microsoft.com/office/drawing/2014/main" id="{99F4EF9F-4793-4C95-B1DE-1B31368E66E4}"/>
              </a:ext>
            </a:extLst>
          </p:cNvPr>
          <p:cNvSpPr txBox="1"/>
          <p:nvPr/>
        </p:nvSpPr>
        <p:spPr>
          <a:xfrm rot="16200000">
            <a:off x="-1173647" y="4473526"/>
            <a:ext cx="4009292" cy="369332"/>
          </a:xfrm>
          <a:prstGeom prst="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dirty="0"/>
              <a:t>And it’s all done using </a:t>
            </a:r>
            <a:r>
              <a:rPr lang="en-GB" b="1" dirty="0"/>
              <a:t>ONLY</a:t>
            </a:r>
            <a:r>
              <a:rPr lang="en-GB" dirty="0"/>
              <a:t> a Biro pen…</a:t>
            </a:r>
          </a:p>
        </p:txBody>
      </p:sp>
    </p:spTree>
    <p:extLst>
      <p:ext uri="{BB962C8B-B14F-4D97-AF65-F5344CB8AC3E}">
        <p14:creationId xmlns:p14="http://schemas.microsoft.com/office/powerpoint/2010/main" val="367666124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9" y="-297"/>
            <a:ext cx="12193057" cy="6858594"/>
          </a:xfrm>
          <a:prstGeom prst="rect">
            <a:avLst/>
          </a:prstGeom>
        </p:spPr>
      </p:pic>
      <p:sp>
        <p:nvSpPr>
          <p:cNvPr id="2" name="TextBox 1"/>
          <p:cNvSpPr txBox="1"/>
          <p:nvPr/>
        </p:nvSpPr>
        <p:spPr>
          <a:xfrm>
            <a:off x="287383" y="2651759"/>
            <a:ext cx="11325497" cy="954107"/>
          </a:xfrm>
          <a:prstGeom prst="rect">
            <a:avLst/>
          </a:prstGeom>
          <a:solidFill>
            <a:schemeClr val="bg1">
              <a:lumMod val="85000"/>
            </a:schemeClr>
          </a:solidFill>
        </p:spPr>
        <p:txBody>
          <a:bodyPr wrap="square" lIns="91440" tIns="45720" rIns="91440" bIns="45720" rtlCol="0" anchor="t">
            <a:spAutoFit/>
          </a:bodyPr>
          <a:lstStyle/>
          <a:p>
            <a:r>
              <a:rPr lang="en-GB" sz="2800" dirty="0"/>
              <a:t>Don’t worry if you have not completed your creative mind map, you can continue to add ideas and images as your project moves on. </a:t>
            </a:r>
          </a:p>
        </p:txBody>
      </p:sp>
    </p:spTree>
    <p:extLst>
      <p:ext uri="{BB962C8B-B14F-4D97-AF65-F5344CB8AC3E}">
        <p14:creationId xmlns:p14="http://schemas.microsoft.com/office/powerpoint/2010/main" val="1133531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39" y="205105"/>
            <a:ext cx="5628821" cy="1257935"/>
          </a:xfrm>
          <a:solidFill>
            <a:schemeClr val="accent1">
              <a:lumMod val="40000"/>
              <a:lumOff val="60000"/>
            </a:schemeClr>
          </a:solidFill>
        </p:spPr>
        <p:txBody>
          <a:bodyPr>
            <a:normAutofit/>
          </a:bodyPr>
          <a:lstStyle/>
          <a:p>
            <a:r>
              <a:rPr lang="en-GB" sz="1600" dirty="0"/>
              <a:t>Task 2 Photoshoot (</a:t>
            </a:r>
            <a:r>
              <a:rPr lang="en-GB" sz="1600" dirty="0" err="1"/>
              <a:t>Approx</a:t>
            </a:r>
            <a:r>
              <a:rPr lang="en-GB" sz="1600" dirty="0"/>
              <a:t> 1 hour)  </a:t>
            </a:r>
            <a:endParaRPr lang="en-GB" sz="1800" b="1" dirty="0"/>
          </a:p>
        </p:txBody>
      </p:sp>
      <p:sp>
        <p:nvSpPr>
          <p:cNvPr id="3" name="Content Placeholder 2"/>
          <p:cNvSpPr>
            <a:spLocks noGrp="1"/>
          </p:cNvSpPr>
          <p:nvPr>
            <p:ph idx="1"/>
          </p:nvPr>
        </p:nvSpPr>
        <p:spPr>
          <a:xfrm>
            <a:off x="243840" y="1854926"/>
            <a:ext cx="5628821" cy="4458788"/>
          </a:xfrm>
          <a:ln>
            <a:solidFill>
              <a:schemeClr val="tx2">
                <a:lumMod val="75000"/>
              </a:schemeClr>
            </a:solidFill>
          </a:ln>
        </p:spPr>
        <p:txBody>
          <a:bodyPr vert="horz" lIns="91440" tIns="45720" rIns="91440" bIns="45720" rtlCol="0" anchor="t">
            <a:normAutofit fontScale="85000" lnSpcReduction="10000"/>
          </a:bodyPr>
          <a:lstStyle/>
          <a:p>
            <a:pPr marL="0" indent="0">
              <a:buNone/>
            </a:pPr>
            <a:r>
              <a:rPr lang="en-GB" sz="1800" dirty="0"/>
              <a:t>Task: Once you have collected your research, you will now start to create your own images through </a:t>
            </a:r>
            <a:r>
              <a:rPr lang="en-GB" sz="1800" b="1" dirty="0"/>
              <a:t>photography</a:t>
            </a:r>
            <a:r>
              <a:rPr lang="en-GB" sz="1800" dirty="0"/>
              <a:t>. </a:t>
            </a:r>
          </a:p>
          <a:p>
            <a:pPr marL="0" indent="0">
              <a:buNone/>
            </a:pPr>
            <a:r>
              <a:rPr lang="en-GB" sz="1800" b="1" dirty="0"/>
              <a:t>Use your photo/tablet/camera to take a series of 15 photographs to go with the theme Structures. </a:t>
            </a:r>
            <a:endParaRPr lang="en-GB" sz="1800" b="1" dirty="0">
              <a:ea typeface="Calibri"/>
              <a:cs typeface="Calibri"/>
            </a:endParaRPr>
          </a:p>
          <a:p>
            <a:pPr marL="0" indent="0">
              <a:buNone/>
            </a:pPr>
            <a:endParaRPr lang="en-GB" sz="1800" b="1" dirty="0"/>
          </a:p>
          <a:p>
            <a:pPr marL="0" indent="0">
              <a:buNone/>
            </a:pPr>
            <a:r>
              <a:rPr lang="en-GB" sz="1800" b="1" dirty="0"/>
              <a:t>Take your series of photographs. Where will you go?  This could simply be a journey on the bus! You don’t need to go too far. </a:t>
            </a:r>
            <a:endParaRPr lang="en-GB" sz="1800" dirty="0"/>
          </a:p>
          <a:p>
            <a:pPr marL="0" indent="0">
              <a:buNone/>
            </a:pPr>
            <a:r>
              <a:rPr lang="en-GB" sz="1800" dirty="0"/>
              <a:t>The most successful A Level projects start with a strong set of photographs to illustrate your initial ideas. At A Level it is more important to personalise your work early on, rather than relying on found images for too long. </a:t>
            </a:r>
          </a:p>
          <a:p>
            <a:pPr marL="0" indent="0">
              <a:buNone/>
            </a:pPr>
            <a:endParaRPr lang="en-GB" sz="1800" dirty="0"/>
          </a:p>
          <a:p>
            <a:pPr marL="0" indent="0">
              <a:buNone/>
            </a:pPr>
            <a:r>
              <a:rPr lang="en-GB" sz="1800" dirty="0">
                <a:solidFill>
                  <a:srgbClr val="FF0000"/>
                </a:solidFill>
              </a:rPr>
              <a:t>IMPORTANT: Your first theme in Year 12 will be Structures (Natural &amp; Urban so make sure you take some photographs for this theme too) </a:t>
            </a:r>
          </a:p>
          <a:p>
            <a:pPr marL="0" indent="0">
              <a:buNone/>
            </a:pPr>
            <a:endParaRPr lang="en-GB" sz="1800" dirty="0"/>
          </a:p>
          <a:p>
            <a:pPr marL="0" indent="0">
              <a:buNone/>
            </a:pPr>
            <a:r>
              <a:rPr lang="en-GB" sz="1800" b="1" dirty="0"/>
              <a:t>Aim to be imaginative </a:t>
            </a:r>
            <a:r>
              <a:rPr lang="en-GB" sz="1800" dirty="0"/>
              <a:t>with the way you set up your photographs. </a:t>
            </a:r>
            <a:r>
              <a:rPr lang="en-GB" sz="1800" dirty="0">
                <a:solidFill>
                  <a:srgbClr val="FF0000"/>
                </a:solidFill>
              </a:rPr>
              <a:t>The sample images and suggestions on the next slides should help you.  </a:t>
            </a:r>
          </a:p>
          <a:p>
            <a:pPr marL="0" indent="0">
              <a:buNone/>
            </a:pPr>
            <a:endParaRPr lang="en-GB" sz="1800" dirty="0"/>
          </a:p>
          <a:p>
            <a:pPr marL="0" indent="0">
              <a:buNone/>
            </a:pPr>
            <a:endParaRPr lang="en-GB" sz="1800" dirty="0"/>
          </a:p>
        </p:txBody>
      </p:sp>
      <p:pic>
        <p:nvPicPr>
          <p:cNvPr id="8" name="Picture 7"/>
          <p:cNvPicPr>
            <a:picLocks noChangeAspect="1"/>
          </p:cNvPicPr>
          <p:nvPr/>
        </p:nvPicPr>
        <p:blipFill>
          <a:blip r:embed="rId2"/>
          <a:stretch>
            <a:fillRect/>
          </a:stretch>
        </p:blipFill>
        <p:spPr>
          <a:xfrm>
            <a:off x="6003289" y="0"/>
            <a:ext cx="3992677" cy="3819661"/>
          </a:xfrm>
          <a:prstGeom prst="rect">
            <a:avLst/>
          </a:prstGeom>
        </p:spPr>
      </p:pic>
      <p:pic>
        <p:nvPicPr>
          <p:cNvPr id="4" name="Picture 4">
            <a:extLst>
              <a:ext uri="{FF2B5EF4-FFF2-40B4-BE49-F238E27FC236}">
                <a16:creationId xmlns:a16="http://schemas.microsoft.com/office/drawing/2014/main" id="{5B693E42-3B3F-DFE9-9739-EA5A03AF02E7}"/>
              </a:ext>
            </a:extLst>
          </p:cNvPr>
          <p:cNvPicPr>
            <a:picLocks noChangeAspect="1"/>
          </p:cNvPicPr>
          <p:nvPr/>
        </p:nvPicPr>
        <p:blipFill>
          <a:blip r:embed="rId3"/>
          <a:stretch>
            <a:fillRect/>
          </a:stretch>
        </p:blipFill>
        <p:spPr>
          <a:xfrm>
            <a:off x="6003985" y="3708658"/>
            <a:ext cx="4252822" cy="2833740"/>
          </a:xfrm>
          <a:prstGeom prst="rect">
            <a:avLst/>
          </a:prstGeom>
        </p:spPr>
      </p:pic>
      <p:pic>
        <p:nvPicPr>
          <p:cNvPr id="5" name="Picture 5">
            <a:extLst>
              <a:ext uri="{FF2B5EF4-FFF2-40B4-BE49-F238E27FC236}">
                <a16:creationId xmlns:a16="http://schemas.microsoft.com/office/drawing/2014/main" id="{73C37435-8FFD-6865-85AC-D4FC9780B621}"/>
              </a:ext>
            </a:extLst>
          </p:cNvPr>
          <p:cNvPicPr>
            <a:picLocks noChangeAspect="1"/>
          </p:cNvPicPr>
          <p:nvPr/>
        </p:nvPicPr>
        <p:blipFill>
          <a:blip r:embed="rId4"/>
          <a:stretch>
            <a:fillRect/>
          </a:stretch>
        </p:blipFill>
        <p:spPr>
          <a:xfrm>
            <a:off x="7988060" y="1061655"/>
            <a:ext cx="3994030" cy="2649972"/>
          </a:xfrm>
          <a:prstGeom prst="rect">
            <a:avLst/>
          </a:prstGeom>
        </p:spPr>
      </p:pic>
    </p:spTree>
    <p:extLst>
      <p:ext uri="{BB962C8B-B14F-4D97-AF65-F5344CB8AC3E}">
        <p14:creationId xmlns:p14="http://schemas.microsoft.com/office/powerpoint/2010/main" val="1049047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9A32C44A77E046BF43233EC5A609E9" ma:contentTypeVersion="12" ma:contentTypeDescription="Create a new document." ma:contentTypeScope="" ma:versionID="f68da1b93fa449a1c32abf11927a9c4e">
  <xsd:schema xmlns:xsd="http://www.w3.org/2001/XMLSchema" xmlns:xs="http://www.w3.org/2001/XMLSchema" xmlns:p="http://schemas.microsoft.com/office/2006/metadata/properties" xmlns:ns2="da318f30-fb3f-484b-bab5-a53ac9e4c045" xmlns:ns3="3dc99054-b3ce-4bed-b8ac-9279ca89ab2a" targetNamespace="http://schemas.microsoft.com/office/2006/metadata/properties" ma:root="true" ma:fieldsID="2618c6f9731d22895c03afa2bc572cf6" ns2:_="" ns3:_="">
    <xsd:import namespace="da318f30-fb3f-484b-bab5-a53ac9e4c045"/>
    <xsd:import namespace="3dc99054-b3ce-4bed-b8ac-9279ca89ab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318f30-fb3f-484b-bab5-a53ac9e4c0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c99054-b3ce-4bed-b8ac-9279ca89ab2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0DABBB-8435-4B47-BB7A-7DDDE81B194D}">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da318f30-fb3f-484b-bab5-a53ac9e4c045"/>
    <ds:schemaRef ds:uri="http://www.w3.org/XML/1998/namespace"/>
    <ds:schemaRef ds:uri="http://purl.org/dc/terms/"/>
  </ds:schemaRefs>
</ds:datastoreItem>
</file>

<file path=customXml/itemProps2.xml><?xml version="1.0" encoding="utf-8"?>
<ds:datastoreItem xmlns:ds="http://schemas.openxmlformats.org/officeDocument/2006/customXml" ds:itemID="{4F290594-19C7-4175-8CDC-8086984C4D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318f30-fb3f-484b-bab5-a53ac9e4c045"/>
    <ds:schemaRef ds:uri="3dc99054-b3ce-4bed-b8ac-9279ca89ab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A5C48C-542A-45BE-9606-C416DC4E25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662</TotalTime>
  <Words>1321</Words>
  <Application>Microsoft Office PowerPoint</Application>
  <PresentationFormat>Widescreen</PresentationFormat>
  <Paragraphs>82</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Week 1 Outline </vt:lpstr>
      <vt:lpstr>Task 1 Creative Mind Mapping (approx. 2 hours)  </vt:lpstr>
      <vt:lpstr>PowerPoint Presentation</vt:lpstr>
      <vt:lpstr>PowerPoint Presentation</vt:lpstr>
      <vt:lpstr>PowerPoint Presentation</vt:lpstr>
      <vt:lpstr>Task 2 Photoshoot (Approx 1 hour)  </vt:lpstr>
      <vt:lpstr>PowerPoint Presentation</vt:lpstr>
      <vt:lpstr>PowerPoint Presentation</vt:lpstr>
      <vt:lpstr>TASK 3: DRAWING FROM LIFE  TAKE YOUR SKETCHBOOK OUT WITH YOU.  Create lively Sketches and drawings, but instead of working from images work from things that are in front you, draw from life. E.g. A drawing in your garden; a drawing on the bus; a fantastic view, buildings, architecture.  (approx. 2 hours) </vt:lpstr>
    </vt:vector>
  </TitlesOfParts>
  <Company>St Mary's Catholic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Tait, Kathrine</dc:creator>
  <cp:lastModifiedBy>Tait, Kathrine</cp:lastModifiedBy>
  <cp:revision>79</cp:revision>
  <dcterms:created xsi:type="dcterms:W3CDTF">2020-04-24T20:46:23Z</dcterms:created>
  <dcterms:modified xsi:type="dcterms:W3CDTF">2024-06-19T13:30:25Z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0x010100E49A32C44A77E046BF43233EC5A609E9</vt:lpwstr>
  </property>
</Properties>
</file>