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8" r:id="rId6"/>
    <p:sldId id="259" r:id="rId7"/>
    <p:sldId id="260" r:id="rId8"/>
    <p:sldId id="261" r:id="rId9"/>
    <p:sldId id="262" r:id="rId10"/>
    <p:sldId id="264" r:id="rId11"/>
    <p:sldId id="265" r:id="rId12"/>
    <p:sldId id="268" r:id="rId13"/>
    <p:sldId id="276" r:id="rId14"/>
    <p:sldId id="277" r:id="rId15"/>
    <p:sldId id="275" r:id="rId16"/>
    <p:sldId id="269" r:id="rId17"/>
    <p:sldId id="278" r:id="rId18"/>
    <p:sldId id="279" r:id="rId19"/>
    <p:sldId id="273"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B4133A-3242-4416-AE6B-7F0B2873CC2A}" v="5" dt="2023-06-23T07:39:44.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it, Kathrine" userId="S::kathrine.tait@st-marys.newcastle.sch.uk::66f72f0e-1d7e-434f-9aa9-adc8b64a0a44" providerId="AD" clId="Web-{D1B4133A-3242-4416-AE6B-7F0B2873CC2A}"/>
    <pc:docChg chg="modSld">
      <pc:chgData name="Tait, Kathrine" userId="S::kathrine.tait@st-marys.newcastle.sch.uk::66f72f0e-1d7e-434f-9aa9-adc8b64a0a44" providerId="AD" clId="Web-{D1B4133A-3242-4416-AE6B-7F0B2873CC2A}" dt="2023-06-23T07:39:38.326" v="3" actId="20577"/>
      <pc:docMkLst>
        <pc:docMk/>
      </pc:docMkLst>
      <pc:sldChg chg="modSp">
        <pc:chgData name="Tait, Kathrine" userId="S::kathrine.tait@st-marys.newcastle.sch.uk::66f72f0e-1d7e-434f-9aa9-adc8b64a0a44" providerId="AD" clId="Web-{D1B4133A-3242-4416-AE6B-7F0B2873CC2A}" dt="2023-06-23T07:39:38.326" v="3" actId="20577"/>
        <pc:sldMkLst>
          <pc:docMk/>
          <pc:sldMk cId="1738965822" sldId="261"/>
        </pc:sldMkLst>
        <pc:spChg chg="mod">
          <ac:chgData name="Tait, Kathrine" userId="S::kathrine.tait@st-marys.newcastle.sch.uk::66f72f0e-1d7e-434f-9aa9-adc8b64a0a44" providerId="AD" clId="Web-{D1B4133A-3242-4416-AE6B-7F0B2873CC2A}" dt="2023-06-23T07:39:38.326" v="3" actId="20577"/>
          <ac:spMkLst>
            <pc:docMk/>
            <pc:sldMk cId="1738965822" sldId="261"/>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048535F-A39C-4DEF-B13C-AED7BEDDCC9E}"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2780682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48535F-A39C-4DEF-B13C-AED7BEDDCC9E}"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521761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48535F-A39C-4DEF-B13C-AED7BEDDCC9E}"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98822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48535F-A39C-4DEF-B13C-AED7BEDDCC9E}"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2123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48535F-A39C-4DEF-B13C-AED7BEDDCC9E}" type="datetimeFigureOut">
              <a:rPr lang="en-GB" smtClean="0"/>
              <a:t>23/06/2023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374092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48535F-A39C-4DEF-B13C-AED7BEDDCC9E}"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144738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048535F-A39C-4DEF-B13C-AED7BEDDCC9E}" type="datetimeFigureOut">
              <a:rPr lang="en-GB" smtClean="0"/>
              <a:t>23/06/2023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182283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048535F-A39C-4DEF-B13C-AED7BEDDCC9E}" type="datetimeFigureOut">
              <a:rPr lang="en-GB" smtClean="0"/>
              <a:t>23/06/2023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3204466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8535F-A39C-4DEF-B13C-AED7BEDDCC9E}" type="datetimeFigureOut">
              <a:rPr lang="en-GB" smtClean="0"/>
              <a:t>23/06/2023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289717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48535F-A39C-4DEF-B13C-AED7BEDDCC9E}"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1403759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48535F-A39C-4DEF-B13C-AED7BEDDCC9E}" type="datetimeFigureOut">
              <a:rPr lang="en-GB" smtClean="0"/>
              <a:t>23/06/2023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AB88BA-DA61-48FD-AD42-5C48C7735967}" type="slidenum">
              <a:rPr lang="en-GB" smtClean="0"/>
              <a:t>‹#›</a:t>
            </a:fld>
            <a:endParaRPr lang="en-GB"/>
          </a:p>
        </p:txBody>
      </p:sp>
    </p:spTree>
    <p:extLst>
      <p:ext uri="{BB962C8B-B14F-4D97-AF65-F5344CB8AC3E}">
        <p14:creationId xmlns:p14="http://schemas.microsoft.com/office/powerpoint/2010/main" val="91047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8535F-A39C-4DEF-B13C-AED7BEDDCC9E}" type="datetimeFigureOut">
              <a:rPr lang="en-GB" smtClean="0"/>
              <a:t>23/06/2023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B88BA-DA61-48FD-AD42-5C48C7735967}" type="slidenum">
              <a:rPr lang="en-GB" smtClean="0"/>
              <a:t>‹#›</a:t>
            </a:fld>
            <a:endParaRPr lang="en-GB"/>
          </a:p>
        </p:txBody>
      </p:sp>
    </p:spTree>
    <p:extLst>
      <p:ext uri="{BB962C8B-B14F-4D97-AF65-F5344CB8AC3E}">
        <p14:creationId xmlns:p14="http://schemas.microsoft.com/office/powerpoint/2010/main" val="2439391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www.casholmestextiles.co.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sIsN9_TsQgI"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995" y="208372"/>
            <a:ext cx="2140131" cy="627652"/>
          </a:xfrm>
          <a:solidFill>
            <a:schemeClr val="accent2"/>
          </a:solidFill>
        </p:spPr>
        <p:txBody>
          <a:bodyPr>
            <a:normAutofit fontScale="90000"/>
          </a:bodyPr>
          <a:lstStyle/>
          <a:p>
            <a:r>
              <a:rPr lang="en-GB" dirty="0"/>
              <a:t>Recap </a:t>
            </a:r>
          </a:p>
        </p:txBody>
      </p:sp>
      <p:sp>
        <p:nvSpPr>
          <p:cNvPr id="3" name="Content Placeholder 2"/>
          <p:cNvSpPr>
            <a:spLocks noGrp="1"/>
          </p:cNvSpPr>
          <p:nvPr>
            <p:ph idx="1"/>
          </p:nvPr>
        </p:nvSpPr>
        <p:spPr>
          <a:xfrm>
            <a:off x="4957763" y="3971925"/>
            <a:ext cx="6086475" cy="2705099"/>
          </a:xfrm>
          <a:ln>
            <a:solidFill>
              <a:schemeClr val="bg1"/>
            </a:solidFill>
          </a:ln>
        </p:spPr>
        <p:txBody>
          <a:bodyPr>
            <a:normAutofit/>
          </a:bodyPr>
          <a:lstStyle/>
          <a:p>
            <a:pPr marL="0" indent="0">
              <a:buNone/>
            </a:pPr>
            <a:r>
              <a:rPr lang="en-GB" dirty="0">
                <a:solidFill>
                  <a:schemeClr val="bg1"/>
                </a:solidFill>
              </a:rPr>
              <a:t>What decisions has Lucien Freud made about his compositions? </a:t>
            </a:r>
          </a:p>
          <a:p>
            <a:pPr marL="0" indent="0">
              <a:buNone/>
            </a:pPr>
            <a:r>
              <a:rPr lang="en-GB" dirty="0">
                <a:solidFill>
                  <a:schemeClr val="bg1"/>
                </a:solidFill>
              </a:rPr>
              <a:t>And what messages do they portray to the viewer?  </a:t>
            </a:r>
          </a:p>
        </p:txBody>
      </p:sp>
      <p:pic>
        <p:nvPicPr>
          <p:cNvPr id="4" name="Picture 3"/>
          <p:cNvPicPr>
            <a:picLocks noChangeAspect="1"/>
          </p:cNvPicPr>
          <p:nvPr/>
        </p:nvPicPr>
        <p:blipFill>
          <a:blip r:embed="rId2"/>
          <a:stretch>
            <a:fillRect/>
          </a:stretch>
        </p:blipFill>
        <p:spPr>
          <a:xfrm>
            <a:off x="3730956" y="314325"/>
            <a:ext cx="8344363" cy="3200400"/>
          </a:xfrm>
          <a:prstGeom prst="rect">
            <a:avLst/>
          </a:prstGeom>
        </p:spPr>
      </p:pic>
      <p:pic>
        <p:nvPicPr>
          <p:cNvPr id="5" name="Picture 4"/>
          <p:cNvPicPr>
            <a:picLocks noChangeAspect="1"/>
          </p:cNvPicPr>
          <p:nvPr/>
        </p:nvPicPr>
        <p:blipFill>
          <a:blip r:embed="rId3"/>
          <a:stretch>
            <a:fillRect/>
          </a:stretch>
        </p:blipFill>
        <p:spPr>
          <a:xfrm>
            <a:off x="171995" y="964577"/>
            <a:ext cx="3822523" cy="5712447"/>
          </a:xfrm>
          <a:prstGeom prst="rect">
            <a:avLst/>
          </a:prstGeom>
        </p:spPr>
      </p:pic>
    </p:spTree>
    <p:extLst>
      <p:ext uri="{BB962C8B-B14F-4D97-AF65-F5344CB8AC3E}">
        <p14:creationId xmlns:p14="http://schemas.microsoft.com/office/powerpoint/2010/main" val="141014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394063" y="161198"/>
            <a:ext cx="6178731" cy="2882448"/>
          </a:xfrm>
          <a:solidFill>
            <a:schemeClr val="accent1">
              <a:lumMod val="20000"/>
              <a:lumOff val="80000"/>
            </a:schemeClr>
          </a:solidFill>
        </p:spPr>
        <p:txBody>
          <a:bodyPr>
            <a:normAutofit fontScale="55000" lnSpcReduction="20000"/>
          </a:bodyPr>
          <a:lstStyle/>
          <a:p>
            <a:pPr marL="0" indent="0">
              <a:buNone/>
            </a:pPr>
            <a:r>
              <a:rPr lang="en-GB" dirty="0" err="1"/>
              <a:t>Cas</a:t>
            </a:r>
            <a:r>
              <a:rPr lang="en-GB" dirty="0"/>
              <a:t> Holmes</a:t>
            </a:r>
            <a:br>
              <a:rPr lang="en-GB" dirty="0"/>
            </a:br>
            <a:br>
              <a:rPr lang="en-GB" dirty="0"/>
            </a:br>
            <a:br>
              <a:rPr lang="en-GB" dirty="0"/>
            </a:br>
            <a:r>
              <a:rPr lang="en-GB" dirty="0"/>
              <a:t>I trained in fine arts and work between the disciplines of painting, drawing and textiles. Salvaged materials are</a:t>
            </a:r>
            <a:r>
              <a:rPr lang="en-GB" i="1" dirty="0"/>
              <a:t> </a:t>
            </a:r>
            <a:r>
              <a:rPr lang="en-GB" dirty="0"/>
              <a:t>torn, cut and re-assembled to create mixed media pieces which draw their inspiration from 'hidden' or 'overlooked' observations of daily life.</a:t>
            </a:r>
            <a:br>
              <a:rPr lang="en-GB" dirty="0"/>
            </a:br>
            <a:br>
              <a:rPr lang="en-GB" dirty="0"/>
            </a:br>
            <a:r>
              <a:rPr lang="en-GB" dirty="0"/>
              <a:t>I like to use the 'remnants' of domestic life, rags and cloths, pieces of old clothing which are handled and worn, evidencing 'human contact.'  </a:t>
            </a:r>
            <a:br>
              <a:rPr lang="en-GB" dirty="0"/>
            </a:br>
            <a:br>
              <a:rPr lang="en-GB" dirty="0"/>
            </a:br>
            <a:r>
              <a:rPr lang="en-GB" dirty="0"/>
              <a:t>I make reference to the views from our windows, the weeds and flora on the verges of our roadsides, and field edges, and the places where our gardens meet the 'greater landscape.</a:t>
            </a:r>
          </a:p>
        </p:txBody>
      </p:sp>
      <p:pic>
        <p:nvPicPr>
          <p:cNvPr id="4" name="Picture 3"/>
          <p:cNvPicPr>
            <a:picLocks noChangeAspect="1"/>
          </p:cNvPicPr>
          <p:nvPr/>
        </p:nvPicPr>
        <p:blipFill>
          <a:blip r:embed="rId2"/>
          <a:stretch>
            <a:fillRect/>
          </a:stretch>
        </p:blipFill>
        <p:spPr>
          <a:xfrm>
            <a:off x="7121434" y="161198"/>
            <a:ext cx="5022893" cy="6576619"/>
          </a:xfrm>
          <a:prstGeom prst="rect">
            <a:avLst/>
          </a:prstGeom>
        </p:spPr>
      </p:pic>
      <p:pic>
        <p:nvPicPr>
          <p:cNvPr id="5" name="Picture 4"/>
          <p:cNvPicPr>
            <a:picLocks noChangeAspect="1"/>
          </p:cNvPicPr>
          <p:nvPr/>
        </p:nvPicPr>
        <p:blipFill>
          <a:blip r:embed="rId3"/>
          <a:stretch>
            <a:fillRect/>
          </a:stretch>
        </p:blipFill>
        <p:spPr>
          <a:xfrm>
            <a:off x="6729550" y="108063"/>
            <a:ext cx="1839686" cy="1839686"/>
          </a:xfrm>
          <a:prstGeom prst="rect">
            <a:avLst/>
          </a:prstGeom>
        </p:spPr>
      </p:pic>
      <p:sp>
        <p:nvSpPr>
          <p:cNvPr id="6" name="Rectangle 5"/>
          <p:cNvSpPr/>
          <p:nvPr/>
        </p:nvSpPr>
        <p:spPr>
          <a:xfrm>
            <a:off x="3336929" y="2586531"/>
            <a:ext cx="3172728" cy="369332"/>
          </a:xfrm>
          <a:prstGeom prst="rect">
            <a:avLst/>
          </a:prstGeom>
        </p:spPr>
        <p:txBody>
          <a:bodyPr wrap="none">
            <a:spAutoFit/>
          </a:bodyPr>
          <a:lstStyle/>
          <a:p>
            <a:r>
              <a:rPr lang="en-GB" dirty="0">
                <a:solidFill>
                  <a:srgbClr val="888888"/>
                </a:solidFill>
                <a:latin typeface="Lato"/>
                <a:hlinkClick r:id="rId4"/>
              </a:rPr>
              <a:t>www.casholmestextiles.co.uk</a:t>
            </a:r>
            <a:endParaRPr lang="en-GB" dirty="0"/>
          </a:p>
        </p:txBody>
      </p:sp>
      <p:pic>
        <p:nvPicPr>
          <p:cNvPr id="7" name="Picture 6"/>
          <p:cNvPicPr>
            <a:picLocks noChangeAspect="1"/>
          </p:cNvPicPr>
          <p:nvPr/>
        </p:nvPicPr>
        <p:blipFill>
          <a:blip r:embed="rId5"/>
          <a:stretch>
            <a:fillRect/>
          </a:stretch>
        </p:blipFill>
        <p:spPr>
          <a:xfrm>
            <a:off x="-39869" y="3694337"/>
            <a:ext cx="6886983" cy="2938665"/>
          </a:xfrm>
          <a:prstGeom prst="rect">
            <a:avLst/>
          </a:prstGeom>
        </p:spPr>
      </p:pic>
    </p:spTree>
    <p:extLst>
      <p:ext uri="{BB962C8B-B14F-4D97-AF65-F5344CB8AC3E}">
        <p14:creationId xmlns:p14="http://schemas.microsoft.com/office/powerpoint/2010/main" val="391825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4" y="143056"/>
            <a:ext cx="3368040" cy="575401"/>
          </a:xfrm>
        </p:spPr>
        <p:txBody>
          <a:bodyPr>
            <a:normAutofit fontScale="90000"/>
          </a:bodyPr>
          <a:lstStyle/>
          <a:p>
            <a:r>
              <a:rPr lang="en-GB" dirty="0"/>
              <a:t>Rosie James </a:t>
            </a:r>
          </a:p>
        </p:txBody>
      </p:sp>
      <p:sp>
        <p:nvSpPr>
          <p:cNvPr id="3" name="Content Placeholder 2"/>
          <p:cNvSpPr>
            <a:spLocks noGrp="1"/>
          </p:cNvSpPr>
          <p:nvPr>
            <p:ph idx="1"/>
          </p:nvPr>
        </p:nvSpPr>
        <p:spPr>
          <a:xfrm>
            <a:off x="171993" y="718457"/>
            <a:ext cx="8344990" cy="3174273"/>
          </a:xfrm>
          <a:solidFill>
            <a:schemeClr val="accent1">
              <a:lumMod val="20000"/>
              <a:lumOff val="80000"/>
            </a:schemeClr>
          </a:solidFill>
        </p:spPr>
        <p:txBody>
          <a:bodyPr>
            <a:normAutofit fontScale="47500" lnSpcReduction="20000"/>
          </a:bodyPr>
          <a:lstStyle/>
          <a:p>
            <a:pPr marL="0" indent="0">
              <a:buNone/>
            </a:pPr>
            <a:br>
              <a:rPr lang="en-GB" dirty="0"/>
            </a:br>
            <a:br>
              <a:rPr lang="en-GB" dirty="0"/>
            </a:br>
            <a:br>
              <a:rPr lang="en-GB" dirty="0"/>
            </a:br>
            <a:r>
              <a:rPr lang="en-GB" dirty="0"/>
              <a:t>My work involves using the sewing machine as a drawing tool. As I stitch I leave threads loose to create a scribbly style of drawing. I also use hand stitched elements to piece together the images and to create a grid surrounding the figures.</a:t>
            </a:r>
            <a:br>
              <a:rPr lang="en-GB" dirty="0"/>
            </a:br>
            <a:br>
              <a:rPr lang="en-GB" dirty="0"/>
            </a:br>
            <a:r>
              <a:rPr lang="en-GB" dirty="0"/>
              <a:t>Drawing and mark making is developed from photographs taken of groups of people out and about. The camera can still the movement and allow a more detailed look at the individual.</a:t>
            </a:r>
            <a:br>
              <a:rPr lang="en-GB" dirty="0"/>
            </a:br>
            <a:br>
              <a:rPr lang="en-GB" dirty="0"/>
            </a:br>
            <a:r>
              <a:rPr lang="en-GB" dirty="0"/>
              <a:t>Stitch is used as the medium with which to explore these images because it has a connection to craft and the hand made. It gives the work a texture and movement, which is very different to anything you can get with a pencil. The marks created by the thread have a soft slightly fluffy texture, which can only be created by thread on cloth. The loose threads create links between the figures and bring a kind of movement to the work.</a:t>
            </a:r>
            <a:br>
              <a:rPr lang="en-GB" dirty="0"/>
            </a:br>
            <a:br>
              <a:rPr lang="en-GB" dirty="0"/>
            </a:br>
            <a:r>
              <a:rPr lang="en-GB" dirty="0"/>
              <a:t>Stitches created by the machine create a never ceasing line and it is this line which interests me. When forced to stop, loops and loose ends are left. My current explorations involve the consideration of the separation of this line from its surface. So far this has lead to large-scale figurative drawings on transparent cloth, in which the stitched line seems to float above us.</a:t>
            </a:r>
            <a:br>
              <a:rPr lang="en-GB" dirty="0"/>
            </a:br>
            <a:endParaRPr lang="en-GB" dirty="0"/>
          </a:p>
        </p:txBody>
      </p:sp>
      <p:pic>
        <p:nvPicPr>
          <p:cNvPr id="4" name="Picture 3"/>
          <p:cNvPicPr>
            <a:picLocks noChangeAspect="1"/>
          </p:cNvPicPr>
          <p:nvPr/>
        </p:nvPicPr>
        <p:blipFill>
          <a:blip r:embed="rId2"/>
          <a:stretch>
            <a:fillRect/>
          </a:stretch>
        </p:blipFill>
        <p:spPr>
          <a:xfrm>
            <a:off x="8699563" y="236355"/>
            <a:ext cx="3204782" cy="4270331"/>
          </a:xfrm>
          <a:prstGeom prst="rect">
            <a:avLst/>
          </a:prstGeom>
        </p:spPr>
      </p:pic>
      <p:pic>
        <p:nvPicPr>
          <p:cNvPr id="5" name="Picture 4"/>
          <p:cNvPicPr>
            <a:picLocks noChangeAspect="1"/>
          </p:cNvPicPr>
          <p:nvPr/>
        </p:nvPicPr>
        <p:blipFill>
          <a:blip r:embed="rId3"/>
          <a:stretch>
            <a:fillRect/>
          </a:stretch>
        </p:blipFill>
        <p:spPr>
          <a:xfrm>
            <a:off x="0" y="3630590"/>
            <a:ext cx="8943975" cy="3114675"/>
          </a:xfrm>
          <a:prstGeom prst="rect">
            <a:avLst/>
          </a:prstGeom>
        </p:spPr>
      </p:pic>
    </p:spTree>
    <p:extLst>
      <p:ext uri="{BB962C8B-B14F-4D97-AF65-F5344CB8AC3E}">
        <p14:creationId xmlns:p14="http://schemas.microsoft.com/office/powerpoint/2010/main" val="1058988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32429" y="222341"/>
            <a:ext cx="4369338" cy="3291568"/>
          </a:xfrm>
          <a:prstGeom prst="rect">
            <a:avLst/>
          </a:prstGeom>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381001" y="1026024"/>
            <a:ext cx="4648200" cy="5497694"/>
          </a:xfrm>
          <a:solidFill>
            <a:schemeClr val="accent2"/>
          </a:solidFill>
        </p:spPr>
        <p:txBody>
          <a:bodyPr>
            <a:normAutofit/>
          </a:bodyPr>
          <a:lstStyle/>
          <a:p>
            <a:pPr marL="0" indent="0">
              <a:buNone/>
            </a:pPr>
            <a:r>
              <a:rPr lang="en-GB" b="1" u="sng" dirty="0"/>
              <a:t>Charles Williams </a:t>
            </a:r>
            <a:r>
              <a:rPr lang="en-GB" dirty="0"/>
              <a:t>often depicts unique moments in nature like the liquid fluidity and raw power of water. A selection of his paintings can be seen in his current show “Swim: An Artist’s Journey” from January 15 – April 23, 2015 at Franklin G. Burroughs-Simeon B. Chapin Art Museum in Myrtle Beach, South Carolina.</a:t>
            </a:r>
          </a:p>
          <a:p>
            <a:pPr marL="0" indent="0">
              <a:buNone/>
            </a:pPr>
            <a:endParaRPr lang="en-GB" dirty="0"/>
          </a:p>
          <a:p>
            <a:pPr marL="0" indent="0">
              <a:buNone/>
            </a:pPr>
            <a:r>
              <a:rPr lang="en-GB" dirty="0"/>
              <a:t>Oil on canvas </a:t>
            </a:r>
          </a:p>
        </p:txBody>
      </p:sp>
      <p:pic>
        <p:nvPicPr>
          <p:cNvPr id="4" name="Picture 3"/>
          <p:cNvPicPr>
            <a:picLocks noChangeAspect="1"/>
          </p:cNvPicPr>
          <p:nvPr/>
        </p:nvPicPr>
        <p:blipFill>
          <a:blip r:embed="rId3"/>
          <a:stretch>
            <a:fillRect/>
          </a:stretch>
        </p:blipFill>
        <p:spPr>
          <a:xfrm>
            <a:off x="8530366" y="222341"/>
            <a:ext cx="3280633" cy="3291568"/>
          </a:xfrm>
          <a:prstGeom prst="rect">
            <a:avLst/>
          </a:prstGeom>
        </p:spPr>
      </p:pic>
      <p:pic>
        <p:nvPicPr>
          <p:cNvPr id="5" name="Picture 4"/>
          <p:cNvPicPr>
            <a:picLocks noChangeAspect="1"/>
          </p:cNvPicPr>
          <p:nvPr/>
        </p:nvPicPr>
        <p:blipFill>
          <a:blip r:embed="rId4"/>
          <a:stretch>
            <a:fillRect/>
          </a:stretch>
        </p:blipFill>
        <p:spPr>
          <a:xfrm>
            <a:off x="6095999" y="3656693"/>
            <a:ext cx="5715000" cy="2867025"/>
          </a:xfrm>
          <a:prstGeom prst="rect">
            <a:avLst/>
          </a:prstGeom>
        </p:spPr>
      </p:pic>
    </p:spTree>
    <p:extLst>
      <p:ext uri="{BB962C8B-B14F-4D97-AF65-F5344CB8AC3E}">
        <p14:creationId xmlns:p14="http://schemas.microsoft.com/office/powerpoint/2010/main" val="2694571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258065" y="3631956"/>
            <a:ext cx="4142842" cy="2922586"/>
          </a:xfrm>
          <a:prstGeom prst="rect">
            <a:avLst/>
          </a:prstGeom>
        </p:spPr>
      </p:pic>
      <p:sp>
        <p:nvSpPr>
          <p:cNvPr id="2" name="TextBox 1"/>
          <p:cNvSpPr txBox="1"/>
          <p:nvPr/>
        </p:nvSpPr>
        <p:spPr>
          <a:xfrm>
            <a:off x="132806" y="71574"/>
            <a:ext cx="6457950" cy="369332"/>
          </a:xfrm>
          <a:prstGeom prst="rect">
            <a:avLst/>
          </a:prstGeom>
          <a:solidFill>
            <a:schemeClr val="tx2">
              <a:lumMod val="60000"/>
              <a:lumOff val="40000"/>
            </a:schemeClr>
          </a:solidFill>
        </p:spPr>
        <p:txBody>
          <a:bodyPr wrap="square" rtlCol="0">
            <a:spAutoFit/>
          </a:bodyPr>
          <a:lstStyle/>
          <a:p>
            <a:r>
              <a:rPr lang="en-GB" dirty="0"/>
              <a:t>MASTERS OF PHOTOGRAPHY </a:t>
            </a:r>
          </a:p>
        </p:txBody>
      </p:sp>
      <p:sp>
        <p:nvSpPr>
          <p:cNvPr id="4" name="Rectangle 3"/>
          <p:cNvSpPr/>
          <p:nvPr/>
        </p:nvSpPr>
        <p:spPr>
          <a:xfrm>
            <a:off x="205643" y="6246729"/>
            <a:ext cx="3271088" cy="369332"/>
          </a:xfrm>
          <a:prstGeom prst="rect">
            <a:avLst/>
          </a:prstGeom>
        </p:spPr>
        <p:txBody>
          <a:bodyPr wrap="none">
            <a:spAutoFit/>
          </a:bodyPr>
          <a:lstStyle/>
          <a:p>
            <a:r>
              <a:rPr lang="en-GB" dirty="0">
                <a:solidFill>
                  <a:srgbClr val="333333"/>
                </a:solidFill>
                <a:latin typeface="Open Sans"/>
              </a:rPr>
              <a:t>André </a:t>
            </a:r>
            <a:r>
              <a:rPr lang="en-GB" dirty="0" err="1">
                <a:solidFill>
                  <a:srgbClr val="333333"/>
                </a:solidFill>
                <a:latin typeface="Open Sans"/>
              </a:rPr>
              <a:t>Kertész</a:t>
            </a:r>
            <a:r>
              <a:rPr lang="en-GB" dirty="0">
                <a:solidFill>
                  <a:srgbClr val="333333"/>
                </a:solidFill>
                <a:latin typeface="Open Sans"/>
              </a:rPr>
              <a:t>: Window Views</a:t>
            </a:r>
            <a:endParaRPr lang="en-GB" b="0" i="0" dirty="0">
              <a:solidFill>
                <a:srgbClr val="333333"/>
              </a:solidFill>
              <a:effectLst/>
              <a:latin typeface="Open Sans"/>
            </a:endParaRPr>
          </a:p>
        </p:txBody>
      </p:sp>
      <p:sp>
        <p:nvSpPr>
          <p:cNvPr id="7" name="Rectangle 6"/>
          <p:cNvSpPr/>
          <p:nvPr/>
        </p:nvSpPr>
        <p:spPr>
          <a:xfrm>
            <a:off x="4434304" y="832111"/>
            <a:ext cx="5959170" cy="2308324"/>
          </a:xfrm>
          <a:prstGeom prst="rect">
            <a:avLst/>
          </a:prstGeom>
          <a:solidFill>
            <a:schemeClr val="bg1">
              <a:lumMod val="75000"/>
            </a:schemeClr>
          </a:solidFill>
          <a:ln>
            <a:solidFill>
              <a:schemeClr val="bg1">
                <a:lumMod val="85000"/>
              </a:schemeClr>
            </a:solidFill>
          </a:ln>
        </p:spPr>
        <p:txBody>
          <a:bodyPr wrap="square">
            <a:spAutoFit/>
          </a:bodyPr>
          <a:lstStyle/>
          <a:p>
            <a:r>
              <a:rPr lang="en-GB" dirty="0">
                <a:latin typeface="Roboto"/>
              </a:rPr>
              <a:t>Andre </a:t>
            </a:r>
            <a:r>
              <a:rPr lang="en-GB" dirty="0" err="1">
                <a:latin typeface="Roboto"/>
              </a:rPr>
              <a:t>Kertesz</a:t>
            </a:r>
            <a:r>
              <a:rPr lang="en-GB" dirty="0">
                <a:latin typeface="Roboto"/>
              </a:rPr>
              <a:t> BBC Master Photographers (1983)</a:t>
            </a:r>
          </a:p>
          <a:p>
            <a:endParaRPr lang="en-GB" b="0" i="0" dirty="0">
              <a:effectLst/>
              <a:latin typeface="Roboto"/>
            </a:endParaRPr>
          </a:p>
          <a:p>
            <a:r>
              <a:rPr lang="en-GB" dirty="0">
                <a:latin typeface="Roboto"/>
              </a:rPr>
              <a:t>Capturing the world around him, often photographing subjects from his window or front door. </a:t>
            </a:r>
          </a:p>
          <a:p>
            <a:endParaRPr lang="en-GB" b="0" i="0" dirty="0">
              <a:effectLst/>
              <a:latin typeface="Roboto"/>
            </a:endParaRPr>
          </a:p>
          <a:p>
            <a:r>
              <a:rPr lang="en-GB" dirty="0">
                <a:latin typeface="Roboto"/>
              </a:rPr>
              <a:t>The camera was a sketchbook to him. Shooting with the camera and making mistakes. Learning from each mistake. </a:t>
            </a:r>
            <a:endParaRPr lang="en-GB" b="0" i="0" dirty="0">
              <a:effectLst/>
              <a:latin typeface="Roboto"/>
            </a:endParaRPr>
          </a:p>
        </p:txBody>
      </p:sp>
      <p:pic>
        <p:nvPicPr>
          <p:cNvPr id="8" name="Picture 7"/>
          <p:cNvPicPr>
            <a:picLocks noChangeAspect="1"/>
          </p:cNvPicPr>
          <p:nvPr/>
        </p:nvPicPr>
        <p:blipFill>
          <a:blip r:embed="rId3"/>
          <a:stretch>
            <a:fillRect/>
          </a:stretch>
        </p:blipFill>
        <p:spPr>
          <a:xfrm>
            <a:off x="10445937" y="2740368"/>
            <a:ext cx="1737372" cy="1783175"/>
          </a:xfrm>
          <a:prstGeom prst="rect">
            <a:avLst/>
          </a:prstGeom>
        </p:spPr>
      </p:pic>
      <p:pic>
        <p:nvPicPr>
          <p:cNvPr id="11" name="Picture 10"/>
          <p:cNvPicPr>
            <a:picLocks noChangeAspect="1"/>
          </p:cNvPicPr>
          <p:nvPr/>
        </p:nvPicPr>
        <p:blipFill>
          <a:blip r:embed="rId4"/>
          <a:stretch>
            <a:fillRect/>
          </a:stretch>
        </p:blipFill>
        <p:spPr>
          <a:xfrm>
            <a:off x="205643" y="504375"/>
            <a:ext cx="4048797" cy="2970345"/>
          </a:xfrm>
          <a:prstGeom prst="rect">
            <a:avLst/>
          </a:prstGeom>
        </p:spPr>
      </p:pic>
      <p:pic>
        <p:nvPicPr>
          <p:cNvPr id="12" name="Picture 11"/>
          <p:cNvPicPr>
            <a:picLocks noChangeAspect="1"/>
          </p:cNvPicPr>
          <p:nvPr/>
        </p:nvPicPr>
        <p:blipFill>
          <a:blip r:embed="rId5"/>
          <a:stretch>
            <a:fillRect/>
          </a:stretch>
        </p:blipFill>
        <p:spPr>
          <a:xfrm>
            <a:off x="205643" y="3631955"/>
            <a:ext cx="3271088" cy="2644130"/>
          </a:xfrm>
          <a:prstGeom prst="rect">
            <a:avLst/>
          </a:prstGeom>
        </p:spPr>
      </p:pic>
      <p:pic>
        <p:nvPicPr>
          <p:cNvPr id="13" name="Picture 12"/>
          <p:cNvPicPr>
            <a:picLocks noChangeAspect="1"/>
          </p:cNvPicPr>
          <p:nvPr/>
        </p:nvPicPr>
        <p:blipFill>
          <a:blip r:embed="rId6"/>
          <a:stretch>
            <a:fillRect/>
          </a:stretch>
        </p:blipFill>
        <p:spPr>
          <a:xfrm>
            <a:off x="10437247" y="71574"/>
            <a:ext cx="1754753" cy="2562670"/>
          </a:xfrm>
          <a:prstGeom prst="rect">
            <a:avLst/>
          </a:prstGeom>
        </p:spPr>
      </p:pic>
      <p:pic>
        <p:nvPicPr>
          <p:cNvPr id="3" name="Picture 2"/>
          <p:cNvPicPr>
            <a:picLocks noChangeAspect="1"/>
          </p:cNvPicPr>
          <p:nvPr/>
        </p:nvPicPr>
        <p:blipFill>
          <a:blip r:embed="rId7"/>
          <a:stretch>
            <a:fillRect/>
          </a:stretch>
        </p:blipFill>
        <p:spPr>
          <a:xfrm>
            <a:off x="3644803" y="3581798"/>
            <a:ext cx="2445190" cy="3099853"/>
          </a:xfrm>
          <a:prstGeom prst="rect">
            <a:avLst/>
          </a:prstGeom>
        </p:spPr>
      </p:pic>
    </p:spTree>
    <p:extLst>
      <p:ext uri="{BB962C8B-B14F-4D97-AF65-F5344CB8AC3E}">
        <p14:creationId xmlns:p14="http://schemas.microsoft.com/office/powerpoint/2010/main" val="104968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71181" y="93617"/>
            <a:ext cx="4112888" cy="3335383"/>
          </a:xfrm>
          <a:prstGeom prst="rect">
            <a:avLst/>
          </a:prstGeom>
        </p:spPr>
      </p:pic>
      <p:pic>
        <p:nvPicPr>
          <p:cNvPr id="3" name="Picture 2"/>
          <p:cNvPicPr>
            <a:picLocks noChangeAspect="1"/>
          </p:cNvPicPr>
          <p:nvPr/>
        </p:nvPicPr>
        <p:blipFill>
          <a:blip r:embed="rId3"/>
          <a:stretch>
            <a:fillRect/>
          </a:stretch>
        </p:blipFill>
        <p:spPr>
          <a:xfrm>
            <a:off x="7771181" y="3746591"/>
            <a:ext cx="4285687" cy="3111409"/>
          </a:xfrm>
          <a:prstGeom prst="rect">
            <a:avLst/>
          </a:prstGeom>
        </p:spPr>
      </p:pic>
      <p:sp>
        <p:nvSpPr>
          <p:cNvPr id="4" name="Rectangle 3"/>
          <p:cNvSpPr/>
          <p:nvPr/>
        </p:nvSpPr>
        <p:spPr>
          <a:xfrm>
            <a:off x="579120" y="751344"/>
            <a:ext cx="6096000" cy="5355312"/>
          </a:xfrm>
          <a:prstGeom prst="rect">
            <a:avLst/>
          </a:prstGeom>
          <a:solidFill>
            <a:schemeClr val="accent1">
              <a:lumMod val="20000"/>
              <a:lumOff val="80000"/>
            </a:schemeClr>
          </a:solidFill>
        </p:spPr>
        <p:txBody>
          <a:bodyPr>
            <a:spAutoFit/>
          </a:bodyPr>
          <a:lstStyle/>
          <a:p>
            <a:r>
              <a:rPr lang="en-GB" b="1" dirty="0">
                <a:solidFill>
                  <a:srgbClr val="313131"/>
                </a:solidFill>
                <a:latin typeface="Tate regular"/>
              </a:rPr>
              <a:t>James Abbott McNeill Whistler</a:t>
            </a:r>
            <a:r>
              <a:rPr lang="en-GB" dirty="0">
                <a:solidFill>
                  <a:srgbClr val="313131"/>
                </a:solidFill>
                <a:latin typeface="Tate regular"/>
              </a:rPr>
              <a:t> (; July 11, 1834 – July 17, 1903) was an American artist active during the American Gilded Age and based primarily in the United Kingdom. He eschewed sentimentality and moral allusion in painting and was a leading proponent of the credo "art for art's sake". His signature for his paintings took the shape of a stylized butterfly possessing a long stinger for a tail. The symbol combined both aspects of his personality: his art is marked by a subtle delicacy, while his public persona was combative. He found a parallel between painting and music, and entitled many of his paintings "arrangements", "harmonies", and "nocturnes", emphasizing the primacy of tonal harmony. His most famous painting, </a:t>
            </a:r>
            <a:r>
              <a:rPr lang="en-GB" i="1" dirty="0">
                <a:solidFill>
                  <a:srgbClr val="313131"/>
                </a:solidFill>
                <a:latin typeface="Tate regular"/>
              </a:rPr>
              <a:t>Arrangement in Grey and Black No. 1</a:t>
            </a:r>
            <a:r>
              <a:rPr lang="en-GB" dirty="0">
                <a:solidFill>
                  <a:srgbClr val="313131"/>
                </a:solidFill>
                <a:latin typeface="Tate regular"/>
              </a:rPr>
              <a:t> (1871), commonly known as </a:t>
            </a:r>
            <a:r>
              <a:rPr lang="en-GB" i="1" dirty="0">
                <a:solidFill>
                  <a:srgbClr val="313131"/>
                </a:solidFill>
                <a:latin typeface="Tate regular"/>
              </a:rPr>
              <a:t>Whistler's Mother</a:t>
            </a:r>
            <a:r>
              <a:rPr lang="en-GB" dirty="0">
                <a:solidFill>
                  <a:srgbClr val="313131"/>
                </a:solidFill>
                <a:latin typeface="Tate regular"/>
              </a:rPr>
              <a:t>, is a revered and often parodied portrait of motherhood. Whistler influenced the art world and the broader culture of his time with his theories and his friendships with other leading artists and writers.</a:t>
            </a:r>
            <a:endParaRPr lang="en-GB" dirty="0"/>
          </a:p>
        </p:txBody>
      </p:sp>
    </p:spTree>
    <p:extLst>
      <p:ext uri="{BB962C8B-B14F-4D97-AF65-F5344CB8AC3E}">
        <p14:creationId xmlns:p14="http://schemas.microsoft.com/office/powerpoint/2010/main" val="3149305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0934" y="2771775"/>
            <a:ext cx="5715000" cy="4086225"/>
          </a:xfrm>
          <a:prstGeom prst="rect">
            <a:avLst/>
          </a:prstGeom>
        </p:spPr>
      </p:pic>
      <p:pic>
        <p:nvPicPr>
          <p:cNvPr id="3" name="Picture 2"/>
          <p:cNvPicPr>
            <a:picLocks noChangeAspect="1"/>
          </p:cNvPicPr>
          <p:nvPr/>
        </p:nvPicPr>
        <p:blipFill>
          <a:blip r:embed="rId3"/>
          <a:stretch>
            <a:fillRect/>
          </a:stretch>
        </p:blipFill>
        <p:spPr>
          <a:xfrm>
            <a:off x="0" y="0"/>
            <a:ext cx="4978037" cy="4148364"/>
          </a:xfrm>
          <a:prstGeom prst="rect">
            <a:avLst/>
          </a:prstGeom>
        </p:spPr>
      </p:pic>
      <p:pic>
        <p:nvPicPr>
          <p:cNvPr id="4" name="Picture 3"/>
          <p:cNvPicPr>
            <a:picLocks noChangeAspect="1"/>
          </p:cNvPicPr>
          <p:nvPr/>
        </p:nvPicPr>
        <p:blipFill>
          <a:blip r:embed="rId4"/>
          <a:stretch>
            <a:fillRect/>
          </a:stretch>
        </p:blipFill>
        <p:spPr>
          <a:xfrm>
            <a:off x="8661978" y="-402181"/>
            <a:ext cx="3269853" cy="4550545"/>
          </a:xfrm>
          <a:prstGeom prst="rect">
            <a:avLst/>
          </a:prstGeom>
        </p:spPr>
      </p:pic>
      <p:sp>
        <p:nvSpPr>
          <p:cNvPr id="5" name="Rectangle 4"/>
          <p:cNvSpPr/>
          <p:nvPr/>
        </p:nvSpPr>
        <p:spPr>
          <a:xfrm>
            <a:off x="5836405" y="318254"/>
            <a:ext cx="1967205" cy="369332"/>
          </a:xfrm>
          <a:prstGeom prst="rect">
            <a:avLst/>
          </a:prstGeom>
        </p:spPr>
        <p:txBody>
          <a:bodyPr wrap="none">
            <a:spAutoFit/>
          </a:bodyPr>
          <a:lstStyle/>
          <a:p>
            <a:r>
              <a:rPr lang="en-GB" b="1" dirty="0" err="1">
                <a:latin typeface="acumin-pro"/>
              </a:rPr>
              <a:t>Polskie</a:t>
            </a:r>
            <a:r>
              <a:rPr lang="en-GB" b="1" dirty="0">
                <a:latin typeface="acumin-pro"/>
              </a:rPr>
              <a:t> </a:t>
            </a:r>
            <a:r>
              <a:rPr lang="en-GB" b="1" dirty="0" err="1">
                <a:latin typeface="acumin-pro"/>
              </a:rPr>
              <a:t>Regiony</a:t>
            </a:r>
            <a:endParaRPr lang="en-GB" dirty="0"/>
          </a:p>
        </p:txBody>
      </p:sp>
    </p:spTree>
    <p:extLst>
      <p:ext uri="{BB962C8B-B14F-4D97-AF65-F5344CB8AC3E}">
        <p14:creationId xmlns:p14="http://schemas.microsoft.com/office/powerpoint/2010/main" val="3391713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 y="247560"/>
            <a:ext cx="2571206" cy="758281"/>
          </a:xfrm>
          <a:solidFill>
            <a:schemeClr val="accent1">
              <a:lumMod val="40000"/>
              <a:lumOff val="60000"/>
            </a:schemeClr>
          </a:solidFill>
        </p:spPr>
        <p:txBody>
          <a:bodyPr/>
          <a:lstStyle/>
          <a:p>
            <a:r>
              <a:rPr lang="en-GB" dirty="0"/>
              <a:t>Task 2</a:t>
            </a:r>
          </a:p>
        </p:txBody>
      </p:sp>
      <p:sp>
        <p:nvSpPr>
          <p:cNvPr id="3" name="Content Placeholder 2"/>
          <p:cNvSpPr>
            <a:spLocks noGrp="1"/>
          </p:cNvSpPr>
          <p:nvPr>
            <p:ph idx="1"/>
          </p:nvPr>
        </p:nvSpPr>
        <p:spPr>
          <a:xfrm>
            <a:off x="407126" y="1502229"/>
            <a:ext cx="5196840" cy="3135085"/>
          </a:xfrm>
          <a:ln>
            <a:solidFill>
              <a:schemeClr val="tx1"/>
            </a:solidFill>
          </a:ln>
        </p:spPr>
        <p:txBody>
          <a:bodyPr>
            <a:normAutofit fontScale="92500" lnSpcReduction="10000"/>
          </a:bodyPr>
          <a:lstStyle/>
          <a:p>
            <a:pPr marL="0" indent="0">
              <a:buNone/>
            </a:pPr>
            <a:r>
              <a:rPr lang="en-GB" b="1" u="sng" dirty="0"/>
              <a:t>Photography Response </a:t>
            </a:r>
          </a:p>
          <a:p>
            <a:pPr marL="0" indent="0">
              <a:buNone/>
            </a:pPr>
            <a:endParaRPr lang="en-GB" dirty="0"/>
          </a:p>
          <a:p>
            <a:pPr marL="0" indent="0">
              <a:buNone/>
            </a:pPr>
            <a:r>
              <a:rPr lang="en-GB" dirty="0"/>
              <a:t>Take a selection of photographs in the style of your artist. You will use this set of photographs to create a series of paintings/drawings. </a:t>
            </a:r>
          </a:p>
          <a:p>
            <a:pPr marL="0" indent="0">
              <a:buNone/>
            </a:pPr>
            <a:r>
              <a:rPr lang="en-GB" dirty="0"/>
              <a:t>Remember, everything you know about photography from week 1. </a:t>
            </a:r>
          </a:p>
        </p:txBody>
      </p:sp>
      <p:pic>
        <p:nvPicPr>
          <p:cNvPr id="4" name="Picture 3"/>
          <p:cNvPicPr>
            <a:picLocks noChangeAspect="1"/>
          </p:cNvPicPr>
          <p:nvPr/>
        </p:nvPicPr>
        <p:blipFill>
          <a:blip r:embed="rId2"/>
          <a:stretch>
            <a:fillRect/>
          </a:stretch>
        </p:blipFill>
        <p:spPr>
          <a:xfrm>
            <a:off x="5877197" y="626700"/>
            <a:ext cx="5715000" cy="5715000"/>
          </a:xfrm>
          <a:prstGeom prst="rect">
            <a:avLst/>
          </a:prstGeom>
        </p:spPr>
      </p:pic>
    </p:spTree>
    <p:extLst>
      <p:ext uri="{BB962C8B-B14F-4D97-AF65-F5344CB8AC3E}">
        <p14:creationId xmlns:p14="http://schemas.microsoft.com/office/powerpoint/2010/main" val="1346580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354388" y="1031967"/>
            <a:ext cx="4330394" cy="5727791"/>
          </a:xfrm>
          <a:prstGeom prst="rect">
            <a:avLst/>
          </a:prstGeom>
        </p:spPr>
      </p:pic>
      <p:sp>
        <p:nvSpPr>
          <p:cNvPr id="2" name="Title 1"/>
          <p:cNvSpPr>
            <a:spLocks noGrp="1"/>
          </p:cNvSpPr>
          <p:nvPr>
            <p:ph type="title"/>
          </p:nvPr>
        </p:nvSpPr>
        <p:spPr>
          <a:xfrm>
            <a:off x="198120" y="208370"/>
            <a:ext cx="2701834" cy="575401"/>
          </a:xfrm>
          <a:solidFill>
            <a:schemeClr val="accent1">
              <a:lumMod val="40000"/>
              <a:lumOff val="60000"/>
            </a:schemeClr>
          </a:solidFill>
        </p:spPr>
        <p:txBody>
          <a:bodyPr>
            <a:normAutofit fontScale="90000"/>
          </a:bodyPr>
          <a:lstStyle/>
          <a:p>
            <a:r>
              <a:rPr lang="en-GB" dirty="0"/>
              <a:t>Task 3 </a:t>
            </a:r>
          </a:p>
        </p:txBody>
      </p:sp>
      <p:sp>
        <p:nvSpPr>
          <p:cNvPr id="3" name="Content Placeholder 2"/>
          <p:cNvSpPr>
            <a:spLocks noGrp="1"/>
          </p:cNvSpPr>
          <p:nvPr>
            <p:ph idx="1"/>
          </p:nvPr>
        </p:nvSpPr>
        <p:spPr>
          <a:xfrm>
            <a:off x="289560" y="1031967"/>
            <a:ext cx="6712131" cy="5223374"/>
          </a:xfrm>
          <a:ln>
            <a:solidFill>
              <a:schemeClr val="tx1"/>
            </a:solidFill>
          </a:ln>
        </p:spPr>
        <p:txBody>
          <a:bodyPr>
            <a:normAutofit/>
          </a:bodyPr>
          <a:lstStyle/>
          <a:p>
            <a:pPr marL="0" indent="0">
              <a:buNone/>
            </a:pPr>
            <a:r>
              <a:rPr lang="en-GB" u="sng" dirty="0"/>
              <a:t>Visual Response </a:t>
            </a:r>
          </a:p>
          <a:p>
            <a:pPr marL="0" indent="0">
              <a:buNone/>
            </a:pPr>
            <a:r>
              <a:rPr lang="en-GB" dirty="0"/>
              <a:t>It is important to push your own ideas further, rather than making copies of an artwork. </a:t>
            </a:r>
            <a:r>
              <a:rPr lang="en-GB" u="sng" dirty="0"/>
              <a:t>Create a SERIES </a:t>
            </a:r>
            <a:r>
              <a:rPr lang="en-GB" dirty="0"/>
              <a:t>of studies responding to the artist’s work as well as your own. </a:t>
            </a:r>
          </a:p>
          <a:p>
            <a:pPr marL="0" indent="0">
              <a:buNone/>
            </a:pPr>
            <a:endParaRPr lang="en-GB" dirty="0"/>
          </a:p>
          <a:p>
            <a:pPr marL="0" indent="0">
              <a:buNone/>
            </a:pPr>
            <a:r>
              <a:rPr lang="en-GB" dirty="0"/>
              <a:t>Aim for 3-4 high quality pieces to make your series. They could be created outside of </a:t>
            </a:r>
            <a:r>
              <a:rPr lang="en-GB"/>
              <a:t>your sketchbook/notebook </a:t>
            </a:r>
            <a:r>
              <a:rPr lang="en-GB" dirty="0"/>
              <a:t>if you want to change the scale. </a:t>
            </a:r>
          </a:p>
        </p:txBody>
      </p:sp>
      <p:sp>
        <p:nvSpPr>
          <p:cNvPr id="4" name="TextBox 3"/>
          <p:cNvSpPr txBox="1"/>
          <p:nvPr/>
        </p:nvSpPr>
        <p:spPr>
          <a:xfrm>
            <a:off x="7354388" y="208370"/>
            <a:ext cx="4380411" cy="2308324"/>
          </a:xfrm>
          <a:prstGeom prst="rect">
            <a:avLst/>
          </a:prstGeom>
          <a:solidFill>
            <a:schemeClr val="accent4">
              <a:lumMod val="60000"/>
              <a:lumOff val="40000"/>
            </a:schemeClr>
          </a:solidFill>
        </p:spPr>
        <p:txBody>
          <a:bodyPr wrap="square" rtlCol="0">
            <a:spAutoFit/>
          </a:bodyPr>
          <a:lstStyle/>
          <a:p>
            <a:r>
              <a:rPr lang="en-GB" dirty="0"/>
              <a:t>TOP TIP </a:t>
            </a:r>
          </a:p>
          <a:p>
            <a:endParaRPr lang="en-GB" dirty="0"/>
          </a:p>
          <a:p>
            <a:r>
              <a:rPr lang="en-GB" dirty="0"/>
              <a:t>The studies could be sketches/paintings/drawings. If possible use similar materials to your chosen artists. </a:t>
            </a:r>
          </a:p>
          <a:p>
            <a:endParaRPr lang="en-GB" dirty="0"/>
          </a:p>
          <a:p>
            <a:r>
              <a:rPr lang="en-GB" dirty="0"/>
              <a:t>You should use your photographs from Task 2  to carry out this task.  </a:t>
            </a:r>
          </a:p>
        </p:txBody>
      </p:sp>
    </p:spTree>
    <p:extLst>
      <p:ext uri="{BB962C8B-B14F-4D97-AF65-F5344CB8AC3E}">
        <p14:creationId xmlns:p14="http://schemas.microsoft.com/office/powerpoint/2010/main" val="789381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995" y="208372"/>
            <a:ext cx="2140131" cy="627652"/>
          </a:xfrm>
          <a:solidFill>
            <a:schemeClr val="accent2"/>
          </a:solidFill>
        </p:spPr>
        <p:txBody>
          <a:bodyPr>
            <a:normAutofit fontScale="90000"/>
          </a:bodyPr>
          <a:lstStyle/>
          <a:p>
            <a:r>
              <a:rPr lang="en-GB" dirty="0"/>
              <a:t>Recap </a:t>
            </a:r>
          </a:p>
        </p:txBody>
      </p:sp>
      <p:sp>
        <p:nvSpPr>
          <p:cNvPr id="3" name="Content Placeholder 2"/>
          <p:cNvSpPr>
            <a:spLocks noGrp="1"/>
          </p:cNvSpPr>
          <p:nvPr>
            <p:ph idx="1"/>
          </p:nvPr>
        </p:nvSpPr>
        <p:spPr>
          <a:xfrm>
            <a:off x="283301" y="991553"/>
            <a:ext cx="6966584" cy="3841704"/>
          </a:xfrm>
          <a:ln>
            <a:solidFill>
              <a:schemeClr val="bg1"/>
            </a:solidFill>
          </a:ln>
        </p:spPr>
        <p:txBody>
          <a:bodyPr>
            <a:normAutofit fontScale="92500" lnSpcReduction="10000"/>
          </a:bodyPr>
          <a:lstStyle/>
          <a:p>
            <a:pPr marL="0" indent="0">
              <a:buNone/>
            </a:pPr>
            <a:r>
              <a:rPr lang="en-GB" dirty="0">
                <a:solidFill>
                  <a:schemeClr val="bg1"/>
                </a:solidFill>
              </a:rPr>
              <a:t>Hotel Bedroom, 1954, shows Lucien Freud with Caroline Blackwood, the newly-weds not enjoying their poky, shared accommodation in the Hotel La </a:t>
            </a:r>
            <a:r>
              <a:rPr lang="en-GB" dirty="0" err="1">
                <a:solidFill>
                  <a:schemeClr val="bg1"/>
                </a:solidFill>
              </a:rPr>
              <a:t>Louisiane</a:t>
            </a:r>
            <a:r>
              <a:rPr lang="en-GB" dirty="0">
                <a:solidFill>
                  <a:schemeClr val="bg1"/>
                </a:solidFill>
              </a:rPr>
              <a:t>, rue de Seine, she shivering in bed, he standing over her, his darkening presence transposed from the image he studied in the bevelled mirror on an unseen wardrobe door. Caroline complained about being made to look older than she was, but the bitten nails and the little finger lodged on her lower lip are telling. The marriage was soon over.</a:t>
            </a:r>
          </a:p>
        </p:txBody>
      </p:sp>
      <p:pic>
        <p:nvPicPr>
          <p:cNvPr id="4" name="Picture 3"/>
          <p:cNvPicPr>
            <a:picLocks noChangeAspect="1"/>
          </p:cNvPicPr>
          <p:nvPr/>
        </p:nvPicPr>
        <p:blipFill>
          <a:blip r:embed="rId2"/>
          <a:stretch>
            <a:fillRect/>
          </a:stretch>
        </p:blipFill>
        <p:spPr>
          <a:xfrm>
            <a:off x="7986712" y="461963"/>
            <a:ext cx="3819525" cy="5715000"/>
          </a:xfrm>
          <a:prstGeom prst="rect">
            <a:avLst/>
          </a:prstGeom>
        </p:spPr>
      </p:pic>
      <p:sp>
        <p:nvSpPr>
          <p:cNvPr id="5" name="TextBox 4"/>
          <p:cNvSpPr txBox="1"/>
          <p:nvPr/>
        </p:nvSpPr>
        <p:spPr>
          <a:xfrm>
            <a:off x="365760" y="5159829"/>
            <a:ext cx="6087291" cy="1477328"/>
          </a:xfrm>
          <a:prstGeom prst="rect">
            <a:avLst/>
          </a:prstGeom>
          <a:noFill/>
          <a:ln>
            <a:solidFill>
              <a:schemeClr val="bg1"/>
            </a:solidFill>
          </a:ln>
        </p:spPr>
        <p:txBody>
          <a:bodyPr wrap="square" rtlCol="0">
            <a:spAutoFit/>
          </a:bodyPr>
          <a:lstStyle/>
          <a:p>
            <a:r>
              <a:rPr lang="en-GB" dirty="0">
                <a:solidFill>
                  <a:schemeClr val="bg1"/>
                </a:solidFill>
              </a:rPr>
              <a:t>The angle Freud has painted from makes the viewer feel like they are in the room standing over the models. </a:t>
            </a:r>
          </a:p>
          <a:p>
            <a:r>
              <a:rPr lang="en-GB" dirty="0">
                <a:solidFill>
                  <a:schemeClr val="bg1"/>
                </a:solidFill>
              </a:rPr>
              <a:t>The natural light from the window creates highlight. </a:t>
            </a:r>
          </a:p>
          <a:p>
            <a:r>
              <a:rPr lang="en-GB" dirty="0">
                <a:solidFill>
                  <a:schemeClr val="bg1"/>
                </a:solidFill>
              </a:rPr>
              <a:t>You get the impression the subjects are a little fed up! </a:t>
            </a:r>
          </a:p>
          <a:p>
            <a:endParaRPr lang="en-GB" dirty="0">
              <a:solidFill>
                <a:schemeClr val="bg1"/>
              </a:solidFill>
            </a:endParaRPr>
          </a:p>
        </p:txBody>
      </p:sp>
    </p:spTree>
    <p:extLst>
      <p:ext uri="{BB962C8B-B14F-4D97-AF65-F5344CB8AC3E}">
        <p14:creationId xmlns:p14="http://schemas.microsoft.com/office/powerpoint/2010/main" val="1784095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114" y="147412"/>
            <a:ext cx="6457724" cy="592818"/>
          </a:xfrm>
          <a:solidFill>
            <a:schemeClr val="accent1">
              <a:lumMod val="40000"/>
              <a:lumOff val="60000"/>
            </a:schemeClr>
          </a:solidFill>
        </p:spPr>
        <p:txBody>
          <a:bodyPr>
            <a:normAutofit fontScale="90000"/>
          </a:bodyPr>
          <a:lstStyle/>
          <a:p>
            <a:r>
              <a:rPr lang="en-GB" dirty="0"/>
              <a:t>Week 3  FINE ART Outline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248516888"/>
              </p:ext>
            </p:extLst>
          </p:nvPr>
        </p:nvGraphicFramePr>
        <p:xfrm>
          <a:off x="393931" y="953588"/>
          <a:ext cx="4792662" cy="4820193"/>
        </p:xfrm>
        <a:graphic>
          <a:graphicData uri="http://schemas.openxmlformats.org/drawingml/2006/table">
            <a:tbl>
              <a:tblPr firstRow="1" firstCol="1" bandRow="1">
                <a:tableStyleId>{5C22544A-7EE6-4342-B048-85BDC9FD1C3A}</a:tableStyleId>
              </a:tblPr>
              <a:tblGrid>
                <a:gridCol w="4792662">
                  <a:extLst>
                    <a:ext uri="{9D8B030D-6E8A-4147-A177-3AD203B41FA5}">
                      <a16:colId xmlns:a16="http://schemas.microsoft.com/office/drawing/2014/main" val="3084309713"/>
                    </a:ext>
                  </a:extLst>
                </a:gridCol>
              </a:tblGrid>
              <a:tr h="4820193">
                <a:tc>
                  <a:txBody>
                    <a:bodyPr/>
                    <a:lstStyle/>
                    <a:p>
                      <a:pPr marL="342900" lvl="0" indent="-342900" algn="just">
                        <a:spcAft>
                          <a:spcPts val="0"/>
                        </a:spcAft>
                        <a:buFont typeface="Symbol" panose="05050102010706020507" pitchFamily="18" charset="2"/>
                        <a:buChar char=""/>
                      </a:pPr>
                      <a:r>
                        <a:rPr lang="en-GB" sz="2400" dirty="0">
                          <a:effectLst/>
                        </a:rPr>
                        <a:t>This</a:t>
                      </a:r>
                      <a:r>
                        <a:rPr lang="en-GB" sz="2400" baseline="0" dirty="0">
                          <a:effectLst/>
                        </a:rPr>
                        <a:t> week you will analyse the work of artists/photographers and craftspeople who are responding to a similar theme . </a:t>
                      </a:r>
                    </a:p>
                    <a:p>
                      <a:pPr marL="342900" lvl="0" indent="-342900" algn="just">
                        <a:spcAft>
                          <a:spcPts val="0"/>
                        </a:spcAft>
                        <a:buFont typeface="Symbol" panose="05050102010706020507" pitchFamily="18" charset="2"/>
                        <a:buChar char=""/>
                      </a:pPr>
                      <a:endParaRPr lang="en-GB" sz="2400" baseline="0" dirty="0">
                        <a:effectLst/>
                      </a:endParaRPr>
                    </a:p>
                    <a:p>
                      <a:pPr marL="0" lvl="0" indent="0" algn="just">
                        <a:spcAft>
                          <a:spcPts val="0"/>
                        </a:spcAft>
                        <a:buFont typeface="Symbol" panose="05050102010706020507" pitchFamily="18" charset="2"/>
                        <a:buNone/>
                      </a:pPr>
                      <a:endParaRPr lang="en-GB" sz="2400" baseline="0" dirty="0">
                        <a:effectLst/>
                      </a:endParaRPr>
                    </a:p>
                    <a:p>
                      <a:pPr marL="342900" lvl="0" indent="-342900" algn="just">
                        <a:spcAft>
                          <a:spcPts val="0"/>
                        </a:spcAft>
                        <a:buFont typeface="Symbol" panose="05050102010706020507" pitchFamily="18" charset="2"/>
                        <a:buChar char=""/>
                      </a:pPr>
                      <a:r>
                        <a:rPr lang="en-GB" sz="2400" baseline="0" dirty="0">
                          <a:effectLst/>
                        </a:rPr>
                        <a:t>You will make a personal response to your chosen artist’s work and create a series of drawings/paintings in response to the artworks. </a:t>
                      </a:r>
                    </a:p>
                    <a:p>
                      <a:pPr marL="342900" lvl="0" indent="-342900" algn="just">
                        <a:spcAft>
                          <a:spcPts val="0"/>
                        </a:spcAft>
                        <a:buFont typeface="Symbol" panose="05050102010706020507" pitchFamily="18" charset="2"/>
                        <a:buChar char=""/>
                      </a:pPr>
                      <a:endParaRPr lang="en-GB" sz="1800" baseline="0" dirty="0">
                        <a:effectLst/>
                      </a:endParaRPr>
                    </a:p>
                  </a:txBody>
                  <a:tcPr marL="46834" marR="46834" marT="0" marB="0">
                    <a:solidFill>
                      <a:schemeClr val="tx1"/>
                    </a:solidFill>
                  </a:tcPr>
                </a:tc>
                <a:extLst>
                  <a:ext uri="{0D108BD9-81ED-4DB2-BD59-A6C34878D82A}">
                    <a16:rowId xmlns:a16="http://schemas.microsoft.com/office/drawing/2014/main" val="4010960450"/>
                  </a:ext>
                </a:extLst>
              </a:tr>
            </a:tbl>
          </a:graphicData>
        </a:graphic>
      </p:graphicFrame>
      <p:pic>
        <p:nvPicPr>
          <p:cNvPr id="3" name="Picture 2"/>
          <p:cNvPicPr>
            <a:picLocks noChangeAspect="1"/>
          </p:cNvPicPr>
          <p:nvPr/>
        </p:nvPicPr>
        <p:blipFill>
          <a:blip r:embed="rId2"/>
          <a:stretch>
            <a:fillRect/>
          </a:stretch>
        </p:blipFill>
        <p:spPr>
          <a:xfrm>
            <a:off x="5966066" y="147412"/>
            <a:ext cx="4048095" cy="2969009"/>
          </a:xfrm>
          <a:prstGeom prst="rect">
            <a:avLst/>
          </a:prstGeom>
        </p:spPr>
      </p:pic>
      <p:pic>
        <p:nvPicPr>
          <p:cNvPr id="4" name="Picture 3"/>
          <p:cNvPicPr>
            <a:picLocks noChangeAspect="1"/>
          </p:cNvPicPr>
          <p:nvPr/>
        </p:nvPicPr>
        <p:blipFill>
          <a:blip r:embed="rId3"/>
          <a:stretch>
            <a:fillRect/>
          </a:stretch>
        </p:blipFill>
        <p:spPr>
          <a:xfrm>
            <a:off x="8800643" y="3363684"/>
            <a:ext cx="3039913" cy="3105829"/>
          </a:xfrm>
          <a:prstGeom prst="rect">
            <a:avLst/>
          </a:prstGeom>
        </p:spPr>
      </p:pic>
    </p:spTree>
    <p:extLst>
      <p:ext uri="{BB962C8B-B14F-4D97-AF65-F5344CB8AC3E}">
        <p14:creationId xmlns:p14="http://schemas.microsoft.com/office/powerpoint/2010/main" val="363490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90575" y="-576263"/>
            <a:ext cx="13773150" cy="8010525"/>
          </a:xfrm>
          <a:prstGeom prst="rect">
            <a:avLst/>
          </a:prstGeom>
          <a:solidFill>
            <a:schemeClr val="accent2"/>
          </a:solidFill>
        </p:spPr>
      </p:pic>
      <p:sp>
        <p:nvSpPr>
          <p:cNvPr id="2" name="Title 1"/>
          <p:cNvSpPr>
            <a:spLocks noGrp="1"/>
          </p:cNvSpPr>
          <p:nvPr>
            <p:ph type="title"/>
          </p:nvPr>
        </p:nvSpPr>
        <p:spPr/>
        <p:txBody>
          <a:bodyPr/>
          <a:lstStyle/>
          <a:p>
            <a:endParaRPr lang="en-GB"/>
          </a:p>
        </p:txBody>
      </p:sp>
      <p:sp>
        <p:nvSpPr>
          <p:cNvPr id="4" name="Rectangle 3"/>
          <p:cNvSpPr/>
          <p:nvPr/>
        </p:nvSpPr>
        <p:spPr>
          <a:xfrm>
            <a:off x="430869" y="4454739"/>
            <a:ext cx="4409129" cy="1708160"/>
          </a:xfrm>
          <a:prstGeom prst="rect">
            <a:avLst/>
          </a:prstGeom>
          <a:solidFill>
            <a:schemeClr val="accent2"/>
          </a:solidFill>
          <a:ln>
            <a:solidFill>
              <a:schemeClr val="tx1"/>
            </a:solidFill>
          </a:ln>
        </p:spPr>
        <p:txBody>
          <a:bodyPr wrap="square">
            <a:spAutoFit/>
          </a:bodyPr>
          <a:lstStyle/>
          <a:p>
            <a:pPr>
              <a:spcAft>
                <a:spcPts val="600"/>
              </a:spcAft>
            </a:pPr>
            <a:r>
              <a:rPr lang="en-GB" dirty="0">
                <a:hlinkClick r:id="rId3"/>
              </a:rPr>
              <a:t>What is Fine Art?</a:t>
            </a:r>
          </a:p>
          <a:p>
            <a:pPr>
              <a:spcAft>
                <a:spcPts val="600"/>
              </a:spcAft>
            </a:pPr>
            <a:r>
              <a:rPr lang="en-GB" dirty="0">
                <a:hlinkClick r:id="rId3"/>
              </a:rPr>
              <a:t>https://www.youtube.com/watch?v=sIsN9_TsQgI</a:t>
            </a:r>
            <a:r>
              <a:rPr lang="en-GB" dirty="0"/>
              <a:t>  </a:t>
            </a:r>
          </a:p>
          <a:p>
            <a:pPr>
              <a:spcAft>
                <a:spcPts val="600"/>
              </a:spcAft>
            </a:pPr>
            <a:endParaRPr lang="en-GB" dirty="0"/>
          </a:p>
          <a:p>
            <a:pPr>
              <a:spcAft>
                <a:spcPts val="600"/>
              </a:spcAft>
            </a:pPr>
            <a:r>
              <a:rPr lang="en-GB" dirty="0"/>
              <a:t>It is so much bigger than we think!</a:t>
            </a:r>
          </a:p>
        </p:txBody>
      </p:sp>
    </p:spTree>
    <p:extLst>
      <p:ext uri="{BB962C8B-B14F-4D97-AF65-F5344CB8AC3E}">
        <p14:creationId xmlns:p14="http://schemas.microsoft.com/office/powerpoint/2010/main" val="409708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05" y="208371"/>
            <a:ext cx="2048691" cy="523149"/>
          </a:xfrm>
          <a:solidFill>
            <a:schemeClr val="accent1">
              <a:lumMod val="40000"/>
              <a:lumOff val="60000"/>
            </a:schemeClr>
          </a:solidFill>
        </p:spPr>
        <p:txBody>
          <a:bodyPr>
            <a:normAutofit fontScale="90000"/>
          </a:bodyPr>
          <a:lstStyle/>
          <a:p>
            <a:r>
              <a:rPr lang="en-GB" dirty="0"/>
              <a:t>Task 1 </a:t>
            </a:r>
          </a:p>
        </p:txBody>
      </p:sp>
      <p:sp>
        <p:nvSpPr>
          <p:cNvPr id="3" name="Content Placeholder 2"/>
          <p:cNvSpPr>
            <a:spLocks noGrp="1"/>
          </p:cNvSpPr>
          <p:nvPr>
            <p:ph idx="1"/>
          </p:nvPr>
        </p:nvSpPr>
        <p:spPr>
          <a:xfrm>
            <a:off x="250372" y="1058091"/>
            <a:ext cx="6085114" cy="5053557"/>
          </a:xfrm>
          <a:ln>
            <a:solidFill>
              <a:schemeClr val="tx1"/>
            </a:solidFill>
          </a:ln>
        </p:spPr>
        <p:txBody>
          <a:bodyPr vert="horz" lIns="91440" tIns="45720" rIns="91440" bIns="45720" rtlCol="0" anchor="t">
            <a:normAutofit/>
          </a:bodyPr>
          <a:lstStyle/>
          <a:p>
            <a:r>
              <a:rPr lang="en-GB" dirty="0"/>
              <a:t>Select one of the artists from the following slides or find your own who respond to the theme STRUCTURES </a:t>
            </a:r>
          </a:p>
          <a:p>
            <a:r>
              <a:rPr lang="en-GB" dirty="0"/>
              <a:t>Carry out extra reading about your chosen artists. Finding interviews with your chosen artist is always useful to have. </a:t>
            </a:r>
          </a:p>
          <a:p>
            <a:endParaRPr lang="en-GB" dirty="0"/>
          </a:p>
          <a:p>
            <a:pPr marL="0" indent="0">
              <a:buNone/>
            </a:pPr>
            <a:endParaRPr lang="en-GB" dirty="0"/>
          </a:p>
        </p:txBody>
      </p:sp>
      <p:pic>
        <p:nvPicPr>
          <p:cNvPr id="4" name="Picture 3"/>
          <p:cNvPicPr>
            <a:picLocks noChangeAspect="1"/>
          </p:cNvPicPr>
          <p:nvPr/>
        </p:nvPicPr>
        <p:blipFill>
          <a:blip r:embed="rId2"/>
          <a:stretch>
            <a:fillRect/>
          </a:stretch>
        </p:blipFill>
        <p:spPr>
          <a:xfrm>
            <a:off x="8596960" y="0"/>
            <a:ext cx="3473410" cy="5049714"/>
          </a:xfrm>
          <a:prstGeom prst="rect">
            <a:avLst/>
          </a:prstGeom>
        </p:spPr>
      </p:pic>
      <p:pic>
        <p:nvPicPr>
          <p:cNvPr id="5" name="Picture 4"/>
          <p:cNvPicPr>
            <a:picLocks noChangeAspect="1"/>
          </p:cNvPicPr>
          <p:nvPr/>
        </p:nvPicPr>
        <p:blipFill>
          <a:blip r:embed="rId3"/>
          <a:stretch>
            <a:fillRect/>
          </a:stretch>
        </p:blipFill>
        <p:spPr>
          <a:xfrm>
            <a:off x="6335486" y="3479749"/>
            <a:ext cx="4522948" cy="3378251"/>
          </a:xfrm>
          <a:prstGeom prst="rect">
            <a:avLst/>
          </a:prstGeom>
        </p:spPr>
      </p:pic>
    </p:spTree>
    <p:extLst>
      <p:ext uri="{BB962C8B-B14F-4D97-AF65-F5344CB8AC3E}">
        <p14:creationId xmlns:p14="http://schemas.microsoft.com/office/powerpoint/2010/main" val="1738965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56754" y="178429"/>
            <a:ext cx="10763794" cy="6463308"/>
          </a:xfrm>
          <a:prstGeom prst="rect">
            <a:avLst/>
          </a:prstGeom>
          <a:solidFill>
            <a:schemeClr val="accent1">
              <a:lumMod val="40000"/>
              <a:lumOff val="60000"/>
            </a:schemeClr>
          </a:solidFill>
        </p:spPr>
        <p:txBody>
          <a:bodyPr wrap="square">
            <a:spAutoFit/>
          </a:bodyPr>
          <a:lstStyle/>
          <a:p>
            <a:r>
              <a:rPr lang="en-GB" u="sng" dirty="0"/>
              <a:t>WRITING ABOUT ARTISTS </a:t>
            </a:r>
          </a:p>
          <a:p>
            <a:r>
              <a:rPr lang="en-GB" dirty="0"/>
              <a:t>Who is the artist? </a:t>
            </a:r>
          </a:p>
          <a:p>
            <a:r>
              <a:rPr lang="en-GB" dirty="0"/>
              <a:t>Where are they from? </a:t>
            </a:r>
          </a:p>
          <a:p>
            <a:r>
              <a:rPr lang="en-GB" dirty="0"/>
              <a:t>When were they making their artwork? </a:t>
            </a:r>
          </a:p>
          <a:p>
            <a:r>
              <a:rPr lang="en-GB" dirty="0"/>
              <a:t>Are they a contemporary artist?</a:t>
            </a:r>
          </a:p>
          <a:p>
            <a:r>
              <a:rPr lang="en-GB" dirty="0"/>
              <a:t> Are the associated with any particular art movement? </a:t>
            </a:r>
          </a:p>
          <a:p>
            <a:r>
              <a:rPr lang="en-GB" dirty="0"/>
              <a:t>Are they linked with other artist? </a:t>
            </a:r>
          </a:p>
          <a:p>
            <a:r>
              <a:rPr lang="en-GB" dirty="0"/>
              <a:t>Why are you looking at this artist? Why does this interest you? What do you think? </a:t>
            </a:r>
          </a:p>
          <a:p>
            <a:r>
              <a:rPr lang="en-GB" dirty="0"/>
              <a:t>How do they relate to your theme? </a:t>
            </a:r>
          </a:p>
          <a:p>
            <a:r>
              <a:rPr lang="en-GB" dirty="0"/>
              <a:t>How do they relate to your work? </a:t>
            </a:r>
          </a:p>
          <a:p>
            <a:r>
              <a:rPr lang="en-GB" dirty="0"/>
              <a:t>What materials, techniques/ processes do they use? </a:t>
            </a:r>
          </a:p>
          <a:p>
            <a:r>
              <a:rPr lang="en-GB" dirty="0"/>
              <a:t>How do they use them? </a:t>
            </a:r>
          </a:p>
          <a:p>
            <a:endParaRPr lang="en-GB" dirty="0"/>
          </a:p>
          <a:p>
            <a:r>
              <a:rPr lang="en-GB" dirty="0"/>
              <a:t>Remember always to include the name of the artwork, the date it was made and the materials used. </a:t>
            </a:r>
          </a:p>
          <a:p>
            <a:endParaRPr lang="en-GB" dirty="0"/>
          </a:p>
          <a:p>
            <a:r>
              <a:rPr lang="en-GB" b="1" dirty="0"/>
              <a:t>Lines, tones, textures, colours, shapes, marks, composition, quality of light, viewpoint, composition, scale, proportion, movement. </a:t>
            </a:r>
          </a:p>
          <a:p>
            <a:endParaRPr lang="en-GB" b="1" u="sng" dirty="0"/>
          </a:p>
          <a:p>
            <a:r>
              <a:rPr lang="en-GB" b="1" u="sng" dirty="0"/>
              <a:t>Meaning &amp; Mood</a:t>
            </a:r>
          </a:p>
          <a:p>
            <a:r>
              <a:rPr lang="en-GB" dirty="0"/>
              <a:t>Message What do you think the work is about? How does it make you feel? What is the mood? Calm, sad, happy, confused? Does the work mean many things to you? What are they? What does the work remind you of? Does it link with other images, objects you have seen? What is the artist trying to say through their work? Is there a message?</a:t>
            </a:r>
          </a:p>
        </p:txBody>
      </p:sp>
    </p:spTree>
    <p:extLst>
      <p:ext uri="{BB962C8B-B14F-4D97-AF65-F5344CB8AC3E}">
        <p14:creationId xmlns:p14="http://schemas.microsoft.com/office/powerpoint/2010/main" val="4153186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1800225"/>
            <a:ext cx="6091238" cy="4376738"/>
          </a:xfrm>
        </p:spPr>
        <p:txBody>
          <a:bodyPr/>
          <a:lstStyle/>
          <a:p>
            <a:endParaRPr lang="en-GB"/>
          </a:p>
        </p:txBody>
      </p:sp>
      <p:pic>
        <p:nvPicPr>
          <p:cNvPr id="4" name="Picture 3"/>
          <p:cNvPicPr>
            <a:picLocks noChangeAspect="1"/>
          </p:cNvPicPr>
          <p:nvPr/>
        </p:nvPicPr>
        <p:blipFill>
          <a:blip r:embed="rId2"/>
          <a:stretch>
            <a:fillRect/>
          </a:stretch>
        </p:blipFill>
        <p:spPr>
          <a:xfrm>
            <a:off x="5937999" y="4990730"/>
            <a:ext cx="6145301" cy="1048603"/>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5333406" y="205156"/>
            <a:ext cx="6858594" cy="4676037"/>
          </a:xfrm>
          <a:prstGeom prst="rect">
            <a:avLst/>
          </a:prstGeom>
        </p:spPr>
      </p:pic>
      <p:pic>
        <p:nvPicPr>
          <p:cNvPr id="6" name="Picture 5"/>
          <p:cNvPicPr>
            <a:picLocks noChangeAspect="1"/>
          </p:cNvPicPr>
          <p:nvPr/>
        </p:nvPicPr>
        <p:blipFill>
          <a:blip r:embed="rId4"/>
          <a:stretch>
            <a:fillRect/>
          </a:stretch>
        </p:blipFill>
        <p:spPr>
          <a:xfrm>
            <a:off x="179544" y="205156"/>
            <a:ext cx="4315662" cy="3078506"/>
          </a:xfrm>
          <a:prstGeom prst="rect">
            <a:avLst/>
          </a:prstGeom>
        </p:spPr>
      </p:pic>
      <p:pic>
        <p:nvPicPr>
          <p:cNvPr id="7" name="Picture 6"/>
          <p:cNvPicPr>
            <a:picLocks noChangeAspect="1"/>
          </p:cNvPicPr>
          <p:nvPr/>
        </p:nvPicPr>
        <p:blipFill>
          <a:blip r:embed="rId5"/>
          <a:stretch>
            <a:fillRect/>
          </a:stretch>
        </p:blipFill>
        <p:spPr>
          <a:xfrm>
            <a:off x="70844" y="3393199"/>
            <a:ext cx="4661512" cy="3135644"/>
          </a:xfrm>
          <a:prstGeom prst="rect">
            <a:avLst/>
          </a:prstGeom>
        </p:spPr>
      </p:pic>
    </p:spTree>
    <p:extLst>
      <p:ext uri="{BB962C8B-B14F-4D97-AF65-F5344CB8AC3E}">
        <p14:creationId xmlns:p14="http://schemas.microsoft.com/office/powerpoint/2010/main" val="237234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017"/>
            <a:ext cx="5715000" cy="687820"/>
          </a:xfrm>
          <a:ln>
            <a:solidFill>
              <a:schemeClr val="tx1"/>
            </a:solidFill>
          </a:ln>
        </p:spPr>
        <p:txBody>
          <a:bodyPr>
            <a:normAutofit fontScale="90000"/>
          </a:bodyPr>
          <a:lstStyle/>
          <a:p>
            <a:r>
              <a:rPr lang="en-GB" dirty="0"/>
              <a:t>Artists Using Windows </a:t>
            </a:r>
          </a:p>
        </p:txBody>
      </p:sp>
      <p:sp>
        <p:nvSpPr>
          <p:cNvPr id="3" name="Content Placeholder 2"/>
          <p:cNvSpPr>
            <a:spLocks noGrp="1"/>
          </p:cNvSpPr>
          <p:nvPr>
            <p:ph idx="1"/>
          </p:nvPr>
        </p:nvSpPr>
        <p:spPr>
          <a:xfrm>
            <a:off x="5521037" y="6068290"/>
            <a:ext cx="6532418" cy="593581"/>
          </a:xfrm>
        </p:spPr>
        <p:txBody>
          <a:bodyPr>
            <a:normAutofit fontScale="92500"/>
          </a:bodyPr>
          <a:lstStyle/>
          <a:p>
            <a:pPr marL="0" indent="0">
              <a:buNone/>
            </a:pPr>
            <a:r>
              <a:rPr lang="en-GB" dirty="0"/>
              <a:t>Classic Salvador Dali – Figure at the Window</a:t>
            </a:r>
          </a:p>
        </p:txBody>
      </p:sp>
      <p:pic>
        <p:nvPicPr>
          <p:cNvPr id="4" name="Picture 3"/>
          <p:cNvPicPr>
            <a:picLocks noChangeAspect="1"/>
          </p:cNvPicPr>
          <p:nvPr/>
        </p:nvPicPr>
        <p:blipFill>
          <a:blip r:embed="rId2"/>
          <a:stretch>
            <a:fillRect/>
          </a:stretch>
        </p:blipFill>
        <p:spPr>
          <a:xfrm>
            <a:off x="7838208" y="185017"/>
            <a:ext cx="4090555" cy="5754047"/>
          </a:xfrm>
          <a:prstGeom prst="rect">
            <a:avLst/>
          </a:prstGeom>
        </p:spPr>
      </p:pic>
      <p:pic>
        <p:nvPicPr>
          <p:cNvPr id="5" name="Picture 4"/>
          <p:cNvPicPr>
            <a:picLocks noChangeAspect="1"/>
          </p:cNvPicPr>
          <p:nvPr/>
        </p:nvPicPr>
        <p:blipFill>
          <a:blip r:embed="rId3"/>
          <a:stretch>
            <a:fillRect/>
          </a:stretch>
        </p:blipFill>
        <p:spPr>
          <a:xfrm>
            <a:off x="0" y="1106768"/>
            <a:ext cx="3581833" cy="3051191"/>
          </a:xfrm>
          <a:prstGeom prst="rect">
            <a:avLst/>
          </a:prstGeom>
        </p:spPr>
      </p:pic>
      <p:sp>
        <p:nvSpPr>
          <p:cNvPr id="6" name="TextBox 5"/>
          <p:cNvSpPr txBox="1"/>
          <p:nvPr/>
        </p:nvSpPr>
        <p:spPr>
          <a:xfrm>
            <a:off x="193963" y="4391890"/>
            <a:ext cx="2701636" cy="923330"/>
          </a:xfrm>
          <a:prstGeom prst="rect">
            <a:avLst/>
          </a:prstGeom>
          <a:noFill/>
        </p:spPr>
        <p:txBody>
          <a:bodyPr wrap="square" rtlCol="0">
            <a:spAutoFit/>
          </a:bodyPr>
          <a:lstStyle/>
          <a:p>
            <a:r>
              <a:rPr lang="en-GB" dirty="0"/>
              <a:t>Edward Hopper </a:t>
            </a:r>
          </a:p>
          <a:p>
            <a:r>
              <a:rPr lang="en-GB" dirty="0"/>
              <a:t>1928 </a:t>
            </a:r>
          </a:p>
          <a:p>
            <a:r>
              <a:rPr lang="en-GB" dirty="0"/>
              <a:t>Night Windows </a:t>
            </a:r>
          </a:p>
        </p:txBody>
      </p:sp>
      <p:pic>
        <p:nvPicPr>
          <p:cNvPr id="7" name="Picture 6"/>
          <p:cNvPicPr>
            <a:picLocks noChangeAspect="1"/>
          </p:cNvPicPr>
          <p:nvPr/>
        </p:nvPicPr>
        <p:blipFill>
          <a:blip r:embed="rId4"/>
          <a:stretch>
            <a:fillRect/>
          </a:stretch>
        </p:blipFill>
        <p:spPr>
          <a:xfrm>
            <a:off x="2061309" y="4391890"/>
            <a:ext cx="3459728" cy="2427576"/>
          </a:xfrm>
          <a:prstGeom prst="rect">
            <a:avLst/>
          </a:prstGeom>
        </p:spPr>
      </p:pic>
    </p:spTree>
    <p:extLst>
      <p:ext uri="{BB962C8B-B14F-4D97-AF65-F5344CB8AC3E}">
        <p14:creationId xmlns:p14="http://schemas.microsoft.com/office/powerpoint/2010/main" val="2780667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663" y="544652"/>
            <a:ext cx="6096000" cy="5632311"/>
          </a:xfrm>
          <a:prstGeom prst="rect">
            <a:avLst/>
          </a:prstGeom>
          <a:ln>
            <a:solidFill>
              <a:schemeClr val="tx1"/>
            </a:solidFill>
          </a:ln>
        </p:spPr>
        <p:txBody>
          <a:bodyPr>
            <a:spAutoFit/>
          </a:bodyPr>
          <a:lstStyle/>
          <a:p>
            <a:r>
              <a:rPr lang="en-GB" dirty="0">
                <a:latin typeface="PT Sans"/>
              </a:rPr>
              <a:t>Steve </a:t>
            </a:r>
            <a:r>
              <a:rPr lang="en-GB" dirty="0" err="1">
                <a:latin typeface="PT Sans"/>
              </a:rPr>
              <a:t>Slimm</a:t>
            </a:r>
            <a:r>
              <a:rPr lang="en-GB" dirty="0">
                <a:latin typeface="PT Sans"/>
              </a:rPr>
              <a:t> is from The Black Country in West Midlands. He later lived in the Cotswolds and attended Cheltenham Grammar School. Moving to Cornwall, in 1970, he joined an art group under John Miller for a brief period. Painting began to feature as a main interest in his life, with periodic encouragement from John through the next two decades. </a:t>
            </a:r>
          </a:p>
          <a:p>
            <a:r>
              <a:rPr lang="en-GB" dirty="0">
                <a:latin typeface="PT Sans"/>
              </a:rPr>
              <a:t>Steve has been producing and exhibiting paintings in Cornwall since 1979 and has developed his art along very personal lines that both absorb and transcend tradition. He has become recognised as a noteworthy Cornish landscape painter, especially for his use of light. For this reason he was featured in the national UK art a-level syllabus for 2009-2010.</a:t>
            </a:r>
          </a:p>
          <a:p>
            <a:r>
              <a:rPr lang="en-GB" dirty="0">
                <a:latin typeface="PT Sans"/>
              </a:rPr>
              <a:t>Turner was an obvious influence during the early years. Many atmospheric watercolours found their way into collections worldwide. The Landscape of Cornwall remains the prime inspiration for his work which is now far from realism, with an emotional intensity that is self-evident. He now works mainly in mixed media - emulsions, acrylic and oils.</a:t>
            </a:r>
            <a:endParaRPr lang="en-GB" b="0" i="0" dirty="0">
              <a:effectLst/>
              <a:latin typeface="PT Sans"/>
            </a:endParaRPr>
          </a:p>
        </p:txBody>
      </p:sp>
      <p:pic>
        <p:nvPicPr>
          <p:cNvPr id="5" name="Picture 4"/>
          <p:cNvPicPr>
            <a:picLocks noChangeAspect="1"/>
          </p:cNvPicPr>
          <p:nvPr/>
        </p:nvPicPr>
        <p:blipFill>
          <a:blip r:embed="rId2"/>
          <a:stretch>
            <a:fillRect/>
          </a:stretch>
        </p:blipFill>
        <p:spPr>
          <a:xfrm>
            <a:off x="7138988" y="141913"/>
            <a:ext cx="4776788" cy="4882524"/>
          </a:xfrm>
          <a:prstGeom prst="rect">
            <a:avLst/>
          </a:prstGeom>
        </p:spPr>
      </p:pic>
    </p:spTree>
    <p:extLst>
      <p:ext uri="{BB962C8B-B14F-4D97-AF65-F5344CB8AC3E}">
        <p14:creationId xmlns:p14="http://schemas.microsoft.com/office/powerpoint/2010/main" val="464559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9A32C44A77E046BF43233EC5A609E9" ma:contentTypeVersion="12" ma:contentTypeDescription="Create a new document." ma:contentTypeScope="" ma:versionID="f68da1b93fa449a1c32abf11927a9c4e">
  <xsd:schema xmlns:xsd="http://www.w3.org/2001/XMLSchema" xmlns:xs="http://www.w3.org/2001/XMLSchema" xmlns:p="http://schemas.microsoft.com/office/2006/metadata/properties" xmlns:ns2="da318f30-fb3f-484b-bab5-a53ac9e4c045" xmlns:ns3="3dc99054-b3ce-4bed-b8ac-9279ca89ab2a" targetNamespace="http://schemas.microsoft.com/office/2006/metadata/properties" ma:root="true" ma:fieldsID="2618c6f9731d22895c03afa2bc572cf6" ns2:_="" ns3:_="">
    <xsd:import namespace="da318f30-fb3f-484b-bab5-a53ac9e4c045"/>
    <xsd:import namespace="3dc99054-b3ce-4bed-b8ac-9279ca89ab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318f30-fb3f-484b-bab5-a53ac9e4c0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c99054-b3ce-4bed-b8ac-9279ca89ab2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1184BC-5ECA-45FA-9370-392F4442F30F}">
  <ds:schemaRefs>
    <ds:schemaRef ds:uri="http://schemas.microsoft.com/sharepoint/v3/contenttype/forms"/>
  </ds:schemaRefs>
</ds:datastoreItem>
</file>

<file path=customXml/itemProps2.xml><?xml version="1.0" encoding="utf-8"?>
<ds:datastoreItem xmlns:ds="http://schemas.openxmlformats.org/officeDocument/2006/customXml" ds:itemID="{80EF54D2-54A1-4C2F-BEED-A055E1CEFB2D}"/>
</file>

<file path=customXml/itemProps3.xml><?xml version="1.0" encoding="utf-8"?>
<ds:datastoreItem xmlns:ds="http://schemas.openxmlformats.org/officeDocument/2006/customXml" ds:itemID="{8B698F9D-94F2-4923-873F-4F47FCB99F41}">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da318f30-fb3f-484b-bab5-a53ac9e4c04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61</TotalTime>
  <Words>1520</Words>
  <Application>Microsoft Office PowerPoint</Application>
  <PresentationFormat>Widescreen</PresentationFormat>
  <Paragraphs>78</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Recap </vt:lpstr>
      <vt:lpstr>Recap </vt:lpstr>
      <vt:lpstr>Week 3  FINE ART Outline </vt:lpstr>
      <vt:lpstr>PowerPoint Presentation</vt:lpstr>
      <vt:lpstr>Task 1 </vt:lpstr>
      <vt:lpstr>PowerPoint Presentation</vt:lpstr>
      <vt:lpstr>PowerPoint Presentation</vt:lpstr>
      <vt:lpstr>Artists Using Windows </vt:lpstr>
      <vt:lpstr>PowerPoint Presentation</vt:lpstr>
      <vt:lpstr>PowerPoint Presentation</vt:lpstr>
      <vt:lpstr>Rosie James </vt:lpstr>
      <vt:lpstr>PowerPoint Presentation</vt:lpstr>
      <vt:lpstr>PowerPoint Presentation</vt:lpstr>
      <vt:lpstr>PowerPoint Presentation</vt:lpstr>
      <vt:lpstr>PowerPoint Presentation</vt:lpstr>
      <vt:lpstr>Task 2</vt:lpstr>
      <vt:lpstr>Task 3 </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Recap</dc:title>
  <dc:creator>Tait, Kathrine</dc:creator>
  <cp:lastModifiedBy>Tait, Kathrine</cp:lastModifiedBy>
  <cp:revision>12</cp:revision>
  <dcterms:created xsi:type="dcterms:W3CDTF">2020-05-10T20:58:06Z</dcterms:created>
  <dcterms:modified xsi:type="dcterms:W3CDTF">2023-06-23T07:39:45Z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0x010100E49A32C44A77E046BF43233EC5A609E9</vt:lpwstr>
  </property>
</Properties>
</file>