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87" r:id="rId4"/>
    <p:sldId id="286" r:id="rId5"/>
    <p:sldId id="295" r:id="rId6"/>
    <p:sldId id="297" r:id="rId7"/>
    <p:sldId id="296" r:id="rId8"/>
    <p:sldId id="298" r:id="rId9"/>
    <p:sldId id="294" r:id="rId10"/>
    <p:sldId id="299" r:id="rId11"/>
    <p:sldId id="300" r:id="rId12"/>
    <p:sldId id="289" r:id="rId13"/>
    <p:sldId id="291" r:id="rId14"/>
    <p:sldId id="293" r:id="rId15"/>
    <p:sldId id="301" r:id="rId16"/>
    <p:sldId id="302" r:id="rId17"/>
    <p:sldId id="303" r:id="rId18"/>
    <p:sldId id="304" r:id="rId19"/>
    <p:sldId id="305" r:id="rId20"/>
    <p:sldId id="306" r:id="rId21"/>
    <p:sldId id="307" r:id="rId22"/>
    <p:sldId id="308" r:id="rId23"/>
    <p:sldId id="30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E897C6-7461-1036-6013-A3C04642F51D}" v="114" dt="2024-06-06T09:23:31.653"/>
    <p1510:client id="{71FB18ED-4D0E-1C75-5BC7-0C077E9AA016}" v="181" dt="2024-06-06T10:55:53.407"/>
    <p1510:client id="{72361D05-2860-7513-743B-9462A24AFA6E}" v="109" dt="2024-06-06T11:08:29.456"/>
    <p1510:client id="{B40FC1D4-5FBA-F1CA-321C-BE79EF287B75}" v="326" dt="2024-06-06T09:54:01.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gQ-9sC6-sHs?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lmVoNSiGJjA?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5 Ways to Improve Family Relationships">
            <a:extLst>
              <a:ext uri="{FF2B5EF4-FFF2-40B4-BE49-F238E27FC236}">
                <a16:creationId xmlns:a16="http://schemas.microsoft.com/office/drawing/2014/main" id="{8D453465-64FF-CF31-8DFA-AE72E56D7994}"/>
              </a:ext>
            </a:extLst>
          </p:cNvPr>
          <p:cNvPicPr>
            <a:picLocks noChangeAspect="1"/>
          </p:cNvPicPr>
          <p:nvPr/>
        </p:nvPicPr>
        <p:blipFill rotWithShape="1">
          <a:blip r:embed="rId2"/>
          <a:srcRect t="8877" b="5572"/>
          <a:stretch/>
        </p:blipFill>
        <p:spPr>
          <a:xfrm>
            <a:off x="20" y="-22"/>
            <a:ext cx="12191977" cy="6858022"/>
          </a:xfrm>
          <a:prstGeom prst="rect">
            <a:avLst/>
          </a:prstGeom>
        </p:spPr>
      </p:pic>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15" y="5169563"/>
            <a:ext cx="5452529" cy="3569242"/>
          </a:xfrm>
        </p:spPr>
        <p:txBody>
          <a:bodyPr anchor="t">
            <a:normAutofit/>
          </a:bodyPr>
          <a:lstStyle/>
          <a:p>
            <a:pPr algn="l"/>
            <a:r>
              <a:rPr lang="en-US" sz="5200">
                <a:solidFill>
                  <a:srgbClr val="FFFFFF"/>
                </a:solidFill>
              </a:rPr>
              <a:t>FAMILY</a:t>
            </a:r>
          </a:p>
        </p:txBody>
      </p:sp>
      <p:sp>
        <p:nvSpPr>
          <p:cNvPr id="3" name="Subtitle 2"/>
          <p:cNvSpPr>
            <a:spLocks noGrp="1"/>
          </p:cNvSpPr>
          <p:nvPr>
            <p:ph type="subTitle" idx="1"/>
          </p:nvPr>
        </p:nvSpPr>
        <p:spPr>
          <a:xfrm>
            <a:off x="815" y="5276314"/>
            <a:ext cx="5449479" cy="1578054"/>
          </a:xfrm>
        </p:spPr>
        <p:txBody>
          <a:bodyPr anchor="b">
            <a:normAutofit/>
          </a:bodyPr>
          <a:lstStyle/>
          <a:p>
            <a:pPr algn="l"/>
            <a:r>
              <a:rPr lang="en-US">
                <a:solidFill>
                  <a:srgbClr val="FFFFFF"/>
                </a:solidFill>
              </a:rPr>
              <a:t>Thoughts and Prayers</a:t>
            </a:r>
          </a:p>
          <a:p>
            <a:pPr algn="l"/>
            <a:r>
              <a:rPr lang="en-US">
                <a:solidFill>
                  <a:srgbClr val="FFFFFF"/>
                </a:solidFill>
              </a:rPr>
              <a:t>Monday 10th June – Friday 14th June</a:t>
            </a: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ichael Oher, subject of The Blind Side, and 'adoptive parents' in legal  feud - BBC News">
            <a:extLst>
              <a:ext uri="{FF2B5EF4-FFF2-40B4-BE49-F238E27FC236}">
                <a16:creationId xmlns:a16="http://schemas.microsoft.com/office/drawing/2014/main" id="{5BA9298B-D11A-956A-0C3B-919A2639D392}"/>
              </a:ext>
            </a:extLst>
          </p:cNvPr>
          <p:cNvPicPr>
            <a:picLocks noChangeAspect="1"/>
          </p:cNvPicPr>
          <p:nvPr/>
        </p:nvPicPr>
        <p:blipFill rotWithShape="1">
          <a:blip r:embed="rId2"/>
          <a:srcRect l="17295" r="930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B281BAC6-0297-1DC3-A2DF-3ABEFDD1308E}"/>
              </a:ext>
            </a:extLst>
          </p:cNvPr>
          <p:cNvSpPr txBox="1"/>
          <p:nvPr/>
        </p:nvSpPr>
        <p:spPr>
          <a:xfrm>
            <a:off x="371094" y="2718054"/>
            <a:ext cx="3438906"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1700"/>
              <a:t>Michael Oher is a former American football offensive tackle who played in the National Football League (NFL). His life story was popularized by the 2009 movie "The Blind Side," which is based on the 2006 book "The Blind Side: Evolution of a Game" by Michael Lewis.</a:t>
            </a:r>
            <a:endParaRPr lang="en-US"/>
          </a:p>
        </p:txBody>
      </p:sp>
      <p:sp>
        <p:nvSpPr>
          <p:cNvPr id="7" name="TextBox 6">
            <a:extLst>
              <a:ext uri="{FF2B5EF4-FFF2-40B4-BE49-F238E27FC236}">
                <a16:creationId xmlns:a16="http://schemas.microsoft.com/office/drawing/2014/main" id="{7628CFBB-D55B-DBFF-89CE-A525006E582A}"/>
              </a:ext>
            </a:extLst>
          </p:cNvPr>
          <p:cNvSpPr txBox="1"/>
          <p:nvPr/>
        </p:nvSpPr>
        <p:spPr>
          <a:xfrm>
            <a:off x="613899" y="1420959"/>
            <a:ext cx="296778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Modern Love"/>
              </a:rPr>
              <a:t>Michael Oher</a:t>
            </a:r>
          </a:p>
        </p:txBody>
      </p:sp>
    </p:spTree>
    <p:extLst>
      <p:ext uri="{BB962C8B-B14F-4D97-AF65-F5344CB8AC3E}">
        <p14:creationId xmlns:p14="http://schemas.microsoft.com/office/powerpoint/2010/main" val="400687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36D83A2-0C62-FA05-BCCF-828F3018F9F5}"/>
              </a:ext>
            </a:extLst>
          </p:cNvPr>
          <p:cNvSpPr txBox="1"/>
          <p:nvPr/>
        </p:nvSpPr>
        <p:spPr>
          <a:xfrm>
            <a:off x="198923" y="2872899"/>
            <a:ext cx="4684746" cy="33206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1600"/>
              <a:t>Michael Oher was born on May 28, 1986, in Memphis, Tennessee. He faced numerous challenges in his early life. His mother struggled with addiction, and his father was frequently in prison. As a result, he spent much of his childhood in and out of foster care and was often homeless.​</a:t>
            </a:r>
            <a:endParaRPr lang="en-US"/>
          </a:p>
        </p:txBody>
      </p:sp>
      <p:pic>
        <p:nvPicPr>
          <p:cNvPr id="5" name="Picture 4" descr="A person in a football uniform&#10;&#10;Description automatically generated">
            <a:extLst>
              <a:ext uri="{FF2B5EF4-FFF2-40B4-BE49-F238E27FC236}">
                <a16:creationId xmlns:a16="http://schemas.microsoft.com/office/drawing/2014/main" id="{F07735E7-0A85-DEF8-AF1A-F0075D49F6A7}"/>
              </a:ext>
            </a:extLst>
          </p:cNvPr>
          <p:cNvPicPr>
            <a:picLocks noChangeAspect="1"/>
          </p:cNvPicPr>
          <p:nvPr/>
        </p:nvPicPr>
        <p:blipFill rotWithShape="1">
          <a:blip r:embed="rId2"/>
          <a:srcRect t="10477" r="-1" b="1200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9774BA23-CFA1-F74A-E0EB-07803A9FB71A}"/>
              </a:ext>
            </a:extLst>
          </p:cNvPr>
          <p:cNvSpPr txBox="1"/>
          <p:nvPr/>
        </p:nvSpPr>
        <p:spPr>
          <a:xfrm>
            <a:off x="202531" y="4914901"/>
            <a:ext cx="510941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600"/>
              <a:t>Michael Oher's life took a significant turn when he was taken in by Leigh Anne and Sean Tuohy. The Tuohy family eventually adopted him, providing him with the stability and support he needed to succeed. They helped him with his education and provided a nurturing environment that allowed him to excel in football.</a:t>
            </a:r>
            <a:endParaRPr lang="en-US"/>
          </a:p>
        </p:txBody>
      </p:sp>
      <p:sp>
        <p:nvSpPr>
          <p:cNvPr id="6" name="TextBox 5">
            <a:extLst>
              <a:ext uri="{FF2B5EF4-FFF2-40B4-BE49-F238E27FC236}">
                <a16:creationId xmlns:a16="http://schemas.microsoft.com/office/drawing/2014/main" id="{E4261D17-8E4A-9C84-6902-01ACDF93310E}"/>
              </a:ext>
            </a:extLst>
          </p:cNvPr>
          <p:cNvSpPr txBox="1"/>
          <p:nvPr/>
        </p:nvSpPr>
        <p:spPr>
          <a:xfrm>
            <a:off x="391026" y="1153026"/>
            <a:ext cx="449178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latin typeface="Modern Love"/>
              </a:rPr>
              <a:t>Michael's Story</a:t>
            </a:r>
          </a:p>
        </p:txBody>
      </p:sp>
    </p:spTree>
    <p:extLst>
      <p:ext uri="{BB962C8B-B14F-4D97-AF65-F5344CB8AC3E}">
        <p14:creationId xmlns:p14="http://schemas.microsoft.com/office/powerpoint/2010/main" val="225802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Blind Side - The Real Story (Inspirational)">
            <a:hlinkClick r:id="" action="ppaction://media"/>
            <a:extLst>
              <a:ext uri="{FF2B5EF4-FFF2-40B4-BE49-F238E27FC236}">
                <a16:creationId xmlns:a16="http://schemas.microsoft.com/office/drawing/2014/main" id="{719D340F-9E21-2DC3-C66B-D2F6C7BEE432}"/>
              </a:ext>
            </a:extLst>
          </p:cNvPr>
          <p:cNvPicPr>
            <a:picLocks noRot="1" noChangeAspect="1"/>
          </p:cNvPicPr>
          <p:nvPr>
            <a:videoFile r:link="rId1"/>
          </p:nvPr>
        </p:nvPicPr>
        <p:blipFill>
          <a:blip r:embed="rId3"/>
          <a:stretch>
            <a:fillRect/>
          </a:stretch>
        </p:blipFill>
        <p:spPr>
          <a:xfrm>
            <a:off x="-1838" y="4011"/>
            <a:ext cx="12197263" cy="6849977"/>
          </a:xfrm>
          <a:prstGeom prst="rect">
            <a:avLst/>
          </a:prstGeom>
        </p:spPr>
      </p:pic>
    </p:spTree>
    <p:extLst>
      <p:ext uri="{BB962C8B-B14F-4D97-AF65-F5344CB8AC3E}">
        <p14:creationId xmlns:p14="http://schemas.microsoft.com/office/powerpoint/2010/main" val="310742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26CDBE-929A-6988-1727-5D3B0B998D0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
              <a:buChar char="•"/>
            </a:pPr>
            <a:r>
              <a:rPr lang="en-US"/>
              <a:t>How important is it to </a:t>
            </a:r>
          </a:p>
        </p:txBody>
      </p:sp>
      <p:sp>
        <p:nvSpPr>
          <p:cNvPr id="5" name="TextBox 4">
            <a:extLst>
              <a:ext uri="{FF2B5EF4-FFF2-40B4-BE49-F238E27FC236}">
                <a16:creationId xmlns:a16="http://schemas.microsoft.com/office/drawing/2014/main" id="{015D8006-D51C-2AE9-7139-6AA2467B5C1C}"/>
              </a:ext>
            </a:extLst>
          </p:cNvPr>
          <p:cNvSpPr txBox="1"/>
          <p:nvPr/>
        </p:nvSpPr>
        <p:spPr>
          <a:xfrm>
            <a:off x="7249098" y="2970881"/>
            <a:ext cx="27432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1" indent="-228600">
              <a:buFont typeface=""/>
              <a:buChar char="•"/>
            </a:pPr>
            <a:r>
              <a:rPr lang="en-US"/>
              <a:t>What does it mean to accept someone unconditionally? How important is this in a family setting?</a:t>
            </a:r>
          </a:p>
          <a:p>
            <a:pPr marL="228600" lvl="1" indent="-228600">
              <a:buFont typeface=""/>
              <a:buChar char="•"/>
            </a:pPr>
            <a:endParaRPr lang="en-US"/>
          </a:p>
          <a:p>
            <a:pPr marL="228600" lvl="1" indent="-228600">
              <a:buFont typeface=""/>
              <a:buChar char="•"/>
            </a:pPr>
            <a:r>
              <a:rPr lang="en-US"/>
              <a:t>How did the Tuohy family's unconditional acceptance impact Michael's life?</a:t>
            </a:r>
          </a:p>
          <a:p>
            <a:pPr marL="228600" indent="-228600">
              <a:buFont typeface=""/>
              <a:buChar char="•"/>
            </a:pPr>
            <a:endParaRPr lang="en-US"/>
          </a:p>
        </p:txBody>
      </p:sp>
      <p:pic>
        <p:nvPicPr>
          <p:cNvPr id="6" name="Picture 5" descr="Support Networks: The Key to Your Success as an Adult Learner | Champlain  College Online">
            <a:extLst>
              <a:ext uri="{FF2B5EF4-FFF2-40B4-BE49-F238E27FC236}">
                <a16:creationId xmlns:a16="http://schemas.microsoft.com/office/drawing/2014/main" id="{F8E2E3A5-C18E-C763-A541-5E7AF7A5956D}"/>
              </a:ext>
            </a:extLst>
          </p:cNvPr>
          <p:cNvPicPr>
            <a:picLocks noChangeAspect="1"/>
          </p:cNvPicPr>
          <p:nvPr/>
        </p:nvPicPr>
        <p:blipFill>
          <a:blip r:embed="rId2"/>
          <a:stretch>
            <a:fillRect/>
          </a:stretch>
        </p:blipFill>
        <p:spPr>
          <a:xfrm>
            <a:off x="-3671" y="-2553"/>
            <a:ext cx="12199343" cy="6863106"/>
          </a:xfrm>
          <a:prstGeom prst="rect">
            <a:avLst/>
          </a:prstGeom>
        </p:spPr>
      </p:pic>
      <p:sp>
        <p:nvSpPr>
          <p:cNvPr id="8" name="TextBox 7">
            <a:extLst>
              <a:ext uri="{FF2B5EF4-FFF2-40B4-BE49-F238E27FC236}">
                <a16:creationId xmlns:a16="http://schemas.microsoft.com/office/drawing/2014/main" id="{902C7C20-B528-C445-C7D0-C9095F6CBAE9}"/>
              </a:ext>
            </a:extLst>
          </p:cNvPr>
          <p:cNvSpPr txBox="1"/>
          <p:nvPr/>
        </p:nvSpPr>
        <p:spPr>
          <a:xfrm>
            <a:off x="7138930" y="1098015"/>
            <a:ext cx="441409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How important is it to have a support system in your life? Can you give an example of a time when a support system helped you?</a:t>
            </a:r>
          </a:p>
          <a:p>
            <a:endParaRPr lang="en-US"/>
          </a:p>
          <a:p>
            <a:endParaRPr lang="en-US"/>
          </a:p>
          <a:p>
            <a:r>
              <a:rPr lang="en-US"/>
              <a:t>In what ways did the Tuohy family provide support to Michael Oher? How did this support help him succeed?</a:t>
            </a:r>
          </a:p>
        </p:txBody>
      </p:sp>
      <p:sp>
        <p:nvSpPr>
          <p:cNvPr id="9" name="TextBox 8">
            <a:extLst>
              <a:ext uri="{FF2B5EF4-FFF2-40B4-BE49-F238E27FC236}">
                <a16:creationId xmlns:a16="http://schemas.microsoft.com/office/drawing/2014/main" id="{9F0E9271-BBB2-E583-0A32-C9471557D36C}"/>
              </a:ext>
            </a:extLst>
          </p:cNvPr>
          <p:cNvSpPr txBox="1"/>
          <p:nvPr/>
        </p:nvSpPr>
        <p:spPr>
          <a:xfrm>
            <a:off x="7138930" y="4173556"/>
            <a:ext cx="422129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r>
              <a:rPr lang="en-US"/>
              <a:t>What does it mean to accept someone unconditionally? How important is this in a family setting?</a:t>
            </a:r>
          </a:p>
          <a:p>
            <a:pPr marL="0" lvl="1"/>
            <a:endParaRPr lang="en-US"/>
          </a:p>
          <a:p>
            <a:pPr marL="0" lvl="1"/>
            <a:endParaRPr lang="en-US"/>
          </a:p>
          <a:p>
            <a:pPr marL="0" lvl="1"/>
            <a:r>
              <a:rPr lang="en-US"/>
              <a:t>How did the Tuohy family's unconditional acceptance impact Michael's life?</a:t>
            </a:r>
          </a:p>
          <a:p>
            <a:pPr marL="228600" indent="-228600">
              <a:buFont typeface=""/>
              <a:buChar char="•"/>
            </a:pPr>
            <a:endParaRPr lang="en-US"/>
          </a:p>
        </p:txBody>
      </p:sp>
      <p:sp>
        <p:nvSpPr>
          <p:cNvPr id="10" name="TextBox 9">
            <a:extLst>
              <a:ext uri="{FF2B5EF4-FFF2-40B4-BE49-F238E27FC236}">
                <a16:creationId xmlns:a16="http://schemas.microsoft.com/office/drawing/2014/main" id="{56293807-C72D-B85A-1A41-264F16859E10}"/>
              </a:ext>
            </a:extLst>
          </p:cNvPr>
          <p:cNvSpPr txBox="1"/>
          <p:nvPr/>
        </p:nvSpPr>
        <p:spPr>
          <a:xfrm>
            <a:off x="7249026" y="200526"/>
            <a:ext cx="427121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Modern Love"/>
              </a:rPr>
              <a:t>Time To Reflect</a:t>
            </a:r>
            <a:endParaRPr lang="en-US"/>
          </a:p>
        </p:txBody>
      </p:sp>
    </p:spTree>
    <p:extLst>
      <p:ext uri="{BB962C8B-B14F-4D97-AF65-F5344CB8AC3E}">
        <p14:creationId xmlns:p14="http://schemas.microsoft.com/office/powerpoint/2010/main" val="470258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ustomer Support is Essential to Success with SaaS | Signiant">
            <a:extLst>
              <a:ext uri="{FF2B5EF4-FFF2-40B4-BE49-F238E27FC236}">
                <a16:creationId xmlns:a16="http://schemas.microsoft.com/office/drawing/2014/main" id="{10523D58-9D7B-4759-60A9-80CA8EEB5FE2}"/>
              </a:ext>
            </a:extLst>
          </p:cNvPr>
          <p:cNvPicPr>
            <a:picLocks noChangeAspect="1"/>
          </p:cNvPicPr>
          <p:nvPr/>
        </p:nvPicPr>
        <p:blipFill rotWithShape="1">
          <a:blip r:embed="rId2"/>
          <a:srcRect l="55760" t="9091" r="1" b="1"/>
          <a:stretch/>
        </p:blipFill>
        <p:spPr>
          <a:xfrm>
            <a:off x="20" y="10"/>
            <a:ext cx="8668492" cy="6857990"/>
          </a:xfrm>
          <a:prstGeom prst="rect">
            <a:avLst/>
          </a:prstGeom>
        </p:spPr>
      </p:pic>
      <p:sp>
        <p:nvSpPr>
          <p:cNvPr id="11" name="Rectangle 10">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28E4506-8CDC-A6B2-8ADA-C9F45954BB98}"/>
              </a:ext>
            </a:extLst>
          </p:cNvPr>
          <p:cNvSpPr txBox="1"/>
          <p:nvPr/>
        </p:nvSpPr>
        <p:spPr>
          <a:xfrm>
            <a:off x="7314688" y="615668"/>
            <a:ext cx="4549773" cy="320725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1400"/>
              <a:t>Dear Heavenly Father,​</a:t>
            </a:r>
          </a:p>
          <a:p>
            <a:pPr>
              <a:lnSpc>
                <a:spcPct val="90000"/>
              </a:lnSpc>
              <a:spcAft>
                <a:spcPts val="600"/>
              </a:spcAft>
            </a:pPr>
            <a:r>
              <a:rPr lang="en-US" sz="1400"/>
              <a:t>We come before You today with hearts full of gratitude for the gift of family. We thank You for the support, love, and strength that families provide, and for the diverse ways in which You bring people together to form bonds that transcend biological ties.​</a:t>
            </a:r>
          </a:p>
          <a:p>
            <a:pPr>
              <a:lnSpc>
                <a:spcPct val="90000"/>
              </a:lnSpc>
              <a:spcAft>
                <a:spcPts val="600"/>
              </a:spcAft>
            </a:pPr>
            <a:r>
              <a:rPr lang="en-US" sz="1400"/>
              <a:t>Lord, we lift up all those who, like Michael Oher, face challenges and adversities. We ask that You provide them with the support and love they need to overcome their difficulties. </a:t>
            </a:r>
          </a:p>
          <a:p>
            <a:pPr>
              <a:lnSpc>
                <a:spcPct val="90000"/>
              </a:lnSpc>
              <a:spcAft>
                <a:spcPts val="600"/>
              </a:spcAft>
            </a:pPr>
            <a:r>
              <a:rPr lang="en-US" sz="1400"/>
              <a:t>Help us to see the value in every person we meet and to extend kindness and generosity, just as the Tuohy family did for Michael. Grant us the wisdom to be positive role models for those around us and the compassion to support others in their times of need.​</a:t>
            </a:r>
          </a:p>
          <a:p>
            <a:pPr>
              <a:lnSpc>
                <a:spcPct val="90000"/>
              </a:lnSpc>
              <a:spcAft>
                <a:spcPts val="600"/>
              </a:spcAft>
            </a:pPr>
            <a:r>
              <a:rPr lang="en-US" sz="1400"/>
              <a:t>Lord, teach us to cherish and nurture the relationships we have, and to always seek to build each other up in love and faith. May our homes be places of safety, growth, and inspiration, where every member feels valued and supported.​</a:t>
            </a:r>
          </a:p>
          <a:p>
            <a:pPr>
              <a:lnSpc>
                <a:spcPct val="90000"/>
              </a:lnSpc>
              <a:spcAft>
                <a:spcPts val="600"/>
              </a:spcAft>
            </a:pPr>
            <a:r>
              <a:rPr lang="en-US" sz="1400"/>
              <a:t>In Your holy name, we pray.​</a:t>
            </a:r>
          </a:p>
          <a:p>
            <a:pPr>
              <a:lnSpc>
                <a:spcPct val="90000"/>
              </a:lnSpc>
              <a:spcAft>
                <a:spcPts val="600"/>
              </a:spcAft>
            </a:pPr>
            <a:r>
              <a:rPr lang="en-US" sz="1400"/>
              <a:t>Amen.</a:t>
            </a:r>
          </a:p>
        </p:txBody>
      </p:sp>
    </p:spTree>
    <p:extLst>
      <p:ext uri="{BB962C8B-B14F-4D97-AF65-F5344CB8AC3E}">
        <p14:creationId xmlns:p14="http://schemas.microsoft.com/office/powerpoint/2010/main" val="2133645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5 Ways to Improve Family Relationships">
            <a:extLst>
              <a:ext uri="{FF2B5EF4-FFF2-40B4-BE49-F238E27FC236}">
                <a16:creationId xmlns:a16="http://schemas.microsoft.com/office/drawing/2014/main" id="{8D453465-64FF-CF31-8DFA-AE72E56D7994}"/>
              </a:ext>
            </a:extLst>
          </p:cNvPr>
          <p:cNvPicPr>
            <a:picLocks noChangeAspect="1"/>
          </p:cNvPicPr>
          <p:nvPr/>
        </p:nvPicPr>
        <p:blipFill rotWithShape="1">
          <a:blip r:embed="rId2"/>
          <a:srcRect t="8877" b="5572"/>
          <a:stretch/>
        </p:blipFill>
        <p:spPr>
          <a:xfrm>
            <a:off x="20" y="-22"/>
            <a:ext cx="12191977" cy="6858022"/>
          </a:xfrm>
          <a:prstGeom prst="rect">
            <a:avLst/>
          </a:prstGeom>
        </p:spPr>
      </p:pic>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15" y="5169563"/>
            <a:ext cx="5452529" cy="3569242"/>
          </a:xfrm>
        </p:spPr>
        <p:txBody>
          <a:bodyPr anchor="t">
            <a:normAutofit/>
          </a:bodyPr>
          <a:lstStyle/>
          <a:p>
            <a:pPr algn="l"/>
            <a:r>
              <a:rPr lang="en-US" sz="5200">
                <a:solidFill>
                  <a:srgbClr val="FFFFFF"/>
                </a:solidFill>
              </a:rPr>
              <a:t>FAMILY</a:t>
            </a:r>
          </a:p>
        </p:txBody>
      </p:sp>
      <p:sp>
        <p:nvSpPr>
          <p:cNvPr id="3" name="Subtitle 2"/>
          <p:cNvSpPr>
            <a:spLocks noGrp="1"/>
          </p:cNvSpPr>
          <p:nvPr>
            <p:ph type="subTitle" idx="1"/>
          </p:nvPr>
        </p:nvSpPr>
        <p:spPr>
          <a:xfrm>
            <a:off x="815" y="5276314"/>
            <a:ext cx="5449479" cy="1578054"/>
          </a:xfrm>
        </p:spPr>
        <p:txBody>
          <a:bodyPr anchor="b">
            <a:normAutofit/>
          </a:bodyPr>
          <a:lstStyle/>
          <a:p>
            <a:pPr algn="l"/>
            <a:r>
              <a:rPr lang="en-US">
                <a:solidFill>
                  <a:srgbClr val="FFFFFF"/>
                </a:solidFill>
              </a:rPr>
              <a:t>Thoughts and Prayers</a:t>
            </a:r>
          </a:p>
          <a:p>
            <a:pPr algn="l"/>
            <a:r>
              <a:rPr lang="en-US">
                <a:solidFill>
                  <a:srgbClr val="FFFFFF"/>
                </a:solidFill>
              </a:rPr>
              <a:t>Monday 10th June – Friday 14th June</a:t>
            </a: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61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B21E5-84CA-B2AD-E12C-201ECAE99E6E}"/>
              </a:ext>
            </a:extLst>
          </p:cNvPr>
          <p:cNvSpPr>
            <a:spLocks noGrp="1"/>
          </p:cNvSpPr>
          <p:nvPr>
            <p:ph type="title"/>
          </p:nvPr>
        </p:nvSpPr>
        <p:spPr>
          <a:xfrm>
            <a:off x="630936" y="639520"/>
            <a:ext cx="3429000" cy="1719072"/>
          </a:xfrm>
        </p:spPr>
        <p:txBody>
          <a:bodyPr anchor="b">
            <a:normAutofit fontScale="90000"/>
          </a:bodyPr>
          <a:lstStyle/>
          <a:p>
            <a:r>
              <a:rPr lang="en-US" sz="4600">
                <a:latin typeface="Modern Love"/>
              </a:rPr>
              <a:t>Our Scripture This Week</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93380D-7F9F-392D-9DB0-37DED1E4F415}"/>
              </a:ext>
            </a:extLst>
          </p:cNvPr>
          <p:cNvSpPr>
            <a:spLocks noGrp="1"/>
          </p:cNvSpPr>
          <p:nvPr>
            <p:ph idx="1"/>
          </p:nvPr>
        </p:nvSpPr>
        <p:spPr>
          <a:xfrm>
            <a:off x="557490" y="3284606"/>
            <a:ext cx="3429000" cy="3410712"/>
          </a:xfrm>
        </p:spPr>
        <p:txBody>
          <a:bodyPr vert="horz" lIns="91440" tIns="45720" rIns="91440" bIns="45720" rtlCol="0" anchor="t">
            <a:normAutofit/>
          </a:bodyPr>
          <a:lstStyle/>
          <a:p>
            <a:pPr marL="0" indent="0">
              <a:buNone/>
            </a:pPr>
            <a:r>
              <a:rPr lang="en-US" sz="2000">
                <a:ea typeface="+mn-lt"/>
                <a:cs typeface="+mn-lt"/>
              </a:rPr>
              <a:t>Mark 3:20-35 is a passage in the Gospel of Mark that explores the themes of family, belonging, and the nature of true discipleship.</a:t>
            </a:r>
          </a:p>
          <a:p>
            <a:pPr marL="0" indent="0">
              <a:buNone/>
            </a:pPr>
            <a:endParaRPr lang="en-US" sz="2000"/>
          </a:p>
        </p:txBody>
      </p:sp>
      <p:pic>
        <p:nvPicPr>
          <p:cNvPr id="5" name="Online Media 4" title="ENGLISH KJV | The Gospel of Mark 3:20-35">
            <a:hlinkClick r:id="" action="ppaction://media"/>
            <a:extLst>
              <a:ext uri="{FF2B5EF4-FFF2-40B4-BE49-F238E27FC236}">
                <a16:creationId xmlns:a16="http://schemas.microsoft.com/office/drawing/2014/main" id="{699CFB2F-733B-9A93-CAE1-E3A8E071B347}"/>
              </a:ext>
            </a:extLst>
          </p:cNvPr>
          <p:cNvPicPr>
            <a:picLocks noRot="1" noChangeAspect="1"/>
          </p:cNvPicPr>
          <p:nvPr>
            <a:videoFile r:link="rId1"/>
          </p:nvPr>
        </p:nvPicPr>
        <p:blipFill>
          <a:blip r:embed="rId3"/>
          <a:stretch>
            <a:fillRect/>
          </a:stretch>
        </p:blipFill>
        <p:spPr>
          <a:xfrm>
            <a:off x="4058819" y="244643"/>
            <a:ext cx="8136607" cy="6308557"/>
          </a:xfrm>
          <a:prstGeom prst="rect">
            <a:avLst/>
          </a:prstGeom>
        </p:spPr>
      </p:pic>
    </p:spTree>
    <p:extLst>
      <p:ext uri="{BB962C8B-B14F-4D97-AF65-F5344CB8AC3E}">
        <p14:creationId xmlns:p14="http://schemas.microsoft.com/office/powerpoint/2010/main" val="1734471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he Family of God (Mark 3:20-21, 31-35) – Christ Fellowship">
            <a:extLst>
              <a:ext uri="{FF2B5EF4-FFF2-40B4-BE49-F238E27FC236}">
                <a16:creationId xmlns:a16="http://schemas.microsoft.com/office/drawing/2014/main" id="{CE3A2424-2C84-3E8C-3F90-5592E5B1E003}"/>
              </a:ext>
            </a:extLst>
          </p:cNvPr>
          <p:cNvPicPr>
            <a:picLocks noChangeAspect="1"/>
          </p:cNvPicPr>
          <p:nvPr/>
        </p:nvPicPr>
        <p:blipFill rotWithShape="1">
          <a:blip r:embed="rId2"/>
          <a:srcRect l="22249" r="12504"/>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EA3837-35E8-6E53-DB9C-FBC8AB51EB79}"/>
              </a:ext>
            </a:extLst>
          </p:cNvPr>
          <p:cNvSpPr>
            <a:spLocks noGrp="1"/>
          </p:cNvSpPr>
          <p:nvPr>
            <p:ph type="title"/>
          </p:nvPr>
        </p:nvSpPr>
        <p:spPr>
          <a:xfrm>
            <a:off x="140489" y="1061025"/>
            <a:ext cx="4611222" cy="1125728"/>
          </a:xfrm>
        </p:spPr>
        <p:txBody>
          <a:bodyPr anchor="b">
            <a:normAutofit/>
          </a:bodyPr>
          <a:lstStyle/>
          <a:p>
            <a:r>
              <a:rPr lang="en-US" sz="2800">
                <a:latin typeface="Modern Love"/>
              </a:rPr>
              <a:t>Summary Of The Story</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7">
            <a:extLst>
              <a:ext uri="{FF2B5EF4-FFF2-40B4-BE49-F238E27FC236}">
                <a16:creationId xmlns:a16="http://schemas.microsoft.com/office/drawing/2014/main" id="{993BB66B-85D5-71D7-3F35-3C41B9EB8421}"/>
              </a:ext>
            </a:extLst>
          </p:cNvPr>
          <p:cNvSpPr>
            <a:spLocks noGrp="1"/>
          </p:cNvSpPr>
          <p:nvPr>
            <p:ph idx="1"/>
          </p:nvPr>
        </p:nvSpPr>
        <p:spPr>
          <a:xfrm>
            <a:off x="371094" y="2718054"/>
            <a:ext cx="3438906" cy="3207258"/>
          </a:xfrm>
        </p:spPr>
        <p:txBody>
          <a:bodyPr anchor="t">
            <a:normAutofit fontScale="85000" lnSpcReduction="20000"/>
          </a:bodyPr>
          <a:lstStyle/>
          <a:p>
            <a:pPr marL="0" indent="0">
              <a:buNone/>
            </a:pPr>
            <a:r>
              <a:rPr lang="en-US" sz="1700" b="1">
                <a:solidFill>
                  <a:srgbClr val="FF0000"/>
                </a:solidFill>
                <a:ea typeface="+mn-lt"/>
                <a:cs typeface="+mn-lt"/>
              </a:rPr>
              <a:t>Reader 1</a:t>
            </a:r>
            <a:r>
              <a:rPr lang="en-US" sz="1700">
                <a:ea typeface="+mn-lt"/>
                <a:cs typeface="+mn-lt"/>
              </a:rPr>
              <a:t> - Jesus is surrounded by a large crowd, and his family hears about it and comes to take him away, thinking he is out of his mind. Meanwhile, religious leaders accuse Jesus of using demonic power to cast out demons. Jesus refutes their accusation, explaining that a divided kingdom cannot stand, and warns against blaspheming the Holy Spirit.</a:t>
            </a:r>
            <a:endParaRPr lang="en-US" sz="1700"/>
          </a:p>
          <a:p>
            <a:pPr marL="0" indent="0">
              <a:buNone/>
            </a:pPr>
            <a:r>
              <a:rPr lang="en-US" sz="1700" b="1">
                <a:solidFill>
                  <a:srgbClr val="FF0000"/>
                </a:solidFill>
                <a:ea typeface="+mn-lt"/>
                <a:cs typeface="+mn-lt"/>
              </a:rPr>
              <a:t>Reader 2</a:t>
            </a:r>
            <a:r>
              <a:rPr lang="en-US" sz="1700">
                <a:ea typeface="+mn-lt"/>
                <a:cs typeface="+mn-lt"/>
              </a:rPr>
              <a:t> - When Jesus' mother and brothers arrive and call for him, Jesus takes the opportunity to teach that true family is not just about biological ties but about those who do God's will. He redefines family as those who follow God's teachings, emphasizing the importance of spiritual bonds over blood relations.</a:t>
            </a:r>
            <a:endParaRPr lang="en-US"/>
          </a:p>
          <a:p>
            <a:endParaRPr lang="en-US" sz="1700"/>
          </a:p>
        </p:txBody>
      </p:sp>
    </p:spTree>
    <p:extLst>
      <p:ext uri="{BB962C8B-B14F-4D97-AF65-F5344CB8AC3E}">
        <p14:creationId xmlns:p14="http://schemas.microsoft.com/office/powerpoint/2010/main" val="2037659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Leading Questions in Surveys - SmartSurvey">
            <a:extLst>
              <a:ext uri="{FF2B5EF4-FFF2-40B4-BE49-F238E27FC236}">
                <a16:creationId xmlns:a16="http://schemas.microsoft.com/office/drawing/2014/main" id="{37A1559B-1A92-A9F7-2D84-99D5358FDE12}"/>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25CD55-4608-32EF-A5A0-62642B4187FE}"/>
              </a:ext>
            </a:extLst>
          </p:cNvPr>
          <p:cNvSpPr txBox="1"/>
          <p:nvPr/>
        </p:nvSpPr>
        <p:spPr>
          <a:xfrm>
            <a:off x="342901" y="1776663"/>
            <a:ext cx="5901489"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How do you define family? How does Jesus' definition of family differ from or align with your own?</a:t>
            </a:r>
          </a:p>
          <a:p>
            <a:endParaRPr lang="en-US"/>
          </a:p>
          <a:p>
            <a:r>
              <a:rPr lang="en-US">
                <a:ea typeface="+mn-lt"/>
                <a:cs typeface="+mn-lt"/>
              </a:rPr>
              <a:t>What do you think it means to do God's will in your daily life?</a:t>
            </a:r>
            <a:endParaRPr lang="en-US"/>
          </a:p>
          <a:p>
            <a:endParaRPr lang="en-US">
              <a:ea typeface="+mn-lt"/>
              <a:cs typeface="+mn-lt"/>
            </a:endParaRPr>
          </a:p>
          <a:p>
            <a:r>
              <a:rPr lang="en-US">
                <a:ea typeface="+mn-lt"/>
                <a:cs typeface="+mn-lt"/>
              </a:rPr>
              <a:t>Are there times when following your faith has put you at odds with your family or friends? How did you handle it?</a:t>
            </a:r>
            <a:endParaRPr lang="en-US"/>
          </a:p>
          <a:p>
            <a:endParaRPr lang="en-US"/>
          </a:p>
          <a:p>
            <a:r>
              <a:rPr lang="en-US">
                <a:ea typeface="+mn-lt"/>
                <a:cs typeface="+mn-lt"/>
              </a:rPr>
              <a:t>How do you react when people, including those close to you, misunderstand your actions or beliefs?</a:t>
            </a:r>
            <a:endParaRPr lang="en-US"/>
          </a:p>
          <a:p>
            <a:endParaRPr lang="en-US">
              <a:ea typeface="+mn-lt"/>
              <a:cs typeface="+mn-lt"/>
            </a:endParaRPr>
          </a:p>
          <a:p>
            <a:endParaRPr lang="en-US">
              <a:ea typeface="+mn-lt"/>
              <a:cs typeface="+mn-lt"/>
            </a:endParaRPr>
          </a:p>
          <a:p>
            <a:r>
              <a:rPr lang="en-US">
                <a:ea typeface="+mn-lt"/>
                <a:cs typeface="+mn-lt"/>
              </a:rPr>
              <a:t>What can we learn from Jesus’ response to his family and the religious leaders about dealing with misunderstanding and conflict?</a:t>
            </a:r>
            <a:endParaRPr lang="en-US"/>
          </a:p>
          <a:p>
            <a:pPr marL="285750" indent="-285750">
              <a:buFont typeface="Arial"/>
              <a:buChar char="•"/>
            </a:pPr>
            <a:endParaRPr lang="en-US"/>
          </a:p>
          <a:p>
            <a:endParaRPr lang="en-US"/>
          </a:p>
          <a:p>
            <a:endParaRPr lang="en-US"/>
          </a:p>
        </p:txBody>
      </p:sp>
      <p:sp>
        <p:nvSpPr>
          <p:cNvPr id="6" name="TextBox 5">
            <a:extLst>
              <a:ext uri="{FF2B5EF4-FFF2-40B4-BE49-F238E27FC236}">
                <a16:creationId xmlns:a16="http://schemas.microsoft.com/office/drawing/2014/main" id="{C1006A04-4075-CDEA-B6EE-313F778B5626}"/>
              </a:ext>
            </a:extLst>
          </p:cNvPr>
          <p:cNvSpPr txBox="1"/>
          <p:nvPr/>
        </p:nvSpPr>
        <p:spPr>
          <a:xfrm>
            <a:off x="340894" y="381000"/>
            <a:ext cx="92843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Modern Love"/>
              </a:rPr>
              <a:t>Reflective Questions To Discuss As A Class</a:t>
            </a:r>
          </a:p>
        </p:txBody>
      </p:sp>
    </p:spTree>
    <p:extLst>
      <p:ext uri="{BB962C8B-B14F-4D97-AF65-F5344CB8AC3E}">
        <p14:creationId xmlns:p14="http://schemas.microsoft.com/office/powerpoint/2010/main" val="1312060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ard Prayers to Pray for Your Kids - Focus on the Family">
            <a:extLst>
              <a:ext uri="{FF2B5EF4-FFF2-40B4-BE49-F238E27FC236}">
                <a16:creationId xmlns:a16="http://schemas.microsoft.com/office/drawing/2014/main" id="{7CB7FF2E-3DA2-827D-659E-389CD5E0E060}"/>
              </a:ext>
            </a:extLst>
          </p:cNvPr>
          <p:cNvPicPr>
            <a:picLocks noChangeAspect="1"/>
          </p:cNvPicPr>
          <p:nvPr/>
        </p:nvPicPr>
        <p:blipFill rotWithShape="1">
          <a:blip r:embed="rId2"/>
          <a:srcRect l="20688"/>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34D4-61A5-D015-A94C-66E9C61D10D9}"/>
              </a:ext>
            </a:extLst>
          </p:cNvPr>
          <p:cNvSpPr>
            <a:spLocks noGrp="1"/>
          </p:cNvSpPr>
          <p:nvPr>
            <p:ph type="title"/>
          </p:nvPr>
        </p:nvSpPr>
        <p:spPr>
          <a:xfrm>
            <a:off x="838200" y="365125"/>
            <a:ext cx="3822189" cy="1899912"/>
          </a:xfrm>
        </p:spPr>
        <p:txBody>
          <a:bodyPr>
            <a:normAutofit/>
          </a:bodyPr>
          <a:lstStyle/>
          <a:p>
            <a:r>
              <a:rPr lang="en-US" sz="4000">
                <a:latin typeface="Modern Love"/>
              </a:rPr>
              <a:t>Let Us Pray</a:t>
            </a:r>
          </a:p>
        </p:txBody>
      </p:sp>
      <p:sp>
        <p:nvSpPr>
          <p:cNvPr id="3" name="Content Placeholder 2">
            <a:extLst>
              <a:ext uri="{FF2B5EF4-FFF2-40B4-BE49-F238E27FC236}">
                <a16:creationId xmlns:a16="http://schemas.microsoft.com/office/drawing/2014/main" id="{060C4D72-72FE-2625-DF5F-0902CD112623}"/>
              </a:ext>
            </a:extLst>
          </p:cNvPr>
          <p:cNvSpPr>
            <a:spLocks noGrp="1"/>
          </p:cNvSpPr>
          <p:nvPr>
            <p:ph idx="1"/>
          </p:nvPr>
        </p:nvSpPr>
        <p:spPr>
          <a:xfrm>
            <a:off x="507332" y="2063227"/>
            <a:ext cx="3822189" cy="3742762"/>
          </a:xfrm>
        </p:spPr>
        <p:txBody>
          <a:bodyPr vert="horz" lIns="91440" tIns="45720" rIns="91440" bIns="45720" rtlCol="0" anchor="t">
            <a:noAutofit/>
          </a:bodyPr>
          <a:lstStyle/>
          <a:p>
            <a:pPr marL="0" indent="0">
              <a:buNone/>
            </a:pPr>
            <a:r>
              <a:rPr lang="en-US" sz="1200">
                <a:ea typeface="+mn-lt"/>
                <a:cs typeface="+mn-lt"/>
              </a:rPr>
              <a:t>Heavenly Father,</a:t>
            </a:r>
            <a:endParaRPr lang="en-US" sz="1200"/>
          </a:p>
          <a:p>
            <a:pPr marL="0" indent="0">
              <a:buNone/>
            </a:pPr>
            <a:r>
              <a:rPr lang="en-US" sz="1200">
                <a:ea typeface="+mn-lt"/>
                <a:cs typeface="+mn-lt"/>
              </a:rPr>
              <a:t>Thank you for the gift of family, both biological and spiritual. Help us to understand that true family is found in those who follow your will and walk in your ways.</a:t>
            </a:r>
            <a:endParaRPr lang="en-US" sz="1200"/>
          </a:p>
          <a:p>
            <a:pPr marL="0" indent="0">
              <a:buNone/>
            </a:pPr>
            <a:r>
              <a:rPr lang="en-US" sz="1200">
                <a:ea typeface="+mn-lt"/>
                <a:cs typeface="+mn-lt"/>
              </a:rPr>
              <a:t>Grant us the wisdom to discern your will in our lives and the courage to follow it, even when it may lead to misunderstanding or conflict with those we love.</a:t>
            </a:r>
            <a:endParaRPr lang="en-US" sz="1200"/>
          </a:p>
          <a:p>
            <a:pPr marL="0" indent="0">
              <a:buNone/>
            </a:pPr>
            <a:r>
              <a:rPr lang="en-US" sz="1200">
                <a:ea typeface="+mn-lt"/>
                <a:cs typeface="+mn-lt"/>
              </a:rPr>
              <a:t>May we embrace inclusivity and build a community where all feel welcomed and valued, regardless of background or status.</a:t>
            </a:r>
            <a:endParaRPr lang="en-US" sz="1200"/>
          </a:p>
          <a:p>
            <a:pPr marL="0" indent="0">
              <a:buNone/>
            </a:pPr>
            <a:r>
              <a:rPr lang="en-US" sz="1200">
                <a:ea typeface="+mn-lt"/>
                <a:cs typeface="+mn-lt"/>
              </a:rPr>
              <a:t>Guide us in prioritizing our relationship with you above all else, so that our actions and decisions align with your purposes.</a:t>
            </a:r>
            <a:endParaRPr lang="en-US" sz="1200"/>
          </a:p>
          <a:p>
            <a:pPr marL="0" indent="0">
              <a:buNone/>
            </a:pPr>
            <a:r>
              <a:rPr lang="en-US" sz="1200">
                <a:ea typeface="+mn-lt"/>
                <a:cs typeface="+mn-lt"/>
              </a:rPr>
              <a:t>In moments of doubt or struggle, may we find strength in the support of our spiritual family and the assurance of your presence.</a:t>
            </a:r>
            <a:endParaRPr lang="en-US" sz="1200"/>
          </a:p>
          <a:p>
            <a:pPr marL="0" indent="0">
              <a:buNone/>
            </a:pPr>
            <a:r>
              <a:rPr lang="en-US" sz="1200">
                <a:ea typeface="+mn-lt"/>
                <a:cs typeface="+mn-lt"/>
              </a:rPr>
              <a:t>As we reflect on these teachings, inspire us to live as faithful disciples, growing ever closer to you and to one another.</a:t>
            </a:r>
            <a:endParaRPr lang="en-US" sz="1200"/>
          </a:p>
          <a:p>
            <a:pPr marL="0" indent="0">
              <a:buNone/>
            </a:pPr>
            <a:r>
              <a:rPr lang="en-US" sz="1200">
                <a:ea typeface="+mn-lt"/>
                <a:cs typeface="+mn-lt"/>
              </a:rPr>
              <a:t>In Jesus' name, Amen</a:t>
            </a:r>
            <a:endParaRPr lang="en-US" sz="1050"/>
          </a:p>
          <a:p>
            <a:endParaRPr lang="en-US" sz="1000"/>
          </a:p>
        </p:txBody>
      </p:sp>
    </p:spTree>
    <p:extLst>
      <p:ext uri="{BB962C8B-B14F-4D97-AF65-F5344CB8AC3E}">
        <p14:creationId xmlns:p14="http://schemas.microsoft.com/office/powerpoint/2010/main" val="84692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000000"/>
                </a:solidFill>
                <a:effectLst/>
                <a:uLnTx/>
                <a:uFillTx/>
                <a:latin typeface="Calibri"/>
                <a:ea typeface="+mj-ea"/>
                <a:cs typeface="Calibri"/>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33079" y="1178116"/>
            <a:ext cx="6028602" cy="3957178"/>
          </a:xfrm>
          <a:prstGeom prst="rect">
            <a:avLst/>
          </a:prstGeom>
        </p:spPr>
        <p:txBody>
          <a:bodyPr vert="horz" lIns="91440" tIns="45720" rIns="91440" bIns="45720" rtlCol="0" anchor="t">
            <a:noAutofit/>
          </a:bodyPr>
          <a:lstStyle/>
          <a:p>
            <a:pPr>
              <a:lnSpc>
                <a:spcPct val="90000"/>
              </a:lnSpc>
              <a:spcAft>
                <a:spcPts val="600"/>
              </a:spcAft>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latin typeface="Calibri"/>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latin typeface="Calibri"/>
                <a:ea typeface="Calibri"/>
                <a:cs typeface="Calibri"/>
              </a:rPr>
              <a:t>Monday 10th June - 8S</a:t>
            </a:r>
          </a:p>
          <a:p>
            <a:pPr indent="-228600">
              <a:lnSpc>
                <a:spcPct val="90000"/>
              </a:lnSpc>
              <a:spcAft>
                <a:spcPts val="600"/>
              </a:spcAft>
              <a:buFont typeface="Arial" panose="020B0604020202020204" pitchFamily="34" charset="0"/>
              <a:buChar char="•"/>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latin typeface="Calibri"/>
                <a:cs typeface="Calibri"/>
              </a:rPr>
              <a:t>Tuesday 11th June - 8A</a:t>
            </a:r>
            <a:endParaRPr lang="en-US" sz="2800">
              <a:solidFill>
                <a:srgbClr val="000000"/>
              </a:solidFill>
              <a:latin typeface="Calibri"/>
              <a:ea typeface="Calibri"/>
              <a:cs typeface="Calibri"/>
            </a:endParaRPr>
          </a:p>
          <a:p>
            <a:pPr>
              <a:lnSpc>
                <a:spcPct val="90000"/>
              </a:lnSpc>
              <a:spcAft>
                <a:spcPts val="600"/>
              </a:spcAft>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latin typeface="Calibri"/>
                <a:cs typeface="Calibri"/>
              </a:rPr>
              <a:t>Wednesday 12th June - 8I</a:t>
            </a:r>
            <a:endParaRPr lang="en-US" sz="2000">
              <a:solidFill>
                <a:srgbClr val="000000"/>
              </a:solidFill>
              <a:latin typeface="Calibri"/>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latin typeface="Calibri"/>
                <a:ea typeface="Calibri"/>
                <a:cs typeface="Calibri"/>
              </a:rPr>
              <a:t>Friday 14th June - 8N</a:t>
            </a: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5 Ways to Improve Family Relationships">
            <a:extLst>
              <a:ext uri="{FF2B5EF4-FFF2-40B4-BE49-F238E27FC236}">
                <a16:creationId xmlns:a16="http://schemas.microsoft.com/office/drawing/2014/main" id="{8D453465-64FF-CF31-8DFA-AE72E56D7994}"/>
              </a:ext>
            </a:extLst>
          </p:cNvPr>
          <p:cNvPicPr>
            <a:picLocks noChangeAspect="1"/>
          </p:cNvPicPr>
          <p:nvPr/>
        </p:nvPicPr>
        <p:blipFill rotWithShape="1">
          <a:blip r:embed="rId2"/>
          <a:srcRect t="8877" b="5572"/>
          <a:stretch/>
        </p:blipFill>
        <p:spPr>
          <a:xfrm>
            <a:off x="20" y="-22"/>
            <a:ext cx="12191977" cy="6858022"/>
          </a:xfrm>
          <a:prstGeom prst="rect">
            <a:avLst/>
          </a:prstGeom>
        </p:spPr>
      </p:pic>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15" y="5169563"/>
            <a:ext cx="5452529" cy="3569242"/>
          </a:xfrm>
        </p:spPr>
        <p:txBody>
          <a:bodyPr anchor="t">
            <a:normAutofit/>
          </a:bodyPr>
          <a:lstStyle/>
          <a:p>
            <a:pPr algn="l"/>
            <a:r>
              <a:rPr lang="en-US" sz="5200">
                <a:solidFill>
                  <a:srgbClr val="FFFFFF"/>
                </a:solidFill>
              </a:rPr>
              <a:t>FAMILY</a:t>
            </a:r>
          </a:p>
        </p:txBody>
      </p:sp>
      <p:sp>
        <p:nvSpPr>
          <p:cNvPr id="3" name="Subtitle 2"/>
          <p:cNvSpPr>
            <a:spLocks noGrp="1"/>
          </p:cNvSpPr>
          <p:nvPr>
            <p:ph type="subTitle" idx="1"/>
          </p:nvPr>
        </p:nvSpPr>
        <p:spPr>
          <a:xfrm>
            <a:off x="815" y="5276314"/>
            <a:ext cx="5449479" cy="1578054"/>
          </a:xfrm>
        </p:spPr>
        <p:txBody>
          <a:bodyPr anchor="b">
            <a:normAutofit/>
          </a:bodyPr>
          <a:lstStyle/>
          <a:p>
            <a:pPr algn="l"/>
            <a:r>
              <a:rPr lang="en-US">
                <a:solidFill>
                  <a:srgbClr val="FFFFFF"/>
                </a:solidFill>
              </a:rPr>
              <a:t>Thoughts and Prayers</a:t>
            </a:r>
          </a:p>
          <a:p>
            <a:pPr algn="l"/>
            <a:r>
              <a:rPr lang="en-US">
                <a:solidFill>
                  <a:srgbClr val="FFFFFF"/>
                </a:solidFill>
              </a:rPr>
              <a:t>Monday 10th June – Friday 14th June</a:t>
            </a: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999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A6BDA6-413E-C76E-15AC-0980C0C0127E}"/>
              </a:ext>
            </a:extLst>
          </p:cNvPr>
          <p:cNvSpPr>
            <a:spLocks noGrp="1"/>
          </p:cNvSpPr>
          <p:nvPr>
            <p:ph type="title"/>
          </p:nvPr>
        </p:nvSpPr>
        <p:spPr>
          <a:xfrm>
            <a:off x="852036" y="10027"/>
            <a:ext cx="5334197" cy="1708242"/>
          </a:xfrm>
        </p:spPr>
        <p:txBody>
          <a:bodyPr anchor="ctr">
            <a:noAutofit/>
          </a:bodyPr>
          <a:lstStyle/>
          <a:p>
            <a:r>
              <a:rPr lang="en-US" sz="2000">
                <a:latin typeface="Modern Love"/>
                <a:ea typeface="+mj-lt"/>
                <a:cs typeface="+mj-lt"/>
              </a:rPr>
              <a:t>Family traditions vary widely across different cultures, reflecting unique values, beliefs, and customs. Here are some examples from various cultures around the world</a:t>
            </a:r>
            <a:endParaRPr lang="en-US" sz="2000">
              <a:latin typeface="Modern Love"/>
            </a:endParaRPr>
          </a:p>
        </p:txBody>
      </p:sp>
      <p:sp>
        <p:nvSpPr>
          <p:cNvPr id="3" name="Content Placeholder 2">
            <a:extLst>
              <a:ext uri="{FF2B5EF4-FFF2-40B4-BE49-F238E27FC236}">
                <a16:creationId xmlns:a16="http://schemas.microsoft.com/office/drawing/2014/main" id="{AB68DC53-949B-C312-98D8-599D8829C59A}"/>
              </a:ext>
            </a:extLst>
          </p:cNvPr>
          <p:cNvSpPr>
            <a:spLocks noGrp="1"/>
          </p:cNvSpPr>
          <p:nvPr>
            <p:ph idx="1"/>
          </p:nvPr>
        </p:nvSpPr>
        <p:spPr>
          <a:xfrm>
            <a:off x="641484" y="2570508"/>
            <a:ext cx="5334197" cy="3769835"/>
          </a:xfrm>
        </p:spPr>
        <p:txBody>
          <a:bodyPr vert="horz" lIns="91440" tIns="45720" rIns="91440" bIns="45720" rtlCol="0" anchor="ctr">
            <a:noAutofit/>
          </a:bodyPr>
          <a:lstStyle/>
          <a:p>
            <a:r>
              <a:rPr lang="en-US" sz="1050" b="1">
                <a:ea typeface="+mn-lt"/>
                <a:cs typeface="+mn-lt"/>
              </a:rPr>
              <a:t>Chinese New Year (China)</a:t>
            </a:r>
            <a:r>
              <a:rPr lang="en-US" sz="1050">
                <a:ea typeface="+mn-lt"/>
                <a:cs typeface="+mn-lt"/>
              </a:rPr>
              <a:t>: Families come together for a reunion dinner on New Year's Eve, exchange red envelopes with money for good luck, and set off firecrackers to ward off evil spirits.</a:t>
            </a:r>
            <a:endParaRPr lang="en-US" sz="1050"/>
          </a:p>
          <a:p>
            <a:r>
              <a:rPr lang="en-US" sz="1050" b="1">
                <a:ea typeface="+mn-lt"/>
                <a:cs typeface="+mn-lt"/>
              </a:rPr>
              <a:t>Diwali (India)</a:t>
            </a:r>
            <a:r>
              <a:rPr lang="en-US" sz="1050">
                <a:ea typeface="+mn-lt"/>
                <a:cs typeface="+mn-lt"/>
              </a:rPr>
              <a:t>: Families decorate their homes with colorful rangoli patterns, light oil lamps known as </a:t>
            </a:r>
            <a:r>
              <a:rPr lang="en-US" sz="1050" err="1">
                <a:ea typeface="+mn-lt"/>
                <a:cs typeface="+mn-lt"/>
              </a:rPr>
              <a:t>diyas</a:t>
            </a:r>
            <a:r>
              <a:rPr lang="en-US" sz="1050">
                <a:ea typeface="+mn-lt"/>
                <a:cs typeface="+mn-lt"/>
              </a:rPr>
              <a:t>, exchange sweets and gifts, and celebrate the victory of light over darkness.</a:t>
            </a:r>
            <a:endParaRPr lang="en-US" sz="1050"/>
          </a:p>
          <a:p>
            <a:r>
              <a:rPr lang="en-US" sz="1050" b="1">
                <a:ea typeface="+mn-lt"/>
                <a:cs typeface="+mn-lt"/>
              </a:rPr>
              <a:t>Hanami (Japan)</a:t>
            </a:r>
            <a:r>
              <a:rPr lang="en-US" sz="1050">
                <a:ea typeface="+mn-lt"/>
                <a:cs typeface="+mn-lt"/>
              </a:rPr>
              <a:t>: Families gather to enjoy cherry blossom viewing picnics under the blooming trees, often accompanied by traditional foods and drinks like bento boxes and sake.</a:t>
            </a:r>
            <a:endParaRPr lang="en-US" sz="1050"/>
          </a:p>
          <a:p>
            <a:r>
              <a:rPr lang="en-US" sz="1050" b="1">
                <a:ea typeface="+mn-lt"/>
                <a:cs typeface="+mn-lt"/>
              </a:rPr>
              <a:t>Thanksgiving (United States)</a:t>
            </a:r>
            <a:r>
              <a:rPr lang="en-US" sz="1050">
                <a:ea typeface="+mn-lt"/>
                <a:cs typeface="+mn-lt"/>
              </a:rPr>
              <a:t>: Families come together to share a meal centered around roasted turkey, stuffing, cranberry sauce, and pumpkin pie, expressing gratitude for blessings and spending quality time together.</a:t>
            </a:r>
            <a:endParaRPr lang="en-US" sz="1050"/>
          </a:p>
          <a:p>
            <a:r>
              <a:rPr lang="en-US" sz="1050" b="1">
                <a:ea typeface="+mn-lt"/>
                <a:cs typeface="+mn-lt"/>
              </a:rPr>
              <a:t>Ramadan (Islamic culture)</a:t>
            </a:r>
            <a:r>
              <a:rPr lang="en-US" sz="1050">
                <a:ea typeface="+mn-lt"/>
                <a:cs typeface="+mn-lt"/>
              </a:rPr>
              <a:t>: Families gather for pre-dawn meals (suhoor) and break their fast together at sunset (iftar), often with special foods like dates and traditional dishes, fostering a sense of community and spiritual reflection.</a:t>
            </a:r>
            <a:endParaRPr lang="en-US" sz="1050"/>
          </a:p>
          <a:p>
            <a:r>
              <a:rPr lang="en-US" sz="1050" b="1" err="1">
                <a:ea typeface="+mn-lt"/>
                <a:cs typeface="+mn-lt"/>
              </a:rPr>
              <a:t>Quinceañera</a:t>
            </a:r>
            <a:r>
              <a:rPr lang="en-US" sz="1050" b="1">
                <a:ea typeface="+mn-lt"/>
                <a:cs typeface="+mn-lt"/>
              </a:rPr>
              <a:t> (Latin America)</a:t>
            </a:r>
            <a:r>
              <a:rPr lang="en-US" sz="1050">
                <a:ea typeface="+mn-lt"/>
                <a:cs typeface="+mn-lt"/>
              </a:rPr>
              <a:t>: Families celebrate a girl's 15th birthday with a lavish party, symbolizing her transition from childhood to womanhood, often including a religious ceremony, formal dances, and feasting.</a:t>
            </a:r>
            <a:endParaRPr lang="en-US" sz="1050"/>
          </a:p>
          <a:p>
            <a:r>
              <a:rPr lang="en-US" sz="1050" b="1">
                <a:ea typeface="+mn-lt"/>
                <a:cs typeface="+mn-lt"/>
              </a:rPr>
              <a:t>Holi (India)</a:t>
            </a:r>
            <a:r>
              <a:rPr lang="en-US" sz="1050">
                <a:ea typeface="+mn-lt"/>
                <a:cs typeface="+mn-lt"/>
              </a:rPr>
              <a:t>: Families and communities come together to celebrate the arrival of spring by throwing colored powders and water at each other, symbolizing the victory of good over evil and the arrival of spring.</a:t>
            </a:r>
            <a:endParaRPr lang="en-US" sz="1050"/>
          </a:p>
          <a:p>
            <a:r>
              <a:rPr lang="en-US" sz="1050" b="1" err="1">
                <a:ea typeface="+mn-lt"/>
                <a:cs typeface="+mn-lt"/>
              </a:rPr>
              <a:t>Matariki</a:t>
            </a:r>
            <a:r>
              <a:rPr lang="en-US" sz="1050" b="1">
                <a:ea typeface="+mn-lt"/>
                <a:cs typeface="+mn-lt"/>
              </a:rPr>
              <a:t> (New Zealand)</a:t>
            </a:r>
            <a:r>
              <a:rPr lang="en-US" sz="1050">
                <a:ea typeface="+mn-lt"/>
                <a:cs typeface="+mn-lt"/>
              </a:rPr>
              <a:t>: </a:t>
            </a:r>
            <a:r>
              <a:rPr lang="en-US" sz="1050" err="1">
                <a:ea typeface="+mn-lt"/>
                <a:cs typeface="+mn-lt"/>
              </a:rPr>
              <a:t>Maori</a:t>
            </a:r>
            <a:r>
              <a:rPr lang="en-US" sz="1050">
                <a:ea typeface="+mn-lt"/>
                <a:cs typeface="+mn-lt"/>
              </a:rPr>
              <a:t> families celebrate the Māori New Year with gatherings, storytelling, and feasting, honoring ancestors and acknowledging new beginnings.</a:t>
            </a:r>
            <a:endParaRPr lang="en-US" sz="1050"/>
          </a:p>
          <a:p>
            <a:r>
              <a:rPr lang="en-US" sz="1050" b="1">
                <a:ea typeface="+mn-lt"/>
                <a:cs typeface="+mn-lt"/>
              </a:rPr>
              <a:t>Día de </a:t>
            </a:r>
            <a:r>
              <a:rPr lang="en-US" sz="1050" b="1" err="1">
                <a:ea typeface="+mn-lt"/>
                <a:cs typeface="+mn-lt"/>
              </a:rPr>
              <a:t>los</a:t>
            </a:r>
            <a:r>
              <a:rPr lang="en-US" sz="1050" b="1">
                <a:ea typeface="+mn-lt"/>
                <a:cs typeface="+mn-lt"/>
              </a:rPr>
              <a:t> Muertos (Mexico)</a:t>
            </a:r>
            <a:r>
              <a:rPr lang="en-US" sz="1050">
                <a:ea typeface="+mn-lt"/>
                <a:cs typeface="+mn-lt"/>
              </a:rPr>
              <a:t>: Families create elaborate altars (ofrendas) adorned with photos, candles, and favorite foods of deceased loved ones, to honor and remember them during this annual celebration of life and death.</a:t>
            </a:r>
            <a:endParaRPr lang="en-US" sz="1050"/>
          </a:p>
          <a:p>
            <a:pPr marL="0" indent="0">
              <a:buNone/>
            </a:pPr>
            <a:endParaRPr lang="en-US" sz="1050"/>
          </a:p>
          <a:p>
            <a:endParaRPr lang="en-US" sz="800"/>
          </a:p>
        </p:txBody>
      </p:sp>
      <p:pic>
        <p:nvPicPr>
          <p:cNvPr id="4" name="Picture 3" descr="The Importance of Understanding Different Cultures | BÈIS">
            <a:extLst>
              <a:ext uri="{FF2B5EF4-FFF2-40B4-BE49-F238E27FC236}">
                <a16:creationId xmlns:a16="http://schemas.microsoft.com/office/drawing/2014/main" id="{5D6C71E3-A66A-16E1-320A-C00795BA8B1F}"/>
              </a:ext>
            </a:extLst>
          </p:cNvPr>
          <p:cNvPicPr>
            <a:picLocks noChangeAspect="1"/>
          </p:cNvPicPr>
          <p:nvPr/>
        </p:nvPicPr>
        <p:blipFill rotWithShape="1">
          <a:blip r:embed="rId2"/>
          <a:srcRect l="10957" r="1138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804998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2B494-CB7A-F9F1-C715-680942D519CC}"/>
              </a:ext>
            </a:extLst>
          </p:cNvPr>
          <p:cNvSpPr>
            <a:spLocks noGrp="1"/>
          </p:cNvSpPr>
          <p:nvPr>
            <p:ph type="title"/>
          </p:nvPr>
        </p:nvSpPr>
        <p:spPr>
          <a:xfrm>
            <a:off x="572493" y="238539"/>
            <a:ext cx="11018520" cy="1434415"/>
          </a:xfrm>
        </p:spPr>
        <p:txBody>
          <a:bodyPr anchor="b">
            <a:normAutofit/>
          </a:bodyPr>
          <a:lstStyle/>
          <a:p>
            <a:r>
              <a:rPr lang="en-US" sz="5400">
                <a:latin typeface="Modern Love"/>
              </a:rPr>
              <a:t>Family Traditions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66DD1B-8E8C-DB58-3BB6-C290900ABFBF}"/>
              </a:ext>
            </a:extLst>
          </p:cNvPr>
          <p:cNvSpPr>
            <a:spLocks noGrp="1"/>
          </p:cNvSpPr>
          <p:nvPr>
            <p:ph idx="1"/>
          </p:nvPr>
        </p:nvSpPr>
        <p:spPr>
          <a:xfrm>
            <a:off x="572493" y="2071316"/>
            <a:ext cx="6713552" cy="4119172"/>
          </a:xfrm>
        </p:spPr>
        <p:txBody>
          <a:bodyPr vert="horz" lIns="91440" tIns="45720" rIns="91440" bIns="45720" rtlCol="0" anchor="t">
            <a:normAutofit lnSpcReduction="10000"/>
          </a:bodyPr>
          <a:lstStyle/>
          <a:p>
            <a:pPr marL="0" indent="0">
              <a:buNone/>
            </a:pPr>
            <a:r>
              <a:rPr lang="en-US" sz="2200">
                <a:ea typeface="+mn-lt"/>
                <a:cs typeface="+mn-lt"/>
              </a:rPr>
              <a:t>Understanding and respecting different cultures and family traditions is fundamental for building a more inclusive, harmonious, and interconnected global society. It acknowledges the beauty and value of cultural diversity while fostering empathy, mutual respect, and cooperation among all people.</a:t>
            </a:r>
          </a:p>
          <a:p>
            <a:pPr marL="0" indent="0">
              <a:buNone/>
            </a:pPr>
            <a:endParaRPr lang="en-US" sz="2200">
              <a:latin typeface="Aptos"/>
            </a:endParaRPr>
          </a:p>
          <a:p>
            <a:pPr marL="0" indent="0">
              <a:buNone/>
            </a:pPr>
            <a:r>
              <a:rPr lang="en-US">
                <a:latin typeface="Modern Love"/>
              </a:rPr>
              <a:t>With a partner</a:t>
            </a:r>
          </a:p>
          <a:p>
            <a:pPr marL="0" indent="0">
              <a:buNone/>
            </a:pPr>
            <a:r>
              <a:rPr lang="en-US" sz="2200">
                <a:ea typeface="+mn-lt"/>
                <a:cs typeface="+mn-lt"/>
              </a:rPr>
              <a:t>What are some of the most meaningful family traditions you participate in, and how do they contribute to your sense of identity and belonging within your family and community?</a:t>
            </a:r>
            <a:endParaRPr lang="en-US" sz="2200"/>
          </a:p>
        </p:txBody>
      </p:sp>
      <p:pic>
        <p:nvPicPr>
          <p:cNvPr id="4" name="Picture 3" descr="Create Your Own “My Family Traditions” Book |… | PBS KIDS for Parents">
            <a:extLst>
              <a:ext uri="{FF2B5EF4-FFF2-40B4-BE49-F238E27FC236}">
                <a16:creationId xmlns:a16="http://schemas.microsoft.com/office/drawing/2014/main" id="{7CA2BB3D-32E7-98FE-184F-8F30DE5653F1}"/>
              </a:ext>
            </a:extLst>
          </p:cNvPr>
          <p:cNvPicPr>
            <a:picLocks noChangeAspect="1"/>
          </p:cNvPicPr>
          <p:nvPr/>
        </p:nvPicPr>
        <p:blipFill rotWithShape="1">
          <a:blip r:embed="rId2"/>
          <a:srcRect l="4709" r="31075" b="2"/>
          <a:stretch/>
        </p:blipFill>
        <p:spPr>
          <a:xfrm>
            <a:off x="7675658" y="2093976"/>
            <a:ext cx="3941064" cy="4096512"/>
          </a:xfrm>
          <a:prstGeom prst="rect">
            <a:avLst/>
          </a:prstGeom>
        </p:spPr>
      </p:pic>
    </p:spTree>
    <p:extLst>
      <p:ext uri="{BB962C8B-B14F-4D97-AF65-F5344CB8AC3E}">
        <p14:creationId xmlns:p14="http://schemas.microsoft.com/office/powerpoint/2010/main" val="2804816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e Five-Finger Prayer - How to Pray it + Its Origins">
            <a:extLst>
              <a:ext uri="{FF2B5EF4-FFF2-40B4-BE49-F238E27FC236}">
                <a16:creationId xmlns:a16="http://schemas.microsoft.com/office/drawing/2014/main" id="{363A232C-3822-064B-251C-59297651E39A}"/>
              </a:ext>
            </a:extLst>
          </p:cNvPr>
          <p:cNvPicPr>
            <a:picLocks noChangeAspect="1"/>
          </p:cNvPicPr>
          <p:nvPr/>
        </p:nvPicPr>
        <p:blipFill rotWithShape="1">
          <a:blip r:embed="rId2"/>
          <a:srcRect l="31817" r="-1"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1" name="Freeform: Shape 10">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58CEDE-06C2-2E04-88FE-51C4ED43398A}"/>
              </a:ext>
            </a:extLst>
          </p:cNvPr>
          <p:cNvSpPr>
            <a:spLocks noGrp="1"/>
          </p:cNvSpPr>
          <p:nvPr>
            <p:ph type="title"/>
          </p:nvPr>
        </p:nvSpPr>
        <p:spPr>
          <a:xfrm>
            <a:off x="371094" y="1161288"/>
            <a:ext cx="3438144" cy="1125728"/>
          </a:xfrm>
        </p:spPr>
        <p:txBody>
          <a:bodyPr anchor="b">
            <a:normAutofit/>
          </a:bodyPr>
          <a:lstStyle/>
          <a:p>
            <a:r>
              <a:rPr lang="en-US" sz="2800">
                <a:latin typeface="Modern Love"/>
              </a:rPr>
              <a:t>Let Us Pray</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B60E819-8621-3854-1A45-054199616A52}"/>
              </a:ext>
            </a:extLst>
          </p:cNvPr>
          <p:cNvSpPr>
            <a:spLocks noGrp="1"/>
          </p:cNvSpPr>
          <p:nvPr>
            <p:ph idx="1"/>
          </p:nvPr>
        </p:nvSpPr>
        <p:spPr>
          <a:xfrm>
            <a:off x="371094" y="2718054"/>
            <a:ext cx="3438906" cy="3207258"/>
          </a:xfrm>
        </p:spPr>
        <p:txBody>
          <a:bodyPr vert="horz" lIns="91440" tIns="45720" rIns="91440" bIns="45720" rtlCol="0" anchor="t">
            <a:noAutofit/>
          </a:bodyPr>
          <a:lstStyle/>
          <a:p>
            <a:pPr marL="0" indent="0">
              <a:buNone/>
            </a:pPr>
            <a:r>
              <a:rPr lang="en-US" sz="1600">
                <a:ea typeface="+mn-lt"/>
                <a:cs typeface="+mn-lt"/>
              </a:rPr>
              <a:t>Dear Lord,</a:t>
            </a:r>
            <a:endParaRPr lang="en-US" sz="1600"/>
          </a:p>
          <a:p>
            <a:endParaRPr lang="en-US" sz="1600">
              <a:ea typeface="+mn-lt"/>
              <a:cs typeface="+mn-lt"/>
            </a:endParaRPr>
          </a:p>
          <a:p>
            <a:pPr marL="0" indent="0">
              <a:buNone/>
            </a:pPr>
            <a:r>
              <a:rPr lang="en-US" sz="1600">
                <a:ea typeface="+mn-lt"/>
                <a:cs typeface="+mn-lt"/>
              </a:rPr>
              <a:t>Bless us with hearts open to cultural diversity and traditions. Help us </a:t>
            </a:r>
            <a:r>
              <a:rPr lang="en-US" sz="1600" err="1">
                <a:ea typeface="+mn-lt"/>
                <a:cs typeface="+mn-lt"/>
              </a:rPr>
              <a:t>honour</a:t>
            </a:r>
            <a:r>
              <a:rPr lang="en-US" sz="1600">
                <a:ea typeface="+mn-lt"/>
                <a:cs typeface="+mn-lt"/>
              </a:rPr>
              <a:t> and respect each other's heritage, showing understanding and harmony in our communities. Guide us to embrace the beauty of our differences and celebrate our shared humanity.</a:t>
            </a:r>
            <a:endParaRPr lang="en-US" sz="1600"/>
          </a:p>
          <a:p>
            <a:pPr marL="0" indent="0">
              <a:buNone/>
            </a:pPr>
            <a:endParaRPr lang="en-US" sz="1600">
              <a:ea typeface="+mn-lt"/>
              <a:cs typeface="+mn-lt"/>
            </a:endParaRPr>
          </a:p>
          <a:p>
            <a:pPr marL="0" indent="0">
              <a:buNone/>
            </a:pPr>
            <a:r>
              <a:rPr lang="en-US" sz="1600">
                <a:ea typeface="+mn-lt"/>
                <a:cs typeface="+mn-lt"/>
              </a:rPr>
              <a:t>Amen.</a:t>
            </a:r>
            <a:endParaRPr lang="en-US" sz="1600"/>
          </a:p>
          <a:p>
            <a:endParaRPr lang="en-US" sz="1400"/>
          </a:p>
        </p:txBody>
      </p:sp>
    </p:spTree>
    <p:extLst>
      <p:ext uri="{BB962C8B-B14F-4D97-AF65-F5344CB8AC3E}">
        <p14:creationId xmlns:p14="http://schemas.microsoft.com/office/powerpoint/2010/main" val="3411256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38" y="313976"/>
            <a:ext cx="11383347" cy="6124145"/>
          </a:xfrm>
          <a:prstGeom prst="rect">
            <a:avLst/>
          </a:prstGeom>
          <a:solidFill>
            <a:srgbClr val="7030A0"/>
          </a:solidFill>
        </p:spPr>
      </p:pic>
      <p:sp>
        <p:nvSpPr>
          <p:cNvPr id="3" name="Title 1"/>
          <p:cNvSpPr txBox="1">
            <a:spLocks/>
          </p:cNvSpPr>
          <p:nvPr/>
        </p:nvSpPr>
        <p:spPr>
          <a:xfrm>
            <a:off x="438539" y="313977"/>
            <a:ext cx="11383346" cy="1269122"/>
          </a:xfrm>
          <a:prstGeom prst="rect">
            <a:avLst/>
          </a:prstGeom>
          <a:solidFill>
            <a:schemeClr val="bg1">
              <a:alpha val="9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a:ln>
                  <a:noFill/>
                </a:ln>
                <a:solidFill>
                  <a:srgbClr val="FF0066"/>
                </a:solidFill>
                <a:effectLst/>
                <a:uLnTx/>
                <a:uFillTx/>
                <a:latin typeface="+mn-lt"/>
                <a:ea typeface="+mj-ea"/>
                <a:cs typeface="+mj-cs"/>
              </a:rPr>
              <a:t>F</a:t>
            </a:r>
            <a:r>
              <a:rPr kumimoji="0" lang="en-GB" sz="7200" b="0" i="0" u="none" strike="noStrike" kern="1200" cap="none" spc="0" normalizeH="0" baseline="0" noProof="0">
                <a:ln>
                  <a:noFill/>
                </a:ln>
                <a:solidFill>
                  <a:srgbClr val="70AD47"/>
                </a:solidFill>
                <a:effectLst/>
                <a:uLnTx/>
                <a:uFillTx/>
                <a:latin typeface="+mn-lt"/>
                <a:ea typeface="+mj-ea"/>
                <a:cs typeface="+mj-cs"/>
              </a:rPr>
              <a:t>r</a:t>
            </a:r>
            <a:r>
              <a:rPr kumimoji="0" lang="en-GB" sz="7200" b="0" i="0" u="none" strike="noStrike" kern="1200" cap="none" spc="0" normalizeH="0" baseline="0" noProof="0">
                <a:ln>
                  <a:noFill/>
                </a:ln>
                <a:solidFill>
                  <a:srgbClr val="FF0000"/>
                </a:solidFill>
                <a:effectLst/>
                <a:uLnTx/>
                <a:uFillTx/>
                <a:latin typeface="+mn-lt"/>
                <a:ea typeface="+mj-ea"/>
                <a:cs typeface="+mj-cs"/>
              </a:rPr>
              <a:t>i</a:t>
            </a:r>
            <a:r>
              <a:rPr kumimoji="0" lang="en-GB" sz="7200" b="0" i="0" u="none" strike="noStrike" kern="1200" cap="none" spc="0" normalizeH="0" baseline="0" noProof="0">
                <a:ln>
                  <a:noFill/>
                </a:ln>
                <a:solidFill>
                  <a:srgbClr val="FFC000"/>
                </a:solidFill>
                <a:effectLst/>
                <a:uLnTx/>
                <a:uFillTx/>
                <a:latin typeface="+mn-lt"/>
                <a:ea typeface="+mj-ea"/>
                <a:cs typeface="+mj-cs"/>
              </a:rPr>
              <a:t>d</a:t>
            </a:r>
            <a:r>
              <a:rPr kumimoji="0" lang="en-GB" sz="7200" b="0" i="0" u="none" strike="noStrike" kern="1200" cap="none" spc="0" normalizeH="0" baseline="0" noProof="0">
                <a:ln>
                  <a:noFill/>
                </a:ln>
                <a:solidFill>
                  <a:srgbClr val="009999"/>
                </a:solidFill>
                <a:effectLst/>
                <a:uLnTx/>
                <a:uFillTx/>
                <a:latin typeface="+mn-lt"/>
                <a:ea typeface="+mj-ea"/>
                <a:cs typeface="+mj-cs"/>
              </a:rPr>
              <a:t>a</a:t>
            </a:r>
            <a:r>
              <a:rPr kumimoji="0" lang="en-GB" sz="7200" b="0" i="0" u="none" strike="noStrike" kern="1200" cap="none" spc="0" normalizeH="0" baseline="0" noProof="0">
                <a:ln>
                  <a:noFill/>
                </a:ln>
                <a:solidFill>
                  <a:srgbClr val="7030A0"/>
                </a:solidFill>
                <a:effectLst/>
                <a:uLnTx/>
                <a:uFillTx/>
                <a:latin typeface="+mn-lt"/>
                <a:ea typeface="+mj-ea"/>
                <a:cs typeface="+mj-cs"/>
              </a:rPr>
              <a:t>y</a:t>
            </a:r>
            <a:r>
              <a:rPr kumimoji="0" lang="en-GB" sz="7200" b="0" i="0" u="none" strike="noStrike" kern="1200" cap="none" spc="0" normalizeH="0" baseline="0" noProof="0">
                <a:ln>
                  <a:noFill/>
                </a:ln>
                <a:solidFill>
                  <a:prstClr val="black"/>
                </a:solidFill>
                <a:effectLst/>
                <a:uLnTx/>
                <a:uFillTx/>
                <a:latin typeface="+mn-lt"/>
                <a:ea typeface="+mj-ea"/>
                <a:cs typeface="+mj-cs"/>
              </a:rPr>
              <a:t> </a:t>
            </a:r>
            <a:r>
              <a:rPr kumimoji="0" lang="en-GB" sz="7200" b="0" i="0" u="none" strike="noStrike" kern="1200" cap="none" spc="0" normalizeH="0" baseline="0" noProof="0">
                <a:ln>
                  <a:noFill/>
                </a:ln>
                <a:solidFill>
                  <a:srgbClr val="002060"/>
                </a:solidFill>
                <a:effectLst/>
                <a:uLnTx/>
                <a:uFillTx/>
                <a:latin typeface="+mn-lt"/>
                <a:ea typeface="+mj-ea"/>
                <a:cs typeface="+mj-cs"/>
              </a:rPr>
              <a:t>M</a:t>
            </a:r>
            <a:r>
              <a:rPr kumimoji="0" lang="en-GB" sz="7200" b="0" i="0" u="none" strike="noStrike" kern="1200" cap="none" spc="0" normalizeH="0" baseline="0" noProof="0">
                <a:ln>
                  <a:noFill/>
                </a:ln>
                <a:solidFill>
                  <a:srgbClr val="FF0066"/>
                </a:solidFill>
                <a:effectLst/>
                <a:uLnTx/>
                <a:uFillTx/>
                <a:latin typeface="+mn-lt"/>
                <a:ea typeface="+mj-ea"/>
                <a:cs typeface="+mj-cs"/>
              </a:rPr>
              <a:t>a</a:t>
            </a:r>
            <a:r>
              <a:rPr kumimoji="0" lang="en-GB" sz="7200" b="0" i="0" u="none" strike="noStrike" kern="1200" cap="none" spc="0" normalizeH="0" baseline="0" noProof="0">
                <a:ln>
                  <a:noFill/>
                </a:ln>
                <a:solidFill>
                  <a:srgbClr val="70AD47"/>
                </a:solidFill>
                <a:effectLst/>
                <a:uLnTx/>
                <a:uFillTx/>
                <a:latin typeface="+mn-lt"/>
                <a:ea typeface="+mj-ea"/>
                <a:cs typeface="+mj-cs"/>
              </a:rPr>
              <a:t>s</a:t>
            </a:r>
            <a:r>
              <a:rPr kumimoji="0" lang="en-GB" sz="7200" b="0" i="0" u="none" strike="noStrike" kern="1200" cap="none" spc="0" normalizeH="0" baseline="0" noProof="0">
                <a:ln>
                  <a:noFill/>
                </a:ln>
                <a:solidFill>
                  <a:srgbClr val="FFC000"/>
                </a:solidFill>
                <a:effectLst/>
                <a:uLnTx/>
                <a:uFillTx/>
                <a:latin typeface="+mn-lt"/>
                <a:ea typeface="+mj-ea"/>
                <a:cs typeface="+mj-cs"/>
              </a:rPr>
              <a:t>s</a:t>
            </a:r>
          </a:p>
        </p:txBody>
      </p:sp>
      <p:sp>
        <p:nvSpPr>
          <p:cNvPr id="4" name="Content Placeholder 2"/>
          <p:cNvSpPr txBox="1">
            <a:spLocks/>
          </p:cNvSpPr>
          <p:nvPr/>
        </p:nvSpPr>
        <p:spPr>
          <a:xfrm>
            <a:off x="438538" y="1889258"/>
            <a:ext cx="11383347" cy="4351338"/>
          </a:xfrm>
          <a:prstGeom prst="rect">
            <a:avLst/>
          </a:prstGeom>
          <a:solidFill>
            <a:schemeClr val="accent6">
              <a:lumMod val="20000"/>
              <a:lumOff val="80000"/>
              <a:alpha val="92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rPr>
              <a:t>Who?</a:t>
            </a:r>
          </a:p>
          <a:p>
            <a:pPr marL="0" indent="0">
              <a:buNone/>
              <a:defRPr/>
            </a:pPr>
            <a:r>
              <a:rPr kumimoji="0" lang="en-GB" sz="2800" b="0" i="0" u="none" strike="noStrike" kern="1200" cap="none" spc="0" normalizeH="0" baseline="0" noProof="0">
                <a:ln>
                  <a:noFill/>
                </a:ln>
                <a:solidFill>
                  <a:srgbClr val="7030A0"/>
                </a:solidFill>
                <a:effectLst/>
                <a:uLnTx/>
                <a:uFillTx/>
              </a:rPr>
              <a:t>Mass this week will be led by</a:t>
            </a:r>
            <a:r>
              <a:rPr lang="en-GB">
                <a:solidFill>
                  <a:srgbClr val="7030A0"/>
                </a:solidFill>
              </a:rPr>
              <a:t> 7S</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ea typeface="+mn-ea"/>
                <a:cs typeface="+mn-cs"/>
              </a:rPr>
              <a:t>When?</a:t>
            </a:r>
            <a:endParaRPr lang="en-GB" sz="2800" b="0" i="0" u="none" strike="noStrike" kern="1200" cap="none" spc="0" normalizeH="0" baseline="0" noProof="0">
              <a:ln>
                <a:noFill/>
              </a:ln>
              <a:effectLst/>
              <a:uLnTx/>
              <a:uFillTx/>
              <a:cs typeface="Calibri"/>
            </a:endParaRPr>
          </a:p>
          <a:p>
            <a:pPr marL="0" indent="0">
              <a:buNone/>
              <a:defRPr/>
            </a:pPr>
            <a:r>
              <a:rPr kumimoji="0" lang="en-GB" sz="2800" b="0" i="0" u="none" strike="noStrike" kern="1200" cap="none" spc="0" normalizeH="0" baseline="0" noProof="0">
                <a:ln>
                  <a:noFill/>
                </a:ln>
                <a:solidFill>
                  <a:srgbClr val="7030A0"/>
                </a:solidFill>
                <a:effectLst/>
                <a:uLnTx/>
                <a:uFillTx/>
                <a:ea typeface="+mn-ea"/>
                <a:cs typeface="+mn-cs"/>
              </a:rPr>
              <a:t>Friday Morning at 8.20am</a:t>
            </a:r>
            <a:r>
              <a:rPr lang="en-GB">
                <a:solidFill>
                  <a:srgbClr val="7030A0"/>
                </a:solidFill>
              </a:rPr>
              <a:t> </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ea typeface="+mn-ea"/>
                <a:cs typeface="+mn-cs"/>
              </a:rPr>
              <a:t>Where?</a:t>
            </a:r>
            <a:endParaRPr lang="en-GB" sz="2800" b="0" i="0" u="none" strike="noStrike" kern="1200" cap="none" spc="0" normalizeH="0" baseline="0" noProof="0">
              <a:ln>
                <a:noFill/>
              </a:ln>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srgbClr val="7030A0"/>
                </a:solidFill>
                <a:effectLst/>
                <a:uLnTx/>
                <a:uFillTx/>
                <a:ea typeface="+mn-ea"/>
                <a:cs typeface="+mn-cs"/>
              </a:rPr>
              <a:t>In the School Chapel. See you there!</a:t>
            </a:r>
            <a:endParaRPr lang="en-GB" sz="2800" b="0" i="0" u="none" strike="noStrike" kern="1200" cap="none" spc="0" normalizeH="0" baseline="0" noProof="0">
              <a:ln>
                <a:noFill/>
              </a:ln>
              <a:solidFill>
                <a:srgbClr val="7030A0"/>
              </a:solidFill>
              <a:effectLst/>
              <a:uLnTx/>
              <a:uFillTx/>
              <a:cs typeface="Calibri"/>
            </a:endParaRPr>
          </a:p>
        </p:txBody>
      </p:sp>
      <p:sp>
        <p:nvSpPr>
          <p:cNvPr id="5" name="TextBox 4">
            <a:extLst>
              <a:ext uri="{FF2B5EF4-FFF2-40B4-BE49-F238E27FC236}">
                <a16:creationId xmlns:a16="http://schemas.microsoft.com/office/drawing/2014/main" id="{DE1C7F65-56A5-429D-8395-045267966A57}"/>
              </a:ext>
            </a:extLst>
          </p:cNvPr>
          <p:cNvSpPr txBox="1"/>
          <p:nvPr/>
        </p:nvSpPr>
        <p:spPr>
          <a:xfrm rot="706624">
            <a:off x="7052390" y="3010341"/>
            <a:ext cx="4535978"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ea typeface="+mn-ea"/>
                <a:cs typeface="+mn-cs"/>
              </a:rPr>
              <a:t>ALL ARE MOST WELCOME.</a:t>
            </a:r>
          </a:p>
        </p:txBody>
      </p:sp>
      <p:sp>
        <p:nvSpPr>
          <p:cNvPr id="7" name="TextBox 6">
            <a:extLst>
              <a:ext uri="{FF2B5EF4-FFF2-40B4-BE49-F238E27FC236}">
                <a16:creationId xmlns:a16="http://schemas.microsoft.com/office/drawing/2014/main" id="{DE1C7F65-56A5-429D-8395-045267966A57}"/>
              </a:ext>
            </a:extLst>
          </p:cNvPr>
          <p:cNvSpPr txBox="1"/>
          <p:nvPr/>
        </p:nvSpPr>
        <p:spPr>
          <a:xfrm rot="21205681">
            <a:off x="4967204" y="4222666"/>
            <a:ext cx="5160998" cy="83099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ED7D31"/>
                </a:solidFill>
                <a:effectLst/>
                <a:uLnTx/>
                <a:uFillTx/>
                <a:ea typeface="+mn-ea"/>
                <a:cs typeface="+mn-cs"/>
              </a:rPr>
              <a:t>ALL WORDS ARE DISPLAYED ON THE SCREEN.</a:t>
            </a:r>
          </a:p>
        </p:txBody>
      </p:sp>
    </p:spTree>
    <p:extLst>
      <p:ext uri="{BB962C8B-B14F-4D97-AF65-F5344CB8AC3E}">
        <p14:creationId xmlns:p14="http://schemas.microsoft.com/office/powerpoint/2010/main" val="15437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461665"/>
          </a:xfrm>
          <a:prstGeom prst="rect">
            <a:avLst/>
          </a:prstGeom>
          <a:solidFill>
            <a:schemeClr val="tx1"/>
          </a:solidFill>
        </p:spPr>
        <p:txBody>
          <a:bodyPr wrap="square" lIns="91440" tIns="45720" rIns="91440" bIns="45720" rtlCol="0" anchor="t">
            <a:spAutoFit/>
          </a:bodyPr>
          <a:lstStyle/>
          <a:p>
            <a:pPr algn="ctr">
              <a:defRPr/>
            </a:pPr>
            <a:r>
              <a:rPr lang="en-GB" sz="2400" b="1">
                <a:solidFill>
                  <a:schemeClr val="bg1"/>
                </a:solidFill>
              </a:rPr>
              <a:t>Lunchtime events: </a:t>
            </a:r>
            <a:r>
              <a:rPr kumimoji="0" lang="en-GB" sz="2400" b="1" i="0" u="none" strike="noStrike" kern="1200" cap="none" spc="0" normalizeH="0" baseline="0" noProof="0">
                <a:ln>
                  <a:noFill/>
                </a:ln>
                <a:solidFill>
                  <a:schemeClr val="bg1"/>
                </a:solidFill>
                <a:effectLst/>
                <a:uLnTx/>
                <a:uFillTx/>
              </a:rPr>
              <a:t>All are welcome.</a:t>
            </a:r>
            <a:r>
              <a:rPr kumimoji="0" lang="en-GB" sz="2400" b="1" i="0" u="none" strike="noStrike" kern="1200" cap="none" spc="0" normalizeH="0" baseline="0" noProof="0">
                <a:ln>
                  <a:noFill/>
                </a:ln>
                <a:effectLst/>
                <a:uLnTx/>
                <a:uFillTx/>
              </a:rPr>
              <a:t>.</a:t>
            </a:r>
          </a:p>
        </p:txBody>
      </p:sp>
      <p:sp>
        <p:nvSpPr>
          <p:cNvPr id="15" name="Star: 5 Points 14">
            <a:extLst>
              <a:ext uri="{FF2B5EF4-FFF2-40B4-BE49-F238E27FC236}">
                <a16:creationId xmlns:a16="http://schemas.microsoft.com/office/drawing/2014/main" id="{2D31700D-6DB3-F616-E23A-7D034EC6B569}"/>
              </a:ext>
            </a:extLst>
          </p:cNvPr>
          <p:cNvSpPr/>
          <p:nvPr/>
        </p:nvSpPr>
        <p:spPr>
          <a:xfrm>
            <a:off x="560719" y="376149"/>
            <a:ext cx="4758903" cy="3105507"/>
          </a:xfrm>
          <a:prstGeom prst="star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latin typeface="Rockwell"/>
                <a:cs typeface="Calibri"/>
              </a:rPr>
              <a:t>Crafts and Mindfulness</a:t>
            </a:r>
          </a:p>
          <a:p>
            <a:pPr algn="ctr"/>
            <a:r>
              <a:rPr lang="en-US" sz="2000">
                <a:solidFill>
                  <a:schemeClr val="tx1"/>
                </a:solidFill>
                <a:latin typeface="Rockwell"/>
                <a:cs typeface="Calibri"/>
              </a:rPr>
              <a:t>(Mondays in the chapel)</a:t>
            </a:r>
          </a:p>
        </p:txBody>
      </p:sp>
      <p:sp>
        <p:nvSpPr>
          <p:cNvPr id="16" name="Pentagon 15">
            <a:extLst>
              <a:ext uri="{FF2B5EF4-FFF2-40B4-BE49-F238E27FC236}">
                <a16:creationId xmlns:a16="http://schemas.microsoft.com/office/drawing/2014/main" id="{247D3433-FF08-4382-9792-FE3F0EABD678}"/>
              </a:ext>
            </a:extLst>
          </p:cNvPr>
          <p:cNvSpPr/>
          <p:nvPr/>
        </p:nvSpPr>
        <p:spPr>
          <a:xfrm>
            <a:off x="7722943" y="320257"/>
            <a:ext cx="3594338" cy="2932979"/>
          </a:xfrm>
          <a:prstGeom prst="pent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Islamic Union</a:t>
            </a:r>
            <a:endParaRPr lang="en-US"/>
          </a:p>
          <a:p>
            <a:pPr algn="ctr"/>
            <a:r>
              <a:rPr lang="en-US" sz="2400">
                <a:latin typeface="Rockwell"/>
                <a:cs typeface="Calibri"/>
              </a:rPr>
              <a:t>(Tuesday G15)</a:t>
            </a:r>
          </a:p>
        </p:txBody>
      </p:sp>
      <p:sp>
        <p:nvSpPr>
          <p:cNvPr id="17" name="Speech Bubble: Rectangle 16">
            <a:extLst>
              <a:ext uri="{FF2B5EF4-FFF2-40B4-BE49-F238E27FC236}">
                <a16:creationId xmlns:a16="http://schemas.microsoft.com/office/drawing/2014/main" id="{C7358413-7602-048D-7285-42419BD44410}"/>
              </a:ext>
            </a:extLst>
          </p:cNvPr>
          <p:cNvSpPr/>
          <p:nvPr/>
        </p:nvSpPr>
        <p:spPr>
          <a:xfrm rot="21360000">
            <a:off x="4667152" y="4254806"/>
            <a:ext cx="3637470" cy="1682150"/>
          </a:xfrm>
          <a:prstGeom prst="wedge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Christian Union</a:t>
            </a:r>
          </a:p>
          <a:p>
            <a:pPr algn="ctr"/>
            <a:r>
              <a:rPr lang="en-US" sz="2400">
                <a:latin typeface="Rockwell"/>
                <a:cs typeface="Calibri"/>
              </a:rPr>
              <a:t>(Tuesdays in G16)</a:t>
            </a:r>
          </a:p>
        </p:txBody>
      </p:sp>
    </p:spTree>
    <p:extLst>
      <p:ext uri="{BB962C8B-B14F-4D97-AF65-F5344CB8AC3E}">
        <p14:creationId xmlns:p14="http://schemas.microsoft.com/office/powerpoint/2010/main" val="179866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5 Ways to Improve Family Relationships">
            <a:extLst>
              <a:ext uri="{FF2B5EF4-FFF2-40B4-BE49-F238E27FC236}">
                <a16:creationId xmlns:a16="http://schemas.microsoft.com/office/drawing/2014/main" id="{8D453465-64FF-CF31-8DFA-AE72E56D7994}"/>
              </a:ext>
            </a:extLst>
          </p:cNvPr>
          <p:cNvPicPr>
            <a:picLocks noChangeAspect="1"/>
          </p:cNvPicPr>
          <p:nvPr/>
        </p:nvPicPr>
        <p:blipFill rotWithShape="1">
          <a:blip r:embed="rId2"/>
          <a:srcRect t="8877" b="5572"/>
          <a:stretch/>
        </p:blipFill>
        <p:spPr>
          <a:xfrm>
            <a:off x="20" y="-22"/>
            <a:ext cx="12191977" cy="6858022"/>
          </a:xfrm>
          <a:prstGeom prst="rect">
            <a:avLst/>
          </a:prstGeom>
        </p:spPr>
      </p:pic>
      <p:sp>
        <p:nvSpPr>
          <p:cNvPr id="2" name="Title 1"/>
          <p:cNvSpPr>
            <a:spLocks noGrp="1"/>
          </p:cNvSpPr>
          <p:nvPr>
            <p:ph type="ctrTitle"/>
          </p:nvPr>
        </p:nvSpPr>
        <p:spPr>
          <a:xfrm>
            <a:off x="815" y="5169563"/>
            <a:ext cx="5452529" cy="3569242"/>
          </a:xfrm>
        </p:spPr>
        <p:txBody>
          <a:bodyPr anchor="t">
            <a:normAutofit/>
          </a:bodyPr>
          <a:lstStyle/>
          <a:p>
            <a:pPr algn="l"/>
            <a:r>
              <a:rPr lang="en-US" sz="5200">
                <a:solidFill>
                  <a:srgbClr val="FFFFFF"/>
                </a:solidFill>
              </a:rPr>
              <a:t>FAMILY</a:t>
            </a:r>
          </a:p>
        </p:txBody>
      </p:sp>
      <p:sp>
        <p:nvSpPr>
          <p:cNvPr id="3" name="Subtitle 2"/>
          <p:cNvSpPr>
            <a:spLocks noGrp="1"/>
          </p:cNvSpPr>
          <p:nvPr>
            <p:ph type="subTitle" idx="1"/>
          </p:nvPr>
        </p:nvSpPr>
        <p:spPr>
          <a:xfrm>
            <a:off x="815" y="5276314"/>
            <a:ext cx="5449479" cy="1578054"/>
          </a:xfrm>
        </p:spPr>
        <p:txBody>
          <a:bodyPr anchor="b">
            <a:normAutofit/>
          </a:bodyPr>
          <a:lstStyle/>
          <a:p>
            <a:pPr algn="l"/>
            <a:r>
              <a:rPr lang="en-US">
                <a:solidFill>
                  <a:srgbClr val="FFFFFF"/>
                </a:solidFill>
              </a:rPr>
              <a:t>Thoughts and Prayers</a:t>
            </a:r>
          </a:p>
          <a:p>
            <a:pPr algn="l"/>
            <a:r>
              <a:rPr lang="en-US">
                <a:solidFill>
                  <a:srgbClr val="FFFFFF"/>
                </a:solidFill>
              </a:rPr>
              <a:t>Monday 10th June – Friday 14th June</a:t>
            </a:r>
          </a:p>
        </p:txBody>
      </p:sp>
    </p:spTree>
    <p:extLst>
      <p:ext uri="{BB962C8B-B14F-4D97-AF65-F5344CB8AC3E}">
        <p14:creationId xmlns:p14="http://schemas.microsoft.com/office/powerpoint/2010/main" val="59784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67AE3-DD50-8E58-7036-3C5BCE94D15B}"/>
              </a:ext>
            </a:extLst>
          </p:cNvPr>
          <p:cNvSpPr>
            <a:spLocks noGrp="1"/>
          </p:cNvSpPr>
          <p:nvPr>
            <p:ph type="title"/>
          </p:nvPr>
        </p:nvSpPr>
        <p:spPr>
          <a:xfrm>
            <a:off x="5297762" y="329184"/>
            <a:ext cx="6251110" cy="1783080"/>
          </a:xfrm>
        </p:spPr>
        <p:txBody>
          <a:bodyPr anchor="b">
            <a:normAutofit fontScale="90000"/>
          </a:bodyPr>
          <a:lstStyle/>
          <a:p>
            <a:r>
              <a:rPr lang="en-US" sz="5400">
                <a:latin typeface="Modern Love"/>
              </a:rPr>
              <a:t>Is there such a thing as a perfect family?</a:t>
            </a:r>
          </a:p>
        </p:txBody>
      </p:sp>
      <p:pic>
        <p:nvPicPr>
          <p:cNvPr id="4" name="Picture 3" descr="Family Poster">
            <a:extLst>
              <a:ext uri="{FF2B5EF4-FFF2-40B4-BE49-F238E27FC236}">
                <a16:creationId xmlns:a16="http://schemas.microsoft.com/office/drawing/2014/main" id="{017B052A-405F-F61D-05A6-50F02055B651}"/>
              </a:ext>
            </a:extLst>
          </p:cNvPr>
          <p:cNvPicPr>
            <a:picLocks noChangeAspect="1"/>
          </p:cNvPicPr>
          <p:nvPr/>
        </p:nvPicPr>
        <p:blipFill rotWithShape="1">
          <a:blip r:embed="rId2"/>
          <a:srcRect l="718" r="4301"/>
          <a:stretch/>
        </p:blipFill>
        <p:spPr>
          <a:xfrm>
            <a:off x="340896" y="1223220"/>
            <a:ext cx="4657344" cy="5263806"/>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93DD1A42-772E-6E7F-5FA0-A2F35CDDA2E3}"/>
              </a:ext>
            </a:extLst>
          </p:cNvPr>
          <p:cNvSpPr>
            <a:spLocks noGrp="1"/>
          </p:cNvSpPr>
          <p:nvPr>
            <p:ph idx="1"/>
          </p:nvPr>
        </p:nvSpPr>
        <p:spPr>
          <a:xfrm>
            <a:off x="5297762" y="2706624"/>
            <a:ext cx="6251110" cy="3483864"/>
          </a:xfrm>
        </p:spPr>
        <p:txBody>
          <a:bodyPr vert="horz" lIns="91440" tIns="45720" rIns="91440" bIns="45720" rtlCol="0" anchor="t">
            <a:normAutofit/>
          </a:bodyPr>
          <a:lstStyle/>
          <a:p>
            <a:pPr marL="0" indent="0">
              <a:buNone/>
            </a:pPr>
            <a:r>
              <a:rPr lang="en-US" sz="1900">
                <a:latin typeface="Calibri"/>
                <a:ea typeface="Calibri"/>
                <a:cs typeface="Calibri"/>
              </a:rPr>
              <a:t>For some of us, a secure, happy, home life may be what we are privileged to enjoy. That is wonderful and perhaps we need to remind ourselves how fortunate we are!</a:t>
            </a:r>
            <a:endParaRPr lang="en-US" sz="1900"/>
          </a:p>
          <a:p>
            <a:pPr marL="0" indent="0">
              <a:buNone/>
            </a:pPr>
            <a:r>
              <a:rPr lang="en-US" sz="1900">
                <a:latin typeface="Calibri"/>
                <a:ea typeface="Calibri"/>
                <a:cs typeface="Calibri"/>
              </a:rPr>
              <a:t>But sadly, the reality is often very different. Some of us have to live with the realities of sibling rivalry, marriage break-up and unrealistic parental expectations. Some of us have to live with the consequences of illness, emotional stress and financial concerns. Some of us do not live with our birth families.</a:t>
            </a:r>
            <a:endParaRPr lang="en-US" sz="1900"/>
          </a:p>
          <a:p>
            <a:pPr marL="0" indent="0">
              <a:buNone/>
            </a:pPr>
            <a:r>
              <a:rPr lang="en-US" sz="1900">
                <a:latin typeface="Calibri"/>
                <a:ea typeface="Calibri"/>
                <a:cs typeface="Calibri"/>
              </a:rPr>
              <a:t>All of our experiences of family life are important and valid. They shape us and form us.</a:t>
            </a:r>
            <a:endParaRPr lang="en-US" sz="1900"/>
          </a:p>
          <a:p>
            <a:endParaRPr lang="en-US" sz="1900"/>
          </a:p>
        </p:txBody>
      </p:sp>
    </p:spTree>
    <p:extLst>
      <p:ext uri="{BB962C8B-B14F-4D97-AF65-F5344CB8AC3E}">
        <p14:creationId xmlns:p14="http://schemas.microsoft.com/office/powerpoint/2010/main" val="75842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0785-C1F7-9B75-CD6C-AD4A77463A55}"/>
              </a:ext>
            </a:extLst>
          </p:cNvPr>
          <p:cNvSpPr>
            <a:spLocks noGrp="1"/>
          </p:cNvSpPr>
          <p:nvPr>
            <p:ph type="title"/>
          </p:nvPr>
        </p:nvSpPr>
        <p:spPr>
          <a:xfrm>
            <a:off x="484044" y="648701"/>
            <a:ext cx="4310350" cy="1691530"/>
          </a:xfrm>
        </p:spPr>
        <p:txBody>
          <a:bodyPr anchor="b">
            <a:normAutofit/>
          </a:bodyPr>
          <a:lstStyle/>
          <a:p>
            <a:r>
              <a:rPr lang="en-US" sz="5400">
                <a:latin typeface="Modern Love"/>
              </a:rPr>
              <a:t>Family Tree</a:t>
            </a:r>
          </a:p>
        </p:txBody>
      </p:sp>
      <p:sp>
        <p:nvSpPr>
          <p:cNvPr id="8" name="Content Placeholder 7">
            <a:extLst>
              <a:ext uri="{FF2B5EF4-FFF2-40B4-BE49-F238E27FC236}">
                <a16:creationId xmlns:a16="http://schemas.microsoft.com/office/drawing/2014/main" id="{B10B1F8D-0A55-D14E-D115-3B44829EA7F2}"/>
              </a:ext>
            </a:extLst>
          </p:cNvPr>
          <p:cNvSpPr>
            <a:spLocks noGrp="1"/>
          </p:cNvSpPr>
          <p:nvPr>
            <p:ph idx="1"/>
          </p:nvPr>
        </p:nvSpPr>
        <p:spPr>
          <a:xfrm>
            <a:off x="630936" y="2807208"/>
            <a:ext cx="3429000" cy="3410712"/>
          </a:xfrm>
        </p:spPr>
        <p:txBody>
          <a:bodyPr anchor="t">
            <a:normAutofit/>
          </a:bodyPr>
          <a:lstStyle/>
          <a:p>
            <a:pPr marL="0" indent="0">
              <a:buNone/>
            </a:pPr>
            <a:r>
              <a:rPr lang="en-US" sz="2200"/>
              <a:t>Draw a simple outline of a tree and write down every name that you consider to be family. This could be people that are unrelated to you.</a:t>
            </a:r>
            <a:endParaRPr lang="en-US"/>
          </a:p>
          <a:p>
            <a:pPr marL="0" indent="0">
              <a:buNone/>
            </a:pPr>
            <a:endParaRPr lang="en-US" sz="2200"/>
          </a:p>
          <a:p>
            <a:pPr marL="0" indent="0">
              <a:buNone/>
            </a:pPr>
            <a:r>
              <a:rPr lang="en-US" sz="2200"/>
              <a:t>As you write each name, pray for them</a:t>
            </a:r>
          </a:p>
        </p:txBody>
      </p:sp>
      <p:pic>
        <p:nvPicPr>
          <p:cNvPr id="4" name="Content Placeholder 3" descr="A drawing of a tree with many rectangles&#10;&#10;Description automatically generated">
            <a:extLst>
              <a:ext uri="{FF2B5EF4-FFF2-40B4-BE49-F238E27FC236}">
                <a16:creationId xmlns:a16="http://schemas.microsoft.com/office/drawing/2014/main" id="{B594BABD-1F42-6C57-9FA2-0B96B8FF640F}"/>
              </a:ext>
            </a:extLst>
          </p:cNvPr>
          <p:cNvPicPr>
            <a:picLocks noChangeAspect="1"/>
          </p:cNvPicPr>
          <p:nvPr/>
        </p:nvPicPr>
        <p:blipFill>
          <a:blip r:embed="rId2"/>
          <a:stretch>
            <a:fillRect/>
          </a:stretch>
        </p:blipFill>
        <p:spPr>
          <a:xfrm>
            <a:off x="4654296" y="665040"/>
            <a:ext cx="6903720" cy="5527919"/>
          </a:xfrm>
          <a:prstGeom prst="rect">
            <a:avLst/>
          </a:prstGeom>
        </p:spPr>
      </p:pic>
    </p:spTree>
    <p:extLst>
      <p:ext uri="{BB962C8B-B14F-4D97-AF65-F5344CB8AC3E}">
        <p14:creationId xmlns:p14="http://schemas.microsoft.com/office/powerpoint/2010/main" val="424439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F308-E36B-665E-A63A-B237B2E05768}"/>
              </a:ext>
            </a:extLst>
          </p:cNvPr>
          <p:cNvSpPr>
            <a:spLocks noGrp="1"/>
          </p:cNvSpPr>
          <p:nvPr>
            <p:ph type="title"/>
          </p:nvPr>
        </p:nvSpPr>
        <p:spPr>
          <a:xfrm>
            <a:off x="6513788" y="365125"/>
            <a:ext cx="4840010" cy="1807305"/>
          </a:xfrm>
        </p:spPr>
        <p:txBody>
          <a:bodyPr>
            <a:normAutofit/>
          </a:bodyPr>
          <a:lstStyle/>
          <a:p>
            <a:r>
              <a:rPr lang="en-US">
                <a:latin typeface="Modern Love"/>
              </a:rPr>
              <a:t>Let Us Pray</a:t>
            </a:r>
          </a:p>
        </p:txBody>
      </p:sp>
      <p:pic>
        <p:nvPicPr>
          <p:cNvPr id="5" name="Picture 4" descr="A hand of two adults and a kid on top of each other">
            <a:extLst>
              <a:ext uri="{FF2B5EF4-FFF2-40B4-BE49-F238E27FC236}">
                <a16:creationId xmlns:a16="http://schemas.microsoft.com/office/drawing/2014/main" id="{BAE39189-F2F1-04C0-2BF2-47E0D5440D25}"/>
              </a:ext>
            </a:extLst>
          </p:cNvPr>
          <p:cNvPicPr>
            <a:picLocks noChangeAspect="1"/>
          </p:cNvPicPr>
          <p:nvPr/>
        </p:nvPicPr>
        <p:blipFill rotWithShape="1">
          <a:blip r:embed="rId2"/>
          <a:srcRect l="24078" r="16475" b="-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AFE3EF5-4937-12A6-9BDA-9D16DC5E5184}"/>
              </a:ext>
            </a:extLst>
          </p:cNvPr>
          <p:cNvSpPr>
            <a:spLocks noGrp="1"/>
          </p:cNvSpPr>
          <p:nvPr>
            <p:ph idx="1"/>
          </p:nvPr>
        </p:nvSpPr>
        <p:spPr>
          <a:xfrm>
            <a:off x="6513788" y="2333297"/>
            <a:ext cx="4840010" cy="3843666"/>
          </a:xfrm>
        </p:spPr>
        <p:txBody>
          <a:bodyPr vert="horz" lIns="91440" tIns="45720" rIns="91440" bIns="45720" rtlCol="0">
            <a:normAutofit/>
          </a:bodyPr>
          <a:lstStyle/>
          <a:p>
            <a:pPr marL="0" indent="0">
              <a:buNone/>
            </a:pPr>
            <a:r>
              <a:rPr lang="en-US" sz="1400">
                <a:ea typeface="+mn-lt"/>
                <a:cs typeface="+mn-lt"/>
              </a:rPr>
              <a:t>Dear God,</a:t>
            </a:r>
            <a:endParaRPr lang="en-US" sz="1400"/>
          </a:p>
          <a:p>
            <a:pPr marL="0" indent="0">
              <a:buNone/>
            </a:pPr>
            <a:r>
              <a:rPr lang="en-US" sz="1400">
                <a:ea typeface="+mn-lt"/>
                <a:cs typeface="+mn-lt"/>
              </a:rPr>
              <a:t>We ask for Your blessings upon all families, in every form they take.</a:t>
            </a:r>
            <a:endParaRPr lang="en-US" sz="1400"/>
          </a:p>
          <a:p>
            <a:pPr marL="0" indent="0">
              <a:buNone/>
            </a:pPr>
            <a:r>
              <a:rPr lang="en-US" sz="1400">
                <a:ea typeface="+mn-lt"/>
                <a:cs typeface="+mn-lt"/>
              </a:rPr>
              <a:t>For traditional families, may they be bound by love and understanding.</a:t>
            </a:r>
            <a:endParaRPr lang="en-US" sz="1400"/>
          </a:p>
          <a:p>
            <a:pPr marL="0" indent="0">
              <a:buNone/>
            </a:pPr>
            <a:r>
              <a:rPr lang="en-US" sz="1400">
                <a:ea typeface="+mn-lt"/>
                <a:cs typeface="+mn-lt"/>
              </a:rPr>
              <a:t>For single-parent families, grant strength and resilience.</a:t>
            </a:r>
            <a:endParaRPr lang="en-US" sz="1400"/>
          </a:p>
          <a:p>
            <a:pPr marL="0" indent="0">
              <a:buNone/>
            </a:pPr>
            <a:r>
              <a:rPr lang="en-US" sz="1400">
                <a:ea typeface="+mn-lt"/>
                <a:cs typeface="+mn-lt"/>
              </a:rPr>
              <a:t>For blended families, foster unity and harmony.</a:t>
            </a:r>
            <a:endParaRPr lang="en-US" sz="1400"/>
          </a:p>
          <a:p>
            <a:pPr marL="0" indent="0">
              <a:buNone/>
            </a:pPr>
            <a:r>
              <a:rPr lang="en-US" sz="1400">
                <a:ea typeface="+mn-lt"/>
                <a:cs typeface="+mn-lt"/>
              </a:rPr>
              <a:t>For extended families, ensure connection and support.</a:t>
            </a:r>
            <a:endParaRPr lang="en-US" sz="1400"/>
          </a:p>
          <a:p>
            <a:pPr marL="0" indent="0">
              <a:buNone/>
            </a:pPr>
            <a:r>
              <a:rPr lang="en-US" sz="1400">
                <a:ea typeface="+mn-lt"/>
                <a:cs typeface="+mn-lt"/>
              </a:rPr>
              <a:t>For chosen families, bless them with acceptance and unwavering support.</a:t>
            </a:r>
            <a:endParaRPr lang="en-US" sz="1400"/>
          </a:p>
          <a:p>
            <a:pPr marL="0" indent="0">
              <a:buNone/>
            </a:pPr>
            <a:r>
              <a:rPr lang="en-US" sz="1400">
                <a:ea typeface="+mn-lt"/>
                <a:cs typeface="+mn-lt"/>
              </a:rPr>
              <a:t>May every family feel Your presence, find joy in togetherness, and grow in love.</a:t>
            </a:r>
            <a:endParaRPr lang="en-US" sz="1400"/>
          </a:p>
          <a:p>
            <a:pPr marL="0" indent="0">
              <a:buNone/>
            </a:pPr>
            <a:r>
              <a:rPr lang="en-US" sz="1400">
                <a:ea typeface="+mn-lt"/>
                <a:cs typeface="+mn-lt"/>
              </a:rPr>
              <a:t>Amen.</a:t>
            </a:r>
            <a:endParaRPr lang="en-US" sz="1400"/>
          </a:p>
        </p:txBody>
      </p:sp>
    </p:spTree>
    <p:extLst>
      <p:ext uri="{BB962C8B-B14F-4D97-AF65-F5344CB8AC3E}">
        <p14:creationId xmlns:p14="http://schemas.microsoft.com/office/powerpoint/2010/main" val="164021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5 Ways to Improve Family Relationships">
            <a:extLst>
              <a:ext uri="{FF2B5EF4-FFF2-40B4-BE49-F238E27FC236}">
                <a16:creationId xmlns:a16="http://schemas.microsoft.com/office/drawing/2014/main" id="{8D453465-64FF-CF31-8DFA-AE72E56D7994}"/>
              </a:ext>
            </a:extLst>
          </p:cNvPr>
          <p:cNvPicPr>
            <a:picLocks noChangeAspect="1"/>
          </p:cNvPicPr>
          <p:nvPr/>
        </p:nvPicPr>
        <p:blipFill rotWithShape="1">
          <a:blip r:embed="rId2"/>
          <a:srcRect t="8877" b="5572"/>
          <a:stretch/>
        </p:blipFill>
        <p:spPr>
          <a:xfrm>
            <a:off x="20" y="-22"/>
            <a:ext cx="12191977" cy="6858022"/>
          </a:xfrm>
          <a:prstGeom prst="rect">
            <a:avLst/>
          </a:prstGeom>
        </p:spPr>
      </p:pic>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15" y="5169563"/>
            <a:ext cx="5452529" cy="3569242"/>
          </a:xfrm>
        </p:spPr>
        <p:txBody>
          <a:bodyPr anchor="t">
            <a:normAutofit/>
          </a:bodyPr>
          <a:lstStyle/>
          <a:p>
            <a:pPr algn="l"/>
            <a:r>
              <a:rPr lang="en-US" sz="5200">
                <a:solidFill>
                  <a:srgbClr val="FFFFFF"/>
                </a:solidFill>
              </a:rPr>
              <a:t>FAMILY</a:t>
            </a:r>
          </a:p>
        </p:txBody>
      </p:sp>
      <p:sp>
        <p:nvSpPr>
          <p:cNvPr id="3" name="Subtitle 2"/>
          <p:cNvSpPr>
            <a:spLocks noGrp="1"/>
          </p:cNvSpPr>
          <p:nvPr>
            <p:ph type="subTitle" idx="1"/>
          </p:nvPr>
        </p:nvSpPr>
        <p:spPr>
          <a:xfrm>
            <a:off x="815" y="5276314"/>
            <a:ext cx="5449479" cy="1578054"/>
          </a:xfrm>
        </p:spPr>
        <p:txBody>
          <a:bodyPr anchor="b">
            <a:normAutofit/>
          </a:bodyPr>
          <a:lstStyle/>
          <a:p>
            <a:pPr algn="l"/>
            <a:r>
              <a:rPr lang="en-US">
                <a:solidFill>
                  <a:srgbClr val="FFFFFF"/>
                </a:solidFill>
              </a:rPr>
              <a:t>Thoughts and Prayers</a:t>
            </a:r>
          </a:p>
          <a:p>
            <a:pPr algn="l"/>
            <a:r>
              <a:rPr lang="en-US">
                <a:solidFill>
                  <a:srgbClr val="FFFFFF"/>
                </a:solidFill>
              </a:rPr>
              <a:t>Monday 10th June – Friday 14th June</a:t>
            </a: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055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23</Slides>
  <Notes>0</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FAMILY</vt:lpstr>
      <vt:lpstr>PowerPoint Presentation</vt:lpstr>
      <vt:lpstr>PowerPoint Presentation</vt:lpstr>
      <vt:lpstr>PowerPoint Presentation</vt:lpstr>
      <vt:lpstr>FAMILY</vt:lpstr>
      <vt:lpstr>Is there such a thing as a perfect family?</vt:lpstr>
      <vt:lpstr>Family Tree</vt:lpstr>
      <vt:lpstr>Let Us Pray</vt:lpstr>
      <vt:lpstr>FAMILY</vt:lpstr>
      <vt:lpstr>PowerPoint Presentation</vt:lpstr>
      <vt:lpstr>PowerPoint Presentation</vt:lpstr>
      <vt:lpstr>PowerPoint Presentation</vt:lpstr>
      <vt:lpstr>PowerPoint Presentation</vt:lpstr>
      <vt:lpstr>PowerPoint Presentation</vt:lpstr>
      <vt:lpstr>FAMILY</vt:lpstr>
      <vt:lpstr>Our Scripture This Week</vt:lpstr>
      <vt:lpstr>Summary Of The Story</vt:lpstr>
      <vt:lpstr>PowerPoint Presentation</vt:lpstr>
      <vt:lpstr>Let Us Pray</vt:lpstr>
      <vt:lpstr>FAMILY</vt:lpstr>
      <vt:lpstr>Family traditions vary widely across different cultures, reflecting unique values, beliefs, and customs. Here are some examples from various cultures around the world</vt:lpstr>
      <vt:lpstr>Family Traditions</vt:lpstr>
      <vt:lpstr>Let Us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cp:revision>
  <dcterms:created xsi:type="dcterms:W3CDTF">2024-06-04T12:15:21Z</dcterms:created>
  <dcterms:modified xsi:type="dcterms:W3CDTF">2024-06-11T13:59:00Z</dcterms:modified>
</cp:coreProperties>
</file>