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45" r:id="rId5"/>
    <p:sldId id="288" r:id="rId6"/>
    <p:sldId id="287" r:id="rId7"/>
    <p:sldId id="286" r:id="rId8"/>
    <p:sldId id="349" r:id="rId9"/>
    <p:sldId id="350" r:id="rId10"/>
    <p:sldId id="283" r:id="rId11"/>
    <p:sldId id="346" r:id="rId12"/>
    <p:sldId id="351" r:id="rId13"/>
    <p:sldId id="352" r:id="rId14"/>
    <p:sldId id="353" r:id="rId15"/>
    <p:sldId id="290" r:id="rId16"/>
    <p:sldId id="347" r:id="rId17"/>
    <p:sldId id="355" r:id="rId18"/>
    <p:sldId id="354" r:id="rId19"/>
    <p:sldId id="257" r:id="rId20"/>
    <p:sldId id="348" r:id="rId21"/>
    <p:sldId id="357" r:id="rId22"/>
    <p:sldId id="356" r:id="rId23"/>
    <p:sldId id="26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45C3"/>
    <a:srgbClr val="FC3426"/>
    <a:srgbClr val="00A8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5/2/2024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ideo" Target="https://www.youtube.com/embed/UD3hLW6UpJk?feature=oembed"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ideo" Target="https://www.youtube.com/embed/rWt76WqRCVs?feature=oembed" TargetMode="Externa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Home is Where the Heart Is – Concordia Group Delivers">
            <a:extLst>
              <a:ext uri="{FF2B5EF4-FFF2-40B4-BE49-F238E27FC236}">
                <a16:creationId xmlns:a16="http://schemas.microsoft.com/office/drawing/2014/main" id="{1136CD38-B423-DC83-36F9-5A115B84965A}"/>
              </a:ext>
            </a:extLst>
          </p:cNvPr>
          <p:cNvPicPr>
            <a:picLocks noChangeAspect="1"/>
          </p:cNvPicPr>
          <p:nvPr/>
        </p:nvPicPr>
        <p:blipFill>
          <a:blip r:embed="rId2"/>
          <a:stretch>
            <a:fillRect/>
          </a:stretch>
        </p:blipFill>
        <p:spPr>
          <a:xfrm>
            <a:off x="2454780" y="643466"/>
            <a:ext cx="7282440" cy="5571067"/>
          </a:xfrm>
          <a:prstGeom prst="rect">
            <a:avLst/>
          </a:prstGeom>
        </p:spPr>
      </p:pic>
      <p:sp>
        <p:nvSpPr>
          <p:cNvPr id="3" name="TextBox 2">
            <a:extLst>
              <a:ext uri="{FF2B5EF4-FFF2-40B4-BE49-F238E27FC236}">
                <a16:creationId xmlns:a16="http://schemas.microsoft.com/office/drawing/2014/main" id="{A4710E43-2A9E-7450-2FDB-CABA8F27EF1B}"/>
              </a:ext>
            </a:extLst>
          </p:cNvPr>
          <p:cNvSpPr txBox="1"/>
          <p:nvPr/>
        </p:nvSpPr>
        <p:spPr>
          <a:xfrm>
            <a:off x="-3195" y="-1596"/>
            <a:ext cx="12215322" cy="646331"/>
          </a:xfrm>
          <a:prstGeom prst="rect">
            <a:avLst/>
          </a:prstGeom>
          <a:solidFill>
            <a:schemeClr val="accent6">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latin typeface="Calibri"/>
                <a:ea typeface="Calibri"/>
                <a:cs typeface="Calibri"/>
              </a:rPr>
              <a:t>Theme of the week: HOME</a:t>
            </a:r>
            <a:endParaRPr lang="en-US" sz="3600"/>
          </a:p>
        </p:txBody>
      </p:sp>
      <p:sp>
        <p:nvSpPr>
          <p:cNvPr id="4" name="TextBox 3">
            <a:extLst>
              <a:ext uri="{FF2B5EF4-FFF2-40B4-BE49-F238E27FC236}">
                <a16:creationId xmlns:a16="http://schemas.microsoft.com/office/drawing/2014/main" id="{6DAF3AAD-315B-F25E-70EF-92CEF39DFB1B}"/>
              </a:ext>
            </a:extLst>
          </p:cNvPr>
          <p:cNvSpPr txBox="1"/>
          <p:nvPr/>
        </p:nvSpPr>
        <p:spPr>
          <a:xfrm>
            <a:off x="-3195" y="6209421"/>
            <a:ext cx="12215321" cy="646331"/>
          </a:xfrm>
          <a:prstGeom prst="rect">
            <a:avLst/>
          </a:prstGeom>
          <a:solidFill>
            <a:schemeClr val="accent6">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latin typeface="Calibri"/>
                <a:ea typeface="Calibri"/>
                <a:cs typeface="Calibri"/>
              </a:rPr>
              <a:t>Thoughts and Prayers: 29th April – 3rd May</a:t>
            </a:r>
            <a:endParaRPr lang="en-US"/>
          </a:p>
        </p:txBody>
      </p:sp>
    </p:spTree>
    <p:extLst>
      <p:ext uri="{BB962C8B-B14F-4D97-AF65-F5344CB8AC3E}">
        <p14:creationId xmlns:p14="http://schemas.microsoft.com/office/powerpoint/2010/main" val="1452685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60,100+ Tree Clipart Stock Illustrations, Royalty-Free Vector Graphics &amp; Clip  Art - iStock | Spring tree clipart, Family tree clipart, Christmas tree  clipart">
            <a:extLst>
              <a:ext uri="{FF2B5EF4-FFF2-40B4-BE49-F238E27FC236}">
                <a16:creationId xmlns:a16="http://schemas.microsoft.com/office/drawing/2014/main" id="{44C5B122-5425-E590-CF8B-A1576666E61D}"/>
              </a:ext>
            </a:extLst>
          </p:cNvPr>
          <p:cNvPicPr>
            <a:picLocks noChangeAspect="1"/>
          </p:cNvPicPr>
          <p:nvPr/>
        </p:nvPicPr>
        <p:blipFill rotWithShape="1">
          <a:blip r:embed="rId2"/>
          <a:srcRect r="5474" b="3650"/>
          <a:stretch/>
        </p:blipFill>
        <p:spPr>
          <a:xfrm>
            <a:off x="3682444" y="986690"/>
            <a:ext cx="4812150" cy="4884756"/>
          </a:xfrm>
          <a:prstGeom prst="rect">
            <a:avLst/>
          </a:prstGeom>
        </p:spPr>
      </p:pic>
      <p:sp>
        <p:nvSpPr>
          <p:cNvPr id="5" name="TextBox 4">
            <a:extLst>
              <a:ext uri="{FF2B5EF4-FFF2-40B4-BE49-F238E27FC236}">
                <a16:creationId xmlns:a16="http://schemas.microsoft.com/office/drawing/2014/main" id="{8EF0A610-372C-9DBE-395B-130B637D2F5B}"/>
              </a:ext>
            </a:extLst>
          </p:cNvPr>
          <p:cNvSpPr txBox="1"/>
          <p:nvPr/>
        </p:nvSpPr>
        <p:spPr>
          <a:xfrm>
            <a:off x="7714891" y="4983192"/>
            <a:ext cx="420968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D0D0D"/>
                </a:solidFill>
                <a:latin typeface="Calibri"/>
                <a:cs typeface="Calibri"/>
              </a:rPr>
              <a:t>Roots and Foundation:</a:t>
            </a:r>
            <a:r>
              <a:rPr lang="en-US" sz="2400">
                <a:solidFill>
                  <a:srgbClr val="0D0D0D"/>
                </a:solidFill>
                <a:latin typeface="Calibri"/>
                <a:cs typeface="Calibri"/>
              </a:rPr>
              <a:t> Like a tree's roots provide stability, our family, culture, and history shape our sense of belonging.</a:t>
            </a:r>
            <a:endParaRPr lang="en-US"/>
          </a:p>
        </p:txBody>
      </p:sp>
      <p:cxnSp>
        <p:nvCxnSpPr>
          <p:cNvPr id="6" name="Straight Arrow Connector 5">
            <a:extLst>
              <a:ext uri="{FF2B5EF4-FFF2-40B4-BE49-F238E27FC236}">
                <a16:creationId xmlns:a16="http://schemas.microsoft.com/office/drawing/2014/main" id="{72193885-0408-846C-C3B2-F1356F24849D}"/>
              </a:ext>
            </a:extLst>
          </p:cNvPr>
          <p:cNvCxnSpPr/>
          <p:nvPr/>
        </p:nvCxnSpPr>
        <p:spPr>
          <a:xfrm>
            <a:off x="7015512" y="5275853"/>
            <a:ext cx="646981" cy="531960"/>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AA778A67-3508-137B-B801-D827034BD456}"/>
              </a:ext>
            </a:extLst>
          </p:cNvPr>
          <p:cNvSpPr txBox="1"/>
          <p:nvPr/>
        </p:nvSpPr>
        <p:spPr>
          <a:xfrm>
            <a:off x="181155" y="4638136"/>
            <a:ext cx="455474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D0D0D"/>
                </a:solidFill>
                <a:latin typeface="Calibri"/>
                <a:cs typeface="Calibri"/>
              </a:rPr>
              <a:t>Growth and Change:</a:t>
            </a:r>
            <a:r>
              <a:rPr lang="en-US" sz="2400">
                <a:solidFill>
                  <a:srgbClr val="0D0D0D"/>
                </a:solidFill>
                <a:latin typeface="Calibri"/>
                <a:cs typeface="Calibri"/>
              </a:rPr>
              <a:t> Just as trees evolve through seasons, our homes adapt with us, reflecting our growth and experiences.</a:t>
            </a:r>
            <a:endParaRPr lang="en-US" sz="2400"/>
          </a:p>
        </p:txBody>
      </p:sp>
      <p:cxnSp>
        <p:nvCxnSpPr>
          <p:cNvPr id="8" name="Straight Arrow Connector 7">
            <a:extLst>
              <a:ext uri="{FF2B5EF4-FFF2-40B4-BE49-F238E27FC236}">
                <a16:creationId xmlns:a16="http://schemas.microsoft.com/office/drawing/2014/main" id="{515D98CB-9579-46EC-FAF7-688F761F0656}"/>
              </a:ext>
            </a:extLst>
          </p:cNvPr>
          <p:cNvCxnSpPr>
            <a:cxnSpLocks/>
          </p:cNvCxnSpPr>
          <p:nvPr/>
        </p:nvCxnSpPr>
        <p:spPr>
          <a:xfrm flipH="1">
            <a:off x="4053776" y="4283815"/>
            <a:ext cx="1351471" cy="402564"/>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605262A7-4681-BC7E-14EE-BAB53320CEBB}"/>
              </a:ext>
            </a:extLst>
          </p:cNvPr>
          <p:cNvSpPr txBox="1"/>
          <p:nvPr/>
        </p:nvSpPr>
        <p:spPr>
          <a:xfrm>
            <a:off x="8304363" y="2193985"/>
            <a:ext cx="389338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D0D0D"/>
                </a:solidFill>
                <a:latin typeface="Calibri"/>
                <a:cs typeface="Calibri"/>
              </a:rPr>
              <a:t>Shelter and Protection:</a:t>
            </a:r>
            <a:r>
              <a:rPr lang="en-US" sz="2400">
                <a:solidFill>
                  <a:srgbClr val="0D0D0D"/>
                </a:solidFill>
                <a:latin typeface="Calibri"/>
                <a:cs typeface="Calibri"/>
              </a:rPr>
              <a:t> Trees offer sanctuary, mirroring the safety and love we find in our homes.</a:t>
            </a:r>
            <a:endParaRPr lang="en-US"/>
          </a:p>
        </p:txBody>
      </p:sp>
      <p:cxnSp>
        <p:nvCxnSpPr>
          <p:cNvPr id="10" name="Straight Arrow Connector 9">
            <a:extLst>
              <a:ext uri="{FF2B5EF4-FFF2-40B4-BE49-F238E27FC236}">
                <a16:creationId xmlns:a16="http://schemas.microsoft.com/office/drawing/2014/main" id="{65BBADB8-BE02-F7EF-C63F-236683F5ABEE}"/>
              </a:ext>
            </a:extLst>
          </p:cNvPr>
          <p:cNvCxnSpPr>
            <a:cxnSpLocks/>
          </p:cNvCxnSpPr>
          <p:nvPr/>
        </p:nvCxnSpPr>
        <p:spPr>
          <a:xfrm flipV="1">
            <a:off x="7561852" y="2644795"/>
            <a:ext cx="733244" cy="143775"/>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C4E362F1-55B3-F3C3-0249-992B8F920AB4}"/>
              </a:ext>
            </a:extLst>
          </p:cNvPr>
          <p:cNvSpPr txBox="1"/>
          <p:nvPr/>
        </p:nvSpPr>
        <p:spPr>
          <a:xfrm>
            <a:off x="181155" y="2193985"/>
            <a:ext cx="4252822"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D0D0D"/>
                </a:solidFill>
                <a:latin typeface="Calibri"/>
                <a:cs typeface="Calibri"/>
              </a:rPr>
              <a:t>Nourishment and Sustenance:</a:t>
            </a:r>
            <a:r>
              <a:rPr lang="en-US" sz="2400">
                <a:solidFill>
                  <a:srgbClr val="0D0D0D"/>
                </a:solidFill>
                <a:latin typeface="Calibri"/>
                <a:cs typeface="Calibri"/>
              </a:rPr>
              <a:t> Trees provide sustenance; similarly, our homes nourish us emotionally, spiritually, and physically.</a:t>
            </a:r>
            <a:endParaRPr lang="en-US" sz="2400">
              <a:latin typeface="Calibri"/>
              <a:cs typeface="Calibri"/>
            </a:endParaRPr>
          </a:p>
        </p:txBody>
      </p:sp>
      <p:cxnSp>
        <p:nvCxnSpPr>
          <p:cNvPr id="12" name="Straight Arrow Connector 11">
            <a:extLst>
              <a:ext uri="{FF2B5EF4-FFF2-40B4-BE49-F238E27FC236}">
                <a16:creationId xmlns:a16="http://schemas.microsoft.com/office/drawing/2014/main" id="{A026C800-0727-FDAA-3D2F-C51AAEE034D2}"/>
              </a:ext>
            </a:extLst>
          </p:cNvPr>
          <p:cNvCxnSpPr>
            <a:cxnSpLocks/>
          </p:cNvCxnSpPr>
          <p:nvPr/>
        </p:nvCxnSpPr>
        <p:spPr>
          <a:xfrm flipH="1" flipV="1">
            <a:off x="3751851" y="2716681"/>
            <a:ext cx="920151" cy="273171"/>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768E6E15-B331-CC84-065D-D4480043DFA2}"/>
              </a:ext>
            </a:extLst>
          </p:cNvPr>
          <p:cNvSpPr txBox="1"/>
          <p:nvPr/>
        </p:nvSpPr>
        <p:spPr>
          <a:xfrm>
            <a:off x="1633268" y="166777"/>
            <a:ext cx="862353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D0D0D"/>
                </a:solidFill>
                <a:latin typeface="Calibri"/>
                <a:cs typeface="Calibri"/>
              </a:rPr>
              <a:t>Interconnectedness:</a:t>
            </a:r>
            <a:r>
              <a:rPr lang="en-US" sz="2400">
                <a:solidFill>
                  <a:srgbClr val="0D0D0D"/>
                </a:solidFill>
                <a:latin typeface="Calibri"/>
                <a:cs typeface="Calibri"/>
              </a:rPr>
              <a:t> Trees are part of ecosystems; similarly, our homes are woven into relationships, fostering belonging and connection.</a:t>
            </a:r>
            <a:endParaRPr lang="en-US" sz="2400">
              <a:latin typeface="Calibri"/>
              <a:cs typeface="Calibri"/>
            </a:endParaRPr>
          </a:p>
        </p:txBody>
      </p:sp>
      <p:cxnSp>
        <p:nvCxnSpPr>
          <p:cNvPr id="14" name="Straight Arrow Connector 13">
            <a:extLst>
              <a:ext uri="{FF2B5EF4-FFF2-40B4-BE49-F238E27FC236}">
                <a16:creationId xmlns:a16="http://schemas.microsoft.com/office/drawing/2014/main" id="{DA02AF6F-099F-F176-A78C-7C182B880CF0}"/>
              </a:ext>
            </a:extLst>
          </p:cNvPr>
          <p:cNvCxnSpPr>
            <a:cxnSpLocks/>
          </p:cNvCxnSpPr>
          <p:nvPr/>
        </p:nvCxnSpPr>
        <p:spPr>
          <a:xfrm flipH="1" flipV="1">
            <a:off x="4672001" y="1034530"/>
            <a:ext cx="575094" cy="460076"/>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6857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 Am the True Vine - Main Street UMC">
            <a:extLst>
              <a:ext uri="{FF2B5EF4-FFF2-40B4-BE49-F238E27FC236}">
                <a16:creationId xmlns:a16="http://schemas.microsoft.com/office/drawing/2014/main" id="{60466C19-21C1-BEC4-D060-B030856203FD}"/>
              </a:ext>
            </a:extLst>
          </p:cNvPr>
          <p:cNvPicPr>
            <a:picLocks noChangeAspect="1"/>
          </p:cNvPicPr>
          <p:nvPr/>
        </p:nvPicPr>
        <p:blipFill rotWithShape="1">
          <a:blip r:embed="rId2"/>
          <a:srcRect r="-2" b="632"/>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a:extLst>
              <a:ext uri="{FF2B5EF4-FFF2-40B4-BE49-F238E27FC236}">
                <a16:creationId xmlns:a16="http://schemas.microsoft.com/office/drawing/2014/main" id="{A299D5FB-50F2-FF11-D535-767A1686E5C3}"/>
              </a:ext>
            </a:extLst>
          </p:cNvPr>
          <p:cNvSpPr>
            <a:spLocks noGrp="1"/>
          </p:cNvSpPr>
          <p:nvPr>
            <p:ph idx="1"/>
          </p:nvPr>
        </p:nvSpPr>
        <p:spPr>
          <a:xfrm>
            <a:off x="6932278" y="123763"/>
            <a:ext cx="5304577" cy="5921416"/>
          </a:xfrm>
        </p:spPr>
        <p:txBody>
          <a:bodyPr vert="horz" lIns="91440" tIns="45720" rIns="91440" bIns="45720" rtlCol="0" anchor="t">
            <a:noAutofit/>
          </a:bodyPr>
          <a:lstStyle/>
          <a:p>
            <a:pPr marL="0" indent="0">
              <a:buNone/>
            </a:pPr>
            <a:r>
              <a:rPr lang="en-US" sz="2100">
                <a:latin typeface="Calibri"/>
                <a:ea typeface="+mn-lt"/>
                <a:cs typeface="+mn-lt"/>
              </a:rPr>
              <a:t>This passage from John (15:1-8) discusses the metaphor of Jesus as the vine and believers as the branches. </a:t>
            </a:r>
            <a:br>
              <a:rPr lang="en-US" sz="2100">
                <a:latin typeface="Calibri"/>
              </a:rPr>
            </a:br>
            <a:r>
              <a:rPr lang="en-US" sz="2100">
                <a:solidFill>
                  <a:srgbClr val="0D0D0D"/>
                </a:solidFill>
                <a:latin typeface="Calibri"/>
                <a:ea typeface="+mn-lt"/>
                <a:cs typeface="+mn-lt"/>
              </a:rPr>
              <a:t>During the Last Supper, just before his crucifixion, Jesus teaches his disciples about the importance of staying connected to him. He uses the metaphor of a vine and its branches to illustrate this relationship. Jesus is the vine, the source of life, while his disciples are the branches, drawing strength from him. Just as branches need to stay attached to the vine to bear fruit, Jesus emphasizes the necessity for his followers to remain in close communion with him. This metaphor highlights the intimate connection between Jesus and his disciples and underscores the significance of abiding in him for spiritual vitality and fruitfulness.</a:t>
            </a:r>
            <a:endParaRPr lang="en-US" sz="2100">
              <a:latin typeface="Calibri"/>
              <a:ea typeface="+mn-lt"/>
              <a:cs typeface="+mn-lt"/>
            </a:endParaRPr>
          </a:p>
          <a:p>
            <a:pPr marL="0" indent="0">
              <a:buNone/>
            </a:pPr>
            <a:r>
              <a:rPr lang="en-US" sz="2400" b="1">
                <a:latin typeface="Calibri"/>
                <a:ea typeface="+mn-lt"/>
                <a:cs typeface="+mn-lt"/>
              </a:rPr>
              <a:t>Reflect on how this imagery relates to the theme of being alive and connected. </a:t>
            </a:r>
            <a:endParaRPr lang="en-US" sz="2400" b="1">
              <a:solidFill>
                <a:srgbClr val="0D0D0D"/>
              </a:solidFill>
              <a:latin typeface="Calibri"/>
              <a:ea typeface="+mn-lt"/>
              <a:cs typeface="+mn-lt"/>
            </a:endParaRPr>
          </a:p>
          <a:p>
            <a:endParaRPr lang="en-US" sz="2300">
              <a:latin typeface="Calibri"/>
              <a:ea typeface="Calibri"/>
              <a:cs typeface="Calibri"/>
            </a:endParaRPr>
          </a:p>
        </p:txBody>
      </p:sp>
    </p:spTree>
    <p:extLst>
      <p:ext uri="{BB962C8B-B14F-4D97-AF65-F5344CB8AC3E}">
        <p14:creationId xmlns:p14="http://schemas.microsoft.com/office/powerpoint/2010/main" val="3690196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57308" r="13146"/>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4654296" y="2706624"/>
            <a:ext cx="6894576" cy="3483864"/>
          </a:xfrm>
        </p:spPr>
        <p:txBody>
          <a:bodyPr vert="horz" lIns="91440" tIns="45720" rIns="91440" bIns="45720" rtlCol="0" anchor="t">
            <a:normAutofit/>
          </a:bodyPr>
          <a:lstStyle/>
          <a:p>
            <a:pPr marL="0" indent="0">
              <a:spcBef>
                <a:spcPts val="500"/>
              </a:spcBef>
              <a:buNone/>
            </a:pPr>
            <a:r>
              <a:rPr lang="en-US">
                <a:solidFill>
                  <a:srgbClr val="0D0D0D"/>
                </a:solidFill>
                <a:latin typeface="Modern Love Caps"/>
                <a:ea typeface="Söhne"/>
                <a:cs typeface="Söhne"/>
              </a:rPr>
              <a:t>Loving God,</a:t>
            </a:r>
          </a:p>
          <a:p>
            <a:pPr marL="0" indent="0">
              <a:spcBef>
                <a:spcPts val="500"/>
              </a:spcBef>
              <a:buNone/>
            </a:pPr>
            <a:endParaRPr lang="en-US">
              <a:solidFill>
                <a:srgbClr val="0D0D0D"/>
              </a:solidFill>
              <a:latin typeface="Calibri"/>
              <a:ea typeface="Söhne"/>
              <a:cs typeface="Söhne"/>
            </a:endParaRPr>
          </a:p>
          <a:p>
            <a:pPr marL="0" indent="0">
              <a:spcBef>
                <a:spcPts val="500"/>
              </a:spcBef>
              <a:buNone/>
            </a:pPr>
            <a:r>
              <a:rPr lang="en-US">
                <a:solidFill>
                  <a:srgbClr val="0D0D0D"/>
                </a:solidFill>
                <a:latin typeface="Calibri"/>
                <a:ea typeface="Söhne"/>
                <a:cs typeface="Söhne"/>
              </a:rPr>
              <a:t>Help</a:t>
            </a:r>
            <a:r>
              <a:rPr lang="en-US" b="0" i="0">
                <a:solidFill>
                  <a:srgbClr val="0D0D0D"/>
                </a:solidFill>
                <a:latin typeface="Calibri"/>
                <a:ea typeface="Söhne"/>
                <a:cs typeface="Söhne"/>
              </a:rPr>
              <a:t> us to abide in you as branches to the vine, drawing strength and nourishment from your love. May we bear fruit in our lives that reflects your goodness and grace.</a:t>
            </a:r>
            <a:r>
              <a:rPr lang="en-US">
                <a:solidFill>
                  <a:srgbClr val="0D0D0D"/>
                </a:solidFill>
                <a:latin typeface="Calibri"/>
                <a:ea typeface="Söhne"/>
                <a:cs typeface="Söhne"/>
              </a:rPr>
              <a:t> </a:t>
            </a:r>
            <a:endParaRPr lang="en-US" sz="2200" b="0" i="0">
              <a:solidFill>
                <a:srgbClr val="000000"/>
              </a:solidFill>
              <a:latin typeface="Calibri"/>
              <a:ea typeface="Söhne"/>
              <a:cs typeface="Calibri"/>
            </a:endParaRPr>
          </a:p>
          <a:p>
            <a:pPr marL="0" indent="0">
              <a:spcBef>
                <a:spcPts val="500"/>
              </a:spcBef>
              <a:buNone/>
            </a:pPr>
            <a:endParaRPr lang="en-US">
              <a:solidFill>
                <a:srgbClr val="0D0D0D"/>
              </a:solidFill>
              <a:latin typeface="Modern Love Caps"/>
              <a:cs typeface="Calibri"/>
            </a:endParaRPr>
          </a:p>
          <a:p>
            <a:pPr marL="0" indent="0">
              <a:spcBef>
                <a:spcPts val="500"/>
              </a:spcBef>
              <a:buNone/>
            </a:pPr>
            <a:r>
              <a:rPr lang="en-US">
                <a:solidFill>
                  <a:srgbClr val="0D0D0D"/>
                </a:solidFill>
                <a:latin typeface="Modern Love Caps"/>
                <a:cs typeface="Calibri"/>
              </a:rPr>
              <a:t>Amen</a:t>
            </a:r>
            <a:endParaRPr lang="en-US" err="1">
              <a:solidFill>
                <a:srgbClr val="0D0D0D"/>
              </a:solidFill>
              <a:latin typeface="Modern Love Caps"/>
              <a:cs typeface="Calibri"/>
            </a:endParaRPr>
          </a:p>
        </p:txBody>
      </p:sp>
      <p:sp>
        <p:nvSpPr>
          <p:cNvPr id="2" name="TextBox 1">
            <a:extLst>
              <a:ext uri="{FF2B5EF4-FFF2-40B4-BE49-F238E27FC236}">
                <a16:creationId xmlns:a16="http://schemas.microsoft.com/office/drawing/2014/main" id="{1148F551-1112-1665-29A7-DE31883AD870}"/>
              </a:ext>
            </a:extLst>
          </p:cNvPr>
          <p:cNvSpPr txBox="1"/>
          <p:nvPr/>
        </p:nvSpPr>
        <p:spPr>
          <a:xfrm>
            <a:off x="4613072" y="1084896"/>
            <a:ext cx="578518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0">
                <a:solidFill>
                  <a:srgbClr val="000000"/>
                </a:solidFill>
                <a:latin typeface="Modern Love Caps"/>
                <a:cs typeface="Calibri"/>
              </a:rPr>
              <a:t>PRAYER</a:t>
            </a:r>
            <a:endParaRPr lang="en-US" sz="6000">
              <a:solidFill>
                <a:srgbClr val="000000"/>
              </a:solidFill>
              <a:latin typeface="Modern Love Caps"/>
            </a:endParaRPr>
          </a:p>
        </p:txBody>
      </p:sp>
    </p:spTree>
    <p:extLst>
      <p:ext uri="{BB962C8B-B14F-4D97-AF65-F5344CB8AC3E}">
        <p14:creationId xmlns:p14="http://schemas.microsoft.com/office/powerpoint/2010/main" val="1380595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Home is Where the Heart Is – Concordia Group Delivers">
            <a:extLst>
              <a:ext uri="{FF2B5EF4-FFF2-40B4-BE49-F238E27FC236}">
                <a16:creationId xmlns:a16="http://schemas.microsoft.com/office/drawing/2014/main" id="{1136CD38-B423-DC83-36F9-5A115B84965A}"/>
              </a:ext>
            </a:extLst>
          </p:cNvPr>
          <p:cNvPicPr>
            <a:picLocks noChangeAspect="1"/>
          </p:cNvPicPr>
          <p:nvPr/>
        </p:nvPicPr>
        <p:blipFill>
          <a:blip r:embed="rId2"/>
          <a:stretch>
            <a:fillRect/>
          </a:stretch>
        </p:blipFill>
        <p:spPr>
          <a:xfrm>
            <a:off x="2454780" y="643466"/>
            <a:ext cx="7282440" cy="5571067"/>
          </a:xfrm>
          <a:prstGeom prst="rect">
            <a:avLst/>
          </a:prstGeom>
        </p:spPr>
      </p:pic>
      <p:sp>
        <p:nvSpPr>
          <p:cNvPr id="3" name="TextBox 2">
            <a:extLst>
              <a:ext uri="{FF2B5EF4-FFF2-40B4-BE49-F238E27FC236}">
                <a16:creationId xmlns:a16="http://schemas.microsoft.com/office/drawing/2014/main" id="{A4710E43-2A9E-7450-2FDB-CABA8F27EF1B}"/>
              </a:ext>
            </a:extLst>
          </p:cNvPr>
          <p:cNvSpPr txBox="1"/>
          <p:nvPr/>
        </p:nvSpPr>
        <p:spPr>
          <a:xfrm>
            <a:off x="-3195" y="-1596"/>
            <a:ext cx="12215322" cy="646331"/>
          </a:xfrm>
          <a:prstGeom prst="rect">
            <a:avLst/>
          </a:prstGeom>
          <a:solidFill>
            <a:schemeClr val="accent6">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latin typeface="Calibri"/>
                <a:ea typeface="Calibri"/>
                <a:cs typeface="Calibri"/>
              </a:rPr>
              <a:t>Theme of the week: HOME</a:t>
            </a:r>
            <a:endParaRPr lang="en-US" sz="3600"/>
          </a:p>
        </p:txBody>
      </p:sp>
      <p:sp>
        <p:nvSpPr>
          <p:cNvPr id="4" name="TextBox 3">
            <a:extLst>
              <a:ext uri="{FF2B5EF4-FFF2-40B4-BE49-F238E27FC236}">
                <a16:creationId xmlns:a16="http://schemas.microsoft.com/office/drawing/2014/main" id="{6DAF3AAD-315B-F25E-70EF-92CEF39DFB1B}"/>
              </a:ext>
            </a:extLst>
          </p:cNvPr>
          <p:cNvSpPr txBox="1"/>
          <p:nvPr/>
        </p:nvSpPr>
        <p:spPr>
          <a:xfrm>
            <a:off x="-3195" y="6209421"/>
            <a:ext cx="12215321" cy="646331"/>
          </a:xfrm>
          <a:prstGeom prst="rect">
            <a:avLst/>
          </a:prstGeom>
          <a:solidFill>
            <a:schemeClr val="accent6">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latin typeface="Calibri"/>
                <a:ea typeface="Calibri"/>
                <a:cs typeface="Calibri"/>
              </a:rPr>
              <a:t>Thoughts and Prayers: 29th April – 3rd May</a:t>
            </a:r>
            <a:endParaRPr lang="en-US"/>
          </a:p>
        </p:txBody>
      </p:sp>
    </p:spTree>
    <p:extLst>
      <p:ext uri="{BB962C8B-B14F-4D97-AF65-F5344CB8AC3E}">
        <p14:creationId xmlns:p14="http://schemas.microsoft.com/office/powerpoint/2010/main" val="2437773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Rough sleepers share sleeping bags with rats in desperate bid to stay warm  in sub-zero temperatures - Chronicle Live">
            <a:extLst>
              <a:ext uri="{FF2B5EF4-FFF2-40B4-BE49-F238E27FC236}">
                <a16:creationId xmlns:a16="http://schemas.microsoft.com/office/drawing/2014/main" id="{22F2D512-9021-8099-DEA8-D93F2EFA9731}"/>
              </a:ext>
            </a:extLst>
          </p:cNvPr>
          <p:cNvPicPr>
            <a:picLocks noChangeAspect="1"/>
          </p:cNvPicPr>
          <p:nvPr/>
        </p:nvPicPr>
        <p:blipFill rotWithShape="1">
          <a:blip r:embed="rId2"/>
          <a:srcRect t="14747" r="-2" b="16019"/>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Picture 4" descr="It is soul destroying': Number of homeless people treated at North East  hospitals hits 10-year high - Chronicle Live">
            <a:extLst>
              <a:ext uri="{FF2B5EF4-FFF2-40B4-BE49-F238E27FC236}">
                <a16:creationId xmlns:a16="http://schemas.microsoft.com/office/drawing/2014/main" id="{6755ECCE-A1A5-0AB8-DDC2-85094F7E557D}"/>
              </a:ext>
            </a:extLst>
          </p:cNvPr>
          <p:cNvPicPr>
            <a:picLocks noChangeAspect="1"/>
          </p:cNvPicPr>
          <p:nvPr/>
        </p:nvPicPr>
        <p:blipFill rotWithShape="1">
          <a:blip r:embed="rId3"/>
          <a:srcRect t="22037" r="-2" b="8729"/>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32" name="Freeform: Shape 3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4" name="Freeform: Shape 3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613455BC-A9A7-CF23-EBC8-452BFDC30819}"/>
              </a:ext>
            </a:extLst>
          </p:cNvPr>
          <p:cNvSpPr>
            <a:spLocks noGrp="1"/>
          </p:cNvSpPr>
          <p:nvPr>
            <p:ph type="title"/>
          </p:nvPr>
        </p:nvSpPr>
        <p:spPr>
          <a:xfrm>
            <a:off x="448056" y="859536"/>
            <a:ext cx="4832802" cy="1243584"/>
          </a:xfrm>
        </p:spPr>
        <p:txBody>
          <a:bodyPr>
            <a:normAutofit/>
          </a:bodyPr>
          <a:lstStyle/>
          <a:p>
            <a:r>
              <a:rPr lang="en-US" sz="3400">
                <a:latin typeface="Modern Love"/>
              </a:rPr>
              <a:t>Homelessness </a:t>
            </a:r>
          </a:p>
        </p:txBody>
      </p:sp>
      <p:sp>
        <p:nvSpPr>
          <p:cNvPr id="36" name="Rectangle 3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8" name="Rectangle 3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81CC66D-6812-F5B3-E501-6A0CB031A272}"/>
              </a:ext>
            </a:extLst>
          </p:cNvPr>
          <p:cNvSpPr>
            <a:spLocks noGrp="1"/>
          </p:cNvSpPr>
          <p:nvPr>
            <p:ph idx="1"/>
          </p:nvPr>
        </p:nvSpPr>
        <p:spPr>
          <a:xfrm>
            <a:off x="448056" y="2196309"/>
            <a:ext cx="5336010" cy="4282577"/>
          </a:xfrm>
        </p:spPr>
        <p:txBody>
          <a:bodyPr vert="horz" lIns="91440" tIns="45720" rIns="91440" bIns="45720" rtlCol="0" anchor="t">
            <a:normAutofit fontScale="92500" lnSpcReduction="20000"/>
          </a:bodyPr>
          <a:lstStyle/>
          <a:p>
            <a:pPr marL="0" indent="0">
              <a:buNone/>
            </a:pPr>
            <a:r>
              <a:rPr lang="en-US" sz="2000">
                <a:latin typeface="Calibri"/>
                <a:ea typeface="Calibri"/>
                <a:cs typeface="Calibri"/>
              </a:rPr>
              <a:t>God teaches us to show compassion and kindness towards the needy and the poor. Jesus emphasized the importance of caring for those who are marginalized and in need of support.</a:t>
            </a:r>
          </a:p>
          <a:p>
            <a:pPr marL="0" indent="0">
              <a:buNone/>
            </a:pPr>
            <a:endParaRPr lang="en-US" sz="2000">
              <a:latin typeface="Calibri"/>
              <a:ea typeface="Calibri"/>
              <a:cs typeface="Calibri"/>
            </a:endParaRPr>
          </a:p>
          <a:p>
            <a:pPr marL="0" indent="0">
              <a:buNone/>
            </a:pPr>
            <a:r>
              <a:rPr lang="en-US" sz="2000">
                <a:latin typeface="Calibri"/>
                <a:ea typeface="Calibri"/>
                <a:cs typeface="Calibri"/>
              </a:rPr>
              <a:t>This week, we have discussed the importance of 'home' but what does home mean to someone who has nowhere to live. </a:t>
            </a:r>
          </a:p>
          <a:p>
            <a:pPr marL="0" indent="0">
              <a:buNone/>
            </a:pPr>
            <a:endParaRPr lang="en-US" sz="2000">
              <a:latin typeface="Calibri"/>
              <a:ea typeface="Calibri"/>
              <a:cs typeface="Calibri"/>
            </a:endParaRPr>
          </a:p>
          <a:p>
            <a:pPr marL="0" indent="0">
              <a:buNone/>
            </a:pPr>
            <a:r>
              <a:rPr lang="en-US" sz="2000" b="1">
                <a:latin typeface="Calibri"/>
                <a:ea typeface="Calibri"/>
                <a:cs typeface="Calibri"/>
              </a:rPr>
              <a:t>How does this image make you feel?</a:t>
            </a:r>
          </a:p>
          <a:p>
            <a:pPr marL="0" indent="0">
              <a:buNone/>
            </a:pPr>
            <a:r>
              <a:rPr lang="en-US" sz="2000" b="1">
                <a:latin typeface="Calibri"/>
                <a:ea typeface="Calibri"/>
                <a:cs typeface="Calibri"/>
              </a:rPr>
              <a:t>What kind of challenges might these people face in their lives?</a:t>
            </a:r>
          </a:p>
          <a:p>
            <a:pPr marL="0" indent="0">
              <a:buNone/>
            </a:pPr>
            <a:r>
              <a:rPr lang="en-US" sz="2000" b="1">
                <a:latin typeface="Calibri"/>
                <a:ea typeface="Calibri"/>
                <a:cs typeface="Calibri"/>
              </a:rPr>
              <a:t>How might their day look? </a:t>
            </a:r>
          </a:p>
          <a:p>
            <a:pPr marL="0" indent="0">
              <a:buNone/>
            </a:pPr>
            <a:r>
              <a:rPr lang="en-US" sz="2000" b="1">
                <a:latin typeface="Calibri"/>
                <a:ea typeface="Calibri"/>
                <a:cs typeface="Calibri"/>
              </a:rPr>
              <a:t>How can people help those who face homelessness?</a:t>
            </a:r>
          </a:p>
        </p:txBody>
      </p:sp>
    </p:spTree>
    <p:extLst>
      <p:ext uri="{BB962C8B-B14F-4D97-AF65-F5344CB8AC3E}">
        <p14:creationId xmlns:p14="http://schemas.microsoft.com/office/powerpoint/2010/main" val="568769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A SHOCKING situation! 😨 Newcastle’s People’s Kitchen needs our help!">
            <a:hlinkClick r:id="" action="ppaction://media"/>
            <a:extLst>
              <a:ext uri="{FF2B5EF4-FFF2-40B4-BE49-F238E27FC236}">
                <a16:creationId xmlns:a16="http://schemas.microsoft.com/office/drawing/2014/main" id="{5884BBAD-813D-93A3-E11F-396A5A3A6885}"/>
              </a:ext>
            </a:extLst>
          </p:cNvPr>
          <p:cNvPicPr>
            <a:picLocks noRot="1" noChangeAspect="1"/>
          </p:cNvPicPr>
          <p:nvPr>
            <a:videoFile r:link="rId1"/>
          </p:nvPr>
        </p:nvPicPr>
        <p:blipFill>
          <a:blip r:embed="rId3"/>
          <a:stretch>
            <a:fillRect/>
          </a:stretch>
        </p:blipFill>
        <p:spPr>
          <a:xfrm>
            <a:off x="1241425" y="685800"/>
            <a:ext cx="9710738" cy="5486400"/>
          </a:xfrm>
          <a:prstGeom prst="rect">
            <a:avLst/>
          </a:prstGeom>
        </p:spPr>
      </p:pic>
    </p:spTree>
    <p:extLst>
      <p:ext uri="{BB962C8B-B14F-4D97-AF65-F5344CB8AC3E}">
        <p14:creationId xmlns:p14="http://schemas.microsoft.com/office/powerpoint/2010/main" val="1761640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alphaModFix amt="35000"/>
          </a:blip>
          <a:srcRect l="11111"/>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749" y="2768"/>
            <a:ext cx="12190114" cy="7058443"/>
          </a:xfrm>
        </p:spPr>
        <p:txBody>
          <a:bodyPr vert="horz" lIns="91440" tIns="45720" rIns="91440" bIns="45720" rtlCol="0" anchor="t">
            <a:noAutofit/>
          </a:bodyPr>
          <a:lstStyle/>
          <a:p>
            <a:pPr marL="0" indent="0">
              <a:spcBef>
                <a:spcPts val="500"/>
              </a:spcBef>
              <a:buNone/>
            </a:pPr>
            <a:r>
              <a:rPr lang="en-US">
                <a:solidFill>
                  <a:srgbClr val="FFFFFF"/>
                </a:solidFill>
                <a:latin typeface="Modern Love"/>
                <a:ea typeface="+mn-lt"/>
                <a:cs typeface="+mn-lt"/>
              </a:rPr>
              <a:t>Bidding Prayers</a:t>
            </a:r>
          </a:p>
          <a:p>
            <a:pPr marL="0" indent="0">
              <a:spcBef>
                <a:spcPts val="500"/>
              </a:spcBef>
              <a:buNone/>
            </a:pPr>
            <a:endParaRPr lang="en-US" sz="2400">
              <a:latin typeface="Modern Love"/>
              <a:ea typeface="+mn-lt"/>
              <a:cs typeface="+mn-lt"/>
            </a:endParaRPr>
          </a:p>
          <a:p>
            <a:pPr marL="0" indent="0">
              <a:spcBef>
                <a:spcPts val="500"/>
              </a:spcBef>
              <a:buNone/>
            </a:pPr>
            <a:r>
              <a:rPr lang="en-US" sz="2000">
                <a:latin typeface="Calibri"/>
                <a:ea typeface="+mn-lt"/>
                <a:cs typeface="+mn-lt"/>
              </a:rPr>
              <a:t>Reader 1: We pray for those without a place to call home, may our communities open their hearts and resources to provide shelter, warmth, and safety. </a:t>
            </a:r>
            <a:endParaRPr lang="en-US" sz="2000">
              <a:latin typeface="Calibri"/>
              <a:ea typeface="Calibri"/>
              <a:cs typeface="Calibri"/>
            </a:endParaRPr>
          </a:p>
          <a:p>
            <a:pPr marL="0" indent="0">
              <a:spcBef>
                <a:spcPts val="500"/>
              </a:spcBef>
              <a:buNone/>
            </a:pPr>
            <a:r>
              <a:rPr lang="en-US" sz="2000">
                <a:solidFill>
                  <a:srgbClr val="FFFFFF"/>
                </a:solidFill>
                <a:latin typeface="Calibri"/>
                <a:ea typeface="+mn-lt"/>
                <a:cs typeface="+mn-lt"/>
              </a:rPr>
              <a:t>Lord in your mercy, </a:t>
            </a:r>
          </a:p>
          <a:p>
            <a:pPr marL="0" indent="0">
              <a:spcBef>
                <a:spcPts val="500"/>
              </a:spcBef>
              <a:buNone/>
            </a:pPr>
            <a:r>
              <a:rPr lang="en-US" sz="1800" b="1">
                <a:solidFill>
                  <a:schemeClr val="bg1"/>
                </a:solidFill>
                <a:highlight>
                  <a:srgbClr val="FFFF00"/>
                </a:highlight>
                <a:latin typeface="Calibri"/>
                <a:ea typeface="+mn-lt"/>
                <a:cs typeface="+mn-lt"/>
              </a:rPr>
              <a:t>ALL: Hear our prayer</a:t>
            </a:r>
          </a:p>
          <a:p>
            <a:pPr marL="0" indent="0">
              <a:spcBef>
                <a:spcPts val="500"/>
              </a:spcBef>
              <a:buNone/>
            </a:pPr>
            <a:r>
              <a:rPr lang="en-US" sz="1800">
                <a:latin typeface="Calibri"/>
                <a:ea typeface="+mn-lt"/>
                <a:cs typeface="+mn-lt"/>
              </a:rPr>
              <a:t>Reade</a:t>
            </a:r>
            <a:r>
              <a:rPr lang="en-US" sz="2000">
                <a:latin typeface="Calibri"/>
                <a:ea typeface="+mn-lt"/>
                <a:cs typeface="+mn-lt"/>
              </a:rPr>
              <a:t>r 2: We pray for organizations and individuals working tirelessly to support the homeless. May they be blessed with strength, compassion, and resources to continue their vital work. </a:t>
            </a:r>
            <a:endParaRPr lang="en-US" sz="2000">
              <a:latin typeface="Calibri"/>
              <a:ea typeface="Calibri"/>
              <a:cs typeface="Calibri"/>
            </a:endParaRPr>
          </a:p>
          <a:p>
            <a:pPr marL="0" indent="0">
              <a:spcBef>
                <a:spcPts val="500"/>
              </a:spcBef>
              <a:buNone/>
            </a:pPr>
            <a:r>
              <a:rPr lang="en-US" sz="2000">
                <a:latin typeface="Calibri"/>
                <a:ea typeface="+mn-lt"/>
                <a:cs typeface="+mn-lt"/>
              </a:rPr>
              <a:t>Lord in your mercy, </a:t>
            </a:r>
          </a:p>
          <a:p>
            <a:pPr marL="0" indent="0">
              <a:spcBef>
                <a:spcPts val="500"/>
              </a:spcBef>
              <a:buNone/>
            </a:pPr>
            <a:r>
              <a:rPr lang="en-US" sz="1800" b="1">
                <a:solidFill>
                  <a:schemeClr val="bg1"/>
                </a:solidFill>
                <a:highlight>
                  <a:srgbClr val="FFFF00"/>
                </a:highlight>
                <a:latin typeface="Calibri"/>
                <a:ea typeface="+mn-lt"/>
                <a:cs typeface="+mn-lt"/>
              </a:rPr>
              <a:t>ALL: Hear our prayer</a:t>
            </a:r>
            <a:endParaRPr lang="en-US" sz="1800" b="1">
              <a:solidFill>
                <a:schemeClr val="bg1"/>
              </a:solidFill>
              <a:highlight>
                <a:srgbClr val="FFFF00"/>
              </a:highlight>
              <a:latin typeface="Calibri"/>
              <a:ea typeface="Calibri"/>
              <a:cs typeface="Calibri"/>
            </a:endParaRPr>
          </a:p>
          <a:p>
            <a:pPr marL="0" indent="0">
              <a:spcBef>
                <a:spcPts val="500"/>
              </a:spcBef>
              <a:buNone/>
            </a:pPr>
            <a:r>
              <a:rPr lang="en-US" sz="1800">
                <a:latin typeface="Calibri"/>
                <a:ea typeface="+mn-lt"/>
                <a:cs typeface="+mn-lt"/>
              </a:rPr>
              <a:t>Reader </a:t>
            </a:r>
            <a:r>
              <a:rPr lang="en-US" sz="2000">
                <a:latin typeface="Calibri"/>
                <a:ea typeface="+mn-lt"/>
                <a:cs typeface="+mn-lt"/>
              </a:rPr>
              <a:t>3: Let us remember those who feel forgotten and marginalized, especially the homeless. May they find comfort in knowing that they are valued and loved by their community</a:t>
            </a:r>
            <a:r>
              <a:rPr lang="en-US" sz="2000">
                <a:solidFill>
                  <a:srgbClr val="FFFFFF"/>
                </a:solidFill>
                <a:latin typeface="Calibri"/>
                <a:ea typeface="+mn-lt"/>
                <a:cs typeface="+mn-lt"/>
              </a:rPr>
              <a:t>. </a:t>
            </a:r>
            <a:endParaRPr lang="en-US" sz="1200">
              <a:solidFill>
                <a:srgbClr val="0D0D0D"/>
              </a:solidFill>
              <a:latin typeface="Aptos"/>
              <a:ea typeface="+mn-lt"/>
              <a:cs typeface="+mn-lt"/>
            </a:endParaRPr>
          </a:p>
          <a:p>
            <a:pPr marL="0" indent="0">
              <a:spcBef>
                <a:spcPts val="500"/>
              </a:spcBef>
              <a:buNone/>
            </a:pPr>
            <a:r>
              <a:rPr lang="en-US" sz="2000">
                <a:solidFill>
                  <a:srgbClr val="FFFFFF"/>
                </a:solidFill>
                <a:latin typeface="Calibri"/>
                <a:ea typeface="+mn-lt"/>
                <a:cs typeface="+mn-lt"/>
              </a:rPr>
              <a:t>Lord in your mercy,</a:t>
            </a:r>
          </a:p>
          <a:p>
            <a:pPr marL="0" indent="0">
              <a:spcBef>
                <a:spcPts val="500"/>
              </a:spcBef>
              <a:buNone/>
            </a:pPr>
            <a:r>
              <a:rPr lang="en-US" sz="1200">
                <a:solidFill>
                  <a:srgbClr val="0D0D0D"/>
                </a:solidFill>
                <a:latin typeface="Aptos"/>
                <a:ea typeface="+mn-lt"/>
                <a:cs typeface="+mn-lt"/>
              </a:rPr>
              <a:t>Lord, </a:t>
            </a:r>
            <a:endParaRPr lang="en-US" sz="1800" b="1">
              <a:solidFill>
                <a:schemeClr val="bg1"/>
              </a:solidFill>
              <a:highlight>
                <a:srgbClr val="FFFF00"/>
              </a:highlight>
              <a:latin typeface="Calibri"/>
              <a:ea typeface="Calibri"/>
              <a:cs typeface="Calibri"/>
            </a:endParaRPr>
          </a:p>
          <a:p>
            <a:pPr marL="0" indent="0">
              <a:spcBef>
                <a:spcPts val="500"/>
              </a:spcBef>
              <a:buNone/>
            </a:pPr>
            <a:r>
              <a:rPr lang="en-US" sz="1800" b="1">
                <a:solidFill>
                  <a:schemeClr val="bg1"/>
                </a:solidFill>
                <a:highlight>
                  <a:srgbClr val="FFFF00"/>
                </a:highlight>
                <a:latin typeface="Calibri"/>
                <a:ea typeface="+mn-lt"/>
                <a:cs typeface="+mn-lt"/>
              </a:rPr>
              <a:t>ALL: Hear our prayer</a:t>
            </a:r>
            <a:endParaRPr lang="en-US" sz="1800" b="1">
              <a:solidFill>
                <a:schemeClr val="bg1"/>
              </a:solidFill>
              <a:highlight>
                <a:srgbClr val="FFFF00"/>
              </a:highlight>
              <a:latin typeface="Calibri"/>
              <a:ea typeface="Calibri"/>
              <a:cs typeface="Calibri"/>
            </a:endParaRPr>
          </a:p>
          <a:p>
            <a:pPr marL="0" indent="0">
              <a:spcBef>
                <a:spcPts val="500"/>
              </a:spcBef>
              <a:buNone/>
            </a:pPr>
            <a:r>
              <a:rPr lang="en-US" sz="1800">
                <a:latin typeface="Calibri"/>
                <a:cs typeface="Calibri"/>
              </a:rPr>
              <a:t>Reader </a:t>
            </a:r>
            <a:r>
              <a:rPr lang="en-US" sz="2000">
                <a:latin typeface="Calibri"/>
                <a:cs typeface="Calibri"/>
              </a:rPr>
              <a:t>4: </a:t>
            </a:r>
            <a:r>
              <a:rPr lang="en-US" sz="2000">
                <a:latin typeface="Calibri"/>
                <a:ea typeface="+mn-lt"/>
                <a:cs typeface="+mn-lt"/>
              </a:rPr>
              <a:t>As we gather in warmth and comfort, let us not forget our brothers and sisters who sleep on the streets. May we strive for a society where no one goes without a place to call home. </a:t>
            </a:r>
            <a:endParaRPr lang="en-US" sz="2000">
              <a:highlight>
                <a:srgbClr val="FFFF00"/>
              </a:highlight>
              <a:latin typeface="Calibri"/>
              <a:ea typeface="+mn-lt"/>
              <a:cs typeface="+mn-lt"/>
            </a:endParaRPr>
          </a:p>
          <a:p>
            <a:pPr marL="0" indent="0">
              <a:spcBef>
                <a:spcPts val="500"/>
              </a:spcBef>
              <a:buNone/>
            </a:pPr>
            <a:r>
              <a:rPr lang="en-US" sz="1800">
                <a:solidFill>
                  <a:srgbClr val="FFFFFF"/>
                </a:solidFill>
                <a:latin typeface="Calibri"/>
                <a:cs typeface="Calibri"/>
              </a:rPr>
              <a:t>Lord in your mercy, </a:t>
            </a:r>
          </a:p>
          <a:p>
            <a:pPr marL="0" indent="0">
              <a:spcBef>
                <a:spcPts val="500"/>
              </a:spcBef>
              <a:buNone/>
            </a:pPr>
            <a:r>
              <a:rPr lang="en-US" sz="1800" b="1">
                <a:solidFill>
                  <a:schemeClr val="bg1"/>
                </a:solidFill>
                <a:highlight>
                  <a:srgbClr val="FFFF00"/>
                </a:highlight>
                <a:latin typeface="Calibri"/>
                <a:cs typeface="Calibri"/>
              </a:rPr>
              <a:t>ALL: Hear our prayer</a:t>
            </a:r>
            <a:endParaRPr lang="en-US" sz="1800">
              <a:solidFill>
                <a:schemeClr val="bg1"/>
              </a:solidFill>
              <a:latin typeface="Calibri"/>
            </a:endParaRPr>
          </a:p>
          <a:p>
            <a:pPr>
              <a:buNone/>
            </a:pPr>
            <a:r>
              <a:rPr lang="en-US">
                <a:solidFill>
                  <a:srgbClr val="FFFFFF"/>
                </a:solidFill>
                <a:latin typeface="Modern Love"/>
                <a:ea typeface="+mn-lt"/>
                <a:cs typeface="+mn-lt"/>
              </a:rPr>
              <a:t>Lord, hear our prayers as we come before you humbly. Amen</a:t>
            </a:r>
            <a:endParaRPr lang="en-US" sz="2000">
              <a:solidFill>
                <a:srgbClr val="FFFFFF"/>
              </a:solidFill>
              <a:latin typeface="Calibri" panose="020F0502020204030204"/>
              <a:ea typeface="Calibri"/>
              <a:cs typeface="Calibri"/>
            </a:endParaRPr>
          </a:p>
          <a:p>
            <a:pPr marL="0" indent="0">
              <a:buNone/>
            </a:pPr>
            <a:endParaRPr lang="en-US" b="1">
              <a:solidFill>
                <a:srgbClr val="FFFFFF"/>
              </a:solidFill>
              <a:cs typeface="Calibri"/>
            </a:endParaRPr>
          </a:p>
          <a:p>
            <a:pPr marL="0" indent="0">
              <a:buNone/>
            </a:pPr>
            <a:endParaRPr lang="en-US" b="1">
              <a:solidFill>
                <a:srgbClr val="FFFFFF"/>
              </a:solidFill>
              <a:cs typeface="Calibri"/>
            </a:endParaRPr>
          </a:p>
          <a:p>
            <a:pPr marL="0" indent="0">
              <a:buNone/>
            </a:pPr>
            <a:endParaRPr lang="en-US">
              <a:solidFill>
                <a:srgbClr val="FFFFFF"/>
              </a:solidFill>
              <a:cs typeface="Calibri"/>
            </a:endParaRPr>
          </a:p>
        </p:txBody>
      </p:sp>
    </p:spTree>
    <p:extLst>
      <p:ext uri="{BB962C8B-B14F-4D97-AF65-F5344CB8AC3E}">
        <p14:creationId xmlns:p14="http://schemas.microsoft.com/office/powerpoint/2010/main" val="54402941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Home is Where the Heart Is – Concordia Group Delivers">
            <a:extLst>
              <a:ext uri="{FF2B5EF4-FFF2-40B4-BE49-F238E27FC236}">
                <a16:creationId xmlns:a16="http://schemas.microsoft.com/office/drawing/2014/main" id="{1136CD38-B423-DC83-36F9-5A115B84965A}"/>
              </a:ext>
            </a:extLst>
          </p:cNvPr>
          <p:cNvPicPr>
            <a:picLocks noChangeAspect="1"/>
          </p:cNvPicPr>
          <p:nvPr/>
        </p:nvPicPr>
        <p:blipFill>
          <a:blip r:embed="rId2"/>
          <a:stretch>
            <a:fillRect/>
          </a:stretch>
        </p:blipFill>
        <p:spPr>
          <a:xfrm>
            <a:off x="2454780" y="643466"/>
            <a:ext cx="7282440" cy="5571067"/>
          </a:xfrm>
          <a:prstGeom prst="rect">
            <a:avLst/>
          </a:prstGeom>
        </p:spPr>
      </p:pic>
      <p:sp>
        <p:nvSpPr>
          <p:cNvPr id="3" name="TextBox 2">
            <a:extLst>
              <a:ext uri="{FF2B5EF4-FFF2-40B4-BE49-F238E27FC236}">
                <a16:creationId xmlns:a16="http://schemas.microsoft.com/office/drawing/2014/main" id="{A4710E43-2A9E-7450-2FDB-CABA8F27EF1B}"/>
              </a:ext>
            </a:extLst>
          </p:cNvPr>
          <p:cNvSpPr txBox="1"/>
          <p:nvPr/>
        </p:nvSpPr>
        <p:spPr>
          <a:xfrm>
            <a:off x="-3195" y="-1596"/>
            <a:ext cx="12215322" cy="646331"/>
          </a:xfrm>
          <a:prstGeom prst="rect">
            <a:avLst/>
          </a:prstGeom>
          <a:solidFill>
            <a:schemeClr val="accent6">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latin typeface="Calibri"/>
                <a:ea typeface="Calibri"/>
                <a:cs typeface="Calibri"/>
              </a:rPr>
              <a:t>Theme of the week: HOME</a:t>
            </a:r>
            <a:endParaRPr lang="en-US" sz="3600"/>
          </a:p>
        </p:txBody>
      </p:sp>
      <p:sp>
        <p:nvSpPr>
          <p:cNvPr id="4" name="TextBox 3">
            <a:extLst>
              <a:ext uri="{FF2B5EF4-FFF2-40B4-BE49-F238E27FC236}">
                <a16:creationId xmlns:a16="http://schemas.microsoft.com/office/drawing/2014/main" id="{6DAF3AAD-315B-F25E-70EF-92CEF39DFB1B}"/>
              </a:ext>
            </a:extLst>
          </p:cNvPr>
          <p:cNvSpPr txBox="1"/>
          <p:nvPr/>
        </p:nvSpPr>
        <p:spPr>
          <a:xfrm>
            <a:off x="-3195" y="6209421"/>
            <a:ext cx="12215321" cy="646331"/>
          </a:xfrm>
          <a:prstGeom prst="rect">
            <a:avLst/>
          </a:prstGeom>
          <a:solidFill>
            <a:schemeClr val="accent6">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latin typeface="Calibri"/>
                <a:ea typeface="Calibri"/>
                <a:cs typeface="Calibri"/>
              </a:rPr>
              <a:t>Thoughts and Prayers: 29th April – 3rd May</a:t>
            </a:r>
            <a:endParaRPr lang="en-US"/>
          </a:p>
        </p:txBody>
      </p:sp>
    </p:spTree>
    <p:extLst>
      <p:ext uri="{BB962C8B-B14F-4D97-AF65-F5344CB8AC3E}">
        <p14:creationId xmlns:p14="http://schemas.microsoft.com/office/powerpoint/2010/main" val="3110158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B8FCC0-90B5-CFB6-E9A9-98812C1BB717}"/>
              </a:ext>
            </a:extLst>
          </p:cNvPr>
          <p:cNvSpPr txBox="1"/>
          <p:nvPr/>
        </p:nvSpPr>
        <p:spPr>
          <a:xfrm>
            <a:off x="6179" y="11748"/>
            <a:ext cx="3024468"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Modern Love Caps"/>
                <a:cs typeface="Calibri"/>
              </a:rPr>
              <a:t>watch this</a:t>
            </a:r>
            <a:endParaRPr lang="en-US" sz="1400"/>
          </a:p>
          <a:p>
            <a:endParaRPr lang="en-US" sz="3200">
              <a:latin typeface="Modern Love Caps"/>
              <a:cs typeface="Calibri"/>
            </a:endParaRPr>
          </a:p>
          <a:p>
            <a:r>
              <a:rPr lang="en-US" sz="3200">
                <a:latin typeface="Modern Love Caps"/>
                <a:cs typeface="Calibri"/>
              </a:rPr>
              <a:t>Think back to your discussions from earlier this week. </a:t>
            </a:r>
          </a:p>
          <a:p>
            <a:r>
              <a:rPr lang="en-US" sz="3200">
                <a:latin typeface="Modern Love Caps"/>
                <a:cs typeface="Calibri"/>
              </a:rPr>
              <a:t>Has your idea of what home means changed?</a:t>
            </a:r>
          </a:p>
          <a:p>
            <a:endParaRPr lang="en-US" sz="3200">
              <a:latin typeface="Modern Love Caps"/>
              <a:cs typeface="Calibri"/>
            </a:endParaRPr>
          </a:p>
          <a:p>
            <a:endParaRPr lang="en-US" sz="3200">
              <a:latin typeface="Modern Love Caps"/>
              <a:cs typeface="Calibri"/>
            </a:endParaRPr>
          </a:p>
        </p:txBody>
      </p:sp>
      <p:pic>
        <p:nvPicPr>
          <p:cNvPr id="3" name="Online Media 2" title="What Does Home Mean to You? | 0-100">
            <a:hlinkClick r:id="" action="ppaction://media"/>
            <a:extLst>
              <a:ext uri="{FF2B5EF4-FFF2-40B4-BE49-F238E27FC236}">
                <a16:creationId xmlns:a16="http://schemas.microsoft.com/office/drawing/2014/main" id="{413624AA-B32D-38BF-BF22-8735BC396A47}"/>
              </a:ext>
            </a:extLst>
          </p:cNvPr>
          <p:cNvPicPr>
            <a:picLocks noRot="1" noChangeAspect="1"/>
          </p:cNvPicPr>
          <p:nvPr>
            <a:videoFile r:link="rId1"/>
          </p:nvPr>
        </p:nvPicPr>
        <p:blipFill>
          <a:blip r:embed="rId3"/>
          <a:stretch>
            <a:fillRect/>
          </a:stretch>
        </p:blipFill>
        <p:spPr>
          <a:xfrm>
            <a:off x="3426782" y="786442"/>
            <a:ext cx="6288929" cy="4364966"/>
          </a:xfrm>
          <a:prstGeom prst="rect">
            <a:avLst/>
          </a:prstGeom>
        </p:spPr>
      </p:pic>
      <p:pic>
        <p:nvPicPr>
          <p:cNvPr id="7" name="Picture 6" descr="A drawing of a television&#10;&#10;Description automatically generated">
            <a:extLst>
              <a:ext uri="{FF2B5EF4-FFF2-40B4-BE49-F238E27FC236}">
                <a16:creationId xmlns:a16="http://schemas.microsoft.com/office/drawing/2014/main" id="{40FB125F-852F-B942-EF07-277E1E847B30}"/>
              </a:ext>
            </a:extLst>
          </p:cNvPr>
          <p:cNvPicPr>
            <a:picLocks noChangeAspect="1"/>
          </p:cNvPicPr>
          <p:nvPr/>
        </p:nvPicPr>
        <p:blipFill rotWithShape="1">
          <a:blip r:embed="rId4"/>
          <a:srcRect l="10054" t="15775" r="12000" b="19479"/>
          <a:stretch/>
        </p:blipFill>
        <p:spPr>
          <a:xfrm>
            <a:off x="2872602" y="221031"/>
            <a:ext cx="9168214" cy="5559517"/>
          </a:xfrm>
          <a:prstGeom prst="rect">
            <a:avLst/>
          </a:prstGeom>
        </p:spPr>
      </p:pic>
      <p:sp>
        <p:nvSpPr>
          <p:cNvPr id="4" name="TextBox 3">
            <a:extLst>
              <a:ext uri="{FF2B5EF4-FFF2-40B4-BE49-F238E27FC236}">
                <a16:creationId xmlns:a16="http://schemas.microsoft.com/office/drawing/2014/main" id="{749436B6-50B9-E91F-B726-87692E66E3AD}"/>
              </a:ext>
            </a:extLst>
          </p:cNvPr>
          <p:cNvSpPr txBox="1"/>
          <p:nvPr/>
        </p:nvSpPr>
        <p:spPr>
          <a:xfrm>
            <a:off x="135466" y="5740399"/>
            <a:ext cx="1190413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Modern Love Caps"/>
              </a:rPr>
              <a:t>While you watch this, make a note of any ideas that resonate with you. Which person do you align with? Is there anyone who you really agree with?</a:t>
            </a:r>
          </a:p>
        </p:txBody>
      </p:sp>
    </p:spTree>
    <p:extLst>
      <p:ext uri="{BB962C8B-B14F-4D97-AF65-F5344CB8AC3E}">
        <p14:creationId xmlns:p14="http://schemas.microsoft.com/office/powerpoint/2010/main" val="4138226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02432B-ECC2-7C1E-8019-4D0957BA31EB}"/>
              </a:ext>
            </a:extLst>
          </p:cNvPr>
          <p:cNvSpPr txBox="1"/>
          <p:nvPr/>
        </p:nvSpPr>
        <p:spPr>
          <a:xfrm>
            <a:off x="298411" y="342181"/>
            <a:ext cx="11807964"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600">
                <a:solidFill>
                  <a:schemeClr val="accent5">
                    <a:lumMod val="75000"/>
                  </a:schemeClr>
                </a:solidFill>
                <a:latin typeface="Modern Love"/>
              </a:rPr>
              <a:t>M</a:t>
            </a:r>
            <a:r>
              <a:rPr lang="en-US" sz="3200">
                <a:solidFill>
                  <a:schemeClr val="accent5">
                    <a:lumMod val="75000"/>
                  </a:schemeClr>
                </a:solidFill>
                <a:latin typeface="Modern Love"/>
              </a:rPr>
              <a:t>y home is a special place filled with love</a:t>
            </a:r>
            <a:endParaRPr lang="en-US" sz="6600">
              <a:solidFill>
                <a:schemeClr val="accent5">
                  <a:lumMod val="75000"/>
                </a:schemeClr>
              </a:solidFill>
              <a:latin typeface="Modern Love"/>
            </a:endParaRPr>
          </a:p>
          <a:p>
            <a:r>
              <a:rPr lang="en-US" sz="6600">
                <a:solidFill>
                  <a:schemeClr val="accent4">
                    <a:lumMod val="60000"/>
                    <a:lumOff val="40000"/>
                  </a:schemeClr>
                </a:solidFill>
                <a:latin typeface="Modern Love"/>
              </a:rPr>
              <a:t>Y</a:t>
            </a:r>
            <a:r>
              <a:rPr lang="en-US" sz="3200">
                <a:solidFill>
                  <a:schemeClr val="accent4">
                    <a:lumMod val="60000"/>
                    <a:lumOff val="40000"/>
                  </a:schemeClr>
                </a:solidFill>
                <a:latin typeface="Modern Love"/>
              </a:rPr>
              <a:t>ears pass by but it still stays the same</a:t>
            </a:r>
          </a:p>
          <a:p>
            <a:r>
              <a:rPr lang="en-US" sz="6600">
                <a:solidFill>
                  <a:srgbClr val="ED45C3"/>
                </a:solidFill>
                <a:latin typeface="Modern Love"/>
              </a:rPr>
              <a:t>H</a:t>
            </a:r>
            <a:r>
              <a:rPr lang="en-US" sz="3200">
                <a:solidFill>
                  <a:srgbClr val="ED45C3"/>
                </a:solidFill>
                <a:latin typeface="Modern Love"/>
              </a:rPr>
              <a:t>owever far I travel, I can always return</a:t>
            </a:r>
          </a:p>
          <a:p>
            <a:r>
              <a:rPr lang="en-US" sz="6600">
                <a:solidFill>
                  <a:schemeClr val="accent3">
                    <a:lumMod val="60000"/>
                    <a:lumOff val="40000"/>
                  </a:schemeClr>
                </a:solidFill>
                <a:latin typeface="Modern Love"/>
              </a:rPr>
              <a:t>O</a:t>
            </a:r>
            <a:r>
              <a:rPr lang="en-US" sz="3200">
                <a:solidFill>
                  <a:schemeClr val="accent3">
                    <a:lumMod val="60000"/>
                    <a:lumOff val="40000"/>
                  </a:schemeClr>
                </a:solidFill>
                <a:latin typeface="Modern Love"/>
              </a:rPr>
              <a:t>ld and familiar, it never changes</a:t>
            </a:r>
          </a:p>
          <a:p>
            <a:r>
              <a:rPr lang="en-US" sz="6600">
                <a:solidFill>
                  <a:srgbClr val="FFC000"/>
                </a:solidFill>
                <a:latin typeface="Modern Love"/>
              </a:rPr>
              <a:t>M</a:t>
            </a:r>
            <a:r>
              <a:rPr lang="en-US" sz="3200">
                <a:solidFill>
                  <a:srgbClr val="FFC000"/>
                </a:solidFill>
                <a:latin typeface="Modern Love"/>
              </a:rPr>
              <a:t>oments treasured and woven into walls</a:t>
            </a:r>
          </a:p>
          <a:p>
            <a:r>
              <a:rPr lang="en-US" sz="6600">
                <a:solidFill>
                  <a:srgbClr val="FC3426"/>
                </a:solidFill>
                <a:latin typeface="Modern Love"/>
              </a:rPr>
              <a:t>E</a:t>
            </a:r>
            <a:r>
              <a:rPr lang="en-US" sz="3200">
                <a:solidFill>
                  <a:srgbClr val="FC3426"/>
                </a:solidFill>
                <a:latin typeface="Modern Love"/>
              </a:rPr>
              <a:t>verlasting sanctuary that always welcomes me</a:t>
            </a:r>
            <a:endParaRPr lang="en-US" sz="3200">
              <a:latin typeface="Modern Love"/>
            </a:endParaRPr>
          </a:p>
        </p:txBody>
      </p:sp>
      <p:sp>
        <p:nvSpPr>
          <p:cNvPr id="4" name="TextBox 3">
            <a:extLst>
              <a:ext uri="{FF2B5EF4-FFF2-40B4-BE49-F238E27FC236}">
                <a16:creationId xmlns:a16="http://schemas.microsoft.com/office/drawing/2014/main" id="{E387A5BA-2894-E46E-1E0B-5CAD1E9857E8}"/>
              </a:ext>
            </a:extLst>
          </p:cNvPr>
          <p:cNvSpPr txBox="1"/>
          <p:nvPr/>
        </p:nvSpPr>
        <p:spPr>
          <a:xfrm>
            <a:off x="9127705" y="-8626"/>
            <a:ext cx="3081867" cy="2677656"/>
          </a:xfrm>
          <a:prstGeom prst="rect">
            <a:avLst/>
          </a:prstGeom>
          <a:solidFill>
            <a:srgbClr val="ED45C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Calibri"/>
                <a:ea typeface="Calibri"/>
                <a:cs typeface="Calibri"/>
              </a:rPr>
              <a:t>Write an acrostic poem about home. </a:t>
            </a:r>
          </a:p>
          <a:p>
            <a:r>
              <a:rPr lang="en-US" sz="2800">
                <a:latin typeface="Calibri"/>
                <a:ea typeface="Calibri"/>
                <a:cs typeface="Calibri"/>
              </a:rPr>
              <a:t>Try to include some of the ideas we have discussed this week. </a:t>
            </a:r>
          </a:p>
        </p:txBody>
      </p:sp>
    </p:spTree>
    <p:extLst>
      <p:ext uri="{BB962C8B-B14F-4D97-AF65-F5344CB8AC3E}">
        <p14:creationId xmlns:p14="http://schemas.microsoft.com/office/powerpoint/2010/main" val="633146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Image preview">
            <a:extLst>
              <a:ext uri="{FF2B5EF4-FFF2-40B4-BE49-F238E27FC236}">
                <a16:creationId xmlns:a16="http://schemas.microsoft.com/office/drawing/2014/main" id="{D1706A84-81A2-45FB-A908-7987E0F28265}"/>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6981" b="38847"/>
          <a:stretch/>
        </p:blipFill>
        <p:spPr bwMode="auto">
          <a:xfrm>
            <a:off x="20" y="10"/>
            <a:ext cx="845029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1C7F65-56A5-429D-8395-045267966A57}"/>
              </a:ext>
            </a:extLst>
          </p:cNvPr>
          <p:cNvSpPr txBox="1"/>
          <p:nvPr/>
        </p:nvSpPr>
        <p:spPr>
          <a:xfrm>
            <a:off x="838201" y="365125"/>
            <a:ext cx="5251316" cy="1627636"/>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100" b="0" i="0" u="none" strike="noStrike" kern="1200" cap="none" spc="0" normalizeH="0" baseline="0" noProof="0">
                <a:ln>
                  <a:noFill/>
                </a:ln>
                <a:solidFill>
                  <a:srgbClr val="000000"/>
                </a:solidFill>
                <a:effectLst/>
                <a:uLnTx/>
                <a:uFillTx/>
                <a:latin typeface="Calibri"/>
                <a:ea typeface="+mj-ea"/>
                <a:cs typeface="Calibri"/>
              </a:rPr>
              <a:t>MORNING PRAYER IN THE CHAPEL THIS WEEK</a:t>
            </a:r>
          </a:p>
        </p:txBody>
      </p:sp>
      <p:sp>
        <p:nvSpPr>
          <p:cNvPr id="5" name="TextBox 4">
            <a:extLst>
              <a:ext uri="{FF2B5EF4-FFF2-40B4-BE49-F238E27FC236}">
                <a16:creationId xmlns:a16="http://schemas.microsoft.com/office/drawing/2014/main" id="{2F8C1B45-F92A-4EC4-87B2-24D3E3F04645}"/>
              </a:ext>
            </a:extLst>
          </p:cNvPr>
          <p:cNvSpPr txBox="1"/>
          <p:nvPr/>
        </p:nvSpPr>
        <p:spPr>
          <a:xfrm>
            <a:off x="833079" y="1710078"/>
            <a:ext cx="6028602" cy="3957178"/>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defRPr/>
            </a:pPr>
            <a:endParaRPr lang="en-US" sz="2800">
              <a:solidFill>
                <a:srgbClr val="000000"/>
              </a:solidFill>
              <a:latin typeface="Calibri"/>
              <a:ea typeface="Calibri"/>
              <a:cs typeface="Calibri"/>
            </a:endParaRPr>
          </a:p>
          <a:p>
            <a:pPr indent="-228600">
              <a:lnSpc>
                <a:spcPct val="90000"/>
              </a:lnSpc>
              <a:spcAft>
                <a:spcPts val="600"/>
              </a:spcAft>
              <a:buFont typeface="Arial" panose="020B0604020202020204" pitchFamily="34" charset="0"/>
              <a:buChar char="•"/>
              <a:defRPr/>
            </a:pPr>
            <a:r>
              <a:rPr lang="en-US" sz="2800">
                <a:solidFill>
                  <a:srgbClr val="000000"/>
                </a:solidFill>
                <a:latin typeface="Calibri"/>
                <a:cs typeface="Calibri"/>
              </a:rPr>
              <a:t>Tuesday 30th April - 7M</a:t>
            </a:r>
            <a:endParaRPr lang="en-US" sz="2800">
              <a:solidFill>
                <a:srgbClr val="000000"/>
              </a:solidFill>
              <a:latin typeface="Calibri"/>
              <a:ea typeface="Calibri"/>
              <a:cs typeface="Calibri"/>
            </a:endParaRPr>
          </a:p>
          <a:p>
            <a:pPr indent="-228600">
              <a:lnSpc>
                <a:spcPct val="90000"/>
              </a:lnSpc>
              <a:spcAft>
                <a:spcPts val="600"/>
              </a:spcAft>
              <a:buFont typeface="Arial" panose="020B0604020202020204" pitchFamily="34" charset="0"/>
              <a:buChar char="•"/>
              <a:defRPr/>
            </a:pPr>
            <a:endParaRPr lang="en-US" sz="2800">
              <a:solidFill>
                <a:srgbClr val="000000"/>
              </a:solidFill>
              <a:latin typeface="Calibri"/>
              <a:ea typeface="Calibri"/>
              <a:cs typeface="Calibri"/>
            </a:endParaRPr>
          </a:p>
          <a:p>
            <a:pPr indent="-228600">
              <a:lnSpc>
                <a:spcPct val="90000"/>
              </a:lnSpc>
              <a:spcAft>
                <a:spcPts val="600"/>
              </a:spcAft>
              <a:buFont typeface="Arial" panose="020B0604020202020204" pitchFamily="34" charset="0"/>
              <a:buChar char="•"/>
              <a:defRPr/>
            </a:pPr>
            <a:r>
              <a:rPr lang="en-US" sz="2800">
                <a:solidFill>
                  <a:srgbClr val="000000"/>
                </a:solidFill>
                <a:latin typeface="Calibri"/>
                <a:cs typeface="Calibri"/>
              </a:rPr>
              <a:t>Wednesday 1st May - 7R</a:t>
            </a:r>
            <a:endParaRPr lang="en-US" sz="2800" b="0" i="0" u="none" strike="noStrike" cap="none" spc="0" normalizeH="0" baseline="0" noProof="0">
              <a:ln>
                <a:noFill/>
              </a:ln>
              <a:solidFill>
                <a:srgbClr val="000000"/>
              </a:solidFill>
              <a:effectLst/>
              <a:uLnTx/>
              <a:uFillTx/>
              <a:latin typeface="Calibri"/>
              <a:ea typeface="Calibri"/>
              <a:cs typeface="Calibri"/>
            </a:endParaRPr>
          </a:p>
          <a:p>
            <a:pPr>
              <a:lnSpc>
                <a:spcPct val="90000"/>
              </a:lnSpc>
              <a:spcAft>
                <a:spcPts val="600"/>
              </a:spcAft>
              <a:defRPr/>
            </a:pPr>
            <a:endParaRPr lang="en-US" sz="2800">
              <a:solidFill>
                <a:srgbClr val="000000"/>
              </a:solidFill>
              <a:latin typeface="Calibri"/>
              <a:ea typeface="Calibri"/>
              <a:cs typeface="Calibri"/>
            </a:endParaRPr>
          </a:p>
          <a:p>
            <a:pPr indent="-228600">
              <a:lnSpc>
                <a:spcPct val="90000"/>
              </a:lnSpc>
              <a:spcAft>
                <a:spcPts val="600"/>
              </a:spcAft>
              <a:buFont typeface="Arial" panose="020B0604020202020204" pitchFamily="34" charset="0"/>
              <a:buChar char="•"/>
              <a:defRPr/>
            </a:pPr>
            <a:r>
              <a:rPr lang="en-US" sz="2800">
                <a:solidFill>
                  <a:srgbClr val="000000"/>
                </a:solidFill>
                <a:latin typeface="Calibri"/>
                <a:cs typeface="Calibri"/>
              </a:rPr>
              <a:t>Thursday 2nd May – 7Y</a:t>
            </a:r>
            <a:endParaRPr lang="en-US" sz="2000">
              <a:solidFill>
                <a:srgbClr val="000000"/>
              </a:solidFill>
              <a:latin typeface="Calibri"/>
              <a:cs typeface="Calibri"/>
            </a:endParaRPr>
          </a:p>
          <a:p>
            <a:pPr indent="-228600">
              <a:lnSpc>
                <a:spcPct val="90000"/>
              </a:lnSpc>
              <a:spcAft>
                <a:spcPts val="600"/>
              </a:spcAft>
              <a:buFont typeface="Arial" panose="020B0604020202020204" pitchFamily="34" charset="0"/>
              <a:buChar char="•"/>
              <a:defRPr/>
            </a:pPr>
            <a:endParaRPr lang="en-US" sz="2800">
              <a:solidFill>
                <a:srgbClr val="000000"/>
              </a:solidFill>
              <a:latin typeface="Calibri"/>
              <a:ea typeface="Calibri"/>
              <a:cs typeface="Calibri"/>
            </a:endParaRPr>
          </a:p>
          <a:p>
            <a:pPr indent="-228600">
              <a:lnSpc>
                <a:spcPct val="90000"/>
              </a:lnSpc>
              <a:spcAft>
                <a:spcPts val="600"/>
              </a:spcAft>
              <a:buFont typeface="Arial" panose="020B0604020202020204" pitchFamily="34" charset="0"/>
              <a:buChar char="•"/>
              <a:defRPr/>
            </a:pPr>
            <a:r>
              <a:rPr lang="en-US" sz="2800">
                <a:solidFill>
                  <a:srgbClr val="000000"/>
                </a:solidFill>
                <a:latin typeface="Calibri"/>
                <a:ea typeface="Calibri"/>
                <a:cs typeface="Calibri"/>
              </a:rPr>
              <a:t>Friday 3rd May - 10I</a:t>
            </a:r>
            <a:endParaRPr lang="en-US" sz="2800" b="0" i="0" u="none" strike="noStrike" cap="none" spc="0" normalizeH="0" baseline="0" noProof="0">
              <a:ln>
                <a:noFill/>
              </a:ln>
              <a:solidFill>
                <a:srgbClr val="000000"/>
              </a:solidFill>
              <a:effectLst/>
              <a:uLnTx/>
              <a:uFillTx/>
              <a:latin typeface="Calibri"/>
              <a:ea typeface="Calibri"/>
              <a:cs typeface="Calibri"/>
            </a:endParaRPr>
          </a:p>
        </p:txBody>
      </p:sp>
      <p:pic>
        <p:nvPicPr>
          <p:cNvPr id="1026" name="Picture 2" descr="Image preview">
            <a:extLst>
              <a:ext uri="{FF2B5EF4-FFF2-40B4-BE49-F238E27FC236}">
                <a16:creationId xmlns:a16="http://schemas.microsoft.com/office/drawing/2014/main" id="{5146097F-2A2C-49DF-A059-924D8016D3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3230"/>
          <a:stretch/>
        </p:blipFill>
        <p:spPr bwMode="auto">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79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11469" r="18032"/>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234351" y="320730"/>
            <a:ext cx="4426038" cy="5856233"/>
          </a:xfrm>
        </p:spPr>
        <p:txBody>
          <a:bodyPr vert="horz" lIns="91440" tIns="45720" rIns="91440" bIns="45720" rtlCol="0" anchor="t">
            <a:normAutofit lnSpcReduction="10000"/>
          </a:bodyPr>
          <a:lstStyle/>
          <a:p>
            <a:pPr marL="0" indent="0">
              <a:spcBef>
                <a:spcPts val="500"/>
              </a:spcBef>
              <a:buNone/>
            </a:pPr>
            <a:r>
              <a:rPr lang="en-US">
                <a:latin typeface="Modern Love"/>
                <a:ea typeface="+mn-lt"/>
                <a:cs typeface="+mn-lt"/>
              </a:rPr>
              <a:t>Dear God,</a:t>
            </a:r>
            <a:endParaRPr lang="en-US">
              <a:latin typeface="Calibri" panose="020F0502020204030204"/>
              <a:ea typeface="+mn-lt"/>
              <a:cs typeface="+mn-lt"/>
            </a:endParaRPr>
          </a:p>
          <a:p>
            <a:pPr marL="0" indent="0">
              <a:spcBef>
                <a:spcPts val="500"/>
              </a:spcBef>
              <a:buNone/>
            </a:pPr>
            <a:endParaRPr lang="en-US">
              <a:ea typeface="+mn-lt"/>
              <a:cs typeface="+mn-lt"/>
            </a:endParaRPr>
          </a:p>
          <a:p>
            <a:pPr>
              <a:buNone/>
            </a:pPr>
            <a:r>
              <a:rPr lang="en-US" sz="1600">
                <a:solidFill>
                  <a:srgbClr val="0D0D0D"/>
                </a:solidFill>
                <a:latin typeface="Calibri"/>
                <a:ea typeface="+mn-lt"/>
                <a:cs typeface="+mn-lt"/>
              </a:rPr>
              <a:t>In the quiet moments of reflection, we acknowledge the profound significance of home. It is more than walls and a roof; it is a sanctuary for the soul, a harbor in life's storms.</a:t>
            </a:r>
          </a:p>
          <a:p>
            <a:pPr>
              <a:buNone/>
            </a:pPr>
            <a:r>
              <a:rPr lang="en-US" sz="1600">
                <a:solidFill>
                  <a:srgbClr val="0D0D0D"/>
                </a:solidFill>
                <a:latin typeface="Calibri"/>
                <a:ea typeface="+mn-lt"/>
                <a:cs typeface="+mn-lt"/>
              </a:rPr>
              <a:t>Grant us the wisdom to understand that home is where love dwells, where laughter resounds, and where acceptance reigns. May we cultivate a spirit of hospitality, welcoming all who seek refuge and solace.</a:t>
            </a:r>
          </a:p>
          <a:p>
            <a:pPr>
              <a:buNone/>
            </a:pPr>
            <a:r>
              <a:rPr lang="en-US" sz="1600">
                <a:solidFill>
                  <a:srgbClr val="0D0D0D"/>
                </a:solidFill>
                <a:latin typeface="Calibri"/>
                <a:ea typeface="+mn-lt"/>
                <a:cs typeface="+mn-lt"/>
              </a:rPr>
              <a:t>Guide us to cherish the memories made within these sacred spaces, and to nurture the bonds that tie us to our loved ones and communities.</a:t>
            </a:r>
            <a:endParaRPr lang="en-US" sz="3600">
              <a:latin typeface="Calibri"/>
              <a:ea typeface="Calibri"/>
              <a:cs typeface="Calibri"/>
            </a:endParaRPr>
          </a:p>
          <a:p>
            <a:pPr>
              <a:buNone/>
            </a:pPr>
            <a:r>
              <a:rPr lang="en-US" sz="1600">
                <a:solidFill>
                  <a:srgbClr val="0D0D0D"/>
                </a:solidFill>
                <a:latin typeface="Calibri"/>
                <a:ea typeface="+mn-lt"/>
                <a:cs typeface="+mn-lt"/>
              </a:rPr>
              <a:t>In times of uncertainty, remind us that home is a beacon of hope, a constant reminder of your enduring presence in our lives.</a:t>
            </a:r>
            <a:endParaRPr lang="en-US" sz="3600">
              <a:latin typeface="Calibri"/>
              <a:ea typeface="Calibri"/>
              <a:cs typeface="Calibri"/>
            </a:endParaRPr>
          </a:p>
          <a:p>
            <a:pPr>
              <a:buNone/>
            </a:pPr>
            <a:r>
              <a:rPr lang="en-US" sz="1600">
                <a:solidFill>
                  <a:srgbClr val="0D0D0D"/>
                </a:solidFill>
                <a:latin typeface="Calibri"/>
                <a:ea typeface="+mn-lt"/>
                <a:cs typeface="+mn-lt"/>
              </a:rPr>
              <a:t>Bless our homes with peace, abundance, and grace, that they may always be a reflection of your infinite love.</a:t>
            </a:r>
          </a:p>
          <a:p>
            <a:pPr marL="0" indent="0">
              <a:spcBef>
                <a:spcPts val="500"/>
              </a:spcBef>
              <a:buNone/>
            </a:pPr>
            <a:endParaRPr lang="en-US">
              <a:latin typeface="Aptos"/>
              <a:ea typeface="+mn-lt"/>
              <a:cs typeface="Calibri"/>
            </a:endParaRPr>
          </a:p>
          <a:p>
            <a:pPr marL="0" indent="0">
              <a:spcBef>
                <a:spcPts val="500"/>
              </a:spcBef>
              <a:buNone/>
            </a:pPr>
            <a:r>
              <a:rPr lang="en-US">
                <a:latin typeface="Modern Love"/>
                <a:ea typeface="+mn-lt"/>
                <a:cs typeface="+mn-lt"/>
              </a:rPr>
              <a:t>Amen</a:t>
            </a:r>
            <a:endParaRPr lang="en-US">
              <a:latin typeface="Calibri" panose="020F0502020204030204"/>
              <a:cs typeface="Calibri"/>
            </a:endParaRPr>
          </a:p>
          <a:p>
            <a:pPr marL="0" indent="0">
              <a:buNone/>
            </a:pPr>
            <a:endParaRPr lang="en-US" b="1">
              <a:cs typeface="Calibri"/>
            </a:endParaRPr>
          </a:p>
          <a:p>
            <a:pPr marL="0" indent="0">
              <a:buNone/>
            </a:pPr>
            <a:endParaRPr lang="en-US" b="1">
              <a:cs typeface="Calibri"/>
            </a:endParaRPr>
          </a:p>
          <a:p>
            <a:pPr marL="0" indent="0">
              <a:buNone/>
            </a:pPr>
            <a:endParaRPr lang="en-US">
              <a:cs typeface="Calibri"/>
            </a:endParaRPr>
          </a:p>
        </p:txBody>
      </p:sp>
    </p:spTree>
    <p:extLst>
      <p:ext uri="{BB962C8B-B14F-4D97-AF65-F5344CB8AC3E}">
        <p14:creationId xmlns:p14="http://schemas.microsoft.com/office/powerpoint/2010/main" val="3172362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538" y="313976"/>
            <a:ext cx="11383347" cy="6124145"/>
          </a:xfrm>
          <a:prstGeom prst="rect">
            <a:avLst/>
          </a:prstGeom>
          <a:solidFill>
            <a:srgbClr val="7030A0"/>
          </a:solidFill>
        </p:spPr>
      </p:pic>
      <p:sp>
        <p:nvSpPr>
          <p:cNvPr id="3" name="Title 1"/>
          <p:cNvSpPr txBox="1">
            <a:spLocks/>
          </p:cNvSpPr>
          <p:nvPr/>
        </p:nvSpPr>
        <p:spPr>
          <a:xfrm>
            <a:off x="438539" y="313977"/>
            <a:ext cx="11383346" cy="1269122"/>
          </a:xfrm>
          <a:prstGeom prst="rect">
            <a:avLst/>
          </a:prstGeom>
          <a:solidFill>
            <a:schemeClr val="bg1">
              <a:alpha val="9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7200" b="0" i="0" u="none" strike="noStrike" kern="1200" cap="none" spc="0" normalizeH="0" baseline="0" noProof="0">
                <a:ln>
                  <a:noFill/>
                </a:ln>
                <a:solidFill>
                  <a:srgbClr val="FF0066"/>
                </a:solidFill>
                <a:effectLst/>
                <a:uLnTx/>
                <a:uFillTx/>
                <a:latin typeface="+mn-lt"/>
                <a:ea typeface="+mj-ea"/>
                <a:cs typeface="+mj-cs"/>
              </a:rPr>
              <a:t>F</a:t>
            </a:r>
            <a:r>
              <a:rPr kumimoji="0" lang="en-GB" sz="7200" b="0" i="0" u="none" strike="noStrike" kern="1200" cap="none" spc="0" normalizeH="0" baseline="0" noProof="0">
                <a:ln>
                  <a:noFill/>
                </a:ln>
                <a:solidFill>
                  <a:srgbClr val="70AD47"/>
                </a:solidFill>
                <a:effectLst/>
                <a:uLnTx/>
                <a:uFillTx/>
                <a:latin typeface="+mn-lt"/>
                <a:ea typeface="+mj-ea"/>
                <a:cs typeface="+mj-cs"/>
              </a:rPr>
              <a:t>r</a:t>
            </a:r>
            <a:r>
              <a:rPr kumimoji="0" lang="en-GB" sz="7200" b="0" i="0" u="none" strike="noStrike" kern="1200" cap="none" spc="0" normalizeH="0" baseline="0" noProof="0">
                <a:ln>
                  <a:noFill/>
                </a:ln>
                <a:solidFill>
                  <a:srgbClr val="FF0000"/>
                </a:solidFill>
                <a:effectLst/>
                <a:uLnTx/>
                <a:uFillTx/>
                <a:latin typeface="+mn-lt"/>
                <a:ea typeface="+mj-ea"/>
                <a:cs typeface="+mj-cs"/>
              </a:rPr>
              <a:t>i</a:t>
            </a:r>
            <a:r>
              <a:rPr kumimoji="0" lang="en-GB" sz="7200" b="0" i="0" u="none" strike="noStrike" kern="1200" cap="none" spc="0" normalizeH="0" baseline="0" noProof="0">
                <a:ln>
                  <a:noFill/>
                </a:ln>
                <a:solidFill>
                  <a:srgbClr val="FFC000"/>
                </a:solidFill>
                <a:effectLst/>
                <a:uLnTx/>
                <a:uFillTx/>
                <a:latin typeface="+mn-lt"/>
                <a:ea typeface="+mj-ea"/>
                <a:cs typeface="+mj-cs"/>
              </a:rPr>
              <a:t>d</a:t>
            </a:r>
            <a:r>
              <a:rPr kumimoji="0" lang="en-GB" sz="7200" b="0" i="0" u="none" strike="noStrike" kern="1200" cap="none" spc="0" normalizeH="0" baseline="0" noProof="0">
                <a:ln>
                  <a:noFill/>
                </a:ln>
                <a:solidFill>
                  <a:srgbClr val="009999"/>
                </a:solidFill>
                <a:effectLst/>
                <a:uLnTx/>
                <a:uFillTx/>
                <a:latin typeface="+mn-lt"/>
                <a:ea typeface="+mj-ea"/>
                <a:cs typeface="+mj-cs"/>
              </a:rPr>
              <a:t>a</a:t>
            </a:r>
            <a:r>
              <a:rPr kumimoji="0" lang="en-GB" sz="7200" b="0" i="0" u="none" strike="noStrike" kern="1200" cap="none" spc="0" normalizeH="0" baseline="0" noProof="0">
                <a:ln>
                  <a:noFill/>
                </a:ln>
                <a:solidFill>
                  <a:srgbClr val="7030A0"/>
                </a:solidFill>
                <a:effectLst/>
                <a:uLnTx/>
                <a:uFillTx/>
                <a:latin typeface="+mn-lt"/>
                <a:ea typeface="+mj-ea"/>
                <a:cs typeface="+mj-cs"/>
              </a:rPr>
              <a:t>y</a:t>
            </a:r>
            <a:r>
              <a:rPr kumimoji="0" lang="en-GB" sz="7200" b="0" i="0" u="none" strike="noStrike" kern="1200" cap="none" spc="0" normalizeH="0" baseline="0" noProof="0">
                <a:ln>
                  <a:noFill/>
                </a:ln>
                <a:solidFill>
                  <a:prstClr val="black"/>
                </a:solidFill>
                <a:effectLst/>
                <a:uLnTx/>
                <a:uFillTx/>
                <a:latin typeface="+mn-lt"/>
                <a:ea typeface="+mj-ea"/>
                <a:cs typeface="+mj-cs"/>
              </a:rPr>
              <a:t> </a:t>
            </a:r>
            <a:r>
              <a:rPr kumimoji="0" lang="en-GB" sz="7200" b="0" i="0" u="none" strike="noStrike" kern="1200" cap="none" spc="0" normalizeH="0" baseline="0" noProof="0">
                <a:ln>
                  <a:noFill/>
                </a:ln>
                <a:solidFill>
                  <a:srgbClr val="002060"/>
                </a:solidFill>
                <a:effectLst/>
                <a:uLnTx/>
                <a:uFillTx/>
                <a:latin typeface="+mn-lt"/>
                <a:ea typeface="+mj-ea"/>
                <a:cs typeface="+mj-cs"/>
              </a:rPr>
              <a:t>M</a:t>
            </a:r>
            <a:r>
              <a:rPr kumimoji="0" lang="en-GB" sz="7200" b="0" i="0" u="none" strike="noStrike" kern="1200" cap="none" spc="0" normalizeH="0" baseline="0" noProof="0">
                <a:ln>
                  <a:noFill/>
                </a:ln>
                <a:solidFill>
                  <a:srgbClr val="FF0066"/>
                </a:solidFill>
                <a:effectLst/>
                <a:uLnTx/>
                <a:uFillTx/>
                <a:latin typeface="+mn-lt"/>
                <a:ea typeface="+mj-ea"/>
                <a:cs typeface="+mj-cs"/>
              </a:rPr>
              <a:t>a</a:t>
            </a:r>
            <a:r>
              <a:rPr kumimoji="0" lang="en-GB" sz="7200" b="0" i="0" u="none" strike="noStrike" kern="1200" cap="none" spc="0" normalizeH="0" baseline="0" noProof="0">
                <a:ln>
                  <a:noFill/>
                </a:ln>
                <a:solidFill>
                  <a:srgbClr val="70AD47"/>
                </a:solidFill>
                <a:effectLst/>
                <a:uLnTx/>
                <a:uFillTx/>
                <a:latin typeface="+mn-lt"/>
                <a:ea typeface="+mj-ea"/>
                <a:cs typeface="+mj-cs"/>
              </a:rPr>
              <a:t>s</a:t>
            </a:r>
            <a:r>
              <a:rPr kumimoji="0" lang="en-GB" sz="7200" b="0" i="0" u="none" strike="noStrike" kern="1200" cap="none" spc="0" normalizeH="0" baseline="0" noProof="0">
                <a:ln>
                  <a:noFill/>
                </a:ln>
                <a:solidFill>
                  <a:srgbClr val="FFC000"/>
                </a:solidFill>
                <a:effectLst/>
                <a:uLnTx/>
                <a:uFillTx/>
                <a:latin typeface="+mn-lt"/>
                <a:ea typeface="+mj-ea"/>
                <a:cs typeface="+mj-cs"/>
              </a:rPr>
              <a:t>s</a:t>
            </a:r>
          </a:p>
        </p:txBody>
      </p:sp>
      <p:sp>
        <p:nvSpPr>
          <p:cNvPr id="4" name="Content Placeholder 2"/>
          <p:cNvSpPr txBox="1">
            <a:spLocks/>
          </p:cNvSpPr>
          <p:nvPr/>
        </p:nvSpPr>
        <p:spPr>
          <a:xfrm>
            <a:off x="438538" y="1889258"/>
            <a:ext cx="11383347" cy="4351338"/>
          </a:xfrm>
          <a:prstGeom prst="rect">
            <a:avLst/>
          </a:prstGeom>
          <a:solidFill>
            <a:schemeClr val="accent6">
              <a:lumMod val="20000"/>
              <a:lumOff val="80000"/>
              <a:alpha val="92000"/>
            </a:schemeClr>
          </a:solidFill>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effectLst/>
                <a:uLnTx/>
                <a:uFillTx/>
              </a:rPr>
              <a:t>Who?</a:t>
            </a:r>
          </a:p>
          <a:p>
            <a:pPr marL="0" indent="0">
              <a:buNone/>
              <a:defRPr/>
            </a:pPr>
            <a:r>
              <a:rPr kumimoji="0" lang="en-GB" sz="2800" b="0" i="0" u="none" strike="noStrike" kern="1200" cap="none" spc="0" normalizeH="0" baseline="0" noProof="0">
                <a:ln>
                  <a:noFill/>
                </a:ln>
                <a:solidFill>
                  <a:srgbClr val="7030A0"/>
                </a:solidFill>
                <a:effectLst/>
                <a:uLnTx/>
                <a:uFillTx/>
              </a:rPr>
              <a:t>Mass this week will be led by </a:t>
            </a:r>
            <a:r>
              <a:rPr lang="en-GB">
                <a:solidFill>
                  <a:srgbClr val="7030A0"/>
                </a:solidFill>
              </a:rPr>
              <a:t>8M &amp; 8Y</a:t>
            </a:r>
            <a:endParaRPr lang="en-GB" sz="2800" b="0" i="0" u="none" strike="noStrike" kern="1200" cap="none" spc="0" normalizeH="0" baseline="0" noProof="0">
              <a:ln>
                <a:noFill/>
              </a:ln>
              <a:solidFill>
                <a:srgbClr val="7030A0"/>
              </a:solidFill>
              <a:effectLst/>
              <a:uLnTx/>
              <a:uFillTx/>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prstClr val="white"/>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effectLst/>
                <a:uLnTx/>
                <a:uFillTx/>
                <a:ea typeface="+mn-ea"/>
                <a:cs typeface="+mn-cs"/>
              </a:rPr>
              <a:t>When?</a:t>
            </a:r>
            <a:endParaRPr lang="en-GB" sz="2800" b="0" i="0" u="none" strike="noStrike" kern="1200" cap="none" spc="0" normalizeH="0" baseline="0" noProof="0">
              <a:ln>
                <a:noFill/>
              </a:ln>
              <a:effectLst/>
              <a:uLnTx/>
              <a:uFillTx/>
              <a:cs typeface="Calibri"/>
            </a:endParaRPr>
          </a:p>
          <a:p>
            <a:pPr marL="0" indent="0">
              <a:buNone/>
              <a:defRPr/>
            </a:pPr>
            <a:r>
              <a:rPr kumimoji="0" lang="en-GB" sz="2800" b="0" i="0" u="none" strike="noStrike" kern="1200" cap="none" spc="0" normalizeH="0" baseline="0" noProof="0">
                <a:ln>
                  <a:noFill/>
                </a:ln>
                <a:solidFill>
                  <a:srgbClr val="7030A0"/>
                </a:solidFill>
                <a:effectLst/>
                <a:uLnTx/>
                <a:uFillTx/>
                <a:ea typeface="+mn-ea"/>
                <a:cs typeface="+mn-cs"/>
              </a:rPr>
              <a:t>Friday Morning at 8.20am</a:t>
            </a:r>
            <a:r>
              <a:rPr lang="en-GB">
                <a:solidFill>
                  <a:srgbClr val="7030A0"/>
                </a:solidFill>
              </a:rPr>
              <a:t> </a:t>
            </a:r>
            <a:endParaRPr lang="en-GB" sz="2800" b="0" i="0" u="none" strike="noStrike" kern="1200" cap="none" spc="0" normalizeH="0" baseline="0" noProof="0">
              <a:ln>
                <a:noFill/>
              </a:ln>
              <a:solidFill>
                <a:srgbClr val="7030A0"/>
              </a:solidFill>
              <a:effectLst/>
              <a:uLnTx/>
              <a:uFillTx/>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prstClr val="white"/>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effectLst/>
                <a:uLnTx/>
                <a:uFillTx/>
                <a:ea typeface="+mn-ea"/>
                <a:cs typeface="+mn-cs"/>
              </a:rPr>
              <a:t>Where?</a:t>
            </a:r>
            <a:endParaRPr lang="en-GB" sz="2800" b="0" i="0" u="none" strike="noStrike" kern="1200" cap="none" spc="0" normalizeH="0" baseline="0" noProof="0">
              <a:ln>
                <a:noFill/>
              </a:ln>
              <a:effectLst/>
              <a:uLnTx/>
              <a:uFillTx/>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solidFill>
                  <a:srgbClr val="7030A0"/>
                </a:solidFill>
                <a:effectLst/>
                <a:uLnTx/>
                <a:uFillTx/>
                <a:ea typeface="+mn-ea"/>
                <a:cs typeface="+mn-cs"/>
              </a:rPr>
              <a:t>In the School Chapel. See you there!</a:t>
            </a:r>
            <a:endParaRPr lang="en-GB" sz="2800" b="0" i="0" u="none" strike="noStrike" kern="1200" cap="none" spc="0" normalizeH="0" baseline="0" noProof="0">
              <a:ln>
                <a:noFill/>
              </a:ln>
              <a:solidFill>
                <a:srgbClr val="7030A0"/>
              </a:solidFill>
              <a:effectLst/>
              <a:uLnTx/>
              <a:uFillTx/>
              <a:cs typeface="Calibri"/>
            </a:endParaRPr>
          </a:p>
        </p:txBody>
      </p:sp>
      <p:sp>
        <p:nvSpPr>
          <p:cNvPr id="5" name="TextBox 4">
            <a:extLst>
              <a:ext uri="{FF2B5EF4-FFF2-40B4-BE49-F238E27FC236}">
                <a16:creationId xmlns:a16="http://schemas.microsoft.com/office/drawing/2014/main" id="{DE1C7F65-56A5-429D-8395-045267966A57}"/>
              </a:ext>
            </a:extLst>
          </p:cNvPr>
          <p:cNvSpPr txBox="1"/>
          <p:nvPr/>
        </p:nvSpPr>
        <p:spPr>
          <a:xfrm rot="706624">
            <a:off x="7052390" y="3010341"/>
            <a:ext cx="4535978" cy="461665"/>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ea typeface="+mn-ea"/>
                <a:cs typeface="+mn-cs"/>
              </a:rPr>
              <a:t>ALL ARE MOST WELCOME.</a:t>
            </a:r>
          </a:p>
        </p:txBody>
      </p:sp>
      <p:sp>
        <p:nvSpPr>
          <p:cNvPr id="7" name="TextBox 6">
            <a:extLst>
              <a:ext uri="{FF2B5EF4-FFF2-40B4-BE49-F238E27FC236}">
                <a16:creationId xmlns:a16="http://schemas.microsoft.com/office/drawing/2014/main" id="{DE1C7F65-56A5-429D-8395-045267966A57}"/>
              </a:ext>
            </a:extLst>
          </p:cNvPr>
          <p:cNvSpPr txBox="1"/>
          <p:nvPr/>
        </p:nvSpPr>
        <p:spPr>
          <a:xfrm rot="21205681">
            <a:off x="4967204" y="4222666"/>
            <a:ext cx="5160998" cy="830997"/>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ED7D31"/>
                </a:solidFill>
                <a:effectLst/>
                <a:uLnTx/>
                <a:uFillTx/>
                <a:ea typeface="+mn-ea"/>
                <a:cs typeface="+mn-cs"/>
              </a:rPr>
              <a:t>ALL WORDS ARE DISPLAYED ON THE SCREEN.</a:t>
            </a:r>
          </a:p>
        </p:txBody>
      </p:sp>
    </p:spTree>
    <p:extLst>
      <p:ext uri="{BB962C8B-B14F-4D97-AF65-F5344CB8AC3E}">
        <p14:creationId xmlns:p14="http://schemas.microsoft.com/office/powerpoint/2010/main" val="154374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461665"/>
          </a:xfrm>
          <a:prstGeom prst="rect">
            <a:avLst/>
          </a:prstGeom>
          <a:solidFill>
            <a:schemeClr val="tx1"/>
          </a:solidFill>
        </p:spPr>
        <p:txBody>
          <a:bodyPr wrap="square" lIns="91440" tIns="45720" rIns="91440" bIns="45720" rtlCol="0" anchor="t">
            <a:spAutoFit/>
          </a:bodyPr>
          <a:lstStyle/>
          <a:p>
            <a:pPr algn="ctr">
              <a:defRPr/>
            </a:pPr>
            <a:r>
              <a:rPr lang="en-GB" sz="2400" b="1">
                <a:solidFill>
                  <a:schemeClr val="bg1"/>
                </a:solidFill>
              </a:rPr>
              <a:t>Lunchtime events: </a:t>
            </a:r>
            <a:r>
              <a:rPr kumimoji="0" lang="en-GB" sz="2400" b="1" i="0" u="none" strike="noStrike" kern="1200" cap="none" spc="0" normalizeH="0" baseline="0" noProof="0">
                <a:ln>
                  <a:noFill/>
                </a:ln>
                <a:solidFill>
                  <a:schemeClr val="bg1"/>
                </a:solidFill>
                <a:effectLst/>
                <a:uLnTx/>
                <a:uFillTx/>
              </a:rPr>
              <a:t>All are welcome.</a:t>
            </a:r>
            <a:r>
              <a:rPr kumimoji="0" lang="en-GB" sz="2400" b="1" i="0" u="none" strike="noStrike" kern="1200" cap="none" spc="0" normalizeH="0" baseline="0" noProof="0">
                <a:ln>
                  <a:noFill/>
                </a:ln>
                <a:effectLst/>
                <a:uLnTx/>
                <a:uFillTx/>
              </a:rPr>
              <a:t>.</a:t>
            </a:r>
          </a:p>
        </p:txBody>
      </p:sp>
      <p:sp>
        <p:nvSpPr>
          <p:cNvPr id="15" name="Star: 5 Points 14">
            <a:extLst>
              <a:ext uri="{FF2B5EF4-FFF2-40B4-BE49-F238E27FC236}">
                <a16:creationId xmlns:a16="http://schemas.microsoft.com/office/drawing/2014/main" id="{2D31700D-6DB3-F616-E23A-7D034EC6B569}"/>
              </a:ext>
            </a:extLst>
          </p:cNvPr>
          <p:cNvSpPr/>
          <p:nvPr/>
        </p:nvSpPr>
        <p:spPr>
          <a:xfrm>
            <a:off x="560719" y="376149"/>
            <a:ext cx="4758903" cy="3105507"/>
          </a:xfrm>
          <a:prstGeom prst="star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tx1"/>
                </a:solidFill>
                <a:latin typeface="Rockwell"/>
                <a:cs typeface="Calibri"/>
              </a:rPr>
              <a:t>Crafts and Mindfulness</a:t>
            </a:r>
          </a:p>
          <a:p>
            <a:pPr algn="ctr"/>
            <a:r>
              <a:rPr lang="en-US" sz="2000">
                <a:solidFill>
                  <a:schemeClr val="tx1"/>
                </a:solidFill>
                <a:latin typeface="Rockwell"/>
                <a:cs typeface="Calibri"/>
              </a:rPr>
              <a:t>(Mondays in the chapel)</a:t>
            </a:r>
          </a:p>
        </p:txBody>
      </p:sp>
      <p:sp>
        <p:nvSpPr>
          <p:cNvPr id="16" name="Pentagon 15">
            <a:extLst>
              <a:ext uri="{FF2B5EF4-FFF2-40B4-BE49-F238E27FC236}">
                <a16:creationId xmlns:a16="http://schemas.microsoft.com/office/drawing/2014/main" id="{247D3433-FF08-4382-9792-FE3F0EABD678}"/>
              </a:ext>
            </a:extLst>
          </p:cNvPr>
          <p:cNvSpPr/>
          <p:nvPr/>
        </p:nvSpPr>
        <p:spPr>
          <a:xfrm>
            <a:off x="7722943" y="320257"/>
            <a:ext cx="3594338" cy="2932979"/>
          </a:xfrm>
          <a:prstGeom prst="pentag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latin typeface="Rockwell"/>
                <a:cs typeface="Calibri"/>
              </a:rPr>
              <a:t>Islamic Union</a:t>
            </a:r>
            <a:endParaRPr lang="en-US"/>
          </a:p>
          <a:p>
            <a:pPr algn="ctr"/>
            <a:r>
              <a:rPr lang="en-US" sz="2400">
                <a:latin typeface="Rockwell"/>
                <a:cs typeface="Calibri"/>
              </a:rPr>
              <a:t>(Tuesday G15)</a:t>
            </a:r>
          </a:p>
        </p:txBody>
      </p:sp>
      <p:sp>
        <p:nvSpPr>
          <p:cNvPr id="17" name="Speech Bubble: Rectangle 16">
            <a:extLst>
              <a:ext uri="{FF2B5EF4-FFF2-40B4-BE49-F238E27FC236}">
                <a16:creationId xmlns:a16="http://schemas.microsoft.com/office/drawing/2014/main" id="{C7358413-7602-048D-7285-42419BD44410}"/>
              </a:ext>
            </a:extLst>
          </p:cNvPr>
          <p:cNvSpPr/>
          <p:nvPr/>
        </p:nvSpPr>
        <p:spPr>
          <a:xfrm rot="21360000">
            <a:off x="4667152" y="4254806"/>
            <a:ext cx="3637470" cy="1682150"/>
          </a:xfrm>
          <a:prstGeom prst="wedgeRect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latin typeface="Rockwell"/>
                <a:cs typeface="Calibri"/>
              </a:rPr>
              <a:t>Christian Union</a:t>
            </a:r>
          </a:p>
          <a:p>
            <a:pPr algn="ctr"/>
            <a:r>
              <a:rPr lang="en-US" sz="2400">
                <a:latin typeface="Rockwell"/>
                <a:cs typeface="Calibri"/>
              </a:rPr>
              <a:t>(Tuesdays in G16)</a:t>
            </a:r>
          </a:p>
        </p:txBody>
      </p:sp>
    </p:spTree>
    <p:extLst>
      <p:ext uri="{BB962C8B-B14F-4D97-AF65-F5344CB8AC3E}">
        <p14:creationId xmlns:p14="http://schemas.microsoft.com/office/powerpoint/2010/main" val="179866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54F2493-4410-56BB-E586-EF60B003568B}"/>
              </a:ext>
            </a:extLst>
          </p:cNvPr>
          <p:cNvSpPr>
            <a:spLocks noGrp="1"/>
          </p:cNvSpPr>
          <p:nvPr>
            <p:ph type="title"/>
          </p:nvPr>
        </p:nvSpPr>
        <p:spPr>
          <a:xfrm>
            <a:off x="1137034" y="609597"/>
            <a:ext cx="10341326" cy="1417105"/>
          </a:xfrm>
        </p:spPr>
        <p:txBody>
          <a:bodyPr>
            <a:noAutofit/>
          </a:bodyPr>
          <a:lstStyle/>
          <a:p>
            <a:r>
              <a:rPr lang="en-US" sz="5400">
                <a:latin typeface="Modern Love"/>
              </a:rPr>
              <a:t>What does home mean to you?</a:t>
            </a:r>
          </a:p>
        </p:txBody>
      </p:sp>
      <p:sp>
        <p:nvSpPr>
          <p:cNvPr id="3" name="Content Placeholder 2">
            <a:extLst>
              <a:ext uri="{FF2B5EF4-FFF2-40B4-BE49-F238E27FC236}">
                <a16:creationId xmlns:a16="http://schemas.microsoft.com/office/drawing/2014/main" id="{DC8A858A-F371-C914-60C0-E7A989B9A9B6}"/>
              </a:ext>
            </a:extLst>
          </p:cNvPr>
          <p:cNvSpPr>
            <a:spLocks noGrp="1"/>
          </p:cNvSpPr>
          <p:nvPr>
            <p:ph idx="1"/>
          </p:nvPr>
        </p:nvSpPr>
        <p:spPr>
          <a:xfrm>
            <a:off x="720091" y="2485909"/>
            <a:ext cx="4958966" cy="3917773"/>
          </a:xfrm>
        </p:spPr>
        <p:txBody>
          <a:bodyPr vert="horz" lIns="91440" tIns="45720" rIns="91440" bIns="45720" rtlCol="0">
            <a:normAutofit lnSpcReduction="10000"/>
          </a:bodyPr>
          <a:lstStyle/>
          <a:p>
            <a:r>
              <a:rPr lang="en-US">
                <a:latin typeface="Calibri"/>
                <a:cs typeface="Calibri"/>
              </a:rPr>
              <a:t>What do you think of when you think of the word 'home'?</a:t>
            </a:r>
          </a:p>
          <a:p>
            <a:r>
              <a:rPr lang="en-US">
                <a:latin typeface="Calibri"/>
                <a:cs typeface="Calibri"/>
              </a:rPr>
              <a:t>Is it a building/place?</a:t>
            </a:r>
          </a:p>
          <a:p>
            <a:r>
              <a:rPr lang="en-US">
                <a:latin typeface="Calibri"/>
                <a:cs typeface="Calibri"/>
              </a:rPr>
              <a:t>Can you place it geographically on a map?</a:t>
            </a:r>
          </a:p>
          <a:p>
            <a:r>
              <a:rPr lang="en-US">
                <a:latin typeface="Calibri"/>
                <a:cs typeface="Calibri"/>
              </a:rPr>
              <a:t>Does home have to be a place?</a:t>
            </a:r>
          </a:p>
          <a:p>
            <a:r>
              <a:rPr lang="en-US">
                <a:latin typeface="Calibri"/>
                <a:cs typeface="Calibri"/>
              </a:rPr>
              <a:t>Can home be a feeling?</a:t>
            </a:r>
          </a:p>
          <a:p>
            <a:r>
              <a:rPr lang="en-US">
                <a:latin typeface="Calibri"/>
                <a:cs typeface="Calibri"/>
              </a:rPr>
              <a:t>What does the idea of home make you feel?</a:t>
            </a:r>
          </a:p>
        </p:txBody>
      </p:sp>
      <p:pic>
        <p:nvPicPr>
          <p:cNvPr id="4" name="Picture 3" descr="Discussion De Groupe Royalty-Free Images, Stock Photos &amp; Pictures |  Shutterstock">
            <a:extLst>
              <a:ext uri="{FF2B5EF4-FFF2-40B4-BE49-F238E27FC236}">
                <a16:creationId xmlns:a16="http://schemas.microsoft.com/office/drawing/2014/main" id="{86506779-0B17-5310-6D0B-3E25779C4553}"/>
              </a:ext>
            </a:extLst>
          </p:cNvPr>
          <p:cNvPicPr>
            <a:picLocks noChangeAspect="1"/>
          </p:cNvPicPr>
          <p:nvPr/>
        </p:nvPicPr>
        <p:blipFill rotWithShape="1">
          <a:blip r:embed="rId2"/>
          <a:srcRect r="1754" b="-503"/>
          <a:stretch/>
        </p:blipFill>
        <p:spPr>
          <a:xfrm>
            <a:off x="6316801" y="2491934"/>
            <a:ext cx="5636759" cy="2883122"/>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00459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18134E-5E6C-3EA3-4861-F12CCB1BF32C}"/>
              </a:ext>
            </a:extLst>
          </p:cNvPr>
          <p:cNvSpPr>
            <a:spLocks noGrp="1"/>
          </p:cNvSpPr>
          <p:nvPr>
            <p:ph type="title"/>
          </p:nvPr>
        </p:nvSpPr>
        <p:spPr>
          <a:xfrm>
            <a:off x="640080" y="325369"/>
            <a:ext cx="4368602" cy="1956841"/>
          </a:xfrm>
        </p:spPr>
        <p:txBody>
          <a:bodyPr anchor="b">
            <a:normAutofit/>
          </a:bodyPr>
          <a:lstStyle/>
          <a:p>
            <a:r>
              <a:rPr lang="en-US" sz="5400">
                <a:latin typeface="Modern Love"/>
              </a:rPr>
              <a:t>Being Home</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AF31C1-AF6D-C225-2B19-65211F51E9A5}"/>
              </a:ext>
            </a:extLst>
          </p:cNvPr>
          <p:cNvSpPr>
            <a:spLocks noGrp="1"/>
          </p:cNvSpPr>
          <p:nvPr>
            <p:ph idx="1"/>
          </p:nvPr>
        </p:nvSpPr>
        <p:spPr>
          <a:xfrm>
            <a:off x="640080" y="2872899"/>
            <a:ext cx="4243589" cy="3320668"/>
          </a:xfrm>
        </p:spPr>
        <p:txBody>
          <a:bodyPr vert="horz" lIns="91440" tIns="45720" rIns="91440" bIns="45720" rtlCol="0" anchor="t">
            <a:normAutofit/>
          </a:bodyPr>
          <a:lstStyle/>
          <a:p>
            <a:r>
              <a:rPr lang="en-US" sz="2000">
                <a:latin typeface="Calibri"/>
                <a:ea typeface="+mn-lt"/>
                <a:cs typeface="+mn-lt"/>
              </a:rPr>
              <a:t>Home can refer to both the physical space you inhabit as well as the emotional connections you have with your families, friends, and communities.</a:t>
            </a:r>
            <a:endParaRPr lang="en-US" sz="2000">
              <a:latin typeface="Calibri"/>
              <a:cs typeface="Calibri"/>
            </a:endParaRPr>
          </a:p>
          <a:p>
            <a:r>
              <a:rPr lang="en-US" sz="2000" b="1" i="1">
                <a:latin typeface="Calibri"/>
                <a:ea typeface="+mn-lt"/>
                <a:cs typeface="+mn-lt"/>
              </a:rPr>
              <a:t>Activity:</a:t>
            </a:r>
            <a:r>
              <a:rPr lang="en-US" sz="2000" b="1">
                <a:latin typeface="Calibri"/>
                <a:ea typeface="+mn-lt"/>
                <a:cs typeface="+mn-lt"/>
              </a:rPr>
              <a:t> </a:t>
            </a:r>
            <a:r>
              <a:rPr lang="en-US" sz="2000">
                <a:latin typeface="Calibri"/>
                <a:ea typeface="+mn-lt"/>
                <a:cs typeface="+mn-lt"/>
              </a:rPr>
              <a:t>Create a collage or drawing representing your personal interpretation of home. You can include images, words, or symbols that reflect what makes you feel at home.</a:t>
            </a:r>
            <a:endParaRPr lang="en-US" sz="2000">
              <a:latin typeface="Calibri"/>
              <a:cs typeface="Calibri"/>
            </a:endParaRPr>
          </a:p>
          <a:p>
            <a:endParaRPr lang="en-US" sz="2000"/>
          </a:p>
        </p:txBody>
      </p:sp>
      <p:pic>
        <p:nvPicPr>
          <p:cNvPr id="4" name="Picture 3" descr="House Collage Images – Browse 86,801 Stock Photos, Vectors, and Video |  Adobe Stock">
            <a:extLst>
              <a:ext uri="{FF2B5EF4-FFF2-40B4-BE49-F238E27FC236}">
                <a16:creationId xmlns:a16="http://schemas.microsoft.com/office/drawing/2014/main" id="{8A067336-B5F7-137D-4202-B96CB5DDC04C}"/>
              </a:ext>
            </a:extLst>
          </p:cNvPr>
          <p:cNvPicPr>
            <a:picLocks noChangeAspect="1"/>
          </p:cNvPicPr>
          <p:nvPr/>
        </p:nvPicPr>
        <p:blipFill rotWithShape="1">
          <a:blip r:embed="rId2"/>
          <a:srcRect l="18418" r="13375"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946757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286620" y="160879"/>
            <a:ext cx="5951714" cy="5914005"/>
          </a:xfrm>
        </p:spPr>
        <p:txBody>
          <a:bodyPr vert="horz" lIns="91440" tIns="45720" rIns="91440" bIns="45720" rtlCol="0" anchor="t">
            <a:noAutofit/>
          </a:bodyPr>
          <a:lstStyle/>
          <a:p>
            <a:pPr marL="0" indent="0">
              <a:spcBef>
                <a:spcPts val="500"/>
              </a:spcBef>
              <a:buNone/>
            </a:pPr>
            <a:endParaRPr lang="en-US">
              <a:solidFill>
                <a:srgbClr val="000000"/>
              </a:solidFill>
              <a:latin typeface="Modern Love"/>
              <a:ea typeface="+mn-lt"/>
              <a:cs typeface="+mn-lt"/>
            </a:endParaRPr>
          </a:p>
          <a:p>
            <a:pPr marL="0" indent="0">
              <a:spcBef>
                <a:spcPts val="500"/>
              </a:spcBef>
              <a:buNone/>
            </a:pPr>
            <a:r>
              <a:rPr lang="en-US" sz="4800">
                <a:solidFill>
                  <a:srgbClr val="000000"/>
                </a:solidFill>
                <a:latin typeface="Modern Love"/>
                <a:ea typeface="+mn-lt"/>
                <a:cs typeface="+mn-lt"/>
              </a:rPr>
              <a:t>Lord,</a:t>
            </a:r>
            <a:endParaRPr lang="en-US" sz="4000">
              <a:solidFill>
                <a:srgbClr val="000000"/>
              </a:solidFill>
              <a:latin typeface="Calibri" panose="020F0502020204030204"/>
              <a:ea typeface="+mn-lt"/>
              <a:cs typeface="+mn-lt"/>
            </a:endParaRPr>
          </a:p>
          <a:p>
            <a:pPr>
              <a:buNone/>
            </a:pPr>
            <a:r>
              <a:rPr lang="en-US" sz="3600">
                <a:solidFill>
                  <a:srgbClr val="0D0D0D"/>
                </a:solidFill>
                <a:latin typeface="Calibri"/>
                <a:ea typeface="+mn-lt"/>
                <a:cs typeface="+mn-lt"/>
              </a:rPr>
              <a:t>We thank you for the gift of home, where we find comfort, security, and belonging. Help us to recognize the importance of creating spaces of love and hospitality wherever we go. </a:t>
            </a:r>
            <a:endParaRPr lang="en-US" sz="3600">
              <a:latin typeface="Calibri"/>
              <a:cs typeface="Calibri"/>
            </a:endParaRPr>
          </a:p>
          <a:p>
            <a:pPr marL="0" indent="0">
              <a:spcBef>
                <a:spcPts val="500"/>
              </a:spcBef>
              <a:buNone/>
            </a:pPr>
            <a:endParaRPr lang="en-US" sz="2400">
              <a:solidFill>
                <a:srgbClr val="000000"/>
              </a:solidFill>
              <a:latin typeface="Aptos" panose="020B0004020202020204"/>
              <a:ea typeface="Calibri" panose="020F0502020204030204"/>
              <a:cs typeface="Calibri" panose="020F0502020204030204"/>
            </a:endParaRPr>
          </a:p>
          <a:p>
            <a:pPr marL="0" indent="0">
              <a:spcBef>
                <a:spcPts val="500"/>
              </a:spcBef>
              <a:buNone/>
            </a:pPr>
            <a:r>
              <a:rPr lang="en-US" sz="4000">
                <a:solidFill>
                  <a:srgbClr val="000000"/>
                </a:solidFill>
                <a:latin typeface="Modern Love"/>
                <a:ea typeface="+mn-lt"/>
                <a:cs typeface="+mn-lt"/>
              </a:rPr>
              <a:t>Amen</a:t>
            </a:r>
            <a:endParaRPr lang="en-US" sz="4000">
              <a:solidFill>
                <a:srgbClr val="000000"/>
              </a:solidFill>
              <a:latin typeface="Calibri" panose="020F0502020204030204"/>
              <a:cs typeface="Calibri"/>
            </a:endParaRPr>
          </a:p>
          <a:p>
            <a:pPr marL="0" indent="0">
              <a:buNone/>
            </a:pPr>
            <a:endParaRPr lang="en-US" b="1">
              <a:solidFill>
                <a:srgbClr val="000000"/>
              </a:solidFill>
              <a:cs typeface="Calibri"/>
            </a:endParaRPr>
          </a:p>
          <a:p>
            <a:pPr marL="0" indent="0">
              <a:buNone/>
            </a:pPr>
            <a:endParaRPr lang="en-US" b="1">
              <a:solidFill>
                <a:srgbClr val="000000"/>
              </a:solidFill>
              <a:cs typeface="Calibri"/>
            </a:endParaRPr>
          </a:p>
          <a:p>
            <a:pPr marL="0" indent="0">
              <a:buNone/>
            </a:pPr>
            <a:endParaRPr lang="en-US" sz="2400">
              <a:solidFill>
                <a:srgbClr val="000000"/>
              </a:solidFill>
              <a:cs typeface="Calibri"/>
            </a:endParaRPr>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28850" r="2767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379382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Home is Where the Heart Is – Concordia Group Delivers">
            <a:extLst>
              <a:ext uri="{FF2B5EF4-FFF2-40B4-BE49-F238E27FC236}">
                <a16:creationId xmlns:a16="http://schemas.microsoft.com/office/drawing/2014/main" id="{1136CD38-B423-DC83-36F9-5A115B84965A}"/>
              </a:ext>
            </a:extLst>
          </p:cNvPr>
          <p:cNvPicPr>
            <a:picLocks noChangeAspect="1"/>
          </p:cNvPicPr>
          <p:nvPr/>
        </p:nvPicPr>
        <p:blipFill>
          <a:blip r:embed="rId2"/>
          <a:stretch>
            <a:fillRect/>
          </a:stretch>
        </p:blipFill>
        <p:spPr>
          <a:xfrm>
            <a:off x="2454780" y="643466"/>
            <a:ext cx="7282440" cy="5571067"/>
          </a:xfrm>
          <a:prstGeom prst="rect">
            <a:avLst/>
          </a:prstGeom>
        </p:spPr>
      </p:pic>
      <p:sp>
        <p:nvSpPr>
          <p:cNvPr id="3" name="TextBox 2">
            <a:extLst>
              <a:ext uri="{FF2B5EF4-FFF2-40B4-BE49-F238E27FC236}">
                <a16:creationId xmlns:a16="http://schemas.microsoft.com/office/drawing/2014/main" id="{A4710E43-2A9E-7450-2FDB-CABA8F27EF1B}"/>
              </a:ext>
            </a:extLst>
          </p:cNvPr>
          <p:cNvSpPr txBox="1"/>
          <p:nvPr/>
        </p:nvSpPr>
        <p:spPr>
          <a:xfrm>
            <a:off x="-3195" y="-1596"/>
            <a:ext cx="12215322" cy="646331"/>
          </a:xfrm>
          <a:prstGeom prst="rect">
            <a:avLst/>
          </a:prstGeom>
          <a:solidFill>
            <a:schemeClr val="accent6">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latin typeface="Calibri"/>
                <a:ea typeface="Calibri"/>
                <a:cs typeface="Calibri"/>
              </a:rPr>
              <a:t>Theme of the week: HOME</a:t>
            </a:r>
            <a:endParaRPr lang="en-US" sz="3600"/>
          </a:p>
        </p:txBody>
      </p:sp>
      <p:sp>
        <p:nvSpPr>
          <p:cNvPr id="4" name="TextBox 3">
            <a:extLst>
              <a:ext uri="{FF2B5EF4-FFF2-40B4-BE49-F238E27FC236}">
                <a16:creationId xmlns:a16="http://schemas.microsoft.com/office/drawing/2014/main" id="{6DAF3AAD-315B-F25E-70EF-92CEF39DFB1B}"/>
              </a:ext>
            </a:extLst>
          </p:cNvPr>
          <p:cNvSpPr txBox="1"/>
          <p:nvPr/>
        </p:nvSpPr>
        <p:spPr>
          <a:xfrm>
            <a:off x="-3195" y="6209421"/>
            <a:ext cx="12215321" cy="646331"/>
          </a:xfrm>
          <a:prstGeom prst="rect">
            <a:avLst/>
          </a:prstGeom>
          <a:solidFill>
            <a:schemeClr val="accent6">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latin typeface="Calibri"/>
                <a:ea typeface="Calibri"/>
                <a:cs typeface="Calibri"/>
              </a:rPr>
              <a:t>Thoughts and Prayers: 29th April – 3rd May</a:t>
            </a:r>
            <a:endParaRPr lang="en-US"/>
          </a:p>
        </p:txBody>
      </p:sp>
    </p:spTree>
    <p:extLst>
      <p:ext uri="{BB962C8B-B14F-4D97-AF65-F5344CB8AC3E}">
        <p14:creationId xmlns:p14="http://schemas.microsoft.com/office/powerpoint/2010/main" val="672351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Tree Surveys for Planning in Leeds | Tree Care Company">
            <a:extLst>
              <a:ext uri="{FF2B5EF4-FFF2-40B4-BE49-F238E27FC236}">
                <a16:creationId xmlns:a16="http://schemas.microsoft.com/office/drawing/2014/main" id="{7151A0F2-5489-4A87-C9DB-89469056360D}"/>
              </a:ext>
            </a:extLst>
          </p:cNvPr>
          <p:cNvPicPr>
            <a:picLocks noChangeAspect="1"/>
          </p:cNvPicPr>
          <p:nvPr/>
        </p:nvPicPr>
        <p:blipFill rotWithShape="1">
          <a:blip r:embed="rId2"/>
          <a:srcRect l="2758" r="3479"/>
          <a:stretch/>
        </p:blipFill>
        <p:spPr>
          <a:xfrm>
            <a:off x="1" y="10"/>
            <a:ext cx="9669642" cy="6857990"/>
          </a:xfrm>
          <a:prstGeom prst="rect">
            <a:avLst/>
          </a:prstGeom>
        </p:spPr>
      </p:pic>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753A3D3-5DC6-5C4E-43D0-29316E495380}"/>
              </a:ext>
            </a:extLst>
          </p:cNvPr>
          <p:cNvSpPr txBox="1"/>
          <p:nvPr/>
        </p:nvSpPr>
        <p:spPr>
          <a:xfrm>
            <a:off x="7761648" y="1715333"/>
            <a:ext cx="3822189" cy="3742762"/>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gn="r">
              <a:lnSpc>
                <a:spcPct val="90000"/>
              </a:lnSpc>
              <a:spcAft>
                <a:spcPts val="600"/>
              </a:spcAft>
            </a:pPr>
            <a:r>
              <a:rPr lang="en-US" sz="4400">
                <a:latin typeface="Modern Love Caps"/>
              </a:rPr>
              <a:t>How does this image link to our theme of 'Home'?</a:t>
            </a:r>
            <a:endParaRPr lang="en-US"/>
          </a:p>
        </p:txBody>
      </p:sp>
    </p:spTree>
    <p:extLst>
      <p:ext uri="{BB962C8B-B14F-4D97-AF65-F5344CB8AC3E}">
        <p14:creationId xmlns:p14="http://schemas.microsoft.com/office/powerpoint/2010/main" val="196128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070f71ce-64c7-4b17-bb6b-21ebf0c68387" xsi:nil="true"/>
    <SharedWithUsers xmlns="8c49430d-f190-4cd8-83c3-84bb6a3d29af">
      <UserInfo>
        <DisplayName>Spina, Katie</DisplayName>
        <AccountId>35</AccountId>
        <AccountType/>
      </UserInfo>
      <UserInfo>
        <DisplayName>Durham, Jessica</DisplayName>
        <AccountId>108</AccountId>
        <AccountType/>
      </UserInfo>
      <UserInfo>
        <DisplayName>Francis, Rebekah</DisplayName>
        <AccountId>64</AccountId>
        <AccountType/>
      </UserInfo>
      <UserInfo>
        <DisplayName>Brian, Shane</DisplayName>
        <AccountId>194</AccountId>
        <AccountType/>
      </UserInfo>
      <UserInfo>
        <DisplayName>Jackson, Vicky</DisplayName>
        <AccountId>34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ED9C647E071ED4D9B7D0BA81432F5C2" ma:contentTypeVersion="9" ma:contentTypeDescription="Create a new document." ma:contentTypeScope="" ma:versionID="63d29aa171402ffe00e8f9b8e19a5506">
  <xsd:schema xmlns:xsd="http://www.w3.org/2001/XMLSchema" xmlns:xs="http://www.w3.org/2001/XMLSchema" xmlns:p="http://schemas.microsoft.com/office/2006/metadata/properties" xmlns:ns2="070f71ce-64c7-4b17-bb6b-21ebf0c68387" xmlns:ns3="8c49430d-f190-4cd8-83c3-84bb6a3d29af" targetNamespace="http://schemas.microsoft.com/office/2006/metadata/properties" ma:root="true" ma:fieldsID="85acf5c215e3e1b103154d9fb3931d28" ns2:_="" ns3:_="">
    <xsd:import namespace="070f71ce-64c7-4b17-bb6b-21ebf0c68387"/>
    <xsd:import namespace="8c49430d-f190-4cd8-83c3-84bb6a3d29a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f71ce-64c7-4b17-bb6b-21ebf0c68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49430d-f190-4cd8-83c3-84bb6a3d29a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2B6670-A989-4CD3-B58C-AB1B2C1CF69B}">
  <ds:schemaRefs>
    <ds:schemaRef ds:uri="070f71ce-64c7-4b17-bb6b-21ebf0c68387"/>
    <ds:schemaRef ds:uri="8c49430d-f190-4cd8-83c3-84bb6a3d29af"/>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4FEE277-B9FF-4E93-8A18-935FEE8AE980}">
  <ds:schemaRefs>
    <ds:schemaRef ds:uri="http://schemas.microsoft.com/sharepoint/v3/contenttype/forms"/>
  </ds:schemaRefs>
</ds:datastoreItem>
</file>

<file path=customXml/itemProps3.xml><?xml version="1.0" encoding="utf-8"?>
<ds:datastoreItem xmlns:ds="http://schemas.openxmlformats.org/officeDocument/2006/customXml" ds:itemID="{14792DEB-E257-4225-9555-ABEAC7B9933B}">
  <ds:schemaRefs>
    <ds:schemaRef ds:uri="070f71ce-64c7-4b17-bb6b-21ebf0c68387"/>
    <ds:schemaRef ds:uri="8c49430d-f190-4cd8-83c3-84bb6a3d29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20</Slides>
  <Notes>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What does home mean to you?</vt:lpstr>
      <vt:lpstr>Being Home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Homelessness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7</cp:revision>
  <dcterms:created xsi:type="dcterms:W3CDTF">2024-04-23T08:16:07Z</dcterms:created>
  <dcterms:modified xsi:type="dcterms:W3CDTF">2024-05-02T11:43:54Z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0x0101001ED9C647E071ED4D9B7D0BA81432F5C2</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