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9" r:id="rId5"/>
    <p:sldId id="288" r:id="rId6"/>
    <p:sldId id="287" r:id="rId7"/>
    <p:sldId id="345" r:id="rId8"/>
    <p:sldId id="283" r:id="rId9"/>
    <p:sldId id="342" r:id="rId10"/>
    <p:sldId id="346" r:id="rId11"/>
    <p:sldId id="348" r:id="rId12"/>
    <p:sldId id="290" r:id="rId13"/>
    <p:sldId id="343" r:id="rId14"/>
    <p:sldId id="350" r:id="rId15"/>
    <p:sldId id="349" r:id="rId16"/>
    <p:sldId id="257" r:id="rId17"/>
    <p:sldId id="344" r:id="rId18"/>
    <p:sldId id="351" r:id="rId19"/>
    <p:sldId id="352"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BCB8F-32A7-0B58-8341-38A857AE092B}" v="158" dt="2024-03-26T09:54:19.227"/>
    <p1510:client id="{42BB3B8A-F9DF-523E-A5CE-FED2A41757BD}" v="7" dt="2024-03-28T09:12:54.545"/>
    <p1510:client id="{BECBE89E-459C-E46C-D572-A451230BA09D}" v="715" dt="2024-03-27T18:55:59.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u0JUAGsJMVA?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qCVnWIYUt8o?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evoOaIQwITg?feature=oembed"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Key to Happiness is a Balanced Life - Marialma's Blog">
            <a:extLst>
              <a:ext uri="{FF2B5EF4-FFF2-40B4-BE49-F238E27FC236}">
                <a16:creationId xmlns:a16="http://schemas.microsoft.com/office/drawing/2014/main" id="{0FF3E2CC-16B4-88A5-A4B7-1293BC92FA5B}"/>
              </a:ext>
            </a:extLst>
          </p:cNvPr>
          <p:cNvPicPr>
            <a:picLocks noChangeAspect="1"/>
          </p:cNvPicPr>
          <p:nvPr/>
        </p:nvPicPr>
        <p:blipFill rotWithShape="1">
          <a:blip r:embed="rId2">
            <a:alphaModFix amt="50000"/>
          </a:blip>
          <a:srcRect r="4890" b="1"/>
          <a:stretch/>
        </p:blipFill>
        <p:spPr>
          <a:xfrm>
            <a:off x="20" y="1"/>
            <a:ext cx="12191980" cy="6857999"/>
          </a:xfrm>
          <a:prstGeom prst="rect">
            <a:avLst/>
          </a:prstGeom>
        </p:spPr>
      </p:pic>
      <p:sp>
        <p:nvSpPr>
          <p:cNvPr id="5" name="TextBox 2">
            <a:extLst>
              <a:ext uri="{FF2B5EF4-FFF2-40B4-BE49-F238E27FC236}">
                <a16:creationId xmlns:a16="http://schemas.microsoft.com/office/drawing/2014/main" id="{FB8D076D-75A0-D400-8DDA-92517EBF1A92}"/>
              </a:ext>
            </a:extLst>
          </p:cNvPr>
          <p:cNvSpPr txBox="1"/>
          <p:nvPr/>
        </p:nvSpPr>
        <p:spPr>
          <a:xfrm>
            <a:off x="1524000" y="1122362"/>
            <a:ext cx="9144000" cy="290051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dirty="0">
                <a:solidFill>
                  <a:srgbClr val="FFFFFF"/>
                </a:solidFill>
                <a:latin typeface="+mj-lt"/>
                <a:ea typeface="+mj-ea"/>
                <a:cs typeface="+mj-cs"/>
              </a:rPr>
              <a:t>Theme of the week: Alive</a:t>
            </a:r>
            <a:endParaRPr lang="en-US" sz="6000" dirty="0">
              <a:solidFill>
                <a:srgbClr val="FFFFFF"/>
              </a:solidFill>
              <a:latin typeface="+mj-lt"/>
              <a:ea typeface="+mj-ea"/>
              <a:cs typeface="+mj-cs"/>
            </a:endParaRPr>
          </a:p>
        </p:txBody>
      </p:sp>
      <p:sp>
        <p:nvSpPr>
          <p:cNvPr id="4" name="TextBox 1">
            <a:extLst>
              <a:ext uri="{FF2B5EF4-FFF2-40B4-BE49-F238E27FC236}">
                <a16:creationId xmlns:a16="http://schemas.microsoft.com/office/drawing/2014/main" id="{82BB8AD6-62C5-7BC3-B93C-323AEB30A6FA}"/>
              </a:ext>
            </a:extLst>
          </p:cNvPr>
          <p:cNvSpPr txBox="1"/>
          <p:nvPr/>
        </p:nvSpPr>
        <p:spPr>
          <a:xfrm>
            <a:off x="1524000" y="4159404"/>
            <a:ext cx="9144000" cy="1098395"/>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dirty="0">
                <a:solidFill>
                  <a:srgbClr val="FFFFFF"/>
                </a:solidFill>
                <a:latin typeface="+mj-lt"/>
              </a:rPr>
              <a:t>Thoughts and Prayers 15th – 19th April</a:t>
            </a:r>
          </a:p>
        </p:txBody>
      </p:sp>
    </p:spTree>
    <p:extLst>
      <p:ext uri="{BB962C8B-B14F-4D97-AF65-F5344CB8AC3E}">
        <p14:creationId xmlns:p14="http://schemas.microsoft.com/office/powerpoint/2010/main" val="26143568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Key to Happiness is a Balanced Life - Marialma's Blog">
            <a:extLst>
              <a:ext uri="{FF2B5EF4-FFF2-40B4-BE49-F238E27FC236}">
                <a16:creationId xmlns:a16="http://schemas.microsoft.com/office/drawing/2014/main" id="{0FF3E2CC-16B4-88A5-A4B7-1293BC92FA5B}"/>
              </a:ext>
            </a:extLst>
          </p:cNvPr>
          <p:cNvPicPr>
            <a:picLocks noChangeAspect="1"/>
          </p:cNvPicPr>
          <p:nvPr/>
        </p:nvPicPr>
        <p:blipFill rotWithShape="1">
          <a:blip r:embed="rId2">
            <a:alphaModFix amt="50000"/>
          </a:blip>
          <a:srcRect r="4890" b="1"/>
          <a:stretch/>
        </p:blipFill>
        <p:spPr>
          <a:xfrm>
            <a:off x="20" y="1"/>
            <a:ext cx="12191980" cy="6857999"/>
          </a:xfrm>
          <a:prstGeom prst="rect">
            <a:avLst/>
          </a:prstGeom>
        </p:spPr>
      </p:pic>
      <p:sp>
        <p:nvSpPr>
          <p:cNvPr id="5" name="TextBox 2">
            <a:extLst>
              <a:ext uri="{FF2B5EF4-FFF2-40B4-BE49-F238E27FC236}">
                <a16:creationId xmlns:a16="http://schemas.microsoft.com/office/drawing/2014/main" id="{FB8D076D-75A0-D400-8DDA-92517EBF1A92}"/>
              </a:ext>
            </a:extLst>
          </p:cNvPr>
          <p:cNvSpPr txBox="1"/>
          <p:nvPr/>
        </p:nvSpPr>
        <p:spPr>
          <a:xfrm>
            <a:off x="1524000" y="1122362"/>
            <a:ext cx="9144000" cy="290051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a:solidFill>
                  <a:srgbClr val="FFFFFF"/>
                </a:solidFill>
                <a:latin typeface="+mj-lt"/>
                <a:ea typeface="+mj-ea"/>
                <a:cs typeface="+mj-cs"/>
              </a:rPr>
              <a:t>Theme of the week: Alive</a:t>
            </a:r>
            <a:endParaRPr lang="en-US" sz="6000">
              <a:solidFill>
                <a:srgbClr val="FFFFFF"/>
              </a:solidFill>
              <a:latin typeface="+mj-lt"/>
              <a:ea typeface="+mj-ea"/>
              <a:cs typeface="+mj-cs"/>
            </a:endParaRPr>
          </a:p>
        </p:txBody>
      </p:sp>
      <p:sp>
        <p:nvSpPr>
          <p:cNvPr id="4" name="TextBox 1">
            <a:extLst>
              <a:ext uri="{FF2B5EF4-FFF2-40B4-BE49-F238E27FC236}">
                <a16:creationId xmlns:a16="http://schemas.microsoft.com/office/drawing/2014/main" id="{82BB8AD6-62C5-7BC3-B93C-323AEB30A6FA}"/>
              </a:ext>
            </a:extLst>
          </p:cNvPr>
          <p:cNvSpPr txBox="1"/>
          <p:nvPr/>
        </p:nvSpPr>
        <p:spPr>
          <a:xfrm>
            <a:off x="1524000" y="4159404"/>
            <a:ext cx="9144000" cy="1098395"/>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dirty="0">
                <a:solidFill>
                  <a:srgbClr val="FFFFFF"/>
                </a:solidFill>
                <a:latin typeface="+mj-lt"/>
              </a:rPr>
              <a:t>Thoughts and Prayers 15th – 19th April</a:t>
            </a:r>
          </a:p>
        </p:txBody>
      </p:sp>
    </p:spTree>
    <p:extLst>
      <p:ext uri="{BB962C8B-B14F-4D97-AF65-F5344CB8AC3E}">
        <p14:creationId xmlns:p14="http://schemas.microsoft.com/office/powerpoint/2010/main" val="13496554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John 10:10 The thief cometh not, but that he may steal, and kill, and  destroy: I came that they may have life, and may have it abundantly. A  thief has only one">
            <a:extLst>
              <a:ext uri="{FF2B5EF4-FFF2-40B4-BE49-F238E27FC236}">
                <a16:creationId xmlns:a16="http://schemas.microsoft.com/office/drawing/2014/main" id="{4F8C1A8A-024C-9023-A7E4-71FA699E6B0B}"/>
              </a:ext>
            </a:extLst>
          </p:cNvPr>
          <p:cNvPicPr>
            <a:picLocks noChangeAspect="1"/>
          </p:cNvPicPr>
          <p:nvPr/>
        </p:nvPicPr>
        <p:blipFill rotWithShape="1">
          <a:blip r:embed="rId2"/>
          <a:srcRect r="11090"/>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extBox 1">
            <a:extLst>
              <a:ext uri="{FF2B5EF4-FFF2-40B4-BE49-F238E27FC236}">
                <a16:creationId xmlns:a16="http://schemas.microsoft.com/office/drawing/2014/main" id="{F7826952-57B3-F89A-D59E-7EF1D593440D}"/>
              </a:ext>
            </a:extLst>
          </p:cNvPr>
          <p:cNvSpPr txBox="1"/>
          <p:nvPr/>
        </p:nvSpPr>
        <p:spPr>
          <a:xfrm>
            <a:off x="6517997" y="198271"/>
            <a:ext cx="5291663" cy="648000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a:lnSpc>
                <a:spcPct val="90000"/>
              </a:lnSpc>
              <a:spcAft>
                <a:spcPts val="600"/>
              </a:spcAft>
            </a:pPr>
            <a:r>
              <a:rPr lang="en-US" sz="3600" b="1" dirty="0">
                <a:latin typeface="Modern Love"/>
              </a:rPr>
              <a:t>What does it mean to live life to the fullest?</a:t>
            </a:r>
            <a:endParaRPr lang="en-US"/>
          </a:p>
          <a:p>
            <a:pPr indent="-228600">
              <a:lnSpc>
                <a:spcPct val="90000"/>
              </a:lnSpc>
              <a:spcAft>
                <a:spcPts val="600"/>
              </a:spcAft>
              <a:buFont typeface="Arial" panose="020B0604020202020204" pitchFamily="34" charset="0"/>
              <a:buChar char="•"/>
            </a:pPr>
            <a:endParaRPr lang="en-US" sz="2300" dirty="0">
              <a:latin typeface="Calibri"/>
              <a:cs typeface="Calibri"/>
            </a:endParaRPr>
          </a:p>
          <a:p>
            <a:pPr indent="-228600">
              <a:lnSpc>
                <a:spcPct val="90000"/>
              </a:lnSpc>
              <a:spcAft>
                <a:spcPts val="600"/>
              </a:spcAft>
              <a:buFont typeface="Arial" panose="020B0604020202020204" pitchFamily="34" charset="0"/>
              <a:buChar char="•"/>
            </a:pPr>
            <a:r>
              <a:rPr lang="en-US" sz="2300" dirty="0">
                <a:latin typeface="Calibri"/>
                <a:cs typeface="Calibri"/>
              </a:rPr>
              <a:t>Today, we delve into the concept of living life to the fullest. Being alive is not just about existing; it's about embracing every opportunity and experiencing joy, growth, and fulfillment.</a:t>
            </a:r>
          </a:p>
          <a:p>
            <a:pPr indent="-228600">
              <a:lnSpc>
                <a:spcPct val="90000"/>
              </a:lnSpc>
              <a:spcAft>
                <a:spcPts val="600"/>
              </a:spcAft>
              <a:buFont typeface="Arial" panose="020B0604020202020204" pitchFamily="34" charset="0"/>
              <a:buChar char="•"/>
            </a:pPr>
            <a:endParaRPr lang="en-US" sz="2300" dirty="0">
              <a:latin typeface="Calibri"/>
              <a:cs typeface="Calibri"/>
            </a:endParaRPr>
          </a:p>
          <a:p>
            <a:pPr indent="-228600">
              <a:lnSpc>
                <a:spcPct val="90000"/>
              </a:lnSpc>
              <a:spcAft>
                <a:spcPts val="600"/>
              </a:spcAft>
              <a:buFont typeface="Arial" panose="020B0604020202020204" pitchFamily="34" charset="0"/>
              <a:buChar char="•"/>
            </a:pPr>
            <a:r>
              <a:rPr lang="en-US" sz="2300" dirty="0">
                <a:latin typeface="Calibri"/>
                <a:cs typeface="Calibri"/>
              </a:rPr>
              <a:t>Reflect on what it means to you to live life to the fullest. Is it about pursuing your dreams, cultivating meaningful relationships, or making a positive impact in the world? How can you align your actions with this vision?</a:t>
            </a:r>
          </a:p>
          <a:p>
            <a:pPr indent="-228600">
              <a:lnSpc>
                <a:spcPct val="90000"/>
              </a:lnSpc>
              <a:spcAft>
                <a:spcPts val="600"/>
              </a:spcAft>
              <a:buFont typeface="Arial" panose="020B0604020202020204" pitchFamily="34" charset="0"/>
              <a:buChar char="•"/>
            </a:pPr>
            <a:endParaRPr lang="en-US" sz="2300" b="1" dirty="0">
              <a:solidFill>
                <a:srgbClr val="9F40A7"/>
              </a:solidFill>
              <a:latin typeface="Calibri"/>
              <a:cs typeface="Calibri"/>
            </a:endParaRPr>
          </a:p>
          <a:p>
            <a:pPr indent="-228600">
              <a:lnSpc>
                <a:spcPct val="90000"/>
              </a:lnSpc>
              <a:spcAft>
                <a:spcPts val="600"/>
              </a:spcAft>
              <a:buFont typeface="Arial" panose="020B0604020202020204" pitchFamily="34" charset="0"/>
              <a:buChar char="•"/>
            </a:pPr>
            <a:r>
              <a:rPr lang="en-US" sz="2300" b="1" dirty="0">
                <a:solidFill>
                  <a:srgbClr val="9F40A7"/>
                </a:solidFill>
                <a:latin typeface="Calibri"/>
                <a:cs typeface="Calibri"/>
              </a:rPr>
              <a:t>Create a "bucket list" of experiences and goals you want to have in your lifetime. Share one item from your list with a partner and discuss why it's important to you.</a:t>
            </a:r>
          </a:p>
        </p:txBody>
      </p:sp>
    </p:spTree>
    <p:extLst>
      <p:ext uri="{BB962C8B-B14F-4D97-AF65-F5344CB8AC3E}">
        <p14:creationId xmlns:p14="http://schemas.microsoft.com/office/powerpoint/2010/main" val="30602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70 People Ages 5-75 Answer: What’s Your Goal In Life? | Glamour">
            <a:hlinkClick r:id="" action="ppaction://media"/>
            <a:extLst>
              <a:ext uri="{FF2B5EF4-FFF2-40B4-BE49-F238E27FC236}">
                <a16:creationId xmlns:a16="http://schemas.microsoft.com/office/drawing/2014/main" id="{AA386988-D354-27CA-AAA3-49192BEDE306}"/>
              </a:ext>
            </a:extLst>
          </p:cNvPr>
          <p:cNvPicPr>
            <a:picLocks noRot="1" noChangeAspect="1"/>
          </p:cNvPicPr>
          <p:nvPr>
            <a:videoFile r:link="rId1"/>
          </p:nvPr>
        </p:nvPicPr>
        <p:blipFill>
          <a:blip r:embed="rId3"/>
          <a:stretch>
            <a:fillRect/>
          </a:stretch>
        </p:blipFill>
        <p:spPr>
          <a:xfrm>
            <a:off x="108451" y="986590"/>
            <a:ext cx="8367212" cy="4724400"/>
          </a:xfrm>
          <a:prstGeom prst="rect">
            <a:avLst/>
          </a:prstGeom>
        </p:spPr>
      </p:pic>
      <p:sp>
        <p:nvSpPr>
          <p:cNvPr id="3" name="TextBox 2">
            <a:extLst>
              <a:ext uri="{FF2B5EF4-FFF2-40B4-BE49-F238E27FC236}">
                <a16:creationId xmlns:a16="http://schemas.microsoft.com/office/drawing/2014/main" id="{17A61749-3DAC-8855-147B-730D126D0362}"/>
              </a:ext>
            </a:extLst>
          </p:cNvPr>
          <p:cNvSpPr txBox="1"/>
          <p:nvPr/>
        </p:nvSpPr>
        <p:spPr>
          <a:xfrm>
            <a:off x="8642685" y="250657"/>
            <a:ext cx="3408946"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As we grow older, our goals might change. </a:t>
            </a:r>
            <a:endParaRPr lang="en-US" sz="2400" dirty="0">
              <a:latin typeface="Calibri"/>
              <a:cs typeface="Calibri"/>
            </a:endParaRPr>
          </a:p>
          <a:p>
            <a:endParaRPr lang="en-US" sz="2400" dirty="0">
              <a:latin typeface="Calibri"/>
              <a:cs typeface="Calibri"/>
            </a:endParaRPr>
          </a:p>
          <a:p>
            <a:r>
              <a:rPr lang="en-US" sz="2400" dirty="0">
                <a:latin typeface="Calibri"/>
                <a:cs typeface="Calibri"/>
              </a:rPr>
              <a:t>What always remains, is the dream of being happy and living life to the fullest. </a:t>
            </a:r>
          </a:p>
          <a:p>
            <a:endParaRPr lang="en-US" sz="2400" dirty="0">
              <a:latin typeface="Calibri"/>
              <a:cs typeface="Calibri"/>
            </a:endParaRPr>
          </a:p>
          <a:p>
            <a:r>
              <a:rPr lang="en-US" sz="2400" dirty="0">
                <a:latin typeface="Calibri"/>
                <a:cs typeface="Calibri"/>
              </a:rPr>
              <a:t>In the end, it is not about how much money you earn or how many followers you have on social media. </a:t>
            </a:r>
          </a:p>
          <a:p>
            <a:endParaRPr lang="en-US" sz="2400" dirty="0">
              <a:latin typeface="Calibri"/>
              <a:cs typeface="Calibri"/>
            </a:endParaRPr>
          </a:p>
          <a:p>
            <a:r>
              <a:rPr lang="en-US" sz="2400" dirty="0">
                <a:latin typeface="Calibri"/>
                <a:cs typeface="Calibri"/>
              </a:rPr>
              <a:t>Being alive is about the experiences you have had with the people you love. </a:t>
            </a:r>
          </a:p>
        </p:txBody>
      </p:sp>
    </p:spTree>
    <p:extLst>
      <p:ext uri="{BB962C8B-B14F-4D97-AF65-F5344CB8AC3E}">
        <p14:creationId xmlns:p14="http://schemas.microsoft.com/office/powerpoint/2010/main" val="40788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749" y="62926"/>
            <a:ext cx="12150009" cy="4351338"/>
          </a:xfrm>
        </p:spPr>
        <p:txBody>
          <a:bodyPr vert="horz" lIns="91440" tIns="45720" rIns="91440" bIns="45720" rtlCol="0" anchor="t">
            <a:noAutofit/>
          </a:bodyPr>
          <a:lstStyle/>
          <a:p>
            <a:pPr marL="0" indent="0">
              <a:spcBef>
                <a:spcPts val="500"/>
              </a:spcBef>
              <a:buNone/>
            </a:pPr>
            <a:r>
              <a:rPr lang="en-US" dirty="0">
                <a:solidFill>
                  <a:srgbClr val="FFFFFF"/>
                </a:solidFill>
                <a:latin typeface="Modern Love"/>
                <a:ea typeface="+mn-lt"/>
                <a:cs typeface="+mn-lt"/>
              </a:rPr>
              <a:t>Bidding Prayers</a:t>
            </a:r>
          </a:p>
          <a:p>
            <a:pPr marL="0" indent="0">
              <a:spcBef>
                <a:spcPts val="500"/>
              </a:spcBef>
              <a:buNone/>
            </a:pPr>
            <a:endParaRPr lang="en-US" sz="2400" dirty="0">
              <a:latin typeface="Modern Love"/>
              <a:ea typeface="+mn-lt"/>
              <a:cs typeface="+mn-lt"/>
            </a:endParaRPr>
          </a:p>
          <a:p>
            <a:pPr marL="0" indent="0">
              <a:spcBef>
                <a:spcPts val="500"/>
              </a:spcBef>
              <a:buNone/>
            </a:pPr>
            <a:r>
              <a:rPr lang="en-US" sz="1800" dirty="0">
                <a:latin typeface="Calibri"/>
                <a:ea typeface="+mn-lt"/>
                <a:cs typeface="+mn-lt"/>
              </a:rPr>
              <a:t>Reader 1: </a:t>
            </a:r>
            <a:r>
              <a:rPr lang="en-US" sz="1800" dirty="0">
                <a:solidFill>
                  <a:srgbClr val="FFFFFF"/>
                </a:solidFill>
                <a:latin typeface="Calibri"/>
                <a:ea typeface="+mn-lt"/>
                <a:cs typeface="+mn-lt"/>
              </a:rPr>
              <a:t>We than</a:t>
            </a:r>
            <a:r>
              <a:rPr lang="en-US" sz="1800" dirty="0">
                <a:latin typeface="Calibri"/>
                <a:ea typeface="+mn-lt"/>
                <a:cs typeface="+mn-lt"/>
              </a:rPr>
              <a:t>k you for the gift of life we've been given, may we always cherish each moment with gratitude and joy.</a:t>
            </a:r>
          </a:p>
          <a:p>
            <a:pPr marL="0" indent="0">
              <a:spcBef>
                <a:spcPts val="500"/>
              </a:spcBef>
              <a:buNone/>
            </a:pPr>
            <a:r>
              <a:rPr lang="en-US" sz="1800" dirty="0">
                <a:latin typeface="Calibri"/>
                <a:ea typeface="+mn-lt"/>
                <a:cs typeface="+mn-lt"/>
              </a:rPr>
              <a:t>Lord in your mercy, </a:t>
            </a:r>
            <a:endParaRPr lang="en-US" sz="1800" dirty="0">
              <a:latin typeface="Calibri"/>
              <a:cs typeface="Calibri"/>
            </a:endParaRPr>
          </a:p>
          <a:p>
            <a:pPr marL="0" indent="0">
              <a:spcBef>
                <a:spcPts val="500"/>
              </a:spcBef>
              <a:buNone/>
            </a:pPr>
            <a:r>
              <a:rPr lang="en-US" sz="1800" b="1" dirty="0">
                <a:solidFill>
                  <a:schemeClr val="bg1"/>
                </a:solidFill>
                <a:highlight>
                  <a:srgbClr val="FFFF00"/>
                </a:highlight>
                <a:latin typeface="Calibri"/>
                <a:ea typeface="+mn-lt"/>
                <a:cs typeface="+mn-lt"/>
              </a:rPr>
              <a:t>ALL: Hear our prayer</a:t>
            </a:r>
          </a:p>
          <a:p>
            <a:pPr marL="0" indent="0">
              <a:spcBef>
                <a:spcPts val="500"/>
              </a:spcBef>
              <a:buNone/>
            </a:pPr>
            <a:endParaRPr lang="en-US" sz="1800" dirty="0">
              <a:latin typeface="Calibri"/>
              <a:ea typeface="+mn-lt"/>
              <a:cs typeface="+mn-lt"/>
            </a:endParaRPr>
          </a:p>
          <a:p>
            <a:pPr marL="0" indent="0">
              <a:spcBef>
                <a:spcPts val="500"/>
              </a:spcBef>
              <a:buNone/>
            </a:pPr>
            <a:r>
              <a:rPr lang="en-US" sz="1800" dirty="0">
                <a:latin typeface="Calibri"/>
                <a:ea typeface="+mn-lt"/>
                <a:cs typeface="+mn-lt"/>
              </a:rPr>
              <a:t>Reader 2: Let us pray for those who are struggling to find meaning and purpose in their lives, that they may discover the beauty of being alive.</a:t>
            </a:r>
            <a:endParaRPr lang="en-US" sz="1800">
              <a:latin typeface="Calibri"/>
              <a:ea typeface="Calibri"/>
              <a:cs typeface="Calibri"/>
            </a:endParaRPr>
          </a:p>
          <a:p>
            <a:pPr marL="0" indent="0">
              <a:spcBef>
                <a:spcPts val="500"/>
              </a:spcBef>
              <a:buNone/>
            </a:pPr>
            <a:r>
              <a:rPr lang="en-US" sz="1800" dirty="0">
                <a:solidFill>
                  <a:srgbClr val="FFFFFF"/>
                </a:solidFill>
                <a:latin typeface="Calibri"/>
                <a:ea typeface="+mn-lt"/>
                <a:cs typeface="+mn-lt"/>
              </a:rPr>
              <a:t>Lord in your mercy, </a:t>
            </a:r>
          </a:p>
          <a:p>
            <a:pPr marL="0" indent="0">
              <a:spcBef>
                <a:spcPts val="500"/>
              </a:spcBef>
              <a:buNone/>
            </a:pPr>
            <a:r>
              <a:rPr lang="en-US" sz="1800" b="1" dirty="0">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latin typeface="Calibri"/>
              <a:ea typeface="Calibri"/>
              <a:cs typeface="Calibri"/>
            </a:endParaRPr>
          </a:p>
          <a:p>
            <a:pPr marL="0" indent="0">
              <a:spcBef>
                <a:spcPts val="500"/>
              </a:spcBef>
              <a:buNone/>
            </a:pPr>
            <a:endParaRPr lang="en-US" sz="1800" dirty="0">
              <a:latin typeface="Calibri"/>
              <a:ea typeface="+mn-lt"/>
              <a:cs typeface="+mn-lt"/>
            </a:endParaRPr>
          </a:p>
          <a:p>
            <a:pPr marL="0" indent="0">
              <a:spcBef>
                <a:spcPts val="500"/>
              </a:spcBef>
              <a:buNone/>
            </a:pPr>
            <a:r>
              <a:rPr lang="en-US" sz="1800" dirty="0">
                <a:latin typeface="Calibri"/>
                <a:ea typeface="+mn-lt"/>
                <a:cs typeface="+mn-lt"/>
              </a:rPr>
              <a:t>Reader 3: We ask for the strength and courage to embrace life's challenges and opportunities, trusting in God's guidance and love.</a:t>
            </a:r>
          </a:p>
          <a:p>
            <a:pPr marL="0" indent="0">
              <a:spcBef>
                <a:spcPts val="500"/>
              </a:spcBef>
              <a:buNone/>
            </a:pPr>
            <a:r>
              <a:rPr lang="en-US" sz="1800" b="1" dirty="0">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latin typeface="Calibri"/>
              <a:ea typeface="Calibri"/>
              <a:cs typeface="Calibri"/>
            </a:endParaRPr>
          </a:p>
          <a:p>
            <a:pPr marL="0" indent="0">
              <a:spcBef>
                <a:spcPts val="500"/>
              </a:spcBef>
              <a:buNone/>
            </a:pPr>
            <a:endParaRPr lang="en-US" sz="1800" dirty="0">
              <a:highlight>
                <a:srgbClr val="FFFF00"/>
              </a:highlight>
              <a:latin typeface="Calibri"/>
              <a:ea typeface="+mn-lt"/>
              <a:cs typeface="+mn-lt"/>
            </a:endParaRPr>
          </a:p>
          <a:p>
            <a:pPr marL="0" indent="0">
              <a:spcBef>
                <a:spcPts val="500"/>
              </a:spcBef>
              <a:buNone/>
            </a:pPr>
            <a:r>
              <a:rPr lang="en-US" sz="1800" dirty="0">
                <a:latin typeface="Calibri"/>
                <a:cs typeface="Calibri"/>
              </a:rPr>
              <a:t>Reader 4: </a:t>
            </a:r>
            <a:r>
              <a:rPr lang="en-US" sz="1800" dirty="0">
                <a:latin typeface="Calibri"/>
                <a:ea typeface="+mn-lt"/>
                <a:cs typeface="+mn-lt"/>
              </a:rPr>
              <a:t>As we reflect on the miracle of existence, may we be inspired to live each day to the fullest, spreading love and kindness wherever we go.</a:t>
            </a:r>
          </a:p>
          <a:p>
            <a:pPr marL="0" indent="0">
              <a:spcBef>
                <a:spcPts val="500"/>
              </a:spcBef>
              <a:buNone/>
            </a:pPr>
            <a:r>
              <a:rPr lang="en-US" sz="1800" dirty="0">
                <a:solidFill>
                  <a:srgbClr val="FFFFFF"/>
                </a:solidFill>
                <a:latin typeface="Calibri"/>
                <a:cs typeface="Calibri"/>
              </a:rPr>
              <a:t>Lord in your mercy, </a:t>
            </a:r>
          </a:p>
          <a:p>
            <a:pPr marL="0" indent="0">
              <a:spcBef>
                <a:spcPts val="500"/>
              </a:spcBef>
              <a:buNone/>
            </a:pPr>
            <a:r>
              <a:rPr lang="en-US" sz="1800" b="1" dirty="0">
                <a:solidFill>
                  <a:schemeClr val="bg1"/>
                </a:solidFill>
                <a:highlight>
                  <a:srgbClr val="FFFF00"/>
                </a:highlight>
                <a:latin typeface="Calibri"/>
                <a:cs typeface="Calibri"/>
              </a:rPr>
              <a:t>ALL: Hear our prayer</a:t>
            </a:r>
            <a:endParaRPr lang="en-US" sz="1800" dirty="0">
              <a:solidFill>
                <a:schemeClr val="bg1"/>
              </a:solidFill>
              <a:latin typeface="Calibri"/>
            </a:endParaRPr>
          </a:p>
          <a:p>
            <a:pPr marL="0" indent="0">
              <a:spcBef>
                <a:spcPts val="500"/>
              </a:spcBef>
              <a:buNone/>
            </a:pPr>
            <a:endParaRPr lang="en-US" sz="2000" b="1">
              <a:solidFill>
                <a:schemeClr val="bg1"/>
              </a:solidFill>
              <a:highlight>
                <a:srgbClr val="FFFF00"/>
              </a:highlight>
              <a:cs typeface="Calibri"/>
            </a:endParaRPr>
          </a:p>
          <a:p>
            <a:pPr>
              <a:buNone/>
            </a:pPr>
            <a:r>
              <a:rPr lang="en-US" dirty="0">
                <a:solidFill>
                  <a:srgbClr val="FFFFFF"/>
                </a:solidFill>
                <a:latin typeface="Modern Love"/>
                <a:ea typeface="+mn-lt"/>
                <a:cs typeface="+mn-lt"/>
              </a:rPr>
              <a:t>Lord, hear our prayers as we come before you humbly. Amen</a:t>
            </a:r>
            <a:endParaRPr lang="en-US" sz="2000" dirty="0">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Key to Happiness is a Balanced Life - Marialma's Blog">
            <a:extLst>
              <a:ext uri="{FF2B5EF4-FFF2-40B4-BE49-F238E27FC236}">
                <a16:creationId xmlns:a16="http://schemas.microsoft.com/office/drawing/2014/main" id="{0FF3E2CC-16B4-88A5-A4B7-1293BC92FA5B}"/>
              </a:ext>
            </a:extLst>
          </p:cNvPr>
          <p:cNvPicPr>
            <a:picLocks noChangeAspect="1"/>
          </p:cNvPicPr>
          <p:nvPr/>
        </p:nvPicPr>
        <p:blipFill rotWithShape="1">
          <a:blip r:embed="rId2">
            <a:alphaModFix amt="50000"/>
          </a:blip>
          <a:srcRect r="4890" b="1"/>
          <a:stretch/>
        </p:blipFill>
        <p:spPr>
          <a:xfrm>
            <a:off x="20" y="1"/>
            <a:ext cx="12191980" cy="6857999"/>
          </a:xfrm>
          <a:prstGeom prst="rect">
            <a:avLst/>
          </a:prstGeom>
        </p:spPr>
      </p:pic>
      <p:sp>
        <p:nvSpPr>
          <p:cNvPr id="5" name="TextBox 2">
            <a:extLst>
              <a:ext uri="{FF2B5EF4-FFF2-40B4-BE49-F238E27FC236}">
                <a16:creationId xmlns:a16="http://schemas.microsoft.com/office/drawing/2014/main" id="{FB8D076D-75A0-D400-8DDA-92517EBF1A92}"/>
              </a:ext>
            </a:extLst>
          </p:cNvPr>
          <p:cNvSpPr txBox="1"/>
          <p:nvPr/>
        </p:nvSpPr>
        <p:spPr>
          <a:xfrm>
            <a:off x="1524000" y="1122362"/>
            <a:ext cx="9144000" cy="290051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a:solidFill>
                  <a:srgbClr val="FFFFFF"/>
                </a:solidFill>
                <a:latin typeface="+mj-lt"/>
                <a:ea typeface="+mj-ea"/>
                <a:cs typeface="+mj-cs"/>
              </a:rPr>
              <a:t>Theme of the week: Alive</a:t>
            </a:r>
            <a:endParaRPr lang="en-US" sz="6000">
              <a:solidFill>
                <a:srgbClr val="FFFFFF"/>
              </a:solidFill>
              <a:latin typeface="+mj-lt"/>
              <a:ea typeface="+mj-ea"/>
              <a:cs typeface="+mj-cs"/>
            </a:endParaRPr>
          </a:p>
        </p:txBody>
      </p:sp>
      <p:sp>
        <p:nvSpPr>
          <p:cNvPr id="4" name="TextBox 1">
            <a:extLst>
              <a:ext uri="{FF2B5EF4-FFF2-40B4-BE49-F238E27FC236}">
                <a16:creationId xmlns:a16="http://schemas.microsoft.com/office/drawing/2014/main" id="{82BB8AD6-62C5-7BC3-B93C-323AEB30A6FA}"/>
              </a:ext>
            </a:extLst>
          </p:cNvPr>
          <p:cNvSpPr txBox="1"/>
          <p:nvPr/>
        </p:nvSpPr>
        <p:spPr>
          <a:xfrm>
            <a:off x="1524000" y="4159404"/>
            <a:ext cx="9144000" cy="1098395"/>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a:solidFill>
                  <a:srgbClr val="FFFFFF"/>
                </a:solidFill>
              </a:rPr>
              <a:t>Thoughts and Prayers 15th – 19th April</a:t>
            </a:r>
          </a:p>
        </p:txBody>
      </p:sp>
    </p:spTree>
    <p:extLst>
      <p:ext uri="{BB962C8B-B14F-4D97-AF65-F5344CB8AC3E}">
        <p14:creationId xmlns:p14="http://schemas.microsoft.com/office/powerpoint/2010/main" val="9352772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4E5012-62F2-54BB-FB84-4D3C39AA05F6}"/>
              </a:ext>
            </a:extLst>
          </p:cNvPr>
          <p:cNvSpPr txBox="1"/>
          <p:nvPr/>
        </p:nvSpPr>
        <p:spPr>
          <a:xfrm>
            <a:off x="316832" y="468402"/>
            <a:ext cx="5552068" cy="384366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3200" dirty="0">
                <a:latin typeface="Modern Love"/>
              </a:rPr>
              <a:t>Living Together </a:t>
            </a:r>
            <a:endParaRPr lang="en-US" sz="3200"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sz="2000" dirty="0">
                <a:latin typeface="Calibri"/>
                <a:cs typeface="Calibri"/>
              </a:rPr>
              <a:t>Today, we explore the profound importance of respecting all living beings, not only for the well-being of our environment but also for the harmony and justice within society.</a:t>
            </a:r>
          </a:p>
          <a:p>
            <a:pPr indent="-228600">
              <a:lnSpc>
                <a:spcPct val="90000"/>
              </a:lnSpc>
              <a:spcAft>
                <a:spcPts val="600"/>
              </a:spcAft>
              <a:buFont typeface="Arial" panose="020B0604020202020204" pitchFamily="34" charset="0"/>
              <a:buChar char="•"/>
            </a:pPr>
            <a:endParaRPr lang="en-US" sz="2000" dirty="0">
              <a:latin typeface="Calibri"/>
              <a:cs typeface="Calibri"/>
            </a:endParaRPr>
          </a:p>
          <a:p>
            <a:pPr indent="-228600">
              <a:lnSpc>
                <a:spcPct val="90000"/>
              </a:lnSpc>
              <a:spcAft>
                <a:spcPts val="600"/>
              </a:spcAft>
              <a:buFont typeface="Arial" panose="020B0604020202020204" pitchFamily="34" charset="0"/>
              <a:buChar char="•"/>
            </a:pPr>
            <a:r>
              <a:rPr lang="en-US" sz="2000" dirty="0">
                <a:latin typeface="Calibri"/>
                <a:cs typeface="Calibri"/>
              </a:rPr>
              <a:t>Reflect on the interconnectedness of all life forms and how our actions impact both the environment and society. Consider how respecting the dignity and rights of all living beings contributes to a more just and compassionate world.</a:t>
            </a:r>
          </a:p>
          <a:p>
            <a:pPr indent="-228600">
              <a:lnSpc>
                <a:spcPct val="90000"/>
              </a:lnSpc>
              <a:spcAft>
                <a:spcPts val="600"/>
              </a:spcAft>
              <a:buFont typeface="Arial" panose="020B0604020202020204" pitchFamily="34" charset="0"/>
              <a:buChar char="•"/>
            </a:pPr>
            <a:endParaRPr lang="en-US" sz="2000" dirty="0">
              <a:latin typeface="Calibri"/>
              <a:cs typeface="Calibri"/>
            </a:endParaRPr>
          </a:p>
          <a:p>
            <a:pPr indent="-228600">
              <a:lnSpc>
                <a:spcPct val="90000"/>
              </a:lnSpc>
              <a:spcAft>
                <a:spcPts val="600"/>
              </a:spcAft>
              <a:buFont typeface="Arial" panose="020B0604020202020204" pitchFamily="34" charset="0"/>
              <a:buChar char="•"/>
            </a:pPr>
            <a:r>
              <a:rPr lang="en-US" sz="2000" dirty="0">
                <a:latin typeface="Calibri"/>
                <a:cs typeface="Calibri"/>
              </a:rPr>
              <a:t>What kind of steps can individuals and communities can take to foster a culture of respect and empathy towards both humans and the natural world.</a:t>
            </a:r>
          </a:p>
        </p:txBody>
      </p:sp>
      <p:pic>
        <p:nvPicPr>
          <p:cNvPr id="3" name="Picture 2" descr="We Are All Connected: Lions Clubs International Peace Poster Contest | SFO  Museum">
            <a:extLst>
              <a:ext uri="{FF2B5EF4-FFF2-40B4-BE49-F238E27FC236}">
                <a16:creationId xmlns:a16="http://schemas.microsoft.com/office/drawing/2014/main" id="{44AC1B2C-22D9-890C-F426-A2CB4818265D}"/>
              </a:ext>
            </a:extLst>
          </p:cNvPr>
          <p:cNvPicPr>
            <a:picLocks noChangeAspect="1"/>
          </p:cNvPicPr>
          <p:nvPr/>
        </p:nvPicPr>
        <p:blipFill rotWithShape="1">
          <a:blip r:embed="rId2"/>
          <a:srcRect t="3966" r="1" b="1437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406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E ARE ALL CONNECTED">
            <a:hlinkClick r:id="" action="ppaction://media"/>
            <a:extLst>
              <a:ext uri="{FF2B5EF4-FFF2-40B4-BE49-F238E27FC236}">
                <a16:creationId xmlns:a16="http://schemas.microsoft.com/office/drawing/2014/main" id="{FDE844C5-F57C-8587-FBD2-0BA6F72C304D}"/>
              </a:ext>
            </a:extLst>
          </p:cNvPr>
          <p:cNvPicPr>
            <a:picLocks noRot="1" noChangeAspect="1"/>
          </p:cNvPicPr>
          <p:nvPr>
            <a:videoFile r:link="rId1"/>
          </p:nvPr>
        </p:nvPicPr>
        <p:blipFill>
          <a:blip r:embed="rId3"/>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912813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11469" r="1803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325145" y="208176"/>
            <a:ext cx="4634321" cy="4978965"/>
          </a:xfrm>
        </p:spPr>
        <p:txBody>
          <a:bodyPr vert="horz" lIns="91440" tIns="45720" rIns="91440" bIns="45720" rtlCol="0" anchor="t">
            <a:noAutofit/>
          </a:bodyPr>
          <a:lstStyle/>
          <a:p>
            <a:pPr marL="0" indent="0">
              <a:spcBef>
                <a:spcPts val="500"/>
              </a:spcBef>
              <a:buNone/>
            </a:pPr>
            <a:r>
              <a:rPr lang="en-US" sz="3200" dirty="0">
                <a:latin typeface="Modern Love"/>
                <a:ea typeface="+mn-lt"/>
                <a:cs typeface="+mn-lt"/>
              </a:rPr>
              <a:t>Dear God,</a:t>
            </a:r>
            <a:endParaRPr lang="en-US" sz="3200" dirty="0">
              <a:latin typeface="Calibri" panose="020F0502020204030204"/>
              <a:ea typeface="+mn-lt"/>
              <a:cs typeface="+mn-lt"/>
            </a:endParaRPr>
          </a:p>
          <a:p>
            <a:pPr marL="0" indent="0">
              <a:spcBef>
                <a:spcPts val="500"/>
              </a:spcBef>
              <a:buNone/>
            </a:pPr>
            <a:endParaRPr lang="en-US" sz="2400" dirty="0">
              <a:solidFill>
                <a:srgbClr val="0D0D0D"/>
              </a:solidFill>
              <a:ea typeface="+mn-lt"/>
              <a:cs typeface="+mn-lt"/>
            </a:endParaRPr>
          </a:p>
          <a:p>
            <a:pPr marL="0" indent="0">
              <a:spcBef>
                <a:spcPts val="500"/>
              </a:spcBef>
              <a:buNone/>
            </a:pPr>
            <a:r>
              <a:rPr lang="en-US" sz="2400" dirty="0">
                <a:solidFill>
                  <a:srgbClr val="0D0D0D"/>
                </a:solidFill>
                <a:latin typeface="+mj-lt"/>
                <a:ea typeface="+mn-lt"/>
                <a:cs typeface="+mn-lt"/>
              </a:rPr>
              <a:t>We are grateful for the diverse tapestry of life that surrounds us. Grant us the wisdom and courage to recognize the inherent worth of every living being, and inspire us to work towards a society where justice, compassion, and respect prevail. Help us to honor the sacredness of all life and to strive for harmony within ourselves, with others, and with the world around us.</a:t>
            </a:r>
            <a:endParaRPr lang="en-US" sz="2400" dirty="0">
              <a:latin typeface="+mj-lt"/>
            </a:endParaRPr>
          </a:p>
          <a:p>
            <a:pPr marL="0" indent="0">
              <a:spcBef>
                <a:spcPts val="500"/>
              </a:spcBef>
              <a:buNone/>
            </a:pPr>
            <a:endParaRPr lang="en-US" sz="3200" dirty="0">
              <a:latin typeface="Modern Love"/>
              <a:ea typeface="+mn-lt"/>
              <a:cs typeface="Calibri"/>
            </a:endParaRPr>
          </a:p>
          <a:p>
            <a:pPr marL="0" indent="0">
              <a:spcBef>
                <a:spcPts val="500"/>
              </a:spcBef>
              <a:buNone/>
            </a:pPr>
            <a:r>
              <a:rPr lang="en-US" sz="3200" dirty="0">
                <a:latin typeface="Modern Love"/>
                <a:ea typeface="+mn-lt"/>
                <a:cs typeface="+mn-lt"/>
              </a:rPr>
              <a:t>Amen</a:t>
            </a:r>
            <a:endParaRPr lang="en-US" sz="3200" dirty="0">
              <a:latin typeface="Calibri" panose="020F0502020204030204"/>
              <a:cs typeface="Calibri"/>
            </a:endParaRPr>
          </a:p>
          <a:p>
            <a:pPr marL="0" indent="0">
              <a:buNone/>
            </a:pPr>
            <a:endParaRPr lang="en-US" sz="2000" b="1" dirty="0">
              <a:cs typeface="Calibri"/>
            </a:endParaRPr>
          </a:p>
          <a:p>
            <a:pPr marL="0" indent="0">
              <a:buNone/>
            </a:pPr>
            <a:endParaRPr lang="en-US" sz="2000" b="1" dirty="0">
              <a:cs typeface="Calibri"/>
            </a:endParaRPr>
          </a:p>
          <a:p>
            <a:pPr marL="0" indent="0">
              <a:buNone/>
            </a:pPr>
            <a:endParaRPr lang="en-US" sz="2000" dirty="0">
              <a:cs typeface="Calibri"/>
            </a:endParaRPr>
          </a:p>
        </p:txBody>
      </p:sp>
    </p:spTree>
    <p:extLst>
      <p:ext uri="{BB962C8B-B14F-4D97-AF65-F5344CB8AC3E}">
        <p14:creationId xmlns:p14="http://schemas.microsoft.com/office/powerpoint/2010/main" val="317236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dirty="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2127021"/>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Monday 15th April - 13R</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Tuesday 16th April - 13Y</a:t>
            </a: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Wednesday 17th April - 12A</a:t>
            </a:r>
            <a:endParaRPr lang="en-US" sz="2800" b="0" i="0" u="none" strike="noStrike" cap="none" spc="0" normalizeH="0" baseline="0" noProof="0" dirty="0">
              <a:ln>
                <a:noFill/>
              </a:ln>
              <a:solidFill>
                <a:srgbClr val="000000"/>
              </a:solidFill>
              <a:effectLst/>
              <a:uLnTx/>
              <a:uFillTx/>
              <a:latin typeface="Calibri"/>
              <a:ea typeface="Calibri"/>
              <a:cs typeface="Calibri"/>
            </a:endParaRPr>
          </a:p>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Thursday 18th April – 9S</a:t>
            </a:r>
            <a:endParaRPr lang="en-US" sz="2000" dirty="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Friday 19th April - 9A</a:t>
            </a:r>
            <a:endParaRPr lang="en-US" sz="2800" b="0" i="0" u="none" strike="noStrike" cap="none" spc="0" normalizeH="0" baseline="0" noProof="0" dirty="0">
              <a:ln>
                <a:noFill/>
              </a:ln>
              <a:solidFill>
                <a:srgbClr val="000000"/>
              </a:solidFill>
              <a:effectLst/>
              <a:uLnTx/>
              <a:uFillTx/>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000">
              <a:solidFill>
                <a:srgbClr val="000000"/>
              </a:solidFill>
              <a:latin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dirty="0">
                <a:ln>
                  <a:noFill/>
                </a:ln>
                <a:solidFill>
                  <a:srgbClr val="FF0066"/>
                </a:solidFill>
                <a:effectLst/>
                <a:uLnTx/>
                <a:uFillTx/>
                <a:ea typeface="+mj-ea"/>
                <a:cs typeface="+mj-cs"/>
              </a:rPr>
              <a:t>F</a:t>
            </a:r>
            <a:r>
              <a:rPr kumimoji="0" lang="en-GB" sz="7200" b="0" i="0" u="none" strike="noStrike" kern="1200" cap="none" spc="0" normalizeH="0" baseline="0" noProof="0" dirty="0">
                <a:ln>
                  <a:noFill/>
                </a:ln>
                <a:solidFill>
                  <a:srgbClr val="70AD47"/>
                </a:solidFill>
                <a:effectLst/>
                <a:uLnTx/>
                <a:uFillTx/>
                <a:ea typeface="+mj-ea"/>
                <a:cs typeface="+mj-cs"/>
              </a:rPr>
              <a:t>r</a:t>
            </a:r>
            <a:r>
              <a:rPr kumimoji="0" lang="en-GB" sz="7200" b="0" i="0" u="none" strike="noStrike" kern="1200" cap="none" spc="0" normalizeH="0" baseline="0" noProof="0" dirty="0">
                <a:ln>
                  <a:noFill/>
                </a:ln>
                <a:solidFill>
                  <a:srgbClr val="FF0000"/>
                </a:solidFill>
                <a:effectLst/>
                <a:uLnTx/>
                <a:uFillTx/>
                <a:ea typeface="+mj-ea"/>
                <a:cs typeface="+mj-cs"/>
              </a:rPr>
              <a:t>i</a:t>
            </a:r>
            <a:r>
              <a:rPr kumimoji="0" lang="en-GB" sz="7200" b="0" i="0" u="none" strike="noStrike" kern="1200" cap="none" spc="0" normalizeH="0" baseline="0" noProof="0" dirty="0">
                <a:ln>
                  <a:noFill/>
                </a:ln>
                <a:solidFill>
                  <a:srgbClr val="FFC000"/>
                </a:solidFill>
                <a:effectLst/>
                <a:uLnTx/>
                <a:uFillTx/>
                <a:ea typeface="+mj-ea"/>
                <a:cs typeface="+mj-cs"/>
              </a:rPr>
              <a:t>d</a:t>
            </a:r>
            <a:r>
              <a:rPr kumimoji="0" lang="en-GB" sz="7200" b="0" i="0" u="none" strike="noStrike" kern="1200" cap="none" spc="0" normalizeH="0" baseline="0" noProof="0" dirty="0">
                <a:ln>
                  <a:noFill/>
                </a:ln>
                <a:solidFill>
                  <a:srgbClr val="009999"/>
                </a:solidFill>
                <a:effectLst/>
                <a:uLnTx/>
                <a:uFillTx/>
                <a:ea typeface="+mj-ea"/>
                <a:cs typeface="+mj-cs"/>
              </a:rPr>
              <a:t>a</a:t>
            </a:r>
            <a:r>
              <a:rPr kumimoji="0" lang="en-GB" sz="7200" b="0" i="0" u="none" strike="noStrike" kern="1200" cap="none" spc="0" normalizeH="0" baseline="0" noProof="0" dirty="0">
                <a:ln>
                  <a:noFill/>
                </a:ln>
                <a:solidFill>
                  <a:srgbClr val="7030A0"/>
                </a:solidFill>
                <a:effectLst/>
                <a:uLnTx/>
                <a:uFillTx/>
                <a:ea typeface="+mj-ea"/>
                <a:cs typeface="+mj-cs"/>
              </a:rPr>
              <a:t>y</a:t>
            </a:r>
            <a:r>
              <a:rPr kumimoji="0" lang="en-GB" sz="7200" b="0" i="0" u="none" strike="noStrike" kern="1200" cap="none" spc="0" normalizeH="0" baseline="0" noProof="0" dirty="0">
                <a:ln>
                  <a:noFill/>
                </a:ln>
                <a:solidFill>
                  <a:prstClr val="black"/>
                </a:solidFill>
                <a:effectLst/>
                <a:uLnTx/>
                <a:uFillTx/>
                <a:ea typeface="+mj-ea"/>
                <a:cs typeface="+mj-cs"/>
              </a:rPr>
              <a:t> </a:t>
            </a:r>
            <a:r>
              <a:rPr kumimoji="0" lang="en-GB" sz="7200" b="0" i="0" u="none" strike="noStrike" kern="1200" cap="none" spc="0" normalizeH="0" baseline="0" noProof="0" dirty="0">
                <a:ln>
                  <a:noFill/>
                </a:ln>
                <a:solidFill>
                  <a:srgbClr val="002060"/>
                </a:solidFill>
                <a:effectLst/>
                <a:uLnTx/>
                <a:uFillTx/>
                <a:ea typeface="+mj-ea"/>
                <a:cs typeface="+mj-cs"/>
              </a:rPr>
              <a:t>M</a:t>
            </a:r>
            <a:r>
              <a:rPr kumimoji="0" lang="en-GB" sz="7200" b="0" i="0" u="none" strike="noStrike" kern="1200" cap="none" spc="0" normalizeH="0" baseline="0" noProof="0" dirty="0">
                <a:ln>
                  <a:noFill/>
                </a:ln>
                <a:solidFill>
                  <a:srgbClr val="FF0066"/>
                </a:solidFill>
                <a:effectLst/>
                <a:uLnTx/>
                <a:uFillTx/>
                <a:ea typeface="+mj-ea"/>
                <a:cs typeface="+mj-cs"/>
              </a:rPr>
              <a:t>a</a:t>
            </a:r>
            <a:r>
              <a:rPr kumimoji="0" lang="en-GB" sz="7200" b="0" i="0" u="none" strike="noStrike" kern="1200" cap="none" spc="0" normalizeH="0" baseline="0" noProof="0" dirty="0">
                <a:ln>
                  <a:noFill/>
                </a:ln>
                <a:solidFill>
                  <a:srgbClr val="70AD47"/>
                </a:solidFill>
                <a:effectLst/>
                <a:uLnTx/>
                <a:uFillTx/>
                <a:ea typeface="+mj-ea"/>
                <a:cs typeface="+mj-cs"/>
              </a:rPr>
              <a:t>s</a:t>
            </a:r>
            <a:r>
              <a:rPr kumimoji="0" lang="en-GB" sz="7200" b="0" i="0" u="none" strike="noStrike" kern="1200" cap="none" spc="0" normalizeH="0" baseline="0" noProof="0" dirty="0">
                <a:ln>
                  <a:noFill/>
                </a:ln>
                <a:solidFill>
                  <a:srgbClr val="FFC000"/>
                </a:solidFill>
                <a:effectLst/>
                <a:uLnTx/>
                <a:uFillTx/>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latin typeface="+mj-lt"/>
              </a:rPr>
              <a:t>Who?</a:t>
            </a:r>
          </a:p>
          <a:p>
            <a:pPr marL="0" indent="0">
              <a:buNone/>
              <a:defRPr/>
            </a:pPr>
            <a:r>
              <a:rPr kumimoji="0" lang="en-GB" sz="2800" b="0" i="0" u="none" strike="noStrike" kern="1200" cap="none" spc="0" normalizeH="0" baseline="0" noProof="0" dirty="0">
                <a:ln>
                  <a:noFill/>
                </a:ln>
                <a:solidFill>
                  <a:srgbClr val="7030A0"/>
                </a:solidFill>
                <a:effectLst/>
                <a:uLnTx/>
                <a:uFillTx/>
                <a:latin typeface="+mj-lt"/>
              </a:rPr>
              <a:t>Mass this week will be led by </a:t>
            </a:r>
            <a:r>
              <a:rPr lang="en-GB" dirty="0">
                <a:solidFill>
                  <a:srgbClr val="7030A0"/>
                </a:solidFill>
                <a:latin typeface="+mj-lt"/>
              </a:rPr>
              <a:t>12M &amp; 12Y</a:t>
            </a:r>
            <a:endParaRPr lang="en-GB" sz="2800" b="0" i="0" u="none" strike="noStrike" kern="1200" cap="none" spc="0" normalizeH="0" baseline="0" noProof="0" dirty="0">
              <a:ln>
                <a:noFill/>
              </a:ln>
              <a:solidFill>
                <a:srgbClr val="7030A0"/>
              </a:solidFill>
              <a:effectLst/>
              <a:uLnTx/>
              <a:uFillTx/>
              <a:latin typeface="+mj-lt"/>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mj-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latin typeface="+mj-lt"/>
              </a:rPr>
              <a:t>When?</a:t>
            </a:r>
            <a:endParaRPr lang="en-GB" sz="2800" b="0" i="0" u="none" strike="noStrike" kern="1200" cap="none" spc="0" normalizeH="0" baseline="0" noProof="0" dirty="0">
              <a:ln>
                <a:noFill/>
              </a:ln>
              <a:effectLst/>
              <a:uLnTx/>
              <a:uFillTx/>
              <a:latin typeface="+mj-lt"/>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latin typeface="+mj-lt"/>
              </a:rPr>
              <a:t>Friday Morning at 8.20am</a:t>
            </a:r>
            <a:r>
              <a:rPr lang="en-GB" dirty="0">
                <a:solidFill>
                  <a:srgbClr val="7030A0"/>
                </a:solidFill>
                <a:latin typeface="+mj-lt"/>
              </a:rPr>
              <a:t> </a:t>
            </a:r>
            <a:endParaRPr lang="en-GB" sz="2800" b="0" i="0" u="none" strike="noStrike" kern="1200" cap="none" spc="0" normalizeH="0" baseline="0" noProof="0" dirty="0">
              <a:ln>
                <a:noFill/>
              </a:ln>
              <a:solidFill>
                <a:srgbClr val="7030A0"/>
              </a:solidFill>
              <a:effectLst/>
              <a:uLnTx/>
              <a:uFillTx/>
              <a:latin typeface="+mj-lt"/>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solidFill>
              <a:effectLst/>
              <a:uLnTx/>
              <a:uFillTx/>
              <a:latin typeface="+mj-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latin typeface="+mj-lt"/>
              </a:rPr>
              <a:t>Where?</a:t>
            </a:r>
            <a:endParaRPr lang="en-GB" sz="2800" b="0" i="0" u="none" strike="noStrike" kern="1200" cap="none" spc="0" normalizeH="0" baseline="0" noProof="0" dirty="0">
              <a:ln>
                <a:noFill/>
              </a:ln>
              <a:effectLst/>
              <a:uLnTx/>
              <a:uFillTx/>
              <a:latin typeface="+mj-lt"/>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latin typeface="+mj-lt"/>
              </a:rPr>
              <a:t>In the School Chapel. See you there!</a:t>
            </a:r>
            <a:endParaRPr lang="en-GB" sz="2800" b="0" i="0" u="none" strike="noStrike" kern="1200" cap="none" spc="0" normalizeH="0" baseline="0" noProof="0" dirty="0">
              <a:ln>
                <a:noFill/>
              </a:ln>
              <a:solidFill>
                <a:srgbClr val="7030A0"/>
              </a:solidFill>
              <a:effectLst/>
              <a:uLnTx/>
              <a:uFillTx/>
              <a:latin typeface="+mj-lt"/>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j-lt"/>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solidFill>
                <a:effectLst/>
                <a:uLnTx/>
                <a:uFillTx/>
                <a:latin typeface="+mj-lt"/>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0DA5FA-5B9F-B71E-EEFF-A5BC74C51790}"/>
              </a:ext>
            </a:extLst>
          </p:cNvPr>
          <p:cNvSpPr txBox="1"/>
          <p:nvPr/>
        </p:nvSpPr>
        <p:spPr>
          <a:xfrm>
            <a:off x="640080" y="325369"/>
            <a:ext cx="4368602" cy="19568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dirty="0">
                <a:latin typeface="Modern Love"/>
                <a:ea typeface="+mj-ea"/>
                <a:cs typeface="+mj-cs"/>
              </a:rPr>
              <a:t>Welcome back!</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07927A-17EE-65B3-E93E-C784FD4508C0}"/>
              </a:ext>
            </a:extLst>
          </p:cNvPr>
          <p:cNvSpPr txBox="1"/>
          <p:nvPr/>
        </p:nvSpPr>
        <p:spPr>
          <a:xfrm>
            <a:off x="640080" y="2872899"/>
            <a:ext cx="4554404" cy="378187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1500" dirty="0">
                <a:latin typeface="+mj-lt"/>
              </a:rPr>
              <a:t>T</a:t>
            </a:r>
            <a:r>
              <a:rPr lang="en-US" dirty="0" smtClean="0">
                <a:latin typeface="Calibri"/>
                <a:cs typeface="Calibri"/>
              </a:rPr>
              <a:t>oday</a:t>
            </a:r>
            <a:r>
              <a:rPr lang="en-US" dirty="0">
                <a:latin typeface="Calibri"/>
                <a:cs typeface="Calibri"/>
              </a:rPr>
              <a:t>, we reflect on the gift of life itself. Being alive means more than just existing; it means embracing every moment with gratitude and purpose.</a:t>
            </a:r>
          </a:p>
          <a:p>
            <a:pPr indent="-228600">
              <a:lnSpc>
                <a:spcPct val="90000"/>
              </a:lnSpc>
              <a:spcAft>
                <a:spcPts val="600"/>
              </a:spcAft>
              <a:buFont typeface="Arial" panose="020B0604020202020204" pitchFamily="34" charset="0"/>
              <a:buChar char="•"/>
            </a:pPr>
            <a:endParaRPr lang="en-US" dirty="0">
              <a:latin typeface="Calibri"/>
              <a:cs typeface="Calibri"/>
            </a:endParaRPr>
          </a:p>
          <a:p>
            <a:pPr indent="-228600">
              <a:lnSpc>
                <a:spcPct val="90000"/>
              </a:lnSpc>
              <a:spcAft>
                <a:spcPts val="600"/>
              </a:spcAft>
              <a:buFont typeface="Arial" panose="020B0604020202020204" pitchFamily="34" charset="0"/>
              <a:buChar char="•"/>
            </a:pPr>
            <a:r>
              <a:rPr lang="en-US" dirty="0">
                <a:latin typeface="Calibri"/>
                <a:cs typeface="Calibri"/>
              </a:rPr>
              <a:t>Take a moment to think about what makes you feel truly alive. Is it spending time with loved ones, pursuing your passions, or witnessing the beauty of nature? How can you infuse more of these moments into your daily life?</a:t>
            </a:r>
          </a:p>
          <a:p>
            <a:pPr indent="-228600">
              <a:lnSpc>
                <a:spcPct val="90000"/>
              </a:lnSpc>
              <a:spcAft>
                <a:spcPts val="600"/>
              </a:spcAft>
              <a:buFont typeface="Arial" panose="020B0604020202020204" pitchFamily="34" charset="0"/>
              <a:buChar char="•"/>
            </a:pPr>
            <a:endParaRPr lang="en-US" dirty="0">
              <a:latin typeface="Calibri"/>
              <a:cs typeface="Calibri"/>
            </a:endParaRPr>
          </a:p>
          <a:p>
            <a:pPr indent="-228600">
              <a:lnSpc>
                <a:spcPct val="90000"/>
              </a:lnSpc>
              <a:spcAft>
                <a:spcPts val="600"/>
              </a:spcAft>
              <a:buFont typeface="Arial" panose="020B0604020202020204" pitchFamily="34" charset="0"/>
              <a:buChar char="•"/>
            </a:pPr>
            <a:r>
              <a:rPr lang="en-US" dirty="0">
                <a:latin typeface="Calibri"/>
                <a:cs typeface="Calibri"/>
              </a:rPr>
              <a:t>Write down three things that make you feel alive and share them with a partner. Discuss why these experiences are meaningful to you.</a:t>
            </a:r>
          </a:p>
        </p:txBody>
      </p:sp>
      <p:pic>
        <p:nvPicPr>
          <p:cNvPr id="4" name="Picture 3" descr="Myasthenia Gravis and the Joy of Being Alive | Myasthenia Gravis News">
            <a:extLst>
              <a:ext uri="{FF2B5EF4-FFF2-40B4-BE49-F238E27FC236}">
                <a16:creationId xmlns:a16="http://schemas.microsoft.com/office/drawing/2014/main" id="{695CE2F5-D9F3-38A3-CC69-E366418F01E9}"/>
              </a:ext>
            </a:extLst>
          </p:cNvPr>
          <p:cNvPicPr>
            <a:picLocks noChangeAspect="1"/>
          </p:cNvPicPr>
          <p:nvPr/>
        </p:nvPicPr>
        <p:blipFill rotWithShape="1">
          <a:blip r:embed="rId2"/>
          <a:srcRect l="27750" r="529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162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951714"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dirty="0">
                <a:solidFill>
                  <a:srgbClr val="000000"/>
                </a:solidFill>
                <a:latin typeface="Modern Love"/>
                <a:ea typeface="+mn-lt"/>
                <a:cs typeface="+mn-lt"/>
              </a:rPr>
              <a:t>Lord,</a:t>
            </a:r>
            <a:endParaRPr lang="en-US">
              <a:solidFill>
                <a:srgbClr val="000000"/>
              </a:solidFill>
              <a:latin typeface="Calibri" panose="020F0502020204030204"/>
              <a:ea typeface="+mn-lt"/>
              <a:cs typeface="+mn-lt"/>
            </a:endParaRPr>
          </a:p>
          <a:p>
            <a:pPr>
              <a:buNone/>
            </a:pPr>
            <a:r>
              <a:rPr lang="en-US" sz="1800">
                <a:solidFill>
                  <a:srgbClr val="0D0D0D"/>
                </a:solidFill>
                <a:latin typeface="Calibri"/>
                <a:ea typeface="+mn-lt"/>
                <a:cs typeface="+mn-lt"/>
              </a:rPr>
              <a:t>In gratitude we lift our praise, For the gift of life, in myriad ways. </a:t>
            </a:r>
            <a:r>
              <a:rPr lang="en-US" sz="1800" dirty="0">
                <a:solidFill>
                  <a:srgbClr val="0D0D0D"/>
                </a:solidFill>
                <a:latin typeface="Calibri"/>
                <a:ea typeface="+mn-lt"/>
                <a:cs typeface="+mn-lt"/>
              </a:rPr>
              <a:t>Each breath we take, each beat of our heart, A reminder of your love, never to depart.</a:t>
            </a:r>
            <a:endParaRPr lang="en-US" sz="4000">
              <a:latin typeface="Calibri"/>
              <a:cs typeface="Calibri"/>
            </a:endParaRPr>
          </a:p>
          <a:p>
            <a:pPr>
              <a:buNone/>
            </a:pPr>
            <a:r>
              <a:rPr lang="en-US" sz="1800" dirty="0">
                <a:solidFill>
                  <a:srgbClr val="0D0D0D"/>
                </a:solidFill>
                <a:latin typeface="Calibri"/>
                <a:ea typeface="+mn-lt"/>
                <a:cs typeface="+mn-lt"/>
              </a:rPr>
              <a:t>In the gentle whispers of the morning breeze, In the golden hues of the sunset's ease, In the laughter shared among friends so dear, Your presence, O Lord, is always near.</a:t>
            </a:r>
          </a:p>
          <a:p>
            <a:pPr>
              <a:buNone/>
            </a:pPr>
            <a:r>
              <a:rPr lang="en-US" sz="1800" dirty="0">
                <a:solidFill>
                  <a:srgbClr val="0D0D0D"/>
                </a:solidFill>
                <a:latin typeface="Calibri"/>
                <a:ea typeface="+mn-lt"/>
                <a:cs typeface="+mn-lt"/>
              </a:rPr>
              <a:t>Grant us the grace to cherish every day, To seek your will in all we do and say. May our lives be filled with purpose and light, Reflecting your love, pure and bright.</a:t>
            </a:r>
            <a:endParaRPr lang="en-US" sz="4000">
              <a:latin typeface="Calibri"/>
              <a:cs typeface="Calibri"/>
            </a:endParaRPr>
          </a:p>
          <a:p>
            <a:pPr>
              <a:buNone/>
            </a:pPr>
            <a:r>
              <a:rPr lang="en-US" sz="1800" dirty="0">
                <a:solidFill>
                  <a:srgbClr val="0D0D0D"/>
                </a:solidFill>
                <a:latin typeface="Calibri"/>
                <a:ea typeface="+mn-lt"/>
                <a:cs typeface="+mn-lt"/>
              </a:rPr>
              <a:t>Guide us to walk the path you've laid, With faith and courage, never afraid. To spread love and joy wherever we roam, In every heart, may your light be known.</a:t>
            </a:r>
            <a:endParaRPr lang="en-US" sz="4000">
              <a:latin typeface="Calibri"/>
              <a:cs typeface="Calibri"/>
            </a:endParaRPr>
          </a:p>
          <a:p>
            <a:pPr>
              <a:buNone/>
            </a:pPr>
            <a:r>
              <a:rPr lang="en-US" sz="1800" dirty="0">
                <a:solidFill>
                  <a:srgbClr val="0D0D0D"/>
                </a:solidFill>
                <a:latin typeface="Calibri"/>
                <a:ea typeface="+mn-lt"/>
                <a:cs typeface="+mn-lt"/>
              </a:rPr>
              <a:t>Dear God, in humble gratitude we pray, For the gift of life you bestow each day. Help us to live with purpose, true and clear, Forever in your presence, ever near. </a:t>
            </a:r>
            <a:endParaRPr lang="en-US" sz="3600">
              <a:latin typeface="Calibri"/>
              <a:cs typeface="Calibri"/>
            </a:endParaRPr>
          </a:p>
          <a:p>
            <a:pPr marL="0" indent="0">
              <a:spcBef>
                <a:spcPts val="500"/>
              </a:spcBef>
              <a:buNone/>
            </a:pPr>
            <a:endParaRPr lang="en-US" sz="24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dirty="0">
                <a:solidFill>
                  <a:srgbClr val="000000"/>
                </a:solidFill>
                <a:latin typeface="Modern Love"/>
                <a:ea typeface="+mn-lt"/>
                <a:cs typeface="+mn-lt"/>
              </a:rPr>
              <a:t>Amen</a:t>
            </a:r>
            <a:endParaRPr lang="en-US">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e Key to Happiness is a Balanced Life - Marialma's Blog">
            <a:extLst>
              <a:ext uri="{FF2B5EF4-FFF2-40B4-BE49-F238E27FC236}">
                <a16:creationId xmlns:a16="http://schemas.microsoft.com/office/drawing/2014/main" id="{0FF3E2CC-16B4-88A5-A4B7-1293BC92FA5B}"/>
              </a:ext>
            </a:extLst>
          </p:cNvPr>
          <p:cNvPicPr>
            <a:picLocks noChangeAspect="1"/>
          </p:cNvPicPr>
          <p:nvPr/>
        </p:nvPicPr>
        <p:blipFill rotWithShape="1">
          <a:blip r:embed="rId2">
            <a:alphaModFix amt="50000"/>
          </a:blip>
          <a:srcRect r="4890" b="1"/>
          <a:stretch/>
        </p:blipFill>
        <p:spPr>
          <a:xfrm>
            <a:off x="20" y="1"/>
            <a:ext cx="12191980" cy="6857999"/>
          </a:xfrm>
          <a:prstGeom prst="rect">
            <a:avLst/>
          </a:prstGeom>
        </p:spPr>
      </p:pic>
      <p:sp>
        <p:nvSpPr>
          <p:cNvPr id="5" name="TextBox 2">
            <a:extLst>
              <a:ext uri="{FF2B5EF4-FFF2-40B4-BE49-F238E27FC236}">
                <a16:creationId xmlns:a16="http://schemas.microsoft.com/office/drawing/2014/main" id="{FB8D076D-75A0-D400-8DDA-92517EBF1A92}"/>
              </a:ext>
            </a:extLst>
          </p:cNvPr>
          <p:cNvSpPr txBox="1"/>
          <p:nvPr/>
        </p:nvSpPr>
        <p:spPr>
          <a:xfrm>
            <a:off x="1524000" y="1122362"/>
            <a:ext cx="9144000" cy="2900518"/>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a:solidFill>
                  <a:srgbClr val="FFFFFF"/>
                </a:solidFill>
                <a:latin typeface="+mj-lt"/>
                <a:ea typeface="+mj-ea"/>
                <a:cs typeface="+mj-cs"/>
              </a:rPr>
              <a:t>Theme of the week: Alive</a:t>
            </a:r>
            <a:endParaRPr lang="en-US" sz="6000">
              <a:solidFill>
                <a:srgbClr val="FFFFFF"/>
              </a:solidFill>
              <a:latin typeface="+mj-lt"/>
              <a:ea typeface="+mj-ea"/>
              <a:cs typeface="+mj-cs"/>
            </a:endParaRPr>
          </a:p>
        </p:txBody>
      </p:sp>
      <p:sp>
        <p:nvSpPr>
          <p:cNvPr id="4" name="TextBox 1">
            <a:extLst>
              <a:ext uri="{FF2B5EF4-FFF2-40B4-BE49-F238E27FC236}">
                <a16:creationId xmlns:a16="http://schemas.microsoft.com/office/drawing/2014/main" id="{82BB8AD6-62C5-7BC3-B93C-323AEB30A6FA}"/>
              </a:ext>
            </a:extLst>
          </p:cNvPr>
          <p:cNvSpPr txBox="1"/>
          <p:nvPr/>
        </p:nvSpPr>
        <p:spPr>
          <a:xfrm>
            <a:off x="1524000" y="4159404"/>
            <a:ext cx="9144000" cy="1098395"/>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dirty="0">
                <a:solidFill>
                  <a:srgbClr val="FFFFFF"/>
                </a:solidFill>
                <a:latin typeface="+mj-lt"/>
              </a:rPr>
              <a:t>Thoughts and Prayers 15th – 19th April</a:t>
            </a:r>
          </a:p>
        </p:txBody>
      </p:sp>
    </p:spTree>
    <p:extLst>
      <p:ext uri="{BB962C8B-B14F-4D97-AF65-F5344CB8AC3E}">
        <p14:creationId xmlns:p14="http://schemas.microsoft.com/office/powerpoint/2010/main" val="183373604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79630B-0F0B-446E-A637-38FA8F61D1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437C99-FC8E-4311-B48A-F0C4C329B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54753A-DA44-6DB7-1153-15F8A9EA0113}"/>
              </a:ext>
            </a:extLst>
          </p:cNvPr>
          <p:cNvSpPr txBox="1"/>
          <p:nvPr/>
        </p:nvSpPr>
        <p:spPr>
          <a:xfrm>
            <a:off x="234665" y="128682"/>
            <a:ext cx="4442109" cy="66557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latin typeface="Calibri"/>
                <a:cs typeface="Calibri"/>
              </a:rPr>
              <a:t>Our theme this week comes from Luke 24:35-48. In this verse, Jesus appears to his disciples after rising from the dead. They're scared, thinking he's a ghost. To prove he's alive, Jesus invites them to touch him, showing he has flesh and bones, not just a spirit.</a:t>
            </a:r>
          </a:p>
          <a:p>
            <a:pPr indent="-228600">
              <a:lnSpc>
                <a:spcPct val="90000"/>
              </a:lnSpc>
              <a:spcAft>
                <a:spcPts val="600"/>
              </a:spcAft>
              <a:buFont typeface="Arial" panose="020B0604020202020204" pitchFamily="34" charset="0"/>
              <a:buChar char="•"/>
            </a:pPr>
            <a:r>
              <a:rPr lang="en-US" sz="2000" dirty="0">
                <a:latin typeface="Calibri"/>
                <a:cs typeface="Calibri"/>
              </a:rPr>
              <a:t>This moment is crucial because it shows Jesus didn't just come back spiritually but physically too. It's like saying, "Look, I'm not a ghost; I'm really alive!" This emphasizes that being alive isn't just about our spirits but also our bodies.</a:t>
            </a:r>
          </a:p>
          <a:p>
            <a:pPr indent="-228600">
              <a:lnSpc>
                <a:spcPct val="90000"/>
              </a:lnSpc>
              <a:spcAft>
                <a:spcPts val="600"/>
              </a:spcAft>
              <a:buFont typeface="Arial" panose="020B0604020202020204" pitchFamily="34" charset="0"/>
              <a:buChar char="•"/>
            </a:pPr>
            <a:r>
              <a:rPr lang="en-US" sz="2000" dirty="0">
                <a:latin typeface="Calibri"/>
                <a:cs typeface="Calibri"/>
              </a:rPr>
              <a:t>It's a reminder that life is more than just existing; it's about fully embracing our physical selves and the world around us. </a:t>
            </a:r>
          </a:p>
          <a:p>
            <a:pPr indent="-228600">
              <a:lnSpc>
                <a:spcPct val="90000"/>
              </a:lnSpc>
              <a:spcAft>
                <a:spcPts val="600"/>
              </a:spcAft>
              <a:buFont typeface="Arial" panose="020B0604020202020204" pitchFamily="34" charset="0"/>
              <a:buChar char="•"/>
            </a:pPr>
            <a:r>
              <a:rPr lang="en-US" sz="2000" dirty="0">
                <a:latin typeface="Calibri"/>
                <a:cs typeface="Calibri"/>
              </a:rPr>
              <a:t>Just like Jesus' resurrection brings new life, we're encouraged to live each day fully, cherishing every moment and experience.</a:t>
            </a:r>
            <a:endParaRPr lang="en-US"/>
          </a:p>
        </p:txBody>
      </p:sp>
      <p:pic>
        <p:nvPicPr>
          <p:cNvPr id="3" name="Picture 2" descr="Sharing prayers with the world. Prayers for guidance uplifting and edifying  other brothers and sister in Christ. - J and L Ministries">
            <a:extLst>
              <a:ext uri="{FF2B5EF4-FFF2-40B4-BE49-F238E27FC236}">
                <a16:creationId xmlns:a16="http://schemas.microsoft.com/office/drawing/2014/main" id="{50C7269D-C8CC-DD76-5E23-9CF404F97052}"/>
              </a:ext>
            </a:extLst>
          </p:cNvPr>
          <p:cNvPicPr>
            <a:picLocks noChangeAspect="1"/>
          </p:cNvPicPr>
          <p:nvPr/>
        </p:nvPicPr>
        <p:blipFill rotWithShape="1">
          <a:blip r:embed="rId2"/>
          <a:srcRect t="2829" r="3" b="2500"/>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392362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B8FCC0-90B5-CFB6-E9A9-98812C1BB717}"/>
              </a:ext>
            </a:extLst>
          </p:cNvPr>
          <p:cNvSpPr txBox="1"/>
          <p:nvPr/>
        </p:nvSpPr>
        <p:spPr>
          <a:xfrm>
            <a:off x="207462" y="2010201"/>
            <a:ext cx="316824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Modern Love Caps"/>
                <a:cs typeface="Calibri"/>
              </a:rPr>
              <a:t>watch this</a:t>
            </a:r>
            <a:endParaRPr lang="en-US" dirty="0"/>
          </a:p>
          <a:p>
            <a:endParaRPr lang="en-US" sz="4000">
              <a:latin typeface="Modern Love Caps"/>
              <a:cs typeface="Calibri"/>
            </a:endParaRPr>
          </a:p>
          <a:p>
            <a:endParaRPr lang="en-US" sz="4000">
              <a:latin typeface="Modern Love Caps"/>
              <a:cs typeface="Calibri"/>
            </a:endParaRPr>
          </a:p>
        </p:txBody>
      </p:sp>
      <p:pic>
        <p:nvPicPr>
          <p:cNvPr id="6" name="Online Media 5" title="Jesus Resurrection Appearances">
            <a:hlinkClick r:id="" action="ppaction://media"/>
            <a:extLst>
              <a:ext uri="{FF2B5EF4-FFF2-40B4-BE49-F238E27FC236}">
                <a16:creationId xmlns:a16="http://schemas.microsoft.com/office/drawing/2014/main" id="{E634FEE8-48EE-1A03-708E-FC6E0CE3C3CB}"/>
              </a:ext>
            </a:extLst>
          </p:cNvPr>
          <p:cNvPicPr>
            <a:picLocks noRot="1" noChangeAspect="1"/>
          </p:cNvPicPr>
          <p:nvPr>
            <a:videoFile r:link="rId1"/>
          </p:nvPr>
        </p:nvPicPr>
        <p:blipFill>
          <a:blip r:embed="rId3"/>
          <a:stretch>
            <a:fillRect/>
          </a:stretch>
        </p:blipFill>
        <p:spPr>
          <a:xfrm>
            <a:off x="3587582" y="1718510"/>
            <a:ext cx="6191502" cy="3962400"/>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2973243" y="997408"/>
            <a:ext cx="9168214" cy="5559517"/>
          </a:xfrm>
          <a:prstGeom prst="rect">
            <a:avLst/>
          </a:prstGeom>
        </p:spPr>
      </p:pic>
    </p:spTree>
    <p:extLst>
      <p:ext uri="{BB962C8B-B14F-4D97-AF65-F5344CB8AC3E}">
        <p14:creationId xmlns:p14="http://schemas.microsoft.com/office/powerpoint/2010/main" val="413822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spcBef>
                <a:spcPts val="500"/>
              </a:spcBef>
              <a:buNone/>
            </a:pPr>
            <a:r>
              <a:rPr lang="en-US" sz="2200" dirty="0">
                <a:solidFill>
                  <a:srgbClr val="000000"/>
                </a:solidFill>
                <a:latin typeface="Modern Love"/>
                <a:ea typeface="+mn-lt"/>
                <a:cs typeface="+mn-lt"/>
              </a:rPr>
              <a:t>Almighty Father, </a:t>
            </a:r>
            <a:endParaRPr lang="en-US" sz="2200" dirty="0">
              <a:solidFill>
                <a:srgbClr val="000000"/>
              </a:solidFill>
              <a:latin typeface="Calibri"/>
              <a:ea typeface="+mn-lt"/>
              <a:cs typeface="+mn-lt"/>
            </a:endParaRPr>
          </a:p>
          <a:p>
            <a:pPr marL="0" indent="0">
              <a:spcBef>
                <a:spcPts val="500"/>
              </a:spcBef>
              <a:buNone/>
            </a:pPr>
            <a:endParaRPr lang="en-US" sz="4000" dirty="0">
              <a:solidFill>
                <a:srgbClr val="000000"/>
              </a:solidFill>
              <a:latin typeface="+mj-lt"/>
              <a:ea typeface="+mn-lt"/>
              <a:cs typeface="+mn-lt"/>
            </a:endParaRPr>
          </a:p>
          <a:p>
            <a:pPr marL="0" indent="0">
              <a:spcBef>
                <a:spcPts val="500"/>
              </a:spcBef>
              <a:buNone/>
            </a:pPr>
            <a:r>
              <a:rPr lang="en-US" sz="2400" dirty="0">
                <a:solidFill>
                  <a:srgbClr val="0D0D0D"/>
                </a:solidFill>
                <a:latin typeface="+mj-lt"/>
                <a:ea typeface="+mn-lt"/>
                <a:cs typeface="+mn-lt"/>
              </a:rPr>
              <a:t>Thank you for the gift of our bodies and the ability to experience life through them. Help us to care for our physical selves and appreciate the beauty of embodiment.</a:t>
            </a:r>
          </a:p>
          <a:p>
            <a:pPr marL="0" indent="0">
              <a:spcBef>
                <a:spcPts val="500"/>
              </a:spcBef>
              <a:buNone/>
            </a:pPr>
            <a:endParaRPr lang="en-US" sz="2400" dirty="0">
              <a:solidFill>
                <a:srgbClr val="0D0D0D"/>
              </a:solidFill>
              <a:latin typeface="Aptos" panose="020B0004020202020204"/>
              <a:ea typeface="+mn-lt"/>
              <a:cs typeface="+mn-lt"/>
            </a:endParaRPr>
          </a:p>
          <a:p>
            <a:pPr marL="0" indent="0">
              <a:spcBef>
                <a:spcPts val="500"/>
              </a:spcBef>
              <a:buNone/>
            </a:pPr>
            <a:r>
              <a:rPr lang="en-US" sz="2200" dirty="0">
                <a:solidFill>
                  <a:srgbClr val="000000"/>
                </a:solidFill>
                <a:latin typeface="Modern Love"/>
                <a:ea typeface="+mn-lt"/>
                <a:cs typeface="+mn-lt"/>
              </a:rPr>
              <a:t>Amen</a:t>
            </a:r>
            <a:endParaRPr lang="en-US" sz="2200" dirty="0">
              <a:solidFill>
                <a:srgbClr val="000000"/>
              </a:solidFill>
              <a:latin typeface="Calibri" panose="020F0502020204030204"/>
              <a:ea typeface="Calibri"/>
              <a:cs typeface="Calibri"/>
            </a:endParaRPr>
          </a:p>
          <a:p>
            <a:pPr marL="0" indent="0">
              <a:buNone/>
            </a:pPr>
            <a:endParaRPr lang="en-US" sz="2200" b="1" dirty="0">
              <a:solidFill>
                <a:srgbClr val="000000"/>
              </a:solidFill>
              <a:cs typeface="Calibri"/>
            </a:endParaRPr>
          </a:p>
          <a:p>
            <a:pPr marL="0" indent="0">
              <a:buNone/>
            </a:pPr>
            <a:endParaRPr lang="en-US" sz="2200" b="1" dirty="0">
              <a:solidFill>
                <a:srgbClr val="000000"/>
              </a:solidFill>
              <a:cs typeface="Calibri"/>
            </a:endParaRPr>
          </a:p>
          <a:p>
            <a:pPr marL="0" indent="0">
              <a:buNone/>
            </a:pPr>
            <a:endParaRPr lang="en-US" sz="2200" dirty="0">
              <a:solidFill>
                <a:srgbClr val="000000"/>
              </a:solidFill>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000000"/>
                </a:solidFill>
                <a:latin typeface="Modern Love Caps"/>
                <a:cs typeface="Calibri"/>
              </a:rPr>
              <a:t>PRAYER</a:t>
            </a:r>
            <a:endParaRPr lang="en-US" sz="6000">
              <a:solidFill>
                <a:srgbClr val="000000"/>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7F8F7-4E1A-47B2-8CF2-F2EF58247471}">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8c49430d-f190-4cd8-83c3-84bb6a3d29af"/>
    <ds:schemaRef ds:uri="070f71ce-64c7-4b17-bb6b-21ebf0c6838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6FD3104-BF2B-4199-BFD9-5C6F918B9002}">
  <ds:schemaRefs>
    <ds:schemaRef ds:uri="http://schemas.microsoft.com/sharepoint/v3/contenttype/forms"/>
  </ds:schemaRefs>
</ds:datastoreItem>
</file>

<file path=customXml/itemProps3.xml><?xml version="1.0" encoding="utf-8"?>
<ds:datastoreItem xmlns:ds="http://schemas.openxmlformats.org/officeDocument/2006/customXml" ds:itemID="{114C3C70-8DDC-4027-A6BC-9F84E1D59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1149</Words>
  <Application>Microsoft Office PowerPoint</Application>
  <PresentationFormat>Widescreen</PresentationFormat>
  <Paragraphs>103</Paragraphs>
  <Slides>17</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Modern Love</vt:lpstr>
      <vt:lpstr>Modern Love Caps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184</cp:revision>
  <dcterms:created xsi:type="dcterms:W3CDTF">2024-03-26T09:41:19Z</dcterms:created>
  <dcterms:modified xsi:type="dcterms:W3CDTF">2024-04-17T15:29:45Z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