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89" r:id="rId5"/>
    <p:sldId id="288" r:id="rId6"/>
    <p:sldId id="287" r:id="rId7"/>
    <p:sldId id="286" r:id="rId8"/>
    <p:sldId id="342" r:id="rId9"/>
    <p:sldId id="344" r:id="rId10"/>
    <p:sldId id="283" r:id="rId11"/>
    <p:sldId id="343" r:id="rId12"/>
    <p:sldId id="331" r:id="rId13"/>
    <p:sldId id="334" r:id="rId14"/>
    <p:sldId id="335" r:id="rId15"/>
    <p:sldId id="336" r:id="rId16"/>
    <p:sldId id="290" r:id="rId17"/>
    <p:sldId id="332" r:id="rId18"/>
    <p:sldId id="340" r:id="rId19"/>
    <p:sldId id="339" r:id="rId20"/>
    <p:sldId id="341" r:id="rId21"/>
    <p:sldId id="257" r:id="rId22"/>
    <p:sldId id="333" r:id="rId23"/>
    <p:sldId id="338" r:id="rId24"/>
    <p:sldId id="299" r:id="rId25"/>
    <p:sldId id="26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7ABF"/>
    <a:srgbClr val="2772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588E4F-38A7-24C3-651E-D8EA36FA3717}" v="1" dt="2024-03-18T08:47:51.0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embed/pUkj3uwCPSE?feature=oembed" TargetMode="Externa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ideo" Target="https://www.youtube.com/embed/hDAUMTIGg2g?start=114&amp;feature=oembed" TargetMode="Externa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A4N2ausO6Sw?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82BB8AD6-62C5-7BC3-B93C-323AEB30A6FA}"/>
              </a:ext>
            </a:extLst>
          </p:cNvPr>
          <p:cNvSpPr txBox="1"/>
          <p:nvPr/>
        </p:nvSpPr>
        <p:spPr>
          <a:xfrm>
            <a:off x="-11502" y="6340735"/>
            <a:ext cx="1224439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a:solidFill>
                  <a:srgbClr val="FFFFFF"/>
                </a:solidFill>
                <a:cs typeface="Calibri"/>
              </a:rPr>
              <a:t>Thoughts and Prayers 18th - 22nd March</a:t>
            </a:r>
            <a:endParaRPr lang="en-US">
              <a:solidFill>
                <a:srgbClr val="FFFFFF"/>
              </a:solidFill>
            </a:endParaRPr>
          </a:p>
        </p:txBody>
      </p:sp>
      <p:sp>
        <p:nvSpPr>
          <p:cNvPr id="5" name="TextBox 2">
            <a:extLst>
              <a:ext uri="{FF2B5EF4-FFF2-40B4-BE49-F238E27FC236}">
                <a16:creationId xmlns:a16="http://schemas.microsoft.com/office/drawing/2014/main" id="{FB8D076D-75A0-D400-8DDA-92517EBF1A92}"/>
              </a:ext>
            </a:extLst>
          </p:cNvPr>
          <p:cNvSpPr txBox="1"/>
          <p:nvPr/>
        </p:nvSpPr>
        <p:spPr>
          <a:xfrm>
            <a:off x="1348091" y="-97122"/>
            <a:ext cx="902232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a:solidFill>
                  <a:srgbClr val="FFFFFF"/>
                </a:solidFill>
              </a:rPr>
              <a:t>Theme of the week: Surrender</a:t>
            </a:r>
            <a:endParaRPr lang="en-US">
              <a:solidFill>
                <a:srgbClr val="FFFFFF"/>
              </a:solidFill>
              <a:cs typeface="Calibri"/>
            </a:endParaRPr>
          </a:p>
        </p:txBody>
      </p:sp>
      <p:pic>
        <p:nvPicPr>
          <p:cNvPr id="2" name="Picture 1" descr="What Does it Mean to Surrender?">
            <a:extLst>
              <a:ext uri="{FF2B5EF4-FFF2-40B4-BE49-F238E27FC236}">
                <a16:creationId xmlns:a16="http://schemas.microsoft.com/office/drawing/2014/main" id="{1B33E24A-4D50-7D69-BADD-54A0FC71FD08}"/>
              </a:ext>
            </a:extLst>
          </p:cNvPr>
          <p:cNvPicPr>
            <a:picLocks noChangeAspect="1"/>
          </p:cNvPicPr>
          <p:nvPr/>
        </p:nvPicPr>
        <p:blipFill>
          <a:blip r:embed="rId2"/>
          <a:stretch>
            <a:fillRect/>
          </a:stretch>
        </p:blipFill>
        <p:spPr>
          <a:xfrm>
            <a:off x="-14614" y="488969"/>
            <a:ext cx="12210788" cy="5953130"/>
          </a:xfrm>
          <a:prstGeom prst="rect">
            <a:avLst/>
          </a:prstGeom>
        </p:spPr>
      </p:pic>
    </p:spTree>
    <p:extLst>
      <p:ext uri="{BB962C8B-B14F-4D97-AF65-F5344CB8AC3E}">
        <p14:creationId xmlns:p14="http://schemas.microsoft.com/office/powerpoint/2010/main" val="2614356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411C88-9E3C-BFDB-9325-71E6E75E096C}"/>
              </a:ext>
            </a:extLst>
          </p:cNvPr>
          <p:cNvSpPr>
            <a:spLocks noGrp="1"/>
          </p:cNvSpPr>
          <p:nvPr>
            <p:ph type="title"/>
          </p:nvPr>
        </p:nvSpPr>
        <p:spPr>
          <a:xfrm>
            <a:off x="640080" y="325369"/>
            <a:ext cx="4368602" cy="1956841"/>
          </a:xfrm>
        </p:spPr>
        <p:txBody>
          <a:bodyPr anchor="b">
            <a:normAutofit/>
          </a:bodyPr>
          <a:lstStyle/>
          <a:p>
            <a:r>
              <a:rPr lang="en-US" sz="5400">
                <a:latin typeface="Modern Love"/>
                <a:cs typeface="Calibri Light"/>
              </a:rPr>
              <a:t>Being in control </a:t>
            </a:r>
            <a:endParaRPr lang="en-US" sz="5400">
              <a:latin typeface="Modern Love"/>
            </a:endParaRP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C584FB20-AFBE-1454-C793-979785B1F401}"/>
              </a:ext>
            </a:extLst>
          </p:cNvPr>
          <p:cNvSpPr>
            <a:spLocks noGrp="1"/>
          </p:cNvSpPr>
          <p:nvPr>
            <p:ph idx="1"/>
          </p:nvPr>
        </p:nvSpPr>
        <p:spPr>
          <a:xfrm>
            <a:off x="640080" y="2872899"/>
            <a:ext cx="4243589" cy="3320668"/>
          </a:xfrm>
        </p:spPr>
        <p:txBody>
          <a:bodyPr vert="horz" lIns="91440" tIns="45720" rIns="91440" bIns="45720" rtlCol="0" anchor="t">
            <a:normAutofit/>
          </a:bodyPr>
          <a:lstStyle/>
          <a:p>
            <a:r>
              <a:rPr lang="en-US" sz="2200">
                <a:cs typeface="Calibri"/>
              </a:rPr>
              <a:t>Do you like being in control?</a:t>
            </a:r>
          </a:p>
          <a:p>
            <a:r>
              <a:rPr lang="en-US" sz="2200">
                <a:cs typeface="Calibri"/>
              </a:rPr>
              <a:t>Which aspects of your life do you like to be in control of and why?</a:t>
            </a:r>
          </a:p>
          <a:p>
            <a:r>
              <a:rPr lang="en-US" sz="2200">
                <a:cs typeface="Calibri"/>
              </a:rPr>
              <a:t>How does it feel when you lose control and have to accept whatever happens?</a:t>
            </a:r>
          </a:p>
        </p:txBody>
      </p:sp>
      <p:pic>
        <p:nvPicPr>
          <p:cNvPr id="4" name="Content Placeholder 3" descr="Wall Art Print Playstation Gaming Controller Neon | Gifts &amp; Merchandise |  UKposters">
            <a:extLst>
              <a:ext uri="{FF2B5EF4-FFF2-40B4-BE49-F238E27FC236}">
                <a16:creationId xmlns:a16="http://schemas.microsoft.com/office/drawing/2014/main" id="{104FE6F5-5005-A557-845D-6092FEF0E672}"/>
              </a:ext>
            </a:extLst>
          </p:cNvPr>
          <p:cNvPicPr>
            <a:picLocks noChangeAspect="1"/>
          </p:cNvPicPr>
          <p:nvPr/>
        </p:nvPicPr>
        <p:blipFill rotWithShape="1">
          <a:blip r:embed="rId2"/>
          <a:srcRect l="10883" r="1740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682086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od Has A Plan For Your Life! | fortunacreatives.com">
            <a:extLst>
              <a:ext uri="{FF2B5EF4-FFF2-40B4-BE49-F238E27FC236}">
                <a16:creationId xmlns:a16="http://schemas.microsoft.com/office/drawing/2014/main" id="{92325226-91CD-CE35-E0D0-56352EA59D31}"/>
              </a:ext>
            </a:extLst>
          </p:cNvPr>
          <p:cNvPicPr>
            <a:picLocks noChangeAspect="1"/>
          </p:cNvPicPr>
          <p:nvPr/>
        </p:nvPicPr>
        <p:blipFill rotWithShape="1">
          <a:blip r:embed="rId2"/>
          <a:srcRect r="1457"/>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a:extLst>
              <a:ext uri="{FF2B5EF4-FFF2-40B4-BE49-F238E27FC236}">
                <a16:creationId xmlns:a16="http://schemas.microsoft.com/office/drawing/2014/main" id="{A5AC172B-1468-B56A-6838-B714C7F7A999}"/>
              </a:ext>
            </a:extLst>
          </p:cNvPr>
          <p:cNvSpPr>
            <a:spLocks noGrp="1"/>
          </p:cNvSpPr>
          <p:nvPr>
            <p:ph type="title"/>
          </p:nvPr>
        </p:nvSpPr>
        <p:spPr>
          <a:xfrm>
            <a:off x="84271" y="208547"/>
            <a:ext cx="8345161" cy="1322887"/>
          </a:xfrm>
        </p:spPr>
        <p:txBody>
          <a:bodyPr>
            <a:normAutofit/>
          </a:bodyPr>
          <a:lstStyle/>
          <a:p>
            <a:r>
              <a:rPr lang="en-US">
                <a:latin typeface="Modern Love Caps"/>
                <a:cs typeface="Calibri Light"/>
              </a:rPr>
              <a:t>Surrendering to a higher plan  </a:t>
            </a:r>
          </a:p>
        </p:txBody>
      </p:sp>
      <p:sp>
        <p:nvSpPr>
          <p:cNvPr id="3" name="Content Placeholder 2">
            <a:extLst>
              <a:ext uri="{FF2B5EF4-FFF2-40B4-BE49-F238E27FC236}">
                <a16:creationId xmlns:a16="http://schemas.microsoft.com/office/drawing/2014/main" id="{82EF8D36-000F-F58C-3921-8863D5362A1E}"/>
              </a:ext>
            </a:extLst>
          </p:cNvPr>
          <p:cNvSpPr>
            <a:spLocks noGrp="1"/>
          </p:cNvSpPr>
          <p:nvPr>
            <p:ph idx="1"/>
          </p:nvPr>
        </p:nvSpPr>
        <p:spPr>
          <a:xfrm>
            <a:off x="174509" y="1351891"/>
            <a:ext cx="7829663" cy="5141821"/>
          </a:xfrm>
        </p:spPr>
        <p:txBody>
          <a:bodyPr vert="horz" lIns="91440" tIns="45720" rIns="91440" bIns="45720" rtlCol="0">
            <a:normAutofit/>
          </a:bodyPr>
          <a:lstStyle/>
          <a:p>
            <a:r>
              <a:rPr lang="en-US" sz="2000">
                <a:ea typeface="+mn-lt"/>
                <a:cs typeface="+mn-lt"/>
              </a:rPr>
              <a:t>Being in control of your life sounds like a positive thing, and in most cases, it can be. But sometimes, the need to control everything can become all-consuming.</a:t>
            </a:r>
            <a:endParaRPr lang="en-US" sz="2000">
              <a:cs typeface="Calibri" panose="020F0502020204030204"/>
            </a:endParaRPr>
          </a:p>
          <a:p>
            <a:r>
              <a:rPr lang="en-US" sz="2000">
                <a:ea typeface="+mn-lt"/>
                <a:cs typeface="+mn-lt"/>
              </a:rPr>
              <a:t>If you feel the need to control </a:t>
            </a:r>
            <a:r>
              <a:rPr lang="en-US" sz="2000" i="1">
                <a:ea typeface="+mn-lt"/>
                <a:cs typeface="+mn-lt"/>
              </a:rPr>
              <a:t>all</a:t>
            </a:r>
            <a:r>
              <a:rPr lang="en-US" sz="2000">
                <a:ea typeface="+mn-lt"/>
                <a:cs typeface="+mn-lt"/>
              </a:rPr>
              <a:t> things and events around you, you may consider yourself a perfectionist, holding yourself (and others) to very high standards.</a:t>
            </a:r>
            <a:endParaRPr lang="en-US" sz="2000">
              <a:cs typeface="Calibri"/>
            </a:endParaRPr>
          </a:p>
          <a:p>
            <a:r>
              <a:rPr lang="en-US" sz="2000">
                <a:ea typeface="+mn-lt"/>
                <a:cs typeface="+mn-lt"/>
              </a:rPr>
              <a:t>Perhaps you tend to have trouble coping when things don’t go to plan or change unexpectedly. </a:t>
            </a:r>
          </a:p>
          <a:p>
            <a:r>
              <a:rPr lang="en-US" sz="2000">
                <a:cs typeface="Calibri"/>
              </a:rPr>
              <a:t>The truth is, there are some aspects of life that we cannot control and sometimes trying to control them, can cause stress and anxiety. </a:t>
            </a:r>
          </a:p>
          <a:p>
            <a:r>
              <a:rPr lang="en-US" sz="2000">
                <a:cs typeface="Calibri"/>
              </a:rPr>
              <a:t>Surrendering control of the uncontrollable can give us freedom and peace. </a:t>
            </a:r>
          </a:p>
          <a:p>
            <a:r>
              <a:rPr lang="en-US" sz="2000">
                <a:cs typeface="Calibri"/>
              </a:rPr>
              <a:t>Putting our faith in God's plan for us all can give us serenity and release us from stress. </a:t>
            </a:r>
          </a:p>
          <a:p>
            <a:endParaRPr lang="en-US" sz="2000">
              <a:cs typeface="Calibri"/>
            </a:endParaRPr>
          </a:p>
        </p:txBody>
      </p:sp>
    </p:spTree>
    <p:extLst>
      <p:ext uri="{BB962C8B-B14F-4D97-AF65-F5344CB8AC3E}">
        <p14:creationId xmlns:p14="http://schemas.microsoft.com/office/powerpoint/2010/main" val="712429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God Grant Me the Serenity, Christian Prayer Wall Art Gift Card and Home  Decor Positive Encouraging Quotes Printable Gifts YOU PRINT 40604 - Etsy  Australia | Serenity prayer poster, Serenity prayer, Encouragement quotes">
            <a:extLst>
              <a:ext uri="{FF2B5EF4-FFF2-40B4-BE49-F238E27FC236}">
                <a16:creationId xmlns:a16="http://schemas.microsoft.com/office/drawing/2014/main" id="{A10977CD-F057-6859-4B2C-B9CB34692305}"/>
              </a:ext>
            </a:extLst>
          </p:cNvPr>
          <p:cNvPicPr>
            <a:picLocks noChangeAspect="1"/>
          </p:cNvPicPr>
          <p:nvPr/>
        </p:nvPicPr>
        <p:blipFill rotWithShape="1">
          <a:blip r:embed="rId2"/>
          <a:srcRect r="-366" b="3893"/>
          <a:stretch/>
        </p:blipFill>
        <p:spPr>
          <a:xfrm>
            <a:off x="3364" y="1782"/>
            <a:ext cx="4775823" cy="6854435"/>
          </a:xfrm>
          <a:prstGeom prst="rect">
            <a:avLst/>
          </a:prstGeom>
        </p:spPr>
      </p:pic>
      <p:sp>
        <p:nvSpPr>
          <p:cNvPr id="3" name="TextBox 2">
            <a:extLst>
              <a:ext uri="{FF2B5EF4-FFF2-40B4-BE49-F238E27FC236}">
                <a16:creationId xmlns:a16="http://schemas.microsoft.com/office/drawing/2014/main" id="{59B2AF2E-1378-51E1-9D4E-1D53D0D5A3E6}"/>
              </a:ext>
            </a:extLst>
          </p:cNvPr>
          <p:cNvSpPr txBox="1"/>
          <p:nvPr/>
        </p:nvSpPr>
        <p:spPr>
          <a:xfrm>
            <a:off x="5684921" y="1263315"/>
            <a:ext cx="5965657"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latin typeface="Modern Love Caps"/>
                <a:cs typeface="Calibri"/>
              </a:rPr>
              <a:t>What do you think this means?</a:t>
            </a:r>
          </a:p>
          <a:p>
            <a:endParaRPr lang="en-US" sz="3600">
              <a:latin typeface="Modern Love Caps"/>
              <a:cs typeface="Calibri"/>
            </a:endParaRPr>
          </a:p>
          <a:p>
            <a:r>
              <a:rPr lang="en-US" sz="3600">
                <a:latin typeface="Modern Love Caps"/>
                <a:cs typeface="Calibri"/>
              </a:rPr>
              <a:t>How might it link to our theme of surrender?</a:t>
            </a:r>
          </a:p>
          <a:p>
            <a:endParaRPr lang="en-US" sz="3600">
              <a:latin typeface="Modern Love Caps"/>
              <a:cs typeface="Calibri"/>
            </a:endParaRPr>
          </a:p>
          <a:p>
            <a:r>
              <a:rPr lang="en-US" sz="3600">
                <a:latin typeface="Modern Love Caps"/>
                <a:cs typeface="Calibri"/>
              </a:rPr>
              <a:t>How might it link to the idea of control?</a:t>
            </a:r>
          </a:p>
        </p:txBody>
      </p:sp>
    </p:spTree>
    <p:extLst>
      <p:ext uri="{BB962C8B-B14F-4D97-AF65-F5344CB8AC3E}">
        <p14:creationId xmlns:p14="http://schemas.microsoft.com/office/powerpoint/2010/main" val="1453561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57308" r="13146"/>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8"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4654296" y="2706624"/>
            <a:ext cx="6894576" cy="3483864"/>
          </a:xfrm>
        </p:spPr>
        <p:txBody>
          <a:bodyPr vert="horz" lIns="91440" tIns="45720" rIns="91440" bIns="45720" rtlCol="0" anchor="t">
            <a:normAutofit/>
          </a:bodyPr>
          <a:lstStyle/>
          <a:p>
            <a:pPr marL="0" indent="0">
              <a:spcBef>
                <a:spcPts val="500"/>
              </a:spcBef>
              <a:buNone/>
            </a:pPr>
            <a:r>
              <a:rPr lang="en-US" sz="2200">
                <a:solidFill>
                  <a:schemeClr val="bg1"/>
                </a:solidFill>
                <a:latin typeface="Modern Love"/>
                <a:ea typeface="+mn-lt"/>
                <a:cs typeface="+mn-lt"/>
              </a:rPr>
              <a:t>Almighty Father, </a:t>
            </a:r>
            <a:endParaRPr lang="en-US" sz="2200">
              <a:solidFill>
                <a:schemeClr val="bg1"/>
              </a:solidFill>
              <a:latin typeface="Calibri"/>
              <a:ea typeface="+mn-lt"/>
              <a:cs typeface="+mn-lt"/>
            </a:endParaRPr>
          </a:p>
          <a:p>
            <a:pPr marL="0" indent="0">
              <a:spcBef>
                <a:spcPts val="500"/>
              </a:spcBef>
              <a:buNone/>
            </a:pPr>
            <a:endParaRPr lang="en-US" sz="2200">
              <a:solidFill>
                <a:schemeClr val="bg1"/>
              </a:solidFill>
              <a:latin typeface="Modern Love Caps"/>
              <a:ea typeface="+mn-lt"/>
              <a:cs typeface="+mn-lt"/>
            </a:endParaRPr>
          </a:p>
          <a:p>
            <a:pPr marL="0" indent="0">
              <a:spcBef>
                <a:spcPts val="500"/>
              </a:spcBef>
              <a:buNone/>
            </a:pPr>
            <a:r>
              <a:rPr lang="en-US" sz="2400">
                <a:solidFill>
                  <a:schemeClr val="bg1"/>
                </a:solidFill>
                <a:ea typeface="+mn-lt"/>
                <a:cs typeface="+mn-lt"/>
              </a:rPr>
              <a:t>Help us to surrender our will to yours. Grant us the faith to trust in your plan, even when it differs from our own. May we find peace and strength in surrendering to your divine wisdom. </a:t>
            </a:r>
            <a:endParaRPr lang="en-US" sz="2400">
              <a:solidFill>
                <a:schemeClr val="bg1"/>
              </a:solidFill>
            </a:endParaRPr>
          </a:p>
          <a:p>
            <a:pPr marL="0" indent="0">
              <a:spcBef>
                <a:spcPts val="500"/>
              </a:spcBef>
              <a:buNone/>
            </a:pPr>
            <a:endParaRPr lang="en-US" sz="2400">
              <a:solidFill>
                <a:schemeClr val="bg1"/>
              </a:solidFill>
              <a:latin typeface="Calibri"/>
              <a:ea typeface="+mn-lt"/>
              <a:cs typeface="+mn-lt"/>
            </a:endParaRPr>
          </a:p>
          <a:p>
            <a:pPr marL="0" indent="0">
              <a:spcBef>
                <a:spcPts val="500"/>
              </a:spcBef>
              <a:buNone/>
            </a:pPr>
            <a:r>
              <a:rPr lang="en-US" sz="2200">
                <a:solidFill>
                  <a:schemeClr val="bg1"/>
                </a:solidFill>
                <a:latin typeface="Modern Love"/>
                <a:ea typeface="+mn-lt"/>
                <a:cs typeface="+mn-lt"/>
              </a:rPr>
              <a:t>Amen</a:t>
            </a:r>
            <a:endParaRPr lang="en-US" sz="2200">
              <a:solidFill>
                <a:schemeClr val="bg1"/>
              </a:solidFill>
              <a:latin typeface="Calibri" panose="020F0502020204030204"/>
              <a:ea typeface="Calibri"/>
              <a:cs typeface="Calibri"/>
            </a:endParaRPr>
          </a:p>
          <a:p>
            <a:pPr marL="0" indent="0">
              <a:buNone/>
            </a:pPr>
            <a:endParaRPr lang="en-US" sz="2200" b="1">
              <a:solidFill>
                <a:schemeClr val="bg1"/>
              </a:solidFill>
              <a:cs typeface="Calibri"/>
            </a:endParaRPr>
          </a:p>
          <a:p>
            <a:pPr marL="0" indent="0">
              <a:buNone/>
            </a:pPr>
            <a:endParaRPr lang="en-US" sz="2200" b="1">
              <a:cs typeface="Calibri"/>
            </a:endParaRPr>
          </a:p>
          <a:p>
            <a:pPr marL="0" indent="0">
              <a:buNone/>
            </a:pPr>
            <a:endParaRPr lang="en-US" sz="2200">
              <a:cs typeface="Calibri"/>
            </a:endParaRPr>
          </a:p>
        </p:txBody>
      </p:sp>
      <p:sp>
        <p:nvSpPr>
          <p:cNvPr id="2" name="TextBox 1">
            <a:extLst>
              <a:ext uri="{FF2B5EF4-FFF2-40B4-BE49-F238E27FC236}">
                <a16:creationId xmlns:a16="http://schemas.microsoft.com/office/drawing/2014/main" id="{1148F551-1112-1665-29A7-DE31883AD870}"/>
              </a:ext>
            </a:extLst>
          </p:cNvPr>
          <p:cNvSpPr txBox="1"/>
          <p:nvPr/>
        </p:nvSpPr>
        <p:spPr>
          <a:xfrm>
            <a:off x="4613072" y="1084896"/>
            <a:ext cx="5785184"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6000">
                <a:solidFill>
                  <a:schemeClr val="bg1"/>
                </a:solidFill>
                <a:latin typeface="Modern Love Caps"/>
                <a:cs typeface="Calibri"/>
              </a:rPr>
              <a:t>PRAYER</a:t>
            </a:r>
            <a:endParaRPr lang="en-US" sz="6000">
              <a:solidFill>
                <a:schemeClr val="bg1"/>
              </a:solidFill>
              <a:latin typeface="Modern Love Caps"/>
            </a:endParaRPr>
          </a:p>
        </p:txBody>
      </p:sp>
    </p:spTree>
    <p:extLst>
      <p:ext uri="{BB962C8B-B14F-4D97-AF65-F5344CB8AC3E}">
        <p14:creationId xmlns:p14="http://schemas.microsoft.com/office/powerpoint/2010/main" val="1380595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82BB8AD6-62C5-7BC3-B93C-323AEB30A6FA}"/>
              </a:ext>
            </a:extLst>
          </p:cNvPr>
          <p:cNvSpPr txBox="1"/>
          <p:nvPr/>
        </p:nvSpPr>
        <p:spPr>
          <a:xfrm>
            <a:off x="-11502" y="6340735"/>
            <a:ext cx="1224439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a:solidFill>
                  <a:srgbClr val="FFFFFF"/>
                </a:solidFill>
                <a:cs typeface="Calibri"/>
              </a:rPr>
              <a:t>Thoughts and Prayers 18th - 22nd March</a:t>
            </a:r>
            <a:endParaRPr lang="en-US">
              <a:solidFill>
                <a:srgbClr val="FFFFFF"/>
              </a:solidFill>
            </a:endParaRPr>
          </a:p>
        </p:txBody>
      </p:sp>
      <p:sp>
        <p:nvSpPr>
          <p:cNvPr id="5" name="TextBox 2">
            <a:extLst>
              <a:ext uri="{FF2B5EF4-FFF2-40B4-BE49-F238E27FC236}">
                <a16:creationId xmlns:a16="http://schemas.microsoft.com/office/drawing/2014/main" id="{FB8D076D-75A0-D400-8DDA-92517EBF1A92}"/>
              </a:ext>
            </a:extLst>
          </p:cNvPr>
          <p:cNvSpPr txBox="1"/>
          <p:nvPr/>
        </p:nvSpPr>
        <p:spPr>
          <a:xfrm>
            <a:off x="1348091" y="-97122"/>
            <a:ext cx="902232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a:solidFill>
                  <a:srgbClr val="FFFFFF"/>
                </a:solidFill>
              </a:rPr>
              <a:t>Theme of the week: Surrender</a:t>
            </a:r>
            <a:endParaRPr lang="en-US">
              <a:solidFill>
                <a:srgbClr val="FFFFFF"/>
              </a:solidFill>
              <a:cs typeface="Calibri"/>
            </a:endParaRPr>
          </a:p>
        </p:txBody>
      </p:sp>
      <p:pic>
        <p:nvPicPr>
          <p:cNvPr id="2" name="Picture 1" descr="What Does it Mean to Surrender?">
            <a:extLst>
              <a:ext uri="{FF2B5EF4-FFF2-40B4-BE49-F238E27FC236}">
                <a16:creationId xmlns:a16="http://schemas.microsoft.com/office/drawing/2014/main" id="{1B33E24A-4D50-7D69-BADD-54A0FC71FD08}"/>
              </a:ext>
            </a:extLst>
          </p:cNvPr>
          <p:cNvPicPr>
            <a:picLocks noChangeAspect="1"/>
          </p:cNvPicPr>
          <p:nvPr/>
        </p:nvPicPr>
        <p:blipFill>
          <a:blip r:embed="rId2"/>
          <a:stretch>
            <a:fillRect/>
          </a:stretch>
        </p:blipFill>
        <p:spPr>
          <a:xfrm>
            <a:off x="-14614" y="488969"/>
            <a:ext cx="12210788" cy="5953130"/>
          </a:xfrm>
          <a:prstGeom prst="rect">
            <a:avLst/>
          </a:prstGeom>
        </p:spPr>
      </p:pic>
    </p:spTree>
    <p:extLst>
      <p:ext uri="{BB962C8B-B14F-4D97-AF65-F5344CB8AC3E}">
        <p14:creationId xmlns:p14="http://schemas.microsoft.com/office/powerpoint/2010/main" val="1212169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1" name="Rectangle 1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65E3A5F-8F70-586D-4AAC-5C421ED37E81}"/>
              </a:ext>
            </a:extLst>
          </p:cNvPr>
          <p:cNvSpPr txBox="1"/>
          <p:nvPr/>
        </p:nvSpPr>
        <p:spPr>
          <a:xfrm>
            <a:off x="590719" y="2330505"/>
            <a:ext cx="4559425" cy="397958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sz="2000"/>
              <a:t>World Water Day reminds us of the vital importance of water, not only for sustaining life but also for the health of our planet. Surrendering to creation involves recognizing the interconnectedness of all life and sacrificing our comforts or conveniences for the greater good of preserving water resources. Reflect on how surrendering certain habits or practices that contribute to water waste can be an act of reverence towards God's creation and a commitment to environmental stewardship.</a:t>
            </a:r>
            <a:endParaRPr lang="en-US"/>
          </a:p>
        </p:txBody>
      </p:sp>
      <p:sp>
        <p:nvSpPr>
          <p:cNvPr id="16" name="Rectangle 15">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World Water Day 2022: Theme, Significance &amp; History">
            <a:extLst>
              <a:ext uri="{FF2B5EF4-FFF2-40B4-BE49-F238E27FC236}">
                <a16:creationId xmlns:a16="http://schemas.microsoft.com/office/drawing/2014/main" id="{B4214DC9-420C-9E99-7B6F-19D8AF0E836D}"/>
              </a:ext>
            </a:extLst>
          </p:cNvPr>
          <p:cNvPicPr>
            <a:picLocks noChangeAspect="1"/>
          </p:cNvPicPr>
          <p:nvPr/>
        </p:nvPicPr>
        <p:blipFill rotWithShape="1">
          <a:blip r:embed="rId2"/>
          <a:srcRect l="6453" r="16178"/>
          <a:stretch/>
        </p:blipFill>
        <p:spPr>
          <a:xfrm>
            <a:off x="5977788" y="799352"/>
            <a:ext cx="5425410" cy="5259296"/>
          </a:xfrm>
          <a:prstGeom prst="rect">
            <a:avLst/>
          </a:prstGeom>
        </p:spPr>
      </p:pic>
      <p:sp>
        <p:nvSpPr>
          <p:cNvPr id="4" name="TextBox 3">
            <a:extLst>
              <a:ext uri="{FF2B5EF4-FFF2-40B4-BE49-F238E27FC236}">
                <a16:creationId xmlns:a16="http://schemas.microsoft.com/office/drawing/2014/main" id="{10EBEB44-8F39-0301-16D8-E38E3BE1979C}"/>
              </a:ext>
            </a:extLst>
          </p:cNvPr>
          <p:cNvSpPr txBox="1"/>
          <p:nvPr/>
        </p:nvSpPr>
        <p:spPr>
          <a:xfrm>
            <a:off x="591553" y="180473"/>
            <a:ext cx="900362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solidFill>
                  <a:srgbClr val="2772B5"/>
                </a:solidFill>
                <a:latin typeface="Modern Love Caps"/>
                <a:cs typeface="Calibri"/>
              </a:rPr>
              <a:t>Surrendering to Creation </a:t>
            </a:r>
          </a:p>
          <a:p>
            <a:r>
              <a:rPr lang="en-US" sz="4000">
                <a:solidFill>
                  <a:srgbClr val="2772B5"/>
                </a:solidFill>
                <a:latin typeface="Modern Love Caps"/>
                <a:cs typeface="Calibri"/>
              </a:rPr>
              <a:t>World Water Day </a:t>
            </a:r>
          </a:p>
          <a:p>
            <a:r>
              <a:rPr lang="en-US" sz="4000">
                <a:solidFill>
                  <a:srgbClr val="2772B5"/>
                </a:solidFill>
                <a:latin typeface="Modern Love Caps"/>
                <a:cs typeface="Calibri"/>
              </a:rPr>
              <a:t>22nd March 2024</a:t>
            </a:r>
            <a:endParaRPr lang="en-US"/>
          </a:p>
        </p:txBody>
      </p:sp>
    </p:spTree>
    <p:extLst>
      <p:ext uri="{BB962C8B-B14F-4D97-AF65-F5344CB8AC3E}">
        <p14:creationId xmlns:p14="http://schemas.microsoft.com/office/powerpoint/2010/main" val="161329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3" name="Online Media 2" title="World Water Day 2023 animation starring the hummingbird!">
            <a:hlinkClick r:id="" action="ppaction://media"/>
            <a:extLst>
              <a:ext uri="{FF2B5EF4-FFF2-40B4-BE49-F238E27FC236}">
                <a16:creationId xmlns:a16="http://schemas.microsoft.com/office/drawing/2014/main" id="{0F08093F-8587-4E09-13C6-43FD55B03E07}"/>
              </a:ext>
            </a:extLst>
          </p:cNvPr>
          <p:cNvPicPr>
            <a:picLocks noRot="1" noChangeAspect="1"/>
          </p:cNvPicPr>
          <p:nvPr>
            <a:videoFile r:link="rId1"/>
          </p:nvPr>
        </p:nvPicPr>
        <p:blipFill>
          <a:blip r:embed="rId3"/>
          <a:stretch>
            <a:fillRect/>
          </a:stretch>
        </p:blipFill>
        <p:spPr>
          <a:xfrm>
            <a:off x="960688" y="1096879"/>
            <a:ext cx="8297028" cy="4684295"/>
          </a:xfrm>
          <a:prstGeom prst="rect">
            <a:avLst/>
          </a:prstGeom>
        </p:spPr>
      </p:pic>
      <p:pic>
        <p:nvPicPr>
          <p:cNvPr id="7" name="Picture 6" descr="A drawing of a television&#10;&#10;Description automatically generated">
            <a:extLst>
              <a:ext uri="{FF2B5EF4-FFF2-40B4-BE49-F238E27FC236}">
                <a16:creationId xmlns:a16="http://schemas.microsoft.com/office/drawing/2014/main" id="{40FB125F-852F-B942-EF07-277E1E847B30}"/>
              </a:ext>
            </a:extLst>
          </p:cNvPr>
          <p:cNvPicPr>
            <a:picLocks noChangeAspect="1"/>
          </p:cNvPicPr>
          <p:nvPr/>
        </p:nvPicPr>
        <p:blipFill rotWithShape="1">
          <a:blip r:embed="rId4"/>
          <a:srcRect l="10054" t="15775" r="12000" b="19479"/>
          <a:stretch/>
        </p:blipFill>
        <p:spPr>
          <a:xfrm>
            <a:off x="155849" y="420990"/>
            <a:ext cx="11895371" cy="6151069"/>
          </a:xfrm>
          <a:prstGeom prst="rect">
            <a:avLst/>
          </a:prstGeom>
        </p:spPr>
      </p:pic>
    </p:spTree>
    <p:extLst>
      <p:ext uri="{BB962C8B-B14F-4D97-AF65-F5344CB8AC3E}">
        <p14:creationId xmlns:p14="http://schemas.microsoft.com/office/powerpoint/2010/main" val="24150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A12589-D21C-DF6D-BA6A-EBA3A60E5147}"/>
              </a:ext>
            </a:extLst>
          </p:cNvPr>
          <p:cNvSpPr>
            <a:spLocks noGrp="1"/>
          </p:cNvSpPr>
          <p:nvPr>
            <p:ph type="title"/>
          </p:nvPr>
        </p:nvSpPr>
        <p:spPr>
          <a:xfrm>
            <a:off x="640080" y="325369"/>
            <a:ext cx="4368602" cy="1956841"/>
          </a:xfrm>
        </p:spPr>
        <p:txBody>
          <a:bodyPr anchor="b">
            <a:normAutofit fontScale="90000"/>
          </a:bodyPr>
          <a:lstStyle/>
          <a:p>
            <a:r>
              <a:rPr lang="en-US" sz="5400">
                <a:latin typeface="Modern Love Caps"/>
                <a:cs typeface="Calibri Light"/>
              </a:rPr>
              <a:t>Surrender: </a:t>
            </a:r>
            <a:br>
              <a:rPr lang="en-US" sz="5400">
                <a:latin typeface="Modern Love Caps"/>
                <a:cs typeface="Calibri Light"/>
              </a:rPr>
            </a:br>
            <a:r>
              <a:rPr lang="en-US" sz="5400">
                <a:latin typeface="Modern Love Caps"/>
                <a:cs typeface="Calibri Light"/>
              </a:rPr>
              <a:t>Giving up bad habits </a:t>
            </a:r>
            <a:endParaRPr lang="en-US" sz="5400">
              <a:latin typeface="Modern Love Caps"/>
            </a:endParaRP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70474FB-523D-515C-9E65-D19002B6C9FE}"/>
              </a:ext>
            </a:extLst>
          </p:cNvPr>
          <p:cNvSpPr>
            <a:spLocks noGrp="1"/>
          </p:cNvSpPr>
          <p:nvPr>
            <p:ph idx="1"/>
          </p:nvPr>
        </p:nvSpPr>
        <p:spPr>
          <a:xfrm>
            <a:off x="640080" y="2872899"/>
            <a:ext cx="4243589" cy="3320668"/>
          </a:xfrm>
        </p:spPr>
        <p:txBody>
          <a:bodyPr vert="horz" lIns="91440" tIns="45720" rIns="91440" bIns="45720" rtlCol="0" anchor="t">
            <a:normAutofit/>
          </a:bodyPr>
          <a:lstStyle/>
          <a:p>
            <a:r>
              <a:rPr lang="en-US" sz="2200">
                <a:cs typeface="Calibri"/>
              </a:rPr>
              <a:t>Make a list of the ways you can help to save water every day at home and in school. </a:t>
            </a:r>
          </a:p>
          <a:p>
            <a:r>
              <a:rPr lang="en-US" sz="2200">
                <a:cs typeface="Calibri"/>
              </a:rPr>
              <a:t>Can you pledge to commit to making these changes?</a:t>
            </a:r>
          </a:p>
          <a:p>
            <a:r>
              <a:rPr lang="en-US" sz="2200">
                <a:cs typeface="Calibri"/>
              </a:rPr>
              <a:t>What kind of positive impact do you think it could have if you do?</a:t>
            </a:r>
          </a:p>
          <a:p>
            <a:endParaRPr lang="en-US" sz="2200">
              <a:cs typeface="Calibri"/>
            </a:endParaRPr>
          </a:p>
        </p:txBody>
      </p:sp>
      <p:pic>
        <p:nvPicPr>
          <p:cNvPr id="4" name="Picture 3" descr="WORLD WATER DAY - March 22, 2024 - National Today">
            <a:extLst>
              <a:ext uri="{FF2B5EF4-FFF2-40B4-BE49-F238E27FC236}">
                <a16:creationId xmlns:a16="http://schemas.microsoft.com/office/drawing/2014/main" id="{33DEA2A6-0959-10CA-3341-DD513F2615D9}"/>
              </a:ext>
            </a:extLst>
          </p:cNvPr>
          <p:cNvPicPr>
            <a:picLocks noChangeAspect="1"/>
          </p:cNvPicPr>
          <p:nvPr/>
        </p:nvPicPr>
        <p:blipFill rotWithShape="1">
          <a:blip r:embed="rId2"/>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63281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alphaModFix amt="35000"/>
          </a:blip>
          <a:srcRect l="11111"/>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149646" y="62926"/>
            <a:ext cx="11929431" cy="4351338"/>
          </a:xfrm>
        </p:spPr>
        <p:txBody>
          <a:bodyPr vert="horz" lIns="91440" tIns="45720" rIns="91440" bIns="45720" rtlCol="0" anchor="t">
            <a:noAutofit/>
          </a:bodyPr>
          <a:lstStyle/>
          <a:p>
            <a:pPr marL="0" indent="0">
              <a:spcBef>
                <a:spcPts val="500"/>
              </a:spcBef>
              <a:buNone/>
            </a:pPr>
            <a:r>
              <a:rPr lang="en-US" sz="2400">
                <a:solidFill>
                  <a:srgbClr val="FFFFFF"/>
                </a:solidFill>
                <a:latin typeface="Modern Love"/>
                <a:ea typeface="+mn-lt"/>
                <a:cs typeface="+mn-lt"/>
              </a:rPr>
              <a:t>Bidding Prayers</a:t>
            </a:r>
            <a:endParaRPr lang="en-US">
              <a:solidFill>
                <a:srgbClr val="FFFFFF"/>
              </a:solidFill>
              <a:latin typeface="Modern Love"/>
              <a:ea typeface="+mn-lt"/>
              <a:cs typeface="+mn-lt"/>
            </a:endParaRPr>
          </a:p>
          <a:p>
            <a:pPr marL="0" indent="0">
              <a:spcBef>
                <a:spcPts val="500"/>
              </a:spcBef>
              <a:buNone/>
            </a:pPr>
            <a:r>
              <a:rPr lang="en-US" sz="1800">
                <a:ea typeface="+mn-lt"/>
                <a:cs typeface="+mn-lt"/>
              </a:rPr>
              <a:t>Reader 1: </a:t>
            </a:r>
            <a:r>
              <a:rPr lang="en-US" sz="1800">
                <a:solidFill>
                  <a:srgbClr val="FFFFFF"/>
                </a:solidFill>
                <a:ea typeface="+mn-lt"/>
                <a:cs typeface="+mn-lt"/>
              </a:rPr>
              <a:t>We thank you, Lord, for the beauty of our natural world. We give thanks for the abundance of life that pours from our oceans and rivers. </a:t>
            </a:r>
          </a:p>
          <a:p>
            <a:pPr marL="0" indent="0">
              <a:spcBef>
                <a:spcPts val="500"/>
              </a:spcBef>
              <a:buNone/>
            </a:pPr>
            <a:r>
              <a:rPr lang="en-US" sz="1800">
                <a:ea typeface="+mn-lt"/>
                <a:cs typeface="+mn-lt"/>
              </a:rPr>
              <a:t>Lord in your mercy, </a:t>
            </a:r>
            <a:endParaRPr lang="en-US" sz="1800">
              <a:cs typeface="Calibri"/>
            </a:endParaRPr>
          </a:p>
          <a:p>
            <a:pPr marL="0" indent="0">
              <a:spcBef>
                <a:spcPts val="500"/>
              </a:spcBef>
              <a:buNone/>
            </a:pPr>
            <a:r>
              <a:rPr lang="en-US" sz="1800" b="1">
                <a:solidFill>
                  <a:schemeClr val="bg1"/>
                </a:solidFill>
                <a:highlight>
                  <a:srgbClr val="FFFF00"/>
                </a:highlight>
                <a:ea typeface="+mn-lt"/>
                <a:cs typeface="+mn-lt"/>
              </a:rPr>
              <a:t>ALL: Hear our prayer</a:t>
            </a:r>
          </a:p>
          <a:p>
            <a:pPr marL="0" indent="0">
              <a:spcBef>
                <a:spcPts val="500"/>
              </a:spcBef>
              <a:buNone/>
            </a:pPr>
            <a:endParaRPr lang="en-US" sz="1800">
              <a:ea typeface="+mn-lt"/>
              <a:cs typeface="+mn-lt"/>
            </a:endParaRPr>
          </a:p>
          <a:p>
            <a:pPr marL="0" indent="0">
              <a:spcBef>
                <a:spcPts val="500"/>
              </a:spcBef>
              <a:buNone/>
            </a:pPr>
            <a:r>
              <a:rPr lang="en-US" sz="1800">
                <a:ea typeface="+mn-lt"/>
                <a:cs typeface="+mn-lt"/>
              </a:rPr>
              <a:t>Reader 2: We pray for the protection of our rivers, lakes, and oceans. We pray that they may be preserved as sources of life and beauty for future generations, </a:t>
            </a:r>
            <a:endParaRPr lang="en-US" sz="1800">
              <a:ea typeface="Calibri"/>
              <a:cs typeface="Calibri"/>
            </a:endParaRPr>
          </a:p>
          <a:p>
            <a:pPr marL="0" indent="0">
              <a:spcBef>
                <a:spcPts val="500"/>
              </a:spcBef>
              <a:buNone/>
            </a:pPr>
            <a:r>
              <a:rPr lang="en-US" sz="1800">
                <a:solidFill>
                  <a:srgbClr val="FFFFFF"/>
                </a:solidFill>
                <a:latin typeface="Calibri"/>
                <a:ea typeface="+mn-lt"/>
                <a:cs typeface="+mn-lt"/>
              </a:rPr>
              <a:t>Lord in your mercy, </a:t>
            </a:r>
          </a:p>
          <a:p>
            <a:pPr marL="0" indent="0">
              <a:spcBef>
                <a:spcPts val="500"/>
              </a:spcBef>
              <a:buNone/>
            </a:pPr>
            <a:r>
              <a:rPr lang="en-US" sz="1800" b="1">
                <a:solidFill>
                  <a:schemeClr val="bg1"/>
                </a:solidFill>
                <a:highlight>
                  <a:srgbClr val="FFFF00"/>
                </a:highlight>
                <a:latin typeface="Calibri"/>
                <a:ea typeface="+mn-lt"/>
                <a:cs typeface="+mn-lt"/>
              </a:rPr>
              <a:t>ALL: Hear our prayer</a:t>
            </a:r>
            <a:endParaRPr lang="en-US" sz="1800" b="1">
              <a:solidFill>
                <a:schemeClr val="bg1"/>
              </a:solidFill>
              <a:highlight>
                <a:srgbClr val="FFFF00"/>
              </a:highlight>
              <a:ea typeface="Calibri"/>
              <a:cs typeface="Calibri"/>
            </a:endParaRPr>
          </a:p>
          <a:p>
            <a:pPr marL="0" indent="0">
              <a:spcBef>
                <a:spcPts val="500"/>
              </a:spcBef>
              <a:buNone/>
            </a:pPr>
            <a:endParaRPr lang="en-US" sz="1800">
              <a:latin typeface="Calibri"/>
              <a:ea typeface="+mn-lt"/>
              <a:cs typeface="+mn-lt"/>
            </a:endParaRPr>
          </a:p>
          <a:p>
            <a:pPr marL="0" indent="0">
              <a:spcBef>
                <a:spcPts val="500"/>
              </a:spcBef>
              <a:buNone/>
            </a:pPr>
            <a:r>
              <a:rPr lang="en-US" sz="1800">
                <a:latin typeface="Calibri"/>
                <a:ea typeface="+mn-lt"/>
                <a:cs typeface="+mn-lt"/>
              </a:rPr>
              <a:t>Reader 3: </a:t>
            </a:r>
            <a:r>
              <a:rPr lang="en-US" sz="1800">
                <a:ea typeface="+mn-lt"/>
                <a:cs typeface="+mn-lt"/>
              </a:rPr>
              <a:t>We pray for those who lack access to clean water. May they be blessed with abundant and safe water sources. </a:t>
            </a:r>
          </a:p>
          <a:p>
            <a:pPr marL="0" indent="0">
              <a:spcBef>
                <a:spcPts val="500"/>
              </a:spcBef>
              <a:buNone/>
            </a:pPr>
            <a:r>
              <a:rPr lang="en-US" sz="1800">
                <a:solidFill>
                  <a:srgbClr val="FFFFFF"/>
                </a:solidFill>
                <a:latin typeface="Calibri"/>
                <a:ea typeface="+mn-lt"/>
                <a:cs typeface="+mn-lt"/>
              </a:rPr>
              <a:t>Lord in your mercy, </a:t>
            </a:r>
          </a:p>
          <a:p>
            <a:pPr marL="0" indent="0">
              <a:spcBef>
                <a:spcPts val="500"/>
              </a:spcBef>
              <a:buNone/>
            </a:pPr>
            <a:r>
              <a:rPr lang="en-US" sz="1800" b="1">
                <a:solidFill>
                  <a:schemeClr val="bg1"/>
                </a:solidFill>
                <a:highlight>
                  <a:srgbClr val="FFFF00"/>
                </a:highlight>
                <a:latin typeface="Calibri"/>
                <a:ea typeface="+mn-lt"/>
                <a:cs typeface="+mn-lt"/>
              </a:rPr>
              <a:t>ALL: Hear our prayer</a:t>
            </a:r>
            <a:endParaRPr lang="en-US" sz="1800" b="1">
              <a:solidFill>
                <a:schemeClr val="bg1"/>
              </a:solidFill>
              <a:highlight>
                <a:srgbClr val="FFFF00"/>
              </a:highlight>
              <a:ea typeface="Calibri"/>
              <a:cs typeface="Calibri"/>
            </a:endParaRPr>
          </a:p>
          <a:p>
            <a:pPr marL="0" indent="0">
              <a:spcBef>
                <a:spcPts val="500"/>
              </a:spcBef>
              <a:buNone/>
            </a:pPr>
            <a:endParaRPr lang="en-US" sz="1800">
              <a:solidFill>
                <a:srgbClr val="FFFFFF"/>
              </a:solidFill>
              <a:highlight>
                <a:srgbClr val="FFFF00"/>
              </a:highlight>
              <a:latin typeface="Calibri"/>
              <a:ea typeface="+mn-lt"/>
              <a:cs typeface="+mn-lt"/>
            </a:endParaRPr>
          </a:p>
          <a:p>
            <a:pPr marL="0" indent="0">
              <a:spcBef>
                <a:spcPts val="500"/>
              </a:spcBef>
              <a:buNone/>
            </a:pPr>
            <a:r>
              <a:rPr lang="en-US" sz="1800">
                <a:solidFill>
                  <a:srgbClr val="FFFFFF"/>
                </a:solidFill>
                <a:cs typeface="Calibri"/>
              </a:rPr>
              <a:t>Reade</a:t>
            </a:r>
            <a:r>
              <a:rPr lang="en-US" sz="1800">
                <a:cs typeface="Calibri"/>
              </a:rPr>
              <a:t>r 4: </a:t>
            </a:r>
            <a:r>
              <a:rPr lang="en-US" sz="1800">
                <a:ea typeface="+mn-lt"/>
                <a:cs typeface="+mn-lt"/>
              </a:rPr>
              <a:t>We pray for the awareness and commitment of all people to conserve water and respect this precious resource, may we be mindful stewards of creation. </a:t>
            </a:r>
          </a:p>
          <a:p>
            <a:pPr marL="0" indent="0">
              <a:spcBef>
                <a:spcPts val="500"/>
              </a:spcBef>
              <a:buNone/>
            </a:pPr>
            <a:r>
              <a:rPr lang="en-US" sz="1800">
                <a:solidFill>
                  <a:srgbClr val="FFFFFF"/>
                </a:solidFill>
                <a:cs typeface="Calibri"/>
              </a:rPr>
              <a:t>Lord in your mercy, </a:t>
            </a:r>
          </a:p>
          <a:p>
            <a:pPr marL="0" indent="0">
              <a:spcBef>
                <a:spcPts val="500"/>
              </a:spcBef>
              <a:buNone/>
            </a:pPr>
            <a:r>
              <a:rPr lang="en-US" sz="1800" b="1">
                <a:solidFill>
                  <a:schemeClr val="bg1"/>
                </a:solidFill>
                <a:highlight>
                  <a:srgbClr val="FFFF00"/>
                </a:highlight>
                <a:cs typeface="Calibri"/>
              </a:rPr>
              <a:t>ALL: Hear our prayer</a:t>
            </a:r>
            <a:endParaRPr lang="en-US" sz="1800">
              <a:solidFill>
                <a:schemeClr val="bg1"/>
              </a:solidFill>
            </a:endParaRPr>
          </a:p>
          <a:p>
            <a:pPr marL="0" indent="0">
              <a:spcBef>
                <a:spcPts val="500"/>
              </a:spcBef>
              <a:buNone/>
            </a:pPr>
            <a:endParaRPr lang="en-US" sz="2000" b="1">
              <a:solidFill>
                <a:schemeClr val="bg1"/>
              </a:solidFill>
              <a:highlight>
                <a:srgbClr val="FFFF00"/>
              </a:highlight>
              <a:cs typeface="Calibri"/>
            </a:endParaRPr>
          </a:p>
          <a:p>
            <a:pPr>
              <a:buNone/>
            </a:pPr>
            <a:r>
              <a:rPr lang="en-US">
                <a:solidFill>
                  <a:srgbClr val="FFFFFF"/>
                </a:solidFill>
                <a:latin typeface="Modern Love"/>
                <a:ea typeface="+mn-lt"/>
                <a:cs typeface="+mn-lt"/>
              </a:rPr>
              <a:t>Lord, hear our prayers as we come before you humbly. Amen</a:t>
            </a:r>
            <a:endParaRPr lang="en-US" sz="2000">
              <a:solidFill>
                <a:srgbClr val="FFFFFF"/>
              </a:solidFill>
              <a:latin typeface="Calibri" panose="020F0502020204030204"/>
              <a:ea typeface="Calibri"/>
              <a:cs typeface="Calibri"/>
            </a:endParaRPr>
          </a:p>
          <a:p>
            <a:pPr marL="0" indent="0">
              <a:buNone/>
            </a:pPr>
            <a:endParaRPr lang="en-US" b="1">
              <a:solidFill>
                <a:srgbClr val="FFFFFF"/>
              </a:solidFill>
              <a:cs typeface="Calibri"/>
            </a:endParaRPr>
          </a:p>
          <a:p>
            <a:pPr marL="0" indent="0">
              <a:buNone/>
            </a:pPr>
            <a:endParaRPr lang="en-US" b="1">
              <a:solidFill>
                <a:srgbClr val="FFFFFF"/>
              </a:solidFill>
              <a:cs typeface="Calibri"/>
            </a:endParaRPr>
          </a:p>
          <a:p>
            <a:pPr marL="0" indent="0">
              <a:buNone/>
            </a:pPr>
            <a:endParaRPr lang="en-US">
              <a:solidFill>
                <a:srgbClr val="FFFFFF"/>
              </a:solidFill>
              <a:cs typeface="Calibri"/>
            </a:endParaRPr>
          </a:p>
        </p:txBody>
      </p:sp>
    </p:spTree>
    <p:extLst>
      <p:ext uri="{BB962C8B-B14F-4D97-AF65-F5344CB8AC3E}">
        <p14:creationId xmlns:p14="http://schemas.microsoft.com/office/powerpoint/2010/main" val="54402941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82BB8AD6-62C5-7BC3-B93C-323AEB30A6FA}"/>
              </a:ext>
            </a:extLst>
          </p:cNvPr>
          <p:cNvSpPr txBox="1"/>
          <p:nvPr/>
        </p:nvSpPr>
        <p:spPr>
          <a:xfrm>
            <a:off x="-11502" y="6340735"/>
            <a:ext cx="1224439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a:solidFill>
                  <a:srgbClr val="FFFFFF"/>
                </a:solidFill>
                <a:cs typeface="Calibri"/>
              </a:rPr>
              <a:t>Thoughts and Prayers 18th - 22nd March</a:t>
            </a:r>
            <a:endParaRPr lang="en-US">
              <a:solidFill>
                <a:srgbClr val="FFFFFF"/>
              </a:solidFill>
            </a:endParaRPr>
          </a:p>
        </p:txBody>
      </p:sp>
      <p:sp>
        <p:nvSpPr>
          <p:cNvPr id="5" name="TextBox 2">
            <a:extLst>
              <a:ext uri="{FF2B5EF4-FFF2-40B4-BE49-F238E27FC236}">
                <a16:creationId xmlns:a16="http://schemas.microsoft.com/office/drawing/2014/main" id="{FB8D076D-75A0-D400-8DDA-92517EBF1A92}"/>
              </a:ext>
            </a:extLst>
          </p:cNvPr>
          <p:cNvSpPr txBox="1"/>
          <p:nvPr/>
        </p:nvSpPr>
        <p:spPr>
          <a:xfrm>
            <a:off x="1348091" y="-97122"/>
            <a:ext cx="902232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a:solidFill>
                  <a:srgbClr val="FFFFFF"/>
                </a:solidFill>
              </a:rPr>
              <a:t>Theme of the week: Surrender</a:t>
            </a:r>
            <a:endParaRPr lang="en-US">
              <a:solidFill>
                <a:srgbClr val="FFFFFF"/>
              </a:solidFill>
              <a:cs typeface="Calibri"/>
            </a:endParaRPr>
          </a:p>
        </p:txBody>
      </p:sp>
      <p:pic>
        <p:nvPicPr>
          <p:cNvPr id="2" name="Picture 1" descr="What Does it Mean to Surrender?">
            <a:extLst>
              <a:ext uri="{FF2B5EF4-FFF2-40B4-BE49-F238E27FC236}">
                <a16:creationId xmlns:a16="http://schemas.microsoft.com/office/drawing/2014/main" id="{1B33E24A-4D50-7D69-BADD-54A0FC71FD08}"/>
              </a:ext>
            </a:extLst>
          </p:cNvPr>
          <p:cNvPicPr>
            <a:picLocks noChangeAspect="1"/>
          </p:cNvPicPr>
          <p:nvPr/>
        </p:nvPicPr>
        <p:blipFill>
          <a:blip r:embed="rId2"/>
          <a:stretch>
            <a:fillRect/>
          </a:stretch>
        </p:blipFill>
        <p:spPr>
          <a:xfrm>
            <a:off x="-14614" y="488969"/>
            <a:ext cx="12210788" cy="5953130"/>
          </a:xfrm>
          <a:prstGeom prst="rect">
            <a:avLst/>
          </a:prstGeom>
        </p:spPr>
      </p:pic>
    </p:spTree>
    <p:extLst>
      <p:ext uri="{BB962C8B-B14F-4D97-AF65-F5344CB8AC3E}">
        <p14:creationId xmlns:p14="http://schemas.microsoft.com/office/powerpoint/2010/main" val="571850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Image preview">
            <a:extLst>
              <a:ext uri="{FF2B5EF4-FFF2-40B4-BE49-F238E27FC236}">
                <a16:creationId xmlns:a16="http://schemas.microsoft.com/office/drawing/2014/main" id="{D1706A84-81A2-45FB-A908-7987E0F28265}"/>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t="6981" b="38847"/>
          <a:stretch/>
        </p:blipFill>
        <p:spPr bwMode="auto">
          <a:xfrm>
            <a:off x="20" y="10"/>
            <a:ext cx="845029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E1C7F65-56A5-429D-8395-045267966A57}"/>
              </a:ext>
            </a:extLst>
          </p:cNvPr>
          <p:cNvSpPr txBox="1"/>
          <p:nvPr/>
        </p:nvSpPr>
        <p:spPr>
          <a:xfrm>
            <a:off x="838201" y="365125"/>
            <a:ext cx="5251316" cy="1627636"/>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4100" b="0" i="0" u="none" strike="noStrike" kern="1200" cap="none" spc="0" normalizeH="0" baseline="0" noProof="0">
                <a:ln>
                  <a:noFill/>
                </a:ln>
                <a:solidFill>
                  <a:srgbClr val="000000"/>
                </a:solidFill>
                <a:effectLst/>
                <a:uLnTx/>
                <a:uFillTx/>
                <a:latin typeface="+mj-lt"/>
                <a:ea typeface="+mj-ea"/>
                <a:cs typeface="+mj-cs"/>
              </a:rPr>
              <a:t>MORNING PRAYER IN THE CHAPEL THIS WEEK</a:t>
            </a:r>
          </a:p>
        </p:txBody>
      </p:sp>
      <p:sp>
        <p:nvSpPr>
          <p:cNvPr id="5" name="TextBox 4">
            <a:extLst>
              <a:ext uri="{FF2B5EF4-FFF2-40B4-BE49-F238E27FC236}">
                <a16:creationId xmlns:a16="http://schemas.microsoft.com/office/drawing/2014/main" id="{2F8C1B45-F92A-4EC4-87B2-24D3E3F04645}"/>
              </a:ext>
            </a:extLst>
          </p:cNvPr>
          <p:cNvSpPr txBox="1"/>
          <p:nvPr/>
        </p:nvSpPr>
        <p:spPr>
          <a:xfrm>
            <a:off x="895709" y="2147898"/>
            <a:ext cx="6028602" cy="3957178"/>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defRPr/>
            </a:pPr>
            <a:r>
              <a:rPr lang="en-US" sz="2800">
                <a:solidFill>
                  <a:srgbClr val="000000"/>
                </a:solidFill>
              </a:rPr>
              <a:t>Monday 18th March - 9T</a:t>
            </a:r>
            <a:endParaRPr lang="en-US" sz="2800">
              <a:solidFill>
                <a:srgbClr val="000000"/>
              </a:solidFill>
              <a:cs typeface="Calibri"/>
            </a:endParaRPr>
          </a:p>
          <a:p>
            <a:pPr indent="-228600">
              <a:lnSpc>
                <a:spcPct val="90000"/>
              </a:lnSpc>
              <a:spcAft>
                <a:spcPts val="600"/>
              </a:spcAft>
              <a:buFont typeface="Arial" panose="020B0604020202020204" pitchFamily="34" charset="0"/>
              <a:buChar char="•"/>
              <a:defRPr/>
            </a:pPr>
            <a:endParaRPr lang="en-US" sz="2800">
              <a:solidFill>
                <a:srgbClr val="000000"/>
              </a:solidFill>
              <a:cs typeface="Calibri"/>
            </a:endParaRPr>
          </a:p>
          <a:p>
            <a:pPr indent="-228600">
              <a:lnSpc>
                <a:spcPct val="90000"/>
              </a:lnSpc>
              <a:spcAft>
                <a:spcPts val="600"/>
              </a:spcAft>
              <a:buFont typeface="Arial" panose="020B0604020202020204" pitchFamily="34" charset="0"/>
              <a:buChar char="•"/>
              <a:defRPr/>
            </a:pPr>
            <a:r>
              <a:rPr lang="en-US" sz="2800">
                <a:solidFill>
                  <a:srgbClr val="000000"/>
                </a:solidFill>
              </a:rPr>
              <a:t>Tuesday 19th March - 11T</a:t>
            </a:r>
            <a:endParaRPr lang="en-US" sz="2800">
              <a:solidFill>
                <a:srgbClr val="000000"/>
              </a:solidFill>
              <a:cs typeface="Calibri"/>
            </a:endParaRPr>
          </a:p>
          <a:p>
            <a:pPr indent="-228600">
              <a:lnSpc>
                <a:spcPct val="90000"/>
              </a:lnSpc>
              <a:spcAft>
                <a:spcPts val="600"/>
              </a:spcAft>
              <a:buFont typeface="Arial" panose="020B0604020202020204" pitchFamily="34" charset="0"/>
              <a:buChar char="•"/>
              <a:defRPr/>
            </a:pPr>
            <a:endParaRPr lang="en-US" sz="2800">
              <a:solidFill>
                <a:srgbClr val="000000"/>
              </a:solidFill>
              <a:ea typeface="Calibri" panose="020F0502020204030204"/>
              <a:cs typeface="Calibri"/>
            </a:endParaRPr>
          </a:p>
          <a:p>
            <a:pPr indent="-228600">
              <a:lnSpc>
                <a:spcPct val="90000"/>
              </a:lnSpc>
              <a:spcAft>
                <a:spcPts val="600"/>
              </a:spcAft>
              <a:buFont typeface="Arial" panose="020B0604020202020204" pitchFamily="34" charset="0"/>
              <a:buChar char="•"/>
              <a:defRPr/>
            </a:pPr>
            <a:r>
              <a:rPr lang="en-US" sz="2800">
                <a:solidFill>
                  <a:srgbClr val="000000"/>
                </a:solidFill>
                <a:cs typeface="Calibri"/>
              </a:rPr>
              <a:t>Wednesday 20th March - 11M</a:t>
            </a:r>
            <a:endParaRPr lang="en-US" sz="2800" b="0" i="0" u="none" strike="noStrike" cap="none" spc="0" normalizeH="0" baseline="0" noProof="0">
              <a:ln>
                <a:noFill/>
              </a:ln>
              <a:solidFill>
                <a:srgbClr val="000000"/>
              </a:solidFill>
              <a:effectLst/>
              <a:uLnTx/>
              <a:uFillTx/>
              <a:ea typeface="Calibri"/>
              <a:cs typeface="Calibri"/>
            </a:endParaRPr>
          </a:p>
          <a:p>
            <a:pPr>
              <a:lnSpc>
                <a:spcPct val="90000"/>
              </a:lnSpc>
              <a:spcAft>
                <a:spcPts val="600"/>
              </a:spcAft>
              <a:defRPr/>
            </a:pPr>
            <a:endParaRPr lang="en-US" sz="2800">
              <a:solidFill>
                <a:srgbClr val="000000"/>
              </a:solidFill>
              <a:ea typeface="Calibri" panose="020F0502020204030204"/>
              <a:cs typeface="Calibri" panose="020F0502020204030204"/>
            </a:endParaRPr>
          </a:p>
          <a:p>
            <a:pPr indent="-228600">
              <a:lnSpc>
                <a:spcPct val="90000"/>
              </a:lnSpc>
              <a:spcAft>
                <a:spcPts val="600"/>
              </a:spcAft>
              <a:buFont typeface="Arial" panose="020B0604020202020204" pitchFamily="34" charset="0"/>
              <a:buChar char="•"/>
              <a:defRPr/>
            </a:pPr>
            <a:r>
              <a:rPr lang="en-US" sz="2800">
                <a:solidFill>
                  <a:srgbClr val="000000"/>
                </a:solidFill>
                <a:cs typeface="Calibri" panose="020F0502020204030204"/>
              </a:rPr>
              <a:t>Thursday</a:t>
            </a:r>
            <a:r>
              <a:rPr lang="en-US" sz="2800">
                <a:solidFill>
                  <a:srgbClr val="000000"/>
                </a:solidFill>
              </a:rPr>
              <a:t> 21st March – 11R</a:t>
            </a:r>
            <a:endParaRPr lang="en-US" sz="2000">
              <a:solidFill>
                <a:srgbClr val="000000"/>
              </a:solidFill>
            </a:endParaRPr>
          </a:p>
          <a:p>
            <a:pPr indent="-228600">
              <a:lnSpc>
                <a:spcPct val="90000"/>
              </a:lnSpc>
              <a:spcAft>
                <a:spcPts val="600"/>
              </a:spcAft>
              <a:buFont typeface="Arial" panose="020B0604020202020204" pitchFamily="34" charset="0"/>
              <a:buChar char="•"/>
              <a:defRPr/>
            </a:pPr>
            <a:endParaRPr lang="en-US" sz="2800">
              <a:solidFill>
                <a:srgbClr val="000000"/>
              </a:solidFill>
              <a:ea typeface="Calibri" panose="020F0502020204030204"/>
              <a:cs typeface="Calibri" panose="020F0502020204030204"/>
            </a:endParaRPr>
          </a:p>
          <a:p>
            <a:pPr indent="-228600">
              <a:lnSpc>
                <a:spcPct val="90000"/>
              </a:lnSpc>
              <a:spcAft>
                <a:spcPts val="600"/>
              </a:spcAft>
              <a:buFont typeface="Arial" panose="020B0604020202020204" pitchFamily="34" charset="0"/>
              <a:buChar char="•"/>
              <a:defRPr/>
            </a:pPr>
            <a:r>
              <a:rPr lang="en-US" sz="2800">
                <a:solidFill>
                  <a:srgbClr val="000000"/>
                </a:solidFill>
                <a:ea typeface="Calibri" panose="020F0502020204030204"/>
                <a:cs typeface="Calibri" panose="020F0502020204030204"/>
              </a:rPr>
              <a:t>Friday 22nd March - 11Y</a:t>
            </a:r>
            <a:endParaRPr lang="en-US" sz="2800" b="0" i="0" u="none" strike="noStrike" cap="none" spc="0" normalizeH="0" baseline="0" noProof="0">
              <a:ln>
                <a:noFill/>
              </a:ln>
              <a:solidFill>
                <a:srgbClr val="000000"/>
              </a:solidFill>
              <a:effectLst/>
              <a:uLnTx/>
              <a:uFillTx/>
              <a:ea typeface="Calibri" panose="020F0502020204030204"/>
              <a:cs typeface="Calibri" panose="020F0502020204030204"/>
            </a:endParaRPr>
          </a:p>
          <a:p>
            <a:pPr indent="-228600">
              <a:lnSpc>
                <a:spcPct val="90000"/>
              </a:lnSpc>
              <a:spcAft>
                <a:spcPts val="600"/>
              </a:spcAft>
              <a:buFont typeface="Arial" panose="020B0604020202020204" pitchFamily="34" charset="0"/>
              <a:buChar char="•"/>
              <a:defRPr/>
            </a:pPr>
            <a:endParaRPr lang="en-US" sz="2000">
              <a:solidFill>
                <a:srgbClr val="000000"/>
              </a:solidFill>
            </a:endParaRPr>
          </a:p>
        </p:txBody>
      </p:sp>
      <p:pic>
        <p:nvPicPr>
          <p:cNvPr id="1026" name="Picture 2" descr="Image preview">
            <a:extLst>
              <a:ext uri="{FF2B5EF4-FFF2-40B4-BE49-F238E27FC236}">
                <a16:creationId xmlns:a16="http://schemas.microsoft.com/office/drawing/2014/main" id="{5146097F-2A2C-49DF-A059-924D8016D3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3230"/>
          <a:stretch/>
        </p:blipFill>
        <p:spPr bwMode="auto">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79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descr="A picture containing logo&#10;&#10;Description automatically generated">
            <a:extLst>
              <a:ext uri="{FF2B5EF4-FFF2-40B4-BE49-F238E27FC236}">
                <a16:creationId xmlns:a16="http://schemas.microsoft.com/office/drawing/2014/main" id="{C3FB28A1-7F72-5365-48A6-C7ACBAB3F796}"/>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01364897-822B-205A-8294-85D8C73A4703}"/>
              </a:ext>
            </a:extLst>
          </p:cNvPr>
          <p:cNvSpPr txBox="1"/>
          <p:nvPr/>
        </p:nvSpPr>
        <p:spPr>
          <a:xfrm>
            <a:off x="8324850" y="257174"/>
            <a:ext cx="354330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3200">
                <a:solidFill>
                  <a:schemeClr val="bg1"/>
                </a:solidFill>
                <a:latin typeface="Modern Love Caps"/>
                <a:cs typeface="Calibri"/>
              </a:rPr>
              <a:t>Friday is the Feast Day of Saint Oscar Romero</a:t>
            </a:r>
            <a:endParaRPr lang="en-US" sz="2800">
              <a:solidFill>
                <a:schemeClr val="bg1"/>
              </a:solidFill>
              <a:latin typeface="Modern Love Caps"/>
            </a:endParaRPr>
          </a:p>
        </p:txBody>
      </p:sp>
      <p:sp>
        <p:nvSpPr>
          <p:cNvPr id="8" name="TextBox 7">
            <a:extLst>
              <a:ext uri="{FF2B5EF4-FFF2-40B4-BE49-F238E27FC236}">
                <a16:creationId xmlns:a16="http://schemas.microsoft.com/office/drawing/2014/main" id="{5BFEA56F-65E7-18FA-7DBA-E759C43B6EB7}"/>
              </a:ext>
            </a:extLst>
          </p:cNvPr>
          <p:cNvSpPr txBox="1"/>
          <p:nvPr/>
        </p:nvSpPr>
        <p:spPr>
          <a:xfrm>
            <a:off x="7969417" y="1818774"/>
            <a:ext cx="3898732"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000">
                <a:solidFill>
                  <a:srgbClr val="FFFFFF"/>
                </a:solidFill>
                <a:cs typeface="Calibri"/>
              </a:rPr>
              <a:t>Oscar Romero is shows us the importance of having respect</a:t>
            </a:r>
            <a:r>
              <a:rPr lang="en-US" sz="1600">
                <a:solidFill>
                  <a:srgbClr val="FFFFFF"/>
                </a:solidFill>
                <a:cs typeface="Calibri"/>
              </a:rPr>
              <a:t> </a:t>
            </a:r>
            <a:r>
              <a:rPr lang="en-US" sz="2000">
                <a:solidFill>
                  <a:srgbClr val="FFFFFF"/>
                </a:solidFill>
                <a:cs typeface="Calibri"/>
              </a:rPr>
              <a:t>for all people. He was mostly concerned with social injustice and the treatment of the poor. </a:t>
            </a:r>
          </a:p>
          <a:p>
            <a:pPr algn="r"/>
            <a:r>
              <a:rPr lang="en-US" sz="2000">
                <a:solidFill>
                  <a:srgbClr val="FFFFFF"/>
                </a:solidFill>
                <a:cs typeface="Calibri"/>
              </a:rPr>
              <a:t>He surrendered to God's plan and calling, dedicating his entire life to improving conditions for all people, regardless of their beliefs or social status. </a:t>
            </a:r>
          </a:p>
          <a:p>
            <a:pPr algn="r"/>
            <a:r>
              <a:rPr lang="en-US" sz="2000">
                <a:solidFill>
                  <a:srgbClr val="FFFFFF"/>
                </a:solidFill>
                <a:cs typeface="Calibri"/>
              </a:rPr>
              <a:t>He was deeply compassionate and lost his life fighting for what he knew to be morally right and true. </a:t>
            </a:r>
          </a:p>
        </p:txBody>
      </p:sp>
    </p:spTree>
    <p:extLst>
      <p:ext uri="{BB962C8B-B14F-4D97-AF65-F5344CB8AC3E}">
        <p14:creationId xmlns:p14="http://schemas.microsoft.com/office/powerpoint/2010/main" val="1807169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999A"/>
        </a:solidFill>
        <a:effectLst/>
      </p:bgPr>
    </p:bg>
    <p:spTree>
      <p:nvGrpSpPr>
        <p:cNvPr id="1" name=""/>
        <p:cNvGrpSpPr/>
        <p:nvPr/>
      </p:nvGrpSpPr>
      <p:grpSpPr>
        <a:xfrm>
          <a:off x="0" y="0"/>
          <a:ext cx="0" cy="0"/>
          <a:chOff x="0" y="0"/>
          <a:chExt cx="0" cy="0"/>
        </a:xfrm>
      </p:grpSpPr>
      <p:pic>
        <p:nvPicPr>
          <p:cNvPr id="4" name="Online Media 1" title="Saint Oscar Romero and the Cost of Loving Jesus">
            <a:hlinkClick r:id="" action="ppaction://media"/>
            <a:extLst>
              <a:ext uri="{FF2B5EF4-FFF2-40B4-BE49-F238E27FC236}">
                <a16:creationId xmlns:a16="http://schemas.microsoft.com/office/drawing/2014/main" id="{7D2640C0-D54B-55EA-1C35-C5BA83A0FAC9}"/>
              </a:ext>
            </a:extLst>
          </p:cNvPr>
          <p:cNvPicPr>
            <a:picLocks noRot="1" noChangeAspect="1"/>
          </p:cNvPicPr>
          <p:nvPr>
            <a:videoFile r:link="rId1"/>
          </p:nvPr>
        </p:nvPicPr>
        <p:blipFill>
          <a:blip r:embed="rId3"/>
          <a:stretch>
            <a:fillRect/>
          </a:stretch>
        </p:blipFill>
        <p:spPr>
          <a:xfrm>
            <a:off x="3458457" y="1304733"/>
            <a:ext cx="6259997" cy="4229644"/>
          </a:xfrm>
          <a:prstGeom prst="rect">
            <a:avLst/>
          </a:prstGeom>
        </p:spPr>
      </p:pic>
      <p:pic>
        <p:nvPicPr>
          <p:cNvPr id="7" name="Picture 6" descr="A drawing of a television&#10;&#10;Description automatically generated">
            <a:extLst>
              <a:ext uri="{FF2B5EF4-FFF2-40B4-BE49-F238E27FC236}">
                <a16:creationId xmlns:a16="http://schemas.microsoft.com/office/drawing/2014/main" id="{40FB125F-852F-B942-EF07-277E1E847B30}"/>
              </a:ext>
            </a:extLst>
          </p:cNvPr>
          <p:cNvPicPr>
            <a:picLocks noChangeAspect="1"/>
          </p:cNvPicPr>
          <p:nvPr/>
        </p:nvPicPr>
        <p:blipFill rotWithShape="1">
          <a:blip r:embed="rId4"/>
          <a:srcRect l="10054" t="15775" r="12000" b="19479"/>
          <a:stretch/>
        </p:blipFill>
        <p:spPr>
          <a:xfrm>
            <a:off x="2812822" y="651595"/>
            <a:ext cx="9168214" cy="5559517"/>
          </a:xfrm>
          <a:prstGeom prst="rect">
            <a:avLst/>
          </a:prstGeom>
        </p:spPr>
      </p:pic>
      <p:sp>
        <p:nvSpPr>
          <p:cNvPr id="2" name="TextBox 1">
            <a:extLst>
              <a:ext uri="{FF2B5EF4-FFF2-40B4-BE49-F238E27FC236}">
                <a16:creationId xmlns:a16="http://schemas.microsoft.com/office/drawing/2014/main" id="{6DB8FCC0-90B5-CFB6-E9A9-98812C1BB717}"/>
              </a:ext>
            </a:extLst>
          </p:cNvPr>
          <p:cNvSpPr txBox="1"/>
          <p:nvPr/>
        </p:nvSpPr>
        <p:spPr>
          <a:xfrm>
            <a:off x="127251" y="1358490"/>
            <a:ext cx="3168241"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latin typeface="Modern Love Caps"/>
                <a:cs typeface="Calibri"/>
              </a:rPr>
              <a:t>watch this</a:t>
            </a:r>
            <a:endParaRPr lang="en-US"/>
          </a:p>
          <a:p>
            <a:endParaRPr lang="en-US" sz="4000">
              <a:latin typeface="Modern Love Caps"/>
              <a:cs typeface="Calibri"/>
            </a:endParaRPr>
          </a:p>
          <a:p>
            <a:r>
              <a:rPr lang="en-US" sz="4000">
                <a:latin typeface="Modern Love Caps"/>
                <a:cs typeface="Calibri"/>
              </a:rPr>
              <a:t>Note to teacher: stop video at 3.10 </a:t>
            </a:r>
            <a:endParaRPr lang="en-US"/>
          </a:p>
        </p:txBody>
      </p:sp>
    </p:spTree>
    <p:extLst>
      <p:ext uri="{BB962C8B-B14F-4D97-AF65-F5344CB8AC3E}">
        <p14:creationId xmlns:p14="http://schemas.microsoft.com/office/powerpoint/2010/main" val="2040324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11469" r="18032"/>
          <a:stretch/>
        </p:blipFill>
        <p:spPr>
          <a:xfrm>
            <a:off x="2522356"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216568" y="108096"/>
            <a:ext cx="3822189" cy="6149077"/>
          </a:xfrm>
        </p:spPr>
        <p:txBody>
          <a:bodyPr vert="horz" lIns="91440" tIns="45720" rIns="91440" bIns="45720" rtlCol="0" anchor="t">
            <a:noAutofit/>
          </a:bodyPr>
          <a:lstStyle/>
          <a:p>
            <a:pPr marL="0" indent="0">
              <a:spcBef>
                <a:spcPts val="500"/>
              </a:spcBef>
              <a:buNone/>
            </a:pPr>
            <a:r>
              <a:rPr lang="en-US" sz="2400">
                <a:latin typeface="Modern Love"/>
                <a:ea typeface="+mn-lt"/>
                <a:cs typeface="+mn-lt"/>
              </a:rPr>
              <a:t>Dear God,</a:t>
            </a:r>
            <a:endParaRPr lang="en-US" sz="2400">
              <a:latin typeface="Calibri" panose="020F0502020204030204"/>
              <a:ea typeface="+mn-lt"/>
              <a:cs typeface="+mn-lt"/>
            </a:endParaRPr>
          </a:p>
          <a:p>
            <a:pPr marL="0" indent="0">
              <a:spcBef>
                <a:spcPts val="500"/>
              </a:spcBef>
              <a:buNone/>
            </a:pPr>
            <a:endParaRPr lang="en-US" sz="2400">
              <a:latin typeface="Modern Love"/>
              <a:ea typeface="+mn-lt"/>
              <a:cs typeface="+mn-lt"/>
            </a:endParaRPr>
          </a:p>
          <a:p>
            <a:pPr marL="0" indent="0">
              <a:spcBef>
                <a:spcPts val="500"/>
              </a:spcBef>
              <a:buNone/>
            </a:pPr>
            <a:r>
              <a:rPr lang="en-US" sz="2400">
                <a:latin typeface="Calibri" panose="020F0502020204030204"/>
                <a:ea typeface="+mn-lt"/>
                <a:cs typeface="+mn-lt"/>
              </a:rPr>
              <a:t>We pray today for Saint Oscar Romero on his Feast Day. </a:t>
            </a:r>
          </a:p>
          <a:p>
            <a:pPr marL="0" indent="0">
              <a:spcBef>
                <a:spcPts val="500"/>
              </a:spcBef>
              <a:buNone/>
            </a:pPr>
            <a:r>
              <a:rPr lang="en-US" sz="2400">
                <a:latin typeface="Calibri" panose="020F0502020204030204"/>
                <a:ea typeface="+mn-lt"/>
                <a:cs typeface="+mn-lt"/>
              </a:rPr>
              <a:t>Fill us with the strength and compassion to treat all people with respect. </a:t>
            </a:r>
          </a:p>
          <a:p>
            <a:pPr marL="0" indent="0">
              <a:spcBef>
                <a:spcPts val="500"/>
              </a:spcBef>
              <a:buNone/>
            </a:pPr>
            <a:r>
              <a:rPr lang="en-US" sz="2400">
                <a:latin typeface="Calibri" panose="020F0502020204030204"/>
                <a:ea typeface="+mn-lt"/>
                <a:cs typeface="+mn-lt"/>
              </a:rPr>
              <a:t>Give</a:t>
            </a:r>
            <a:r>
              <a:rPr lang="en-US" sz="2400">
                <a:latin typeface="Calibri"/>
                <a:cs typeface="Calibri"/>
              </a:rPr>
              <a:t> us the wisdom and courage to stand up against social inequality. </a:t>
            </a:r>
            <a:endParaRPr lang="en-US" sz="2400">
              <a:cs typeface="Calibri"/>
            </a:endParaRPr>
          </a:p>
          <a:p>
            <a:pPr marL="0" indent="0">
              <a:spcBef>
                <a:spcPts val="500"/>
              </a:spcBef>
              <a:buNone/>
            </a:pPr>
            <a:r>
              <a:rPr lang="en-US" sz="2400">
                <a:latin typeface="Calibri" panose="020F0502020204030204"/>
                <a:ea typeface="+mn-lt"/>
                <a:cs typeface="+mn-lt"/>
              </a:rPr>
              <a:t>We give thanks for the sacrifice St Romero made in his life and the selflessness he displayed in the face of oppression and cruelty. </a:t>
            </a:r>
          </a:p>
          <a:p>
            <a:pPr marL="0" indent="0">
              <a:spcBef>
                <a:spcPts val="500"/>
              </a:spcBef>
              <a:buNone/>
            </a:pPr>
            <a:endParaRPr lang="en-US" sz="2400">
              <a:latin typeface="Modern Love"/>
              <a:cs typeface="Calibri"/>
            </a:endParaRPr>
          </a:p>
          <a:p>
            <a:pPr marL="0" indent="0">
              <a:spcBef>
                <a:spcPts val="500"/>
              </a:spcBef>
              <a:buNone/>
            </a:pPr>
            <a:r>
              <a:rPr lang="en-US" sz="2400">
                <a:latin typeface="Modern Love"/>
                <a:ea typeface="+mn-lt"/>
                <a:cs typeface="+mn-lt"/>
              </a:rPr>
              <a:t>Amen</a:t>
            </a:r>
            <a:endParaRPr lang="en-US" sz="2000">
              <a:latin typeface="Calibri" panose="020F0502020204030204"/>
              <a:cs typeface="Calibri"/>
            </a:endParaRPr>
          </a:p>
          <a:p>
            <a:pPr marL="0" indent="0">
              <a:buNone/>
            </a:pPr>
            <a:endParaRPr lang="en-US" sz="1600" b="1">
              <a:cs typeface="Calibri"/>
            </a:endParaRPr>
          </a:p>
          <a:p>
            <a:pPr marL="0" indent="0">
              <a:buNone/>
            </a:pPr>
            <a:endParaRPr lang="en-US" sz="1600" b="1">
              <a:cs typeface="Calibri"/>
            </a:endParaRPr>
          </a:p>
          <a:p>
            <a:pPr marL="0" indent="0">
              <a:buNone/>
            </a:pPr>
            <a:endParaRPr lang="en-US" sz="1600">
              <a:cs typeface="Calibri"/>
            </a:endParaRPr>
          </a:p>
        </p:txBody>
      </p:sp>
    </p:spTree>
    <p:extLst>
      <p:ext uri="{BB962C8B-B14F-4D97-AF65-F5344CB8AC3E}">
        <p14:creationId xmlns:p14="http://schemas.microsoft.com/office/powerpoint/2010/main" val="3172362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538" y="313976"/>
            <a:ext cx="11383347" cy="6124145"/>
          </a:xfrm>
          <a:prstGeom prst="rect">
            <a:avLst/>
          </a:prstGeom>
          <a:solidFill>
            <a:srgbClr val="7030A0"/>
          </a:solidFill>
        </p:spPr>
      </p:pic>
      <p:sp>
        <p:nvSpPr>
          <p:cNvPr id="3" name="Title 1"/>
          <p:cNvSpPr txBox="1">
            <a:spLocks/>
          </p:cNvSpPr>
          <p:nvPr/>
        </p:nvSpPr>
        <p:spPr>
          <a:xfrm>
            <a:off x="438539" y="313977"/>
            <a:ext cx="11383346" cy="1269122"/>
          </a:xfrm>
          <a:prstGeom prst="rect">
            <a:avLst/>
          </a:prstGeom>
          <a:solidFill>
            <a:schemeClr val="bg1">
              <a:alpha val="90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7200" b="0" i="0" u="none" strike="noStrike" kern="1200" cap="none" spc="0" normalizeH="0" baseline="0" noProof="0">
                <a:ln>
                  <a:noFill/>
                </a:ln>
                <a:solidFill>
                  <a:srgbClr val="FF0066"/>
                </a:solidFill>
                <a:effectLst/>
                <a:uLnTx/>
                <a:uFillTx/>
                <a:latin typeface="+mn-lt"/>
                <a:ea typeface="+mj-ea"/>
                <a:cs typeface="+mj-cs"/>
              </a:rPr>
              <a:t>F</a:t>
            </a:r>
            <a:r>
              <a:rPr kumimoji="0" lang="en-GB" sz="7200" b="0" i="0" u="none" strike="noStrike" kern="1200" cap="none" spc="0" normalizeH="0" baseline="0" noProof="0">
                <a:ln>
                  <a:noFill/>
                </a:ln>
                <a:solidFill>
                  <a:srgbClr val="70AD47"/>
                </a:solidFill>
                <a:effectLst/>
                <a:uLnTx/>
                <a:uFillTx/>
                <a:latin typeface="+mn-lt"/>
                <a:ea typeface="+mj-ea"/>
                <a:cs typeface="+mj-cs"/>
              </a:rPr>
              <a:t>r</a:t>
            </a:r>
            <a:r>
              <a:rPr kumimoji="0" lang="en-GB" sz="7200" b="0" i="0" u="none" strike="noStrike" kern="1200" cap="none" spc="0" normalizeH="0" baseline="0" noProof="0">
                <a:ln>
                  <a:noFill/>
                </a:ln>
                <a:solidFill>
                  <a:srgbClr val="FF0000"/>
                </a:solidFill>
                <a:effectLst/>
                <a:uLnTx/>
                <a:uFillTx/>
                <a:latin typeface="+mn-lt"/>
                <a:ea typeface="+mj-ea"/>
                <a:cs typeface="+mj-cs"/>
              </a:rPr>
              <a:t>i</a:t>
            </a:r>
            <a:r>
              <a:rPr kumimoji="0" lang="en-GB" sz="7200" b="0" i="0" u="none" strike="noStrike" kern="1200" cap="none" spc="0" normalizeH="0" baseline="0" noProof="0">
                <a:ln>
                  <a:noFill/>
                </a:ln>
                <a:solidFill>
                  <a:srgbClr val="FFC000"/>
                </a:solidFill>
                <a:effectLst/>
                <a:uLnTx/>
                <a:uFillTx/>
                <a:latin typeface="+mn-lt"/>
                <a:ea typeface="+mj-ea"/>
                <a:cs typeface="+mj-cs"/>
              </a:rPr>
              <a:t>d</a:t>
            </a:r>
            <a:r>
              <a:rPr kumimoji="0" lang="en-GB" sz="7200" b="0" i="0" u="none" strike="noStrike" kern="1200" cap="none" spc="0" normalizeH="0" baseline="0" noProof="0">
                <a:ln>
                  <a:noFill/>
                </a:ln>
                <a:solidFill>
                  <a:srgbClr val="009999"/>
                </a:solidFill>
                <a:effectLst/>
                <a:uLnTx/>
                <a:uFillTx/>
                <a:latin typeface="+mn-lt"/>
                <a:ea typeface="+mj-ea"/>
                <a:cs typeface="+mj-cs"/>
              </a:rPr>
              <a:t>a</a:t>
            </a:r>
            <a:r>
              <a:rPr kumimoji="0" lang="en-GB" sz="7200" b="0" i="0" u="none" strike="noStrike" kern="1200" cap="none" spc="0" normalizeH="0" baseline="0" noProof="0">
                <a:ln>
                  <a:noFill/>
                </a:ln>
                <a:solidFill>
                  <a:srgbClr val="7030A0"/>
                </a:solidFill>
                <a:effectLst/>
                <a:uLnTx/>
                <a:uFillTx/>
                <a:latin typeface="+mn-lt"/>
                <a:ea typeface="+mj-ea"/>
                <a:cs typeface="+mj-cs"/>
              </a:rPr>
              <a:t>y</a:t>
            </a:r>
            <a:r>
              <a:rPr kumimoji="0" lang="en-GB" sz="7200" b="0" i="0" u="none" strike="noStrike" kern="1200" cap="none" spc="0" normalizeH="0" baseline="0" noProof="0">
                <a:ln>
                  <a:noFill/>
                </a:ln>
                <a:solidFill>
                  <a:prstClr val="black"/>
                </a:solidFill>
                <a:effectLst/>
                <a:uLnTx/>
                <a:uFillTx/>
                <a:latin typeface="+mn-lt"/>
                <a:ea typeface="+mj-ea"/>
                <a:cs typeface="+mj-cs"/>
              </a:rPr>
              <a:t> </a:t>
            </a:r>
            <a:r>
              <a:rPr kumimoji="0" lang="en-GB" sz="7200" b="0" i="0" u="none" strike="noStrike" kern="1200" cap="none" spc="0" normalizeH="0" baseline="0" noProof="0">
                <a:ln>
                  <a:noFill/>
                </a:ln>
                <a:solidFill>
                  <a:srgbClr val="002060"/>
                </a:solidFill>
                <a:effectLst/>
                <a:uLnTx/>
                <a:uFillTx/>
                <a:latin typeface="+mn-lt"/>
                <a:ea typeface="+mj-ea"/>
                <a:cs typeface="+mj-cs"/>
              </a:rPr>
              <a:t>M</a:t>
            </a:r>
            <a:r>
              <a:rPr kumimoji="0" lang="en-GB" sz="7200" b="0" i="0" u="none" strike="noStrike" kern="1200" cap="none" spc="0" normalizeH="0" baseline="0" noProof="0">
                <a:ln>
                  <a:noFill/>
                </a:ln>
                <a:solidFill>
                  <a:srgbClr val="FF0066"/>
                </a:solidFill>
                <a:effectLst/>
                <a:uLnTx/>
                <a:uFillTx/>
                <a:latin typeface="+mn-lt"/>
                <a:ea typeface="+mj-ea"/>
                <a:cs typeface="+mj-cs"/>
              </a:rPr>
              <a:t>a</a:t>
            </a:r>
            <a:r>
              <a:rPr kumimoji="0" lang="en-GB" sz="7200" b="0" i="0" u="none" strike="noStrike" kern="1200" cap="none" spc="0" normalizeH="0" baseline="0" noProof="0">
                <a:ln>
                  <a:noFill/>
                </a:ln>
                <a:solidFill>
                  <a:srgbClr val="70AD47"/>
                </a:solidFill>
                <a:effectLst/>
                <a:uLnTx/>
                <a:uFillTx/>
                <a:latin typeface="+mn-lt"/>
                <a:ea typeface="+mj-ea"/>
                <a:cs typeface="+mj-cs"/>
              </a:rPr>
              <a:t>s</a:t>
            </a:r>
            <a:r>
              <a:rPr kumimoji="0" lang="en-GB" sz="7200" b="0" i="0" u="none" strike="noStrike" kern="1200" cap="none" spc="0" normalizeH="0" baseline="0" noProof="0">
                <a:ln>
                  <a:noFill/>
                </a:ln>
                <a:solidFill>
                  <a:srgbClr val="FFC000"/>
                </a:solidFill>
                <a:effectLst/>
                <a:uLnTx/>
                <a:uFillTx/>
                <a:latin typeface="+mn-lt"/>
                <a:ea typeface="+mj-ea"/>
                <a:cs typeface="+mj-cs"/>
              </a:rPr>
              <a:t>s</a:t>
            </a:r>
          </a:p>
        </p:txBody>
      </p:sp>
      <p:sp>
        <p:nvSpPr>
          <p:cNvPr id="4" name="Content Placeholder 2"/>
          <p:cNvSpPr txBox="1">
            <a:spLocks/>
          </p:cNvSpPr>
          <p:nvPr/>
        </p:nvSpPr>
        <p:spPr>
          <a:xfrm>
            <a:off x="438538" y="1889258"/>
            <a:ext cx="11383347" cy="4351338"/>
          </a:xfrm>
          <a:prstGeom prst="rect">
            <a:avLst/>
          </a:prstGeom>
          <a:solidFill>
            <a:schemeClr val="accent6">
              <a:lumMod val="20000"/>
              <a:lumOff val="80000"/>
              <a:alpha val="92000"/>
            </a:schemeClr>
          </a:solidFill>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effectLst/>
                <a:uLnTx/>
                <a:uFillTx/>
              </a:rPr>
              <a:t>Who?</a:t>
            </a:r>
          </a:p>
          <a:p>
            <a:pPr marL="0" indent="0">
              <a:buNone/>
              <a:defRPr/>
            </a:pPr>
            <a:r>
              <a:rPr kumimoji="0" lang="en-GB" sz="2800" b="0" i="0" u="none" strike="noStrike" kern="1200" cap="none" spc="0" normalizeH="0" baseline="0" noProof="0">
                <a:ln>
                  <a:noFill/>
                </a:ln>
                <a:solidFill>
                  <a:srgbClr val="7030A0"/>
                </a:solidFill>
                <a:effectLst/>
                <a:uLnTx/>
                <a:uFillTx/>
              </a:rPr>
              <a:t>Mass this week will be led by </a:t>
            </a:r>
            <a:r>
              <a:rPr lang="en-GB">
                <a:solidFill>
                  <a:srgbClr val="7030A0"/>
                </a:solidFill>
              </a:rPr>
              <a:t>12S &amp; 12T</a:t>
            </a:r>
            <a:endParaRPr lang="en-GB" sz="2800" b="0" i="0" u="none" strike="noStrike" kern="1200" cap="none" spc="0" normalizeH="0" baseline="0" noProof="0">
              <a:ln>
                <a:noFill/>
              </a:ln>
              <a:solidFill>
                <a:srgbClr val="7030A0"/>
              </a:solidFill>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prstClr val="white"/>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effectLst/>
                <a:uLnTx/>
                <a:uFillTx/>
                <a:ea typeface="+mn-ea"/>
                <a:cs typeface="+mn-cs"/>
              </a:rPr>
              <a:t>When?</a:t>
            </a:r>
            <a:endParaRPr lang="en-GB" sz="2800" b="0" i="0" u="none" strike="noStrike" kern="1200" cap="none" spc="0" normalizeH="0" baseline="0" noProof="0">
              <a:ln>
                <a:noFill/>
              </a:ln>
              <a:effectLst/>
              <a:uLnTx/>
              <a:uFillTx/>
              <a:cs typeface="Calibri"/>
            </a:endParaRPr>
          </a:p>
          <a:p>
            <a:pPr marL="0" indent="0">
              <a:buNone/>
              <a:defRPr/>
            </a:pPr>
            <a:r>
              <a:rPr kumimoji="0" lang="en-GB" sz="2800" b="0" i="0" u="none" strike="noStrike" kern="1200" cap="none" spc="0" normalizeH="0" baseline="0" noProof="0">
                <a:ln>
                  <a:noFill/>
                </a:ln>
                <a:solidFill>
                  <a:srgbClr val="7030A0"/>
                </a:solidFill>
                <a:effectLst/>
                <a:uLnTx/>
                <a:uFillTx/>
                <a:ea typeface="+mn-ea"/>
                <a:cs typeface="+mn-cs"/>
              </a:rPr>
              <a:t>Friday Morning at 8.20am</a:t>
            </a:r>
            <a:r>
              <a:rPr lang="en-GB">
                <a:solidFill>
                  <a:srgbClr val="7030A0"/>
                </a:solidFill>
              </a:rPr>
              <a:t> </a:t>
            </a:r>
            <a:endParaRPr lang="en-GB" sz="2800" b="0" i="0" u="none" strike="noStrike" kern="1200" cap="none" spc="0" normalizeH="0" baseline="0" noProof="0">
              <a:ln>
                <a:noFill/>
              </a:ln>
              <a:solidFill>
                <a:srgbClr val="7030A0"/>
              </a:solidFill>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a:ln>
                <a:noFill/>
              </a:ln>
              <a:solidFill>
                <a:prstClr val="white"/>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effectLst/>
                <a:uLnTx/>
                <a:uFillTx/>
                <a:ea typeface="+mn-ea"/>
                <a:cs typeface="+mn-cs"/>
              </a:rPr>
              <a:t>Where?</a:t>
            </a:r>
            <a:endParaRPr lang="en-GB" sz="2800" b="0" i="0" u="none" strike="noStrike" kern="1200" cap="none" spc="0" normalizeH="0" baseline="0" noProof="0">
              <a:ln>
                <a:noFill/>
              </a:ln>
              <a:effectLst/>
              <a:uLnTx/>
              <a:uFillTx/>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solidFill>
                  <a:srgbClr val="7030A0"/>
                </a:solidFill>
                <a:effectLst/>
                <a:uLnTx/>
                <a:uFillTx/>
                <a:ea typeface="+mn-ea"/>
                <a:cs typeface="+mn-cs"/>
              </a:rPr>
              <a:t>In the School Chapel. See you there!</a:t>
            </a:r>
            <a:endParaRPr lang="en-GB" sz="2800" b="0" i="0" u="none" strike="noStrike" kern="1200" cap="none" spc="0" normalizeH="0" baseline="0" noProof="0">
              <a:ln>
                <a:noFill/>
              </a:ln>
              <a:solidFill>
                <a:srgbClr val="7030A0"/>
              </a:solidFill>
              <a:effectLst/>
              <a:uLnTx/>
              <a:uFillTx/>
              <a:cs typeface="Calibri"/>
            </a:endParaRPr>
          </a:p>
        </p:txBody>
      </p:sp>
      <p:sp>
        <p:nvSpPr>
          <p:cNvPr id="5" name="TextBox 4">
            <a:extLst>
              <a:ext uri="{FF2B5EF4-FFF2-40B4-BE49-F238E27FC236}">
                <a16:creationId xmlns:a16="http://schemas.microsoft.com/office/drawing/2014/main" id="{DE1C7F65-56A5-429D-8395-045267966A57}"/>
              </a:ext>
            </a:extLst>
          </p:cNvPr>
          <p:cNvSpPr txBox="1"/>
          <p:nvPr/>
        </p:nvSpPr>
        <p:spPr>
          <a:xfrm rot="706624">
            <a:off x="7052390" y="3010341"/>
            <a:ext cx="4535978" cy="461665"/>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ea typeface="+mn-ea"/>
                <a:cs typeface="+mn-cs"/>
              </a:rPr>
              <a:t>ALL ARE MOST WELCOME.</a:t>
            </a:r>
          </a:p>
        </p:txBody>
      </p:sp>
      <p:sp>
        <p:nvSpPr>
          <p:cNvPr id="7" name="TextBox 6">
            <a:extLst>
              <a:ext uri="{FF2B5EF4-FFF2-40B4-BE49-F238E27FC236}">
                <a16:creationId xmlns:a16="http://schemas.microsoft.com/office/drawing/2014/main" id="{DE1C7F65-56A5-429D-8395-045267966A57}"/>
              </a:ext>
            </a:extLst>
          </p:cNvPr>
          <p:cNvSpPr txBox="1"/>
          <p:nvPr/>
        </p:nvSpPr>
        <p:spPr>
          <a:xfrm rot="21205681">
            <a:off x="4967204" y="4222666"/>
            <a:ext cx="5160998" cy="830997"/>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ED7D31"/>
                </a:solidFill>
                <a:effectLst/>
                <a:uLnTx/>
                <a:uFillTx/>
                <a:ea typeface="+mn-ea"/>
                <a:cs typeface="+mn-cs"/>
              </a:rPr>
              <a:t>ALL WORDS ARE DISPLAYED ON THE SCREEN.</a:t>
            </a:r>
          </a:p>
        </p:txBody>
      </p:sp>
    </p:spTree>
    <p:extLst>
      <p:ext uri="{BB962C8B-B14F-4D97-AF65-F5344CB8AC3E}">
        <p14:creationId xmlns:p14="http://schemas.microsoft.com/office/powerpoint/2010/main" val="154374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461665"/>
          </a:xfrm>
          <a:prstGeom prst="rect">
            <a:avLst/>
          </a:prstGeom>
          <a:solidFill>
            <a:schemeClr val="tx1"/>
          </a:solidFill>
        </p:spPr>
        <p:txBody>
          <a:bodyPr wrap="square" lIns="91440" tIns="45720" rIns="91440" bIns="45720" rtlCol="0" anchor="t">
            <a:spAutoFit/>
          </a:bodyPr>
          <a:lstStyle/>
          <a:p>
            <a:pPr algn="ctr">
              <a:defRPr/>
            </a:pPr>
            <a:r>
              <a:rPr lang="en-GB" sz="2400" b="1">
                <a:solidFill>
                  <a:schemeClr val="bg1"/>
                </a:solidFill>
              </a:rPr>
              <a:t>Lunchtime events: </a:t>
            </a:r>
            <a:r>
              <a:rPr kumimoji="0" lang="en-GB" sz="2400" b="1" i="0" u="none" strike="noStrike" kern="1200" cap="none" spc="0" normalizeH="0" baseline="0" noProof="0">
                <a:ln>
                  <a:noFill/>
                </a:ln>
                <a:solidFill>
                  <a:schemeClr val="bg1"/>
                </a:solidFill>
                <a:effectLst/>
                <a:uLnTx/>
                <a:uFillTx/>
              </a:rPr>
              <a:t>All are welcome.</a:t>
            </a:r>
            <a:r>
              <a:rPr kumimoji="0" lang="en-GB" sz="2400" b="1" i="0" u="none" strike="noStrike" kern="1200" cap="none" spc="0" normalizeH="0" baseline="0" noProof="0">
                <a:ln>
                  <a:noFill/>
                </a:ln>
                <a:effectLst/>
                <a:uLnTx/>
                <a:uFillTx/>
              </a:rPr>
              <a:t>.</a:t>
            </a:r>
          </a:p>
        </p:txBody>
      </p:sp>
      <p:sp>
        <p:nvSpPr>
          <p:cNvPr id="15" name="Star: 5 Points 14">
            <a:extLst>
              <a:ext uri="{FF2B5EF4-FFF2-40B4-BE49-F238E27FC236}">
                <a16:creationId xmlns:a16="http://schemas.microsoft.com/office/drawing/2014/main" id="{2D31700D-6DB3-F616-E23A-7D034EC6B569}"/>
              </a:ext>
            </a:extLst>
          </p:cNvPr>
          <p:cNvSpPr/>
          <p:nvPr/>
        </p:nvSpPr>
        <p:spPr>
          <a:xfrm>
            <a:off x="560719" y="376149"/>
            <a:ext cx="4758903" cy="3105507"/>
          </a:xfrm>
          <a:prstGeom prst="star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solidFill>
                  <a:schemeClr val="tx1"/>
                </a:solidFill>
                <a:latin typeface="Rockwell"/>
                <a:cs typeface="Calibri"/>
              </a:rPr>
              <a:t>Crafts and Mindfulness</a:t>
            </a:r>
          </a:p>
          <a:p>
            <a:pPr algn="ctr"/>
            <a:r>
              <a:rPr lang="en-US" sz="2000">
                <a:solidFill>
                  <a:schemeClr val="tx1"/>
                </a:solidFill>
                <a:latin typeface="Rockwell"/>
                <a:cs typeface="Calibri"/>
              </a:rPr>
              <a:t>(Mondays in the chapel)</a:t>
            </a:r>
          </a:p>
        </p:txBody>
      </p:sp>
      <p:sp>
        <p:nvSpPr>
          <p:cNvPr id="16" name="Pentagon 15">
            <a:extLst>
              <a:ext uri="{FF2B5EF4-FFF2-40B4-BE49-F238E27FC236}">
                <a16:creationId xmlns:a16="http://schemas.microsoft.com/office/drawing/2014/main" id="{247D3433-FF08-4382-9792-FE3F0EABD678}"/>
              </a:ext>
            </a:extLst>
          </p:cNvPr>
          <p:cNvSpPr/>
          <p:nvPr/>
        </p:nvSpPr>
        <p:spPr>
          <a:xfrm>
            <a:off x="7722943" y="320257"/>
            <a:ext cx="3594338" cy="2932979"/>
          </a:xfrm>
          <a:prstGeom prst="pentagon">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latin typeface="Rockwell"/>
                <a:cs typeface="Calibri"/>
              </a:rPr>
              <a:t>Islamic Union</a:t>
            </a:r>
            <a:endParaRPr lang="en-US"/>
          </a:p>
          <a:p>
            <a:pPr algn="ctr"/>
            <a:r>
              <a:rPr lang="en-US" sz="2400">
                <a:latin typeface="Rockwell"/>
                <a:cs typeface="Calibri"/>
              </a:rPr>
              <a:t>(Tuesday G15)</a:t>
            </a:r>
          </a:p>
        </p:txBody>
      </p:sp>
      <p:sp>
        <p:nvSpPr>
          <p:cNvPr id="17" name="Speech Bubble: Rectangle 16">
            <a:extLst>
              <a:ext uri="{FF2B5EF4-FFF2-40B4-BE49-F238E27FC236}">
                <a16:creationId xmlns:a16="http://schemas.microsoft.com/office/drawing/2014/main" id="{C7358413-7602-048D-7285-42419BD44410}"/>
              </a:ext>
            </a:extLst>
          </p:cNvPr>
          <p:cNvSpPr/>
          <p:nvPr/>
        </p:nvSpPr>
        <p:spPr>
          <a:xfrm rot="21360000">
            <a:off x="4667152" y="4254806"/>
            <a:ext cx="3637470" cy="1682150"/>
          </a:xfrm>
          <a:prstGeom prst="wedgeRect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latin typeface="Rockwell"/>
                <a:cs typeface="Calibri"/>
              </a:rPr>
              <a:t>Christian Union</a:t>
            </a:r>
          </a:p>
          <a:p>
            <a:pPr algn="ctr"/>
            <a:r>
              <a:rPr lang="en-US" sz="2400">
                <a:latin typeface="Rockwell"/>
                <a:cs typeface="Calibri"/>
              </a:rPr>
              <a:t>(Tuesdays in G16)</a:t>
            </a:r>
          </a:p>
        </p:txBody>
      </p:sp>
    </p:spTree>
    <p:extLst>
      <p:ext uri="{BB962C8B-B14F-4D97-AF65-F5344CB8AC3E}">
        <p14:creationId xmlns:p14="http://schemas.microsoft.com/office/powerpoint/2010/main" val="179866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621719-5FFE-5A6C-B420-44255B2090E0}"/>
              </a:ext>
            </a:extLst>
          </p:cNvPr>
          <p:cNvSpPr txBox="1"/>
          <p:nvPr/>
        </p:nvSpPr>
        <p:spPr>
          <a:xfrm>
            <a:off x="62164" y="72189"/>
            <a:ext cx="7245015" cy="68634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Calibri"/>
                <a:cs typeface="Calibri"/>
              </a:rPr>
              <a:t>The verse </a:t>
            </a:r>
            <a:r>
              <a:rPr lang="en-US" sz="2000" b="1">
                <a:latin typeface="Calibri"/>
                <a:cs typeface="Calibri"/>
              </a:rPr>
              <a:t>"I am the resurrection and the life. Anyone who believes in me will live." </a:t>
            </a:r>
            <a:r>
              <a:rPr lang="en-US" sz="2000">
                <a:latin typeface="Calibri"/>
                <a:cs typeface="Calibri"/>
              </a:rPr>
              <a:t>(John 11:25) speaks to the profound promise of eternal life through faith in Jesus Christ. In this passage, Jesus is comforting Martha, the sister of Lazarus, who has just died. Martha expresses her belief in the resurrection at the last day, but Jesus responds with a profound revelation of his own identity and power.</a:t>
            </a:r>
          </a:p>
          <a:p>
            <a:r>
              <a:rPr lang="en-US" sz="2000">
                <a:latin typeface="Calibri"/>
                <a:cs typeface="Calibri"/>
              </a:rPr>
              <a:t>If we consider this passage in relation to our theme of surrender, we find a powerful connection between surrendering to Christ and experiencing the fullness of life, both in this world and in eternity. </a:t>
            </a:r>
          </a:p>
          <a:p>
            <a:pPr marL="285750" indent="-285750">
              <a:buFont typeface="Arial"/>
              <a:buChar char="•"/>
            </a:pPr>
            <a:r>
              <a:rPr lang="en-US" sz="2000">
                <a:latin typeface="Calibri"/>
                <a:cs typeface="Calibri"/>
              </a:rPr>
              <a:t>Surrendering to Christ means entrusting our lives entirely to Him, believing in His power to transform us and grant us eternal life.</a:t>
            </a:r>
            <a:endParaRPr lang="en-US" sz="2000">
              <a:cs typeface="Calibri" panose="020F0502020204030204"/>
            </a:endParaRPr>
          </a:p>
          <a:p>
            <a:pPr marL="285750" indent="-285750">
              <a:buFont typeface="Arial"/>
              <a:buChar char="•"/>
            </a:pPr>
            <a:r>
              <a:rPr lang="en-US" sz="2000">
                <a:latin typeface="Calibri"/>
                <a:cs typeface="Calibri"/>
              </a:rPr>
              <a:t>By surrendering our doubts, fears, and desires to Christ, we open ourselves to His life-giving presence and grace. This surrender involves letting go of our own plans and trusting in God's divine plan for our lives, even when it may be difficult or uncertain. </a:t>
            </a:r>
          </a:p>
          <a:p>
            <a:pPr marL="285750" indent="-285750">
              <a:buFont typeface="Arial"/>
              <a:buChar char="•"/>
            </a:pPr>
            <a:r>
              <a:rPr lang="en-US" sz="2000">
                <a:latin typeface="Calibri"/>
                <a:cs typeface="Calibri"/>
              </a:rPr>
              <a:t>In surrendering to Christ, we embrace the promise of resurrection and eternal life that He offers to all who believe in Him.</a:t>
            </a:r>
            <a:endParaRPr lang="en-US" sz="2000">
              <a:cs typeface="Calibri"/>
            </a:endParaRPr>
          </a:p>
          <a:p>
            <a:r>
              <a:rPr lang="en-US" sz="2000">
                <a:latin typeface="Calibri"/>
                <a:cs typeface="Calibri"/>
              </a:rPr>
              <a:t>In essence, surrendering to Christ is not a passive resignation but an active choice to place our faith and trust in Him as the source of true life. Through surrender, we find hope, peace, and the assurance of eternal life in Christ, who is the resurrection and the life.</a:t>
            </a:r>
          </a:p>
        </p:txBody>
      </p:sp>
      <p:pic>
        <p:nvPicPr>
          <p:cNvPr id="3" name="Picture 2" descr="John 11:25-26 - Prayers and Petitions">
            <a:extLst>
              <a:ext uri="{FF2B5EF4-FFF2-40B4-BE49-F238E27FC236}">
                <a16:creationId xmlns:a16="http://schemas.microsoft.com/office/drawing/2014/main" id="{386C8328-7F7E-BB82-C376-205674F6D68B}"/>
              </a:ext>
            </a:extLst>
          </p:cNvPr>
          <p:cNvPicPr>
            <a:picLocks noChangeAspect="1"/>
          </p:cNvPicPr>
          <p:nvPr/>
        </p:nvPicPr>
        <p:blipFill>
          <a:blip r:embed="rId2"/>
          <a:stretch>
            <a:fillRect/>
          </a:stretch>
        </p:blipFill>
        <p:spPr>
          <a:xfrm>
            <a:off x="7311191" y="2551"/>
            <a:ext cx="4878804" cy="6862923"/>
          </a:xfrm>
          <a:prstGeom prst="rect">
            <a:avLst/>
          </a:prstGeom>
        </p:spPr>
      </p:pic>
    </p:spTree>
    <p:extLst>
      <p:ext uri="{BB962C8B-B14F-4D97-AF65-F5344CB8AC3E}">
        <p14:creationId xmlns:p14="http://schemas.microsoft.com/office/powerpoint/2010/main" val="1687369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870EE-5F80-5C67-51CC-2BD767D79BD5}"/>
              </a:ext>
            </a:extLst>
          </p:cNvPr>
          <p:cNvSpPr>
            <a:spLocks noGrp="1"/>
          </p:cNvSpPr>
          <p:nvPr>
            <p:ph type="title"/>
          </p:nvPr>
        </p:nvSpPr>
        <p:spPr>
          <a:xfrm>
            <a:off x="320592" y="4163928"/>
            <a:ext cx="3290887" cy="2452687"/>
          </a:xfrm>
        </p:spPr>
        <p:txBody>
          <a:bodyPr anchor="ctr">
            <a:normAutofit/>
          </a:bodyPr>
          <a:lstStyle/>
          <a:p>
            <a:r>
              <a:rPr lang="en-US" sz="4800">
                <a:solidFill>
                  <a:srgbClr val="B37ABF"/>
                </a:solidFill>
                <a:latin typeface="Modern Love Caps"/>
                <a:cs typeface="Calibri Light"/>
              </a:rPr>
              <a:t>Lent and the resurrection </a:t>
            </a:r>
            <a:endParaRPr lang="en-US" sz="4800">
              <a:solidFill>
                <a:srgbClr val="B37ABF"/>
              </a:solidFill>
              <a:latin typeface="Modern Love Caps"/>
            </a:endParaRPr>
          </a:p>
        </p:txBody>
      </p:sp>
      <p:pic>
        <p:nvPicPr>
          <p:cNvPr id="4" name="Picture 3" descr="What Is More Important, the Death of Christ or His Resurrection?">
            <a:extLst>
              <a:ext uri="{FF2B5EF4-FFF2-40B4-BE49-F238E27FC236}">
                <a16:creationId xmlns:a16="http://schemas.microsoft.com/office/drawing/2014/main" id="{03CC7ECB-7C7F-F27A-D4C3-9DDC5500E7C4}"/>
              </a:ext>
            </a:extLst>
          </p:cNvPr>
          <p:cNvPicPr>
            <a:picLocks noChangeAspect="1"/>
          </p:cNvPicPr>
          <p:nvPr/>
        </p:nvPicPr>
        <p:blipFill rotWithShape="1">
          <a:blip r:embed="rId2"/>
          <a:srcRect t="19031" b="22720"/>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A6702BB-C147-E24F-7C50-FD82AC1FADA7}"/>
              </a:ext>
            </a:extLst>
          </p:cNvPr>
          <p:cNvSpPr>
            <a:spLocks noGrp="1"/>
          </p:cNvSpPr>
          <p:nvPr>
            <p:ph idx="1"/>
          </p:nvPr>
        </p:nvSpPr>
        <p:spPr>
          <a:xfrm>
            <a:off x="3893114" y="3752850"/>
            <a:ext cx="8217333" cy="2994108"/>
          </a:xfrm>
        </p:spPr>
        <p:txBody>
          <a:bodyPr vert="horz" lIns="91440" tIns="45720" rIns="91440" bIns="45720" rtlCol="0" anchor="ctr">
            <a:noAutofit/>
          </a:bodyPr>
          <a:lstStyle/>
          <a:p>
            <a:pPr marL="0" indent="0">
              <a:buNone/>
            </a:pPr>
            <a:r>
              <a:rPr lang="en-US" sz="2400">
                <a:ea typeface="+mn-lt"/>
                <a:cs typeface="+mn-lt"/>
              </a:rPr>
              <a:t>The resurrection is the pinnacle of Lent, </a:t>
            </a:r>
            <a:r>
              <a:rPr lang="en-US" sz="2400" err="1">
                <a:ea typeface="+mn-lt"/>
                <a:cs typeface="+mn-lt"/>
              </a:rPr>
              <a:t>symbolising</a:t>
            </a:r>
            <a:r>
              <a:rPr lang="en-US" sz="2400">
                <a:ea typeface="+mn-lt"/>
                <a:cs typeface="+mn-lt"/>
              </a:rPr>
              <a:t> hope and new life. As Christians journey through Lent, they surrender to Christ's transformative power, seeking spiritual renewal and alignment with His sacrifice. The resurrection offers victory over sin and death, inspiring believers to persevere in their Lenten disciplines and embrace the promise of transformation. The resurrection is celebrated on Easter Sunday. </a:t>
            </a:r>
            <a:endParaRPr lang="en-US" sz="2400">
              <a:cs typeface="Calibri" panose="020F0502020204030204"/>
            </a:endParaRPr>
          </a:p>
        </p:txBody>
      </p:sp>
    </p:spTree>
    <p:extLst>
      <p:ext uri="{BB962C8B-B14F-4D97-AF65-F5344CB8AC3E}">
        <p14:creationId xmlns:p14="http://schemas.microsoft.com/office/powerpoint/2010/main" val="3939218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B38037-DD6D-431C-2BF4-3F93261C4F09}"/>
              </a:ext>
            </a:extLst>
          </p:cNvPr>
          <p:cNvSpPr>
            <a:spLocks noGrp="1"/>
          </p:cNvSpPr>
          <p:nvPr>
            <p:ph idx="1"/>
          </p:nvPr>
        </p:nvSpPr>
        <p:spPr>
          <a:xfrm>
            <a:off x="286620" y="160879"/>
            <a:ext cx="5805578" cy="5914005"/>
          </a:xfrm>
        </p:spPr>
        <p:txBody>
          <a:bodyPr vert="horz" lIns="91440" tIns="45720" rIns="91440" bIns="45720" rtlCol="0" anchor="t">
            <a:noAutofit/>
          </a:bodyPr>
          <a:lstStyle/>
          <a:p>
            <a:pPr marL="0" indent="0">
              <a:spcBef>
                <a:spcPts val="500"/>
              </a:spcBef>
              <a:buNone/>
            </a:pPr>
            <a:endParaRPr lang="en-US">
              <a:latin typeface="Modern Love"/>
              <a:ea typeface="+mn-lt"/>
              <a:cs typeface="+mn-lt"/>
            </a:endParaRPr>
          </a:p>
          <a:p>
            <a:pPr marL="0" indent="0">
              <a:spcBef>
                <a:spcPts val="500"/>
              </a:spcBef>
              <a:buNone/>
            </a:pPr>
            <a:r>
              <a:rPr lang="en-US">
                <a:solidFill>
                  <a:schemeClr val="bg1"/>
                </a:solidFill>
                <a:latin typeface="Modern Love"/>
                <a:ea typeface="+mn-lt"/>
                <a:cs typeface="+mn-lt"/>
              </a:rPr>
              <a:t>Lord,</a:t>
            </a:r>
            <a:endParaRPr lang="en-US">
              <a:solidFill>
                <a:schemeClr val="bg1"/>
              </a:solidFill>
              <a:latin typeface="Calibri" panose="020F0502020204030204"/>
              <a:ea typeface="+mn-lt"/>
              <a:cs typeface="+mn-lt"/>
            </a:endParaRPr>
          </a:p>
          <a:p>
            <a:pPr marL="0" indent="0">
              <a:spcBef>
                <a:spcPts val="500"/>
              </a:spcBef>
              <a:buNone/>
            </a:pPr>
            <a:endParaRPr lang="en-US">
              <a:solidFill>
                <a:schemeClr val="bg1"/>
              </a:solidFill>
              <a:latin typeface="Modern Love"/>
              <a:ea typeface="+mn-lt"/>
              <a:cs typeface="+mn-lt"/>
            </a:endParaRPr>
          </a:p>
          <a:p>
            <a:pPr marL="0" indent="0">
              <a:spcBef>
                <a:spcPts val="500"/>
              </a:spcBef>
              <a:buNone/>
            </a:pPr>
            <a:r>
              <a:rPr lang="en-US" sz="2400">
                <a:solidFill>
                  <a:schemeClr val="bg1"/>
                </a:solidFill>
                <a:ea typeface="+mn-lt"/>
                <a:cs typeface="+mn-lt"/>
              </a:rPr>
              <a:t>Help us, Lord, to surrender our doubts and fears, our desires and plans, at the foot of the cross. Grant us the courage to let go of our own understanding and to trust in Your divine plan for our lives. In surrendering to You, may we find the fullness of life that You promise to all who believe in Your Son.</a:t>
            </a:r>
            <a:endParaRPr lang="en-US"/>
          </a:p>
          <a:p>
            <a:pPr marL="0" indent="0">
              <a:spcBef>
                <a:spcPts val="500"/>
              </a:spcBef>
              <a:buNone/>
            </a:pPr>
            <a:r>
              <a:rPr lang="en-US" sz="2400">
                <a:solidFill>
                  <a:schemeClr val="bg1"/>
                </a:solidFill>
                <a:ea typeface="+mn-lt"/>
                <a:cs typeface="+mn-lt"/>
              </a:rPr>
              <a:t>May Your Spirit empower us to surrender our will to Yours each day, knowing that in doing so, we are embracing Your love, Your grace, and Your eternal promise of resurrection.</a:t>
            </a:r>
            <a:endParaRPr lang="en-US" sz="2400">
              <a:solidFill>
                <a:schemeClr val="bg1"/>
              </a:solidFill>
              <a:ea typeface="Calibri" panose="020F0502020204030204"/>
              <a:cs typeface="Calibri" panose="020F0502020204030204"/>
            </a:endParaRPr>
          </a:p>
          <a:p>
            <a:pPr marL="0" indent="0">
              <a:spcBef>
                <a:spcPts val="500"/>
              </a:spcBef>
              <a:buNone/>
            </a:pPr>
            <a:endParaRPr lang="en-US" sz="2400">
              <a:solidFill>
                <a:schemeClr val="bg1"/>
              </a:solidFill>
              <a:latin typeface="Calibri"/>
              <a:ea typeface="+mn-lt"/>
              <a:cs typeface="+mn-lt"/>
            </a:endParaRPr>
          </a:p>
          <a:p>
            <a:pPr marL="0" indent="0">
              <a:spcBef>
                <a:spcPts val="500"/>
              </a:spcBef>
              <a:buNone/>
            </a:pPr>
            <a:r>
              <a:rPr lang="en-US">
                <a:solidFill>
                  <a:schemeClr val="bg1"/>
                </a:solidFill>
                <a:latin typeface="Modern Love"/>
                <a:ea typeface="+mn-lt"/>
                <a:cs typeface="+mn-lt"/>
              </a:rPr>
              <a:t>Amen</a:t>
            </a:r>
            <a:endParaRPr lang="en-US">
              <a:solidFill>
                <a:schemeClr val="bg1"/>
              </a:solidFill>
              <a:latin typeface="Calibri" panose="020F0502020204030204"/>
              <a:cs typeface="Calibri"/>
            </a:endParaRPr>
          </a:p>
          <a:p>
            <a:pPr marL="0" indent="0">
              <a:buNone/>
            </a:pPr>
            <a:endParaRPr lang="en-US" b="1">
              <a:cs typeface="Calibri"/>
            </a:endParaRPr>
          </a:p>
          <a:p>
            <a:pPr marL="0" indent="0">
              <a:buNone/>
            </a:pPr>
            <a:endParaRPr lang="en-US" b="1">
              <a:cs typeface="Calibri"/>
            </a:endParaRPr>
          </a:p>
          <a:p>
            <a:pPr marL="0" indent="0">
              <a:buNone/>
            </a:pPr>
            <a:endParaRPr lang="en-US" sz="2400">
              <a:cs typeface="Calibri"/>
            </a:endParaRPr>
          </a:p>
        </p:txBody>
      </p:sp>
      <p:pic>
        <p:nvPicPr>
          <p:cNvPr id="4" name="Picture 4" descr="Background pattern&#10;&#10;Description automatically generated">
            <a:extLst>
              <a:ext uri="{FF2B5EF4-FFF2-40B4-BE49-F238E27FC236}">
                <a16:creationId xmlns:a16="http://schemas.microsoft.com/office/drawing/2014/main" id="{8F486A1F-D978-C172-BAFD-49027AB98A0E}"/>
              </a:ext>
            </a:extLst>
          </p:cNvPr>
          <p:cNvPicPr>
            <a:picLocks noChangeAspect="1"/>
          </p:cNvPicPr>
          <p:nvPr/>
        </p:nvPicPr>
        <p:blipFill rotWithShape="1">
          <a:blip r:embed="rId2"/>
          <a:srcRect l="28850" r="2767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379382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Online Media 1" title="I Surrender (feat. Lauren Daigle) - Hillsong UNITED">
            <a:hlinkClick r:id="" action="ppaction://media"/>
            <a:extLst>
              <a:ext uri="{FF2B5EF4-FFF2-40B4-BE49-F238E27FC236}">
                <a16:creationId xmlns:a16="http://schemas.microsoft.com/office/drawing/2014/main" id="{4D108DBD-55F6-7FF3-6E15-AB13D4E03D80}"/>
              </a:ext>
            </a:extLst>
          </p:cNvPr>
          <p:cNvPicPr>
            <a:picLocks noRot="1" noChangeAspect="1"/>
          </p:cNvPicPr>
          <p:nvPr>
            <a:videoFile r:link="rId1"/>
          </p:nvPr>
        </p:nvPicPr>
        <p:blipFill>
          <a:blip r:embed="rId3"/>
          <a:stretch>
            <a:fillRect/>
          </a:stretch>
        </p:blipFill>
        <p:spPr>
          <a:xfrm>
            <a:off x="1251451" y="806116"/>
            <a:ext cx="9710738" cy="5486400"/>
          </a:xfrm>
          <a:prstGeom prst="rect">
            <a:avLst/>
          </a:prstGeom>
        </p:spPr>
      </p:pic>
      <p:sp>
        <p:nvSpPr>
          <p:cNvPr id="3" name="TextBox 2">
            <a:extLst>
              <a:ext uri="{FF2B5EF4-FFF2-40B4-BE49-F238E27FC236}">
                <a16:creationId xmlns:a16="http://schemas.microsoft.com/office/drawing/2014/main" id="{04649F0D-87DC-7E70-CABF-33AADDB79D53}"/>
              </a:ext>
            </a:extLst>
          </p:cNvPr>
          <p:cNvSpPr txBox="1"/>
          <p:nvPr/>
        </p:nvSpPr>
        <p:spPr>
          <a:xfrm>
            <a:off x="741947" y="120315"/>
            <a:ext cx="1072815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chemeClr val="bg1"/>
                </a:solidFill>
                <a:latin typeface="Modern Love Caps"/>
                <a:cs typeface="Calibri"/>
              </a:rPr>
              <a:t>Take a few moments this morning to surrender yourself to the power of music. </a:t>
            </a:r>
            <a:endParaRPr lang="en-US" sz="2400">
              <a:solidFill>
                <a:schemeClr val="bg1"/>
              </a:solidFill>
              <a:latin typeface="Modern Love Caps"/>
            </a:endParaRPr>
          </a:p>
        </p:txBody>
      </p:sp>
    </p:spTree>
    <p:extLst>
      <p:ext uri="{BB962C8B-B14F-4D97-AF65-F5344CB8AC3E}">
        <p14:creationId xmlns:p14="http://schemas.microsoft.com/office/powerpoint/2010/main" val="452991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82BB8AD6-62C5-7BC3-B93C-323AEB30A6FA}"/>
              </a:ext>
            </a:extLst>
          </p:cNvPr>
          <p:cNvSpPr txBox="1"/>
          <p:nvPr/>
        </p:nvSpPr>
        <p:spPr>
          <a:xfrm>
            <a:off x="-11502" y="6340735"/>
            <a:ext cx="12244396"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a:solidFill>
                  <a:srgbClr val="FFFFFF"/>
                </a:solidFill>
                <a:cs typeface="Calibri"/>
              </a:rPr>
              <a:t>Thoughts and Prayers 18th - 22nd March</a:t>
            </a:r>
            <a:endParaRPr lang="en-US">
              <a:solidFill>
                <a:srgbClr val="FFFFFF"/>
              </a:solidFill>
            </a:endParaRPr>
          </a:p>
        </p:txBody>
      </p:sp>
      <p:sp>
        <p:nvSpPr>
          <p:cNvPr id="5" name="TextBox 2">
            <a:extLst>
              <a:ext uri="{FF2B5EF4-FFF2-40B4-BE49-F238E27FC236}">
                <a16:creationId xmlns:a16="http://schemas.microsoft.com/office/drawing/2014/main" id="{FB8D076D-75A0-D400-8DDA-92517EBF1A92}"/>
              </a:ext>
            </a:extLst>
          </p:cNvPr>
          <p:cNvSpPr txBox="1"/>
          <p:nvPr/>
        </p:nvSpPr>
        <p:spPr>
          <a:xfrm>
            <a:off x="1348091" y="-97122"/>
            <a:ext cx="9022320"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a:solidFill>
                  <a:srgbClr val="FFFFFF"/>
                </a:solidFill>
              </a:rPr>
              <a:t>Theme of the week: Surrender</a:t>
            </a:r>
            <a:endParaRPr lang="en-US">
              <a:solidFill>
                <a:srgbClr val="FFFFFF"/>
              </a:solidFill>
              <a:cs typeface="Calibri"/>
            </a:endParaRPr>
          </a:p>
        </p:txBody>
      </p:sp>
      <p:pic>
        <p:nvPicPr>
          <p:cNvPr id="2" name="Picture 1" descr="What Does it Mean to Surrender?">
            <a:extLst>
              <a:ext uri="{FF2B5EF4-FFF2-40B4-BE49-F238E27FC236}">
                <a16:creationId xmlns:a16="http://schemas.microsoft.com/office/drawing/2014/main" id="{1B33E24A-4D50-7D69-BADD-54A0FC71FD08}"/>
              </a:ext>
            </a:extLst>
          </p:cNvPr>
          <p:cNvPicPr>
            <a:picLocks noChangeAspect="1"/>
          </p:cNvPicPr>
          <p:nvPr/>
        </p:nvPicPr>
        <p:blipFill>
          <a:blip r:embed="rId2"/>
          <a:stretch>
            <a:fillRect/>
          </a:stretch>
        </p:blipFill>
        <p:spPr>
          <a:xfrm>
            <a:off x="-14614" y="488969"/>
            <a:ext cx="12210788" cy="5953130"/>
          </a:xfrm>
          <a:prstGeom prst="rect">
            <a:avLst/>
          </a:prstGeom>
        </p:spPr>
      </p:pic>
    </p:spTree>
    <p:extLst>
      <p:ext uri="{BB962C8B-B14F-4D97-AF65-F5344CB8AC3E}">
        <p14:creationId xmlns:p14="http://schemas.microsoft.com/office/powerpoint/2010/main" val="42658039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D9C647E071ED4D9B7D0BA81432F5C2" ma:contentTypeVersion="9" ma:contentTypeDescription="Create a new document." ma:contentTypeScope="" ma:versionID="63d29aa171402ffe00e8f9b8e19a5506">
  <xsd:schema xmlns:xsd="http://www.w3.org/2001/XMLSchema" xmlns:xs="http://www.w3.org/2001/XMLSchema" xmlns:p="http://schemas.microsoft.com/office/2006/metadata/properties" xmlns:ns2="070f71ce-64c7-4b17-bb6b-21ebf0c68387" xmlns:ns3="8c49430d-f190-4cd8-83c3-84bb6a3d29af" targetNamespace="http://schemas.microsoft.com/office/2006/metadata/properties" ma:root="true" ma:fieldsID="85acf5c215e3e1b103154d9fb3931d28" ns2:_="" ns3:_="">
    <xsd:import namespace="070f71ce-64c7-4b17-bb6b-21ebf0c68387"/>
    <xsd:import namespace="8c49430d-f190-4cd8-83c3-84bb6a3d29a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71ce-64c7-4b17-bb6b-21ebf0c68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49430d-f190-4cd8-83c3-84bb6a3d29a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070f71ce-64c7-4b17-bb6b-21ebf0c68387" xsi:nil="true"/>
    <SharedWithUsers xmlns="8c49430d-f190-4cd8-83c3-84bb6a3d29af">
      <UserInfo>
        <DisplayName>Spina, Katie</DisplayName>
        <AccountId>35</AccountId>
        <AccountType/>
      </UserInfo>
    </SharedWithUsers>
  </documentManagement>
</p:properties>
</file>

<file path=customXml/itemProps1.xml><?xml version="1.0" encoding="utf-8"?>
<ds:datastoreItem xmlns:ds="http://schemas.openxmlformats.org/officeDocument/2006/customXml" ds:itemID="{303A62CD-20CF-4BA3-96AD-F3EF5CB5882E}">
  <ds:schemaRefs>
    <ds:schemaRef ds:uri="070f71ce-64c7-4b17-bb6b-21ebf0c68387"/>
    <ds:schemaRef ds:uri="8c49430d-f190-4cd8-83c3-84bb6a3d29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11EA4EF-6771-4449-9EF2-063B8870300E}">
  <ds:schemaRefs>
    <ds:schemaRef ds:uri="http://schemas.microsoft.com/sharepoint/v3/contenttype/forms"/>
  </ds:schemaRefs>
</ds:datastoreItem>
</file>

<file path=customXml/itemProps3.xml><?xml version="1.0" encoding="utf-8"?>
<ds:datastoreItem xmlns:ds="http://schemas.openxmlformats.org/officeDocument/2006/customXml" ds:itemID="{C5585105-6032-4BBA-AB75-33F8BD475D9C}">
  <ds:schemaRefs>
    <ds:schemaRef ds:uri="070f71ce-64c7-4b17-bb6b-21ebf0c68387"/>
    <ds:schemaRef ds:uri="8c49430d-f190-4cd8-83c3-84bb6a3d29af"/>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22</Slides>
  <Notes>0</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Lent and the resurrection </vt:lpstr>
      <vt:lpstr>PowerPoint Presentation</vt:lpstr>
      <vt:lpstr>PowerPoint Presentation</vt:lpstr>
      <vt:lpstr>PowerPoint Presentation</vt:lpstr>
      <vt:lpstr>Being in control </vt:lpstr>
      <vt:lpstr>Surrendering to a higher plan  </vt:lpstr>
      <vt:lpstr>PowerPoint Presentation</vt:lpstr>
      <vt:lpstr>PowerPoint Presentation</vt:lpstr>
      <vt:lpstr>PowerPoint Presentation</vt:lpstr>
      <vt:lpstr>PowerPoint Presentation</vt:lpstr>
      <vt:lpstr>PowerPoint Presentation</vt:lpstr>
      <vt:lpstr>Surrender:  Giving up bad habits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3</cp:revision>
  <dcterms:created xsi:type="dcterms:W3CDTF">2024-03-05T15:52:59Z</dcterms:created>
  <dcterms:modified xsi:type="dcterms:W3CDTF">2024-03-19T17:14:14Z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0x0101001ED9C647E071ED4D9B7D0BA81432F5C2</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