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8" r:id="rId3"/>
    <p:sldId id="287" r:id="rId4"/>
    <p:sldId id="289" r:id="rId5"/>
    <p:sldId id="257" r:id="rId6"/>
    <p:sldId id="258" r:id="rId7"/>
    <p:sldId id="305" r:id="rId8"/>
    <p:sldId id="290" r:id="rId9"/>
    <p:sldId id="291" r:id="rId10"/>
    <p:sldId id="292" r:id="rId11"/>
    <p:sldId id="296" r:id="rId12"/>
    <p:sldId id="293" r:id="rId13"/>
    <p:sldId id="294" r:id="rId14"/>
    <p:sldId id="295" r:id="rId15"/>
    <p:sldId id="302" r:id="rId16"/>
    <p:sldId id="297" r:id="rId17"/>
    <p:sldId id="299" r:id="rId18"/>
    <p:sldId id="300" r:id="rId19"/>
    <p:sldId id="298" r:id="rId20"/>
    <p:sldId id="301" r:id="rId21"/>
    <p:sldId id="303" r:id="rId22"/>
    <p:sldId id="304" r:id="rId23"/>
    <p:sldId id="30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6B0C"/>
    <a:srgbClr val="F01A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EF7A9-B925-160A-0587-5B63064D285D}" v="227" dt="2024-03-07T14:05:32.390"/>
    <p1510:client id="{4F605319-38FE-02D0-7760-104DD2559722}" v="248" dt="2024-03-07T10:34:22.625"/>
    <p1510:client id="{5786A7E9-2362-48C6-F9A9-4F7048F2FE4D}" v="22" dt="2024-03-07T10:43:36.153"/>
    <p1510:client id="{76E88426-F3DB-D7EF-4BC4-0E3F46CA4C8E}" v="6" dt="2024-03-07T14:36:26.923"/>
    <p1510:client id="{CA2BFAF6-68E7-247F-C72C-E4E591022454}" v="100" dt="2024-03-07T11:56:06.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sxV2Bs9Rr0A?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remium Photo | Painter mixing oil paint on palette with brush">
            <a:extLst>
              <a:ext uri="{FF2B5EF4-FFF2-40B4-BE49-F238E27FC236}">
                <a16:creationId xmlns:a16="http://schemas.microsoft.com/office/drawing/2014/main" id="{45A68DB7-D17E-E736-F039-336244F76E97}"/>
              </a:ext>
            </a:extLst>
          </p:cNvPr>
          <p:cNvPicPr>
            <a:picLocks noChangeAspect="1"/>
          </p:cNvPicPr>
          <p:nvPr/>
        </p:nvPicPr>
        <p:blipFill rotWithShape="1">
          <a:blip r:embed="rId2"/>
          <a:srcRect t="1541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66388" y="227174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ea typeface="Calibri Light"/>
                <a:cs typeface="Calibri Light"/>
              </a:rPr>
              <a:t>Works of Art</a:t>
            </a:r>
            <a:endParaRPr lang="en-US" sz="5200">
              <a:solidFill>
                <a:srgbClr val="FFFFFF"/>
              </a:solidFill>
            </a:endParaRPr>
          </a:p>
        </p:txBody>
      </p:sp>
      <p:sp>
        <p:nvSpPr>
          <p:cNvPr id="3" name="Subtitle 2"/>
          <p:cNvSpPr>
            <a:spLocks noGrp="1"/>
          </p:cNvSpPr>
          <p:nvPr>
            <p:ph type="subTitle" idx="1"/>
          </p:nvPr>
        </p:nvSpPr>
        <p:spPr>
          <a:xfrm>
            <a:off x="1058862" y="5915260"/>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en-US" sz="2000">
                <a:solidFill>
                  <a:srgbClr val="FFFFFF"/>
                </a:solidFill>
                <a:ea typeface="Calibri"/>
                <a:cs typeface="Calibri"/>
              </a:rPr>
              <a:t>Thoughts and Prayers </a:t>
            </a:r>
          </a:p>
          <a:p>
            <a:r>
              <a:rPr lang="en-US" sz="2000">
                <a:solidFill>
                  <a:srgbClr val="FFFFFF"/>
                </a:solidFill>
                <a:ea typeface="Calibri"/>
                <a:cs typeface="Calibri"/>
              </a:rPr>
              <a:t>Monday 11th March – Friday 15th March</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remium Photo | Painter mixing oil paint on palette with brush">
            <a:extLst>
              <a:ext uri="{FF2B5EF4-FFF2-40B4-BE49-F238E27FC236}">
                <a16:creationId xmlns:a16="http://schemas.microsoft.com/office/drawing/2014/main" id="{45A68DB7-D17E-E736-F039-336244F76E97}"/>
              </a:ext>
            </a:extLst>
          </p:cNvPr>
          <p:cNvPicPr>
            <a:picLocks noChangeAspect="1"/>
          </p:cNvPicPr>
          <p:nvPr/>
        </p:nvPicPr>
        <p:blipFill rotWithShape="1">
          <a:blip r:embed="rId2"/>
          <a:srcRect t="1541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66388" y="227174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ea typeface="Calibri Light"/>
                <a:cs typeface="Calibri Light"/>
              </a:rPr>
              <a:t>Works of Art</a:t>
            </a:r>
            <a:endParaRPr lang="en-US" sz="5200">
              <a:solidFill>
                <a:srgbClr val="FFFFFF"/>
              </a:solidFill>
            </a:endParaRPr>
          </a:p>
        </p:txBody>
      </p:sp>
      <p:sp>
        <p:nvSpPr>
          <p:cNvPr id="3" name="Subtitle 2"/>
          <p:cNvSpPr>
            <a:spLocks noGrp="1"/>
          </p:cNvSpPr>
          <p:nvPr>
            <p:ph type="subTitle" idx="1"/>
          </p:nvPr>
        </p:nvSpPr>
        <p:spPr>
          <a:xfrm>
            <a:off x="1058862" y="5915260"/>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en-US" sz="2000">
                <a:solidFill>
                  <a:srgbClr val="FFFFFF"/>
                </a:solidFill>
                <a:ea typeface="Calibri"/>
                <a:cs typeface="Calibri"/>
              </a:rPr>
              <a:t>Thoughts and Prayers </a:t>
            </a:r>
          </a:p>
          <a:p>
            <a:r>
              <a:rPr lang="en-US" sz="2000">
                <a:solidFill>
                  <a:srgbClr val="FFFFFF"/>
                </a:solidFill>
                <a:ea typeface="Calibri"/>
                <a:cs typeface="Calibri"/>
              </a:rPr>
              <a:t>Monday 11th March – Friday 15th March</a:t>
            </a:r>
          </a:p>
        </p:txBody>
      </p:sp>
    </p:spTree>
    <p:extLst>
      <p:ext uri="{BB962C8B-B14F-4D97-AF65-F5344CB8AC3E}">
        <p14:creationId xmlns:p14="http://schemas.microsoft.com/office/powerpoint/2010/main" val="15672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k In Progress&quot; Images – Browse 15,723 Stock Photos, Vectors, and Video |  Adobe Stock">
            <a:extLst>
              <a:ext uri="{FF2B5EF4-FFF2-40B4-BE49-F238E27FC236}">
                <a16:creationId xmlns:a16="http://schemas.microsoft.com/office/drawing/2014/main" id="{26AAD4D6-7777-A332-AAC5-8C8227B6ADC6}"/>
              </a:ext>
            </a:extLst>
          </p:cNvPr>
          <p:cNvPicPr>
            <a:picLocks noChangeAspect="1"/>
          </p:cNvPicPr>
          <p:nvPr/>
        </p:nvPicPr>
        <p:blipFill rotWithShape="1">
          <a:blip r:embed="rId2">
            <a:alphaModFix amt="40000"/>
          </a:blip>
          <a:srcRect l="15321" r="7667"/>
          <a:stretch/>
        </p:blipFill>
        <p:spPr>
          <a:xfrm>
            <a:off x="20" y="10"/>
            <a:ext cx="8450297" cy="6857990"/>
          </a:xfrm>
          <a:prstGeom prst="rect">
            <a:avLst/>
          </a:prstGeom>
        </p:spPr>
      </p:pic>
      <p:sp>
        <p:nvSpPr>
          <p:cNvPr id="2" name="Title 1">
            <a:extLst>
              <a:ext uri="{FF2B5EF4-FFF2-40B4-BE49-F238E27FC236}">
                <a16:creationId xmlns:a16="http://schemas.microsoft.com/office/drawing/2014/main" id="{7CBF5F70-5536-0ABC-C2A1-19346D6F4000}"/>
              </a:ext>
            </a:extLst>
          </p:cNvPr>
          <p:cNvSpPr>
            <a:spLocks noGrp="1"/>
          </p:cNvSpPr>
          <p:nvPr>
            <p:ph type="title"/>
          </p:nvPr>
        </p:nvSpPr>
        <p:spPr>
          <a:xfrm>
            <a:off x="838201" y="365125"/>
            <a:ext cx="5251316" cy="1627636"/>
          </a:xfrm>
        </p:spPr>
        <p:txBody>
          <a:bodyPr>
            <a:normAutofit/>
          </a:bodyPr>
          <a:lstStyle/>
          <a:p>
            <a:r>
              <a:rPr lang="en-US" dirty="0">
                <a:solidFill>
                  <a:srgbClr val="FFFFFF"/>
                </a:solidFill>
                <a:latin typeface="Mystical Woods Rough Script"/>
                <a:ea typeface="Calibri Light"/>
                <a:cs typeface="Calibri Light"/>
              </a:rPr>
              <a:t>Work In Progress</a:t>
            </a:r>
            <a:endParaRPr lang="en-US" dirty="0">
              <a:solidFill>
                <a:srgbClr val="FFFFFF"/>
              </a:solidFill>
              <a:latin typeface="Mystical Woods Rough Script"/>
            </a:endParaRPr>
          </a:p>
        </p:txBody>
      </p:sp>
      <p:sp>
        <p:nvSpPr>
          <p:cNvPr id="3" name="Content Placeholder 2">
            <a:extLst>
              <a:ext uri="{FF2B5EF4-FFF2-40B4-BE49-F238E27FC236}">
                <a16:creationId xmlns:a16="http://schemas.microsoft.com/office/drawing/2014/main" id="{04CF06B4-0C40-0078-A8F6-49C65B31FD90}"/>
              </a:ext>
            </a:extLst>
          </p:cNvPr>
          <p:cNvSpPr>
            <a:spLocks noGrp="1"/>
          </p:cNvSpPr>
          <p:nvPr>
            <p:ph idx="1"/>
          </p:nvPr>
        </p:nvSpPr>
        <p:spPr>
          <a:xfrm>
            <a:off x="838200" y="2219785"/>
            <a:ext cx="4619621" cy="3957178"/>
          </a:xfrm>
        </p:spPr>
        <p:txBody>
          <a:bodyPr vert="horz" lIns="91440" tIns="45720" rIns="91440" bIns="45720" rtlCol="0">
            <a:normAutofit/>
          </a:bodyPr>
          <a:lstStyle/>
          <a:p>
            <a:pPr marL="0" indent="0">
              <a:buNone/>
            </a:pPr>
            <a:r>
              <a:rPr lang="en-US" sz="2000">
                <a:solidFill>
                  <a:srgbClr val="FFFFFF"/>
                </a:solidFill>
                <a:ea typeface="+mn-lt"/>
                <a:cs typeface="+mn-lt"/>
              </a:rPr>
              <a:t>A work in progress refers to something that is not yet completed but is still being actively worked on or developed. This term is commonly used across various fields, including art, literature and music</a:t>
            </a:r>
            <a:endParaRPr lang="en-US" sz="2000">
              <a:solidFill>
                <a:srgbClr val="FFFFFF"/>
              </a:solidFill>
              <a:ea typeface="Calibri" panose="020F0502020204030204"/>
              <a:cs typeface="Calibri" panose="020F0502020204030204"/>
            </a:endParaRPr>
          </a:p>
          <a:p>
            <a:pPr marL="0" indent="0">
              <a:buNone/>
            </a:pPr>
            <a:r>
              <a:rPr lang="en-US" sz="2000">
                <a:solidFill>
                  <a:srgbClr val="FFFFFF"/>
                </a:solidFill>
                <a:ea typeface="+mn-lt"/>
                <a:cs typeface="+mn-lt"/>
              </a:rPr>
              <a:t>In the context of art, a work in progress could be a painting, sculpture, or any other artistic creation that is still being worked on by the artist. Similarly, in literature, a work in progress could be a manuscript or draft of a book that is still undergoing revisions and edits.</a:t>
            </a:r>
            <a:endParaRPr lang="en-US" sz="2000">
              <a:solidFill>
                <a:srgbClr val="FFFFFF"/>
              </a:solidFill>
              <a:cs typeface="Calibri" panose="020F0502020204030204"/>
            </a:endParaRPr>
          </a:p>
          <a:p>
            <a:endParaRPr lang="en-US" sz="2000">
              <a:solidFill>
                <a:srgbClr val="FFFFFF"/>
              </a:solidFill>
              <a:ea typeface="Calibri"/>
              <a:cs typeface="Calibri"/>
            </a:endParaRPr>
          </a:p>
        </p:txBody>
      </p:sp>
      <p:pic>
        <p:nvPicPr>
          <p:cNvPr id="5" name="Picture 4" descr="Portraits With Missing Faces By Henrietta Harris - IGNANT | Face art, Art  drawings, Portrait drawing">
            <a:extLst>
              <a:ext uri="{FF2B5EF4-FFF2-40B4-BE49-F238E27FC236}">
                <a16:creationId xmlns:a16="http://schemas.microsoft.com/office/drawing/2014/main" id="{89189288-27D6-693C-5E25-8797911570F5}"/>
              </a:ext>
            </a:extLst>
          </p:cNvPr>
          <p:cNvPicPr>
            <a:picLocks noChangeAspect="1"/>
          </p:cNvPicPr>
          <p:nvPr/>
        </p:nvPicPr>
        <p:blipFill rotWithShape="1">
          <a:blip r:embed="rId3"/>
          <a:srcRect r="-1" b="17190"/>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33750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FD712-E06D-11AE-5ED1-78487E8823D4}"/>
              </a:ext>
            </a:extLst>
          </p:cNvPr>
          <p:cNvSpPr>
            <a:spLocks noGrp="1"/>
          </p:cNvSpPr>
          <p:nvPr>
            <p:ph type="title"/>
          </p:nvPr>
        </p:nvSpPr>
        <p:spPr>
          <a:xfrm>
            <a:off x="572493" y="238539"/>
            <a:ext cx="11018520" cy="1434415"/>
          </a:xfrm>
        </p:spPr>
        <p:txBody>
          <a:bodyPr anchor="b">
            <a:normAutofit/>
          </a:bodyPr>
          <a:lstStyle/>
          <a:p>
            <a:r>
              <a:rPr lang="en-US" sz="5400">
                <a:latin typeface="Mystical Woods Rough Script"/>
                <a:ea typeface="Calibri Light"/>
                <a:cs typeface="Calibri Light"/>
              </a:rPr>
              <a:t>Work In Progress</a:t>
            </a:r>
            <a:endParaRPr lang="en-US" sz="5400">
              <a:latin typeface="Mystical Woods Rough Script"/>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9A6D9C-9519-72FC-008B-4A5A8EC646C1}"/>
              </a:ext>
            </a:extLst>
          </p:cNvPr>
          <p:cNvSpPr>
            <a:spLocks noGrp="1"/>
          </p:cNvSpPr>
          <p:nvPr>
            <p:ph idx="1"/>
          </p:nvPr>
        </p:nvSpPr>
        <p:spPr>
          <a:xfrm>
            <a:off x="572493" y="2071316"/>
            <a:ext cx="6713552" cy="4119172"/>
          </a:xfrm>
        </p:spPr>
        <p:txBody>
          <a:bodyPr anchor="t">
            <a:normAutofit/>
          </a:bodyPr>
          <a:lstStyle/>
          <a:p>
            <a:pPr>
              <a:buFont typeface=""/>
              <a:buAutoNum type="arabicPeriod"/>
            </a:pPr>
            <a:r>
              <a:rPr lang="en-US" sz="1500" b="0" i="0">
                <a:latin typeface="Söhne"/>
                <a:ea typeface="Söhne"/>
                <a:cs typeface="Söhne"/>
              </a:rPr>
              <a:t>What does "work in progress" mean to you personally?</a:t>
            </a:r>
          </a:p>
          <a:p>
            <a:pPr>
              <a:buFont typeface=""/>
              <a:buAutoNum type="arabicPeriod"/>
            </a:pPr>
            <a:r>
              <a:rPr lang="en-US" sz="1500" b="0" i="0">
                <a:latin typeface="Söhne"/>
                <a:ea typeface="Söhne"/>
                <a:cs typeface="Söhne"/>
              </a:rPr>
              <a:t>How do you approach tasks or projects that are still in progress? What strategies do you use to keep yourself motivated and focused?</a:t>
            </a:r>
          </a:p>
          <a:p>
            <a:pPr>
              <a:buFont typeface=""/>
              <a:buAutoNum type="arabicPeriod"/>
            </a:pPr>
            <a:r>
              <a:rPr lang="en-US" sz="1500" b="0" i="0">
                <a:latin typeface="Söhne"/>
                <a:ea typeface="Söhne"/>
                <a:cs typeface="Söhne"/>
              </a:rPr>
              <a:t>Can you think of a time when you faced challenges or setbacks in a project that was still ongoing? How did you deal with them?</a:t>
            </a:r>
          </a:p>
          <a:p>
            <a:pPr>
              <a:buFont typeface=""/>
              <a:buAutoNum type="arabicPeriod"/>
            </a:pPr>
            <a:r>
              <a:rPr lang="en-US" sz="1500" b="0" i="0">
                <a:latin typeface="Söhne"/>
                <a:ea typeface="Söhne"/>
                <a:cs typeface="Söhne"/>
              </a:rPr>
              <a:t>In your opinion, is it better to strive for perfection or to embrace the idea of "work in progress"? Why?</a:t>
            </a:r>
          </a:p>
          <a:p>
            <a:pPr>
              <a:buFont typeface=""/>
              <a:buAutoNum type="arabicPeriod"/>
            </a:pPr>
            <a:r>
              <a:rPr lang="en-US" sz="1500" b="0" i="0">
                <a:latin typeface="Söhne"/>
                <a:ea typeface="Söhne"/>
                <a:cs typeface="Söhne"/>
              </a:rPr>
              <a:t>What role does feedback play in your work in progress? How do you seek and incorporate feedback effectively?</a:t>
            </a:r>
          </a:p>
          <a:p>
            <a:pPr>
              <a:buFont typeface=""/>
              <a:buAutoNum type="arabicPeriod"/>
            </a:pPr>
            <a:r>
              <a:rPr lang="en-US" sz="1500" b="0" i="0">
                <a:latin typeface="Söhne"/>
                <a:ea typeface="Söhne"/>
                <a:cs typeface="Söhne"/>
              </a:rPr>
              <a:t>How do you manage feelings of uncertainty or doubt when working on something that is still evolving?</a:t>
            </a:r>
          </a:p>
          <a:p>
            <a:pPr>
              <a:buFont typeface=""/>
              <a:buAutoNum type="arabicPeriod"/>
            </a:pPr>
            <a:r>
              <a:rPr lang="en-US" sz="1500" b="0" i="0">
                <a:latin typeface="Söhne"/>
                <a:ea typeface="Söhne"/>
                <a:cs typeface="Söhne"/>
              </a:rPr>
              <a:t>Do you believe there is value in sharing your work in progress with others, or is it better to wait until it's finished? Why?</a:t>
            </a:r>
            <a:endParaRPr lang="en-US" sz="1500"/>
          </a:p>
        </p:txBody>
      </p:sp>
      <p:pic>
        <p:nvPicPr>
          <p:cNvPr id="4" name="Picture 3" descr="Caution Work in Progress Floor Safety Sign | ESE Direct">
            <a:extLst>
              <a:ext uri="{FF2B5EF4-FFF2-40B4-BE49-F238E27FC236}">
                <a16:creationId xmlns:a16="http://schemas.microsoft.com/office/drawing/2014/main" id="{DD24B656-2047-E71A-169B-C8119648BEAC}"/>
              </a:ext>
            </a:extLst>
          </p:cNvPr>
          <p:cNvPicPr>
            <a:picLocks noChangeAspect="1"/>
          </p:cNvPicPr>
          <p:nvPr/>
        </p:nvPicPr>
        <p:blipFill rotWithShape="1">
          <a:blip r:embed="rId2"/>
          <a:srcRect l="1699" r="2093" b="-3"/>
          <a:stretch/>
        </p:blipFill>
        <p:spPr>
          <a:xfrm>
            <a:off x="7675658" y="2093976"/>
            <a:ext cx="3941064" cy="4096512"/>
          </a:xfrm>
          <a:prstGeom prst="rect">
            <a:avLst/>
          </a:prstGeom>
        </p:spPr>
      </p:pic>
    </p:spTree>
    <p:extLst>
      <p:ext uri="{BB962C8B-B14F-4D97-AF65-F5344CB8AC3E}">
        <p14:creationId xmlns:p14="http://schemas.microsoft.com/office/powerpoint/2010/main" val="3178242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ot Sure How to Grow Your Team? Focus on These 3 Things. | Entrepreneur">
            <a:extLst>
              <a:ext uri="{FF2B5EF4-FFF2-40B4-BE49-F238E27FC236}">
                <a16:creationId xmlns:a16="http://schemas.microsoft.com/office/drawing/2014/main" id="{E48FD62F-6885-F26E-D9E7-0DACEEF1BFD4}"/>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51742B-D164-1B44-C71D-52CB0F5252CC}"/>
              </a:ext>
            </a:extLst>
          </p:cNvPr>
          <p:cNvSpPr>
            <a:spLocks noGrp="1"/>
          </p:cNvSpPr>
          <p:nvPr>
            <p:ph type="title"/>
          </p:nvPr>
        </p:nvSpPr>
        <p:spPr>
          <a:xfrm>
            <a:off x="354227" y="313638"/>
            <a:ext cx="5047567" cy="1899912"/>
          </a:xfrm>
        </p:spPr>
        <p:txBody>
          <a:bodyPr>
            <a:normAutofit/>
          </a:bodyPr>
          <a:lstStyle/>
          <a:p>
            <a:r>
              <a:rPr lang="en-US" sz="4000">
                <a:latin typeface="Mystical Woods Rough Script"/>
                <a:ea typeface="Calibri Light"/>
                <a:cs typeface="Calibri Light"/>
              </a:rPr>
              <a:t>We are all a Work In Progress</a:t>
            </a:r>
            <a:endParaRPr lang="en-US" sz="4000">
              <a:latin typeface="Mystical Woods Rough Script"/>
            </a:endParaRPr>
          </a:p>
        </p:txBody>
      </p:sp>
      <p:sp>
        <p:nvSpPr>
          <p:cNvPr id="3" name="Content Placeholder 2">
            <a:extLst>
              <a:ext uri="{FF2B5EF4-FFF2-40B4-BE49-F238E27FC236}">
                <a16:creationId xmlns:a16="http://schemas.microsoft.com/office/drawing/2014/main" id="{B8866322-D4AE-5BE4-9D22-7587896B5D26}"/>
              </a:ext>
            </a:extLst>
          </p:cNvPr>
          <p:cNvSpPr>
            <a:spLocks noGrp="1"/>
          </p:cNvSpPr>
          <p:nvPr>
            <p:ph idx="1"/>
          </p:nvPr>
        </p:nvSpPr>
        <p:spPr>
          <a:xfrm>
            <a:off x="240957" y="2114985"/>
            <a:ext cx="5943432" cy="3742762"/>
          </a:xfrm>
        </p:spPr>
        <p:txBody>
          <a:bodyPr vert="horz" lIns="91440" tIns="45720" rIns="91440" bIns="45720" rtlCol="0" anchor="t">
            <a:noAutofit/>
          </a:bodyPr>
          <a:lstStyle/>
          <a:p>
            <a:pPr marL="0" indent="0">
              <a:buNone/>
            </a:pPr>
            <a:r>
              <a:rPr lang="en-US" sz="1050" b="0" i="0">
                <a:latin typeface="Söhne"/>
                <a:ea typeface="Söhne"/>
                <a:cs typeface="Söhne"/>
              </a:rPr>
              <a:t>As human beings, we are constantly evolving, learning, and growing, which is why we can be considered </a:t>
            </a:r>
            <a:r>
              <a:rPr lang="en-US" sz="1050" b="0" i="0">
                <a:solidFill>
                  <a:srgbClr val="FF0000"/>
                </a:solidFill>
                <a:latin typeface="Mystical Woods Rough Script"/>
                <a:ea typeface="Söhne"/>
                <a:cs typeface="Söhne"/>
              </a:rPr>
              <a:t>"a work in progress</a:t>
            </a:r>
            <a:r>
              <a:rPr lang="en-US" sz="1050" b="0" i="0">
                <a:latin typeface="Söhne"/>
                <a:ea typeface="Söhne"/>
                <a:cs typeface="Söhne"/>
              </a:rPr>
              <a:t>" in many aspects of our lives. Here's how:</a:t>
            </a:r>
            <a:endParaRPr lang="en-US" sz="1050">
              <a:ea typeface="Calibri"/>
              <a:cs typeface="Calibri"/>
            </a:endParaRPr>
          </a:p>
          <a:p>
            <a:pPr>
              <a:buFont typeface=""/>
              <a:buAutoNum type="arabicPeriod"/>
            </a:pPr>
            <a:r>
              <a:rPr lang="en-US" sz="1050" b="1" i="0">
                <a:latin typeface="Söhne"/>
                <a:ea typeface="Söhne"/>
                <a:cs typeface="Söhne"/>
              </a:rPr>
              <a:t>Personal Growth</a:t>
            </a:r>
            <a:r>
              <a:rPr lang="en-US" sz="1050" b="0" i="0">
                <a:latin typeface="Söhne"/>
                <a:ea typeface="Söhne"/>
                <a:cs typeface="Söhne"/>
              </a:rPr>
              <a:t>: Throughout our lives, we experience various events, challenges, and opportunities that shape who we are. We learn from our experiences, reflect on our actions, and strive to become better versions of ourselves. This ongoing process of self-improvement and personal development is what makes us a work in progress.</a:t>
            </a:r>
            <a:r>
              <a:rPr lang="en-US" sz="1050">
                <a:latin typeface="Söhne"/>
                <a:ea typeface="Söhne"/>
                <a:cs typeface="Söhne"/>
              </a:rPr>
              <a:t> </a:t>
            </a:r>
            <a:r>
              <a:rPr lang="en-US" sz="1050">
                <a:solidFill>
                  <a:srgbClr val="FF0000"/>
                </a:solidFill>
                <a:latin typeface="Mystical Woods Rough Script"/>
                <a:ea typeface="Söhne"/>
                <a:cs typeface="Söhne"/>
              </a:rPr>
              <a:t>Can you think of one moment in your life that shaped who you are?</a:t>
            </a:r>
            <a:endParaRPr lang="en-US" sz="1050" b="0" i="0">
              <a:solidFill>
                <a:srgbClr val="FF0000"/>
              </a:solidFill>
              <a:latin typeface="Mystical Woods Rough Script"/>
              <a:ea typeface="Söhne"/>
              <a:cs typeface="Söhne"/>
            </a:endParaRPr>
          </a:p>
          <a:p>
            <a:pPr>
              <a:buFont typeface=""/>
              <a:buAutoNum type="arabicPeriod"/>
            </a:pPr>
            <a:r>
              <a:rPr lang="en-US" sz="1050" b="1" i="0">
                <a:latin typeface="Söhne"/>
                <a:ea typeface="Söhne"/>
                <a:cs typeface="Söhne"/>
              </a:rPr>
              <a:t>Emotional and Mental Health</a:t>
            </a:r>
            <a:r>
              <a:rPr lang="en-US" sz="1050" b="0" i="0">
                <a:latin typeface="Söhne"/>
                <a:ea typeface="Söhne"/>
                <a:cs typeface="Söhne"/>
              </a:rPr>
              <a:t>: Our emotional and mental well-being also undergoes constant change and development. We may face challenges such as stress, anxiety, or trauma, but we also have the capacity to heal, grow, and develop resilience. Through self-awareness, therapy, and self-care practices, we can actively work on our emotional and mental health, recognizing that it's an ongoing process.</a:t>
            </a:r>
            <a:r>
              <a:rPr lang="en-US" sz="1050">
                <a:latin typeface="Söhne"/>
                <a:ea typeface="Söhne"/>
                <a:cs typeface="Söhne"/>
              </a:rPr>
              <a:t> </a:t>
            </a:r>
            <a:r>
              <a:rPr lang="en-US" sz="1050">
                <a:solidFill>
                  <a:srgbClr val="FF0000"/>
                </a:solidFill>
                <a:latin typeface="Mystical Woods Rough Script"/>
                <a:ea typeface="Söhne"/>
                <a:cs typeface="Söhne"/>
              </a:rPr>
              <a:t>Is there something that you find easier to deal with today than you used to?</a:t>
            </a:r>
            <a:endParaRPr lang="en-US" sz="1050" b="0" i="0">
              <a:solidFill>
                <a:srgbClr val="FF0000"/>
              </a:solidFill>
              <a:latin typeface="Mystical Woods Rough Script"/>
              <a:ea typeface="Söhne"/>
              <a:cs typeface="Söhne"/>
            </a:endParaRPr>
          </a:p>
          <a:p>
            <a:pPr>
              <a:buFont typeface=""/>
              <a:buAutoNum type="arabicPeriod"/>
            </a:pPr>
            <a:r>
              <a:rPr lang="en-US" sz="1050" b="1" i="0">
                <a:latin typeface="Söhne"/>
                <a:ea typeface="Söhne"/>
                <a:cs typeface="Söhne"/>
              </a:rPr>
              <a:t>Relationships and Interactions</a:t>
            </a:r>
            <a:r>
              <a:rPr lang="en-US" sz="1050" b="0" i="0">
                <a:latin typeface="Söhne"/>
                <a:ea typeface="Söhne"/>
                <a:cs typeface="Söhne"/>
              </a:rPr>
              <a:t>: Our interactions with others also contribute to our growth and development. Every relationship we have, whether it's with </a:t>
            </a:r>
            <a:r>
              <a:rPr lang="en-US" sz="1050">
                <a:latin typeface="Söhne"/>
                <a:ea typeface="Söhne"/>
                <a:cs typeface="Söhne"/>
              </a:rPr>
              <a:t>family or friends,</a:t>
            </a:r>
            <a:r>
              <a:rPr lang="en-US" sz="1050" b="0" i="0">
                <a:latin typeface="Söhne"/>
                <a:ea typeface="Söhne"/>
                <a:cs typeface="Söhne"/>
              </a:rPr>
              <a:t> provides opportunities for learning, understanding, and personal growth. We learn to communicate better, navigate conflicts, and deepen our connections with others over time.</a:t>
            </a:r>
            <a:r>
              <a:rPr lang="en-US" sz="1050">
                <a:latin typeface="Söhne"/>
                <a:ea typeface="Söhne"/>
                <a:cs typeface="Söhne"/>
              </a:rPr>
              <a:t> </a:t>
            </a:r>
            <a:r>
              <a:rPr lang="en-US" sz="1050">
                <a:solidFill>
                  <a:srgbClr val="FF0000"/>
                </a:solidFill>
                <a:latin typeface="Mystical Woods Rough Script"/>
                <a:ea typeface="Söhne"/>
                <a:cs typeface="Söhne"/>
              </a:rPr>
              <a:t>Can you think of a relationship that has taught you something that has helped you grow?</a:t>
            </a:r>
            <a:endParaRPr lang="en-US" sz="1050" b="0" i="0">
              <a:solidFill>
                <a:srgbClr val="FF0000"/>
              </a:solidFill>
              <a:latin typeface="Mystical Woods Rough Script"/>
              <a:ea typeface="Söhne"/>
              <a:cs typeface="Söhne"/>
            </a:endParaRPr>
          </a:p>
          <a:p>
            <a:pPr>
              <a:buFont typeface=""/>
              <a:buAutoNum type="arabicPeriod"/>
            </a:pPr>
            <a:r>
              <a:rPr lang="en-US" sz="1050" b="1" i="0">
                <a:latin typeface="Söhne"/>
                <a:ea typeface="Söhne"/>
                <a:cs typeface="Söhne"/>
              </a:rPr>
              <a:t>Goals and Aspirations</a:t>
            </a:r>
            <a:r>
              <a:rPr lang="en-US" sz="1050" b="0" i="0">
                <a:latin typeface="Söhne"/>
                <a:ea typeface="Söhne"/>
                <a:cs typeface="Söhne"/>
              </a:rPr>
              <a:t>: As individuals, we often have goals, dreams, and aspirations that we are working towards. Whether it's advancing in our</a:t>
            </a:r>
            <a:r>
              <a:rPr lang="en-US" sz="1050">
                <a:latin typeface="Söhne"/>
                <a:ea typeface="Söhne"/>
                <a:cs typeface="Söhne"/>
              </a:rPr>
              <a:t> school work,</a:t>
            </a:r>
            <a:r>
              <a:rPr lang="en-US" sz="1050" b="0" i="0">
                <a:latin typeface="Söhne"/>
                <a:ea typeface="Söhne"/>
                <a:cs typeface="Söhne"/>
              </a:rPr>
              <a:t> building meaningful relationships, or pursuing personal passions, these goals keep us motivated and moving forward. Achieving these goals is often a gradual process, requiring perseverance, adaptation, and continuous effort, which reflects our status as works in progress.</a:t>
            </a:r>
            <a:r>
              <a:rPr lang="en-US" sz="1050">
                <a:latin typeface="Söhne"/>
                <a:ea typeface="Söhne"/>
                <a:cs typeface="Söhne"/>
              </a:rPr>
              <a:t> </a:t>
            </a:r>
            <a:r>
              <a:rPr lang="en-US" sz="1050">
                <a:solidFill>
                  <a:srgbClr val="FF0000"/>
                </a:solidFill>
                <a:latin typeface="Mystical Woods Rough Script"/>
                <a:ea typeface="Söhne"/>
                <a:cs typeface="Söhne"/>
              </a:rPr>
              <a:t>Can you think of a goal or dream that you are working towards?</a:t>
            </a:r>
            <a:endParaRPr lang="en-US" sz="1050">
              <a:solidFill>
                <a:srgbClr val="FF0000"/>
              </a:solidFill>
              <a:latin typeface="Mystical Woods Rough Script"/>
            </a:endParaRPr>
          </a:p>
        </p:txBody>
      </p:sp>
    </p:spTree>
    <p:extLst>
      <p:ext uri="{BB962C8B-B14F-4D97-AF65-F5344CB8AC3E}">
        <p14:creationId xmlns:p14="http://schemas.microsoft.com/office/powerpoint/2010/main" val="206560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493636-E075-2946-5AA3-25B9B2E9A317}"/>
              </a:ext>
            </a:extLst>
          </p:cNvPr>
          <p:cNvSpPr>
            <a:spLocks noGrp="1"/>
          </p:cNvSpPr>
          <p:nvPr>
            <p:ph type="title"/>
          </p:nvPr>
        </p:nvSpPr>
        <p:spPr>
          <a:xfrm>
            <a:off x="2691638" y="4690030"/>
            <a:ext cx="7841507" cy="1173700"/>
          </a:xfrm>
        </p:spPr>
        <p:txBody>
          <a:bodyPr anchor="t">
            <a:normAutofit fontScale="90000"/>
          </a:bodyPr>
          <a:lstStyle/>
          <a:p>
            <a:r>
              <a:rPr lang="en-US" sz="4000" dirty="0">
                <a:solidFill>
                  <a:schemeClr val="bg1"/>
                </a:solidFill>
                <a:ea typeface="Calibri Light"/>
                <a:cs typeface="Calibri Light"/>
              </a:rPr>
              <a:t>Here are three examples of '</a:t>
            </a:r>
            <a:r>
              <a:rPr lang="en-US" sz="4000" dirty="0">
                <a:solidFill>
                  <a:srgbClr val="FF0000"/>
                </a:solidFill>
                <a:ea typeface="Calibri Light"/>
                <a:cs typeface="Calibri Light"/>
              </a:rPr>
              <a:t>works in progress</a:t>
            </a:r>
            <a:r>
              <a:rPr lang="en-US" sz="4000" dirty="0">
                <a:solidFill>
                  <a:schemeClr val="bg1"/>
                </a:solidFill>
                <a:ea typeface="Calibri Light"/>
                <a:cs typeface="Calibri Light"/>
              </a:rPr>
              <a:t>' from Year 12 A level Art students at St Mary's</a:t>
            </a:r>
            <a:endParaRPr lang="en-US" sz="4000" dirty="0">
              <a:solidFill>
                <a:schemeClr val="bg1"/>
              </a:solidFill>
            </a:endParaRPr>
          </a:p>
        </p:txBody>
      </p:sp>
      <p:pic>
        <p:nvPicPr>
          <p:cNvPr id="6" name="Picture 5" descr="A painting of a person sitting in a chair&#10;&#10;Description automatically generated">
            <a:extLst>
              <a:ext uri="{FF2B5EF4-FFF2-40B4-BE49-F238E27FC236}">
                <a16:creationId xmlns:a16="http://schemas.microsoft.com/office/drawing/2014/main" id="{D09D9AC5-D4FD-29DD-D871-BAEEB331C2E6}"/>
              </a:ext>
            </a:extLst>
          </p:cNvPr>
          <p:cNvPicPr>
            <a:picLocks noChangeAspect="1"/>
          </p:cNvPicPr>
          <p:nvPr/>
        </p:nvPicPr>
        <p:blipFill rotWithShape="1">
          <a:blip r:embed="rId2"/>
          <a:srcRect t="26792" b="1"/>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5" name="Picture 4" descr="A green board with a purple nose and shoes on it&#10;&#10;Description automatically generated">
            <a:extLst>
              <a:ext uri="{FF2B5EF4-FFF2-40B4-BE49-F238E27FC236}">
                <a16:creationId xmlns:a16="http://schemas.microsoft.com/office/drawing/2014/main" id="{93DB51AA-A5D4-4BC6-5DA8-7034D4301204}"/>
              </a:ext>
            </a:extLst>
          </p:cNvPr>
          <p:cNvPicPr>
            <a:picLocks noChangeAspect="1"/>
          </p:cNvPicPr>
          <p:nvPr/>
        </p:nvPicPr>
        <p:blipFill rotWithShape="1">
          <a:blip r:embed="rId3"/>
          <a:srcRect b="2313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 name="Content Placeholder 3" descr="A drawing of a person&#10;&#10;Description automatically generated">
            <a:extLst>
              <a:ext uri="{FF2B5EF4-FFF2-40B4-BE49-F238E27FC236}">
                <a16:creationId xmlns:a16="http://schemas.microsoft.com/office/drawing/2014/main" id="{FBC4831E-FDF0-15CB-573C-6095EFA0AE52}"/>
              </a:ext>
            </a:extLst>
          </p:cNvPr>
          <p:cNvPicPr>
            <a:picLocks noChangeAspect="1"/>
          </p:cNvPicPr>
          <p:nvPr/>
        </p:nvPicPr>
        <p:blipFill rotWithShape="1">
          <a:blip r:embed="rId4"/>
          <a:srcRect t="3301" b="21550"/>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5" name="Group 14">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6" name="Freeform: Shape 15">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8609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7C10A-A05B-2B80-58B0-EA1F26B5D0F2}"/>
              </a:ext>
            </a:extLst>
          </p:cNvPr>
          <p:cNvSpPr>
            <a:spLocks noGrp="1"/>
          </p:cNvSpPr>
          <p:nvPr>
            <p:ph type="title"/>
          </p:nvPr>
        </p:nvSpPr>
        <p:spPr>
          <a:xfrm>
            <a:off x="640080" y="325369"/>
            <a:ext cx="4368602" cy="1956841"/>
          </a:xfrm>
        </p:spPr>
        <p:txBody>
          <a:bodyPr anchor="b">
            <a:normAutofit/>
          </a:bodyPr>
          <a:lstStyle/>
          <a:p>
            <a:r>
              <a:rPr lang="en-US" sz="5400">
                <a:ea typeface="Calibri Light"/>
                <a:cs typeface="Calibri Light"/>
              </a:rPr>
              <a:t>Let Us Pray</a:t>
            </a:r>
            <a:endParaRPr lang="en-US"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103FE3-F582-962C-4278-9471A0AF985E}"/>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1500">
                <a:ea typeface="Calibri"/>
                <a:cs typeface="Calibri"/>
              </a:rPr>
              <a:t>Write your name, the name of someone you’re praying for, or words from a scripture verse on a blank sheet of paper.</a:t>
            </a:r>
          </a:p>
          <a:p>
            <a:pPr marL="0" indent="0">
              <a:buNone/>
            </a:pPr>
            <a:endParaRPr lang="en-US" sz="1500">
              <a:ea typeface="Calibri"/>
              <a:cs typeface="Calibri"/>
            </a:endParaRPr>
          </a:p>
          <a:p>
            <a:pPr marL="0" indent="0">
              <a:buNone/>
            </a:pPr>
            <a:r>
              <a:rPr lang="en-US" sz="1500">
                <a:ea typeface="Calibri"/>
                <a:cs typeface="Calibri"/>
              </a:rPr>
              <a:t>Draw a shape around it and begin to doodle.</a:t>
            </a:r>
          </a:p>
          <a:p>
            <a:pPr marL="0" indent="0">
              <a:buNone/>
            </a:pPr>
            <a:endParaRPr lang="en-US" sz="1500">
              <a:ea typeface="Calibri"/>
              <a:cs typeface="Calibri"/>
            </a:endParaRPr>
          </a:p>
          <a:p>
            <a:pPr marL="0" indent="0">
              <a:buNone/>
            </a:pPr>
            <a:r>
              <a:rPr lang="en-US" sz="1500">
                <a:ea typeface="Calibri"/>
                <a:cs typeface="Calibri"/>
              </a:rPr>
              <a:t>Pray as you draw. Ask God to be a part of this prayer time with you.</a:t>
            </a:r>
          </a:p>
          <a:p>
            <a:pPr marL="0" indent="0">
              <a:buNone/>
            </a:pPr>
            <a:endParaRPr lang="en-US" sz="1500">
              <a:ea typeface="Calibri"/>
              <a:cs typeface="Calibri"/>
            </a:endParaRPr>
          </a:p>
          <a:p>
            <a:pPr marL="0" indent="0">
              <a:buNone/>
            </a:pPr>
            <a:r>
              <a:rPr lang="en-US" sz="1500">
                <a:ea typeface="Calibri"/>
                <a:cs typeface="Calibri"/>
              </a:rPr>
              <a:t>You may like to play some quiet music in the background</a:t>
            </a:r>
          </a:p>
        </p:txBody>
      </p:sp>
      <p:pic>
        <p:nvPicPr>
          <p:cNvPr id="4" name="Picture 3" descr="Do you doodle?">
            <a:extLst>
              <a:ext uri="{FF2B5EF4-FFF2-40B4-BE49-F238E27FC236}">
                <a16:creationId xmlns:a16="http://schemas.microsoft.com/office/drawing/2014/main" id="{34756106-ED0F-6C42-E2E3-5A26C712AFCE}"/>
              </a:ext>
            </a:extLst>
          </p:cNvPr>
          <p:cNvPicPr>
            <a:picLocks noChangeAspect="1"/>
          </p:cNvPicPr>
          <p:nvPr/>
        </p:nvPicPr>
        <p:blipFill rotWithShape="1">
          <a:blip r:embed="rId2"/>
          <a:srcRect l="7592" r="3498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39481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remium Photo | Painter mixing oil paint on palette with brush">
            <a:extLst>
              <a:ext uri="{FF2B5EF4-FFF2-40B4-BE49-F238E27FC236}">
                <a16:creationId xmlns:a16="http://schemas.microsoft.com/office/drawing/2014/main" id="{45A68DB7-D17E-E736-F039-336244F76E97}"/>
              </a:ext>
            </a:extLst>
          </p:cNvPr>
          <p:cNvPicPr>
            <a:picLocks noChangeAspect="1"/>
          </p:cNvPicPr>
          <p:nvPr/>
        </p:nvPicPr>
        <p:blipFill rotWithShape="1">
          <a:blip r:embed="rId2"/>
          <a:srcRect t="1541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66388" y="227174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ea typeface="Calibri Light"/>
                <a:cs typeface="Calibri Light"/>
              </a:rPr>
              <a:t>Works of Art</a:t>
            </a:r>
            <a:endParaRPr lang="en-US" sz="5200">
              <a:solidFill>
                <a:srgbClr val="FFFFFF"/>
              </a:solidFill>
            </a:endParaRPr>
          </a:p>
        </p:txBody>
      </p:sp>
      <p:sp>
        <p:nvSpPr>
          <p:cNvPr id="3" name="Subtitle 2"/>
          <p:cNvSpPr>
            <a:spLocks noGrp="1"/>
          </p:cNvSpPr>
          <p:nvPr>
            <p:ph type="subTitle" idx="1"/>
          </p:nvPr>
        </p:nvSpPr>
        <p:spPr>
          <a:xfrm>
            <a:off x="1058862" y="5915260"/>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en-US" sz="2000">
                <a:solidFill>
                  <a:srgbClr val="FFFFFF"/>
                </a:solidFill>
                <a:ea typeface="Calibri"/>
                <a:cs typeface="Calibri"/>
              </a:rPr>
              <a:t>Thoughts and Prayers </a:t>
            </a:r>
          </a:p>
          <a:p>
            <a:r>
              <a:rPr lang="en-US" sz="2000">
                <a:solidFill>
                  <a:srgbClr val="FFFFFF"/>
                </a:solidFill>
                <a:ea typeface="Calibri"/>
                <a:cs typeface="Calibri"/>
              </a:rPr>
              <a:t>Monday 11th March – Friday 15th March</a:t>
            </a:r>
          </a:p>
        </p:txBody>
      </p:sp>
    </p:spTree>
    <p:extLst>
      <p:ext uri="{BB962C8B-B14F-4D97-AF65-F5344CB8AC3E}">
        <p14:creationId xmlns:p14="http://schemas.microsoft.com/office/powerpoint/2010/main" val="1533853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2CEF7C-51DA-5575-F874-F1F8724DDBE3}"/>
              </a:ext>
            </a:extLst>
          </p:cNvPr>
          <p:cNvSpPr>
            <a:spLocks noGrp="1"/>
          </p:cNvSpPr>
          <p:nvPr>
            <p:ph type="title"/>
          </p:nvPr>
        </p:nvSpPr>
        <p:spPr>
          <a:xfrm>
            <a:off x="-1599321" y="470125"/>
            <a:ext cx="8460622" cy="3566160"/>
          </a:xfrm>
        </p:spPr>
        <p:txBody>
          <a:bodyPr vert="horz" lIns="91440" tIns="45720" rIns="91440" bIns="45720" rtlCol="0" anchor="b">
            <a:normAutofit/>
          </a:bodyPr>
          <a:lstStyle/>
          <a:p>
            <a:pPr algn="ctr"/>
            <a:r>
              <a:rPr lang="en-US" sz="3200" dirty="0">
                <a:latin typeface="Mystical Woods Rough Script"/>
              </a:rPr>
              <a:t>Our Scripture This Week</a:t>
            </a:r>
            <a:br>
              <a:rPr lang="en-US" sz="3200" dirty="0">
                <a:latin typeface="Mystical Woods Rough Script"/>
              </a:rPr>
            </a:br>
            <a:r>
              <a:rPr lang="en-US" sz="3200" dirty="0">
                <a:latin typeface="Söhne"/>
              </a:rPr>
              <a:t>Ephesians 2:4-10</a:t>
            </a:r>
            <a:br>
              <a:rPr lang="en-US" sz="3200" dirty="0">
                <a:latin typeface="Mystical Woods Rough Script"/>
              </a:rPr>
            </a:br>
            <a:r>
              <a:rPr lang="en-US" sz="3200" dirty="0">
                <a:latin typeface="Mystical Woods Rough Script"/>
              </a:rPr>
              <a:t> </a:t>
            </a:r>
            <a:endParaRPr lang="en-US"/>
          </a:p>
        </p:txBody>
      </p:sp>
      <p:sp>
        <p:nvSpPr>
          <p:cNvPr id="2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Ephesians 2:10 - LAMP Ministries">
            <a:extLst>
              <a:ext uri="{FF2B5EF4-FFF2-40B4-BE49-F238E27FC236}">
                <a16:creationId xmlns:a16="http://schemas.microsoft.com/office/drawing/2014/main" id="{52212C74-7BC3-8C02-31A6-2EAEC0EDD416}"/>
              </a:ext>
            </a:extLst>
          </p:cNvPr>
          <p:cNvPicPr>
            <a:picLocks noGrp="1" noChangeAspect="1"/>
          </p:cNvPicPr>
          <p:nvPr>
            <p:ph idx="1"/>
          </p:nvPr>
        </p:nvPicPr>
        <p:blipFill rotWithShape="1">
          <a:blip r:embed="rId2"/>
          <a:srcRect t="7712" b="172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53219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07E0F-FEB4-CF83-35D9-C8191C37A077}"/>
              </a:ext>
            </a:extLst>
          </p:cNvPr>
          <p:cNvSpPr>
            <a:spLocks noGrp="1"/>
          </p:cNvSpPr>
          <p:nvPr>
            <p:ph type="title"/>
          </p:nvPr>
        </p:nvSpPr>
        <p:spPr>
          <a:xfrm>
            <a:off x="572493" y="238539"/>
            <a:ext cx="11018520" cy="1434415"/>
          </a:xfrm>
        </p:spPr>
        <p:txBody>
          <a:bodyPr anchor="b">
            <a:normAutofit/>
          </a:bodyPr>
          <a:lstStyle/>
          <a:p>
            <a:r>
              <a:rPr lang="en-US" sz="4600" dirty="0">
                <a:latin typeface="Mystical Woods Rough Script"/>
                <a:ea typeface="Calibri Light"/>
                <a:cs typeface="Calibri Light"/>
              </a:rPr>
              <a:t>What does the scripture mean?</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7D0E04-408E-A072-DC02-EF8A1F5507B9}"/>
              </a:ext>
            </a:extLst>
          </p:cNvPr>
          <p:cNvSpPr>
            <a:spLocks noGrp="1"/>
          </p:cNvSpPr>
          <p:nvPr>
            <p:ph idx="1"/>
          </p:nvPr>
        </p:nvSpPr>
        <p:spPr>
          <a:xfrm>
            <a:off x="572493" y="2071316"/>
            <a:ext cx="11130943" cy="4836998"/>
          </a:xfrm>
        </p:spPr>
        <p:txBody>
          <a:bodyPr vert="horz" lIns="91440" tIns="45720" rIns="91440" bIns="45720" rtlCol="0" anchor="t">
            <a:normAutofit fontScale="92500" lnSpcReduction="20000"/>
          </a:bodyPr>
          <a:lstStyle/>
          <a:p>
            <a:pPr marL="0" indent="0">
              <a:buNone/>
            </a:pPr>
            <a:r>
              <a:rPr lang="en-US" sz="1700" b="1" dirty="0">
                <a:ea typeface="+mn-lt"/>
                <a:cs typeface="+mn-lt"/>
              </a:rPr>
              <a:t>Reader One</a:t>
            </a:r>
            <a:r>
              <a:rPr lang="en-US" sz="1700" dirty="0">
                <a:ea typeface="+mn-lt"/>
                <a:cs typeface="+mn-lt"/>
              </a:rPr>
              <a:t> - In a world full of complexity and challenges, there exists an all-loving and creative force—God. He's like the </a:t>
            </a:r>
            <a:r>
              <a:rPr lang="en-US" sz="1700" dirty="0">
                <a:solidFill>
                  <a:srgbClr val="FF0000"/>
                </a:solidFill>
                <a:latin typeface="Mystical Woods Rough Script"/>
                <a:ea typeface="+mn-lt"/>
                <a:cs typeface="+mn-lt"/>
              </a:rPr>
              <a:t>ultimate artist</a:t>
            </a:r>
            <a:r>
              <a:rPr lang="en-US" sz="1700" dirty="0">
                <a:ea typeface="+mn-lt"/>
                <a:cs typeface="+mn-lt"/>
              </a:rPr>
              <a:t>, crafting the universe and all the people in it with care and intention.</a:t>
            </a:r>
            <a:endParaRPr lang="en-US" sz="1700" dirty="0">
              <a:ea typeface="Calibri" panose="020F0502020204030204"/>
              <a:cs typeface="Calibri" panose="020F0502020204030204"/>
            </a:endParaRPr>
          </a:p>
          <a:p>
            <a:pPr marL="0" indent="0">
              <a:buNone/>
            </a:pPr>
            <a:r>
              <a:rPr lang="en-US" sz="1700" dirty="0">
                <a:ea typeface="+mn-lt"/>
                <a:cs typeface="+mn-lt"/>
              </a:rPr>
              <a:t>But life can get messy. We make mistakes, we stumble, and we often find ourselves feeling broken and incomplete.</a:t>
            </a:r>
            <a:endParaRPr lang="en-US" sz="1700" dirty="0">
              <a:ea typeface="Calibri" panose="020F0502020204030204"/>
              <a:cs typeface="Calibri" panose="020F0502020204030204"/>
            </a:endParaRPr>
          </a:p>
          <a:p>
            <a:pPr marL="0" indent="0">
              <a:buNone/>
            </a:pPr>
            <a:r>
              <a:rPr lang="en-US" sz="1700" dirty="0">
                <a:solidFill>
                  <a:srgbClr val="FF0000"/>
                </a:solidFill>
                <a:latin typeface="Mystical Woods Rough Script"/>
                <a:ea typeface="+mn-lt"/>
                <a:cs typeface="+mn-lt"/>
              </a:rPr>
              <a:t>God, however, doesn't abandon His creations</a:t>
            </a:r>
            <a:r>
              <a:rPr lang="en-US" sz="1700" dirty="0">
                <a:ea typeface="+mn-lt"/>
                <a:cs typeface="+mn-lt"/>
              </a:rPr>
              <a:t>. He sees our struggles and imperfections and decides to do something about it. He sends Jesus into the picture, not just as a teacher or a leader, but as a divine artist of restoration.</a:t>
            </a:r>
            <a:endParaRPr lang="en-US" sz="1700" dirty="0">
              <a:ea typeface="Calibri" panose="020F0502020204030204"/>
              <a:cs typeface="Calibri" panose="020F0502020204030204"/>
            </a:endParaRPr>
          </a:p>
          <a:p>
            <a:pPr marL="0" indent="0">
              <a:buNone/>
            </a:pPr>
            <a:r>
              <a:rPr lang="en-US" sz="1700" dirty="0">
                <a:ea typeface="+mn-lt"/>
                <a:cs typeface="+mn-lt"/>
              </a:rPr>
              <a:t>Through Jesus, we find a </a:t>
            </a:r>
            <a:r>
              <a:rPr lang="en-US" sz="1700" dirty="0">
                <a:solidFill>
                  <a:srgbClr val="FF0000"/>
                </a:solidFill>
                <a:latin typeface="Mystical Woods Rough Script"/>
                <a:ea typeface="+mn-lt"/>
                <a:cs typeface="+mn-lt"/>
              </a:rPr>
              <a:t>pathway to redemption and renewal</a:t>
            </a:r>
            <a:r>
              <a:rPr lang="en-US" sz="1700" dirty="0">
                <a:ea typeface="+mn-lt"/>
                <a:cs typeface="+mn-lt"/>
              </a:rPr>
              <a:t>. It's like being refurbished—a restoration project undertaken by the greatest Artist of all time.</a:t>
            </a:r>
            <a:endParaRPr lang="en-US" sz="1700" dirty="0">
              <a:ea typeface="Calibri" panose="020F0502020204030204"/>
              <a:cs typeface="Calibri" panose="020F0502020204030204"/>
            </a:endParaRPr>
          </a:p>
          <a:p>
            <a:pPr marL="0" indent="0">
              <a:buNone/>
            </a:pPr>
            <a:r>
              <a:rPr lang="en-US" sz="1700" dirty="0">
                <a:ea typeface="+mn-lt"/>
                <a:cs typeface="+mn-lt"/>
              </a:rPr>
              <a:t>God's love isn't just a passive feeling; it's an active force that seeks to transform us. He offers us grace—a gift that says, </a:t>
            </a:r>
            <a:r>
              <a:rPr lang="en-US" sz="1700" dirty="0">
                <a:solidFill>
                  <a:srgbClr val="FF0000"/>
                </a:solidFill>
                <a:latin typeface="Mystical Woods Rough Script"/>
                <a:ea typeface="+mn-lt"/>
                <a:cs typeface="+mn-lt"/>
              </a:rPr>
              <a:t>"I see your flaws, but I choose to love you anyway. Let's work on this together."</a:t>
            </a:r>
            <a:endParaRPr lang="en-US" sz="1700">
              <a:solidFill>
                <a:srgbClr val="FF0000"/>
              </a:solidFill>
              <a:latin typeface="Mystical Woods Rough Script"/>
              <a:ea typeface="Calibri" panose="020F0502020204030204"/>
              <a:cs typeface="Calibri" panose="020F0502020204030204"/>
            </a:endParaRPr>
          </a:p>
          <a:p>
            <a:pPr marL="0" indent="0">
              <a:buNone/>
            </a:pPr>
            <a:r>
              <a:rPr lang="en-US" sz="1700" b="1" dirty="0">
                <a:ea typeface="+mn-lt"/>
                <a:cs typeface="+mn-lt"/>
              </a:rPr>
              <a:t>Reader Two -</a:t>
            </a:r>
            <a:r>
              <a:rPr lang="en-US" sz="1700" dirty="0">
                <a:ea typeface="+mn-lt"/>
                <a:cs typeface="+mn-lt"/>
              </a:rPr>
              <a:t> Accepting this grace isn't just a matter of belief; it's an invitation to participate in the greatest collaborative artwork ever conceived. </a:t>
            </a:r>
            <a:r>
              <a:rPr lang="en-US" sz="1700" dirty="0">
                <a:solidFill>
                  <a:srgbClr val="FF0000"/>
                </a:solidFill>
                <a:latin typeface="Mystical Woods Rough Script"/>
                <a:ea typeface="+mn-lt"/>
                <a:cs typeface="+mn-lt"/>
              </a:rPr>
              <a:t>It's about joining forces with God to become the masterpiece He envisions us to be.</a:t>
            </a:r>
            <a:endParaRPr lang="en-US" sz="1700">
              <a:solidFill>
                <a:srgbClr val="FF0000"/>
              </a:solidFill>
              <a:latin typeface="Mystical Woods Rough Script"/>
              <a:ea typeface="Calibri" panose="020F0502020204030204"/>
              <a:cs typeface="Calibri" panose="020F0502020204030204"/>
            </a:endParaRPr>
          </a:p>
          <a:p>
            <a:pPr marL="0" indent="0">
              <a:buNone/>
            </a:pPr>
            <a:r>
              <a:rPr lang="en-US" sz="1700" dirty="0">
                <a:ea typeface="+mn-lt"/>
                <a:cs typeface="+mn-lt"/>
              </a:rPr>
              <a:t>And guess what? We're not just random brushstrokes on God's canvas. We're His magnum opus—His greatest masterpiece. Each of us is uniquely designed with purpose and potential.</a:t>
            </a:r>
            <a:endParaRPr lang="en-US" sz="1700" dirty="0">
              <a:ea typeface="Calibri" panose="020F0502020204030204"/>
              <a:cs typeface="Calibri" panose="020F0502020204030204"/>
            </a:endParaRPr>
          </a:p>
          <a:p>
            <a:pPr marL="0" indent="0">
              <a:buNone/>
            </a:pPr>
            <a:r>
              <a:rPr lang="en-US" sz="1700" dirty="0">
                <a:ea typeface="+mn-lt"/>
                <a:cs typeface="+mn-lt"/>
              </a:rPr>
              <a:t>But God doesn't just create and leave us be. He equips us with the tools and talents to make a positive impact in the world. We're not just here to exist; we're here to make a difference—to bring</a:t>
            </a:r>
            <a:r>
              <a:rPr lang="en-US" sz="1700" dirty="0">
                <a:solidFill>
                  <a:srgbClr val="FF0000"/>
                </a:solidFill>
                <a:latin typeface="Mystical Woods Rough Script"/>
                <a:ea typeface="+mn-lt"/>
                <a:cs typeface="+mn-lt"/>
              </a:rPr>
              <a:t> light into darkness and to paint the world with love and compassion.</a:t>
            </a:r>
          </a:p>
          <a:p>
            <a:pPr marL="0" indent="0">
              <a:buNone/>
            </a:pPr>
            <a:r>
              <a:rPr lang="en-US" sz="1700" dirty="0">
                <a:ea typeface="+mn-lt"/>
                <a:cs typeface="+mn-lt"/>
              </a:rPr>
              <a:t>So remember this: You're not just a product of random chance or a collection of flaws. </a:t>
            </a:r>
            <a:r>
              <a:rPr lang="en-US" sz="1700" dirty="0">
                <a:solidFill>
                  <a:srgbClr val="FF0000"/>
                </a:solidFill>
                <a:latin typeface="Mystical Woods Rough Script"/>
                <a:ea typeface="+mn-lt"/>
                <a:cs typeface="+mn-lt"/>
              </a:rPr>
              <a:t>You're a divine work of art,</a:t>
            </a:r>
            <a:r>
              <a:rPr lang="en-US" sz="1700" dirty="0">
                <a:ea typeface="+mn-lt"/>
                <a:cs typeface="+mn-lt"/>
              </a:rPr>
              <a:t> fashioned by the hands of the Creator Himself. Embrace His grace, discover your purpose, and let your life be a masterpiece in the making.</a:t>
            </a:r>
            <a:endParaRPr lang="en-US" sz="1700" dirty="0">
              <a:ea typeface="Calibri" panose="020F0502020204030204"/>
              <a:cs typeface="Calibri" panose="020F0502020204030204"/>
            </a:endParaRPr>
          </a:p>
          <a:p>
            <a:pPr marL="0" indent="0">
              <a:buNone/>
            </a:pPr>
            <a:br>
              <a:rPr lang="en-US" sz="1000" dirty="0"/>
            </a:br>
            <a:endParaRPr lang="en-US" sz="1000">
              <a:ea typeface="Calibri"/>
              <a:cs typeface="Calibri"/>
            </a:endParaRPr>
          </a:p>
          <a:p>
            <a:endParaRPr lang="en-US" sz="1000">
              <a:ea typeface="Calibri"/>
              <a:cs typeface="Calibri"/>
            </a:endParaRPr>
          </a:p>
        </p:txBody>
      </p:sp>
    </p:spTree>
    <p:extLst>
      <p:ext uri="{BB962C8B-B14F-4D97-AF65-F5344CB8AC3E}">
        <p14:creationId xmlns:p14="http://schemas.microsoft.com/office/powerpoint/2010/main" val="1208606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30C27-B673-6B89-5F61-683E0EA7F3BE}"/>
              </a:ext>
            </a:extLst>
          </p:cNvPr>
          <p:cNvSpPr>
            <a:spLocks noGrp="1"/>
          </p:cNvSpPr>
          <p:nvPr>
            <p:ph type="title"/>
          </p:nvPr>
        </p:nvSpPr>
        <p:spPr/>
        <p:txBody>
          <a:bodyPr/>
          <a:lstStyle/>
          <a:p>
            <a:endParaRPr lang="en-US"/>
          </a:p>
        </p:txBody>
      </p:sp>
      <p:pic>
        <p:nvPicPr>
          <p:cNvPr id="4" name="Online Media 3" title="A Prayer for Lent">
            <a:hlinkClick r:id="" action="ppaction://media"/>
            <a:extLst>
              <a:ext uri="{FF2B5EF4-FFF2-40B4-BE49-F238E27FC236}">
                <a16:creationId xmlns:a16="http://schemas.microsoft.com/office/drawing/2014/main" id="{E5F58F4B-A9D9-AD18-33C5-DC078D9C4735}"/>
              </a:ext>
            </a:extLst>
          </p:cNvPr>
          <p:cNvPicPr>
            <a:picLocks noGrp="1" noRot="1" noChangeAspect="1"/>
          </p:cNvPicPr>
          <p:nvPr>
            <p:ph idx="1"/>
            <a:videoFile r:link="rId1"/>
          </p:nvPr>
        </p:nvPicPr>
        <p:blipFill>
          <a:blip r:embed="rId3"/>
          <a:stretch>
            <a:fillRect/>
          </a:stretch>
        </p:blipFill>
        <p:spPr>
          <a:xfrm>
            <a:off x="530226" y="361783"/>
            <a:ext cx="11139988" cy="6306469"/>
          </a:xfrm>
        </p:spPr>
      </p:pic>
    </p:spTree>
    <p:extLst>
      <p:ext uri="{BB962C8B-B14F-4D97-AF65-F5344CB8AC3E}">
        <p14:creationId xmlns:p14="http://schemas.microsoft.com/office/powerpoint/2010/main" val="2077813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D1706A84-81A2-45FB-A908-7987E0F28265}"/>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6981" b="38847"/>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1C7F65-56A5-429D-8395-045267966A57}"/>
              </a:ext>
            </a:extLst>
          </p:cNvPr>
          <p:cNvSpPr txBox="1"/>
          <p:nvPr/>
        </p:nvSpPr>
        <p:spPr>
          <a:xfrm>
            <a:off x="838201" y="365125"/>
            <a:ext cx="5251316" cy="1627636"/>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4100" b="0" i="0" u="none" strike="noStrike" kern="1200" cap="none" spc="0" normalizeH="0" baseline="0" noProof="0">
                <a:ln>
                  <a:noFill/>
                </a:ln>
                <a:solidFill>
                  <a:srgbClr val="000000"/>
                </a:solidFill>
                <a:effectLst/>
                <a:uLnTx/>
                <a:uFillTx/>
                <a:latin typeface="+mj-lt"/>
                <a:ea typeface="+mj-ea"/>
                <a:cs typeface="+mj-cs"/>
              </a:rPr>
              <a:t>MORNING PRAYER IN THE CHAPEL THIS WEEK</a:t>
            </a:r>
          </a:p>
        </p:txBody>
      </p:sp>
      <p:sp>
        <p:nvSpPr>
          <p:cNvPr id="5" name="TextBox 4">
            <a:extLst>
              <a:ext uri="{FF2B5EF4-FFF2-40B4-BE49-F238E27FC236}">
                <a16:creationId xmlns:a16="http://schemas.microsoft.com/office/drawing/2014/main" id="{2F8C1B45-F92A-4EC4-87B2-24D3E3F04645}"/>
              </a:ext>
            </a:extLst>
          </p:cNvPr>
          <p:cNvSpPr txBox="1"/>
          <p:nvPr/>
        </p:nvSpPr>
        <p:spPr>
          <a:xfrm>
            <a:off x="895709" y="2147898"/>
            <a:ext cx="6028602" cy="3957178"/>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defRPr/>
            </a:pPr>
            <a:r>
              <a:rPr lang="en-US" sz="2800">
                <a:solidFill>
                  <a:srgbClr val="000000"/>
                </a:solidFill>
              </a:rPr>
              <a:t>Monday 11th March - 13A</a:t>
            </a: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r>
              <a:rPr lang="en-US" sz="2800">
                <a:solidFill>
                  <a:srgbClr val="000000"/>
                </a:solidFill>
              </a:rPr>
              <a:t>Tuesday 12th March - 11S</a:t>
            </a: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endParaRPr lang="en-US" sz="2800">
              <a:solidFill>
                <a:srgbClr val="000000"/>
              </a:solidFill>
              <a:ea typeface="Calibri" panose="020F0502020204030204"/>
              <a:cs typeface="Calibri"/>
            </a:endParaRPr>
          </a:p>
          <a:p>
            <a:pPr indent="-228600">
              <a:lnSpc>
                <a:spcPct val="90000"/>
              </a:lnSpc>
              <a:spcAft>
                <a:spcPts val="600"/>
              </a:spcAft>
              <a:buFont typeface="Arial" panose="020B0604020202020204" pitchFamily="34" charset="0"/>
              <a:buChar char="•"/>
              <a:defRPr/>
            </a:pPr>
            <a:r>
              <a:rPr lang="en-US" sz="2800">
                <a:solidFill>
                  <a:srgbClr val="000000"/>
                </a:solidFill>
                <a:ea typeface="Calibri" panose="020F0502020204030204"/>
                <a:cs typeface="Calibri"/>
              </a:rPr>
              <a:t>Wednesday 13th March - 11A</a:t>
            </a: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endParaRPr lang="en-US" sz="2800">
              <a:solidFill>
                <a:srgbClr val="000000"/>
              </a:solidFill>
              <a:cs typeface="Calibri"/>
            </a:endParaRPr>
          </a:p>
          <a:p>
            <a:pPr indent="-228600">
              <a:lnSpc>
                <a:spcPct val="90000"/>
              </a:lnSpc>
              <a:spcAft>
                <a:spcPts val="600"/>
              </a:spcAft>
              <a:buFont typeface="Arial" panose="020B0604020202020204" pitchFamily="34" charset="0"/>
              <a:buChar char="•"/>
              <a:defRPr/>
            </a:pPr>
            <a:r>
              <a:rPr lang="en-US" sz="2800">
                <a:solidFill>
                  <a:srgbClr val="000000"/>
                </a:solidFill>
                <a:cs typeface="Calibri"/>
              </a:rPr>
              <a:t>Thursday 14th March - 11I</a:t>
            </a:r>
            <a:endParaRPr lang="en-US" sz="2800" b="0" i="0" u="none" strike="noStrike" cap="none" spc="0" normalizeH="0" baseline="0" noProof="0">
              <a:ln>
                <a:noFill/>
              </a:ln>
              <a:solidFill>
                <a:srgbClr val="000000"/>
              </a:solidFill>
              <a:effectLst/>
              <a:uLnTx/>
              <a:uFillTx/>
              <a:ea typeface="Calibri"/>
              <a:cs typeface="Calibri"/>
            </a:endParaRPr>
          </a:p>
          <a:p>
            <a:pPr>
              <a:lnSpc>
                <a:spcPct val="90000"/>
              </a:lnSpc>
              <a:spcAft>
                <a:spcPts val="600"/>
              </a:spcAft>
              <a:defRPr/>
            </a:pPr>
            <a:endParaRPr lang="en-US" sz="2800">
              <a:solidFill>
                <a:srgbClr val="000000"/>
              </a:solidFill>
              <a:ea typeface="Calibri" panose="020F0502020204030204"/>
              <a:cs typeface="Calibri" panose="020F0502020204030204"/>
            </a:endParaRPr>
          </a:p>
          <a:p>
            <a:pPr indent="-228600">
              <a:lnSpc>
                <a:spcPct val="90000"/>
              </a:lnSpc>
              <a:spcAft>
                <a:spcPts val="600"/>
              </a:spcAft>
              <a:buFont typeface="Arial" panose="020B0604020202020204" pitchFamily="34" charset="0"/>
              <a:buChar char="•"/>
              <a:defRPr/>
            </a:pPr>
            <a:r>
              <a:rPr lang="en-US" sz="2800">
                <a:solidFill>
                  <a:srgbClr val="000000"/>
                </a:solidFill>
                <a:ea typeface="Calibri" panose="020F0502020204030204"/>
                <a:cs typeface="Calibri" panose="020F0502020204030204"/>
              </a:rPr>
              <a:t>Friday 15th March</a:t>
            </a:r>
            <a:r>
              <a:rPr lang="en-US" sz="2800">
                <a:solidFill>
                  <a:srgbClr val="000000"/>
                </a:solidFill>
              </a:rPr>
              <a:t> - 11N</a:t>
            </a:r>
            <a:endParaRPr lang="en-US" sz="2000" b="0" i="0" u="none" strike="noStrike" cap="none" spc="0" normalizeH="0" baseline="0" noProof="0">
              <a:ln>
                <a:noFill/>
              </a:ln>
              <a:solidFill>
                <a:srgbClr val="000000"/>
              </a:solidFill>
              <a:effectLst/>
              <a:uLnTx/>
              <a:uFillTx/>
              <a:ea typeface="Calibri" panose="020F0502020204030204"/>
              <a:cs typeface="Calibri" panose="020F0502020204030204"/>
            </a:endParaRPr>
          </a:p>
          <a:p>
            <a:pPr indent="-228600">
              <a:lnSpc>
                <a:spcPct val="90000"/>
              </a:lnSpc>
              <a:spcAft>
                <a:spcPts val="600"/>
              </a:spcAft>
              <a:buFont typeface="Arial" panose="020B0604020202020204" pitchFamily="34" charset="0"/>
              <a:buChar char="•"/>
              <a:defRPr/>
            </a:pPr>
            <a:endParaRPr lang="en-US" sz="2000">
              <a:solidFill>
                <a:srgbClr val="000000"/>
              </a:solidFill>
            </a:endParaRPr>
          </a:p>
        </p:txBody>
      </p:sp>
      <p:pic>
        <p:nvPicPr>
          <p:cNvPr id="1026" name="Picture 2" descr="Image preview">
            <a:extLst>
              <a:ext uri="{FF2B5EF4-FFF2-40B4-BE49-F238E27FC236}">
                <a16:creationId xmlns:a16="http://schemas.microsoft.com/office/drawing/2014/main" id="{5146097F-2A2C-49DF-A059-924D8016D3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3230"/>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79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remium Photo | Painter mixing oil paint on palette with brush">
            <a:extLst>
              <a:ext uri="{FF2B5EF4-FFF2-40B4-BE49-F238E27FC236}">
                <a16:creationId xmlns:a16="http://schemas.microsoft.com/office/drawing/2014/main" id="{45A68DB7-D17E-E736-F039-336244F76E97}"/>
              </a:ext>
            </a:extLst>
          </p:cNvPr>
          <p:cNvPicPr>
            <a:picLocks noChangeAspect="1"/>
          </p:cNvPicPr>
          <p:nvPr/>
        </p:nvPicPr>
        <p:blipFill rotWithShape="1">
          <a:blip r:embed="rId2"/>
          <a:srcRect t="1541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66388" y="227174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ea typeface="Calibri Light"/>
                <a:cs typeface="Calibri Light"/>
              </a:rPr>
              <a:t>Works of Art</a:t>
            </a:r>
            <a:endParaRPr lang="en-US" sz="5200">
              <a:solidFill>
                <a:srgbClr val="FFFFFF"/>
              </a:solidFill>
            </a:endParaRPr>
          </a:p>
        </p:txBody>
      </p:sp>
      <p:sp>
        <p:nvSpPr>
          <p:cNvPr id="3" name="Subtitle 2"/>
          <p:cNvSpPr>
            <a:spLocks noGrp="1"/>
          </p:cNvSpPr>
          <p:nvPr>
            <p:ph type="subTitle" idx="1"/>
          </p:nvPr>
        </p:nvSpPr>
        <p:spPr>
          <a:xfrm>
            <a:off x="1058862" y="5915260"/>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en-US" sz="2000">
                <a:solidFill>
                  <a:srgbClr val="FFFFFF"/>
                </a:solidFill>
                <a:ea typeface="Calibri"/>
                <a:cs typeface="Calibri"/>
              </a:rPr>
              <a:t>Thoughts and Prayers </a:t>
            </a:r>
          </a:p>
          <a:p>
            <a:r>
              <a:rPr lang="en-US" sz="2000">
                <a:solidFill>
                  <a:srgbClr val="FFFFFF"/>
                </a:solidFill>
                <a:ea typeface="Calibri"/>
                <a:cs typeface="Calibri"/>
              </a:rPr>
              <a:t>Monday 11th March – Friday 15th March</a:t>
            </a:r>
          </a:p>
        </p:txBody>
      </p:sp>
    </p:spTree>
    <p:extLst>
      <p:ext uri="{BB962C8B-B14F-4D97-AF65-F5344CB8AC3E}">
        <p14:creationId xmlns:p14="http://schemas.microsoft.com/office/powerpoint/2010/main" val="3224141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A moon reflecting in water&#10;&#10;Description automatically generated">
            <a:extLst>
              <a:ext uri="{FF2B5EF4-FFF2-40B4-BE49-F238E27FC236}">
                <a16:creationId xmlns:a16="http://schemas.microsoft.com/office/drawing/2014/main" id="{DB311FCF-8B25-50FA-4D44-79EB692CB5FB}"/>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420167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mirror with a gold frame&#10;&#10;Description automatically generated">
            <a:extLst>
              <a:ext uri="{FF2B5EF4-FFF2-40B4-BE49-F238E27FC236}">
                <a16:creationId xmlns:a16="http://schemas.microsoft.com/office/drawing/2014/main" id="{6EEFADB5-38C5-23FC-37DA-A64649734E63}"/>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900821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DAA07-282B-7B34-6605-B71636D4EBAB}"/>
              </a:ext>
            </a:extLst>
          </p:cNvPr>
          <p:cNvSpPr>
            <a:spLocks noGrp="1"/>
          </p:cNvSpPr>
          <p:nvPr>
            <p:ph type="title"/>
          </p:nvPr>
        </p:nvSpPr>
        <p:spPr>
          <a:xfrm>
            <a:off x="838200" y="365125"/>
            <a:ext cx="10515600" cy="1306443"/>
          </a:xfrm>
        </p:spPr>
        <p:txBody>
          <a:bodyPr>
            <a:normAutofit/>
          </a:bodyPr>
          <a:lstStyle/>
          <a:p>
            <a:r>
              <a:rPr lang="en-US" sz="4000" dirty="0">
                <a:latin typeface="Mystical Woods Rough Script"/>
                <a:ea typeface="Calibri Light"/>
                <a:cs typeface="Calibri Light"/>
              </a:rPr>
              <a:t>Let Us Pray</a:t>
            </a:r>
            <a:endParaRPr lang="en-US" sz="4000" dirty="0">
              <a:latin typeface="Mystical Woods Rough Script"/>
            </a:endParaRPr>
          </a:p>
        </p:txBody>
      </p:sp>
      <p:sp>
        <p:nvSpPr>
          <p:cNvPr id="3" name="Content Placeholder 2">
            <a:extLst>
              <a:ext uri="{FF2B5EF4-FFF2-40B4-BE49-F238E27FC236}">
                <a16:creationId xmlns:a16="http://schemas.microsoft.com/office/drawing/2014/main" id="{78D9413C-8B77-B73F-D993-A5FD06AFB777}"/>
              </a:ext>
            </a:extLst>
          </p:cNvPr>
          <p:cNvSpPr>
            <a:spLocks noGrp="1"/>
          </p:cNvSpPr>
          <p:nvPr>
            <p:ph idx="1"/>
          </p:nvPr>
        </p:nvSpPr>
        <p:spPr>
          <a:xfrm>
            <a:off x="838200" y="1825625"/>
            <a:ext cx="4152774" cy="4303464"/>
          </a:xfrm>
        </p:spPr>
        <p:txBody>
          <a:bodyPr vert="horz" lIns="91440" tIns="45720" rIns="91440" bIns="45720" rtlCol="0" anchor="t">
            <a:normAutofit/>
          </a:bodyPr>
          <a:lstStyle/>
          <a:p>
            <a:pPr marL="0" indent="0">
              <a:buNone/>
            </a:pPr>
            <a:r>
              <a:rPr lang="en-US" sz="1200" b="1" dirty="0">
                <a:ea typeface="+mn-lt"/>
                <a:cs typeface="+mn-lt"/>
              </a:rPr>
              <a:t>Dear Lord,</a:t>
            </a:r>
            <a:endParaRPr lang="en-US" sz="1200">
              <a:ea typeface="Calibri" panose="020F0502020204030204"/>
              <a:cs typeface="Calibri" panose="020F0502020204030204"/>
            </a:endParaRPr>
          </a:p>
          <a:p>
            <a:pPr marL="0" indent="0">
              <a:buNone/>
            </a:pPr>
            <a:r>
              <a:rPr lang="en-US" sz="1200" b="1" dirty="0">
                <a:ea typeface="+mn-lt"/>
                <a:cs typeface="+mn-lt"/>
              </a:rPr>
              <a:t>Thank you that your love is so personal, that you created me, and that there is only one of me. You set your eyes on me from the beginning. You created me with a purpose and you promise to work out all the plans you have for my life.</a:t>
            </a:r>
            <a:endParaRPr lang="en-US" sz="1200">
              <a:ea typeface="Calibri" panose="020F0502020204030204"/>
              <a:cs typeface="Calibri" panose="020F0502020204030204"/>
            </a:endParaRPr>
          </a:p>
          <a:p>
            <a:pPr marL="0" indent="0">
              <a:buNone/>
            </a:pPr>
            <a:r>
              <a:rPr lang="en-US" sz="1200" b="1" dirty="0">
                <a:ea typeface="+mn-lt"/>
                <a:cs typeface="+mn-lt"/>
              </a:rPr>
              <a:t>Thank you that you are a faithful God. That all throughout Scripture, time, and time again, you showed your faithful love to your people. Lord, remind me in moments of doubt, that you will never abandon me, for I am your unique workmanship. I am yours. I am your creation.</a:t>
            </a:r>
            <a:endParaRPr lang="en-US" sz="1200">
              <a:ea typeface="Calibri" panose="020F0502020204030204"/>
              <a:cs typeface="Calibri" panose="020F0502020204030204"/>
            </a:endParaRPr>
          </a:p>
          <a:p>
            <a:pPr marL="0" indent="0">
              <a:buNone/>
            </a:pPr>
            <a:r>
              <a:rPr lang="en-US" sz="1200" b="1" dirty="0">
                <a:ea typeface="+mn-lt"/>
                <a:cs typeface="+mn-lt"/>
              </a:rPr>
              <a:t>Lord, help me to not compare myself to others. You created me, just as I am, and you view me as your masterpiece. </a:t>
            </a:r>
            <a:endParaRPr lang="en-US" sz="1200">
              <a:ea typeface="+mn-lt"/>
              <a:cs typeface="+mn-lt"/>
            </a:endParaRPr>
          </a:p>
          <a:p>
            <a:pPr marL="0" indent="0">
              <a:buNone/>
            </a:pPr>
            <a:r>
              <a:rPr lang="en-US" sz="1200" b="1" dirty="0">
                <a:ea typeface="+mn-lt"/>
                <a:cs typeface="+mn-lt"/>
              </a:rPr>
              <a:t>Help me to see myself the way that you see me, not as the world sees me. </a:t>
            </a:r>
            <a:endParaRPr lang="en-US" sz="1200">
              <a:ea typeface="+mn-lt"/>
              <a:cs typeface="+mn-lt"/>
            </a:endParaRPr>
          </a:p>
          <a:p>
            <a:pPr marL="0" indent="0">
              <a:buNone/>
            </a:pPr>
            <a:r>
              <a:rPr lang="en-US" sz="1200" b="1" dirty="0">
                <a:ea typeface="+mn-lt"/>
                <a:cs typeface="+mn-lt"/>
              </a:rPr>
              <a:t>Remind me that you have given me everything I need to work out the plans you have set before me. Help me remember that if you have called me to it, you have also equipped me for it.</a:t>
            </a:r>
            <a:endParaRPr lang="en-US" sz="1200">
              <a:ea typeface="Calibri"/>
              <a:cs typeface="Calibri"/>
            </a:endParaRPr>
          </a:p>
          <a:p>
            <a:pPr marL="0" indent="0">
              <a:buNone/>
            </a:pPr>
            <a:r>
              <a:rPr lang="en-US" sz="1200" b="1" dirty="0">
                <a:ea typeface="Calibri"/>
                <a:cs typeface="Calibri"/>
              </a:rPr>
              <a:t>In Your loving name</a:t>
            </a:r>
          </a:p>
          <a:p>
            <a:pPr marL="0" indent="0">
              <a:buNone/>
            </a:pPr>
            <a:r>
              <a:rPr lang="en-US" sz="1200" b="1" dirty="0">
                <a:ea typeface="Calibri"/>
                <a:cs typeface="Calibri"/>
              </a:rPr>
              <a:t>Amen</a:t>
            </a:r>
          </a:p>
          <a:p>
            <a:endParaRPr lang="en-US" sz="1100">
              <a:ea typeface="Calibri"/>
              <a:cs typeface="Calibri"/>
            </a:endParaRPr>
          </a:p>
        </p:txBody>
      </p:sp>
      <p:pic>
        <p:nvPicPr>
          <p:cNvPr id="4" name="Picture 3" descr="Our Father (The Lord's Prayer) - Jen Norton Art Studio">
            <a:extLst>
              <a:ext uri="{FF2B5EF4-FFF2-40B4-BE49-F238E27FC236}">
                <a16:creationId xmlns:a16="http://schemas.microsoft.com/office/drawing/2014/main" id="{6403C401-AF60-BF85-2F52-A36CD79B90C2}"/>
              </a:ext>
            </a:extLst>
          </p:cNvPr>
          <p:cNvPicPr>
            <a:picLocks noChangeAspect="1"/>
          </p:cNvPicPr>
          <p:nvPr/>
        </p:nvPicPr>
        <p:blipFill rotWithShape="1">
          <a:blip r:embed="rId2"/>
          <a:srcRect l="15014" r="2029" b="-1"/>
          <a:stretch/>
        </p:blipFill>
        <p:spPr>
          <a:xfrm>
            <a:off x="5183500" y="1904282"/>
            <a:ext cx="6170299" cy="4224808"/>
          </a:xfrm>
          <a:prstGeom prst="rect">
            <a:avLst/>
          </a:prstGeom>
        </p:spPr>
      </p:pic>
    </p:spTree>
    <p:extLst>
      <p:ext uri="{BB962C8B-B14F-4D97-AF65-F5344CB8AC3E}">
        <p14:creationId xmlns:p14="http://schemas.microsoft.com/office/powerpoint/2010/main" val="272802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538" y="313976"/>
            <a:ext cx="11383347" cy="6124145"/>
          </a:xfrm>
          <a:prstGeom prst="rect">
            <a:avLst/>
          </a:prstGeom>
          <a:solidFill>
            <a:srgbClr val="7030A0"/>
          </a:solidFill>
        </p:spPr>
      </p:pic>
      <p:sp>
        <p:nvSpPr>
          <p:cNvPr id="3" name="Title 1"/>
          <p:cNvSpPr txBox="1">
            <a:spLocks/>
          </p:cNvSpPr>
          <p:nvPr/>
        </p:nvSpPr>
        <p:spPr>
          <a:xfrm>
            <a:off x="438539" y="313977"/>
            <a:ext cx="11383346" cy="1269122"/>
          </a:xfrm>
          <a:prstGeom prst="rect">
            <a:avLst/>
          </a:prstGeom>
          <a:solidFill>
            <a:schemeClr val="bg1">
              <a:alpha val="9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7200" b="0" i="0" u="none" strike="noStrike" kern="1200" cap="none" spc="0" normalizeH="0" baseline="0" noProof="0">
                <a:ln>
                  <a:noFill/>
                </a:ln>
                <a:solidFill>
                  <a:srgbClr val="FF0066"/>
                </a:solidFill>
                <a:effectLst/>
                <a:uLnTx/>
                <a:uFillTx/>
                <a:latin typeface="+mn-lt"/>
                <a:ea typeface="+mj-ea"/>
                <a:cs typeface="+mj-cs"/>
              </a:rPr>
              <a:t>F</a:t>
            </a:r>
            <a:r>
              <a:rPr kumimoji="0" lang="en-GB" sz="7200" b="0" i="0" u="none" strike="noStrike" kern="1200" cap="none" spc="0" normalizeH="0" baseline="0" noProof="0">
                <a:ln>
                  <a:noFill/>
                </a:ln>
                <a:solidFill>
                  <a:srgbClr val="70AD47"/>
                </a:solidFill>
                <a:effectLst/>
                <a:uLnTx/>
                <a:uFillTx/>
                <a:latin typeface="+mn-lt"/>
                <a:ea typeface="+mj-ea"/>
                <a:cs typeface="+mj-cs"/>
              </a:rPr>
              <a:t>r</a:t>
            </a:r>
            <a:r>
              <a:rPr kumimoji="0" lang="en-GB" sz="7200" b="0" i="0" u="none" strike="noStrike" kern="1200" cap="none" spc="0" normalizeH="0" baseline="0" noProof="0">
                <a:ln>
                  <a:noFill/>
                </a:ln>
                <a:solidFill>
                  <a:srgbClr val="FF0000"/>
                </a:solidFill>
                <a:effectLst/>
                <a:uLnTx/>
                <a:uFillTx/>
                <a:latin typeface="+mn-lt"/>
                <a:ea typeface="+mj-ea"/>
                <a:cs typeface="+mj-cs"/>
              </a:rPr>
              <a:t>i</a:t>
            </a:r>
            <a:r>
              <a:rPr kumimoji="0" lang="en-GB" sz="7200" b="0" i="0" u="none" strike="noStrike" kern="1200" cap="none" spc="0" normalizeH="0" baseline="0" noProof="0">
                <a:ln>
                  <a:noFill/>
                </a:ln>
                <a:solidFill>
                  <a:srgbClr val="FFC000"/>
                </a:solidFill>
                <a:effectLst/>
                <a:uLnTx/>
                <a:uFillTx/>
                <a:latin typeface="+mn-lt"/>
                <a:ea typeface="+mj-ea"/>
                <a:cs typeface="+mj-cs"/>
              </a:rPr>
              <a:t>d</a:t>
            </a:r>
            <a:r>
              <a:rPr kumimoji="0" lang="en-GB" sz="7200" b="0" i="0" u="none" strike="noStrike" kern="1200" cap="none" spc="0" normalizeH="0" baseline="0" noProof="0">
                <a:ln>
                  <a:noFill/>
                </a:ln>
                <a:solidFill>
                  <a:srgbClr val="009999"/>
                </a:solidFill>
                <a:effectLst/>
                <a:uLnTx/>
                <a:uFillTx/>
                <a:latin typeface="+mn-lt"/>
                <a:ea typeface="+mj-ea"/>
                <a:cs typeface="+mj-cs"/>
              </a:rPr>
              <a:t>a</a:t>
            </a:r>
            <a:r>
              <a:rPr kumimoji="0" lang="en-GB" sz="7200" b="0" i="0" u="none" strike="noStrike" kern="1200" cap="none" spc="0" normalizeH="0" baseline="0" noProof="0">
                <a:ln>
                  <a:noFill/>
                </a:ln>
                <a:solidFill>
                  <a:srgbClr val="7030A0"/>
                </a:solidFill>
                <a:effectLst/>
                <a:uLnTx/>
                <a:uFillTx/>
                <a:latin typeface="+mn-lt"/>
                <a:ea typeface="+mj-ea"/>
                <a:cs typeface="+mj-cs"/>
              </a:rPr>
              <a:t>y</a:t>
            </a:r>
            <a:r>
              <a:rPr kumimoji="0" lang="en-GB" sz="7200" b="0" i="0" u="none" strike="noStrike" kern="1200" cap="none" spc="0" normalizeH="0" baseline="0" noProof="0">
                <a:ln>
                  <a:noFill/>
                </a:ln>
                <a:solidFill>
                  <a:prstClr val="black"/>
                </a:solidFill>
                <a:effectLst/>
                <a:uLnTx/>
                <a:uFillTx/>
                <a:latin typeface="+mn-lt"/>
                <a:ea typeface="+mj-ea"/>
                <a:cs typeface="+mj-cs"/>
              </a:rPr>
              <a:t> </a:t>
            </a:r>
            <a:r>
              <a:rPr kumimoji="0" lang="en-GB" sz="7200" b="0" i="0" u="none" strike="noStrike" kern="1200" cap="none" spc="0" normalizeH="0" baseline="0" noProof="0">
                <a:ln>
                  <a:noFill/>
                </a:ln>
                <a:solidFill>
                  <a:srgbClr val="002060"/>
                </a:solidFill>
                <a:effectLst/>
                <a:uLnTx/>
                <a:uFillTx/>
                <a:latin typeface="+mn-lt"/>
                <a:ea typeface="+mj-ea"/>
                <a:cs typeface="+mj-cs"/>
              </a:rPr>
              <a:t>M</a:t>
            </a:r>
            <a:r>
              <a:rPr kumimoji="0" lang="en-GB" sz="7200" b="0" i="0" u="none" strike="noStrike" kern="1200" cap="none" spc="0" normalizeH="0" baseline="0" noProof="0">
                <a:ln>
                  <a:noFill/>
                </a:ln>
                <a:solidFill>
                  <a:srgbClr val="FF0066"/>
                </a:solidFill>
                <a:effectLst/>
                <a:uLnTx/>
                <a:uFillTx/>
                <a:latin typeface="+mn-lt"/>
                <a:ea typeface="+mj-ea"/>
                <a:cs typeface="+mj-cs"/>
              </a:rPr>
              <a:t>a</a:t>
            </a:r>
            <a:r>
              <a:rPr kumimoji="0" lang="en-GB" sz="7200" b="0" i="0" u="none" strike="noStrike" kern="1200" cap="none" spc="0" normalizeH="0" baseline="0" noProof="0">
                <a:ln>
                  <a:noFill/>
                </a:ln>
                <a:solidFill>
                  <a:srgbClr val="70AD47"/>
                </a:solidFill>
                <a:effectLst/>
                <a:uLnTx/>
                <a:uFillTx/>
                <a:latin typeface="+mn-lt"/>
                <a:ea typeface="+mj-ea"/>
                <a:cs typeface="+mj-cs"/>
              </a:rPr>
              <a:t>s</a:t>
            </a:r>
            <a:r>
              <a:rPr kumimoji="0" lang="en-GB" sz="7200" b="0" i="0" u="none" strike="noStrike" kern="1200" cap="none" spc="0" normalizeH="0" baseline="0" noProof="0">
                <a:ln>
                  <a:noFill/>
                </a:ln>
                <a:solidFill>
                  <a:srgbClr val="FFC000"/>
                </a:solidFill>
                <a:effectLst/>
                <a:uLnTx/>
                <a:uFillTx/>
                <a:latin typeface="+mn-lt"/>
                <a:ea typeface="+mj-ea"/>
                <a:cs typeface="+mj-cs"/>
              </a:rPr>
              <a:t>s</a:t>
            </a:r>
          </a:p>
        </p:txBody>
      </p:sp>
      <p:sp>
        <p:nvSpPr>
          <p:cNvPr id="4" name="Content Placeholder 2"/>
          <p:cNvSpPr txBox="1">
            <a:spLocks/>
          </p:cNvSpPr>
          <p:nvPr/>
        </p:nvSpPr>
        <p:spPr>
          <a:xfrm>
            <a:off x="438538" y="1889258"/>
            <a:ext cx="11383347" cy="4351338"/>
          </a:xfrm>
          <a:prstGeom prst="rect">
            <a:avLst/>
          </a:prstGeom>
          <a:solidFill>
            <a:schemeClr val="accent6">
              <a:lumMod val="20000"/>
              <a:lumOff val="80000"/>
              <a:alpha val="92000"/>
            </a:schemeClr>
          </a:solidFill>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effectLst/>
                <a:uLnTx/>
                <a:uFillTx/>
              </a:rPr>
              <a:t>Who?</a:t>
            </a:r>
          </a:p>
          <a:p>
            <a:pPr marL="0" indent="0">
              <a:buNone/>
              <a:defRPr/>
            </a:pPr>
            <a:r>
              <a:rPr kumimoji="0" lang="en-GB" sz="2800" b="0" i="0" u="none" strike="noStrike" kern="1200" cap="none" spc="0" normalizeH="0" baseline="0" noProof="0">
                <a:ln>
                  <a:noFill/>
                </a:ln>
                <a:solidFill>
                  <a:srgbClr val="7030A0"/>
                </a:solidFill>
                <a:effectLst/>
                <a:uLnTx/>
                <a:uFillTx/>
              </a:rPr>
              <a:t>Mass this week will be led by </a:t>
            </a:r>
            <a:r>
              <a:rPr lang="en-GB">
                <a:solidFill>
                  <a:srgbClr val="7030A0"/>
                </a:solidFill>
              </a:rPr>
              <a:t>8S</a:t>
            </a:r>
            <a:endParaRPr lang="en-GB" sz="2800" b="0" i="0" u="none" strike="noStrike" kern="1200" cap="none" spc="0" normalizeH="0" baseline="0" noProof="0">
              <a:ln>
                <a:noFill/>
              </a:ln>
              <a:solidFill>
                <a:srgbClr val="7030A0"/>
              </a:solidFill>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white"/>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effectLst/>
                <a:uLnTx/>
                <a:uFillTx/>
                <a:ea typeface="+mn-ea"/>
                <a:cs typeface="+mn-cs"/>
              </a:rPr>
              <a:t>When?</a:t>
            </a:r>
            <a:endParaRPr lang="en-GB" sz="2800" b="0" i="0" u="none" strike="noStrike" kern="1200" cap="none" spc="0" normalizeH="0" baseline="0" noProof="0">
              <a:ln>
                <a:noFill/>
              </a:ln>
              <a:effectLst/>
              <a:uLnTx/>
              <a:uFillTx/>
              <a:cs typeface="Calibri"/>
            </a:endParaRPr>
          </a:p>
          <a:p>
            <a:pPr marL="0" indent="0">
              <a:buNone/>
              <a:defRPr/>
            </a:pPr>
            <a:r>
              <a:rPr kumimoji="0" lang="en-GB" sz="2800" b="0" i="0" u="none" strike="noStrike" kern="1200" cap="none" spc="0" normalizeH="0" baseline="0" noProof="0">
                <a:ln>
                  <a:noFill/>
                </a:ln>
                <a:solidFill>
                  <a:srgbClr val="7030A0"/>
                </a:solidFill>
                <a:effectLst/>
                <a:uLnTx/>
                <a:uFillTx/>
                <a:ea typeface="+mn-ea"/>
                <a:cs typeface="+mn-cs"/>
              </a:rPr>
              <a:t>Friday Morning at 8.20am</a:t>
            </a:r>
            <a:r>
              <a:rPr lang="en-GB">
                <a:solidFill>
                  <a:srgbClr val="7030A0"/>
                </a:solidFill>
              </a:rPr>
              <a:t> </a:t>
            </a:r>
            <a:endParaRPr lang="en-GB" sz="2800" b="0" i="0" u="none" strike="noStrike" kern="1200" cap="none" spc="0" normalizeH="0" baseline="0" noProof="0">
              <a:ln>
                <a:noFill/>
              </a:ln>
              <a:solidFill>
                <a:srgbClr val="7030A0"/>
              </a:solidFill>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white"/>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effectLst/>
                <a:uLnTx/>
                <a:uFillTx/>
                <a:ea typeface="+mn-ea"/>
                <a:cs typeface="+mn-cs"/>
              </a:rPr>
              <a:t>Where?</a:t>
            </a:r>
            <a:endParaRPr lang="en-GB" sz="2800" b="0" i="0" u="none" strike="noStrike" kern="1200" cap="none" spc="0" normalizeH="0" baseline="0" noProof="0">
              <a:ln>
                <a:noFill/>
              </a:ln>
              <a:effectLst/>
              <a:uLnTx/>
              <a:uFillTx/>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7030A0"/>
                </a:solidFill>
                <a:effectLst/>
                <a:uLnTx/>
                <a:uFillTx/>
                <a:ea typeface="+mn-ea"/>
                <a:cs typeface="+mn-cs"/>
              </a:rPr>
              <a:t>In the School Chapel. See you there!</a:t>
            </a:r>
            <a:endParaRPr lang="en-GB" sz="2800" b="0" i="0" u="none" strike="noStrike" kern="1200" cap="none" spc="0" normalizeH="0" baseline="0" noProof="0">
              <a:ln>
                <a:noFill/>
              </a:ln>
              <a:solidFill>
                <a:srgbClr val="7030A0"/>
              </a:solidFill>
              <a:effectLst/>
              <a:uLnTx/>
              <a:uFillTx/>
              <a:cs typeface="Calibri"/>
            </a:endParaRPr>
          </a:p>
        </p:txBody>
      </p:sp>
      <p:sp>
        <p:nvSpPr>
          <p:cNvPr id="5" name="TextBox 4">
            <a:extLst>
              <a:ext uri="{FF2B5EF4-FFF2-40B4-BE49-F238E27FC236}">
                <a16:creationId xmlns:a16="http://schemas.microsoft.com/office/drawing/2014/main" id="{DE1C7F65-56A5-429D-8395-045267966A57}"/>
              </a:ext>
            </a:extLst>
          </p:cNvPr>
          <p:cNvSpPr txBox="1"/>
          <p:nvPr/>
        </p:nvSpPr>
        <p:spPr>
          <a:xfrm rot="706624">
            <a:off x="7052390" y="3010341"/>
            <a:ext cx="4535978" cy="46166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ea typeface="+mn-ea"/>
                <a:cs typeface="+mn-cs"/>
              </a:rPr>
              <a:t>ALL ARE MOST WELCOME.</a:t>
            </a:r>
          </a:p>
        </p:txBody>
      </p:sp>
      <p:sp>
        <p:nvSpPr>
          <p:cNvPr id="7" name="TextBox 6">
            <a:extLst>
              <a:ext uri="{FF2B5EF4-FFF2-40B4-BE49-F238E27FC236}">
                <a16:creationId xmlns:a16="http://schemas.microsoft.com/office/drawing/2014/main" id="{DE1C7F65-56A5-429D-8395-045267966A57}"/>
              </a:ext>
            </a:extLst>
          </p:cNvPr>
          <p:cNvSpPr txBox="1"/>
          <p:nvPr/>
        </p:nvSpPr>
        <p:spPr>
          <a:xfrm rot="21205681">
            <a:off x="4967204" y="4222666"/>
            <a:ext cx="5160998"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ED7D31"/>
                </a:solidFill>
                <a:effectLst/>
                <a:uLnTx/>
                <a:uFillTx/>
                <a:ea typeface="+mn-ea"/>
                <a:cs typeface="+mn-cs"/>
              </a:rPr>
              <a:t>ALL WORDS ARE DISPLAYED ON THE SCREEN.</a:t>
            </a:r>
          </a:p>
        </p:txBody>
      </p:sp>
    </p:spTree>
    <p:extLst>
      <p:ext uri="{BB962C8B-B14F-4D97-AF65-F5344CB8AC3E}">
        <p14:creationId xmlns:p14="http://schemas.microsoft.com/office/powerpoint/2010/main" val="154374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remium Photo | Painter mixing oil paint on palette with brush">
            <a:extLst>
              <a:ext uri="{FF2B5EF4-FFF2-40B4-BE49-F238E27FC236}">
                <a16:creationId xmlns:a16="http://schemas.microsoft.com/office/drawing/2014/main" id="{45A68DB7-D17E-E736-F039-336244F76E97}"/>
              </a:ext>
            </a:extLst>
          </p:cNvPr>
          <p:cNvPicPr>
            <a:picLocks noChangeAspect="1"/>
          </p:cNvPicPr>
          <p:nvPr/>
        </p:nvPicPr>
        <p:blipFill rotWithShape="1">
          <a:blip r:embed="rId2"/>
          <a:srcRect t="1541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66388" y="227174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ea typeface="Calibri Light"/>
                <a:cs typeface="Calibri Light"/>
              </a:rPr>
              <a:t>Works of Art</a:t>
            </a:r>
            <a:endParaRPr lang="en-US" sz="5200">
              <a:solidFill>
                <a:srgbClr val="FFFFFF"/>
              </a:solidFill>
            </a:endParaRPr>
          </a:p>
        </p:txBody>
      </p:sp>
      <p:sp>
        <p:nvSpPr>
          <p:cNvPr id="3" name="Subtitle 2"/>
          <p:cNvSpPr>
            <a:spLocks noGrp="1"/>
          </p:cNvSpPr>
          <p:nvPr>
            <p:ph type="subTitle" idx="1"/>
          </p:nvPr>
        </p:nvSpPr>
        <p:spPr>
          <a:xfrm>
            <a:off x="1058862" y="5915260"/>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en-US" sz="2000">
                <a:solidFill>
                  <a:srgbClr val="FFFFFF"/>
                </a:solidFill>
                <a:ea typeface="Calibri"/>
                <a:cs typeface="Calibri"/>
              </a:rPr>
              <a:t>Thoughts and Prayers </a:t>
            </a:r>
          </a:p>
          <a:p>
            <a:r>
              <a:rPr lang="en-US" sz="2000">
                <a:solidFill>
                  <a:srgbClr val="FFFFFF"/>
                </a:solidFill>
                <a:ea typeface="Calibri"/>
                <a:cs typeface="Calibri"/>
              </a:rPr>
              <a:t>Monday 11th March – Friday 15th March</a:t>
            </a:r>
          </a:p>
        </p:txBody>
      </p:sp>
    </p:spTree>
    <p:extLst>
      <p:ext uri="{BB962C8B-B14F-4D97-AF65-F5344CB8AC3E}">
        <p14:creationId xmlns:p14="http://schemas.microsoft.com/office/powerpoint/2010/main" val="42720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The Importance of Art - Tarrant County College">
            <a:extLst>
              <a:ext uri="{FF2B5EF4-FFF2-40B4-BE49-F238E27FC236}">
                <a16:creationId xmlns:a16="http://schemas.microsoft.com/office/drawing/2014/main" id="{7A5DD635-56BC-51FF-52BB-4A742028DB5D}"/>
              </a:ext>
            </a:extLst>
          </p:cNvPr>
          <p:cNvPicPr>
            <a:picLocks noChangeAspect="1"/>
          </p:cNvPicPr>
          <p:nvPr/>
        </p:nvPicPr>
        <p:blipFill rotWithShape="1">
          <a:blip r:embed="rId2"/>
          <a:srcRect r="6649"/>
          <a:stretch/>
        </p:blipFill>
        <p:spPr>
          <a:xfrm>
            <a:off x="1654417" y="228600"/>
            <a:ext cx="8806965" cy="4953000"/>
          </a:xfrm>
          <a:prstGeom prst="rect">
            <a:avLst/>
          </a:prstGeom>
        </p:spPr>
      </p:pic>
      <p:sp>
        <p:nvSpPr>
          <p:cNvPr id="5" name="Oval 4">
            <a:extLst>
              <a:ext uri="{FF2B5EF4-FFF2-40B4-BE49-F238E27FC236}">
                <a16:creationId xmlns:a16="http://schemas.microsoft.com/office/drawing/2014/main" id="{E5E4F6D3-08A0-B40D-1A98-E8E806A29B9F}"/>
              </a:ext>
            </a:extLst>
          </p:cNvPr>
          <p:cNvSpPr/>
          <p:nvPr/>
        </p:nvSpPr>
        <p:spPr>
          <a:xfrm rot="20880000">
            <a:off x="216394" y="3885037"/>
            <a:ext cx="2887716" cy="2409259"/>
          </a:xfrm>
          <a:prstGeom prst="ellipse">
            <a:avLst/>
          </a:prstGeom>
          <a:solidFill>
            <a:srgbClr val="F01A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D0D0D"/>
                </a:solidFill>
                <a:ea typeface="+mn-lt"/>
                <a:cs typeface="+mn-lt"/>
              </a:rPr>
              <a:t>Art serves as a powerful means of self-expression, allowing individuals to convey their thoughts, emotions, and experiences in unique and creative ways.</a:t>
            </a:r>
            <a:endParaRPr lang="en-US" sz="1400">
              <a:ea typeface="Calibri"/>
              <a:cs typeface="Calibri"/>
            </a:endParaRPr>
          </a:p>
        </p:txBody>
      </p:sp>
      <p:sp>
        <p:nvSpPr>
          <p:cNvPr id="7" name="Oval 6">
            <a:extLst>
              <a:ext uri="{FF2B5EF4-FFF2-40B4-BE49-F238E27FC236}">
                <a16:creationId xmlns:a16="http://schemas.microsoft.com/office/drawing/2014/main" id="{2BC00266-B1EA-5F0B-51E4-CDE3B5C892D6}"/>
              </a:ext>
            </a:extLst>
          </p:cNvPr>
          <p:cNvSpPr/>
          <p:nvPr/>
        </p:nvSpPr>
        <p:spPr>
          <a:xfrm rot="20880000">
            <a:off x="3007809" y="3893081"/>
            <a:ext cx="2949499" cy="2398962"/>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0D0D0D"/>
                </a:solidFill>
                <a:ea typeface="+mn-lt"/>
                <a:cs typeface="+mn-lt"/>
              </a:rPr>
              <a:t>Engaging with art stimulates creativity and fosters innovation. Artists often push boundaries, challenge conventions, and explore new techniques, materials, and concepts.</a:t>
            </a:r>
            <a:endParaRPr lang="en-US" sz="1400"/>
          </a:p>
        </p:txBody>
      </p:sp>
      <p:sp>
        <p:nvSpPr>
          <p:cNvPr id="11" name="Oval 10">
            <a:extLst>
              <a:ext uri="{FF2B5EF4-FFF2-40B4-BE49-F238E27FC236}">
                <a16:creationId xmlns:a16="http://schemas.microsoft.com/office/drawing/2014/main" id="{9F42BBF2-6B60-94D4-BCE0-A463F14C8812}"/>
              </a:ext>
            </a:extLst>
          </p:cNvPr>
          <p:cNvSpPr/>
          <p:nvPr/>
        </p:nvSpPr>
        <p:spPr>
          <a:xfrm rot="20880000">
            <a:off x="5866470" y="3891335"/>
            <a:ext cx="2959797" cy="2460745"/>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0D0D0D"/>
                </a:solidFill>
                <a:ea typeface="+mn-lt"/>
                <a:cs typeface="+mn-lt"/>
              </a:rPr>
              <a:t>Art has the ability to evoke a wide range of emotions. By engaging with art, we can develop empathy, compassion, and a deeper understanding of themselves and the world around them.</a:t>
            </a:r>
            <a:endParaRPr lang="en-US" sz="1400">
              <a:ea typeface="Calibri"/>
              <a:cs typeface="Calibri"/>
            </a:endParaRPr>
          </a:p>
        </p:txBody>
      </p:sp>
      <p:sp>
        <p:nvSpPr>
          <p:cNvPr id="13" name="Oval 12">
            <a:extLst>
              <a:ext uri="{FF2B5EF4-FFF2-40B4-BE49-F238E27FC236}">
                <a16:creationId xmlns:a16="http://schemas.microsoft.com/office/drawing/2014/main" id="{7C0E3215-66DA-9522-E328-137115703F73}"/>
              </a:ext>
            </a:extLst>
          </p:cNvPr>
          <p:cNvSpPr/>
          <p:nvPr/>
        </p:nvSpPr>
        <p:spPr>
          <a:xfrm rot="20880000">
            <a:off x="8674878" y="3901922"/>
            <a:ext cx="2908311" cy="2450447"/>
          </a:xfrm>
          <a:prstGeom prst="ellipse">
            <a:avLst/>
          </a:prstGeom>
          <a:solidFill>
            <a:srgbClr val="F06B0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0D0D0D"/>
                </a:solidFill>
                <a:ea typeface="+mn-lt"/>
                <a:cs typeface="+mn-lt"/>
              </a:rPr>
              <a:t>Art serves as a record of human history and culture, Through paintings, sculptures, literature, music, and other forms, we can learn about the beliefs, values, traditions, and experiences of past and present societies</a:t>
            </a:r>
            <a:endParaRPr lang="en-US" sz="1400">
              <a:ea typeface="Calibri"/>
              <a:cs typeface="Calibri"/>
            </a:endParaRPr>
          </a:p>
        </p:txBody>
      </p:sp>
    </p:spTree>
    <p:extLst>
      <p:ext uri="{BB962C8B-B14F-4D97-AF65-F5344CB8AC3E}">
        <p14:creationId xmlns:p14="http://schemas.microsoft.com/office/powerpoint/2010/main" val="265378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8196-59B7-36B9-040A-D0514E5FDD77}"/>
              </a:ext>
            </a:extLst>
          </p:cNvPr>
          <p:cNvSpPr>
            <a:spLocks noGrp="1"/>
          </p:cNvSpPr>
          <p:nvPr>
            <p:ph type="title"/>
          </p:nvPr>
        </p:nvSpPr>
        <p:spPr>
          <a:xfrm>
            <a:off x="704209" y="635069"/>
            <a:ext cx="4509236" cy="1139139"/>
          </a:xfrm>
        </p:spPr>
        <p:txBody>
          <a:bodyPr>
            <a:normAutofit/>
          </a:bodyPr>
          <a:lstStyle/>
          <a:p>
            <a:r>
              <a:rPr lang="en-US" sz="3600">
                <a:latin typeface="Mystical Woods Rough Script"/>
                <a:ea typeface="Calibri Light"/>
                <a:cs typeface="Calibri Light"/>
              </a:rPr>
              <a:t>In pairs</a:t>
            </a:r>
            <a:endParaRPr lang="en-US" sz="3600">
              <a:latin typeface="Mystical Woods Rough Script"/>
            </a:endParaRPr>
          </a:p>
        </p:txBody>
      </p:sp>
      <p:sp>
        <p:nvSpPr>
          <p:cNvPr id="3" name="Content Placeholder 2">
            <a:extLst>
              <a:ext uri="{FF2B5EF4-FFF2-40B4-BE49-F238E27FC236}">
                <a16:creationId xmlns:a16="http://schemas.microsoft.com/office/drawing/2014/main" id="{EB5193C6-9DAF-69F8-0D47-41ACAC4F87B0}"/>
              </a:ext>
            </a:extLst>
          </p:cNvPr>
          <p:cNvSpPr>
            <a:spLocks noGrp="1"/>
          </p:cNvSpPr>
          <p:nvPr>
            <p:ph idx="1"/>
          </p:nvPr>
        </p:nvSpPr>
        <p:spPr>
          <a:xfrm>
            <a:off x="720992" y="1941362"/>
            <a:ext cx="4492454" cy="2419097"/>
          </a:xfrm>
        </p:spPr>
        <p:txBody>
          <a:bodyPr vert="horz" lIns="91440" tIns="45720" rIns="91440" bIns="45720" rtlCol="0" anchor="t">
            <a:normAutofit/>
          </a:bodyPr>
          <a:lstStyle/>
          <a:p>
            <a:pPr marL="0" indent="0">
              <a:buNone/>
            </a:pPr>
            <a:r>
              <a:rPr lang="en-US" sz="1800">
                <a:latin typeface="Söhne"/>
                <a:ea typeface="Söhne"/>
                <a:cs typeface="Söhne"/>
              </a:rPr>
              <a:t>Share and reflect</a:t>
            </a:r>
            <a:r>
              <a:rPr lang="en-US" sz="1800" b="0" i="0">
                <a:latin typeface="Söhne"/>
                <a:ea typeface="Söhne"/>
                <a:cs typeface="Söhne"/>
              </a:rPr>
              <a:t> on a </a:t>
            </a:r>
            <a:r>
              <a:rPr lang="en-US" sz="1800" b="0" i="0">
                <a:latin typeface="Mystical Woods Rough Script"/>
                <a:ea typeface="Söhne"/>
                <a:cs typeface="Söhne"/>
              </a:rPr>
              <a:t>work of art</a:t>
            </a:r>
            <a:r>
              <a:rPr lang="en-US" sz="1800" b="0" i="0">
                <a:latin typeface="Söhne"/>
                <a:ea typeface="Söhne"/>
                <a:cs typeface="Söhne"/>
              </a:rPr>
              <a:t> that has had a significant impact on </a:t>
            </a:r>
            <a:r>
              <a:rPr lang="en-US" sz="1800">
                <a:latin typeface="Söhne"/>
                <a:ea typeface="Söhne"/>
                <a:cs typeface="Söhne"/>
              </a:rPr>
              <a:t>you</a:t>
            </a:r>
            <a:r>
              <a:rPr lang="en-US" sz="1800" b="0" i="0">
                <a:latin typeface="Söhne"/>
                <a:ea typeface="Söhne"/>
                <a:cs typeface="Söhne"/>
              </a:rPr>
              <a:t>. It could be a painting, a song, a poem, or any other form of art</a:t>
            </a:r>
            <a:endParaRPr lang="en-US" sz="1800" b="0" i="0">
              <a:latin typeface="Calibri" panose="020F0502020204030204"/>
              <a:ea typeface="Calibri" panose="020F0502020204030204"/>
              <a:cs typeface="Calibri" panose="020F0502020204030204"/>
            </a:endParaRPr>
          </a:p>
          <a:p>
            <a:pPr marL="0" indent="0">
              <a:buNone/>
            </a:pPr>
            <a:endParaRPr lang="en-US" sz="1800">
              <a:latin typeface="Söhne"/>
              <a:ea typeface="Calibri" panose="020F0502020204030204"/>
              <a:cs typeface="Calibri" panose="020F0502020204030204"/>
            </a:endParaRPr>
          </a:p>
          <a:p>
            <a:pPr marL="0" indent="0">
              <a:buNone/>
            </a:pPr>
            <a:r>
              <a:rPr lang="en-US" sz="1800">
                <a:solidFill>
                  <a:srgbClr val="0D0D0D"/>
                </a:solidFill>
                <a:latin typeface="Mystical Woods Rough Script"/>
                <a:ea typeface="+mn-lt"/>
                <a:cs typeface="+mn-lt"/>
              </a:rPr>
              <a:t>Why </a:t>
            </a:r>
            <a:r>
              <a:rPr lang="en-US" sz="1800">
                <a:solidFill>
                  <a:srgbClr val="0D0D0D"/>
                </a:solidFill>
                <a:ea typeface="+mn-lt"/>
                <a:cs typeface="+mn-lt"/>
              </a:rPr>
              <a:t>have you chosen this particular work of art?  How does it make you feel, and what message or meaning do you think it conveys?</a:t>
            </a:r>
            <a:endParaRPr lang="en-US" sz="1400">
              <a:ea typeface="Calibri" panose="020F0502020204030204"/>
              <a:cs typeface="Calibri" panose="020F0502020204030204"/>
            </a:endParaRP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PLUIEX sculpture Nordic abstraction statues of contemplative figures  sandstone modern art sculptures Home Decoration Office art figurine,4 :  Amazon.co.uk: Garden">
            <a:extLst>
              <a:ext uri="{FF2B5EF4-FFF2-40B4-BE49-F238E27FC236}">
                <a16:creationId xmlns:a16="http://schemas.microsoft.com/office/drawing/2014/main" id="{00205A65-091C-396B-8AA7-0095DD01092E}"/>
              </a:ext>
            </a:extLst>
          </p:cNvPr>
          <p:cNvPicPr>
            <a:picLocks noChangeAspect="1"/>
          </p:cNvPicPr>
          <p:nvPr/>
        </p:nvPicPr>
        <p:blipFill rotWithShape="1">
          <a:blip r:embed="rId2"/>
          <a:srcRect r="-2" b="-2"/>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he Art of Writing — Tom Morris">
            <a:extLst>
              <a:ext uri="{FF2B5EF4-FFF2-40B4-BE49-F238E27FC236}">
                <a16:creationId xmlns:a16="http://schemas.microsoft.com/office/drawing/2014/main" id="{815A1A61-30F2-78A7-F9DD-C84DDEF0BBBC}"/>
              </a:ext>
            </a:extLst>
          </p:cNvPr>
          <p:cNvPicPr>
            <a:picLocks noChangeAspect="1"/>
          </p:cNvPicPr>
          <p:nvPr/>
        </p:nvPicPr>
        <p:blipFill rotWithShape="1">
          <a:blip r:embed="rId3"/>
          <a:srcRect l="15311" r="9689"/>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descr="How to draw a face for beginners from sketch to finish | Emmy Kalia -  YouTube">
            <a:extLst>
              <a:ext uri="{FF2B5EF4-FFF2-40B4-BE49-F238E27FC236}">
                <a16:creationId xmlns:a16="http://schemas.microsoft.com/office/drawing/2014/main" id="{CAC9E791-B3F2-938B-452A-7231DD300130}"/>
              </a:ext>
            </a:extLst>
          </p:cNvPr>
          <p:cNvPicPr>
            <a:picLocks noChangeAspect="1"/>
          </p:cNvPicPr>
          <p:nvPr/>
        </p:nvPicPr>
        <p:blipFill rotWithShape="1">
          <a:blip r:embed="rId4"/>
          <a:srcRect l="30335" r="2587"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Dance Classes in Aylesbury | Home | Kandeez Dance School">
            <a:extLst>
              <a:ext uri="{FF2B5EF4-FFF2-40B4-BE49-F238E27FC236}">
                <a16:creationId xmlns:a16="http://schemas.microsoft.com/office/drawing/2014/main" id="{FA2174C5-1013-DA98-5A44-7265C0168076}"/>
              </a:ext>
            </a:extLst>
          </p:cNvPr>
          <p:cNvPicPr>
            <a:picLocks noChangeAspect="1"/>
          </p:cNvPicPr>
          <p:nvPr/>
        </p:nvPicPr>
        <p:blipFill rotWithShape="1">
          <a:blip r:embed="rId5"/>
          <a:srcRect t="20352" r="5" b="447"/>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1" name="Freeform: Shape 2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8 Free Music Theory Websites We Recommend - Piano Emporium">
            <a:extLst>
              <a:ext uri="{FF2B5EF4-FFF2-40B4-BE49-F238E27FC236}">
                <a16:creationId xmlns:a16="http://schemas.microsoft.com/office/drawing/2014/main" id="{E44A2130-061B-CA09-97FB-AF204DE0A7B6}"/>
              </a:ext>
            </a:extLst>
          </p:cNvPr>
          <p:cNvPicPr>
            <a:picLocks noChangeAspect="1"/>
          </p:cNvPicPr>
          <p:nvPr/>
        </p:nvPicPr>
        <p:blipFill rotWithShape="1">
          <a:blip r:embed="rId6"/>
          <a:srcRect l="3419" r="9132"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4269009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ainting of a person with a bun in her hair&#10;&#10;Description automatically generated">
            <a:extLst>
              <a:ext uri="{FF2B5EF4-FFF2-40B4-BE49-F238E27FC236}">
                <a16:creationId xmlns:a16="http://schemas.microsoft.com/office/drawing/2014/main" id="{94996CED-432D-E988-6408-EEBE4AC73107}"/>
              </a:ext>
            </a:extLst>
          </p:cNvPr>
          <p:cNvPicPr>
            <a:picLocks noChangeAspect="1"/>
          </p:cNvPicPr>
          <p:nvPr/>
        </p:nvPicPr>
        <p:blipFill rotWithShape="1">
          <a:blip r:embed="rId2"/>
          <a:srcRect r="-1" b="4610"/>
          <a:stretch/>
        </p:blipFill>
        <p:spPr>
          <a:xfrm>
            <a:off x="1" y="1"/>
            <a:ext cx="2970465" cy="3383279"/>
          </a:xfrm>
          <a:prstGeom prst="rect">
            <a:avLst/>
          </a:prstGeom>
        </p:spPr>
      </p:pic>
      <p:pic>
        <p:nvPicPr>
          <p:cNvPr id="7" name="Picture 6" descr="A person looking at a person in a bed&#10;&#10;Description automatically generated">
            <a:extLst>
              <a:ext uri="{FF2B5EF4-FFF2-40B4-BE49-F238E27FC236}">
                <a16:creationId xmlns:a16="http://schemas.microsoft.com/office/drawing/2014/main" id="{A7DF1764-B62D-E73D-4071-044B74B3F473}"/>
              </a:ext>
            </a:extLst>
          </p:cNvPr>
          <p:cNvPicPr>
            <a:picLocks noChangeAspect="1"/>
          </p:cNvPicPr>
          <p:nvPr/>
        </p:nvPicPr>
        <p:blipFill rotWithShape="1">
          <a:blip r:embed="rId3"/>
          <a:srcRect l="28277" r="13774" b="-3"/>
          <a:stretch/>
        </p:blipFill>
        <p:spPr>
          <a:xfrm>
            <a:off x="3072956" y="10"/>
            <a:ext cx="2970465" cy="3383268"/>
          </a:xfrm>
          <a:prstGeom prst="rect">
            <a:avLst/>
          </a:prstGeom>
        </p:spPr>
      </p:pic>
      <p:pic>
        <p:nvPicPr>
          <p:cNvPr id="4" name="Content Placeholder 3" descr="A painting of a starry night&#10;&#10;Description automatically generated">
            <a:extLst>
              <a:ext uri="{FF2B5EF4-FFF2-40B4-BE49-F238E27FC236}">
                <a16:creationId xmlns:a16="http://schemas.microsoft.com/office/drawing/2014/main" id="{C6FC6642-D325-A128-291E-F1D4EC63F3A9}"/>
              </a:ext>
            </a:extLst>
          </p:cNvPr>
          <p:cNvPicPr>
            <a:picLocks noChangeAspect="1"/>
          </p:cNvPicPr>
          <p:nvPr/>
        </p:nvPicPr>
        <p:blipFill rotWithShape="1">
          <a:blip r:embed="rId4"/>
          <a:srcRect l="13593" r="20090" b="1"/>
          <a:stretch/>
        </p:blipFill>
        <p:spPr>
          <a:xfrm>
            <a:off x="6145909" y="10"/>
            <a:ext cx="2971800" cy="3383268"/>
          </a:xfrm>
          <a:prstGeom prst="rect">
            <a:avLst/>
          </a:prstGeom>
        </p:spPr>
      </p:pic>
      <p:pic>
        <p:nvPicPr>
          <p:cNvPr id="6" name="Picture 5" descr="A painting of a person in a boat with his arms outstretched&#10;&#10;Description automatically generated">
            <a:extLst>
              <a:ext uri="{FF2B5EF4-FFF2-40B4-BE49-F238E27FC236}">
                <a16:creationId xmlns:a16="http://schemas.microsoft.com/office/drawing/2014/main" id="{7FC82B31-6DE3-FA82-FAB0-01B49649D137}"/>
              </a:ext>
            </a:extLst>
          </p:cNvPr>
          <p:cNvPicPr>
            <a:picLocks noChangeAspect="1"/>
          </p:cNvPicPr>
          <p:nvPr/>
        </p:nvPicPr>
        <p:blipFill rotWithShape="1">
          <a:blip r:embed="rId5"/>
          <a:srcRect l="348" r="11812" b="-2"/>
          <a:stretch/>
        </p:blipFill>
        <p:spPr>
          <a:xfrm>
            <a:off x="9220200" y="10"/>
            <a:ext cx="2971800" cy="3383268"/>
          </a:xfrm>
          <a:prstGeom prst="rect">
            <a:avLst/>
          </a:prstGeom>
        </p:spPr>
      </p:pic>
      <p:pic>
        <p:nvPicPr>
          <p:cNvPr id="9" name="Picture 8" descr="A statue of a person holding a person&#10;&#10;Description automatically generated">
            <a:extLst>
              <a:ext uri="{FF2B5EF4-FFF2-40B4-BE49-F238E27FC236}">
                <a16:creationId xmlns:a16="http://schemas.microsoft.com/office/drawing/2014/main" id="{9E8BD638-0277-C763-A3B1-02E536C29B76}"/>
              </a:ext>
            </a:extLst>
          </p:cNvPr>
          <p:cNvPicPr>
            <a:picLocks noChangeAspect="1"/>
          </p:cNvPicPr>
          <p:nvPr/>
        </p:nvPicPr>
        <p:blipFill rotWithShape="1">
          <a:blip r:embed="rId6"/>
          <a:srcRect l="14002" r="13343" b="-4"/>
          <a:stretch/>
        </p:blipFill>
        <p:spPr>
          <a:xfrm>
            <a:off x="-1017" y="3474720"/>
            <a:ext cx="2970465" cy="3383280"/>
          </a:xfrm>
          <a:prstGeom prst="rect">
            <a:avLst/>
          </a:prstGeom>
        </p:spPr>
      </p:pic>
      <p:sp>
        <p:nvSpPr>
          <p:cNvPr id="18" name="Rectangle 17">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2F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F6441B-97A1-8269-AC16-4383593C56C8}"/>
              </a:ext>
            </a:extLst>
          </p:cNvPr>
          <p:cNvSpPr>
            <a:spLocks noGrp="1"/>
          </p:cNvSpPr>
          <p:nvPr>
            <p:ph type="title"/>
          </p:nvPr>
        </p:nvSpPr>
        <p:spPr>
          <a:xfrm>
            <a:off x="6491653" y="3799272"/>
            <a:ext cx="5193748" cy="637124"/>
          </a:xfrm>
        </p:spPr>
        <p:txBody>
          <a:bodyPr>
            <a:normAutofit/>
          </a:bodyPr>
          <a:lstStyle/>
          <a:p>
            <a:r>
              <a:rPr lang="en-US" sz="3200" dirty="0">
                <a:solidFill>
                  <a:srgbClr val="FFFFFF"/>
                </a:solidFill>
                <a:latin typeface="Mystical Woods Rough Script"/>
                <a:ea typeface="Calibri Light"/>
                <a:cs typeface="Calibri Light"/>
              </a:rPr>
              <a:t>Famous Works Of Art</a:t>
            </a:r>
            <a:endParaRPr lang="en-US" sz="3200" dirty="0">
              <a:solidFill>
                <a:srgbClr val="FFFFFF"/>
              </a:solidFill>
              <a:latin typeface="Mystical Woods Rough Script"/>
            </a:endParaRPr>
          </a:p>
        </p:txBody>
      </p:sp>
      <p:pic>
        <p:nvPicPr>
          <p:cNvPr id="8" name="Picture 7" descr="Two girls holding hands in water&#10;&#10;Description automatically generated">
            <a:extLst>
              <a:ext uri="{FF2B5EF4-FFF2-40B4-BE49-F238E27FC236}">
                <a16:creationId xmlns:a16="http://schemas.microsoft.com/office/drawing/2014/main" id="{ED65468B-1906-0F14-F8E3-217DF006D333}"/>
              </a:ext>
            </a:extLst>
          </p:cNvPr>
          <p:cNvPicPr>
            <a:picLocks noChangeAspect="1"/>
          </p:cNvPicPr>
          <p:nvPr/>
        </p:nvPicPr>
        <p:blipFill rotWithShape="1">
          <a:blip r:embed="rId7"/>
          <a:srcRect l="1810" r="11273" b="4"/>
          <a:stretch/>
        </p:blipFill>
        <p:spPr>
          <a:xfrm>
            <a:off x="3059902" y="3474719"/>
            <a:ext cx="2970466" cy="3383280"/>
          </a:xfrm>
          <a:prstGeom prst="rect">
            <a:avLst/>
          </a:prstGeom>
        </p:spPr>
      </p:pic>
      <p:sp>
        <p:nvSpPr>
          <p:cNvPr id="13" name="Content Placeholder 12">
            <a:extLst>
              <a:ext uri="{FF2B5EF4-FFF2-40B4-BE49-F238E27FC236}">
                <a16:creationId xmlns:a16="http://schemas.microsoft.com/office/drawing/2014/main" id="{8E493320-53D2-5B9E-D953-6BB6D9F1A6DD}"/>
              </a:ext>
            </a:extLst>
          </p:cNvPr>
          <p:cNvSpPr>
            <a:spLocks noGrp="1"/>
          </p:cNvSpPr>
          <p:nvPr>
            <p:ph idx="1"/>
          </p:nvPr>
        </p:nvSpPr>
        <p:spPr>
          <a:xfrm>
            <a:off x="6479648" y="4510585"/>
            <a:ext cx="5366610" cy="1758732"/>
          </a:xfrm>
        </p:spPr>
        <p:txBody>
          <a:bodyPr vert="horz" lIns="91440" tIns="45720" rIns="91440" bIns="45720" rtlCol="0" anchor="t">
            <a:normAutofit/>
          </a:bodyPr>
          <a:lstStyle/>
          <a:p>
            <a:pPr marL="0" indent="0">
              <a:buNone/>
            </a:pPr>
            <a:r>
              <a:rPr lang="en-US" sz="1800" dirty="0">
                <a:solidFill>
                  <a:srgbClr val="FFFFFF"/>
                </a:solidFill>
                <a:ea typeface="Calibri" panose="020F0502020204030204"/>
                <a:cs typeface="Calibri" panose="020F0502020204030204"/>
              </a:rPr>
              <a:t>How do you feel about these famous pieces of art? </a:t>
            </a:r>
          </a:p>
          <a:p>
            <a:pPr marL="0" indent="0">
              <a:buNone/>
            </a:pPr>
            <a:r>
              <a:rPr lang="en-US" sz="1800" dirty="0">
                <a:solidFill>
                  <a:srgbClr val="FFFFFF"/>
                </a:solidFill>
                <a:ea typeface="Calibri" panose="020F0502020204030204"/>
                <a:cs typeface="Calibri" panose="020F0502020204030204"/>
              </a:rPr>
              <a:t>Why do you feel the way you do about them?</a:t>
            </a:r>
          </a:p>
          <a:p>
            <a:pPr marL="0" indent="0">
              <a:buNone/>
            </a:pPr>
            <a:endParaRPr lang="en-US" sz="1800" dirty="0">
              <a:solidFill>
                <a:srgbClr val="FFFFFF"/>
              </a:solidFill>
              <a:ea typeface="Calibri" panose="020F0502020204030204"/>
              <a:cs typeface="Calibri" panose="020F0502020204030204"/>
            </a:endParaRPr>
          </a:p>
        </p:txBody>
      </p:sp>
    </p:spTree>
    <p:extLst>
      <p:ext uri="{BB962C8B-B14F-4D97-AF65-F5344CB8AC3E}">
        <p14:creationId xmlns:p14="http://schemas.microsoft.com/office/powerpoint/2010/main" val="379880349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novation and Creativity at Work by GBA Corporate - Cademy">
            <a:extLst>
              <a:ext uri="{FF2B5EF4-FFF2-40B4-BE49-F238E27FC236}">
                <a16:creationId xmlns:a16="http://schemas.microsoft.com/office/drawing/2014/main" id="{CCAF12F9-0D01-5571-3FC4-E46908C30F67}"/>
              </a:ext>
            </a:extLst>
          </p:cNvPr>
          <p:cNvPicPr>
            <a:picLocks noChangeAspect="1"/>
          </p:cNvPicPr>
          <p:nvPr/>
        </p:nvPicPr>
        <p:blipFill rotWithShape="1">
          <a:blip r:embed="rId2"/>
          <a:srcRect r="11876"/>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C40F5A-91D5-7BE6-0902-7B0E676D5DE2}"/>
              </a:ext>
            </a:extLst>
          </p:cNvPr>
          <p:cNvSpPr>
            <a:spLocks noGrp="1"/>
          </p:cNvSpPr>
          <p:nvPr>
            <p:ph type="title"/>
          </p:nvPr>
        </p:nvSpPr>
        <p:spPr>
          <a:xfrm>
            <a:off x="7531610" y="365125"/>
            <a:ext cx="3822189" cy="1899912"/>
          </a:xfrm>
        </p:spPr>
        <p:txBody>
          <a:bodyPr>
            <a:normAutofit/>
          </a:bodyPr>
          <a:lstStyle/>
          <a:p>
            <a:r>
              <a:rPr lang="en-US" sz="4000">
                <a:latin typeface="Mystical Woods Rough Script"/>
                <a:ea typeface="Calibri Light"/>
                <a:cs typeface="Calibri Light"/>
              </a:rPr>
              <a:t>Personal Reflection</a:t>
            </a:r>
            <a:endParaRPr lang="en-US" sz="4000">
              <a:latin typeface="Mystical Woods Rough Script"/>
            </a:endParaRPr>
          </a:p>
        </p:txBody>
      </p:sp>
      <p:sp>
        <p:nvSpPr>
          <p:cNvPr id="3" name="Content Placeholder 2">
            <a:extLst>
              <a:ext uri="{FF2B5EF4-FFF2-40B4-BE49-F238E27FC236}">
                <a16:creationId xmlns:a16="http://schemas.microsoft.com/office/drawing/2014/main" id="{75C2F1D2-38D9-1284-BD88-10FC18F561D0}"/>
              </a:ext>
            </a:extLst>
          </p:cNvPr>
          <p:cNvSpPr>
            <a:spLocks noGrp="1"/>
          </p:cNvSpPr>
          <p:nvPr>
            <p:ph idx="1"/>
          </p:nvPr>
        </p:nvSpPr>
        <p:spPr>
          <a:xfrm>
            <a:off x="7531610" y="2434201"/>
            <a:ext cx="3822189" cy="3742762"/>
          </a:xfrm>
        </p:spPr>
        <p:txBody>
          <a:bodyPr vert="horz" lIns="91440" tIns="45720" rIns="91440" bIns="45720" rtlCol="0">
            <a:normAutofit/>
          </a:bodyPr>
          <a:lstStyle/>
          <a:p>
            <a:pPr>
              <a:buFont typeface=""/>
              <a:buChar char="•"/>
            </a:pPr>
            <a:r>
              <a:rPr lang="en-US" sz="2000" b="0" i="0">
                <a:latin typeface="Söhne"/>
                <a:ea typeface="Söhne"/>
                <a:cs typeface="Söhne"/>
              </a:rPr>
              <a:t>What role does art play in your life?</a:t>
            </a:r>
          </a:p>
          <a:p>
            <a:pPr>
              <a:buFont typeface=""/>
              <a:buChar char="•"/>
            </a:pPr>
            <a:r>
              <a:rPr lang="en-US" sz="2000" b="0" i="0">
                <a:latin typeface="Söhne"/>
                <a:ea typeface="Söhne"/>
                <a:cs typeface="Söhne"/>
              </a:rPr>
              <a:t>Can you recall a specific artwork that has left a lasting impression on you? What was it about this artwork that resonated with you?</a:t>
            </a:r>
          </a:p>
          <a:p>
            <a:pPr>
              <a:buFont typeface=""/>
              <a:buChar char="•"/>
            </a:pPr>
            <a:r>
              <a:rPr lang="en-US" sz="2000" b="0" i="0">
                <a:latin typeface="Söhne"/>
                <a:ea typeface="Söhne"/>
                <a:cs typeface="Söhne"/>
              </a:rPr>
              <a:t>How does engaging with art contribute to your emotional well-being and personal growth?</a:t>
            </a:r>
            <a:endParaRPr lang="en-US" sz="2000">
              <a:ea typeface="Calibri" panose="020F0502020204030204"/>
              <a:cs typeface="Calibri" panose="020F0502020204030204"/>
            </a:endParaRPr>
          </a:p>
        </p:txBody>
      </p:sp>
    </p:spTree>
    <p:extLst>
      <p:ext uri="{BB962C8B-B14F-4D97-AF65-F5344CB8AC3E}">
        <p14:creationId xmlns:p14="http://schemas.microsoft.com/office/powerpoint/2010/main" val="4028951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A22434-98A3-4621-11C4-B61D548B0995}"/>
              </a:ext>
            </a:extLst>
          </p:cNvPr>
          <p:cNvSpPr>
            <a:spLocks noGrp="1"/>
          </p:cNvSpPr>
          <p:nvPr>
            <p:ph type="title"/>
          </p:nvPr>
        </p:nvSpPr>
        <p:spPr>
          <a:xfrm>
            <a:off x="640080" y="325369"/>
            <a:ext cx="4368602" cy="1956841"/>
          </a:xfrm>
        </p:spPr>
        <p:txBody>
          <a:bodyPr anchor="b">
            <a:normAutofit/>
          </a:bodyPr>
          <a:lstStyle/>
          <a:p>
            <a:r>
              <a:rPr lang="en-US" sz="5400">
                <a:latin typeface="Mystical Woods Rough Script"/>
                <a:ea typeface="Calibri Light"/>
                <a:cs typeface="Calibri Light"/>
              </a:rPr>
              <a:t>Let Us Pray</a:t>
            </a:r>
            <a:endParaRPr lang="en-US" sz="5400">
              <a:latin typeface="Mystical Woods Rough Script"/>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3F358C7-4347-33F5-2466-5298EF54E486}"/>
              </a:ext>
            </a:extLst>
          </p:cNvPr>
          <p:cNvSpPr>
            <a:spLocks noGrp="1"/>
          </p:cNvSpPr>
          <p:nvPr>
            <p:ph idx="1"/>
          </p:nvPr>
        </p:nvSpPr>
        <p:spPr>
          <a:xfrm>
            <a:off x="598891" y="2759629"/>
            <a:ext cx="4820237" cy="3320668"/>
          </a:xfrm>
        </p:spPr>
        <p:txBody>
          <a:bodyPr vert="horz" lIns="91440" tIns="45720" rIns="91440" bIns="45720" rtlCol="0" anchor="t">
            <a:noAutofit/>
          </a:bodyPr>
          <a:lstStyle/>
          <a:p>
            <a:pPr>
              <a:buNone/>
            </a:pPr>
            <a:r>
              <a:rPr lang="en-US" sz="1600">
                <a:solidFill>
                  <a:srgbClr val="0D0D0D"/>
                </a:solidFill>
                <a:ea typeface="+mn-lt"/>
                <a:cs typeface="+mn-lt"/>
              </a:rPr>
              <a:t>Lord,</a:t>
            </a:r>
            <a:endParaRPr lang="en-US" sz="1600">
              <a:solidFill>
                <a:srgbClr val="000000"/>
              </a:solidFill>
              <a:ea typeface="+mn-lt"/>
              <a:cs typeface="+mn-lt"/>
            </a:endParaRPr>
          </a:p>
          <a:p>
            <a:pPr>
              <a:buNone/>
            </a:pPr>
            <a:r>
              <a:rPr lang="en-US" sz="1600">
                <a:solidFill>
                  <a:srgbClr val="0D0D0D"/>
                </a:solidFill>
                <a:ea typeface="+mn-lt"/>
                <a:cs typeface="+mn-lt"/>
              </a:rPr>
              <a:t>As we gather in the presence of beauty and creativity, we offer our gratitude for the gift of art. We </a:t>
            </a:r>
            <a:r>
              <a:rPr lang="en-US" sz="1600" err="1">
                <a:solidFill>
                  <a:srgbClr val="0D0D0D"/>
                </a:solidFill>
                <a:ea typeface="+mn-lt"/>
                <a:cs typeface="+mn-lt"/>
              </a:rPr>
              <a:t>recognise</a:t>
            </a:r>
            <a:r>
              <a:rPr lang="en-US" sz="1600">
                <a:solidFill>
                  <a:srgbClr val="0D0D0D"/>
                </a:solidFill>
                <a:ea typeface="+mn-lt"/>
                <a:cs typeface="+mn-lt"/>
              </a:rPr>
              <a:t> that through art, we are able to glimpse the beauty of your creation and the depth of human expression.</a:t>
            </a:r>
            <a:endParaRPr lang="en-US" sz="1600">
              <a:ea typeface="Calibri"/>
              <a:cs typeface="Calibri"/>
            </a:endParaRPr>
          </a:p>
          <a:p>
            <a:pPr>
              <a:buNone/>
            </a:pPr>
            <a:r>
              <a:rPr lang="en-US" sz="1600">
                <a:solidFill>
                  <a:srgbClr val="0D0D0D"/>
                </a:solidFill>
                <a:ea typeface="+mn-lt"/>
                <a:cs typeface="+mn-lt"/>
              </a:rPr>
              <a:t>Grant us the eyes to see beyond the surface, to perceive the stories and emotions woven into every stroke of the brush, every note of music, and every word of poetry. Help us to approach art with open hearts and open minds, ready to be moved, challenged, and inspired.</a:t>
            </a:r>
            <a:endParaRPr lang="en-US" sz="1600">
              <a:solidFill>
                <a:srgbClr val="0D0D0D"/>
              </a:solidFill>
              <a:ea typeface="Calibri" panose="020F0502020204030204"/>
              <a:cs typeface="Calibri" panose="020F0502020204030204"/>
            </a:endParaRPr>
          </a:p>
          <a:p>
            <a:pPr>
              <a:buNone/>
            </a:pPr>
            <a:r>
              <a:rPr lang="en-US" sz="1600">
                <a:solidFill>
                  <a:srgbClr val="0D0D0D"/>
                </a:solidFill>
                <a:ea typeface="Calibri" panose="020F0502020204030204"/>
                <a:cs typeface="Calibri" panose="020F0502020204030204"/>
              </a:rPr>
              <a:t>In Your name we pray,</a:t>
            </a:r>
          </a:p>
          <a:p>
            <a:pPr>
              <a:buNone/>
            </a:pPr>
            <a:endParaRPr lang="en-US" sz="1600">
              <a:solidFill>
                <a:srgbClr val="0D0D0D"/>
              </a:solidFill>
              <a:ea typeface="Calibri" panose="020F0502020204030204"/>
              <a:cs typeface="Calibri" panose="020F0502020204030204"/>
            </a:endParaRPr>
          </a:p>
          <a:p>
            <a:pPr>
              <a:buNone/>
            </a:pPr>
            <a:r>
              <a:rPr lang="en-US" sz="1600">
                <a:solidFill>
                  <a:srgbClr val="0D0D0D"/>
                </a:solidFill>
                <a:ea typeface="Calibri" panose="020F0502020204030204"/>
                <a:cs typeface="Calibri" panose="020F0502020204030204"/>
              </a:rPr>
              <a:t>Amen</a:t>
            </a:r>
          </a:p>
          <a:p>
            <a:pPr marL="0" indent="0">
              <a:buNone/>
            </a:pPr>
            <a:endParaRPr lang="en-US" sz="2200">
              <a:ea typeface="Calibri" panose="020F0502020204030204"/>
              <a:cs typeface="Calibri" panose="020F0502020204030204"/>
            </a:endParaRPr>
          </a:p>
        </p:txBody>
      </p:sp>
      <p:pic>
        <p:nvPicPr>
          <p:cNvPr id="4" name="Content Placeholder 3" descr="youth prayer night">
            <a:extLst>
              <a:ext uri="{FF2B5EF4-FFF2-40B4-BE49-F238E27FC236}">
                <a16:creationId xmlns:a16="http://schemas.microsoft.com/office/drawing/2014/main" id="{EE9543E2-00B7-F2BB-570E-11FFBFC87CE6}"/>
              </a:ext>
            </a:extLst>
          </p:cNvPr>
          <p:cNvPicPr>
            <a:picLocks noChangeAspect="1"/>
          </p:cNvPicPr>
          <p:nvPr/>
        </p:nvPicPr>
        <p:blipFill rotWithShape="1">
          <a:blip r:embed="rId2"/>
          <a:srcRect t="745"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260825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23</Slides>
  <Notes>0</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Works of Art</vt:lpstr>
      <vt:lpstr>PowerPoint Presentation</vt:lpstr>
      <vt:lpstr>PowerPoint Presentation</vt:lpstr>
      <vt:lpstr>Works of Art</vt:lpstr>
      <vt:lpstr>PowerPoint Presentation</vt:lpstr>
      <vt:lpstr>In pairs</vt:lpstr>
      <vt:lpstr>Famous Works Of Art</vt:lpstr>
      <vt:lpstr>Personal Reflection</vt:lpstr>
      <vt:lpstr>Let Us Pray</vt:lpstr>
      <vt:lpstr>Works of Art</vt:lpstr>
      <vt:lpstr>Work In Progress</vt:lpstr>
      <vt:lpstr>Work In Progress</vt:lpstr>
      <vt:lpstr>We are all a Work In Progress</vt:lpstr>
      <vt:lpstr>Here are three examples of 'works in progress' from Year 12 A level Art students at St Mary's</vt:lpstr>
      <vt:lpstr>Let Us Pray</vt:lpstr>
      <vt:lpstr>Works of Art</vt:lpstr>
      <vt:lpstr>Our Scripture This Week Ephesians 2:4-10  </vt:lpstr>
      <vt:lpstr>What does the scripture mean?</vt:lpstr>
      <vt:lpstr>PowerPoint Presentation</vt:lpstr>
      <vt:lpstr>Works of Art</vt:lpstr>
      <vt:lpstr>PowerPoint Presentation</vt:lpstr>
      <vt:lpstr>PowerPoint Presentation</vt:lpstr>
      <vt:lpstr>Let Us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141</cp:revision>
  <dcterms:created xsi:type="dcterms:W3CDTF">2024-03-04T09:13:23Z</dcterms:created>
  <dcterms:modified xsi:type="dcterms:W3CDTF">2024-03-07T14:42:47Z</dcterms:modified>
</cp:coreProperties>
</file>