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87" r:id="rId4"/>
    <p:sldId id="285" r:id="rId5"/>
    <p:sldId id="290" r:id="rId6"/>
    <p:sldId id="291" r:id="rId7"/>
    <p:sldId id="289" r:id="rId8"/>
    <p:sldId id="292" r:id="rId9"/>
    <p:sldId id="293" r:id="rId10"/>
    <p:sldId id="294" r:id="rId11"/>
    <p:sldId id="295" r:id="rId12"/>
    <p:sldId id="296" r:id="rId13"/>
    <p:sldId id="297" r:id="rId14"/>
    <p:sldId id="298" r:id="rId15"/>
    <p:sldId id="301" r:id="rId16"/>
    <p:sldId id="300" r:id="rId17"/>
    <p:sldId id="299" r:id="rId18"/>
    <p:sldId id="302" r:id="rId19"/>
    <p:sldId id="303" r:id="rId20"/>
    <p:sldId id="304" r:id="rId21"/>
    <p:sldId id="305"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A8A92-C5DD-3F10-E750-9123EAAF8C53}" v="75" dt="2024-02-15T10:20:22.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35915-DCF3-484C-AE1D-76C69BB8F441}" type="doc">
      <dgm:prSet loTypeId="urn:microsoft.com/office/officeart/2016/7/layout/RepeatingBendingProcessNew" loCatId="process" qsTypeId="urn:microsoft.com/office/officeart/2005/8/quickstyle/simple5" qsCatId="simple" csTypeId="urn:microsoft.com/office/officeart/2005/8/colors/accent4_2" csCatId="accent4"/>
      <dgm:spPr/>
      <dgm:t>
        <a:bodyPr/>
        <a:lstStyle/>
        <a:p>
          <a:endParaRPr lang="en-US"/>
        </a:p>
      </dgm:t>
    </dgm:pt>
    <dgm:pt modelId="{02B5F50C-22B9-48D5-B066-FA3B575EFB34}">
      <dgm:prSet/>
      <dgm:spPr/>
      <dgm:t>
        <a:bodyPr/>
        <a:lstStyle/>
        <a:p>
          <a:r>
            <a:rPr lang="en-US"/>
            <a:t>In what areas of your life do you feel you could grow or improve during Lent?</a:t>
          </a:r>
        </a:p>
      </dgm:t>
    </dgm:pt>
    <dgm:pt modelId="{067D5D05-9661-457C-BE0D-84443B21818E}" type="parTrans" cxnId="{F73113D7-AC16-40A8-927D-40E4D1C6E279}">
      <dgm:prSet/>
      <dgm:spPr/>
      <dgm:t>
        <a:bodyPr/>
        <a:lstStyle/>
        <a:p>
          <a:endParaRPr lang="en-US"/>
        </a:p>
      </dgm:t>
    </dgm:pt>
    <dgm:pt modelId="{61500DA8-32A4-4156-A71C-4DEE702CAF47}" type="sibTrans" cxnId="{F73113D7-AC16-40A8-927D-40E4D1C6E279}">
      <dgm:prSet/>
      <dgm:spPr/>
      <dgm:t>
        <a:bodyPr/>
        <a:lstStyle/>
        <a:p>
          <a:endParaRPr lang="en-US"/>
        </a:p>
      </dgm:t>
    </dgm:pt>
    <dgm:pt modelId="{417D062D-45A4-4E38-8A05-5956CC51B991}">
      <dgm:prSet/>
      <dgm:spPr/>
      <dgm:t>
        <a:bodyPr/>
        <a:lstStyle/>
        <a:p>
          <a:r>
            <a:rPr lang="en-US"/>
            <a:t>How might setting specific goals for personal growth during Lent help you become a better person?</a:t>
          </a:r>
        </a:p>
      </dgm:t>
    </dgm:pt>
    <dgm:pt modelId="{4B7A2ABE-D6B5-486A-977D-6009D7381D09}" type="parTrans" cxnId="{7E394B4A-7910-4BC9-B7B4-87D8CBE2B079}">
      <dgm:prSet/>
      <dgm:spPr/>
      <dgm:t>
        <a:bodyPr/>
        <a:lstStyle/>
        <a:p>
          <a:endParaRPr lang="en-US"/>
        </a:p>
      </dgm:t>
    </dgm:pt>
    <dgm:pt modelId="{9EDD7825-93DA-41D3-BB57-17B60900B1E9}" type="sibTrans" cxnId="{7E394B4A-7910-4BC9-B7B4-87D8CBE2B079}">
      <dgm:prSet/>
      <dgm:spPr/>
      <dgm:t>
        <a:bodyPr/>
        <a:lstStyle/>
        <a:p>
          <a:endParaRPr lang="en-US"/>
        </a:p>
      </dgm:t>
    </dgm:pt>
    <dgm:pt modelId="{F0C1C680-9828-4372-BF86-60A182325BD4}">
      <dgm:prSet/>
      <dgm:spPr/>
      <dgm:t>
        <a:bodyPr/>
        <a:lstStyle/>
        <a:p>
          <a:r>
            <a:rPr lang="en-US"/>
            <a:t>What are some simple acts of kindness you can perform during Lent to make a positive impact on others?</a:t>
          </a:r>
        </a:p>
      </dgm:t>
    </dgm:pt>
    <dgm:pt modelId="{E087190D-7FD5-4B96-8DFF-C8848B56D7CE}" type="parTrans" cxnId="{D48ABB59-0894-4C17-838A-4B3824A7E710}">
      <dgm:prSet/>
      <dgm:spPr/>
      <dgm:t>
        <a:bodyPr/>
        <a:lstStyle/>
        <a:p>
          <a:endParaRPr lang="en-US"/>
        </a:p>
      </dgm:t>
    </dgm:pt>
    <dgm:pt modelId="{A0B363AF-5F04-4F37-9900-E1E0EF1D3E85}" type="sibTrans" cxnId="{D48ABB59-0894-4C17-838A-4B3824A7E710}">
      <dgm:prSet/>
      <dgm:spPr/>
      <dgm:t>
        <a:bodyPr/>
        <a:lstStyle/>
        <a:p>
          <a:endParaRPr lang="en-US"/>
        </a:p>
      </dgm:t>
    </dgm:pt>
    <dgm:pt modelId="{F91E2F0B-6FD2-4370-9FDD-1B8D551649E8}">
      <dgm:prSet/>
      <dgm:spPr/>
      <dgm:t>
        <a:bodyPr/>
        <a:lstStyle/>
        <a:p>
          <a:r>
            <a:rPr lang="en-US"/>
            <a:t>How do you think performing acts of kindness can contribute to your own transformation during this season?</a:t>
          </a:r>
        </a:p>
      </dgm:t>
    </dgm:pt>
    <dgm:pt modelId="{EA232F0C-CDC5-4866-B6ED-462133DA7148}" type="parTrans" cxnId="{F9F29337-3E0A-4C5D-8F55-901CF2D5D77A}">
      <dgm:prSet/>
      <dgm:spPr/>
      <dgm:t>
        <a:bodyPr/>
        <a:lstStyle/>
        <a:p>
          <a:endParaRPr lang="en-US"/>
        </a:p>
      </dgm:t>
    </dgm:pt>
    <dgm:pt modelId="{9334B7CB-69CA-4211-A6B5-23CDAB682753}" type="sibTrans" cxnId="{F9F29337-3E0A-4C5D-8F55-901CF2D5D77A}">
      <dgm:prSet/>
      <dgm:spPr/>
      <dgm:t>
        <a:bodyPr/>
        <a:lstStyle/>
        <a:p>
          <a:endParaRPr lang="en-US"/>
        </a:p>
      </dgm:t>
    </dgm:pt>
    <dgm:pt modelId="{DC039FF5-10DE-4954-9EF8-ABCF5B210383}">
      <dgm:prSet/>
      <dgm:spPr/>
      <dgm:t>
        <a:bodyPr/>
        <a:lstStyle/>
        <a:p>
          <a:r>
            <a:rPr lang="en-US"/>
            <a:t>How can reflecting on these values help guide your actions and decisions during this time?</a:t>
          </a:r>
        </a:p>
      </dgm:t>
    </dgm:pt>
    <dgm:pt modelId="{19560430-D4F8-4556-8D1B-125E2515158D}" type="parTrans" cxnId="{07F61072-C1CF-477E-9C6C-8B0B8965F659}">
      <dgm:prSet/>
      <dgm:spPr/>
      <dgm:t>
        <a:bodyPr/>
        <a:lstStyle/>
        <a:p>
          <a:endParaRPr lang="en-US"/>
        </a:p>
      </dgm:t>
    </dgm:pt>
    <dgm:pt modelId="{0B085555-B60B-4D5F-A354-7B31A9A8FB9C}" type="sibTrans" cxnId="{07F61072-C1CF-477E-9C6C-8B0B8965F659}">
      <dgm:prSet/>
      <dgm:spPr/>
      <dgm:t>
        <a:bodyPr/>
        <a:lstStyle/>
        <a:p>
          <a:endParaRPr lang="en-US"/>
        </a:p>
      </dgm:t>
    </dgm:pt>
    <dgm:pt modelId="{C528C9ED-2D92-4B23-A094-8057C828E848}">
      <dgm:prSet/>
      <dgm:spPr/>
      <dgm:t>
        <a:bodyPr/>
        <a:lstStyle/>
        <a:p>
          <a:r>
            <a:rPr lang="en-US"/>
            <a:t>In what ways can you cultivate a mindset of gratitude and appreciation during Lent?</a:t>
          </a:r>
        </a:p>
      </dgm:t>
    </dgm:pt>
    <dgm:pt modelId="{A6124B6D-FEAF-4BE0-9A94-F35452B2152F}" type="parTrans" cxnId="{F2ED164A-BBD3-41E1-9F50-C8986CDECEF4}">
      <dgm:prSet/>
      <dgm:spPr/>
      <dgm:t>
        <a:bodyPr/>
        <a:lstStyle/>
        <a:p>
          <a:endParaRPr lang="en-US"/>
        </a:p>
      </dgm:t>
    </dgm:pt>
    <dgm:pt modelId="{712D0A24-35DA-4FB2-8CFA-8D73EAE48240}" type="sibTrans" cxnId="{F2ED164A-BBD3-41E1-9F50-C8986CDECEF4}">
      <dgm:prSet/>
      <dgm:spPr/>
      <dgm:t>
        <a:bodyPr/>
        <a:lstStyle/>
        <a:p>
          <a:endParaRPr lang="en-US"/>
        </a:p>
      </dgm:t>
    </dgm:pt>
    <dgm:pt modelId="{4F97EF96-FA5F-402F-8E9A-6297C97A1D25}">
      <dgm:prSet/>
      <dgm:spPr/>
      <dgm:t>
        <a:bodyPr/>
        <a:lstStyle/>
        <a:p>
          <a:r>
            <a:rPr lang="en-US"/>
            <a:t>How might expressing gratitude for the blessings in your life contribute to your overall transformation?</a:t>
          </a:r>
        </a:p>
      </dgm:t>
    </dgm:pt>
    <dgm:pt modelId="{B5AB0A02-CB17-40B8-98EB-7F0A3AFE9D07}" type="parTrans" cxnId="{F8FDAA2F-27F2-499A-8D18-61813060EE4F}">
      <dgm:prSet/>
      <dgm:spPr/>
      <dgm:t>
        <a:bodyPr/>
        <a:lstStyle/>
        <a:p>
          <a:endParaRPr lang="en-US"/>
        </a:p>
      </dgm:t>
    </dgm:pt>
    <dgm:pt modelId="{E3BC7ED0-1893-4677-A882-C7A36FB27467}" type="sibTrans" cxnId="{F8FDAA2F-27F2-499A-8D18-61813060EE4F}">
      <dgm:prSet/>
      <dgm:spPr/>
      <dgm:t>
        <a:bodyPr/>
        <a:lstStyle/>
        <a:p>
          <a:endParaRPr lang="en-US"/>
        </a:p>
      </dgm:t>
    </dgm:pt>
    <dgm:pt modelId="{4B474DC8-12E8-4BB1-82F0-51F9A7AB942C}" type="pres">
      <dgm:prSet presAssocID="{84C35915-DCF3-484C-AE1D-76C69BB8F441}" presName="Name0" presStyleCnt="0">
        <dgm:presLayoutVars>
          <dgm:dir/>
          <dgm:resizeHandles val="exact"/>
        </dgm:presLayoutVars>
      </dgm:prSet>
      <dgm:spPr/>
    </dgm:pt>
    <dgm:pt modelId="{88BF1C1C-669C-40E2-939D-1B811FD2C220}" type="pres">
      <dgm:prSet presAssocID="{02B5F50C-22B9-48D5-B066-FA3B575EFB34}" presName="node" presStyleLbl="node1" presStyleIdx="0" presStyleCnt="7">
        <dgm:presLayoutVars>
          <dgm:bulletEnabled val="1"/>
        </dgm:presLayoutVars>
      </dgm:prSet>
      <dgm:spPr/>
    </dgm:pt>
    <dgm:pt modelId="{73542167-587D-4B18-BE80-7DFEFA87A24A}" type="pres">
      <dgm:prSet presAssocID="{61500DA8-32A4-4156-A71C-4DEE702CAF47}" presName="sibTrans" presStyleLbl="sibTrans1D1" presStyleIdx="0" presStyleCnt="6"/>
      <dgm:spPr/>
    </dgm:pt>
    <dgm:pt modelId="{F595926C-1D1D-4319-92DD-C2187626963B}" type="pres">
      <dgm:prSet presAssocID="{61500DA8-32A4-4156-A71C-4DEE702CAF47}" presName="connectorText" presStyleLbl="sibTrans1D1" presStyleIdx="0" presStyleCnt="6"/>
      <dgm:spPr/>
    </dgm:pt>
    <dgm:pt modelId="{2E7ECFAA-8EAD-4243-8943-AF582610D07A}" type="pres">
      <dgm:prSet presAssocID="{417D062D-45A4-4E38-8A05-5956CC51B991}" presName="node" presStyleLbl="node1" presStyleIdx="1" presStyleCnt="7">
        <dgm:presLayoutVars>
          <dgm:bulletEnabled val="1"/>
        </dgm:presLayoutVars>
      </dgm:prSet>
      <dgm:spPr/>
    </dgm:pt>
    <dgm:pt modelId="{8127B1A3-E3D7-46E9-911F-C9B09A031694}" type="pres">
      <dgm:prSet presAssocID="{9EDD7825-93DA-41D3-BB57-17B60900B1E9}" presName="sibTrans" presStyleLbl="sibTrans1D1" presStyleIdx="1" presStyleCnt="6"/>
      <dgm:spPr/>
    </dgm:pt>
    <dgm:pt modelId="{14749153-8959-4AAF-B264-8A5A98907C3E}" type="pres">
      <dgm:prSet presAssocID="{9EDD7825-93DA-41D3-BB57-17B60900B1E9}" presName="connectorText" presStyleLbl="sibTrans1D1" presStyleIdx="1" presStyleCnt="6"/>
      <dgm:spPr/>
    </dgm:pt>
    <dgm:pt modelId="{56980BE6-A2EB-46D7-B530-6E4D042A1C65}" type="pres">
      <dgm:prSet presAssocID="{F0C1C680-9828-4372-BF86-60A182325BD4}" presName="node" presStyleLbl="node1" presStyleIdx="2" presStyleCnt="7">
        <dgm:presLayoutVars>
          <dgm:bulletEnabled val="1"/>
        </dgm:presLayoutVars>
      </dgm:prSet>
      <dgm:spPr/>
    </dgm:pt>
    <dgm:pt modelId="{68D67198-4EF8-497A-91F8-A5A88D6D3B91}" type="pres">
      <dgm:prSet presAssocID="{A0B363AF-5F04-4F37-9900-E1E0EF1D3E85}" presName="sibTrans" presStyleLbl="sibTrans1D1" presStyleIdx="2" presStyleCnt="6"/>
      <dgm:spPr/>
    </dgm:pt>
    <dgm:pt modelId="{A170B5B1-8C83-48B5-8C2F-51F65FF92A75}" type="pres">
      <dgm:prSet presAssocID="{A0B363AF-5F04-4F37-9900-E1E0EF1D3E85}" presName="connectorText" presStyleLbl="sibTrans1D1" presStyleIdx="2" presStyleCnt="6"/>
      <dgm:spPr/>
    </dgm:pt>
    <dgm:pt modelId="{BA38A0E0-DD59-4EDC-B7A7-2AAE78BBD750}" type="pres">
      <dgm:prSet presAssocID="{F91E2F0B-6FD2-4370-9FDD-1B8D551649E8}" presName="node" presStyleLbl="node1" presStyleIdx="3" presStyleCnt="7">
        <dgm:presLayoutVars>
          <dgm:bulletEnabled val="1"/>
        </dgm:presLayoutVars>
      </dgm:prSet>
      <dgm:spPr/>
    </dgm:pt>
    <dgm:pt modelId="{88730A46-A0C8-4D7A-8622-62C9D8B82DCE}" type="pres">
      <dgm:prSet presAssocID="{9334B7CB-69CA-4211-A6B5-23CDAB682753}" presName="sibTrans" presStyleLbl="sibTrans1D1" presStyleIdx="3" presStyleCnt="6"/>
      <dgm:spPr/>
    </dgm:pt>
    <dgm:pt modelId="{8B28AAA9-9781-4353-AF91-68AD11AFF7D9}" type="pres">
      <dgm:prSet presAssocID="{9334B7CB-69CA-4211-A6B5-23CDAB682753}" presName="connectorText" presStyleLbl="sibTrans1D1" presStyleIdx="3" presStyleCnt="6"/>
      <dgm:spPr/>
    </dgm:pt>
    <dgm:pt modelId="{250A247B-67A5-499A-971A-FBCC3B0AE271}" type="pres">
      <dgm:prSet presAssocID="{DC039FF5-10DE-4954-9EF8-ABCF5B210383}" presName="node" presStyleLbl="node1" presStyleIdx="4" presStyleCnt="7">
        <dgm:presLayoutVars>
          <dgm:bulletEnabled val="1"/>
        </dgm:presLayoutVars>
      </dgm:prSet>
      <dgm:spPr/>
    </dgm:pt>
    <dgm:pt modelId="{DF5503A7-43CD-4BFE-A137-6920BBDE92C9}" type="pres">
      <dgm:prSet presAssocID="{0B085555-B60B-4D5F-A354-7B31A9A8FB9C}" presName="sibTrans" presStyleLbl="sibTrans1D1" presStyleIdx="4" presStyleCnt="6"/>
      <dgm:spPr/>
    </dgm:pt>
    <dgm:pt modelId="{CC8D8B0E-2BFC-40CA-B2E3-C9A82325D9F2}" type="pres">
      <dgm:prSet presAssocID="{0B085555-B60B-4D5F-A354-7B31A9A8FB9C}" presName="connectorText" presStyleLbl="sibTrans1D1" presStyleIdx="4" presStyleCnt="6"/>
      <dgm:spPr/>
    </dgm:pt>
    <dgm:pt modelId="{A1BAF609-643A-48C8-ABE1-B3CE15760F29}" type="pres">
      <dgm:prSet presAssocID="{C528C9ED-2D92-4B23-A094-8057C828E848}" presName="node" presStyleLbl="node1" presStyleIdx="5" presStyleCnt="7">
        <dgm:presLayoutVars>
          <dgm:bulletEnabled val="1"/>
        </dgm:presLayoutVars>
      </dgm:prSet>
      <dgm:spPr/>
    </dgm:pt>
    <dgm:pt modelId="{CEAD16D3-7A53-45D2-8347-C56E1E4E2E80}" type="pres">
      <dgm:prSet presAssocID="{712D0A24-35DA-4FB2-8CFA-8D73EAE48240}" presName="sibTrans" presStyleLbl="sibTrans1D1" presStyleIdx="5" presStyleCnt="6"/>
      <dgm:spPr/>
    </dgm:pt>
    <dgm:pt modelId="{51C2E909-4FB4-4CE7-9A23-1D563855B847}" type="pres">
      <dgm:prSet presAssocID="{712D0A24-35DA-4FB2-8CFA-8D73EAE48240}" presName="connectorText" presStyleLbl="sibTrans1D1" presStyleIdx="5" presStyleCnt="6"/>
      <dgm:spPr/>
    </dgm:pt>
    <dgm:pt modelId="{21844133-966D-45AE-9D5F-348709278FC6}" type="pres">
      <dgm:prSet presAssocID="{4F97EF96-FA5F-402F-8E9A-6297C97A1D25}" presName="node" presStyleLbl="node1" presStyleIdx="6" presStyleCnt="7">
        <dgm:presLayoutVars>
          <dgm:bulletEnabled val="1"/>
        </dgm:presLayoutVars>
      </dgm:prSet>
      <dgm:spPr/>
    </dgm:pt>
  </dgm:ptLst>
  <dgm:cxnLst>
    <dgm:cxn modelId="{A1D03B09-A264-4AF4-ACDD-E3242E6EA89F}" type="presOf" srcId="{712D0A24-35DA-4FB2-8CFA-8D73EAE48240}" destId="{51C2E909-4FB4-4CE7-9A23-1D563855B847}" srcOrd="1" destOrd="0" presId="urn:microsoft.com/office/officeart/2016/7/layout/RepeatingBendingProcessNew"/>
    <dgm:cxn modelId="{A4AFD718-68ED-4E4F-96BB-7F680DAA0361}" type="presOf" srcId="{9334B7CB-69CA-4211-A6B5-23CDAB682753}" destId="{88730A46-A0C8-4D7A-8622-62C9D8B82DCE}" srcOrd="0" destOrd="0" presId="urn:microsoft.com/office/officeart/2016/7/layout/RepeatingBendingProcessNew"/>
    <dgm:cxn modelId="{86F15A20-2B47-4A3E-825A-F187D4D8BD80}" type="presOf" srcId="{61500DA8-32A4-4156-A71C-4DEE702CAF47}" destId="{F595926C-1D1D-4319-92DD-C2187626963B}" srcOrd="1" destOrd="0" presId="urn:microsoft.com/office/officeart/2016/7/layout/RepeatingBendingProcessNew"/>
    <dgm:cxn modelId="{AF014923-60B1-4768-AC29-5009B4B674E2}" type="presOf" srcId="{DC039FF5-10DE-4954-9EF8-ABCF5B210383}" destId="{250A247B-67A5-499A-971A-FBCC3B0AE271}" srcOrd="0" destOrd="0" presId="urn:microsoft.com/office/officeart/2016/7/layout/RepeatingBendingProcessNew"/>
    <dgm:cxn modelId="{01D12F2F-ADAB-4E1A-B27D-A99825DA29AB}" type="presOf" srcId="{A0B363AF-5F04-4F37-9900-E1E0EF1D3E85}" destId="{68D67198-4EF8-497A-91F8-A5A88D6D3B91}" srcOrd="0" destOrd="0" presId="urn:microsoft.com/office/officeart/2016/7/layout/RepeatingBendingProcessNew"/>
    <dgm:cxn modelId="{F8FDAA2F-27F2-499A-8D18-61813060EE4F}" srcId="{84C35915-DCF3-484C-AE1D-76C69BB8F441}" destId="{4F97EF96-FA5F-402F-8E9A-6297C97A1D25}" srcOrd="6" destOrd="0" parTransId="{B5AB0A02-CB17-40B8-98EB-7F0A3AFE9D07}" sibTransId="{E3BC7ED0-1893-4677-A882-C7A36FB27467}"/>
    <dgm:cxn modelId="{E55B2635-3F2C-4805-AE4C-304D39D80EA6}" type="presOf" srcId="{F0C1C680-9828-4372-BF86-60A182325BD4}" destId="{56980BE6-A2EB-46D7-B530-6E4D042A1C65}" srcOrd="0" destOrd="0" presId="urn:microsoft.com/office/officeart/2016/7/layout/RepeatingBendingProcessNew"/>
    <dgm:cxn modelId="{F9F29337-3E0A-4C5D-8F55-901CF2D5D77A}" srcId="{84C35915-DCF3-484C-AE1D-76C69BB8F441}" destId="{F91E2F0B-6FD2-4370-9FDD-1B8D551649E8}" srcOrd="3" destOrd="0" parTransId="{EA232F0C-CDC5-4866-B6ED-462133DA7148}" sibTransId="{9334B7CB-69CA-4211-A6B5-23CDAB682753}"/>
    <dgm:cxn modelId="{4D550B5C-CFD2-4A04-9E33-790CD5E9238E}" type="presOf" srcId="{C528C9ED-2D92-4B23-A094-8057C828E848}" destId="{A1BAF609-643A-48C8-ABE1-B3CE15760F29}" srcOrd="0" destOrd="0" presId="urn:microsoft.com/office/officeart/2016/7/layout/RepeatingBendingProcessNew"/>
    <dgm:cxn modelId="{EE91C343-98E9-4BEC-9866-721EC294E24B}" type="presOf" srcId="{4F97EF96-FA5F-402F-8E9A-6297C97A1D25}" destId="{21844133-966D-45AE-9D5F-348709278FC6}" srcOrd="0" destOrd="0" presId="urn:microsoft.com/office/officeart/2016/7/layout/RepeatingBendingProcessNew"/>
    <dgm:cxn modelId="{F2ED164A-BBD3-41E1-9F50-C8986CDECEF4}" srcId="{84C35915-DCF3-484C-AE1D-76C69BB8F441}" destId="{C528C9ED-2D92-4B23-A094-8057C828E848}" srcOrd="5" destOrd="0" parTransId="{A6124B6D-FEAF-4BE0-9A94-F35452B2152F}" sibTransId="{712D0A24-35DA-4FB2-8CFA-8D73EAE48240}"/>
    <dgm:cxn modelId="{7E394B4A-7910-4BC9-B7B4-87D8CBE2B079}" srcId="{84C35915-DCF3-484C-AE1D-76C69BB8F441}" destId="{417D062D-45A4-4E38-8A05-5956CC51B991}" srcOrd="1" destOrd="0" parTransId="{4B7A2ABE-D6B5-486A-977D-6009D7381D09}" sibTransId="{9EDD7825-93DA-41D3-BB57-17B60900B1E9}"/>
    <dgm:cxn modelId="{816A5071-BFDE-42BE-9646-BA0C7FAE2371}" type="presOf" srcId="{0B085555-B60B-4D5F-A354-7B31A9A8FB9C}" destId="{CC8D8B0E-2BFC-40CA-B2E3-C9A82325D9F2}" srcOrd="1" destOrd="0" presId="urn:microsoft.com/office/officeart/2016/7/layout/RepeatingBendingProcessNew"/>
    <dgm:cxn modelId="{07F61072-C1CF-477E-9C6C-8B0B8965F659}" srcId="{84C35915-DCF3-484C-AE1D-76C69BB8F441}" destId="{DC039FF5-10DE-4954-9EF8-ABCF5B210383}" srcOrd="4" destOrd="0" parTransId="{19560430-D4F8-4556-8D1B-125E2515158D}" sibTransId="{0B085555-B60B-4D5F-A354-7B31A9A8FB9C}"/>
    <dgm:cxn modelId="{244D2B73-33B5-4922-904C-83281777B23F}" type="presOf" srcId="{F91E2F0B-6FD2-4370-9FDD-1B8D551649E8}" destId="{BA38A0E0-DD59-4EDC-B7A7-2AAE78BBD750}" srcOrd="0" destOrd="0" presId="urn:microsoft.com/office/officeart/2016/7/layout/RepeatingBendingProcessNew"/>
    <dgm:cxn modelId="{D48ABB59-0894-4C17-838A-4B3824A7E710}" srcId="{84C35915-DCF3-484C-AE1D-76C69BB8F441}" destId="{F0C1C680-9828-4372-BF86-60A182325BD4}" srcOrd="2" destOrd="0" parTransId="{E087190D-7FD5-4B96-8DFF-C8848B56D7CE}" sibTransId="{A0B363AF-5F04-4F37-9900-E1E0EF1D3E85}"/>
    <dgm:cxn modelId="{D7F28D90-78AE-45AF-BEB7-AB1DBAB7CDCF}" type="presOf" srcId="{417D062D-45A4-4E38-8A05-5956CC51B991}" destId="{2E7ECFAA-8EAD-4243-8943-AF582610D07A}" srcOrd="0" destOrd="0" presId="urn:microsoft.com/office/officeart/2016/7/layout/RepeatingBendingProcessNew"/>
    <dgm:cxn modelId="{098B3BAA-7C64-4939-97EC-4FB64DCB5702}" type="presOf" srcId="{0B085555-B60B-4D5F-A354-7B31A9A8FB9C}" destId="{DF5503A7-43CD-4BFE-A137-6920BBDE92C9}" srcOrd="0" destOrd="0" presId="urn:microsoft.com/office/officeart/2016/7/layout/RepeatingBendingProcessNew"/>
    <dgm:cxn modelId="{4F0371C9-B0F1-44FD-807C-B09568575236}" type="presOf" srcId="{9EDD7825-93DA-41D3-BB57-17B60900B1E9}" destId="{8127B1A3-E3D7-46E9-911F-C9B09A031694}" srcOrd="0" destOrd="0" presId="urn:microsoft.com/office/officeart/2016/7/layout/RepeatingBendingProcessNew"/>
    <dgm:cxn modelId="{31D86DD3-191D-4962-A6A5-2CAD9F9AC6D5}" type="presOf" srcId="{712D0A24-35DA-4FB2-8CFA-8D73EAE48240}" destId="{CEAD16D3-7A53-45D2-8347-C56E1E4E2E80}" srcOrd="0" destOrd="0" presId="urn:microsoft.com/office/officeart/2016/7/layout/RepeatingBendingProcessNew"/>
    <dgm:cxn modelId="{F73113D7-AC16-40A8-927D-40E4D1C6E279}" srcId="{84C35915-DCF3-484C-AE1D-76C69BB8F441}" destId="{02B5F50C-22B9-48D5-B066-FA3B575EFB34}" srcOrd="0" destOrd="0" parTransId="{067D5D05-9661-457C-BE0D-84443B21818E}" sibTransId="{61500DA8-32A4-4156-A71C-4DEE702CAF47}"/>
    <dgm:cxn modelId="{4FE012DC-78A5-42EA-A9FB-B910B2361873}" type="presOf" srcId="{A0B363AF-5F04-4F37-9900-E1E0EF1D3E85}" destId="{A170B5B1-8C83-48B5-8C2F-51F65FF92A75}" srcOrd="1" destOrd="0" presId="urn:microsoft.com/office/officeart/2016/7/layout/RepeatingBendingProcessNew"/>
    <dgm:cxn modelId="{5709A2E1-9A72-44CA-B592-F38693634147}" type="presOf" srcId="{84C35915-DCF3-484C-AE1D-76C69BB8F441}" destId="{4B474DC8-12E8-4BB1-82F0-51F9A7AB942C}" srcOrd="0" destOrd="0" presId="urn:microsoft.com/office/officeart/2016/7/layout/RepeatingBendingProcessNew"/>
    <dgm:cxn modelId="{9F83EEE9-CDA5-48BD-89F7-5A4B448A7FCE}" type="presOf" srcId="{9EDD7825-93DA-41D3-BB57-17B60900B1E9}" destId="{14749153-8959-4AAF-B264-8A5A98907C3E}" srcOrd="1" destOrd="0" presId="urn:microsoft.com/office/officeart/2016/7/layout/RepeatingBendingProcessNew"/>
    <dgm:cxn modelId="{20D6E0EA-699B-4FF5-AF34-742F3E1C3E50}" type="presOf" srcId="{61500DA8-32A4-4156-A71C-4DEE702CAF47}" destId="{73542167-587D-4B18-BE80-7DFEFA87A24A}" srcOrd="0" destOrd="0" presId="urn:microsoft.com/office/officeart/2016/7/layout/RepeatingBendingProcessNew"/>
    <dgm:cxn modelId="{377B73EE-A6ED-423B-BA5E-1B99BA7D0E49}" type="presOf" srcId="{9334B7CB-69CA-4211-A6B5-23CDAB682753}" destId="{8B28AAA9-9781-4353-AF91-68AD11AFF7D9}" srcOrd="1" destOrd="0" presId="urn:microsoft.com/office/officeart/2016/7/layout/RepeatingBendingProcessNew"/>
    <dgm:cxn modelId="{1E44FEFD-938D-4167-A6E0-BF322FADCA69}" type="presOf" srcId="{02B5F50C-22B9-48D5-B066-FA3B575EFB34}" destId="{88BF1C1C-669C-40E2-939D-1B811FD2C220}" srcOrd="0" destOrd="0" presId="urn:microsoft.com/office/officeart/2016/7/layout/RepeatingBendingProcessNew"/>
    <dgm:cxn modelId="{FE3A1695-1C50-4E04-AEB3-6D96F68E575F}" type="presParOf" srcId="{4B474DC8-12E8-4BB1-82F0-51F9A7AB942C}" destId="{88BF1C1C-669C-40E2-939D-1B811FD2C220}" srcOrd="0" destOrd="0" presId="urn:microsoft.com/office/officeart/2016/7/layout/RepeatingBendingProcessNew"/>
    <dgm:cxn modelId="{65462536-8029-44AB-8C25-98F3AC3FFA1C}" type="presParOf" srcId="{4B474DC8-12E8-4BB1-82F0-51F9A7AB942C}" destId="{73542167-587D-4B18-BE80-7DFEFA87A24A}" srcOrd="1" destOrd="0" presId="urn:microsoft.com/office/officeart/2016/7/layout/RepeatingBendingProcessNew"/>
    <dgm:cxn modelId="{8DC16A90-ED88-47B1-8D23-47453A393B9F}" type="presParOf" srcId="{73542167-587D-4B18-BE80-7DFEFA87A24A}" destId="{F595926C-1D1D-4319-92DD-C2187626963B}" srcOrd="0" destOrd="0" presId="urn:microsoft.com/office/officeart/2016/7/layout/RepeatingBendingProcessNew"/>
    <dgm:cxn modelId="{CC3711AD-1B1A-4D28-85B5-D4BCA401718F}" type="presParOf" srcId="{4B474DC8-12E8-4BB1-82F0-51F9A7AB942C}" destId="{2E7ECFAA-8EAD-4243-8943-AF582610D07A}" srcOrd="2" destOrd="0" presId="urn:microsoft.com/office/officeart/2016/7/layout/RepeatingBendingProcessNew"/>
    <dgm:cxn modelId="{FB61FDDF-6023-409C-A98B-9A68C00A19C6}" type="presParOf" srcId="{4B474DC8-12E8-4BB1-82F0-51F9A7AB942C}" destId="{8127B1A3-E3D7-46E9-911F-C9B09A031694}" srcOrd="3" destOrd="0" presId="urn:microsoft.com/office/officeart/2016/7/layout/RepeatingBendingProcessNew"/>
    <dgm:cxn modelId="{BE958E21-6ADC-4440-9282-53FAFCDF1AB7}" type="presParOf" srcId="{8127B1A3-E3D7-46E9-911F-C9B09A031694}" destId="{14749153-8959-4AAF-B264-8A5A98907C3E}" srcOrd="0" destOrd="0" presId="urn:microsoft.com/office/officeart/2016/7/layout/RepeatingBendingProcessNew"/>
    <dgm:cxn modelId="{15CB65B4-EAEE-40D4-83D9-D6520E9C1907}" type="presParOf" srcId="{4B474DC8-12E8-4BB1-82F0-51F9A7AB942C}" destId="{56980BE6-A2EB-46D7-B530-6E4D042A1C65}" srcOrd="4" destOrd="0" presId="urn:microsoft.com/office/officeart/2016/7/layout/RepeatingBendingProcessNew"/>
    <dgm:cxn modelId="{E9584B78-935B-484A-80ED-90BDCADA844C}" type="presParOf" srcId="{4B474DC8-12E8-4BB1-82F0-51F9A7AB942C}" destId="{68D67198-4EF8-497A-91F8-A5A88D6D3B91}" srcOrd="5" destOrd="0" presId="urn:microsoft.com/office/officeart/2016/7/layout/RepeatingBendingProcessNew"/>
    <dgm:cxn modelId="{C7140A09-8DDA-41CC-ACBE-AB39F3E51363}" type="presParOf" srcId="{68D67198-4EF8-497A-91F8-A5A88D6D3B91}" destId="{A170B5B1-8C83-48B5-8C2F-51F65FF92A75}" srcOrd="0" destOrd="0" presId="urn:microsoft.com/office/officeart/2016/7/layout/RepeatingBendingProcessNew"/>
    <dgm:cxn modelId="{747A0B52-2352-4A3C-97C9-3B56F5C84E8E}" type="presParOf" srcId="{4B474DC8-12E8-4BB1-82F0-51F9A7AB942C}" destId="{BA38A0E0-DD59-4EDC-B7A7-2AAE78BBD750}" srcOrd="6" destOrd="0" presId="urn:microsoft.com/office/officeart/2016/7/layout/RepeatingBendingProcessNew"/>
    <dgm:cxn modelId="{34D4D1BE-13E7-4F31-BE2A-BBA724E6E880}" type="presParOf" srcId="{4B474DC8-12E8-4BB1-82F0-51F9A7AB942C}" destId="{88730A46-A0C8-4D7A-8622-62C9D8B82DCE}" srcOrd="7" destOrd="0" presId="urn:microsoft.com/office/officeart/2016/7/layout/RepeatingBendingProcessNew"/>
    <dgm:cxn modelId="{F5D1805B-6995-4A0B-A0FA-5BAD58E06192}" type="presParOf" srcId="{88730A46-A0C8-4D7A-8622-62C9D8B82DCE}" destId="{8B28AAA9-9781-4353-AF91-68AD11AFF7D9}" srcOrd="0" destOrd="0" presId="urn:microsoft.com/office/officeart/2016/7/layout/RepeatingBendingProcessNew"/>
    <dgm:cxn modelId="{E587A6DB-048A-421E-A39A-E17F53B1E8FE}" type="presParOf" srcId="{4B474DC8-12E8-4BB1-82F0-51F9A7AB942C}" destId="{250A247B-67A5-499A-971A-FBCC3B0AE271}" srcOrd="8" destOrd="0" presId="urn:microsoft.com/office/officeart/2016/7/layout/RepeatingBendingProcessNew"/>
    <dgm:cxn modelId="{5C987048-ABB5-41F6-98EC-58353D443039}" type="presParOf" srcId="{4B474DC8-12E8-4BB1-82F0-51F9A7AB942C}" destId="{DF5503A7-43CD-4BFE-A137-6920BBDE92C9}" srcOrd="9" destOrd="0" presId="urn:microsoft.com/office/officeart/2016/7/layout/RepeatingBendingProcessNew"/>
    <dgm:cxn modelId="{41CB60AF-DEFD-46AD-860A-92F520536E74}" type="presParOf" srcId="{DF5503A7-43CD-4BFE-A137-6920BBDE92C9}" destId="{CC8D8B0E-2BFC-40CA-B2E3-C9A82325D9F2}" srcOrd="0" destOrd="0" presId="urn:microsoft.com/office/officeart/2016/7/layout/RepeatingBendingProcessNew"/>
    <dgm:cxn modelId="{D73887FE-FDC6-44F2-9066-A7BE4F94FA0D}" type="presParOf" srcId="{4B474DC8-12E8-4BB1-82F0-51F9A7AB942C}" destId="{A1BAF609-643A-48C8-ABE1-B3CE15760F29}" srcOrd="10" destOrd="0" presId="urn:microsoft.com/office/officeart/2016/7/layout/RepeatingBendingProcessNew"/>
    <dgm:cxn modelId="{3C91B613-19E4-4585-954C-88B34A8A289E}" type="presParOf" srcId="{4B474DC8-12E8-4BB1-82F0-51F9A7AB942C}" destId="{CEAD16D3-7A53-45D2-8347-C56E1E4E2E80}" srcOrd="11" destOrd="0" presId="urn:microsoft.com/office/officeart/2016/7/layout/RepeatingBendingProcessNew"/>
    <dgm:cxn modelId="{308A8305-5F22-4BEB-B26E-DFEE587A26DB}" type="presParOf" srcId="{CEAD16D3-7A53-45D2-8347-C56E1E4E2E80}" destId="{51C2E909-4FB4-4CE7-9A23-1D563855B847}" srcOrd="0" destOrd="0" presId="urn:microsoft.com/office/officeart/2016/7/layout/RepeatingBendingProcessNew"/>
    <dgm:cxn modelId="{42545F9F-DB33-4B02-971F-8DAA3E6365C7}" type="presParOf" srcId="{4B474DC8-12E8-4BB1-82F0-51F9A7AB942C}" destId="{21844133-966D-45AE-9D5F-348709278FC6}"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2167-587D-4B18-BE80-7DFEFA87A24A}">
      <dsp:nvSpPr>
        <dsp:cNvPr id="0" name=""/>
        <dsp:cNvSpPr/>
      </dsp:nvSpPr>
      <dsp:spPr>
        <a:xfrm>
          <a:off x="2508376" y="1491762"/>
          <a:ext cx="546202" cy="91440"/>
        </a:xfrm>
        <a:custGeom>
          <a:avLst/>
          <a:gdLst/>
          <a:ahLst/>
          <a:cxnLst/>
          <a:rect l="0" t="0" r="0" b="0"/>
          <a:pathLst>
            <a:path>
              <a:moveTo>
                <a:pt x="0" y="45720"/>
              </a:moveTo>
              <a:lnTo>
                <a:pt x="54620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057" y="1534598"/>
        <a:ext cx="28840" cy="5768"/>
      </dsp:txXfrm>
    </dsp:sp>
    <dsp:sp modelId="{88BF1C1C-669C-40E2-939D-1B811FD2C220}">
      <dsp:nvSpPr>
        <dsp:cNvPr id="0" name=""/>
        <dsp:cNvSpPr/>
      </dsp:nvSpPr>
      <dsp:spPr>
        <a:xfrm>
          <a:off x="2341" y="785132"/>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In what areas of your life do you feel you could grow or improve during Lent?</a:t>
          </a:r>
        </a:p>
      </dsp:txBody>
      <dsp:txXfrm>
        <a:off x="2341" y="785132"/>
        <a:ext cx="2507835" cy="1504701"/>
      </dsp:txXfrm>
    </dsp:sp>
    <dsp:sp modelId="{8127B1A3-E3D7-46E9-911F-C9B09A031694}">
      <dsp:nvSpPr>
        <dsp:cNvPr id="0" name=""/>
        <dsp:cNvSpPr/>
      </dsp:nvSpPr>
      <dsp:spPr>
        <a:xfrm>
          <a:off x="5593014" y="1491762"/>
          <a:ext cx="546202" cy="91440"/>
        </a:xfrm>
        <a:custGeom>
          <a:avLst/>
          <a:gdLst/>
          <a:ahLst/>
          <a:cxnLst/>
          <a:rect l="0" t="0" r="0" b="0"/>
          <a:pathLst>
            <a:path>
              <a:moveTo>
                <a:pt x="0" y="45720"/>
              </a:moveTo>
              <a:lnTo>
                <a:pt x="54620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1695" y="1534598"/>
        <a:ext cx="28840" cy="5768"/>
      </dsp:txXfrm>
    </dsp:sp>
    <dsp:sp modelId="{2E7ECFAA-8EAD-4243-8943-AF582610D07A}">
      <dsp:nvSpPr>
        <dsp:cNvPr id="0" name=""/>
        <dsp:cNvSpPr/>
      </dsp:nvSpPr>
      <dsp:spPr>
        <a:xfrm>
          <a:off x="3086978" y="785132"/>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How might setting specific goals for personal growth during Lent help you become a better person?</a:t>
          </a:r>
        </a:p>
      </dsp:txBody>
      <dsp:txXfrm>
        <a:off x="3086978" y="785132"/>
        <a:ext cx="2507835" cy="1504701"/>
      </dsp:txXfrm>
    </dsp:sp>
    <dsp:sp modelId="{68D67198-4EF8-497A-91F8-A5A88D6D3B91}">
      <dsp:nvSpPr>
        <dsp:cNvPr id="0" name=""/>
        <dsp:cNvSpPr/>
      </dsp:nvSpPr>
      <dsp:spPr>
        <a:xfrm>
          <a:off x="8677652" y="1491762"/>
          <a:ext cx="546202" cy="91440"/>
        </a:xfrm>
        <a:custGeom>
          <a:avLst/>
          <a:gdLst/>
          <a:ahLst/>
          <a:cxnLst/>
          <a:rect l="0" t="0" r="0" b="0"/>
          <a:pathLst>
            <a:path>
              <a:moveTo>
                <a:pt x="0" y="45720"/>
              </a:moveTo>
              <a:lnTo>
                <a:pt x="54620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936333" y="1534598"/>
        <a:ext cx="28840" cy="5768"/>
      </dsp:txXfrm>
    </dsp:sp>
    <dsp:sp modelId="{56980BE6-A2EB-46D7-B530-6E4D042A1C65}">
      <dsp:nvSpPr>
        <dsp:cNvPr id="0" name=""/>
        <dsp:cNvSpPr/>
      </dsp:nvSpPr>
      <dsp:spPr>
        <a:xfrm>
          <a:off x="6171616" y="785132"/>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What are some simple acts of kindness you can perform during Lent to make a positive impact on others?</a:t>
          </a:r>
        </a:p>
      </dsp:txBody>
      <dsp:txXfrm>
        <a:off x="6171616" y="785132"/>
        <a:ext cx="2507835" cy="1504701"/>
      </dsp:txXfrm>
    </dsp:sp>
    <dsp:sp modelId="{88730A46-A0C8-4D7A-8622-62C9D8B82DCE}">
      <dsp:nvSpPr>
        <dsp:cNvPr id="0" name=""/>
        <dsp:cNvSpPr/>
      </dsp:nvSpPr>
      <dsp:spPr>
        <a:xfrm>
          <a:off x="1256258" y="2288033"/>
          <a:ext cx="9253913" cy="546202"/>
        </a:xfrm>
        <a:custGeom>
          <a:avLst/>
          <a:gdLst/>
          <a:ahLst/>
          <a:cxnLst/>
          <a:rect l="0" t="0" r="0" b="0"/>
          <a:pathLst>
            <a:path>
              <a:moveTo>
                <a:pt x="9253913" y="0"/>
              </a:moveTo>
              <a:lnTo>
                <a:pt x="9253913" y="290201"/>
              </a:lnTo>
              <a:lnTo>
                <a:pt x="0" y="290201"/>
              </a:lnTo>
              <a:lnTo>
                <a:pt x="0" y="54620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51418" y="2558250"/>
        <a:ext cx="463593" cy="5768"/>
      </dsp:txXfrm>
    </dsp:sp>
    <dsp:sp modelId="{BA38A0E0-DD59-4EDC-B7A7-2AAE78BBD750}">
      <dsp:nvSpPr>
        <dsp:cNvPr id="0" name=""/>
        <dsp:cNvSpPr/>
      </dsp:nvSpPr>
      <dsp:spPr>
        <a:xfrm>
          <a:off x="9256254" y="785132"/>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How do you think performing acts of kindness can contribute to your own transformation during this season?</a:t>
          </a:r>
        </a:p>
      </dsp:txBody>
      <dsp:txXfrm>
        <a:off x="9256254" y="785132"/>
        <a:ext cx="2507835" cy="1504701"/>
      </dsp:txXfrm>
    </dsp:sp>
    <dsp:sp modelId="{DF5503A7-43CD-4BFE-A137-6920BBDE92C9}">
      <dsp:nvSpPr>
        <dsp:cNvPr id="0" name=""/>
        <dsp:cNvSpPr/>
      </dsp:nvSpPr>
      <dsp:spPr>
        <a:xfrm>
          <a:off x="2508376" y="3573266"/>
          <a:ext cx="546202" cy="91440"/>
        </a:xfrm>
        <a:custGeom>
          <a:avLst/>
          <a:gdLst/>
          <a:ahLst/>
          <a:cxnLst/>
          <a:rect l="0" t="0" r="0" b="0"/>
          <a:pathLst>
            <a:path>
              <a:moveTo>
                <a:pt x="0" y="45720"/>
              </a:moveTo>
              <a:lnTo>
                <a:pt x="54620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057" y="3616102"/>
        <a:ext cx="28840" cy="5768"/>
      </dsp:txXfrm>
    </dsp:sp>
    <dsp:sp modelId="{250A247B-67A5-499A-971A-FBCC3B0AE271}">
      <dsp:nvSpPr>
        <dsp:cNvPr id="0" name=""/>
        <dsp:cNvSpPr/>
      </dsp:nvSpPr>
      <dsp:spPr>
        <a:xfrm>
          <a:off x="2341" y="2866635"/>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How can reflecting on these values help guide your actions and decisions during this time?</a:t>
          </a:r>
        </a:p>
      </dsp:txBody>
      <dsp:txXfrm>
        <a:off x="2341" y="2866635"/>
        <a:ext cx="2507835" cy="1504701"/>
      </dsp:txXfrm>
    </dsp:sp>
    <dsp:sp modelId="{CEAD16D3-7A53-45D2-8347-C56E1E4E2E80}">
      <dsp:nvSpPr>
        <dsp:cNvPr id="0" name=""/>
        <dsp:cNvSpPr/>
      </dsp:nvSpPr>
      <dsp:spPr>
        <a:xfrm>
          <a:off x="5593014" y="3573266"/>
          <a:ext cx="546202" cy="91440"/>
        </a:xfrm>
        <a:custGeom>
          <a:avLst/>
          <a:gdLst/>
          <a:ahLst/>
          <a:cxnLst/>
          <a:rect l="0" t="0" r="0" b="0"/>
          <a:pathLst>
            <a:path>
              <a:moveTo>
                <a:pt x="0" y="45720"/>
              </a:moveTo>
              <a:lnTo>
                <a:pt x="54620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1695" y="3616102"/>
        <a:ext cx="28840" cy="5768"/>
      </dsp:txXfrm>
    </dsp:sp>
    <dsp:sp modelId="{A1BAF609-643A-48C8-ABE1-B3CE15760F29}">
      <dsp:nvSpPr>
        <dsp:cNvPr id="0" name=""/>
        <dsp:cNvSpPr/>
      </dsp:nvSpPr>
      <dsp:spPr>
        <a:xfrm>
          <a:off x="3086978" y="2866635"/>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In what ways can you cultivate a mindset of gratitude and appreciation during Lent?</a:t>
          </a:r>
        </a:p>
      </dsp:txBody>
      <dsp:txXfrm>
        <a:off x="3086978" y="2866635"/>
        <a:ext cx="2507835" cy="1504701"/>
      </dsp:txXfrm>
    </dsp:sp>
    <dsp:sp modelId="{21844133-966D-45AE-9D5F-348709278FC6}">
      <dsp:nvSpPr>
        <dsp:cNvPr id="0" name=""/>
        <dsp:cNvSpPr/>
      </dsp:nvSpPr>
      <dsp:spPr>
        <a:xfrm>
          <a:off x="6171616" y="2866635"/>
          <a:ext cx="2507835" cy="15047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886" tIns="128991" rIns="122886" bIns="128991" numCol="1" spcCol="1270" anchor="ctr" anchorCtr="0">
          <a:noAutofit/>
        </a:bodyPr>
        <a:lstStyle/>
        <a:p>
          <a:pPr marL="0" lvl="0" indent="0" algn="ctr" defTabSz="711200">
            <a:lnSpc>
              <a:spcPct val="90000"/>
            </a:lnSpc>
            <a:spcBef>
              <a:spcPct val="0"/>
            </a:spcBef>
            <a:spcAft>
              <a:spcPct val="35000"/>
            </a:spcAft>
            <a:buNone/>
          </a:pPr>
          <a:r>
            <a:rPr lang="en-US" sz="1600" kern="1200"/>
            <a:t>How might expressing gratitude for the blessings in your life contribute to your overall transformation?</a:t>
          </a:r>
        </a:p>
      </dsp:txBody>
      <dsp:txXfrm>
        <a:off x="6171616" y="2866635"/>
        <a:ext cx="2507835" cy="150470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Xo1mjuy1NA0?feature=oembed" TargetMode="Externa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apIrSL9_iEk?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136924"/>
            <a:ext cx="9144000" cy="1655762"/>
          </a:xfrm>
        </p:spPr>
        <p:txBody>
          <a:bodyPr vert="horz" lIns="91440" tIns="45720" rIns="91440" bIns="45720" rtlCol="0" anchor="t">
            <a:normAutofit/>
          </a:bodyPr>
          <a:lstStyle/>
          <a:p>
            <a:r>
              <a:rPr lang="en-US" dirty="0">
                <a:latin typeface="Bodoni MT"/>
                <a:ea typeface="Calibri"/>
                <a:cs typeface="Calibri"/>
              </a:rPr>
              <a:t>TRANSFORMED</a:t>
            </a:r>
          </a:p>
          <a:p>
            <a:r>
              <a:rPr lang="en-US" sz="1600" dirty="0">
                <a:ea typeface="Calibri"/>
                <a:cs typeface="Calibri"/>
              </a:rPr>
              <a:t>Thoughts and Prayers</a:t>
            </a:r>
          </a:p>
          <a:p>
            <a:r>
              <a:rPr lang="en-US" sz="1600" dirty="0">
                <a:ea typeface="Calibri"/>
                <a:cs typeface="Calibri"/>
              </a:rPr>
              <a:t>Monday 26th February – Friday 1st March</a:t>
            </a:r>
          </a:p>
        </p:txBody>
      </p:sp>
      <p:pic>
        <p:nvPicPr>
          <p:cNvPr id="4" name="Picture 3" descr="THE PRICE OF LASTING TRANSFORMATION | Saturday Tormaa Nbete">
            <a:extLst>
              <a:ext uri="{FF2B5EF4-FFF2-40B4-BE49-F238E27FC236}">
                <a16:creationId xmlns:a16="http://schemas.microsoft.com/office/drawing/2014/main" id="{C128A1CD-20E5-AB36-07E5-6A954346EFC0}"/>
              </a:ext>
            </a:extLst>
          </p:cNvPr>
          <p:cNvPicPr>
            <a:picLocks noChangeAspect="1"/>
          </p:cNvPicPr>
          <p:nvPr/>
        </p:nvPicPr>
        <p:blipFill>
          <a:blip r:embed="rId2"/>
          <a:stretch>
            <a:fillRect/>
          </a:stretch>
        </p:blipFill>
        <p:spPr>
          <a:xfrm>
            <a:off x="1937658" y="-111102"/>
            <a:ext cx="9067798" cy="518609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1A375-540F-7AF8-D523-660913B0758D}"/>
              </a:ext>
            </a:extLst>
          </p:cNvPr>
          <p:cNvSpPr>
            <a:spLocks noGrp="1"/>
          </p:cNvSpPr>
          <p:nvPr>
            <p:ph type="title"/>
          </p:nvPr>
        </p:nvSpPr>
        <p:spPr>
          <a:xfrm>
            <a:off x="838200" y="176214"/>
            <a:ext cx="10515600" cy="1481188"/>
          </a:xfrm>
        </p:spPr>
        <p:txBody>
          <a:bodyPr>
            <a:normAutofit/>
          </a:bodyPr>
          <a:lstStyle/>
          <a:p>
            <a:pPr algn="ctr"/>
            <a:r>
              <a:rPr lang="en-US" sz="4000">
                <a:latin typeface="Modern Love"/>
                <a:cs typeface="Calibri Light"/>
              </a:rPr>
              <a:t>Metaphorical Mask</a:t>
            </a:r>
            <a:endParaRPr lang="en-US" sz="4000"/>
          </a:p>
        </p:txBody>
      </p:sp>
      <p:sp>
        <p:nvSpPr>
          <p:cNvPr id="11" name="Content Placeholder 10">
            <a:extLst>
              <a:ext uri="{FF2B5EF4-FFF2-40B4-BE49-F238E27FC236}">
                <a16:creationId xmlns:a16="http://schemas.microsoft.com/office/drawing/2014/main" id="{2BAC4AAE-57CD-47FB-E0CA-860F5FFF8BD3}"/>
              </a:ext>
            </a:extLst>
          </p:cNvPr>
          <p:cNvSpPr>
            <a:spLocks noGrp="1"/>
          </p:cNvSpPr>
          <p:nvPr>
            <p:ph idx="1"/>
          </p:nvPr>
        </p:nvSpPr>
        <p:spPr>
          <a:xfrm>
            <a:off x="475343" y="1901557"/>
            <a:ext cx="4644110" cy="4064037"/>
          </a:xfrm>
        </p:spPr>
        <p:txBody>
          <a:bodyPr vert="horz" lIns="91440" tIns="45720" rIns="91440" bIns="45720" rtlCol="0" anchor="t">
            <a:noAutofit/>
          </a:bodyPr>
          <a:lstStyle/>
          <a:p>
            <a:pPr marL="0" indent="0" algn="ctr">
              <a:buNone/>
            </a:pPr>
            <a:r>
              <a:rPr lang="en-US" sz="3600" dirty="0">
                <a:latin typeface="Modern Love"/>
                <a:cs typeface="Calibri" panose="020F0502020204030204"/>
              </a:rPr>
              <a:t>Class Discussion</a:t>
            </a:r>
          </a:p>
          <a:p>
            <a:pPr marL="0" indent="0" algn="ctr">
              <a:buNone/>
            </a:pPr>
            <a:endParaRPr lang="en-US" sz="3600" dirty="0">
              <a:latin typeface="Modern Love"/>
              <a:cs typeface="Calibri" panose="020F0502020204030204"/>
            </a:endParaRPr>
          </a:p>
          <a:p>
            <a:pPr marL="0" indent="0" algn="ctr">
              <a:buNone/>
            </a:pPr>
            <a:r>
              <a:rPr lang="en-US" sz="2600" dirty="0">
                <a:cs typeface="Calibri" panose="020F0502020204030204"/>
              </a:rPr>
              <a:t>What do you think is</a:t>
            </a:r>
            <a:r>
              <a:rPr lang="en-US" sz="2600" dirty="0">
                <a:solidFill>
                  <a:srgbClr val="000000"/>
                </a:solidFill>
                <a:cs typeface="Calibri" panose="020F0502020204030204"/>
              </a:rPr>
              <a:t> meant by a </a:t>
            </a:r>
            <a:r>
              <a:rPr lang="en-US" sz="3600" dirty="0">
                <a:solidFill>
                  <a:srgbClr val="FF0000"/>
                </a:solidFill>
                <a:cs typeface="Calibri" panose="020F0502020204030204"/>
              </a:rPr>
              <a:t>metaphorical mask</a:t>
            </a:r>
            <a:r>
              <a:rPr lang="en-US" sz="2600" dirty="0">
                <a:cs typeface="Calibri" panose="020F0502020204030204"/>
              </a:rPr>
              <a:t> when thinking about the theme</a:t>
            </a:r>
            <a:endParaRPr lang="en-US" sz="2600">
              <a:cs typeface="Calibri" panose="020F0502020204030204"/>
            </a:endParaRPr>
          </a:p>
          <a:p>
            <a:pPr marL="0" indent="0" algn="ctr">
              <a:buNone/>
            </a:pPr>
            <a:r>
              <a:rPr lang="en-US" sz="2600" dirty="0">
                <a:cs typeface="Calibri" panose="020F0502020204030204"/>
              </a:rPr>
              <a:t> </a:t>
            </a:r>
            <a:r>
              <a:rPr lang="en-US" sz="2600" dirty="0">
                <a:latin typeface="Modern Love"/>
                <a:cs typeface="Calibri" panose="020F0502020204030204"/>
              </a:rPr>
              <a:t>'Transformed'? </a:t>
            </a:r>
            <a:endParaRPr lang="en-US" sz="2600">
              <a:latin typeface="Calibri" panose="020F0502020204030204"/>
              <a:cs typeface="Calibri" panose="020F0502020204030204"/>
            </a:endParaRPr>
          </a:p>
          <a:p>
            <a:pPr marL="0" indent="0">
              <a:buNone/>
            </a:pPr>
            <a:endParaRPr lang="en-US" sz="2000" dirty="0">
              <a:latin typeface="Modern Love"/>
              <a:cs typeface="Calibri" panose="020F0502020204030204"/>
            </a:endParaRPr>
          </a:p>
          <a:p>
            <a:pPr marL="0" indent="0">
              <a:buNone/>
            </a:pPr>
            <a:endParaRPr lang="en-US" sz="2000" dirty="0">
              <a:latin typeface="Modern Love"/>
              <a:cs typeface="Calibri" panose="020F0502020204030204"/>
            </a:endParaRPr>
          </a:p>
        </p:txBody>
      </p:sp>
      <p:pic>
        <p:nvPicPr>
          <p:cNvPr id="7" name="Content Placeholder 6" descr="Three persons hold masks, that cover whole face. Script on mask who are  you. Anonymity, cybersecurity, self identification, existential problem  concept. Psychological metaphor. Vector illustration. 23216859 Vector Art  at Vecteezy">
            <a:extLst>
              <a:ext uri="{FF2B5EF4-FFF2-40B4-BE49-F238E27FC236}">
                <a16:creationId xmlns:a16="http://schemas.microsoft.com/office/drawing/2014/main" id="{961A24D4-80E0-F794-741E-162557DF5114}"/>
              </a:ext>
            </a:extLst>
          </p:cNvPr>
          <p:cNvPicPr>
            <a:picLocks noChangeAspect="1"/>
          </p:cNvPicPr>
          <p:nvPr/>
        </p:nvPicPr>
        <p:blipFill rotWithShape="1">
          <a:blip r:embed="rId2"/>
          <a:srcRect l="1571" r="2155" b="3"/>
          <a:stretch/>
        </p:blipFill>
        <p:spPr>
          <a:xfrm>
            <a:off x="5191128" y="1847129"/>
            <a:ext cx="6162670" cy="4272677"/>
          </a:xfrm>
          <a:prstGeom prst="rect">
            <a:avLst/>
          </a:prstGeom>
        </p:spPr>
      </p:pic>
      <p:sp>
        <p:nvSpPr>
          <p:cNvPr id="6" name="Content Placeholder 2">
            <a:extLst>
              <a:ext uri="{FF2B5EF4-FFF2-40B4-BE49-F238E27FC236}">
                <a16:creationId xmlns:a16="http://schemas.microsoft.com/office/drawing/2014/main" id="{AD7B8213-4D34-B1E1-0B9C-3953A4461783}"/>
              </a:ext>
            </a:extLst>
          </p:cNvPr>
          <p:cNvSpPr>
            <a:spLocks noGrp="1"/>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D0D0D"/>
              </a:solidFill>
              <a:latin typeface="Söhne"/>
              <a:cs typeface="Calibri" panose="020F0502020204030204"/>
            </a:endParaRPr>
          </a:p>
        </p:txBody>
      </p:sp>
    </p:spTree>
    <p:extLst>
      <p:ext uri="{BB962C8B-B14F-4D97-AF65-F5344CB8AC3E}">
        <p14:creationId xmlns:p14="http://schemas.microsoft.com/office/powerpoint/2010/main" val="144319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96611D-6C17-94CB-6BF5-D3BBE8E860D6}"/>
              </a:ext>
            </a:extLst>
          </p:cNvPr>
          <p:cNvSpPr>
            <a:spLocks noGrp="1"/>
          </p:cNvSpPr>
          <p:nvPr>
            <p:ph type="title"/>
          </p:nvPr>
        </p:nvSpPr>
        <p:spPr>
          <a:xfrm>
            <a:off x="1051560" y="586822"/>
            <a:ext cx="3657600" cy="1645920"/>
          </a:xfrm>
        </p:spPr>
        <p:txBody>
          <a:bodyPr>
            <a:normAutofit/>
          </a:bodyPr>
          <a:lstStyle/>
          <a:p>
            <a:r>
              <a:rPr lang="en-US" sz="3200">
                <a:latin typeface="Modern Love"/>
                <a:cs typeface="Calibri Light"/>
              </a:rPr>
              <a:t>Individually</a:t>
            </a:r>
            <a:endParaRPr lang="en-US" sz="3200">
              <a:latin typeface="Modern Love"/>
            </a:endParaRPr>
          </a:p>
        </p:txBody>
      </p:sp>
      <p:sp>
        <p:nvSpPr>
          <p:cNvPr id="28" name="Rectangle 2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7E4E56F6-F298-6DB9-F0F1-1A43FE275CE3}"/>
              </a:ext>
            </a:extLst>
          </p:cNvPr>
          <p:cNvSpPr>
            <a:spLocks noGrp="1"/>
          </p:cNvSpPr>
          <p:nvPr>
            <p:ph idx="1"/>
          </p:nvPr>
        </p:nvSpPr>
        <p:spPr>
          <a:xfrm>
            <a:off x="5250106" y="586822"/>
            <a:ext cx="6106742" cy="1645920"/>
          </a:xfrm>
        </p:spPr>
        <p:txBody>
          <a:bodyPr vert="horz" lIns="91440" tIns="45720" rIns="91440" bIns="45720" rtlCol="0" anchor="ctr">
            <a:normAutofit/>
          </a:bodyPr>
          <a:lstStyle/>
          <a:p>
            <a:pPr marL="0" indent="0">
              <a:buNone/>
            </a:pPr>
            <a:r>
              <a:rPr lang="en-US" sz="1800" dirty="0">
                <a:cs typeface="Calibri" panose="020F0502020204030204"/>
              </a:rPr>
              <a:t>Draw a simple mask and write down all of the things you want to present to the world. </a:t>
            </a:r>
          </a:p>
          <a:p>
            <a:pPr marL="0" indent="0">
              <a:buNone/>
            </a:pPr>
            <a:r>
              <a:rPr lang="en-US" sz="1800" dirty="0">
                <a:cs typeface="Calibri" panose="020F0502020204030204"/>
              </a:rPr>
              <a:t>These could be things you already are or do, or it could include things you wish were true but sometimes you feel differently about inside </a:t>
            </a:r>
          </a:p>
        </p:txBody>
      </p:sp>
      <p:pic>
        <p:nvPicPr>
          <p:cNvPr id="7" name="Content Placeholder 6" descr="Blank Mask Printable by Read the Rainbow | TPT">
            <a:extLst>
              <a:ext uri="{FF2B5EF4-FFF2-40B4-BE49-F238E27FC236}">
                <a16:creationId xmlns:a16="http://schemas.microsoft.com/office/drawing/2014/main" id="{DF50CD15-2404-1F9B-1FF3-766D8F9305A6}"/>
              </a:ext>
            </a:extLst>
          </p:cNvPr>
          <p:cNvPicPr>
            <a:picLocks noChangeAspect="1"/>
          </p:cNvPicPr>
          <p:nvPr/>
        </p:nvPicPr>
        <p:blipFill>
          <a:blip r:embed="rId2"/>
          <a:stretch>
            <a:fillRect/>
          </a:stretch>
        </p:blipFill>
        <p:spPr>
          <a:xfrm>
            <a:off x="1994577" y="2729397"/>
            <a:ext cx="2607921" cy="3483864"/>
          </a:xfrm>
          <a:prstGeom prst="rect">
            <a:avLst/>
          </a:prstGeom>
        </p:spPr>
      </p:pic>
      <p:pic>
        <p:nvPicPr>
          <p:cNvPr id="8" name="Picture 7" descr="What does 'mask off' mean? - Quora">
            <a:extLst>
              <a:ext uri="{FF2B5EF4-FFF2-40B4-BE49-F238E27FC236}">
                <a16:creationId xmlns:a16="http://schemas.microsoft.com/office/drawing/2014/main" id="{CFAAB828-6760-65CB-76A0-3597C31F226A}"/>
              </a:ext>
            </a:extLst>
          </p:cNvPr>
          <p:cNvPicPr>
            <a:picLocks noChangeAspect="1"/>
          </p:cNvPicPr>
          <p:nvPr/>
        </p:nvPicPr>
        <p:blipFill>
          <a:blip r:embed="rId3"/>
          <a:stretch>
            <a:fillRect/>
          </a:stretch>
        </p:blipFill>
        <p:spPr>
          <a:xfrm>
            <a:off x="7051355" y="2729397"/>
            <a:ext cx="3817933" cy="3483864"/>
          </a:xfrm>
          <a:prstGeom prst="rect">
            <a:avLst/>
          </a:prstGeom>
        </p:spPr>
      </p:pic>
    </p:spTree>
    <p:extLst>
      <p:ext uri="{BB962C8B-B14F-4D97-AF65-F5344CB8AC3E}">
        <p14:creationId xmlns:p14="http://schemas.microsoft.com/office/powerpoint/2010/main" val="232787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ow a Lifetime of Masking My Autism Has Affected Me">
            <a:extLst>
              <a:ext uri="{FF2B5EF4-FFF2-40B4-BE49-F238E27FC236}">
                <a16:creationId xmlns:a16="http://schemas.microsoft.com/office/drawing/2014/main" id="{AB3B3DA0-C38C-DCE2-F59A-C2B13492BB80}"/>
              </a:ext>
            </a:extLst>
          </p:cNvPr>
          <p:cNvPicPr>
            <a:picLocks noChangeAspect="1"/>
          </p:cNvPicPr>
          <p:nvPr/>
        </p:nvPicPr>
        <p:blipFill rotWithShape="1">
          <a:blip r:embed="rId2"/>
          <a:srcRect l="23613" r="5888"/>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A6298-8258-DB59-BC99-C210D00FF367}"/>
              </a:ext>
            </a:extLst>
          </p:cNvPr>
          <p:cNvSpPr>
            <a:spLocks noGrp="1"/>
          </p:cNvSpPr>
          <p:nvPr>
            <p:ph type="title"/>
          </p:nvPr>
        </p:nvSpPr>
        <p:spPr>
          <a:xfrm>
            <a:off x="838200" y="365125"/>
            <a:ext cx="3822189" cy="1899912"/>
          </a:xfrm>
        </p:spPr>
        <p:txBody>
          <a:bodyPr>
            <a:normAutofit/>
          </a:bodyPr>
          <a:lstStyle/>
          <a:p>
            <a:r>
              <a:rPr lang="en-US" sz="4000" dirty="0">
                <a:latin typeface="Modern Love"/>
                <a:cs typeface="Calibri Light"/>
              </a:rPr>
              <a:t>Who Is Your authentic Self?</a:t>
            </a:r>
            <a:endParaRPr lang="en-US" sz="4000" dirty="0">
              <a:latin typeface="Modern Love"/>
            </a:endParaRPr>
          </a:p>
        </p:txBody>
      </p:sp>
      <p:sp>
        <p:nvSpPr>
          <p:cNvPr id="3" name="Content Placeholder 2">
            <a:extLst>
              <a:ext uri="{FF2B5EF4-FFF2-40B4-BE49-F238E27FC236}">
                <a16:creationId xmlns:a16="http://schemas.microsoft.com/office/drawing/2014/main" id="{46EB51DE-8F93-4108-634C-F7DD408CFDD0}"/>
              </a:ext>
            </a:extLst>
          </p:cNvPr>
          <p:cNvSpPr>
            <a:spLocks noGrp="1"/>
          </p:cNvSpPr>
          <p:nvPr>
            <p:ph idx="1"/>
          </p:nvPr>
        </p:nvSpPr>
        <p:spPr>
          <a:xfrm>
            <a:off x="457200" y="2307201"/>
            <a:ext cx="4901689" cy="3742762"/>
          </a:xfrm>
        </p:spPr>
        <p:txBody>
          <a:bodyPr vert="horz" lIns="91440" tIns="45720" rIns="91440" bIns="45720" rtlCol="0" anchor="t">
            <a:noAutofit/>
          </a:bodyPr>
          <a:lstStyle/>
          <a:p>
            <a:pPr marL="0" indent="0">
              <a:buNone/>
            </a:pPr>
            <a:r>
              <a:rPr lang="en-US" sz="1050" dirty="0">
                <a:ea typeface="+mn-lt"/>
                <a:cs typeface="+mn-lt"/>
              </a:rPr>
              <a:t>We sometimes use metaphorical masks to transform ourselves for others as a means of self-protection, conformity, or social adaptation. Here are some reasons why:</a:t>
            </a:r>
            <a:endParaRPr lang="en-US" sz="1050">
              <a:cs typeface="Calibri" panose="020F0502020204030204"/>
            </a:endParaRPr>
          </a:p>
          <a:p>
            <a:pPr marL="0" indent="0">
              <a:buNone/>
            </a:pPr>
            <a:r>
              <a:rPr lang="en-US" sz="1050" b="1" dirty="0">
                <a:solidFill>
                  <a:srgbClr val="FF0000"/>
                </a:solidFill>
                <a:ea typeface="+mn-lt"/>
                <a:cs typeface="+mn-lt"/>
              </a:rPr>
              <a:t>Self-Protection</a:t>
            </a:r>
            <a:r>
              <a:rPr lang="en-US" sz="1050" b="1" dirty="0">
                <a:ea typeface="+mn-lt"/>
                <a:cs typeface="+mn-lt"/>
              </a:rPr>
              <a:t>:</a:t>
            </a:r>
            <a:r>
              <a:rPr lang="en-US" sz="1050" dirty="0">
                <a:ea typeface="+mn-lt"/>
                <a:cs typeface="+mn-lt"/>
              </a:rPr>
              <a:t> Wearing a metaphorical mask can be a way to shield our true selves from potential judgment, criticism, or harm. By presenting a different persona to the world, we may feel safer and more in control of how others perceive us.</a:t>
            </a:r>
            <a:endParaRPr lang="en-US" sz="1050">
              <a:cs typeface="Calibri" panose="020F0502020204030204"/>
            </a:endParaRPr>
          </a:p>
          <a:p>
            <a:pPr marL="0" indent="0">
              <a:buNone/>
            </a:pPr>
            <a:r>
              <a:rPr lang="en-US" sz="1050" b="1" dirty="0">
                <a:solidFill>
                  <a:srgbClr val="FF0000"/>
                </a:solidFill>
                <a:ea typeface="+mn-lt"/>
                <a:cs typeface="+mn-lt"/>
              </a:rPr>
              <a:t>Conformity:</a:t>
            </a:r>
            <a:r>
              <a:rPr lang="en-US" sz="1050" dirty="0">
                <a:ea typeface="+mn-lt"/>
                <a:cs typeface="+mn-lt"/>
              </a:rPr>
              <a:t> In certain social settings or contexts, there may be pressure to conform to societal norms or expectations. Wearing a metaphorical mask allows us to blend in with the crowd and avoid standing out or facing rejection.</a:t>
            </a:r>
            <a:endParaRPr lang="en-US" sz="1050">
              <a:cs typeface="Calibri" panose="020F0502020204030204"/>
            </a:endParaRPr>
          </a:p>
          <a:p>
            <a:pPr marL="0" indent="0">
              <a:buNone/>
            </a:pPr>
            <a:r>
              <a:rPr lang="en-US" sz="1050" b="1" dirty="0">
                <a:solidFill>
                  <a:srgbClr val="FF0000"/>
                </a:solidFill>
                <a:ea typeface="+mn-lt"/>
                <a:cs typeface="+mn-lt"/>
              </a:rPr>
              <a:t>Social Adaptation:</a:t>
            </a:r>
            <a:r>
              <a:rPr lang="en-US" sz="1050" dirty="0">
                <a:ea typeface="+mn-lt"/>
                <a:cs typeface="+mn-lt"/>
              </a:rPr>
              <a:t> Sometimes, we adapt our behavior or personality to fit in with different social groups or environments. Wearing a metaphorical mask enables us to navigate various social situations more easily by adjusting our outward appearance or demeanor.</a:t>
            </a:r>
            <a:endParaRPr lang="en-US" sz="1050">
              <a:cs typeface="Calibri" panose="020F0502020204030204"/>
            </a:endParaRPr>
          </a:p>
          <a:p>
            <a:pPr marL="0" indent="0">
              <a:buNone/>
            </a:pPr>
            <a:r>
              <a:rPr lang="en-US" sz="1050" b="1" dirty="0">
                <a:solidFill>
                  <a:srgbClr val="FF0000"/>
                </a:solidFill>
                <a:ea typeface="+mn-lt"/>
                <a:cs typeface="+mn-lt"/>
              </a:rPr>
              <a:t>Hiding Insecurities:</a:t>
            </a:r>
            <a:r>
              <a:rPr lang="en-US" sz="1050" dirty="0">
                <a:ea typeface="+mn-lt"/>
                <a:cs typeface="+mn-lt"/>
              </a:rPr>
              <a:t> We may use a metaphorical mask to hide our insecurities or vulnerabilities, projecting an image of confidence or strength instead. This can be a way to cope with feelings of inadequacy or fear of being exposed.</a:t>
            </a:r>
            <a:endParaRPr lang="en-US" sz="1050">
              <a:cs typeface="Calibri" panose="020F0502020204030204"/>
            </a:endParaRPr>
          </a:p>
          <a:p>
            <a:pPr marL="0" indent="0">
              <a:buNone/>
            </a:pPr>
            <a:r>
              <a:rPr lang="en-US" sz="1050" b="1" dirty="0">
                <a:solidFill>
                  <a:srgbClr val="FF0000"/>
                </a:solidFill>
                <a:ea typeface="+mn-lt"/>
                <a:cs typeface="+mn-lt"/>
              </a:rPr>
              <a:t>Maintaining Privacy</a:t>
            </a:r>
            <a:r>
              <a:rPr lang="en-US" sz="1050" b="1" dirty="0">
                <a:ea typeface="+mn-lt"/>
                <a:cs typeface="+mn-lt"/>
              </a:rPr>
              <a:t>:</a:t>
            </a:r>
            <a:r>
              <a:rPr lang="en-US" sz="1050" dirty="0">
                <a:ea typeface="+mn-lt"/>
                <a:cs typeface="+mn-lt"/>
              </a:rPr>
              <a:t> For some individuals, maintaining a sense of privacy or boundaries is important. Wearing a metaphorical mask allows them to control the information they share with others and maintain a level of distance or mystery.</a:t>
            </a:r>
            <a:endParaRPr lang="en-US" sz="1050">
              <a:cs typeface="Calibri" panose="020F0502020204030204"/>
            </a:endParaRPr>
          </a:p>
          <a:p>
            <a:pPr marL="0" indent="0">
              <a:buNone/>
            </a:pPr>
            <a:r>
              <a:rPr lang="en-US" sz="1050" dirty="0">
                <a:ea typeface="+mn-lt"/>
                <a:cs typeface="+mn-lt"/>
              </a:rPr>
              <a:t>Using a metaphorical mask to transform ourselves for others can serve as a coping mechanism or survival strategy in navigating social interactions and relationships.</a:t>
            </a:r>
          </a:p>
          <a:p>
            <a:pPr marL="0" indent="0">
              <a:buNone/>
            </a:pPr>
            <a:r>
              <a:rPr lang="en-US" sz="1050" dirty="0">
                <a:ea typeface="+mn-lt"/>
                <a:cs typeface="+mn-lt"/>
              </a:rPr>
              <a:t> However, it's essential to </a:t>
            </a:r>
            <a:r>
              <a:rPr lang="en-US" sz="1050" err="1">
                <a:ea typeface="+mn-lt"/>
                <a:cs typeface="+mn-lt"/>
              </a:rPr>
              <a:t>recognise</a:t>
            </a:r>
            <a:r>
              <a:rPr lang="en-US" sz="1050" dirty="0">
                <a:ea typeface="+mn-lt"/>
                <a:cs typeface="+mn-lt"/>
              </a:rPr>
              <a:t> the balance between </a:t>
            </a:r>
            <a:r>
              <a:rPr lang="en-US" sz="1200" dirty="0">
                <a:solidFill>
                  <a:srgbClr val="FF0000"/>
                </a:solidFill>
                <a:latin typeface="Modern Love"/>
                <a:ea typeface="+mn-lt"/>
                <a:cs typeface="+mn-lt"/>
              </a:rPr>
              <a:t>authenticity</a:t>
            </a:r>
            <a:r>
              <a:rPr lang="en-US" sz="1050" dirty="0">
                <a:ea typeface="+mn-lt"/>
                <a:cs typeface="+mn-lt"/>
              </a:rPr>
              <a:t> and adaptation, ensuring that we maintain a genuine connection with ourselves and others amidst the transformations we undergo.</a:t>
            </a:r>
            <a:endParaRPr lang="en-US" sz="1000" dirty="0">
              <a:cs typeface="Calibri"/>
            </a:endParaRPr>
          </a:p>
          <a:p>
            <a:endParaRPr lang="en-US" sz="900" dirty="0">
              <a:cs typeface="Calibri"/>
            </a:endParaRPr>
          </a:p>
        </p:txBody>
      </p:sp>
    </p:spTree>
    <p:extLst>
      <p:ext uri="{BB962C8B-B14F-4D97-AF65-F5344CB8AC3E}">
        <p14:creationId xmlns:p14="http://schemas.microsoft.com/office/powerpoint/2010/main" val="178046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F1210-29FA-8C76-60BF-16CC003CC548}"/>
              </a:ext>
            </a:extLst>
          </p:cNvPr>
          <p:cNvSpPr>
            <a:spLocks noGrp="1"/>
          </p:cNvSpPr>
          <p:nvPr>
            <p:ph type="title"/>
          </p:nvPr>
        </p:nvSpPr>
        <p:spPr>
          <a:xfrm>
            <a:off x="1008184" y="174032"/>
            <a:ext cx="10175631" cy="1111843"/>
          </a:xfrm>
        </p:spPr>
        <p:txBody>
          <a:bodyPr anchor="ctr">
            <a:normAutofit/>
          </a:bodyPr>
          <a:lstStyle/>
          <a:p>
            <a:pPr algn="ctr"/>
            <a:r>
              <a:rPr lang="en-US" sz="4000" dirty="0">
                <a:cs typeface="Calibri Light"/>
              </a:rPr>
              <a:t>Dear Lord</a:t>
            </a:r>
            <a:endParaRPr lang="en-US" sz="4000" dirty="0"/>
          </a:p>
        </p:txBody>
      </p:sp>
      <p:sp>
        <p:nvSpPr>
          <p:cNvPr id="3" name="Content Placeholder 2">
            <a:extLst>
              <a:ext uri="{FF2B5EF4-FFF2-40B4-BE49-F238E27FC236}">
                <a16:creationId xmlns:a16="http://schemas.microsoft.com/office/drawing/2014/main" id="{C13D4CE9-44A3-E9AC-7C89-35002D6F0FC3}"/>
              </a:ext>
            </a:extLst>
          </p:cNvPr>
          <p:cNvSpPr>
            <a:spLocks noGrp="1"/>
          </p:cNvSpPr>
          <p:nvPr>
            <p:ph idx="1"/>
          </p:nvPr>
        </p:nvSpPr>
        <p:spPr>
          <a:xfrm>
            <a:off x="1008184" y="1459907"/>
            <a:ext cx="10175630" cy="767904"/>
          </a:xfrm>
        </p:spPr>
        <p:txBody>
          <a:bodyPr vert="horz" lIns="91440" tIns="45720" rIns="91440" bIns="45720" rtlCol="0" anchor="ctr">
            <a:noAutofit/>
          </a:bodyPr>
          <a:lstStyle/>
          <a:p>
            <a:pPr marL="0" indent="0" algn="ctr">
              <a:buNone/>
            </a:pPr>
            <a:r>
              <a:rPr lang="en-US" sz="1400" b="0" i="0" dirty="0">
                <a:latin typeface="Söhne"/>
                <a:ea typeface="Söhne"/>
                <a:cs typeface="Söhne"/>
              </a:rPr>
              <a:t>As we journey through life's transitions, help us find balance between authenticity and adaptation. </a:t>
            </a:r>
            <a:endParaRPr lang="en-US" sz="1400" dirty="0">
              <a:latin typeface="Calibri" panose="020F0502020204030204"/>
              <a:ea typeface="Söhne"/>
              <a:cs typeface="Calibri" panose="020F0502020204030204"/>
            </a:endParaRPr>
          </a:p>
          <a:p>
            <a:pPr marL="0" indent="0" algn="ctr">
              <a:buNone/>
            </a:pPr>
            <a:r>
              <a:rPr lang="en-US" sz="1400" b="0" i="0" dirty="0">
                <a:latin typeface="Söhne"/>
                <a:ea typeface="Söhne"/>
                <a:cs typeface="Söhne"/>
              </a:rPr>
              <a:t>Guide us in knowing when to reveal our true selves and when to wear the metaphorical masks that shield us.</a:t>
            </a:r>
            <a:r>
              <a:rPr lang="en-US" sz="1400" dirty="0">
                <a:latin typeface="Söhne"/>
                <a:ea typeface="Söhne"/>
                <a:cs typeface="Söhne"/>
              </a:rPr>
              <a:t> </a:t>
            </a:r>
            <a:endParaRPr lang="en-US" sz="1400">
              <a:latin typeface="Calibri" panose="020F0502020204030204"/>
              <a:ea typeface="Söhne"/>
              <a:cs typeface="Calibri" panose="020F0502020204030204"/>
            </a:endParaRPr>
          </a:p>
          <a:p>
            <a:pPr marL="0" indent="0" algn="ctr">
              <a:buNone/>
            </a:pPr>
            <a:r>
              <a:rPr lang="en-US" sz="1400" b="0" i="0" dirty="0">
                <a:latin typeface="Söhne"/>
                <a:ea typeface="Söhne"/>
                <a:cs typeface="Söhne"/>
              </a:rPr>
              <a:t>Grant us wisdom to navigate social interactions with integrity, and courage to embrace our vulnerabilities.</a:t>
            </a:r>
            <a:endParaRPr lang="en-US" sz="1400" dirty="0">
              <a:latin typeface="Calibri" panose="020F0502020204030204"/>
              <a:ea typeface="Söhne"/>
              <a:cs typeface="Calibri" panose="020F0502020204030204"/>
            </a:endParaRPr>
          </a:p>
          <a:p>
            <a:pPr marL="0" indent="0" algn="ctr">
              <a:buNone/>
            </a:pPr>
            <a:r>
              <a:rPr lang="en-US" sz="1400" dirty="0">
                <a:latin typeface="Söhne"/>
                <a:ea typeface="Söhne"/>
                <a:cs typeface="Söhne"/>
              </a:rPr>
              <a:t> </a:t>
            </a:r>
            <a:r>
              <a:rPr lang="en-US" sz="1400" b="0" i="0" dirty="0">
                <a:latin typeface="Söhne"/>
                <a:ea typeface="Söhne"/>
                <a:cs typeface="Söhne"/>
              </a:rPr>
              <a:t>May our transformations be guided by love and understanding, connecting us more deeply with ourselves and others.</a:t>
            </a:r>
            <a:endParaRPr lang="en-US" sz="1400" b="0" i="0">
              <a:latin typeface="Calibri" panose="020F0502020204030204"/>
              <a:ea typeface="Söhne"/>
              <a:cs typeface="Calibri" panose="020F0502020204030204"/>
            </a:endParaRPr>
          </a:p>
          <a:p>
            <a:pPr marL="0" indent="0" algn="ctr">
              <a:buNone/>
            </a:pPr>
            <a:r>
              <a:rPr lang="en-US" sz="1400" dirty="0">
                <a:latin typeface="Söhne"/>
                <a:cs typeface="Calibri" panose="020F0502020204030204"/>
              </a:rPr>
              <a:t>Amen</a:t>
            </a:r>
          </a:p>
        </p:txBody>
      </p:sp>
      <p:pic>
        <p:nvPicPr>
          <p:cNvPr id="4" name="Picture 3" descr="The Role Of Candles In Religion | Melt Candles">
            <a:extLst>
              <a:ext uri="{FF2B5EF4-FFF2-40B4-BE49-F238E27FC236}">
                <a16:creationId xmlns:a16="http://schemas.microsoft.com/office/drawing/2014/main" id="{CEE91B8E-2D08-21F6-1149-70CE51C3C0CC}"/>
              </a:ext>
            </a:extLst>
          </p:cNvPr>
          <p:cNvPicPr>
            <a:picLocks noChangeAspect="1"/>
          </p:cNvPicPr>
          <p:nvPr/>
        </p:nvPicPr>
        <p:blipFill>
          <a:blip r:embed="rId2"/>
          <a:stretch>
            <a:fillRect/>
          </a:stretch>
        </p:blipFill>
        <p:spPr>
          <a:xfrm>
            <a:off x="835154" y="2567194"/>
            <a:ext cx="10515595" cy="3575302"/>
          </a:xfrm>
          <a:prstGeom prst="rect">
            <a:avLst/>
          </a:prstGeom>
        </p:spPr>
      </p:pic>
    </p:spTree>
    <p:extLst>
      <p:ext uri="{BB962C8B-B14F-4D97-AF65-F5344CB8AC3E}">
        <p14:creationId xmlns:p14="http://schemas.microsoft.com/office/powerpoint/2010/main" val="234616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136924"/>
            <a:ext cx="9144000" cy="1655762"/>
          </a:xfrm>
        </p:spPr>
        <p:txBody>
          <a:bodyPr vert="horz" lIns="91440" tIns="45720" rIns="91440" bIns="45720" rtlCol="0" anchor="t">
            <a:normAutofit/>
          </a:bodyPr>
          <a:lstStyle/>
          <a:p>
            <a:r>
              <a:rPr lang="en-US" dirty="0">
                <a:latin typeface="Bodoni MT"/>
                <a:ea typeface="Calibri"/>
                <a:cs typeface="Calibri"/>
              </a:rPr>
              <a:t>TRANSFORMED</a:t>
            </a:r>
          </a:p>
          <a:p>
            <a:r>
              <a:rPr lang="en-US" sz="1600" dirty="0">
                <a:ea typeface="Calibri"/>
                <a:cs typeface="Calibri"/>
              </a:rPr>
              <a:t>Thoughts and Prayers</a:t>
            </a:r>
          </a:p>
          <a:p>
            <a:r>
              <a:rPr lang="en-US" sz="1600" dirty="0">
                <a:ea typeface="Calibri"/>
                <a:cs typeface="Calibri"/>
              </a:rPr>
              <a:t>Monday 26th February – Friday 1st March</a:t>
            </a:r>
          </a:p>
        </p:txBody>
      </p:sp>
      <p:pic>
        <p:nvPicPr>
          <p:cNvPr id="4" name="Picture 3" descr="THE PRICE OF LASTING TRANSFORMATION | Saturday Tormaa Nbete">
            <a:extLst>
              <a:ext uri="{FF2B5EF4-FFF2-40B4-BE49-F238E27FC236}">
                <a16:creationId xmlns:a16="http://schemas.microsoft.com/office/drawing/2014/main" id="{C128A1CD-20E5-AB36-07E5-6A954346EFC0}"/>
              </a:ext>
            </a:extLst>
          </p:cNvPr>
          <p:cNvPicPr>
            <a:picLocks noChangeAspect="1"/>
          </p:cNvPicPr>
          <p:nvPr/>
        </p:nvPicPr>
        <p:blipFill>
          <a:blip r:embed="rId2"/>
          <a:stretch>
            <a:fillRect/>
          </a:stretch>
        </p:blipFill>
        <p:spPr>
          <a:xfrm>
            <a:off x="1937658" y="-111102"/>
            <a:ext cx="9067798" cy="5186090"/>
          </a:xfrm>
          <a:prstGeom prst="rect">
            <a:avLst/>
          </a:prstGeom>
        </p:spPr>
      </p:pic>
    </p:spTree>
    <p:extLst>
      <p:ext uri="{BB962C8B-B14F-4D97-AF65-F5344CB8AC3E}">
        <p14:creationId xmlns:p14="http://schemas.microsoft.com/office/powerpoint/2010/main" val="371753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6B58-F6EA-88B7-A2E0-529B913A0582}"/>
              </a:ext>
            </a:extLst>
          </p:cNvPr>
          <p:cNvSpPr>
            <a:spLocks noGrp="1"/>
          </p:cNvSpPr>
          <p:nvPr>
            <p:ph type="title"/>
          </p:nvPr>
        </p:nvSpPr>
        <p:spPr/>
        <p:txBody>
          <a:bodyPr/>
          <a:lstStyle/>
          <a:p>
            <a:endParaRPr lang="en-US"/>
          </a:p>
        </p:txBody>
      </p:sp>
      <p:pic>
        <p:nvPicPr>
          <p:cNvPr id="4" name="Content Placeholder 3" descr="11,454 Tv Sketch Images, Stock Photos, 3D objects, &amp; Vectors | Shutterstock">
            <a:extLst>
              <a:ext uri="{FF2B5EF4-FFF2-40B4-BE49-F238E27FC236}">
                <a16:creationId xmlns:a16="http://schemas.microsoft.com/office/drawing/2014/main" id="{CD8FE618-C4A7-D0FD-84D1-90753F6B8DD0}"/>
              </a:ext>
            </a:extLst>
          </p:cNvPr>
          <p:cNvPicPr>
            <a:picLocks noGrp="1" noChangeAspect="1"/>
          </p:cNvPicPr>
          <p:nvPr>
            <p:ph idx="1"/>
          </p:nvPr>
        </p:nvPicPr>
        <p:blipFill rotWithShape="1">
          <a:blip r:embed="rId3"/>
          <a:srcRect r="-285" b="6338"/>
          <a:stretch/>
        </p:blipFill>
        <p:spPr>
          <a:xfrm>
            <a:off x="-994068" y="-1988872"/>
            <a:ext cx="13229999" cy="9120779"/>
          </a:xfrm>
        </p:spPr>
      </p:pic>
      <p:pic>
        <p:nvPicPr>
          <p:cNvPr id="5" name="Online Media 4" title="Lent in 3 Minutes (NEW!)">
            <a:hlinkClick r:id="" action="ppaction://media"/>
            <a:extLst>
              <a:ext uri="{FF2B5EF4-FFF2-40B4-BE49-F238E27FC236}">
                <a16:creationId xmlns:a16="http://schemas.microsoft.com/office/drawing/2014/main" id="{6F4D02A8-309E-0651-3752-C7A80BE82D73}"/>
              </a:ext>
            </a:extLst>
          </p:cNvPr>
          <p:cNvPicPr>
            <a:picLocks noRot="1" noChangeAspect="1"/>
          </p:cNvPicPr>
          <p:nvPr>
            <a:videoFile r:link="rId1"/>
          </p:nvPr>
        </p:nvPicPr>
        <p:blipFill>
          <a:blip r:embed="rId4"/>
          <a:stretch>
            <a:fillRect/>
          </a:stretch>
        </p:blipFill>
        <p:spPr>
          <a:xfrm>
            <a:off x="1645945" y="949208"/>
            <a:ext cx="6841479" cy="4564473"/>
          </a:xfrm>
          <a:prstGeom prst="rect">
            <a:avLst/>
          </a:prstGeom>
        </p:spPr>
      </p:pic>
    </p:spTree>
    <p:extLst>
      <p:ext uri="{BB962C8B-B14F-4D97-AF65-F5344CB8AC3E}">
        <p14:creationId xmlns:p14="http://schemas.microsoft.com/office/powerpoint/2010/main" val="418269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Think. Pair. Share. - ThinkND">
            <a:extLst>
              <a:ext uri="{FF2B5EF4-FFF2-40B4-BE49-F238E27FC236}">
                <a16:creationId xmlns:a16="http://schemas.microsoft.com/office/drawing/2014/main" id="{863FF97B-640A-D482-13B0-CFD6792E9B2F}"/>
              </a:ext>
            </a:extLst>
          </p:cNvPr>
          <p:cNvPicPr>
            <a:picLocks noChangeAspect="1"/>
          </p:cNvPicPr>
          <p:nvPr/>
        </p:nvPicPr>
        <p:blipFill rotWithShape="1">
          <a:blip r:embed="rId2">
            <a:duotone>
              <a:prstClr val="black"/>
              <a:schemeClr val="tx2">
                <a:tint val="45000"/>
                <a:satMod val="400000"/>
              </a:schemeClr>
            </a:duotone>
            <a:alphaModFix amt="25000"/>
          </a:blip>
          <a:srcRect l="8456" r="2655"/>
          <a:stretch/>
        </p:blipFill>
        <p:spPr>
          <a:xfrm>
            <a:off x="-57489" y="10"/>
            <a:ext cx="12191980" cy="6857990"/>
          </a:xfrm>
          <a:prstGeom prst="rect">
            <a:avLst/>
          </a:prstGeom>
        </p:spPr>
      </p:pic>
      <p:sp>
        <p:nvSpPr>
          <p:cNvPr id="2" name="Title 1">
            <a:extLst>
              <a:ext uri="{FF2B5EF4-FFF2-40B4-BE49-F238E27FC236}">
                <a16:creationId xmlns:a16="http://schemas.microsoft.com/office/drawing/2014/main" id="{EE26D938-983A-A137-D6E4-24DDECC8C0FA}"/>
              </a:ext>
            </a:extLst>
          </p:cNvPr>
          <p:cNvSpPr>
            <a:spLocks noGrp="1"/>
          </p:cNvSpPr>
          <p:nvPr>
            <p:ph type="title"/>
          </p:nvPr>
        </p:nvSpPr>
        <p:spPr>
          <a:xfrm>
            <a:off x="838200" y="-281856"/>
            <a:ext cx="10515600" cy="1325563"/>
          </a:xfrm>
        </p:spPr>
        <p:txBody>
          <a:bodyPr>
            <a:normAutofit/>
          </a:bodyPr>
          <a:lstStyle/>
          <a:p>
            <a:pPr algn="ctr"/>
            <a:r>
              <a:rPr lang="en-US" dirty="0">
                <a:cs typeface="Calibri Light"/>
              </a:rPr>
              <a:t>Pair Share</a:t>
            </a:r>
            <a:endParaRPr lang="en-US"/>
          </a:p>
        </p:txBody>
      </p:sp>
      <p:graphicFrame>
        <p:nvGraphicFramePr>
          <p:cNvPr id="6" name="Content Placeholder 2">
            <a:extLst>
              <a:ext uri="{FF2B5EF4-FFF2-40B4-BE49-F238E27FC236}">
                <a16:creationId xmlns:a16="http://schemas.microsoft.com/office/drawing/2014/main" id="{45FE1871-251B-3990-6CF6-F5791733C015}"/>
              </a:ext>
            </a:extLst>
          </p:cNvPr>
          <p:cNvGraphicFramePr>
            <a:graphicFrameLocks noGrp="1"/>
          </p:cNvGraphicFramePr>
          <p:nvPr>
            <p:ph idx="1"/>
            <p:extLst>
              <p:ext uri="{D42A27DB-BD31-4B8C-83A1-F6EECF244321}">
                <p14:modId xmlns:p14="http://schemas.microsoft.com/office/powerpoint/2010/main" val="1957835209"/>
              </p:ext>
            </p:extLst>
          </p:nvPr>
        </p:nvGraphicFramePr>
        <p:xfrm>
          <a:off x="162464" y="919852"/>
          <a:ext cx="11766431" cy="5156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846971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Ministry Matters™ | Ash Wednesday: Beginning of the Lenten journey">
            <a:extLst>
              <a:ext uri="{FF2B5EF4-FFF2-40B4-BE49-F238E27FC236}">
                <a16:creationId xmlns:a16="http://schemas.microsoft.com/office/drawing/2014/main" id="{2388366C-94F8-177D-3CA7-ADDF632EF33F}"/>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07B505-CE20-4DE4-C30D-D21FA3C0D012}"/>
              </a:ext>
            </a:extLst>
          </p:cNvPr>
          <p:cNvSpPr>
            <a:spLocks noGrp="1"/>
          </p:cNvSpPr>
          <p:nvPr>
            <p:ph type="title"/>
          </p:nvPr>
        </p:nvSpPr>
        <p:spPr>
          <a:xfrm>
            <a:off x="475343" y="365125"/>
            <a:ext cx="4185046" cy="1899912"/>
          </a:xfrm>
        </p:spPr>
        <p:txBody>
          <a:bodyPr>
            <a:normAutofit/>
          </a:bodyPr>
          <a:lstStyle/>
          <a:p>
            <a:r>
              <a:rPr lang="en-US" sz="4000" dirty="0">
                <a:latin typeface="Modern Love"/>
                <a:cs typeface="Calibri Light"/>
              </a:rPr>
              <a:t>Transformation During Lent</a:t>
            </a:r>
            <a:endParaRPr lang="en-US" sz="4000" dirty="0">
              <a:latin typeface="Modern Love"/>
            </a:endParaRPr>
          </a:p>
        </p:txBody>
      </p:sp>
      <p:sp>
        <p:nvSpPr>
          <p:cNvPr id="8" name="Content Placeholder 7">
            <a:extLst>
              <a:ext uri="{FF2B5EF4-FFF2-40B4-BE49-F238E27FC236}">
                <a16:creationId xmlns:a16="http://schemas.microsoft.com/office/drawing/2014/main" id="{D5690E94-1190-6873-19B6-448F81E72502}"/>
              </a:ext>
            </a:extLst>
          </p:cNvPr>
          <p:cNvSpPr>
            <a:spLocks noGrp="1"/>
          </p:cNvSpPr>
          <p:nvPr>
            <p:ph idx="1"/>
          </p:nvPr>
        </p:nvSpPr>
        <p:spPr>
          <a:xfrm>
            <a:off x="339271" y="2116701"/>
            <a:ext cx="4847260" cy="3742762"/>
          </a:xfrm>
        </p:spPr>
        <p:txBody>
          <a:bodyPr vert="horz" lIns="91440" tIns="45720" rIns="91440" bIns="45720" rtlCol="0" anchor="t">
            <a:noAutofit/>
          </a:bodyPr>
          <a:lstStyle/>
          <a:p>
            <a:pPr marL="0" indent="0" algn="l">
              <a:buNone/>
            </a:pPr>
            <a:r>
              <a:rPr lang="en-US" sz="1000" b="0" i="0" dirty="0">
                <a:solidFill>
                  <a:srgbClr val="0D0D0D"/>
                </a:solidFill>
                <a:latin typeface="Söhne"/>
                <a:ea typeface="Söhne"/>
                <a:cs typeface="Söhne"/>
              </a:rPr>
              <a:t>Lent is traditionally a period of reflection, repentance, and spiritual growth leading up to Easter in the Christian calendar. Here are some ways in which you can be transformed during Lent:</a:t>
            </a:r>
            <a:endParaRPr lang="en-US" sz="1000">
              <a:cs typeface="Calibri" panose="020F0502020204030204"/>
            </a:endParaRPr>
          </a:p>
          <a:p>
            <a:pPr marL="0" indent="0" algn="l">
              <a:buNone/>
            </a:pPr>
            <a:r>
              <a:rPr lang="en-US" sz="1000" b="1" i="0" dirty="0">
                <a:solidFill>
                  <a:srgbClr val="0D0D0D"/>
                </a:solidFill>
                <a:latin typeface="Söhne"/>
                <a:ea typeface="Söhne"/>
                <a:cs typeface="Söhne"/>
              </a:rPr>
              <a:t>Prayer:</a:t>
            </a:r>
            <a:r>
              <a:rPr lang="en-US" sz="1000" b="0" i="0" dirty="0">
                <a:solidFill>
                  <a:srgbClr val="0D0D0D"/>
                </a:solidFill>
                <a:latin typeface="Söhne"/>
                <a:ea typeface="Söhne"/>
                <a:cs typeface="Söhne"/>
              </a:rPr>
              <a:t> Use this time to deepen your prayer life. Spend more time in prayer, meditation, and contemplation. Reflect on your relationship with the divine and ask for guidance and strength.</a:t>
            </a:r>
          </a:p>
          <a:p>
            <a:pPr marL="0" indent="0" algn="l">
              <a:buNone/>
            </a:pPr>
            <a:r>
              <a:rPr lang="en-US" sz="1000" b="1" i="0" dirty="0">
                <a:solidFill>
                  <a:srgbClr val="0D0D0D"/>
                </a:solidFill>
                <a:latin typeface="Söhne"/>
                <a:ea typeface="Söhne"/>
                <a:cs typeface="Söhne"/>
              </a:rPr>
              <a:t>Fasting:</a:t>
            </a:r>
            <a:r>
              <a:rPr lang="en-US" sz="1000" b="0" i="0" dirty="0">
                <a:solidFill>
                  <a:srgbClr val="0D0D0D"/>
                </a:solidFill>
                <a:latin typeface="Söhne"/>
                <a:ea typeface="Söhne"/>
                <a:cs typeface="Söhne"/>
              </a:rPr>
              <a:t> Consider fasting as a spiritual discipline during Lent. This doesn't have to be limited to abstaining from food; you can also fast from certain activities, habits, or indulgences that distract you from your spiritual journey.</a:t>
            </a:r>
          </a:p>
          <a:p>
            <a:pPr marL="0" indent="0" algn="l">
              <a:buNone/>
            </a:pPr>
            <a:r>
              <a:rPr lang="en-US" sz="1000" b="1" i="0" dirty="0">
                <a:solidFill>
                  <a:srgbClr val="0D0D0D"/>
                </a:solidFill>
                <a:latin typeface="Söhne"/>
                <a:ea typeface="Söhne"/>
                <a:cs typeface="Söhne"/>
              </a:rPr>
              <a:t>Almsgiving:</a:t>
            </a:r>
            <a:r>
              <a:rPr lang="en-US" sz="1000" b="0" i="0" dirty="0">
                <a:solidFill>
                  <a:srgbClr val="0D0D0D"/>
                </a:solidFill>
                <a:latin typeface="Söhne"/>
                <a:ea typeface="Söhne"/>
                <a:cs typeface="Söhne"/>
              </a:rPr>
              <a:t> Practice generosity and charity by giving to those in need. This could involve donating money, volunteering your time, or performing acts of kindness for others.</a:t>
            </a:r>
          </a:p>
          <a:p>
            <a:pPr marL="0" indent="0">
              <a:buNone/>
            </a:pPr>
            <a:r>
              <a:rPr lang="en-US" sz="1000" b="1" i="0" dirty="0">
                <a:solidFill>
                  <a:srgbClr val="0D0D0D"/>
                </a:solidFill>
                <a:latin typeface="Söhne"/>
                <a:ea typeface="Söhne"/>
                <a:cs typeface="Söhne"/>
              </a:rPr>
              <a:t>Self-reflection:</a:t>
            </a:r>
            <a:r>
              <a:rPr lang="en-US" sz="1000" b="0" i="0" dirty="0">
                <a:solidFill>
                  <a:srgbClr val="0D0D0D"/>
                </a:solidFill>
                <a:latin typeface="Söhne"/>
                <a:ea typeface="Söhne"/>
                <a:cs typeface="Söhne"/>
              </a:rPr>
              <a:t> Take stock of your life during Lent. Reflect on your values, priorities, and</a:t>
            </a:r>
            <a:r>
              <a:rPr lang="en-US" sz="1000" dirty="0">
                <a:solidFill>
                  <a:srgbClr val="0D0D0D"/>
                </a:solidFill>
                <a:latin typeface="Söhne"/>
                <a:ea typeface="Söhne"/>
                <a:cs typeface="Söhne"/>
              </a:rPr>
              <a:t> </a:t>
            </a:r>
            <a:r>
              <a:rPr lang="en-US" sz="1000" b="0" i="0" dirty="0">
                <a:solidFill>
                  <a:srgbClr val="0D0D0D"/>
                </a:solidFill>
                <a:latin typeface="Söhne"/>
                <a:ea typeface="Söhne"/>
                <a:cs typeface="Söhne"/>
              </a:rPr>
              <a:t>goals. Consider areas where you need to grow or improve, and make a plan for personal development.</a:t>
            </a:r>
          </a:p>
          <a:p>
            <a:pPr marL="0" indent="0" algn="l">
              <a:buNone/>
            </a:pPr>
            <a:r>
              <a:rPr lang="en-US" sz="1000" b="1" i="0" dirty="0">
                <a:solidFill>
                  <a:srgbClr val="0D0D0D"/>
                </a:solidFill>
                <a:latin typeface="Söhne"/>
                <a:ea typeface="Söhne"/>
                <a:cs typeface="Söhne"/>
              </a:rPr>
              <a:t>Scripture reading:</a:t>
            </a:r>
            <a:r>
              <a:rPr lang="en-US" sz="1000" b="0" i="0" dirty="0">
                <a:solidFill>
                  <a:srgbClr val="0D0D0D"/>
                </a:solidFill>
                <a:latin typeface="Söhne"/>
                <a:ea typeface="Söhne"/>
                <a:cs typeface="Söhne"/>
              </a:rPr>
              <a:t> Spend time reading and studying the Bible or other sacred texts. Allow the wisdom and teachings of these texts to guide and inspire you on your spiritual journey.</a:t>
            </a:r>
          </a:p>
          <a:p>
            <a:pPr marL="0" indent="0" algn="l">
              <a:buNone/>
            </a:pPr>
            <a:r>
              <a:rPr lang="en-US" sz="1000" b="1" i="0" dirty="0">
                <a:solidFill>
                  <a:srgbClr val="0D0D0D"/>
                </a:solidFill>
                <a:latin typeface="Söhne"/>
                <a:ea typeface="Söhne"/>
                <a:cs typeface="Söhne"/>
              </a:rPr>
              <a:t>Community:</a:t>
            </a:r>
            <a:r>
              <a:rPr lang="en-US" sz="1000" b="0" i="0" dirty="0">
                <a:solidFill>
                  <a:srgbClr val="0D0D0D"/>
                </a:solidFill>
                <a:latin typeface="Söhne"/>
                <a:ea typeface="Söhne"/>
                <a:cs typeface="Söhne"/>
              </a:rPr>
              <a:t> Engage with your faith community during Lent. Attend worship services, participate in study groups or prayer circles, and seek support and encouragement from others on the same journey.</a:t>
            </a:r>
          </a:p>
          <a:p>
            <a:pPr marL="0" indent="0" algn="l">
              <a:buNone/>
            </a:pPr>
            <a:r>
              <a:rPr lang="en-US" sz="1000" b="1" i="0" dirty="0">
                <a:solidFill>
                  <a:srgbClr val="0D0D0D"/>
                </a:solidFill>
                <a:latin typeface="Söhne"/>
                <a:ea typeface="Söhne"/>
                <a:cs typeface="Söhne"/>
              </a:rPr>
              <a:t>Forgiveness:</a:t>
            </a:r>
            <a:r>
              <a:rPr lang="en-US" sz="1000" b="0" i="0" dirty="0">
                <a:solidFill>
                  <a:srgbClr val="0D0D0D"/>
                </a:solidFill>
                <a:latin typeface="Söhne"/>
                <a:ea typeface="Söhne"/>
                <a:cs typeface="Söhne"/>
              </a:rPr>
              <a:t> Use Lent as an opportunity to seek forgiveness from others and to extend forgiveness to those who have wronged you. Let go of resentment and grudges, and strive to reconcile relationships that have been strained.</a:t>
            </a:r>
          </a:p>
          <a:p>
            <a:pPr marL="0" indent="0" algn="l">
              <a:buNone/>
            </a:pPr>
            <a:r>
              <a:rPr lang="en-US" sz="1000" b="1" i="0" dirty="0">
                <a:solidFill>
                  <a:srgbClr val="0D0D0D"/>
                </a:solidFill>
                <a:latin typeface="Söhne"/>
                <a:ea typeface="Söhne"/>
                <a:cs typeface="Söhne"/>
              </a:rPr>
              <a:t>Simplicity:</a:t>
            </a:r>
            <a:r>
              <a:rPr lang="en-US" sz="1000" b="0" i="0" dirty="0">
                <a:solidFill>
                  <a:srgbClr val="0D0D0D"/>
                </a:solidFill>
                <a:latin typeface="Söhne"/>
                <a:ea typeface="Söhne"/>
                <a:cs typeface="Söhne"/>
              </a:rPr>
              <a:t> Simplify your life during Lent by decluttering your physical space and decluttering your mind. Let go of material possessions and distractions that weigh you down, and focus on what truly matters.</a:t>
            </a:r>
            <a:endParaRPr lang="en-US" sz="1000" dirty="0">
              <a:cs typeface="Calibri" panose="020F0502020204030204"/>
            </a:endParaRPr>
          </a:p>
        </p:txBody>
      </p:sp>
    </p:spTree>
    <p:extLst>
      <p:ext uri="{BB962C8B-B14F-4D97-AF65-F5344CB8AC3E}">
        <p14:creationId xmlns:p14="http://schemas.microsoft.com/office/powerpoint/2010/main" val="3088928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136924"/>
            <a:ext cx="9144000" cy="1655762"/>
          </a:xfrm>
        </p:spPr>
        <p:txBody>
          <a:bodyPr vert="horz" lIns="91440" tIns="45720" rIns="91440" bIns="45720" rtlCol="0" anchor="t">
            <a:normAutofit/>
          </a:bodyPr>
          <a:lstStyle/>
          <a:p>
            <a:r>
              <a:rPr lang="en-US" dirty="0">
                <a:latin typeface="Bodoni MT"/>
                <a:ea typeface="Calibri"/>
                <a:cs typeface="Calibri"/>
              </a:rPr>
              <a:t>TRANSFORMED</a:t>
            </a:r>
          </a:p>
          <a:p>
            <a:r>
              <a:rPr lang="en-US" sz="1600" dirty="0">
                <a:ea typeface="Calibri"/>
                <a:cs typeface="Calibri"/>
              </a:rPr>
              <a:t>Thoughts and Prayers</a:t>
            </a:r>
          </a:p>
          <a:p>
            <a:r>
              <a:rPr lang="en-US" sz="1600" dirty="0">
                <a:ea typeface="Calibri"/>
                <a:cs typeface="Calibri"/>
              </a:rPr>
              <a:t>Monday 26th February – Friday 1st March</a:t>
            </a:r>
          </a:p>
        </p:txBody>
      </p:sp>
      <p:pic>
        <p:nvPicPr>
          <p:cNvPr id="4" name="Picture 3" descr="THE PRICE OF LASTING TRANSFORMATION | Saturday Tormaa Nbete">
            <a:extLst>
              <a:ext uri="{FF2B5EF4-FFF2-40B4-BE49-F238E27FC236}">
                <a16:creationId xmlns:a16="http://schemas.microsoft.com/office/drawing/2014/main" id="{C128A1CD-20E5-AB36-07E5-6A954346EFC0}"/>
              </a:ext>
            </a:extLst>
          </p:cNvPr>
          <p:cNvPicPr>
            <a:picLocks noChangeAspect="1"/>
          </p:cNvPicPr>
          <p:nvPr/>
        </p:nvPicPr>
        <p:blipFill>
          <a:blip r:embed="rId2"/>
          <a:stretch>
            <a:fillRect/>
          </a:stretch>
        </p:blipFill>
        <p:spPr>
          <a:xfrm>
            <a:off x="1937658" y="-111102"/>
            <a:ext cx="9067798" cy="5186090"/>
          </a:xfrm>
          <a:prstGeom prst="rect">
            <a:avLst/>
          </a:prstGeom>
        </p:spPr>
      </p:pic>
    </p:spTree>
    <p:extLst>
      <p:ext uri="{BB962C8B-B14F-4D97-AF65-F5344CB8AC3E}">
        <p14:creationId xmlns:p14="http://schemas.microsoft.com/office/powerpoint/2010/main" val="323800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5B585-12D9-8C31-66DF-7480B2E38069}"/>
              </a:ext>
            </a:extLst>
          </p:cNvPr>
          <p:cNvSpPr>
            <a:spLocks noGrp="1"/>
          </p:cNvSpPr>
          <p:nvPr>
            <p:ph type="title"/>
          </p:nvPr>
        </p:nvSpPr>
        <p:spPr>
          <a:xfrm>
            <a:off x="640080" y="325369"/>
            <a:ext cx="4368602" cy="1956841"/>
          </a:xfrm>
        </p:spPr>
        <p:txBody>
          <a:bodyPr anchor="b">
            <a:normAutofit/>
          </a:bodyPr>
          <a:lstStyle/>
          <a:p>
            <a:r>
              <a:rPr lang="en-US" dirty="0">
                <a:latin typeface="Modern Love"/>
                <a:cs typeface="Calibri Light"/>
              </a:rPr>
              <a:t>Our Scripture this week</a:t>
            </a:r>
            <a:endParaRPr lang="en-US" dirty="0">
              <a:latin typeface="Modern Love"/>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A80D6-1498-E58E-D4EE-6F61F6866AE3}"/>
              </a:ext>
            </a:extLst>
          </p:cNvPr>
          <p:cNvSpPr>
            <a:spLocks noGrp="1"/>
          </p:cNvSpPr>
          <p:nvPr>
            <p:ph idx="1"/>
          </p:nvPr>
        </p:nvSpPr>
        <p:spPr>
          <a:xfrm>
            <a:off x="640080" y="2872899"/>
            <a:ext cx="4243589" cy="3320668"/>
          </a:xfrm>
        </p:spPr>
        <p:txBody>
          <a:bodyPr vert="horz" lIns="91440" tIns="45720" rIns="91440" bIns="45720" rtlCol="0" anchor="t">
            <a:noAutofit/>
          </a:bodyPr>
          <a:lstStyle/>
          <a:p>
            <a:pPr>
              <a:buNone/>
            </a:pPr>
            <a:r>
              <a:rPr lang="en-US" sz="1050" dirty="0">
                <a:latin typeface="Century Gothic"/>
                <a:cs typeface="Calibri" panose="020F0502020204030204"/>
              </a:rPr>
              <a:t>“Jesus took with him Peter, James, and John, and led them up a high mountain, where they were alone. As they looked on, a change came over Jesus, </a:t>
            </a:r>
            <a:r>
              <a:rPr lang="en-US" sz="1050" b="1" baseline="30000" dirty="0">
                <a:latin typeface="Century Gothic"/>
                <a:cs typeface="Calibri" panose="020F0502020204030204"/>
              </a:rPr>
              <a:t> </a:t>
            </a:r>
            <a:r>
              <a:rPr lang="en-US" sz="1050" dirty="0">
                <a:latin typeface="Century Gothic"/>
                <a:cs typeface="Calibri" panose="020F0502020204030204"/>
              </a:rPr>
              <a:t>and his clothes became shining white—whiter than anyone in the world could wash them. Then the three disciples saw Elijah and Moses talking with Jesus. </a:t>
            </a:r>
            <a:r>
              <a:rPr lang="en-US" sz="1050" b="1" baseline="30000" dirty="0">
                <a:latin typeface="Century Gothic"/>
                <a:cs typeface="Calibri" panose="020F0502020204030204"/>
              </a:rPr>
              <a:t> </a:t>
            </a:r>
            <a:r>
              <a:rPr lang="en-US" sz="1050" dirty="0">
                <a:latin typeface="Century Gothic"/>
                <a:cs typeface="Calibri" panose="020F0502020204030204"/>
              </a:rPr>
              <a:t>Peter spoke up and said to Jesus, “Teacher, how good it is that we are here! We will make three tents, one for you, one for Moses, and one for Elijah.” </a:t>
            </a:r>
            <a:r>
              <a:rPr lang="en-US" sz="1050" b="1" baseline="30000" dirty="0">
                <a:latin typeface="Century Gothic"/>
                <a:cs typeface="Calibri" panose="020F0502020204030204"/>
              </a:rPr>
              <a:t> </a:t>
            </a:r>
            <a:r>
              <a:rPr lang="en-US" sz="1050" dirty="0">
                <a:latin typeface="Century Gothic"/>
                <a:cs typeface="Calibri" panose="020F0502020204030204"/>
              </a:rPr>
              <a:t>He and the others were so frightened that he did not know what to say.</a:t>
            </a:r>
            <a:endParaRPr lang="en-US" sz="1050">
              <a:cs typeface="Calibri"/>
            </a:endParaRPr>
          </a:p>
          <a:p>
            <a:pPr>
              <a:buNone/>
            </a:pPr>
            <a:r>
              <a:rPr lang="en-US" sz="1050" b="1" baseline="30000" dirty="0">
                <a:latin typeface="Century Gothic"/>
                <a:cs typeface="Calibri" panose="020F0502020204030204"/>
              </a:rPr>
              <a:t> </a:t>
            </a:r>
            <a:r>
              <a:rPr lang="en-US" sz="1050" dirty="0">
                <a:latin typeface="Century Gothic"/>
                <a:cs typeface="Calibri" panose="020F0502020204030204"/>
              </a:rPr>
              <a:t>Then a cloud appeared and covered them with its shadow, and a voice came from the cloud,</a:t>
            </a:r>
            <a:r>
              <a:rPr lang="en-US" sz="1050" dirty="0">
                <a:solidFill>
                  <a:srgbClr val="FF0000"/>
                </a:solidFill>
                <a:latin typeface="Century Gothic"/>
                <a:cs typeface="Calibri" panose="020F0502020204030204"/>
              </a:rPr>
              <a:t> </a:t>
            </a:r>
            <a:r>
              <a:rPr lang="en-US" sz="1050" b="1" dirty="0">
                <a:solidFill>
                  <a:srgbClr val="FF0000"/>
                </a:solidFill>
                <a:latin typeface="Century Gothic"/>
                <a:cs typeface="Calibri" panose="020F0502020204030204"/>
              </a:rPr>
              <a:t>“This is my own dear Son—listen to him!”</a:t>
            </a:r>
            <a:r>
              <a:rPr lang="en-US" sz="1050" dirty="0">
                <a:latin typeface="Century Gothic"/>
                <a:cs typeface="Calibri" panose="020F0502020204030204"/>
              </a:rPr>
              <a:t> They took a quick look around but did not see anyone else; only Jesus was with them.</a:t>
            </a:r>
            <a:endParaRPr lang="en-US" sz="1050">
              <a:cs typeface="Calibri"/>
            </a:endParaRPr>
          </a:p>
          <a:p>
            <a:pPr>
              <a:buNone/>
            </a:pPr>
            <a:r>
              <a:rPr lang="en-US" sz="1050" dirty="0">
                <a:latin typeface="Century Gothic"/>
                <a:cs typeface="Calibri" panose="020F0502020204030204"/>
              </a:rPr>
              <a:t>As they came down the mountain, Jesus ordered them, “Don't tell anyone what you have seen, until the Son of Man has risen from death.”</a:t>
            </a:r>
            <a:endParaRPr lang="en-US" sz="1050">
              <a:cs typeface="Calibri"/>
            </a:endParaRPr>
          </a:p>
          <a:p>
            <a:pPr>
              <a:buNone/>
            </a:pPr>
            <a:r>
              <a:rPr lang="en-US" sz="1050" b="1" baseline="30000" dirty="0">
                <a:latin typeface="Century Gothic"/>
                <a:cs typeface="Calibri" panose="020F0502020204030204"/>
              </a:rPr>
              <a:t> </a:t>
            </a:r>
            <a:r>
              <a:rPr lang="en-US" sz="1050" dirty="0">
                <a:latin typeface="Century Gothic"/>
                <a:cs typeface="Calibri" panose="020F0502020204030204"/>
              </a:rPr>
              <a:t>They obeyed his order, but among themselves they started discussing the matter, “What does this ‘rising from death’ mean?”</a:t>
            </a:r>
            <a:endParaRPr lang="en-US" sz="1050">
              <a:cs typeface="Calibri"/>
            </a:endParaRPr>
          </a:p>
          <a:p>
            <a:pPr>
              <a:buNone/>
            </a:pPr>
            <a:r>
              <a:rPr lang="en-US" sz="1050" dirty="0">
                <a:latin typeface="Century Gothic"/>
                <a:cs typeface="Calibri" panose="020F0502020204030204"/>
              </a:rPr>
              <a:t>Mark 9:2-10</a:t>
            </a:r>
            <a:endParaRPr lang="en-US" sz="1050" dirty="0">
              <a:cs typeface="Calibri" panose="020F0502020204030204"/>
            </a:endParaRPr>
          </a:p>
          <a:p>
            <a:pPr marL="0" indent="0">
              <a:buNone/>
            </a:pPr>
            <a:endParaRPr lang="en-US" sz="900">
              <a:cs typeface="Calibri" panose="020F0502020204030204"/>
            </a:endParaRPr>
          </a:p>
        </p:txBody>
      </p:sp>
      <p:pic>
        <p:nvPicPr>
          <p:cNvPr id="4" name="Picture 3" descr="Jesus Transfigured for Our Encouragement (MARK 9:2-10) - Caritas">
            <a:extLst>
              <a:ext uri="{FF2B5EF4-FFF2-40B4-BE49-F238E27FC236}">
                <a16:creationId xmlns:a16="http://schemas.microsoft.com/office/drawing/2014/main" id="{F1AEA4F8-EBC9-7330-22D2-6E786D67E409}"/>
              </a:ext>
            </a:extLst>
          </p:cNvPr>
          <p:cNvPicPr>
            <a:picLocks noChangeAspect="1"/>
          </p:cNvPicPr>
          <p:nvPr/>
        </p:nvPicPr>
        <p:blipFill rotWithShape="1">
          <a:blip r:embed="rId2"/>
          <a:srcRect l="19275" r="1502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173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a:ln>
                  <a:noFill/>
                </a:ln>
                <a:solidFill>
                  <a:srgbClr val="000000"/>
                </a:solidFill>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dirty="0">
                <a:solidFill>
                  <a:srgbClr val="000000"/>
                </a:solidFill>
              </a:rPr>
              <a:t>Monday 26th February - 10T</a:t>
            </a:r>
            <a:endParaRPr lang="en-US" sz="2800" dirty="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dirty="0">
                <a:solidFill>
                  <a:srgbClr val="000000"/>
                </a:solidFill>
              </a:rPr>
              <a:t>Tuesday 27th February - 12S</a:t>
            </a:r>
            <a:endParaRPr lang="en-US" sz="2800" dirty="0">
              <a:solidFill>
                <a:srgbClr val="000000"/>
              </a:solidFill>
              <a:ea typeface="Calibri"/>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endParaRPr>
          </a:p>
          <a:p>
            <a:pPr indent="-228600">
              <a:lnSpc>
                <a:spcPct val="90000"/>
              </a:lnSpc>
              <a:spcAft>
                <a:spcPts val="600"/>
              </a:spcAft>
              <a:buFont typeface="Arial" panose="020B0604020202020204" pitchFamily="34" charset="0"/>
              <a:buChar char="•"/>
              <a:defRPr/>
            </a:pPr>
            <a:r>
              <a:rPr lang="en-US" sz="2800" dirty="0">
                <a:solidFill>
                  <a:srgbClr val="000000"/>
                </a:solidFill>
              </a:rPr>
              <a:t>Wednesday 28th February - 10M</a:t>
            </a:r>
            <a:endParaRPr lang="en-US" sz="2800" dirty="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dirty="0">
                <a:solidFill>
                  <a:srgbClr val="000000"/>
                </a:solidFill>
                <a:cs typeface="Calibri"/>
              </a:rPr>
              <a:t>Thursday 29th February - 10R</a:t>
            </a:r>
            <a:endParaRPr lang="en-US" sz="2800" b="0" i="0" u="none" strike="noStrike" cap="none" spc="0" normalizeH="0" baseline="0" noProof="0" dirty="0">
              <a:ln>
                <a:noFill/>
              </a:ln>
              <a:solidFill>
                <a:srgbClr val="000000"/>
              </a:solidFill>
              <a:effectLst/>
              <a:uLnTx/>
              <a:uFillTx/>
              <a:ea typeface="Calibri"/>
              <a:cs typeface="Calibri"/>
            </a:endParaRPr>
          </a:p>
          <a:p>
            <a:pPr>
              <a:lnSpc>
                <a:spcPct val="90000"/>
              </a:lnSpc>
              <a:spcAft>
                <a:spcPts val="600"/>
              </a:spcAft>
              <a:defRPr/>
            </a:pPr>
            <a:endParaRPr lang="en-US" sz="2800">
              <a:solidFill>
                <a:srgbClr val="000000"/>
              </a:solidFill>
              <a:ea typeface="Calibri" panose="020F0502020204030204"/>
              <a:cs typeface="Calibri" panose="020F0502020204030204"/>
            </a:endParaRPr>
          </a:p>
          <a:p>
            <a:pPr indent="-228600">
              <a:lnSpc>
                <a:spcPct val="90000"/>
              </a:lnSpc>
              <a:spcAft>
                <a:spcPts val="600"/>
              </a:spcAft>
              <a:buFont typeface="Arial" panose="020B0604020202020204" pitchFamily="34" charset="0"/>
              <a:buChar char="•"/>
              <a:defRPr/>
            </a:pPr>
            <a:r>
              <a:rPr lang="en-US" sz="2800" dirty="0">
                <a:solidFill>
                  <a:srgbClr val="000000"/>
                </a:solidFill>
                <a:ea typeface="Calibri" panose="020F0502020204030204"/>
                <a:cs typeface="Calibri" panose="020F0502020204030204"/>
              </a:rPr>
              <a:t>Friday 1st March - 10Y</a:t>
            </a:r>
            <a:endParaRPr lang="en-US" sz="2800" b="0" i="0" u="none" strike="noStrike" cap="none" spc="0" normalizeH="0" baseline="0" noProof="0" dirty="0">
              <a:ln>
                <a:noFill/>
              </a:ln>
              <a:solidFill>
                <a:srgbClr val="000000"/>
              </a:solidFill>
              <a:effectLst/>
              <a:uLnTx/>
              <a:uFillTx/>
              <a:ea typeface="Calibri" panose="020F0502020204030204"/>
              <a:cs typeface="Calibri" panose="020F0502020204030204"/>
            </a:endParaRPr>
          </a:p>
          <a:p>
            <a:pPr indent="-228600">
              <a:lnSpc>
                <a:spcPct val="90000"/>
              </a:lnSpc>
              <a:spcAft>
                <a:spcPts val="600"/>
              </a:spcAft>
              <a:buFont typeface="Arial" panose="020B0604020202020204" pitchFamily="34" charset="0"/>
              <a:buChar char="•"/>
              <a:defRPr/>
            </a:pPr>
            <a:endParaRPr lang="en-US" sz="2000">
              <a:solidFill>
                <a:srgbClr val="000000"/>
              </a:solidFill>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9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EA735-E7DD-D6FA-E22D-24C72EA39851}"/>
              </a:ext>
            </a:extLst>
          </p:cNvPr>
          <p:cNvSpPr>
            <a:spLocks noGrp="1"/>
          </p:cNvSpPr>
          <p:nvPr>
            <p:ph type="title"/>
          </p:nvPr>
        </p:nvSpPr>
        <p:spPr>
          <a:xfrm>
            <a:off x="572493" y="238539"/>
            <a:ext cx="11018520" cy="1434415"/>
          </a:xfrm>
        </p:spPr>
        <p:txBody>
          <a:bodyPr anchor="b">
            <a:normAutofit/>
          </a:bodyPr>
          <a:lstStyle/>
          <a:p>
            <a:r>
              <a:rPr lang="en-US" sz="4600">
                <a:latin typeface="Modern Love"/>
                <a:cs typeface="Calibri Light"/>
              </a:rPr>
              <a:t>What Does The Transfiguration mean?</a:t>
            </a:r>
            <a:endParaRPr lang="en-US" sz="4600">
              <a:latin typeface="Modern Love"/>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DF516D-53FD-3DDF-4000-8E35DB1AAF59}"/>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r>
              <a:rPr lang="en-US" sz="1600" b="1" dirty="0">
                <a:solidFill>
                  <a:srgbClr val="FF0000"/>
                </a:solidFill>
                <a:latin typeface="Century Gothic"/>
              </a:rPr>
              <a:t>Reader 1 -</a:t>
            </a:r>
            <a:r>
              <a:rPr lang="en-US" sz="1200" dirty="0">
                <a:latin typeface="Century Gothic"/>
              </a:rPr>
              <a:t> Have you ever been reading a book and the plot’s looking very bleak and you’re worried about how things will turn out in the end? So, you decided to take a sneak peak at the ending of the book. By doing this you discover that although the story seems perilous at the minute everything turns out to be ok in the end. Everything works out well for the characters, PHEW! You then carry on reading the story, safe in the knowledge that everything is going to turn out ok.</a:t>
            </a:r>
            <a:endParaRPr lang="en-US" sz="1200" dirty="0">
              <a:cs typeface="Calibri" panose="020F0502020204030204"/>
            </a:endParaRPr>
          </a:p>
          <a:p>
            <a:pPr marL="0" indent="0">
              <a:buNone/>
            </a:pPr>
            <a:endParaRPr lang="en-US" sz="1200">
              <a:latin typeface="Wingdings 3"/>
              <a:cs typeface="Calibri"/>
              <a:sym typeface="Wingdings 3"/>
            </a:endParaRPr>
          </a:p>
          <a:p>
            <a:pPr marL="0" indent="0">
              <a:buNone/>
            </a:pPr>
            <a:r>
              <a:rPr lang="en-US" sz="1600" b="1" dirty="0">
                <a:solidFill>
                  <a:srgbClr val="FF0000"/>
                </a:solidFill>
                <a:latin typeface="Century Gothic"/>
              </a:rPr>
              <a:t>Reader 2 -</a:t>
            </a:r>
            <a:r>
              <a:rPr lang="en-US" sz="1200" dirty="0">
                <a:latin typeface="Century Gothic"/>
              </a:rPr>
              <a:t> This is a little bit like what happened at the Transfiguration. About a week prior to this event, Jesus plainly told His disciples that He would suffer, be killed, and be raised to life (Luke 9:22). Things looked pretty bleak and uncertain to them. They would have been frightened and confused by Jesus’ warning and may have been questioning if they were indeed following the right person!  Jesus gave them a glimpse of the end of the story. He took Peter, James and John up a mountain to pray. While praying, His personal appearance was changed into a glorified form, and His clothing became dazzling white. Moses and Elijah appeared and talked with Jesus about His death that would soon take place. A cloud enveloped them, a voice said, “This is My Son, whom I have chosen, whom I love; listen to Him!”</a:t>
            </a:r>
            <a:endParaRPr lang="en-US" sz="1200" dirty="0">
              <a:cs typeface="Calibri"/>
            </a:endParaRPr>
          </a:p>
          <a:p>
            <a:endParaRPr lang="en-US" sz="1200">
              <a:cs typeface="Calibri"/>
            </a:endParaRPr>
          </a:p>
        </p:txBody>
      </p:sp>
      <p:pic>
        <p:nvPicPr>
          <p:cNvPr id="4" name="Picture 3" descr="Think reading in English is too difficult for you? Think again! - AllTalk  Training">
            <a:extLst>
              <a:ext uri="{FF2B5EF4-FFF2-40B4-BE49-F238E27FC236}">
                <a16:creationId xmlns:a16="http://schemas.microsoft.com/office/drawing/2014/main" id="{E5B0F7DC-CB4F-408F-D28B-688EF31F0B19}"/>
              </a:ext>
            </a:extLst>
          </p:cNvPr>
          <p:cNvPicPr>
            <a:picLocks noChangeAspect="1"/>
          </p:cNvPicPr>
          <p:nvPr/>
        </p:nvPicPr>
        <p:blipFill rotWithShape="1">
          <a:blip r:embed="rId2"/>
          <a:srcRect l="27783" r="8001" b="2"/>
          <a:stretch/>
        </p:blipFill>
        <p:spPr>
          <a:xfrm>
            <a:off x="7675658" y="2093976"/>
            <a:ext cx="3941064" cy="4096512"/>
          </a:xfrm>
          <a:prstGeom prst="rect">
            <a:avLst/>
          </a:prstGeom>
        </p:spPr>
      </p:pic>
    </p:spTree>
    <p:extLst>
      <p:ext uri="{BB962C8B-B14F-4D97-AF65-F5344CB8AC3E}">
        <p14:creationId xmlns:p14="http://schemas.microsoft.com/office/powerpoint/2010/main" val="224319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ark 9:2-13 - Experiencing God">
            <a:hlinkClick r:id="" action="ppaction://media"/>
            <a:extLst>
              <a:ext uri="{FF2B5EF4-FFF2-40B4-BE49-F238E27FC236}">
                <a16:creationId xmlns:a16="http://schemas.microsoft.com/office/drawing/2014/main" id="{81D2709D-9E69-2E00-CB0D-CABD6C71303B}"/>
              </a:ext>
            </a:extLst>
          </p:cNvPr>
          <p:cNvPicPr>
            <a:picLocks noGrp="1" noRot="1" noChangeAspect="1"/>
          </p:cNvPicPr>
          <p:nvPr>
            <p:ph idx="1"/>
            <a:videoFile r:link="rId1"/>
          </p:nvPr>
        </p:nvPicPr>
        <p:blipFill>
          <a:blip r:embed="rId3"/>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3102994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1B0F-5B41-BCB2-0561-E85BB881FE12}"/>
              </a:ext>
            </a:extLst>
          </p:cNvPr>
          <p:cNvSpPr>
            <a:spLocks noGrp="1"/>
          </p:cNvSpPr>
          <p:nvPr>
            <p:ph type="title"/>
          </p:nvPr>
        </p:nvSpPr>
        <p:spPr>
          <a:xfrm>
            <a:off x="1155955" y="1023246"/>
            <a:ext cx="4843762" cy="1401183"/>
          </a:xfrm>
        </p:spPr>
        <p:txBody>
          <a:bodyPr anchor="t">
            <a:normAutofit/>
          </a:bodyPr>
          <a:lstStyle/>
          <a:p>
            <a:pPr algn="ctr"/>
            <a:r>
              <a:rPr lang="en-US" dirty="0">
                <a:latin typeface="Modern Love"/>
                <a:cs typeface="Calibri Light"/>
              </a:rPr>
              <a:t>Let Us Pray</a:t>
            </a:r>
            <a:endParaRPr lang="en-US" dirty="0">
              <a:latin typeface="Modern Love"/>
            </a:endParaRP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4E562B-D216-02B1-EC79-F59CF55D1419}"/>
              </a:ext>
            </a:extLst>
          </p:cNvPr>
          <p:cNvSpPr>
            <a:spLocks noGrp="1"/>
          </p:cNvSpPr>
          <p:nvPr>
            <p:ph idx="1"/>
          </p:nvPr>
        </p:nvSpPr>
        <p:spPr>
          <a:xfrm>
            <a:off x="753389" y="1947327"/>
            <a:ext cx="5648894" cy="4896897"/>
          </a:xfrm>
        </p:spPr>
        <p:txBody>
          <a:bodyPr vert="horz" lIns="91440" tIns="45720" rIns="91440" bIns="45720" rtlCol="0" anchor="t">
            <a:noAutofit/>
          </a:bodyPr>
          <a:lstStyle/>
          <a:p>
            <a:pPr marL="0" indent="0" algn="ctr">
              <a:buNone/>
            </a:pPr>
            <a:r>
              <a:rPr lang="en-US" sz="1400" dirty="0">
                <a:ea typeface="+mn-lt"/>
                <a:cs typeface="+mn-lt"/>
              </a:rPr>
              <a:t>Heavenly Father,</a:t>
            </a:r>
            <a:endParaRPr lang="en-US" sz="1400" dirty="0">
              <a:cs typeface="Calibri" panose="020F0502020204030204"/>
            </a:endParaRPr>
          </a:p>
          <a:p>
            <a:pPr marL="0" indent="0" algn="ctr">
              <a:buNone/>
            </a:pPr>
            <a:r>
              <a:rPr lang="en-US" sz="1400" dirty="0">
                <a:ea typeface="+mn-lt"/>
                <a:cs typeface="+mn-lt"/>
              </a:rPr>
              <a:t>As Jesus was transfigured before His disciples on the mountain, we come before you seeking transformation in our own lives. Just as Peter, James, and John witnessed the radiant glory of your Son, may we too experience the transforming power of your presence.</a:t>
            </a:r>
            <a:endParaRPr lang="en-US" sz="1400" dirty="0">
              <a:cs typeface="Calibri" panose="020F0502020204030204"/>
            </a:endParaRPr>
          </a:p>
          <a:p>
            <a:pPr marL="0" indent="0" algn="ctr">
              <a:buNone/>
            </a:pPr>
            <a:r>
              <a:rPr lang="en-US" sz="1400" dirty="0">
                <a:ea typeface="+mn-lt"/>
                <a:cs typeface="+mn-lt"/>
              </a:rPr>
              <a:t>Grant us the courage to climb the mountain of faith, to leave behind the distractions of this world, and to open our hearts to your divine light. Transform our doubts into unwavering trust, our fears into boldness, and our weaknesses into strengths.</a:t>
            </a:r>
            <a:endParaRPr lang="en-US" sz="1400" dirty="0">
              <a:cs typeface="Calibri" panose="020F0502020204030204"/>
            </a:endParaRPr>
          </a:p>
          <a:p>
            <a:pPr marL="0" indent="0" algn="ctr">
              <a:buNone/>
            </a:pPr>
            <a:r>
              <a:rPr lang="en-US" sz="1400" dirty="0">
                <a:ea typeface="+mn-lt"/>
                <a:cs typeface="+mn-lt"/>
              </a:rPr>
              <a:t>May we be transfigured by your grace, renewed in mind, body, and spirit. Help us to see glimpses of your glory in the ordinary moments of our lives, and to reflect that glory to others.</a:t>
            </a:r>
            <a:endParaRPr lang="en-US" sz="1400" dirty="0">
              <a:cs typeface="Calibri" panose="020F0502020204030204"/>
            </a:endParaRPr>
          </a:p>
          <a:p>
            <a:pPr marL="0" indent="0" algn="ctr">
              <a:buNone/>
            </a:pPr>
            <a:r>
              <a:rPr lang="en-US" sz="1400" dirty="0">
                <a:ea typeface="+mn-lt"/>
                <a:cs typeface="+mn-lt"/>
              </a:rPr>
              <a:t>In times of uncertainty, may we listen to the voice of your beloved Son, Jesus Christ, who assures us of your love and guidance. And as we journey through this life, may the transformational power of your Spirit work within us, shaping us into vessels of your grace and instruments of your peace.</a:t>
            </a:r>
            <a:endParaRPr lang="en-US" sz="1400" dirty="0">
              <a:cs typeface="Calibri" panose="020F0502020204030204"/>
            </a:endParaRPr>
          </a:p>
          <a:p>
            <a:pPr marL="0" indent="0" algn="ctr">
              <a:buNone/>
            </a:pPr>
            <a:r>
              <a:rPr lang="en-US" sz="1400" dirty="0">
                <a:ea typeface="+mn-lt"/>
                <a:cs typeface="+mn-lt"/>
              </a:rPr>
              <a:t>We pray this in the name of Jesus Christ, who lives and reigns with you and the Holy Spirit, one God, forever and ever.</a:t>
            </a:r>
            <a:endParaRPr lang="en-US" sz="1400" dirty="0">
              <a:cs typeface="Calibri" panose="020F0502020204030204"/>
            </a:endParaRPr>
          </a:p>
          <a:p>
            <a:pPr marL="0" indent="0" algn="ctr">
              <a:buNone/>
            </a:pPr>
            <a:r>
              <a:rPr lang="en-US" sz="1400" dirty="0">
                <a:ea typeface="+mn-lt"/>
                <a:cs typeface="+mn-lt"/>
              </a:rPr>
              <a:t>Amen</a:t>
            </a:r>
            <a:endParaRPr lang="en-US" sz="1400" dirty="0">
              <a:cs typeface="Calibri"/>
            </a:endParaRPr>
          </a:p>
          <a:p>
            <a:endParaRPr lang="en-US" sz="1000">
              <a:cs typeface="Calibri"/>
            </a:endParaRPr>
          </a:p>
        </p:txBody>
      </p:sp>
      <p:pic>
        <p:nvPicPr>
          <p:cNvPr id="4" name="Picture 3" descr="Moving mountains through prayer - Faith Radio Faith Radio">
            <a:extLst>
              <a:ext uri="{FF2B5EF4-FFF2-40B4-BE49-F238E27FC236}">
                <a16:creationId xmlns:a16="http://schemas.microsoft.com/office/drawing/2014/main" id="{5A7D3E95-1F9D-3EEB-FE26-47A125AAC6B0}"/>
              </a:ext>
            </a:extLst>
          </p:cNvPr>
          <p:cNvPicPr>
            <a:picLocks noChangeAspect="1"/>
          </p:cNvPicPr>
          <p:nvPr/>
        </p:nvPicPr>
        <p:blipFill rotWithShape="1">
          <a:blip r:embed="rId2"/>
          <a:srcRect l="7877" r="32123" b="-1"/>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5973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38" y="313976"/>
            <a:ext cx="11383347" cy="6124145"/>
          </a:xfrm>
          <a:prstGeom prst="rect">
            <a:avLst/>
          </a:prstGeom>
          <a:solidFill>
            <a:srgbClr val="7030A0"/>
          </a:solidFill>
        </p:spPr>
      </p:pic>
      <p:sp>
        <p:nvSpPr>
          <p:cNvPr id="3" name="Title 1"/>
          <p:cNvSpPr txBox="1">
            <a:spLocks/>
          </p:cNvSpPr>
          <p:nvPr/>
        </p:nvSpPr>
        <p:spPr>
          <a:xfrm>
            <a:off x="438539" y="313977"/>
            <a:ext cx="11383346" cy="1269122"/>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srgbClr val="FF0066"/>
                </a:solidFill>
                <a:effectLst/>
                <a:uLnTx/>
                <a:uFillTx/>
                <a:latin typeface="+mn-lt"/>
                <a:ea typeface="+mj-ea"/>
                <a:cs typeface="+mj-cs"/>
              </a:rPr>
              <a:t>F</a:t>
            </a:r>
            <a:r>
              <a:rPr kumimoji="0" lang="en-GB" sz="7200" b="0" i="0" u="none" strike="noStrike" kern="1200" cap="none" spc="0" normalizeH="0" baseline="0" noProof="0">
                <a:ln>
                  <a:noFill/>
                </a:ln>
                <a:solidFill>
                  <a:srgbClr val="70AD47"/>
                </a:solidFill>
                <a:effectLst/>
                <a:uLnTx/>
                <a:uFillTx/>
                <a:latin typeface="+mn-lt"/>
                <a:ea typeface="+mj-ea"/>
                <a:cs typeface="+mj-cs"/>
              </a:rPr>
              <a:t>r</a:t>
            </a:r>
            <a:r>
              <a:rPr kumimoji="0" lang="en-GB" sz="7200" b="0" i="0" u="none" strike="noStrike" kern="1200" cap="none" spc="0" normalizeH="0" baseline="0" noProof="0">
                <a:ln>
                  <a:noFill/>
                </a:ln>
                <a:solidFill>
                  <a:srgbClr val="FF0000"/>
                </a:solidFill>
                <a:effectLst/>
                <a:uLnTx/>
                <a:uFillTx/>
                <a:latin typeface="+mn-lt"/>
                <a:ea typeface="+mj-ea"/>
                <a:cs typeface="+mj-cs"/>
              </a:rPr>
              <a:t>i</a:t>
            </a:r>
            <a:r>
              <a:rPr kumimoji="0" lang="en-GB" sz="7200" b="0" i="0" u="none" strike="noStrike" kern="1200" cap="none" spc="0" normalizeH="0" baseline="0" noProof="0">
                <a:ln>
                  <a:noFill/>
                </a:ln>
                <a:solidFill>
                  <a:srgbClr val="FFC000"/>
                </a:solidFill>
                <a:effectLst/>
                <a:uLnTx/>
                <a:uFillTx/>
                <a:latin typeface="+mn-lt"/>
                <a:ea typeface="+mj-ea"/>
                <a:cs typeface="+mj-cs"/>
              </a:rPr>
              <a:t>d</a:t>
            </a:r>
            <a:r>
              <a:rPr kumimoji="0" lang="en-GB" sz="7200" b="0" i="0" u="none" strike="noStrike" kern="1200" cap="none" spc="0" normalizeH="0" baseline="0" noProof="0">
                <a:ln>
                  <a:noFill/>
                </a:ln>
                <a:solidFill>
                  <a:srgbClr val="009999"/>
                </a:solidFill>
                <a:effectLst/>
                <a:uLnTx/>
                <a:uFillTx/>
                <a:latin typeface="+mn-lt"/>
                <a:ea typeface="+mj-ea"/>
                <a:cs typeface="+mj-cs"/>
              </a:rPr>
              <a:t>a</a:t>
            </a:r>
            <a:r>
              <a:rPr kumimoji="0" lang="en-GB" sz="7200" b="0" i="0" u="none" strike="noStrike" kern="1200" cap="none" spc="0" normalizeH="0" baseline="0" noProof="0">
                <a:ln>
                  <a:noFill/>
                </a:ln>
                <a:solidFill>
                  <a:srgbClr val="7030A0"/>
                </a:solidFill>
                <a:effectLst/>
                <a:uLnTx/>
                <a:uFillTx/>
                <a:latin typeface="+mn-lt"/>
                <a:ea typeface="+mj-ea"/>
                <a:cs typeface="+mj-cs"/>
              </a:rPr>
              <a:t>y</a:t>
            </a:r>
            <a:r>
              <a:rPr kumimoji="0" lang="en-GB" sz="7200" b="0" i="0" u="none" strike="noStrike" kern="1200" cap="none" spc="0" normalizeH="0" baseline="0" noProof="0">
                <a:ln>
                  <a:noFill/>
                </a:ln>
                <a:solidFill>
                  <a:prstClr val="black"/>
                </a:solidFill>
                <a:effectLst/>
                <a:uLnTx/>
                <a:uFillTx/>
                <a:latin typeface="+mn-lt"/>
                <a:ea typeface="+mj-ea"/>
                <a:cs typeface="+mj-cs"/>
              </a:rPr>
              <a:t> </a:t>
            </a:r>
            <a:r>
              <a:rPr kumimoji="0" lang="en-GB" sz="7200" b="0" i="0" u="none" strike="noStrike" kern="1200" cap="none" spc="0" normalizeH="0" baseline="0" noProof="0">
                <a:ln>
                  <a:noFill/>
                </a:ln>
                <a:solidFill>
                  <a:srgbClr val="002060"/>
                </a:solidFill>
                <a:effectLst/>
                <a:uLnTx/>
                <a:uFillTx/>
                <a:latin typeface="+mn-lt"/>
                <a:ea typeface="+mj-ea"/>
                <a:cs typeface="+mj-cs"/>
              </a:rPr>
              <a:t>M</a:t>
            </a:r>
            <a:r>
              <a:rPr kumimoji="0" lang="en-GB" sz="7200" b="0" i="0" u="none" strike="noStrike" kern="1200" cap="none" spc="0" normalizeH="0" baseline="0" noProof="0">
                <a:ln>
                  <a:noFill/>
                </a:ln>
                <a:solidFill>
                  <a:srgbClr val="FF0066"/>
                </a:solidFill>
                <a:effectLst/>
                <a:uLnTx/>
                <a:uFillTx/>
                <a:latin typeface="+mn-lt"/>
                <a:ea typeface="+mj-ea"/>
                <a:cs typeface="+mj-cs"/>
              </a:rPr>
              <a:t>a</a:t>
            </a:r>
            <a:r>
              <a:rPr kumimoji="0" lang="en-GB" sz="7200" b="0" i="0" u="none" strike="noStrike" kern="1200" cap="none" spc="0" normalizeH="0" baseline="0" noProof="0">
                <a:ln>
                  <a:noFill/>
                </a:ln>
                <a:solidFill>
                  <a:srgbClr val="70AD47"/>
                </a:solidFill>
                <a:effectLst/>
                <a:uLnTx/>
                <a:uFillTx/>
                <a:latin typeface="+mn-lt"/>
                <a:ea typeface="+mj-ea"/>
                <a:cs typeface="+mj-cs"/>
              </a:rPr>
              <a:t>s</a:t>
            </a:r>
            <a:r>
              <a:rPr kumimoji="0" lang="en-GB" sz="7200" b="0" i="0" u="none" strike="noStrike" kern="1200" cap="none" spc="0" normalizeH="0" baseline="0" noProof="0">
                <a:ln>
                  <a:noFill/>
                </a:ln>
                <a:solidFill>
                  <a:srgbClr val="FFC000"/>
                </a:solidFill>
                <a:effectLst/>
                <a:uLnTx/>
                <a:uFillTx/>
                <a:latin typeface="+mn-lt"/>
                <a:ea typeface="+mj-ea"/>
                <a:cs typeface="+mj-cs"/>
              </a:rPr>
              <a:t>s</a:t>
            </a:r>
          </a:p>
        </p:txBody>
      </p:sp>
      <p:sp>
        <p:nvSpPr>
          <p:cNvPr id="4" name="Content Placeholder 2"/>
          <p:cNvSpPr txBox="1">
            <a:spLocks/>
          </p:cNvSpPr>
          <p:nvPr/>
        </p:nvSpPr>
        <p:spPr>
          <a:xfrm>
            <a:off x="438538" y="1889258"/>
            <a:ext cx="11383347" cy="4351338"/>
          </a:xfrm>
          <a:prstGeom prst="rect">
            <a:avLst/>
          </a:prstGeom>
          <a:solidFill>
            <a:schemeClr val="accent6">
              <a:lumMod val="20000"/>
              <a:lumOff val="80000"/>
              <a:alpha val="92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rPr>
              <a:t>Who?</a:t>
            </a:r>
          </a:p>
          <a:p>
            <a:pPr marL="0" indent="0">
              <a:buNone/>
              <a:defRPr/>
            </a:pPr>
            <a:r>
              <a:rPr kumimoji="0" lang="en-GB" sz="2800" b="0" i="0" u="none" strike="noStrike" kern="1200" cap="none" spc="0" normalizeH="0" baseline="0" noProof="0" dirty="0">
                <a:ln>
                  <a:noFill/>
                </a:ln>
                <a:solidFill>
                  <a:srgbClr val="7030A0"/>
                </a:solidFill>
                <a:effectLst/>
                <a:uLnTx/>
                <a:uFillTx/>
              </a:rPr>
              <a:t>Mass this week will be led by </a:t>
            </a:r>
            <a:r>
              <a:rPr lang="en-GB" dirty="0">
                <a:solidFill>
                  <a:srgbClr val="7030A0"/>
                </a:solidFill>
              </a:rPr>
              <a:t>13M and 13R</a:t>
            </a:r>
          </a:p>
          <a:p>
            <a:pPr marL="0" indent="0">
              <a:buNone/>
              <a:defRPr/>
            </a:pPr>
            <a:endParaRPr lang="en-GB" sz="2800" b="0" i="0" u="none" strike="noStrike" kern="1200" cap="none" spc="0" normalizeH="0" baseline="0" noProof="0">
              <a:ln>
                <a:noFill/>
              </a:ln>
              <a:solidFill>
                <a:srgbClr val="FFFFFF"/>
              </a:solidFill>
              <a:effectLst/>
              <a:uLnTx/>
              <a:uFillTx/>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mn-ea"/>
                <a:cs typeface="+mn-cs"/>
              </a:rPr>
              <a:t>When?</a:t>
            </a:r>
            <a:endParaRPr lang="en-GB" sz="2800" b="0" i="0" u="none" strike="noStrike" kern="1200" cap="none" spc="0" normalizeH="0" baseline="0" noProof="0">
              <a:ln>
                <a:noFill/>
              </a:ln>
              <a:effectLst/>
              <a:uLnTx/>
              <a:uFillTx/>
              <a:cs typeface="Calibri"/>
            </a:endParaRPr>
          </a:p>
          <a:p>
            <a:pPr marL="0" indent="0">
              <a:buNone/>
              <a:defRPr/>
            </a:pPr>
            <a:r>
              <a:rPr kumimoji="0" lang="en-GB" sz="2800" b="0" i="0" u="none" strike="noStrike" kern="1200" cap="none" spc="0" normalizeH="0" baseline="0" noProof="0" dirty="0">
                <a:ln>
                  <a:noFill/>
                </a:ln>
                <a:solidFill>
                  <a:srgbClr val="7030A0"/>
                </a:solidFill>
                <a:effectLst/>
                <a:uLnTx/>
                <a:uFillTx/>
                <a:ea typeface="+mn-ea"/>
                <a:cs typeface="+mn-cs"/>
              </a:rPr>
              <a:t>Friday Morning at 8.20am</a:t>
            </a:r>
            <a:r>
              <a:rPr lang="en-GB" dirty="0">
                <a:solidFill>
                  <a:srgbClr val="7030A0"/>
                </a:solidFill>
              </a:rPr>
              <a:t> </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mn-ea"/>
                <a:cs typeface="+mn-cs"/>
              </a:rPr>
              <a:t>Where?</a:t>
            </a:r>
            <a:endParaRPr lang="en-GB" sz="2800" b="0" i="0" u="none" strike="noStrike" kern="1200" cap="none" spc="0" normalizeH="0" baseline="0" noProof="0">
              <a:ln>
                <a:noFill/>
              </a:ln>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7030A0"/>
                </a:solidFill>
                <a:effectLst/>
                <a:uLnTx/>
                <a:uFillTx/>
                <a:ea typeface="+mn-ea"/>
                <a:cs typeface="+mn-cs"/>
              </a:rPr>
              <a:t>In the School Chapel. See you there!</a:t>
            </a:r>
            <a:endParaRPr lang="en-GB" sz="2800" b="0" i="0" u="none" strike="noStrike" kern="1200" cap="none" spc="0" normalizeH="0" baseline="0" noProof="0">
              <a:ln>
                <a:noFill/>
              </a:ln>
              <a:solidFill>
                <a:srgbClr val="7030A0"/>
              </a:solidFill>
              <a:effectLst/>
              <a:uLnTx/>
              <a:uFillTx/>
              <a:cs typeface="Calibri"/>
            </a:endParaRPr>
          </a:p>
        </p:txBody>
      </p:sp>
      <p:sp>
        <p:nvSpPr>
          <p:cNvPr id="5" name="TextBox 4">
            <a:extLst>
              <a:ext uri="{FF2B5EF4-FFF2-40B4-BE49-F238E27FC236}">
                <a16:creationId xmlns:a16="http://schemas.microsoft.com/office/drawing/2014/main" id="{DE1C7F65-56A5-429D-8395-045267966A57}"/>
              </a:ext>
            </a:extLst>
          </p:cNvPr>
          <p:cNvSpPr txBox="1"/>
          <p:nvPr/>
        </p:nvSpPr>
        <p:spPr>
          <a:xfrm rot="706624">
            <a:off x="7052390" y="3010341"/>
            <a:ext cx="4535978"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ea typeface="+mn-ea"/>
                <a:cs typeface="+mn-cs"/>
              </a:rPr>
              <a:t>ALL ARE MOST WELCOME.</a:t>
            </a:r>
          </a:p>
        </p:txBody>
      </p:sp>
      <p:sp>
        <p:nvSpPr>
          <p:cNvPr id="7" name="TextBox 6">
            <a:extLst>
              <a:ext uri="{FF2B5EF4-FFF2-40B4-BE49-F238E27FC236}">
                <a16:creationId xmlns:a16="http://schemas.microsoft.com/office/drawing/2014/main" id="{DE1C7F65-56A5-429D-8395-045267966A57}"/>
              </a:ext>
            </a:extLst>
          </p:cNvPr>
          <p:cNvSpPr txBox="1"/>
          <p:nvPr/>
        </p:nvSpPr>
        <p:spPr>
          <a:xfrm rot="21205681">
            <a:off x="4967204" y="4222666"/>
            <a:ext cx="5160998"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ea typeface="+mn-ea"/>
                <a:cs typeface="+mn-cs"/>
              </a:rPr>
              <a:t>ALL WORDS ARE DISPLAYED ON THE SCREEN.</a:t>
            </a:r>
          </a:p>
        </p:txBody>
      </p:sp>
    </p:spTree>
    <p:extLst>
      <p:ext uri="{BB962C8B-B14F-4D97-AF65-F5344CB8AC3E}">
        <p14:creationId xmlns:p14="http://schemas.microsoft.com/office/powerpoint/2010/main" val="15437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12009-8156-BBC5-175E-3B1706271B16}"/>
              </a:ext>
            </a:extLst>
          </p:cNvPr>
          <p:cNvSpPr txBox="1"/>
          <p:nvPr/>
        </p:nvSpPr>
        <p:spPr>
          <a:xfrm>
            <a:off x="838200" y="448721"/>
            <a:ext cx="5555935" cy="1240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a:bodyPr>
          <a:lstStyle/>
          <a:p>
            <a:pPr>
              <a:lnSpc>
                <a:spcPct val="90000"/>
              </a:lnSpc>
              <a:spcBef>
                <a:spcPct val="0"/>
              </a:spcBef>
              <a:spcAft>
                <a:spcPts val="600"/>
              </a:spcAft>
            </a:pPr>
            <a:r>
              <a:rPr lang="en-US" sz="3800">
                <a:solidFill>
                  <a:srgbClr val="000000"/>
                </a:solidFill>
                <a:latin typeface="Modern Love"/>
                <a:ea typeface="+mj-ea"/>
                <a:cs typeface="+mj-cs"/>
              </a:rPr>
              <a:t>Join us at Christian Union this Spring Term </a:t>
            </a:r>
            <a:endParaRPr lang="en-US" sz="3800" kern="1200">
              <a:solidFill>
                <a:srgbClr val="000000"/>
              </a:solidFill>
              <a:latin typeface="Modern Love"/>
              <a:ea typeface="+mj-ea"/>
              <a:cs typeface="+mj-cs"/>
            </a:endParaRPr>
          </a:p>
        </p:txBody>
      </p:sp>
      <p:sp>
        <p:nvSpPr>
          <p:cNvPr id="2" name="TextBox 1">
            <a:extLst>
              <a:ext uri="{FF2B5EF4-FFF2-40B4-BE49-F238E27FC236}">
                <a16:creationId xmlns:a16="http://schemas.microsoft.com/office/drawing/2014/main" id="{08171B60-9895-A1A3-1F38-4906B23FA642}"/>
              </a:ext>
            </a:extLst>
          </p:cNvPr>
          <p:cNvSpPr txBox="1"/>
          <p:nvPr/>
        </p:nvSpPr>
        <p:spPr>
          <a:xfrm>
            <a:off x="835016" y="1980910"/>
            <a:ext cx="4712018" cy="464279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77500" lnSpcReduction="20000"/>
          </a:bodyPr>
          <a:lstStyle/>
          <a:p>
            <a:pPr>
              <a:lnSpc>
                <a:spcPct val="90000"/>
              </a:lnSpc>
              <a:spcAft>
                <a:spcPts val="600"/>
              </a:spcAft>
            </a:pPr>
            <a:r>
              <a:rPr lang="en-US" sz="2300">
                <a:solidFill>
                  <a:srgbClr val="000000"/>
                </a:solidFill>
              </a:rPr>
              <a:t>"CU is a place for anyone of any faith, year group or background to come into a safe environment, play games, have fun, share ideas and learn a little about the real-world significance of Jesus and faith (not to mention sharing biscuits). It exists to help students in their school and wider lives to find unconditional security, significance and acceptance from both the great people and activities, but most of all from God, who knows and loves each of us, and knows and wants what is best for our lives. We aim to do this in a fun relevant and engaging way. We love to welcome new faces."</a:t>
            </a:r>
            <a:endParaRPr lang="en-US" sz="2300">
              <a:solidFill>
                <a:srgbClr val="000000"/>
              </a:solidFill>
              <a:cs typeface="Calibri" panose="020F0502020204030204"/>
            </a:endParaRPr>
          </a:p>
          <a:p>
            <a:pPr>
              <a:lnSpc>
                <a:spcPct val="90000"/>
              </a:lnSpc>
              <a:spcAft>
                <a:spcPts val="600"/>
              </a:spcAft>
            </a:pPr>
            <a:endParaRPr lang="en-US">
              <a:solidFill>
                <a:srgbClr val="000000"/>
              </a:solidFill>
              <a:cs typeface="Calibri" panose="020F0502020204030204"/>
            </a:endParaRPr>
          </a:p>
          <a:p>
            <a:pPr>
              <a:lnSpc>
                <a:spcPct val="90000"/>
              </a:lnSpc>
              <a:spcAft>
                <a:spcPts val="600"/>
              </a:spcAft>
            </a:pPr>
            <a:r>
              <a:rPr lang="en-US" b="1" i="1">
                <a:solidFill>
                  <a:srgbClr val="000000"/>
                </a:solidFill>
              </a:rPr>
              <a:t>Josh Sorensen (Year 12)</a:t>
            </a:r>
            <a:endParaRPr lang="en-US">
              <a:solidFill>
                <a:srgbClr val="000000"/>
              </a:solidFill>
              <a:cs typeface="Calibri" panose="020F0502020204030204"/>
            </a:endParaRPr>
          </a:p>
          <a:p>
            <a:pPr>
              <a:lnSpc>
                <a:spcPct val="90000"/>
              </a:lnSpc>
              <a:spcAft>
                <a:spcPts val="600"/>
              </a:spcAft>
            </a:pPr>
            <a:r>
              <a:rPr lang="en-US" b="1" i="1">
                <a:solidFill>
                  <a:srgbClr val="000000"/>
                </a:solidFill>
              </a:rPr>
              <a:t>Leader of Christian Union</a:t>
            </a:r>
            <a:r>
              <a:rPr lang="en-US" b="1">
                <a:solidFill>
                  <a:srgbClr val="000000"/>
                </a:solidFill>
              </a:rPr>
              <a:t> </a:t>
            </a:r>
            <a:endParaRPr lang="en-US">
              <a:solidFill>
                <a:srgbClr val="000000"/>
              </a:solidFill>
              <a:cs typeface="Calibri" panose="020F0502020204030204"/>
            </a:endParaRPr>
          </a:p>
          <a:p>
            <a:pPr>
              <a:lnSpc>
                <a:spcPct val="90000"/>
              </a:lnSpc>
              <a:spcAft>
                <a:spcPts val="600"/>
              </a:spcAft>
              <a:buFont typeface="Arial" panose="020B0604020202020204" pitchFamily="34" charset="0"/>
            </a:pPr>
            <a:endParaRPr lang="en-US" sz="1300" b="1">
              <a:solidFill>
                <a:srgbClr val="000000"/>
              </a:solidFill>
              <a:cs typeface="Calibri" panose="020F0502020204030204"/>
            </a:endParaRPr>
          </a:p>
          <a:p>
            <a:pPr>
              <a:lnSpc>
                <a:spcPct val="90000"/>
              </a:lnSpc>
              <a:spcAft>
                <a:spcPts val="600"/>
              </a:spcAft>
              <a:buFont typeface="Arial" panose="020B0604020202020204" pitchFamily="34" charset="0"/>
            </a:pPr>
            <a:endParaRPr lang="en-US" sz="1300" b="1">
              <a:solidFill>
                <a:srgbClr val="000000"/>
              </a:solidFill>
              <a:cs typeface="Calibri" panose="020F0502020204030204"/>
            </a:endParaRPr>
          </a:p>
          <a:p>
            <a:pPr>
              <a:lnSpc>
                <a:spcPct val="90000"/>
              </a:lnSpc>
              <a:spcAft>
                <a:spcPts val="600"/>
              </a:spcAft>
              <a:buFont typeface="Arial" panose="020B0604020202020204" pitchFamily="34" charset="0"/>
            </a:pPr>
            <a:endParaRPr lang="en-US" sz="2400" b="1">
              <a:solidFill>
                <a:srgbClr val="000000"/>
              </a:solidFill>
              <a:cs typeface="Calibri"/>
            </a:endParaRPr>
          </a:p>
          <a:p>
            <a:pPr>
              <a:lnSpc>
                <a:spcPct val="90000"/>
              </a:lnSpc>
              <a:spcAft>
                <a:spcPts val="600"/>
              </a:spcAft>
            </a:pPr>
            <a:r>
              <a:rPr lang="en-US" sz="2400" b="1">
                <a:solidFill>
                  <a:srgbClr val="000000"/>
                </a:solidFill>
              </a:rPr>
              <a:t>CU meets every Tuesday lunch time in G16. Feel free to bring lunch with you or see </a:t>
            </a:r>
            <a:r>
              <a:rPr lang="en-US" sz="2400" b="1" err="1">
                <a:solidFill>
                  <a:srgbClr val="000000"/>
                </a:solidFill>
              </a:rPr>
              <a:t>Mrs</a:t>
            </a:r>
            <a:r>
              <a:rPr lang="en-US" sz="2400" b="1">
                <a:solidFill>
                  <a:srgbClr val="000000"/>
                </a:solidFill>
              </a:rPr>
              <a:t> Blackburn for an early lunch pass. </a:t>
            </a:r>
            <a:endParaRPr lang="en-US" sz="2100" b="1">
              <a:solidFill>
                <a:srgbClr val="000000"/>
              </a:solidFill>
              <a:cs typeface="Calibri" panose="020F0502020204030204"/>
            </a:endParaRPr>
          </a:p>
        </p:txBody>
      </p:sp>
      <p:pic>
        <p:nvPicPr>
          <p:cNvPr id="6" name="Picture 5" descr="A group of people reading books&#10;&#10;Description automatically generated">
            <a:extLst>
              <a:ext uri="{FF2B5EF4-FFF2-40B4-BE49-F238E27FC236}">
                <a16:creationId xmlns:a16="http://schemas.microsoft.com/office/drawing/2014/main" id="{E231B64E-A8D3-9734-4AED-3251882C8AF2}"/>
              </a:ext>
            </a:extLst>
          </p:cNvPr>
          <p:cNvPicPr>
            <a:picLocks noChangeAspect="1"/>
          </p:cNvPicPr>
          <p:nvPr/>
        </p:nvPicPr>
        <p:blipFill rotWithShape="1">
          <a:blip r:embed="rId2"/>
          <a:srcRect l="13688" r="10435" b="-2"/>
          <a:stretch/>
        </p:blipFill>
        <p:spPr>
          <a:xfrm>
            <a:off x="6525453" y="1"/>
            <a:ext cx="5666547" cy="3398024"/>
          </a:xfrm>
          <a:prstGeom prst="rect">
            <a:avLst/>
          </a:prstGeom>
        </p:spPr>
      </p:pic>
      <p:pic>
        <p:nvPicPr>
          <p:cNvPr id="4" name="Picture 3" descr="A group of people in suits&#10;&#10;Description automatically generated">
            <a:extLst>
              <a:ext uri="{FF2B5EF4-FFF2-40B4-BE49-F238E27FC236}">
                <a16:creationId xmlns:a16="http://schemas.microsoft.com/office/drawing/2014/main" id="{F0955F3C-25BF-866B-D6DF-CD27D9F50E77}"/>
              </a:ext>
            </a:extLst>
          </p:cNvPr>
          <p:cNvPicPr>
            <a:picLocks noChangeAspect="1"/>
          </p:cNvPicPr>
          <p:nvPr/>
        </p:nvPicPr>
        <p:blipFill rotWithShape="1">
          <a:blip r:embed="rId3"/>
          <a:srcRect r="-2" b="18417"/>
          <a:stretch/>
        </p:blipFill>
        <p:spPr>
          <a:xfrm>
            <a:off x="6522277" y="3398024"/>
            <a:ext cx="5669723" cy="3469076"/>
          </a:xfrm>
          <a:prstGeom prst="rect">
            <a:avLst/>
          </a:prstGeom>
        </p:spPr>
      </p:pic>
    </p:spTree>
    <p:extLst>
      <p:ext uri="{BB962C8B-B14F-4D97-AF65-F5344CB8AC3E}">
        <p14:creationId xmlns:p14="http://schemas.microsoft.com/office/powerpoint/2010/main" val="715762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136924"/>
            <a:ext cx="9144000" cy="1655762"/>
          </a:xfrm>
        </p:spPr>
        <p:txBody>
          <a:bodyPr vert="horz" lIns="91440" tIns="45720" rIns="91440" bIns="45720" rtlCol="0" anchor="t">
            <a:normAutofit/>
          </a:bodyPr>
          <a:lstStyle/>
          <a:p>
            <a:r>
              <a:rPr lang="en-US" dirty="0">
                <a:latin typeface="Bodoni MT"/>
                <a:ea typeface="Calibri"/>
                <a:cs typeface="Calibri"/>
              </a:rPr>
              <a:t>TRANSFORMED</a:t>
            </a:r>
          </a:p>
          <a:p>
            <a:r>
              <a:rPr lang="en-US" sz="1600" dirty="0">
                <a:ea typeface="Calibri"/>
                <a:cs typeface="Calibri"/>
              </a:rPr>
              <a:t>Thoughts and Prayers</a:t>
            </a:r>
          </a:p>
          <a:p>
            <a:r>
              <a:rPr lang="en-US" sz="1600" dirty="0">
                <a:ea typeface="Calibri"/>
                <a:cs typeface="Calibri"/>
              </a:rPr>
              <a:t>Monday 26th February – Friday 1st March</a:t>
            </a:r>
          </a:p>
        </p:txBody>
      </p:sp>
      <p:pic>
        <p:nvPicPr>
          <p:cNvPr id="4" name="Picture 3" descr="THE PRICE OF LASTING TRANSFORMATION | Saturday Tormaa Nbete">
            <a:extLst>
              <a:ext uri="{FF2B5EF4-FFF2-40B4-BE49-F238E27FC236}">
                <a16:creationId xmlns:a16="http://schemas.microsoft.com/office/drawing/2014/main" id="{C128A1CD-20E5-AB36-07E5-6A954346EFC0}"/>
              </a:ext>
            </a:extLst>
          </p:cNvPr>
          <p:cNvPicPr>
            <a:picLocks noChangeAspect="1"/>
          </p:cNvPicPr>
          <p:nvPr/>
        </p:nvPicPr>
        <p:blipFill>
          <a:blip r:embed="rId2"/>
          <a:stretch>
            <a:fillRect/>
          </a:stretch>
        </p:blipFill>
        <p:spPr>
          <a:xfrm>
            <a:off x="1937658" y="-111102"/>
            <a:ext cx="9067798" cy="5186090"/>
          </a:xfrm>
          <a:prstGeom prst="rect">
            <a:avLst/>
          </a:prstGeom>
        </p:spPr>
      </p:pic>
    </p:spTree>
    <p:extLst>
      <p:ext uri="{BB962C8B-B14F-4D97-AF65-F5344CB8AC3E}">
        <p14:creationId xmlns:p14="http://schemas.microsoft.com/office/powerpoint/2010/main" val="13362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mans 12:1-2 Transforming Power | Light-N-side">
            <a:extLst>
              <a:ext uri="{FF2B5EF4-FFF2-40B4-BE49-F238E27FC236}">
                <a16:creationId xmlns:a16="http://schemas.microsoft.com/office/drawing/2014/main" id="{55BA7CF8-F481-EC2A-B04C-C8722EA2950A}"/>
              </a:ext>
            </a:extLst>
          </p:cNvPr>
          <p:cNvPicPr>
            <a:picLocks noChangeAspect="1"/>
          </p:cNvPicPr>
          <p:nvPr/>
        </p:nvPicPr>
        <p:blipFill rotWithShape="1">
          <a:blip r:embed="rId2"/>
          <a:srcRect b="108"/>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8DF645-01D0-1DB1-8E91-0688608358CB}"/>
              </a:ext>
            </a:extLst>
          </p:cNvPr>
          <p:cNvSpPr>
            <a:spLocks noGrp="1"/>
          </p:cNvSpPr>
          <p:nvPr>
            <p:ph idx="1"/>
          </p:nvPr>
        </p:nvSpPr>
        <p:spPr>
          <a:xfrm>
            <a:off x="8184616" y="2749540"/>
            <a:ext cx="3822189" cy="3742762"/>
          </a:xfrm>
        </p:spPr>
        <p:txBody>
          <a:bodyPr vert="horz" lIns="91440" tIns="45720" rIns="91440" bIns="45720" rtlCol="0" anchor="t">
            <a:noAutofit/>
          </a:bodyPr>
          <a:lstStyle/>
          <a:p>
            <a:pPr marL="0" indent="0">
              <a:buNone/>
            </a:pPr>
            <a:r>
              <a:rPr lang="en-US" sz="1600" dirty="0">
                <a:ea typeface="+mn-lt"/>
                <a:cs typeface="+mn-lt"/>
              </a:rPr>
              <a:t>Being transformed typically refers to a significant change or alteration in something or someone, often resulting in a new state, appearance, or outlook.</a:t>
            </a:r>
          </a:p>
          <a:p>
            <a:pPr marL="0" indent="0">
              <a:buNone/>
            </a:pPr>
            <a:endParaRPr lang="en-US" sz="1600" dirty="0">
              <a:ea typeface="+mn-lt"/>
              <a:cs typeface="+mn-lt"/>
            </a:endParaRPr>
          </a:p>
          <a:p>
            <a:pPr marL="0" indent="0">
              <a:buNone/>
            </a:pPr>
            <a:r>
              <a:rPr lang="en-US" sz="1600" dirty="0">
                <a:ea typeface="+mn-lt"/>
                <a:cs typeface="+mn-lt"/>
              </a:rPr>
              <a:t> This change can occur at various levels, including physical, emotional, psychological, or spiritual. </a:t>
            </a:r>
          </a:p>
          <a:p>
            <a:pPr marL="0" indent="0">
              <a:buNone/>
            </a:pPr>
            <a:endParaRPr lang="en-US" sz="1600" dirty="0">
              <a:ea typeface="+mn-lt"/>
              <a:cs typeface="+mn-lt"/>
            </a:endParaRPr>
          </a:p>
          <a:p>
            <a:pPr marL="0" indent="0">
              <a:buNone/>
            </a:pPr>
            <a:r>
              <a:rPr lang="en-US" sz="1600" dirty="0">
                <a:ea typeface="+mn-lt"/>
                <a:cs typeface="+mn-lt"/>
              </a:rPr>
              <a:t>Transformation implies a fundamental shift from one state or condition to another, often involving growth, development, or improvement.</a:t>
            </a:r>
            <a:endParaRPr lang="en-US" sz="1400" dirty="0">
              <a:ea typeface="Calibri" panose="020F0502020204030204"/>
              <a:cs typeface="Calibri" panose="020F0502020204030204"/>
            </a:endParaRPr>
          </a:p>
        </p:txBody>
      </p:sp>
      <p:sp>
        <p:nvSpPr>
          <p:cNvPr id="2" name="TextBox 1">
            <a:extLst>
              <a:ext uri="{FF2B5EF4-FFF2-40B4-BE49-F238E27FC236}">
                <a16:creationId xmlns:a16="http://schemas.microsoft.com/office/drawing/2014/main" id="{71D577F6-0D84-C298-E45C-D2C09DAACCB1}"/>
              </a:ext>
            </a:extLst>
          </p:cNvPr>
          <p:cNvSpPr txBox="1"/>
          <p:nvPr/>
        </p:nvSpPr>
        <p:spPr>
          <a:xfrm>
            <a:off x="24848" y="-2400"/>
            <a:ext cx="12164456" cy="224676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dirty="0">
              <a:solidFill>
                <a:schemeClr val="bg1"/>
              </a:solidFill>
              <a:latin typeface="Modern Love"/>
              <a:ea typeface="Söhne"/>
              <a:cs typeface="Söhne"/>
            </a:endParaRPr>
          </a:p>
          <a:p>
            <a:pPr algn="ctr"/>
            <a:r>
              <a:rPr lang="en-US" sz="2800" b="1" i="0" dirty="0">
                <a:solidFill>
                  <a:schemeClr val="bg1"/>
                </a:solidFill>
                <a:latin typeface="Modern Love"/>
                <a:ea typeface="Söhne"/>
                <a:cs typeface="Söhne"/>
              </a:rPr>
              <a:t>What does the word "transformed" mean to you?</a:t>
            </a:r>
            <a:endParaRPr lang="en-US" dirty="0">
              <a:solidFill>
                <a:schemeClr val="bg1"/>
              </a:solidFill>
              <a:cs typeface="Calibri"/>
            </a:endParaRPr>
          </a:p>
          <a:p>
            <a:endParaRPr lang="en-US" sz="2800" b="1" dirty="0">
              <a:solidFill>
                <a:srgbClr val="0D0D0D"/>
              </a:solidFill>
              <a:latin typeface="Modern Love"/>
            </a:endParaRPr>
          </a:p>
          <a:p>
            <a:endParaRPr lang="en-US" sz="2800" b="1" dirty="0">
              <a:solidFill>
                <a:srgbClr val="0D0D0D"/>
              </a:solidFill>
              <a:latin typeface="Modern Love"/>
            </a:endParaRPr>
          </a:p>
          <a:p>
            <a:endParaRPr lang="en-US" sz="2800" b="1" dirty="0">
              <a:solidFill>
                <a:srgbClr val="0D0D0D"/>
              </a:solidFill>
              <a:latin typeface="Modern Love"/>
            </a:endParaRPr>
          </a:p>
        </p:txBody>
      </p:sp>
    </p:spTree>
    <p:extLst>
      <p:ext uri="{BB962C8B-B14F-4D97-AF65-F5344CB8AC3E}">
        <p14:creationId xmlns:p14="http://schemas.microsoft.com/office/powerpoint/2010/main" val="233614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lank Timeline PowerPoint Template">
            <a:extLst>
              <a:ext uri="{FF2B5EF4-FFF2-40B4-BE49-F238E27FC236}">
                <a16:creationId xmlns:a16="http://schemas.microsoft.com/office/drawing/2014/main" id="{C31E8CD5-4F81-899A-7FDB-381031948DEC}"/>
              </a:ext>
            </a:extLst>
          </p:cNvPr>
          <p:cNvPicPr>
            <a:picLocks noChangeAspect="1"/>
          </p:cNvPicPr>
          <p:nvPr/>
        </p:nvPicPr>
        <p:blipFill rotWithShape="1">
          <a:blip r:embed="rId2"/>
          <a:srcRect l="398" t="22832" r="-100" b="-885"/>
          <a:stretch/>
        </p:blipFill>
        <p:spPr>
          <a:xfrm>
            <a:off x="643467" y="1027920"/>
            <a:ext cx="10905066" cy="4802158"/>
          </a:xfrm>
          <a:prstGeom prst="rect">
            <a:avLst/>
          </a:prstGeom>
        </p:spPr>
      </p:pic>
      <p:sp>
        <p:nvSpPr>
          <p:cNvPr id="3" name="TextBox 2">
            <a:extLst>
              <a:ext uri="{FF2B5EF4-FFF2-40B4-BE49-F238E27FC236}">
                <a16:creationId xmlns:a16="http://schemas.microsoft.com/office/drawing/2014/main" id="{5DA5D092-4FA9-0683-DF82-F6F4F77F2AA0}"/>
              </a:ext>
            </a:extLst>
          </p:cNvPr>
          <p:cNvSpPr txBox="1"/>
          <p:nvPr/>
        </p:nvSpPr>
        <p:spPr>
          <a:xfrm>
            <a:off x="1722120" y="5211355"/>
            <a:ext cx="876590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74151"/>
                </a:solidFill>
                <a:latin typeface="Söhne"/>
              </a:rPr>
              <a:t>Draw a timeline of your life so far, marking significant moments where you have experienced transformation or change. This could be a time where you learnt a new skill or finally understood something properly for the first time.</a:t>
            </a:r>
            <a:endParaRPr lang="en-US" dirty="0">
              <a:solidFill>
                <a:srgbClr val="000000"/>
              </a:solidFill>
              <a:latin typeface="Calibri" panose="020F0502020204030204"/>
              <a:ea typeface="Calibri" panose="020F0502020204030204"/>
              <a:cs typeface="Calibri" panose="020F0502020204030204"/>
            </a:endParaRPr>
          </a:p>
          <a:p>
            <a:pPr algn="ctr"/>
            <a:endParaRPr lang="en-US" dirty="0">
              <a:solidFill>
                <a:srgbClr val="374151"/>
              </a:solidFill>
              <a:latin typeface="Söhne"/>
            </a:endParaRPr>
          </a:p>
          <a:p>
            <a:pPr algn="ctr"/>
            <a:r>
              <a:rPr lang="en-US" dirty="0">
                <a:solidFill>
                  <a:srgbClr val="374151"/>
                </a:solidFill>
                <a:latin typeface="Söhne"/>
              </a:rPr>
              <a:t>Reflect on how these transformations have shaped who you are today.</a:t>
            </a:r>
            <a:endParaRPr lang="en-US" dirty="0">
              <a:ea typeface="Calibri"/>
              <a:cs typeface="Calibri"/>
            </a:endParaRPr>
          </a:p>
        </p:txBody>
      </p:sp>
      <p:sp>
        <p:nvSpPr>
          <p:cNvPr id="4" name="TextBox 3">
            <a:extLst>
              <a:ext uri="{FF2B5EF4-FFF2-40B4-BE49-F238E27FC236}">
                <a16:creationId xmlns:a16="http://schemas.microsoft.com/office/drawing/2014/main" id="{69469502-91B2-A9ED-9B25-4A0AB0465607}"/>
              </a:ext>
            </a:extLst>
          </p:cNvPr>
          <p:cNvSpPr txBox="1"/>
          <p:nvPr/>
        </p:nvSpPr>
        <p:spPr>
          <a:xfrm>
            <a:off x="2204357" y="244928"/>
            <a:ext cx="7973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Modern Love"/>
                <a:ea typeface="Calibri"/>
                <a:cs typeface="Calibri"/>
              </a:rPr>
              <a:t>Timeline of Transformation</a:t>
            </a:r>
          </a:p>
        </p:txBody>
      </p:sp>
    </p:spTree>
    <p:extLst>
      <p:ext uri="{BB962C8B-B14F-4D97-AF65-F5344CB8AC3E}">
        <p14:creationId xmlns:p14="http://schemas.microsoft.com/office/powerpoint/2010/main" val="352648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355E5E-B21C-6211-5315-F4B3AD490E18}"/>
              </a:ext>
            </a:extLst>
          </p:cNvPr>
          <p:cNvSpPr txBox="1"/>
          <p:nvPr/>
        </p:nvSpPr>
        <p:spPr>
          <a:xfrm>
            <a:off x="572493" y="2071316"/>
            <a:ext cx="6713552" cy="41191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200" dirty="0"/>
              <a:t>We gather to reflect on the journey of transformation in our lives. From moments of joy to times of sorrow, and through love and loss, we experience change.</a:t>
            </a:r>
            <a:endParaRPr lang="en-US"/>
          </a:p>
          <a:p>
            <a:pPr>
              <a:lnSpc>
                <a:spcPct val="90000"/>
              </a:lnSpc>
              <a:spcAft>
                <a:spcPts val="600"/>
              </a:spcAft>
            </a:pPr>
            <a:endParaRPr lang="en-US" sz="2200" dirty="0"/>
          </a:p>
          <a:p>
            <a:pPr>
              <a:lnSpc>
                <a:spcPct val="90000"/>
              </a:lnSpc>
              <a:spcAft>
                <a:spcPts val="600"/>
              </a:spcAft>
            </a:pPr>
            <a:r>
              <a:rPr lang="en-US" sz="2200" dirty="0"/>
              <a:t>Grant us the courage to embrace transformation, the wisdom to find meaning in adversity, and the strength to navigate life's twists and turns with grace.</a:t>
            </a:r>
            <a:endParaRPr lang="en-US" sz="2200" dirty="0">
              <a:cs typeface="Calibri" panose="020F0502020204030204"/>
            </a:endParaRPr>
          </a:p>
          <a:p>
            <a:pPr>
              <a:lnSpc>
                <a:spcPct val="90000"/>
              </a:lnSpc>
              <a:spcAft>
                <a:spcPts val="600"/>
              </a:spcAft>
            </a:pPr>
            <a:endParaRPr lang="en-US" sz="2200" dirty="0"/>
          </a:p>
          <a:p>
            <a:pPr>
              <a:lnSpc>
                <a:spcPct val="90000"/>
              </a:lnSpc>
              <a:spcAft>
                <a:spcPts val="600"/>
              </a:spcAft>
            </a:pPr>
            <a:r>
              <a:rPr lang="en-US" sz="2200" dirty="0"/>
              <a:t>May we be open to the transformative power of love, and may we find peace and acceptance in the face of life's ultimate transformation</a:t>
            </a:r>
          </a:p>
          <a:p>
            <a:pPr>
              <a:lnSpc>
                <a:spcPct val="90000"/>
              </a:lnSpc>
              <a:spcAft>
                <a:spcPts val="600"/>
              </a:spcAft>
            </a:pPr>
            <a:endParaRPr lang="en-US" sz="2200" dirty="0">
              <a:cs typeface="Calibri" panose="020F0502020204030204"/>
            </a:endParaRPr>
          </a:p>
          <a:p>
            <a:pPr>
              <a:lnSpc>
                <a:spcPct val="90000"/>
              </a:lnSpc>
              <a:spcAft>
                <a:spcPts val="600"/>
              </a:spcAft>
            </a:pPr>
            <a:r>
              <a:rPr lang="en-US" sz="2200" dirty="0">
                <a:cs typeface="Calibri" panose="020F0502020204030204"/>
              </a:rPr>
              <a:t>Amen</a:t>
            </a:r>
          </a:p>
        </p:txBody>
      </p:sp>
      <p:pic>
        <p:nvPicPr>
          <p:cNvPr id="3" name="Picture 2" descr="Let us lift in prayers all children because they are the next generation of  Christians.">
            <a:extLst>
              <a:ext uri="{FF2B5EF4-FFF2-40B4-BE49-F238E27FC236}">
                <a16:creationId xmlns:a16="http://schemas.microsoft.com/office/drawing/2014/main" id="{DCA805F8-9D93-64C8-B64B-BBE41091F1C6}"/>
              </a:ext>
            </a:extLst>
          </p:cNvPr>
          <p:cNvPicPr>
            <a:picLocks noChangeAspect="1"/>
          </p:cNvPicPr>
          <p:nvPr/>
        </p:nvPicPr>
        <p:blipFill rotWithShape="1">
          <a:blip r:embed="rId2"/>
          <a:srcRect l="4539" r="40393" b="-1"/>
          <a:stretch/>
        </p:blipFill>
        <p:spPr>
          <a:xfrm>
            <a:off x="7675658" y="2093976"/>
            <a:ext cx="3941064" cy="4096512"/>
          </a:xfrm>
          <a:prstGeom prst="rect">
            <a:avLst/>
          </a:prstGeom>
        </p:spPr>
      </p:pic>
      <p:sp>
        <p:nvSpPr>
          <p:cNvPr id="4" name="TextBox 3">
            <a:extLst>
              <a:ext uri="{FF2B5EF4-FFF2-40B4-BE49-F238E27FC236}">
                <a16:creationId xmlns:a16="http://schemas.microsoft.com/office/drawing/2014/main" id="{9076B6F8-1CCA-1FF8-54F6-C03A62C983CC}"/>
              </a:ext>
            </a:extLst>
          </p:cNvPr>
          <p:cNvSpPr txBox="1"/>
          <p:nvPr/>
        </p:nvSpPr>
        <p:spPr>
          <a:xfrm>
            <a:off x="2757713" y="671284"/>
            <a:ext cx="68398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Modern Love"/>
                <a:cs typeface="Calibri"/>
              </a:rPr>
              <a:t>Dear Lord</a:t>
            </a:r>
            <a:endParaRPr lang="en-US" sz="4000" dirty="0">
              <a:latin typeface="Modern Love"/>
            </a:endParaRPr>
          </a:p>
        </p:txBody>
      </p:sp>
    </p:spTree>
    <p:extLst>
      <p:ext uri="{BB962C8B-B14F-4D97-AF65-F5344CB8AC3E}">
        <p14:creationId xmlns:p14="http://schemas.microsoft.com/office/powerpoint/2010/main" val="192800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136924"/>
            <a:ext cx="9144000" cy="1655762"/>
          </a:xfrm>
        </p:spPr>
        <p:txBody>
          <a:bodyPr vert="horz" lIns="91440" tIns="45720" rIns="91440" bIns="45720" rtlCol="0" anchor="t">
            <a:normAutofit/>
          </a:bodyPr>
          <a:lstStyle/>
          <a:p>
            <a:r>
              <a:rPr lang="en-US" dirty="0">
                <a:latin typeface="Bodoni MT"/>
                <a:ea typeface="Calibri"/>
                <a:cs typeface="Calibri"/>
              </a:rPr>
              <a:t>TRANSFORMED</a:t>
            </a:r>
          </a:p>
          <a:p>
            <a:r>
              <a:rPr lang="en-US" sz="1600" dirty="0">
                <a:ea typeface="Calibri"/>
                <a:cs typeface="Calibri"/>
              </a:rPr>
              <a:t>Thoughts and Prayers</a:t>
            </a:r>
          </a:p>
          <a:p>
            <a:r>
              <a:rPr lang="en-US" sz="1600" dirty="0">
                <a:ea typeface="Calibri"/>
                <a:cs typeface="Calibri"/>
              </a:rPr>
              <a:t>Monday 26th February – Friday 1st March</a:t>
            </a:r>
          </a:p>
        </p:txBody>
      </p:sp>
      <p:pic>
        <p:nvPicPr>
          <p:cNvPr id="4" name="Picture 3" descr="THE PRICE OF LASTING TRANSFORMATION | Saturday Tormaa Nbete">
            <a:extLst>
              <a:ext uri="{FF2B5EF4-FFF2-40B4-BE49-F238E27FC236}">
                <a16:creationId xmlns:a16="http://schemas.microsoft.com/office/drawing/2014/main" id="{C128A1CD-20E5-AB36-07E5-6A954346EFC0}"/>
              </a:ext>
            </a:extLst>
          </p:cNvPr>
          <p:cNvPicPr>
            <a:picLocks noChangeAspect="1"/>
          </p:cNvPicPr>
          <p:nvPr/>
        </p:nvPicPr>
        <p:blipFill>
          <a:blip r:embed="rId2"/>
          <a:stretch>
            <a:fillRect/>
          </a:stretch>
        </p:blipFill>
        <p:spPr>
          <a:xfrm>
            <a:off x="1937658" y="-111102"/>
            <a:ext cx="9067798" cy="5186090"/>
          </a:xfrm>
          <a:prstGeom prst="rect">
            <a:avLst/>
          </a:prstGeom>
        </p:spPr>
      </p:pic>
    </p:spTree>
    <p:extLst>
      <p:ext uri="{BB962C8B-B14F-4D97-AF65-F5344CB8AC3E}">
        <p14:creationId xmlns:p14="http://schemas.microsoft.com/office/powerpoint/2010/main" val="42459881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Metaphorical Mask</vt:lpstr>
      <vt:lpstr>Individually</vt:lpstr>
      <vt:lpstr>Who Is Your authentic Self?</vt:lpstr>
      <vt:lpstr>Dear Lord</vt:lpstr>
      <vt:lpstr>PowerPoint Presentation</vt:lpstr>
      <vt:lpstr>PowerPoint Presentation</vt:lpstr>
      <vt:lpstr>Pair Share</vt:lpstr>
      <vt:lpstr>Transformation During Lent</vt:lpstr>
      <vt:lpstr>PowerPoint Presentation</vt:lpstr>
      <vt:lpstr>Our Scripture this week</vt:lpstr>
      <vt:lpstr>What Does The Transfiguration mean?</vt:lpstr>
      <vt:lpstr>PowerPoint Presentation</vt:lpstr>
      <vt:lpstr>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329</cp:revision>
  <dcterms:created xsi:type="dcterms:W3CDTF">2024-02-06T13:48:21Z</dcterms:created>
  <dcterms:modified xsi:type="dcterms:W3CDTF">2024-02-15T11:59:52Z</dcterms:modified>
</cp:coreProperties>
</file>