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9" r:id="rId5"/>
    <p:sldId id="288" r:id="rId6"/>
    <p:sldId id="287" r:id="rId7"/>
    <p:sldId id="286" r:id="rId8"/>
    <p:sldId id="306" r:id="rId9"/>
    <p:sldId id="310" r:id="rId10"/>
    <p:sldId id="307" r:id="rId11"/>
    <p:sldId id="283" r:id="rId12"/>
    <p:sldId id="303" r:id="rId13"/>
    <p:sldId id="309" r:id="rId14"/>
    <p:sldId id="299" r:id="rId15"/>
    <p:sldId id="290" r:id="rId16"/>
    <p:sldId id="304" r:id="rId17"/>
    <p:sldId id="313" r:id="rId18"/>
    <p:sldId id="314" r:id="rId19"/>
    <p:sldId id="315" r:id="rId20"/>
    <p:sldId id="317" r:id="rId21"/>
    <p:sldId id="322" r:id="rId22"/>
    <p:sldId id="257" r:id="rId23"/>
    <p:sldId id="305" r:id="rId24"/>
    <p:sldId id="318" r:id="rId25"/>
    <p:sldId id="311" r:id="rId26"/>
    <p:sldId id="312" r:id="rId27"/>
    <p:sldId id="316" r:id="rId28"/>
    <p:sldId id="319"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583F8-C896-2927-1FA8-05B0B36A28F8}" v="628" dt="2024-02-06T13:52:46.531"/>
    <p1510:client id="{9AE7FBD7-CA1D-4304-ABFA-E9D1BE910829}" v="1400" dt="2024-02-06T11:01:35.201"/>
    <p1510:client id="{A9216463-D71E-DA03-E04F-A2A9B3D3F347}" v="424" dt="2024-02-06T14:07:48.841"/>
    <p1510:client id="{BB9BE0C9-BAAE-72C5-ABAA-5535BE8D4ED5}" v="324" dt="2024-02-06T13:01:3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b7GHlVUhj9c?feature=oembed"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RHsLlfqRGYQ?feature=oembed"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12th – 16th February</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Reaching Out</a:t>
            </a:r>
            <a:endParaRPr lang="en-US">
              <a:solidFill>
                <a:srgbClr val="000000"/>
              </a:solidFill>
              <a:cs typeface="Calibri"/>
            </a:endParaRPr>
          </a:p>
        </p:txBody>
      </p:sp>
      <p:pic>
        <p:nvPicPr>
          <p:cNvPr id="2" name="Picture 1" descr="Everlasting Life - Thomas Nelson Bibles | John 5:24">
            <a:extLst>
              <a:ext uri="{FF2B5EF4-FFF2-40B4-BE49-F238E27FC236}">
                <a16:creationId xmlns:a16="http://schemas.microsoft.com/office/drawing/2014/main" id="{C25AAF92-0E96-8E3A-16FA-E6D5FEE8B551}"/>
              </a:ext>
            </a:extLst>
          </p:cNvPr>
          <p:cNvPicPr>
            <a:picLocks noChangeAspect="1"/>
          </p:cNvPicPr>
          <p:nvPr/>
        </p:nvPicPr>
        <p:blipFill>
          <a:blip r:embed="rId2"/>
          <a:stretch>
            <a:fillRect/>
          </a:stretch>
        </p:blipFill>
        <p:spPr>
          <a:xfrm>
            <a:off x="3718" y="573807"/>
            <a:ext cx="12184564" cy="5561704"/>
          </a:xfrm>
          <a:prstGeom prst="rect">
            <a:avLst/>
          </a:prstGeom>
        </p:spPr>
      </p:pic>
    </p:spTree>
    <p:extLst>
      <p:ext uri="{BB962C8B-B14F-4D97-AF65-F5344CB8AC3E}">
        <p14:creationId xmlns:p14="http://schemas.microsoft.com/office/powerpoint/2010/main" val="261435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A0D66-7824-24F2-8613-35DA0CBF2109}"/>
              </a:ext>
            </a:extLst>
          </p:cNvPr>
          <p:cNvSpPr>
            <a:spLocks noGrp="1"/>
          </p:cNvSpPr>
          <p:nvPr>
            <p:ph type="title"/>
          </p:nvPr>
        </p:nvSpPr>
        <p:spPr>
          <a:xfrm>
            <a:off x="5297762" y="329184"/>
            <a:ext cx="6251110" cy="1783080"/>
          </a:xfrm>
        </p:spPr>
        <p:txBody>
          <a:bodyPr anchor="b">
            <a:normAutofit/>
          </a:bodyPr>
          <a:lstStyle/>
          <a:p>
            <a:r>
              <a:rPr lang="en-US" sz="5000">
                <a:latin typeface="Modern Love"/>
                <a:ea typeface="Calibri Light"/>
                <a:cs typeface="Calibri Light"/>
              </a:rPr>
              <a:t>Reaching out to the sick and vulnerable</a:t>
            </a:r>
            <a:endParaRPr lang="en-US" sz="5000">
              <a:latin typeface="Modern Love"/>
            </a:endParaRPr>
          </a:p>
        </p:txBody>
      </p:sp>
      <p:pic>
        <p:nvPicPr>
          <p:cNvPr id="4" name="Picture 3" descr="Our Lady of Lourdes - Wikipedia">
            <a:extLst>
              <a:ext uri="{FF2B5EF4-FFF2-40B4-BE49-F238E27FC236}">
                <a16:creationId xmlns:a16="http://schemas.microsoft.com/office/drawing/2014/main" id="{856D27A2-7AAC-F4ED-AFD5-7A4A66C2E11B}"/>
              </a:ext>
            </a:extLst>
          </p:cNvPr>
          <p:cNvPicPr>
            <a:picLocks noChangeAspect="1"/>
          </p:cNvPicPr>
          <p:nvPr/>
        </p:nvPicPr>
        <p:blipFill rotWithShape="1">
          <a:blip r:embed="rId2"/>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AFD1C8-6411-9F57-F5BC-16D7BA803CE3}"/>
              </a:ext>
            </a:extLst>
          </p:cNvPr>
          <p:cNvSpPr>
            <a:spLocks noGrp="1"/>
          </p:cNvSpPr>
          <p:nvPr>
            <p:ph idx="1"/>
          </p:nvPr>
        </p:nvSpPr>
        <p:spPr>
          <a:xfrm>
            <a:off x="5297762" y="2706624"/>
            <a:ext cx="6251110" cy="3929912"/>
          </a:xfrm>
        </p:spPr>
        <p:txBody>
          <a:bodyPr vert="horz" lIns="91440" tIns="45720" rIns="91440" bIns="45720" rtlCol="0" anchor="t">
            <a:normAutofit/>
          </a:bodyPr>
          <a:lstStyle/>
          <a:p>
            <a:r>
              <a:rPr lang="en-US" sz="1400" b="1">
                <a:ea typeface="+mn-lt"/>
                <a:cs typeface="+mn-lt"/>
              </a:rPr>
              <a:t>The World Day of Prayer for the Sick,</a:t>
            </a:r>
            <a:r>
              <a:rPr lang="en-US" sz="1400">
                <a:ea typeface="+mn-lt"/>
                <a:cs typeface="+mn-lt"/>
              </a:rPr>
              <a:t> observed on February 11th each year, is a day designated by the Catholic Church to offer prayers for those who are suffering from illness and to recognize the important role of caregivers and healthcare professionals. It is a day to reflect on the spiritual and physical well-being of individuals and to seek God's healing grace for those who are sick.</a:t>
            </a:r>
            <a:endParaRPr lang="en-US" sz="1400">
              <a:ea typeface="Calibri" panose="020F0502020204030204"/>
              <a:cs typeface="Calibri" panose="020F0502020204030204"/>
            </a:endParaRPr>
          </a:p>
          <a:p>
            <a:r>
              <a:rPr lang="en-US" sz="1400">
                <a:ea typeface="+mn-lt"/>
                <a:cs typeface="+mn-lt"/>
              </a:rPr>
              <a:t>Our Lady of Lourdes refers to the Marian apparitions that took place in the town of Lourdes, France, in 1858. The Virgin Mary appeared to a young girl named Bernadette Soubirous multiple times, revealing herself as the Immaculate Conception and calling for penance and prayer. The site of the apparitions became a place of pilgrimage, known for its healing waters and miraculous cures.</a:t>
            </a:r>
            <a:endParaRPr lang="en-US" sz="1400">
              <a:ea typeface="Calibri"/>
              <a:cs typeface="Calibri"/>
            </a:endParaRPr>
          </a:p>
          <a:p>
            <a:r>
              <a:rPr lang="en-US" sz="1400">
                <a:ea typeface="+mn-lt"/>
                <a:cs typeface="+mn-lt"/>
              </a:rPr>
              <a:t>In observing the World Day of Prayer for the Sick and honoring Our Lady of Lourdes, Catholics are reminded of their call to imitate Christ's compassion and mercy, especially towards those who are suffering from illness. These occasions provide an opportunity for prayer, reflection, and acts of solidarity with the sick, rooted in the teachings of the Gospel.</a:t>
            </a:r>
            <a:endParaRPr lang="en-US" sz="1400">
              <a:ea typeface="Calibri"/>
              <a:cs typeface="Calibri"/>
            </a:endParaRPr>
          </a:p>
          <a:p>
            <a:pPr marL="0" indent="0">
              <a:buNone/>
            </a:pPr>
            <a:endParaRPr lang="en-US" sz="1400">
              <a:ea typeface="Calibri"/>
              <a:cs typeface="Calibri"/>
            </a:endParaRPr>
          </a:p>
          <a:p>
            <a:endParaRPr lang="en-US" sz="1400">
              <a:ea typeface="Calibri"/>
              <a:cs typeface="Calibri"/>
            </a:endParaRPr>
          </a:p>
        </p:txBody>
      </p:sp>
    </p:spTree>
    <p:extLst>
      <p:ext uri="{BB962C8B-B14F-4D97-AF65-F5344CB8AC3E}">
        <p14:creationId xmlns:p14="http://schemas.microsoft.com/office/powerpoint/2010/main" val="22541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9A"/>
        </a:solidFill>
        <a:effectLst/>
      </p:bgPr>
    </p:bg>
    <p:spTree>
      <p:nvGrpSpPr>
        <p:cNvPr id="1" name=""/>
        <p:cNvGrpSpPr/>
        <p:nvPr/>
      </p:nvGrpSpPr>
      <p:grpSpPr>
        <a:xfrm>
          <a:off x="0" y="0"/>
          <a:ext cx="0" cy="0"/>
          <a:chOff x="0" y="0"/>
          <a:chExt cx="0" cy="0"/>
        </a:xfrm>
      </p:grpSpPr>
      <p:pic>
        <p:nvPicPr>
          <p:cNvPr id="5" name="Online Media 3" title="Inside Out : Pilgrimage to Lourdes">
            <a:hlinkClick r:id="" action="ppaction://media"/>
            <a:extLst>
              <a:ext uri="{FF2B5EF4-FFF2-40B4-BE49-F238E27FC236}">
                <a16:creationId xmlns:a16="http://schemas.microsoft.com/office/drawing/2014/main" id="{20BFEC62-DCDC-5F97-DAE8-592F984B4028}"/>
              </a:ext>
            </a:extLst>
          </p:cNvPr>
          <p:cNvPicPr>
            <a:picLocks noRot="1" noChangeAspect="1"/>
          </p:cNvPicPr>
          <p:nvPr>
            <a:videoFile r:link="rId1"/>
          </p:nvPr>
        </p:nvPicPr>
        <p:blipFill>
          <a:blip r:embed="rId3"/>
          <a:stretch>
            <a:fillRect/>
          </a:stretch>
        </p:blipFill>
        <p:spPr>
          <a:xfrm>
            <a:off x="1539118" y="1259322"/>
            <a:ext cx="7377072" cy="4710515"/>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630520" y="420718"/>
            <a:ext cx="10660898" cy="6467653"/>
          </a:xfrm>
          <a:prstGeom prst="rect">
            <a:avLst/>
          </a:prstGeom>
        </p:spPr>
      </p:pic>
      <p:sp>
        <p:nvSpPr>
          <p:cNvPr id="2" name="TextBox 1">
            <a:extLst>
              <a:ext uri="{FF2B5EF4-FFF2-40B4-BE49-F238E27FC236}">
                <a16:creationId xmlns:a16="http://schemas.microsoft.com/office/drawing/2014/main" id="{6DB8FCC0-90B5-CFB6-E9A9-98812C1BB717}"/>
              </a:ext>
            </a:extLst>
          </p:cNvPr>
          <p:cNvSpPr txBox="1"/>
          <p:nvPr/>
        </p:nvSpPr>
        <p:spPr>
          <a:xfrm>
            <a:off x="55830" y="70864"/>
            <a:ext cx="12291364"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a:latin typeface="Modern Love Caps"/>
                <a:cs typeface="Calibri"/>
              </a:rPr>
              <a:t>Every year, millions of people make the pilgrimage to </a:t>
            </a:r>
            <a:r>
              <a:rPr lang="en-US" sz="2300" err="1">
                <a:latin typeface="Modern Love Caps"/>
                <a:cs typeface="Calibri"/>
              </a:rPr>
              <a:t>lourdes</a:t>
            </a:r>
            <a:r>
              <a:rPr lang="en-US" sz="2300">
                <a:latin typeface="Modern Love Caps"/>
                <a:cs typeface="Calibri"/>
              </a:rPr>
              <a:t> to witness the healing power of our lady. </a:t>
            </a:r>
            <a:endParaRPr lang="en-US" sz="2300"/>
          </a:p>
        </p:txBody>
      </p:sp>
    </p:spTree>
    <p:extLst>
      <p:ext uri="{BB962C8B-B14F-4D97-AF65-F5344CB8AC3E}">
        <p14:creationId xmlns:p14="http://schemas.microsoft.com/office/powerpoint/2010/main" val="204032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950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7973758" y="249248"/>
            <a:ext cx="4144918" cy="5708910"/>
          </a:xfrm>
        </p:spPr>
        <p:txBody>
          <a:bodyPr vert="horz" lIns="91440" tIns="45720" rIns="91440" bIns="45720" rtlCol="0" anchor="t">
            <a:noAutofit/>
          </a:bodyPr>
          <a:lstStyle/>
          <a:p>
            <a:pPr marL="0" indent="0">
              <a:spcBef>
                <a:spcPts val="500"/>
              </a:spcBef>
              <a:buNone/>
            </a:pPr>
            <a:r>
              <a:rPr lang="en-US" sz="2000">
                <a:latin typeface="Modern Love"/>
                <a:ea typeface="+mn-lt"/>
                <a:cs typeface="+mn-lt"/>
              </a:rPr>
              <a:t>Almighty Father, </a:t>
            </a:r>
            <a:endParaRPr lang="en-US" sz="2000">
              <a:ea typeface="Calibri"/>
              <a:cs typeface="Calibri"/>
            </a:endParaRPr>
          </a:p>
          <a:p>
            <a:pPr marL="0" indent="0">
              <a:spcBef>
                <a:spcPts val="500"/>
              </a:spcBef>
              <a:buNone/>
            </a:pPr>
            <a:endParaRPr lang="en-US" sz="2000">
              <a:latin typeface="Modern Love Caps"/>
              <a:ea typeface="+mn-lt"/>
              <a:cs typeface="+mn-lt"/>
            </a:endParaRPr>
          </a:p>
          <a:p>
            <a:pPr marL="0" indent="0">
              <a:spcBef>
                <a:spcPts val="500"/>
              </a:spcBef>
              <a:buNone/>
            </a:pPr>
            <a:r>
              <a:rPr lang="en-US" sz="2000" b="1">
                <a:latin typeface="Modern Love Caps"/>
                <a:ea typeface="+mn-lt"/>
                <a:cs typeface="+mn-lt"/>
              </a:rPr>
              <a:t>Reader 1: </a:t>
            </a:r>
            <a:r>
              <a:rPr lang="en-US" sz="2000">
                <a:latin typeface="Modern Love Caps"/>
                <a:ea typeface="+mn-lt"/>
                <a:cs typeface="+mn-lt"/>
              </a:rPr>
              <a:t>On this day dedicated to prayer for the sick, we ask for your healing touch to be upon those who are unwell. </a:t>
            </a:r>
          </a:p>
          <a:p>
            <a:pPr marL="0" indent="0">
              <a:spcBef>
                <a:spcPts val="500"/>
              </a:spcBef>
              <a:buNone/>
            </a:pPr>
            <a:endParaRPr lang="en-US" sz="2000">
              <a:latin typeface="Modern Love Caps"/>
              <a:ea typeface="+mn-lt"/>
              <a:cs typeface="+mn-lt"/>
            </a:endParaRPr>
          </a:p>
          <a:p>
            <a:pPr marL="0" indent="0">
              <a:spcBef>
                <a:spcPts val="500"/>
              </a:spcBef>
              <a:buNone/>
            </a:pPr>
            <a:r>
              <a:rPr lang="en-US" sz="2000" b="1">
                <a:latin typeface="Modern Love Caps"/>
                <a:ea typeface="+mn-lt"/>
                <a:cs typeface="+mn-lt"/>
              </a:rPr>
              <a:t>Reader 2: </a:t>
            </a:r>
            <a:r>
              <a:rPr lang="en-US" sz="2000">
                <a:latin typeface="Modern Love Caps"/>
                <a:ea typeface="+mn-lt"/>
                <a:cs typeface="+mn-lt"/>
              </a:rPr>
              <a:t>May we be instruments of your love, reaching out to bring comfort and support to those in need.</a:t>
            </a:r>
            <a:endParaRPr lang="en-US" sz="2000">
              <a:latin typeface="Modern Love Caps"/>
              <a:ea typeface="Calibri"/>
              <a:cs typeface="Calibri" panose="020F0502020204030204"/>
            </a:endParaRPr>
          </a:p>
          <a:p>
            <a:pPr marL="0" indent="0">
              <a:spcBef>
                <a:spcPts val="500"/>
              </a:spcBef>
              <a:buNone/>
            </a:pPr>
            <a:endParaRPr lang="en-US" sz="2000">
              <a:latin typeface="Modern Love Caps"/>
              <a:ea typeface="+mn-lt"/>
              <a:cs typeface="Calibri" panose="020F0502020204030204"/>
            </a:endParaRPr>
          </a:p>
          <a:p>
            <a:pPr marL="0" indent="0">
              <a:spcBef>
                <a:spcPts val="500"/>
              </a:spcBef>
              <a:buNone/>
            </a:pPr>
            <a:r>
              <a:rPr lang="en-US" sz="2000" b="1">
                <a:latin typeface="Modern Love Caps"/>
                <a:ea typeface="+mn-lt"/>
                <a:cs typeface="+mn-lt"/>
              </a:rPr>
              <a:t>Reader 3: </a:t>
            </a:r>
            <a:r>
              <a:rPr lang="en-US" sz="2000">
                <a:latin typeface="Modern Love Caps"/>
                <a:ea typeface="+mn-lt"/>
                <a:cs typeface="+mn-lt"/>
              </a:rPr>
              <a:t>We pray especially for those who make the sacred pilgrimage to Lourdes this year. </a:t>
            </a:r>
          </a:p>
          <a:p>
            <a:pPr marL="0" indent="0">
              <a:spcBef>
                <a:spcPts val="500"/>
              </a:spcBef>
              <a:buNone/>
            </a:pPr>
            <a:endParaRPr lang="en-US" sz="2000">
              <a:latin typeface="Modern Love Caps"/>
              <a:ea typeface="+mn-lt"/>
              <a:cs typeface="+mn-lt"/>
            </a:endParaRPr>
          </a:p>
          <a:p>
            <a:pPr marL="0" indent="0">
              <a:spcBef>
                <a:spcPts val="500"/>
              </a:spcBef>
              <a:buNone/>
            </a:pPr>
            <a:r>
              <a:rPr lang="en-US" sz="2000" b="1">
                <a:latin typeface="Modern Love Caps"/>
                <a:ea typeface="+mn-lt"/>
                <a:cs typeface="+mn-lt"/>
              </a:rPr>
              <a:t>Reader 4: </a:t>
            </a:r>
            <a:r>
              <a:rPr lang="en-US" sz="2000">
                <a:latin typeface="Modern Love Caps"/>
                <a:ea typeface="+mn-lt"/>
                <a:cs typeface="+mn-lt"/>
              </a:rPr>
              <a:t>May they be witness to the power of your holy spirit as they begin this journey. </a:t>
            </a:r>
          </a:p>
          <a:p>
            <a:pPr marL="0" indent="0">
              <a:spcBef>
                <a:spcPts val="500"/>
              </a:spcBef>
              <a:buNone/>
            </a:pPr>
            <a:endParaRPr lang="en-US" sz="2000">
              <a:latin typeface="Modern Love"/>
              <a:ea typeface="+mn-lt"/>
              <a:cs typeface="+mn-lt"/>
            </a:endParaRPr>
          </a:p>
          <a:p>
            <a:pPr marL="0" indent="0">
              <a:spcBef>
                <a:spcPts val="500"/>
              </a:spcBef>
              <a:buNone/>
            </a:pPr>
            <a:r>
              <a:rPr lang="en-US" sz="2000">
                <a:latin typeface="Modern Love"/>
                <a:ea typeface="+mn-lt"/>
                <a:cs typeface="+mn-lt"/>
              </a:rPr>
              <a:t>Amen</a:t>
            </a:r>
            <a:endParaRPr lang="en-US" sz="2000">
              <a:latin typeface="Calibri" panose="020F0502020204030204"/>
              <a:ea typeface="Calibri"/>
              <a:cs typeface="Calibri"/>
            </a:endParaRPr>
          </a:p>
          <a:p>
            <a:pPr marL="0" indent="0">
              <a:buNone/>
            </a:pPr>
            <a:endParaRPr lang="en-US" sz="1300" b="1">
              <a:cs typeface="Calibri"/>
            </a:endParaRPr>
          </a:p>
          <a:p>
            <a:pPr marL="0" indent="0">
              <a:buNone/>
            </a:pPr>
            <a:endParaRPr lang="en-US" sz="1300" b="1">
              <a:cs typeface="Calibri"/>
            </a:endParaRPr>
          </a:p>
          <a:p>
            <a:pPr marL="0" indent="0">
              <a:buNone/>
            </a:pPr>
            <a:endParaRPr lang="en-US" sz="1300">
              <a:cs typeface="Calibri"/>
            </a:endParaRPr>
          </a:p>
        </p:txBody>
      </p:sp>
    </p:spTree>
    <p:extLst>
      <p:ext uri="{BB962C8B-B14F-4D97-AF65-F5344CB8AC3E}">
        <p14:creationId xmlns:p14="http://schemas.microsoft.com/office/powerpoint/2010/main" val="138059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12th – 16th February</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Reaching Out</a:t>
            </a:r>
            <a:endParaRPr lang="en-US">
              <a:solidFill>
                <a:srgbClr val="000000"/>
              </a:solidFill>
              <a:cs typeface="Calibri"/>
            </a:endParaRPr>
          </a:p>
        </p:txBody>
      </p:sp>
      <p:pic>
        <p:nvPicPr>
          <p:cNvPr id="2" name="Picture 1" descr="Everlasting Life - Thomas Nelson Bibles | John 5:24">
            <a:extLst>
              <a:ext uri="{FF2B5EF4-FFF2-40B4-BE49-F238E27FC236}">
                <a16:creationId xmlns:a16="http://schemas.microsoft.com/office/drawing/2014/main" id="{C25AAF92-0E96-8E3A-16FA-E6D5FEE8B551}"/>
              </a:ext>
            </a:extLst>
          </p:cNvPr>
          <p:cNvPicPr>
            <a:picLocks noChangeAspect="1"/>
          </p:cNvPicPr>
          <p:nvPr/>
        </p:nvPicPr>
        <p:blipFill>
          <a:blip r:embed="rId2"/>
          <a:stretch>
            <a:fillRect/>
          </a:stretch>
        </p:blipFill>
        <p:spPr>
          <a:xfrm>
            <a:off x="31596" y="648149"/>
            <a:ext cx="12184564" cy="5561704"/>
          </a:xfrm>
          <a:prstGeom prst="rect">
            <a:avLst/>
          </a:prstGeom>
        </p:spPr>
      </p:pic>
    </p:spTree>
    <p:extLst>
      <p:ext uri="{BB962C8B-B14F-4D97-AF65-F5344CB8AC3E}">
        <p14:creationId xmlns:p14="http://schemas.microsoft.com/office/powerpoint/2010/main" val="80065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en Is Lent 2024? - When Does Lent Start and End in 2024?">
            <a:extLst>
              <a:ext uri="{FF2B5EF4-FFF2-40B4-BE49-F238E27FC236}">
                <a16:creationId xmlns:a16="http://schemas.microsoft.com/office/drawing/2014/main" id="{3AFA894A-7CA0-741D-BC8D-C80D7F280079}"/>
              </a:ext>
            </a:extLst>
          </p:cNvPr>
          <p:cNvPicPr>
            <a:picLocks noChangeAspect="1"/>
          </p:cNvPicPr>
          <p:nvPr/>
        </p:nvPicPr>
        <p:blipFill rotWithShape="1">
          <a:blip r:embed="rId2"/>
          <a:srcRect l="17660"/>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2" name="Picture 1" descr="Ash Wednesday: Meaning and Origins of the Ashes">
            <a:extLst>
              <a:ext uri="{FF2B5EF4-FFF2-40B4-BE49-F238E27FC236}">
                <a16:creationId xmlns:a16="http://schemas.microsoft.com/office/drawing/2014/main" id="{6FB25F54-049C-E125-2031-90A8245AE3EA}"/>
              </a:ext>
            </a:extLst>
          </p:cNvPr>
          <p:cNvPicPr>
            <a:picLocks noChangeAspect="1"/>
          </p:cNvPicPr>
          <p:nvPr/>
        </p:nvPicPr>
        <p:blipFill rotWithShape="1">
          <a:blip r:embed="rId3"/>
          <a:srcRect l="20454" r="-1" b="-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6" name="Picture 5" descr="Meeting Jesus in the Desert This Lent &gt; Diocese of Norwich">
            <a:extLst>
              <a:ext uri="{FF2B5EF4-FFF2-40B4-BE49-F238E27FC236}">
                <a16:creationId xmlns:a16="http://schemas.microsoft.com/office/drawing/2014/main" id="{0D8246E0-FFD8-D5B5-D4A9-4B3223F742E1}"/>
              </a:ext>
            </a:extLst>
          </p:cNvPr>
          <p:cNvPicPr>
            <a:picLocks noChangeAspect="1"/>
          </p:cNvPicPr>
          <p:nvPr/>
        </p:nvPicPr>
        <p:blipFill rotWithShape="1">
          <a:blip r:embed="rId4"/>
          <a:srcRect l="8519" r="15605"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3" name="Freeform: Shape 12">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19F458-8267-1B0D-9915-A6737022CEC0}"/>
              </a:ext>
            </a:extLst>
          </p:cNvPr>
          <p:cNvSpPr txBox="1"/>
          <p:nvPr/>
        </p:nvSpPr>
        <p:spPr>
          <a:xfrm>
            <a:off x="448056" y="2258568"/>
            <a:ext cx="2807208" cy="39227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400">
                <a:cs typeface="Calibri"/>
              </a:rPr>
              <a:t>What do these images represent?</a:t>
            </a:r>
          </a:p>
          <a:p>
            <a:pPr>
              <a:lnSpc>
                <a:spcPct val="90000"/>
              </a:lnSpc>
              <a:spcAft>
                <a:spcPts val="600"/>
              </a:spcAft>
            </a:pPr>
            <a:endParaRPr lang="en-US" sz="2400">
              <a:ea typeface="Calibri"/>
              <a:cs typeface="Calibri"/>
            </a:endParaRPr>
          </a:p>
          <a:p>
            <a:pPr>
              <a:lnSpc>
                <a:spcPct val="90000"/>
              </a:lnSpc>
              <a:spcAft>
                <a:spcPts val="600"/>
              </a:spcAft>
            </a:pPr>
            <a:r>
              <a:rPr lang="en-US" sz="2400">
                <a:ea typeface="Calibri"/>
                <a:cs typeface="Calibri"/>
              </a:rPr>
              <a:t>Can you link them to each other?</a:t>
            </a:r>
          </a:p>
          <a:p>
            <a:pPr>
              <a:lnSpc>
                <a:spcPct val="90000"/>
              </a:lnSpc>
              <a:spcAft>
                <a:spcPts val="600"/>
              </a:spcAft>
            </a:pPr>
            <a:endParaRPr lang="en-US" sz="1700">
              <a:ea typeface="Calibri"/>
              <a:cs typeface="Calibri"/>
            </a:endParaRPr>
          </a:p>
          <a:p>
            <a:pPr>
              <a:lnSpc>
                <a:spcPct val="90000"/>
              </a:lnSpc>
              <a:spcAft>
                <a:spcPts val="600"/>
              </a:spcAft>
            </a:pPr>
            <a:endParaRPr lang="en-US" sz="1700">
              <a:ea typeface="Calibri"/>
              <a:cs typeface="Calibri"/>
            </a:endParaRPr>
          </a:p>
        </p:txBody>
      </p:sp>
      <p:pic>
        <p:nvPicPr>
          <p:cNvPr id="3" name="Picture 2" descr="A Delicious History of Pancake Tuesday - Shrove Tuesday">
            <a:extLst>
              <a:ext uri="{FF2B5EF4-FFF2-40B4-BE49-F238E27FC236}">
                <a16:creationId xmlns:a16="http://schemas.microsoft.com/office/drawing/2014/main" id="{C0B69097-C0FF-962E-159E-4D8FBA194BA1}"/>
              </a:ext>
            </a:extLst>
          </p:cNvPr>
          <p:cNvPicPr>
            <a:picLocks noChangeAspect="1"/>
          </p:cNvPicPr>
          <p:nvPr/>
        </p:nvPicPr>
        <p:blipFill rotWithShape="1">
          <a:blip r:embed="rId5"/>
          <a:srcRect t="18569"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7" name="TextBox 6">
            <a:extLst>
              <a:ext uri="{FF2B5EF4-FFF2-40B4-BE49-F238E27FC236}">
                <a16:creationId xmlns:a16="http://schemas.microsoft.com/office/drawing/2014/main" id="{EC6E390B-F29F-FDB8-8CAC-265A4EC77B65}"/>
              </a:ext>
            </a:extLst>
          </p:cNvPr>
          <p:cNvSpPr txBox="1"/>
          <p:nvPr/>
        </p:nvSpPr>
        <p:spPr>
          <a:xfrm>
            <a:off x="502023" y="537882"/>
            <a:ext cx="27969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Modern Love Caps"/>
                <a:ea typeface="Calibri"/>
                <a:cs typeface="Calibri"/>
              </a:rPr>
              <a:t>Think</a:t>
            </a:r>
          </a:p>
          <a:p>
            <a:r>
              <a:rPr lang="en-US" sz="3200">
                <a:latin typeface="Modern Love Caps"/>
                <a:ea typeface="Calibri"/>
                <a:cs typeface="Calibri"/>
              </a:rPr>
              <a:t>Pair</a:t>
            </a:r>
          </a:p>
          <a:p>
            <a:r>
              <a:rPr lang="en-US" sz="3200">
                <a:latin typeface="Modern Love Caps"/>
                <a:ea typeface="Calibri"/>
                <a:cs typeface="Calibri"/>
              </a:rPr>
              <a:t>Share</a:t>
            </a:r>
          </a:p>
        </p:txBody>
      </p:sp>
    </p:spTree>
    <p:extLst>
      <p:ext uri="{BB962C8B-B14F-4D97-AF65-F5344CB8AC3E}">
        <p14:creationId xmlns:p14="http://schemas.microsoft.com/office/powerpoint/2010/main" val="277471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en Is Lent 2024? - When Does Lent Start and End in 2024?">
            <a:extLst>
              <a:ext uri="{FF2B5EF4-FFF2-40B4-BE49-F238E27FC236}">
                <a16:creationId xmlns:a16="http://schemas.microsoft.com/office/drawing/2014/main" id="{3AFA894A-7CA0-741D-BC8D-C80D7F280079}"/>
              </a:ext>
            </a:extLst>
          </p:cNvPr>
          <p:cNvPicPr>
            <a:picLocks noChangeAspect="1"/>
          </p:cNvPicPr>
          <p:nvPr/>
        </p:nvPicPr>
        <p:blipFill rotWithShape="1">
          <a:blip r:embed="rId2"/>
          <a:srcRect l="17660"/>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2" name="Picture 1" descr="Ash Wednesday: Meaning and Origins of the Ashes">
            <a:extLst>
              <a:ext uri="{FF2B5EF4-FFF2-40B4-BE49-F238E27FC236}">
                <a16:creationId xmlns:a16="http://schemas.microsoft.com/office/drawing/2014/main" id="{6FB25F54-049C-E125-2031-90A8245AE3EA}"/>
              </a:ext>
            </a:extLst>
          </p:cNvPr>
          <p:cNvPicPr>
            <a:picLocks noChangeAspect="1"/>
          </p:cNvPicPr>
          <p:nvPr/>
        </p:nvPicPr>
        <p:blipFill rotWithShape="1">
          <a:blip r:embed="rId3"/>
          <a:srcRect l="20454" r="-1" b="-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6" name="Picture 5" descr="Meeting Jesus in the Desert This Lent &gt; Diocese of Norwich">
            <a:extLst>
              <a:ext uri="{FF2B5EF4-FFF2-40B4-BE49-F238E27FC236}">
                <a16:creationId xmlns:a16="http://schemas.microsoft.com/office/drawing/2014/main" id="{0D8246E0-FFD8-D5B5-D4A9-4B3223F742E1}"/>
              </a:ext>
            </a:extLst>
          </p:cNvPr>
          <p:cNvPicPr>
            <a:picLocks noChangeAspect="1"/>
          </p:cNvPicPr>
          <p:nvPr/>
        </p:nvPicPr>
        <p:blipFill rotWithShape="1">
          <a:blip r:embed="rId4"/>
          <a:srcRect l="8519" r="15605"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3" name="Freeform: Shape 12">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19F458-8267-1B0D-9915-A6737022CEC0}"/>
              </a:ext>
            </a:extLst>
          </p:cNvPr>
          <p:cNvSpPr txBox="1"/>
          <p:nvPr/>
        </p:nvSpPr>
        <p:spPr>
          <a:xfrm>
            <a:off x="448056" y="2258568"/>
            <a:ext cx="2807208" cy="39227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700">
                <a:ea typeface="Calibri"/>
                <a:cs typeface="Calibri"/>
              </a:rPr>
              <a:t>These images are all linked to Lent. This week, we celebrate Shrove Tuesday which is the last day before the official 40 days of Lent begins. People often celebrate by eating pancakes and chocolate before fasting or giving up sweet treats. Ash Wednesday marks the first day of Lent and the beginning of Jesus' 40 days in the desert. </a:t>
            </a:r>
          </a:p>
        </p:txBody>
      </p:sp>
      <p:pic>
        <p:nvPicPr>
          <p:cNvPr id="3" name="Picture 2" descr="A Delicious History of Pancake Tuesday - Shrove Tuesday">
            <a:extLst>
              <a:ext uri="{FF2B5EF4-FFF2-40B4-BE49-F238E27FC236}">
                <a16:creationId xmlns:a16="http://schemas.microsoft.com/office/drawing/2014/main" id="{C0B69097-C0FF-962E-159E-4D8FBA194BA1}"/>
              </a:ext>
            </a:extLst>
          </p:cNvPr>
          <p:cNvPicPr>
            <a:picLocks noChangeAspect="1"/>
          </p:cNvPicPr>
          <p:nvPr/>
        </p:nvPicPr>
        <p:blipFill rotWithShape="1">
          <a:blip r:embed="rId5"/>
          <a:srcRect t="18569"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7" name="TextBox 6">
            <a:extLst>
              <a:ext uri="{FF2B5EF4-FFF2-40B4-BE49-F238E27FC236}">
                <a16:creationId xmlns:a16="http://schemas.microsoft.com/office/drawing/2014/main" id="{EC6E390B-F29F-FDB8-8CAC-265A4EC77B65}"/>
              </a:ext>
            </a:extLst>
          </p:cNvPr>
          <p:cNvSpPr txBox="1"/>
          <p:nvPr/>
        </p:nvSpPr>
        <p:spPr>
          <a:xfrm>
            <a:off x="502023" y="537882"/>
            <a:ext cx="27969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Modern Love Caps"/>
                <a:ea typeface="Calibri"/>
                <a:cs typeface="Calibri"/>
              </a:rPr>
              <a:t>Think</a:t>
            </a:r>
          </a:p>
          <a:p>
            <a:r>
              <a:rPr lang="en-US" sz="3200">
                <a:latin typeface="Modern Love Caps"/>
                <a:ea typeface="Calibri"/>
                <a:cs typeface="Calibri"/>
              </a:rPr>
              <a:t>Pair</a:t>
            </a:r>
          </a:p>
          <a:p>
            <a:r>
              <a:rPr lang="en-US" sz="3200">
                <a:latin typeface="Modern Love Caps"/>
                <a:ea typeface="Calibri"/>
                <a:cs typeface="Calibri"/>
              </a:rPr>
              <a:t>Share</a:t>
            </a:r>
          </a:p>
        </p:txBody>
      </p:sp>
    </p:spTree>
    <p:extLst>
      <p:ext uri="{BB962C8B-B14F-4D97-AF65-F5344CB8AC3E}">
        <p14:creationId xmlns:p14="http://schemas.microsoft.com/office/powerpoint/2010/main" val="41507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 em kidz church">
            <a:extLst>
              <a:ext uri="{FF2B5EF4-FFF2-40B4-BE49-F238E27FC236}">
                <a16:creationId xmlns:a16="http://schemas.microsoft.com/office/drawing/2014/main" id="{77256629-4522-6994-5CB9-19D19219372C}"/>
              </a:ext>
            </a:extLst>
          </p:cNvPr>
          <p:cNvPicPr>
            <a:picLocks noChangeAspect="1"/>
          </p:cNvPicPr>
          <p:nvPr/>
        </p:nvPicPr>
        <p:blipFill>
          <a:blip r:embed="rId2"/>
          <a:stretch>
            <a:fillRect/>
          </a:stretch>
        </p:blipFill>
        <p:spPr>
          <a:xfrm>
            <a:off x="6915991" y="1164"/>
            <a:ext cx="5273791" cy="6829466"/>
          </a:xfrm>
          <a:prstGeom prst="rect">
            <a:avLst/>
          </a:prstGeom>
        </p:spPr>
      </p:pic>
      <p:sp>
        <p:nvSpPr>
          <p:cNvPr id="3" name="TextBox 2">
            <a:extLst>
              <a:ext uri="{FF2B5EF4-FFF2-40B4-BE49-F238E27FC236}">
                <a16:creationId xmlns:a16="http://schemas.microsoft.com/office/drawing/2014/main" id="{88B7D713-AC81-EBCC-C861-F007C20CFDC5}"/>
              </a:ext>
            </a:extLst>
          </p:cNvPr>
          <p:cNvSpPr txBox="1"/>
          <p:nvPr/>
        </p:nvSpPr>
        <p:spPr>
          <a:xfrm>
            <a:off x="2689" y="164294"/>
            <a:ext cx="6875804" cy="615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7030A0"/>
                </a:solidFill>
                <a:latin typeface="Modern Love Caps"/>
                <a:cs typeface="Calibri"/>
              </a:rPr>
              <a:t>A guide to the 40 days of lent</a:t>
            </a:r>
            <a:endParaRPr lang="en-US" sz="2400">
              <a:solidFill>
                <a:srgbClr val="7030A0"/>
              </a:solidFill>
              <a:cs typeface="Calibri"/>
            </a:endParaRPr>
          </a:p>
          <a:p>
            <a:endParaRPr lang="en-US" sz="2000">
              <a:solidFill>
                <a:srgbClr val="000000"/>
              </a:solidFill>
              <a:latin typeface="Modern Love Caps"/>
              <a:ea typeface="+mn-lt"/>
              <a:cs typeface="+mn-lt"/>
            </a:endParaRPr>
          </a:p>
          <a:p>
            <a:r>
              <a:rPr lang="en-US" sz="1400" b="1">
                <a:solidFill>
                  <a:srgbClr val="000000"/>
                </a:solidFill>
                <a:ea typeface="+mn-lt"/>
                <a:cs typeface="+mn-lt"/>
              </a:rPr>
              <a:t>Ash Wednesday:</a:t>
            </a:r>
            <a:endParaRPr lang="en-US" sz="2000">
              <a:solidFill>
                <a:srgbClr val="000000"/>
              </a:solidFill>
            </a:endParaRPr>
          </a:p>
          <a:p>
            <a:r>
              <a:rPr lang="en-US" sz="1400" i="1">
                <a:solidFill>
                  <a:srgbClr val="000000"/>
                </a:solidFill>
                <a:ea typeface="+mn-lt"/>
                <a:cs typeface="+mn-lt"/>
              </a:rPr>
              <a:t>Symbolic Start:</a:t>
            </a:r>
            <a:br>
              <a:rPr lang="en-US" sz="1400" i="1">
                <a:solidFill>
                  <a:srgbClr val="000000"/>
                </a:solidFill>
                <a:ea typeface="+mn-lt"/>
                <a:cs typeface="+mn-lt"/>
              </a:rPr>
            </a:br>
            <a:r>
              <a:rPr lang="en-US" sz="1400" i="1">
                <a:solidFill>
                  <a:srgbClr val="000000"/>
                </a:solidFill>
                <a:ea typeface="+mn-lt"/>
                <a:cs typeface="+mn-lt"/>
              </a:rPr>
              <a:t>Marked by solemn services, believers receive ashes on their foreheads as a sign of repentance and humility.</a:t>
            </a:r>
            <a:endParaRPr lang="en-US" sz="2000">
              <a:solidFill>
                <a:srgbClr val="000000"/>
              </a:solidFill>
            </a:endParaRPr>
          </a:p>
          <a:p>
            <a:endParaRPr lang="en-US" sz="1400" i="1">
              <a:solidFill>
                <a:srgbClr val="000000"/>
              </a:solidFill>
              <a:ea typeface="+mn-lt"/>
              <a:cs typeface="+mn-lt"/>
            </a:endParaRPr>
          </a:p>
          <a:p>
            <a:r>
              <a:rPr lang="en-US" sz="1400" b="1">
                <a:solidFill>
                  <a:srgbClr val="000000"/>
                </a:solidFill>
                <a:ea typeface="+mn-lt"/>
                <a:cs typeface="+mn-lt"/>
              </a:rPr>
              <a:t>Fasting, Prayer, and Almsgiving:</a:t>
            </a:r>
            <a:endParaRPr lang="en-US" sz="2000">
              <a:solidFill>
                <a:srgbClr val="000000"/>
              </a:solidFill>
            </a:endParaRPr>
          </a:p>
          <a:p>
            <a:r>
              <a:rPr lang="en-US" sz="1400" i="1">
                <a:solidFill>
                  <a:srgbClr val="000000"/>
                </a:solidFill>
                <a:ea typeface="+mn-lt"/>
                <a:cs typeface="+mn-lt"/>
              </a:rPr>
              <a:t>Spiritual Disciplines:</a:t>
            </a:r>
            <a:br>
              <a:rPr lang="en-US" sz="1400" i="1">
                <a:solidFill>
                  <a:srgbClr val="000000"/>
                </a:solidFill>
                <a:ea typeface="+mn-lt"/>
                <a:cs typeface="+mn-lt"/>
              </a:rPr>
            </a:br>
            <a:r>
              <a:rPr lang="en-US" sz="1400" i="1">
                <a:solidFill>
                  <a:srgbClr val="000000"/>
                </a:solidFill>
                <a:ea typeface="+mn-lt"/>
                <a:cs typeface="+mn-lt"/>
              </a:rPr>
              <a:t>During Lent, Christians fast, pray, and give to those in need, deepening their faith and preparing for Easter.</a:t>
            </a:r>
            <a:endParaRPr lang="en-US" sz="2000">
              <a:solidFill>
                <a:srgbClr val="000000"/>
              </a:solidFill>
            </a:endParaRPr>
          </a:p>
          <a:p>
            <a:endParaRPr lang="en-US" sz="1400" i="1">
              <a:solidFill>
                <a:srgbClr val="000000"/>
              </a:solidFill>
              <a:ea typeface="+mn-lt"/>
              <a:cs typeface="+mn-lt"/>
            </a:endParaRPr>
          </a:p>
          <a:p>
            <a:r>
              <a:rPr lang="en-US" sz="1400" b="1">
                <a:solidFill>
                  <a:srgbClr val="000000"/>
                </a:solidFill>
                <a:ea typeface="+mn-lt"/>
                <a:cs typeface="+mn-lt"/>
              </a:rPr>
              <a:t>Repentance and Reconciliation:</a:t>
            </a:r>
            <a:endParaRPr lang="en-US" sz="2000">
              <a:solidFill>
                <a:srgbClr val="000000"/>
              </a:solidFill>
            </a:endParaRPr>
          </a:p>
          <a:p>
            <a:r>
              <a:rPr lang="en-US" sz="1400" i="1">
                <a:solidFill>
                  <a:srgbClr val="000000"/>
                </a:solidFill>
                <a:ea typeface="+mn-lt"/>
                <a:cs typeface="+mn-lt"/>
              </a:rPr>
              <a:t>Seeking Forgiveness:</a:t>
            </a:r>
            <a:br>
              <a:rPr lang="en-US" sz="1400" i="1">
                <a:solidFill>
                  <a:srgbClr val="000000"/>
                </a:solidFill>
                <a:ea typeface="+mn-lt"/>
                <a:cs typeface="+mn-lt"/>
              </a:rPr>
            </a:br>
            <a:r>
              <a:rPr lang="en-US" sz="1400" i="1">
                <a:solidFill>
                  <a:srgbClr val="000000"/>
                </a:solidFill>
                <a:ea typeface="+mn-lt"/>
                <a:cs typeface="+mn-lt"/>
              </a:rPr>
              <a:t>Christians engage in confession, acknowledging their sins and receiving God's mercy and grace.</a:t>
            </a:r>
            <a:endParaRPr lang="en-US" sz="2000">
              <a:solidFill>
                <a:srgbClr val="000000"/>
              </a:solidFill>
              <a:cs typeface="Calibri" panose="020F0502020204030204"/>
            </a:endParaRPr>
          </a:p>
          <a:p>
            <a:endParaRPr lang="en-US" sz="1400" i="1">
              <a:solidFill>
                <a:srgbClr val="000000"/>
              </a:solidFill>
              <a:ea typeface="+mn-lt"/>
              <a:cs typeface="+mn-lt"/>
            </a:endParaRPr>
          </a:p>
          <a:p>
            <a:r>
              <a:rPr lang="en-US" sz="1400" b="1">
                <a:solidFill>
                  <a:srgbClr val="000000"/>
                </a:solidFill>
                <a:ea typeface="+mn-lt"/>
                <a:cs typeface="+mn-lt"/>
              </a:rPr>
              <a:t>Reflection on Scripture and Meditation:</a:t>
            </a:r>
            <a:endParaRPr lang="en-US" sz="2000">
              <a:solidFill>
                <a:srgbClr val="000000"/>
              </a:solidFill>
            </a:endParaRPr>
          </a:p>
          <a:p>
            <a:r>
              <a:rPr lang="en-US" sz="1400" i="1">
                <a:solidFill>
                  <a:srgbClr val="000000"/>
                </a:solidFill>
                <a:ea typeface="+mn-lt"/>
                <a:cs typeface="+mn-lt"/>
              </a:rPr>
              <a:t>Spiritual Contemplation:</a:t>
            </a:r>
            <a:br>
              <a:rPr lang="en-US" sz="1400" i="1">
                <a:solidFill>
                  <a:srgbClr val="000000"/>
                </a:solidFill>
                <a:ea typeface="+mn-lt"/>
                <a:cs typeface="+mn-lt"/>
              </a:rPr>
            </a:br>
            <a:r>
              <a:rPr lang="en-US" sz="1400" i="1">
                <a:solidFill>
                  <a:srgbClr val="000000"/>
                </a:solidFill>
                <a:ea typeface="+mn-lt"/>
                <a:cs typeface="+mn-lt"/>
              </a:rPr>
              <a:t>Believers focus on Scripture and meditate on Jesus' passion narratives to deepen their understanding of Easter.</a:t>
            </a:r>
            <a:endParaRPr lang="en-US" sz="2000">
              <a:solidFill>
                <a:srgbClr val="000000"/>
              </a:solidFill>
              <a:ea typeface="+mn-lt"/>
              <a:cs typeface="+mn-lt"/>
            </a:endParaRPr>
          </a:p>
          <a:p>
            <a:endParaRPr lang="en-US" sz="1400" i="1">
              <a:solidFill>
                <a:srgbClr val="000000"/>
              </a:solidFill>
              <a:cs typeface="Calibri"/>
            </a:endParaRPr>
          </a:p>
          <a:p>
            <a:r>
              <a:rPr lang="en-US" sz="1400" b="1">
                <a:solidFill>
                  <a:srgbClr val="000000"/>
                </a:solidFill>
                <a:ea typeface="+mn-lt"/>
                <a:cs typeface="+mn-lt"/>
              </a:rPr>
              <a:t>Holy Week:</a:t>
            </a:r>
            <a:endParaRPr lang="en-US" sz="2000">
              <a:solidFill>
                <a:srgbClr val="000000"/>
              </a:solidFill>
            </a:endParaRPr>
          </a:p>
          <a:p>
            <a:r>
              <a:rPr lang="en-US" sz="1400" i="1">
                <a:solidFill>
                  <a:srgbClr val="000000"/>
                </a:solidFill>
                <a:ea typeface="+mn-lt"/>
                <a:cs typeface="+mn-lt"/>
              </a:rPr>
              <a:t>Sacred Culmination:</a:t>
            </a:r>
            <a:br>
              <a:rPr lang="en-US" sz="1400" i="1">
                <a:solidFill>
                  <a:srgbClr val="000000"/>
                </a:solidFill>
                <a:ea typeface="+mn-lt"/>
                <a:cs typeface="+mn-lt"/>
              </a:rPr>
            </a:br>
            <a:r>
              <a:rPr lang="en-US" sz="1400" i="1">
                <a:solidFill>
                  <a:srgbClr val="000000"/>
                </a:solidFill>
                <a:ea typeface="+mn-lt"/>
                <a:cs typeface="+mn-lt"/>
              </a:rPr>
              <a:t>The final week includes Palm Sunday, Good Friday, and Easter Sunday, commemorating Jesus' entry into Jerusalem, his crucifixion, and his resurrection.</a:t>
            </a:r>
            <a:endParaRPr lang="en-US" sz="2000">
              <a:solidFill>
                <a:srgbClr val="000000"/>
              </a:solidFill>
            </a:endParaRPr>
          </a:p>
          <a:p>
            <a:endParaRPr lang="en-US" sz="1400">
              <a:solidFill>
                <a:srgbClr val="000000"/>
              </a:solidFill>
              <a:cs typeface="Calibri"/>
            </a:endParaRPr>
          </a:p>
        </p:txBody>
      </p:sp>
    </p:spTree>
    <p:extLst>
      <p:ext uri="{BB962C8B-B14F-4D97-AF65-F5344CB8AC3E}">
        <p14:creationId xmlns:p14="http://schemas.microsoft.com/office/powerpoint/2010/main" val="310430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D43C8-BD60-DDAD-AB88-D1C0D11E4531}"/>
              </a:ext>
            </a:extLst>
          </p:cNvPr>
          <p:cNvSpPr>
            <a:spLocks noGrp="1"/>
          </p:cNvSpPr>
          <p:nvPr>
            <p:ph type="title"/>
          </p:nvPr>
        </p:nvSpPr>
        <p:spPr>
          <a:xfrm>
            <a:off x="838199" y="133905"/>
            <a:ext cx="5405716" cy="1147073"/>
          </a:xfrm>
        </p:spPr>
        <p:txBody>
          <a:bodyPr anchor="b">
            <a:normAutofit/>
          </a:bodyPr>
          <a:lstStyle/>
          <a:p>
            <a:r>
              <a:rPr lang="en-US" sz="3600">
                <a:latin typeface="Modern Love"/>
                <a:cs typeface="Calibri Light"/>
              </a:rPr>
              <a:t>Giving up or letting go?</a:t>
            </a:r>
            <a:endParaRPr lang="en-US" sz="3600">
              <a:latin typeface="Modern Love"/>
            </a:endParaRPr>
          </a:p>
        </p:txBody>
      </p:sp>
      <p:sp>
        <p:nvSpPr>
          <p:cNvPr id="3" name="Content Placeholder 2">
            <a:extLst>
              <a:ext uri="{FF2B5EF4-FFF2-40B4-BE49-F238E27FC236}">
                <a16:creationId xmlns:a16="http://schemas.microsoft.com/office/drawing/2014/main" id="{BEC3F67E-6E69-6281-55DE-4914B6BEA664}"/>
              </a:ext>
            </a:extLst>
          </p:cNvPr>
          <p:cNvSpPr>
            <a:spLocks noGrp="1"/>
          </p:cNvSpPr>
          <p:nvPr>
            <p:ph idx="1"/>
          </p:nvPr>
        </p:nvSpPr>
        <p:spPr>
          <a:xfrm>
            <a:off x="838199" y="1382975"/>
            <a:ext cx="5208492" cy="4449327"/>
          </a:xfrm>
        </p:spPr>
        <p:txBody>
          <a:bodyPr vert="horz" lIns="91440" tIns="45720" rIns="91440" bIns="45720" rtlCol="0" anchor="t">
            <a:normAutofit/>
          </a:bodyPr>
          <a:lstStyle/>
          <a:p>
            <a:pPr marL="0" indent="0">
              <a:buNone/>
            </a:pPr>
            <a:r>
              <a:rPr lang="en-US" sz="1600">
                <a:ea typeface="+mn-lt"/>
                <a:cs typeface="+mn-lt"/>
              </a:rPr>
              <a:t>Many Christians choose to give something up during Lent but this is also a time for Christians to let go—to lessen our grip on—all that inhibits our own ability to live the lives that God is calling us to. Letting go is a spiritual practice can be even more challenging than giving up. Pope Frances says "</a:t>
            </a:r>
            <a:r>
              <a:rPr lang="en-US" sz="1600"/>
              <a:t>Lent is time to let go of the frivolous, to choose truth, love". </a:t>
            </a:r>
            <a:endParaRPr lang="en-US" sz="1600">
              <a:ea typeface="+mn-lt"/>
              <a:cs typeface="+mn-lt"/>
            </a:endParaRPr>
          </a:p>
          <a:p>
            <a:pPr marL="0" indent="0">
              <a:buNone/>
            </a:pPr>
            <a:r>
              <a:rPr lang="en-US" sz="1600">
                <a:cs typeface="Calibri" panose="020F0502020204030204"/>
              </a:rPr>
              <a:t>We might choose to let go of anger, pain or jealousy, or whatever is holding you back from following God's call</a:t>
            </a:r>
          </a:p>
          <a:p>
            <a:pPr marL="0" indent="0">
              <a:buNone/>
            </a:pPr>
            <a:endParaRPr lang="en-US" sz="1600">
              <a:latin typeface="Modern Love Caps"/>
              <a:cs typeface="Calibri" panose="020F0502020204030204"/>
            </a:endParaRPr>
          </a:p>
          <a:p>
            <a:pPr marL="0" indent="0">
              <a:buNone/>
            </a:pPr>
            <a:r>
              <a:rPr lang="en-US" sz="2400">
                <a:solidFill>
                  <a:srgbClr val="7030A0"/>
                </a:solidFill>
                <a:latin typeface="Modern Love Caps"/>
                <a:cs typeface="Calibri" panose="020F0502020204030204"/>
              </a:rPr>
              <a:t>Are you going to give anything up this Lent?</a:t>
            </a:r>
          </a:p>
          <a:p>
            <a:pPr marL="0" indent="0">
              <a:buNone/>
            </a:pPr>
            <a:r>
              <a:rPr lang="en-US" sz="2400">
                <a:solidFill>
                  <a:srgbClr val="7030A0"/>
                </a:solidFill>
                <a:latin typeface="Modern Love Caps"/>
                <a:cs typeface="Calibri" panose="020F0502020204030204"/>
              </a:rPr>
              <a:t>What can you let go of?</a:t>
            </a:r>
          </a:p>
        </p:txBody>
      </p:sp>
      <p:pic>
        <p:nvPicPr>
          <p:cNvPr id="4" name="Picture 3" descr="آیا شکلات تلخ برای کودک یک ساله ضرر دارد؟ - سایت پزشکی و مجله سلامتی راستینه">
            <a:extLst>
              <a:ext uri="{FF2B5EF4-FFF2-40B4-BE49-F238E27FC236}">
                <a16:creationId xmlns:a16="http://schemas.microsoft.com/office/drawing/2014/main" id="{A0517F20-AE71-B858-FE71-608E9A24F03D}"/>
              </a:ext>
            </a:extLst>
          </p:cNvPr>
          <p:cNvPicPr>
            <a:picLocks noChangeAspect="1"/>
          </p:cNvPicPr>
          <p:nvPr/>
        </p:nvPicPr>
        <p:blipFill rotWithShape="1">
          <a:blip r:embed="rId2"/>
          <a:srcRect l="706" r="31978" b="1"/>
          <a:stretch/>
        </p:blipFill>
        <p:spPr>
          <a:xfrm>
            <a:off x="6199452" y="566928"/>
            <a:ext cx="4323500" cy="4443515"/>
          </a:xfrm>
          <a:prstGeom prst="rect">
            <a:avLst/>
          </a:prstGeom>
        </p:spPr>
      </p:pic>
      <p:sp>
        <p:nvSpPr>
          <p:cNvPr id="15" name="Rectangle 14">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ABE115FD-A5B3-D4D3-629F-30C28D9A522B}"/>
              </a:ext>
            </a:extLst>
          </p:cNvPr>
          <p:cNvSpPr txBox="1"/>
          <p:nvPr/>
        </p:nvSpPr>
        <p:spPr>
          <a:xfrm>
            <a:off x="6199481" y="5039160"/>
            <a:ext cx="43215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Modern Love Caps"/>
                <a:cs typeface="Calibri"/>
              </a:rPr>
              <a:t>Lent is not just about giving up chocolate! </a:t>
            </a:r>
          </a:p>
        </p:txBody>
      </p:sp>
    </p:spTree>
    <p:extLst>
      <p:ext uri="{BB962C8B-B14F-4D97-AF65-F5344CB8AC3E}">
        <p14:creationId xmlns:p14="http://schemas.microsoft.com/office/powerpoint/2010/main" val="423185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999A"/>
        </a:solidFill>
        <a:effectLst/>
      </p:bgPr>
    </p:bg>
    <p:spTree>
      <p:nvGrpSpPr>
        <p:cNvPr id="1" name=""/>
        <p:cNvGrpSpPr/>
        <p:nvPr/>
      </p:nvGrpSpPr>
      <p:grpSpPr>
        <a:xfrm>
          <a:off x="0" y="0"/>
          <a:ext cx="0" cy="0"/>
          <a:chOff x="0" y="0"/>
          <a:chExt cx="0" cy="0"/>
        </a:xfrm>
      </p:grpSpPr>
      <p:pic>
        <p:nvPicPr>
          <p:cNvPr id="3" name="Online Media 2" title="Big Lent Walk Challenge 2024 | CAFOD">
            <a:hlinkClick r:id="" action="ppaction://media"/>
            <a:extLst>
              <a:ext uri="{FF2B5EF4-FFF2-40B4-BE49-F238E27FC236}">
                <a16:creationId xmlns:a16="http://schemas.microsoft.com/office/drawing/2014/main" id="{79BF0AC3-1E2B-5337-518B-FF4073C97E38}"/>
              </a:ext>
            </a:extLst>
          </p:cNvPr>
          <p:cNvPicPr>
            <a:picLocks noRot="1" noChangeAspect="1"/>
          </p:cNvPicPr>
          <p:nvPr>
            <a:videoFile r:link="rId1"/>
          </p:nvPr>
        </p:nvPicPr>
        <p:blipFill>
          <a:blip r:embed="rId3"/>
          <a:stretch>
            <a:fillRect/>
          </a:stretch>
        </p:blipFill>
        <p:spPr>
          <a:xfrm>
            <a:off x="909731" y="1653989"/>
            <a:ext cx="5497328" cy="3827929"/>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236072" y="1164788"/>
            <a:ext cx="8365934" cy="5078124"/>
          </a:xfrm>
          <a:prstGeom prst="rect">
            <a:avLst/>
          </a:prstGeom>
        </p:spPr>
      </p:pic>
      <p:sp>
        <p:nvSpPr>
          <p:cNvPr id="2" name="TextBox 1">
            <a:extLst>
              <a:ext uri="{FF2B5EF4-FFF2-40B4-BE49-F238E27FC236}">
                <a16:creationId xmlns:a16="http://schemas.microsoft.com/office/drawing/2014/main" id="{6DB8FCC0-90B5-CFB6-E9A9-98812C1BB717}"/>
              </a:ext>
            </a:extLst>
          </p:cNvPr>
          <p:cNvSpPr txBox="1"/>
          <p:nvPr/>
        </p:nvSpPr>
        <p:spPr>
          <a:xfrm>
            <a:off x="306842" y="411523"/>
            <a:ext cx="12291364"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a:latin typeface="Modern Love Caps"/>
                <a:cs typeface="Calibri"/>
              </a:rPr>
              <a:t>Looking to do things differently this year?</a:t>
            </a:r>
            <a:endParaRPr lang="en-US"/>
          </a:p>
        </p:txBody>
      </p:sp>
      <p:sp>
        <p:nvSpPr>
          <p:cNvPr id="4" name="TextBox 3">
            <a:extLst>
              <a:ext uri="{FF2B5EF4-FFF2-40B4-BE49-F238E27FC236}">
                <a16:creationId xmlns:a16="http://schemas.microsoft.com/office/drawing/2014/main" id="{61A42EF4-53E5-6F0A-CDEB-D8F1B2D66258}"/>
              </a:ext>
            </a:extLst>
          </p:cNvPr>
          <p:cNvSpPr txBox="1"/>
          <p:nvPr/>
        </p:nvSpPr>
        <p:spPr>
          <a:xfrm>
            <a:off x="8749552" y="1246094"/>
            <a:ext cx="3048000"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odern Love Caps"/>
                <a:ea typeface="Calibri"/>
                <a:cs typeface="Calibri"/>
              </a:rPr>
              <a:t>This year, </a:t>
            </a:r>
          </a:p>
          <a:p>
            <a:r>
              <a:rPr lang="en-US" sz="2400">
                <a:latin typeface="Modern Love Caps"/>
                <a:ea typeface="Calibri"/>
                <a:cs typeface="Calibri"/>
              </a:rPr>
              <a:t>CAFOD have suggested that people consider taking part in The Big Lent Walk. </a:t>
            </a:r>
          </a:p>
          <a:p>
            <a:endParaRPr lang="en-US" sz="2400">
              <a:latin typeface="Modern Love Caps"/>
              <a:ea typeface="Calibri"/>
              <a:cs typeface="Calibri"/>
            </a:endParaRPr>
          </a:p>
          <a:p>
            <a:r>
              <a:rPr lang="en-US" sz="2400">
                <a:latin typeface="Modern Love Caps"/>
                <a:ea typeface="Calibri"/>
                <a:cs typeface="Calibri"/>
              </a:rPr>
              <a:t>Lent is a time for contemplation and reflection as well as charity and compassion. </a:t>
            </a:r>
          </a:p>
          <a:p>
            <a:endParaRPr lang="en-US">
              <a:ea typeface="Calibri"/>
              <a:cs typeface="Calibri"/>
            </a:endParaRPr>
          </a:p>
        </p:txBody>
      </p:sp>
    </p:spTree>
    <p:extLst>
      <p:ext uri="{BB962C8B-B14F-4D97-AF65-F5344CB8AC3E}">
        <p14:creationId xmlns:p14="http://schemas.microsoft.com/office/powerpoint/2010/main" val="927244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alphaModFix amt="35000"/>
          </a:blip>
          <a:srcRect l="11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49646" y="62926"/>
            <a:ext cx="11929431" cy="4351338"/>
          </a:xfrm>
        </p:spPr>
        <p:txBody>
          <a:bodyPr vert="horz" lIns="91440" tIns="45720" rIns="91440" bIns="45720" rtlCol="0" anchor="t">
            <a:noAutofit/>
          </a:bodyPr>
          <a:lstStyle/>
          <a:p>
            <a:pPr marL="0" indent="0">
              <a:spcBef>
                <a:spcPts val="500"/>
              </a:spcBef>
              <a:buNone/>
            </a:pPr>
            <a:r>
              <a:rPr lang="en-US" sz="2400">
                <a:solidFill>
                  <a:srgbClr val="FFFFFF"/>
                </a:solidFill>
                <a:latin typeface="Modern Love"/>
                <a:ea typeface="+mn-lt"/>
                <a:cs typeface="+mn-lt"/>
              </a:rPr>
              <a:t>Bidding Prayers</a:t>
            </a:r>
            <a:endParaRPr lang="en-US">
              <a:solidFill>
                <a:srgbClr val="FFFFFF"/>
              </a:solidFill>
              <a:latin typeface="Modern Love"/>
              <a:ea typeface="+mn-lt"/>
              <a:cs typeface="+mn-lt"/>
            </a:endParaRPr>
          </a:p>
          <a:p>
            <a:pPr marL="0" indent="0">
              <a:spcBef>
                <a:spcPts val="500"/>
              </a:spcBef>
              <a:buNone/>
            </a:pPr>
            <a:r>
              <a:rPr lang="en-US" sz="2400">
                <a:ea typeface="+mn-lt"/>
                <a:cs typeface="+mn-lt"/>
              </a:rPr>
              <a:t>Reader 1: Grant us the power to let go of the frivolous and choose truth and love, and the wisdom to understand the differences.</a:t>
            </a:r>
          </a:p>
          <a:p>
            <a:pPr marL="0" indent="0">
              <a:spcBef>
                <a:spcPts val="500"/>
              </a:spcBef>
              <a:buNone/>
            </a:pPr>
            <a:r>
              <a:rPr lang="en-US" sz="2400">
                <a:ea typeface="+mn-lt"/>
                <a:cs typeface="+mn-lt"/>
              </a:rPr>
              <a:t>Lord in your mercy, </a:t>
            </a:r>
          </a:p>
          <a:p>
            <a:pPr marL="0" indent="0">
              <a:spcBef>
                <a:spcPts val="500"/>
              </a:spcBef>
              <a:buNone/>
            </a:pPr>
            <a:r>
              <a:rPr lang="en-US" sz="2400" b="1">
                <a:solidFill>
                  <a:schemeClr val="bg1"/>
                </a:solidFill>
                <a:highlight>
                  <a:srgbClr val="FFFF00"/>
                </a:highlight>
                <a:ea typeface="+mn-lt"/>
                <a:cs typeface="+mn-lt"/>
              </a:rPr>
              <a:t>ALL: Hear our prayer</a:t>
            </a:r>
          </a:p>
          <a:p>
            <a:pPr marL="0" indent="0">
              <a:spcBef>
                <a:spcPts val="500"/>
              </a:spcBef>
              <a:buNone/>
            </a:pPr>
            <a:endParaRPr lang="en-US" sz="2400">
              <a:ea typeface="+mn-lt"/>
              <a:cs typeface="+mn-lt"/>
            </a:endParaRPr>
          </a:p>
          <a:p>
            <a:pPr marL="0" indent="0">
              <a:spcBef>
                <a:spcPts val="500"/>
              </a:spcBef>
              <a:buNone/>
            </a:pPr>
            <a:r>
              <a:rPr lang="en-US" sz="2400">
                <a:ea typeface="+mn-lt"/>
                <a:cs typeface="+mn-lt"/>
              </a:rPr>
              <a:t>Reader 2: In our moments of weakness, may we be reminded that your strength is within us. If we falter, you will steady us and if we fall, your loving hands will catch us. </a:t>
            </a:r>
            <a:endParaRPr lang="en-US" sz="2400">
              <a:cs typeface="Calibri"/>
            </a:endParaRPr>
          </a:p>
          <a:p>
            <a:pPr marL="0" indent="0">
              <a:spcBef>
                <a:spcPts val="500"/>
              </a:spcBef>
              <a:buNone/>
            </a:pPr>
            <a:r>
              <a:rPr lang="en-US" sz="2400">
                <a:solidFill>
                  <a:srgbClr val="FFFFFF"/>
                </a:solidFill>
                <a:latin typeface="Calibri"/>
                <a:ea typeface="+mn-lt"/>
                <a:cs typeface="+mn-lt"/>
              </a:rPr>
              <a:t>Lord in your mercy, </a:t>
            </a:r>
          </a:p>
          <a:p>
            <a:pPr marL="0" indent="0">
              <a:spcBef>
                <a:spcPts val="500"/>
              </a:spcBef>
              <a:buNone/>
            </a:pPr>
            <a:r>
              <a:rPr lang="en-US" sz="2400" b="1">
                <a:solidFill>
                  <a:schemeClr val="bg1"/>
                </a:solidFill>
                <a:highlight>
                  <a:srgbClr val="FFFF00"/>
                </a:highlight>
                <a:latin typeface="Calibri"/>
                <a:ea typeface="+mn-lt"/>
                <a:cs typeface="+mn-lt"/>
              </a:rPr>
              <a:t>ALL: Hear our prayer</a:t>
            </a:r>
            <a:endParaRPr lang="en-US" sz="2400" b="1">
              <a:solidFill>
                <a:schemeClr val="bg1"/>
              </a:solidFill>
              <a:highlight>
                <a:srgbClr val="FFFF00"/>
              </a:highlight>
              <a:cs typeface="Calibri"/>
            </a:endParaRPr>
          </a:p>
          <a:p>
            <a:pPr marL="0" indent="0">
              <a:spcBef>
                <a:spcPts val="500"/>
              </a:spcBef>
              <a:buNone/>
            </a:pPr>
            <a:endParaRPr lang="en-US" sz="2400">
              <a:solidFill>
                <a:srgbClr val="FFFFFF"/>
              </a:solidFill>
              <a:latin typeface="Calibri"/>
              <a:ea typeface="+mn-lt"/>
              <a:cs typeface="+mn-lt"/>
            </a:endParaRPr>
          </a:p>
          <a:p>
            <a:pPr marL="0" indent="0">
              <a:spcBef>
                <a:spcPts val="500"/>
              </a:spcBef>
              <a:buNone/>
            </a:pPr>
            <a:r>
              <a:rPr lang="en-US" sz="2400">
                <a:solidFill>
                  <a:srgbClr val="FFFFFF"/>
                </a:solidFill>
                <a:latin typeface="Calibri"/>
                <a:ea typeface="+mn-lt"/>
                <a:cs typeface="+mn-lt"/>
              </a:rPr>
              <a:t>Reader 3: May we always remember that as we fast or make our Lenten promises, there are people less fortunate than us who have been stripped of the freedom of choice. </a:t>
            </a:r>
          </a:p>
          <a:p>
            <a:pPr marL="0" indent="0">
              <a:spcBef>
                <a:spcPts val="500"/>
              </a:spcBef>
              <a:buNone/>
            </a:pPr>
            <a:r>
              <a:rPr lang="en-US" sz="2400">
                <a:solidFill>
                  <a:srgbClr val="FFFFFF"/>
                </a:solidFill>
                <a:latin typeface="Calibri"/>
                <a:ea typeface="+mn-lt"/>
                <a:cs typeface="+mn-lt"/>
              </a:rPr>
              <a:t>Lord in your mercy, </a:t>
            </a:r>
          </a:p>
          <a:p>
            <a:pPr marL="0" indent="0">
              <a:spcBef>
                <a:spcPts val="500"/>
              </a:spcBef>
              <a:buNone/>
            </a:pPr>
            <a:r>
              <a:rPr lang="en-US" sz="2400" b="1">
                <a:solidFill>
                  <a:schemeClr val="bg1"/>
                </a:solidFill>
                <a:highlight>
                  <a:srgbClr val="FFFF00"/>
                </a:highlight>
                <a:latin typeface="Calibri"/>
                <a:ea typeface="+mn-lt"/>
                <a:cs typeface="+mn-lt"/>
              </a:rPr>
              <a:t>ALL: Hear our prayer</a:t>
            </a:r>
            <a:endParaRPr lang="en-US" sz="2400" b="1">
              <a:solidFill>
                <a:schemeClr val="bg1"/>
              </a:solidFill>
              <a:highlight>
                <a:srgbClr val="FFFF00"/>
              </a:highlight>
              <a:cs typeface="Calibri"/>
            </a:endParaRPr>
          </a:p>
          <a:p>
            <a:pPr marL="0" indent="0">
              <a:spcBef>
                <a:spcPts val="500"/>
              </a:spcBef>
              <a:buNone/>
            </a:pPr>
            <a:endParaRPr lang="en-US" sz="2000">
              <a:solidFill>
                <a:srgbClr val="FFFFFF"/>
              </a:solidFill>
              <a:latin typeface="Calibri"/>
              <a:ea typeface="+mn-lt"/>
              <a:cs typeface="+mn-lt"/>
            </a:endParaRPr>
          </a:p>
          <a:p>
            <a:pPr>
              <a:buNone/>
            </a:pPr>
            <a:r>
              <a:rPr lang="en-US">
                <a:solidFill>
                  <a:srgbClr val="FFFFFF"/>
                </a:solidFill>
                <a:latin typeface="Modern Love"/>
                <a:ea typeface="+mn-lt"/>
                <a:cs typeface="+mn-lt"/>
              </a:rPr>
              <a:t>Lord, hear our prayers as we come before you humbly. Amen</a:t>
            </a:r>
            <a:endParaRPr lang="en-US" sz="2000">
              <a:solidFill>
                <a:srgbClr val="FFFFFF"/>
              </a:solidFill>
              <a:latin typeface="Calibri" panose="020F0502020204030204"/>
              <a:ea typeface="Calibri"/>
              <a:cs typeface="Calibri"/>
            </a:endParaRPr>
          </a:p>
          <a:p>
            <a:pPr marL="0" indent="0">
              <a:buNone/>
            </a:pPr>
            <a:endParaRPr lang="en-US" b="1">
              <a:solidFill>
                <a:srgbClr val="FFFFFF"/>
              </a:solidFill>
              <a:cs typeface="Calibri"/>
            </a:endParaRPr>
          </a:p>
          <a:p>
            <a:pPr marL="0" indent="0">
              <a:buNone/>
            </a:pPr>
            <a:endParaRPr lang="en-US" b="1">
              <a:solidFill>
                <a:srgbClr val="FFFFFF"/>
              </a:solidFill>
              <a:cs typeface="Calibri"/>
            </a:endParaRPr>
          </a:p>
          <a:p>
            <a:pPr marL="0" indent="0">
              <a:buNone/>
            </a:pPr>
            <a:endParaRPr lang="en-US">
              <a:solidFill>
                <a:srgbClr val="FFFFFF"/>
              </a:solidFill>
              <a:cs typeface="Calibri"/>
            </a:endParaRPr>
          </a:p>
        </p:txBody>
      </p:sp>
    </p:spTree>
    <p:extLst>
      <p:ext uri="{BB962C8B-B14F-4D97-AF65-F5344CB8AC3E}">
        <p14:creationId xmlns:p14="http://schemas.microsoft.com/office/powerpoint/2010/main" val="5440294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a:solidFill>
                  <a:srgbClr val="000000"/>
                </a:solidFill>
              </a:rPr>
              <a:t>Monday 12th February - 7M</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rPr>
              <a:t>Tuesday 13th February - 7R</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ea typeface="Calibri" panose="020F0502020204030204"/>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cs typeface="Calibri"/>
              </a:rPr>
              <a:t>Thursday 15th February - 10I</a:t>
            </a:r>
            <a:endParaRPr lang="en-US" sz="2800" b="0" i="0" u="none" strike="noStrike" cap="none" spc="0" normalizeH="0" baseline="0" noProof="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a:solidFill>
                  <a:srgbClr val="000000"/>
                </a:solidFill>
                <a:ea typeface="Calibri" panose="020F0502020204030204"/>
                <a:cs typeface="Calibri" panose="020F0502020204030204"/>
              </a:rPr>
              <a:t>Friday 16th </a:t>
            </a:r>
            <a:r>
              <a:rPr lang="en-US" sz="2800">
                <a:solidFill>
                  <a:srgbClr val="000000"/>
                </a:solidFill>
              </a:rPr>
              <a:t>February - 10A</a:t>
            </a:r>
            <a:endParaRPr lang="en-US" sz="2000" b="0" i="0" u="none" strike="noStrike" cap="none" spc="0" normalizeH="0" baseline="0" noProof="0">
              <a:ln>
                <a:noFill/>
              </a:ln>
              <a:solidFill>
                <a:srgbClr val="000000"/>
              </a:solidFill>
              <a:effectLst/>
              <a:uLnTx/>
              <a:uFillTx/>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000000"/>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12th – 16th February</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Reaching Out</a:t>
            </a:r>
            <a:endParaRPr lang="en-US">
              <a:solidFill>
                <a:srgbClr val="000000"/>
              </a:solidFill>
              <a:cs typeface="Calibri"/>
            </a:endParaRPr>
          </a:p>
        </p:txBody>
      </p:sp>
      <p:pic>
        <p:nvPicPr>
          <p:cNvPr id="2" name="Picture 1" descr="Everlasting Life - Thomas Nelson Bibles | John 5:24">
            <a:extLst>
              <a:ext uri="{FF2B5EF4-FFF2-40B4-BE49-F238E27FC236}">
                <a16:creationId xmlns:a16="http://schemas.microsoft.com/office/drawing/2014/main" id="{C25AAF92-0E96-8E3A-16FA-E6D5FEE8B551}"/>
              </a:ext>
            </a:extLst>
          </p:cNvPr>
          <p:cNvPicPr>
            <a:picLocks noChangeAspect="1"/>
          </p:cNvPicPr>
          <p:nvPr/>
        </p:nvPicPr>
        <p:blipFill>
          <a:blip r:embed="rId2"/>
          <a:stretch>
            <a:fillRect/>
          </a:stretch>
        </p:blipFill>
        <p:spPr>
          <a:xfrm>
            <a:off x="3718" y="545929"/>
            <a:ext cx="12184564" cy="5561704"/>
          </a:xfrm>
          <a:prstGeom prst="rect">
            <a:avLst/>
          </a:prstGeom>
        </p:spPr>
      </p:pic>
    </p:spTree>
    <p:extLst>
      <p:ext uri="{BB962C8B-B14F-4D97-AF65-F5344CB8AC3E}">
        <p14:creationId xmlns:p14="http://schemas.microsoft.com/office/powerpoint/2010/main" val="460035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upporting Ostracized Teens: How to Detect the Signs and Help Your Chi">
            <a:extLst>
              <a:ext uri="{FF2B5EF4-FFF2-40B4-BE49-F238E27FC236}">
                <a16:creationId xmlns:a16="http://schemas.microsoft.com/office/drawing/2014/main" id="{A21C71E4-A1FB-1337-2DE2-B07F03F4378F}"/>
              </a:ext>
            </a:extLst>
          </p:cNvPr>
          <p:cNvPicPr>
            <a:picLocks noGrp="1" noChangeAspect="1"/>
          </p:cNvPicPr>
          <p:nvPr>
            <p:ph idx="1"/>
          </p:nvPr>
        </p:nvPicPr>
        <p:blipFill rotWithShape="1">
          <a:blip r:embed="rId2"/>
          <a:srcRect l="133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1DE69-AFFA-676C-2EF5-27427156A17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latin typeface="Modern Love Caps"/>
              </a:rPr>
              <a:t>Be truly honest with yourself: If you saw someone </a:t>
            </a:r>
            <a:r>
              <a:rPr lang="en-US" sz="2300" err="1">
                <a:solidFill>
                  <a:schemeClr val="tx1">
                    <a:lumMod val="85000"/>
                    <a:lumOff val="15000"/>
                  </a:schemeClr>
                </a:solidFill>
                <a:latin typeface="Modern Love Caps"/>
              </a:rPr>
              <a:t>ostracised</a:t>
            </a:r>
            <a:r>
              <a:rPr lang="en-US" sz="2300">
                <a:solidFill>
                  <a:schemeClr val="tx1">
                    <a:lumMod val="85000"/>
                    <a:lumOff val="15000"/>
                  </a:schemeClr>
                </a:solidFill>
                <a:latin typeface="Modern Love Caps"/>
              </a:rPr>
              <a:t> from the rest of your peers, would you have the courage to go against the rest of the crowd and reach out to them?</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16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EDFF0-3958-C6C5-F701-14C7CA89D8C1}"/>
              </a:ext>
            </a:extLst>
          </p:cNvPr>
          <p:cNvSpPr>
            <a:spLocks noGrp="1"/>
          </p:cNvSpPr>
          <p:nvPr>
            <p:ph type="title"/>
          </p:nvPr>
        </p:nvSpPr>
        <p:spPr>
          <a:xfrm>
            <a:off x="5297762" y="329184"/>
            <a:ext cx="6251110" cy="1783080"/>
          </a:xfrm>
        </p:spPr>
        <p:txBody>
          <a:bodyPr anchor="b">
            <a:normAutofit/>
          </a:bodyPr>
          <a:lstStyle/>
          <a:p>
            <a:r>
              <a:rPr lang="en-US" sz="5400">
                <a:latin typeface="Modern Love"/>
                <a:ea typeface="Calibri Light"/>
                <a:cs typeface="Calibri Light"/>
              </a:rPr>
              <a:t>Following Jesus' Example</a:t>
            </a:r>
            <a:endParaRPr lang="en-US" sz="5400">
              <a:latin typeface="Modern Love"/>
            </a:endParaRPr>
          </a:p>
        </p:txBody>
      </p:sp>
      <p:pic>
        <p:nvPicPr>
          <p:cNvPr id="4" name="Picture 3" descr="You Can Make Me Clean - Mt. Zion Lutheran Church">
            <a:extLst>
              <a:ext uri="{FF2B5EF4-FFF2-40B4-BE49-F238E27FC236}">
                <a16:creationId xmlns:a16="http://schemas.microsoft.com/office/drawing/2014/main" id="{1CD52FEA-7852-6A87-966C-A312F96E9A88}"/>
              </a:ext>
            </a:extLst>
          </p:cNvPr>
          <p:cNvPicPr>
            <a:picLocks noChangeAspect="1"/>
          </p:cNvPicPr>
          <p:nvPr/>
        </p:nvPicPr>
        <p:blipFill rotWithShape="1">
          <a:blip r:embed="rId2"/>
          <a:srcRect r="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9B0DF1-513B-6742-2690-3501B184EA4A}"/>
              </a:ext>
            </a:extLst>
          </p:cNvPr>
          <p:cNvSpPr>
            <a:spLocks noGrp="1"/>
          </p:cNvSpPr>
          <p:nvPr>
            <p:ph idx="1"/>
          </p:nvPr>
        </p:nvSpPr>
        <p:spPr>
          <a:xfrm>
            <a:off x="4939174" y="2474307"/>
            <a:ext cx="6609698" cy="4097181"/>
          </a:xfrm>
        </p:spPr>
        <p:txBody>
          <a:bodyPr vert="horz" lIns="91440" tIns="45720" rIns="91440" bIns="45720" rtlCol="0" anchor="t">
            <a:normAutofit/>
          </a:bodyPr>
          <a:lstStyle/>
          <a:p>
            <a:r>
              <a:rPr lang="en-US" sz="1600">
                <a:ea typeface="Calibri"/>
                <a:cs typeface="Calibri"/>
              </a:rPr>
              <a:t>The theme of 'Reaching Out' is deeply rooted in Gospel teachings, particularly in the ministry of Jesus Christ. </a:t>
            </a:r>
          </a:p>
          <a:p>
            <a:r>
              <a:rPr lang="en-US" sz="1600">
                <a:ea typeface="Calibri"/>
                <a:cs typeface="Calibri"/>
              </a:rPr>
              <a:t>In the Gospels, Jesus is depicted as showing compassion and healing the sick and those ostracized from society, demonstrating God's love and concern for those who are suffering. </a:t>
            </a:r>
          </a:p>
          <a:p>
            <a:r>
              <a:rPr lang="en-US" sz="1600">
                <a:ea typeface="Calibri"/>
                <a:cs typeface="Calibri"/>
              </a:rPr>
              <a:t>The teachings of Jesus emphasize the importance of caring for the sick and showing compassion to those in need. In Matthew 25:35-36, Jesus says, </a:t>
            </a:r>
            <a:r>
              <a:rPr lang="en-US" sz="2000">
                <a:latin typeface="Modern Love Caps"/>
                <a:ea typeface="Calibri"/>
                <a:cs typeface="Calibri"/>
              </a:rPr>
              <a:t>"For I was hungry and you gave me food, I was thirsty and you gave me drink, I was a stranger and you welcomed me, I was naked and you clothed me, I was sick and you visited me."</a:t>
            </a:r>
            <a:r>
              <a:rPr lang="en-US" sz="1600">
                <a:ea typeface="Calibri"/>
                <a:cs typeface="Calibri"/>
              </a:rPr>
              <a:t> This passage underscores the Christian duty to reach out to the sick and provide them with care and support, following the example of Jesus' ministry.</a:t>
            </a:r>
            <a:endParaRPr lang="en-US" sz="1600"/>
          </a:p>
        </p:txBody>
      </p:sp>
    </p:spTree>
    <p:extLst>
      <p:ext uri="{BB962C8B-B14F-4D97-AF65-F5344CB8AC3E}">
        <p14:creationId xmlns:p14="http://schemas.microsoft.com/office/powerpoint/2010/main" val="221166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Jesus Cleanses a Leper-“I Am Willing” (The Lord, Our Healer) – Sparrow's  Song Ministries">
            <a:extLst>
              <a:ext uri="{FF2B5EF4-FFF2-40B4-BE49-F238E27FC236}">
                <a16:creationId xmlns:a16="http://schemas.microsoft.com/office/drawing/2014/main" id="{FF5278B7-AA0E-B353-22E6-5EC9223D9F6A}"/>
              </a:ext>
            </a:extLst>
          </p:cNvPr>
          <p:cNvPicPr>
            <a:picLocks noChangeAspect="1"/>
          </p:cNvPicPr>
          <p:nvPr/>
        </p:nvPicPr>
        <p:blipFill rotWithShape="1">
          <a:blip r:embed="rId2"/>
          <a:srcRect r="664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29AD8B9-098D-BD38-7268-3A1972632931}"/>
              </a:ext>
            </a:extLst>
          </p:cNvPr>
          <p:cNvSpPr txBox="1"/>
          <p:nvPr/>
        </p:nvSpPr>
        <p:spPr>
          <a:xfrm>
            <a:off x="6176683" y="4858870"/>
            <a:ext cx="5979457" cy="19389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Our theme this week comes from Mark 1:40-45. In this verse Jesus heals a leper who reaches out to him in faith, saying, </a:t>
            </a:r>
            <a:r>
              <a:rPr lang="en-US" sz="2400">
                <a:latin typeface="Modern Love Caps"/>
              </a:rPr>
              <a:t>"If you are willing, make me clean."</a:t>
            </a:r>
            <a:r>
              <a:rPr lang="en-US">
                <a:ea typeface="Calibri"/>
                <a:cs typeface="Calibri"/>
              </a:rPr>
              <a:t> This act of healing illustrates Jesus' willingness to reach out to the </a:t>
            </a:r>
            <a:r>
              <a:rPr lang="en-US" err="1">
                <a:ea typeface="Calibri"/>
                <a:cs typeface="Calibri"/>
              </a:rPr>
              <a:t>marginalised</a:t>
            </a:r>
            <a:r>
              <a:rPr lang="en-US">
                <a:ea typeface="Calibri"/>
                <a:cs typeface="Calibri"/>
              </a:rPr>
              <a:t> and the sick, offering them physical and spiritual restoration.</a:t>
            </a:r>
            <a:endParaRPr lang="en-US" sz="2400"/>
          </a:p>
        </p:txBody>
      </p:sp>
    </p:spTree>
    <p:extLst>
      <p:ext uri="{BB962C8B-B14F-4D97-AF65-F5344CB8AC3E}">
        <p14:creationId xmlns:p14="http://schemas.microsoft.com/office/powerpoint/2010/main" val="261244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ading Mark in Advent - Catholic Bishops' Conference">
            <a:extLst>
              <a:ext uri="{FF2B5EF4-FFF2-40B4-BE49-F238E27FC236}">
                <a16:creationId xmlns:a16="http://schemas.microsoft.com/office/drawing/2014/main" id="{971D3BA3-F6CC-635E-37AD-14B77BB47454}"/>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id="{4EBE12BD-5EF5-F311-1ABB-0E301FD834A5}"/>
              </a:ext>
            </a:extLst>
          </p:cNvPr>
          <p:cNvSpPr txBox="1"/>
          <p:nvPr/>
        </p:nvSpPr>
        <p:spPr>
          <a:xfrm>
            <a:off x="210671" y="-2428"/>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solidFill>
                  <a:srgbClr val="FFFFFF"/>
                </a:solidFill>
                <a:latin typeface="Modern Love"/>
                <a:ea typeface="+mj-ea"/>
                <a:cs typeface="+mj-cs"/>
              </a:rPr>
              <a:t>Making links to Scripture </a:t>
            </a:r>
          </a:p>
        </p:txBody>
      </p:sp>
      <p:sp>
        <p:nvSpPr>
          <p:cNvPr id="2" name="TextBox 1">
            <a:extLst>
              <a:ext uri="{FF2B5EF4-FFF2-40B4-BE49-F238E27FC236}">
                <a16:creationId xmlns:a16="http://schemas.microsoft.com/office/drawing/2014/main" id="{47443FE3-0EB3-CDE3-F331-13231079B09E}"/>
              </a:ext>
            </a:extLst>
          </p:cNvPr>
          <p:cNvSpPr txBox="1"/>
          <p:nvPr/>
        </p:nvSpPr>
        <p:spPr>
          <a:xfrm>
            <a:off x="210671" y="1144308"/>
            <a:ext cx="11842376" cy="471889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900">
                <a:solidFill>
                  <a:srgbClr val="FFFFFF"/>
                </a:solidFill>
              </a:rPr>
              <a:t>The passage from Mark 1:40-45 recounts the story of Jesus healing a leper. In this narrative, a man afflicted with leprosy approaches Jesus, kneeling before him and saying, "If you are willing, you can make me clean." The leper expresses his faith in Jesus' ability to heal him but acknowledges that it ultimately depends on Jesus' willingness to do so. </a:t>
            </a:r>
            <a:endParaRPr lang="en-US" sz="1900">
              <a:solidFill>
                <a:srgbClr val="FFFFFF"/>
              </a:solidFill>
              <a:ea typeface="Calibri"/>
              <a:cs typeface="Calibri"/>
            </a:endParaRPr>
          </a:p>
          <a:p>
            <a:pPr indent="-228600">
              <a:lnSpc>
                <a:spcPct val="90000"/>
              </a:lnSpc>
              <a:spcAft>
                <a:spcPts val="600"/>
              </a:spcAft>
              <a:buFont typeface="Arial" panose="020B0604020202020204" pitchFamily="34" charset="0"/>
              <a:buChar char="•"/>
            </a:pPr>
            <a:endParaRPr lang="en-US" sz="1900">
              <a:solidFill>
                <a:srgbClr val="FFFFFF"/>
              </a:solidFill>
              <a:ea typeface="Calibri"/>
              <a:cs typeface="Calibri"/>
            </a:endParaRPr>
          </a:p>
          <a:p>
            <a:pPr indent="-228600">
              <a:lnSpc>
                <a:spcPct val="90000"/>
              </a:lnSpc>
              <a:spcAft>
                <a:spcPts val="600"/>
              </a:spcAft>
              <a:buFont typeface="Arial" panose="020B0604020202020204" pitchFamily="34" charset="0"/>
              <a:buChar char="•"/>
            </a:pPr>
            <a:r>
              <a:rPr lang="en-US" sz="1900">
                <a:solidFill>
                  <a:srgbClr val="FFFFFF"/>
                </a:solidFill>
              </a:rPr>
              <a:t>In response, Jesus is moved with compassion and reaches out to touch the man, saying, "I am willing; be clean!" Immediately, the man's leprosy disappears, and he is healed. This passage demonstrates several important aspects of Jesus' ministry. </a:t>
            </a:r>
            <a:endParaRPr lang="en-US" sz="1900">
              <a:solidFill>
                <a:srgbClr val="FFFFFF"/>
              </a:solidFill>
              <a:ea typeface="Calibri"/>
              <a:cs typeface="Calibri"/>
            </a:endParaRPr>
          </a:p>
          <a:p>
            <a:pPr indent="-228600">
              <a:lnSpc>
                <a:spcPct val="90000"/>
              </a:lnSpc>
              <a:spcAft>
                <a:spcPts val="600"/>
              </a:spcAft>
              <a:buFont typeface="Arial" panose="020B0604020202020204" pitchFamily="34" charset="0"/>
              <a:buChar char="•"/>
            </a:pPr>
            <a:endParaRPr lang="en-US" sz="1900">
              <a:solidFill>
                <a:srgbClr val="FFFFFF"/>
              </a:solidFill>
              <a:ea typeface="Calibri"/>
              <a:cs typeface="Calibri"/>
            </a:endParaRPr>
          </a:p>
          <a:p>
            <a:pPr indent="-228600">
              <a:lnSpc>
                <a:spcPct val="90000"/>
              </a:lnSpc>
              <a:spcAft>
                <a:spcPts val="600"/>
              </a:spcAft>
              <a:buFont typeface="Arial" panose="020B0604020202020204" pitchFamily="34" charset="0"/>
              <a:buChar char="•"/>
            </a:pPr>
            <a:r>
              <a:rPr lang="en-US" sz="1900">
                <a:solidFill>
                  <a:srgbClr val="FFFFFF"/>
                </a:solidFill>
              </a:rPr>
              <a:t>Firstly, it highlights Jesus' compassion and willingness to reach out to those who are </a:t>
            </a:r>
            <a:r>
              <a:rPr lang="en-US" sz="1900" err="1">
                <a:solidFill>
                  <a:srgbClr val="FFFFFF"/>
                </a:solidFill>
              </a:rPr>
              <a:t>marginalised</a:t>
            </a:r>
            <a:r>
              <a:rPr lang="en-US" sz="1900">
                <a:solidFill>
                  <a:srgbClr val="FFFFFF"/>
                </a:solidFill>
              </a:rPr>
              <a:t> and suffering. Despite the societal stigma surrounding leprosy and the risk of contamination, Jesus responds with love and healing. Secondly, it underscores the power of faith. The leper demonstrates faith in Jesus' ability to heal him, and Jesus affirms this faith by granting his request. </a:t>
            </a:r>
            <a:endParaRPr lang="en-US" sz="1900">
              <a:solidFill>
                <a:srgbClr val="FFFFFF"/>
              </a:solidFill>
              <a:ea typeface="Calibri"/>
              <a:cs typeface="Calibri"/>
            </a:endParaRPr>
          </a:p>
          <a:p>
            <a:pPr indent="-228600">
              <a:lnSpc>
                <a:spcPct val="90000"/>
              </a:lnSpc>
              <a:spcAft>
                <a:spcPts val="600"/>
              </a:spcAft>
              <a:buFont typeface="Arial" panose="020B0604020202020204" pitchFamily="34" charset="0"/>
              <a:buChar char="•"/>
            </a:pPr>
            <a:endParaRPr lang="en-US" sz="1900">
              <a:solidFill>
                <a:srgbClr val="FFFFFF"/>
              </a:solidFill>
              <a:ea typeface="Calibri"/>
              <a:cs typeface="Calibri"/>
            </a:endParaRPr>
          </a:p>
          <a:p>
            <a:pPr indent="-228600">
              <a:lnSpc>
                <a:spcPct val="90000"/>
              </a:lnSpc>
              <a:spcAft>
                <a:spcPts val="600"/>
              </a:spcAft>
              <a:buFont typeface="Arial" panose="020B0604020202020204" pitchFamily="34" charset="0"/>
              <a:buChar char="•"/>
            </a:pPr>
            <a:r>
              <a:rPr lang="en-US" sz="1900">
                <a:solidFill>
                  <a:srgbClr val="FFFFFF"/>
                </a:solidFill>
              </a:rPr>
              <a:t>Finally, it reveals Jesus' authority over sickness and impurity. With a simple command, Jesus demonstrates his power to cleanse and restore. In summary, the passage portrays a powerful encounter between Jesus and a leper, illustrating Jesus' compassion, the importance of faith, and his authority to heal and restore.</a:t>
            </a:r>
            <a:endParaRPr lang="en-US" sz="1900">
              <a:solidFill>
                <a:srgbClr val="FFFFFF"/>
              </a:solidFill>
              <a:ea typeface="Calibri"/>
              <a:cs typeface="Calibri"/>
            </a:endParaRPr>
          </a:p>
        </p:txBody>
      </p:sp>
    </p:spTree>
    <p:extLst>
      <p:ext uri="{BB962C8B-B14F-4D97-AF65-F5344CB8AC3E}">
        <p14:creationId xmlns:p14="http://schemas.microsoft.com/office/powerpoint/2010/main" val="155169892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upporting Ostracized Teens: How to Detect the Signs and Help Your Chi">
            <a:extLst>
              <a:ext uri="{FF2B5EF4-FFF2-40B4-BE49-F238E27FC236}">
                <a16:creationId xmlns:a16="http://schemas.microsoft.com/office/drawing/2014/main" id="{A21C71E4-A1FB-1337-2DE2-B07F03F4378F}"/>
              </a:ext>
            </a:extLst>
          </p:cNvPr>
          <p:cNvPicPr>
            <a:picLocks noGrp="1" noChangeAspect="1"/>
          </p:cNvPicPr>
          <p:nvPr>
            <p:ph idx="1"/>
          </p:nvPr>
        </p:nvPicPr>
        <p:blipFill rotWithShape="1">
          <a:blip r:embed="rId2"/>
          <a:srcRect l="133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1DE69-AFFA-676C-2EF5-27427156A17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latin typeface="Modern Love Caps"/>
              </a:rPr>
              <a:t>Challenge: what will it take for you to be the one to reach out to the </a:t>
            </a:r>
            <a:r>
              <a:rPr lang="en-US" sz="2300" err="1">
                <a:solidFill>
                  <a:schemeClr val="tx1">
                    <a:lumMod val="85000"/>
                    <a:lumOff val="15000"/>
                  </a:schemeClr>
                </a:solidFill>
                <a:latin typeface="Modern Love Caps"/>
              </a:rPr>
              <a:t>ostracised</a:t>
            </a:r>
            <a:r>
              <a:rPr lang="en-US" sz="2300">
                <a:solidFill>
                  <a:schemeClr val="tx1">
                    <a:lumMod val="85000"/>
                    <a:lumOff val="15000"/>
                  </a:schemeClr>
                </a:solidFill>
                <a:latin typeface="Modern Love Caps"/>
              </a:rPr>
              <a:t> and </a:t>
            </a:r>
            <a:r>
              <a:rPr lang="en-US" sz="2300" err="1">
                <a:solidFill>
                  <a:schemeClr val="tx1">
                    <a:lumMod val="85000"/>
                    <a:lumOff val="15000"/>
                  </a:schemeClr>
                </a:solidFill>
                <a:latin typeface="Modern Love Caps"/>
              </a:rPr>
              <a:t>marginalised</a:t>
            </a:r>
            <a:r>
              <a:rPr lang="en-US" sz="2300">
                <a:solidFill>
                  <a:schemeClr val="tx1">
                    <a:lumMod val="85000"/>
                    <a:lumOff val="15000"/>
                  </a:schemeClr>
                </a:solidFill>
                <a:latin typeface="Modern Love Caps"/>
              </a:rPr>
              <a:t> members of society?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7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54941" y="408845"/>
            <a:ext cx="7278745" cy="2862288"/>
          </a:xfrm>
        </p:spPr>
        <p:txBody>
          <a:bodyPr vert="horz" lIns="91440" tIns="45720" rIns="91440" bIns="45720" rtlCol="0" anchor="t">
            <a:noAutofit/>
          </a:bodyPr>
          <a:lstStyle/>
          <a:p>
            <a:pPr marL="0" indent="0">
              <a:spcBef>
                <a:spcPts val="500"/>
              </a:spcBef>
              <a:buNone/>
            </a:pPr>
            <a:r>
              <a:rPr lang="en-US" sz="4200">
                <a:solidFill>
                  <a:srgbClr val="000000"/>
                </a:solidFill>
                <a:latin typeface="Modern Love"/>
                <a:ea typeface="+mn-lt"/>
                <a:cs typeface="+mn-lt"/>
              </a:rPr>
              <a:t>Almighty Father, </a:t>
            </a:r>
            <a:endParaRPr lang="en-US" sz="4200">
              <a:solidFill>
                <a:srgbClr val="000000"/>
              </a:solidFill>
              <a:cs typeface="Calibri"/>
            </a:endParaRPr>
          </a:p>
          <a:p>
            <a:pPr marL="0" indent="0">
              <a:spcBef>
                <a:spcPts val="500"/>
              </a:spcBef>
              <a:buNone/>
            </a:pPr>
            <a:endParaRPr lang="en-US" sz="6600">
              <a:latin typeface="Modern Love"/>
              <a:ea typeface="+mn-lt"/>
              <a:cs typeface="+mn-lt"/>
            </a:endParaRPr>
          </a:p>
          <a:p>
            <a:pPr marL="0" indent="0">
              <a:lnSpc>
                <a:spcPct val="100000"/>
              </a:lnSpc>
              <a:spcBef>
                <a:spcPts val="0"/>
              </a:spcBef>
              <a:buNone/>
            </a:pPr>
            <a:r>
              <a:rPr lang="en-US" sz="2400">
                <a:ea typeface="+mn-lt"/>
                <a:cs typeface="+mn-lt"/>
              </a:rPr>
              <a:t>As we embark on this season of Lent, help us reach out to you with contrite hearts. Grant us the grace of renewal and transformation as we seek your forgiveness and mercy. We offer our small sacrifices in solidarity with those who hunger and thirst for justice. May our actions be a reflection of your love for all your children.</a:t>
            </a:r>
          </a:p>
          <a:p>
            <a:pPr marL="0" indent="0">
              <a:spcBef>
                <a:spcPts val="500"/>
              </a:spcBef>
              <a:buNone/>
            </a:pPr>
            <a:endParaRPr lang="en-US" sz="6600">
              <a:solidFill>
                <a:srgbClr val="000000"/>
              </a:solidFill>
              <a:latin typeface="Modern Love"/>
              <a:ea typeface="+mn-lt"/>
              <a:cs typeface="Calibri" panose="020F0502020204030204"/>
            </a:endParaRPr>
          </a:p>
          <a:p>
            <a:pPr marL="0" indent="0">
              <a:spcBef>
                <a:spcPts val="500"/>
              </a:spcBef>
              <a:buNone/>
            </a:pPr>
            <a:r>
              <a:rPr lang="en-US" sz="4200">
                <a:solidFill>
                  <a:srgbClr val="000000"/>
                </a:solidFill>
                <a:latin typeface="Modern Love"/>
                <a:ea typeface="+mn-lt"/>
                <a:cs typeface="+mn-lt"/>
              </a:rPr>
              <a:t>Amen</a:t>
            </a:r>
            <a:endParaRPr lang="en-US" sz="4200">
              <a:solidFill>
                <a:srgbClr val="000000"/>
              </a:solidFill>
              <a:latin typeface="Calibri" panose="020F0502020204030204"/>
              <a:cs typeface="Calibri"/>
            </a:endParaRPr>
          </a:p>
          <a:p>
            <a:pPr marL="0" indent="0">
              <a:buNone/>
            </a:pPr>
            <a:endParaRPr lang="en-US" sz="1700" b="1">
              <a:solidFill>
                <a:srgbClr val="000000"/>
              </a:solidFill>
              <a:cs typeface="Calibri"/>
            </a:endParaRPr>
          </a:p>
          <a:p>
            <a:pPr marL="0" indent="0">
              <a:buNone/>
            </a:pPr>
            <a:endParaRPr lang="en-US" sz="1700" b="1">
              <a:solidFill>
                <a:srgbClr val="000000"/>
              </a:solidFill>
              <a:cs typeface="Calibri"/>
            </a:endParaRPr>
          </a:p>
          <a:p>
            <a:pPr marL="0" indent="0">
              <a:buNone/>
            </a:pPr>
            <a:endParaRPr lang="en-US" sz="17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4022" r="32849"/>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28851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11Y &amp; 11I</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4667152" y="4254806"/>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C25C9-9BD1-C318-7E79-30290188AC72}"/>
              </a:ext>
            </a:extLst>
          </p:cNvPr>
          <p:cNvSpPr>
            <a:spLocks noGrp="1"/>
          </p:cNvSpPr>
          <p:nvPr>
            <p:ph type="title"/>
          </p:nvPr>
        </p:nvSpPr>
        <p:spPr>
          <a:xfrm>
            <a:off x="640080" y="325369"/>
            <a:ext cx="4368602" cy="1956841"/>
          </a:xfrm>
        </p:spPr>
        <p:txBody>
          <a:bodyPr anchor="b">
            <a:normAutofit/>
          </a:bodyPr>
          <a:lstStyle/>
          <a:p>
            <a:r>
              <a:rPr lang="en-US" sz="5400">
                <a:latin typeface="Modern Love"/>
                <a:ea typeface="Calibri Light"/>
                <a:cs typeface="Calibri Light"/>
              </a:rPr>
              <a:t>Reaching Out</a:t>
            </a:r>
            <a:endParaRPr lang="en-US" sz="5400">
              <a:latin typeface="Modern Love"/>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789DDB-E111-785E-057D-B1ED3AA4F3CC}"/>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1900">
                <a:ea typeface="+mn-lt"/>
                <a:cs typeface="+mn-lt"/>
              </a:rPr>
              <a:t>Begin the day by reflecting on the theme of "Reaching Out". </a:t>
            </a:r>
          </a:p>
          <a:p>
            <a:r>
              <a:rPr lang="en-US" sz="1900">
                <a:ea typeface="+mn-lt"/>
                <a:cs typeface="+mn-lt"/>
              </a:rPr>
              <a:t>What does it mean?</a:t>
            </a:r>
          </a:p>
          <a:p>
            <a:r>
              <a:rPr lang="en-US" sz="1900">
                <a:ea typeface="+mn-lt"/>
                <a:cs typeface="+mn-lt"/>
              </a:rPr>
              <a:t>How does this theme align with the teachings of Jesus? </a:t>
            </a:r>
          </a:p>
          <a:p>
            <a:r>
              <a:rPr lang="en-US" sz="1900">
                <a:ea typeface="+mn-lt"/>
                <a:cs typeface="+mn-lt"/>
              </a:rPr>
              <a:t>Why are values such as compassion, empathy, and kindness so important in our daily lives?</a:t>
            </a:r>
          </a:p>
          <a:p>
            <a:r>
              <a:rPr lang="en-US" sz="1900">
                <a:ea typeface="+mn-lt"/>
                <a:cs typeface="+mn-lt"/>
              </a:rPr>
              <a:t>How do we reach out to those in need?</a:t>
            </a:r>
            <a:endParaRPr lang="en-US" sz="1900">
              <a:ea typeface="Calibri"/>
              <a:cs typeface="Calibri"/>
            </a:endParaRPr>
          </a:p>
        </p:txBody>
      </p:sp>
      <p:pic>
        <p:nvPicPr>
          <p:cNvPr id="4" name="Picture 3" descr="Reaching Out Images – Browse 63,189 Stock Photos, Vectors, and Video |  Adobe Stock">
            <a:extLst>
              <a:ext uri="{FF2B5EF4-FFF2-40B4-BE49-F238E27FC236}">
                <a16:creationId xmlns:a16="http://schemas.microsoft.com/office/drawing/2014/main" id="{AFF0A95F-08AB-97EC-34C3-9079AFFFAF71}"/>
              </a:ext>
            </a:extLst>
          </p:cNvPr>
          <p:cNvPicPr>
            <a:picLocks noChangeAspect="1"/>
          </p:cNvPicPr>
          <p:nvPr/>
        </p:nvPicPr>
        <p:blipFill rotWithShape="1">
          <a:blip r:embed="rId2"/>
          <a:srcRect l="18754" r="1429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956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0CF07-4848-35E6-DE35-A6AF1B437FF9}"/>
              </a:ext>
            </a:extLst>
          </p:cNvPr>
          <p:cNvSpPr>
            <a:spLocks noGrp="1"/>
          </p:cNvSpPr>
          <p:nvPr>
            <p:ph type="title"/>
          </p:nvPr>
        </p:nvSpPr>
        <p:spPr>
          <a:xfrm>
            <a:off x="572493" y="-3071"/>
            <a:ext cx="11018520" cy="1434415"/>
          </a:xfrm>
        </p:spPr>
        <p:txBody>
          <a:bodyPr anchor="b">
            <a:normAutofit/>
          </a:bodyPr>
          <a:lstStyle/>
          <a:p>
            <a:r>
              <a:rPr lang="en-US" sz="5400">
                <a:latin typeface="Modern Love"/>
                <a:ea typeface="Calibri Light"/>
                <a:cs typeface="Calibri Light"/>
              </a:rPr>
              <a:t>A guide to reaching out </a:t>
            </a:r>
            <a:endParaRPr lang="en-US" sz="5400">
              <a:latin typeface="Modern Love"/>
            </a:endParaRP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AE5818-234B-CABD-D90E-826B0F11B77A}"/>
              </a:ext>
            </a:extLst>
          </p:cNvPr>
          <p:cNvSpPr>
            <a:spLocks noGrp="1"/>
          </p:cNvSpPr>
          <p:nvPr>
            <p:ph idx="1"/>
          </p:nvPr>
        </p:nvSpPr>
        <p:spPr>
          <a:xfrm>
            <a:off x="572493" y="2089901"/>
            <a:ext cx="7010917" cy="4407245"/>
          </a:xfrm>
        </p:spPr>
        <p:txBody>
          <a:bodyPr vert="horz" lIns="91440" tIns="45720" rIns="91440" bIns="45720" rtlCol="0" anchor="t">
            <a:normAutofit fontScale="92500" lnSpcReduction="10000"/>
          </a:bodyPr>
          <a:lstStyle/>
          <a:p>
            <a:r>
              <a:rPr lang="en-US" sz="1600" b="1">
                <a:ea typeface="+mn-lt"/>
                <a:cs typeface="+mn-lt"/>
              </a:rPr>
              <a:t>Step 1: Be Observant</a:t>
            </a:r>
            <a:r>
              <a:rPr lang="en-US" sz="1600">
                <a:ea typeface="+mn-lt"/>
                <a:cs typeface="+mn-lt"/>
              </a:rPr>
              <a:t> Pay attention to changes in your friend's behavior, such as withdrawal from social activities, mood swings, increased irritability, or changes in appetite or sleep patterns. These could be signs that your friend is struggling.</a:t>
            </a:r>
            <a:endParaRPr lang="en-US" sz="1600">
              <a:ea typeface="Calibri" panose="020F0502020204030204"/>
              <a:cs typeface="Calibri" panose="020F0502020204030204"/>
            </a:endParaRPr>
          </a:p>
          <a:p>
            <a:r>
              <a:rPr lang="en-US" sz="1600" b="1">
                <a:ea typeface="+mn-lt"/>
                <a:cs typeface="+mn-lt"/>
              </a:rPr>
              <a:t>Step 2: Trust Your Instincts</a:t>
            </a:r>
            <a:r>
              <a:rPr lang="en-US" sz="1600">
                <a:ea typeface="+mn-lt"/>
                <a:cs typeface="+mn-lt"/>
              </a:rPr>
              <a:t> If you have a gut feeling that something might be wrong, don't ignore it. Trust your instincts and take action to reach out to your friend.</a:t>
            </a:r>
            <a:endParaRPr lang="en-US" sz="1600">
              <a:ea typeface="Calibri"/>
              <a:cs typeface="Calibri"/>
            </a:endParaRPr>
          </a:p>
          <a:p>
            <a:r>
              <a:rPr lang="en-US" sz="1600" b="1">
                <a:ea typeface="+mn-lt"/>
                <a:cs typeface="+mn-lt"/>
              </a:rPr>
              <a:t>Step 3: Choose the Right Time and Place</a:t>
            </a:r>
            <a:r>
              <a:rPr lang="en-US" sz="1600">
                <a:ea typeface="+mn-lt"/>
                <a:cs typeface="+mn-lt"/>
              </a:rPr>
              <a:t> Find a private and comfortable setting where you can have an open and honest conversation with your friend. Choose a time when both of you are relaxed and free from distractions.</a:t>
            </a:r>
            <a:endParaRPr lang="en-US" sz="1600">
              <a:ea typeface="Calibri"/>
              <a:cs typeface="Calibri"/>
            </a:endParaRPr>
          </a:p>
          <a:p>
            <a:r>
              <a:rPr lang="en-US" sz="1600" b="1">
                <a:ea typeface="+mn-lt"/>
                <a:cs typeface="+mn-lt"/>
              </a:rPr>
              <a:t>Step 4: Express Concern and Listen</a:t>
            </a:r>
            <a:r>
              <a:rPr lang="en-US" sz="1600">
                <a:ea typeface="+mn-lt"/>
                <a:cs typeface="+mn-lt"/>
              </a:rPr>
              <a:t> Approach your friend with empathy and express your concern about their well-being. Let them know that you are there to listen and support them without judgment. Encourage them to share their feelings and experiences.</a:t>
            </a:r>
            <a:endParaRPr lang="en-US" sz="1600">
              <a:ea typeface="Calibri"/>
              <a:cs typeface="Calibri"/>
            </a:endParaRPr>
          </a:p>
          <a:p>
            <a:r>
              <a:rPr lang="en-US" sz="1600" b="1">
                <a:ea typeface="+mn-lt"/>
                <a:cs typeface="+mn-lt"/>
              </a:rPr>
              <a:t>Step 5: Offer Support and Resources</a:t>
            </a:r>
            <a:r>
              <a:rPr lang="en-US" sz="1600">
                <a:ea typeface="+mn-lt"/>
                <a:cs typeface="+mn-lt"/>
              </a:rPr>
              <a:t> Assure your friend that they are not alone and that help is available. Offer to accompany them to seek help if needed and let them know that you are with them.</a:t>
            </a:r>
            <a:endParaRPr lang="en-US" sz="1600">
              <a:ea typeface="Calibri"/>
              <a:cs typeface="Calibri"/>
            </a:endParaRPr>
          </a:p>
          <a:p>
            <a:pPr marL="0" indent="0">
              <a:buNone/>
            </a:pPr>
            <a:endParaRPr lang="en-US" sz="1600">
              <a:ea typeface="+mn-lt"/>
              <a:cs typeface="+mn-lt"/>
            </a:endParaRPr>
          </a:p>
          <a:p>
            <a:pPr marL="0" indent="0">
              <a:buNone/>
            </a:pPr>
            <a:r>
              <a:rPr lang="en-US" sz="1600">
                <a:ea typeface="+mn-lt"/>
                <a:cs typeface="+mn-lt"/>
              </a:rPr>
              <a:t>Remember, reaching out to a friend in need can make a significant difference in their life. Your support and willingness to listen can provide comfort and help them feel less alone during difficult times.</a:t>
            </a:r>
            <a:endParaRPr lang="en-US" sz="1600">
              <a:ea typeface="Calibri"/>
              <a:cs typeface="Calibri"/>
            </a:endParaRPr>
          </a:p>
          <a:p>
            <a:endParaRPr lang="en-US" sz="1600">
              <a:ea typeface="Calibri"/>
              <a:cs typeface="Calibri"/>
            </a:endParaRPr>
          </a:p>
        </p:txBody>
      </p:sp>
      <p:pic>
        <p:nvPicPr>
          <p:cNvPr id="4" name="Picture 3" descr="little people help a friend for Sale,Up To OFF 73%">
            <a:extLst>
              <a:ext uri="{FF2B5EF4-FFF2-40B4-BE49-F238E27FC236}">
                <a16:creationId xmlns:a16="http://schemas.microsoft.com/office/drawing/2014/main" id="{D11F4A5A-927A-D9B2-169F-C568D7CFC0FE}"/>
              </a:ext>
            </a:extLst>
          </p:cNvPr>
          <p:cNvPicPr>
            <a:picLocks noChangeAspect="1"/>
          </p:cNvPicPr>
          <p:nvPr/>
        </p:nvPicPr>
        <p:blipFill rotWithShape="1">
          <a:blip r:embed="rId2"/>
          <a:srcRect l="9606" r="26178" b="2"/>
          <a:stretch/>
        </p:blipFill>
        <p:spPr>
          <a:xfrm>
            <a:off x="7684951" y="2140439"/>
            <a:ext cx="3931772" cy="4105804"/>
          </a:xfrm>
          <a:prstGeom prst="rect">
            <a:avLst/>
          </a:prstGeom>
        </p:spPr>
      </p:pic>
    </p:spTree>
    <p:extLst>
      <p:ext uri="{BB962C8B-B14F-4D97-AF65-F5344CB8AC3E}">
        <p14:creationId xmlns:p14="http://schemas.microsoft.com/office/powerpoint/2010/main" val="149967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F88B4-A99C-6717-8976-72CB914CCB03}"/>
              </a:ext>
            </a:extLst>
          </p:cNvPr>
          <p:cNvSpPr>
            <a:spLocks noGrp="1"/>
          </p:cNvSpPr>
          <p:nvPr>
            <p:ph type="title"/>
          </p:nvPr>
        </p:nvSpPr>
        <p:spPr>
          <a:xfrm>
            <a:off x="838200" y="4669978"/>
            <a:ext cx="4391024" cy="1173700"/>
          </a:xfrm>
        </p:spPr>
        <p:txBody>
          <a:bodyPr anchor="t">
            <a:normAutofit fontScale="90000"/>
          </a:bodyPr>
          <a:lstStyle/>
          <a:p>
            <a:r>
              <a:rPr lang="en-US" sz="4000">
                <a:solidFill>
                  <a:schemeClr val="bg1"/>
                </a:solidFill>
                <a:latin typeface="Modern Love"/>
                <a:ea typeface="Calibri Light"/>
                <a:cs typeface="Calibri Light"/>
              </a:rPr>
              <a:t>Reaching out through notes of encouragement </a:t>
            </a:r>
          </a:p>
        </p:txBody>
      </p:sp>
      <p:pic>
        <p:nvPicPr>
          <p:cNvPr id="5" name="Picture 4" descr="Buy You're Doing A Great Job Script Motivation, Encouragement or Support  Card Online in India - Etsy">
            <a:extLst>
              <a:ext uri="{FF2B5EF4-FFF2-40B4-BE49-F238E27FC236}">
                <a16:creationId xmlns:a16="http://schemas.microsoft.com/office/drawing/2014/main" id="{12F2C90C-AC60-8469-697E-04AEBAEAF4F5}"/>
              </a:ext>
            </a:extLst>
          </p:cNvPr>
          <p:cNvPicPr>
            <a:picLocks noChangeAspect="1"/>
          </p:cNvPicPr>
          <p:nvPr/>
        </p:nvPicPr>
        <p:blipFill rotWithShape="1">
          <a:blip r:embed="rId2"/>
          <a:srcRect t="2190" r="-2" b="198"/>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4" name="Content Placeholder 3" descr="The Best is yet to Come, Script Motivation, Encouragement or Support Card -  Etsy">
            <a:extLst>
              <a:ext uri="{FF2B5EF4-FFF2-40B4-BE49-F238E27FC236}">
                <a16:creationId xmlns:a16="http://schemas.microsoft.com/office/drawing/2014/main" id="{8E235A28-39FF-8BC9-E342-C3014686E1E1}"/>
              </a:ext>
            </a:extLst>
          </p:cNvPr>
          <p:cNvPicPr>
            <a:picLocks noChangeAspect="1"/>
          </p:cNvPicPr>
          <p:nvPr/>
        </p:nvPicPr>
        <p:blipFill rotWithShape="1">
          <a:blip r:embed="rId3"/>
          <a:srcRect l="1788" r="640" b="-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6" name="Picture 5" descr="One Day at A Time, Script Motivation, Encouragement or Support Card - Etsy  Denmark">
            <a:extLst>
              <a:ext uri="{FF2B5EF4-FFF2-40B4-BE49-F238E27FC236}">
                <a16:creationId xmlns:a16="http://schemas.microsoft.com/office/drawing/2014/main" id="{7BE3B37D-BEE9-D622-32E0-D23C069E2EB2}"/>
              </a:ext>
            </a:extLst>
          </p:cNvPr>
          <p:cNvPicPr>
            <a:picLocks noChangeAspect="1"/>
          </p:cNvPicPr>
          <p:nvPr/>
        </p:nvPicPr>
        <p:blipFill rotWithShape="1">
          <a:blip r:embed="rId4"/>
          <a:srcRect r="197"/>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5" name="Group 1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6" name="Freeform: Shape 1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Content Placeholder 9">
            <a:extLst>
              <a:ext uri="{FF2B5EF4-FFF2-40B4-BE49-F238E27FC236}">
                <a16:creationId xmlns:a16="http://schemas.microsoft.com/office/drawing/2014/main" id="{8CF2D34A-56BC-8A36-E3C8-9B0A603536DC}"/>
              </a:ext>
            </a:extLst>
          </p:cNvPr>
          <p:cNvSpPr>
            <a:spLocks noGrp="1"/>
          </p:cNvSpPr>
          <p:nvPr>
            <p:ph idx="1"/>
          </p:nvPr>
        </p:nvSpPr>
        <p:spPr>
          <a:xfrm>
            <a:off x="5664201" y="4394560"/>
            <a:ext cx="5692774" cy="1960215"/>
          </a:xfrm>
        </p:spPr>
        <p:txBody>
          <a:bodyPr vert="horz" lIns="91440" tIns="45720" rIns="91440" bIns="45720" rtlCol="0" anchor="t">
            <a:normAutofit fontScale="85000" lnSpcReduction="10000"/>
          </a:bodyPr>
          <a:lstStyle/>
          <a:p>
            <a:r>
              <a:rPr lang="en-US" sz="2400">
                <a:solidFill>
                  <a:schemeClr val="bg1">
                    <a:alpha val="80000"/>
                  </a:schemeClr>
                </a:solidFill>
                <a:ea typeface="Calibri"/>
                <a:cs typeface="Calibri"/>
              </a:rPr>
              <a:t>Who can you reach out and offer support and encouragement?</a:t>
            </a:r>
          </a:p>
          <a:p>
            <a:r>
              <a:rPr lang="en-US" sz="2400">
                <a:solidFill>
                  <a:schemeClr val="bg1">
                    <a:alpha val="80000"/>
                  </a:schemeClr>
                </a:solidFill>
                <a:ea typeface="Calibri"/>
                <a:cs typeface="Calibri"/>
              </a:rPr>
              <a:t>Is there someone in your life who is going through a struggle right now, or perhaps needs a friend?</a:t>
            </a:r>
          </a:p>
          <a:p>
            <a:r>
              <a:rPr lang="en-US" sz="2400">
                <a:solidFill>
                  <a:schemeClr val="bg1">
                    <a:alpha val="80000"/>
                  </a:schemeClr>
                </a:solidFill>
                <a:ea typeface="Calibri"/>
                <a:cs typeface="Calibri"/>
              </a:rPr>
              <a:t>Write a short note to let someone know you're thinking of them and that you're here for them</a:t>
            </a:r>
          </a:p>
        </p:txBody>
      </p:sp>
    </p:spTree>
    <p:extLst>
      <p:ext uri="{BB962C8B-B14F-4D97-AF65-F5344CB8AC3E}">
        <p14:creationId xmlns:p14="http://schemas.microsoft.com/office/powerpoint/2010/main" val="349378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471695"/>
            <a:ext cx="5805578"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a:latin typeface="Modern Love"/>
                <a:ea typeface="+mn-lt"/>
                <a:cs typeface="+mn-lt"/>
              </a:rPr>
              <a:t>Lord,</a:t>
            </a:r>
            <a:endParaRPr lang="en-US">
              <a:latin typeface="Calibri" panose="020F0502020204030204"/>
              <a:ea typeface="+mn-lt"/>
              <a:cs typeface="+mn-lt"/>
            </a:endParaRPr>
          </a:p>
          <a:p>
            <a:pPr marL="0" indent="0">
              <a:spcBef>
                <a:spcPts val="500"/>
              </a:spcBef>
              <a:buNone/>
            </a:pPr>
            <a:endParaRPr lang="en-US" sz="6000">
              <a:solidFill>
                <a:srgbClr val="000000"/>
              </a:solidFill>
              <a:latin typeface="Modern Love"/>
              <a:ea typeface="+mn-lt"/>
              <a:cs typeface="+mn-lt"/>
            </a:endParaRPr>
          </a:p>
          <a:p>
            <a:pPr marL="0" indent="0">
              <a:spcBef>
                <a:spcPts val="500"/>
              </a:spcBef>
              <a:buNone/>
            </a:pPr>
            <a:r>
              <a:rPr lang="en-US" sz="3200">
                <a:solidFill>
                  <a:srgbClr val="374151"/>
                </a:solidFill>
                <a:ea typeface="+mn-lt"/>
                <a:cs typeface="+mn-lt"/>
              </a:rPr>
              <a:t>Grant us the grace to open our hearts and reach out to others as a reflection of your love. May our words and actions be guided by compassion and empathy.</a:t>
            </a:r>
            <a:endParaRPr lang="en-US" sz="3200">
              <a:ea typeface="+mn-lt"/>
              <a:cs typeface="+mn-lt"/>
            </a:endParaRPr>
          </a:p>
          <a:p>
            <a:pPr marL="0" indent="0">
              <a:spcBef>
                <a:spcPts val="500"/>
              </a:spcBef>
              <a:buNone/>
            </a:pPr>
            <a:endParaRPr lang="en-US" sz="2400">
              <a:solidFill>
                <a:srgbClr val="374151"/>
              </a:solidFill>
              <a:latin typeface="Calibri"/>
              <a:ea typeface="+mn-lt"/>
              <a:cs typeface="+mn-lt"/>
            </a:endParaRPr>
          </a:p>
          <a:p>
            <a:pPr>
              <a:buNone/>
            </a:pPr>
            <a:endParaRPr lang="en-US" sz="3200">
              <a:solidFill>
                <a:srgbClr val="374151"/>
              </a:solidFill>
              <a:latin typeface="Calibri"/>
              <a:ea typeface="+mn-lt"/>
              <a:cs typeface="+mn-lt"/>
            </a:endParaRPr>
          </a:p>
          <a:p>
            <a:pPr marL="0" indent="0">
              <a:spcBef>
                <a:spcPts val="500"/>
              </a:spcBef>
              <a:buNone/>
            </a:pPr>
            <a:r>
              <a:rPr lang="en-US">
                <a:latin typeface="Modern Love"/>
                <a:ea typeface="+mn-lt"/>
                <a:cs typeface="+mn-lt"/>
              </a:rPr>
              <a:t>Amen</a:t>
            </a:r>
            <a:endParaRPr lang="en-US">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12th – 16th February</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Reaching Out</a:t>
            </a:r>
            <a:endParaRPr lang="en-US">
              <a:solidFill>
                <a:srgbClr val="000000"/>
              </a:solidFill>
              <a:cs typeface="Calibri"/>
            </a:endParaRPr>
          </a:p>
        </p:txBody>
      </p:sp>
      <p:pic>
        <p:nvPicPr>
          <p:cNvPr id="2" name="Picture 1" descr="Everlasting Life - Thomas Nelson Bibles | John 5:24">
            <a:extLst>
              <a:ext uri="{FF2B5EF4-FFF2-40B4-BE49-F238E27FC236}">
                <a16:creationId xmlns:a16="http://schemas.microsoft.com/office/drawing/2014/main" id="{C25AAF92-0E96-8E3A-16FA-E6D5FEE8B551}"/>
              </a:ext>
            </a:extLst>
          </p:cNvPr>
          <p:cNvPicPr>
            <a:picLocks noChangeAspect="1"/>
          </p:cNvPicPr>
          <p:nvPr/>
        </p:nvPicPr>
        <p:blipFill>
          <a:blip r:embed="rId2"/>
          <a:stretch>
            <a:fillRect/>
          </a:stretch>
        </p:blipFill>
        <p:spPr>
          <a:xfrm>
            <a:off x="3718" y="545929"/>
            <a:ext cx="12184564" cy="5561704"/>
          </a:xfrm>
          <a:prstGeom prst="rect">
            <a:avLst/>
          </a:prstGeom>
        </p:spPr>
      </p:pic>
    </p:spTree>
    <p:extLst>
      <p:ext uri="{BB962C8B-B14F-4D97-AF65-F5344CB8AC3E}">
        <p14:creationId xmlns:p14="http://schemas.microsoft.com/office/powerpoint/2010/main" val="1375681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5423E8-8074-4E0B-9962-E0F7BEA9D89E}">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E7DDC5-4947-4E72-8CD0-8C0758DFCE63}">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E7C1AA-04FE-4832-812B-1E3B4F326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Reaching Out</vt:lpstr>
      <vt:lpstr>A guide to reaching out </vt:lpstr>
      <vt:lpstr>Reaching out through notes of encouragement </vt:lpstr>
      <vt:lpstr>PowerPoint Presentation</vt:lpstr>
      <vt:lpstr>PowerPoint Presentation</vt:lpstr>
      <vt:lpstr>Reaching out to the sick and vulnerable</vt:lpstr>
      <vt:lpstr>PowerPoint Presentation</vt:lpstr>
      <vt:lpstr>PowerPoint Presentation</vt:lpstr>
      <vt:lpstr>PowerPoint Presentation</vt:lpstr>
      <vt:lpstr>PowerPoint Presentation</vt:lpstr>
      <vt:lpstr>PowerPoint Presentation</vt:lpstr>
      <vt:lpstr>PowerPoint Presentation</vt:lpstr>
      <vt:lpstr>Giving up or letting go?</vt:lpstr>
      <vt:lpstr>PowerPoint Presentation</vt:lpstr>
      <vt:lpstr>PowerPoint Presentation</vt:lpstr>
      <vt:lpstr>PowerPoint Presentation</vt:lpstr>
      <vt:lpstr>Be truly honest with yourself: If you saw someone ostracised from the rest of your peers, would you have the courage to go against the rest of the crowd and reach out to them?</vt:lpstr>
      <vt:lpstr>Following Jesus' Example</vt:lpstr>
      <vt:lpstr>PowerPoint Presentation</vt:lpstr>
      <vt:lpstr>PowerPoint Presentation</vt:lpstr>
      <vt:lpstr>Challenge: what will it take for you to be the one to reach out to the ostracised and marginalised members of society?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2024-02-06T10:10:23Z</dcterms:created>
  <dcterms:modified xsi:type="dcterms:W3CDTF">2024-02-06T16:16:40Z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