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87" r:id="rId4"/>
    <p:sldId id="285" r:id="rId5"/>
    <p:sldId id="257" r:id="rId6"/>
    <p:sldId id="258" r:id="rId7"/>
    <p:sldId id="259" r:id="rId8"/>
    <p:sldId id="260" r:id="rId9"/>
    <p:sldId id="261" r:id="rId10"/>
    <p:sldId id="262" r:id="rId11"/>
    <p:sldId id="267" r:id="rId12"/>
    <p:sldId id="268" r:id="rId13"/>
    <p:sldId id="266" r:id="rId14"/>
    <p:sldId id="265" r:id="rId15"/>
    <p:sldId id="269" r:id="rId16"/>
    <p:sldId id="270" r:id="rId17"/>
    <p:sldId id="271" r:id="rId18"/>
    <p:sldId id="272" r:id="rId19"/>
    <p:sldId id="273" r:id="rId20"/>
    <p:sldId id="274" r:id="rId21"/>
    <p:sldId id="275" r:id="rId22"/>
    <p:sldId id="277" r:id="rId23"/>
    <p:sldId id="276"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36705-12BB-8A4B-99EA-8E777FE9D222}" v="362" dt="2024-02-01T09:57:22.820"/>
    <p1510:client id="{2D87F4E5-97A2-F131-A9DB-DC91F3D9EC47}" v="772" dt="2024-02-01T12:21:18.666"/>
    <p1510:client id="{6DBE4081-45EC-E039-60C0-FB671F0B23FA}" v="31" dt="2024-02-01T10:12:19.622"/>
    <p1510:client id="{E7C76D80-F2E3-39A3-2266-009B748B826C}" v="58" dt="2024-02-01T13:46:57.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72ABC-41B1-481C-97DD-4150FBA4005D}"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F52A59C2-02DD-4EDE-9ED5-1105965D9B3C}">
      <dgm:prSet/>
      <dgm:spPr/>
      <dgm:t>
        <a:bodyPr/>
        <a:lstStyle/>
        <a:p>
          <a:r>
            <a:rPr lang="en-US"/>
            <a:t>Responsibility can manifest in various aspects of life, including at home, at social time and at school.</a:t>
          </a:r>
        </a:p>
      </dgm:t>
    </dgm:pt>
    <dgm:pt modelId="{5251A99D-DF96-4C16-972B-1F15AB4D9A0C}" type="parTrans" cxnId="{29910AD7-AB5C-4194-8132-05DB1F46D75A}">
      <dgm:prSet/>
      <dgm:spPr/>
      <dgm:t>
        <a:bodyPr/>
        <a:lstStyle/>
        <a:p>
          <a:endParaRPr lang="en-US"/>
        </a:p>
      </dgm:t>
    </dgm:pt>
    <dgm:pt modelId="{5AA8ED37-16B2-47B2-B902-89E4D0B4FBFB}" type="sibTrans" cxnId="{29910AD7-AB5C-4194-8132-05DB1F46D75A}">
      <dgm:prSet/>
      <dgm:spPr/>
      <dgm:t>
        <a:bodyPr/>
        <a:lstStyle/>
        <a:p>
          <a:endParaRPr lang="en-US"/>
        </a:p>
      </dgm:t>
    </dgm:pt>
    <dgm:pt modelId="{5531C968-D3A9-4A13-9FF9-FD2157CB1E6F}">
      <dgm:prSet/>
      <dgm:spPr/>
      <dgm:t>
        <a:bodyPr/>
        <a:lstStyle/>
        <a:p>
          <a:r>
            <a:rPr lang="en-US"/>
            <a:t>In personal life, it may involve taking care of oneself, making thoughtful choices, and being accountable for one's well-being. </a:t>
          </a:r>
        </a:p>
      </dgm:t>
    </dgm:pt>
    <dgm:pt modelId="{27C6E1C6-FF95-4450-B131-EAE22F1C2DB8}" type="parTrans" cxnId="{FE994477-26C5-4E55-A613-F4179FA115B1}">
      <dgm:prSet/>
      <dgm:spPr/>
      <dgm:t>
        <a:bodyPr/>
        <a:lstStyle/>
        <a:p>
          <a:endParaRPr lang="en-US"/>
        </a:p>
      </dgm:t>
    </dgm:pt>
    <dgm:pt modelId="{371444B5-EF58-41B2-867B-F8DB98C87FE5}" type="sibTrans" cxnId="{FE994477-26C5-4E55-A613-F4179FA115B1}">
      <dgm:prSet/>
      <dgm:spPr/>
      <dgm:t>
        <a:bodyPr/>
        <a:lstStyle/>
        <a:p>
          <a:endParaRPr lang="en-US"/>
        </a:p>
      </dgm:t>
    </dgm:pt>
    <dgm:pt modelId="{0B7A17C9-CF87-4F57-BA7D-56D262C13B01}">
      <dgm:prSet/>
      <dgm:spPr/>
      <dgm:t>
        <a:bodyPr/>
        <a:lstStyle/>
        <a:p>
          <a:r>
            <a:rPr lang="en-US"/>
            <a:t>At school, responsibility entails fulfilling school duties, meeting deadlines, and contributing to the overall success of a team.</a:t>
          </a:r>
        </a:p>
      </dgm:t>
    </dgm:pt>
    <dgm:pt modelId="{63746B3C-EFBC-4A48-B41A-D1A1FDFF87C3}" type="parTrans" cxnId="{014722BD-29D5-42EC-9E5F-5F0DC81AC718}">
      <dgm:prSet/>
      <dgm:spPr/>
      <dgm:t>
        <a:bodyPr/>
        <a:lstStyle/>
        <a:p>
          <a:endParaRPr lang="en-US"/>
        </a:p>
      </dgm:t>
    </dgm:pt>
    <dgm:pt modelId="{352C0AB2-60F1-4DC7-93A5-1C748C423E63}" type="sibTrans" cxnId="{014722BD-29D5-42EC-9E5F-5F0DC81AC718}">
      <dgm:prSet/>
      <dgm:spPr/>
      <dgm:t>
        <a:bodyPr/>
        <a:lstStyle/>
        <a:p>
          <a:endParaRPr lang="en-US"/>
        </a:p>
      </dgm:t>
    </dgm:pt>
    <dgm:pt modelId="{A8B79D3B-47D8-4E50-9E58-B80E2FF067D7}">
      <dgm:prSet/>
      <dgm:spPr/>
      <dgm:t>
        <a:bodyPr/>
        <a:lstStyle/>
        <a:p>
          <a:r>
            <a:rPr lang="en-US"/>
            <a:t>Social responsibility involves contributing positively to one's community and being aware of the impact of one's actions on others.</a:t>
          </a:r>
        </a:p>
      </dgm:t>
    </dgm:pt>
    <dgm:pt modelId="{D76D3D6F-5CD2-47F6-BE1F-F24C85835AF5}" type="parTrans" cxnId="{A61B8F83-B218-4766-8F45-5A1F280B7128}">
      <dgm:prSet/>
      <dgm:spPr/>
      <dgm:t>
        <a:bodyPr/>
        <a:lstStyle/>
        <a:p>
          <a:endParaRPr lang="en-US"/>
        </a:p>
      </dgm:t>
    </dgm:pt>
    <dgm:pt modelId="{349A1B68-BE04-4EA1-9A01-C78A3BF4137F}" type="sibTrans" cxnId="{A61B8F83-B218-4766-8F45-5A1F280B7128}">
      <dgm:prSet/>
      <dgm:spPr/>
      <dgm:t>
        <a:bodyPr/>
        <a:lstStyle/>
        <a:p>
          <a:endParaRPr lang="en-US"/>
        </a:p>
      </dgm:t>
    </dgm:pt>
    <dgm:pt modelId="{986E3FD5-A4A1-411A-93E9-F419EE9AF911}" type="pres">
      <dgm:prSet presAssocID="{4C272ABC-41B1-481C-97DD-4150FBA4005D}" presName="cycle" presStyleCnt="0">
        <dgm:presLayoutVars>
          <dgm:dir/>
          <dgm:resizeHandles val="exact"/>
        </dgm:presLayoutVars>
      </dgm:prSet>
      <dgm:spPr/>
    </dgm:pt>
    <dgm:pt modelId="{4A1FA3B0-3753-4337-8299-5CE77E15EDB4}" type="pres">
      <dgm:prSet presAssocID="{F52A59C2-02DD-4EDE-9ED5-1105965D9B3C}" presName="dummy" presStyleCnt="0"/>
      <dgm:spPr/>
    </dgm:pt>
    <dgm:pt modelId="{86DB05E2-E40C-43C5-85AE-4859563F66E4}" type="pres">
      <dgm:prSet presAssocID="{F52A59C2-02DD-4EDE-9ED5-1105965D9B3C}" presName="node" presStyleLbl="revTx" presStyleIdx="0" presStyleCnt="4">
        <dgm:presLayoutVars>
          <dgm:bulletEnabled val="1"/>
        </dgm:presLayoutVars>
      </dgm:prSet>
      <dgm:spPr/>
    </dgm:pt>
    <dgm:pt modelId="{BE465E13-E031-4115-9894-F7071FDF478A}" type="pres">
      <dgm:prSet presAssocID="{5AA8ED37-16B2-47B2-B902-89E4D0B4FBFB}" presName="sibTrans" presStyleLbl="node1" presStyleIdx="0" presStyleCnt="4"/>
      <dgm:spPr/>
    </dgm:pt>
    <dgm:pt modelId="{22BACB06-83FA-4F9A-A266-B6C89B99F3E9}" type="pres">
      <dgm:prSet presAssocID="{5531C968-D3A9-4A13-9FF9-FD2157CB1E6F}" presName="dummy" presStyleCnt="0"/>
      <dgm:spPr/>
    </dgm:pt>
    <dgm:pt modelId="{DA9778FA-2FD5-4B6B-8C92-DB2C25CD319A}" type="pres">
      <dgm:prSet presAssocID="{5531C968-D3A9-4A13-9FF9-FD2157CB1E6F}" presName="node" presStyleLbl="revTx" presStyleIdx="1" presStyleCnt="4">
        <dgm:presLayoutVars>
          <dgm:bulletEnabled val="1"/>
        </dgm:presLayoutVars>
      </dgm:prSet>
      <dgm:spPr/>
    </dgm:pt>
    <dgm:pt modelId="{9DF7AD11-31CC-43E0-8DE7-DA93979A8FC6}" type="pres">
      <dgm:prSet presAssocID="{371444B5-EF58-41B2-867B-F8DB98C87FE5}" presName="sibTrans" presStyleLbl="node1" presStyleIdx="1" presStyleCnt="4"/>
      <dgm:spPr/>
    </dgm:pt>
    <dgm:pt modelId="{CCD25CDF-DA6D-4DDC-8EBC-5C7C96ACB7E7}" type="pres">
      <dgm:prSet presAssocID="{0B7A17C9-CF87-4F57-BA7D-56D262C13B01}" presName="dummy" presStyleCnt="0"/>
      <dgm:spPr/>
    </dgm:pt>
    <dgm:pt modelId="{EA538BBE-A7F6-41A3-B6F1-3F8C666D5195}" type="pres">
      <dgm:prSet presAssocID="{0B7A17C9-CF87-4F57-BA7D-56D262C13B01}" presName="node" presStyleLbl="revTx" presStyleIdx="2" presStyleCnt="4">
        <dgm:presLayoutVars>
          <dgm:bulletEnabled val="1"/>
        </dgm:presLayoutVars>
      </dgm:prSet>
      <dgm:spPr/>
    </dgm:pt>
    <dgm:pt modelId="{044647B8-AB4C-4B72-9F24-DA56824C7D78}" type="pres">
      <dgm:prSet presAssocID="{352C0AB2-60F1-4DC7-93A5-1C748C423E63}" presName="sibTrans" presStyleLbl="node1" presStyleIdx="2" presStyleCnt="4"/>
      <dgm:spPr/>
    </dgm:pt>
    <dgm:pt modelId="{FE251975-8020-4CFC-9AC4-E1441250613C}" type="pres">
      <dgm:prSet presAssocID="{A8B79D3B-47D8-4E50-9E58-B80E2FF067D7}" presName="dummy" presStyleCnt="0"/>
      <dgm:spPr/>
    </dgm:pt>
    <dgm:pt modelId="{E6664A81-F75D-43D9-9400-1D19BB4CDABB}" type="pres">
      <dgm:prSet presAssocID="{A8B79D3B-47D8-4E50-9E58-B80E2FF067D7}" presName="node" presStyleLbl="revTx" presStyleIdx="3" presStyleCnt="4">
        <dgm:presLayoutVars>
          <dgm:bulletEnabled val="1"/>
        </dgm:presLayoutVars>
      </dgm:prSet>
      <dgm:spPr/>
    </dgm:pt>
    <dgm:pt modelId="{8479A7DD-FDAB-491E-BFE4-9B1930AAEFA0}" type="pres">
      <dgm:prSet presAssocID="{349A1B68-BE04-4EA1-9A01-C78A3BF4137F}" presName="sibTrans" presStyleLbl="node1" presStyleIdx="3" presStyleCnt="4"/>
      <dgm:spPr/>
    </dgm:pt>
  </dgm:ptLst>
  <dgm:cxnLst>
    <dgm:cxn modelId="{B4E6751B-73E3-479B-86FA-D286F9E17376}" type="presOf" srcId="{5AA8ED37-16B2-47B2-B902-89E4D0B4FBFB}" destId="{BE465E13-E031-4115-9894-F7071FDF478A}" srcOrd="0" destOrd="0" presId="urn:microsoft.com/office/officeart/2005/8/layout/cycle1"/>
    <dgm:cxn modelId="{EF0AE547-B7DB-4BCC-9ADF-9993531EAAEE}" type="presOf" srcId="{0B7A17C9-CF87-4F57-BA7D-56D262C13B01}" destId="{EA538BBE-A7F6-41A3-B6F1-3F8C666D5195}" srcOrd="0" destOrd="0" presId="urn:microsoft.com/office/officeart/2005/8/layout/cycle1"/>
    <dgm:cxn modelId="{FE994477-26C5-4E55-A613-F4179FA115B1}" srcId="{4C272ABC-41B1-481C-97DD-4150FBA4005D}" destId="{5531C968-D3A9-4A13-9FF9-FD2157CB1E6F}" srcOrd="1" destOrd="0" parTransId="{27C6E1C6-FF95-4450-B131-EAE22F1C2DB8}" sibTransId="{371444B5-EF58-41B2-867B-F8DB98C87FE5}"/>
    <dgm:cxn modelId="{696E377A-9364-4CCF-9900-1D584F31FCD2}" type="presOf" srcId="{352C0AB2-60F1-4DC7-93A5-1C748C423E63}" destId="{044647B8-AB4C-4B72-9F24-DA56824C7D78}" srcOrd="0" destOrd="0" presId="urn:microsoft.com/office/officeart/2005/8/layout/cycle1"/>
    <dgm:cxn modelId="{41ADE97A-70CA-489F-A3A8-7229C075A0FD}" type="presOf" srcId="{5531C968-D3A9-4A13-9FF9-FD2157CB1E6F}" destId="{DA9778FA-2FD5-4B6B-8C92-DB2C25CD319A}" srcOrd="0" destOrd="0" presId="urn:microsoft.com/office/officeart/2005/8/layout/cycle1"/>
    <dgm:cxn modelId="{A61B8F83-B218-4766-8F45-5A1F280B7128}" srcId="{4C272ABC-41B1-481C-97DD-4150FBA4005D}" destId="{A8B79D3B-47D8-4E50-9E58-B80E2FF067D7}" srcOrd="3" destOrd="0" parTransId="{D76D3D6F-5CD2-47F6-BE1F-F24C85835AF5}" sibTransId="{349A1B68-BE04-4EA1-9A01-C78A3BF4137F}"/>
    <dgm:cxn modelId="{014722BD-29D5-42EC-9E5F-5F0DC81AC718}" srcId="{4C272ABC-41B1-481C-97DD-4150FBA4005D}" destId="{0B7A17C9-CF87-4F57-BA7D-56D262C13B01}" srcOrd="2" destOrd="0" parTransId="{63746B3C-EFBC-4A48-B41A-D1A1FDFF87C3}" sibTransId="{352C0AB2-60F1-4DC7-93A5-1C748C423E63}"/>
    <dgm:cxn modelId="{24ADBBC4-4AC4-4654-BA13-8C37E35F06C2}" type="presOf" srcId="{349A1B68-BE04-4EA1-9A01-C78A3BF4137F}" destId="{8479A7DD-FDAB-491E-BFE4-9B1930AAEFA0}" srcOrd="0" destOrd="0" presId="urn:microsoft.com/office/officeart/2005/8/layout/cycle1"/>
    <dgm:cxn modelId="{45D006D7-7A8A-4031-94CA-AE5D12B6B3D9}" type="presOf" srcId="{371444B5-EF58-41B2-867B-F8DB98C87FE5}" destId="{9DF7AD11-31CC-43E0-8DE7-DA93979A8FC6}" srcOrd="0" destOrd="0" presId="urn:microsoft.com/office/officeart/2005/8/layout/cycle1"/>
    <dgm:cxn modelId="{29910AD7-AB5C-4194-8132-05DB1F46D75A}" srcId="{4C272ABC-41B1-481C-97DD-4150FBA4005D}" destId="{F52A59C2-02DD-4EDE-9ED5-1105965D9B3C}" srcOrd="0" destOrd="0" parTransId="{5251A99D-DF96-4C16-972B-1F15AB4D9A0C}" sibTransId="{5AA8ED37-16B2-47B2-B902-89E4D0B4FBFB}"/>
    <dgm:cxn modelId="{F190C8E6-151B-4978-AE02-ACEC4455B704}" type="presOf" srcId="{A8B79D3B-47D8-4E50-9E58-B80E2FF067D7}" destId="{E6664A81-F75D-43D9-9400-1D19BB4CDABB}" srcOrd="0" destOrd="0" presId="urn:microsoft.com/office/officeart/2005/8/layout/cycle1"/>
    <dgm:cxn modelId="{94DC3EEB-81DB-465B-8037-243161D44BDF}" type="presOf" srcId="{4C272ABC-41B1-481C-97DD-4150FBA4005D}" destId="{986E3FD5-A4A1-411A-93E9-F419EE9AF911}" srcOrd="0" destOrd="0" presId="urn:microsoft.com/office/officeart/2005/8/layout/cycle1"/>
    <dgm:cxn modelId="{4E5187F3-0A18-4C58-9C97-9F7103988A3D}" type="presOf" srcId="{F52A59C2-02DD-4EDE-9ED5-1105965D9B3C}" destId="{86DB05E2-E40C-43C5-85AE-4859563F66E4}" srcOrd="0" destOrd="0" presId="urn:microsoft.com/office/officeart/2005/8/layout/cycle1"/>
    <dgm:cxn modelId="{85B02802-71E5-43AC-AAE5-BA586C4A6473}" type="presParOf" srcId="{986E3FD5-A4A1-411A-93E9-F419EE9AF911}" destId="{4A1FA3B0-3753-4337-8299-5CE77E15EDB4}" srcOrd="0" destOrd="0" presId="urn:microsoft.com/office/officeart/2005/8/layout/cycle1"/>
    <dgm:cxn modelId="{33975BF9-EB9A-436D-A400-9639EDF54F52}" type="presParOf" srcId="{986E3FD5-A4A1-411A-93E9-F419EE9AF911}" destId="{86DB05E2-E40C-43C5-85AE-4859563F66E4}" srcOrd="1" destOrd="0" presId="urn:microsoft.com/office/officeart/2005/8/layout/cycle1"/>
    <dgm:cxn modelId="{375AF96D-E54B-4C2C-89F2-C3A3EEA2626E}" type="presParOf" srcId="{986E3FD5-A4A1-411A-93E9-F419EE9AF911}" destId="{BE465E13-E031-4115-9894-F7071FDF478A}" srcOrd="2" destOrd="0" presId="urn:microsoft.com/office/officeart/2005/8/layout/cycle1"/>
    <dgm:cxn modelId="{FF1069FB-1E51-4AFE-B929-C4292AFD07E6}" type="presParOf" srcId="{986E3FD5-A4A1-411A-93E9-F419EE9AF911}" destId="{22BACB06-83FA-4F9A-A266-B6C89B99F3E9}" srcOrd="3" destOrd="0" presId="urn:microsoft.com/office/officeart/2005/8/layout/cycle1"/>
    <dgm:cxn modelId="{67911456-8581-493F-B9CA-DE50C191DF5D}" type="presParOf" srcId="{986E3FD5-A4A1-411A-93E9-F419EE9AF911}" destId="{DA9778FA-2FD5-4B6B-8C92-DB2C25CD319A}" srcOrd="4" destOrd="0" presId="urn:microsoft.com/office/officeart/2005/8/layout/cycle1"/>
    <dgm:cxn modelId="{93777B59-BA05-4B3C-A33A-456B948BFAB9}" type="presParOf" srcId="{986E3FD5-A4A1-411A-93E9-F419EE9AF911}" destId="{9DF7AD11-31CC-43E0-8DE7-DA93979A8FC6}" srcOrd="5" destOrd="0" presId="urn:microsoft.com/office/officeart/2005/8/layout/cycle1"/>
    <dgm:cxn modelId="{C91EE354-567D-4114-8AC3-ACE00CD1EB26}" type="presParOf" srcId="{986E3FD5-A4A1-411A-93E9-F419EE9AF911}" destId="{CCD25CDF-DA6D-4DDC-8EBC-5C7C96ACB7E7}" srcOrd="6" destOrd="0" presId="urn:microsoft.com/office/officeart/2005/8/layout/cycle1"/>
    <dgm:cxn modelId="{34CFF03E-410D-4F37-828C-76818878D481}" type="presParOf" srcId="{986E3FD5-A4A1-411A-93E9-F419EE9AF911}" destId="{EA538BBE-A7F6-41A3-B6F1-3F8C666D5195}" srcOrd="7" destOrd="0" presId="urn:microsoft.com/office/officeart/2005/8/layout/cycle1"/>
    <dgm:cxn modelId="{5710977E-FFC0-45FD-B781-3347476FE570}" type="presParOf" srcId="{986E3FD5-A4A1-411A-93E9-F419EE9AF911}" destId="{044647B8-AB4C-4B72-9F24-DA56824C7D78}" srcOrd="8" destOrd="0" presId="urn:microsoft.com/office/officeart/2005/8/layout/cycle1"/>
    <dgm:cxn modelId="{5B6AF9E1-1788-45B4-93E3-F34A307017CE}" type="presParOf" srcId="{986E3FD5-A4A1-411A-93E9-F419EE9AF911}" destId="{FE251975-8020-4CFC-9AC4-E1441250613C}" srcOrd="9" destOrd="0" presId="urn:microsoft.com/office/officeart/2005/8/layout/cycle1"/>
    <dgm:cxn modelId="{421A1721-4876-4328-8BB5-A221C06A5F40}" type="presParOf" srcId="{986E3FD5-A4A1-411A-93E9-F419EE9AF911}" destId="{E6664A81-F75D-43D9-9400-1D19BB4CDABB}" srcOrd="10" destOrd="0" presId="urn:microsoft.com/office/officeart/2005/8/layout/cycle1"/>
    <dgm:cxn modelId="{9928C6C2-8621-49DE-8821-9A7AE7B5872E}" type="presParOf" srcId="{986E3FD5-A4A1-411A-93E9-F419EE9AF911}" destId="{8479A7DD-FDAB-491E-BFE4-9B1930AAEFA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B05E2-E40C-43C5-85AE-4859563F66E4}">
      <dsp:nvSpPr>
        <dsp:cNvPr id="0" name=""/>
        <dsp:cNvSpPr/>
      </dsp:nvSpPr>
      <dsp:spPr>
        <a:xfrm>
          <a:off x="3004700" y="95993"/>
          <a:ext cx="1541706" cy="154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Responsibility can manifest in various aspects of life, including at home, at social time and at school.</a:t>
          </a:r>
        </a:p>
      </dsp:txBody>
      <dsp:txXfrm>
        <a:off x="3004700" y="95993"/>
        <a:ext cx="1541706" cy="1541706"/>
      </dsp:txXfrm>
    </dsp:sp>
    <dsp:sp modelId="{BE465E13-E031-4115-9894-F7071FDF478A}">
      <dsp:nvSpPr>
        <dsp:cNvPr id="0" name=""/>
        <dsp:cNvSpPr/>
      </dsp:nvSpPr>
      <dsp:spPr>
        <a:xfrm>
          <a:off x="290090" y="-971"/>
          <a:ext cx="4353280" cy="4353280"/>
        </a:xfrm>
        <a:prstGeom prst="circularArrow">
          <a:avLst>
            <a:gd name="adj1" fmla="val 6906"/>
            <a:gd name="adj2" fmla="val 465656"/>
            <a:gd name="adj3" fmla="val 548135"/>
            <a:gd name="adj4" fmla="val 20586209"/>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9778FA-2FD5-4B6B-8C92-DB2C25CD319A}">
      <dsp:nvSpPr>
        <dsp:cNvPr id="0" name=""/>
        <dsp:cNvSpPr/>
      </dsp:nvSpPr>
      <dsp:spPr>
        <a:xfrm>
          <a:off x="3004700" y="2713638"/>
          <a:ext cx="1541706" cy="154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In personal life, it may involve taking care of oneself, making thoughtful choices, and being accountable for one's well-being. </a:t>
          </a:r>
        </a:p>
      </dsp:txBody>
      <dsp:txXfrm>
        <a:off x="3004700" y="2713638"/>
        <a:ext cx="1541706" cy="1541706"/>
      </dsp:txXfrm>
    </dsp:sp>
    <dsp:sp modelId="{9DF7AD11-31CC-43E0-8DE7-DA93979A8FC6}">
      <dsp:nvSpPr>
        <dsp:cNvPr id="0" name=""/>
        <dsp:cNvSpPr/>
      </dsp:nvSpPr>
      <dsp:spPr>
        <a:xfrm>
          <a:off x="290090" y="-971"/>
          <a:ext cx="4353280" cy="4353280"/>
        </a:xfrm>
        <a:prstGeom prst="circularArrow">
          <a:avLst>
            <a:gd name="adj1" fmla="val 6906"/>
            <a:gd name="adj2" fmla="val 465656"/>
            <a:gd name="adj3" fmla="val 5948135"/>
            <a:gd name="adj4" fmla="val 4386209"/>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38BBE-A7F6-41A3-B6F1-3F8C666D5195}">
      <dsp:nvSpPr>
        <dsp:cNvPr id="0" name=""/>
        <dsp:cNvSpPr/>
      </dsp:nvSpPr>
      <dsp:spPr>
        <a:xfrm>
          <a:off x="387055" y="2713638"/>
          <a:ext cx="1541706" cy="154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At school, responsibility entails fulfilling school duties, meeting deadlines, and contributing to the overall success of a team.</a:t>
          </a:r>
        </a:p>
      </dsp:txBody>
      <dsp:txXfrm>
        <a:off x="387055" y="2713638"/>
        <a:ext cx="1541706" cy="1541706"/>
      </dsp:txXfrm>
    </dsp:sp>
    <dsp:sp modelId="{044647B8-AB4C-4B72-9F24-DA56824C7D78}">
      <dsp:nvSpPr>
        <dsp:cNvPr id="0" name=""/>
        <dsp:cNvSpPr/>
      </dsp:nvSpPr>
      <dsp:spPr>
        <a:xfrm>
          <a:off x="290090" y="-971"/>
          <a:ext cx="4353280" cy="4353280"/>
        </a:xfrm>
        <a:prstGeom prst="circularArrow">
          <a:avLst>
            <a:gd name="adj1" fmla="val 6906"/>
            <a:gd name="adj2" fmla="val 465656"/>
            <a:gd name="adj3" fmla="val 11348135"/>
            <a:gd name="adj4" fmla="val 9786209"/>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664A81-F75D-43D9-9400-1D19BB4CDABB}">
      <dsp:nvSpPr>
        <dsp:cNvPr id="0" name=""/>
        <dsp:cNvSpPr/>
      </dsp:nvSpPr>
      <dsp:spPr>
        <a:xfrm>
          <a:off x="387055" y="95993"/>
          <a:ext cx="1541706" cy="154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Social responsibility involves contributing positively to one's community and being aware of the impact of one's actions on others.</a:t>
          </a:r>
        </a:p>
      </dsp:txBody>
      <dsp:txXfrm>
        <a:off x="387055" y="95993"/>
        <a:ext cx="1541706" cy="1541706"/>
      </dsp:txXfrm>
    </dsp:sp>
    <dsp:sp modelId="{8479A7DD-FDAB-491E-BFE4-9B1930AAEFA0}">
      <dsp:nvSpPr>
        <dsp:cNvPr id="0" name=""/>
        <dsp:cNvSpPr/>
      </dsp:nvSpPr>
      <dsp:spPr>
        <a:xfrm>
          <a:off x="290090" y="-971"/>
          <a:ext cx="4353280" cy="4353280"/>
        </a:xfrm>
        <a:prstGeom prst="circularArrow">
          <a:avLst>
            <a:gd name="adj1" fmla="val 6906"/>
            <a:gd name="adj2" fmla="val 465656"/>
            <a:gd name="adj3" fmla="val 16748135"/>
            <a:gd name="adj4" fmla="val 15186209"/>
            <a:gd name="adj5" fmla="val 805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10:10:28.057"/>
    </inkml:context>
    <inkml:brush xml:id="br0">
      <inkml:brushProperty name="width" value="0.1" units="cm"/>
      <inkml:brushProperty name="height" value="0.1" units="cm"/>
    </inkml:brush>
  </inkml:definitions>
  <inkml:trace contextRef="#ctx0" brushRef="#br0">22490 3768 16383 0 0,'0'0'0'0'0,"0"5"0"0"0,-1 11 0 0 0,1 8 0 0 0,-2 9 0 0 0,1 15 0 0 0,-1 3 0 0 0,0 4 0 0 0,0-4 0 0 0,0 0 0 0 0,1 2 0 0 0,-1-5 0 0 0,0-4 0 0 0,1-5 0 0 0,0-5 0 0 0,0-3 0 0 0,0-1 0 0 0,-1 8 0 0 0,1 3 0 0 0,-1 5 0 0 0,1-2 0 0 0,-1 3 0 0 0,0 3 0 0 0,1 2 0 0 0,-1 3 0 0 0,0-4 0 0 0,0 0 0 0 0,0 6 0 0 0,0 8 0 0 0,0-2 0 0 0,0-2 0 0 0,0-7 0 0 0,0-2 0 0 0,0 0 0 0 0,0-5 0 0 0,1 1 0 0 0,-1 6 0 0 0,0-1 0 0 0,0 0 0 0 0,0-3 0 0 0,1-2 0 0 0,-1 3 0 0 0,0-4 0 0 0,1 0 0 0 0,-1-2 0 0 0,0 0 0 0 0,1 3 0 0 0,-1-2 0 0 0,1 1 0 0 0,-1-3 0 0 0,1-3 0 0 0,-1 0 0 0 0,1-1 0 0 0,-1-2 0 0 0,1 1 0 0 0,0 0 0 0 0,-1 2 0 0 0,1 0 0 0 0,-1 8 0 0 0,0 4 0 0 0,0 0 0 0 0,1-1 0 0 0,-1 2 0 0 0,0 0 0 0 0,0 2 0 0 0,0 1 0 0 0,0 5 0 0 0,-1 3 0 0 0,1 4 0 0 0,-1 6 0 0 0,1-1 0 0 0,-1-2 0 0 0,1 0 0 0 0,-1 4 0 0 0,1-7 0 0 0,-1 0 0 0 0,1 3 0 0 0,0-6 0 0 0,-1 1 0 0 0,1 3 0 0 0,-1-5 0 0 0,1-4 0 0 0,0-3 0 0 0,0-5 0 0 0,1-3 0 0 0,-1-5 0 0 0,1-5 0 0 0,-1 1 0 0 0,1-2 0 0 0,0 2 0 0 0,-1 8 0 0 0,0 2 0 0 0,0 6 0 0 0,0 3 0 0 0,0-3 0 0 0,0-2 0 0 0,0 0 0 0 0,0-5 0 0 0,0 4 0 0 0,0 8 0 0 0,0 2 0 0 0,-1 11 0 0 0,1 7 0 0 0,-1-6 0 0 0,0-5 0 0 0,1-1 0 0 0,0-8 0 0 0,0-3 0 0 0,0-3 0 0 0,0-1 0 0 0,0 1 0 0 0,0 0 0 0 0,0 0 0 0 0,0 0 0 0 0,0 1 0 0 0,0-4 0 0 0,0-2 0 0 0,1 5 0 0 0,-1-2 0 0 0,0 5 0 0 0,0-3 0 0 0,0 4 0 0 0,-1 1 0 0 0,1-5 0 0 0,1-1 0 0 0,-1-2 0 0 0,0-4 0 0 0,0 0 0 0 0,0 5 0 0 0,0 9 0 0 0,0-2 0 0 0,0 4 0 0 0,-1 1 0 0 0,1-7 0 0 0,0-3 0 0 0,1-2 0 0 0,-1 0 0 0 0,0 6 0 0 0,-1 2 0 0 0,1 0 0 0 0,0 0 0 0 0,0 3 0 0 0,-1 1 0 0 0,1-7 0 0 0,1-7 0 0 0,-1-4 0 0 0,0 0 0 0 0,1-3 0 0 0,-1 1 0 0 0,0 6 0 0 0,0 0 0 0 0,0 11 0 0 0,0 13 0 0 0,-2 20 0 0 0,0 17 0 0 0,-1 38 0 0 0,-2 44 0 0 0,-1 47 0 0 0,-2 33 0 0 0,0 27 0 0 0,-1 8 0 0 0,0-9 0 0 0,2-22 0 0 0,0-34 0 0 0,2-38 0 0 0,1-40 0 0 0,1-38 0 0 0,2-32 0 0 0,0-17 0 0 0,1-17 0 0 0,0-15 0 0 0,1-10 0 0 0,0-7 0 0 0,0-9 0 0 0,0-2 0 0 0,0 29 0 0 0,-1 11 0 0 0,0 1 0 0 0,0-6 0 0 0,0-1 0 0 0,0-1 0 0 0,0-5 0 0 0,1-4 0 0 0,-1-6 0 0 0,1-4 0 0 0,0-3 0 0 0,0-2 0 0 0,0-1 0 0 0,0 10 0 0 0,-1 3 0 0 0,1-1 0 0 0,-1 3 0 0 0,1-1 0 0 0,0-3 0 0 0,-1-3 0 0 0,2-27 0 0 0,2-76 0 0 0,2-26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10:10:28.058"/>
    </inkml:context>
    <inkml:brush xml:id="br0">
      <inkml:brushProperty name="width" value="0.1" units="cm"/>
      <inkml:brushProperty name="height" value="0.1" units="cm"/>
    </inkml:brush>
  </inkml:definitions>
  <inkml:trace contextRef="#ctx0" brushRef="#br0">17539 7410 16383 0 0,'30'2'0'0'0,"24"1"0"0"0,33 1 0 0 0,16 2 0 0 0,6-1 0 0 0,-6 1 0 0 0,-6-1 0 0 0,-9-1 0 0 0,5 1 0 0 0,17 1 0 0 0,14 1 0 0 0,21 0 0 0 0,21 2 0 0 0,12 0 0 0 0,-15 0 0 0 0,-15-2 0 0 0,-12 1 0 0 0,-20-2 0 0 0,-20-1 0 0 0,-10-1 0 0 0,-12 0 0 0 0,-12-1 0 0 0,-2 0 0 0 0,3 1 0 0 0,-3-1 0 0 0,-3 0 0 0 0,-1 0 0 0 0,0 0 0 0 0,0 0 0 0 0,6 0 0 0 0,1 0 0 0 0,6 1 0 0 0,5 0 0 0 0,0 0 0 0 0,8 0 0 0 0,4 0 0 0 0,7 1 0 0 0,12 1 0 0 0,-1-1 0 0 0,1 1 0 0 0,7 0 0 0 0,5 0 0 0 0,1 0 0 0 0,-3 0 0 0 0,-3 0 0 0 0,-10-1 0 0 0,-12 0 0 0 0,-7-1 0 0 0,-3 0 0 0 0,-5 0 0 0 0,5 1 0 0 0,8-1 0 0 0,9 1 0 0 0,13 1 0 0 0,12 0 0 0 0,10 1 0 0 0,7 1 0 0 0,-5-1 0 0 0,-11-1 0 0 0,-16 0 0 0 0,-12-1 0 0 0,-12-1 0 0 0,-11 0 0 0 0,3 0 0 0 0,8 0 0 0 0,19 1 0 0 0,32 2 0 0 0,27 2 0 0 0,21 0 0 0 0,4 1 0 0 0,15 1 0 0 0,-12-1 0 0 0,-19-2 0 0 0,-23 0 0 0 0,-32-2 0 0 0,-25-1 0 0 0,-18-1 0 0 0,-7-1 0 0 0,5 1 0 0 0,20 1 0 0 0,25 1 0 0 0,22 1 0 0 0,17 1 0 0 0,7 0 0 0 0,-3 0 0 0 0,-15 0 0 0 0,-22-2 0 0 0,-16 0 0 0 0,-16-1 0 0 0,-14-2 0 0 0,-9 1 0 0 0,-2-1 0 0 0,-1 1 0 0 0,-2-1 0 0 0,-2 0 0 0 0,0 0 0 0 0,-6 0 0 0 0,-2-1 0 0 0,-5 1 0 0 0,0-1 0 0 0,-3 0 0 0 0,1 1 0 0 0,-2-1 0 0 0,1 0 0 0 0,4 1 0 0 0,8 0 0 0 0,15 0 0 0 0,15 2 0 0 0,12 0 0 0 0,1 0 0 0 0,-8 0 0 0 0,-4-1 0 0 0,-11 0 0 0 0,0 0 0 0 0,8 0 0 0 0,5 1 0 0 0,11 0 0 0 0,19 1 0 0 0,3 1 0 0 0,2-1 0 0 0,-6 0 0 0 0,-17-1 0 0 0,-22 0 0 0 0,21 0 0 0 0,33 2 0 0 0,38 2 0 0 0,16 0 0 0 0,6 1 0 0 0,-10 0 0 0 0,-31-2 0 0 0,-36-2 0 0 0,-8-1 0 0 0,-2 1 0 0 0,0 0 0 0 0,-6-1 0 0 0,-6 0 0 0 0,-14-1 0 0 0,-20-1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ddit.com/user/serenawilliams/comments/714c1b/letter_to_my_mo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vekindly.com/beyonce-and-jay-z-react-to-george-floyds-death/"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fQSnzrB5bso?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50,246 Responsibility Word Images, Stock Photos, 3D objects, &amp; Vectors |  Shutterstock">
            <a:extLst>
              <a:ext uri="{FF2B5EF4-FFF2-40B4-BE49-F238E27FC236}">
                <a16:creationId xmlns:a16="http://schemas.microsoft.com/office/drawing/2014/main" id="{00CD8092-958F-50BB-185C-3CD10FC94549}"/>
              </a:ext>
            </a:extLst>
          </p:cNvPr>
          <p:cNvPicPr>
            <a:picLocks noChangeAspect="1"/>
          </p:cNvPicPr>
          <p:nvPr/>
        </p:nvPicPr>
        <p:blipFill rotWithShape="1">
          <a:blip r:embed="rId2"/>
          <a:srcRect l="20" t="20299" r="-109" b="6849"/>
          <a:stretch/>
        </p:blipFill>
        <p:spPr>
          <a:xfrm>
            <a:off x="-610" y="10"/>
            <a:ext cx="12192135" cy="6855954"/>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7394" y="5868186"/>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solidFill>
                  <a:srgbClr val="FFFFFF"/>
                </a:solidFill>
                <a:ea typeface="Calibri"/>
                <a:cs typeface="Calibri"/>
              </a:rPr>
              <a:t>Thoughts and Prayers</a:t>
            </a:r>
          </a:p>
          <a:p>
            <a:r>
              <a:rPr lang="en-US" dirty="0">
                <a:solidFill>
                  <a:srgbClr val="FFFFFF"/>
                </a:solidFill>
                <a:ea typeface="Calibri"/>
                <a:cs typeface="Calibri"/>
              </a:rPr>
              <a:t>Monday 5th February – Friday 9th February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A317E3-CCF7-4D28-410E-57DE81B8036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97FB5D-2CE9-27C7-B11B-33F16E98F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50,246 Responsibility Word Images, Stock Photos, 3D objects, &amp; Vectors |  Shutterstock">
            <a:extLst>
              <a:ext uri="{FF2B5EF4-FFF2-40B4-BE49-F238E27FC236}">
                <a16:creationId xmlns:a16="http://schemas.microsoft.com/office/drawing/2014/main" id="{CF518D4F-0727-860E-6045-61615D49498C}"/>
              </a:ext>
            </a:extLst>
          </p:cNvPr>
          <p:cNvPicPr>
            <a:picLocks noChangeAspect="1"/>
          </p:cNvPicPr>
          <p:nvPr/>
        </p:nvPicPr>
        <p:blipFill rotWithShape="1">
          <a:blip r:embed="rId2"/>
          <a:srcRect l="20" t="20299" r="-109" b="6849"/>
          <a:stretch/>
        </p:blipFill>
        <p:spPr>
          <a:xfrm>
            <a:off x="-610" y="10"/>
            <a:ext cx="12192135" cy="6855954"/>
          </a:xfrm>
          <a:prstGeom prst="rect">
            <a:avLst/>
          </a:prstGeom>
        </p:spPr>
      </p:pic>
      <p:sp>
        <p:nvSpPr>
          <p:cNvPr id="11" name="Rectangle 10">
            <a:extLst>
              <a:ext uri="{FF2B5EF4-FFF2-40B4-BE49-F238E27FC236}">
                <a16:creationId xmlns:a16="http://schemas.microsoft.com/office/drawing/2014/main" id="{2D9A883E-EB03-95E2-EBE9-6E0256E3A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E9BC777-6ABD-5E91-8D55-4351FFD66AE8}"/>
              </a:ext>
            </a:extLst>
          </p:cNvPr>
          <p:cNvSpPr>
            <a:spLocks noGrp="1"/>
          </p:cNvSpPr>
          <p:nvPr>
            <p:ph type="subTitle" idx="1"/>
          </p:nvPr>
        </p:nvSpPr>
        <p:spPr>
          <a:xfrm>
            <a:off x="1067394" y="5868186"/>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solidFill>
                  <a:srgbClr val="FFFFFF"/>
                </a:solidFill>
                <a:ea typeface="Calibri"/>
                <a:cs typeface="Calibri"/>
              </a:rPr>
              <a:t>Thoughts and Prayers</a:t>
            </a:r>
          </a:p>
          <a:p>
            <a:r>
              <a:rPr lang="en-US" dirty="0">
                <a:solidFill>
                  <a:srgbClr val="FFFFFF"/>
                </a:solidFill>
                <a:ea typeface="Calibri"/>
                <a:cs typeface="Calibri"/>
              </a:rPr>
              <a:t>Monday 5th February – Friday 9th February </a:t>
            </a:r>
          </a:p>
        </p:txBody>
      </p:sp>
    </p:spTree>
    <p:extLst>
      <p:ext uri="{BB962C8B-B14F-4D97-AF65-F5344CB8AC3E}">
        <p14:creationId xmlns:p14="http://schemas.microsoft.com/office/powerpoint/2010/main" val="397054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Deciding When to See a Doctor - familydoctor.org">
            <a:extLst>
              <a:ext uri="{FF2B5EF4-FFF2-40B4-BE49-F238E27FC236}">
                <a16:creationId xmlns:a16="http://schemas.microsoft.com/office/drawing/2014/main" id="{7934F723-4CD2-D9DE-945F-E3E670412EDB}"/>
              </a:ext>
            </a:extLst>
          </p:cNvPr>
          <p:cNvPicPr>
            <a:picLocks noChangeAspect="1"/>
          </p:cNvPicPr>
          <p:nvPr/>
        </p:nvPicPr>
        <p:blipFill rotWithShape="1">
          <a:blip r:embed="rId2"/>
          <a:srcRect l="31698" r="9694" b="-3"/>
          <a:stretch/>
        </p:blipFill>
        <p:spPr>
          <a:xfrm>
            <a:off x="20" y="10"/>
            <a:ext cx="2970445" cy="3383269"/>
          </a:xfrm>
          <a:prstGeom prst="rect">
            <a:avLst/>
          </a:prstGeom>
        </p:spPr>
      </p:pic>
      <p:pic>
        <p:nvPicPr>
          <p:cNvPr id="8" name="Picture 7" descr="18 Fascinating Facts About Teacher - Facts.net">
            <a:extLst>
              <a:ext uri="{FF2B5EF4-FFF2-40B4-BE49-F238E27FC236}">
                <a16:creationId xmlns:a16="http://schemas.microsoft.com/office/drawing/2014/main" id="{CDBD8C3B-5192-1F29-1B23-A72494265767}"/>
              </a:ext>
            </a:extLst>
          </p:cNvPr>
          <p:cNvPicPr>
            <a:picLocks noChangeAspect="1"/>
          </p:cNvPicPr>
          <p:nvPr/>
        </p:nvPicPr>
        <p:blipFill rotWithShape="1">
          <a:blip r:embed="rId3"/>
          <a:srcRect l="43327" r="10579" b="1"/>
          <a:stretch/>
        </p:blipFill>
        <p:spPr>
          <a:xfrm>
            <a:off x="3072956" y="10"/>
            <a:ext cx="2970465" cy="3383268"/>
          </a:xfrm>
          <a:prstGeom prst="rect">
            <a:avLst/>
          </a:prstGeom>
        </p:spPr>
      </p:pic>
      <p:pic>
        <p:nvPicPr>
          <p:cNvPr id="5" name="Picture 4" descr="Who is Rishi Sunak? Everything you need to know about Britain’s next prime  minister">
            <a:extLst>
              <a:ext uri="{FF2B5EF4-FFF2-40B4-BE49-F238E27FC236}">
                <a16:creationId xmlns:a16="http://schemas.microsoft.com/office/drawing/2014/main" id="{2A8EB295-CEEC-F98F-EF22-3D01C6411772}"/>
              </a:ext>
            </a:extLst>
          </p:cNvPr>
          <p:cNvPicPr>
            <a:picLocks noChangeAspect="1"/>
          </p:cNvPicPr>
          <p:nvPr/>
        </p:nvPicPr>
        <p:blipFill rotWithShape="1">
          <a:blip r:embed="rId4"/>
          <a:srcRect l="29185" r="4939" b="4"/>
          <a:stretch/>
        </p:blipFill>
        <p:spPr>
          <a:xfrm>
            <a:off x="6145909" y="10"/>
            <a:ext cx="2971800" cy="3383268"/>
          </a:xfrm>
          <a:prstGeom prst="rect">
            <a:avLst/>
          </a:prstGeom>
        </p:spPr>
      </p:pic>
      <p:pic>
        <p:nvPicPr>
          <p:cNvPr id="6" name="Picture 5" descr="Where are the next Tom Cruises?': how the internet changed celebrity |  Culture | The Guardian">
            <a:extLst>
              <a:ext uri="{FF2B5EF4-FFF2-40B4-BE49-F238E27FC236}">
                <a16:creationId xmlns:a16="http://schemas.microsoft.com/office/drawing/2014/main" id="{44052A84-2650-DFAE-7411-EFF40FBE8712}"/>
              </a:ext>
            </a:extLst>
          </p:cNvPr>
          <p:cNvPicPr>
            <a:picLocks noChangeAspect="1"/>
          </p:cNvPicPr>
          <p:nvPr/>
        </p:nvPicPr>
        <p:blipFill rotWithShape="1">
          <a:blip r:embed="rId5"/>
          <a:srcRect l="7595" r="4565" b="-2"/>
          <a:stretch/>
        </p:blipFill>
        <p:spPr>
          <a:xfrm>
            <a:off x="9220200" y="10"/>
            <a:ext cx="2971800" cy="3383268"/>
          </a:xfrm>
          <a:prstGeom prst="rect">
            <a:avLst/>
          </a:prstGeom>
        </p:spPr>
      </p:pic>
      <p:pic>
        <p:nvPicPr>
          <p:cNvPr id="4" name="Content Placeholder 3" descr="Mohamed Salah">
            <a:extLst>
              <a:ext uri="{FF2B5EF4-FFF2-40B4-BE49-F238E27FC236}">
                <a16:creationId xmlns:a16="http://schemas.microsoft.com/office/drawing/2014/main" id="{DCDE0199-AAB8-28AD-2E86-6F8F4C65DEAA}"/>
              </a:ext>
            </a:extLst>
          </p:cNvPr>
          <p:cNvPicPr>
            <a:picLocks noChangeAspect="1"/>
          </p:cNvPicPr>
          <p:nvPr/>
        </p:nvPicPr>
        <p:blipFill rotWithShape="1">
          <a:blip r:embed="rId6"/>
          <a:srcRect r="1" b="15888"/>
          <a:stretch/>
        </p:blipFill>
        <p:spPr>
          <a:xfrm>
            <a:off x="-1018" y="3474720"/>
            <a:ext cx="6044438" cy="3383280"/>
          </a:xfrm>
          <a:prstGeom prst="rect">
            <a:avLst/>
          </a:prstGeom>
        </p:spPr>
      </p:pic>
      <p:sp>
        <p:nvSpPr>
          <p:cNvPr id="17" name="Rectangle 1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883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7F7F47-323B-F491-03D9-5E857A677704}"/>
              </a:ext>
            </a:extLst>
          </p:cNvPr>
          <p:cNvSpPr>
            <a:spLocks noGrp="1"/>
          </p:cNvSpPr>
          <p:nvPr>
            <p:ph type="title"/>
          </p:nvPr>
        </p:nvSpPr>
        <p:spPr>
          <a:xfrm>
            <a:off x="6491653" y="3799272"/>
            <a:ext cx="5193748" cy="637124"/>
          </a:xfrm>
        </p:spPr>
        <p:txBody>
          <a:bodyPr>
            <a:noAutofit/>
          </a:bodyPr>
          <a:lstStyle/>
          <a:p>
            <a:r>
              <a:rPr lang="en-US" sz="4800" u="sng" dirty="0">
                <a:solidFill>
                  <a:srgbClr val="FFFFFF"/>
                </a:solidFill>
                <a:latin typeface="Baguet Script"/>
                <a:ea typeface="Calibri Light"/>
                <a:cs typeface="Calibri Light"/>
              </a:rPr>
              <a:t>In Pairs</a:t>
            </a:r>
            <a:endParaRPr lang="en-US" sz="4800" u="sng" dirty="0">
              <a:solidFill>
                <a:srgbClr val="FFFFFF"/>
              </a:solidFill>
              <a:latin typeface="Baguet Script"/>
            </a:endParaRPr>
          </a:p>
        </p:txBody>
      </p:sp>
      <p:sp>
        <p:nvSpPr>
          <p:cNvPr id="12" name="Content Placeholder 11">
            <a:extLst>
              <a:ext uri="{FF2B5EF4-FFF2-40B4-BE49-F238E27FC236}">
                <a16:creationId xmlns:a16="http://schemas.microsoft.com/office/drawing/2014/main" id="{A13B999C-EB23-06C0-8E5F-AE268394F3A6}"/>
              </a:ext>
            </a:extLst>
          </p:cNvPr>
          <p:cNvSpPr>
            <a:spLocks noGrp="1"/>
          </p:cNvSpPr>
          <p:nvPr>
            <p:ph idx="1"/>
          </p:nvPr>
        </p:nvSpPr>
        <p:spPr>
          <a:xfrm>
            <a:off x="6427456" y="4802859"/>
            <a:ext cx="5366610" cy="1758732"/>
          </a:xfrm>
        </p:spPr>
        <p:txBody>
          <a:bodyPr vert="horz" lIns="91440" tIns="45720" rIns="91440" bIns="45720" rtlCol="0" anchor="t">
            <a:normAutofit/>
          </a:bodyPr>
          <a:lstStyle/>
          <a:p>
            <a:pPr marL="0" indent="0">
              <a:buNone/>
            </a:pPr>
            <a:r>
              <a:rPr lang="en-US" sz="4000" dirty="0">
                <a:solidFill>
                  <a:srgbClr val="FFFFFF"/>
                </a:solidFill>
                <a:ea typeface="Calibri" panose="020F0502020204030204"/>
                <a:cs typeface="Calibri" panose="020F0502020204030204"/>
              </a:rPr>
              <a:t>Discuss what </a:t>
            </a:r>
            <a:r>
              <a:rPr lang="en-US" sz="4000" u="sng" dirty="0">
                <a:solidFill>
                  <a:srgbClr val="FF0000"/>
                </a:solidFill>
                <a:ea typeface="Calibri" panose="020F0502020204030204"/>
                <a:cs typeface="Calibri" panose="020F0502020204030204"/>
              </a:rPr>
              <a:t>responsibilities</a:t>
            </a:r>
            <a:r>
              <a:rPr lang="en-US" sz="4000" dirty="0">
                <a:solidFill>
                  <a:srgbClr val="FFFFFF"/>
                </a:solidFill>
                <a:ea typeface="Calibri" panose="020F0502020204030204"/>
                <a:cs typeface="Calibri" panose="020F0502020204030204"/>
              </a:rPr>
              <a:t> these people have</a:t>
            </a:r>
          </a:p>
        </p:txBody>
      </p:sp>
    </p:spTree>
    <p:extLst>
      <p:ext uri="{BB962C8B-B14F-4D97-AF65-F5344CB8AC3E}">
        <p14:creationId xmlns:p14="http://schemas.microsoft.com/office/powerpoint/2010/main" val="259353576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3E3227-053F-BE53-E4C9-A684DD8DAC7D}"/>
              </a:ext>
            </a:extLst>
          </p:cNvPr>
          <p:cNvSpPr>
            <a:spLocks noGrp="1"/>
          </p:cNvSpPr>
          <p:nvPr>
            <p:ph type="title"/>
          </p:nvPr>
        </p:nvSpPr>
        <p:spPr>
          <a:xfrm>
            <a:off x="13571" y="129436"/>
            <a:ext cx="5618244" cy="1330839"/>
          </a:xfrm>
        </p:spPr>
        <p:txBody>
          <a:bodyPr>
            <a:normAutofit/>
          </a:bodyPr>
          <a:lstStyle/>
          <a:p>
            <a:r>
              <a:rPr lang="en-US" dirty="0">
                <a:latin typeface="Baguet Script"/>
                <a:ea typeface="Calibri Light"/>
                <a:cs typeface="Calibri Light"/>
              </a:rPr>
              <a:t>Celebrity Responsibility</a:t>
            </a:r>
            <a:endParaRPr lang="en-US" dirty="0">
              <a:latin typeface="Baguet Script"/>
            </a:endParaRPr>
          </a:p>
        </p:txBody>
      </p:sp>
      <p:sp>
        <p:nvSpPr>
          <p:cNvPr id="6" name="Content Placeholder 5">
            <a:extLst>
              <a:ext uri="{FF2B5EF4-FFF2-40B4-BE49-F238E27FC236}">
                <a16:creationId xmlns:a16="http://schemas.microsoft.com/office/drawing/2014/main" id="{D658210C-C216-F272-A7C3-BE79F8EEB1AC}"/>
              </a:ext>
            </a:extLst>
          </p:cNvPr>
          <p:cNvSpPr>
            <a:spLocks noGrp="1"/>
          </p:cNvSpPr>
          <p:nvPr>
            <p:ph idx="1"/>
          </p:nvPr>
        </p:nvSpPr>
        <p:spPr>
          <a:xfrm>
            <a:off x="89929" y="1254651"/>
            <a:ext cx="5880011" cy="5474337"/>
          </a:xfrm>
        </p:spPr>
        <p:txBody>
          <a:bodyPr vert="horz" lIns="91440" tIns="45720" rIns="91440" bIns="45720" rtlCol="0" anchor="t">
            <a:normAutofit fontScale="92500" lnSpcReduction="10000"/>
          </a:bodyPr>
          <a:lstStyle/>
          <a:p>
            <a:pPr marL="0" indent="0">
              <a:buNone/>
            </a:pPr>
            <a:br>
              <a:rPr lang="en-US" sz="500" dirty="0"/>
            </a:br>
            <a:r>
              <a:rPr lang="en-US" sz="2200" dirty="0">
                <a:solidFill>
                  <a:srgbClr val="7030A0"/>
                </a:solidFill>
                <a:ea typeface="+mn-lt"/>
                <a:cs typeface="+mn-lt"/>
              </a:rPr>
              <a:t>Reader 1:</a:t>
            </a:r>
            <a:r>
              <a:rPr lang="en-US" sz="1400" dirty="0">
                <a:ea typeface="+mn-lt"/>
                <a:cs typeface="+mn-lt"/>
              </a:rPr>
              <a:t> Famous people, especially those with a significant public platform, have a considerable influence on society. Using their platform for good can have several positive impacts</a:t>
            </a:r>
            <a:endParaRPr lang="en-US" sz="1400" dirty="0">
              <a:ea typeface="Calibri" panose="020F0502020204030204"/>
              <a:cs typeface="Calibri" panose="020F0502020204030204"/>
            </a:endParaRPr>
          </a:p>
          <a:p>
            <a:pPr marL="0" indent="0">
              <a:buNone/>
            </a:pPr>
            <a:r>
              <a:rPr lang="en-US" sz="1400" dirty="0">
                <a:ea typeface="+mn-lt"/>
                <a:cs typeface="+mn-lt"/>
              </a:rPr>
              <a:t>Celebrities can bring attention to important social, environmental, or humanitarian issues. Their influence can shine a spotlight on problems that might otherwise receive less attention. Famous individuals can leverage their platform to raise awareness about specific causes, encouraging public discourse and engagement. </a:t>
            </a:r>
            <a:endParaRPr lang="en-US" sz="1400" dirty="0">
              <a:ea typeface="Calibri" panose="020F0502020204030204"/>
              <a:cs typeface="Calibri" panose="020F0502020204030204"/>
            </a:endParaRPr>
          </a:p>
          <a:p>
            <a:pPr marL="0" indent="0">
              <a:buNone/>
            </a:pPr>
            <a:r>
              <a:rPr lang="en-US" sz="1400" dirty="0">
                <a:ea typeface="+mn-lt"/>
                <a:cs typeface="+mn-lt"/>
              </a:rPr>
              <a:t>Celebrities can inspire people to take action and get involved in charitable activities or social causes. Their influence can motivate individuals to contribute time, resources, or expertise to make a positive impact.</a:t>
            </a:r>
            <a:endParaRPr lang="en-US" sz="1400" dirty="0">
              <a:ea typeface="Calibri" panose="020F0502020204030204"/>
              <a:cs typeface="Calibri" panose="020F0502020204030204"/>
            </a:endParaRPr>
          </a:p>
          <a:p>
            <a:pPr marL="0" indent="0">
              <a:buNone/>
            </a:pPr>
            <a:r>
              <a:rPr lang="en-US" sz="1400" dirty="0">
                <a:ea typeface="+mn-lt"/>
                <a:cs typeface="+mn-lt"/>
              </a:rPr>
              <a:t>They can use their influence to promote diversity and inclusion, challenging stereotypes and advocating for equal opportunities. This can contribute to a more inclusive and tolerant society.</a:t>
            </a:r>
            <a:endParaRPr lang="en-US" sz="1400" dirty="0">
              <a:ea typeface="Calibri" panose="020F0502020204030204"/>
              <a:cs typeface="Calibri" panose="020F0502020204030204"/>
            </a:endParaRPr>
          </a:p>
          <a:p>
            <a:pPr marL="0" indent="0">
              <a:buNone/>
            </a:pPr>
            <a:endParaRPr lang="en-US" sz="1400" b="1" dirty="0">
              <a:ea typeface="Calibri"/>
              <a:cs typeface="Calibri"/>
            </a:endParaRPr>
          </a:p>
          <a:p>
            <a:pPr marL="0" indent="0">
              <a:buNone/>
            </a:pPr>
            <a:r>
              <a:rPr lang="en-US" sz="2200" dirty="0">
                <a:solidFill>
                  <a:srgbClr val="7030A0"/>
                </a:solidFill>
                <a:ea typeface="+mn-lt"/>
                <a:cs typeface="+mn-lt"/>
              </a:rPr>
              <a:t>Reader 2</a:t>
            </a:r>
            <a:r>
              <a:rPr lang="en-US" sz="1400" dirty="0">
                <a:ea typeface="+mn-lt"/>
                <a:cs typeface="+mn-lt"/>
              </a:rPr>
              <a:t>: Celebrities and famous people are often looked up to as role models. When they engage in positive behavior and support good causes, they set examples for their followers and the broader community.</a:t>
            </a:r>
          </a:p>
          <a:p>
            <a:pPr marL="0" indent="0">
              <a:buNone/>
            </a:pPr>
            <a:r>
              <a:rPr lang="en-US" sz="1400" dirty="0">
                <a:ea typeface="+mn-lt"/>
                <a:cs typeface="+mn-lt"/>
              </a:rPr>
              <a:t>Social media allows celebrities to directly connect with their audience. By sharing information, insights, and calls to action, they can mobilize a large number of people quickly and effectively.</a:t>
            </a:r>
            <a:endParaRPr lang="en-US" sz="1400" dirty="0">
              <a:ea typeface="Calibri" panose="020F0502020204030204"/>
              <a:cs typeface="Calibri" panose="020F0502020204030204"/>
            </a:endParaRPr>
          </a:p>
          <a:p>
            <a:pPr marL="0" indent="0">
              <a:buNone/>
            </a:pPr>
            <a:r>
              <a:rPr lang="en-US" sz="1400" dirty="0">
                <a:ea typeface="+mn-lt"/>
                <a:cs typeface="+mn-lt"/>
              </a:rPr>
              <a:t>Celebrities can use their influence to raise funds for charitable organizations, contributing to important causes and initiatives.</a:t>
            </a:r>
            <a:endParaRPr lang="en-US" sz="1400">
              <a:ea typeface="Calibri"/>
              <a:cs typeface="Calibri"/>
            </a:endParaRPr>
          </a:p>
          <a:p>
            <a:pPr marL="0" indent="0">
              <a:buNone/>
            </a:pPr>
            <a:r>
              <a:rPr lang="en-US" sz="1400" dirty="0">
                <a:ea typeface="+mn-lt"/>
                <a:cs typeface="+mn-lt"/>
              </a:rPr>
              <a:t>Their ability to reach and engage with a wide audience makes it important for them to use their platform responsibly. When famous people align their influence with positive values and causes, they contribute to a culture of social responsibility and inspire positive change on a broader scale.</a:t>
            </a:r>
            <a:endParaRPr lang="en-US" sz="1400" dirty="0">
              <a:ea typeface="Calibri" panose="020F0502020204030204"/>
              <a:cs typeface="Calibri" panose="020F0502020204030204"/>
            </a:endParaRPr>
          </a:p>
          <a:p>
            <a:endParaRPr lang="en-US" sz="800" dirty="0">
              <a:ea typeface="Calibri" panose="020F0502020204030204"/>
              <a:cs typeface="Calibri" panose="020F0502020204030204"/>
            </a:endParaRPr>
          </a:p>
        </p:txBody>
      </p:sp>
      <p:pic>
        <p:nvPicPr>
          <p:cNvPr id="8" name="Picture 7" descr="The 50 most influential people in Britain | British GQ">
            <a:extLst>
              <a:ext uri="{FF2B5EF4-FFF2-40B4-BE49-F238E27FC236}">
                <a16:creationId xmlns:a16="http://schemas.microsoft.com/office/drawing/2014/main" id="{167F2BCB-C171-B771-9981-ACB62D1003A7}"/>
              </a:ext>
            </a:extLst>
          </p:cNvPr>
          <p:cNvPicPr>
            <a:picLocks noChangeAspect="1"/>
          </p:cNvPicPr>
          <p:nvPr/>
        </p:nvPicPr>
        <p:blipFill>
          <a:blip r:embed="rId2"/>
          <a:stretch>
            <a:fillRect/>
          </a:stretch>
        </p:blipFill>
        <p:spPr>
          <a:xfrm>
            <a:off x="6040443" y="1381596"/>
            <a:ext cx="6155141" cy="4431701"/>
          </a:xfrm>
          <a:prstGeom prst="rect">
            <a:avLst/>
          </a:prstGeom>
        </p:spPr>
      </p:pic>
      <p:sp>
        <p:nvSpPr>
          <p:cNvPr id="3" name="TextBox 2">
            <a:extLst>
              <a:ext uri="{FF2B5EF4-FFF2-40B4-BE49-F238E27FC236}">
                <a16:creationId xmlns:a16="http://schemas.microsoft.com/office/drawing/2014/main" id="{CCB66544-1396-B76B-7C7B-D343639C55C4}"/>
              </a:ext>
            </a:extLst>
          </p:cNvPr>
          <p:cNvSpPr txBox="1"/>
          <p:nvPr/>
        </p:nvSpPr>
        <p:spPr>
          <a:xfrm>
            <a:off x="5764581" y="5287027"/>
            <a:ext cx="6422198" cy="1569660"/>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Here are a few examples of celebrities that have taken responsibility to use their platform to promote change</a:t>
            </a:r>
            <a:endParaRPr lang="en-US" b="1" dirty="0">
              <a:cs typeface="Calibri"/>
            </a:endParaRPr>
          </a:p>
          <a:p>
            <a:endParaRPr lang="en-US" sz="2400" b="1" dirty="0">
              <a:cs typeface="Calibri"/>
            </a:endParaRPr>
          </a:p>
        </p:txBody>
      </p:sp>
    </p:spTree>
    <p:extLst>
      <p:ext uri="{BB962C8B-B14F-4D97-AF65-F5344CB8AC3E}">
        <p14:creationId xmlns:p14="http://schemas.microsoft.com/office/powerpoint/2010/main" val="114334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2E4B2-E1A8-6E28-16C6-3F0DB989DEDC}"/>
              </a:ext>
            </a:extLst>
          </p:cNvPr>
          <p:cNvSpPr>
            <a:spLocks noGrp="1"/>
          </p:cNvSpPr>
          <p:nvPr>
            <p:ph type="title"/>
          </p:nvPr>
        </p:nvSpPr>
        <p:spPr>
          <a:xfrm>
            <a:off x="640080" y="64410"/>
            <a:ext cx="4368602" cy="1956841"/>
          </a:xfrm>
        </p:spPr>
        <p:txBody>
          <a:bodyPr anchor="b">
            <a:normAutofit/>
          </a:bodyPr>
          <a:lstStyle/>
          <a:p>
            <a:r>
              <a:rPr lang="en-US" sz="5400" dirty="0">
                <a:ea typeface="Calibri Light"/>
                <a:cs typeface="Calibri Light"/>
              </a:rPr>
              <a:t>Mo Salah</a:t>
            </a:r>
            <a:endParaRPr lang="en-US" sz="5400" dirty="0"/>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2948DC8E-F3E9-0EED-69F6-BB457D8E63A7}"/>
              </a:ext>
            </a:extLst>
          </p:cNvPr>
          <p:cNvSpPr>
            <a:spLocks noGrp="1"/>
          </p:cNvSpPr>
          <p:nvPr>
            <p:ph idx="1"/>
          </p:nvPr>
        </p:nvSpPr>
        <p:spPr>
          <a:xfrm>
            <a:off x="389559" y="2674570"/>
            <a:ext cx="4243589" cy="3320668"/>
          </a:xfrm>
        </p:spPr>
        <p:txBody>
          <a:bodyPr vert="horz" lIns="91440" tIns="45720" rIns="91440" bIns="45720" rtlCol="0" anchor="t">
            <a:normAutofit/>
          </a:bodyPr>
          <a:lstStyle/>
          <a:p>
            <a:pPr marL="0" indent="0" defTabSz="868680">
              <a:spcAft>
                <a:spcPts val="600"/>
              </a:spcAft>
              <a:buNone/>
            </a:pPr>
            <a:r>
              <a:rPr lang="en-US" sz="2200" kern="1200" dirty="0">
                <a:latin typeface="-apple-system"/>
                <a:ea typeface="+mn-ea"/>
                <a:cs typeface="+mn-cs"/>
              </a:rPr>
              <a:t>Mo Salah has become a global sensation in the world of football, captivating audiences with his impressive skills on and off the field. From humble beginnings to becoming one of the world’s most </a:t>
            </a:r>
            <a:r>
              <a:rPr lang="en-US" sz="2200" err="1">
                <a:latin typeface="-apple-system"/>
              </a:rPr>
              <a:t>recognisable</a:t>
            </a:r>
            <a:r>
              <a:rPr lang="en-US" sz="2200" kern="1200" dirty="0">
                <a:latin typeface="-apple-system"/>
                <a:ea typeface="+mn-ea"/>
                <a:cs typeface="+mn-cs"/>
              </a:rPr>
              <a:t> athletes, Mo Salah’s story is an inspiring tale of perseverance and hard work.</a:t>
            </a:r>
          </a:p>
          <a:p>
            <a:pPr marL="0" indent="0" defTabSz="868680">
              <a:spcAft>
                <a:spcPts val="600"/>
              </a:spcAft>
              <a:buNone/>
            </a:pPr>
            <a:endParaRPr lang="en-US" sz="2200" dirty="0">
              <a:latin typeface="-apple-system"/>
              <a:ea typeface="Calibri" panose="020F0502020204030204"/>
              <a:cs typeface="Calibri" panose="020F0502020204030204"/>
            </a:endParaRPr>
          </a:p>
        </p:txBody>
      </p:sp>
      <p:pic>
        <p:nvPicPr>
          <p:cNvPr id="4" name="Content Placeholder 3" descr="The King is back' - Mohamed Salah sparks frenzy from Liverpool fans as he  posts training picture | talkSPORT">
            <a:extLst>
              <a:ext uri="{FF2B5EF4-FFF2-40B4-BE49-F238E27FC236}">
                <a16:creationId xmlns:a16="http://schemas.microsoft.com/office/drawing/2014/main" id="{8BC7A5EB-CDA3-27E7-979C-C8EAC9DBDBBD}"/>
              </a:ext>
            </a:extLst>
          </p:cNvPr>
          <p:cNvPicPr>
            <a:picLocks noChangeAspect="1"/>
          </p:cNvPicPr>
          <p:nvPr/>
        </p:nvPicPr>
        <p:blipFill rotWithShape="1">
          <a:blip r:embed="rId2"/>
          <a:srcRect l="11008" r="1175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4">
            <a:extLst>
              <a:ext uri="{FF2B5EF4-FFF2-40B4-BE49-F238E27FC236}">
                <a16:creationId xmlns:a16="http://schemas.microsoft.com/office/drawing/2014/main" id="{6D6A217B-5381-EA73-0A95-A0E8FC0683AB}"/>
              </a:ext>
            </a:extLst>
          </p:cNvPr>
          <p:cNvSpPr txBox="1"/>
          <p:nvPr/>
        </p:nvSpPr>
        <p:spPr>
          <a:xfrm>
            <a:off x="-6270" y="5688888"/>
            <a:ext cx="12185385" cy="1169551"/>
          </a:xfrm>
          <a:prstGeom prst="rect">
            <a:avLst/>
          </a:prstGeom>
          <a:solidFill>
            <a:schemeClr val="accent2">
              <a:lumMod val="40000"/>
              <a:lumOff val="60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8680">
              <a:spcAft>
                <a:spcPts val="600"/>
              </a:spcAft>
            </a:pPr>
            <a:r>
              <a:rPr lang="en-US" sz="1700" kern="1200" dirty="0">
                <a:latin typeface="Calibri"/>
                <a:ea typeface="Calibri"/>
                <a:cs typeface="Calibri"/>
              </a:rPr>
              <a:t>Mo Salah has become a global sensation in the world of football, captivating audiences with his impressive skills on and off the field. From humble beginnings to becoming one of the world’s most recognizable athletes, Mo Salah’s story is an inspiring tale of perseverance and hard work.</a:t>
            </a:r>
            <a:r>
              <a:rPr lang="en-US" sz="1700" dirty="0">
                <a:latin typeface="Calibri"/>
                <a:ea typeface="+mn-lt"/>
                <a:cs typeface="+mn-lt"/>
              </a:rPr>
              <a:t> He has used his platform to bring </a:t>
            </a:r>
            <a:r>
              <a:rPr lang="en-US" dirty="0">
                <a:ea typeface="+mn-lt"/>
                <a:cs typeface="+mn-lt"/>
              </a:rPr>
              <a:t>attention to critical issues such as education, health care, and poverty alleviation, demonstrating that football can bring about meaningful change beyond the realm of sports.</a:t>
            </a:r>
            <a:endParaRPr lang="en-US" sz="1700" dirty="0">
              <a:ea typeface="Calibri" panose="020F0502020204030204"/>
              <a:cs typeface="Calibri" panose="020F0502020204030204"/>
            </a:endParaRPr>
          </a:p>
        </p:txBody>
      </p:sp>
    </p:spTree>
    <p:extLst>
      <p:ext uri="{BB962C8B-B14F-4D97-AF65-F5344CB8AC3E}">
        <p14:creationId xmlns:p14="http://schemas.microsoft.com/office/powerpoint/2010/main" val="152846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805D7-D198-D6AF-E6EA-D4D6A84CCFAD}"/>
              </a:ext>
            </a:extLst>
          </p:cNvPr>
          <p:cNvSpPr>
            <a:spLocks noGrp="1"/>
          </p:cNvSpPr>
          <p:nvPr>
            <p:ph type="title"/>
          </p:nvPr>
        </p:nvSpPr>
        <p:spPr>
          <a:xfrm>
            <a:off x="7320466" y="609600"/>
            <a:ext cx="4140014" cy="1330839"/>
          </a:xfrm>
        </p:spPr>
        <p:txBody>
          <a:bodyPr>
            <a:normAutofit/>
          </a:bodyPr>
          <a:lstStyle/>
          <a:p>
            <a:r>
              <a:rPr lang="en-US" b="1">
                <a:latin typeface="Baguet Script"/>
                <a:ea typeface="Calibri Light"/>
                <a:cs typeface="Calibri Light"/>
              </a:rPr>
              <a:t>Serena Williams</a:t>
            </a:r>
            <a:endParaRPr lang="en-US" b="1">
              <a:latin typeface="Baguet Script"/>
            </a:endParaRPr>
          </a:p>
        </p:txBody>
      </p:sp>
      <p:pic>
        <p:nvPicPr>
          <p:cNvPr id="8" name="Picture 7" descr="James Gilbert/Getty Images">
            <a:extLst>
              <a:ext uri="{FF2B5EF4-FFF2-40B4-BE49-F238E27FC236}">
                <a16:creationId xmlns:a16="http://schemas.microsoft.com/office/drawing/2014/main" id="{872E791C-ADEB-78CA-F378-4382CA94D396}"/>
              </a:ext>
            </a:extLst>
          </p:cNvPr>
          <p:cNvPicPr>
            <a:picLocks noChangeAspect="1"/>
          </p:cNvPicPr>
          <p:nvPr/>
        </p:nvPicPr>
        <p:blipFill rotWithShape="1">
          <a:blip r:embed="rId2"/>
          <a:srcRect l="28547" r="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6" name="Content Placeholder 5">
            <a:extLst>
              <a:ext uri="{FF2B5EF4-FFF2-40B4-BE49-F238E27FC236}">
                <a16:creationId xmlns:a16="http://schemas.microsoft.com/office/drawing/2014/main" id="{62427E41-3300-364F-D991-A96948595048}"/>
              </a:ext>
            </a:extLst>
          </p:cNvPr>
          <p:cNvSpPr>
            <a:spLocks noGrp="1"/>
          </p:cNvSpPr>
          <p:nvPr>
            <p:ph idx="1"/>
          </p:nvPr>
        </p:nvSpPr>
        <p:spPr>
          <a:xfrm>
            <a:off x="6895922" y="1856644"/>
            <a:ext cx="4989098" cy="3908586"/>
          </a:xfrm>
        </p:spPr>
        <p:txBody>
          <a:bodyPr vert="horz" lIns="91440" tIns="45720" rIns="91440" bIns="45720" rtlCol="0" anchor="t">
            <a:noAutofit/>
          </a:bodyPr>
          <a:lstStyle/>
          <a:p>
            <a:pPr marL="0" indent="0">
              <a:buNone/>
            </a:pPr>
            <a:endParaRPr lang="en-US" sz="1200" dirty="0">
              <a:ea typeface="Calibri" panose="020F0502020204030204"/>
              <a:cs typeface="Calibri" panose="020F0502020204030204"/>
            </a:endParaRPr>
          </a:p>
          <a:p>
            <a:pPr marL="0" indent="0">
              <a:buNone/>
            </a:pPr>
            <a:r>
              <a:rPr lang="en-US" sz="1200" dirty="0">
                <a:ea typeface="+mn-lt"/>
                <a:cs typeface="+mn-lt"/>
              </a:rPr>
              <a:t>In 2017, Serena Williams, now 40, wrote a letter to her mother, </a:t>
            </a:r>
            <a:r>
              <a:rPr lang="en-US" sz="1200" dirty="0" err="1">
                <a:ea typeface="+mn-lt"/>
                <a:cs typeface="+mn-lt"/>
              </a:rPr>
              <a:t>Oracene</a:t>
            </a:r>
            <a:r>
              <a:rPr lang="en-US" sz="1200" dirty="0">
                <a:ea typeface="+mn-lt"/>
                <a:cs typeface="+mn-lt"/>
              </a:rPr>
              <a:t> Price, and </a:t>
            </a:r>
            <a:r>
              <a:rPr lang="en-US" sz="1200" dirty="0">
                <a:ea typeface="+mn-lt"/>
                <a:cs typeface="+mn-lt"/>
                <a:hlinkClick r:id="rId3"/>
              </a:rPr>
              <a:t>shared it on Reddit</a:t>
            </a:r>
            <a:r>
              <a:rPr lang="en-US" sz="1200" dirty="0">
                <a:ea typeface="+mn-lt"/>
                <a:cs typeface="+mn-lt"/>
              </a:rPr>
              <a:t>. It was about the body shaming she dealt with throughout her career.</a:t>
            </a:r>
            <a:r>
              <a:rPr lang="en-US" sz="1600" dirty="0">
                <a:solidFill>
                  <a:srgbClr val="7030A0"/>
                </a:solidFill>
                <a:ea typeface="+mn-lt"/>
                <a:cs typeface="+mn-lt"/>
              </a:rPr>
              <a:t> "I've been called man because I appeared outwardly strong,"</a:t>
            </a:r>
            <a:r>
              <a:rPr lang="en-US" sz="1200" dirty="0">
                <a:ea typeface="+mn-lt"/>
                <a:cs typeface="+mn-lt"/>
              </a:rPr>
              <a:t> the 23-time Grand Slam tennis champion wrote. </a:t>
            </a:r>
            <a:endParaRPr lang="en-US" sz="1200" dirty="0">
              <a:ea typeface="Calibri" panose="020F0502020204030204"/>
              <a:cs typeface="Calibri" panose="020F0502020204030204"/>
            </a:endParaRPr>
          </a:p>
          <a:p>
            <a:pPr marL="0" indent="0">
              <a:buNone/>
            </a:pPr>
            <a:endParaRPr lang="en-US" sz="1200" dirty="0">
              <a:ea typeface="+mn-lt"/>
              <a:cs typeface="+mn-lt"/>
            </a:endParaRPr>
          </a:p>
          <a:p>
            <a:pPr marL="0" indent="0">
              <a:buNone/>
            </a:pPr>
            <a:r>
              <a:rPr lang="en-US" sz="1200" dirty="0">
                <a:ea typeface="+mn-lt"/>
                <a:cs typeface="+mn-lt"/>
              </a:rPr>
              <a:t>She rebuffed those who told her she belonged in men’s sports because she looks stronger than other women. </a:t>
            </a:r>
            <a:r>
              <a:rPr lang="en-US" sz="1600" dirty="0">
                <a:solidFill>
                  <a:srgbClr val="7030A0"/>
                </a:solidFill>
                <a:ea typeface="+mn-lt"/>
                <a:cs typeface="+mn-lt"/>
              </a:rPr>
              <a:t>"No, I just work hard, and I was born with this badass body and proud of it. ... I am proud we were able to show them what some women look like. We don't all look the same. We are curvy, strong, muscular, tall, small, just to name a few, and all the same: We are women and proud!"</a:t>
            </a:r>
            <a:endParaRPr lang="en-US" sz="1600">
              <a:solidFill>
                <a:srgbClr val="7030A0"/>
              </a:solidFill>
              <a:ea typeface="Calibri"/>
              <a:cs typeface="Calibri"/>
            </a:endParaRPr>
          </a:p>
          <a:p>
            <a:pPr marL="0" indent="0">
              <a:buNone/>
            </a:pPr>
            <a:endParaRPr lang="en-US" sz="1600" dirty="0">
              <a:solidFill>
                <a:srgbClr val="7030A0"/>
              </a:solidFill>
              <a:ea typeface="+mn-lt"/>
              <a:cs typeface="+mn-lt"/>
            </a:endParaRPr>
          </a:p>
          <a:p>
            <a:pPr marL="0" indent="0">
              <a:buNone/>
            </a:pPr>
            <a:r>
              <a:rPr lang="en-US" sz="1200" dirty="0">
                <a:ea typeface="+mn-lt"/>
                <a:cs typeface="+mn-lt"/>
              </a:rPr>
              <a:t>The message from Williams that bodies come in all shapes and sizes is simple, but clear </a:t>
            </a:r>
            <a:r>
              <a:rPr lang="en-US" sz="1600" dirty="0">
                <a:solidFill>
                  <a:srgbClr val="7030A0"/>
                </a:solidFill>
                <a:ea typeface="+mn-lt"/>
                <a:cs typeface="+mn-lt"/>
              </a:rPr>
              <a:t>"After decades of being taught that all bodies can and should be the same shape to be worthy, 'healthy,' or beautiful — especially women's bodies —  this message cannot be shouted enough."</a:t>
            </a:r>
            <a:endParaRPr lang="en-US" sz="1800" dirty="0">
              <a:solidFill>
                <a:srgbClr val="7030A0"/>
              </a:solidFill>
              <a:ea typeface="Calibri"/>
              <a:cs typeface="Calibri"/>
            </a:endParaRPr>
          </a:p>
          <a:p>
            <a:endParaRPr lang="en-US" sz="1100">
              <a:ea typeface="Calibri"/>
              <a:cs typeface="Calibri"/>
            </a:endParaRPr>
          </a:p>
        </p:txBody>
      </p:sp>
    </p:spTree>
    <p:extLst>
      <p:ext uri="{BB962C8B-B14F-4D97-AF65-F5344CB8AC3E}">
        <p14:creationId xmlns:p14="http://schemas.microsoft.com/office/powerpoint/2010/main" val="325933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e Remarkable Impact of Beyoncé on Music, Women, and Black Culture | by  Dr. Jason Campbell | Medium">
            <a:extLst>
              <a:ext uri="{FF2B5EF4-FFF2-40B4-BE49-F238E27FC236}">
                <a16:creationId xmlns:a16="http://schemas.microsoft.com/office/drawing/2014/main" id="{C0318217-0087-3980-81FE-2F1D3C71B626}"/>
              </a:ext>
            </a:extLst>
          </p:cNvPr>
          <p:cNvPicPr>
            <a:picLocks noChangeAspect="1"/>
          </p:cNvPicPr>
          <p:nvPr/>
        </p:nvPicPr>
        <p:blipFill rotWithShape="1">
          <a:blip r:embed="rId2"/>
          <a:srcRect l="20688"/>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862582-07BD-494C-06AB-4FA762A5B992}"/>
              </a:ext>
            </a:extLst>
          </p:cNvPr>
          <p:cNvSpPr>
            <a:spLocks noGrp="1"/>
          </p:cNvSpPr>
          <p:nvPr>
            <p:ph type="title"/>
          </p:nvPr>
        </p:nvSpPr>
        <p:spPr>
          <a:xfrm>
            <a:off x="7531610" y="365125"/>
            <a:ext cx="3822189" cy="1899912"/>
          </a:xfrm>
        </p:spPr>
        <p:txBody>
          <a:bodyPr>
            <a:normAutofit/>
          </a:bodyPr>
          <a:lstStyle/>
          <a:p>
            <a:r>
              <a:rPr lang="en-US" sz="4000" dirty="0">
                <a:cs typeface="Calibri Light"/>
              </a:rPr>
              <a:t>Beyonce Knowles</a:t>
            </a:r>
            <a:endParaRPr lang="en-US" sz="4000" dirty="0"/>
          </a:p>
        </p:txBody>
      </p:sp>
      <p:sp>
        <p:nvSpPr>
          <p:cNvPr id="8" name="Content Placeholder 7">
            <a:extLst>
              <a:ext uri="{FF2B5EF4-FFF2-40B4-BE49-F238E27FC236}">
                <a16:creationId xmlns:a16="http://schemas.microsoft.com/office/drawing/2014/main" id="{3A5F3871-C347-54C0-F55A-EE9C5E3D0F98}"/>
              </a:ext>
            </a:extLst>
          </p:cNvPr>
          <p:cNvSpPr>
            <a:spLocks noGrp="1"/>
          </p:cNvSpPr>
          <p:nvPr>
            <p:ph idx="1"/>
          </p:nvPr>
        </p:nvSpPr>
        <p:spPr>
          <a:xfrm>
            <a:off x="7333281" y="2214995"/>
            <a:ext cx="4396298" cy="3742762"/>
          </a:xfrm>
        </p:spPr>
        <p:txBody>
          <a:bodyPr vert="horz" lIns="91440" tIns="45720" rIns="91440" bIns="45720" rtlCol="0" anchor="t">
            <a:noAutofit/>
          </a:bodyPr>
          <a:lstStyle/>
          <a:p>
            <a:pPr marL="0" indent="0">
              <a:buNone/>
            </a:pPr>
            <a:r>
              <a:rPr lang="en-US" sz="1400" dirty="0">
                <a:solidFill>
                  <a:srgbClr val="515151"/>
                </a:solidFill>
                <a:ea typeface="+mn-lt"/>
                <a:cs typeface="+mn-lt"/>
              </a:rPr>
              <a:t>Beyoncé has millions of fans around the world, which makes it all the more impactful that she frequently uses her platform to speak out against systemic racism and promote social justice. In May 2020, the Texas native took to her Instagram to </a:t>
            </a:r>
            <a:r>
              <a:rPr lang="en-US" sz="1400" dirty="0">
                <a:solidFill>
                  <a:srgbClr val="DD9933"/>
                </a:solidFill>
                <a:ea typeface="+mn-lt"/>
                <a:cs typeface="+mn-lt"/>
                <a:hlinkClick r:id="rId3"/>
              </a:rPr>
              <a:t>speak out</a:t>
            </a:r>
            <a:r>
              <a:rPr lang="en-US" sz="1400" dirty="0">
                <a:solidFill>
                  <a:srgbClr val="515151"/>
                </a:solidFill>
                <a:ea typeface="+mn-lt"/>
                <a:cs typeface="+mn-lt"/>
              </a:rPr>
              <a:t> following the murder of George Floyd—an unarmed Black man who was killed by a white Minneapolis police officer.</a:t>
            </a:r>
            <a:endParaRPr lang="en-US" sz="1400" dirty="0">
              <a:cs typeface="Calibri" panose="020F0502020204030204"/>
            </a:endParaRPr>
          </a:p>
          <a:p>
            <a:pPr marL="0" indent="0">
              <a:buNone/>
            </a:pPr>
            <a:r>
              <a:rPr lang="en-US" sz="1800" dirty="0">
                <a:solidFill>
                  <a:srgbClr val="7030A0"/>
                </a:solidFill>
                <a:ea typeface="+mn-lt"/>
                <a:cs typeface="+mn-lt"/>
              </a:rPr>
              <a:t>“No more seeing people of color as less than human. We can no longer look away. George is all of our family in humanity. He’s our family because he’s a fellow American,”</a:t>
            </a:r>
            <a:endParaRPr lang="en-US" sz="1400" dirty="0">
              <a:solidFill>
                <a:srgbClr val="000000"/>
              </a:solidFill>
              <a:ea typeface="+mn-lt"/>
              <a:cs typeface="+mn-lt"/>
            </a:endParaRPr>
          </a:p>
          <a:p>
            <a:pPr marL="0" indent="0">
              <a:buNone/>
            </a:pPr>
            <a:r>
              <a:rPr lang="en-US" sz="1400" dirty="0">
                <a:solidFill>
                  <a:srgbClr val="515151"/>
                </a:solidFill>
                <a:ea typeface="+mn-lt"/>
                <a:cs typeface="+mn-lt"/>
              </a:rPr>
              <a:t> Beyoncé told her 200 million followers. She then called on them to sign a petition seeking justice for Floyd.</a:t>
            </a:r>
            <a:endParaRPr lang="en-US" sz="1400" dirty="0">
              <a:cs typeface="Calibri"/>
            </a:endParaRPr>
          </a:p>
          <a:p>
            <a:pPr marL="0" indent="0">
              <a:buNone/>
            </a:pPr>
            <a:endParaRPr lang="en-US" sz="1400" dirty="0">
              <a:solidFill>
                <a:srgbClr val="515151"/>
              </a:solidFill>
              <a:ea typeface="+mn-lt"/>
              <a:cs typeface="+mn-lt"/>
            </a:endParaRPr>
          </a:p>
          <a:p>
            <a:pPr marL="0" indent="0">
              <a:buNone/>
            </a:pPr>
            <a:r>
              <a:rPr lang="en-US" sz="1400" dirty="0">
                <a:solidFill>
                  <a:srgbClr val="515151"/>
                </a:solidFill>
                <a:ea typeface="+mn-lt"/>
                <a:cs typeface="+mn-lt"/>
              </a:rPr>
              <a:t>Beyoncé also encouraged her millions of fans to sign a petition asking for justice for Breonna Taylor—a Black woman who was shot and killed during a botched police raid while she slept in her own home in March 2020.</a:t>
            </a:r>
            <a:endParaRPr lang="en-US" sz="1400" dirty="0">
              <a:cs typeface="Calibri" panose="020F0502020204030204"/>
            </a:endParaRPr>
          </a:p>
          <a:p>
            <a:endParaRPr lang="en-US" sz="2000" dirty="0">
              <a:cs typeface="Calibri"/>
            </a:endParaRPr>
          </a:p>
        </p:txBody>
      </p:sp>
    </p:spTree>
    <p:extLst>
      <p:ext uri="{BB962C8B-B14F-4D97-AF65-F5344CB8AC3E}">
        <p14:creationId xmlns:p14="http://schemas.microsoft.com/office/powerpoint/2010/main" val="304838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7A080D-B74C-941D-E720-3F6CB4955B51}"/>
              </a:ext>
            </a:extLst>
          </p:cNvPr>
          <p:cNvSpPr>
            <a:spLocks noGrp="1"/>
          </p:cNvSpPr>
          <p:nvPr>
            <p:ph type="title"/>
          </p:nvPr>
        </p:nvSpPr>
        <p:spPr>
          <a:xfrm>
            <a:off x="641374" y="128601"/>
            <a:ext cx="4818888" cy="1481328"/>
          </a:xfrm>
        </p:spPr>
        <p:txBody>
          <a:bodyPr anchor="b">
            <a:normAutofit/>
          </a:bodyPr>
          <a:lstStyle/>
          <a:p>
            <a:r>
              <a:rPr lang="en-US" sz="5400" dirty="0">
                <a:cs typeface="Calibri Light"/>
              </a:rPr>
              <a:t>Let Us Pray</a:t>
            </a:r>
            <a:endParaRPr lang="en-US" sz="5400" dirty="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99B356-CF51-760F-9E66-DCBCA0AECFF8}"/>
              </a:ext>
            </a:extLst>
          </p:cNvPr>
          <p:cNvSpPr>
            <a:spLocks noGrp="1"/>
          </p:cNvSpPr>
          <p:nvPr>
            <p:ph idx="1"/>
          </p:nvPr>
        </p:nvSpPr>
        <p:spPr>
          <a:xfrm>
            <a:off x="171648" y="2431260"/>
            <a:ext cx="5445189" cy="3547872"/>
          </a:xfrm>
        </p:spPr>
        <p:txBody>
          <a:bodyPr vert="horz" lIns="91440" tIns="45720" rIns="91440" bIns="45720" rtlCol="0" anchor="t">
            <a:noAutofit/>
          </a:bodyPr>
          <a:lstStyle/>
          <a:p>
            <a:pPr marL="0" indent="0">
              <a:buNone/>
            </a:pPr>
            <a:r>
              <a:rPr lang="en-US" sz="1400" dirty="0">
                <a:latin typeface="Söhne"/>
                <a:ea typeface="Söhne"/>
                <a:cs typeface="Calibri"/>
              </a:rPr>
              <a:t>Lord,</a:t>
            </a:r>
            <a:endParaRPr lang="en-US" sz="1400" dirty="0">
              <a:latin typeface="Calibri" panose="020F0502020204030204"/>
              <a:ea typeface="Söhne"/>
              <a:cs typeface="Calibri"/>
            </a:endParaRPr>
          </a:p>
          <a:p>
            <a:pPr marL="0" indent="0">
              <a:buNone/>
            </a:pPr>
            <a:r>
              <a:rPr lang="en-US" sz="1400" dirty="0">
                <a:latin typeface="Söhne"/>
                <a:ea typeface="Söhne"/>
                <a:cs typeface="Söhne"/>
              </a:rPr>
              <a:t>Grant</a:t>
            </a:r>
            <a:r>
              <a:rPr lang="en-US" sz="1400" b="0" i="0" dirty="0">
                <a:latin typeface="Söhne"/>
                <a:ea typeface="Söhne"/>
                <a:cs typeface="Söhne"/>
              </a:rPr>
              <a:t> us the wisdom to recognize the power we hold, whether large or small, and inspire us to use it responsibly. May we, like shining lights in the darkness, illuminate the path of compassion, justice, and love for those around us.</a:t>
            </a:r>
            <a:endParaRPr lang="en-US" sz="1400">
              <a:cs typeface="Calibri"/>
            </a:endParaRPr>
          </a:p>
          <a:p>
            <a:pPr marL="0" indent="0">
              <a:buNone/>
            </a:pPr>
            <a:r>
              <a:rPr lang="en-US" sz="1400" b="0" i="0" dirty="0">
                <a:latin typeface="Söhne"/>
                <a:ea typeface="Söhne"/>
                <a:cs typeface="Söhne"/>
              </a:rPr>
              <a:t>We lift up those individuals, known and unknown, who dedicate their voices and actions to positive change. May their efforts be multiplied, and may their impact be felt far and wide. Strengthen their resolve, guide their decisions, and surround them with support as they work towards a better world.</a:t>
            </a:r>
          </a:p>
          <a:p>
            <a:pPr marL="0" indent="0">
              <a:buNone/>
            </a:pPr>
            <a:r>
              <a:rPr lang="en-US" sz="1400" b="0" i="0" dirty="0">
                <a:latin typeface="Söhne"/>
                <a:ea typeface="Söhne"/>
                <a:cs typeface="Söhne"/>
              </a:rPr>
              <a:t>Help us to understand that true change often requires collective efforts. May we unite across differences, embracing the diversity that makes us stronger together. In our pursuit of justice, equality, and kindness, may we find common ground and shared purpose.</a:t>
            </a:r>
          </a:p>
          <a:p>
            <a:pPr marL="0" indent="0">
              <a:buNone/>
            </a:pPr>
            <a:r>
              <a:rPr lang="en-US" sz="1400" b="0" i="0" dirty="0">
                <a:latin typeface="Söhne"/>
                <a:ea typeface="Söhne"/>
                <a:cs typeface="Söhne"/>
              </a:rPr>
              <a:t>In times of uncertainty, may we find strength in unity, hope in solidarity, and resilience in our shared humanity. Guide us in creating a world where love triumphs over hate, where justice prevails, and where each person is seen and valued.</a:t>
            </a:r>
          </a:p>
          <a:p>
            <a:pPr marL="0" indent="0">
              <a:buNone/>
            </a:pPr>
            <a:r>
              <a:rPr lang="en-US" sz="1400" b="0" i="0" dirty="0">
                <a:latin typeface="Söhne"/>
                <a:ea typeface="Söhne"/>
                <a:cs typeface="Söhne"/>
              </a:rPr>
              <a:t>Amen.</a:t>
            </a:r>
            <a:endParaRPr lang="en-US" sz="1100">
              <a:cs typeface="Calibri" panose="020F0502020204030204"/>
            </a:endParaRPr>
          </a:p>
        </p:txBody>
      </p:sp>
      <p:pic>
        <p:nvPicPr>
          <p:cNvPr id="4" name="Picture 3" descr="Catholic Prayers For Protection from Evil - Lay Cistercians">
            <a:extLst>
              <a:ext uri="{FF2B5EF4-FFF2-40B4-BE49-F238E27FC236}">
                <a16:creationId xmlns:a16="http://schemas.microsoft.com/office/drawing/2014/main" id="{DCD50B07-BBB5-4500-F585-FBF10DE39F8B}"/>
              </a:ext>
            </a:extLst>
          </p:cNvPr>
          <p:cNvPicPr>
            <a:picLocks noChangeAspect="1"/>
          </p:cNvPicPr>
          <p:nvPr/>
        </p:nvPicPr>
        <p:blipFill>
          <a:blip r:embed="rId2"/>
          <a:stretch>
            <a:fillRect/>
          </a:stretch>
        </p:blipFill>
        <p:spPr>
          <a:xfrm>
            <a:off x="6099048" y="1661659"/>
            <a:ext cx="5458968" cy="3534681"/>
          </a:xfrm>
          <a:prstGeom prst="rect">
            <a:avLst/>
          </a:prstGeom>
        </p:spPr>
      </p:pic>
    </p:spTree>
    <p:extLst>
      <p:ext uri="{BB962C8B-B14F-4D97-AF65-F5344CB8AC3E}">
        <p14:creationId xmlns:p14="http://schemas.microsoft.com/office/powerpoint/2010/main" val="320890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AE1F9F-C78E-1C04-C33B-C65A3EFC173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C538B3-EEB2-055A-8A16-AE7F4B083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50,246 Responsibility Word Images, Stock Photos, 3D objects, &amp; Vectors |  Shutterstock">
            <a:extLst>
              <a:ext uri="{FF2B5EF4-FFF2-40B4-BE49-F238E27FC236}">
                <a16:creationId xmlns:a16="http://schemas.microsoft.com/office/drawing/2014/main" id="{85E3626D-F86D-216B-9A80-A8ADD6450CF4}"/>
              </a:ext>
            </a:extLst>
          </p:cNvPr>
          <p:cNvPicPr>
            <a:picLocks noChangeAspect="1"/>
          </p:cNvPicPr>
          <p:nvPr/>
        </p:nvPicPr>
        <p:blipFill rotWithShape="1">
          <a:blip r:embed="rId2"/>
          <a:srcRect l="20" t="20299" r="-109" b="6849"/>
          <a:stretch/>
        </p:blipFill>
        <p:spPr>
          <a:xfrm>
            <a:off x="-610" y="10"/>
            <a:ext cx="12192135" cy="6855954"/>
          </a:xfrm>
          <a:prstGeom prst="rect">
            <a:avLst/>
          </a:prstGeom>
        </p:spPr>
      </p:pic>
      <p:sp>
        <p:nvSpPr>
          <p:cNvPr id="11" name="Rectangle 10">
            <a:extLst>
              <a:ext uri="{FF2B5EF4-FFF2-40B4-BE49-F238E27FC236}">
                <a16:creationId xmlns:a16="http://schemas.microsoft.com/office/drawing/2014/main" id="{D2EC4373-F496-0398-7D13-DFDA3620B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B2F3190-03D3-3BBF-B53D-EF0705644C88}"/>
              </a:ext>
            </a:extLst>
          </p:cNvPr>
          <p:cNvSpPr>
            <a:spLocks noGrp="1"/>
          </p:cNvSpPr>
          <p:nvPr>
            <p:ph type="subTitle" idx="1"/>
          </p:nvPr>
        </p:nvSpPr>
        <p:spPr>
          <a:xfrm>
            <a:off x="1067394" y="5868186"/>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solidFill>
                  <a:srgbClr val="FFFFFF"/>
                </a:solidFill>
                <a:ea typeface="Calibri"/>
                <a:cs typeface="Calibri"/>
              </a:rPr>
              <a:t>Thoughts and Prayers</a:t>
            </a:r>
          </a:p>
          <a:p>
            <a:r>
              <a:rPr lang="en-US" dirty="0">
                <a:solidFill>
                  <a:srgbClr val="FFFFFF"/>
                </a:solidFill>
                <a:ea typeface="Calibri"/>
                <a:cs typeface="Calibri"/>
              </a:rPr>
              <a:t>Monday 5th February – Friday 9th February </a:t>
            </a:r>
          </a:p>
        </p:txBody>
      </p:sp>
    </p:spTree>
    <p:extLst>
      <p:ext uri="{BB962C8B-B14F-4D97-AF65-F5344CB8AC3E}">
        <p14:creationId xmlns:p14="http://schemas.microsoft.com/office/powerpoint/2010/main" val="47147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DE1F4-24C9-19FF-0507-87AE60B51719}"/>
              </a:ext>
            </a:extLst>
          </p:cNvPr>
          <p:cNvSpPr>
            <a:spLocks noGrp="1"/>
          </p:cNvSpPr>
          <p:nvPr>
            <p:ph type="title"/>
          </p:nvPr>
        </p:nvSpPr>
        <p:spPr>
          <a:xfrm>
            <a:off x="630936" y="640080"/>
            <a:ext cx="4818888" cy="1481328"/>
          </a:xfrm>
        </p:spPr>
        <p:txBody>
          <a:bodyPr anchor="b">
            <a:normAutofit fontScale="90000"/>
          </a:bodyPr>
          <a:lstStyle/>
          <a:p>
            <a:r>
              <a:rPr lang="en-US" sz="5400" dirty="0">
                <a:cs typeface="Calibri Light"/>
              </a:rPr>
              <a:t>Our scripture this week</a:t>
            </a:r>
            <a:endParaRPr lang="en-US" sz="5400" dirty="0"/>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481AE94-06C4-3608-6F33-4877EBF39D9B}"/>
              </a:ext>
            </a:extLst>
          </p:cNvPr>
          <p:cNvSpPr>
            <a:spLocks noGrp="1"/>
          </p:cNvSpPr>
          <p:nvPr>
            <p:ph idx="1"/>
          </p:nvPr>
        </p:nvSpPr>
        <p:spPr>
          <a:xfrm>
            <a:off x="630936" y="2660904"/>
            <a:ext cx="4818888" cy="3547872"/>
          </a:xfrm>
        </p:spPr>
        <p:txBody>
          <a:bodyPr anchor="t">
            <a:normAutofit fontScale="55000" lnSpcReduction="20000"/>
          </a:bodyPr>
          <a:lstStyle/>
          <a:p>
            <a:pPr marL="0" indent="0">
              <a:buNone/>
            </a:pPr>
            <a:r>
              <a:rPr lang="en-US" b="0" i="0" dirty="0">
                <a:solidFill>
                  <a:srgbClr val="374151"/>
                </a:solidFill>
                <a:latin typeface="Söhne"/>
                <a:ea typeface="Söhne"/>
                <a:cs typeface="Söhne"/>
              </a:rPr>
              <a:t>The passage 1 Corinthians 9:16-19, 22-23 is about the apostle Paul's perspective on his ministry and mission to spread the gospel.</a:t>
            </a:r>
            <a:endParaRPr lang="en-US" sz="2200" dirty="0">
              <a:solidFill>
                <a:srgbClr val="000000"/>
              </a:solidFill>
              <a:latin typeface="Calibri" panose="020F0502020204030204"/>
              <a:ea typeface="Söhne"/>
              <a:cs typeface="Calibri" panose="020F0502020204030204"/>
            </a:endParaRPr>
          </a:p>
          <a:p>
            <a:pPr marL="0" indent="0">
              <a:buNone/>
            </a:pPr>
            <a:r>
              <a:rPr lang="en-US" dirty="0">
                <a:solidFill>
                  <a:srgbClr val="374151"/>
                </a:solidFill>
                <a:latin typeface="Söhne"/>
                <a:ea typeface="Söhne"/>
                <a:cs typeface="Söhne"/>
              </a:rPr>
              <a:t> </a:t>
            </a:r>
            <a:r>
              <a:rPr lang="en-US" b="0" i="0" dirty="0">
                <a:solidFill>
                  <a:srgbClr val="374151"/>
                </a:solidFill>
                <a:latin typeface="Söhne"/>
                <a:ea typeface="Söhne"/>
                <a:cs typeface="Söhne"/>
              </a:rPr>
              <a:t>Paul </a:t>
            </a:r>
            <a:r>
              <a:rPr lang="en-US" dirty="0" err="1">
                <a:solidFill>
                  <a:srgbClr val="374151"/>
                </a:solidFill>
                <a:latin typeface="Söhne"/>
                <a:ea typeface="Söhne"/>
                <a:cs typeface="Söhne"/>
              </a:rPr>
              <a:t>emphasises</a:t>
            </a:r>
            <a:r>
              <a:rPr lang="en-US" b="0" i="0" dirty="0">
                <a:solidFill>
                  <a:srgbClr val="374151"/>
                </a:solidFill>
                <a:latin typeface="Söhne"/>
                <a:ea typeface="Söhne"/>
                <a:cs typeface="Söhne"/>
              </a:rPr>
              <a:t> his deep sense of calling and obligation to share the message of Christ with others.</a:t>
            </a:r>
            <a:endParaRPr lang="en-US" sz="2200" dirty="0">
              <a:solidFill>
                <a:srgbClr val="000000"/>
              </a:solidFill>
              <a:latin typeface="Calibri" panose="020F0502020204030204"/>
              <a:ea typeface="Söhne"/>
              <a:cs typeface="Calibri" panose="020F0502020204030204"/>
            </a:endParaRPr>
          </a:p>
          <a:p>
            <a:pPr marL="0" indent="0">
              <a:buNone/>
            </a:pPr>
            <a:r>
              <a:rPr lang="en-US" b="0" i="0" dirty="0">
                <a:solidFill>
                  <a:srgbClr val="374151"/>
                </a:solidFill>
                <a:latin typeface="Söhne"/>
                <a:ea typeface="Söhne"/>
                <a:cs typeface="Söhne"/>
              </a:rPr>
              <a:t>He expresses a willingness to adapt his approach and style in order to effectively reach different groups of people.</a:t>
            </a:r>
            <a:endParaRPr lang="en-US" sz="2200" dirty="0">
              <a:solidFill>
                <a:srgbClr val="000000"/>
              </a:solidFill>
              <a:latin typeface="Calibri" panose="020F0502020204030204"/>
              <a:ea typeface="Söhne"/>
              <a:cs typeface="Calibri" panose="020F0502020204030204"/>
            </a:endParaRPr>
          </a:p>
          <a:p>
            <a:pPr marL="0" indent="0">
              <a:buNone/>
            </a:pPr>
            <a:r>
              <a:rPr lang="en-US" dirty="0">
                <a:solidFill>
                  <a:srgbClr val="374151"/>
                </a:solidFill>
                <a:latin typeface="Söhne"/>
                <a:ea typeface="Söhne"/>
                <a:cs typeface="Söhne"/>
              </a:rPr>
              <a:t> </a:t>
            </a:r>
            <a:r>
              <a:rPr lang="en-US" b="0" i="0" dirty="0">
                <a:solidFill>
                  <a:srgbClr val="374151"/>
                </a:solidFill>
                <a:latin typeface="Söhne"/>
                <a:ea typeface="Söhne"/>
                <a:cs typeface="Söhne"/>
              </a:rPr>
              <a:t>The passage highlights his commitment to becoming all things to all people, not compromising the core message but being flexible in his methods to connect with diverse audiences.</a:t>
            </a:r>
            <a:endParaRPr lang="en-US" sz="2200" dirty="0">
              <a:solidFill>
                <a:srgbClr val="000000"/>
              </a:solidFill>
              <a:latin typeface="Calibri" panose="020F0502020204030204"/>
              <a:ea typeface="Söhne"/>
              <a:cs typeface="Calibri" panose="020F0502020204030204"/>
            </a:endParaRPr>
          </a:p>
          <a:p>
            <a:pPr marL="0" indent="0">
              <a:buNone/>
            </a:pPr>
            <a:r>
              <a:rPr lang="en-US" dirty="0">
                <a:solidFill>
                  <a:srgbClr val="374151"/>
                </a:solidFill>
                <a:latin typeface="Söhne"/>
                <a:ea typeface="Söhne"/>
                <a:cs typeface="Söhne"/>
              </a:rPr>
              <a:t> </a:t>
            </a:r>
            <a:r>
              <a:rPr lang="en-US" b="0" i="0" dirty="0">
                <a:solidFill>
                  <a:srgbClr val="374151"/>
                </a:solidFill>
                <a:latin typeface="Söhne"/>
                <a:ea typeface="Söhne"/>
                <a:cs typeface="Söhne"/>
              </a:rPr>
              <a:t>Ultimately, the overarching goal is to win people to Christ, and Paul demonstrates a selfless and adaptable approach in fulfilling this mission.</a:t>
            </a:r>
            <a:endParaRPr lang="en-US" sz="2200">
              <a:cs typeface="Calibri" panose="020F0502020204030204"/>
            </a:endParaRPr>
          </a:p>
        </p:txBody>
      </p:sp>
      <p:pic>
        <p:nvPicPr>
          <p:cNvPr id="4" name="Content Placeholder 3" descr="Paul | early and medieval christian heresy">
            <a:extLst>
              <a:ext uri="{FF2B5EF4-FFF2-40B4-BE49-F238E27FC236}">
                <a16:creationId xmlns:a16="http://schemas.microsoft.com/office/drawing/2014/main" id="{0CD1C58E-0EFF-010A-C887-E7B80E649722}"/>
              </a:ext>
            </a:extLst>
          </p:cNvPr>
          <p:cNvPicPr>
            <a:picLocks noChangeAspect="1"/>
          </p:cNvPicPr>
          <p:nvPr/>
        </p:nvPicPr>
        <p:blipFill>
          <a:blip r:embed="rId2"/>
          <a:stretch>
            <a:fillRect/>
          </a:stretch>
        </p:blipFill>
        <p:spPr>
          <a:xfrm>
            <a:off x="6499784" y="640080"/>
            <a:ext cx="4657496" cy="5577840"/>
          </a:xfrm>
          <a:prstGeom prst="rect">
            <a:avLst/>
          </a:prstGeom>
        </p:spPr>
      </p:pic>
    </p:spTree>
    <p:extLst>
      <p:ext uri="{BB962C8B-B14F-4D97-AF65-F5344CB8AC3E}">
        <p14:creationId xmlns:p14="http://schemas.microsoft.com/office/powerpoint/2010/main" val="155991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reate a Culture of Responsibility | Inc.com">
            <a:extLst>
              <a:ext uri="{FF2B5EF4-FFF2-40B4-BE49-F238E27FC236}">
                <a16:creationId xmlns:a16="http://schemas.microsoft.com/office/drawing/2014/main" id="{05BBB3D1-F86A-45EC-F4FC-5107235C1944}"/>
              </a:ext>
            </a:extLst>
          </p:cNvPr>
          <p:cNvPicPr>
            <a:picLocks noChangeAspect="1"/>
          </p:cNvPicPr>
          <p:nvPr/>
        </p:nvPicPr>
        <p:blipFill rotWithShape="1">
          <a:blip r:embed="rId2"/>
          <a:srcRect l="20688"/>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296F59-1D99-2242-6899-C08857B1390E}"/>
              </a:ext>
            </a:extLst>
          </p:cNvPr>
          <p:cNvSpPr>
            <a:spLocks noGrp="1"/>
          </p:cNvSpPr>
          <p:nvPr>
            <p:ph type="title"/>
          </p:nvPr>
        </p:nvSpPr>
        <p:spPr>
          <a:xfrm>
            <a:off x="7041008" y="156358"/>
            <a:ext cx="4803394" cy="1899912"/>
          </a:xfrm>
        </p:spPr>
        <p:txBody>
          <a:bodyPr>
            <a:normAutofit/>
          </a:bodyPr>
          <a:lstStyle/>
          <a:p>
            <a:r>
              <a:rPr lang="en-US" sz="4000" dirty="0">
                <a:latin typeface="Baguet Script"/>
                <a:cs typeface="Calibri Light"/>
              </a:rPr>
              <a:t>What responsibility has God given you?</a:t>
            </a:r>
            <a:endParaRPr lang="en-US" sz="4000" dirty="0">
              <a:latin typeface="Baguet Script"/>
            </a:endParaRPr>
          </a:p>
        </p:txBody>
      </p:sp>
      <p:sp>
        <p:nvSpPr>
          <p:cNvPr id="8" name="Content Placeholder 7">
            <a:extLst>
              <a:ext uri="{FF2B5EF4-FFF2-40B4-BE49-F238E27FC236}">
                <a16:creationId xmlns:a16="http://schemas.microsoft.com/office/drawing/2014/main" id="{7688FBDD-B0A3-132E-8A5A-89D513E1329F}"/>
              </a:ext>
            </a:extLst>
          </p:cNvPr>
          <p:cNvSpPr>
            <a:spLocks noGrp="1"/>
          </p:cNvSpPr>
          <p:nvPr>
            <p:ph idx="1"/>
          </p:nvPr>
        </p:nvSpPr>
        <p:spPr>
          <a:xfrm>
            <a:off x="7531610" y="2569900"/>
            <a:ext cx="3822189" cy="3742762"/>
          </a:xfrm>
        </p:spPr>
        <p:txBody>
          <a:bodyPr vert="horz" lIns="91440" tIns="45720" rIns="91440" bIns="45720" rtlCol="0" anchor="t">
            <a:normAutofit fontScale="70000" lnSpcReduction="20000"/>
          </a:bodyPr>
          <a:lstStyle/>
          <a:p>
            <a:pPr algn="ctr">
              <a:buNone/>
            </a:pPr>
            <a:r>
              <a:rPr lang="en-US" b="1" dirty="0">
                <a:cs typeface="Calibri" panose="020F0502020204030204"/>
              </a:rPr>
              <a:t>On a Post – It, write down all the things you think God has invested in you and given you responsibility for. What tools has he given you that you can work with?</a:t>
            </a:r>
            <a:endParaRPr lang="en-US" dirty="0"/>
          </a:p>
          <a:p>
            <a:pPr algn="ctr">
              <a:buNone/>
            </a:pPr>
            <a:r>
              <a:rPr lang="en-US" b="1" dirty="0">
                <a:cs typeface="Calibri" panose="020F0502020204030204"/>
              </a:rPr>
              <a:t>It might be a particular talent you have. It might be a characteristic such as being kind or generous or helpful!</a:t>
            </a:r>
            <a:endParaRPr lang="en-US" dirty="0"/>
          </a:p>
          <a:p>
            <a:pPr algn="ctr">
              <a:buNone/>
            </a:pPr>
            <a:r>
              <a:rPr lang="en-US" b="1" dirty="0">
                <a:cs typeface="Calibri" panose="020F0502020204030204"/>
              </a:rPr>
              <a:t>Sometimes it isn’t easy to say out loud our good points but try to write down at least 3 things you think you have been blessed with  </a:t>
            </a:r>
            <a:endParaRPr lang="en-US" dirty="0"/>
          </a:p>
          <a:p>
            <a:pPr marL="0" indent="0">
              <a:buNone/>
            </a:pPr>
            <a:endParaRPr lang="en-US" sz="2000" dirty="0">
              <a:cs typeface="Calibri" panose="020F0502020204030204"/>
            </a:endParaRPr>
          </a:p>
        </p:txBody>
      </p:sp>
    </p:spTree>
    <p:extLst>
      <p:ext uri="{BB962C8B-B14F-4D97-AF65-F5344CB8AC3E}">
        <p14:creationId xmlns:p14="http://schemas.microsoft.com/office/powerpoint/2010/main" val="114215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95709" y="2147898"/>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dirty="0">
                <a:solidFill>
                  <a:srgbClr val="000000"/>
                </a:solidFill>
              </a:rPr>
              <a:t>Monday 5th February - 7A</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rPr>
              <a:t>Tuesday 6th February-7I</a:t>
            </a:r>
            <a:endParaRPr lang="en-US" sz="2800" dirty="0">
              <a:solidFill>
                <a:srgbClr val="000000"/>
              </a:solidFill>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endParaRPr>
          </a:p>
          <a:p>
            <a:pPr indent="-228600">
              <a:lnSpc>
                <a:spcPct val="90000"/>
              </a:lnSpc>
              <a:spcAft>
                <a:spcPts val="600"/>
              </a:spcAft>
              <a:buFont typeface="Arial" panose="020B0604020202020204" pitchFamily="34" charset="0"/>
              <a:buChar char="•"/>
              <a:defRPr/>
            </a:pPr>
            <a:r>
              <a:rPr lang="en-US" sz="2800" dirty="0">
                <a:solidFill>
                  <a:srgbClr val="000000"/>
                </a:solidFill>
              </a:rPr>
              <a:t>Wednesday 7th February</a:t>
            </a:r>
            <a:endParaRPr lang="en-US" sz="2800" dirty="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cs typeface="Calibri"/>
              </a:rPr>
              <a:t>Thursday 8th February - 7T</a:t>
            </a:r>
            <a:endParaRPr lang="en-US" sz="2800" b="0" i="0" u="none" strike="noStrike" cap="none" spc="0" normalizeH="0" baseline="0" noProof="0" dirty="0">
              <a:ln>
                <a:noFill/>
              </a:ln>
              <a:solidFill>
                <a:srgbClr val="000000"/>
              </a:solidFill>
              <a:effectLst/>
              <a:uLnTx/>
              <a:uFillTx/>
              <a:ea typeface="Calibri"/>
              <a:cs typeface="Calibri"/>
            </a:endParaRPr>
          </a:p>
          <a:p>
            <a:pPr>
              <a:lnSpc>
                <a:spcPct val="90000"/>
              </a:lnSpc>
              <a:spcAft>
                <a:spcPts val="600"/>
              </a:spcAft>
              <a:defRPr/>
            </a:pPr>
            <a:endParaRPr lang="en-US" sz="2800">
              <a:solidFill>
                <a:srgbClr val="000000"/>
              </a:solidFill>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r>
              <a:rPr lang="en-US" sz="2800" dirty="0">
                <a:solidFill>
                  <a:srgbClr val="000000"/>
                </a:solidFill>
                <a:ea typeface="Calibri" panose="020F0502020204030204"/>
                <a:cs typeface="Calibri" panose="020F0502020204030204"/>
              </a:rPr>
              <a:t>Friday 9th February- 10S</a:t>
            </a:r>
            <a:endParaRPr lang="en-US" sz="2800" b="0" i="0" u="none" strike="noStrike" cap="none" spc="0" normalizeH="0" baseline="0" noProof="0" dirty="0">
              <a:ln>
                <a:noFill/>
              </a:ln>
              <a:solidFill>
                <a:srgbClr val="000000"/>
              </a:solidFill>
              <a:effectLst/>
              <a:uLnTx/>
              <a:uFillTx/>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endParaRPr lang="en-US" sz="2000">
              <a:solidFill>
                <a:srgbClr val="000000"/>
              </a:solidFill>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9F6ABB-65AF-7915-A0EA-104BB62DF3B1}"/>
              </a:ext>
            </a:extLst>
          </p:cNvPr>
          <p:cNvSpPr>
            <a:spLocks noGrp="1"/>
          </p:cNvSpPr>
          <p:nvPr>
            <p:ph type="title"/>
          </p:nvPr>
        </p:nvSpPr>
        <p:spPr>
          <a:xfrm>
            <a:off x="640080" y="325369"/>
            <a:ext cx="4368602" cy="1956841"/>
          </a:xfrm>
        </p:spPr>
        <p:txBody>
          <a:bodyPr anchor="b">
            <a:normAutofit/>
          </a:bodyPr>
          <a:lstStyle/>
          <a:p>
            <a:r>
              <a:rPr lang="en-US" sz="5400" dirty="0">
                <a:cs typeface="Calibri Light"/>
              </a:rPr>
              <a:t>Let Us Pray</a:t>
            </a:r>
            <a:endParaRPr lang="en-US"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443AC8-05BC-F747-1B4B-97B57638C6C5}"/>
              </a:ext>
            </a:extLst>
          </p:cNvPr>
          <p:cNvSpPr>
            <a:spLocks noGrp="1"/>
          </p:cNvSpPr>
          <p:nvPr>
            <p:ph idx="1"/>
          </p:nvPr>
        </p:nvSpPr>
        <p:spPr>
          <a:xfrm>
            <a:off x="253861" y="2831146"/>
            <a:ext cx="4932520" cy="3894777"/>
          </a:xfrm>
        </p:spPr>
        <p:txBody>
          <a:bodyPr vert="horz" lIns="91440" tIns="45720" rIns="91440" bIns="45720" rtlCol="0" anchor="t">
            <a:noAutofit/>
          </a:bodyPr>
          <a:lstStyle/>
          <a:p>
            <a:pPr marL="0" indent="0">
              <a:buNone/>
            </a:pPr>
            <a:r>
              <a:rPr lang="en-US" sz="1200" dirty="0">
                <a:ea typeface="+mn-lt"/>
                <a:cs typeface="+mn-lt"/>
              </a:rPr>
              <a:t>Lord,</a:t>
            </a:r>
          </a:p>
          <a:p>
            <a:pPr marL="0" indent="0">
              <a:buNone/>
            </a:pPr>
            <a:r>
              <a:rPr lang="en-US" sz="1200" dirty="0">
                <a:ea typeface="+mn-lt"/>
                <a:cs typeface="+mn-lt"/>
              </a:rPr>
              <a:t>We come before you with gratitude for the example of the apostle Paul, who, in his ministry, demonstrated a deep sense of calling and a willingness to adapt for the sake of sharing the gospel. We thank you for the message of Christ that transforms lives.</a:t>
            </a:r>
            <a:endParaRPr lang="en-US" sz="1200">
              <a:cs typeface="Calibri" panose="020F0502020204030204"/>
            </a:endParaRPr>
          </a:p>
          <a:p>
            <a:pPr marL="0" indent="0">
              <a:buNone/>
            </a:pPr>
            <a:r>
              <a:rPr lang="en-US" sz="1200" dirty="0">
                <a:ea typeface="+mn-lt"/>
                <a:cs typeface="+mn-lt"/>
              </a:rPr>
              <a:t>Lord, just as Paul felt compelled by a divine calling, we seek to understand and embrace the purpose you have for each of us. May we be sensitive to your leading and open to the ways you want to use us to spread the message of your love and salvation.</a:t>
            </a:r>
            <a:endParaRPr lang="en-US" sz="1200">
              <a:cs typeface="Calibri" panose="020F0502020204030204"/>
            </a:endParaRPr>
          </a:p>
          <a:p>
            <a:pPr marL="0" indent="0">
              <a:buNone/>
            </a:pPr>
            <a:r>
              <a:rPr lang="en-US" sz="1200" dirty="0">
                <a:ea typeface="+mn-lt"/>
                <a:cs typeface="+mn-lt"/>
              </a:rPr>
              <a:t>Grant us the same willingness to adapt our approach for the sake of connecting with those around us. Help us to be mindful of the diverse needs and backgrounds of the people we encounter, so that we may effectively communicate the unchanging truth of your Word in ways that resonate with them.</a:t>
            </a:r>
            <a:endParaRPr lang="en-US" sz="1200">
              <a:cs typeface="Calibri" panose="020F0502020204030204"/>
            </a:endParaRPr>
          </a:p>
          <a:p>
            <a:pPr>
              <a:buNone/>
            </a:pPr>
            <a:r>
              <a:rPr lang="en-US" sz="1200" dirty="0">
                <a:ea typeface="+mn-lt"/>
                <a:cs typeface="+mn-lt"/>
              </a:rPr>
              <a:t>We commit ourselves to the ultimate goal of winning people to Christ. In all that we do, may it be for your glory and the expansion of your kingdom. We trust in your guidance and empowerment as we seek to fulfill the mission you have given us.</a:t>
            </a:r>
            <a:endParaRPr lang="en-US" sz="1200">
              <a:cs typeface="Calibri"/>
            </a:endParaRPr>
          </a:p>
          <a:p>
            <a:pPr>
              <a:buNone/>
            </a:pPr>
            <a:r>
              <a:rPr lang="en-US" sz="1200" dirty="0">
                <a:ea typeface="+mn-lt"/>
                <a:cs typeface="+mn-lt"/>
              </a:rPr>
              <a:t>In Jesus' name, we pray. Amen.</a:t>
            </a:r>
            <a:endParaRPr lang="en-US" sz="1200">
              <a:cs typeface="Calibri"/>
            </a:endParaRPr>
          </a:p>
          <a:p>
            <a:pPr marL="0" indent="0">
              <a:buNone/>
            </a:pPr>
            <a:endParaRPr lang="en-US" sz="900">
              <a:cs typeface="Calibri"/>
            </a:endParaRPr>
          </a:p>
          <a:p>
            <a:endParaRPr lang="en-US" sz="900">
              <a:cs typeface="Calibri"/>
            </a:endParaRPr>
          </a:p>
        </p:txBody>
      </p:sp>
      <p:pic>
        <p:nvPicPr>
          <p:cNvPr id="4" name="Picture 3" descr="End of Term Prayer - Te Maire St Francis of Assisi...">
            <a:extLst>
              <a:ext uri="{FF2B5EF4-FFF2-40B4-BE49-F238E27FC236}">
                <a16:creationId xmlns:a16="http://schemas.microsoft.com/office/drawing/2014/main" id="{63EF89E7-7261-E79C-B46B-BD08C1C39DF7}"/>
              </a:ext>
            </a:extLst>
          </p:cNvPr>
          <p:cNvPicPr>
            <a:picLocks noChangeAspect="1"/>
          </p:cNvPicPr>
          <p:nvPr/>
        </p:nvPicPr>
        <p:blipFill rotWithShape="1">
          <a:blip r:embed="rId2"/>
          <a:srcRect l="20571" r="1322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10610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25A041-9EC3-E20E-D24B-67A45769D7E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3E6B87-882D-F86A-03D9-69D3F8701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50,246 Responsibility Word Images, Stock Photos, 3D objects, &amp; Vectors |  Shutterstock">
            <a:extLst>
              <a:ext uri="{FF2B5EF4-FFF2-40B4-BE49-F238E27FC236}">
                <a16:creationId xmlns:a16="http://schemas.microsoft.com/office/drawing/2014/main" id="{EA63B839-0706-B401-3E59-71DDBFCF5AA6}"/>
              </a:ext>
            </a:extLst>
          </p:cNvPr>
          <p:cNvPicPr>
            <a:picLocks noChangeAspect="1"/>
          </p:cNvPicPr>
          <p:nvPr/>
        </p:nvPicPr>
        <p:blipFill rotWithShape="1">
          <a:blip r:embed="rId2"/>
          <a:srcRect l="20" t="20299" r="-109" b="6849"/>
          <a:stretch/>
        </p:blipFill>
        <p:spPr>
          <a:xfrm>
            <a:off x="-610" y="10"/>
            <a:ext cx="12192135" cy="6855954"/>
          </a:xfrm>
          <a:prstGeom prst="rect">
            <a:avLst/>
          </a:prstGeom>
        </p:spPr>
      </p:pic>
      <p:sp>
        <p:nvSpPr>
          <p:cNvPr id="11" name="Rectangle 10">
            <a:extLst>
              <a:ext uri="{FF2B5EF4-FFF2-40B4-BE49-F238E27FC236}">
                <a16:creationId xmlns:a16="http://schemas.microsoft.com/office/drawing/2014/main" id="{38A28D1D-7369-1FF6-39A8-E060228B5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6B2448C-2D03-BABC-8F9C-805473FEA7E9}"/>
              </a:ext>
            </a:extLst>
          </p:cNvPr>
          <p:cNvSpPr>
            <a:spLocks noGrp="1"/>
          </p:cNvSpPr>
          <p:nvPr>
            <p:ph type="subTitle" idx="1"/>
          </p:nvPr>
        </p:nvSpPr>
        <p:spPr>
          <a:xfrm>
            <a:off x="1067394" y="5868186"/>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a:solidFill>
                  <a:srgbClr val="FFFFFF"/>
                </a:solidFill>
                <a:ea typeface="Calibri"/>
                <a:cs typeface="Calibri"/>
              </a:rPr>
              <a:t>Thoughts and Prayers</a:t>
            </a:r>
          </a:p>
          <a:p>
            <a:r>
              <a:rPr lang="en-US" dirty="0">
                <a:solidFill>
                  <a:srgbClr val="FFFFFF"/>
                </a:solidFill>
                <a:ea typeface="Calibri"/>
                <a:cs typeface="Calibri"/>
              </a:rPr>
              <a:t>Monday 5th February – Friday 9th February </a:t>
            </a:r>
          </a:p>
        </p:txBody>
      </p:sp>
    </p:spTree>
    <p:extLst>
      <p:ext uri="{BB962C8B-B14F-4D97-AF65-F5344CB8AC3E}">
        <p14:creationId xmlns:p14="http://schemas.microsoft.com/office/powerpoint/2010/main" val="3704144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Rings of Responsibility">
            <a:hlinkClick r:id="" action="ppaction://media"/>
            <a:extLst>
              <a:ext uri="{FF2B5EF4-FFF2-40B4-BE49-F238E27FC236}">
                <a16:creationId xmlns:a16="http://schemas.microsoft.com/office/drawing/2014/main" id="{B99E75F4-E021-0100-8B49-0F3BC6F9C387}"/>
              </a:ext>
            </a:extLst>
          </p:cNvPr>
          <p:cNvPicPr>
            <a:picLocks noGrp="1" noRot="1" noChangeAspect="1"/>
          </p:cNvPicPr>
          <p:nvPr>
            <p:ph idx="1"/>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1192421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oking after HIS world – Compassion and Justice">
            <a:extLst>
              <a:ext uri="{FF2B5EF4-FFF2-40B4-BE49-F238E27FC236}">
                <a16:creationId xmlns:a16="http://schemas.microsoft.com/office/drawing/2014/main" id="{DECDCD9B-32D0-BFB5-6B37-010E2DDE7404}"/>
              </a:ext>
            </a:extLst>
          </p:cNvPr>
          <p:cNvPicPr>
            <a:picLocks noChangeAspect="1"/>
          </p:cNvPicPr>
          <p:nvPr/>
        </p:nvPicPr>
        <p:blipFill rotWithShape="1">
          <a:blip r:embed="rId2"/>
          <a:srcRect l="12934"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9C3E48-4758-E12B-4349-399BD81D4ED6}"/>
              </a:ext>
            </a:extLst>
          </p:cNvPr>
          <p:cNvSpPr>
            <a:spLocks noGrp="1"/>
          </p:cNvSpPr>
          <p:nvPr>
            <p:ph type="title"/>
          </p:nvPr>
        </p:nvSpPr>
        <p:spPr>
          <a:xfrm>
            <a:off x="838200" y="365125"/>
            <a:ext cx="4192303" cy="1899912"/>
          </a:xfrm>
        </p:spPr>
        <p:txBody>
          <a:bodyPr>
            <a:normAutofit/>
          </a:bodyPr>
          <a:lstStyle/>
          <a:p>
            <a:r>
              <a:rPr lang="en-US" sz="4000" dirty="0">
                <a:latin typeface="Baguet Script"/>
                <a:cs typeface="Calibri Light"/>
              </a:rPr>
              <a:t>It Starts With Us!</a:t>
            </a:r>
            <a:endParaRPr lang="en-US" sz="4000" dirty="0">
              <a:latin typeface="Baguet Script"/>
            </a:endParaRPr>
          </a:p>
        </p:txBody>
      </p:sp>
      <p:sp>
        <p:nvSpPr>
          <p:cNvPr id="3" name="Content Placeholder 2">
            <a:extLst>
              <a:ext uri="{FF2B5EF4-FFF2-40B4-BE49-F238E27FC236}">
                <a16:creationId xmlns:a16="http://schemas.microsoft.com/office/drawing/2014/main" id="{0B8FDD4B-FE0B-C738-5A82-34CD5543F7E3}"/>
              </a:ext>
            </a:extLst>
          </p:cNvPr>
          <p:cNvSpPr>
            <a:spLocks noGrp="1"/>
          </p:cNvSpPr>
          <p:nvPr>
            <p:ph idx="1"/>
          </p:nvPr>
        </p:nvSpPr>
        <p:spPr>
          <a:xfrm>
            <a:off x="838200" y="2434201"/>
            <a:ext cx="3822189" cy="3742762"/>
          </a:xfrm>
        </p:spPr>
        <p:txBody>
          <a:bodyPr vert="horz" lIns="91440" tIns="45720" rIns="91440" bIns="45720" rtlCol="0">
            <a:normAutofit/>
          </a:bodyPr>
          <a:lstStyle/>
          <a:p>
            <a:pPr marL="0" indent="0">
              <a:buNone/>
            </a:pPr>
            <a:r>
              <a:rPr lang="en-US" sz="1600" dirty="0">
                <a:latin typeface="Söhne"/>
                <a:ea typeface="Söhne"/>
                <a:cs typeface="Söhne"/>
              </a:rPr>
              <a:t>This morning</a:t>
            </a:r>
            <a:r>
              <a:rPr lang="en-US" sz="1600" b="0" i="0" dirty="0">
                <a:latin typeface="Söhne"/>
                <a:ea typeface="Söhne"/>
                <a:cs typeface="Söhne"/>
              </a:rPr>
              <a:t> we</a:t>
            </a:r>
            <a:r>
              <a:rPr lang="en-US" sz="1600" dirty="0">
                <a:latin typeface="Söhne"/>
                <a:ea typeface="Söhne"/>
                <a:cs typeface="Söhne"/>
              </a:rPr>
              <a:t> will</a:t>
            </a:r>
            <a:r>
              <a:rPr lang="en-US" sz="1600" b="0" i="0" dirty="0">
                <a:latin typeface="Söhne"/>
                <a:ea typeface="Söhne"/>
                <a:cs typeface="Söhne"/>
              </a:rPr>
              <a:t> embark on a journey of self-reflection to explore a profound and shared responsibility that each of us holds—the responsibility to care for our world. As inhabitants of this planet, we are not merely spectators; we are active participants in shaping its future. Our choices, both big and small, contribute to the well-being of the Earth and its diverse ecosystems.</a:t>
            </a:r>
            <a:endParaRPr lang="en-US" sz="1600" dirty="0"/>
          </a:p>
          <a:p>
            <a:pPr marL="0" indent="0">
              <a:buNone/>
            </a:pPr>
            <a:r>
              <a:rPr lang="en-US" sz="1600" b="0" i="0">
                <a:latin typeface="Söhne"/>
                <a:ea typeface="Söhne"/>
                <a:cs typeface="Söhne"/>
              </a:rPr>
              <a:t>Consider this as a moment to pause and ponder the impact of your actions</a:t>
            </a:r>
            <a:r>
              <a:rPr lang="en-US" sz="1600">
                <a:latin typeface="Söhne"/>
                <a:ea typeface="Söhne"/>
                <a:cs typeface="Söhne"/>
              </a:rPr>
              <a:t> </a:t>
            </a:r>
            <a:r>
              <a:rPr lang="en-US" sz="1600" b="0" i="0">
                <a:latin typeface="Söhne"/>
                <a:ea typeface="Söhne"/>
                <a:cs typeface="Söhne"/>
              </a:rPr>
              <a:t> and the power you possess as an individual to effect positive change.</a:t>
            </a:r>
            <a:endParaRPr lang="en-US" sz="1600">
              <a:latin typeface="Söhne"/>
              <a:ea typeface="Söhne"/>
              <a:cs typeface="Söhne"/>
            </a:endParaRPr>
          </a:p>
          <a:p>
            <a:pPr marL="0" indent="0">
              <a:buNone/>
            </a:pPr>
            <a:r>
              <a:rPr lang="en-US" sz="1600">
                <a:latin typeface="Söhne"/>
              </a:rPr>
              <a:t>In pairs, discuss the following questions</a:t>
            </a: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a:p>
            <a:endParaRPr lang="en-US" sz="1600" b="0" i="0">
              <a:latin typeface="Söhne"/>
              <a:ea typeface="Söhne"/>
              <a:cs typeface="Söhne"/>
            </a:endParaRPr>
          </a:p>
        </p:txBody>
      </p:sp>
    </p:spTree>
    <p:extLst>
      <p:ext uri="{BB962C8B-B14F-4D97-AF65-F5344CB8AC3E}">
        <p14:creationId xmlns:p14="http://schemas.microsoft.com/office/powerpoint/2010/main" val="101773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BDB15-C34D-326A-BC11-33BD64A860DC}"/>
              </a:ext>
            </a:extLst>
          </p:cNvPr>
          <p:cNvSpPr>
            <a:spLocks noGrp="1"/>
          </p:cNvSpPr>
          <p:nvPr>
            <p:ph type="title"/>
          </p:nvPr>
        </p:nvSpPr>
        <p:spPr>
          <a:xfrm>
            <a:off x="572493" y="238539"/>
            <a:ext cx="11018520" cy="1434415"/>
          </a:xfrm>
        </p:spPr>
        <p:txBody>
          <a:bodyPr anchor="b">
            <a:normAutofit/>
          </a:bodyPr>
          <a:lstStyle/>
          <a:p>
            <a:r>
              <a:rPr lang="en-US" sz="6600" dirty="0">
                <a:latin typeface="Baguet Script"/>
                <a:cs typeface="Calibri Light"/>
              </a:rPr>
              <a:t>In Pairs</a:t>
            </a:r>
            <a:endParaRPr lang="en-US" sz="5400" dirty="0">
              <a:latin typeface="Baguet Script"/>
            </a:endParaRP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2C83F6-4A7D-3BAB-EA49-763F38E655F0}"/>
              </a:ext>
            </a:extLst>
          </p:cNvPr>
          <p:cNvSpPr>
            <a:spLocks noGrp="1"/>
          </p:cNvSpPr>
          <p:nvPr>
            <p:ph idx="1"/>
          </p:nvPr>
        </p:nvSpPr>
        <p:spPr>
          <a:xfrm>
            <a:off x="269781" y="1758165"/>
            <a:ext cx="7266784" cy="4119172"/>
          </a:xfrm>
        </p:spPr>
        <p:txBody>
          <a:bodyPr vert="horz" lIns="91440" tIns="45720" rIns="91440" bIns="45720" rtlCol="0" anchor="t">
            <a:noAutofit/>
          </a:bodyPr>
          <a:lstStyle/>
          <a:p>
            <a:r>
              <a:rPr lang="en-US" sz="900" b="1" dirty="0">
                <a:ea typeface="+mn-lt"/>
                <a:cs typeface="+mn-lt"/>
              </a:rPr>
              <a:t>Personal Habits:</a:t>
            </a:r>
            <a:endParaRPr lang="en-US" sz="900">
              <a:cs typeface="Calibri" panose="020F0502020204030204"/>
            </a:endParaRPr>
          </a:p>
          <a:p>
            <a:pPr lvl="1"/>
            <a:r>
              <a:rPr lang="en-US" sz="900" dirty="0">
                <a:ea typeface="+mn-lt"/>
                <a:cs typeface="+mn-lt"/>
              </a:rPr>
              <a:t>How do your daily activities, such as energy use, transportation, and consumption choices, contribute to your environmental impact?</a:t>
            </a:r>
            <a:endParaRPr lang="en-US" sz="900">
              <a:cs typeface="Calibri"/>
            </a:endParaRPr>
          </a:p>
          <a:p>
            <a:pPr lvl="1"/>
            <a:r>
              <a:rPr lang="en-US" sz="900" dirty="0">
                <a:ea typeface="+mn-lt"/>
                <a:cs typeface="+mn-lt"/>
              </a:rPr>
              <a:t>Are there specific habits you could change to reduce your ecological footprint?</a:t>
            </a:r>
            <a:endParaRPr lang="en-US" sz="900">
              <a:cs typeface="Calibri"/>
            </a:endParaRPr>
          </a:p>
          <a:p>
            <a:r>
              <a:rPr lang="en-US" sz="900" b="1" dirty="0">
                <a:ea typeface="+mn-lt"/>
                <a:cs typeface="+mn-lt"/>
              </a:rPr>
              <a:t>Global Awareness:</a:t>
            </a:r>
            <a:endParaRPr lang="en-US" sz="900">
              <a:cs typeface="Calibri"/>
            </a:endParaRPr>
          </a:p>
          <a:p>
            <a:pPr lvl="1"/>
            <a:r>
              <a:rPr lang="en-US" sz="900" dirty="0">
                <a:ea typeface="+mn-lt"/>
                <a:cs typeface="+mn-lt"/>
              </a:rPr>
              <a:t>How would you describe the interconnectedness of environmental issues on a global scale?</a:t>
            </a:r>
            <a:endParaRPr lang="en-US" sz="900">
              <a:cs typeface="Calibri"/>
            </a:endParaRPr>
          </a:p>
          <a:p>
            <a:pPr lvl="1"/>
            <a:r>
              <a:rPr lang="en-US" sz="900" dirty="0">
                <a:ea typeface="+mn-lt"/>
                <a:cs typeface="+mn-lt"/>
              </a:rPr>
              <a:t>Can you think of examples where actions in one part of the world have affected other regions?</a:t>
            </a:r>
            <a:endParaRPr lang="en-US" sz="900">
              <a:cs typeface="Calibri"/>
            </a:endParaRPr>
          </a:p>
          <a:p>
            <a:r>
              <a:rPr lang="en-US" sz="900" b="1" dirty="0">
                <a:ea typeface="+mn-lt"/>
                <a:cs typeface="+mn-lt"/>
              </a:rPr>
              <a:t>Environmental Justice:</a:t>
            </a:r>
            <a:endParaRPr lang="en-US" sz="900">
              <a:cs typeface="Calibri"/>
            </a:endParaRPr>
          </a:p>
          <a:p>
            <a:pPr lvl="1"/>
            <a:r>
              <a:rPr lang="en-US" sz="900" dirty="0">
                <a:ea typeface="+mn-lt"/>
                <a:cs typeface="+mn-lt"/>
              </a:rPr>
              <a:t>In what ways do environmental issues impact different communities and social groups differently?</a:t>
            </a:r>
            <a:endParaRPr lang="en-US" sz="900">
              <a:cs typeface="Calibri"/>
            </a:endParaRPr>
          </a:p>
          <a:p>
            <a:pPr lvl="1"/>
            <a:r>
              <a:rPr lang="en-US" sz="900" dirty="0">
                <a:ea typeface="+mn-lt"/>
                <a:cs typeface="+mn-lt"/>
              </a:rPr>
              <a:t>How can individuals contribute to creating a more environmentally just and equitable world?</a:t>
            </a:r>
            <a:endParaRPr lang="en-US" sz="900">
              <a:cs typeface="Calibri"/>
            </a:endParaRPr>
          </a:p>
          <a:p>
            <a:r>
              <a:rPr lang="en-US" sz="900" b="1" dirty="0">
                <a:ea typeface="+mn-lt"/>
                <a:cs typeface="+mn-lt"/>
              </a:rPr>
              <a:t>Educational Empowerment:</a:t>
            </a:r>
            <a:endParaRPr lang="en-US" sz="900">
              <a:cs typeface="Calibri"/>
            </a:endParaRPr>
          </a:p>
          <a:p>
            <a:pPr lvl="1"/>
            <a:r>
              <a:rPr lang="en-US" sz="900" dirty="0">
                <a:ea typeface="+mn-lt"/>
                <a:cs typeface="+mn-lt"/>
              </a:rPr>
              <a:t>How does education play a role in shaping your understanding of environmental issues?</a:t>
            </a:r>
            <a:endParaRPr lang="en-US" sz="900">
              <a:cs typeface="Calibri"/>
            </a:endParaRPr>
          </a:p>
          <a:p>
            <a:pPr lvl="1"/>
            <a:r>
              <a:rPr lang="en-US" sz="900" dirty="0">
                <a:ea typeface="+mn-lt"/>
                <a:cs typeface="+mn-lt"/>
              </a:rPr>
              <a:t>How can you share your knowledge with others to promote environmental awareness?</a:t>
            </a:r>
            <a:endParaRPr lang="en-US" sz="900">
              <a:cs typeface="Calibri"/>
            </a:endParaRPr>
          </a:p>
          <a:p>
            <a:r>
              <a:rPr lang="en-US" sz="900" b="1" dirty="0">
                <a:ea typeface="+mn-lt"/>
                <a:cs typeface="+mn-lt"/>
              </a:rPr>
              <a:t>Community Engagement:</a:t>
            </a:r>
            <a:endParaRPr lang="en-US" sz="900">
              <a:cs typeface="Calibri"/>
            </a:endParaRPr>
          </a:p>
          <a:p>
            <a:pPr lvl="1"/>
            <a:r>
              <a:rPr lang="en-US" sz="900" dirty="0">
                <a:ea typeface="+mn-lt"/>
                <a:cs typeface="+mn-lt"/>
              </a:rPr>
              <a:t>What local initiatives or projects have you observed that contribute to environmental sustainability?</a:t>
            </a:r>
            <a:endParaRPr lang="en-US" sz="900">
              <a:cs typeface="Calibri"/>
            </a:endParaRPr>
          </a:p>
          <a:p>
            <a:pPr lvl="1"/>
            <a:r>
              <a:rPr lang="en-US" sz="900" dirty="0">
                <a:ea typeface="+mn-lt"/>
                <a:cs typeface="+mn-lt"/>
              </a:rPr>
              <a:t>How can you actively engage in community efforts to address environmental concerns?</a:t>
            </a:r>
            <a:endParaRPr lang="en-US" sz="900">
              <a:cs typeface="Calibri"/>
            </a:endParaRPr>
          </a:p>
          <a:p>
            <a:r>
              <a:rPr lang="en-US" sz="900" b="1" dirty="0">
                <a:ea typeface="+mn-lt"/>
                <a:cs typeface="+mn-lt"/>
              </a:rPr>
              <a:t>Cultural Perspectives:</a:t>
            </a:r>
            <a:endParaRPr lang="en-US" sz="900">
              <a:cs typeface="Calibri"/>
            </a:endParaRPr>
          </a:p>
          <a:p>
            <a:pPr lvl="1"/>
            <a:r>
              <a:rPr lang="en-US" sz="900" dirty="0">
                <a:ea typeface="+mn-lt"/>
                <a:cs typeface="+mn-lt"/>
              </a:rPr>
              <a:t>How do different cultures view and value their natural resources?</a:t>
            </a:r>
            <a:endParaRPr lang="en-US" sz="900">
              <a:cs typeface="Calibri"/>
            </a:endParaRPr>
          </a:p>
          <a:p>
            <a:pPr lvl="1"/>
            <a:r>
              <a:rPr lang="en-US" sz="900" dirty="0">
                <a:ea typeface="+mn-lt"/>
                <a:cs typeface="+mn-lt"/>
              </a:rPr>
              <a:t>In what ways can cultural diversity contribute to sustainable practices globally?</a:t>
            </a:r>
            <a:endParaRPr lang="en-US" sz="900">
              <a:cs typeface="Calibri"/>
            </a:endParaRPr>
          </a:p>
          <a:p>
            <a:r>
              <a:rPr lang="en-US" sz="900" b="1" dirty="0">
                <a:ea typeface="+mn-lt"/>
                <a:cs typeface="+mn-lt"/>
              </a:rPr>
              <a:t>Future Generations:</a:t>
            </a:r>
            <a:endParaRPr lang="en-US" sz="900">
              <a:cs typeface="Calibri"/>
            </a:endParaRPr>
          </a:p>
          <a:p>
            <a:pPr lvl="1"/>
            <a:r>
              <a:rPr lang="en-US" sz="900" dirty="0">
                <a:ea typeface="+mn-lt"/>
                <a:cs typeface="+mn-lt"/>
              </a:rPr>
              <a:t>How do your current choices impact the well-being of future generations?</a:t>
            </a:r>
            <a:endParaRPr lang="en-US" sz="900">
              <a:cs typeface="Calibri"/>
            </a:endParaRPr>
          </a:p>
          <a:p>
            <a:pPr lvl="1"/>
            <a:r>
              <a:rPr lang="en-US" sz="900" dirty="0">
                <a:ea typeface="+mn-lt"/>
                <a:cs typeface="+mn-lt"/>
              </a:rPr>
              <a:t>What steps can you take to ensure a more sustainable legacy for those who come after you?</a:t>
            </a:r>
            <a:endParaRPr lang="en-US" sz="900">
              <a:cs typeface="Calibri"/>
            </a:endParaRPr>
          </a:p>
          <a:p>
            <a:r>
              <a:rPr lang="en-US" sz="900" b="1" dirty="0">
                <a:ea typeface="+mn-lt"/>
                <a:cs typeface="+mn-lt"/>
              </a:rPr>
              <a:t>Reflection and Action Plan:</a:t>
            </a:r>
            <a:endParaRPr lang="en-US" sz="900">
              <a:cs typeface="Calibri"/>
            </a:endParaRPr>
          </a:p>
          <a:p>
            <a:pPr lvl="1"/>
            <a:r>
              <a:rPr lang="en-US" sz="900" dirty="0">
                <a:ea typeface="+mn-lt"/>
                <a:cs typeface="+mn-lt"/>
              </a:rPr>
              <a:t>What insights have you gained from reflecting on your responsibility to care for the world?</a:t>
            </a:r>
            <a:endParaRPr lang="en-US" sz="900">
              <a:cs typeface="Calibri"/>
            </a:endParaRPr>
          </a:p>
          <a:p>
            <a:pPr lvl="1"/>
            <a:r>
              <a:rPr lang="en-US" sz="900" dirty="0">
                <a:ea typeface="+mn-lt"/>
                <a:cs typeface="+mn-lt"/>
              </a:rPr>
              <a:t>Can you create a personal action plan outlining steps you will take to contribute to a healthier planet?</a:t>
            </a:r>
            <a:endParaRPr lang="en-US" sz="700" dirty="0">
              <a:cs typeface="Calibri"/>
            </a:endParaRPr>
          </a:p>
          <a:p>
            <a:endParaRPr lang="en-US" sz="600">
              <a:cs typeface="Calibri"/>
            </a:endParaRPr>
          </a:p>
        </p:txBody>
      </p:sp>
      <p:pic>
        <p:nvPicPr>
          <p:cNvPr id="5" name="Picture 4" descr="Initiatives that are Helping Kids Take Care of the Planet">
            <a:extLst>
              <a:ext uri="{FF2B5EF4-FFF2-40B4-BE49-F238E27FC236}">
                <a16:creationId xmlns:a16="http://schemas.microsoft.com/office/drawing/2014/main" id="{1CABF87D-5D95-EEFA-431D-72900D2233B7}"/>
              </a:ext>
            </a:extLst>
          </p:cNvPr>
          <p:cNvPicPr>
            <a:picLocks noChangeAspect="1"/>
          </p:cNvPicPr>
          <p:nvPr/>
        </p:nvPicPr>
        <p:blipFill rotWithShape="1">
          <a:blip r:embed="rId2"/>
          <a:srcRect l="11266" r="24713" b="-1"/>
          <a:stretch/>
        </p:blipFill>
        <p:spPr>
          <a:xfrm>
            <a:off x="7675658" y="2093976"/>
            <a:ext cx="3941064" cy="4096512"/>
          </a:xfrm>
          <a:prstGeom prst="rect">
            <a:avLst/>
          </a:prstGeom>
        </p:spPr>
      </p:pic>
    </p:spTree>
    <p:extLst>
      <p:ext uri="{BB962C8B-B14F-4D97-AF65-F5344CB8AC3E}">
        <p14:creationId xmlns:p14="http://schemas.microsoft.com/office/powerpoint/2010/main" val="425526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500+ World Pictures | Download Free Images on Unsplash">
            <a:extLst>
              <a:ext uri="{FF2B5EF4-FFF2-40B4-BE49-F238E27FC236}">
                <a16:creationId xmlns:a16="http://schemas.microsoft.com/office/drawing/2014/main" id="{2A522512-1B34-04F6-E649-347756B1141A}"/>
              </a:ext>
            </a:extLst>
          </p:cNvPr>
          <p:cNvPicPr>
            <a:picLocks noChangeAspect="1"/>
          </p:cNvPicPr>
          <p:nvPr/>
        </p:nvPicPr>
        <p:blipFill rotWithShape="1">
          <a:blip r:embed="rId2"/>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8BEC97-8B92-EE1E-2121-22E809935243}"/>
              </a:ext>
            </a:extLst>
          </p:cNvPr>
          <p:cNvSpPr>
            <a:spLocks noGrp="1"/>
          </p:cNvSpPr>
          <p:nvPr>
            <p:ph type="title"/>
          </p:nvPr>
        </p:nvSpPr>
        <p:spPr>
          <a:xfrm>
            <a:off x="7531610" y="365125"/>
            <a:ext cx="3822189" cy="1899912"/>
          </a:xfrm>
        </p:spPr>
        <p:txBody>
          <a:bodyPr>
            <a:normAutofit/>
          </a:bodyPr>
          <a:lstStyle/>
          <a:p>
            <a:r>
              <a:rPr lang="en-US" sz="4000" dirty="0">
                <a:latin typeface="Baguet Script"/>
                <a:ea typeface="Calibri Light"/>
                <a:cs typeface="Calibri Light"/>
              </a:rPr>
              <a:t>Let Us Pray</a:t>
            </a:r>
            <a:endParaRPr lang="en-US" sz="4000" dirty="0">
              <a:latin typeface="Baguet Script"/>
            </a:endParaRPr>
          </a:p>
        </p:txBody>
      </p:sp>
      <p:sp>
        <p:nvSpPr>
          <p:cNvPr id="3" name="Content Placeholder 2">
            <a:extLst>
              <a:ext uri="{FF2B5EF4-FFF2-40B4-BE49-F238E27FC236}">
                <a16:creationId xmlns:a16="http://schemas.microsoft.com/office/drawing/2014/main" id="{899C1DA0-E155-C66B-3675-CFB9047534EA}"/>
              </a:ext>
            </a:extLst>
          </p:cNvPr>
          <p:cNvSpPr>
            <a:spLocks noGrp="1"/>
          </p:cNvSpPr>
          <p:nvPr>
            <p:ph idx="1"/>
          </p:nvPr>
        </p:nvSpPr>
        <p:spPr>
          <a:xfrm>
            <a:off x="7531610" y="2434201"/>
            <a:ext cx="3822189" cy="3742762"/>
          </a:xfrm>
        </p:spPr>
        <p:txBody>
          <a:bodyPr vert="horz" lIns="91440" tIns="45720" rIns="91440" bIns="45720" rtlCol="0" anchor="t">
            <a:normAutofit/>
          </a:bodyPr>
          <a:lstStyle/>
          <a:p>
            <a:pPr marL="0" indent="0">
              <a:buNone/>
            </a:pPr>
            <a:r>
              <a:rPr lang="en-US" sz="1700">
                <a:latin typeface="Söhne"/>
                <a:ea typeface="Calibri" panose="020F0502020204030204"/>
                <a:cs typeface="Calibri" panose="020F0502020204030204"/>
              </a:rPr>
              <a:t>Lord,</a:t>
            </a:r>
          </a:p>
          <a:p>
            <a:pPr marL="0" indent="0">
              <a:buNone/>
            </a:pPr>
            <a:r>
              <a:rPr lang="en-US" sz="1700" b="0" i="0" dirty="0">
                <a:latin typeface="Söhne"/>
                <a:ea typeface="Söhne"/>
                <a:cs typeface="Söhne"/>
              </a:rPr>
              <a:t>As we reflect on our responsibility to care for this beautiful world, grant us wisdom. Open our hearts to the impact of our choices and guide us to be mindful stewards of the Earth.</a:t>
            </a:r>
            <a:endParaRPr lang="en-US" sz="1700">
              <a:ea typeface="Calibri"/>
              <a:cs typeface="Calibri"/>
            </a:endParaRPr>
          </a:p>
          <a:p>
            <a:pPr marL="0" indent="0">
              <a:buNone/>
            </a:pPr>
            <a:r>
              <a:rPr lang="en-US" sz="1700" b="0" i="0" dirty="0">
                <a:latin typeface="Söhne"/>
                <a:ea typeface="Söhne"/>
                <a:cs typeface="Söhne"/>
              </a:rPr>
              <a:t>May we embrace a sense of global responsibility, cultivating habits that honor and protect the environment. Grant us strength to address challenges with compassion, and may our actions contribute to a more sustainable and harmonious world.</a:t>
            </a:r>
          </a:p>
          <a:p>
            <a:pPr marL="0" indent="0">
              <a:buNone/>
            </a:pPr>
            <a:r>
              <a:rPr lang="en-US" sz="1700" b="0" i="0" dirty="0">
                <a:latin typeface="Söhne"/>
                <a:ea typeface="Söhne"/>
                <a:cs typeface="Söhne"/>
              </a:rPr>
              <a:t>Amen.</a:t>
            </a:r>
            <a:endParaRPr lang="en-US" sz="1700" dirty="0">
              <a:cs typeface="Calibri" panose="020F0502020204030204"/>
            </a:endParaRPr>
          </a:p>
        </p:txBody>
      </p:sp>
    </p:spTree>
    <p:extLst>
      <p:ext uri="{BB962C8B-B14F-4D97-AF65-F5344CB8AC3E}">
        <p14:creationId xmlns:p14="http://schemas.microsoft.com/office/powerpoint/2010/main" val="55414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rPr>
              <a:t>Who?</a:t>
            </a:r>
          </a:p>
          <a:p>
            <a:pPr marL="0" indent="0">
              <a:buNone/>
              <a:defRPr/>
            </a:pPr>
            <a:r>
              <a:rPr kumimoji="0" lang="en-GB" sz="2800" b="0" i="0" u="none" strike="noStrike" kern="1200" cap="none" spc="0" normalizeH="0" baseline="0" noProof="0" dirty="0">
                <a:ln>
                  <a:noFill/>
                </a:ln>
                <a:solidFill>
                  <a:srgbClr val="7030A0"/>
                </a:solidFill>
                <a:effectLst/>
                <a:uLnTx/>
                <a:uFillTx/>
              </a:rPr>
              <a:t>Mass this week will be led by </a:t>
            </a:r>
            <a:r>
              <a:rPr lang="en-GB" dirty="0">
                <a:solidFill>
                  <a:srgbClr val="7030A0"/>
                </a:solidFill>
              </a:rPr>
              <a:t>11M and 11R</a:t>
            </a:r>
            <a:endParaRPr lang="en-GB" sz="2800" b="0" i="0" u="none" strike="noStrike" kern="1200" cap="none" spc="0" normalizeH="0" baseline="0" noProof="0" dirty="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ea typeface="+mn-ea"/>
                <a:cs typeface="+mn-cs"/>
              </a:rPr>
              <a:t>When?</a:t>
            </a:r>
            <a:endParaRPr lang="en-GB" sz="2800" b="0" i="0" u="none" strike="noStrike" kern="1200" cap="none" spc="0" normalizeH="0" baseline="0" noProof="0" dirty="0">
              <a:ln>
                <a:noFill/>
              </a:ln>
              <a:effectLst/>
              <a:uLnTx/>
              <a:uFillTx/>
              <a:cs typeface="Calibri"/>
            </a:endParaRPr>
          </a:p>
          <a:p>
            <a:pPr marL="0" indent="0">
              <a:buNone/>
              <a:defRPr/>
            </a:pPr>
            <a:r>
              <a:rPr kumimoji="0" lang="en-GB" sz="2800" b="0" i="0" u="none" strike="noStrike" kern="1200" cap="none" spc="0" normalizeH="0" baseline="0" noProof="0" dirty="0">
                <a:ln>
                  <a:noFill/>
                </a:ln>
                <a:solidFill>
                  <a:srgbClr val="7030A0"/>
                </a:solidFill>
                <a:effectLst/>
                <a:uLnTx/>
                <a:uFillTx/>
                <a:ea typeface="+mn-ea"/>
                <a:cs typeface="+mn-cs"/>
              </a:rPr>
              <a:t>Friday Morning at 8.20am</a:t>
            </a:r>
            <a:r>
              <a:rPr lang="en-GB" dirty="0">
                <a:solidFill>
                  <a:srgbClr val="7030A0"/>
                </a:solidFill>
              </a:rPr>
              <a:t> </a:t>
            </a:r>
            <a:endParaRPr lang="en-GB" sz="2800" b="0" i="0" u="none" strike="noStrike" kern="1200" cap="none" spc="0" normalizeH="0" baseline="0" noProof="0" dirty="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ea typeface="+mn-ea"/>
                <a:cs typeface="+mn-cs"/>
              </a:rPr>
              <a:t>Where?</a:t>
            </a:r>
            <a:endParaRPr lang="en-GB" sz="2800" b="0" i="0" u="none" strike="noStrike" kern="1200" cap="none" spc="0" normalizeH="0" baseline="0" noProof="0" dirty="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7030A0"/>
                </a:solidFill>
                <a:effectLst/>
                <a:uLnTx/>
                <a:uFillTx/>
                <a:ea typeface="+mn-ea"/>
                <a:cs typeface="+mn-cs"/>
              </a:rPr>
              <a:t>In the School Chapel. See you there!</a:t>
            </a:r>
            <a:endParaRPr lang="en-GB" sz="2800" b="0" i="0" u="none" strike="noStrike" kern="1200" cap="none" spc="0" normalizeH="0" baseline="0" noProof="0" dirty="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15437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12009-8156-BBC5-175E-3B1706271B16}"/>
              </a:ext>
            </a:extLst>
          </p:cNvPr>
          <p:cNvSpPr txBox="1"/>
          <p:nvPr/>
        </p:nvSpPr>
        <p:spPr>
          <a:xfrm>
            <a:off x="838200" y="448721"/>
            <a:ext cx="5555935" cy="124002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a:bodyPr>
          <a:lstStyle/>
          <a:p>
            <a:pPr>
              <a:lnSpc>
                <a:spcPct val="90000"/>
              </a:lnSpc>
              <a:spcBef>
                <a:spcPct val="0"/>
              </a:spcBef>
              <a:spcAft>
                <a:spcPts val="600"/>
              </a:spcAft>
            </a:pPr>
            <a:r>
              <a:rPr lang="en-US" sz="3800">
                <a:solidFill>
                  <a:srgbClr val="000000"/>
                </a:solidFill>
                <a:latin typeface="Modern Love"/>
                <a:ea typeface="+mj-ea"/>
                <a:cs typeface="+mj-cs"/>
              </a:rPr>
              <a:t>Join us at Christian Union this Spring Term </a:t>
            </a:r>
            <a:endParaRPr lang="en-US" sz="3800" kern="1200">
              <a:solidFill>
                <a:srgbClr val="000000"/>
              </a:solidFill>
              <a:latin typeface="Modern Love"/>
              <a:ea typeface="+mj-ea"/>
              <a:cs typeface="+mj-cs"/>
            </a:endParaRPr>
          </a:p>
        </p:txBody>
      </p:sp>
      <p:sp>
        <p:nvSpPr>
          <p:cNvPr id="2" name="TextBox 1">
            <a:extLst>
              <a:ext uri="{FF2B5EF4-FFF2-40B4-BE49-F238E27FC236}">
                <a16:creationId xmlns:a16="http://schemas.microsoft.com/office/drawing/2014/main" id="{08171B60-9895-A1A3-1F38-4906B23FA642}"/>
              </a:ext>
            </a:extLst>
          </p:cNvPr>
          <p:cNvSpPr txBox="1"/>
          <p:nvPr/>
        </p:nvSpPr>
        <p:spPr>
          <a:xfrm>
            <a:off x="835016" y="1980910"/>
            <a:ext cx="4712018" cy="464279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77500" lnSpcReduction="20000"/>
          </a:bodyPr>
          <a:lstStyle/>
          <a:p>
            <a:pPr>
              <a:lnSpc>
                <a:spcPct val="90000"/>
              </a:lnSpc>
              <a:spcAft>
                <a:spcPts val="600"/>
              </a:spcAft>
            </a:pPr>
            <a:r>
              <a:rPr lang="en-US" sz="2300">
                <a:solidFill>
                  <a:srgbClr val="000000"/>
                </a:solidFill>
              </a:rPr>
              <a:t>"CU is a place for anyone of any faith, year group or background to come into a safe environment, play games, have fun, share ideas and learn a little about the real-world significance of Jesus and faith (not to mention sharing biscuits). It exists to help students in their school and wider lives to find unconditional security, significance and acceptance from both the great people and activities, but most of all from God, who knows and loves each of us, and knows and wants what is best for our lives. We aim to do this in a fun relevant and engaging way. We love to welcome new faces."</a:t>
            </a:r>
            <a:endParaRPr lang="en-US" sz="2300">
              <a:solidFill>
                <a:srgbClr val="000000"/>
              </a:solidFill>
              <a:cs typeface="Calibri" panose="020F0502020204030204"/>
            </a:endParaRPr>
          </a:p>
          <a:p>
            <a:pPr>
              <a:lnSpc>
                <a:spcPct val="90000"/>
              </a:lnSpc>
              <a:spcAft>
                <a:spcPts val="600"/>
              </a:spcAft>
            </a:pPr>
            <a:endParaRPr lang="en-US">
              <a:solidFill>
                <a:srgbClr val="000000"/>
              </a:solidFill>
              <a:cs typeface="Calibri" panose="020F0502020204030204"/>
            </a:endParaRPr>
          </a:p>
          <a:p>
            <a:pPr>
              <a:lnSpc>
                <a:spcPct val="90000"/>
              </a:lnSpc>
              <a:spcAft>
                <a:spcPts val="600"/>
              </a:spcAft>
            </a:pPr>
            <a:r>
              <a:rPr lang="en-US" b="1" i="1">
                <a:solidFill>
                  <a:srgbClr val="000000"/>
                </a:solidFill>
              </a:rPr>
              <a:t>Josh Sorensen (Year 12)</a:t>
            </a:r>
            <a:endParaRPr lang="en-US">
              <a:solidFill>
                <a:srgbClr val="000000"/>
              </a:solidFill>
              <a:cs typeface="Calibri" panose="020F0502020204030204"/>
            </a:endParaRPr>
          </a:p>
          <a:p>
            <a:pPr>
              <a:lnSpc>
                <a:spcPct val="90000"/>
              </a:lnSpc>
              <a:spcAft>
                <a:spcPts val="600"/>
              </a:spcAft>
            </a:pPr>
            <a:r>
              <a:rPr lang="en-US" b="1" i="1">
                <a:solidFill>
                  <a:srgbClr val="000000"/>
                </a:solidFill>
              </a:rPr>
              <a:t>Leader of Christian Union</a:t>
            </a:r>
            <a:r>
              <a:rPr lang="en-US" b="1">
                <a:solidFill>
                  <a:srgbClr val="000000"/>
                </a:solidFill>
              </a:rPr>
              <a:t> </a:t>
            </a:r>
            <a:endParaRPr lang="en-US">
              <a:solidFill>
                <a:srgbClr val="000000"/>
              </a:solidFill>
              <a:cs typeface="Calibri" panose="020F0502020204030204"/>
            </a:endParaRPr>
          </a:p>
          <a:p>
            <a:pPr>
              <a:lnSpc>
                <a:spcPct val="90000"/>
              </a:lnSpc>
              <a:spcAft>
                <a:spcPts val="600"/>
              </a:spcAft>
              <a:buFont typeface="Arial" panose="020B0604020202020204" pitchFamily="34" charset="0"/>
            </a:pPr>
            <a:endParaRPr lang="en-US" sz="1300" b="1">
              <a:solidFill>
                <a:srgbClr val="000000"/>
              </a:solidFill>
              <a:cs typeface="Calibri" panose="020F0502020204030204"/>
            </a:endParaRPr>
          </a:p>
          <a:p>
            <a:pPr>
              <a:lnSpc>
                <a:spcPct val="90000"/>
              </a:lnSpc>
              <a:spcAft>
                <a:spcPts val="600"/>
              </a:spcAft>
              <a:buFont typeface="Arial" panose="020B0604020202020204" pitchFamily="34" charset="0"/>
            </a:pPr>
            <a:endParaRPr lang="en-US" sz="1300" b="1">
              <a:solidFill>
                <a:srgbClr val="000000"/>
              </a:solidFill>
              <a:cs typeface="Calibri" panose="020F0502020204030204"/>
            </a:endParaRPr>
          </a:p>
          <a:p>
            <a:pPr>
              <a:lnSpc>
                <a:spcPct val="90000"/>
              </a:lnSpc>
              <a:spcAft>
                <a:spcPts val="600"/>
              </a:spcAft>
              <a:buFont typeface="Arial" panose="020B0604020202020204" pitchFamily="34" charset="0"/>
            </a:pPr>
            <a:endParaRPr lang="en-US" sz="2400" b="1">
              <a:solidFill>
                <a:srgbClr val="000000"/>
              </a:solidFill>
              <a:cs typeface="Calibri"/>
            </a:endParaRPr>
          </a:p>
          <a:p>
            <a:pPr>
              <a:lnSpc>
                <a:spcPct val="90000"/>
              </a:lnSpc>
              <a:spcAft>
                <a:spcPts val="600"/>
              </a:spcAft>
            </a:pPr>
            <a:r>
              <a:rPr lang="en-US" sz="2400" b="1">
                <a:solidFill>
                  <a:srgbClr val="000000"/>
                </a:solidFill>
              </a:rPr>
              <a:t>CU meets every Tuesday lunch time in G16. Feel free to bring lunch with you or see </a:t>
            </a:r>
            <a:r>
              <a:rPr lang="en-US" sz="2400" b="1" err="1">
                <a:solidFill>
                  <a:srgbClr val="000000"/>
                </a:solidFill>
              </a:rPr>
              <a:t>Mrs</a:t>
            </a:r>
            <a:r>
              <a:rPr lang="en-US" sz="2400" b="1">
                <a:solidFill>
                  <a:srgbClr val="000000"/>
                </a:solidFill>
              </a:rPr>
              <a:t> Blackburn for an early lunch pass. </a:t>
            </a:r>
            <a:endParaRPr lang="en-US" sz="2100" b="1">
              <a:solidFill>
                <a:srgbClr val="000000"/>
              </a:solidFill>
              <a:cs typeface="Calibri" panose="020F0502020204030204"/>
            </a:endParaRPr>
          </a:p>
        </p:txBody>
      </p:sp>
      <p:pic>
        <p:nvPicPr>
          <p:cNvPr id="6" name="Picture 5" descr="A group of people reading books&#10;&#10;Description automatically generated">
            <a:extLst>
              <a:ext uri="{FF2B5EF4-FFF2-40B4-BE49-F238E27FC236}">
                <a16:creationId xmlns:a16="http://schemas.microsoft.com/office/drawing/2014/main" id="{E231B64E-A8D3-9734-4AED-3251882C8AF2}"/>
              </a:ext>
            </a:extLst>
          </p:cNvPr>
          <p:cNvPicPr>
            <a:picLocks noChangeAspect="1"/>
          </p:cNvPicPr>
          <p:nvPr/>
        </p:nvPicPr>
        <p:blipFill rotWithShape="1">
          <a:blip r:embed="rId2"/>
          <a:srcRect l="13688" r="10435" b="-2"/>
          <a:stretch/>
        </p:blipFill>
        <p:spPr>
          <a:xfrm>
            <a:off x="6525453" y="1"/>
            <a:ext cx="5666547" cy="3398024"/>
          </a:xfrm>
          <a:prstGeom prst="rect">
            <a:avLst/>
          </a:prstGeom>
        </p:spPr>
      </p:pic>
      <p:pic>
        <p:nvPicPr>
          <p:cNvPr id="4" name="Picture 3" descr="A group of people in suits&#10;&#10;Description automatically generated">
            <a:extLst>
              <a:ext uri="{FF2B5EF4-FFF2-40B4-BE49-F238E27FC236}">
                <a16:creationId xmlns:a16="http://schemas.microsoft.com/office/drawing/2014/main" id="{F0955F3C-25BF-866B-D6DF-CD27D9F50E77}"/>
              </a:ext>
            </a:extLst>
          </p:cNvPr>
          <p:cNvPicPr>
            <a:picLocks noChangeAspect="1"/>
          </p:cNvPicPr>
          <p:nvPr/>
        </p:nvPicPr>
        <p:blipFill rotWithShape="1">
          <a:blip r:embed="rId3"/>
          <a:srcRect r="-2" b="18417"/>
          <a:stretch/>
        </p:blipFill>
        <p:spPr>
          <a:xfrm>
            <a:off x="6522277" y="3398024"/>
            <a:ext cx="5669723" cy="3469076"/>
          </a:xfrm>
          <a:prstGeom prst="rect">
            <a:avLst/>
          </a:prstGeom>
        </p:spPr>
      </p:pic>
    </p:spTree>
    <p:extLst>
      <p:ext uri="{BB962C8B-B14F-4D97-AF65-F5344CB8AC3E}">
        <p14:creationId xmlns:p14="http://schemas.microsoft.com/office/powerpoint/2010/main" val="71576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69F6-7480-2EBC-D1B1-BE09B01182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F92537-CBB3-C8E7-0523-6CED2A88C3FE}"/>
              </a:ext>
            </a:extLst>
          </p:cNvPr>
          <p:cNvSpPr>
            <a:spLocks noGrp="1"/>
          </p:cNvSpPr>
          <p:nvPr>
            <p:ph idx="1"/>
          </p:nvPr>
        </p:nvSpPr>
        <p:spPr/>
        <p:txBody>
          <a:bodyPr vert="horz" lIns="91440" tIns="45720" rIns="91440" bIns="45720" rtlCol="0" anchor="t">
            <a:normAutofit/>
          </a:bodyPr>
          <a:lstStyle/>
          <a:p>
            <a:endParaRPr lang="en-US" sz="1200" dirty="0">
              <a:solidFill>
                <a:srgbClr val="374151"/>
              </a:solidFill>
              <a:ea typeface="Calibri"/>
              <a:cs typeface="Calibri"/>
            </a:endParaRPr>
          </a:p>
          <a:p>
            <a:endParaRPr lang="en-US" dirty="0">
              <a:ea typeface="Calibri"/>
              <a:cs typeface="Calibri"/>
            </a:endParaRPr>
          </a:p>
        </p:txBody>
      </p:sp>
      <p:pic>
        <p:nvPicPr>
          <p:cNvPr id="4" name="Picture 3" descr="responsibilities – Liberal Dictionary">
            <a:extLst>
              <a:ext uri="{FF2B5EF4-FFF2-40B4-BE49-F238E27FC236}">
                <a16:creationId xmlns:a16="http://schemas.microsoft.com/office/drawing/2014/main" id="{BDCEE251-C6D1-18A2-A646-80B32343E075}"/>
              </a:ext>
            </a:extLst>
          </p:cNvPr>
          <p:cNvPicPr>
            <a:picLocks noChangeAspect="1"/>
          </p:cNvPicPr>
          <p:nvPr/>
        </p:nvPicPr>
        <p:blipFill>
          <a:blip r:embed="rId2"/>
          <a:stretch>
            <a:fillRect/>
          </a:stretch>
        </p:blipFill>
        <p:spPr>
          <a:xfrm>
            <a:off x="1" y="-1829"/>
            <a:ext cx="12191997" cy="6861657"/>
          </a:xfrm>
          <a:prstGeom prst="rect">
            <a:avLst/>
          </a:prstGeom>
        </p:spPr>
      </p:pic>
      <p:sp>
        <p:nvSpPr>
          <p:cNvPr id="5" name="TextBox 4">
            <a:extLst>
              <a:ext uri="{FF2B5EF4-FFF2-40B4-BE49-F238E27FC236}">
                <a16:creationId xmlns:a16="http://schemas.microsoft.com/office/drawing/2014/main" id="{41495386-1F6E-56DA-F5A0-A0FFDE11DFF7}"/>
              </a:ext>
            </a:extLst>
          </p:cNvPr>
          <p:cNvSpPr txBox="1"/>
          <p:nvPr/>
        </p:nvSpPr>
        <p:spPr>
          <a:xfrm>
            <a:off x="258535" y="4245055"/>
            <a:ext cx="9958564"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0" dirty="0">
                <a:solidFill>
                  <a:srgbClr val="374151"/>
                </a:solidFill>
                <a:latin typeface="Söhne"/>
                <a:ea typeface="Söhne"/>
                <a:cs typeface="Söhne"/>
              </a:rPr>
              <a:t>Responsibility refers to the state or quality of being accountable for one's actions, decisions, and obligations.</a:t>
            </a:r>
            <a:endParaRPr lang="en-US" sz="2000" b="1">
              <a:ea typeface="Calibri"/>
              <a:cs typeface="Calibri"/>
            </a:endParaRPr>
          </a:p>
          <a:p>
            <a:endParaRPr lang="en-US" b="1" dirty="0">
              <a:solidFill>
                <a:srgbClr val="374151"/>
              </a:solidFill>
              <a:latin typeface="Söhne"/>
              <a:ea typeface="Söhne"/>
              <a:cs typeface="Söhne"/>
            </a:endParaRPr>
          </a:p>
          <a:p>
            <a:r>
              <a:rPr lang="en-US" b="1" dirty="0">
                <a:solidFill>
                  <a:srgbClr val="374151"/>
                </a:solidFill>
                <a:latin typeface="Söhne"/>
                <a:ea typeface="Söhne"/>
                <a:cs typeface="Söhne"/>
              </a:rPr>
              <a:t> </a:t>
            </a:r>
            <a:r>
              <a:rPr lang="en-US" b="1" i="0" dirty="0">
                <a:solidFill>
                  <a:srgbClr val="374151"/>
                </a:solidFill>
                <a:latin typeface="Söhne"/>
                <a:ea typeface="Söhne"/>
                <a:cs typeface="Söhne"/>
              </a:rPr>
              <a:t>It involves </a:t>
            </a:r>
            <a:r>
              <a:rPr lang="en-US" b="1" err="1">
                <a:solidFill>
                  <a:srgbClr val="374151"/>
                </a:solidFill>
                <a:latin typeface="Söhne"/>
                <a:ea typeface="Söhne"/>
                <a:cs typeface="Söhne"/>
              </a:rPr>
              <a:t>recognising</a:t>
            </a:r>
            <a:r>
              <a:rPr lang="en-US" b="1" i="0" dirty="0">
                <a:solidFill>
                  <a:srgbClr val="374151"/>
                </a:solidFill>
                <a:latin typeface="Söhne"/>
                <a:ea typeface="Söhne"/>
                <a:cs typeface="Söhne"/>
              </a:rPr>
              <a:t> and accepting the consequences of one's </a:t>
            </a:r>
            <a:r>
              <a:rPr lang="en-US" b="1" err="1">
                <a:solidFill>
                  <a:srgbClr val="374151"/>
                </a:solidFill>
                <a:latin typeface="Söhne"/>
                <a:ea typeface="Söhne"/>
                <a:cs typeface="Söhne"/>
              </a:rPr>
              <a:t>behaviour</a:t>
            </a:r>
            <a:r>
              <a:rPr lang="en-US" b="1" i="0" dirty="0">
                <a:solidFill>
                  <a:srgbClr val="374151"/>
                </a:solidFill>
                <a:latin typeface="Söhne"/>
                <a:ea typeface="Söhne"/>
                <a:cs typeface="Söhne"/>
              </a:rPr>
              <a:t> and the duties associated with a particular role or situation. Individuals who are responsible are </a:t>
            </a:r>
            <a:r>
              <a:rPr lang="en-US" sz="3200" b="1" i="0" dirty="0">
                <a:solidFill>
                  <a:srgbClr val="FF0000"/>
                </a:solidFill>
                <a:latin typeface="Baguet Script"/>
                <a:ea typeface="Söhne"/>
                <a:cs typeface="Söhne"/>
              </a:rPr>
              <a:t>reliable</a:t>
            </a:r>
            <a:r>
              <a:rPr lang="en-US" b="1" i="0" dirty="0">
                <a:solidFill>
                  <a:srgbClr val="374151"/>
                </a:solidFill>
                <a:latin typeface="Söhne"/>
                <a:ea typeface="Söhne"/>
                <a:cs typeface="Söhne"/>
              </a:rPr>
              <a:t>, </a:t>
            </a:r>
            <a:r>
              <a:rPr lang="en-US" sz="2800" b="1" i="0" dirty="0">
                <a:solidFill>
                  <a:srgbClr val="FF0000"/>
                </a:solidFill>
                <a:latin typeface="Baguet Script"/>
                <a:ea typeface="Söhne"/>
                <a:cs typeface="Söhne"/>
              </a:rPr>
              <a:t>trustworthy</a:t>
            </a:r>
            <a:r>
              <a:rPr lang="en-US" b="1" i="0" dirty="0">
                <a:solidFill>
                  <a:srgbClr val="374151"/>
                </a:solidFill>
                <a:latin typeface="Söhne"/>
                <a:ea typeface="Söhne"/>
                <a:cs typeface="Söhne"/>
              </a:rPr>
              <a:t>, and</a:t>
            </a:r>
            <a:r>
              <a:rPr lang="en-US" sz="2800" b="1" i="0" dirty="0">
                <a:solidFill>
                  <a:srgbClr val="FF0000"/>
                </a:solidFill>
                <a:latin typeface="Baguet Script"/>
                <a:ea typeface="Söhne"/>
                <a:cs typeface="Söhne"/>
              </a:rPr>
              <a:t> take ownership</a:t>
            </a:r>
            <a:r>
              <a:rPr lang="en-US" b="1" i="0" dirty="0">
                <a:solidFill>
                  <a:srgbClr val="374151"/>
                </a:solidFill>
                <a:latin typeface="Söhne"/>
                <a:ea typeface="Söhne"/>
                <a:cs typeface="Söhne"/>
              </a:rPr>
              <a:t> of their commitments.</a:t>
            </a:r>
            <a:endParaRPr lang="en-US" b="1">
              <a:ea typeface="Calibri"/>
              <a:cs typeface="Calibri"/>
            </a:endParaRPr>
          </a:p>
          <a:p>
            <a:endParaRPr lang="en-US" sz="1600" dirty="0"/>
          </a:p>
        </p:txBody>
      </p:sp>
    </p:spTree>
    <p:extLst>
      <p:ext uri="{BB962C8B-B14F-4D97-AF65-F5344CB8AC3E}">
        <p14:creationId xmlns:p14="http://schemas.microsoft.com/office/powerpoint/2010/main" val="215907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B161D0DC-CAB5-D7F8-E1CB-660E7DA4555D}"/>
              </a:ext>
            </a:extLst>
          </p:cNvPr>
          <p:cNvGraphicFramePr>
            <a:graphicFrameLocks noGrp="1"/>
          </p:cNvGraphicFramePr>
          <p:nvPr>
            <p:ph idx="1"/>
          </p:nvPr>
        </p:nvGraphicFramePr>
        <p:xfrm>
          <a:off x="576944" y="1150711"/>
          <a:ext cx="49334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Perceived Social Support - Psychology | Notre Dame Online">
            <a:extLst>
              <a:ext uri="{FF2B5EF4-FFF2-40B4-BE49-F238E27FC236}">
                <a16:creationId xmlns:a16="http://schemas.microsoft.com/office/drawing/2014/main" id="{695D0D1D-0991-5BA3-C2AA-0632F1E09991}"/>
              </a:ext>
            </a:extLst>
          </p:cNvPr>
          <p:cNvPicPr>
            <a:picLocks noChangeAspect="1"/>
          </p:cNvPicPr>
          <p:nvPr/>
        </p:nvPicPr>
        <p:blipFill rotWithShape="1">
          <a:blip r:embed="rId7"/>
          <a:srcRect l="16203" r="26926" b="-2"/>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3" name="Arc 2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descr="The 50 great books on education">
            <a:extLst>
              <a:ext uri="{FF2B5EF4-FFF2-40B4-BE49-F238E27FC236}">
                <a16:creationId xmlns:a16="http://schemas.microsoft.com/office/drawing/2014/main" id="{1B848DB4-80A6-EB18-B784-520EA88F1472}"/>
              </a:ext>
            </a:extLst>
          </p:cNvPr>
          <p:cNvPicPr>
            <a:picLocks noChangeAspect="1"/>
          </p:cNvPicPr>
          <p:nvPr/>
        </p:nvPicPr>
        <p:blipFill rotWithShape="1">
          <a:blip r:embed="rId8"/>
          <a:srcRect l="21867" r="20511" b="3"/>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6" name="Picture 5" descr="Work-life balance: tips for your family | Raising Children Network">
            <a:extLst>
              <a:ext uri="{FF2B5EF4-FFF2-40B4-BE49-F238E27FC236}">
                <a16:creationId xmlns:a16="http://schemas.microsoft.com/office/drawing/2014/main" id="{0090C530-ECDE-807B-9CCE-2774CC24AD1D}"/>
              </a:ext>
            </a:extLst>
          </p:cNvPr>
          <p:cNvPicPr>
            <a:picLocks noChangeAspect="1"/>
          </p:cNvPicPr>
          <p:nvPr/>
        </p:nvPicPr>
        <p:blipFill rotWithShape="1">
          <a:blip r:embed="rId9"/>
          <a:srcRect l="12257" r="52004" b="3"/>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418463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CC62E-4882-3F06-CD60-3F4FDEA57266}"/>
              </a:ext>
            </a:extLst>
          </p:cNvPr>
          <p:cNvSpPr>
            <a:spLocks noGrp="1"/>
          </p:cNvSpPr>
          <p:nvPr>
            <p:ph type="title"/>
          </p:nvPr>
        </p:nvSpPr>
        <p:spPr>
          <a:xfrm>
            <a:off x="640080" y="325369"/>
            <a:ext cx="4368602" cy="1956841"/>
          </a:xfrm>
        </p:spPr>
        <p:txBody>
          <a:bodyPr anchor="b">
            <a:normAutofit fontScale="90000"/>
          </a:bodyPr>
          <a:lstStyle/>
          <a:p>
            <a:r>
              <a:rPr lang="en-US" sz="5400" dirty="0">
                <a:latin typeface="Baguet Script"/>
                <a:ea typeface="Calibri Light"/>
                <a:cs typeface="Calibri Light"/>
              </a:rPr>
              <a:t>What are your responsibilities?</a:t>
            </a:r>
            <a:endParaRPr lang="en-US" sz="5400" dirty="0">
              <a:latin typeface="Baguet Script"/>
            </a:endParaRP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8E138A8-07EC-0EE9-CB55-0E30F0000003}"/>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200" dirty="0">
                <a:ea typeface="Calibri" panose="020F0502020204030204"/>
                <a:cs typeface="Calibri" panose="020F0502020204030204"/>
              </a:rPr>
              <a:t>On a post-it note, draw a cross to create four sections.</a:t>
            </a:r>
          </a:p>
          <a:p>
            <a:pPr marL="0" indent="0">
              <a:buNone/>
            </a:pPr>
            <a:endParaRPr lang="en-US" sz="2200" dirty="0">
              <a:ea typeface="Calibri" panose="020F0502020204030204"/>
              <a:cs typeface="Calibri" panose="020F0502020204030204"/>
            </a:endParaRPr>
          </a:p>
          <a:p>
            <a:pPr marL="0" indent="0">
              <a:buNone/>
            </a:pPr>
            <a:r>
              <a:rPr lang="en-US" sz="2200" dirty="0">
                <a:ea typeface="Calibri" panose="020F0502020204030204"/>
                <a:cs typeface="Calibri" panose="020F0502020204030204"/>
              </a:rPr>
              <a:t>Make bullet points of all of the different responsibilities you have in the different areas of your life.</a:t>
            </a:r>
          </a:p>
          <a:p>
            <a:pPr marL="0" indent="0">
              <a:buNone/>
            </a:pPr>
            <a:endParaRPr lang="en-US" sz="2200" dirty="0">
              <a:ea typeface="Calibri" panose="020F0502020204030204"/>
              <a:cs typeface="Calibri" panose="020F0502020204030204"/>
            </a:endParaRPr>
          </a:p>
          <a:p>
            <a:pPr marL="0" indent="0">
              <a:buNone/>
            </a:pPr>
            <a:endParaRPr lang="en-US" sz="2200" dirty="0">
              <a:ea typeface="Calibri" panose="020F0502020204030204"/>
              <a:cs typeface="Calibri" panose="020F0502020204030204"/>
            </a:endParaRPr>
          </a:p>
          <a:p>
            <a:pPr marL="0" indent="0">
              <a:buNone/>
            </a:pPr>
            <a:endParaRPr lang="en-US" sz="2200" dirty="0">
              <a:ea typeface="Calibri" panose="020F0502020204030204"/>
              <a:cs typeface="Calibri" panose="020F0502020204030204"/>
            </a:endParaRPr>
          </a:p>
          <a:p>
            <a:pPr marL="0" indent="0">
              <a:buNone/>
            </a:pPr>
            <a:endParaRPr lang="en-US" sz="2200" dirty="0">
              <a:ea typeface="Calibri" panose="020F0502020204030204"/>
              <a:cs typeface="Calibri" panose="020F0502020204030204"/>
            </a:endParaRPr>
          </a:p>
        </p:txBody>
      </p:sp>
      <p:pic>
        <p:nvPicPr>
          <p:cNvPr id="4" name="Content Placeholder 3" descr="Post It Note Pedagogy'">
            <a:extLst>
              <a:ext uri="{FF2B5EF4-FFF2-40B4-BE49-F238E27FC236}">
                <a16:creationId xmlns:a16="http://schemas.microsoft.com/office/drawing/2014/main" id="{6632E7D6-901D-1CF6-6C1B-61AD62173626}"/>
              </a:ext>
            </a:extLst>
          </p:cNvPr>
          <p:cNvPicPr>
            <a:picLocks noChangeAspect="1"/>
          </p:cNvPicPr>
          <p:nvPr/>
        </p:nvPicPr>
        <p:blipFill rotWithShape="1">
          <a:blip r:embed="rId2"/>
          <a:srcRect t="30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6E494FDA-9272-5809-F775-E3B4CF8A889C}"/>
                  </a:ext>
                </a:extLst>
              </p14:cNvPr>
              <p14:cNvContentPartPr/>
              <p14:nvPr/>
            </p14:nvContentPartPr>
            <p14:xfrm>
              <a:off x="8619657" y="1466887"/>
              <a:ext cx="156254" cy="4474534"/>
            </p14:xfrm>
          </p:contentPart>
        </mc:Choice>
        <mc:Fallback xmlns="">
          <p:pic>
            <p:nvPicPr>
              <p:cNvPr id="12" name="Ink 11">
                <a:extLst>
                  <a:ext uri="{FF2B5EF4-FFF2-40B4-BE49-F238E27FC236}">
                    <a16:creationId xmlns:a16="http://schemas.microsoft.com/office/drawing/2014/main" id="{6E494FDA-9272-5809-F775-E3B4CF8A889C}"/>
                  </a:ext>
                </a:extLst>
              </p:cNvPr>
              <p:cNvPicPr/>
              <p:nvPr/>
            </p:nvPicPr>
            <p:blipFill>
              <a:blip r:embed="rId4"/>
              <a:stretch>
                <a:fillRect/>
              </a:stretch>
            </p:blipFill>
            <p:spPr>
              <a:xfrm>
                <a:off x="8601697" y="1448888"/>
                <a:ext cx="191815" cy="451017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F20C0B06-DF31-80CB-DA6C-788339E8B4D1}"/>
                  </a:ext>
                </a:extLst>
              </p14:cNvPr>
              <p14:cNvContentPartPr/>
              <p14:nvPr/>
            </p14:nvContentPartPr>
            <p14:xfrm>
              <a:off x="6392224" y="3262910"/>
              <a:ext cx="4963665" cy="260134"/>
            </p14:xfrm>
          </p:contentPart>
        </mc:Choice>
        <mc:Fallback xmlns="">
          <p:pic>
            <p:nvPicPr>
              <p:cNvPr id="14" name="Ink 13">
                <a:extLst>
                  <a:ext uri="{FF2B5EF4-FFF2-40B4-BE49-F238E27FC236}">
                    <a16:creationId xmlns:a16="http://schemas.microsoft.com/office/drawing/2014/main" id="{F20C0B06-DF31-80CB-DA6C-788339E8B4D1}"/>
                  </a:ext>
                </a:extLst>
              </p:cNvPr>
              <p:cNvPicPr/>
              <p:nvPr/>
            </p:nvPicPr>
            <p:blipFill>
              <a:blip r:embed="rId6"/>
              <a:stretch>
                <a:fillRect/>
              </a:stretch>
            </p:blipFill>
            <p:spPr>
              <a:xfrm>
                <a:off x="6374225" y="3244945"/>
                <a:ext cx="4999302" cy="295705"/>
              </a:xfrm>
              <a:prstGeom prst="rect">
                <a:avLst/>
              </a:prstGeom>
            </p:spPr>
          </p:pic>
        </mc:Fallback>
      </mc:AlternateContent>
      <p:sp>
        <p:nvSpPr>
          <p:cNvPr id="18" name="TextBox 17">
            <a:extLst>
              <a:ext uri="{FF2B5EF4-FFF2-40B4-BE49-F238E27FC236}">
                <a16:creationId xmlns:a16="http://schemas.microsoft.com/office/drawing/2014/main" id="{C4456CA8-584A-BF4E-8E29-BC2E5EB5204F}"/>
              </a:ext>
            </a:extLst>
          </p:cNvPr>
          <p:cNvSpPr txBox="1"/>
          <p:nvPr/>
        </p:nvSpPr>
        <p:spPr>
          <a:xfrm>
            <a:off x="6576164" y="1135171"/>
            <a:ext cx="17614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Home</a:t>
            </a:r>
            <a:endParaRPr lang="en-US" dirty="0"/>
          </a:p>
        </p:txBody>
      </p:sp>
      <p:sp>
        <p:nvSpPr>
          <p:cNvPr id="19" name="TextBox 18">
            <a:extLst>
              <a:ext uri="{FF2B5EF4-FFF2-40B4-BE49-F238E27FC236}">
                <a16:creationId xmlns:a16="http://schemas.microsoft.com/office/drawing/2014/main" id="{12249CDA-7911-A92A-A583-CAD59C64F987}"/>
              </a:ext>
            </a:extLst>
          </p:cNvPr>
          <p:cNvSpPr txBox="1"/>
          <p:nvPr/>
        </p:nvSpPr>
        <p:spPr>
          <a:xfrm>
            <a:off x="9707671" y="1356986"/>
            <a:ext cx="10307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School</a:t>
            </a:r>
            <a:endParaRPr lang="en-US" dirty="0"/>
          </a:p>
        </p:txBody>
      </p:sp>
      <p:sp>
        <p:nvSpPr>
          <p:cNvPr id="20" name="TextBox 19">
            <a:extLst>
              <a:ext uri="{FF2B5EF4-FFF2-40B4-BE49-F238E27FC236}">
                <a16:creationId xmlns:a16="http://schemas.microsoft.com/office/drawing/2014/main" id="{6FC35D60-54EB-9585-92E4-23754DC7258E}"/>
              </a:ext>
            </a:extLst>
          </p:cNvPr>
          <p:cNvSpPr txBox="1"/>
          <p:nvPr/>
        </p:nvSpPr>
        <p:spPr>
          <a:xfrm rot="180000">
            <a:off x="6484828" y="3517725"/>
            <a:ext cx="19493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Social/</a:t>
            </a:r>
            <a:r>
              <a:rPr lang="en-US" dirty="0" err="1">
                <a:ea typeface="Calibri"/>
                <a:cs typeface="Calibri"/>
              </a:rPr>
              <a:t>Enviroment</a:t>
            </a:r>
            <a:endParaRPr lang="en-US" dirty="0" err="1"/>
          </a:p>
        </p:txBody>
      </p:sp>
      <p:sp>
        <p:nvSpPr>
          <p:cNvPr id="21" name="TextBox 20">
            <a:extLst>
              <a:ext uri="{FF2B5EF4-FFF2-40B4-BE49-F238E27FC236}">
                <a16:creationId xmlns:a16="http://schemas.microsoft.com/office/drawing/2014/main" id="{F9545447-FA85-8577-BE3B-1632882DF54D}"/>
              </a:ext>
            </a:extLst>
          </p:cNvPr>
          <p:cNvSpPr txBox="1"/>
          <p:nvPr/>
        </p:nvSpPr>
        <p:spPr>
          <a:xfrm rot="120000">
            <a:off x="9042225" y="3549040"/>
            <a:ext cx="16440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Myself</a:t>
            </a:r>
            <a:endParaRPr lang="en-US" dirty="0"/>
          </a:p>
        </p:txBody>
      </p:sp>
    </p:spTree>
    <p:extLst>
      <p:ext uri="{BB962C8B-B14F-4D97-AF65-F5344CB8AC3E}">
        <p14:creationId xmlns:p14="http://schemas.microsoft.com/office/powerpoint/2010/main" val="293613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CF41A-6501-AA65-3A0C-9F02B1FC6F3D}"/>
              </a:ext>
            </a:extLst>
          </p:cNvPr>
          <p:cNvSpPr>
            <a:spLocks noGrp="1"/>
          </p:cNvSpPr>
          <p:nvPr>
            <p:ph type="title"/>
          </p:nvPr>
        </p:nvSpPr>
        <p:spPr>
          <a:xfrm>
            <a:off x="165398" y="61087"/>
            <a:ext cx="11454108" cy="1434415"/>
          </a:xfrm>
        </p:spPr>
        <p:txBody>
          <a:bodyPr anchor="b">
            <a:normAutofit/>
          </a:bodyPr>
          <a:lstStyle/>
          <a:p>
            <a:r>
              <a:rPr lang="en-US" sz="3600" dirty="0">
                <a:solidFill>
                  <a:srgbClr val="0F0F0F"/>
                </a:solidFill>
                <a:latin typeface="Baguet Script"/>
                <a:ea typeface="+mj-lt"/>
                <a:cs typeface="+mj-lt"/>
              </a:rPr>
              <a:t>Why is important to understand the responsibilities we have in different areas of our life?</a:t>
            </a:r>
            <a:endParaRPr lang="en-US" sz="3600" dirty="0">
              <a:latin typeface="Baguet Script"/>
            </a:endParaRP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at are Measuring Scales? - Answered - Twinkl Teaching Wiki">
            <a:extLst>
              <a:ext uri="{FF2B5EF4-FFF2-40B4-BE49-F238E27FC236}">
                <a16:creationId xmlns:a16="http://schemas.microsoft.com/office/drawing/2014/main" id="{25CE597E-082E-A588-FE3E-8E565BB59A17}"/>
              </a:ext>
            </a:extLst>
          </p:cNvPr>
          <p:cNvPicPr>
            <a:picLocks noChangeAspect="1"/>
          </p:cNvPicPr>
          <p:nvPr/>
        </p:nvPicPr>
        <p:blipFill rotWithShape="1">
          <a:blip r:embed="rId2"/>
          <a:srcRect l="18044" r="19040"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B7536475-0370-E91A-F6C2-5DD28F2ACAE6}"/>
              </a:ext>
            </a:extLst>
          </p:cNvPr>
          <p:cNvSpPr>
            <a:spLocks noGrp="1"/>
          </p:cNvSpPr>
          <p:nvPr>
            <p:ph idx="1"/>
          </p:nvPr>
        </p:nvSpPr>
        <p:spPr>
          <a:xfrm>
            <a:off x="4905955" y="2071316"/>
            <a:ext cx="6713552" cy="4114800"/>
          </a:xfrm>
        </p:spPr>
        <p:txBody>
          <a:bodyPr vert="horz" lIns="91440" tIns="45720" rIns="91440" bIns="45720" rtlCol="0" anchor="t">
            <a:normAutofit/>
          </a:bodyPr>
          <a:lstStyle/>
          <a:p>
            <a:pPr marL="0" indent="0">
              <a:buNone/>
            </a:pPr>
            <a:endParaRPr lang="en-US" sz="1100" dirty="0">
              <a:ea typeface="Calibri" panose="020F0502020204030204"/>
              <a:cs typeface="Calibri" panose="020F0502020204030204"/>
            </a:endParaRPr>
          </a:p>
          <a:p>
            <a:r>
              <a:rPr lang="en-US" sz="1400" b="1" dirty="0">
                <a:solidFill>
                  <a:schemeClr val="accent2">
                    <a:lumMod val="75000"/>
                  </a:schemeClr>
                </a:solidFill>
                <a:ea typeface="+mn-lt"/>
                <a:cs typeface="+mn-lt"/>
              </a:rPr>
              <a:t>Clarity of Purpose</a:t>
            </a:r>
            <a:r>
              <a:rPr lang="en-US" sz="1100" b="1" dirty="0">
                <a:ea typeface="+mn-lt"/>
                <a:cs typeface="+mn-lt"/>
              </a:rPr>
              <a:t>:</a:t>
            </a:r>
            <a:r>
              <a:rPr lang="en-US" sz="1100" dirty="0">
                <a:ea typeface="+mn-lt"/>
                <a:cs typeface="+mn-lt"/>
              </a:rPr>
              <a:t> </a:t>
            </a:r>
            <a:r>
              <a:rPr lang="en-US" sz="1100" err="1">
                <a:ea typeface="+mn-lt"/>
                <a:cs typeface="+mn-lt"/>
              </a:rPr>
              <a:t>Recognising</a:t>
            </a:r>
            <a:r>
              <a:rPr lang="en-US" sz="1100" dirty="0">
                <a:ea typeface="+mn-lt"/>
                <a:cs typeface="+mn-lt"/>
              </a:rPr>
              <a:t> the significance of our responsibilities provides clarity about why certain tasks or roles matter. This clarity helps in aligning our actions with our values and goals, giving us a sense of purpose and direction.</a:t>
            </a:r>
            <a:endParaRPr lang="en-US" sz="1100">
              <a:cs typeface="Calibri"/>
            </a:endParaRPr>
          </a:p>
          <a:p>
            <a:r>
              <a:rPr lang="en-US" sz="1400" b="1" dirty="0">
                <a:solidFill>
                  <a:schemeClr val="accent2">
                    <a:lumMod val="75000"/>
                  </a:schemeClr>
                </a:solidFill>
                <a:ea typeface="+mn-lt"/>
                <a:cs typeface="+mn-lt"/>
              </a:rPr>
              <a:t>Motivation and Commitment</a:t>
            </a:r>
            <a:r>
              <a:rPr lang="en-US" sz="1100" b="1" dirty="0">
                <a:ea typeface="+mn-lt"/>
                <a:cs typeface="+mn-lt"/>
              </a:rPr>
              <a:t>:</a:t>
            </a:r>
            <a:r>
              <a:rPr lang="en-US" sz="1100" dirty="0">
                <a:ea typeface="+mn-lt"/>
                <a:cs typeface="+mn-lt"/>
              </a:rPr>
              <a:t> When we understand why our responsibilities are important, it can serve as a powerful motivator. Knowing the impact of our actions on ourselves, others, or the broader community can increase our commitment to fulfilling those responsibilities.</a:t>
            </a:r>
            <a:endParaRPr lang="en-US" sz="1100">
              <a:cs typeface="Calibri"/>
            </a:endParaRPr>
          </a:p>
          <a:p>
            <a:r>
              <a:rPr lang="en-US" sz="1400" b="1" dirty="0">
                <a:solidFill>
                  <a:schemeClr val="accent2">
                    <a:lumMod val="75000"/>
                  </a:schemeClr>
                </a:solidFill>
                <a:ea typeface="+mn-lt"/>
                <a:cs typeface="+mn-lt"/>
              </a:rPr>
              <a:t>Effective Decision-Making</a:t>
            </a:r>
            <a:r>
              <a:rPr lang="en-US" sz="1100" b="1" dirty="0">
                <a:ea typeface="+mn-lt"/>
                <a:cs typeface="+mn-lt"/>
              </a:rPr>
              <a:t>:</a:t>
            </a:r>
            <a:r>
              <a:rPr lang="en-US" sz="1100" dirty="0">
                <a:ea typeface="+mn-lt"/>
                <a:cs typeface="+mn-lt"/>
              </a:rPr>
              <a:t> Understanding the importance of responsibilities aids in making informed decisions. When we are aware of the consequences and implications of our choices, we can make decisions that are aligned with our values and contribute positively to our well-being and the well-being of others.</a:t>
            </a:r>
            <a:endParaRPr lang="en-US" sz="1100">
              <a:cs typeface="Calibri"/>
            </a:endParaRPr>
          </a:p>
          <a:p>
            <a:r>
              <a:rPr lang="en-US" sz="1400" b="1" dirty="0">
                <a:solidFill>
                  <a:schemeClr val="accent2">
                    <a:lumMod val="75000"/>
                  </a:schemeClr>
                </a:solidFill>
                <a:ea typeface="+mn-lt"/>
                <a:cs typeface="+mn-lt"/>
              </a:rPr>
              <a:t>Personal Growth and Development</a:t>
            </a:r>
            <a:r>
              <a:rPr lang="en-US" sz="1100" b="1" dirty="0">
                <a:ea typeface="+mn-lt"/>
                <a:cs typeface="+mn-lt"/>
              </a:rPr>
              <a:t>:</a:t>
            </a:r>
            <a:r>
              <a:rPr lang="en-US" sz="1100" dirty="0">
                <a:ea typeface="+mn-lt"/>
                <a:cs typeface="+mn-lt"/>
              </a:rPr>
              <a:t> Taking responsibility for various aspects of our lives is a fundamental aspect of personal growth. </a:t>
            </a:r>
            <a:r>
              <a:rPr lang="en-US" sz="1100" err="1">
                <a:ea typeface="+mn-lt"/>
                <a:cs typeface="+mn-lt"/>
              </a:rPr>
              <a:t>Recognising</a:t>
            </a:r>
            <a:r>
              <a:rPr lang="en-US" sz="1100" dirty="0">
                <a:ea typeface="+mn-lt"/>
                <a:cs typeface="+mn-lt"/>
              </a:rPr>
              <a:t> the importance of responsibilities allows us to learn, adapt, and grow through the challenges and experiences associated with fulfilling those duties.</a:t>
            </a:r>
            <a:endParaRPr lang="en-US" sz="1100">
              <a:cs typeface="Calibri"/>
            </a:endParaRPr>
          </a:p>
          <a:p>
            <a:r>
              <a:rPr lang="en-US" sz="1400" b="1" dirty="0">
                <a:solidFill>
                  <a:schemeClr val="accent2">
                    <a:lumMod val="75000"/>
                  </a:schemeClr>
                </a:solidFill>
                <a:ea typeface="+mn-lt"/>
                <a:cs typeface="+mn-lt"/>
              </a:rPr>
              <a:t>Building Trust and Relationships:</a:t>
            </a:r>
            <a:r>
              <a:rPr lang="en-US" sz="1100" dirty="0">
                <a:ea typeface="+mn-lt"/>
                <a:cs typeface="+mn-lt"/>
              </a:rPr>
              <a:t> In both personal and professional relationships, understanding the importance of responsibilities is crucial for building trust. When others see that we are accountable and take our obligations seriously, it strengthens the foundation of trust and credibility.</a:t>
            </a:r>
            <a:endParaRPr lang="en-US" sz="1100">
              <a:cs typeface="Calibri" panose="020F0502020204030204"/>
            </a:endParaRPr>
          </a:p>
          <a:p>
            <a:r>
              <a:rPr lang="en-US" sz="1400" b="1" dirty="0">
                <a:solidFill>
                  <a:schemeClr val="accent2">
                    <a:lumMod val="75000"/>
                  </a:schemeClr>
                </a:solidFill>
                <a:ea typeface="+mn-lt"/>
                <a:cs typeface="+mn-lt"/>
              </a:rPr>
              <a:t>Balancing Priorities</a:t>
            </a:r>
            <a:r>
              <a:rPr lang="en-US" sz="1100" b="1" dirty="0">
                <a:ea typeface="+mn-lt"/>
                <a:cs typeface="+mn-lt"/>
              </a:rPr>
              <a:t>:</a:t>
            </a:r>
            <a:r>
              <a:rPr lang="en-US" sz="1100" dirty="0">
                <a:ea typeface="+mn-lt"/>
                <a:cs typeface="+mn-lt"/>
              </a:rPr>
              <a:t> </a:t>
            </a:r>
            <a:r>
              <a:rPr lang="en-US" sz="1100" err="1">
                <a:ea typeface="+mn-lt"/>
                <a:cs typeface="+mn-lt"/>
              </a:rPr>
              <a:t>Recognising</a:t>
            </a:r>
            <a:r>
              <a:rPr lang="en-US" sz="1100" dirty="0">
                <a:ea typeface="+mn-lt"/>
                <a:cs typeface="+mn-lt"/>
              </a:rPr>
              <a:t> the importance of responsibilities helps individuals prioritize their commitments. It allows for a more effective allocation of time, energy, and resources, ensuring that essential tasks and obligations are given the attention they deserve.</a:t>
            </a:r>
            <a:endParaRPr lang="en-US" sz="1050" dirty="0">
              <a:cs typeface="Calibri" panose="020F0502020204030204"/>
            </a:endParaRPr>
          </a:p>
          <a:p>
            <a:pPr marL="0" indent="0">
              <a:buNone/>
            </a:pPr>
            <a:endParaRPr lang="en-US" sz="1000">
              <a:ea typeface="Calibri"/>
              <a:cs typeface="Calibri"/>
            </a:endParaRPr>
          </a:p>
        </p:txBody>
      </p:sp>
    </p:spTree>
    <p:extLst>
      <p:ext uri="{BB962C8B-B14F-4D97-AF65-F5344CB8AC3E}">
        <p14:creationId xmlns:p14="http://schemas.microsoft.com/office/powerpoint/2010/main" val="4251829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0F328E4-F916-C866-4F6C-4070102A90DD}"/>
              </a:ext>
            </a:extLst>
          </p:cNvPr>
          <p:cNvSpPr>
            <a:spLocks noGrp="1"/>
          </p:cNvSpPr>
          <p:nvPr>
            <p:ph type="title"/>
          </p:nvPr>
        </p:nvSpPr>
        <p:spPr>
          <a:xfrm>
            <a:off x="838200" y="365125"/>
            <a:ext cx="5393361" cy="1325563"/>
          </a:xfrm>
        </p:spPr>
        <p:txBody>
          <a:bodyPr>
            <a:normAutofit/>
          </a:bodyPr>
          <a:lstStyle/>
          <a:p>
            <a:r>
              <a:rPr lang="en-US" dirty="0">
                <a:ea typeface="Calibri Light"/>
                <a:cs typeface="Calibri Light"/>
              </a:rPr>
              <a:t>Let Us Pray</a:t>
            </a:r>
            <a:endParaRPr lang="en-US" dirty="0"/>
          </a:p>
        </p:txBody>
      </p:sp>
      <p:sp>
        <p:nvSpPr>
          <p:cNvPr id="3" name="Content Placeholder 2">
            <a:extLst>
              <a:ext uri="{FF2B5EF4-FFF2-40B4-BE49-F238E27FC236}">
                <a16:creationId xmlns:a16="http://schemas.microsoft.com/office/drawing/2014/main" id="{39BB75DC-6F92-35AC-E4E7-9A975DDFE2DB}"/>
              </a:ext>
            </a:extLst>
          </p:cNvPr>
          <p:cNvSpPr>
            <a:spLocks noGrp="1"/>
          </p:cNvSpPr>
          <p:nvPr>
            <p:ph idx="1"/>
          </p:nvPr>
        </p:nvSpPr>
        <p:spPr>
          <a:xfrm>
            <a:off x="838200" y="1825625"/>
            <a:ext cx="5393361" cy="4351338"/>
          </a:xfrm>
        </p:spPr>
        <p:txBody>
          <a:bodyPr vert="horz" lIns="91440" tIns="45720" rIns="91440" bIns="45720" rtlCol="0" anchor="t">
            <a:normAutofit lnSpcReduction="10000"/>
          </a:bodyPr>
          <a:lstStyle/>
          <a:p>
            <a:pPr marL="0" indent="0">
              <a:buNone/>
            </a:pPr>
            <a:r>
              <a:rPr lang="en-US" sz="1800" dirty="0">
                <a:ea typeface="+mn-lt"/>
                <a:cs typeface="+mn-lt"/>
              </a:rPr>
              <a:t>Lord,</a:t>
            </a:r>
          </a:p>
          <a:p>
            <a:pPr marL="0" indent="0">
              <a:buNone/>
            </a:pPr>
            <a:r>
              <a:rPr lang="en-US" sz="1800" dirty="0">
                <a:ea typeface="+mn-lt"/>
                <a:cs typeface="+mn-lt"/>
              </a:rPr>
              <a:t>Grant me wisdom to understand the importance of my responsibilities in all areas of life. May I approach each task with mindfulness and integrity.</a:t>
            </a:r>
            <a:endParaRPr lang="en-US" sz="1800" dirty="0">
              <a:ea typeface="Calibri" panose="020F0502020204030204"/>
              <a:cs typeface="Calibri" panose="020F0502020204030204"/>
            </a:endParaRPr>
          </a:p>
          <a:p>
            <a:pPr marL="0" indent="0">
              <a:buNone/>
            </a:pPr>
            <a:r>
              <a:rPr lang="en-US" sz="1800" dirty="0">
                <a:ea typeface="+mn-lt"/>
                <a:cs typeface="+mn-lt"/>
              </a:rPr>
              <a:t>In personal matters, help me care for myself and others, making decisions that contribute positively to our well-being. At school, guide me to fulfill my duties with diligence and contribute to the success of my team.</a:t>
            </a:r>
            <a:endParaRPr lang="en-US" sz="1800">
              <a:ea typeface="Calibri" panose="020F0502020204030204"/>
              <a:cs typeface="Calibri" panose="020F0502020204030204"/>
            </a:endParaRPr>
          </a:p>
          <a:p>
            <a:pPr marL="0" indent="0">
              <a:buNone/>
            </a:pPr>
            <a:r>
              <a:rPr lang="en-US" sz="1800" dirty="0">
                <a:ea typeface="+mn-lt"/>
                <a:cs typeface="+mn-lt"/>
              </a:rPr>
              <a:t>Grant me courage to learn from mistakes, resilience to navigate challenges, and humility to seek help when needed. May I balance priorities wisely and be a source of support for others.</a:t>
            </a:r>
            <a:endParaRPr lang="en-US" sz="1800" dirty="0">
              <a:ea typeface="Calibri" panose="020F0502020204030204"/>
              <a:cs typeface="Calibri" panose="020F0502020204030204"/>
            </a:endParaRPr>
          </a:p>
          <a:p>
            <a:pPr marL="0" indent="0">
              <a:buNone/>
            </a:pPr>
            <a:r>
              <a:rPr lang="en-US" sz="1800" dirty="0">
                <a:ea typeface="+mn-lt"/>
                <a:cs typeface="+mn-lt"/>
              </a:rPr>
              <a:t>In your guiding light, I find the strength and inspiration to fulfill my responsibilities with love, commitment, and purpose.</a:t>
            </a:r>
            <a:endParaRPr lang="en-US" sz="1800">
              <a:ea typeface="+mn-lt"/>
              <a:cs typeface="+mn-lt"/>
            </a:endParaRPr>
          </a:p>
          <a:p>
            <a:pPr marL="0" indent="0">
              <a:buNone/>
            </a:pPr>
            <a:r>
              <a:rPr lang="en-US" sz="1800" dirty="0">
                <a:ea typeface="+mn-lt"/>
                <a:cs typeface="+mn-lt"/>
              </a:rPr>
              <a:t> Amen</a:t>
            </a:r>
            <a:endParaRPr lang="en-US" sz="1800" dirty="0">
              <a:ea typeface="Calibri"/>
              <a:cs typeface="Calibri"/>
            </a:endParaRPr>
          </a:p>
          <a:p>
            <a:endParaRPr lang="en-US" sz="1800">
              <a:ea typeface="Calibri"/>
              <a:cs typeface="Calibri"/>
            </a:endParaRPr>
          </a:p>
        </p:txBody>
      </p:sp>
      <p:pic>
        <p:nvPicPr>
          <p:cNvPr id="4" name="Picture 3" descr="Prayers For Strength - Powerful for Comfort and Hope">
            <a:extLst>
              <a:ext uri="{FF2B5EF4-FFF2-40B4-BE49-F238E27FC236}">
                <a16:creationId xmlns:a16="http://schemas.microsoft.com/office/drawing/2014/main" id="{676378FA-CDD9-9468-5CCD-028EA5C40643}"/>
              </a:ext>
            </a:extLst>
          </p:cNvPr>
          <p:cNvPicPr>
            <a:picLocks noChangeAspect="1"/>
          </p:cNvPicPr>
          <p:nvPr/>
        </p:nvPicPr>
        <p:blipFill rotWithShape="1">
          <a:blip r:embed="rId2"/>
          <a:srcRect l="22526" r="25223"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484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What are your responsibilities?</vt:lpstr>
      <vt:lpstr>Why is important to understand the responsibilities we have in different areas of our life?</vt:lpstr>
      <vt:lpstr>Let Us Pray</vt:lpstr>
      <vt:lpstr>PowerPoint Presentation</vt:lpstr>
      <vt:lpstr>In Pairs</vt:lpstr>
      <vt:lpstr>Celebrity Responsibility</vt:lpstr>
      <vt:lpstr>Mo Salah</vt:lpstr>
      <vt:lpstr>Serena Williams</vt:lpstr>
      <vt:lpstr>Beyonce Knowles</vt:lpstr>
      <vt:lpstr>Let Us Pray</vt:lpstr>
      <vt:lpstr>PowerPoint Presentation</vt:lpstr>
      <vt:lpstr>Our scripture this week</vt:lpstr>
      <vt:lpstr>What responsibility has God given you?</vt:lpstr>
      <vt:lpstr>Let Us Pray</vt:lpstr>
      <vt:lpstr>PowerPoint Presentation</vt:lpstr>
      <vt:lpstr>PowerPoint Presentation</vt:lpstr>
      <vt:lpstr>It Starts With Us!</vt:lpstr>
      <vt:lpstr>In Pairs</vt:lpstr>
      <vt:lpstr>Let Us Pray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423</cp:revision>
  <dcterms:created xsi:type="dcterms:W3CDTF">2024-01-29T15:39:46Z</dcterms:created>
  <dcterms:modified xsi:type="dcterms:W3CDTF">2024-02-01T16:56:11Z</dcterms:modified>
</cp:coreProperties>
</file>