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89" r:id="rId5"/>
    <p:sldId id="288" r:id="rId6"/>
    <p:sldId id="287" r:id="rId7"/>
    <p:sldId id="285" r:id="rId8"/>
    <p:sldId id="286" r:id="rId9"/>
    <p:sldId id="291" r:id="rId10"/>
    <p:sldId id="292" r:id="rId11"/>
    <p:sldId id="301" r:id="rId12"/>
    <p:sldId id="283" r:id="rId13"/>
    <p:sldId id="297" r:id="rId14"/>
    <p:sldId id="293" r:id="rId15"/>
    <p:sldId id="294" r:id="rId16"/>
    <p:sldId id="290" r:id="rId17"/>
    <p:sldId id="298" r:id="rId18"/>
    <p:sldId id="300" r:id="rId19"/>
    <p:sldId id="296" r:id="rId20"/>
    <p:sldId id="295" r:id="rId21"/>
    <p:sldId id="257" r:id="rId22"/>
    <p:sldId id="299" r:id="rId23"/>
    <p:sldId id="302" r:id="rId24"/>
    <p:sldId id="303" r:id="rId25"/>
    <p:sldId id="2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DC0578-8D4E-75C9-1BD9-12AACAAAED66}" v="155" dt="2024-01-09T14:10:44.977"/>
    <p1510:client id="{8F557505-14B9-1282-F5D5-BD2CBDB93552}" v="1331" dt="2024-01-09T17:46:44.812"/>
    <p1510:client id="{94D1EE94-7696-8B00-2211-6336467A7987}" v="1" dt="2024-01-10T12:00:11.388"/>
    <p1510:client id="{BD748D96-4C75-BF8C-C444-4742244DD146}" v="1371" dt="2024-01-09T14:07:55.393"/>
    <p1510:client id="{E1F54F91-8C9D-421C-A7F0-EB61EA4268A1}" v="7" dt="2024-01-09T12:46:05.4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ideo" Target="https://www.youtube.com/embed/4t6mz8yoocY?feature=oembed"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_RBlcmosKm8?feature=oembe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82BB8AD6-62C5-7BC3-B93C-323AEB30A6FA}"/>
              </a:ext>
            </a:extLst>
          </p:cNvPr>
          <p:cNvSpPr txBox="1"/>
          <p:nvPr/>
        </p:nvSpPr>
        <p:spPr>
          <a:xfrm>
            <a:off x="-11502" y="6340735"/>
            <a:ext cx="1224439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solidFill>
                  <a:srgbClr val="000000"/>
                </a:solidFill>
                <a:cs typeface="Calibri"/>
              </a:rPr>
              <a:t>Thoughts and Prayers 15th October – 19th January</a:t>
            </a:r>
            <a:endParaRPr lang="en-US" dirty="0"/>
          </a:p>
        </p:txBody>
      </p:sp>
      <p:sp>
        <p:nvSpPr>
          <p:cNvPr id="5" name="TextBox 2">
            <a:extLst>
              <a:ext uri="{FF2B5EF4-FFF2-40B4-BE49-F238E27FC236}">
                <a16:creationId xmlns:a16="http://schemas.microsoft.com/office/drawing/2014/main" id="{FB8D076D-75A0-D400-8DDA-92517EBF1A92}"/>
              </a:ext>
            </a:extLst>
          </p:cNvPr>
          <p:cNvSpPr txBox="1"/>
          <p:nvPr/>
        </p:nvSpPr>
        <p:spPr>
          <a:xfrm>
            <a:off x="1517424" y="-50085"/>
            <a:ext cx="9022320"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dirty="0">
                <a:solidFill>
                  <a:srgbClr val="000000"/>
                </a:solidFill>
              </a:rPr>
              <a:t>Theme of the week: Listen</a:t>
            </a:r>
            <a:endParaRPr lang="en-US" dirty="0">
              <a:solidFill>
                <a:srgbClr val="000000"/>
              </a:solidFill>
              <a:cs typeface="Calibri"/>
            </a:endParaRPr>
          </a:p>
        </p:txBody>
      </p:sp>
      <p:pic>
        <p:nvPicPr>
          <p:cNvPr id="2" name="Picture 1" descr="Speak, Lord, For Your Servant Is Listening – Upside-Down Savior">
            <a:extLst>
              <a:ext uri="{FF2B5EF4-FFF2-40B4-BE49-F238E27FC236}">
                <a16:creationId xmlns:a16="http://schemas.microsoft.com/office/drawing/2014/main" id="{2B877C75-6698-6AB9-15AB-009A51B1BB67}"/>
              </a:ext>
            </a:extLst>
          </p:cNvPr>
          <p:cNvPicPr>
            <a:picLocks noChangeAspect="1"/>
          </p:cNvPicPr>
          <p:nvPr/>
        </p:nvPicPr>
        <p:blipFill>
          <a:blip r:embed="rId2"/>
          <a:stretch>
            <a:fillRect/>
          </a:stretch>
        </p:blipFill>
        <p:spPr>
          <a:xfrm>
            <a:off x="-3672" y="515603"/>
            <a:ext cx="12199344" cy="5854335"/>
          </a:xfrm>
          <a:prstGeom prst="rect">
            <a:avLst/>
          </a:prstGeom>
        </p:spPr>
      </p:pic>
    </p:spTree>
    <p:extLst>
      <p:ext uri="{BB962C8B-B14F-4D97-AF65-F5344CB8AC3E}">
        <p14:creationId xmlns:p14="http://schemas.microsoft.com/office/powerpoint/2010/main" val="2614356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D14A34-5775-B9F3-4173-920AA8DAF6CD}"/>
            </a:ext>
          </a:extLst>
        </p:cNvPr>
        <p:cNvGrpSpPr/>
        <p:nvPr/>
      </p:nvGrpSpPr>
      <p:grpSpPr>
        <a:xfrm>
          <a:off x="0" y="0"/>
          <a:ext cx="0" cy="0"/>
          <a:chOff x="0" y="0"/>
          <a:chExt cx="0" cy="0"/>
        </a:xfrm>
      </p:grpSpPr>
      <p:sp>
        <p:nvSpPr>
          <p:cNvPr id="4" name="TextBox 1">
            <a:extLst>
              <a:ext uri="{FF2B5EF4-FFF2-40B4-BE49-F238E27FC236}">
                <a16:creationId xmlns:a16="http://schemas.microsoft.com/office/drawing/2014/main" id="{F2EF0E35-4BFF-DC02-1AAF-C220808A299B}"/>
              </a:ext>
            </a:extLst>
          </p:cNvPr>
          <p:cNvSpPr txBox="1"/>
          <p:nvPr/>
        </p:nvSpPr>
        <p:spPr>
          <a:xfrm>
            <a:off x="-11502" y="6340735"/>
            <a:ext cx="1224439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solidFill>
                  <a:srgbClr val="000000"/>
                </a:solidFill>
                <a:cs typeface="Calibri"/>
              </a:rPr>
              <a:t>Thoughts and Prayers 15th October – 19th January</a:t>
            </a:r>
            <a:endParaRPr lang="en-US" dirty="0"/>
          </a:p>
        </p:txBody>
      </p:sp>
      <p:sp>
        <p:nvSpPr>
          <p:cNvPr id="5" name="TextBox 2">
            <a:extLst>
              <a:ext uri="{FF2B5EF4-FFF2-40B4-BE49-F238E27FC236}">
                <a16:creationId xmlns:a16="http://schemas.microsoft.com/office/drawing/2014/main" id="{242CEE85-CF10-0C44-04F3-0F5F70B8DFA0}"/>
              </a:ext>
            </a:extLst>
          </p:cNvPr>
          <p:cNvSpPr txBox="1"/>
          <p:nvPr/>
        </p:nvSpPr>
        <p:spPr>
          <a:xfrm>
            <a:off x="1517424" y="-50085"/>
            <a:ext cx="9022320"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dirty="0">
                <a:solidFill>
                  <a:srgbClr val="000000"/>
                </a:solidFill>
              </a:rPr>
              <a:t>Theme of the week: Listen</a:t>
            </a:r>
            <a:endParaRPr lang="en-US" dirty="0">
              <a:solidFill>
                <a:srgbClr val="000000"/>
              </a:solidFill>
              <a:cs typeface="Calibri"/>
            </a:endParaRPr>
          </a:p>
        </p:txBody>
      </p:sp>
      <p:pic>
        <p:nvPicPr>
          <p:cNvPr id="2" name="Picture 1" descr="Speak, Lord, For Your Servant Is Listening – Upside-Down Savior">
            <a:extLst>
              <a:ext uri="{FF2B5EF4-FFF2-40B4-BE49-F238E27FC236}">
                <a16:creationId xmlns:a16="http://schemas.microsoft.com/office/drawing/2014/main" id="{473E0485-38FD-94DE-1B85-FDCA8122B8C6}"/>
              </a:ext>
            </a:extLst>
          </p:cNvPr>
          <p:cNvPicPr>
            <a:picLocks noChangeAspect="1"/>
          </p:cNvPicPr>
          <p:nvPr/>
        </p:nvPicPr>
        <p:blipFill>
          <a:blip r:embed="rId2"/>
          <a:stretch>
            <a:fillRect/>
          </a:stretch>
        </p:blipFill>
        <p:spPr>
          <a:xfrm>
            <a:off x="-3672" y="515603"/>
            <a:ext cx="12199344" cy="5854335"/>
          </a:xfrm>
          <a:prstGeom prst="rect">
            <a:avLst/>
          </a:prstGeom>
        </p:spPr>
      </p:pic>
    </p:spTree>
    <p:extLst>
      <p:ext uri="{BB962C8B-B14F-4D97-AF65-F5344CB8AC3E}">
        <p14:creationId xmlns:p14="http://schemas.microsoft.com/office/powerpoint/2010/main" val="1093406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2D924E0-2365-3BC0-6F63-E1D330D4E0FD}"/>
              </a:ext>
            </a:extLst>
          </p:cNvPr>
          <p:cNvSpPr txBox="1"/>
          <p:nvPr/>
        </p:nvSpPr>
        <p:spPr>
          <a:xfrm>
            <a:off x="640080" y="4777739"/>
            <a:ext cx="3418990" cy="141211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lnSpcReduction="10000"/>
          </a:bodyPr>
          <a:lstStyle/>
          <a:p>
            <a:pPr>
              <a:lnSpc>
                <a:spcPct val="90000"/>
              </a:lnSpc>
              <a:spcBef>
                <a:spcPct val="0"/>
              </a:spcBef>
              <a:spcAft>
                <a:spcPts val="600"/>
              </a:spcAft>
            </a:pPr>
            <a:r>
              <a:rPr lang="en-US" sz="4800" dirty="0">
                <a:latin typeface="Modern Love"/>
                <a:ea typeface="+mj-ea"/>
                <a:cs typeface="+mj-cs"/>
              </a:rPr>
              <a:t>Listen to others</a:t>
            </a:r>
          </a:p>
        </p:txBody>
      </p:sp>
      <p:pic>
        <p:nvPicPr>
          <p:cNvPr id="4" name="Picture 3" descr="Becoming a better active listener | Future Assist">
            <a:extLst>
              <a:ext uri="{FF2B5EF4-FFF2-40B4-BE49-F238E27FC236}">
                <a16:creationId xmlns:a16="http://schemas.microsoft.com/office/drawing/2014/main" id="{720A8ED9-993D-70CC-DCD8-E9ACA98AD94A}"/>
              </a:ext>
            </a:extLst>
          </p:cNvPr>
          <p:cNvPicPr>
            <a:picLocks noChangeAspect="1"/>
          </p:cNvPicPr>
          <p:nvPr/>
        </p:nvPicPr>
        <p:blipFill rotWithShape="1">
          <a:blip r:embed="rId2"/>
          <a:srcRect t="8861" r="-118" b="11392"/>
          <a:stretch/>
        </p:blipFill>
        <p:spPr>
          <a:xfrm>
            <a:off x="20" y="10"/>
            <a:ext cx="12206379" cy="4545417"/>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1"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D943210-A6C7-263F-0FD1-8EBE921CE15D}"/>
              </a:ext>
            </a:extLst>
          </p:cNvPr>
          <p:cNvSpPr txBox="1"/>
          <p:nvPr/>
        </p:nvSpPr>
        <p:spPr>
          <a:xfrm>
            <a:off x="4668672" y="4777739"/>
            <a:ext cx="7343324" cy="1399223"/>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a:lnSpc>
                <a:spcPct val="90000"/>
              </a:lnSpc>
              <a:spcAft>
                <a:spcPts val="600"/>
              </a:spcAft>
              <a:buFont typeface="Arial"/>
              <a:buChar char="•"/>
            </a:pPr>
            <a:r>
              <a:rPr lang="en-US" sz="1600" dirty="0"/>
              <a:t>WHY is it important to truly hear others, not just with our ears but with our hearts?</a:t>
            </a:r>
            <a:endParaRPr lang="en-US" sz="1600" dirty="0">
              <a:ea typeface="Calibri"/>
              <a:cs typeface="Calibri"/>
            </a:endParaRPr>
          </a:p>
          <a:p>
            <a:pPr marL="171450" indent="-171450">
              <a:lnSpc>
                <a:spcPct val="90000"/>
              </a:lnSpc>
              <a:spcAft>
                <a:spcPts val="600"/>
              </a:spcAft>
              <a:buFont typeface="Arial"/>
              <a:buChar char="•"/>
            </a:pPr>
            <a:r>
              <a:rPr lang="en-US" sz="1600" dirty="0"/>
              <a:t>HOW is it important to practice empathy and understanding by being fully present in your interactions?</a:t>
            </a:r>
            <a:endParaRPr lang="en-US" sz="1600">
              <a:ea typeface="Calibri"/>
              <a:cs typeface="Calibri"/>
            </a:endParaRPr>
          </a:p>
          <a:p>
            <a:pPr marL="171450" indent="-171450">
              <a:lnSpc>
                <a:spcPct val="90000"/>
              </a:lnSpc>
              <a:spcAft>
                <a:spcPts val="600"/>
              </a:spcAft>
              <a:buFont typeface="Arial"/>
              <a:buChar char="•"/>
            </a:pPr>
            <a:r>
              <a:rPr lang="en-US" sz="1600" dirty="0"/>
              <a:t>Can you think of a time when you have felt truly heard in a conversation? How did it make you feel?</a:t>
            </a:r>
            <a:endParaRPr lang="en-US" sz="1600">
              <a:ea typeface="Calibri"/>
              <a:cs typeface="Calibri"/>
            </a:endParaRPr>
          </a:p>
          <a:p>
            <a:pPr marL="171450" indent="-171450">
              <a:lnSpc>
                <a:spcPct val="90000"/>
              </a:lnSpc>
              <a:spcAft>
                <a:spcPts val="600"/>
              </a:spcAft>
              <a:buFont typeface="Arial"/>
              <a:buChar char="•"/>
            </a:pPr>
            <a:r>
              <a:rPr lang="en-US" sz="1600" dirty="0"/>
              <a:t>How does it feel when people don't listen to you?</a:t>
            </a:r>
            <a:endParaRPr lang="en-US" sz="1200" dirty="0">
              <a:ea typeface="Calibri"/>
              <a:cs typeface="Calibri"/>
            </a:endParaRPr>
          </a:p>
        </p:txBody>
      </p:sp>
    </p:spTree>
    <p:extLst>
      <p:ext uri="{BB962C8B-B14F-4D97-AF65-F5344CB8AC3E}">
        <p14:creationId xmlns:p14="http://schemas.microsoft.com/office/powerpoint/2010/main" val="115556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A36FEA-8AC4-430D-95CF-DBF594A56CC1}"/>
              </a:ext>
            </a:extLst>
          </p:cNvPr>
          <p:cNvSpPr txBox="1"/>
          <p:nvPr/>
        </p:nvSpPr>
        <p:spPr>
          <a:xfrm>
            <a:off x="117387" y="497457"/>
            <a:ext cx="7545237"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dirty="0">
                <a:latin typeface="Calibri"/>
                <a:ea typeface="Calibri"/>
                <a:cs typeface="Calibri"/>
              </a:rPr>
              <a:t>If you could have dinner with any historical figure, who would it be and why?</a:t>
            </a:r>
            <a:endParaRPr lang="en-US">
              <a:latin typeface="Calibri"/>
              <a:ea typeface="Calibri"/>
              <a:cs typeface="Calibri"/>
            </a:endParaRPr>
          </a:p>
          <a:p>
            <a:pPr marL="342900" indent="-342900">
              <a:buAutoNum type="arabicPeriod"/>
            </a:pPr>
            <a:r>
              <a:rPr lang="en-US" dirty="0">
                <a:latin typeface="Calibri"/>
                <a:ea typeface="Calibri"/>
                <a:cs typeface="Calibri"/>
              </a:rPr>
              <a:t>Share a book or movie that has had a significant impact on you, and explain how it has shaped your perspective.</a:t>
            </a:r>
          </a:p>
          <a:p>
            <a:pPr marL="342900" indent="-342900">
              <a:buAutoNum type="arabicPeriod"/>
            </a:pPr>
            <a:r>
              <a:rPr lang="en-US" dirty="0">
                <a:latin typeface="Calibri"/>
                <a:ea typeface="Calibri"/>
                <a:cs typeface="Calibri"/>
              </a:rPr>
              <a:t>What's one skill or hobby you've always wanted to learn, and what steps have you taken or plan to take to achieve it?</a:t>
            </a:r>
          </a:p>
          <a:p>
            <a:pPr marL="342900" indent="-342900">
              <a:buAutoNum type="arabicPeriod"/>
            </a:pPr>
            <a:r>
              <a:rPr lang="en-US" dirty="0">
                <a:latin typeface="Calibri"/>
                <a:ea typeface="Calibri"/>
                <a:cs typeface="Calibri"/>
              </a:rPr>
              <a:t>Describe a memorable moment from your Christmas break or a recent holiday. What made it special for you?</a:t>
            </a:r>
          </a:p>
          <a:p>
            <a:pPr marL="342900" indent="-342900">
              <a:buAutoNum type="arabicPeriod"/>
            </a:pPr>
            <a:r>
              <a:rPr lang="en-US" dirty="0">
                <a:latin typeface="Calibri"/>
                <a:ea typeface="Calibri"/>
                <a:cs typeface="Calibri"/>
              </a:rPr>
              <a:t>If you could travel anywhere in the world, where would you go and what experiences would you hope to have there?</a:t>
            </a:r>
          </a:p>
          <a:p>
            <a:pPr marL="342900" indent="-342900">
              <a:buAutoNum type="arabicPeriod"/>
            </a:pPr>
            <a:r>
              <a:rPr lang="en-US" dirty="0">
                <a:latin typeface="Calibri"/>
                <a:ea typeface="Calibri"/>
                <a:cs typeface="Calibri"/>
              </a:rPr>
              <a:t>Share a personal achievement or accomplishment that you're proud of, and discuss the hard work or challenges you faced along the way.</a:t>
            </a:r>
          </a:p>
          <a:p>
            <a:pPr marL="342900" indent="-342900">
              <a:buAutoNum type="arabicPeriod"/>
            </a:pPr>
            <a:r>
              <a:rPr lang="en-US" dirty="0">
                <a:latin typeface="Calibri"/>
                <a:ea typeface="Calibri"/>
                <a:cs typeface="Calibri"/>
              </a:rPr>
              <a:t>What's a unique talent or skill you possess that not many people know about? How did you discover or develop it?</a:t>
            </a:r>
          </a:p>
          <a:p>
            <a:pPr marL="342900" indent="-342900">
              <a:buAutoNum type="arabicPeriod"/>
            </a:pPr>
            <a:r>
              <a:rPr lang="en-US" dirty="0">
                <a:latin typeface="Calibri"/>
                <a:ea typeface="Calibri"/>
                <a:cs typeface="Calibri"/>
              </a:rPr>
              <a:t>Discuss a current event or social issue that you feel strongly about. What are your thoughts on the matter, and how do you think it impacts our community?</a:t>
            </a:r>
          </a:p>
          <a:p>
            <a:pPr marL="342900" indent="-342900">
              <a:buAutoNum type="arabicPeriod"/>
            </a:pPr>
            <a:r>
              <a:rPr lang="en-US" dirty="0">
                <a:latin typeface="Calibri"/>
                <a:ea typeface="Calibri"/>
                <a:cs typeface="Calibri"/>
              </a:rPr>
              <a:t>Share a favorite quote or mantra that inspires you. What does it mean to you, and how does it resonate with your life?</a:t>
            </a:r>
          </a:p>
          <a:p>
            <a:pPr marL="342900" indent="-342900">
              <a:buAutoNum type="arabicPeriod"/>
            </a:pPr>
            <a:r>
              <a:rPr lang="en-US" dirty="0">
                <a:latin typeface="Calibri"/>
                <a:ea typeface="Calibri"/>
                <a:cs typeface="Calibri"/>
              </a:rPr>
              <a:t>If you could spend a day in someone else's shoes, who would it be and why? What do you think you would learn from the experience?</a:t>
            </a:r>
          </a:p>
        </p:txBody>
      </p:sp>
      <p:sp>
        <p:nvSpPr>
          <p:cNvPr id="3" name="TextBox 2">
            <a:extLst>
              <a:ext uri="{FF2B5EF4-FFF2-40B4-BE49-F238E27FC236}">
                <a16:creationId xmlns:a16="http://schemas.microsoft.com/office/drawing/2014/main" id="{C15A9844-05F9-5B22-562B-351B449198E6}"/>
              </a:ext>
            </a:extLst>
          </p:cNvPr>
          <p:cNvSpPr txBox="1"/>
          <p:nvPr/>
        </p:nvSpPr>
        <p:spPr>
          <a:xfrm>
            <a:off x="8223418" y="687524"/>
            <a:ext cx="3490148"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7030A0"/>
                </a:solidFill>
                <a:latin typeface="Modern Love Caps"/>
                <a:ea typeface="Calibri"/>
                <a:cs typeface="Calibri"/>
              </a:rPr>
              <a:t>Take turns asking your partner some questions. </a:t>
            </a:r>
          </a:p>
          <a:p>
            <a:endParaRPr lang="en-US" sz="2400" dirty="0">
              <a:solidFill>
                <a:srgbClr val="7030A0"/>
              </a:solidFill>
              <a:latin typeface="Modern Love Caps"/>
              <a:ea typeface="Calibri"/>
              <a:cs typeface="Calibri"/>
            </a:endParaRPr>
          </a:p>
          <a:p>
            <a:r>
              <a:rPr lang="en-US" sz="2400" dirty="0">
                <a:solidFill>
                  <a:srgbClr val="7030A0"/>
                </a:solidFill>
                <a:latin typeface="Modern Love Caps"/>
                <a:ea typeface="Calibri"/>
                <a:cs typeface="Calibri"/>
              </a:rPr>
              <a:t>Remember to actively listen to their response and respond to what they have said. </a:t>
            </a:r>
          </a:p>
          <a:p>
            <a:endParaRPr lang="en-US" sz="2400" dirty="0">
              <a:solidFill>
                <a:srgbClr val="7030A0"/>
              </a:solidFill>
              <a:latin typeface="Modern Love Caps"/>
              <a:ea typeface="Calibri"/>
              <a:cs typeface="Calibri"/>
            </a:endParaRPr>
          </a:p>
          <a:p>
            <a:r>
              <a:rPr lang="en-US" sz="2400" dirty="0">
                <a:solidFill>
                  <a:srgbClr val="7030A0"/>
                </a:solidFill>
                <a:latin typeface="Modern Love Caps"/>
                <a:ea typeface="Calibri"/>
                <a:cs typeface="Calibri"/>
              </a:rPr>
              <a:t>Do not interrupt or stop them from speaking. </a:t>
            </a:r>
          </a:p>
          <a:p>
            <a:endParaRPr lang="en-US" sz="2400" dirty="0">
              <a:solidFill>
                <a:srgbClr val="7030A0"/>
              </a:solidFill>
              <a:latin typeface="Modern Love Caps"/>
              <a:ea typeface="Calibri"/>
              <a:cs typeface="Calibri"/>
            </a:endParaRPr>
          </a:p>
          <a:p>
            <a:r>
              <a:rPr lang="en-US" sz="2400" dirty="0">
                <a:solidFill>
                  <a:srgbClr val="7030A0"/>
                </a:solidFill>
                <a:latin typeface="Modern Love Caps"/>
                <a:ea typeface="Calibri"/>
                <a:cs typeface="Calibri"/>
              </a:rPr>
              <a:t>Listen carefully as you may be asked to share your partner's response! </a:t>
            </a:r>
          </a:p>
        </p:txBody>
      </p:sp>
    </p:spTree>
    <p:extLst>
      <p:ext uri="{BB962C8B-B14F-4D97-AF65-F5344CB8AC3E}">
        <p14:creationId xmlns:p14="http://schemas.microsoft.com/office/powerpoint/2010/main" val="427939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29501"/>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7905421" y="982088"/>
            <a:ext cx="4152868" cy="4878573"/>
          </a:xfrm>
        </p:spPr>
        <p:txBody>
          <a:bodyPr vert="horz" lIns="91440" tIns="45720" rIns="91440" bIns="45720" rtlCol="0" anchor="t">
            <a:normAutofit/>
          </a:bodyPr>
          <a:lstStyle/>
          <a:p>
            <a:pPr marL="0" indent="0">
              <a:spcBef>
                <a:spcPts val="500"/>
              </a:spcBef>
              <a:buNone/>
            </a:pPr>
            <a:r>
              <a:rPr lang="en-US" dirty="0">
                <a:latin typeface="Modern Love"/>
                <a:ea typeface="+mn-lt"/>
                <a:cs typeface="+mn-lt"/>
              </a:rPr>
              <a:t>Almighty Father, </a:t>
            </a:r>
            <a:endParaRPr lang="en-US" dirty="0">
              <a:cs typeface="Calibri"/>
            </a:endParaRPr>
          </a:p>
          <a:p>
            <a:pPr marL="0" indent="0">
              <a:spcBef>
                <a:spcPts val="500"/>
              </a:spcBef>
              <a:buNone/>
            </a:pPr>
            <a:endParaRPr lang="en-US">
              <a:latin typeface="Modern Love"/>
              <a:ea typeface="+mn-lt"/>
              <a:cs typeface="+mn-lt"/>
            </a:endParaRPr>
          </a:p>
          <a:p>
            <a:pPr marL="0" indent="0">
              <a:spcBef>
                <a:spcPts val="500"/>
              </a:spcBef>
              <a:buNone/>
            </a:pPr>
            <a:r>
              <a:rPr lang="en-US" dirty="0">
                <a:ea typeface="+mn-lt"/>
                <a:cs typeface="+mn-lt"/>
              </a:rPr>
              <a:t>Help us listen to others with compassion and empathy. May our hearts be open to understanding, and may our words be a source of comfort and encouragement.</a:t>
            </a:r>
          </a:p>
          <a:p>
            <a:pPr marL="0" indent="0">
              <a:spcBef>
                <a:spcPts val="500"/>
              </a:spcBef>
              <a:buNone/>
            </a:pPr>
            <a:endParaRPr lang="en-US">
              <a:latin typeface="Modern Love"/>
              <a:ea typeface="+mn-lt"/>
              <a:cs typeface="Calibri" panose="020F0502020204030204"/>
            </a:endParaRPr>
          </a:p>
          <a:p>
            <a:pPr marL="0" indent="0">
              <a:spcBef>
                <a:spcPts val="500"/>
              </a:spcBef>
              <a:buNone/>
            </a:pPr>
            <a:r>
              <a:rPr lang="en-US" dirty="0">
                <a:latin typeface="Modern Love"/>
                <a:ea typeface="+mn-lt"/>
                <a:cs typeface="+mn-lt"/>
              </a:rPr>
              <a:t>Amen</a:t>
            </a:r>
            <a:endParaRPr lang="en-US" dirty="0">
              <a:latin typeface="Calibri" panose="020F0502020204030204"/>
              <a:cs typeface="Calibri"/>
            </a:endParaRPr>
          </a:p>
          <a:p>
            <a:pPr marL="0" indent="0">
              <a:buNone/>
            </a:pPr>
            <a:endParaRPr lang="en-US" b="1">
              <a:cs typeface="Calibri"/>
            </a:endParaRPr>
          </a:p>
          <a:p>
            <a:pPr marL="0" indent="0">
              <a:buNone/>
            </a:pPr>
            <a:endParaRPr lang="en-US" b="1">
              <a:cs typeface="Calibri"/>
            </a:endParaRPr>
          </a:p>
          <a:p>
            <a:pPr marL="0" indent="0">
              <a:buNone/>
            </a:pPr>
            <a:endParaRPr lang="en-US">
              <a:cs typeface="Calibri"/>
            </a:endParaRPr>
          </a:p>
        </p:txBody>
      </p:sp>
    </p:spTree>
    <p:extLst>
      <p:ext uri="{BB962C8B-B14F-4D97-AF65-F5344CB8AC3E}">
        <p14:creationId xmlns:p14="http://schemas.microsoft.com/office/powerpoint/2010/main" val="1380595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102F74-E6EF-5637-0FD0-B8909634348C}"/>
            </a:ext>
          </a:extLst>
        </p:cNvPr>
        <p:cNvGrpSpPr/>
        <p:nvPr/>
      </p:nvGrpSpPr>
      <p:grpSpPr>
        <a:xfrm>
          <a:off x="0" y="0"/>
          <a:ext cx="0" cy="0"/>
          <a:chOff x="0" y="0"/>
          <a:chExt cx="0" cy="0"/>
        </a:xfrm>
      </p:grpSpPr>
      <p:sp>
        <p:nvSpPr>
          <p:cNvPr id="4" name="TextBox 1">
            <a:extLst>
              <a:ext uri="{FF2B5EF4-FFF2-40B4-BE49-F238E27FC236}">
                <a16:creationId xmlns:a16="http://schemas.microsoft.com/office/drawing/2014/main" id="{4F4BEEAF-0399-59D8-2667-8EAD2193DD7A}"/>
              </a:ext>
            </a:extLst>
          </p:cNvPr>
          <p:cNvSpPr txBox="1"/>
          <p:nvPr/>
        </p:nvSpPr>
        <p:spPr>
          <a:xfrm>
            <a:off x="-11502" y="6340735"/>
            <a:ext cx="1224439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solidFill>
                  <a:srgbClr val="000000"/>
                </a:solidFill>
                <a:cs typeface="Calibri"/>
              </a:rPr>
              <a:t>Thoughts and Prayers 15th October – 19th January</a:t>
            </a:r>
            <a:endParaRPr lang="en-US" dirty="0"/>
          </a:p>
        </p:txBody>
      </p:sp>
      <p:sp>
        <p:nvSpPr>
          <p:cNvPr id="5" name="TextBox 2">
            <a:extLst>
              <a:ext uri="{FF2B5EF4-FFF2-40B4-BE49-F238E27FC236}">
                <a16:creationId xmlns:a16="http://schemas.microsoft.com/office/drawing/2014/main" id="{10AAB2AB-FB1B-743B-80A5-0A39ED691D7B}"/>
              </a:ext>
            </a:extLst>
          </p:cNvPr>
          <p:cNvSpPr txBox="1"/>
          <p:nvPr/>
        </p:nvSpPr>
        <p:spPr>
          <a:xfrm>
            <a:off x="1517424" y="-50085"/>
            <a:ext cx="9022320"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dirty="0">
                <a:solidFill>
                  <a:srgbClr val="000000"/>
                </a:solidFill>
              </a:rPr>
              <a:t>Theme of the week: Listen</a:t>
            </a:r>
            <a:endParaRPr lang="en-US" dirty="0">
              <a:solidFill>
                <a:srgbClr val="000000"/>
              </a:solidFill>
              <a:cs typeface="Calibri"/>
            </a:endParaRPr>
          </a:p>
        </p:txBody>
      </p:sp>
      <p:pic>
        <p:nvPicPr>
          <p:cNvPr id="2" name="Picture 1" descr="Speak, Lord, For Your Servant Is Listening – Upside-Down Savior">
            <a:extLst>
              <a:ext uri="{FF2B5EF4-FFF2-40B4-BE49-F238E27FC236}">
                <a16:creationId xmlns:a16="http://schemas.microsoft.com/office/drawing/2014/main" id="{6AF7A5A7-4AA4-D3D3-5E7C-63B640F008E0}"/>
              </a:ext>
            </a:extLst>
          </p:cNvPr>
          <p:cNvPicPr>
            <a:picLocks noChangeAspect="1"/>
          </p:cNvPicPr>
          <p:nvPr/>
        </p:nvPicPr>
        <p:blipFill>
          <a:blip r:embed="rId2"/>
          <a:stretch>
            <a:fillRect/>
          </a:stretch>
        </p:blipFill>
        <p:spPr>
          <a:xfrm>
            <a:off x="-3672" y="515603"/>
            <a:ext cx="12199344" cy="5854335"/>
          </a:xfrm>
          <a:prstGeom prst="rect">
            <a:avLst/>
          </a:prstGeom>
        </p:spPr>
      </p:pic>
    </p:spTree>
    <p:extLst>
      <p:ext uri="{BB962C8B-B14F-4D97-AF65-F5344CB8AC3E}">
        <p14:creationId xmlns:p14="http://schemas.microsoft.com/office/powerpoint/2010/main" val="885815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Eli And Samuel. Bible Stories In Simple English | Bible stories for kids,  Samuel bible, Bible images">
            <a:extLst>
              <a:ext uri="{FF2B5EF4-FFF2-40B4-BE49-F238E27FC236}">
                <a16:creationId xmlns:a16="http://schemas.microsoft.com/office/drawing/2014/main" id="{76477FDE-4930-0A50-AB7B-BDB7348DAC19}"/>
              </a:ext>
            </a:extLst>
          </p:cNvPr>
          <p:cNvPicPr>
            <a:picLocks noChangeAspect="1"/>
          </p:cNvPicPr>
          <p:nvPr/>
        </p:nvPicPr>
        <p:blipFill rotWithShape="1">
          <a:blip r:embed="rId2"/>
          <a:srcRect r="2" b="18002"/>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2"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4"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TextBox 2">
            <a:extLst>
              <a:ext uri="{FF2B5EF4-FFF2-40B4-BE49-F238E27FC236}">
                <a16:creationId xmlns:a16="http://schemas.microsoft.com/office/drawing/2014/main" id="{FA19C312-91E1-FDBF-05FC-223C9A176116}"/>
              </a:ext>
            </a:extLst>
          </p:cNvPr>
          <p:cNvSpPr txBox="1"/>
          <p:nvPr/>
        </p:nvSpPr>
        <p:spPr>
          <a:xfrm>
            <a:off x="6724390" y="631602"/>
            <a:ext cx="4195673" cy="291387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3200" dirty="0">
                <a:solidFill>
                  <a:schemeClr val="tx1">
                    <a:alpha val="80000"/>
                  </a:schemeClr>
                </a:solidFill>
                <a:latin typeface="Modern Love"/>
              </a:rPr>
              <a:t>Imagine this... </a:t>
            </a:r>
            <a:endParaRPr lang="en-US" sz="3200">
              <a:solidFill>
                <a:schemeClr val="tx1">
                  <a:alpha val="80000"/>
                </a:schemeClr>
              </a:solidFill>
              <a:latin typeface="Modern Love"/>
              <a:cs typeface="Calibri" panose="020F0502020204030204"/>
            </a:endParaRPr>
          </a:p>
          <a:p>
            <a:pPr>
              <a:lnSpc>
                <a:spcPct val="90000"/>
              </a:lnSpc>
              <a:spcAft>
                <a:spcPts val="600"/>
              </a:spcAft>
            </a:pPr>
            <a:endParaRPr lang="en-US" sz="3200" dirty="0">
              <a:solidFill>
                <a:schemeClr val="tx1">
                  <a:alpha val="80000"/>
                </a:schemeClr>
              </a:solidFill>
              <a:latin typeface="Modern Love"/>
              <a:cs typeface="Calibri" panose="020F0502020204030204"/>
            </a:endParaRPr>
          </a:p>
          <a:p>
            <a:pPr>
              <a:lnSpc>
                <a:spcPct val="90000"/>
              </a:lnSpc>
              <a:spcAft>
                <a:spcPts val="600"/>
              </a:spcAft>
            </a:pPr>
            <a:endParaRPr lang="en-US" sz="3200" dirty="0">
              <a:solidFill>
                <a:schemeClr val="tx1">
                  <a:alpha val="80000"/>
                </a:schemeClr>
              </a:solidFill>
              <a:latin typeface="Modern Love"/>
              <a:cs typeface="Calibri" panose="020F0502020204030204"/>
            </a:endParaRPr>
          </a:p>
        </p:txBody>
      </p:sp>
      <p:sp>
        <p:nvSpPr>
          <p:cNvPr id="16"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18"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84E9581-A08D-6137-BDEE-C27103E7C8E7}"/>
              </a:ext>
            </a:extLst>
          </p:cNvPr>
          <p:cNvSpPr txBox="1"/>
          <p:nvPr/>
        </p:nvSpPr>
        <p:spPr>
          <a:xfrm>
            <a:off x="6775028" y="1591248"/>
            <a:ext cx="4400550"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You are just about to go to sleep but you hear a voice calling your name. </a:t>
            </a:r>
          </a:p>
          <a:p>
            <a:endParaRPr lang="en-US" dirty="0">
              <a:cs typeface="Calibri"/>
            </a:endParaRPr>
          </a:p>
          <a:p>
            <a:r>
              <a:rPr lang="en-US" dirty="0">
                <a:cs typeface="Calibri"/>
              </a:rPr>
              <a:t>There is one other person in the house, perhaps it’s a family member, so you assume they have called you. </a:t>
            </a:r>
          </a:p>
          <a:p>
            <a:endParaRPr lang="en-US" dirty="0">
              <a:cs typeface="Calibri"/>
            </a:endParaRPr>
          </a:p>
          <a:p>
            <a:r>
              <a:rPr lang="en-US" dirty="0">
                <a:cs typeface="Calibri"/>
              </a:rPr>
              <a:t>When you ask them, they say they have been asleep and it wasn't them calling your name. </a:t>
            </a:r>
          </a:p>
          <a:p>
            <a:endParaRPr lang="en-US" dirty="0">
              <a:cs typeface="Calibri"/>
            </a:endParaRPr>
          </a:p>
          <a:p>
            <a:r>
              <a:rPr lang="en-US" sz="2800" dirty="0">
                <a:latin typeface="Modern Love Caps"/>
                <a:cs typeface="Calibri"/>
              </a:rPr>
              <a:t>How would you feel?</a:t>
            </a:r>
          </a:p>
          <a:p>
            <a:r>
              <a:rPr lang="en-US" sz="2800" dirty="0">
                <a:latin typeface="Modern Love Caps"/>
                <a:cs typeface="Calibri"/>
              </a:rPr>
              <a:t>What would you do?</a:t>
            </a: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1175271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5AD996F-6D5D-0BD4-C9FF-8B389683E0B3}"/>
              </a:ext>
            </a:extLst>
          </p:cNvPr>
          <p:cNvSpPr txBox="1"/>
          <p:nvPr/>
        </p:nvSpPr>
        <p:spPr>
          <a:xfrm>
            <a:off x="170303" y="305620"/>
            <a:ext cx="6060993" cy="655197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lnSpcReduction="10000"/>
          </a:bodyPr>
          <a:lstStyle/>
          <a:p>
            <a:pPr>
              <a:lnSpc>
                <a:spcPct val="90000"/>
              </a:lnSpc>
              <a:spcAft>
                <a:spcPts val="600"/>
              </a:spcAft>
            </a:pPr>
            <a:r>
              <a:rPr lang="en-US" dirty="0"/>
              <a:t>Our theme of </a:t>
            </a:r>
            <a:r>
              <a:rPr lang="en-US" sz="2400" dirty="0">
                <a:solidFill>
                  <a:srgbClr val="7030A0"/>
                </a:solidFill>
                <a:latin typeface="Modern Love Caps"/>
              </a:rPr>
              <a:t>'listen' </a:t>
            </a:r>
            <a:r>
              <a:rPr lang="en-US" dirty="0"/>
              <a:t>this week is from the Old Testament of the Bible, specifically from the book of 1 Samuel 3:9. </a:t>
            </a:r>
            <a:endParaRPr lang="en-US" sz="3200"/>
          </a:p>
          <a:p>
            <a:pPr>
              <a:lnSpc>
                <a:spcPct val="90000"/>
              </a:lnSpc>
              <a:spcAft>
                <a:spcPts val="600"/>
              </a:spcAft>
            </a:pPr>
            <a:r>
              <a:rPr lang="en-US" dirty="0"/>
              <a:t>The context of this verse is the story of the young boy Samuel, who was serving in the house of the Lord under the high priest Eli. One night, while Samuel was lying down in the temple, he heard a voice calling his name. Thinking it was Eli, Samuel went to him and said, "Here I am; you called me." </a:t>
            </a:r>
            <a:endParaRPr lang="en-US">
              <a:cs typeface="Calibri" panose="020F0502020204030204"/>
            </a:endParaRPr>
          </a:p>
          <a:p>
            <a:pPr>
              <a:lnSpc>
                <a:spcPct val="90000"/>
              </a:lnSpc>
              <a:spcAft>
                <a:spcPts val="600"/>
              </a:spcAft>
            </a:pPr>
            <a:r>
              <a:rPr lang="en-US" dirty="0"/>
              <a:t>However, Eli had not called him and instructed Samuel to go back and lie down. This happened three times, and finally, Eli </a:t>
            </a:r>
            <a:r>
              <a:rPr lang="en-US" dirty="0" err="1"/>
              <a:t>realised</a:t>
            </a:r>
            <a:r>
              <a:rPr lang="en-US" dirty="0"/>
              <a:t> that it might be the Lord who was calling Samuel.</a:t>
            </a:r>
            <a:endParaRPr lang="en-US" dirty="0">
              <a:cs typeface="Calibri" panose="020F0502020204030204"/>
            </a:endParaRPr>
          </a:p>
          <a:p>
            <a:pPr>
              <a:lnSpc>
                <a:spcPct val="90000"/>
              </a:lnSpc>
              <a:spcAft>
                <a:spcPts val="600"/>
              </a:spcAft>
            </a:pPr>
            <a:r>
              <a:rPr lang="en-US" dirty="0"/>
              <a:t>So, Eli advised Samuel to respond to the voice by saying, </a:t>
            </a:r>
            <a:r>
              <a:rPr lang="en-US" sz="2000" dirty="0">
                <a:solidFill>
                  <a:srgbClr val="7030A0"/>
                </a:solidFill>
                <a:latin typeface="Modern Love"/>
              </a:rPr>
              <a:t>"Speak, Lord, your servant is listening."</a:t>
            </a:r>
            <a:r>
              <a:rPr lang="en-US" dirty="0">
                <a:solidFill>
                  <a:srgbClr val="7030A0"/>
                </a:solidFill>
              </a:rPr>
              <a:t> </a:t>
            </a:r>
            <a:r>
              <a:rPr lang="en-US" dirty="0"/>
              <a:t>Samuel followed Eli's guidance, and in the subsequent encounter, God spoke to Samuel, revealing important messages and plans for the future.</a:t>
            </a:r>
            <a:endParaRPr lang="en-US" dirty="0">
              <a:cs typeface="Calibri" panose="020F0502020204030204"/>
            </a:endParaRPr>
          </a:p>
          <a:p>
            <a:pPr>
              <a:lnSpc>
                <a:spcPct val="90000"/>
              </a:lnSpc>
              <a:spcAft>
                <a:spcPts val="600"/>
              </a:spcAft>
            </a:pPr>
            <a:r>
              <a:rPr lang="en-US" dirty="0"/>
              <a:t>The passage is often interpreted as a model of attentive and humble submission to God's will. By saying, "Speak, Lord, your servant is listening," Samuel expresses his readiness to hear and obey God's guidance. </a:t>
            </a:r>
            <a:endParaRPr lang="en-US" dirty="0">
              <a:cs typeface="Calibri" panose="020F0502020204030204"/>
            </a:endParaRPr>
          </a:p>
          <a:p>
            <a:pPr>
              <a:lnSpc>
                <a:spcPct val="90000"/>
              </a:lnSpc>
              <a:spcAft>
                <a:spcPts val="600"/>
              </a:spcAft>
            </a:pPr>
            <a:r>
              <a:rPr lang="en-US" dirty="0"/>
              <a:t>It reflects a posture of humility, attentiveness, and a willingness to serve and follow God's instructions. </a:t>
            </a:r>
            <a:endParaRPr lang="en-US" dirty="0">
              <a:cs typeface="Calibri" panose="020F0502020204030204"/>
            </a:endParaRPr>
          </a:p>
          <a:p>
            <a:pPr>
              <a:lnSpc>
                <a:spcPct val="90000"/>
              </a:lnSpc>
              <a:spcAft>
                <a:spcPts val="600"/>
              </a:spcAft>
            </a:pPr>
            <a:r>
              <a:rPr lang="en-US" dirty="0"/>
              <a:t>The phrase shows how one should approach God with an open heart, ready to receive divine guidance and direction in their lives.</a:t>
            </a:r>
            <a:endParaRPr lang="en-US" dirty="0">
              <a:cs typeface="Calibri" panose="020F0502020204030204"/>
            </a:endParaRPr>
          </a:p>
        </p:txBody>
      </p:sp>
      <p:pic>
        <p:nvPicPr>
          <p:cNvPr id="3" name="Picture 2" descr="Eli And Samuel. Bible Stories In Simple English | Bible stories for kids,  Samuel bible, Bible images">
            <a:extLst>
              <a:ext uri="{FF2B5EF4-FFF2-40B4-BE49-F238E27FC236}">
                <a16:creationId xmlns:a16="http://schemas.microsoft.com/office/drawing/2014/main" id="{F8B1E4F3-5F20-08E9-2362-5F3B2E6BFD48}"/>
              </a:ext>
            </a:extLst>
          </p:cNvPr>
          <p:cNvPicPr>
            <a:picLocks noChangeAspect="1"/>
          </p:cNvPicPr>
          <p:nvPr/>
        </p:nvPicPr>
        <p:blipFill rotWithShape="1">
          <a:blip r:embed="rId2"/>
          <a:srcRect r="-1" b="5688"/>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742358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E6A752E-9FBA-DD38-45D3-969C94E5929D}"/>
              </a:ext>
            </a:extLst>
          </p:cNvPr>
          <p:cNvSpPr txBox="1"/>
          <p:nvPr/>
        </p:nvSpPr>
        <p:spPr>
          <a:xfrm>
            <a:off x="640080" y="325369"/>
            <a:ext cx="4368602" cy="1956841"/>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5400" dirty="0">
                <a:latin typeface="Modern Love"/>
                <a:ea typeface="+mj-ea"/>
                <a:cs typeface="+mj-cs"/>
              </a:rPr>
              <a:t>Discerning God's Voice</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9AEB541-AF27-3812-1679-F745C552D5C0}"/>
              </a:ext>
            </a:extLst>
          </p:cNvPr>
          <p:cNvSpPr txBox="1"/>
          <p:nvPr/>
        </p:nvSpPr>
        <p:spPr>
          <a:xfrm>
            <a:off x="640080" y="2872899"/>
            <a:ext cx="4243589" cy="386233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fontScale="77500" lnSpcReduction="20000"/>
          </a:bodyPr>
          <a:lstStyle/>
          <a:p>
            <a:pPr>
              <a:lnSpc>
                <a:spcPct val="90000"/>
              </a:lnSpc>
              <a:spcAft>
                <a:spcPts val="600"/>
              </a:spcAft>
            </a:pPr>
            <a:r>
              <a:rPr lang="en-US" sz="3100" dirty="0"/>
              <a:t>Our modern world is filled with noise and sometimes, it is difficult to tune in to what really matters. </a:t>
            </a:r>
            <a:endParaRPr lang="en-US" sz="2100">
              <a:cs typeface="Calibri" panose="020F0502020204030204"/>
            </a:endParaRPr>
          </a:p>
          <a:p>
            <a:pPr indent="-228600">
              <a:lnSpc>
                <a:spcPct val="90000"/>
              </a:lnSpc>
              <a:spcAft>
                <a:spcPts val="600"/>
              </a:spcAft>
              <a:buFont typeface="Arial" panose="020B0604020202020204" pitchFamily="34" charset="0"/>
              <a:buChar char="•"/>
            </a:pPr>
            <a:endParaRPr lang="en-US" sz="2600" dirty="0">
              <a:cs typeface="Calibri"/>
            </a:endParaRPr>
          </a:p>
          <a:p>
            <a:pPr marL="342900" indent="-228600">
              <a:lnSpc>
                <a:spcPct val="90000"/>
              </a:lnSpc>
              <a:spcAft>
                <a:spcPts val="600"/>
              </a:spcAft>
              <a:buFont typeface="Arial" panose="020B0604020202020204" pitchFamily="34" charset="0"/>
              <a:buChar char="•"/>
            </a:pPr>
            <a:r>
              <a:rPr lang="en-US" sz="3000" dirty="0">
                <a:latin typeface="Modern Love Caps"/>
              </a:rPr>
              <a:t>How can we discern the voice of God? </a:t>
            </a:r>
          </a:p>
          <a:p>
            <a:pPr marL="342900" indent="-228600">
              <a:lnSpc>
                <a:spcPct val="90000"/>
              </a:lnSpc>
              <a:spcAft>
                <a:spcPts val="600"/>
              </a:spcAft>
              <a:buFont typeface="Arial" panose="020B0604020202020204" pitchFamily="34" charset="0"/>
              <a:buChar char="•"/>
            </a:pPr>
            <a:r>
              <a:rPr lang="en-US" sz="3000" dirty="0">
                <a:latin typeface="Modern Love Caps"/>
              </a:rPr>
              <a:t>How can we discern our own voice? </a:t>
            </a:r>
          </a:p>
          <a:p>
            <a:pPr marL="342900" indent="-228600">
              <a:lnSpc>
                <a:spcPct val="90000"/>
              </a:lnSpc>
              <a:spcAft>
                <a:spcPts val="600"/>
              </a:spcAft>
              <a:buFont typeface="Arial" panose="020B0604020202020204" pitchFamily="34" charset="0"/>
              <a:buChar char="•"/>
            </a:pPr>
            <a:r>
              <a:rPr lang="en-US" sz="3000" dirty="0">
                <a:latin typeface="Modern Love Caps"/>
              </a:rPr>
              <a:t>How can we tune out of the background noise that overwhelms and distracts us?</a:t>
            </a:r>
          </a:p>
        </p:txBody>
      </p:sp>
      <p:pic>
        <p:nvPicPr>
          <p:cNvPr id="4" name="Picture 3" descr="How does social media affect mental health? Pros and cons explained.">
            <a:extLst>
              <a:ext uri="{FF2B5EF4-FFF2-40B4-BE49-F238E27FC236}">
                <a16:creationId xmlns:a16="http://schemas.microsoft.com/office/drawing/2014/main" id="{B8D859E0-7E3F-AEBF-CD3E-52CB1C5B8AEC}"/>
              </a:ext>
            </a:extLst>
          </p:cNvPr>
          <p:cNvPicPr>
            <a:picLocks noChangeAspect="1"/>
          </p:cNvPicPr>
          <p:nvPr/>
        </p:nvPicPr>
        <p:blipFill rotWithShape="1">
          <a:blip r:embed="rId2"/>
          <a:srcRect l="23201" r="2037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483381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alphaModFix amt="35000"/>
          </a:blip>
          <a:srcRect l="11111"/>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819839" y="1843986"/>
            <a:ext cx="10515600" cy="4351338"/>
          </a:xfrm>
        </p:spPr>
        <p:txBody>
          <a:bodyPr vert="horz" lIns="91440" tIns="45720" rIns="91440" bIns="45720" rtlCol="0" anchor="t">
            <a:normAutofit/>
          </a:bodyPr>
          <a:lstStyle/>
          <a:p>
            <a:pPr marL="0" indent="0">
              <a:spcBef>
                <a:spcPts val="500"/>
              </a:spcBef>
              <a:buNone/>
            </a:pPr>
            <a:endParaRPr lang="en-US">
              <a:solidFill>
                <a:srgbClr val="FFFFFF"/>
              </a:solidFill>
              <a:latin typeface="Modern Love"/>
              <a:ea typeface="+mn-lt"/>
              <a:cs typeface="+mn-lt"/>
            </a:endParaRPr>
          </a:p>
          <a:p>
            <a:pPr marL="0" indent="0">
              <a:spcBef>
                <a:spcPts val="500"/>
              </a:spcBef>
              <a:buNone/>
            </a:pPr>
            <a:r>
              <a:rPr lang="en-US" dirty="0">
                <a:solidFill>
                  <a:srgbClr val="FFFFFF"/>
                </a:solidFill>
                <a:latin typeface="Modern Love"/>
                <a:ea typeface="+mn-lt"/>
                <a:cs typeface="+mn-lt"/>
              </a:rPr>
              <a:t>Lord,</a:t>
            </a:r>
          </a:p>
          <a:p>
            <a:pPr marL="0" indent="0">
              <a:spcBef>
                <a:spcPts val="500"/>
              </a:spcBef>
              <a:buNone/>
            </a:pPr>
            <a:r>
              <a:rPr lang="en-US" dirty="0">
                <a:solidFill>
                  <a:srgbClr val="FFFFFF"/>
                </a:solidFill>
                <a:ea typeface="+mn-lt"/>
                <a:cs typeface="+mn-lt"/>
              </a:rPr>
              <a:t>Like Samuel, grant us the wisdom to discern your voice. In the midst of life's challenges, help us listen attentively and respond with open hearts, saying, "Speak, Lord, your servant is listening."</a:t>
            </a:r>
            <a:endParaRPr lang="en-US" dirty="0">
              <a:solidFill>
                <a:srgbClr val="FFFFFF"/>
              </a:solidFill>
            </a:endParaRPr>
          </a:p>
          <a:p>
            <a:pPr>
              <a:buNone/>
            </a:pPr>
            <a:r>
              <a:rPr lang="en-US" dirty="0">
                <a:solidFill>
                  <a:srgbClr val="FFFFFF"/>
                </a:solidFill>
                <a:latin typeface="Modern Love"/>
                <a:ea typeface="+mn-lt"/>
                <a:cs typeface="+mn-lt"/>
              </a:rPr>
              <a:t>Amen</a:t>
            </a:r>
            <a:endParaRPr lang="en-US">
              <a:solidFill>
                <a:srgbClr val="FFFFFF"/>
              </a:solidFill>
              <a:latin typeface="Calibri" panose="020F0502020204030204"/>
              <a:ea typeface="Calibri"/>
              <a:cs typeface="Calibri"/>
            </a:endParaRPr>
          </a:p>
          <a:p>
            <a:pPr marL="0" indent="0">
              <a:buNone/>
            </a:pPr>
            <a:endParaRPr lang="en-US" b="1">
              <a:solidFill>
                <a:srgbClr val="FFFFFF"/>
              </a:solidFill>
              <a:cs typeface="Calibri"/>
            </a:endParaRPr>
          </a:p>
          <a:p>
            <a:pPr marL="0" indent="0">
              <a:buNone/>
            </a:pPr>
            <a:endParaRPr lang="en-US" b="1">
              <a:solidFill>
                <a:srgbClr val="FFFFFF"/>
              </a:solidFill>
              <a:cs typeface="Calibri"/>
            </a:endParaRPr>
          </a:p>
          <a:p>
            <a:pPr marL="0" indent="0">
              <a:buNone/>
            </a:pPr>
            <a:endParaRPr lang="en-US">
              <a:solidFill>
                <a:srgbClr val="FFFFFF"/>
              </a:solidFill>
              <a:cs typeface="Calibri"/>
            </a:endParaRPr>
          </a:p>
        </p:txBody>
      </p:sp>
    </p:spTree>
    <p:extLst>
      <p:ext uri="{BB962C8B-B14F-4D97-AF65-F5344CB8AC3E}">
        <p14:creationId xmlns:p14="http://schemas.microsoft.com/office/powerpoint/2010/main" val="54402941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9DACDC-985C-1F4D-EB60-E421FDB772D5}"/>
            </a:ext>
          </a:extLst>
        </p:cNvPr>
        <p:cNvGrpSpPr/>
        <p:nvPr/>
      </p:nvGrpSpPr>
      <p:grpSpPr>
        <a:xfrm>
          <a:off x="0" y="0"/>
          <a:ext cx="0" cy="0"/>
          <a:chOff x="0" y="0"/>
          <a:chExt cx="0" cy="0"/>
        </a:xfrm>
      </p:grpSpPr>
      <p:sp>
        <p:nvSpPr>
          <p:cNvPr id="4" name="TextBox 1">
            <a:extLst>
              <a:ext uri="{FF2B5EF4-FFF2-40B4-BE49-F238E27FC236}">
                <a16:creationId xmlns:a16="http://schemas.microsoft.com/office/drawing/2014/main" id="{DF8144EB-036E-B016-74B3-F53E60C98F69}"/>
              </a:ext>
            </a:extLst>
          </p:cNvPr>
          <p:cNvSpPr txBox="1"/>
          <p:nvPr/>
        </p:nvSpPr>
        <p:spPr>
          <a:xfrm>
            <a:off x="-11502" y="6340735"/>
            <a:ext cx="1224439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solidFill>
                  <a:srgbClr val="000000"/>
                </a:solidFill>
                <a:cs typeface="Calibri"/>
              </a:rPr>
              <a:t>Thoughts and Prayers 15th October – 19th January</a:t>
            </a:r>
            <a:endParaRPr lang="en-US" dirty="0"/>
          </a:p>
        </p:txBody>
      </p:sp>
      <p:sp>
        <p:nvSpPr>
          <p:cNvPr id="5" name="TextBox 2">
            <a:extLst>
              <a:ext uri="{FF2B5EF4-FFF2-40B4-BE49-F238E27FC236}">
                <a16:creationId xmlns:a16="http://schemas.microsoft.com/office/drawing/2014/main" id="{3691BEEF-6595-39D2-22E1-FC335CFB7B46}"/>
              </a:ext>
            </a:extLst>
          </p:cNvPr>
          <p:cNvSpPr txBox="1"/>
          <p:nvPr/>
        </p:nvSpPr>
        <p:spPr>
          <a:xfrm>
            <a:off x="1517424" y="-50085"/>
            <a:ext cx="9022320"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dirty="0">
                <a:solidFill>
                  <a:srgbClr val="000000"/>
                </a:solidFill>
              </a:rPr>
              <a:t>Theme of the week: Listen</a:t>
            </a:r>
            <a:endParaRPr lang="en-US" dirty="0">
              <a:solidFill>
                <a:srgbClr val="000000"/>
              </a:solidFill>
              <a:cs typeface="Calibri"/>
            </a:endParaRPr>
          </a:p>
        </p:txBody>
      </p:sp>
      <p:pic>
        <p:nvPicPr>
          <p:cNvPr id="2" name="Picture 1" descr="Speak, Lord, For Your Servant Is Listening – Upside-Down Savior">
            <a:extLst>
              <a:ext uri="{FF2B5EF4-FFF2-40B4-BE49-F238E27FC236}">
                <a16:creationId xmlns:a16="http://schemas.microsoft.com/office/drawing/2014/main" id="{BF3F6F91-83C8-651A-D8A3-D23EFE632C92}"/>
              </a:ext>
            </a:extLst>
          </p:cNvPr>
          <p:cNvPicPr>
            <a:picLocks noChangeAspect="1"/>
          </p:cNvPicPr>
          <p:nvPr/>
        </p:nvPicPr>
        <p:blipFill>
          <a:blip r:embed="rId2"/>
          <a:stretch>
            <a:fillRect/>
          </a:stretch>
        </p:blipFill>
        <p:spPr>
          <a:xfrm>
            <a:off x="-3672" y="515603"/>
            <a:ext cx="12199344" cy="5854335"/>
          </a:xfrm>
          <a:prstGeom prst="rect">
            <a:avLst/>
          </a:prstGeom>
        </p:spPr>
      </p:pic>
    </p:spTree>
    <p:extLst>
      <p:ext uri="{BB962C8B-B14F-4D97-AF65-F5344CB8AC3E}">
        <p14:creationId xmlns:p14="http://schemas.microsoft.com/office/powerpoint/2010/main" val="2329068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Image preview">
            <a:extLst>
              <a:ext uri="{FF2B5EF4-FFF2-40B4-BE49-F238E27FC236}">
                <a16:creationId xmlns:a16="http://schemas.microsoft.com/office/drawing/2014/main" id="{D1706A84-81A2-45FB-A908-7987E0F28265}"/>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6981" b="38847"/>
          <a:stretch/>
        </p:blipFill>
        <p:spPr bwMode="auto">
          <a:xfrm>
            <a:off x="20" y="10"/>
            <a:ext cx="845029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1C7F65-56A5-429D-8395-045267966A57}"/>
              </a:ext>
            </a:extLst>
          </p:cNvPr>
          <p:cNvSpPr txBox="1"/>
          <p:nvPr/>
        </p:nvSpPr>
        <p:spPr>
          <a:xfrm>
            <a:off x="838201" y="365125"/>
            <a:ext cx="5251316" cy="1627636"/>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100" b="0" i="0" u="none" strike="noStrike" kern="1200" cap="none" spc="0" normalizeH="0" baseline="0" noProof="0">
                <a:ln>
                  <a:noFill/>
                </a:ln>
                <a:solidFill>
                  <a:srgbClr val="000000"/>
                </a:solidFill>
                <a:effectLst/>
                <a:uLnTx/>
                <a:uFillTx/>
                <a:latin typeface="+mj-lt"/>
                <a:ea typeface="+mj-ea"/>
                <a:cs typeface="+mj-cs"/>
              </a:rPr>
              <a:t>MORNING PRAYER IN THE CHAPEL THIS WEEK</a:t>
            </a:r>
          </a:p>
        </p:txBody>
      </p:sp>
      <p:sp>
        <p:nvSpPr>
          <p:cNvPr id="5" name="TextBox 4">
            <a:extLst>
              <a:ext uri="{FF2B5EF4-FFF2-40B4-BE49-F238E27FC236}">
                <a16:creationId xmlns:a16="http://schemas.microsoft.com/office/drawing/2014/main" id="{2F8C1B45-F92A-4EC4-87B2-24D3E3F04645}"/>
              </a:ext>
            </a:extLst>
          </p:cNvPr>
          <p:cNvSpPr txBox="1"/>
          <p:nvPr/>
        </p:nvSpPr>
        <p:spPr>
          <a:xfrm>
            <a:off x="895709" y="2147898"/>
            <a:ext cx="6028602" cy="3957178"/>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defRPr/>
            </a:pPr>
            <a:r>
              <a:rPr lang="en-US" sz="2800" dirty="0">
                <a:solidFill>
                  <a:srgbClr val="000000"/>
                </a:solidFill>
              </a:rPr>
              <a:t>Monday 15th January - 8S</a:t>
            </a:r>
            <a:endParaRPr lang="en-US" sz="2800" dirty="0">
              <a:solidFill>
                <a:srgbClr val="000000"/>
              </a:solidFill>
              <a:cs typeface="Calibri"/>
            </a:endParaRPr>
          </a:p>
          <a:p>
            <a:pPr indent="-228600">
              <a:lnSpc>
                <a:spcPct val="90000"/>
              </a:lnSpc>
              <a:spcAft>
                <a:spcPts val="600"/>
              </a:spcAft>
              <a:buFont typeface="Arial" panose="020B0604020202020204" pitchFamily="34" charset="0"/>
              <a:buChar char="•"/>
              <a:defRPr/>
            </a:pPr>
            <a:endParaRPr lang="en-US" sz="2800">
              <a:solidFill>
                <a:srgbClr val="000000"/>
              </a:solidFill>
              <a:cs typeface="Calibri"/>
            </a:endParaRPr>
          </a:p>
          <a:p>
            <a:pPr indent="-228600">
              <a:lnSpc>
                <a:spcPct val="90000"/>
              </a:lnSpc>
              <a:spcAft>
                <a:spcPts val="600"/>
              </a:spcAft>
              <a:buFont typeface="Arial" panose="020B0604020202020204" pitchFamily="34" charset="0"/>
              <a:buChar char="•"/>
              <a:defRPr/>
            </a:pPr>
            <a:r>
              <a:rPr lang="en-US" sz="2800" dirty="0">
                <a:solidFill>
                  <a:srgbClr val="000000"/>
                </a:solidFill>
              </a:rPr>
              <a:t>Tuesday 16th January - 11S</a:t>
            </a:r>
            <a:endParaRPr lang="en-US" sz="2800" dirty="0">
              <a:solidFill>
                <a:srgbClr val="000000"/>
              </a:solidFill>
              <a:cs typeface="Calibri"/>
            </a:endParaRPr>
          </a:p>
          <a:p>
            <a:pPr indent="-228600">
              <a:lnSpc>
                <a:spcPct val="90000"/>
              </a:lnSpc>
              <a:spcAft>
                <a:spcPts val="600"/>
              </a:spcAft>
              <a:buFont typeface="Arial" panose="020B0604020202020204" pitchFamily="34" charset="0"/>
              <a:buChar char="•"/>
              <a:defRPr/>
            </a:pPr>
            <a:endParaRPr lang="en-US" sz="2800">
              <a:solidFill>
                <a:srgbClr val="000000"/>
              </a:solidFill>
              <a:cs typeface="Calibri"/>
            </a:endParaRPr>
          </a:p>
          <a:p>
            <a:pPr indent="-228600">
              <a:lnSpc>
                <a:spcPct val="90000"/>
              </a:lnSpc>
              <a:spcAft>
                <a:spcPts val="600"/>
              </a:spcAft>
              <a:buFont typeface="Arial" panose="020B0604020202020204" pitchFamily="34" charset="0"/>
              <a:buChar char="•"/>
              <a:defRPr/>
            </a:pPr>
            <a:r>
              <a:rPr lang="en-US" sz="2800" dirty="0">
                <a:solidFill>
                  <a:srgbClr val="000000"/>
                </a:solidFill>
              </a:rPr>
              <a:t>Wednesday 17th January – 11T</a:t>
            </a:r>
            <a:endParaRPr lang="en-US" sz="2800" dirty="0">
              <a:solidFill>
                <a:srgbClr val="000000"/>
              </a:solidFill>
              <a:cs typeface="Calibri"/>
            </a:endParaRPr>
          </a:p>
          <a:p>
            <a:pPr indent="-228600">
              <a:lnSpc>
                <a:spcPct val="90000"/>
              </a:lnSpc>
              <a:spcAft>
                <a:spcPts val="600"/>
              </a:spcAft>
              <a:buFont typeface="Arial" panose="020B0604020202020204" pitchFamily="34" charset="0"/>
              <a:buChar char="•"/>
              <a:defRPr/>
            </a:pPr>
            <a:endParaRPr lang="en-US" sz="2800">
              <a:solidFill>
                <a:srgbClr val="000000"/>
              </a:solidFill>
              <a:cs typeface="Calibri"/>
            </a:endParaRPr>
          </a:p>
          <a:p>
            <a:pPr indent="-228600">
              <a:lnSpc>
                <a:spcPct val="90000"/>
              </a:lnSpc>
              <a:spcAft>
                <a:spcPts val="600"/>
              </a:spcAft>
              <a:buFont typeface="Arial" panose="020B0604020202020204" pitchFamily="34" charset="0"/>
              <a:buChar char="•"/>
              <a:defRPr/>
            </a:pPr>
            <a:r>
              <a:rPr lang="en-US" sz="2800" dirty="0">
                <a:solidFill>
                  <a:srgbClr val="000000"/>
                </a:solidFill>
                <a:cs typeface="Calibri"/>
              </a:rPr>
              <a:t>Thursday 18th January - 11M</a:t>
            </a:r>
            <a:endParaRPr lang="en-US" sz="2800" b="0" i="0" u="none" strike="noStrike" cap="none" spc="0" normalizeH="0" baseline="0" noProof="0" dirty="0">
              <a:ln>
                <a:noFill/>
              </a:ln>
              <a:solidFill>
                <a:srgbClr val="000000"/>
              </a:solidFill>
              <a:effectLst/>
              <a:uLnTx/>
              <a:uFillTx/>
              <a:ea typeface="Calibri"/>
              <a:cs typeface="Calibri"/>
            </a:endParaRPr>
          </a:p>
          <a:p>
            <a:pPr>
              <a:lnSpc>
                <a:spcPct val="90000"/>
              </a:lnSpc>
              <a:spcAft>
                <a:spcPts val="600"/>
              </a:spcAft>
              <a:defRPr/>
            </a:pPr>
            <a:endParaRPr lang="en-US" sz="2800">
              <a:solidFill>
                <a:srgbClr val="000000"/>
              </a:solidFill>
              <a:ea typeface="Calibri" panose="020F0502020204030204"/>
              <a:cs typeface="Calibri" panose="020F0502020204030204"/>
            </a:endParaRPr>
          </a:p>
          <a:p>
            <a:pPr indent="-228600">
              <a:lnSpc>
                <a:spcPct val="90000"/>
              </a:lnSpc>
              <a:spcAft>
                <a:spcPts val="600"/>
              </a:spcAft>
              <a:buFont typeface="Arial" panose="020B0604020202020204" pitchFamily="34" charset="0"/>
              <a:buChar char="•"/>
              <a:defRPr/>
            </a:pPr>
            <a:r>
              <a:rPr lang="en-US" sz="2800" dirty="0">
                <a:solidFill>
                  <a:srgbClr val="000000"/>
                </a:solidFill>
                <a:ea typeface="Calibri" panose="020F0502020204030204"/>
                <a:cs typeface="Calibri" panose="020F0502020204030204"/>
              </a:rPr>
              <a:t>Friday 19th </a:t>
            </a:r>
            <a:r>
              <a:rPr lang="en-US" sz="2800" dirty="0">
                <a:solidFill>
                  <a:srgbClr val="000000"/>
                </a:solidFill>
              </a:rPr>
              <a:t>January- 11R</a:t>
            </a:r>
            <a:endParaRPr lang="en-US" sz="2000" b="0" i="0" u="none" strike="noStrike" cap="none" spc="0" normalizeH="0" baseline="0" noProof="0" dirty="0">
              <a:ln>
                <a:noFill/>
              </a:ln>
              <a:solidFill>
                <a:srgbClr val="000000"/>
              </a:solidFill>
              <a:effectLst/>
              <a:uLnTx/>
              <a:uFillTx/>
              <a:cs typeface="Calibri" panose="020F0502020204030204"/>
            </a:endParaRPr>
          </a:p>
          <a:p>
            <a:pPr indent="-228600">
              <a:lnSpc>
                <a:spcPct val="90000"/>
              </a:lnSpc>
              <a:spcAft>
                <a:spcPts val="600"/>
              </a:spcAft>
              <a:buFont typeface="Arial" panose="020B0604020202020204" pitchFamily="34" charset="0"/>
              <a:buChar char="•"/>
              <a:defRPr/>
            </a:pPr>
            <a:endParaRPr lang="en-US" sz="2000">
              <a:solidFill>
                <a:srgbClr val="000000"/>
              </a:solidFill>
            </a:endParaRPr>
          </a:p>
        </p:txBody>
      </p:sp>
      <p:pic>
        <p:nvPicPr>
          <p:cNvPr id="1026" name="Picture 2" descr="Image preview">
            <a:extLst>
              <a:ext uri="{FF2B5EF4-FFF2-40B4-BE49-F238E27FC236}">
                <a16:creationId xmlns:a16="http://schemas.microsoft.com/office/drawing/2014/main" id="{5146097F-2A2C-49DF-A059-924D8016D3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3230"/>
          <a:stretch/>
        </p:blipFill>
        <p:spPr bwMode="auto">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79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6CFADF6-FFDE-0436-32A7-B4CF0E58D470}"/>
              </a:ext>
            </a:extLst>
          </p:cNvPr>
          <p:cNvSpPr txBox="1"/>
          <p:nvPr/>
        </p:nvSpPr>
        <p:spPr>
          <a:xfrm>
            <a:off x="6513788" y="365125"/>
            <a:ext cx="5372491" cy="180730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400" dirty="0">
                <a:latin typeface="Modern Love"/>
                <a:ea typeface="+mj-ea"/>
                <a:cs typeface="+mj-cs"/>
              </a:rPr>
              <a:t>The Power of Music</a:t>
            </a:r>
          </a:p>
        </p:txBody>
      </p:sp>
      <p:pic>
        <p:nvPicPr>
          <p:cNvPr id="4" name="Picture 3" descr="Happy cute girl listening to music. Music therapy concept. Vector  illustration. 28269275 Vector Art at Vecteezy">
            <a:extLst>
              <a:ext uri="{FF2B5EF4-FFF2-40B4-BE49-F238E27FC236}">
                <a16:creationId xmlns:a16="http://schemas.microsoft.com/office/drawing/2014/main" id="{A1C95BD6-D23B-E1CA-CF5A-0417138C39BB}"/>
              </a:ext>
            </a:extLst>
          </p:cNvPr>
          <p:cNvPicPr>
            <a:picLocks noChangeAspect="1"/>
          </p:cNvPicPr>
          <p:nvPr/>
        </p:nvPicPr>
        <p:blipFill rotWithShape="1">
          <a:blip r:embed="rId2"/>
          <a:srcRect l="6175" r="4636"/>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 name="TextBox 1">
            <a:extLst>
              <a:ext uri="{FF2B5EF4-FFF2-40B4-BE49-F238E27FC236}">
                <a16:creationId xmlns:a16="http://schemas.microsoft.com/office/drawing/2014/main" id="{AEEE7E4B-5724-1E4F-4366-CDEDA3636DAA}"/>
              </a:ext>
            </a:extLst>
          </p:cNvPr>
          <p:cNvSpPr txBox="1"/>
          <p:nvPr/>
        </p:nvSpPr>
        <p:spPr>
          <a:xfrm>
            <a:off x="6578053" y="2021152"/>
            <a:ext cx="4840010" cy="384366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lnSpcReduction="20000"/>
          </a:bodyPr>
          <a:lstStyle/>
          <a:p>
            <a:pPr>
              <a:lnSpc>
                <a:spcPct val="90000"/>
              </a:lnSpc>
              <a:spcAft>
                <a:spcPts val="600"/>
              </a:spcAft>
            </a:pPr>
            <a:r>
              <a:rPr lang="en-US" sz="2000" dirty="0"/>
              <a:t>Music can be seen as a form of prayer and connection with God. </a:t>
            </a:r>
            <a:endParaRPr lang="en-US"/>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800" dirty="0">
                <a:solidFill>
                  <a:srgbClr val="7030A0"/>
                </a:solidFill>
                <a:latin typeface="Modern Love Caps"/>
              </a:rPr>
              <a:t>Discuss</a:t>
            </a:r>
            <a:r>
              <a:rPr lang="en-US" sz="2000" dirty="0"/>
              <a:t> with your partner how various genres of music can evoke emotions and help us tune into our spiritual selves. </a:t>
            </a:r>
            <a:endParaRPr lang="en-US" sz="2000">
              <a:cs typeface="Calibri" panose="020F0502020204030204"/>
            </a:endParaRPr>
          </a:p>
          <a:p>
            <a:pPr indent="-228600">
              <a:lnSpc>
                <a:spcPct val="90000"/>
              </a:lnSpc>
              <a:spcAft>
                <a:spcPts val="600"/>
              </a:spcAft>
              <a:buFont typeface="Arial" panose="020B0604020202020204" pitchFamily="34" charset="0"/>
              <a:buChar char="•"/>
            </a:pPr>
            <a:endParaRPr lang="en-US" sz="2000"/>
          </a:p>
          <a:p>
            <a:pPr>
              <a:lnSpc>
                <a:spcPct val="90000"/>
              </a:lnSpc>
              <a:spcAft>
                <a:spcPts val="600"/>
              </a:spcAft>
            </a:pPr>
            <a:r>
              <a:rPr lang="en-US" sz="2000" dirty="0"/>
              <a:t>If you had to create a playlist that serves as a </a:t>
            </a:r>
            <a:r>
              <a:rPr lang="en-US" sz="2800" dirty="0">
                <a:solidFill>
                  <a:srgbClr val="7030A0"/>
                </a:solidFill>
                <a:latin typeface="Modern Love Caps"/>
              </a:rPr>
              <a:t>soundtrack for your life</a:t>
            </a:r>
            <a:r>
              <a:rPr lang="en-US" sz="2000" dirty="0"/>
              <a:t>, what would be your TOP THREE?</a:t>
            </a:r>
          </a:p>
          <a:p>
            <a:pPr>
              <a:lnSpc>
                <a:spcPct val="90000"/>
              </a:lnSpc>
              <a:spcAft>
                <a:spcPts val="600"/>
              </a:spcAft>
            </a:pPr>
            <a:endParaRPr lang="en-US" sz="2000" dirty="0">
              <a:cs typeface="Calibri"/>
            </a:endParaRPr>
          </a:p>
          <a:p>
            <a:pPr>
              <a:lnSpc>
                <a:spcPct val="90000"/>
              </a:lnSpc>
              <a:spcAft>
                <a:spcPts val="600"/>
              </a:spcAft>
            </a:pPr>
            <a:r>
              <a:rPr lang="en-US" sz="3000" dirty="0">
                <a:solidFill>
                  <a:srgbClr val="7030A0"/>
                </a:solidFill>
                <a:latin typeface="Modern Love Caps"/>
                <a:cs typeface="Calibri"/>
              </a:rPr>
              <a:t>Listen</a:t>
            </a:r>
            <a:r>
              <a:rPr lang="en-US" sz="2000" dirty="0">
                <a:cs typeface="Calibri"/>
              </a:rPr>
              <a:t> to the song on the next slide and try to truly </a:t>
            </a:r>
            <a:r>
              <a:rPr lang="en-US" sz="3000" dirty="0">
                <a:solidFill>
                  <a:srgbClr val="7030A0"/>
                </a:solidFill>
                <a:latin typeface="Modern Love Caps"/>
                <a:cs typeface="Calibri"/>
              </a:rPr>
              <a:t>hear</a:t>
            </a:r>
            <a:r>
              <a:rPr lang="en-US" sz="2000" dirty="0">
                <a:cs typeface="Calibri"/>
              </a:rPr>
              <a:t> the lyrics. What do they mean to you?</a:t>
            </a:r>
          </a:p>
        </p:txBody>
      </p:sp>
    </p:spTree>
    <p:extLst>
      <p:ext uri="{BB962C8B-B14F-4D97-AF65-F5344CB8AC3E}">
        <p14:creationId xmlns:p14="http://schemas.microsoft.com/office/powerpoint/2010/main" val="605726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Here I Am Lord w/ Lyrics (Chris Bray)">
            <a:hlinkClick r:id="" action="ppaction://media"/>
            <a:extLst>
              <a:ext uri="{FF2B5EF4-FFF2-40B4-BE49-F238E27FC236}">
                <a16:creationId xmlns:a16="http://schemas.microsoft.com/office/drawing/2014/main" id="{1CDFA22F-6744-0540-400F-55E2F86B3ADC}"/>
              </a:ext>
            </a:extLst>
          </p:cNvPr>
          <p:cNvPicPr>
            <a:picLocks noRot="1" noChangeAspect="1"/>
          </p:cNvPicPr>
          <p:nvPr>
            <a:videoFile r:link="rId1"/>
          </p:nvPr>
        </p:nvPicPr>
        <p:blipFill>
          <a:blip r:embed="rId3"/>
          <a:stretch>
            <a:fillRect/>
          </a:stretch>
        </p:blipFill>
        <p:spPr>
          <a:xfrm>
            <a:off x="2027" y="-2754"/>
            <a:ext cx="12189533" cy="6863508"/>
          </a:xfrm>
          <a:prstGeom prst="rect">
            <a:avLst/>
          </a:prstGeom>
        </p:spPr>
      </p:pic>
    </p:spTree>
    <p:extLst>
      <p:ext uri="{BB962C8B-B14F-4D97-AF65-F5344CB8AC3E}">
        <p14:creationId xmlns:p14="http://schemas.microsoft.com/office/powerpoint/2010/main" val="1655441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254941" y="408845"/>
            <a:ext cx="7278745" cy="2862288"/>
          </a:xfrm>
        </p:spPr>
        <p:txBody>
          <a:bodyPr vert="horz" lIns="91440" tIns="45720" rIns="91440" bIns="45720" rtlCol="0" anchor="t">
            <a:noAutofit/>
          </a:bodyPr>
          <a:lstStyle/>
          <a:p>
            <a:pPr marL="0" indent="0">
              <a:spcBef>
                <a:spcPts val="500"/>
              </a:spcBef>
              <a:buNone/>
            </a:pPr>
            <a:r>
              <a:rPr lang="en-US" sz="4200" dirty="0">
                <a:solidFill>
                  <a:srgbClr val="000000"/>
                </a:solidFill>
                <a:latin typeface="Modern Love"/>
                <a:ea typeface="+mn-lt"/>
                <a:cs typeface="+mn-lt"/>
              </a:rPr>
              <a:t>Almighty Father, </a:t>
            </a:r>
            <a:endParaRPr lang="en-US" sz="4200" dirty="0">
              <a:solidFill>
                <a:srgbClr val="000000"/>
              </a:solidFill>
              <a:cs typeface="Calibri"/>
            </a:endParaRPr>
          </a:p>
          <a:p>
            <a:pPr marL="0" indent="0">
              <a:spcBef>
                <a:spcPts val="500"/>
              </a:spcBef>
              <a:buNone/>
            </a:pPr>
            <a:endParaRPr lang="en-US" sz="8000" dirty="0">
              <a:solidFill>
                <a:srgbClr val="000000"/>
              </a:solidFill>
              <a:latin typeface="Modern Love"/>
              <a:ea typeface="+mn-lt"/>
              <a:cs typeface="+mn-lt"/>
            </a:endParaRPr>
          </a:p>
          <a:p>
            <a:pPr marL="0" indent="0">
              <a:spcBef>
                <a:spcPts val="500"/>
              </a:spcBef>
              <a:buNone/>
            </a:pPr>
            <a:r>
              <a:rPr lang="en-US" sz="3200" dirty="0">
                <a:solidFill>
                  <a:srgbClr val="374151"/>
                </a:solidFill>
                <a:ea typeface="+mn-lt"/>
                <a:cs typeface="+mn-lt"/>
              </a:rPr>
              <a:t>We thank you for the gift of music that speaks to our souls. May the melodies and rhythms guide us in prayer, helping us listen to the whispers of your love and grace. </a:t>
            </a:r>
            <a:endParaRPr lang="en-US" sz="3200">
              <a:ea typeface="Calibri"/>
              <a:cs typeface="Calibri"/>
            </a:endParaRPr>
          </a:p>
          <a:p>
            <a:pPr marL="0" indent="0">
              <a:spcBef>
                <a:spcPts val="500"/>
              </a:spcBef>
              <a:buNone/>
            </a:pPr>
            <a:endParaRPr lang="en-US" sz="3200">
              <a:solidFill>
                <a:srgbClr val="000000"/>
              </a:solidFill>
              <a:latin typeface="Modern Love"/>
              <a:ea typeface="+mn-lt"/>
              <a:cs typeface="Calibri" panose="020F0502020204030204"/>
            </a:endParaRPr>
          </a:p>
          <a:p>
            <a:pPr marL="0" indent="0">
              <a:spcBef>
                <a:spcPts val="500"/>
              </a:spcBef>
              <a:buNone/>
            </a:pPr>
            <a:r>
              <a:rPr lang="en-US" sz="4200" dirty="0">
                <a:solidFill>
                  <a:srgbClr val="000000"/>
                </a:solidFill>
                <a:latin typeface="Modern Love"/>
                <a:ea typeface="+mn-lt"/>
                <a:cs typeface="+mn-lt"/>
              </a:rPr>
              <a:t>Amen</a:t>
            </a:r>
            <a:endParaRPr lang="en-US" sz="4200" dirty="0">
              <a:solidFill>
                <a:srgbClr val="000000"/>
              </a:solidFill>
              <a:latin typeface="Calibri" panose="020F0502020204030204"/>
              <a:cs typeface="Calibri"/>
            </a:endParaRPr>
          </a:p>
          <a:p>
            <a:pPr marL="0" indent="0">
              <a:buNone/>
            </a:pPr>
            <a:endParaRPr lang="en-US" sz="1700" b="1">
              <a:solidFill>
                <a:srgbClr val="000000"/>
              </a:solidFill>
              <a:cs typeface="Calibri"/>
            </a:endParaRPr>
          </a:p>
          <a:p>
            <a:pPr marL="0" indent="0">
              <a:buNone/>
            </a:pPr>
            <a:endParaRPr lang="en-US" sz="1700" b="1">
              <a:solidFill>
                <a:srgbClr val="000000"/>
              </a:solidFill>
              <a:cs typeface="Calibri"/>
            </a:endParaRPr>
          </a:p>
          <a:p>
            <a:pPr marL="0" indent="0">
              <a:buNone/>
            </a:pPr>
            <a:endParaRPr lang="en-US" sz="1700">
              <a:solidFill>
                <a:srgbClr val="000000"/>
              </a:solidFill>
              <a:cs typeface="Calibri"/>
            </a:endParaRPr>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34022" r="32849"/>
          <a:stretch/>
        </p:blipFill>
        <p:spPr>
          <a:xfrm>
            <a:off x="7668829" y="-1"/>
            <a:ext cx="4543953" cy="6858002"/>
          </a:xfrm>
          <a:custGeom>
            <a:avLst/>
            <a:gdLst/>
            <a:ahLst/>
            <a:cxnLst/>
            <a:rect l="l" t="t" r="r" b="b"/>
            <a:pathLst>
              <a:path w="4543953" h="6858002">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332842" y="2836172"/>
                </a:moveTo>
                <a:lnTo>
                  <a:pt x="332842" y="2836173"/>
                </a:lnTo>
                <a:cubicBezTo>
                  <a:pt x="336914" y="2839983"/>
                  <a:pt x="340200" y="2844317"/>
                  <a:pt x="341533" y="2848794"/>
                </a:cubicBezTo>
                <a:cubicBezTo>
                  <a:pt x="348200" y="2870416"/>
                  <a:pt x="356392" y="2892181"/>
                  <a:pt x="361441" y="2914328"/>
                </a:cubicBezTo>
                <a:lnTo>
                  <a:pt x="366072" y="2947863"/>
                </a:lnTo>
                <a:lnTo>
                  <a:pt x="362488" y="2982148"/>
                </a:lnTo>
                <a:cubicBezTo>
                  <a:pt x="354392" y="3014153"/>
                  <a:pt x="350582" y="3045777"/>
                  <a:pt x="350796" y="3077401"/>
                </a:cubicBezTo>
                <a:lnTo>
                  <a:pt x="350796" y="3077402"/>
                </a:ln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0733" y="3680164"/>
                </a:lnTo>
                <a:lnTo>
                  <a:pt x="404781" y="3734838"/>
                </a:lnTo>
                <a:lnTo>
                  <a:pt x="404399" y="3754652"/>
                </a:lnTo>
                <a:cubicBezTo>
                  <a:pt x="398399" y="3767130"/>
                  <a:pt x="396447" y="3778655"/>
                  <a:pt x="398042" y="3789776"/>
                </a:cubicBezTo>
                <a:lnTo>
                  <a:pt x="398042" y="3789776"/>
                </a:ln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lnTo>
                  <a:pt x="386040" y="3962160"/>
                </a:lnTo>
                <a:cubicBezTo>
                  <a:pt x="383778" y="3988593"/>
                  <a:pt x="389446" y="4015835"/>
                  <a:pt x="401733" y="4043840"/>
                </a:cubicBezTo>
                <a:lnTo>
                  <a:pt x="416855" y="4103826"/>
                </a:lnTo>
                <a:lnTo>
                  <a:pt x="414887" y="4134256"/>
                </a:lnTo>
                <a:cubicBezTo>
                  <a:pt x="413045" y="4144498"/>
                  <a:pt x="409973" y="4154857"/>
                  <a:pt x="405543" y="4165383"/>
                </a:cubicBezTo>
                <a:cubicBezTo>
                  <a:pt x="402114" y="4173480"/>
                  <a:pt x="401543" y="4182767"/>
                  <a:pt x="401638" y="4192387"/>
                </a:cubicBezTo>
                <a:lnTo>
                  <a:pt x="401638" y="4192388"/>
                </a:lnTo>
                <a:lnTo>
                  <a:pt x="401638" y="4192388"/>
                </a:lnTo>
                <a:lnTo>
                  <a:pt x="401733" y="4221391"/>
                </a:lnTo>
                <a:lnTo>
                  <a:pt x="396017" y="4253014"/>
                </a:lnTo>
                <a:cubicBezTo>
                  <a:pt x="383824" y="4277401"/>
                  <a:pt x="368204" y="4300070"/>
                  <a:pt x="356201" y="4324645"/>
                </a:cubicBezTo>
                <a:cubicBezTo>
                  <a:pt x="350487" y="4336457"/>
                  <a:pt x="347439" y="4350554"/>
                  <a:pt x="347247" y="4363890"/>
                </a:cubicBezTo>
                <a:lnTo>
                  <a:pt x="347247" y="4363891"/>
                </a:ln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395828" y="4846490"/>
                  <a:pt x="384397" y="4866958"/>
                  <a:pt x="382691" y="4889275"/>
                </a:cubicBezTo>
                <a:lnTo>
                  <a:pt x="382691" y="4889275"/>
                </a:lnTo>
                <a:lnTo>
                  <a:pt x="382691" y="4889276"/>
                </a:lnTo>
                <a:cubicBezTo>
                  <a:pt x="382122" y="4896714"/>
                  <a:pt x="382634" y="4904358"/>
                  <a:pt x="384396" y="4912169"/>
                </a:cubicBezTo>
                <a:lnTo>
                  <a:pt x="385799" y="4933805"/>
                </a:lnTo>
                <a:lnTo>
                  <a:pt x="381039" y="4952673"/>
                </a:lnTo>
                <a:cubicBezTo>
                  <a:pt x="376253" y="4964604"/>
                  <a:pt x="368680" y="4975511"/>
                  <a:pt x="360964" y="4987037"/>
                </a:cubicBezTo>
                <a:cubicBezTo>
                  <a:pt x="349725" y="5003801"/>
                  <a:pt x="335627" y="5022852"/>
                  <a:pt x="334485" y="5041521"/>
                </a:cubicBezTo>
                <a:cubicBezTo>
                  <a:pt x="332628" y="5073241"/>
                  <a:pt x="310088" y="5101639"/>
                  <a:pt x="308337" y="5133224"/>
                </a:cubicBezTo>
                <a:lnTo>
                  <a:pt x="308337" y="5133225"/>
                </a:lnTo>
                <a:lnTo>
                  <a:pt x="308337" y="5133225"/>
                </a:lnTo>
                <a:lnTo>
                  <a:pt x="315052" y="5166114"/>
                </a:lnTo>
                <a:lnTo>
                  <a:pt x="314362" y="5172090"/>
                </a:lnTo>
                <a:cubicBezTo>
                  <a:pt x="313481" y="5174400"/>
                  <a:pt x="312290" y="5176876"/>
                  <a:pt x="311814" y="5179067"/>
                </a:cubicBezTo>
                <a:lnTo>
                  <a:pt x="311814" y="5179068"/>
                </a:lnTo>
                <a:lnTo>
                  <a:pt x="311814" y="5179068"/>
                </a:lnTo>
                <a:cubicBezTo>
                  <a:pt x="304574" y="5214122"/>
                  <a:pt x="311624" y="5247079"/>
                  <a:pt x="335437" y="5272797"/>
                </a:cubicBezTo>
                <a:cubicBezTo>
                  <a:pt x="350964" y="5289657"/>
                  <a:pt x="359489" y="5307422"/>
                  <a:pt x="362870" y="5326163"/>
                </a:cubicBez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5103" y="5507668"/>
                </a:lnTo>
                <a:cubicBezTo>
                  <a:pt x="335056" y="5516503"/>
                  <a:pt x="337532" y="5524837"/>
                  <a:pt x="345723" y="5531694"/>
                </a:cubicBez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cubicBezTo>
                  <a:pt x="164171" y="5900323"/>
                  <a:pt x="156361" y="5918042"/>
                  <a:pt x="154075" y="5935949"/>
                </a:cubicBezTo>
                <a:lnTo>
                  <a:pt x="154075" y="5935950"/>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62457" y="6361540"/>
                </a:lnTo>
                <a:lnTo>
                  <a:pt x="162684" y="6365557"/>
                </a:lnTo>
                <a:lnTo>
                  <a:pt x="163946" y="6387910"/>
                </a:lnTo>
                <a:lnTo>
                  <a:pt x="166047" y="6392243"/>
                </a:lnTo>
                <a:lnTo>
                  <a:pt x="173364" y="6407333"/>
                </a:lnTo>
                <a:lnTo>
                  <a:pt x="173364" y="6407332"/>
                </a:lnTo>
                <a:lnTo>
                  <a:pt x="166047" y="6392243"/>
                </a:lnTo>
                <a:lnTo>
                  <a:pt x="163946" y="6387910"/>
                </a:lnTo>
                <a:lnTo>
                  <a:pt x="162684" y="6365557"/>
                </a:lnTo>
                <a:lnTo>
                  <a:pt x="162457" y="6361540"/>
                </a:lnTo>
                <a:lnTo>
                  <a:pt x="179794" y="6228757"/>
                </a:lnTo>
                <a:cubicBezTo>
                  <a:pt x="184556" y="6200945"/>
                  <a:pt x="196176" y="6175798"/>
                  <a:pt x="218465" y="6155603"/>
                </a:cubicBezTo>
                <a:cubicBezTo>
                  <a:pt x="229325" y="6145793"/>
                  <a:pt x="234135" y="6139745"/>
                  <a:pt x="234064" y="6133315"/>
                </a:cubicBezTo>
                <a:lnTo>
                  <a:pt x="234064" y="6133315"/>
                </a:ln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60957" y="5909351"/>
                </a:lnTo>
                <a:cubicBezTo>
                  <a:pt x="164171" y="5900611"/>
                  <a:pt x="168076" y="5892038"/>
                  <a:pt x="171981" y="5883752"/>
                </a:cubicBez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lnTo>
                  <a:pt x="355869" y="5547578"/>
                </a:lnTo>
                <a:cubicBezTo>
                  <a:pt x="355964" y="5542649"/>
                  <a:pt x="352773" y="5537600"/>
                  <a:pt x="345723" y="5531693"/>
                </a:cubicBezTo>
                <a:cubicBezTo>
                  <a:pt x="341628" y="5528265"/>
                  <a:pt x="338961" y="5524467"/>
                  <a:pt x="337324" y="5520422"/>
                </a:cubicBez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4317" y="5355014"/>
                </a:lnTo>
                <a:cubicBezTo>
                  <a:pt x="366264" y="5325412"/>
                  <a:pt x="358727" y="5298086"/>
                  <a:pt x="335437" y="5272796"/>
                </a:cubicBezTo>
                <a:cubicBezTo>
                  <a:pt x="323531" y="5259937"/>
                  <a:pt x="315815" y="5245269"/>
                  <a:pt x="311981" y="5229433"/>
                </a:cubicBezTo>
                <a:lnTo>
                  <a:pt x="311814" y="5179068"/>
                </a:lnTo>
                <a:lnTo>
                  <a:pt x="314362" y="5172091"/>
                </a:lnTo>
                <a:cubicBezTo>
                  <a:pt x="315243" y="5169781"/>
                  <a:pt x="315814" y="5167638"/>
                  <a:pt x="315052" y="5166114"/>
                </a:cubicBezTo>
                <a:lnTo>
                  <a:pt x="315052" y="5166114"/>
                </a:lnTo>
                <a:lnTo>
                  <a:pt x="315052" y="5166113"/>
                </a:lnTo>
                <a:lnTo>
                  <a:pt x="308337" y="5133225"/>
                </a:lnTo>
                <a:lnTo>
                  <a:pt x="315482" y="5102461"/>
                </a:lnTo>
                <a:cubicBezTo>
                  <a:pt x="322817" y="5082339"/>
                  <a:pt x="333247" y="5062669"/>
                  <a:pt x="334485" y="5041522"/>
                </a:cubicBezTo>
                <a:cubicBezTo>
                  <a:pt x="335627" y="5022853"/>
                  <a:pt x="349725" y="5003802"/>
                  <a:pt x="360964" y="4987038"/>
                </a:cubicBezTo>
                <a:cubicBezTo>
                  <a:pt x="372538" y="4969748"/>
                  <a:pt x="383790" y="4953853"/>
                  <a:pt x="385799" y="4933805"/>
                </a:cubicBezTo>
                <a:lnTo>
                  <a:pt x="385799" y="4933805"/>
                </a:lnTo>
                <a:lnTo>
                  <a:pt x="385799" y="4933805"/>
                </a:lnTo>
                <a:cubicBezTo>
                  <a:pt x="386468" y="4927122"/>
                  <a:pt x="386111" y="4919979"/>
                  <a:pt x="384396" y="4912168"/>
                </a:cubicBezTo>
                <a:lnTo>
                  <a:pt x="382691" y="4889275"/>
                </a:lnTo>
                <a:lnTo>
                  <a:pt x="387469" y="4867614"/>
                </a:lnTo>
                <a:cubicBezTo>
                  <a:pt x="392589" y="4853636"/>
                  <a:pt x="401352" y="4840633"/>
                  <a:pt x="412401" y="4828917"/>
                </a:cubicBezTo>
                <a:cubicBezTo>
                  <a:pt x="420784" y="4819964"/>
                  <a:pt x="425356" y="4810581"/>
                  <a:pt x="427237" y="4800484"/>
                </a:cubicBezTo>
                <a:lnTo>
                  <a:pt x="427237" y="4800483"/>
                </a:ln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lnTo>
                  <a:pt x="401733" y="4221391"/>
                </a:lnTo>
                <a:lnTo>
                  <a:pt x="401733" y="4221391"/>
                </a:lnTo>
                <a:lnTo>
                  <a:pt x="401638" y="4192388"/>
                </a:lnTo>
                <a:lnTo>
                  <a:pt x="405543" y="4165384"/>
                </a:lnTo>
                <a:cubicBezTo>
                  <a:pt x="414402" y="4144333"/>
                  <a:pt x="417831" y="4123948"/>
                  <a:pt x="416855" y="4103826"/>
                </a:cubicBez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20"/>
                </a:ln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8"/>
                </a:ln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3"/>
                </a:lnTo>
                <a:lnTo>
                  <a:pt x="366072" y="2947862"/>
                </a:lnTo>
                <a:cubicBezTo>
                  <a:pt x="364965" y="2913982"/>
                  <a:pt x="351534" y="2881226"/>
                  <a:pt x="341533" y="2848793"/>
                </a:cubicBez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16497" y="2426822"/>
                  <a:pt x="410353" y="2444777"/>
                  <a:pt x="409472" y="2463017"/>
                </a:cubicBezTo>
                <a:lnTo>
                  <a:pt x="409472" y="2463018"/>
                </a:lnTo>
                <a:lnTo>
                  <a:pt x="409472" y="2463018"/>
                </a:lnTo>
                <a:cubicBezTo>
                  <a:pt x="408591" y="2481259"/>
                  <a:pt x="412972" y="2499786"/>
                  <a:pt x="418115" y="2518265"/>
                </a:cubicBezTo>
                <a:lnTo>
                  <a:pt x="421759" y="2545007"/>
                </a:lnTo>
                <a:lnTo>
                  <a:pt x="417545" y="2571034"/>
                </a:lnTo>
                <a:cubicBezTo>
                  <a:pt x="405543" y="2612945"/>
                  <a:pt x="372966" y="2640950"/>
                  <a:pt x="344391" y="2668001"/>
                </a:cubicBezTo>
                <a:cubicBezTo>
                  <a:pt x="320006" y="2691054"/>
                  <a:pt x="306290" y="2716963"/>
                  <a:pt x="296001" y="2745348"/>
                </a:cubicBezTo>
                <a:lnTo>
                  <a:pt x="296001" y="2745352"/>
                </a:ln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lnTo>
                  <a:pt x="296001" y="2745352"/>
                </a:ln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cubicBezTo>
                  <a:pt x="415544" y="2509025"/>
                  <a:pt x="413163" y="2499773"/>
                  <a:pt x="411535" y="2490551"/>
                </a:cubicBezTo>
                <a:lnTo>
                  <a:pt x="409472" y="2463018"/>
                </a:lnTo>
                <a:lnTo>
                  <a:pt x="415303" y="2435913"/>
                </a:lnTo>
                <a:cubicBezTo>
                  <a:pt x="418938" y="2426977"/>
                  <a:pt x="424451" y="2418154"/>
                  <a:pt x="432404" y="2409486"/>
                </a:cubicBez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2926" y="1453958"/>
                </a:moveTo>
                <a:lnTo>
                  <a:pt x="798723" y="1459073"/>
                </a:lnTo>
                <a:lnTo>
                  <a:pt x="807941" y="1481572"/>
                </a:lnTo>
                <a:lnTo>
                  <a:pt x="798724" y="1459074"/>
                </a:lnTo>
                <a:lnTo>
                  <a:pt x="798723" y="1459073"/>
                </a:lnTo>
                <a:lnTo>
                  <a:pt x="798723" y="1459073"/>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69105" y="298169"/>
                </a:moveTo>
                <a:lnTo>
                  <a:pt x="783887" y="313533"/>
                </a:ln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lnTo>
                  <a:pt x="783887" y="313533"/>
                </a:lnTo>
                <a:lnTo>
                  <a:pt x="783887" y="313533"/>
                </a:ln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58551" y="228948"/>
                </a:lnTo>
                <a:lnTo>
                  <a:pt x="758551" y="228949"/>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4543953" y="2"/>
                </a:lnTo>
                <a:lnTo>
                  <a:pt x="4543953" y="6858002"/>
                </a:lnTo>
                <a:lnTo>
                  <a:pt x="284400" y="6858002"/>
                </a:lnTo>
                <a:lnTo>
                  <a:pt x="284400" y="6858001"/>
                </a:lnTo>
                <a:lnTo>
                  <a:pt x="284400" y="6858001"/>
                </a:lnTo>
                <a:lnTo>
                  <a:pt x="278237" y="6812064"/>
                </a:lnTo>
                <a:lnTo>
                  <a:pt x="283011" y="6776800"/>
                </a:lnTo>
                <a:cubicBezTo>
                  <a:pt x="286107" y="6765164"/>
                  <a:pt x="290857" y="6753698"/>
                  <a:pt x="297715" y="6742553"/>
                </a:cubicBezTo>
                <a:cubicBezTo>
                  <a:pt x="306003" y="6729219"/>
                  <a:pt x="311147" y="6716169"/>
                  <a:pt x="311551" y="6702977"/>
                </a:cubicBezTo>
                <a:lnTo>
                  <a:pt x="311551" y="6702976"/>
                </a:lnTo>
                <a:lnTo>
                  <a:pt x="311551" y="6702976"/>
                </a:lnTo>
                <a:cubicBezTo>
                  <a:pt x="311956" y="6689783"/>
                  <a:pt x="307622" y="6676448"/>
                  <a:pt x="296953" y="6662541"/>
                </a:cubicBezTo>
                <a:cubicBezTo>
                  <a:pt x="293286" y="6657825"/>
                  <a:pt x="290989" y="6651967"/>
                  <a:pt x="289870" y="6645552"/>
                </a:cubicBezTo>
                <a:lnTo>
                  <a:pt x="289858" y="6625225"/>
                </a:lnTo>
                <a:lnTo>
                  <a:pt x="306480" y="6588626"/>
                </a:lnTo>
                <a:cubicBezTo>
                  <a:pt x="312576" y="6582147"/>
                  <a:pt x="318672" y="6575479"/>
                  <a:pt x="328959" y="6564621"/>
                </a:cubicBezTo>
                <a:lnTo>
                  <a:pt x="328959" y="6564620"/>
                </a:lnTo>
                <a:lnTo>
                  <a:pt x="306480" y="6588625"/>
                </a:lnTo>
                <a:cubicBezTo>
                  <a:pt x="298003" y="6597578"/>
                  <a:pt x="291954" y="6611342"/>
                  <a:pt x="289858" y="6625224"/>
                </a:cubicBezTo>
                <a:lnTo>
                  <a:pt x="289858" y="6625225"/>
                </a:lnTo>
                <a:lnTo>
                  <a:pt x="289858" y="6625225"/>
                </a:lnTo>
                <a:cubicBezTo>
                  <a:pt x="287762" y="6639108"/>
                  <a:pt x="289619" y="6653111"/>
                  <a:pt x="296953" y="6662542"/>
                </a:cubicBezTo>
                <a:cubicBezTo>
                  <a:pt x="302288" y="6669496"/>
                  <a:pt x="306038" y="6676306"/>
                  <a:pt x="308405" y="6683027"/>
                </a:cubicBezTo>
                <a:lnTo>
                  <a:pt x="311551" y="6702976"/>
                </a:lnTo>
                <a:lnTo>
                  <a:pt x="297715" y="6742552"/>
                </a:lnTo>
                <a:cubicBezTo>
                  <a:pt x="283999" y="6764841"/>
                  <a:pt x="278713" y="6788417"/>
                  <a:pt x="278237" y="6812063"/>
                </a:cubicBezTo>
                <a:lnTo>
                  <a:pt x="278237" y="6812064"/>
                </a:lnTo>
                <a:lnTo>
                  <a:pt x="278237" y="6812064"/>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a:effectLst>
            <a:outerShdw blurRad="381000" dist="152400" dir="10800000" algn="r" rotWithShape="0">
              <a:prstClr val="black">
                <a:alpha val="10000"/>
              </a:prstClr>
            </a:outerShdw>
          </a:effectLst>
        </p:spPr>
      </p:pic>
    </p:spTree>
    <p:extLst>
      <p:ext uri="{BB962C8B-B14F-4D97-AF65-F5344CB8AC3E}">
        <p14:creationId xmlns:p14="http://schemas.microsoft.com/office/powerpoint/2010/main" val="288510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538" y="313976"/>
            <a:ext cx="11383347" cy="6124145"/>
          </a:xfrm>
          <a:prstGeom prst="rect">
            <a:avLst/>
          </a:prstGeom>
          <a:solidFill>
            <a:srgbClr val="7030A0"/>
          </a:solidFill>
        </p:spPr>
      </p:pic>
      <p:sp>
        <p:nvSpPr>
          <p:cNvPr id="3" name="Title 1"/>
          <p:cNvSpPr txBox="1">
            <a:spLocks/>
          </p:cNvSpPr>
          <p:nvPr/>
        </p:nvSpPr>
        <p:spPr>
          <a:xfrm>
            <a:off x="438539" y="313977"/>
            <a:ext cx="11383346" cy="1269122"/>
          </a:xfrm>
          <a:prstGeom prst="rect">
            <a:avLst/>
          </a:prstGeom>
          <a:solidFill>
            <a:schemeClr val="bg1">
              <a:alpha val="9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7200" b="0" i="0" u="none" strike="noStrike" kern="1200" cap="none" spc="0" normalizeH="0" baseline="0" noProof="0">
                <a:ln>
                  <a:noFill/>
                </a:ln>
                <a:solidFill>
                  <a:srgbClr val="FF0066"/>
                </a:solidFill>
                <a:effectLst/>
                <a:uLnTx/>
                <a:uFillTx/>
                <a:latin typeface="+mn-lt"/>
                <a:ea typeface="+mj-ea"/>
                <a:cs typeface="+mj-cs"/>
              </a:rPr>
              <a:t>F</a:t>
            </a:r>
            <a:r>
              <a:rPr kumimoji="0" lang="en-GB" sz="7200" b="0" i="0" u="none" strike="noStrike" kern="1200" cap="none" spc="0" normalizeH="0" baseline="0" noProof="0">
                <a:ln>
                  <a:noFill/>
                </a:ln>
                <a:solidFill>
                  <a:srgbClr val="70AD47"/>
                </a:solidFill>
                <a:effectLst/>
                <a:uLnTx/>
                <a:uFillTx/>
                <a:latin typeface="+mn-lt"/>
                <a:ea typeface="+mj-ea"/>
                <a:cs typeface="+mj-cs"/>
              </a:rPr>
              <a:t>r</a:t>
            </a:r>
            <a:r>
              <a:rPr kumimoji="0" lang="en-GB" sz="7200" b="0" i="0" u="none" strike="noStrike" kern="1200" cap="none" spc="0" normalizeH="0" baseline="0" noProof="0">
                <a:ln>
                  <a:noFill/>
                </a:ln>
                <a:solidFill>
                  <a:srgbClr val="FF0000"/>
                </a:solidFill>
                <a:effectLst/>
                <a:uLnTx/>
                <a:uFillTx/>
                <a:latin typeface="+mn-lt"/>
                <a:ea typeface="+mj-ea"/>
                <a:cs typeface="+mj-cs"/>
              </a:rPr>
              <a:t>i</a:t>
            </a:r>
            <a:r>
              <a:rPr kumimoji="0" lang="en-GB" sz="7200" b="0" i="0" u="none" strike="noStrike" kern="1200" cap="none" spc="0" normalizeH="0" baseline="0" noProof="0">
                <a:ln>
                  <a:noFill/>
                </a:ln>
                <a:solidFill>
                  <a:srgbClr val="FFC000"/>
                </a:solidFill>
                <a:effectLst/>
                <a:uLnTx/>
                <a:uFillTx/>
                <a:latin typeface="+mn-lt"/>
                <a:ea typeface="+mj-ea"/>
                <a:cs typeface="+mj-cs"/>
              </a:rPr>
              <a:t>d</a:t>
            </a:r>
            <a:r>
              <a:rPr kumimoji="0" lang="en-GB" sz="7200" b="0" i="0" u="none" strike="noStrike" kern="1200" cap="none" spc="0" normalizeH="0" baseline="0" noProof="0">
                <a:ln>
                  <a:noFill/>
                </a:ln>
                <a:solidFill>
                  <a:srgbClr val="009999"/>
                </a:solidFill>
                <a:effectLst/>
                <a:uLnTx/>
                <a:uFillTx/>
                <a:latin typeface="+mn-lt"/>
                <a:ea typeface="+mj-ea"/>
                <a:cs typeface="+mj-cs"/>
              </a:rPr>
              <a:t>a</a:t>
            </a:r>
            <a:r>
              <a:rPr kumimoji="0" lang="en-GB" sz="7200" b="0" i="0" u="none" strike="noStrike" kern="1200" cap="none" spc="0" normalizeH="0" baseline="0" noProof="0">
                <a:ln>
                  <a:noFill/>
                </a:ln>
                <a:solidFill>
                  <a:srgbClr val="7030A0"/>
                </a:solidFill>
                <a:effectLst/>
                <a:uLnTx/>
                <a:uFillTx/>
                <a:latin typeface="+mn-lt"/>
                <a:ea typeface="+mj-ea"/>
                <a:cs typeface="+mj-cs"/>
              </a:rPr>
              <a:t>y</a:t>
            </a:r>
            <a:r>
              <a:rPr kumimoji="0" lang="en-GB" sz="7200" b="0" i="0" u="none" strike="noStrike" kern="1200" cap="none" spc="0" normalizeH="0" baseline="0" noProof="0">
                <a:ln>
                  <a:noFill/>
                </a:ln>
                <a:solidFill>
                  <a:prstClr val="black"/>
                </a:solidFill>
                <a:effectLst/>
                <a:uLnTx/>
                <a:uFillTx/>
                <a:latin typeface="+mn-lt"/>
                <a:ea typeface="+mj-ea"/>
                <a:cs typeface="+mj-cs"/>
              </a:rPr>
              <a:t> </a:t>
            </a:r>
            <a:r>
              <a:rPr kumimoji="0" lang="en-GB" sz="7200" b="0" i="0" u="none" strike="noStrike" kern="1200" cap="none" spc="0" normalizeH="0" baseline="0" noProof="0">
                <a:ln>
                  <a:noFill/>
                </a:ln>
                <a:solidFill>
                  <a:srgbClr val="002060"/>
                </a:solidFill>
                <a:effectLst/>
                <a:uLnTx/>
                <a:uFillTx/>
                <a:latin typeface="+mn-lt"/>
                <a:ea typeface="+mj-ea"/>
                <a:cs typeface="+mj-cs"/>
              </a:rPr>
              <a:t>M</a:t>
            </a:r>
            <a:r>
              <a:rPr kumimoji="0" lang="en-GB" sz="7200" b="0" i="0" u="none" strike="noStrike" kern="1200" cap="none" spc="0" normalizeH="0" baseline="0" noProof="0">
                <a:ln>
                  <a:noFill/>
                </a:ln>
                <a:solidFill>
                  <a:srgbClr val="FF0066"/>
                </a:solidFill>
                <a:effectLst/>
                <a:uLnTx/>
                <a:uFillTx/>
                <a:latin typeface="+mn-lt"/>
                <a:ea typeface="+mj-ea"/>
                <a:cs typeface="+mj-cs"/>
              </a:rPr>
              <a:t>a</a:t>
            </a:r>
            <a:r>
              <a:rPr kumimoji="0" lang="en-GB" sz="7200" b="0" i="0" u="none" strike="noStrike" kern="1200" cap="none" spc="0" normalizeH="0" baseline="0" noProof="0">
                <a:ln>
                  <a:noFill/>
                </a:ln>
                <a:solidFill>
                  <a:srgbClr val="70AD47"/>
                </a:solidFill>
                <a:effectLst/>
                <a:uLnTx/>
                <a:uFillTx/>
                <a:latin typeface="+mn-lt"/>
                <a:ea typeface="+mj-ea"/>
                <a:cs typeface="+mj-cs"/>
              </a:rPr>
              <a:t>s</a:t>
            </a:r>
            <a:r>
              <a:rPr kumimoji="0" lang="en-GB" sz="7200" b="0" i="0" u="none" strike="noStrike" kern="1200" cap="none" spc="0" normalizeH="0" baseline="0" noProof="0">
                <a:ln>
                  <a:noFill/>
                </a:ln>
                <a:solidFill>
                  <a:srgbClr val="FFC000"/>
                </a:solidFill>
                <a:effectLst/>
                <a:uLnTx/>
                <a:uFillTx/>
                <a:latin typeface="+mn-lt"/>
                <a:ea typeface="+mj-ea"/>
                <a:cs typeface="+mj-cs"/>
              </a:rPr>
              <a:t>s</a:t>
            </a:r>
          </a:p>
        </p:txBody>
      </p:sp>
      <p:sp>
        <p:nvSpPr>
          <p:cNvPr id="4" name="Content Placeholder 2"/>
          <p:cNvSpPr txBox="1">
            <a:spLocks/>
          </p:cNvSpPr>
          <p:nvPr/>
        </p:nvSpPr>
        <p:spPr>
          <a:xfrm>
            <a:off x="438538" y="1889258"/>
            <a:ext cx="11383347" cy="4351338"/>
          </a:xfrm>
          <a:prstGeom prst="rect">
            <a:avLst/>
          </a:prstGeom>
          <a:solidFill>
            <a:schemeClr val="accent6">
              <a:lumMod val="20000"/>
              <a:lumOff val="80000"/>
              <a:alpha val="92000"/>
            </a:schemeClr>
          </a:solidFill>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effectLst/>
                <a:uLnTx/>
                <a:uFillTx/>
              </a:rPr>
              <a:t>Who?</a:t>
            </a:r>
          </a:p>
          <a:p>
            <a:pPr marL="0" indent="0">
              <a:buNone/>
              <a:defRPr/>
            </a:pPr>
            <a:r>
              <a:rPr kumimoji="0" lang="en-GB" sz="2800" b="0" i="0" u="none" strike="noStrike" kern="1200" cap="none" spc="0" normalizeH="0" baseline="0" noProof="0" dirty="0">
                <a:ln>
                  <a:noFill/>
                </a:ln>
                <a:solidFill>
                  <a:srgbClr val="7030A0"/>
                </a:solidFill>
                <a:effectLst/>
                <a:uLnTx/>
                <a:uFillTx/>
              </a:rPr>
              <a:t>Mass this week will be led by </a:t>
            </a:r>
            <a:r>
              <a:rPr lang="en-GB" dirty="0">
                <a:solidFill>
                  <a:srgbClr val="7030A0"/>
                </a:solidFill>
              </a:rPr>
              <a:t>11A &amp; 11S</a:t>
            </a:r>
            <a:endParaRPr lang="en-GB" sz="2800" b="0" i="0" u="none" strike="noStrike" kern="1200" cap="none" spc="0" normalizeH="0" baseline="0" noProof="0" dirty="0">
              <a:ln>
                <a:noFill/>
              </a:ln>
              <a:solidFill>
                <a:srgbClr val="7030A0"/>
              </a:solidFill>
              <a:effectLst/>
              <a:uLnTx/>
              <a:uFillTx/>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prstClr val="white"/>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effectLst/>
                <a:uLnTx/>
                <a:uFillTx/>
                <a:ea typeface="+mn-ea"/>
                <a:cs typeface="+mn-cs"/>
              </a:rPr>
              <a:t>When?</a:t>
            </a:r>
            <a:endParaRPr lang="en-GB" sz="2800" b="0" i="0" u="none" strike="noStrike" kern="1200" cap="none" spc="0" normalizeH="0" baseline="0" noProof="0">
              <a:ln>
                <a:noFill/>
              </a:ln>
              <a:effectLst/>
              <a:uLnTx/>
              <a:uFillTx/>
              <a:cs typeface="Calibri"/>
            </a:endParaRPr>
          </a:p>
          <a:p>
            <a:pPr marL="0" indent="0">
              <a:buNone/>
              <a:defRPr/>
            </a:pPr>
            <a:r>
              <a:rPr kumimoji="0" lang="en-GB" sz="2800" b="0" i="0" u="none" strike="noStrike" kern="1200" cap="none" spc="0" normalizeH="0" baseline="0" noProof="0" dirty="0">
                <a:ln>
                  <a:noFill/>
                </a:ln>
                <a:solidFill>
                  <a:srgbClr val="7030A0"/>
                </a:solidFill>
                <a:effectLst/>
                <a:uLnTx/>
                <a:uFillTx/>
                <a:ea typeface="+mn-ea"/>
                <a:cs typeface="+mn-cs"/>
              </a:rPr>
              <a:t>Friday Morning at 8.20am</a:t>
            </a:r>
            <a:r>
              <a:rPr lang="en-GB" dirty="0">
                <a:solidFill>
                  <a:srgbClr val="7030A0"/>
                </a:solidFill>
              </a:rPr>
              <a:t> </a:t>
            </a:r>
            <a:endParaRPr lang="en-GB" sz="2800" b="0" i="0" u="none" strike="noStrike" kern="1200" cap="none" spc="0" normalizeH="0" baseline="0" noProof="0">
              <a:ln>
                <a:noFill/>
              </a:ln>
              <a:solidFill>
                <a:srgbClr val="7030A0"/>
              </a:solidFill>
              <a:effectLst/>
              <a:uLnTx/>
              <a:uFillTx/>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prstClr val="white"/>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effectLst/>
                <a:uLnTx/>
                <a:uFillTx/>
                <a:ea typeface="+mn-ea"/>
                <a:cs typeface="+mn-cs"/>
              </a:rPr>
              <a:t>Where?</a:t>
            </a:r>
            <a:endParaRPr lang="en-GB" sz="2800" b="0" i="0" u="none" strike="noStrike" kern="1200" cap="none" spc="0" normalizeH="0" baseline="0" noProof="0">
              <a:ln>
                <a:noFill/>
              </a:ln>
              <a:effectLst/>
              <a:uLnTx/>
              <a:uFillTx/>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7030A0"/>
                </a:solidFill>
                <a:effectLst/>
                <a:uLnTx/>
                <a:uFillTx/>
                <a:ea typeface="+mn-ea"/>
                <a:cs typeface="+mn-cs"/>
              </a:rPr>
              <a:t>In the School Chapel. See you there!</a:t>
            </a:r>
            <a:endParaRPr lang="en-GB" sz="2800" b="0" i="0" u="none" strike="noStrike" kern="1200" cap="none" spc="0" normalizeH="0" baseline="0" noProof="0">
              <a:ln>
                <a:noFill/>
              </a:ln>
              <a:solidFill>
                <a:srgbClr val="7030A0"/>
              </a:solidFill>
              <a:effectLst/>
              <a:uLnTx/>
              <a:uFillTx/>
              <a:cs typeface="Calibri"/>
            </a:endParaRPr>
          </a:p>
        </p:txBody>
      </p:sp>
      <p:sp>
        <p:nvSpPr>
          <p:cNvPr id="5" name="TextBox 4">
            <a:extLst>
              <a:ext uri="{FF2B5EF4-FFF2-40B4-BE49-F238E27FC236}">
                <a16:creationId xmlns:a16="http://schemas.microsoft.com/office/drawing/2014/main" id="{DE1C7F65-56A5-429D-8395-045267966A57}"/>
              </a:ext>
            </a:extLst>
          </p:cNvPr>
          <p:cNvSpPr txBox="1"/>
          <p:nvPr/>
        </p:nvSpPr>
        <p:spPr>
          <a:xfrm rot="706624">
            <a:off x="7052390" y="3010341"/>
            <a:ext cx="4535978" cy="461665"/>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ea typeface="+mn-ea"/>
                <a:cs typeface="+mn-cs"/>
              </a:rPr>
              <a:t>ALL ARE MOST WELCOME.</a:t>
            </a:r>
          </a:p>
        </p:txBody>
      </p:sp>
      <p:sp>
        <p:nvSpPr>
          <p:cNvPr id="7" name="TextBox 6">
            <a:extLst>
              <a:ext uri="{FF2B5EF4-FFF2-40B4-BE49-F238E27FC236}">
                <a16:creationId xmlns:a16="http://schemas.microsoft.com/office/drawing/2014/main" id="{DE1C7F65-56A5-429D-8395-045267966A57}"/>
              </a:ext>
            </a:extLst>
          </p:cNvPr>
          <p:cNvSpPr txBox="1"/>
          <p:nvPr/>
        </p:nvSpPr>
        <p:spPr>
          <a:xfrm rot="21205681">
            <a:off x="4967204" y="4222666"/>
            <a:ext cx="5160998" cy="830997"/>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ED7D31"/>
                </a:solidFill>
                <a:effectLst/>
                <a:uLnTx/>
                <a:uFillTx/>
                <a:ea typeface="+mn-ea"/>
                <a:cs typeface="+mn-cs"/>
              </a:rPr>
              <a:t>ALL WORDS ARE DISPLAYED ON THE SCREEN.</a:t>
            </a:r>
          </a:p>
        </p:txBody>
      </p:sp>
    </p:spTree>
    <p:extLst>
      <p:ext uri="{BB962C8B-B14F-4D97-AF65-F5344CB8AC3E}">
        <p14:creationId xmlns:p14="http://schemas.microsoft.com/office/powerpoint/2010/main" val="154374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012009-8156-BBC5-175E-3B1706271B16}"/>
              </a:ext>
            </a:extLst>
          </p:cNvPr>
          <p:cNvSpPr txBox="1"/>
          <p:nvPr/>
        </p:nvSpPr>
        <p:spPr>
          <a:xfrm>
            <a:off x="838200" y="448721"/>
            <a:ext cx="5555935" cy="1240027"/>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fontScale="92500"/>
          </a:bodyPr>
          <a:lstStyle/>
          <a:p>
            <a:pPr>
              <a:lnSpc>
                <a:spcPct val="90000"/>
              </a:lnSpc>
              <a:spcBef>
                <a:spcPct val="0"/>
              </a:spcBef>
              <a:spcAft>
                <a:spcPts val="600"/>
              </a:spcAft>
            </a:pPr>
            <a:r>
              <a:rPr lang="en-US" sz="3800" dirty="0">
                <a:solidFill>
                  <a:srgbClr val="000000"/>
                </a:solidFill>
                <a:latin typeface="Modern Love"/>
                <a:ea typeface="+mj-ea"/>
                <a:cs typeface="+mj-cs"/>
              </a:rPr>
              <a:t>Join us at Christian Union this Spring Term </a:t>
            </a:r>
            <a:endParaRPr lang="en-US" sz="3800" kern="1200" dirty="0">
              <a:solidFill>
                <a:srgbClr val="000000"/>
              </a:solidFill>
              <a:latin typeface="Modern Love"/>
              <a:ea typeface="+mj-ea"/>
              <a:cs typeface="+mj-cs"/>
            </a:endParaRPr>
          </a:p>
        </p:txBody>
      </p:sp>
      <p:sp>
        <p:nvSpPr>
          <p:cNvPr id="2" name="TextBox 1">
            <a:extLst>
              <a:ext uri="{FF2B5EF4-FFF2-40B4-BE49-F238E27FC236}">
                <a16:creationId xmlns:a16="http://schemas.microsoft.com/office/drawing/2014/main" id="{08171B60-9895-A1A3-1F38-4906B23FA642}"/>
              </a:ext>
            </a:extLst>
          </p:cNvPr>
          <p:cNvSpPr txBox="1"/>
          <p:nvPr/>
        </p:nvSpPr>
        <p:spPr>
          <a:xfrm>
            <a:off x="835016" y="1980910"/>
            <a:ext cx="4712018" cy="4642792"/>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fontScale="77500" lnSpcReduction="20000"/>
          </a:bodyPr>
          <a:lstStyle/>
          <a:p>
            <a:pPr>
              <a:lnSpc>
                <a:spcPct val="90000"/>
              </a:lnSpc>
              <a:spcAft>
                <a:spcPts val="600"/>
              </a:spcAft>
            </a:pPr>
            <a:r>
              <a:rPr lang="en-US" sz="2300">
                <a:solidFill>
                  <a:srgbClr val="000000"/>
                </a:solidFill>
              </a:rPr>
              <a:t>"CU is a place for anyone of any faith, year group or background to come into a safe environment, play games, have fun, share ideas and learn a little about the real-world significance of Jesus and faith (not to mention sharing biscuits). It exists to help students in their school and wider lives to find unconditional security, significance and acceptance from both the great people and activities, but most of all from God, who knows and loves each of us, and knows and wants what is best for our lives. We aim to do this in a fun relevant and engaging way. We love to welcome new faces."</a:t>
            </a:r>
            <a:endParaRPr lang="en-US" sz="2300">
              <a:solidFill>
                <a:srgbClr val="000000"/>
              </a:solidFill>
              <a:cs typeface="Calibri" panose="020F0502020204030204"/>
            </a:endParaRPr>
          </a:p>
          <a:p>
            <a:pPr>
              <a:lnSpc>
                <a:spcPct val="90000"/>
              </a:lnSpc>
              <a:spcAft>
                <a:spcPts val="600"/>
              </a:spcAft>
            </a:pPr>
            <a:endParaRPr lang="en-US">
              <a:solidFill>
                <a:srgbClr val="000000"/>
              </a:solidFill>
              <a:cs typeface="Calibri" panose="020F0502020204030204"/>
            </a:endParaRPr>
          </a:p>
          <a:p>
            <a:pPr>
              <a:lnSpc>
                <a:spcPct val="90000"/>
              </a:lnSpc>
              <a:spcAft>
                <a:spcPts val="600"/>
              </a:spcAft>
            </a:pPr>
            <a:r>
              <a:rPr lang="en-US" b="1" i="1">
                <a:solidFill>
                  <a:srgbClr val="000000"/>
                </a:solidFill>
              </a:rPr>
              <a:t>Josh Sorensen (Year 12)</a:t>
            </a:r>
            <a:endParaRPr lang="en-US">
              <a:solidFill>
                <a:srgbClr val="000000"/>
              </a:solidFill>
              <a:cs typeface="Calibri" panose="020F0502020204030204"/>
            </a:endParaRPr>
          </a:p>
          <a:p>
            <a:pPr>
              <a:lnSpc>
                <a:spcPct val="90000"/>
              </a:lnSpc>
              <a:spcAft>
                <a:spcPts val="600"/>
              </a:spcAft>
            </a:pPr>
            <a:r>
              <a:rPr lang="en-US" b="1" i="1">
                <a:solidFill>
                  <a:srgbClr val="000000"/>
                </a:solidFill>
              </a:rPr>
              <a:t>Leader of Christian Union</a:t>
            </a:r>
            <a:r>
              <a:rPr lang="en-US" b="1">
                <a:solidFill>
                  <a:srgbClr val="000000"/>
                </a:solidFill>
              </a:rPr>
              <a:t> </a:t>
            </a:r>
            <a:endParaRPr lang="en-US">
              <a:solidFill>
                <a:srgbClr val="000000"/>
              </a:solidFill>
              <a:cs typeface="Calibri" panose="020F0502020204030204"/>
            </a:endParaRPr>
          </a:p>
          <a:p>
            <a:pPr>
              <a:lnSpc>
                <a:spcPct val="90000"/>
              </a:lnSpc>
              <a:spcAft>
                <a:spcPts val="600"/>
              </a:spcAft>
              <a:buFont typeface="Arial" panose="020B0604020202020204" pitchFamily="34" charset="0"/>
            </a:pPr>
            <a:endParaRPr lang="en-US" sz="1300" b="1">
              <a:solidFill>
                <a:srgbClr val="000000"/>
              </a:solidFill>
              <a:cs typeface="Calibri" panose="020F0502020204030204"/>
            </a:endParaRPr>
          </a:p>
          <a:p>
            <a:pPr>
              <a:lnSpc>
                <a:spcPct val="90000"/>
              </a:lnSpc>
              <a:spcAft>
                <a:spcPts val="600"/>
              </a:spcAft>
              <a:buFont typeface="Arial" panose="020B0604020202020204" pitchFamily="34" charset="0"/>
            </a:pPr>
            <a:endParaRPr lang="en-US" sz="1300" b="1">
              <a:solidFill>
                <a:srgbClr val="000000"/>
              </a:solidFill>
              <a:cs typeface="Calibri" panose="020F0502020204030204"/>
            </a:endParaRPr>
          </a:p>
          <a:p>
            <a:pPr>
              <a:lnSpc>
                <a:spcPct val="90000"/>
              </a:lnSpc>
              <a:spcAft>
                <a:spcPts val="600"/>
              </a:spcAft>
              <a:buFont typeface="Arial" panose="020B0604020202020204" pitchFamily="34" charset="0"/>
            </a:pPr>
            <a:endParaRPr lang="en-US" sz="2400" b="1">
              <a:solidFill>
                <a:srgbClr val="000000"/>
              </a:solidFill>
              <a:cs typeface="Calibri"/>
            </a:endParaRPr>
          </a:p>
          <a:p>
            <a:pPr>
              <a:lnSpc>
                <a:spcPct val="90000"/>
              </a:lnSpc>
              <a:spcAft>
                <a:spcPts val="600"/>
              </a:spcAft>
            </a:pPr>
            <a:r>
              <a:rPr lang="en-US" sz="2400" b="1">
                <a:solidFill>
                  <a:srgbClr val="000000"/>
                </a:solidFill>
              </a:rPr>
              <a:t>CU meets every Tuesday lunch time in G16. Feel free to bring lunch with you or see </a:t>
            </a:r>
            <a:r>
              <a:rPr lang="en-US" sz="2400" b="1" err="1">
                <a:solidFill>
                  <a:srgbClr val="000000"/>
                </a:solidFill>
              </a:rPr>
              <a:t>Mrs</a:t>
            </a:r>
            <a:r>
              <a:rPr lang="en-US" sz="2400" b="1">
                <a:solidFill>
                  <a:srgbClr val="000000"/>
                </a:solidFill>
              </a:rPr>
              <a:t> Blackburn for an early lunch pass. </a:t>
            </a:r>
            <a:endParaRPr lang="en-US" sz="2100" b="1">
              <a:solidFill>
                <a:srgbClr val="000000"/>
              </a:solidFill>
              <a:cs typeface="Calibri" panose="020F0502020204030204"/>
            </a:endParaRPr>
          </a:p>
        </p:txBody>
      </p:sp>
      <p:pic>
        <p:nvPicPr>
          <p:cNvPr id="6" name="Picture 5" descr="A group of people reading books&#10;&#10;Description automatically generated">
            <a:extLst>
              <a:ext uri="{FF2B5EF4-FFF2-40B4-BE49-F238E27FC236}">
                <a16:creationId xmlns:a16="http://schemas.microsoft.com/office/drawing/2014/main" id="{E231B64E-A8D3-9734-4AED-3251882C8AF2}"/>
              </a:ext>
            </a:extLst>
          </p:cNvPr>
          <p:cNvPicPr>
            <a:picLocks noChangeAspect="1"/>
          </p:cNvPicPr>
          <p:nvPr/>
        </p:nvPicPr>
        <p:blipFill rotWithShape="1">
          <a:blip r:embed="rId2"/>
          <a:srcRect l="13688" r="10435" b="-2"/>
          <a:stretch/>
        </p:blipFill>
        <p:spPr>
          <a:xfrm>
            <a:off x="6525453" y="1"/>
            <a:ext cx="5666547" cy="3398024"/>
          </a:xfrm>
          <a:prstGeom prst="rect">
            <a:avLst/>
          </a:prstGeom>
        </p:spPr>
      </p:pic>
      <p:pic>
        <p:nvPicPr>
          <p:cNvPr id="4" name="Picture 3" descr="A group of people in suits&#10;&#10;Description automatically generated">
            <a:extLst>
              <a:ext uri="{FF2B5EF4-FFF2-40B4-BE49-F238E27FC236}">
                <a16:creationId xmlns:a16="http://schemas.microsoft.com/office/drawing/2014/main" id="{F0955F3C-25BF-866B-D6DF-CD27D9F50E77}"/>
              </a:ext>
            </a:extLst>
          </p:cNvPr>
          <p:cNvPicPr>
            <a:picLocks noChangeAspect="1"/>
          </p:cNvPicPr>
          <p:nvPr/>
        </p:nvPicPr>
        <p:blipFill rotWithShape="1">
          <a:blip r:embed="rId3"/>
          <a:srcRect r="-2" b="18417"/>
          <a:stretch/>
        </p:blipFill>
        <p:spPr>
          <a:xfrm>
            <a:off x="6522277" y="3398024"/>
            <a:ext cx="5669723" cy="3469076"/>
          </a:xfrm>
          <a:prstGeom prst="rect">
            <a:avLst/>
          </a:prstGeom>
        </p:spPr>
      </p:pic>
    </p:spTree>
    <p:extLst>
      <p:ext uri="{BB962C8B-B14F-4D97-AF65-F5344CB8AC3E}">
        <p14:creationId xmlns:p14="http://schemas.microsoft.com/office/powerpoint/2010/main" val="715762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461665"/>
          </a:xfrm>
          <a:prstGeom prst="rect">
            <a:avLst/>
          </a:prstGeom>
          <a:solidFill>
            <a:schemeClr val="tx1"/>
          </a:solidFill>
        </p:spPr>
        <p:txBody>
          <a:bodyPr wrap="square" lIns="91440" tIns="45720" rIns="91440" bIns="45720" rtlCol="0" anchor="t">
            <a:spAutoFit/>
          </a:bodyPr>
          <a:lstStyle/>
          <a:p>
            <a:pPr algn="ctr">
              <a:defRPr/>
            </a:pPr>
            <a:r>
              <a:rPr lang="en-GB" sz="2400" b="1">
                <a:solidFill>
                  <a:schemeClr val="bg1"/>
                </a:solidFill>
              </a:rPr>
              <a:t>Lunchtime events: </a:t>
            </a:r>
            <a:r>
              <a:rPr kumimoji="0" lang="en-GB" sz="2400" b="1" i="0" u="none" strike="noStrike" kern="1200" cap="none" spc="0" normalizeH="0" baseline="0" noProof="0">
                <a:ln>
                  <a:noFill/>
                </a:ln>
                <a:solidFill>
                  <a:schemeClr val="bg1"/>
                </a:solidFill>
                <a:effectLst/>
                <a:uLnTx/>
                <a:uFillTx/>
              </a:rPr>
              <a:t>All are welcome.</a:t>
            </a:r>
            <a:r>
              <a:rPr kumimoji="0" lang="en-GB" sz="2400" b="1" i="0" u="none" strike="noStrike" kern="1200" cap="none" spc="0" normalizeH="0" baseline="0" noProof="0">
                <a:ln>
                  <a:noFill/>
                </a:ln>
                <a:effectLst/>
                <a:uLnTx/>
                <a:uFillTx/>
              </a:rPr>
              <a:t>.</a:t>
            </a:r>
          </a:p>
        </p:txBody>
      </p:sp>
      <p:sp>
        <p:nvSpPr>
          <p:cNvPr id="15" name="Star: 5 Points 14">
            <a:extLst>
              <a:ext uri="{FF2B5EF4-FFF2-40B4-BE49-F238E27FC236}">
                <a16:creationId xmlns:a16="http://schemas.microsoft.com/office/drawing/2014/main" id="{2D31700D-6DB3-F616-E23A-7D034EC6B569}"/>
              </a:ext>
            </a:extLst>
          </p:cNvPr>
          <p:cNvSpPr/>
          <p:nvPr/>
        </p:nvSpPr>
        <p:spPr>
          <a:xfrm>
            <a:off x="560719" y="376149"/>
            <a:ext cx="4758903" cy="3105507"/>
          </a:xfrm>
          <a:prstGeom prst="star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tx1"/>
                </a:solidFill>
                <a:latin typeface="Rockwell"/>
                <a:cs typeface="Calibri"/>
              </a:rPr>
              <a:t>Crafts and Mindfulness</a:t>
            </a:r>
          </a:p>
          <a:p>
            <a:pPr algn="ctr"/>
            <a:r>
              <a:rPr lang="en-US" sz="2000">
                <a:solidFill>
                  <a:schemeClr val="tx1"/>
                </a:solidFill>
                <a:latin typeface="Rockwell"/>
                <a:cs typeface="Calibri"/>
              </a:rPr>
              <a:t>(Mondays in the chapel)</a:t>
            </a:r>
          </a:p>
        </p:txBody>
      </p:sp>
      <p:sp>
        <p:nvSpPr>
          <p:cNvPr id="16" name="Pentagon 15">
            <a:extLst>
              <a:ext uri="{FF2B5EF4-FFF2-40B4-BE49-F238E27FC236}">
                <a16:creationId xmlns:a16="http://schemas.microsoft.com/office/drawing/2014/main" id="{247D3433-FF08-4382-9792-FE3F0EABD678}"/>
              </a:ext>
            </a:extLst>
          </p:cNvPr>
          <p:cNvSpPr/>
          <p:nvPr/>
        </p:nvSpPr>
        <p:spPr>
          <a:xfrm>
            <a:off x="7722943" y="320257"/>
            <a:ext cx="3594338" cy="2932979"/>
          </a:xfrm>
          <a:prstGeom prst="pentag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latin typeface="Rockwell"/>
                <a:cs typeface="Calibri"/>
              </a:rPr>
              <a:t>Islamic Union</a:t>
            </a:r>
            <a:endParaRPr lang="en-US"/>
          </a:p>
          <a:p>
            <a:pPr algn="ctr"/>
            <a:r>
              <a:rPr lang="en-US" sz="2400">
                <a:latin typeface="Rockwell"/>
                <a:cs typeface="Calibri"/>
              </a:rPr>
              <a:t>(Tuesday G15)</a:t>
            </a:r>
          </a:p>
        </p:txBody>
      </p:sp>
      <p:sp>
        <p:nvSpPr>
          <p:cNvPr id="17" name="Speech Bubble: Rectangle 16">
            <a:extLst>
              <a:ext uri="{FF2B5EF4-FFF2-40B4-BE49-F238E27FC236}">
                <a16:creationId xmlns:a16="http://schemas.microsoft.com/office/drawing/2014/main" id="{C7358413-7602-048D-7285-42419BD44410}"/>
              </a:ext>
            </a:extLst>
          </p:cNvPr>
          <p:cNvSpPr/>
          <p:nvPr/>
        </p:nvSpPr>
        <p:spPr>
          <a:xfrm rot="21360000">
            <a:off x="1525078" y="4621695"/>
            <a:ext cx="3637470" cy="1682150"/>
          </a:xfrm>
          <a:prstGeom prst="wedgeRect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latin typeface="Rockwell"/>
                <a:cs typeface="Calibri"/>
              </a:rPr>
              <a:t>Christian Union</a:t>
            </a:r>
          </a:p>
          <a:p>
            <a:pPr algn="ctr"/>
            <a:r>
              <a:rPr lang="en-US" sz="2400">
                <a:latin typeface="Rockwell"/>
                <a:cs typeface="Calibri"/>
              </a:rPr>
              <a:t>(Tuesdays in G16)</a:t>
            </a:r>
          </a:p>
        </p:txBody>
      </p:sp>
      <p:sp>
        <p:nvSpPr>
          <p:cNvPr id="19" name="Cross 18">
            <a:extLst>
              <a:ext uri="{FF2B5EF4-FFF2-40B4-BE49-F238E27FC236}">
                <a16:creationId xmlns:a16="http://schemas.microsoft.com/office/drawing/2014/main" id="{3D0D0B9F-C1C8-0643-4461-1263669BE5C9}"/>
              </a:ext>
            </a:extLst>
          </p:cNvPr>
          <p:cNvSpPr/>
          <p:nvPr/>
        </p:nvSpPr>
        <p:spPr>
          <a:xfrm>
            <a:off x="6244267" y="3533236"/>
            <a:ext cx="3152594" cy="2932980"/>
          </a:xfrm>
          <a:prstGeom prst="pl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latin typeface="Rockwell"/>
                <a:cs typeface="Calibri"/>
              </a:rPr>
              <a:t>Christmas club</a:t>
            </a:r>
          </a:p>
          <a:p>
            <a:pPr algn="ctr"/>
            <a:r>
              <a:rPr lang="en-US" sz="2400">
                <a:latin typeface="Rockwell"/>
                <a:cs typeface="Calibri"/>
              </a:rPr>
              <a:t> (Fridays G13)</a:t>
            </a:r>
            <a:endParaRPr lang="en-US">
              <a:latin typeface="Rockwell"/>
            </a:endParaRPr>
          </a:p>
        </p:txBody>
      </p:sp>
    </p:spTree>
    <p:extLst>
      <p:ext uri="{BB962C8B-B14F-4D97-AF65-F5344CB8AC3E}">
        <p14:creationId xmlns:p14="http://schemas.microsoft.com/office/powerpoint/2010/main" val="179866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6" name="Picture 5" descr="Foggy landscape of mountains reflecting onto a lake at twilight">
            <a:extLst>
              <a:ext uri="{FF2B5EF4-FFF2-40B4-BE49-F238E27FC236}">
                <a16:creationId xmlns:a16="http://schemas.microsoft.com/office/drawing/2014/main" id="{D4868ACD-A6E8-B95A-0E72-F411D91F4995}"/>
              </a:ext>
            </a:extLst>
          </p:cNvPr>
          <p:cNvPicPr>
            <a:picLocks noChangeAspect="1"/>
          </p:cNvPicPr>
          <p:nvPr/>
        </p:nvPicPr>
        <p:blipFill rotWithShape="1">
          <a:blip r:embed="rId2"/>
          <a:srcRect r="3325" b="-3"/>
          <a:stretch/>
        </p:blipFill>
        <p:spPr>
          <a:xfrm>
            <a:off x="20" y="10"/>
            <a:ext cx="9947062" cy="6857990"/>
          </a:xfrm>
          <a:prstGeom prst="rect">
            <a:avLst/>
          </a:prstGeom>
        </p:spPr>
      </p:pic>
      <p:sp>
        <p:nvSpPr>
          <p:cNvPr id="12" name="Freeform: Shape 11">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4" name="Freeform: Shape 13">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6" name="Freeform: Shape 15">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 name="TextBox 3">
            <a:extLst>
              <a:ext uri="{FF2B5EF4-FFF2-40B4-BE49-F238E27FC236}">
                <a16:creationId xmlns:a16="http://schemas.microsoft.com/office/drawing/2014/main" id="{D2456188-A482-F614-C687-D795728376CB}"/>
              </a:ext>
            </a:extLst>
          </p:cNvPr>
          <p:cNvSpPr txBox="1"/>
          <p:nvPr/>
        </p:nvSpPr>
        <p:spPr>
          <a:xfrm>
            <a:off x="7572268" y="355484"/>
            <a:ext cx="4625782" cy="1588422"/>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3600" dirty="0">
                <a:latin typeface="Modern Love"/>
                <a:ea typeface="+mj-ea"/>
                <a:cs typeface="+mj-cs"/>
              </a:rPr>
              <a:t>Tuning in to silence</a:t>
            </a:r>
          </a:p>
        </p:txBody>
      </p:sp>
      <p:sp>
        <p:nvSpPr>
          <p:cNvPr id="2" name="TextBox 1">
            <a:extLst>
              <a:ext uri="{FF2B5EF4-FFF2-40B4-BE49-F238E27FC236}">
                <a16:creationId xmlns:a16="http://schemas.microsoft.com/office/drawing/2014/main" id="{99C26F80-2829-12D7-0A7F-953090A33202}"/>
              </a:ext>
            </a:extLst>
          </p:cNvPr>
          <p:cNvSpPr txBox="1"/>
          <p:nvPr/>
        </p:nvSpPr>
        <p:spPr>
          <a:xfrm>
            <a:off x="7572265" y="2075748"/>
            <a:ext cx="4611407" cy="270006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dirty="0"/>
              <a:t>Begin today by reflecting on the importance of silence in active listening. In a world filled with noise, taking time to embrace silence allows us to truly hear. When we are still and at peace, we are creating space for God to speak to us in the stillness. Peace and quiet doesn't just have to be about your relationship with God. It can also be powerful to find a quiet place for a few minutes each day to simply be still and listen to your body and mind. Being mindful in silence involves being fully present and engaged with the present moment without judgment. </a:t>
            </a:r>
          </a:p>
          <a:p>
            <a:pPr indent="-228600">
              <a:lnSpc>
                <a:spcPct val="90000"/>
              </a:lnSpc>
              <a:spcAft>
                <a:spcPts val="600"/>
              </a:spcAft>
              <a:buFont typeface="Arial" panose="020B0604020202020204" pitchFamily="34" charset="0"/>
              <a:buChar char="•"/>
            </a:pPr>
            <a:endParaRPr lang="en-US" sz="1400"/>
          </a:p>
        </p:txBody>
      </p:sp>
    </p:spTree>
    <p:extLst>
      <p:ext uri="{BB962C8B-B14F-4D97-AF65-F5344CB8AC3E}">
        <p14:creationId xmlns:p14="http://schemas.microsoft.com/office/powerpoint/2010/main" val="3364336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E507D4-B286-C527-BABE-B2A1D5B14154}"/>
              </a:ext>
            </a:extLst>
          </p:cNvPr>
          <p:cNvSpPr txBox="1"/>
          <p:nvPr/>
        </p:nvSpPr>
        <p:spPr>
          <a:xfrm>
            <a:off x="6507192" y="1043796"/>
            <a:ext cx="5187351"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374151"/>
                </a:solidFill>
                <a:latin typeface="Calibri"/>
                <a:ea typeface="Calibri"/>
                <a:cs typeface="Calibri"/>
              </a:rPr>
              <a:t>6. Gratitude Time:</a:t>
            </a:r>
            <a:endParaRPr lang="en-US" dirty="0">
              <a:latin typeface="Calibri"/>
              <a:ea typeface="Calibri"/>
              <a:cs typeface="Calibri"/>
            </a:endParaRPr>
          </a:p>
          <a:p>
            <a:pPr marL="285750" lvl="1" indent="-285750">
              <a:buFont typeface="Arial"/>
              <a:buChar char="•"/>
            </a:pPr>
            <a:r>
              <a:rPr lang="en-US" dirty="0">
                <a:solidFill>
                  <a:srgbClr val="374151"/>
                </a:solidFill>
                <a:latin typeface="Calibri"/>
                <a:ea typeface="Calibri"/>
                <a:cs typeface="Calibri"/>
              </a:rPr>
              <a:t>Sit and think about what you're grateful for.</a:t>
            </a:r>
          </a:p>
          <a:p>
            <a:pPr marL="285750" lvl="1" indent="-285750">
              <a:buFont typeface="Arial"/>
              <a:buChar char="•"/>
            </a:pPr>
            <a:r>
              <a:rPr lang="en-US" dirty="0">
                <a:solidFill>
                  <a:srgbClr val="374151"/>
                </a:solidFill>
                <a:latin typeface="Calibri"/>
                <a:ea typeface="Calibri"/>
                <a:cs typeface="Calibri"/>
              </a:rPr>
              <a:t>Focus on positive aspects.</a:t>
            </a:r>
          </a:p>
          <a:p>
            <a:pPr marL="285750" lvl="1" indent="-285750">
              <a:buFont typeface="Arial"/>
              <a:buChar char="•"/>
            </a:pPr>
            <a:r>
              <a:rPr lang="en-US" dirty="0">
                <a:solidFill>
                  <a:srgbClr val="374151"/>
                </a:solidFill>
                <a:latin typeface="Calibri"/>
                <a:ea typeface="Calibri"/>
                <a:cs typeface="Calibri"/>
              </a:rPr>
              <a:t>Cultivate a sense of gratitude.</a:t>
            </a:r>
          </a:p>
          <a:p>
            <a:r>
              <a:rPr lang="en-US" b="1" dirty="0">
                <a:solidFill>
                  <a:srgbClr val="374151"/>
                </a:solidFill>
                <a:latin typeface="Calibri"/>
                <a:ea typeface="Calibri"/>
                <a:cs typeface="Calibri"/>
              </a:rPr>
              <a:t>7. Stillness Sitting:</a:t>
            </a:r>
          </a:p>
          <a:p>
            <a:pPr marL="228600" lvl="1" indent="-228600">
              <a:buFont typeface="Arial"/>
              <a:buChar char="•"/>
            </a:pPr>
            <a:r>
              <a:rPr lang="en-US" dirty="0">
                <a:solidFill>
                  <a:srgbClr val="374151"/>
                </a:solidFill>
                <a:latin typeface="Calibri"/>
                <a:ea typeface="Calibri"/>
                <a:cs typeface="Calibri"/>
              </a:rPr>
              <a:t>Find a comfy seat and sit still.</a:t>
            </a:r>
          </a:p>
          <a:p>
            <a:pPr marL="228600" lvl="1" indent="-228600">
              <a:buFont typeface="Arial"/>
              <a:buChar char="•"/>
            </a:pPr>
            <a:r>
              <a:rPr lang="en-US" dirty="0">
                <a:solidFill>
                  <a:srgbClr val="374151"/>
                </a:solidFill>
                <a:latin typeface="Calibri"/>
                <a:ea typeface="Calibri"/>
                <a:cs typeface="Calibri"/>
              </a:rPr>
              <a:t>Be present without a specific focus.</a:t>
            </a:r>
          </a:p>
          <a:p>
            <a:pPr marL="228600" lvl="1" indent="-228600">
              <a:buFont typeface="Arial"/>
              <a:buChar char="•"/>
            </a:pPr>
            <a:r>
              <a:rPr lang="en-US" dirty="0">
                <a:solidFill>
                  <a:srgbClr val="374151"/>
                </a:solidFill>
                <a:latin typeface="Calibri"/>
                <a:ea typeface="Calibri"/>
                <a:cs typeface="Calibri"/>
              </a:rPr>
              <a:t>Notice sensations without reacting.</a:t>
            </a:r>
          </a:p>
          <a:p>
            <a:r>
              <a:rPr lang="en-US" b="1" dirty="0">
                <a:solidFill>
                  <a:srgbClr val="374151"/>
                </a:solidFill>
                <a:latin typeface="Calibri"/>
                <a:ea typeface="Calibri"/>
                <a:cs typeface="Calibri"/>
              </a:rPr>
              <a:t>8. Listening Quietly:</a:t>
            </a:r>
          </a:p>
          <a:p>
            <a:pPr marL="228600" lvl="1" indent="-228600">
              <a:buFont typeface="Arial"/>
              <a:buChar char="•"/>
            </a:pPr>
            <a:r>
              <a:rPr lang="en-US" dirty="0">
                <a:solidFill>
                  <a:srgbClr val="374151"/>
                </a:solidFill>
                <a:latin typeface="Calibri"/>
                <a:ea typeface="Calibri"/>
                <a:cs typeface="Calibri"/>
              </a:rPr>
              <a:t>Sit quietly and listen to sounds.</a:t>
            </a:r>
          </a:p>
          <a:p>
            <a:pPr marL="228600" lvl="1" indent="-228600">
              <a:buFont typeface="Arial"/>
              <a:buChar char="•"/>
            </a:pPr>
            <a:r>
              <a:rPr lang="en-US" dirty="0">
                <a:solidFill>
                  <a:srgbClr val="374151"/>
                </a:solidFill>
                <a:latin typeface="Calibri"/>
                <a:ea typeface="Calibri"/>
                <a:cs typeface="Calibri"/>
              </a:rPr>
              <a:t>Observe sounds without judgment.</a:t>
            </a:r>
          </a:p>
          <a:p>
            <a:pPr marL="228600" lvl="1" indent="-228600">
              <a:buFont typeface="Arial"/>
              <a:buChar char="•"/>
            </a:pPr>
            <a:r>
              <a:rPr lang="en-US" dirty="0">
                <a:solidFill>
                  <a:srgbClr val="374151"/>
                </a:solidFill>
                <a:latin typeface="Calibri"/>
                <a:ea typeface="Calibri"/>
                <a:cs typeface="Calibri"/>
              </a:rPr>
              <a:t>Enhance mindful listening.</a:t>
            </a:r>
          </a:p>
          <a:p>
            <a:r>
              <a:rPr lang="en-US" b="1" dirty="0">
                <a:solidFill>
                  <a:srgbClr val="374151"/>
                </a:solidFill>
                <a:latin typeface="Calibri"/>
                <a:ea typeface="Calibri"/>
                <a:cs typeface="Calibri"/>
              </a:rPr>
              <a:t>9. Digital Break:</a:t>
            </a:r>
          </a:p>
          <a:p>
            <a:pPr marL="228600" lvl="1" indent="-228600">
              <a:buFont typeface="Arial"/>
              <a:buChar char="•"/>
            </a:pPr>
            <a:r>
              <a:rPr lang="en-US" dirty="0">
                <a:solidFill>
                  <a:srgbClr val="374151"/>
                </a:solidFill>
                <a:latin typeface="Calibri"/>
                <a:ea typeface="Calibri"/>
                <a:cs typeface="Calibri"/>
              </a:rPr>
              <a:t>Take breaks from digital devices.</a:t>
            </a:r>
          </a:p>
          <a:p>
            <a:pPr marL="228600" lvl="1" indent="-228600">
              <a:buFont typeface="Arial"/>
              <a:buChar char="•"/>
            </a:pPr>
            <a:r>
              <a:rPr lang="en-US" dirty="0">
                <a:solidFill>
                  <a:srgbClr val="374151"/>
                </a:solidFill>
                <a:latin typeface="Calibri"/>
                <a:ea typeface="Calibri"/>
                <a:cs typeface="Calibri"/>
              </a:rPr>
              <a:t>Use the time to connect with yourself.</a:t>
            </a:r>
          </a:p>
          <a:p>
            <a:pPr marL="228600" lvl="1" indent="-228600">
              <a:buFont typeface="Arial"/>
              <a:buChar char="•"/>
            </a:pPr>
            <a:r>
              <a:rPr lang="en-US" dirty="0">
                <a:solidFill>
                  <a:srgbClr val="374151"/>
                </a:solidFill>
                <a:latin typeface="Calibri"/>
                <a:ea typeface="Calibri"/>
                <a:cs typeface="Calibri"/>
              </a:rPr>
              <a:t>Embrace silence without distractions.</a:t>
            </a:r>
          </a:p>
          <a:p>
            <a:pPr marL="0" lvl="1"/>
            <a:r>
              <a:rPr lang="en-US" b="1" dirty="0">
                <a:solidFill>
                  <a:srgbClr val="374151"/>
                </a:solidFill>
                <a:latin typeface="Calibri"/>
                <a:ea typeface="Calibri"/>
                <a:cs typeface="Calibri"/>
              </a:rPr>
              <a:t>10. Creative Silence:</a:t>
            </a:r>
            <a:endParaRPr lang="en-US" dirty="0">
              <a:latin typeface="Calibri"/>
              <a:ea typeface="Calibri"/>
              <a:cs typeface="Calibri"/>
            </a:endParaRPr>
          </a:p>
          <a:p>
            <a:pPr marL="228600" lvl="1" indent="-228600">
              <a:buFont typeface="Arial"/>
              <a:buChar char="•"/>
            </a:pPr>
            <a:r>
              <a:rPr lang="en-US" dirty="0">
                <a:solidFill>
                  <a:srgbClr val="374151"/>
                </a:solidFill>
                <a:latin typeface="Calibri"/>
                <a:ea typeface="Calibri"/>
                <a:cs typeface="Calibri"/>
              </a:rPr>
              <a:t>Engage in silent creative activities.</a:t>
            </a:r>
          </a:p>
          <a:p>
            <a:pPr marL="228600" lvl="1" indent="-228600">
              <a:buFont typeface="Arial"/>
              <a:buChar char="•"/>
            </a:pPr>
            <a:r>
              <a:rPr lang="en-US" dirty="0">
                <a:solidFill>
                  <a:srgbClr val="374151"/>
                </a:solidFill>
                <a:latin typeface="Calibri"/>
                <a:ea typeface="Calibri"/>
                <a:cs typeface="Calibri"/>
              </a:rPr>
              <a:t>Draw, paint, or write without external noise.</a:t>
            </a:r>
          </a:p>
          <a:p>
            <a:pPr marL="228600" lvl="1" indent="-228600">
              <a:buFont typeface="Arial"/>
              <a:buChar char="•"/>
            </a:pPr>
            <a:r>
              <a:rPr lang="en-US" dirty="0">
                <a:solidFill>
                  <a:srgbClr val="374151"/>
                </a:solidFill>
                <a:latin typeface="Calibri"/>
                <a:ea typeface="Calibri"/>
                <a:cs typeface="Calibri"/>
              </a:rPr>
              <a:t>Allow creative expression without judgment.</a:t>
            </a:r>
          </a:p>
        </p:txBody>
      </p:sp>
      <p:sp>
        <p:nvSpPr>
          <p:cNvPr id="4" name="TextBox 3">
            <a:extLst>
              <a:ext uri="{FF2B5EF4-FFF2-40B4-BE49-F238E27FC236}">
                <a16:creationId xmlns:a16="http://schemas.microsoft.com/office/drawing/2014/main" id="{7203387E-4765-C7A9-5F55-C64625D70DB9}"/>
              </a:ext>
            </a:extLst>
          </p:cNvPr>
          <p:cNvSpPr txBox="1"/>
          <p:nvPr/>
        </p:nvSpPr>
        <p:spPr>
          <a:xfrm>
            <a:off x="353683" y="1043797"/>
            <a:ext cx="5748067"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AutoNum type="arabicPeriod"/>
            </a:pPr>
            <a:r>
              <a:rPr lang="en-US" b="1" dirty="0">
                <a:solidFill>
                  <a:srgbClr val="374151"/>
                </a:solidFill>
                <a:latin typeface="Calibri"/>
                <a:ea typeface="Calibri"/>
                <a:cs typeface="Calibri"/>
              </a:rPr>
              <a:t>Breathe Mindfully:</a:t>
            </a:r>
          </a:p>
          <a:p>
            <a:pPr marL="285750" lvl="1" indent="-285750">
              <a:buFont typeface="Arial"/>
              <a:buChar char="•"/>
            </a:pPr>
            <a:r>
              <a:rPr lang="en-US" dirty="0">
                <a:solidFill>
                  <a:srgbClr val="374151"/>
                </a:solidFill>
                <a:latin typeface="Calibri"/>
                <a:ea typeface="Calibri"/>
                <a:cs typeface="Calibri"/>
              </a:rPr>
              <a:t>Sit comfortably and focus on your breath.</a:t>
            </a:r>
          </a:p>
          <a:p>
            <a:pPr marL="285750" lvl="1" indent="-285750">
              <a:buFont typeface="Arial"/>
              <a:buChar char="•"/>
            </a:pPr>
            <a:r>
              <a:rPr lang="en-US" dirty="0">
                <a:solidFill>
                  <a:srgbClr val="374151"/>
                </a:solidFill>
                <a:latin typeface="Calibri"/>
                <a:ea typeface="Calibri"/>
                <a:cs typeface="Calibri"/>
              </a:rPr>
              <a:t>Feel each breath without getting distracted.</a:t>
            </a:r>
          </a:p>
          <a:p>
            <a:pPr marL="285750" lvl="1" indent="-285750">
              <a:buFont typeface="Arial"/>
              <a:buChar char="•"/>
            </a:pPr>
            <a:r>
              <a:rPr lang="en-US" dirty="0">
                <a:solidFill>
                  <a:srgbClr val="374151"/>
                </a:solidFill>
                <a:latin typeface="Calibri"/>
                <a:ea typeface="Calibri"/>
                <a:cs typeface="Calibri"/>
              </a:rPr>
              <a:t>Bring your attention back when your mind wanders.</a:t>
            </a:r>
          </a:p>
          <a:p>
            <a:pPr marL="228600" indent="-228600">
              <a:buAutoNum type="arabicPeriod"/>
            </a:pPr>
            <a:r>
              <a:rPr lang="en-US" b="1" dirty="0">
                <a:solidFill>
                  <a:srgbClr val="374151"/>
                </a:solidFill>
                <a:latin typeface="Calibri"/>
                <a:ea typeface="Calibri"/>
                <a:cs typeface="Calibri"/>
              </a:rPr>
              <a:t>Body Check:</a:t>
            </a:r>
          </a:p>
          <a:p>
            <a:pPr marL="228600" lvl="1" indent="-228600">
              <a:buFont typeface="Arial"/>
              <a:buChar char="•"/>
            </a:pPr>
            <a:r>
              <a:rPr lang="en-US" dirty="0">
                <a:solidFill>
                  <a:srgbClr val="374151"/>
                </a:solidFill>
                <a:latin typeface="Calibri"/>
                <a:ea typeface="Calibri"/>
                <a:cs typeface="Calibri"/>
              </a:rPr>
              <a:t>Close your eyes and focus on each body part.</a:t>
            </a:r>
          </a:p>
          <a:p>
            <a:pPr marL="228600" lvl="1" indent="-228600">
              <a:buFont typeface="Arial"/>
              <a:buChar char="•"/>
            </a:pPr>
            <a:r>
              <a:rPr lang="en-US" dirty="0">
                <a:solidFill>
                  <a:srgbClr val="374151"/>
                </a:solidFill>
                <a:latin typeface="Calibri"/>
                <a:ea typeface="Calibri"/>
                <a:cs typeface="Calibri"/>
              </a:rPr>
              <a:t>Notice sensations, tension, or warmth.</a:t>
            </a:r>
          </a:p>
          <a:p>
            <a:pPr marL="228600" lvl="1" indent="-228600">
              <a:buFont typeface="Arial"/>
              <a:buChar char="•"/>
            </a:pPr>
            <a:r>
              <a:rPr lang="en-US" dirty="0">
                <a:solidFill>
                  <a:srgbClr val="374151"/>
                </a:solidFill>
                <a:latin typeface="Calibri"/>
                <a:ea typeface="Calibri"/>
                <a:cs typeface="Calibri"/>
              </a:rPr>
              <a:t>Move attention from toes to head.</a:t>
            </a:r>
          </a:p>
          <a:p>
            <a:pPr marL="228600" indent="-228600">
              <a:buAutoNum type="arabicPeriod"/>
            </a:pPr>
            <a:r>
              <a:rPr lang="en-US" b="1" dirty="0">
                <a:solidFill>
                  <a:srgbClr val="374151"/>
                </a:solidFill>
                <a:latin typeface="Calibri"/>
                <a:ea typeface="Calibri"/>
                <a:cs typeface="Calibri"/>
              </a:rPr>
              <a:t>Thought Watching:</a:t>
            </a:r>
          </a:p>
          <a:p>
            <a:pPr marL="228600" lvl="1" indent="-228600">
              <a:buFont typeface="Arial"/>
              <a:buChar char="•"/>
            </a:pPr>
            <a:r>
              <a:rPr lang="en-US" dirty="0">
                <a:solidFill>
                  <a:srgbClr val="374151"/>
                </a:solidFill>
                <a:latin typeface="Calibri"/>
                <a:ea typeface="Calibri"/>
                <a:cs typeface="Calibri"/>
              </a:rPr>
              <a:t>Sit quietly and observe thoughts without attachment.</a:t>
            </a:r>
          </a:p>
          <a:p>
            <a:pPr marL="228600" lvl="1" indent="-228600">
              <a:buFont typeface="Arial"/>
              <a:buChar char="•"/>
            </a:pPr>
            <a:r>
              <a:rPr lang="en-US" dirty="0">
                <a:solidFill>
                  <a:srgbClr val="374151"/>
                </a:solidFill>
                <a:latin typeface="Calibri"/>
                <a:ea typeface="Calibri"/>
                <a:cs typeface="Calibri"/>
              </a:rPr>
              <a:t>Imagine thoughts as passing clouds.</a:t>
            </a:r>
          </a:p>
          <a:p>
            <a:pPr marL="228600" lvl="1" indent="-228600">
              <a:buFont typeface="Arial"/>
              <a:buChar char="•"/>
            </a:pPr>
            <a:r>
              <a:rPr lang="en-US" dirty="0">
                <a:solidFill>
                  <a:srgbClr val="374151"/>
                </a:solidFill>
                <a:latin typeface="Calibri"/>
                <a:ea typeface="Calibri"/>
                <a:cs typeface="Calibri"/>
              </a:rPr>
              <a:t>Don't get emotionally involved with them.</a:t>
            </a:r>
          </a:p>
          <a:p>
            <a:pPr marL="228600" indent="-228600">
              <a:buAutoNum type="arabicPeriod"/>
            </a:pPr>
            <a:r>
              <a:rPr lang="en-US" b="1" dirty="0">
                <a:solidFill>
                  <a:srgbClr val="374151"/>
                </a:solidFill>
                <a:latin typeface="Calibri"/>
                <a:ea typeface="Calibri"/>
                <a:cs typeface="Calibri"/>
              </a:rPr>
              <a:t>Silent Nature Walk:</a:t>
            </a:r>
          </a:p>
          <a:p>
            <a:pPr marL="228600" lvl="1" indent="-228600">
              <a:buFont typeface="Arial"/>
              <a:buChar char="•"/>
            </a:pPr>
            <a:r>
              <a:rPr lang="en-US" dirty="0">
                <a:solidFill>
                  <a:srgbClr val="374151"/>
                </a:solidFill>
                <a:latin typeface="Calibri"/>
                <a:ea typeface="Calibri"/>
                <a:cs typeface="Calibri"/>
              </a:rPr>
              <a:t>Walk in nature without talking.</a:t>
            </a:r>
          </a:p>
          <a:p>
            <a:pPr marL="228600" lvl="1" indent="-228600">
              <a:buFont typeface="Arial"/>
              <a:buChar char="•"/>
            </a:pPr>
            <a:r>
              <a:rPr lang="en-US" dirty="0">
                <a:solidFill>
                  <a:srgbClr val="374151"/>
                </a:solidFill>
                <a:latin typeface="Calibri"/>
                <a:ea typeface="Calibri"/>
                <a:cs typeface="Calibri"/>
              </a:rPr>
              <a:t>Listen to sounds, feel each step.</a:t>
            </a:r>
          </a:p>
          <a:p>
            <a:pPr marL="228600" lvl="1" indent="-228600">
              <a:buFont typeface="Arial"/>
              <a:buChar char="•"/>
            </a:pPr>
            <a:r>
              <a:rPr lang="en-US" dirty="0">
                <a:solidFill>
                  <a:srgbClr val="374151"/>
                </a:solidFill>
                <a:latin typeface="Calibri"/>
                <a:ea typeface="Calibri"/>
                <a:cs typeface="Calibri"/>
              </a:rPr>
              <a:t>Engage senses fully in the experience.</a:t>
            </a:r>
          </a:p>
          <a:p>
            <a:pPr marL="228600" indent="-228600">
              <a:buAutoNum type="arabicPeriod"/>
            </a:pPr>
            <a:r>
              <a:rPr lang="en-US" b="1" dirty="0">
                <a:solidFill>
                  <a:srgbClr val="374151"/>
                </a:solidFill>
                <a:latin typeface="Calibri"/>
                <a:ea typeface="Calibri"/>
                <a:cs typeface="Calibri"/>
              </a:rPr>
              <a:t>Mindful Eating:</a:t>
            </a:r>
            <a:endParaRPr lang="en-US" dirty="0">
              <a:solidFill>
                <a:srgbClr val="374151"/>
              </a:solidFill>
              <a:latin typeface="Calibri"/>
              <a:ea typeface="Calibri"/>
              <a:cs typeface="Calibri"/>
            </a:endParaRPr>
          </a:p>
          <a:p>
            <a:pPr marL="285750" lvl="1" indent="-285750">
              <a:buFont typeface="Arial,Sans-Serif"/>
              <a:buChar char="•"/>
            </a:pPr>
            <a:r>
              <a:rPr lang="en-US" dirty="0">
                <a:solidFill>
                  <a:srgbClr val="374151"/>
                </a:solidFill>
                <a:latin typeface="Calibri"/>
                <a:ea typeface="Calibri"/>
                <a:cs typeface="Calibri"/>
              </a:rPr>
              <a:t>Eat slowly and savor each bite.</a:t>
            </a:r>
          </a:p>
          <a:p>
            <a:pPr marL="285750" lvl="1" indent="-285750">
              <a:buFont typeface="Arial,Sans-Serif"/>
              <a:buChar char="•"/>
            </a:pPr>
            <a:r>
              <a:rPr lang="en-US" dirty="0">
                <a:solidFill>
                  <a:srgbClr val="374151"/>
                </a:solidFill>
                <a:latin typeface="Calibri"/>
                <a:ea typeface="Calibri"/>
                <a:cs typeface="Calibri"/>
              </a:rPr>
              <a:t>Notice taste, texture, and smell.</a:t>
            </a:r>
          </a:p>
          <a:p>
            <a:pPr marL="285750" lvl="1" indent="-285750">
              <a:buFont typeface="Arial,Sans-Serif"/>
              <a:buChar char="•"/>
            </a:pPr>
            <a:r>
              <a:rPr lang="en-US" dirty="0">
                <a:solidFill>
                  <a:srgbClr val="374151"/>
                </a:solidFill>
                <a:latin typeface="Calibri"/>
                <a:ea typeface="Calibri"/>
                <a:cs typeface="Calibri"/>
              </a:rPr>
              <a:t>No distractions during the meal.</a:t>
            </a:r>
            <a:endParaRPr lang="en-US" dirty="0">
              <a:latin typeface="Calibri"/>
              <a:ea typeface="Calibri"/>
              <a:cs typeface="Calibri"/>
            </a:endParaRPr>
          </a:p>
        </p:txBody>
      </p:sp>
      <p:sp>
        <p:nvSpPr>
          <p:cNvPr id="5" name="TextBox 4">
            <a:extLst>
              <a:ext uri="{FF2B5EF4-FFF2-40B4-BE49-F238E27FC236}">
                <a16:creationId xmlns:a16="http://schemas.microsoft.com/office/drawing/2014/main" id="{BFA6E185-CE40-65A4-2E58-DA73237EF9D4}"/>
              </a:ext>
            </a:extLst>
          </p:cNvPr>
          <p:cNvSpPr txBox="1"/>
          <p:nvPr/>
        </p:nvSpPr>
        <p:spPr>
          <a:xfrm>
            <a:off x="-2813" y="77200"/>
            <a:ext cx="1214136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rgbClr val="7030A0"/>
                </a:solidFill>
                <a:latin typeface="Modern Love Caps"/>
                <a:ea typeface="Calibri"/>
                <a:cs typeface="Calibri"/>
              </a:rPr>
              <a:t>Challenge: choose at least one way to enjoy silent mindfulness this week to give yourself time to listen to yourself. </a:t>
            </a:r>
            <a:endParaRPr lang="en-US" sz="2800" dirty="0">
              <a:solidFill>
                <a:srgbClr val="7030A0"/>
              </a:solidFill>
              <a:latin typeface="Modern Love Caps"/>
            </a:endParaRPr>
          </a:p>
        </p:txBody>
      </p:sp>
      <p:sp>
        <p:nvSpPr>
          <p:cNvPr id="2" name="Star: 5 Points 1">
            <a:extLst>
              <a:ext uri="{FF2B5EF4-FFF2-40B4-BE49-F238E27FC236}">
                <a16:creationId xmlns:a16="http://schemas.microsoft.com/office/drawing/2014/main" id="{26E21E6E-D2FF-8A58-968F-6FCBEF19E0AB}"/>
              </a:ext>
            </a:extLst>
          </p:cNvPr>
          <p:cNvSpPr/>
          <p:nvPr/>
        </p:nvSpPr>
        <p:spPr>
          <a:xfrm rot="360000">
            <a:off x="2144616" y="617289"/>
            <a:ext cx="5251373" cy="4728071"/>
          </a:xfrm>
          <a:prstGeom prst="star5">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cs typeface="Calibri"/>
              </a:rPr>
              <a:t>Discuss your plan with a partner. Which of these is most appealing to you and why?</a:t>
            </a:r>
            <a:endParaRPr lang="en-US">
              <a:solidFill>
                <a:srgbClr val="7030A0"/>
              </a:solidFill>
              <a:cs typeface="Calibri"/>
            </a:endParaRPr>
          </a:p>
        </p:txBody>
      </p:sp>
    </p:spTree>
    <p:extLst>
      <p:ext uri="{BB962C8B-B14F-4D97-AF65-F5344CB8AC3E}">
        <p14:creationId xmlns:p14="http://schemas.microsoft.com/office/powerpoint/2010/main" val="249214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Power of Silence - A Zen Master Story">
            <a:hlinkClick r:id="" action="ppaction://media"/>
            <a:extLst>
              <a:ext uri="{FF2B5EF4-FFF2-40B4-BE49-F238E27FC236}">
                <a16:creationId xmlns:a16="http://schemas.microsoft.com/office/drawing/2014/main" id="{1251B470-EF03-4D98-5697-7D54E22F6E80}"/>
              </a:ext>
            </a:extLst>
          </p:cNvPr>
          <p:cNvPicPr>
            <a:picLocks noRot="1" noChangeAspect="1"/>
          </p:cNvPicPr>
          <p:nvPr>
            <a:videoFile r:link="rId1"/>
          </p:nvPr>
        </p:nvPicPr>
        <p:blipFill>
          <a:blip r:embed="rId3"/>
          <a:stretch>
            <a:fillRect/>
          </a:stretch>
        </p:blipFill>
        <p:spPr>
          <a:xfrm>
            <a:off x="2027" y="-2754"/>
            <a:ext cx="12189533" cy="6863508"/>
          </a:xfrm>
          <a:prstGeom prst="rect">
            <a:avLst/>
          </a:prstGeom>
        </p:spPr>
      </p:pic>
    </p:spTree>
    <p:extLst>
      <p:ext uri="{BB962C8B-B14F-4D97-AF65-F5344CB8AC3E}">
        <p14:creationId xmlns:p14="http://schemas.microsoft.com/office/powerpoint/2010/main" val="793423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286620" y="471695"/>
            <a:ext cx="5805578" cy="5914005"/>
          </a:xfrm>
        </p:spPr>
        <p:txBody>
          <a:bodyPr vert="horz" lIns="91440" tIns="45720" rIns="91440" bIns="45720" rtlCol="0" anchor="t">
            <a:noAutofit/>
          </a:bodyPr>
          <a:lstStyle/>
          <a:p>
            <a:pPr marL="0" indent="0">
              <a:spcBef>
                <a:spcPts val="500"/>
              </a:spcBef>
              <a:buNone/>
            </a:pPr>
            <a:endParaRPr lang="en-US">
              <a:latin typeface="Modern Love"/>
              <a:ea typeface="+mn-lt"/>
              <a:cs typeface="+mn-lt"/>
            </a:endParaRPr>
          </a:p>
          <a:p>
            <a:pPr marL="0" indent="0">
              <a:spcBef>
                <a:spcPts val="500"/>
              </a:spcBef>
              <a:buNone/>
            </a:pPr>
            <a:r>
              <a:rPr lang="en-US" dirty="0">
                <a:latin typeface="Modern Love"/>
                <a:ea typeface="+mn-lt"/>
                <a:cs typeface="+mn-lt"/>
              </a:rPr>
              <a:t>Lord,</a:t>
            </a:r>
            <a:endParaRPr lang="en-US" dirty="0">
              <a:latin typeface="Calibri" panose="020F0502020204030204"/>
              <a:ea typeface="+mn-lt"/>
              <a:cs typeface="+mn-lt"/>
            </a:endParaRPr>
          </a:p>
          <a:p>
            <a:pPr marL="0" indent="0">
              <a:spcBef>
                <a:spcPts val="500"/>
              </a:spcBef>
              <a:buNone/>
            </a:pPr>
            <a:endParaRPr lang="en-US" sz="6000" dirty="0">
              <a:solidFill>
                <a:srgbClr val="374151"/>
              </a:solidFill>
              <a:ea typeface="+mn-lt"/>
              <a:cs typeface="+mn-lt"/>
            </a:endParaRPr>
          </a:p>
          <a:p>
            <a:pPr marL="0" indent="0">
              <a:spcBef>
                <a:spcPts val="500"/>
              </a:spcBef>
              <a:buNone/>
            </a:pPr>
            <a:r>
              <a:rPr lang="en-US" sz="3200" dirty="0">
                <a:solidFill>
                  <a:srgbClr val="374151"/>
                </a:solidFill>
                <a:ea typeface="+mn-lt"/>
                <a:cs typeface="+mn-lt"/>
              </a:rPr>
              <a:t>Help us find solace in silence. In the quiet moments, speak to our hearts, revealing the wisdom and love that often go unheard in the noise of the world. </a:t>
            </a:r>
            <a:endParaRPr lang="en-US" sz="2400">
              <a:ea typeface="Calibri" panose="020F0502020204030204"/>
              <a:cs typeface="Calibri" panose="020F0502020204030204"/>
            </a:endParaRPr>
          </a:p>
          <a:p>
            <a:pPr>
              <a:buNone/>
            </a:pPr>
            <a:endParaRPr lang="en-US" sz="3200">
              <a:solidFill>
                <a:srgbClr val="374151"/>
              </a:solidFill>
              <a:latin typeface="Calibri"/>
              <a:ea typeface="+mn-lt"/>
              <a:cs typeface="+mn-lt"/>
            </a:endParaRPr>
          </a:p>
          <a:p>
            <a:pPr marL="0" indent="0">
              <a:spcBef>
                <a:spcPts val="500"/>
              </a:spcBef>
              <a:buNone/>
            </a:pPr>
            <a:r>
              <a:rPr lang="en-US" dirty="0">
                <a:latin typeface="Modern Love"/>
                <a:ea typeface="+mn-lt"/>
                <a:cs typeface="+mn-lt"/>
              </a:rPr>
              <a:t>Amen</a:t>
            </a:r>
            <a:endParaRPr lang="en-US" dirty="0">
              <a:latin typeface="Calibri" panose="020F0502020204030204"/>
              <a:cs typeface="Calibri"/>
            </a:endParaRPr>
          </a:p>
          <a:p>
            <a:pPr marL="0" indent="0">
              <a:buNone/>
            </a:pPr>
            <a:endParaRPr lang="en-US" b="1">
              <a:cs typeface="Calibri"/>
            </a:endParaRPr>
          </a:p>
          <a:p>
            <a:pPr marL="0" indent="0">
              <a:buNone/>
            </a:pPr>
            <a:endParaRPr lang="en-US" b="1">
              <a:cs typeface="Calibri"/>
            </a:endParaRPr>
          </a:p>
          <a:p>
            <a:pPr marL="0" indent="0">
              <a:buNone/>
            </a:pPr>
            <a:endParaRPr lang="en-US" sz="2400">
              <a:cs typeface="Calibri"/>
            </a:endParaRPr>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28850" r="2767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2" name="TextBox 1">
            <a:extLst>
              <a:ext uri="{FF2B5EF4-FFF2-40B4-BE49-F238E27FC236}">
                <a16:creationId xmlns:a16="http://schemas.microsoft.com/office/drawing/2014/main" id="{017BCA14-E238-D132-3E41-0C929744B324}"/>
              </a:ext>
            </a:extLst>
          </p:cNvPr>
          <p:cNvSpPr txBox="1"/>
          <p:nvPr/>
        </p:nvSpPr>
        <p:spPr>
          <a:xfrm>
            <a:off x="4724400" y="3200400"/>
            <a:ext cx="2743200" cy="183742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333333"/>
                </a:solidFill>
                <a:latin typeface="Open Sans"/>
                <a:ea typeface="Open Sans"/>
                <a:cs typeface="Open Sans"/>
              </a:rPr>
              <a:t>As you may be aware, Sonny has a knee injury that requires an operation that will be happening over this weekend and therefore it is likely Sonny will not be in school next week. To support Sonny with the lessons he will be missing, please could I ask that the lesson material be posted on Teams for Sonny to complete when he is able to. It would be greatly appreciated. In addition, when Sonny returns he will be using crutches. To help with this and to help get around school, Sonny has been given a pass to use the lift and leave lessons a few minutes early. Please can you therefore allow Sonny and a friend to leave lessons a few minutes early to avoid the crowds on the corridors. Please also allow them to leave a few minutes early at the start of lunch. In lessons, please try to minimise the amount of moving around that Sonny does in lessons. For physical activities, such as PE, Sonny will need to sit out. Please also be aware of the following in the event of a fire alarm: &gt;If Sonny is on the ground floor, he is to proceed out of the building with the rest of the class. &gt;If Sonny is on the first or second floor, Sonny will have to be escorted to the nearest evacuation point and asked to remain there. You should then speak with either Danielle or Ian at the SLT assembly point, at the end of the RE/Music corridor, who will determine the best way to support Sonny to leave the building. If you have any questions or concerns, please let me know.</a:t>
            </a:r>
            <a:endParaRPr lang="en-US"/>
          </a:p>
        </p:txBody>
      </p:sp>
    </p:spTree>
    <p:extLst>
      <p:ext uri="{BB962C8B-B14F-4D97-AF65-F5344CB8AC3E}">
        <p14:creationId xmlns:p14="http://schemas.microsoft.com/office/powerpoint/2010/main" val="33793821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D9C647E071ED4D9B7D0BA81432F5C2" ma:contentTypeVersion="8" ma:contentTypeDescription="Create a new document." ma:contentTypeScope="" ma:versionID="9bc4ac8f9fb0bddfaae76d77f40a1a88">
  <xsd:schema xmlns:xsd="http://www.w3.org/2001/XMLSchema" xmlns:xs="http://www.w3.org/2001/XMLSchema" xmlns:p="http://schemas.microsoft.com/office/2006/metadata/properties" xmlns:ns2="070f71ce-64c7-4b17-bb6b-21ebf0c68387" xmlns:ns3="8c49430d-f190-4cd8-83c3-84bb6a3d29af" targetNamespace="http://schemas.microsoft.com/office/2006/metadata/properties" ma:root="true" ma:fieldsID="f4eee581f71d2fa8ed66a27567af210b" ns2:_="" ns3:_="">
    <xsd:import namespace="070f71ce-64c7-4b17-bb6b-21ebf0c68387"/>
    <xsd:import namespace="8c49430d-f190-4cd8-83c3-84bb6a3d29a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f71ce-64c7-4b17-bb6b-21ebf0c68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49430d-f190-4cd8-83c3-84bb6a3d29a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070f71ce-64c7-4b17-bb6b-21ebf0c68387" xsi:nil="true"/>
    <SharedWithUsers xmlns="8c49430d-f190-4cd8-83c3-84bb6a3d29af">
      <UserInfo>
        <DisplayName/>
        <AccountId xsi:nil="true"/>
        <AccountType/>
      </UserInfo>
    </SharedWithUsers>
  </documentManagement>
</p:properties>
</file>

<file path=customXml/itemProps1.xml><?xml version="1.0" encoding="utf-8"?>
<ds:datastoreItem xmlns:ds="http://schemas.openxmlformats.org/officeDocument/2006/customXml" ds:itemID="{DBFCAF46-F11C-4C8D-85A2-84456ECF46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0f71ce-64c7-4b17-bb6b-21ebf0c68387"/>
    <ds:schemaRef ds:uri="8c49430d-f190-4cd8-83c3-84bb6a3d29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61EDF4-478D-48C4-AB94-32B2491DEB17}">
  <ds:schemaRefs>
    <ds:schemaRef ds:uri="http://schemas.microsoft.com/sharepoint/v3/contenttype/forms"/>
  </ds:schemaRefs>
</ds:datastoreItem>
</file>

<file path=customXml/itemProps3.xml><?xml version="1.0" encoding="utf-8"?>
<ds:datastoreItem xmlns:ds="http://schemas.openxmlformats.org/officeDocument/2006/customXml" ds:itemID="{70C500F9-B516-49F4-B1C0-52B3C9D698A5}">
  <ds:schemaRefs>
    <ds:schemaRef ds:uri="http://schemas.microsoft.com/office/2006/metadata/properties"/>
    <ds:schemaRef ds:uri="http://schemas.microsoft.com/office/infopath/2007/PartnerControls"/>
    <ds:schemaRef ds:uri="070f71ce-64c7-4b17-bb6b-21ebf0c68387"/>
    <ds:schemaRef ds:uri="8c49430d-f190-4cd8-83c3-84bb6a3d29af"/>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392</cp:revision>
  <dcterms:created xsi:type="dcterms:W3CDTF">2024-01-09T12:44:15Z</dcterms:created>
  <dcterms:modified xsi:type="dcterms:W3CDTF">2024-01-11T13:38:22Z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0x0101001ED9C647E071ED4D9B7D0BA81432F5C2</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