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3" r:id="rId7"/>
    <p:sldId id="262" r:id="rId8"/>
    <p:sldId id="265" r:id="rId9"/>
    <p:sldId id="264" r:id="rId10"/>
    <p:sldId id="266" r:id="rId11"/>
    <p:sldId id="267" r:id="rId12"/>
    <p:sldId id="268" r:id="rId13"/>
    <p:sldId id="269" r:id="rId14"/>
    <p:sldId id="271" r:id="rId15"/>
    <p:sldId id="270"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0CB7"/>
    <a:srgbClr val="18E0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1CC62E-8059-36A8-3D38-94FF586BDB22}" v="2" dt="2024-01-11T08:59:51.674"/>
    <p1510:client id="{5CC0EAC1-93D8-10BD-29B5-41A9E7324272}" v="2" dt="2023-12-22T11:29:42.988"/>
    <p1510:client id="{C16453B7-E9A4-36FC-5B4C-595D8F67C9AD}" v="410" dt="2023-12-21T14:42:00.664"/>
    <p1510:client id="{CD7AB378-B192-4101-B39B-47797BB2CC91}" v="327" dt="2023-12-08T11:34:18.904"/>
    <p1510:client id="{D08B24B3-2C42-AED7-A420-01D3B7D68D44}" v="518" dt="2023-12-21T12:23:02.861"/>
    <p1510:client id="{DCFC0F07-82BA-64B2-ED8B-194BB415ED7A}" v="1" dt="2024-01-11T08:49:23.2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tisemitism Definition Sparks Response From Progressive Jews | South  Seattle Emerald">
            <a:extLst>
              <a:ext uri="{FF2B5EF4-FFF2-40B4-BE49-F238E27FC236}">
                <a16:creationId xmlns:a16="http://schemas.microsoft.com/office/drawing/2014/main" id="{70C081A5-ABC5-1778-10D7-61C8CDD47FEC}"/>
              </a:ext>
            </a:extLst>
          </p:cNvPr>
          <p:cNvPicPr>
            <a:picLocks noChangeAspect="1"/>
          </p:cNvPicPr>
          <p:nvPr/>
        </p:nvPicPr>
        <p:blipFill rotWithShape="1">
          <a:blip r:embed="rId2"/>
          <a:srcRect r="1334"/>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97280" y="2203719"/>
            <a:ext cx="10058400" cy="3574778"/>
          </a:xfrm>
          <a:effectLst>
            <a:outerShdw blurRad="50800" dist="38100" dir="2700000" algn="tl" rotWithShape="0">
              <a:prstClr val="black">
                <a:alpha val="40000"/>
              </a:prstClr>
            </a:outerShdw>
          </a:effectLst>
        </p:spPr>
        <p:txBody>
          <a:bodyPr>
            <a:normAutofit/>
          </a:bodyPr>
          <a:lstStyle/>
          <a:p>
            <a:r>
              <a:rPr lang="en-US" sz="5200">
                <a:solidFill>
                  <a:srgbClr val="FFFFFF"/>
                </a:solidFill>
                <a:cs typeface="Calibri Light"/>
              </a:rPr>
              <a:t>Searching</a:t>
            </a:r>
            <a:endParaRPr lang="en-US" sz="5200">
              <a:solidFill>
                <a:srgbClr val="FFFFFF"/>
              </a:solidFill>
            </a:endParaRPr>
          </a:p>
        </p:txBody>
      </p:sp>
      <p:sp>
        <p:nvSpPr>
          <p:cNvPr id="3" name="Subtitle 2"/>
          <p:cNvSpPr>
            <a:spLocks noGrp="1"/>
          </p:cNvSpPr>
          <p:nvPr>
            <p:ph type="subTitle" idx="1"/>
          </p:nvPr>
        </p:nvSpPr>
        <p:spPr>
          <a:xfrm>
            <a:off x="1089319" y="5896550"/>
            <a:ext cx="10058400" cy="1282707"/>
          </a:xfrm>
          <a:effectLst>
            <a:outerShdw blurRad="50800" dist="38100" dir="2700000" algn="tl" rotWithShape="0">
              <a:prstClr val="black">
                <a:alpha val="40000"/>
              </a:prstClr>
            </a:outerShdw>
          </a:effectLst>
        </p:spPr>
        <p:txBody>
          <a:bodyPr vert="horz" lIns="91440" tIns="45720" rIns="91440" bIns="45720" rtlCol="0" anchor="t">
            <a:normAutofit/>
          </a:bodyPr>
          <a:lstStyle/>
          <a:p>
            <a:r>
              <a:rPr lang="en-US">
                <a:solidFill>
                  <a:srgbClr val="FFFFFF"/>
                </a:solidFill>
                <a:cs typeface="Calibri"/>
              </a:rPr>
              <a:t>Thoughts and Prayers </a:t>
            </a:r>
          </a:p>
          <a:p>
            <a:r>
              <a:rPr lang="en-US">
                <a:solidFill>
                  <a:srgbClr val="FFFFFF"/>
                </a:solidFill>
                <a:cs typeface="Calibri"/>
              </a:rPr>
              <a:t>Monday 8th January – Friday 12th January</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6" name="Oval 15">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6" name="Straight Connector 25">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4" name="Content Placeholder 3" descr="How To Do a Reverse Image Search in Google | HP® Tech Takes">
            <a:extLst>
              <a:ext uri="{FF2B5EF4-FFF2-40B4-BE49-F238E27FC236}">
                <a16:creationId xmlns:a16="http://schemas.microsoft.com/office/drawing/2014/main" id="{EFB84A05-5D5D-AD37-D9C0-8C0CB4093F5A}"/>
              </a:ext>
            </a:extLst>
          </p:cNvPr>
          <p:cNvPicPr>
            <a:picLocks noChangeAspect="1"/>
          </p:cNvPicPr>
          <p:nvPr/>
        </p:nvPicPr>
        <p:blipFill rotWithShape="1">
          <a:blip r:embed="rId2"/>
          <a:srcRect t="9841" r="1" b="18309"/>
          <a:stretch/>
        </p:blipFill>
        <p:spPr>
          <a:xfrm>
            <a:off x="626590" y="317578"/>
            <a:ext cx="10851111" cy="3508437"/>
          </a:xfrm>
          <a:prstGeom prst="rect">
            <a:avLst/>
          </a:prstGeom>
        </p:spPr>
      </p:pic>
      <p:grpSp>
        <p:nvGrpSpPr>
          <p:cNvPr id="31" name="Group 30">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32" name="Straight Connector 31">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40" name="Straight Connector 39">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BACED582-B861-3808-1B21-CBE3148101F4}"/>
              </a:ext>
            </a:extLst>
          </p:cNvPr>
          <p:cNvSpPr>
            <a:spLocks noGrp="1"/>
          </p:cNvSpPr>
          <p:nvPr>
            <p:ph type="title"/>
          </p:nvPr>
        </p:nvSpPr>
        <p:spPr>
          <a:xfrm>
            <a:off x="630936" y="4018137"/>
            <a:ext cx="4569060" cy="2129586"/>
          </a:xfrm>
          <a:noFill/>
        </p:spPr>
        <p:txBody>
          <a:bodyPr anchor="t">
            <a:normAutofit fontScale="90000"/>
          </a:bodyPr>
          <a:lstStyle/>
          <a:p>
            <a:r>
              <a:rPr lang="en-US" sz="4800">
                <a:solidFill>
                  <a:schemeClr val="bg1"/>
                </a:solidFill>
                <a:cs typeface="Calibri Light"/>
              </a:rPr>
              <a:t>The theme this week is </a:t>
            </a:r>
            <a:r>
              <a:rPr lang="en-US" sz="6000">
                <a:solidFill>
                  <a:schemeClr val="bg1"/>
                </a:solidFill>
                <a:latin typeface="Baguet Script"/>
                <a:cs typeface="Calibri Light"/>
              </a:rPr>
              <a:t>Searching</a:t>
            </a:r>
            <a:endParaRPr lang="en-US" sz="6000">
              <a:solidFill>
                <a:schemeClr val="bg1"/>
              </a:solidFill>
              <a:latin typeface="Baguet Script"/>
            </a:endParaRPr>
          </a:p>
        </p:txBody>
      </p:sp>
      <p:sp>
        <p:nvSpPr>
          <p:cNvPr id="8" name="Content Placeholder 7">
            <a:extLst>
              <a:ext uri="{FF2B5EF4-FFF2-40B4-BE49-F238E27FC236}">
                <a16:creationId xmlns:a16="http://schemas.microsoft.com/office/drawing/2014/main" id="{3759D272-77B6-94DC-97ED-73DE7412F924}"/>
              </a:ext>
            </a:extLst>
          </p:cNvPr>
          <p:cNvSpPr>
            <a:spLocks noGrp="1"/>
          </p:cNvSpPr>
          <p:nvPr>
            <p:ph idx="1"/>
          </p:nvPr>
        </p:nvSpPr>
        <p:spPr>
          <a:xfrm>
            <a:off x="5486080" y="4018143"/>
            <a:ext cx="5674105" cy="2129599"/>
          </a:xfrm>
          <a:noFill/>
        </p:spPr>
        <p:txBody>
          <a:bodyPr anchor="t">
            <a:normAutofit fontScale="92500" lnSpcReduction="20000"/>
          </a:bodyPr>
          <a:lstStyle/>
          <a:p>
            <a:pPr marL="0" indent="0">
              <a:buNone/>
            </a:pPr>
            <a:r>
              <a:rPr lang="en-US" sz="1800">
                <a:solidFill>
                  <a:schemeClr val="bg1"/>
                </a:solidFill>
                <a:cs typeface="Calibri" panose="020F0502020204030204"/>
              </a:rPr>
              <a:t>What does the theme  'Searching' mean to you personally?</a:t>
            </a:r>
            <a:endParaRPr lang="en-US">
              <a:solidFill>
                <a:schemeClr val="bg1"/>
              </a:solidFill>
            </a:endParaRPr>
          </a:p>
          <a:p>
            <a:pPr marL="0" indent="0">
              <a:buNone/>
            </a:pPr>
            <a:endParaRPr lang="en-US" sz="1800">
              <a:solidFill>
                <a:schemeClr val="bg1"/>
              </a:solidFill>
              <a:cs typeface="Calibri" panose="020F0502020204030204"/>
            </a:endParaRPr>
          </a:p>
          <a:p>
            <a:pPr marL="0" indent="0">
              <a:buNone/>
            </a:pPr>
            <a:r>
              <a:rPr lang="en-US" sz="1800">
                <a:solidFill>
                  <a:schemeClr val="bg1"/>
                </a:solidFill>
                <a:cs typeface="Calibri" panose="020F0502020204030204"/>
              </a:rPr>
              <a:t>Share a moment with the person next to you when you felt a strong need to search for something, either physically or metaphorically</a:t>
            </a:r>
          </a:p>
          <a:p>
            <a:pPr marL="0" indent="0">
              <a:buNone/>
            </a:pPr>
            <a:endParaRPr lang="en-US" sz="1800">
              <a:solidFill>
                <a:schemeClr val="bg1"/>
              </a:solidFill>
              <a:cs typeface="Calibri" panose="020F0502020204030204"/>
            </a:endParaRPr>
          </a:p>
          <a:p>
            <a:pPr marL="0" indent="0">
              <a:buNone/>
            </a:pPr>
            <a:r>
              <a:rPr lang="en-US" sz="1800">
                <a:solidFill>
                  <a:schemeClr val="bg1"/>
                </a:solidFill>
                <a:cs typeface="Calibri" panose="020F0502020204030204"/>
              </a:rPr>
              <a:t>Reflect on the value of searching in personal growth and learning</a:t>
            </a:r>
          </a:p>
        </p:txBody>
      </p:sp>
    </p:spTree>
    <p:extLst>
      <p:ext uri="{BB962C8B-B14F-4D97-AF65-F5344CB8AC3E}">
        <p14:creationId xmlns:p14="http://schemas.microsoft.com/office/powerpoint/2010/main" val="2813644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DEC483-9307-F87A-2B9F-0B9F7A3F41F4}"/>
              </a:ext>
            </a:extLst>
          </p:cNvPr>
          <p:cNvSpPr>
            <a:spLocks noGrp="1"/>
          </p:cNvSpPr>
          <p:nvPr>
            <p:ph type="title"/>
          </p:nvPr>
        </p:nvSpPr>
        <p:spPr>
          <a:xfrm>
            <a:off x="640080" y="325369"/>
            <a:ext cx="4368602" cy="1956841"/>
          </a:xfrm>
        </p:spPr>
        <p:txBody>
          <a:bodyPr anchor="b">
            <a:normAutofit/>
          </a:bodyPr>
          <a:lstStyle/>
          <a:p>
            <a:r>
              <a:rPr lang="en-US" sz="6600">
                <a:latin typeface="Baguet Script"/>
                <a:cs typeface="Calibri Light"/>
              </a:rPr>
              <a:t>Searching</a:t>
            </a:r>
            <a:endParaRPr lang="en-US" sz="5400">
              <a:latin typeface="Baguet Script"/>
            </a:endParaRP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7FCE18-4344-EE15-2E6E-4B2F3DFA0593}"/>
              </a:ext>
            </a:extLst>
          </p:cNvPr>
          <p:cNvSpPr>
            <a:spLocks noGrp="1"/>
          </p:cNvSpPr>
          <p:nvPr>
            <p:ph idx="1"/>
          </p:nvPr>
        </p:nvSpPr>
        <p:spPr>
          <a:xfrm>
            <a:off x="640080" y="2872899"/>
            <a:ext cx="4243589" cy="3320668"/>
          </a:xfrm>
        </p:spPr>
        <p:txBody>
          <a:bodyPr vert="horz" lIns="91440" tIns="45720" rIns="91440" bIns="45720" rtlCol="0" anchor="t">
            <a:normAutofit fontScale="92500" lnSpcReduction="20000"/>
          </a:bodyPr>
          <a:lstStyle/>
          <a:p>
            <a:pPr marL="0" indent="0">
              <a:buNone/>
            </a:pPr>
            <a:r>
              <a:rPr lang="en-US" sz="2200">
                <a:cs typeface="Calibri" panose="020F0502020204030204"/>
              </a:rPr>
              <a:t>The things people search for in life vary greatly from person to person. Some seek happiness, love, success, meaning, fulfillment, knowledge, experiences, or a sense of belonging.</a:t>
            </a:r>
            <a:endParaRPr lang="en-US"/>
          </a:p>
          <a:p>
            <a:pPr marL="0" indent="0">
              <a:buNone/>
            </a:pPr>
            <a:r>
              <a:rPr lang="en-US" sz="2200">
                <a:cs typeface="Calibri" panose="020F0502020204030204"/>
              </a:rPr>
              <a:t>It often boils down to what brings personal</a:t>
            </a:r>
            <a:r>
              <a:rPr lang="en-US">
                <a:latin typeface="Baguet Script"/>
                <a:cs typeface="Calibri" panose="020F0502020204030204"/>
              </a:rPr>
              <a:t> </a:t>
            </a:r>
            <a:r>
              <a:rPr lang="en-US" sz="2200">
                <a:cs typeface="Calibri" panose="020F0502020204030204"/>
              </a:rPr>
              <a:t>fulfillment and purpose. </a:t>
            </a:r>
          </a:p>
          <a:p>
            <a:pPr marL="0" indent="0">
              <a:buNone/>
            </a:pPr>
            <a:r>
              <a:rPr lang="en-US" sz="3000">
                <a:latin typeface="Baguet Script"/>
                <a:cs typeface="Calibri"/>
              </a:rPr>
              <a:t>Take a moment of silent reflection to think about what it is you are personally searching for</a:t>
            </a:r>
          </a:p>
        </p:txBody>
      </p:sp>
      <p:pic>
        <p:nvPicPr>
          <p:cNvPr id="4" name="Picture 3" descr="Positive Transformation Begins with Looking In the Mirror">
            <a:extLst>
              <a:ext uri="{FF2B5EF4-FFF2-40B4-BE49-F238E27FC236}">
                <a16:creationId xmlns:a16="http://schemas.microsoft.com/office/drawing/2014/main" id="{FE04D89E-FB31-39E5-AEF1-4DA74492C635}"/>
              </a:ext>
            </a:extLst>
          </p:cNvPr>
          <p:cNvPicPr>
            <a:picLocks noChangeAspect="1"/>
          </p:cNvPicPr>
          <p:nvPr/>
        </p:nvPicPr>
        <p:blipFill rotWithShape="1">
          <a:blip r:embed="rId2"/>
          <a:srcRect r="2" b="30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94200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Voyage of Belief : Searching for God with John Haught | America Magazine">
            <a:extLst>
              <a:ext uri="{FF2B5EF4-FFF2-40B4-BE49-F238E27FC236}">
                <a16:creationId xmlns:a16="http://schemas.microsoft.com/office/drawing/2014/main" id="{AF91DABE-E830-3278-EB95-5AA90812CC0E}"/>
              </a:ext>
            </a:extLst>
          </p:cNvPr>
          <p:cNvPicPr>
            <a:picLocks noChangeAspect="1"/>
          </p:cNvPicPr>
          <p:nvPr/>
        </p:nvPicPr>
        <p:blipFill rotWithShape="1">
          <a:blip r:embed="rId2"/>
          <a:srcRect t="9091" r="12658"/>
          <a:stretch/>
        </p:blipFill>
        <p:spPr>
          <a:xfrm>
            <a:off x="3522468" y="10"/>
            <a:ext cx="8669532" cy="6857990"/>
          </a:xfrm>
          <a:prstGeom prst="rect">
            <a:avLst/>
          </a:prstGeom>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2B5FAF-0D37-83A0-9BC9-666F30D26D4B}"/>
              </a:ext>
            </a:extLst>
          </p:cNvPr>
          <p:cNvSpPr>
            <a:spLocks noGrp="1"/>
          </p:cNvSpPr>
          <p:nvPr>
            <p:ph type="title"/>
          </p:nvPr>
        </p:nvSpPr>
        <p:spPr>
          <a:xfrm>
            <a:off x="371094" y="1161288"/>
            <a:ext cx="3438144" cy="1124712"/>
          </a:xfrm>
        </p:spPr>
        <p:txBody>
          <a:bodyPr anchor="b">
            <a:normAutofit/>
          </a:bodyPr>
          <a:lstStyle/>
          <a:p>
            <a:r>
              <a:rPr lang="en-US">
                <a:solidFill>
                  <a:schemeClr val="bg1"/>
                </a:solidFill>
                <a:latin typeface="Baguet Script"/>
                <a:cs typeface="Calibri Light"/>
              </a:rPr>
              <a:t>Let Us Pray</a:t>
            </a:r>
            <a:endParaRPr lang="en-US" sz="2800">
              <a:solidFill>
                <a:schemeClr val="bg1"/>
              </a:solidFill>
              <a:latin typeface="Baguet Script"/>
            </a:endParaRP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2A65A80-1FB4-7442-CC35-EF60AA1A0313}"/>
              </a:ext>
            </a:extLst>
          </p:cNvPr>
          <p:cNvSpPr>
            <a:spLocks noGrp="1"/>
          </p:cNvSpPr>
          <p:nvPr>
            <p:ph idx="1"/>
          </p:nvPr>
        </p:nvSpPr>
        <p:spPr>
          <a:xfrm>
            <a:off x="371094" y="2718054"/>
            <a:ext cx="4211066" cy="3207258"/>
          </a:xfrm>
        </p:spPr>
        <p:txBody>
          <a:bodyPr vert="horz" lIns="91440" tIns="45720" rIns="91440" bIns="45720" rtlCol="0" anchor="t">
            <a:noAutofit/>
          </a:bodyPr>
          <a:lstStyle/>
          <a:p>
            <a:pPr marL="0" indent="0">
              <a:buNone/>
            </a:pPr>
            <a:r>
              <a:rPr lang="en-US" sz="1800">
                <a:solidFill>
                  <a:schemeClr val="bg1"/>
                </a:solidFill>
                <a:cs typeface="Calibri" panose="020F0502020204030204"/>
              </a:rPr>
              <a:t>Dear Lord,</a:t>
            </a:r>
          </a:p>
          <a:p>
            <a:pPr marL="0" indent="0">
              <a:buNone/>
            </a:pPr>
            <a:endParaRPr lang="en-US" sz="1800">
              <a:solidFill>
                <a:schemeClr val="bg1"/>
              </a:solidFill>
              <a:cs typeface="Calibri" panose="020F0502020204030204"/>
            </a:endParaRPr>
          </a:p>
          <a:p>
            <a:pPr marL="0" indent="0">
              <a:buNone/>
            </a:pPr>
            <a:r>
              <a:rPr lang="en-US" sz="1800">
                <a:solidFill>
                  <a:schemeClr val="bg1"/>
                </a:solidFill>
                <a:cs typeface="Calibri" panose="020F0502020204030204"/>
              </a:rPr>
              <a:t>Grant us the wisdom to seek purpose, the strength to pursue fulfillment, the courage to embrace love, and the resilience to find happiness.</a:t>
            </a:r>
          </a:p>
          <a:p>
            <a:pPr marL="0" indent="0">
              <a:buNone/>
            </a:pPr>
            <a:endParaRPr lang="en-US" sz="1800">
              <a:solidFill>
                <a:schemeClr val="bg1"/>
              </a:solidFill>
              <a:cs typeface="Calibri" panose="020F0502020204030204"/>
            </a:endParaRPr>
          </a:p>
          <a:p>
            <a:pPr marL="0" indent="0">
              <a:buNone/>
            </a:pPr>
            <a:r>
              <a:rPr lang="en-US" sz="1800">
                <a:solidFill>
                  <a:schemeClr val="bg1"/>
                </a:solidFill>
                <a:cs typeface="Calibri" panose="020F0502020204030204"/>
              </a:rPr>
              <a:t>May our journeys be guided by meaning, and may we find contentment in our pursuits</a:t>
            </a:r>
          </a:p>
          <a:p>
            <a:pPr marL="0" indent="0">
              <a:buNone/>
            </a:pPr>
            <a:endParaRPr lang="en-US" sz="1800">
              <a:solidFill>
                <a:schemeClr val="bg1"/>
              </a:solidFill>
              <a:cs typeface="Calibri" panose="020F0502020204030204"/>
            </a:endParaRPr>
          </a:p>
          <a:p>
            <a:pPr marL="0" indent="0">
              <a:buNone/>
            </a:pPr>
            <a:r>
              <a:rPr lang="en-US" sz="1800">
                <a:solidFill>
                  <a:schemeClr val="bg1"/>
                </a:solidFill>
                <a:cs typeface="Calibri" panose="020F0502020204030204"/>
              </a:rPr>
              <a:t>Amen</a:t>
            </a:r>
          </a:p>
        </p:txBody>
      </p:sp>
    </p:spTree>
    <p:extLst>
      <p:ext uri="{BB962C8B-B14F-4D97-AF65-F5344CB8AC3E}">
        <p14:creationId xmlns:p14="http://schemas.microsoft.com/office/powerpoint/2010/main" val="3948230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F24EAC-9A26-5567-57F5-F717A87F60E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375E39-8753-0D3C-2CAF-A527A9BC1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tisemitism Definition Sparks Response From Progressive Jews | South  Seattle Emerald">
            <a:extLst>
              <a:ext uri="{FF2B5EF4-FFF2-40B4-BE49-F238E27FC236}">
                <a16:creationId xmlns:a16="http://schemas.microsoft.com/office/drawing/2014/main" id="{7D667166-1087-8AE0-CF6F-52615E46038A}"/>
              </a:ext>
            </a:extLst>
          </p:cNvPr>
          <p:cNvPicPr>
            <a:picLocks noChangeAspect="1"/>
          </p:cNvPicPr>
          <p:nvPr/>
        </p:nvPicPr>
        <p:blipFill rotWithShape="1">
          <a:blip r:embed="rId2"/>
          <a:srcRect r="1334"/>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9333F769-FE40-5085-522C-EDC3A8711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7CF901-53D6-4801-CF60-4959AA70F084}"/>
              </a:ext>
            </a:extLst>
          </p:cNvPr>
          <p:cNvSpPr>
            <a:spLocks noGrp="1"/>
          </p:cNvSpPr>
          <p:nvPr>
            <p:ph type="ctrTitle"/>
          </p:nvPr>
        </p:nvSpPr>
        <p:spPr>
          <a:xfrm>
            <a:off x="1097280" y="2203719"/>
            <a:ext cx="10058400" cy="3574778"/>
          </a:xfrm>
          <a:effectLst>
            <a:outerShdw blurRad="50800" dist="38100" dir="2700000" algn="tl" rotWithShape="0">
              <a:prstClr val="black">
                <a:alpha val="40000"/>
              </a:prstClr>
            </a:outerShdw>
          </a:effectLst>
        </p:spPr>
        <p:txBody>
          <a:bodyPr>
            <a:normAutofit/>
          </a:bodyPr>
          <a:lstStyle/>
          <a:p>
            <a:r>
              <a:rPr lang="en-US" sz="5200">
                <a:solidFill>
                  <a:srgbClr val="FFFFFF"/>
                </a:solidFill>
                <a:cs typeface="Calibri Light"/>
              </a:rPr>
              <a:t>Searching</a:t>
            </a:r>
            <a:endParaRPr lang="en-US" sz="5200">
              <a:solidFill>
                <a:srgbClr val="FFFFFF"/>
              </a:solidFill>
            </a:endParaRPr>
          </a:p>
        </p:txBody>
      </p:sp>
      <p:sp>
        <p:nvSpPr>
          <p:cNvPr id="3" name="Subtitle 2">
            <a:extLst>
              <a:ext uri="{FF2B5EF4-FFF2-40B4-BE49-F238E27FC236}">
                <a16:creationId xmlns:a16="http://schemas.microsoft.com/office/drawing/2014/main" id="{DEA2A4E1-05A2-A9A3-A0BD-5693FA017129}"/>
              </a:ext>
            </a:extLst>
          </p:cNvPr>
          <p:cNvSpPr>
            <a:spLocks noGrp="1"/>
          </p:cNvSpPr>
          <p:nvPr>
            <p:ph type="subTitle" idx="1"/>
          </p:nvPr>
        </p:nvSpPr>
        <p:spPr>
          <a:xfrm>
            <a:off x="1089319" y="5896550"/>
            <a:ext cx="10058400" cy="1282707"/>
          </a:xfrm>
          <a:effectLst>
            <a:outerShdw blurRad="50800" dist="38100" dir="2700000" algn="tl" rotWithShape="0">
              <a:prstClr val="black">
                <a:alpha val="40000"/>
              </a:prstClr>
            </a:outerShdw>
          </a:effectLst>
        </p:spPr>
        <p:txBody>
          <a:bodyPr vert="horz" lIns="91440" tIns="45720" rIns="91440" bIns="45720" rtlCol="0" anchor="t">
            <a:normAutofit/>
          </a:bodyPr>
          <a:lstStyle/>
          <a:p>
            <a:r>
              <a:rPr lang="en-US">
                <a:solidFill>
                  <a:srgbClr val="FFFFFF"/>
                </a:solidFill>
                <a:cs typeface="Calibri"/>
              </a:rPr>
              <a:t>Thoughts and Prayers </a:t>
            </a:r>
          </a:p>
          <a:p>
            <a:r>
              <a:rPr lang="en-US">
                <a:solidFill>
                  <a:srgbClr val="FFFFFF"/>
                </a:solidFill>
                <a:cs typeface="Calibri"/>
              </a:rPr>
              <a:t>Monday 8th January – Friday 12th January</a:t>
            </a:r>
          </a:p>
        </p:txBody>
      </p:sp>
    </p:spTree>
    <p:extLst>
      <p:ext uri="{BB962C8B-B14F-4D97-AF65-F5344CB8AC3E}">
        <p14:creationId xmlns:p14="http://schemas.microsoft.com/office/powerpoint/2010/main" val="1312292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C35B6-EDEA-237A-B371-863FA666381E}"/>
              </a:ext>
            </a:extLst>
          </p:cNvPr>
          <p:cNvSpPr>
            <a:spLocks noGrp="1"/>
          </p:cNvSpPr>
          <p:nvPr>
            <p:ph type="title"/>
          </p:nvPr>
        </p:nvSpPr>
        <p:spPr/>
        <p:txBody>
          <a:bodyPr/>
          <a:lstStyle/>
          <a:p>
            <a:r>
              <a:rPr lang="en-US" sz="4000">
                <a:cs typeface="Calibri Light"/>
              </a:rPr>
              <a:t>Can you search and find Wally on the next slide?</a:t>
            </a:r>
            <a:endParaRPr lang="en-US" sz="4000"/>
          </a:p>
        </p:txBody>
      </p:sp>
      <p:pic>
        <p:nvPicPr>
          <p:cNvPr id="4" name="Content Placeholder 3" descr="Where's Wally? Archives - Fizz Creations">
            <a:extLst>
              <a:ext uri="{FF2B5EF4-FFF2-40B4-BE49-F238E27FC236}">
                <a16:creationId xmlns:a16="http://schemas.microsoft.com/office/drawing/2014/main" id="{150C3027-5792-D14E-4785-3D4C1ACD4C79}"/>
              </a:ext>
            </a:extLst>
          </p:cNvPr>
          <p:cNvPicPr>
            <a:picLocks noGrp="1" noChangeAspect="1"/>
          </p:cNvPicPr>
          <p:nvPr>
            <p:ph idx="1"/>
          </p:nvPr>
        </p:nvPicPr>
        <p:blipFill>
          <a:blip r:embed="rId2"/>
          <a:stretch>
            <a:fillRect/>
          </a:stretch>
        </p:blipFill>
        <p:spPr>
          <a:xfrm>
            <a:off x="1952625" y="1924844"/>
            <a:ext cx="8286750" cy="4152900"/>
          </a:xfrm>
        </p:spPr>
      </p:pic>
    </p:spTree>
    <p:extLst>
      <p:ext uri="{BB962C8B-B14F-4D97-AF65-F5344CB8AC3E}">
        <p14:creationId xmlns:p14="http://schemas.microsoft.com/office/powerpoint/2010/main" val="1022817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Content Placeholder 2" descr="A large crowd of people in a town&#10;&#10;Description automatically generated">
            <a:extLst>
              <a:ext uri="{FF2B5EF4-FFF2-40B4-BE49-F238E27FC236}">
                <a16:creationId xmlns:a16="http://schemas.microsoft.com/office/drawing/2014/main" id="{3A6BDBAA-D639-1312-C5F0-81089B189145}"/>
              </a:ext>
            </a:extLst>
          </p:cNvPr>
          <p:cNvPicPr>
            <a:picLocks noGrp="1" noChangeAspect="1"/>
          </p:cNvPicPr>
          <p:nvPr>
            <p:ph idx="1"/>
          </p:nvPr>
        </p:nvPicPr>
        <p:blipFill rotWithShape="1">
          <a:blip r:embed="rId2"/>
          <a:srcRect t="13770" r="-2" b="30010"/>
          <a:stretch/>
        </p:blipFill>
        <p:spPr>
          <a:xfrm>
            <a:off x="-75861" y="86601"/>
            <a:ext cx="12198588" cy="6857990"/>
          </a:xfrm>
          <a:prstGeom prst="rect">
            <a:avLst/>
          </a:prstGeom>
        </p:spPr>
      </p:pic>
      <p:sp>
        <p:nvSpPr>
          <p:cNvPr id="8" name="Rectangle 7">
            <a:extLst>
              <a:ext uri="{FF2B5EF4-FFF2-40B4-BE49-F238E27FC236}">
                <a16:creationId xmlns:a16="http://schemas.microsoft.com/office/drawing/2014/main" id="{EBB17A8D-9B05-F73E-604D-3FF58B8A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44663" y="-4344657"/>
            <a:ext cx="3512260" cy="12201589"/>
          </a:xfrm>
          <a:prstGeom prst="rect">
            <a:avLst/>
          </a:prstGeom>
          <a:gradFill flip="none" rotWithShape="1">
            <a:gsLst>
              <a:gs pos="10000">
                <a:srgbClr val="000000">
                  <a:alpha val="0"/>
                </a:srgbClr>
              </a:gs>
              <a:gs pos="49000">
                <a:srgbClr val="000000">
                  <a:alpha val="12000"/>
                </a:srgbClr>
              </a:gs>
              <a:gs pos="100000">
                <a:srgbClr val="000000">
                  <a:alpha val="46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08671CFF-13CE-4046-6B91-44F30DCCF2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909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10A838-7EC5-D77C-83DB-6B5C9AF75B95}"/>
              </a:ext>
            </a:extLst>
          </p:cNvPr>
          <p:cNvSpPr>
            <a:spLocks noGrp="1"/>
          </p:cNvSpPr>
          <p:nvPr>
            <p:ph type="title"/>
          </p:nvPr>
        </p:nvSpPr>
        <p:spPr>
          <a:xfrm>
            <a:off x="141152" y="316298"/>
            <a:ext cx="5529744" cy="1956841"/>
          </a:xfrm>
        </p:spPr>
        <p:txBody>
          <a:bodyPr anchor="b">
            <a:normAutofit/>
          </a:bodyPr>
          <a:lstStyle/>
          <a:p>
            <a:r>
              <a:rPr lang="en-US" sz="4000">
                <a:latin typeface="Baguet Script"/>
                <a:cs typeface="Calibri Light"/>
              </a:rPr>
              <a:t>Searching for answers</a:t>
            </a:r>
            <a:endParaRPr lang="en-US" sz="4000">
              <a:latin typeface="Baguet Script"/>
            </a:endParaRP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151EC10A-C700-BBBB-C980-159D93B965FE}"/>
              </a:ext>
            </a:extLst>
          </p:cNvPr>
          <p:cNvSpPr>
            <a:spLocks noGrp="1"/>
          </p:cNvSpPr>
          <p:nvPr>
            <p:ph idx="1"/>
          </p:nvPr>
        </p:nvSpPr>
        <p:spPr>
          <a:xfrm>
            <a:off x="640080" y="2872899"/>
            <a:ext cx="4243589" cy="3320668"/>
          </a:xfrm>
        </p:spPr>
        <p:txBody>
          <a:bodyPr vert="horz" lIns="91440" tIns="45720" rIns="91440" bIns="45720" rtlCol="0" anchor="t">
            <a:normAutofit/>
          </a:bodyPr>
          <a:lstStyle/>
          <a:p>
            <a:pPr marL="0" indent="0">
              <a:buNone/>
            </a:pPr>
            <a:r>
              <a:rPr lang="en-US" sz="1800">
                <a:solidFill>
                  <a:srgbClr val="242424"/>
                </a:solidFill>
                <a:latin typeface="Segoe UI"/>
                <a:cs typeface="Segoe UI"/>
              </a:rPr>
              <a:t>Searching for answers or solutions can be an illuminating journey. It's often not just about finding the solution but also about the discoveries made along the way. </a:t>
            </a:r>
            <a:endParaRPr lang="en-US" sz="1800">
              <a:solidFill>
                <a:srgbClr val="000000"/>
              </a:solidFill>
              <a:latin typeface="Calibri" panose="020F0502020204030204"/>
              <a:cs typeface="Calibri" panose="020F0502020204030204"/>
            </a:endParaRPr>
          </a:p>
          <a:p>
            <a:pPr marL="0" indent="0">
              <a:buNone/>
            </a:pPr>
            <a:r>
              <a:rPr lang="en-US" sz="1800">
                <a:solidFill>
                  <a:srgbClr val="242424"/>
                </a:solidFill>
                <a:latin typeface="Segoe UI"/>
                <a:cs typeface="Segoe UI"/>
              </a:rPr>
              <a:t>The process can reveal new perspectives, knowledge, and sometimes unexpected insights that enrich the search itself.</a:t>
            </a:r>
            <a:endParaRPr lang="en-US" sz="1800">
              <a:solidFill>
                <a:srgbClr val="000000"/>
              </a:solidFill>
              <a:latin typeface="Calibri" panose="020F0502020204030204"/>
              <a:cs typeface="Calibri"/>
            </a:endParaRPr>
          </a:p>
          <a:p>
            <a:pPr marL="0" indent="0">
              <a:buNone/>
            </a:pPr>
            <a:r>
              <a:rPr lang="en-US" sz="1800">
                <a:solidFill>
                  <a:srgbClr val="242424"/>
                </a:solidFill>
                <a:latin typeface="Segoe UI"/>
                <a:cs typeface="Segoe UI"/>
              </a:rPr>
              <a:t> It's the exploration and the process of seeking that can be as valuable as the answers found.</a:t>
            </a:r>
            <a:endParaRPr lang="en-US" sz="1800">
              <a:cs typeface="Calibri"/>
            </a:endParaRPr>
          </a:p>
        </p:txBody>
      </p:sp>
      <p:pic>
        <p:nvPicPr>
          <p:cNvPr id="4" name="Content Placeholder 3" descr="A drawing of a person with a backpack&#10;&#10;Description automatically generated">
            <a:extLst>
              <a:ext uri="{FF2B5EF4-FFF2-40B4-BE49-F238E27FC236}">
                <a16:creationId xmlns:a16="http://schemas.microsoft.com/office/drawing/2014/main" id="{639E66A0-D9F7-6A8F-2233-100C27AC298F}"/>
              </a:ext>
            </a:extLst>
          </p:cNvPr>
          <p:cNvPicPr>
            <a:picLocks noChangeAspect="1"/>
          </p:cNvPicPr>
          <p:nvPr/>
        </p:nvPicPr>
        <p:blipFill rotWithShape="1">
          <a:blip r:embed="rId2"/>
          <a:srcRect l="1725" r="1484"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35202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6E28E6-FF90-AC3B-4709-5B1067F61C73}"/>
              </a:ext>
            </a:extLst>
          </p:cNvPr>
          <p:cNvSpPr>
            <a:spLocks noGrp="1"/>
          </p:cNvSpPr>
          <p:nvPr>
            <p:ph type="title"/>
          </p:nvPr>
        </p:nvSpPr>
        <p:spPr>
          <a:xfrm>
            <a:off x="640080" y="325369"/>
            <a:ext cx="4368602" cy="1956841"/>
          </a:xfrm>
        </p:spPr>
        <p:txBody>
          <a:bodyPr anchor="b">
            <a:normAutofit/>
          </a:bodyPr>
          <a:lstStyle/>
          <a:p>
            <a:r>
              <a:rPr lang="en-US" sz="5400">
                <a:cs typeface="Calibri Light"/>
              </a:rPr>
              <a:t>Class Discussion</a:t>
            </a:r>
            <a:endParaRPr lang="en-US" sz="54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0748EC-2635-EA00-FD5D-2DF4E9E4073A}"/>
              </a:ext>
            </a:extLst>
          </p:cNvPr>
          <p:cNvSpPr>
            <a:spLocks noGrp="1"/>
          </p:cNvSpPr>
          <p:nvPr>
            <p:ph idx="1"/>
          </p:nvPr>
        </p:nvSpPr>
        <p:spPr>
          <a:xfrm>
            <a:off x="640080" y="2872899"/>
            <a:ext cx="4243589" cy="3320668"/>
          </a:xfrm>
        </p:spPr>
        <p:txBody>
          <a:bodyPr vert="horz" lIns="91440" tIns="45720" rIns="91440" bIns="45720" rtlCol="0" anchor="t">
            <a:noAutofit/>
          </a:bodyPr>
          <a:lstStyle/>
          <a:p>
            <a:pPr>
              <a:buFont typeface="Arial"/>
              <a:buChar char="•"/>
            </a:pPr>
            <a:r>
              <a:rPr lang="en-US" sz="1200">
                <a:latin typeface="Segoe UI"/>
                <a:cs typeface="Segoe UI"/>
              </a:rPr>
              <a:t>What motivates you to seek answers or solutions to a problem?</a:t>
            </a:r>
            <a:endParaRPr lang="en-US" sz="1200">
              <a:cs typeface="Calibri"/>
            </a:endParaRPr>
          </a:p>
          <a:p>
            <a:pPr>
              <a:buFont typeface="Arial"/>
              <a:buChar char="•"/>
            </a:pPr>
            <a:r>
              <a:rPr lang="en-US" sz="1200">
                <a:latin typeface="Segoe UI"/>
                <a:cs typeface="Segoe UI"/>
              </a:rPr>
              <a:t>Have you ever experienced unexpected insights while searching for an answer? How did it change your perspective?</a:t>
            </a:r>
            <a:endParaRPr lang="en-US" sz="1200">
              <a:cs typeface="Calibri"/>
            </a:endParaRPr>
          </a:p>
          <a:p>
            <a:pPr>
              <a:buFont typeface="Arial"/>
              <a:buChar char="•"/>
            </a:pPr>
            <a:r>
              <a:rPr lang="en-US" sz="1200">
                <a:latin typeface="Segoe UI"/>
                <a:cs typeface="Segoe UI"/>
              </a:rPr>
              <a:t>How do you approach a situation when you can't find an immediate answer?</a:t>
            </a:r>
            <a:endParaRPr lang="en-US" sz="1200">
              <a:cs typeface="Calibri"/>
            </a:endParaRPr>
          </a:p>
          <a:p>
            <a:pPr>
              <a:buFont typeface="Arial"/>
              <a:buChar char="•"/>
            </a:pPr>
            <a:r>
              <a:rPr lang="en-US" sz="1200">
                <a:latin typeface="Segoe UI"/>
                <a:cs typeface="Segoe UI"/>
              </a:rPr>
              <a:t>Is there a specific instance where the journey of searching for an answer was more valuable than the answer itself?</a:t>
            </a:r>
            <a:endParaRPr lang="en-US" sz="1200">
              <a:cs typeface="Calibri" panose="020F0502020204030204"/>
            </a:endParaRPr>
          </a:p>
          <a:p>
            <a:pPr>
              <a:buFont typeface="Arial"/>
              <a:buChar char="•"/>
            </a:pPr>
            <a:r>
              <a:rPr lang="en-US" sz="1200">
                <a:latin typeface="Segoe UI"/>
                <a:cs typeface="Segoe UI"/>
              </a:rPr>
              <a:t>Have you ever found an answer in an unexpected place or through an unconventional method?</a:t>
            </a:r>
            <a:endParaRPr lang="en-US" sz="1200">
              <a:cs typeface="Calibri"/>
            </a:endParaRPr>
          </a:p>
          <a:p>
            <a:pPr>
              <a:buFont typeface="Arial"/>
              <a:buChar char="•"/>
            </a:pPr>
            <a:r>
              <a:rPr lang="en-US" sz="1200">
                <a:latin typeface="Segoe UI"/>
                <a:cs typeface="Segoe UI"/>
              </a:rPr>
              <a:t>How does the process of searching for answers contribute to personal growth and development?</a:t>
            </a:r>
            <a:endParaRPr lang="en-US" sz="1200">
              <a:cs typeface="Calibri"/>
            </a:endParaRPr>
          </a:p>
          <a:p>
            <a:pPr>
              <a:buFont typeface="Arial"/>
              <a:buChar char="•"/>
            </a:pPr>
            <a:r>
              <a:rPr lang="en-US" sz="1200">
                <a:latin typeface="Segoe UI"/>
                <a:cs typeface="Segoe UI"/>
              </a:rPr>
              <a:t>Is there a balance between seeking answers and embracing uncertainty? How do you strike that balance?</a:t>
            </a:r>
            <a:endParaRPr lang="en-US" sz="1050">
              <a:cs typeface="Calibri" panose="020F0502020204030204"/>
            </a:endParaRPr>
          </a:p>
          <a:p>
            <a:pPr marL="0" indent="0">
              <a:buNone/>
            </a:pPr>
            <a:endParaRPr lang="en-US" sz="1000">
              <a:cs typeface="Calibri" panose="020F0502020204030204"/>
            </a:endParaRPr>
          </a:p>
        </p:txBody>
      </p:sp>
      <p:pic>
        <p:nvPicPr>
          <p:cNvPr id="4" name="Picture 3" descr="Discussion Forum&quot; Images – Browse 266,452 Stock Photos, Vectors, and Video  | Adobe Stock">
            <a:extLst>
              <a:ext uri="{FF2B5EF4-FFF2-40B4-BE49-F238E27FC236}">
                <a16:creationId xmlns:a16="http://schemas.microsoft.com/office/drawing/2014/main" id="{C68BCDA9-469A-6899-BAB2-B49CB186D926}"/>
              </a:ext>
            </a:extLst>
          </p:cNvPr>
          <p:cNvPicPr>
            <a:picLocks noChangeAspect="1"/>
          </p:cNvPicPr>
          <p:nvPr/>
        </p:nvPicPr>
        <p:blipFill rotWithShape="1">
          <a:blip r:embed="rId2"/>
          <a:srcRect l="14703" r="505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88194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429CF-F6F9-7ADA-2158-5AD2A26AB163}"/>
              </a:ext>
            </a:extLst>
          </p:cNvPr>
          <p:cNvSpPr>
            <a:spLocks noGrp="1"/>
          </p:cNvSpPr>
          <p:nvPr>
            <p:ph type="title"/>
          </p:nvPr>
        </p:nvSpPr>
        <p:spPr>
          <a:xfrm>
            <a:off x="625929" y="230893"/>
            <a:ext cx="4085665" cy="1402470"/>
          </a:xfrm>
        </p:spPr>
        <p:txBody>
          <a:bodyPr anchor="t">
            <a:normAutofit/>
          </a:bodyPr>
          <a:lstStyle/>
          <a:p>
            <a:r>
              <a:rPr lang="en-US" sz="3200">
                <a:latin typeface="Baguet Script"/>
                <a:cs typeface="Calibri Light"/>
              </a:rPr>
              <a:t>Let Us Pray</a:t>
            </a:r>
            <a:endParaRPr lang="en-US" sz="3200">
              <a:latin typeface="Baguet Script"/>
            </a:endParaRPr>
          </a:p>
        </p:txBody>
      </p:sp>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1E8FCAC-07A6-6DD0-CA33-2C81A9D41C86}"/>
              </a:ext>
            </a:extLst>
          </p:cNvPr>
          <p:cNvSpPr>
            <a:spLocks noGrp="1"/>
          </p:cNvSpPr>
          <p:nvPr>
            <p:ph idx="1"/>
          </p:nvPr>
        </p:nvSpPr>
        <p:spPr>
          <a:xfrm>
            <a:off x="625929" y="1634962"/>
            <a:ext cx="4085665" cy="3591207"/>
          </a:xfrm>
        </p:spPr>
        <p:txBody>
          <a:bodyPr vert="horz" lIns="91440" tIns="45720" rIns="91440" bIns="45720" rtlCol="0" anchor="t">
            <a:noAutofit/>
          </a:bodyPr>
          <a:lstStyle/>
          <a:p>
            <a:pPr marL="0" indent="0">
              <a:buNone/>
            </a:pPr>
            <a:r>
              <a:rPr lang="en-US" sz="1400">
                <a:cs typeface="Calibri" panose="020F0502020204030204"/>
              </a:rPr>
              <a:t>Dear Lord,</a:t>
            </a:r>
          </a:p>
          <a:p>
            <a:pPr marL="0" indent="0">
              <a:buNone/>
            </a:pPr>
            <a:endParaRPr lang="en-US" sz="1400">
              <a:cs typeface="Calibri" panose="020F0502020204030204"/>
            </a:endParaRPr>
          </a:p>
          <a:p>
            <a:pPr marL="0" indent="0">
              <a:buNone/>
            </a:pPr>
            <a:r>
              <a:rPr lang="en-US" sz="1400">
                <a:cs typeface="Calibri" panose="020F0502020204030204"/>
              </a:rPr>
              <a:t>In the pursuit of understanding and clarity, Grant me the patience to explore with curiosity.</a:t>
            </a:r>
          </a:p>
          <a:p>
            <a:pPr marL="0" indent="0">
              <a:buNone/>
            </a:pPr>
            <a:r>
              <a:rPr lang="en-US" sz="1400">
                <a:cs typeface="Calibri" panose="020F0502020204030204"/>
              </a:rPr>
              <a:t>The wisdom to cherish the journey of seeking, </a:t>
            </a:r>
          </a:p>
          <a:p>
            <a:pPr marL="0" indent="0">
              <a:buNone/>
            </a:pPr>
            <a:r>
              <a:rPr lang="en-US" sz="1400">
                <a:cs typeface="Calibri" panose="020F0502020204030204"/>
              </a:rPr>
              <a:t>And the grace to embrace the lessons within.</a:t>
            </a:r>
          </a:p>
          <a:p>
            <a:pPr marL="0" indent="0">
              <a:buNone/>
            </a:pPr>
            <a:endParaRPr lang="en-US" sz="1400">
              <a:cs typeface="Calibri" panose="020F0502020204030204"/>
            </a:endParaRPr>
          </a:p>
          <a:p>
            <a:pPr marL="0" indent="0">
              <a:buNone/>
            </a:pPr>
            <a:r>
              <a:rPr lang="en-US" sz="1400">
                <a:cs typeface="Calibri" panose="020F0502020204030204"/>
              </a:rPr>
              <a:t>As I search for answers and solutions, May I find not only what I seek but also unexpected insights and discoveries</a:t>
            </a:r>
          </a:p>
          <a:p>
            <a:pPr marL="0" indent="0">
              <a:buNone/>
            </a:pPr>
            <a:endParaRPr lang="en-US" sz="1400">
              <a:cs typeface="Calibri" panose="020F0502020204030204"/>
            </a:endParaRPr>
          </a:p>
          <a:p>
            <a:pPr marL="0" indent="0">
              <a:buNone/>
            </a:pPr>
            <a:r>
              <a:rPr lang="en-US" sz="1400">
                <a:cs typeface="Calibri" panose="020F0502020204030204"/>
              </a:rPr>
              <a:t>Guide me through uncertainty, letting the quest for knowledge deepen my understanding of the world and nurture the growth in my soul.</a:t>
            </a:r>
          </a:p>
          <a:p>
            <a:pPr marL="0" indent="0">
              <a:buNone/>
            </a:pPr>
            <a:r>
              <a:rPr lang="en-US" sz="1400">
                <a:cs typeface="Calibri" panose="020F0502020204030204"/>
              </a:rPr>
              <a:t>Grant me the courage to accept ambiguity, knowing that sometimes, the journey itself holds greater treasures than the destination</a:t>
            </a:r>
          </a:p>
          <a:p>
            <a:pPr marL="0" indent="0">
              <a:buNone/>
            </a:pPr>
            <a:r>
              <a:rPr lang="en-US" sz="1400">
                <a:cs typeface="Calibri" panose="020F0502020204030204"/>
              </a:rPr>
              <a:t>Amen</a:t>
            </a:r>
          </a:p>
        </p:txBody>
      </p:sp>
      <p:pic>
        <p:nvPicPr>
          <p:cNvPr id="4" name="Picture 3" descr="The 10 Step Path To Happiness That Will Improve Your Life">
            <a:extLst>
              <a:ext uri="{FF2B5EF4-FFF2-40B4-BE49-F238E27FC236}">
                <a16:creationId xmlns:a16="http://schemas.microsoft.com/office/drawing/2014/main" id="{244306F2-CF80-D34A-0534-D51AD8BD92B0}"/>
              </a:ext>
            </a:extLst>
          </p:cNvPr>
          <p:cNvPicPr>
            <a:picLocks noChangeAspect="1"/>
          </p:cNvPicPr>
          <p:nvPr/>
        </p:nvPicPr>
        <p:blipFill rotWithShape="1">
          <a:blip r:embed="rId2"/>
          <a:srcRect l="7699" r="17669" b="2"/>
          <a:stretch/>
        </p:blipFill>
        <p:spPr>
          <a:xfrm>
            <a:off x="5650992" y="10"/>
            <a:ext cx="6541008" cy="6857990"/>
          </a:xfrm>
          <a:prstGeom prst="rect">
            <a:avLst/>
          </a:prstGeom>
        </p:spPr>
      </p:pic>
    </p:spTree>
    <p:extLst>
      <p:ext uri="{BB962C8B-B14F-4D97-AF65-F5344CB8AC3E}">
        <p14:creationId xmlns:p14="http://schemas.microsoft.com/office/powerpoint/2010/main" val="1706304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175539-E888-4204-B932-5B91FC10A83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761366-60F6-9F1E-1DB5-58F098AD4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tisemitism Definition Sparks Response From Progressive Jews | South  Seattle Emerald">
            <a:extLst>
              <a:ext uri="{FF2B5EF4-FFF2-40B4-BE49-F238E27FC236}">
                <a16:creationId xmlns:a16="http://schemas.microsoft.com/office/drawing/2014/main" id="{399263F5-15CC-CFD7-646F-EC3306135F27}"/>
              </a:ext>
            </a:extLst>
          </p:cNvPr>
          <p:cNvPicPr>
            <a:picLocks noChangeAspect="1"/>
          </p:cNvPicPr>
          <p:nvPr/>
        </p:nvPicPr>
        <p:blipFill rotWithShape="1">
          <a:blip r:embed="rId2"/>
          <a:srcRect r="1334"/>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F8D20CF5-7DFE-C1D2-0A32-293D2BB58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69E60F-25B1-09EB-350D-4812DF9F8E26}"/>
              </a:ext>
            </a:extLst>
          </p:cNvPr>
          <p:cNvSpPr>
            <a:spLocks noGrp="1"/>
          </p:cNvSpPr>
          <p:nvPr>
            <p:ph type="ctrTitle"/>
          </p:nvPr>
        </p:nvSpPr>
        <p:spPr>
          <a:xfrm>
            <a:off x="1097280" y="2203719"/>
            <a:ext cx="10058400" cy="3574778"/>
          </a:xfrm>
          <a:effectLst>
            <a:outerShdw blurRad="50800" dist="38100" dir="2700000" algn="tl" rotWithShape="0">
              <a:prstClr val="black">
                <a:alpha val="40000"/>
              </a:prstClr>
            </a:outerShdw>
          </a:effectLst>
        </p:spPr>
        <p:txBody>
          <a:bodyPr>
            <a:normAutofit/>
          </a:bodyPr>
          <a:lstStyle/>
          <a:p>
            <a:r>
              <a:rPr lang="en-US" sz="5200">
                <a:solidFill>
                  <a:srgbClr val="FFFFFF"/>
                </a:solidFill>
                <a:cs typeface="Calibri Light"/>
              </a:rPr>
              <a:t>Searching</a:t>
            </a:r>
            <a:endParaRPr lang="en-US" sz="5200">
              <a:solidFill>
                <a:srgbClr val="FFFFFF"/>
              </a:solidFill>
            </a:endParaRPr>
          </a:p>
        </p:txBody>
      </p:sp>
      <p:sp>
        <p:nvSpPr>
          <p:cNvPr id="3" name="Subtitle 2">
            <a:extLst>
              <a:ext uri="{FF2B5EF4-FFF2-40B4-BE49-F238E27FC236}">
                <a16:creationId xmlns:a16="http://schemas.microsoft.com/office/drawing/2014/main" id="{6188466A-1670-7489-98B6-E3ACA5D8F03D}"/>
              </a:ext>
            </a:extLst>
          </p:cNvPr>
          <p:cNvSpPr>
            <a:spLocks noGrp="1"/>
          </p:cNvSpPr>
          <p:nvPr>
            <p:ph type="subTitle" idx="1"/>
          </p:nvPr>
        </p:nvSpPr>
        <p:spPr>
          <a:xfrm>
            <a:off x="1089319" y="5896550"/>
            <a:ext cx="10058400" cy="1282707"/>
          </a:xfrm>
          <a:effectLst>
            <a:outerShdw blurRad="50800" dist="38100" dir="2700000" algn="tl" rotWithShape="0">
              <a:prstClr val="black">
                <a:alpha val="40000"/>
              </a:prstClr>
            </a:outerShdw>
          </a:effectLst>
        </p:spPr>
        <p:txBody>
          <a:bodyPr vert="horz" lIns="91440" tIns="45720" rIns="91440" bIns="45720" rtlCol="0" anchor="t">
            <a:normAutofit/>
          </a:bodyPr>
          <a:lstStyle/>
          <a:p>
            <a:r>
              <a:rPr lang="en-US">
                <a:solidFill>
                  <a:srgbClr val="FFFFFF"/>
                </a:solidFill>
                <a:cs typeface="Calibri"/>
              </a:rPr>
              <a:t>Thoughts and Prayers </a:t>
            </a:r>
          </a:p>
          <a:p>
            <a:r>
              <a:rPr lang="en-US">
                <a:solidFill>
                  <a:srgbClr val="FFFFFF"/>
                </a:solidFill>
                <a:cs typeface="Calibri"/>
              </a:rPr>
              <a:t>Monday 8th January – Friday 12th January</a:t>
            </a:r>
          </a:p>
        </p:txBody>
      </p:sp>
    </p:spTree>
    <p:extLst>
      <p:ext uri="{BB962C8B-B14F-4D97-AF65-F5344CB8AC3E}">
        <p14:creationId xmlns:p14="http://schemas.microsoft.com/office/powerpoint/2010/main" val="3201328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Image preview">
            <a:extLst>
              <a:ext uri="{FF2B5EF4-FFF2-40B4-BE49-F238E27FC236}">
                <a16:creationId xmlns:a16="http://schemas.microsoft.com/office/drawing/2014/main" id="{D1706A84-81A2-45FB-A908-7987E0F28265}"/>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6981" b="38847"/>
          <a:stretch/>
        </p:blipFill>
        <p:spPr bwMode="auto">
          <a:xfrm>
            <a:off x="20" y="10"/>
            <a:ext cx="845029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E1C7F65-56A5-429D-8395-045267966A57}"/>
              </a:ext>
            </a:extLst>
          </p:cNvPr>
          <p:cNvSpPr txBox="1"/>
          <p:nvPr/>
        </p:nvSpPr>
        <p:spPr>
          <a:xfrm>
            <a:off x="838201" y="365125"/>
            <a:ext cx="5251316" cy="1627636"/>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100" b="0" i="0" u="none" strike="noStrike" kern="1200" cap="none" spc="0" normalizeH="0" baseline="0" noProof="0">
                <a:ln>
                  <a:noFill/>
                </a:ln>
                <a:effectLst/>
                <a:uLnTx/>
                <a:uFillTx/>
                <a:latin typeface="+mj-lt"/>
                <a:ea typeface="+mj-ea"/>
                <a:cs typeface="+mj-cs"/>
              </a:rPr>
              <a:t>MORNING PRAYER IN THE CHAPEL THIS WEEK</a:t>
            </a:r>
          </a:p>
        </p:txBody>
      </p:sp>
      <p:sp>
        <p:nvSpPr>
          <p:cNvPr id="5" name="TextBox 4">
            <a:extLst>
              <a:ext uri="{FF2B5EF4-FFF2-40B4-BE49-F238E27FC236}">
                <a16:creationId xmlns:a16="http://schemas.microsoft.com/office/drawing/2014/main" id="{2F8C1B45-F92A-4EC4-87B2-24D3E3F04645}"/>
              </a:ext>
            </a:extLst>
          </p:cNvPr>
          <p:cNvSpPr txBox="1"/>
          <p:nvPr/>
        </p:nvSpPr>
        <p:spPr>
          <a:xfrm>
            <a:off x="895709" y="2147898"/>
            <a:ext cx="6028602" cy="3957178"/>
          </a:xfrm>
          <a:prstGeom prst="rect">
            <a:avLst/>
          </a:prstGeom>
        </p:spPr>
        <p:txBody>
          <a:bodyPr vert="horz" lIns="91440" tIns="45720" rIns="91440" bIns="45720" rtlCol="0" anchor="t">
            <a:noAutofit/>
          </a:bodyPr>
          <a:lstStyle/>
          <a:p>
            <a:pPr>
              <a:lnSpc>
                <a:spcPct val="90000"/>
              </a:lnSpc>
              <a:spcAft>
                <a:spcPts val="600"/>
              </a:spcAft>
              <a:defRPr/>
            </a:pPr>
            <a:endParaRPr lang="en-US" sz="2800">
              <a:ea typeface="Calibri"/>
              <a:cs typeface="Calibri"/>
            </a:endParaRPr>
          </a:p>
          <a:p>
            <a:pPr indent="-228600">
              <a:lnSpc>
                <a:spcPct val="90000"/>
              </a:lnSpc>
              <a:spcAft>
                <a:spcPts val="600"/>
              </a:spcAft>
              <a:buFont typeface="Arial" panose="020B0604020202020204" pitchFamily="34" charset="0"/>
              <a:buChar char="•"/>
              <a:defRPr/>
            </a:pPr>
            <a:r>
              <a:rPr lang="en-US" sz="2800"/>
              <a:t>Tuesday 9th January - 11R</a:t>
            </a:r>
            <a:endParaRPr lang="en-US" sz="2800">
              <a:ea typeface="Calibri"/>
              <a:cs typeface="Calibri"/>
            </a:endParaRPr>
          </a:p>
          <a:p>
            <a:pPr indent="-228600">
              <a:lnSpc>
                <a:spcPct val="90000"/>
              </a:lnSpc>
              <a:spcAft>
                <a:spcPts val="600"/>
              </a:spcAft>
              <a:buFont typeface="Arial" panose="020B0604020202020204" pitchFamily="34" charset="0"/>
              <a:buChar char="•"/>
              <a:defRPr/>
            </a:pPr>
            <a:endParaRPr lang="en-US" sz="2800">
              <a:ea typeface="Calibri"/>
              <a:cs typeface="Calibri"/>
            </a:endParaRPr>
          </a:p>
          <a:p>
            <a:pPr indent="-228600">
              <a:lnSpc>
                <a:spcPct val="90000"/>
              </a:lnSpc>
              <a:spcAft>
                <a:spcPts val="600"/>
              </a:spcAft>
              <a:buFont typeface="Arial" panose="020B0604020202020204" pitchFamily="34" charset="0"/>
              <a:buChar char="•"/>
              <a:defRPr/>
            </a:pPr>
            <a:r>
              <a:rPr lang="en-US" sz="2800"/>
              <a:t>Wednesday 10th January - 11A</a:t>
            </a:r>
            <a:endParaRPr lang="en-US" sz="2800">
              <a:ea typeface="Calibri" panose="020F0502020204030204"/>
              <a:cs typeface="Calibri"/>
            </a:endParaRPr>
          </a:p>
          <a:p>
            <a:pPr indent="-228600">
              <a:lnSpc>
                <a:spcPct val="90000"/>
              </a:lnSpc>
              <a:spcAft>
                <a:spcPts val="600"/>
              </a:spcAft>
              <a:buFont typeface="Arial" panose="020B0604020202020204" pitchFamily="34" charset="0"/>
              <a:buChar char="•"/>
              <a:defRPr/>
            </a:pPr>
            <a:endParaRPr lang="en-US" sz="2800">
              <a:ea typeface="Calibri" panose="020F0502020204030204"/>
              <a:cs typeface="Calibri"/>
            </a:endParaRPr>
          </a:p>
          <a:p>
            <a:pPr indent="-228600">
              <a:lnSpc>
                <a:spcPct val="90000"/>
              </a:lnSpc>
              <a:spcAft>
                <a:spcPts val="600"/>
              </a:spcAft>
              <a:buFont typeface="Arial" panose="020B0604020202020204" pitchFamily="34" charset="0"/>
              <a:buChar char="•"/>
              <a:defRPr/>
            </a:pPr>
            <a:r>
              <a:rPr lang="en-US" sz="2800">
                <a:cs typeface="Calibri"/>
              </a:rPr>
              <a:t>Thursday 11th January - 11I</a:t>
            </a:r>
            <a:endParaRPr lang="en-US" sz="2800" b="0" i="0" u="none" strike="noStrike" cap="none" spc="0" normalizeH="0" baseline="0" noProof="0">
              <a:ln>
                <a:noFill/>
              </a:ln>
              <a:effectLst/>
              <a:uLnTx/>
              <a:uFillTx/>
              <a:ea typeface="Calibri" panose="020F0502020204030204"/>
              <a:cs typeface="Calibri"/>
            </a:endParaRPr>
          </a:p>
          <a:p>
            <a:pPr indent="-228600">
              <a:lnSpc>
                <a:spcPct val="90000"/>
              </a:lnSpc>
              <a:spcAft>
                <a:spcPts val="600"/>
              </a:spcAft>
              <a:buFont typeface="Arial" panose="020B0604020202020204" pitchFamily="34" charset="0"/>
              <a:buChar char="•"/>
              <a:defRPr/>
            </a:pPr>
            <a:endParaRPr lang="en-US" sz="2800">
              <a:ea typeface="Calibri"/>
              <a:cs typeface="Calibri"/>
            </a:endParaRPr>
          </a:p>
          <a:p>
            <a:pPr indent="-228600">
              <a:lnSpc>
                <a:spcPct val="90000"/>
              </a:lnSpc>
              <a:spcAft>
                <a:spcPts val="600"/>
              </a:spcAft>
              <a:buFont typeface="Arial" panose="020B0604020202020204" pitchFamily="34" charset="0"/>
              <a:buChar char="•"/>
              <a:defRPr/>
            </a:pPr>
            <a:r>
              <a:rPr lang="en-US" sz="2800"/>
              <a:t>Friday 12th January - 11N</a:t>
            </a:r>
            <a:endParaRPr lang="en-US" sz="2000" b="0" i="0" u="none" strike="noStrike" cap="none" spc="0" normalizeH="0" baseline="0" noProof="0">
              <a:ln>
                <a:noFill/>
              </a:ln>
              <a:effectLst/>
              <a:uLnTx/>
              <a:uFillTx/>
              <a:cs typeface="Calibri" panose="020F0502020204030204"/>
            </a:endParaRPr>
          </a:p>
        </p:txBody>
      </p:sp>
      <p:pic>
        <p:nvPicPr>
          <p:cNvPr id="1026" name="Picture 2" descr="Image preview">
            <a:extLst>
              <a:ext uri="{FF2B5EF4-FFF2-40B4-BE49-F238E27FC236}">
                <a16:creationId xmlns:a16="http://schemas.microsoft.com/office/drawing/2014/main" id="{5146097F-2A2C-49DF-A059-924D8016D3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3230"/>
          <a:stretch/>
        </p:blipFill>
        <p:spPr bwMode="auto">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55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355F99-309E-EA17-6BB7-BB912562296A}"/>
              </a:ext>
            </a:extLst>
          </p:cNvPr>
          <p:cNvSpPr>
            <a:spLocks noGrp="1"/>
          </p:cNvSpPr>
          <p:nvPr>
            <p:ph type="title"/>
          </p:nvPr>
        </p:nvSpPr>
        <p:spPr>
          <a:xfrm>
            <a:off x="572493" y="238539"/>
            <a:ext cx="11018520" cy="1434415"/>
          </a:xfrm>
        </p:spPr>
        <p:txBody>
          <a:bodyPr anchor="b">
            <a:normAutofit/>
          </a:bodyPr>
          <a:lstStyle/>
          <a:p>
            <a:r>
              <a:rPr lang="en-US" sz="5400">
                <a:cs typeface="Calibri Light"/>
              </a:rPr>
              <a:t>The Scripture this week</a:t>
            </a:r>
            <a:endParaRPr lang="en-US" sz="5400"/>
          </a:p>
        </p:txBody>
      </p:sp>
      <p:sp>
        <p:nvSpPr>
          <p:cNvPr id="2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106DB5-C115-2CA9-45DB-2FE4BA2378DC}"/>
              </a:ext>
            </a:extLst>
          </p:cNvPr>
          <p:cNvSpPr>
            <a:spLocks noGrp="1"/>
          </p:cNvSpPr>
          <p:nvPr>
            <p:ph idx="1"/>
          </p:nvPr>
        </p:nvSpPr>
        <p:spPr>
          <a:xfrm>
            <a:off x="572493" y="2071316"/>
            <a:ext cx="6713552" cy="4119172"/>
          </a:xfrm>
        </p:spPr>
        <p:txBody>
          <a:bodyPr vert="horz" lIns="91440" tIns="45720" rIns="91440" bIns="45720" rtlCol="0" anchor="t">
            <a:normAutofit/>
          </a:bodyPr>
          <a:lstStyle/>
          <a:p>
            <a:pPr marL="0" indent="0">
              <a:buNone/>
            </a:pPr>
            <a:r>
              <a:rPr lang="en-US" sz="1500">
                <a:latin typeface="Segoe UI"/>
                <a:cs typeface="Segoe UI"/>
              </a:rPr>
              <a:t>The scripture this week is taken from The Book of Isaiah. Isaiah was known for his prophecies concerning Israel, Judah, and the surrounding nations</a:t>
            </a:r>
            <a:endParaRPr lang="en-US" sz="1500">
              <a:latin typeface="Calibri" panose="020F0502020204030204"/>
              <a:cs typeface="Calibri" panose="020F0502020204030204"/>
            </a:endParaRPr>
          </a:p>
          <a:p>
            <a:endParaRPr lang="en-US" sz="1500">
              <a:latin typeface="Segoe UI"/>
              <a:cs typeface="Segoe UI"/>
            </a:endParaRPr>
          </a:p>
          <a:p>
            <a:pPr marL="0" indent="0">
              <a:buNone/>
            </a:pPr>
            <a:r>
              <a:rPr lang="en-US" sz="1500">
                <a:latin typeface="Segoe UI"/>
                <a:cs typeface="Segoe UI"/>
              </a:rPr>
              <a:t>This part of the book contains prophecies about a future time of restoration and blessing for Jerusalem. It speaks of a time when God's light will shine upon the city, drawing nations and kings to its brightness.</a:t>
            </a:r>
          </a:p>
          <a:p>
            <a:endParaRPr lang="en-US" sz="1500">
              <a:latin typeface="Segoe UI"/>
              <a:cs typeface="Segoe UI"/>
            </a:endParaRPr>
          </a:p>
          <a:p>
            <a:pPr marL="0" indent="0">
              <a:buNone/>
            </a:pPr>
            <a:r>
              <a:rPr lang="en-US" sz="1500">
                <a:latin typeface="Segoe UI"/>
                <a:cs typeface="Segoe UI"/>
              </a:rPr>
              <a:t>Isaiah 60:1 specifically calls for Jerusalem to arise and shine, as the glory of the Lord will be upon it. This passage is about the spiritual and physical restoration of Jerusalem and the people of Israel, foreseeing a time when they will experience divine favor and prosperity.</a:t>
            </a:r>
          </a:p>
          <a:p>
            <a:pPr marL="0" indent="0">
              <a:buNone/>
            </a:pPr>
            <a:endParaRPr lang="en-US" sz="1500">
              <a:latin typeface="Segoe UI"/>
              <a:cs typeface="Segoe UI"/>
            </a:endParaRPr>
          </a:p>
          <a:p>
            <a:pPr marL="0" indent="0">
              <a:buNone/>
            </a:pPr>
            <a:r>
              <a:rPr lang="en-US" sz="1500">
                <a:latin typeface="Segoe UI"/>
                <a:cs typeface="Segoe UI"/>
              </a:rPr>
              <a:t>It is a combination of prophecies, warnings, and messages of hope and restoration for the people of Israel, offering guidance and reassurance during times of turmoil and exile.</a:t>
            </a:r>
            <a:endParaRPr lang="en-US" sz="1500">
              <a:cs typeface="Calibri" panose="020F0502020204030204"/>
            </a:endParaRPr>
          </a:p>
          <a:p>
            <a:endParaRPr lang="en-US" sz="1500">
              <a:latin typeface="Segoe UI"/>
              <a:cs typeface="Segoe UI"/>
            </a:endParaRPr>
          </a:p>
        </p:txBody>
      </p:sp>
      <p:pic>
        <p:nvPicPr>
          <p:cNvPr id="4" name="Picture 3" descr="Day 4. Isaiah 60:1 | The Name of the LORD is a Strong Tower">
            <a:extLst>
              <a:ext uri="{FF2B5EF4-FFF2-40B4-BE49-F238E27FC236}">
                <a16:creationId xmlns:a16="http://schemas.microsoft.com/office/drawing/2014/main" id="{84FDD5FF-F83F-FF92-01F9-A6D968AB5FBC}"/>
              </a:ext>
            </a:extLst>
          </p:cNvPr>
          <p:cNvPicPr>
            <a:picLocks noChangeAspect="1"/>
          </p:cNvPicPr>
          <p:nvPr/>
        </p:nvPicPr>
        <p:blipFill rotWithShape="1">
          <a:blip r:embed="rId2"/>
          <a:srcRect l="18973" r="3824" b="2"/>
          <a:stretch/>
        </p:blipFill>
        <p:spPr>
          <a:xfrm>
            <a:off x="7675658" y="2093976"/>
            <a:ext cx="3941064" cy="4096512"/>
          </a:xfrm>
          <a:prstGeom prst="rect">
            <a:avLst/>
          </a:prstGeom>
        </p:spPr>
      </p:pic>
    </p:spTree>
    <p:extLst>
      <p:ext uri="{BB962C8B-B14F-4D97-AF65-F5344CB8AC3E}">
        <p14:creationId xmlns:p14="http://schemas.microsoft.com/office/powerpoint/2010/main" val="1317482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AB34C-F786-ABD6-69E7-8B3D5A0214D2}"/>
              </a:ext>
            </a:extLst>
          </p:cNvPr>
          <p:cNvSpPr>
            <a:spLocks noGrp="1"/>
          </p:cNvSpPr>
          <p:nvPr>
            <p:ph type="title"/>
          </p:nvPr>
        </p:nvSpPr>
        <p:spPr>
          <a:xfrm>
            <a:off x="481013" y="3752849"/>
            <a:ext cx="3290887" cy="2452687"/>
          </a:xfrm>
        </p:spPr>
        <p:txBody>
          <a:bodyPr anchor="ctr">
            <a:normAutofit/>
          </a:bodyPr>
          <a:lstStyle/>
          <a:p>
            <a:r>
              <a:rPr lang="en-US" sz="3600">
                <a:cs typeface="Calibri Light"/>
              </a:rPr>
              <a:t>Arise and Shine</a:t>
            </a:r>
            <a:endParaRPr lang="en-US" sz="3600"/>
          </a:p>
        </p:txBody>
      </p:sp>
      <p:pic>
        <p:nvPicPr>
          <p:cNvPr id="4" name="Picture 3" descr="More than the Eye Can See: A Journey from Darkness to Light - The  Meaningful Life Center">
            <a:extLst>
              <a:ext uri="{FF2B5EF4-FFF2-40B4-BE49-F238E27FC236}">
                <a16:creationId xmlns:a16="http://schemas.microsoft.com/office/drawing/2014/main" id="{2A6D6BAE-E1A2-1B81-DAF6-4190ACE66735}"/>
              </a:ext>
            </a:extLst>
          </p:cNvPr>
          <p:cNvPicPr>
            <a:picLocks noChangeAspect="1"/>
          </p:cNvPicPr>
          <p:nvPr/>
        </p:nvPicPr>
        <p:blipFill rotWithShape="1">
          <a:blip r:embed="rId2"/>
          <a:srcRect b="38825"/>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52D8C6A6-540D-9944-DBF8-FE77CDD1660C}"/>
              </a:ext>
            </a:extLst>
          </p:cNvPr>
          <p:cNvSpPr>
            <a:spLocks noGrp="1"/>
          </p:cNvSpPr>
          <p:nvPr>
            <p:ph idx="1"/>
          </p:nvPr>
        </p:nvSpPr>
        <p:spPr>
          <a:xfrm>
            <a:off x="4223982" y="3752850"/>
            <a:ext cx="7485413" cy="2452687"/>
          </a:xfrm>
        </p:spPr>
        <p:txBody>
          <a:bodyPr vert="horz" lIns="91440" tIns="45720" rIns="91440" bIns="45720" rtlCol="0" anchor="ctr">
            <a:normAutofit/>
          </a:bodyPr>
          <a:lstStyle/>
          <a:p>
            <a:pPr>
              <a:buNone/>
            </a:pPr>
            <a:r>
              <a:rPr lang="en-US" sz="1500">
                <a:latin typeface="Segoe UI"/>
                <a:cs typeface="Segoe UI"/>
              </a:rPr>
              <a:t>Isaiah 60:1 can be linked to the theme of searching through the idea of seeking spiritual enlightenment or guidance. The verse encourages people to "arise and shine," suggesting an active movement, a purposeful rising from darkness into light. This can be seen as a metaphor for seeking truth, understanding, or a deeper connection with God.</a:t>
            </a:r>
            <a:endParaRPr lang="en-US" sz="1500"/>
          </a:p>
          <a:p>
            <a:pPr>
              <a:buNone/>
            </a:pPr>
            <a:r>
              <a:rPr lang="en-US" sz="1500">
                <a:latin typeface="Segoe UI"/>
                <a:cs typeface="Segoe UI"/>
              </a:rPr>
              <a:t>The act of "arising" implies a journey—a search for something greater. The call to shine, to embrace the light that has come, can represent a quest for spiritual awakening or knowledge. In this context, the verse might inspire individuals to actively seek enlightenment, wisdom, or a deeper understanding of their faith, thus intertwining with the theme of searching.</a:t>
            </a:r>
            <a:endParaRPr lang="en-US" sz="1500"/>
          </a:p>
          <a:p>
            <a:pPr marL="0" indent="0">
              <a:buNone/>
            </a:pPr>
            <a:endParaRPr lang="en-US" sz="1500">
              <a:cs typeface="Calibri" panose="020F0502020204030204"/>
            </a:endParaRPr>
          </a:p>
        </p:txBody>
      </p:sp>
    </p:spTree>
    <p:extLst>
      <p:ext uri="{BB962C8B-B14F-4D97-AF65-F5344CB8AC3E}">
        <p14:creationId xmlns:p14="http://schemas.microsoft.com/office/powerpoint/2010/main" val="1050768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1C6E47-2DC2-3249-142F-ECD75A7A2273}"/>
              </a:ext>
            </a:extLst>
          </p:cNvPr>
          <p:cNvSpPr>
            <a:spLocks noGrp="1"/>
          </p:cNvSpPr>
          <p:nvPr>
            <p:ph type="title"/>
          </p:nvPr>
        </p:nvSpPr>
        <p:spPr>
          <a:xfrm>
            <a:off x="572493" y="238539"/>
            <a:ext cx="11018520" cy="1434415"/>
          </a:xfrm>
        </p:spPr>
        <p:txBody>
          <a:bodyPr anchor="b">
            <a:normAutofit/>
          </a:bodyPr>
          <a:lstStyle/>
          <a:p>
            <a:r>
              <a:rPr lang="en-US" sz="4600">
                <a:cs typeface="Calibri Light"/>
              </a:rPr>
              <a:t>Listen to the music and individually and in silence reflect on the following questions</a:t>
            </a:r>
            <a:endParaRPr lang="en-US" sz="460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8C2E5D-3325-41FF-3ECA-D9E08CA0D276}"/>
              </a:ext>
            </a:extLst>
          </p:cNvPr>
          <p:cNvSpPr>
            <a:spLocks noGrp="1"/>
          </p:cNvSpPr>
          <p:nvPr>
            <p:ph idx="1"/>
          </p:nvPr>
        </p:nvSpPr>
        <p:spPr>
          <a:xfrm>
            <a:off x="572493" y="2071316"/>
            <a:ext cx="6713552" cy="4119172"/>
          </a:xfrm>
        </p:spPr>
        <p:txBody>
          <a:bodyPr vert="horz" lIns="91440" tIns="45720" rIns="91440" bIns="45720" rtlCol="0" anchor="t">
            <a:normAutofit/>
          </a:bodyPr>
          <a:lstStyle/>
          <a:p>
            <a:pPr marL="0" indent="0">
              <a:buNone/>
            </a:pPr>
            <a:r>
              <a:rPr lang="en-US" sz="1500">
                <a:latin typeface="Segoe UI"/>
                <a:cs typeface="Segoe UI"/>
              </a:rPr>
              <a:t>What does it mean for me to "arise and shine" in my life? How can I actively step into a brighter or more purposeful existence?</a:t>
            </a:r>
            <a:endParaRPr lang="en-US" sz="1500">
              <a:cs typeface="Calibri" panose="020F0502020204030204"/>
            </a:endParaRPr>
          </a:p>
          <a:p>
            <a:pPr marL="0" indent="0">
              <a:buNone/>
            </a:pPr>
            <a:endParaRPr lang="en-US" sz="1500">
              <a:latin typeface="Segoe UI"/>
              <a:cs typeface="Segoe UI"/>
            </a:endParaRPr>
          </a:p>
          <a:p>
            <a:pPr marL="0" indent="0">
              <a:buNone/>
            </a:pPr>
            <a:r>
              <a:rPr lang="en-US" sz="1500">
                <a:latin typeface="Segoe UI"/>
                <a:cs typeface="Segoe UI"/>
              </a:rPr>
              <a:t>In what areas of my life do I seek light or guidance? How might this verse encourage me in my search for spiritual understanding or enlightenment?</a:t>
            </a:r>
            <a:endParaRPr lang="en-US" sz="1500">
              <a:cs typeface="Calibri" panose="020F0502020204030204"/>
            </a:endParaRPr>
          </a:p>
          <a:p>
            <a:pPr marL="0" indent="0">
              <a:buNone/>
            </a:pPr>
            <a:endParaRPr lang="en-US" sz="1500">
              <a:latin typeface="Segoe UI"/>
              <a:cs typeface="Segoe UI"/>
            </a:endParaRPr>
          </a:p>
          <a:p>
            <a:pPr marL="0" indent="0">
              <a:buNone/>
            </a:pPr>
            <a:r>
              <a:rPr lang="en-US" sz="1500">
                <a:latin typeface="Segoe UI"/>
                <a:cs typeface="Segoe UI"/>
              </a:rPr>
              <a:t>How can I apply the idea of embracing divine light to dispel personal darkness or challenges I might be facing?</a:t>
            </a:r>
            <a:endParaRPr lang="en-US" sz="1500">
              <a:cs typeface="Calibri" panose="020F0502020204030204"/>
            </a:endParaRPr>
          </a:p>
          <a:p>
            <a:pPr marL="0" indent="0">
              <a:buNone/>
            </a:pPr>
            <a:endParaRPr lang="en-US" sz="1500">
              <a:latin typeface="Segoe UI"/>
              <a:cs typeface="Segoe UI"/>
            </a:endParaRPr>
          </a:p>
          <a:p>
            <a:pPr marL="0" indent="0">
              <a:buNone/>
            </a:pPr>
            <a:r>
              <a:rPr lang="en-US" sz="1500">
                <a:latin typeface="Segoe UI"/>
                <a:cs typeface="Segoe UI"/>
              </a:rPr>
              <a:t>What steps can I take to align myself with the "glory of the Lord" in my daily life? How can I reflect this light to those around me?</a:t>
            </a:r>
            <a:endParaRPr lang="en-US" sz="1500">
              <a:cs typeface="Calibri" panose="020F0502020204030204"/>
            </a:endParaRPr>
          </a:p>
          <a:p>
            <a:pPr marL="0" indent="0">
              <a:buNone/>
            </a:pPr>
            <a:endParaRPr lang="en-US" sz="1500">
              <a:latin typeface="Segoe UI"/>
              <a:cs typeface="Segoe UI"/>
            </a:endParaRPr>
          </a:p>
          <a:p>
            <a:pPr marL="0" indent="0">
              <a:buNone/>
            </a:pPr>
            <a:r>
              <a:rPr lang="en-US" sz="1500">
                <a:latin typeface="Segoe UI"/>
                <a:cs typeface="Segoe UI"/>
              </a:rPr>
              <a:t>Do I actively seek opportunities for growth and spiritual development? How can this verse inspire me to continue or intensify that search?</a:t>
            </a:r>
            <a:endParaRPr lang="en-US" sz="1500">
              <a:cs typeface="Calibri"/>
            </a:endParaRPr>
          </a:p>
          <a:p>
            <a:endParaRPr lang="en-US" sz="1500">
              <a:cs typeface="Calibri"/>
            </a:endParaRPr>
          </a:p>
        </p:txBody>
      </p:sp>
      <p:pic>
        <p:nvPicPr>
          <p:cNvPr id="4" name="Picture 3" descr="Transforming Darkness into Light">
            <a:extLst>
              <a:ext uri="{FF2B5EF4-FFF2-40B4-BE49-F238E27FC236}">
                <a16:creationId xmlns:a16="http://schemas.microsoft.com/office/drawing/2014/main" id="{FE652B86-980A-D058-7BC5-68914F3CDD88}"/>
              </a:ext>
            </a:extLst>
          </p:cNvPr>
          <p:cNvPicPr>
            <a:picLocks noChangeAspect="1"/>
          </p:cNvPicPr>
          <p:nvPr/>
        </p:nvPicPr>
        <p:blipFill rotWithShape="1">
          <a:blip r:embed="rId2"/>
          <a:srcRect r="45885" b="2"/>
          <a:stretch/>
        </p:blipFill>
        <p:spPr>
          <a:xfrm>
            <a:off x="7728821" y="2085116"/>
            <a:ext cx="3941064" cy="4096512"/>
          </a:xfrm>
          <a:prstGeom prst="rect">
            <a:avLst/>
          </a:prstGeom>
        </p:spPr>
      </p:pic>
    </p:spTree>
    <p:extLst>
      <p:ext uri="{BB962C8B-B14F-4D97-AF65-F5344CB8AC3E}">
        <p14:creationId xmlns:p14="http://schemas.microsoft.com/office/powerpoint/2010/main" val="3219509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7A8F92-22DD-B2FE-05A8-2018F2AAEB47}"/>
              </a:ext>
            </a:extLst>
          </p:cNvPr>
          <p:cNvSpPr>
            <a:spLocks noGrp="1"/>
          </p:cNvSpPr>
          <p:nvPr>
            <p:ph type="title"/>
          </p:nvPr>
        </p:nvSpPr>
        <p:spPr>
          <a:xfrm>
            <a:off x="1137033" y="670559"/>
            <a:ext cx="4683321" cy="2148841"/>
          </a:xfrm>
        </p:spPr>
        <p:txBody>
          <a:bodyPr anchor="t">
            <a:normAutofit/>
          </a:bodyPr>
          <a:lstStyle/>
          <a:p>
            <a:r>
              <a:rPr lang="en-US">
                <a:cs typeface="Calibri Light"/>
              </a:rPr>
              <a:t>Let US Pray</a:t>
            </a:r>
            <a:endParaRPr lang="en-US"/>
          </a:p>
        </p:txBody>
      </p:sp>
      <p:pic>
        <p:nvPicPr>
          <p:cNvPr id="4" name="Picture 3" descr="From Darkness to Light | Universal God: Message of Peace | England">
            <a:extLst>
              <a:ext uri="{FF2B5EF4-FFF2-40B4-BE49-F238E27FC236}">
                <a16:creationId xmlns:a16="http://schemas.microsoft.com/office/drawing/2014/main" id="{F1B9530A-6D63-9847-94EE-3655A76A3202}"/>
              </a:ext>
            </a:extLst>
          </p:cNvPr>
          <p:cNvPicPr>
            <a:picLocks noChangeAspect="1"/>
          </p:cNvPicPr>
          <p:nvPr/>
        </p:nvPicPr>
        <p:blipFill rotWithShape="1">
          <a:blip r:embed="rId2"/>
          <a:srcRect l="9962" r="1" b="1"/>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Content Placeholder 2">
            <a:extLst>
              <a:ext uri="{FF2B5EF4-FFF2-40B4-BE49-F238E27FC236}">
                <a16:creationId xmlns:a16="http://schemas.microsoft.com/office/drawing/2014/main" id="{7B4A3D94-7A2F-829B-2DDF-BF904F44CE86}"/>
              </a:ext>
            </a:extLst>
          </p:cNvPr>
          <p:cNvSpPr>
            <a:spLocks noGrp="1"/>
          </p:cNvSpPr>
          <p:nvPr>
            <p:ph idx="1"/>
          </p:nvPr>
        </p:nvSpPr>
        <p:spPr>
          <a:xfrm>
            <a:off x="6797004" y="670559"/>
            <a:ext cx="4555782" cy="5445076"/>
          </a:xfrm>
        </p:spPr>
        <p:txBody>
          <a:bodyPr vert="horz" lIns="91440" tIns="45720" rIns="91440" bIns="45720" rtlCol="0" anchor="t">
            <a:normAutofit/>
          </a:bodyPr>
          <a:lstStyle/>
          <a:p>
            <a:pPr marL="0" indent="0">
              <a:buNone/>
            </a:pPr>
            <a:r>
              <a:rPr lang="en-US" sz="1700">
                <a:latin typeface="Segoe UI"/>
                <a:cs typeface="Segoe UI"/>
              </a:rPr>
              <a:t>Lord,</a:t>
            </a:r>
            <a:endParaRPr lang="en-US" sz="1700">
              <a:latin typeface="Calibri" panose="020F0502020204030204"/>
              <a:cs typeface="Calibri" panose="020F0502020204030204"/>
            </a:endParaRPr>
          </a:p>
          <a:p>
            <a:pPr marL="0" indent="0">
              <a:buNone/>
            </a:pPr>
            <a:r>
              <a:rPr lang="en-US" sz="1700">
                <a:latin typeface="Segoe UI"/>
                <a:cs typeface="Segoe UI"/>
              </a:rPr>
              <a:t>As I journey through life, I seek Your guiding presence. Grant me the strength to rise above darkness, to step into the brilliance of Your wisdom and grace.</a:t>
            </a:r>
            <a:endParaRPr lang="en-US" sz="1700">
              <a:cs typeface="Calibri" panose="020F0502020204030204"/>
            </a:endParaRPr>
          </a:p>
          <a:p>
            <a:pPr marL="0" indent="0">
              <a:buNone/>
            </a:pPr>
            <a:r>
              <a:rPr lang="en-US" sz="1700">
                <a:latin typeface="Segoe UI"/>
                <a:cs typeface="Segoe UI"/>
              </a:rPr>
              <a:t>May Your light illuminate my path, leading me to greater understanding and spiritual awakening. Help me embrace Your glory and reflect it in my thoughts, actions, and interactions with others.</a:t>
            </a:r>
            <a:endParaRPr lang="en-US" sz="1700">
              <a:cs typeface="Calibri" panose="020F0502020204030204"/>
            </a:endParaRPr>
          </a:p>
          <a:p>
            <a:pPr marL="0" indent="0">
              <a:buNone/>
            </a:pPr>
            <a:r>
              <a:rPr lang="en-US" sz="1700">
                <a:latin typeface="Segoe UI"/>
                <a:cs typeface="Segoe UI"/>
              </a:rPr>
              <a:t>Grant me the courage to actively seek truth, to pursue growth, and to shine brightly in a world that often feels dim. Let Your light dispel any shadows within me, filling my heart with hope, peace, and purpose.</a:t>
            </a:r>
            <a:endParaRPr lang="en-US" sz="1700">
              <a:cs typeface="Calibri" panose="020F0502020204030204"/>
            </a:endParaRPr>
          </a:p>
          <a:p>
            <a:pPr marL="0" indent="0">
              <a:buNone/>
            </a:pPr>
            <a:r>
              <a:rPr lang="en-US" sz="1700">
                <a:latin typeface="Segoe UI"/>
                <a:cs typeface="Segoe UI"/>
              </a:rPr>
              <a:t>May I be a beacon of Your love, sharing Your radiance with those around me. Empower me to embody the message of Isaiah 60:1—arising and shining in Your divine presence.</a:t>
            </a:r>
            <a:endParaRPr lang="en-US" sz="1700">
              <a:cs typeface="Calibri" panose="020F0502020204030204"/>
            </a:endParaRPr>
          </a:p>
          <a:p>
            <a:pPr marL="0" indent="0">
              <a:buNone/>
            </a:pPr>
            <a:r>
              <a:rPr lang="en-US" sz="1700">
                <a:latin typeface="Segoe UI"/>
                <a:cs typeface="Segoe UI"/>
              </a:rPr>
              <a:t>Amen</a:t>
            </a:r>
            <a:endParaRPr lang="en-US" sz="1700">
              <a:cs typeface="Calibri"/>
            </a:endParaRPr>
          </a:p>
          <a:p>
            <a:endParaRPr lang="en-US" sz="1700">
              <a:cs typeface="Calibri"/>
            </a:endParaRPr>
          </a:p>
        </p:txBody>
      </p:sp>
    </p:spTree>
    <p:extLst>
      <p:ext uri="{BB962C8B-B14F-4D97-AF65-F5344CB8AC3E}">
        <p14:creationId xmlns:p14="http://schemas.microsoft.com/office/powerpoint/2010/main" val="2641080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538" y="313976"/>
            <a:ext cx="11383347" cy="6124145"/>
          </a:xfrm>
          <a:prstGeom prst="rect">
            <a:avLst/>
          </a:prstGeom>
          <a:solidFill>
            <a:srgbClr val="7030A0"/>
          </a:solidFill>
        </p:spPr>
      </p:pic>
      <p:sp>
        <p:nvSpPr>
          <p:cNvPr id="3" name="Title 1"/>
          <p:cNvSpPr txBox="1">
            <a:spLocks/>
          </p:cNvSpPr>
          <p:nvPr/>
        </p:nvSpPr>
        <p:spPr>
          <a:xfrm>
            <a:off x="438539" y="313977"/>
            <a:ext cx="11383346" cy="1269122"/>
          </a:xfrm>
          <a:prstGeom prst="rect">
            <a:avLst/>
          </a:prstGeom>
          <a:solidFill>
            <a:schemeClr val="bg1">
              <a:alpha val="9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7200" b="0" i="0" u="none" strike="noStrike" kern="1200" cap="none" spc="0" normalizeH="0" baseline="0" noProof="0">
                <a:ln>
                  <a:noFill/>
                </a:ln>
                <a:solidFill>
                  <a:srgbClr val="FF0066"/>
                </a:solidFill>
                <a:effectLst/>
                <a:uLnTx/>
                <a:uFillTx/>
                <a:latin typeface="+mn-lt"/>
                <a:ea typeface="+mj-ea"/>
                <a:cs typeface="+mj-cs"/>
              </a:rPr>
              <a:t>F</a:t>
            </a:r>
            <a:r>
              <a:rPr kumimoji="0" lang="en-GB" sz="7200" b="0" i="0" u="none" strike="noStrike" kern="1200" cap="none" spc="0" normalizeH="0" baseline="0" noProof="0">
                <a:ln>
                  <a:noFill/>
                </a:ln>
                <a:solidFill>
                  <a:srgbClr val="70AD47"/>
                </a:solidFill>
                <a:effectLst/>
                <a:uLnTx/>
                <a:uFillTx/>
                <a:latin typeface="+mn-lt"/>
                <a:ea typeface="+mj-ea"/>
                <a:cs typeface="+mj-cs"/>
              </a:rPr>
              <a:t>r</a:t>
            </a:r>
            <a:r>
              <a:rPr kumimoji="0" lang="en-GB" sz="7200" b="0" i="0" u="none" strike="noStrike" kern="1200" cap="none" spc="0" normalizeH="0" baseline="0" noProof="0">
                <a:ln>
                  <a:noFill/>
                </a:ln>
                <a:solidFill>
                  <a:srgbClr val="FF0000"/>
                </a:solidFill>
                <a:effectLst/>
                <a:uLnTx/>
                <a:uFillTx/>
                <a:latin typeface="+mn-lt"/>
                <a:ea typeface="+mj-ea"/>
                <a:cs typeface="+mj-cs"/>
              </a:rPr>
              <a:t>i</a:t>
            </a:r>
            <a:r>
              <a:rPr kumimoji="0" lang="en-GB" sz="7200" b="0" i="0" u="none" strike="noStrike" kern="1200" cap="none" spc="0" normalizeH="0" baseline="0" noProof="0">
                <a:ln>
                  <a:noFill/>
                </a:ln>
                <a:solidFill>
                  <a:srgbClr val="FFC000"/>
                </a:solidFill>
                <a:effectLst/>
                <a:uLnTx/>
                <a:uFillTx/>
                <a:latin typeface="+mn-lt"/>
                <a:ea typeface="+mj-ea"/>
                <a:cs typeface="+mj-cs"/>
              </a:rPr>
              <a:t>d</a:t>
            </a:r>
            <a:r>
              <a:rPr kumimoji="0" lang="en-GB" sz="7200" b="0" i="0" u="none" strike="noStrike" kern="1200" cap="none" spc="0" normalizeH="0" baseline="0" noProof="0">
                <a:ln>
                  <a:noFill/>
                </a:ln>
                <a:solidFill>
                  <a:srgbClr val="009999"/>
                </a:solidFill>
                <a:effectLst/>
                <a:uLnTx/>
                <a:uFillTx/>
                <a:latin typeface="+mn-lt"/>
                <a:ea typeface="+mj-ea"/>
                <a:cs typeface="+mj-cs"/>
              </a:rPr>
              <a:t>a</a:t>
            </a:r>
            <a:r>
              <a:rPr kumimoji="0" lang="en-GB" sz="7200" b="0" i="0" u="none" strike="noStrike" kern="1200" cap="none" spc="0" normalizeH="0" baseline="0" noProof="0">
                <a:ln>
                  <a:noFill/>
                </a:ln>
                <a:solidFill>
                  <a:srgbClr val="7030A0"/>
                </a:solidFill>
                <a:effectLst/>
                <a:uLnTx/>
                <a:uFillTx/>
                <a:latin typeface="+mn-lt"/>
                <a:ea typeface="+mj-ea"/>
                <a:cs typeface="+mj-cs"/>
              </a:rPr>
              <a:t>y</a:t>
            </a:r>
            <a:r>
              <a:rPr kumimoji="0" lang="en-GB" sz="7200" b="0" i="0" u="none" strike="noStrike" kern="1200" cap="none" spc="0" normalizeH="0" baseline="0" noProof="0">
                <a:ln>
                  <a:noFill/>
                </a:ln>
                <a:solidFill>
                  <a:prstClr val="black"/>
                </a:solidFill>
                <a:effectLst/>
                <a:uLnTx/>
                <a:uFillTx/>
                <a:latin typeface="+mn-lt"/>
                <a:ea typeface="+mj-ea"/>
                <a:cs typeface="+mj-cs"/>
              </a:rPr>
              <a:t> </a:t>
            </a:r>
            <a:r>
              <a:rPr kumimoji="0" lang="en-GB" sz="7200" b="0" i="0" u="none" strike="noStrike" kern="1200" cap="none" spc="0" normalizeH="0" baseline="0" noProof="0">
                <a:ln>
                  <a:noFill/>
                </a:ln>
                <a:solidFill>
                  <a:srgbClr val="002060"/>
                </a:solidFill>
                <a:effectLst/>
                <a:uLnTx/>
                <a:uFillTx/>
                <a:latin typeface="+mn-lt"/>
                <a:ea typeface="+mj-ea"/>
                <a:cs typeface="+mj-cs"/>
              </a:rPr>
              <a:t>M</a:t>
            </a:r>
            <a:r>
              <a:rPr kumimoji="0" lang="en-GB" sz="7200" b="0" i="0" u="none" strike="noStrike" kern="1200" cap="none" spc="0" normalizeH="0" baseline="0" noProof="0">
                <a:ln>
                  <a:noFill/>
                </a:ln>
                <a:solidFill>
                  <a:srgbClr val="FF0066"/>
                </a:solidFill>
                <a:effectLst/>
                <a:uLnTx/>
                <a:uFillTx/>
                <a:latin typeface="+mn-lt"/>
                <a:ea typeface="+mj-ea"/>
                <a:cs typeface="+mj-cs"/>
              </a:rPr>
              <a:t>a</a:t>
            </a:r>
            <a:r>
              <a:rPr kumimoji="0" lang="en-GB" sz="7200" b="0" i="0" u="none" strike="noStrike" kern="1200" cap="none" spc="0" normalizeH="0" baseline="0" noProof="0">
                <a:ln>
                  <a:noFill/>
                </a:ln>
                <a:solidFill>
                  <a:srgbClr val="70AD47"/>
                </a:solidFill>
                <a:effectLst/>
                <a:uLnTx/>
                <a:uFillTx/>
                <a:latin typeface="+mn-lt"/>
                <a:ea typeface="+mj-ea"/>
                <a:cs typeface="+mj-cs"/>
              </a:rPr>
              <a:t>s</a:t>
            </a:r>
            <a:r>
              <a:rPr kumimoji="0" lang="en-GB" sz="7200" b="0" i="0" u="none" strike="noStrike" kern="1200" cap="none" spc="0" normalizeH="0" baseline="0" noProof="0">
                <a:ln>
                  <a:noFill/>
                </a:ln>
                <a:solidFill>
                  <a:srgbClr val="FFC000"/>
                </a:solidFill>
                <a:effectLst/>
                <a:uLnTx/>
                <a:uFillTx/>
                <a:latin typeface="+mn-lt"/>
                <a:ea typeface="+mj-ea"/>
                <a:cs typeface="+mj-cs"/>
              </a:rPr>
              <a:t>s</a:t>
            </a:r>
          </a:p>
        </p:txBody>
      </p:sp>
      <p:sp>
        <p:nvSpPr>
          <p:cNvPr id="4" name="Content Placeholder 2"/>
          <p:cNvSpPr txBox="1">
            <a:spLocks/>
          </p:cNvSpPr>
          <p:nvPr/>
        </p:nvSpPr>
        <p:spPr>
          <a:xfrm>
            <a:off x="438538" y="1889258"/>
            <a:ext cx="11383347" cy="4351338"/>
          </a:xfrm>
          <a:prstGeom prst="rect">
            <a:avLst/>
          </a:prstGeom>
          <a:solidFill>
            <a:schemeClr val="accent6">
              <a:lumMod val="20000"/>
              <a:lumOff val="80000"/>
              <a:alpha val="92000"/>
            </a:schemeClr>
          </a:solidFill>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effectLst/>
                <a:uLnTx/>
                <a:uFillTx/>
              </a:rPr>
              <a:t>Who?</a:t>
            </a:r>
          </a:p>
          <a:p>
            <a:pPr marL="0" indent="0">
              <a:buNone/>
              <a:defRPr/>
            </a:pPr>
            <a:r>
              <a:rPr kumimoji="0" lang="en-GB" sz="2800" b="0" i="0" u="none" strike="noStrike" kern="1200" cap="none" spc="0" normalizeH="0" baseline="0" noProof="0">
                <a:ln>
                  <a:noFill/>
                </a:ln>
                <a:solidFill>
                  <a:srgbClr val="7030A0"/>
                </a:solidFill>
                <a:effectLst/>
                <a:uLnTx/>
                <a:uFillTx/>
              </a:rPr>
              <a:t>Mass this week will be led by </a:t>
            </a:r>
            <a:r>
              <a:rPr lang="en-GB">
                <a:solidFill>
                  <a:srgbClr val="7030A0"/>
                </a:solidFill>
              </a:rPr>
              <a:t>7Y</a:t>
            </a:r>
            <a:endParaRPr lang="en-GB" sz="2800" b="0" i="0" u="none" strike="noStrike" kern="1200" cap="none" spc="0" normalizeH="0" baseline="0" noProof="0">
              <a:ln>
                <a:noFill/>
              </a:ln>
              <a:solidFill>
                <a:srgbClr val="7030A0"/>
              </a:solidFill>
              <a:effectLst/>
              <a:uLnTx/>
              <a:uFillTx/>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prstClr val="white"/>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effectLst/>
                <a:uLnTx/>
                <a:uFillTx/>
                <a:ea typeface="+mn-ea"/>
                <a:cs typeface="+mn-cs"/>
              </a:rPr>
              <a:t>When?</a:t>
            </a:r>
            <a:endParaRPr lang="en-GB" sz="2800" b="0" i="0" u="none" strike="noStrike" kern="1200" cap="none" spc="0" normalizeH="0" baseline="0" noProof="0">
              <a:ln>
                <a:noFill/>
              </a:ln>
              <a:effectLst/>
              <a:uLnTx/>
              <a:uFillTx/>
              <a:cs typeface="Calibri"/>
            </a:endParaRPr>
          </a:p>
          <a:p>
            <a:pPr marL="0" indent="0">
              <a:buNone/>
              <a:defRPr/>
            </a:pPr>
            <a:r>
              <a:rPr kumimoji="0" lang="en-GB" sz="2800" b="0" i="0" u="none" strike="noStrike" kern="1200" cap="none" spc="0" normalizeH="0" baseline="0" noProof="0">
                <a:ln>
                  <a:noFill/>
                </a:ln>
                <a:solidFill>
                  <a:srgbClr val="7030A0"/>
                </a:solidFill>
                <a:effectLst/>
                <a:uLnTx/>
                <a:uFillTx/>
                <a:ea typeface="+mn-ea"/>
                <a:cs typeface="+mn-cs"/>
              </a:rPr>
              <a:t>Friday Morning at 8.20am</a:t>
            </a:r>
            <a:r>
              <a:rPr lang="en-GB">
                <a:solidFill>
                  <a:srgbClr val="7030A0"/>
                </a:solidFill>
              </a:rPr>
              <a:t> </a:t>
            </a:r>
            <a:endParaRPr lang="en-GB" sz="2800" b="0" i="0" u="none" strike="noStrike" kern="1200" cap="none" spc="0" normalizeH="0" baseline="0" noProof="0">
              <a:ln>
                <a:noFill/>
              </a:ln>
              <a:solidFill>
                <a:srgbClr val="7030A0"/>
              </a:solidFill>
              <a:effectLst/>
              <a:uLnTx/>
              <a:uFillTx/>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prstClr val="white"/>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effectLst/>
                <a:uLnTx/>
                <a:uFillTx/>
                <a:ea typeface="+mn-ea"/>
                <a:cs typeface="+mn-cs"/>
              </a:rPr>
              <a:t>Where?</a:t>
            </a:r>
            <a:endParaRPr lang="en-GB" sz="2800" b="0" i="0" u="none" strike="noStrike" kern="1200" cap="none" spc="0" normalizeH="0" baseline="0" noProof="0">
              <a:ln>
                <a:noFill/>
              </a:ln>
              <a:effectLst/>
              <a:uLnTx/>
              <a:uFillTx/>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solidFill>
                  <a:srgbClr val="7030A0"/>
                </a:solidFill>
                <a:effectLst/>
                <a:uLnTx/>
                <a:uFillTx/>
                <a:ea typeface="+mn-ea"/>
                <a:cs typeface="+mn-cs"/>
              </a:rPr>
              <a:t>In the School Chapel. See you there!</a:t>
            </a:r>
            <a:endParaRPr lang="en-GB" sz="2800" b="0" i="0" u="none" strike="noStrike" kern="1200" cap="none" spc="0" normalizeH="0" baseline="0" noProof="0">
              <a:ln>
                <a:noFill/>
              </a:ln>
              <a:solidFill>
                <a:srgbClr val="7030A0"/>
              </a:solidFill>
              <a:effectLst/>
              <a:uLnTx/>
              <a:uFillTx/>
              <a:cs typeface="Calibri"/>
            </a:endParaRPr>
          </a:p>
        </p:txBody>
      </p:sp>
      <p:sp>
        <p:nvSpPr>
          <p:cNvPr id="5" name="TextBox 4">
            <a:extLst>
              <a:ext uri="{FF2B5EF4-FFF2-40B4-BE49-F238E27FC236}">
                <a16:creationId xmlns:a16="http://schemas.microsoft.com/office/drawing/2014/main" id="{DE1C7F65-56A5-429D-8395-045267966A57}"/>
              </a:ext>
            </a:extLst>
          </p:cNvPr>
          <p:cNvSpPr txBox="1"/>
          <p:nvPr/>
        </p:nvSpPr>
        <p:spPr>
          <a:xfrm rot="706624">
            <a:off x="7052390" y="3010341"/>
            <a:ext cx="4535978" cy="461665"/>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ea typeface="+mn-ea"/>
                <a:cs typeface="+mn-cs"/>
              </a:rPr>
              <a:t>ALL ARE MOST WELCOME.</a:t>
            </a:r>
          </a:p>
        </p:txBody>
      </p:sp>
      <p:sp>
        <p:nvSpPr>
          <p:cNvPr id="7" name="TextBox 6">
            <a:extLst>
              <a:ext uri="{FF2B5EF4-FFF2-40B4-BE49-F238E27FC236}">
                <a16:creationId xmlns:a16="http://schemas.microsoft.com/office/drawing/2014/main" id="{DE1C7F65-56A5-429D-8395-045267966A57}"/>
              </a:ext>
            </a:extLst>
          </p:cNvPr>
          <p:cNvSpPr txBox="1"/>
          <p:nvPr/>
        </p:nvSpPr>
        <p:spPr>
          <a:xfrm rot="21205681">
            <a:off x="4967204" y="4222666"/>
            <a:ext cx="5160998" cy="830997"/>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ED7D31"/>
                </a:solidFill>
                <a:effectLst/>
                <a:uLnTx/>
                <a:uFillTx/>
                <a:ea typeface="+mn-ea"/>
                <a:cs typeface="+mn-cs"/>
              </a:rPr>
              <a:t>ALL WORDS ARE DISPLAYED ON THE SCREEN.</a:t>
            </a:r>
          </a:p>
        </p:txBody>
      </p:sp>
    </p:spTree>
    <p:extLst>
      <p:ext uri="{BB962C8B-B14F-4D97-AF65-F5344CB8AC3E}">
        <p14:creationId xmlns:p14="http://schemas.microsoft.com/office/powerpoint/2010/main" val="707588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tisemitism Definition Sparks Response From Progressive Jews | South  Seattle Emerald">
            <a:extLst>
              <a:ext uri="{FF2B5EF4-FFF2-40B4-BE49-F238E27FC236}">
                <a16:creationId xmlns:a16="http://schemas.microsoft.com/office/drawing/2014/main" id="{70C081A5-ABC5-1778-10D7-61C8CDD47FEC}"/>
              </a:ext>
            </a:extLst>
          </p:cNvPr>
          <p:cNvPicPr>
            <a:picLocks noChangeAspect="1"/>
          </p:cNvPicPr>
          <p:nvPr/>
        </p:nvPicPr>
        <p:blipFill rotWithShape="1">
          <a:blip r:embed="rId2"/>
          <a:srcRect r="1334"/>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97280" y="2203719"/>
            <a:ext cx="10058400" cy="3574778"/>
          </a:xfrm>
          <a:effectLst>
            <a:outerShdw blurRad="50800" dist="38100" dir="2700000" algn="tl" rotWithShape="0">
              <a:prstClr val="black">
                <a:alpha val="40000"/>
              </a:prstClr>
            </a:outerShdw>
          </a:effectLst>
        </p:spPr>
        <p:txBody>
          <a:bodyPr>
            <a:normAutofit/>
          </a:bodyPr>
          <a:lstStyle/>
          <a:p>
            <a:r>
              <a:rPr lang="en-US" sz="5200">
                <a:solidFill>
                  <a:srgbClr val="FFFFFF"/>
                </a:solidFill>
                <a:cs typeface="Calibri Light"/>
              </a:rPr>
              <a:t>Searching</a:t>
            </a:r>
            <a:endParaRPr lang="en-US" sz="5200">
              <a:solidFill>
                <a:srgbClr val="FFFFFF"/>
              </a:solidFill>
            </a:endParaRPr>
          </a:p>
        </p:txBody>
      </p:sp>
      <p:sp>
        <p:nvSpPr>
          <p:cNvPr id="3" name="Subtitle 2"/>
          <p:cNvSpPr>
            <a:spLocks noGrp="1"/>
          </p:cNvSpPr>
          <p:nvPr>
            <p:ph type="subTitle" idx="1"/>
          </p:nvPr>
        </p:nvSpPr>
        <p:spPr>
          <a:xfrm>
            <a:off x="1089319" y="5896550"/>
            <a:ext cx="10058400" cy="1282707"/>
          </a:xfrm>
          <a:effectLst>
            <a:outerShdw blurRad="50800" dist="38100" dir="2700000" algn="tl" rotWithShape="0">
              <a:prstClr val="black">
                <a:alpha val="40000"/>
              </a:prstClr>
            </a:outerShdw>
          </a:effectLst>
        </p:spPr>
        <p:txBody>
          <a:bodyPr vert="horz" lIns="91440" tIns="45720" rIns="91440" bIns="45720" rtlCol="0" anchor="t">
            <a:normAutofit/>
          </a:bodyPr>
          <a:lstStyle/>
          <a:p>
            <a:r>
              <a:rPr lang="en-US">
                <a:solidFill>
                  <a:srgbClr val="FFFFFF"/>
                </a:solidFill>
                <a:cs typeface="Calibri"/>
              </a:rPr>
              <a:t>Thoughts and Prayers </a:t>
            </a:r>
          </a:p>
          <a:p>
            <a:r>
              <a:rPr lang="en-US">
                <a:solidFill>
                  <a:srgbClr val="FFFFFF"/>
                </a:solidFill>
                <a:cs typeface="Calibri"/>
              </a:rPr>
              <a:t>Monday 8th January – Friday 12th January</a:t>
            </a:r>
          </a:p>
        </p:txBody>
      </p:sp>
    </p:spTree>
    <p:extLst>
      <p:ext uri="{BB962C8B-B14F-4D97-AF65-F5344CB8AC3E}">
        <p14:creationId xmlns:p14="http://schemas.microsoft.com/office/powerpoint/2010/main" val="2012536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Happy New Year 2023: Images, wishes, messages, quotes, texts, pictures,  wallpapers and greeting cards - Times of India">
            <a:extLst>
              <a:ext uri="{FF2B5EF4-FFF2-40B4-BE49-F238E27FC236}">
                <a16:creationId xmlns:a16="http://schemas.microsoft.com/office/drawing/2014/main" id="{0AF99D60-425E-004A-ED87-FDA9DA9BEAEA}"/>
              </a:ext>
            </a:extLst>
          </p:cNvPr>
          <p:cNvPicPr>
            <a:picLocks noGrp="1" noChangeAspect="1"/>
          </p:cNvPicPr>
          <p:nvPr>
            <p:ph idx="1"/>
          </p:nvPr>
        </p:nvPicPr>
        <p:blipFill rotWithShape="1">
          <a:blip r:embed="rId2"/>
          <a:srcRect r="3557"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506B2DC1-5395-2D7E-3D74-74712C193EEB}"/>
              </a:ext>
            </a:extLst>
          </p:cNvPr>
          <p:cNvSpPr>
            <a:spLocks noGrp="1"/>
          </p:cNvSpPr>
          <p:nvPr>
            <p:ph type="title"/>
          </p:nvPr>
        </p:nvSpPr>
        <p:spPr>
          <a:xfrm>
            <a:off x="838200" y="630875"/>
            <a:ext cx="10515600" cy="794064"/>
          </a:xfrm>
          <a:solidFill>
            <a:srgbClr val="000000">
              <a:alpha val="70000"/>
            </a:srgbClr>
          </a:solidFill>
        </p:spPr>
        <p:txBody>
          <a:bodyPr vert="horz" lIns="91440" tIns="45720" rIns="91440" bIns="45720" rtlCol="0" anchor="ctr">
            <a:normAutofit/>
          </a:bodyPr>
          <a:lstStyle/>
          <a:p>
            <a:pPr algn="ctr"/>
            <a:r>
              <a:rPr lang="en-US">
                <a:solidFill>
                  <a:srgbClr val="FFFFFF"/>
                </a:solidFill>
              </a:rPr>
              <a:t>Welcome Back Everyone!</a:t>
            </a:r>
            <a:endParaRPr lang="en-US"/>
          </a:p>
        </p:txBody>
      </p:sp>
      <p:sp>
        <p:nvSpPr>
          <p:cNvPr id="3" name="TextBox 2">
            <a:extLst>
              <a:ext uri="{FF2B5EF4-FFF2-40B4-BE49-F238E27FC236}">
                <a16:creationId xmlns:a16="http://schemas.microsoft.com/office/drawing/2014/main" id="{EB18C1F5-C69C-FBF5-D58A-A436D1A272E6}"/>
              </a:ext>
            </a:extLst>
          </p:cNvPr>
          <p:cNvSpPr txBox="1"/>
          <p:nvPr/>
        </p:nvSpPr>
        <p:spPr>
          <a:xfrm>
            <a:off x="-2540" y="4452620"/>
            <a:ext cx="12192000" cy="3108543"/>
          </a:xfrm>
          <a:prstGeom prst="rect">
            <a:avLst/>
          </a:prstGeom>
          <a:solidFill>
            <a:schemeClr val="accent2">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i="0">
                <a:solidFill>
                  <a:srgbClr val="36402B"/>
                </a:solidFill>
                <a:latin typeface="neue-haas-grotesk-display"/>
                <a:ea typeface="neue-haas-grotesk-display"/>
                <a:cs typeface="neue-haas-grotesk-display"/>
              </a:rPr>
              <a:t>The New Year is an opportunity to reflect on the year gone by and to approach the year ahead with purpose and intention</a:t>
            </a:r>
            <a:r>
              <a:rPr lang="en-US" b="1">
                <a:solidFill>
                  <a:srgbClr val="36402B"/>
                </a:solidFill>
                <a:latin typeface="neue-haas-grotesk-display"/>
                <a:ea typeface="neue-haas-grotesk-display"/>
                <a:cs typeface="neue-haas-grotesk-display"/>
              </a:rPr>
              <a:t>. </a:t>
            </a:r>
            <a:endParaRPr lang="en-US" sz="2000" b="1">
              <a:solidFill>
                <a:srgbClr val="FFFFFF"/>
              </a:solidFill>
              <a:ea typeface="+mn-lt"/>
              <a:cs typeface="+mn-lt"/>
            </a:endParaRPr>
          </a:p>
          <a:p>
            <a:pPr algn="ctr"/>
            <a:endParaRPr lang="en-US" sz="2000" b="1">
              <a:solidFill>
                <a:srgbClr val="36402B"/>
              </a:solidFill>
              <a:ea typeface="+mn-lt"/>
              <a:cs typeface="+mn-lt"/>
            </a:endParaRPr>
          </a:p>
          <a:p>
            <a:pPr algn="ctr"/>
            <a:r>
              <a:rPr lang="en-US" sz="2000" b="1">
                <a:solidFill>
                  <a:srgbClr val="36402B"/>
                </a:solidFill>
                <a:ea typeface="+mn-lt"/>
                <a:cs typeface="+mn-lt"/>
              </a:rPr>
              <a:t>With the New Year comes a sense of new beginnings and of looking to the future. It’s a time and space for reflecting back on the previous year. </a:t>
            </a:r>
            <a:endParaRPr lang="en-US" sz="2000" b="1">
              <a:solidFill>
                <a:srgbClr val="FFFFFF"/>
              </a:solidFill>
              <a:ea typeface="+mn-lt"/>
              <a:cs typeface="+mn-lt"/>
            </a:endParaRPr>
          </a:p>
          <a:p>
            <a:pPr algn="ctr"/>
            <a:endParaRPr lang="en-US" b="1">
              <a:solidFill>
                <a:srgbClr val="FA0CB7"/>
              </a:solidFill>
              <a:latin typeface="neue-haas-grotesk-display"/>
              <a:ea typeface="neue-haas-grotesk-display"/>
              <a:cs typeface="neue-haas-grotesk-display"/>
            </a:endParaRPr>
          </a:p>
          <a:p>
            <a:pPr algn="ctr"/>
            <a:r>
              <a:rPr lang="en-US" sz="3200" b="1">
                <a:solidFill>
                  <a:srgbClr val="FA0CB7"/>
                </a:solidFill>
                <a:latin typeface="Baguet Script"/>
                <a:ea typeface="neue-haas-grotesk-display"/>
                <a:cs typeface="neue-haas-grotesk-display"/>
              </a:rPr>
              <a:t>With the person next to you, discuss the highlight of 2023 and why it was the best part of your year!</a:t>
            </a:r>
          </a:p>
          <a:p>
            <a:endParaRPr lang="en-US">
              <a:solidFill>
                <a:srgbClr val="36402B"/>
              </a:solidFill>
              <a:latin typeface="neue-haas-grotesk-display"/>
              <a:ea typeface="neue-haas-grotesk-display"/>
              <a:cs typeface="neue-haas-grotesk-display"/>
            </a:endParaRPr>
          </a:p>
          <a:p>
            <a:pPr algn="l"/>
            <a:r>
              <a:rPr lang="en-US" b="0" i="0">
                <a:solidFill>
                  <a:srgbClr val="36402B"/>
                </a:solidFill>
                <a:latin typeface="neue-haas-grotesk-display"/>
                <a:ea typeface="neue-haas-grotesk-display"/>
                <a:cs typeface="neue-haas-grotesk-display"/>
              </a:rPr>
              <a:t>.</a:t>
            </a:r>
            <a:endParaRPr lang="en-US">
              <a:cs typeface="Calibri"/>
            </a:endParaRPr>
          </a:p>
        </p:txBody>
      </p:sp>
    </p:spTree>
    <p:extLst>
      <p:ext uri="{BB962C8B-B14F-4D97-AF65-F5344CB8AC3E}">
        <p14:creationId xmlns:p14="http://schemas.microsoft.com/office/powerpoint/2010/main" val="18811950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F36CA75-CFBF-4844-B719-8FE9EBADA9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D4A84B9-E564-4DD0-97F8-DBF1C460C2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02382E0-0A09-46AE-B955-B911CAFE7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DE75D4A-0965-4973-BE75-DECCAC9A9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8" name="Picture 27">
            <a:extLst>
              <a:ext uri="{FF2B5EF4-FFF2-40B4-BE49-F238E27FC236}">
                <a16:creationId xmlns:a16="http://schemas.microsoft.com/office/drawing/2014/main" id="{4A599609-F5C2-4A0B-A992-913F814A63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40000"/>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pic>
        <p:nvPicPr>
          <p:cNvPr id="4" name="Content Placeholder 3" descr="2024 Images – Browse 341,633 Stock Photos, Vectors, and Video | Adobe Stock">
            <a:extLst>
              <a:ext uri="{FF2B5EF4-FFF2-40B4-BE49-F238E27FC236}">
                <a16:creationId xmlns:a16="http://schemas.microsoft.com/office/drawing/2014/main" id="{066E13BA-6D24-B272-C959-B9E8D16E9B09}"/>
              </a:ext>
            </a:extLst>
          </p:cNvPr>
          <p:cNvPicPr>
            <a:picLocks noChangeAspect="1"/>
          </p:cNvPicPr>
          <p:nvPr/>
        </p:nvPicPr>
        <p:blipFill rotWithShape="1">
          <a:blip r:embed="rId3">
            <a:alphaModFix amt="60000"/>
          </a:blip>
          <a:srcRect l="8346" r="5899" b="1"/>
          <a:stretch/>
        </p:blipFill>
        <p:spPr>
          <a:xfrm>
            <a:off x="20" y="10"/>
            <a:ext cx="12188932" cy="6857990"/>
          </a:xfrm>
          <a:prstGeom prst="rect">
            <a:avLst/>
          </a:prstGeom>
        </p:spPr>
      </p:pic>
      <p:sp>
        <p:nvSpPr>
          <p:cNvPr id="2" name="Title 1">
            <a:extLst>
              <a:ext uri="{FF2B5EF4-FFF2-40B4-BE49-F238E27FC236}">
                <a16:creationId xmlns:a16="http://schemas.microsoft.com/office/drawing/2014/main" id="{FAFA64BB-992F-E47A-D39F-55CB3EB85AC8}"/>
              </a:ext>
            </a:extLst>
          </p:cNvPr>
          <p:cNvSpPr>
            <a:spLocks noGrp="1"/>
          </p:cNvSpPr>
          <p:nvPr>
            <p:ph type="title"/>
          </p:nvPr>
        </p:nvSpPr>
        <p:spPr>
          <a:xfrm>
            <a:off x="1191965" y="552807"/>
            <a:ext cx="9801854" cy="2790331"/>
          </a:xfrm>
        </p:spPr>
        <p:txBody>
          <a:bodyPr anchor="b">
            <a:normAutofit/>
          </a:bodyPr>
          <a:lstStyle/>
          <a:p>
            <a:pPr algn="ctr"/>
            <a:r>
              <a:rPr lang="en-US" sz="6600" b="1">
                <a:solidFill>
                  <a:schemeClr val="bg1"/>
                </a:solidFill>
                <a:cs typeface="Calibri Light"/>
              </a:rPr>
              <a:t>It's a new year!</a:t>
            </a:r>
            <a:endParaRPr lang="en-US" sz="6600" b="1">
              <a:solidFill>
                <a:schemeClr val="bg1"/>
              </a:solidFill>
            </a:endParaRPr>
          </a:p>
        </p:txBody>
      </p:sp>
      <p:sp>
        <p:nvSpPr>
          <p:cNvPr id="8" name="Content Placeholder 7">
            <a:extLst>
              <a:ext uri="{FF2B5EF4-FFF2-40B4-BE49-F238E27FC236}">
                <a16:creationId xmlns:a16="http://schemas.microsoft.com/office/drawing/2014/main" id="{51AED319-6D00-DC22-A4E1-7520B50F4FAB}"/>
              </a:ext>
            </a:extLst>
          </p:cNvPr>
          <p:cNvSpPr>
            <a:spLocks noGrp="1"/>
          </p:cNvSpPr>
          <p:nvPr>
            <p:ph idx="1"/>
          </p:nvPr>
        </p:nvSpPr>
        <p:spPr>
          <a:xfrm>
            <a:off x="1191966" y="3510476"/>
            <a:ext cx="9801854" cy="2614231"/>
          </a:xfrm>
        </p:spPr>
        <p:txBody>
          <a:bodyPr vert="horz" lIns="91440" tIns="45720" rIns="91440" bIns="45720" rtlCol="0" anchor="t">
            <a:normAutofit/>
          </a:bodyPr>
          <a:lstStyle/>
          <a:p>
            <a:pPr marL="0" indent="0" algn="ctr">
              <a:buNone/>
            </a:pPr>
            <a:r>
              <a:rPr lang="en-US" sz="3200" b="1">
                <a:solidFill>
                  <a:schemeClr val="bg1"/>
                </a:solidFill>
                <a:cs typeface="Calibri"/>
              </a:rPr>
              <a:t>Let's start our return to school by thinking about objectives and goals we want to achieve in 2024</a:t>
            </a:r>
          </a:p>
          <a:p>
            <a:pPr marL="0" indent="0" algn="ctr">
              <a:buNone/>
            </a:pPr>
            <a:r>
              <a:rPr lang="en-US" sz="3200" b="1">
                <a:solidFill>
                  <a:schemeClr val="bg1"/>
                </a:solidFill>
                <a:cs typeface="Calibri"/>
              </a:rPr>
              <a:t>On a piece of paper, draw the numbers of the new year and fill it with realistic and achievable aims and new year's resolutions</a:t>
            </a:r>
          </a:p>
        </p:txBody>
      </p:sp>
    </p:spTree>
    <p:extLst>
      <p:ext uri="{BB962C8B-B14F-4D97-AF65-F5344CB8AC3E}">
        <p14:creationId xmlns:p14="http://schemas.microsoft.com/office/powerpoint/2010/main" val="3438588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2024 Numbers Outline Printable for Coloring or Crafts">
            <a:extLst>
              <a:ext uri="{FF2B5EF4-FFF2-40B4-BE49-F238E27FC236}">
                <a16:creationId xmlns:a16="http://schemas.microsoft.com/office/drawing/2014/main" id="{FE479B32-DB71-3E7C-5ECD-39943391331C}"/>
              </a:ext>
            </a:extLst>
          </p:cNvPr>
          <p:cNvPicPr>
            <a:picLocks noGrp="1" noChangeAspect="1"/>
          </p:cNvPicPr>
          <p:nvPr>
            <p:ph idx="1"/>
          </p:nvPr>
        </p:nvPicPr>
        <p:blipFill rotWithShape="1">
          <a:blip r:embed="rId2"/>
          <a:srcRect t="13181" b="14017"/>
          <a:stretch/>
        </p:blipFill>
        <p:spPr>
          <a:xfrm>
            <a:off x="20" y="-39358"/>
            <a:ext cx="12252940" cy="6897358"/>
          </a:xfrm>
          <a:prstGeom prst="rect">
            <a:avLst/>
          </a:prstGeom>
        </p:spPr>
      </p:pic>
      <p:sp>
        <p:nvSpPr>
          <p:cNvPr id="5" name="TextBox 4">
            <a:extLst>
              <a:ext uri="{FF2B5EF4-FFF2-40B4-BE49-F238E27FC236}">
                <a16:creationId xmlns:a16="http://schemas.microsoft.com/office/drawing/2014/main" id="{729B06D3-5FB9-986C-7BF1-98ED69939CC9}"/>
              </a:ext>
            </a:extLst>
          </p:cNvPr>
          <p:cNvSpPr txBox="1"/>
          <p:nvPr/>
        </p:nvSpPr>
        <p:spPr>
          <a:xfrm rot="19320000">
            <a:off x="888105" y="743217"/>
            <a:ext cx="18030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A0CB7"/>
                </a:solidFill>
                <a:cs typeface="Calibri"/>
              </a:rPr>
              <a:t>Join a new club</a:t>
            </a:r>
            <a:endParaRPr lang="en-US">
              <a:solidFill>
                <a:srgbClr val="FA0CB7"/>
              </a:solidFill>
            </a:endParaRPr>
          </a:p>
        </p:txBody>
      </p:sp>
      <p:sp>
        <p:nvSpPr>
          <p:cNvPr id="6" name="TextBox 5">
            <a:extLst>
              <a:ext uri="{FF2B5EF4-FFF2-40B4-BE49-F238E27FC236}">
                <a16:creationId xmlns:a16="http://schemas.microsoft.com/office/drawing/2014/main" id="{48BE7014-DBA3-6C26-5A09-A5D54A8CD3FD}"/>
              </a:ext>
            </a:extLst>
          </p:cNvPr>
          <p:cNvSpPr txBox="1"/>
          <p:nvPr/>
        </p:nvSpPr>
        <p:spPr>
          <a:xfrm rot="18660000">
            <a:off x="858591" y="3539007"/>
            <a:ext cx="27367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B050"/>
                </a:solidFill>
                <a:cs typeface="Calibri"/>
              </a:rPr>
              <a:t>Help out more at home</a:t>
            </a:r>
            <a:endParaRPr lang="en-US">
              <a:solidFill>
                <a:srgbClr val="00B050"/>
              </a:solidFill>
            </a:endParaRPr>
          </a:p>
        </p:txBody>
      </p:sp>
      <p:sp>
        <p:nvSpPr>
          <p:cNvPr id="7" name="TextBox 6">
            <a:extLst>
              <a:ext uri="{FF2B5EF4-FFF2-40B4-BE49-F238E27FC236}">
                <a16:creationId xmlns:a16="http://schemas.microsoft.com/office/drawing/2014/main" id="{CFD09FD5-1209-B258-040A-91663EFDD503}"/>
              </a:ext>
            </a:extLst>
          </p:cNvPr>
          <p:cNvSpPr txBox="1"/>
          <p:nvPr/>
        </p:nvSpPr>
        <p:spPr>
          <a:xfrm>
            <a:off x="1032992" y="6122830"/>
            <a:ext cx="25945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7030A0"/>
                </a:solidFill>
                <a:cs typeface="Calibri"/>
              </a:rPr>
              <a:t>Work harder in lessons</a:t>
            </a:r>
            <a:endParaRPr lang="en-US">
              <a:solidFill>
                <a:srgbClr val="7030A0"/>
              </a:solidFill>
            </a:endParaRPr>
          </a:p>
        </p:txBody>
      </p:sp>
      <p:sp>
        <p:nvSpPr>
          <p:cNvPr id="8" name="TextBox 7">
            <a:extLst>
              <a:ext uri="{FF2B5EF4-FFF2-40B4-BE49-F238E27FC236}">
                <a16:creationId xmlns:a16="http://schemas.microsoft.com/office/drawing/2014/main" id="{63717BFA-591F-A1A8-633A-3D1B412637F3}"/>
              </a:ext>
            </a:extLst>
          </p:cNvPr>
          <p:cNvSpPr txBox="1"/>
          <p:nvPr/>
        </p:nvSpPr>
        <p:spPr>
          <a:xfrm rot="2520000">
            <a:off x="2353076" y="1065190"/>
            <a:ext cx="156156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B0F0"/>
                </a:solidFill>
                <a:cs typeface="Calibri"/>
              </a:rPr>
              <a:t>Have fun!</a:t>
            </a:r>
            <a:endParaRPr lang="en-US">
              <a:solidFill>
                <a:srgbClr val="00B0F0"/>
              </a:solidFill>
            </a:endParaRPr>
          </a:p>
        </p:txBody>
      </p:sp>
      <p:sp>
        <p:nvSpPr>
          <p:cNvPr id="10" name="TextBox 9">
            <a:extLst>
              <a:ext uri="{FF2B5EF4-FFF2-40B4-BE49-F238E27FC236}">
                <a16:creationId xmlns:a16="http://schemas.microsoft.com/office/drawing/2014/main" id="{C9A6788D-F723-F0B6-0BAC-D9426A6FB9CC}"/>
              </a:ext>
            </a:extLst>
          </p:cNvPr>
          <p:cNvSpPr txBox="1"/>
          <p:nvPr/>
        </p:nvSpPr>
        <p:spPr>
          <a:xfrm rot="5760000">
            <a:off x="928352" y="3691943"/>
            <a:ext cx="40514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2"/>
                </a:solidFill>
                <a:cs typeface="Calibri"/>
              </a:rPr>
              <a:t>Be Kind</a:t>
            </a:r>
            <a:endParaRPr lang="en-US">
              <a:solidFill>
                <a:schemeClr val="accent2"/>
              </a:solidFill>
            </a:endParaRPr>
          </a:p>
        </p:txBody>
      </p:sp>
      <p:sp>
        <p:nvSpPr>
          <p:cNvPr id="11" name="TextBox 10">
            <a:extLst>
              <a:ext uri="{FF2B5EF4-FFF2-40B4-BE49-F238E27FC236}">
                <a16:creationId xmlns:a16="http://schemas.microsoft.com/office/drawing/2014/main" id="{A58AB7E8-D793-BA08-2308-D84ABFE38E4F}"/>
              </a:ext>
            </a:extLst>
          </p:cNvPr>
          <p:cNvSpPr txBox="1"/>
          <p:nvPr/>
        </p:nvSpPr>
        <p:spPr>
          <a:xfrm rot="-5220000">
            <a:off x="222697" y="4778599"/>
            <a:ext cx="19586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rgbClr val="18E0F2"/>
                </a:solidFill>
                <a:cs typeface="Calibri"/>
              </a:rPr>
              <a:t>Exercise</a:t>
            </a:r>
            <a:endParaRPr lang="en-US">
              <a:solidFill>
                <a:srgbClr val="18E0F2"/>
              </a:solidFill>
            </a:endParaRPr>
          </a:p>
        </p:txBody>
      </p:sp>
    </p:spTree>
    <p:extLst>
      <p:ext uri="{BB962C8B-B14F-4D97-AF65-F5344CB8AC3E}">
        <p14:creationId xmlns:p14="http://schemas.microsoft.com/office/powerpoint/2010/main" val="3714604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1,609,500+ Sparkles Stock Photos, Pictures &amp; Royalty-Free Images - iStock |  Sparkle background, Sparkle vector, Gold sparkle">
            <a:extLst>
              <a:ext uri="{FF2B5EF4-FFF2-40B4-BE49-F238E27FC236}">
                <a16:creationId xmlns:a16="http://schemas.microsoft.com/office/drawing/2014/main" id="{D694E474-0DC7-633E-736E-93DA1626B05C}"/>
              </a:ext>
            </a:extLst>
          </p:cNvPr>
          <p:cNvPicPr>
            <a:picLocks noGrp="1" noChangeAspect="1"/>
          </p:cNvPicPr>
          <p:nvPr>
            <p:ph idx="1"/>
          </p:nvPr>
        </p:nvPicPr>
        <p:blipFill rotWithShape="1">
          <a:blip r:embed="rId2"/>
          <a:srcRect t="43760"/>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E86CF11C-BF1D-C5CE-2F12-51785DC8D3C0}"/>
              </a:ext>
            </a:extLst>
          </p:cNvPr>
          <p:cNvSpPr txBox="1"/>
          <p:nvPr/>
        </p:nvSpPr>
        <p:spPr>
          <a:xfrm>
            <a:off x="1849120" y="3647440"/>
            <a:ext cx="878840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bg1"/>
                </a:solidFill>
                <a:latin typeface="Charter"/>
              </a:rPr>
              <a:t>Dear God,</a:t>
            </a:r>
            <a:endParaRPr lang="en-US" b="1">
              <a:solidFill>
                <a:schemeClr val="bg1"/>
              </a:solidFill>
              <a:latin typeface="Calibri" panose="020F0502020204030204"/>
              <a:cs typeface="Calibri"/>
            </a:endParaRPr>
          </a:p>
          <a:p>
            <a:pPr algn="ctr"/>
            <a:br>
              <a:rPr lang="en-US" b="1"/>
            </a:br>
            <a:r>
              <a:rPr lang="en-US" b="1">
                <a:solidFill>
                  <a:schemeClr val="bg1"/>
                </a:solidFill>
                <a:latin typeface="Charter"/>
              </a:rPr>
              <a:t>Thank you for new beginnings. What an incredible day this is with a fresh year's potential stretched out before me.</a:t>
            </a:r>
            <a:endParaRPr lang="en-US" b="1">
              <a:solidFill>
                <a:schemeClr val="bg1"/>
              </a:solidFill>
              <a:latin typeface="Calibri" panose="020F0502020204030204"/>
              <a:cs typeface="Calibri"/>
            </a:endParaRPr>
          </a:p>
          <a:p>
            <a:pPr algn="ctr"/>
            <a:endParaRPr lang="en-US" b="1">
              <a:solidFill>
                <a:schemeClr val="bg1"/>
              </a:solidFill>
              <a:latin typeface="Charter"/>
            </a:endParaRPr>
          </a:p>
          <a:p>
            <a:pPr algn="ctr"/>
            <a:r>
              <a:rPr lang="en-US" b="1">
                <a:solidFill>
                  <a:schemeClr val="bg1"/>
                </a:solidFill>
                <a:latin typeface="Charter"/>
              </a:rPr>
              <a:t> I want to be found faithful this year in each and every opportunity you bring to me. Thank you, Lord, for new beginnings. </a:t>
            </a:r>
            <a:endParaRPr lang="en-US" b="1">
              <a:solidFill>
                <a:schemeClr val="bg1"/>
              </a:solidFill>
              <a:latin typeface="Calibri" panose="020F0502020204030204"/>
              <a:cs typeface="Calibri"/>
            </a:endParaRPr>
          </a:p>
          <a:p>
            <a:pPr algn="ctr"/>
            <a:endParaRPr lang="en-US" b="1">
              <a:solidFill>
                <a:schemeClr val="bg1"/>
              </a:solidFill>
              <a:latin typeface="Charter"/>
            </a:endParaRPr>
          </a:p>
          <a:p>
            <a:pPr algn="ctr"/>
            <a:r>
              <a:rPr lang="en-US" b="1">
                <a:solidFill>
                  <a:schemeClr val="bg1"/>
                </a:solidFill>
                <a:latin typeface="Charter"/>
              </a:rPr>
              <a:t>I pray this in Jesus' name. </a:t>
            </a:r>
            <a:endParaRPr lang="en-US" b="1">
              <a:solidFill>
                <a:schemeClr val="bg1"/>
              </a:solidFill>
              <a:latin typeface="Calibri" panose="020F0502020204030204"/>
              <a:cs typeface="Calibri"/>
            </a:endParaRPr>
          </a:p>
          <a:p>
            <a:pPr algn="ctr"/>
            <a:endParaRPr lang="en-US" b="1">
              <a:solidFill>
                <a:schemeClr val="bg1"/>
              </a:solidFill>
              <a:latin typeface="Charter"/>
            </a:endParaRPr>
          </a:p>
          <a:p>
            <a:pPr algn="ctr"/>
            <a:r>
              <a:rPr lang="en-US" b="1">
                <a:solidFill>
                  <a:schemeClr val="bg1"/>
                </a:solidFill>
                <a:latin typeface="Charter"/>
              </a:rPr>
              <a:t>Amen.</a:t>
            </a:r>
            <a:endParaRPr lang="en-US" b="1">
              <a:solidFill>
                <a:schemeClr val="bg1"/>
              </a:solidFill>
              <a:cs typeface="Calibri"/>
            </a:endParaRPr>
          </a:p>
        </p:txBody>
      </p:sp>
      <p:sp>
        <p:nvSpPr>
          <p:cNvPr id="7" name="TextBox 6">
            <a:extLst>
              <a:ext uri="{FF2B5EF4-FFF2-40B4-BE49-F238E27FC236}">
                <a16:creationId xmlns:a16="http://schemas.microsoft.com/office/drawing/2014/main" id="{86B30C50-7C34-2D92-5096-91FE495941E7}"/>
              </a:ext>
            </a:extLst>
          </p:cNvPr>
          <p:cNvSpPr txBox="1"/>
          <p:nvPr/>
        </p:nvSpPr>
        <p:spPr>
          <a:xfrm>
            <a:off x="2578100" y="342900"/>
            <a:ext cx="69469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a:solidFill>
                  <a:schemeClr val="bg1"/>
                </a:solidFill>
                <a:latin typeface="Dreaming Outloud Script Pro"/>
                <a:cs typeface="Calibri"/>
              </a:rPr>
              <a:t>Let Us Pray</a:t>
            </a:r>
            <a:endParaRPr lang="en-US" sz="6000">
              <a:solidFill>
                <a:schemeClr val="bg1"/>
              </a:solidFill>
            </a:endParaRPr>
          </a:p>
        </p:txBody>
      </p:sp>
    </p:spTree>
    <p:extLst>
      <p:ext uri="{BB962C8B-B14F-4D97-AF65-F5344CB8AC3E}">
        <p14:creationId xmlns:p14="http://schemas.microsoft.com/office/powerpoint/2010/main" val="2621440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tisemitism Definition Sparks Response From Progressive Jews | South  Seattle Emerald">
            <a:extLst>
              <a:ext uri="{FF2B5EF4-FFF2-40B4-BE49-F238E27FC236}">
                <a16:creationId xmlns:a16="http://schemas.microsoft.com/office/drawing/2014/main" id="{70C081A5-ABC5-1778-10D7-61C8CDD47FEC}"/>
              </a:ext>
            </a:extLst>
          </p:cNvPr>
          <p:cNvPicPr>
            <a:picLocks noChangeAspect="1"/>
          </p:cNvPicPr>
          <p:nvPr/>
        </p:nvPicPr>
        <p:blipFill rotWithShape="1">
          <a:blip r:embed="rId2"/>
          <a:srcRect r="1334"/>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97280" y="2203719"/>
            <a:ext cx="10058400" cy="3574778"/>
          </a:xfrm>
          <a:effectLst>
            <a:outerShdw blurRad="50800" dist="38100" dir="2700000" algn="tl" rotWithShape="0">
              <a:prstClr val="black">
                <a:alpha val="40000"/>
              </a:prstClr>
            </a:outerShdw>
          </a:effectLst>
        </p:spPr>
        <p:txBody>
          <a:bodyPr>
            <a:normAutofit/>
          </a:bodyPr>
          <a:lstStyle/>
          <a:p>
            <a:r>
              <a:rPr lang="en-US" sz="5200">
                <a:solidFill>
                  <a:srgbClr val="FFFFFF"/>
                </a:solidFill>
                <a:cs typeface="Calibri Light"/>
              </a:rPr>
              <a:t>Searching</a:t>
            </a:r>
            <a:endParaRPr lang="en-US" sz="5200">
              <a:solidFill>
                <a:srgbClr val="FFFFFF"/>
              </a:solidFill>
            </a:endParaRPr>
          </a:p>
        </p:txBody>
      </p:sp>
      <p:sp>
        <p:nvSpPr>
          <p:cNvPr id="3" name="Subtitle 2"/>
          <p:cNvSpPr>
            <a:spLocks noGrp="1"/>
          </p:cNvSpPr>
          <p:nvPr>
            <p:ph type="subTitle" idx="1"/>
          </p:nvPr>
        </p:nvSpPr>
        <p:spPr>
          <a:xfrm>
            <a:off x="1089319" y="5896550"/>
            <a:ext cx="10058400" cy="1282707"/>
          </a:xfrm>
          <a:effectLst>
            <a:outerShdw blurRad="50800" dist="38100" dir="2700000" algn="tl" rotWithShape="0">
              <a:prstClr val="black">
                <a:alpha val="40000"/>
              </a:prstClr>
            </a:outerShdw>
          </a:effectLst>
        </p:spPr>
        <p:txBody>
          <a:bodyPr vert="horz" lIns="91440" tIns="45720" rIns="91440" bIns="45720" rtlCol="0" anchor="t">
            <a:normAutofit/>
          </a:bodyPr>
          <a:lstStyle/>
          <a:p>
            <a:r>
              <a:rPr lang="en-US">
                <a:solidFill>
                  <a:srgbClr val="FFFFFF"/>
                </a:solidFill>
                <a:cs typeface="Calibri"/>
              </a:rPr>
              <a:t>Thoughts and Prayers </a:t>
            </a:r>
          </a:p>
          <a:p>
            <a:r>
              <a:rPr lang="en-US">
                <a:solidFill>
                  <a:srgbClr val="FFFFFF"/>
                </a:solidFill>
                <a:cs typeface="Calibri"/>
              </a:rPr>
              <a:t>Monday 8th January – Friday 12th January</a:t>
            </a:r>
          </a:p>
        </p:txBody>
      </p:sp>
    </p:spTree>
    <p:extLst>
      <p:ext uri="{BB962C8B-B14F-4D97-AF65-F5344CB8AC3E}">
        <p14:creationId xmlns:p14="http://schemas.microsoft.com/office/powerpoint/2010/main" val="28897593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23</Slides>
  <Notes>0</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Searching</vt:lpstr>
      <vt:lpstr>PowerPoint Presentation</vt:lpstr>
      <vt:lpstr>PowerPoint Presentation</vt:lpstr>
      <vt:lpstr>Searching</vt:lpstr>
      <vt:lpstr>Welcome Back Everyone!</vt:lpstr>
      <vt:lpstr>It's a new year!</vt:lpstr>
      <vt:lpstr>PowerPoint Presentation</vt:lpstr>
      <vt:lpstr>PowerPoint Presentation</vt:lpstr>
      <vt:lpstr>Searching</vt:lpstr>
      <vt:lpstr>The theme this week is Searching</vt:lpstr>
      <vt:lpstr>Searching</vt:lpstr>
      <vt:lpstr>Let Us Pray</vt:lpstr>
      <vt:lpstr>Searching</vt:lpstr>
      <vt:lpstr>Can you search and find Wally on the next slide?</vt:lpstr>
      <vt:lpstr>PowerPoint Presentation</vt:lpstr>
      <vt:lpstr>Searching for answers</vt:lpstr>
      <vt:lpstr>Class Discussion</vt:lpstr>
      <vt:lpstr>Let Us Pray</vt:lpstr>
      <vt:lpstr>Searching</vt:lpstr>
      <vt:lpstr>The Scripture this week</vt:lpstr>
      <vt:lpstr>Arise and Shine</vt:lpstr>
      <vt:lpstr>Listen to the music and individually and in silence reflect on the following questions</vt:lpstr>
      <vt:lpstr>Let US Pray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3</cp:revision>
  <dcterms:created xsi:type="dcterms:W3CDTF">2023-12-08T10:36:28Z</dcterms:created>
  <dcterms:modified xsi:type="dcterms:W3CDTF">2024-01-11T13:31:59Z</dcterms:modified>
</cp:coreProperties>
</file>