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7"/>
  </p:notesMasterIdLst>
  <p:sldIdLst>
    <p:sldId id="502" r:id="rId2"/>
    <p:sldId id="500" r:id="rId3"/>
    <p:sldId id="343" r:id="rId4"/>
    <p:sldId id="345" r:id="rId5"/>
    <p:sldId id="346" r:id="rId6"/>
    <p:sldId id="464" r:id="rId7"/>
    <p:sldId id="349" r:id="rId8"/>
    <p:sldId id="364" r:id="rId9"/>
    <p:sldId id="452" r:id="rId10"/>
    <p:sldId id="453" r:id="rId11"/>
    <p:sldId id="454" r:id="rId12"/>
    <p:sldId id="409" r:id="rId13"/>
    <p:sldId id="455" r:id="rId14"/>
    <p:sldId id="372" r:id="rId15"/>
    <p:sldId id="481" r:id="rId16"/>
    <p:sldId id="403" r:id="rId17"/>
    <p:sldId id="377" r:id="rId18"/>
    <p:sldId id="423" r:id="rId19"/>
    <p:sldId id="424" r:id="rId20"/>
    <p:sldId id="425" r:id="rId21"/>
    <p:sldId id="426" r:id="rId22"/>
    <p:sldId id="480" r:id="rId23"/>
    <p:sldId id="428" r:id="rId24"/>
    <p:sldId id="466" r:id="rId25"/>
    <p:sldId id="467" r:id="rId26"/>
    <p:sldId id="468" r:id="rId27"/>
    <p:sldId id="471" r:id="rId28"/>
    <p:sldId id="498" r:id="rId29"/>
    <p:sldId id="475" r:id="rId30"/>
    <p:sldId id="334" r:id="rId31"/>
    <p:sldId id="335" r:id="rId32"/>
    <p:sldId id="336" r:id="rId33"/>
    <p:sldId id="337" r:id="rId34"/>
    <p:sldId id="435" r:id="rId35"/>
    <p:sldId id="313" r:id="rId36"/>
    <p:sldId id="316" r:id="rId37"/>
    <p:sldId id="476" r:id="rId38"/>
    <p:sldId id="494" r:id="rId39"/>
    <p:sldId id="321" r:id="rId40"/>
    <p:sldId id="469" r:id="rId41"/>
    <p:sldId id="325" r:id="rId42"/>
    <p:sldId id="328" r:id="rId43"/>
    <p:sldId id="472" r:id="rId44"/>
    <p:sldId id="473" r:id="rId45"/>
    <p:sldId id="478" r:id="rId46"/>
    <p:sldId id="496" r:id="rId47"/>
    <p:sldId id="436" r:id="rId48"/>
    <p:sldId id="437" r:id="rId49"/>
    <p:sldId id="438" r:id="rId50"/>
    <p:sldId id="439" r:id="rId51"/>
    <p:sldId id="440" r:id="rId52"/>
    <p:sldId id="441" r:id="rId53"/>
    <p:sldId id="442" r:id="rId54"/>
    <p:sldId id="443" r:id="rId55"/>
    <p:sldId id="444" r:id="rId56"/>
    <p:sldId id="445" r:id="rId57"/>
    <p:sldId id="446" r:id="rId58"/>
    <p:sldId id="447" r:id="rId59"/>
    <p:sldId id="448" r:id="rId60"/>
    <p:sldId id="449" r:id="rId61"/>
    <p:sldId id="450" r:id="rId62"/>
    <p:sldId id="451" r:id="rId63"/>
    <p:sldId id="483" r:id="rId64"/>
    <p:sldId id="501" r:id="rId65"/>
    <p:sldId id="497" r:id="rId66"/>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varScale="1">
        <p:scale>
          <a:sx n="81" d="100"/>
          <a:sy n="81" d="100"/>
        </p:scale>
        <p:origin x="3246" y="13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10/11/2023</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pPr>
              <a:defRPr/>
            </a:pPr>
            <a:fld id="{F66424CF-0722-4715-93B1-B21B3953A00E}" type="slidenum">
              <a:rPr lang="en-GB" smtClean="0"/>
              <a:pPr>
                <a:defRPr/>
              </a:pPr>
              <a:t>2</a:t>
            </a:fld>
            <a:endParaRPr lang="en-GB"/>
          </a:p>
        </p:txBody>
      </p:sp>
    </p:spTree>
    <p:extLst>
      <p:ext uri="{BB962C8B-B14F-4D97-AF65-F5344CB8AC3E}">
        <p14:creationId xmlns:p14="http://schemas.microsoft.com/office/powerpoint/2010/main" val="278653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pPr>
              <a:defRPr/>
            </a:pPr>
            <a:fld id="{F66424CF-0722-4715-93B1-B21B3953A00E}" type="slidenum">
              <a:rPr lang="en-GB" smtClean="0"/>
              <a:pPr>
                <a:defRPr/>
              </a:pPr>
              <a:t>47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8</a:t>
            </a:fld>
            <a:endParaRPr lang="en-GB"/>
          </a:p>
        </p:txBody>
      </p:sp>
      <p:sp>
        <p:nvSpPr>
          <p:cNvPr id="81923" name="Rectangle 2"/>
          <p:cNvSpPr>
            <a:spLocks noGrp="1" noRot="1" noChangeAspect="1" noChangeArrowheads="1" noTextEdit="1"/>
          </p:cNvSpPr>
          <p:nvPr>
            <p:ph type="sldImg"/>
          </p:nvPr>
        </p:nvSpPr>
        <p:spPr>
          <a:xfrm>
            <a:off x="2143125" y="685800"/>
            <a:ext cx="2571750" cy="3429000"/>
          </a:xfrm>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3CF102-8B9C-421A-A435-43CBE63D0E7A}" type="slidenum">
              <a:rPr lang="en-GB"/>
              <a:pPr/>
              <a:t>9</a:t>
            </a:fld>
            <a:endParaRPr lang="en-GB"/>
          </a:p>
        </p:txBody>
      </p:sp>
      <p:sp>
        <p:nvSpPr>
          <p:cNvPr id="35842" name="Rectangle 2"/>
          <p:cNvSpPr>
            <a:spLocks noGrp="1" noRot="1" noChangeAspect="1" noChangeArrowheads="1" noTextEdit="1"/>
          </p:cNvSpPr>
          <p:nvPr>
            <p:ph type="sldImg"/>
          </p:nvPr>
        </p:nvSpPr>
        <p:spPr>
          <a:xfrm>
            <a:off x="2143125" y="685800"/>
            <a:ext cx="2571750" cy="3429000"/>
          </a:xfrm>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11</a:t>
            </a:fld>
            <a:endParaRPr lang="en-GB"/>
          </a:p>
        </p:txBody>
      </p:sp>
      <p:sp>
        <p:nvSpPr>
          <p:cNvPr id="82947" name="Rectangle 2"/>
          <p:cNvSpPr>
            <a:spLocks noGrp="1" noRot="1" noChangeAspect="1" noChangeArrowheads="1" noTextEdit="1"/>
          </p:cNvSpPr>
          <p:nvPr>
            <p:ph type="sldImg"/>
          </p:nvPr>
        </p:nvSpPr>
        <p:spPr>
          <a:xfrm>
            <a:off x="2143125" y="685800"/>
            <a:ext cx="2571750" cy="3429000"/>
          </a:xfrm>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10B989-69FC-4AB5-84C6-C7AB6C67AC1C}" type="slidenum">
              <a:rPr lang="en-GB" smtClean="0"/>
              <a:pPr eaLnBrk="1" hangingPunct="1"/>
              <a:t>13</a:t>
            </a:fld>
            <a:endParaRPr lang="en-GB"/>
          </a:p>
        </p:txBody>
      </p:sp>
      <p:sp>
        <p:nvSpPr>
          <p:cNvPr id="97283" name="Rectangle 2"/>
          <p:cNvSpPr>
            <a:spLocks noGrp="1" noRot="1" noChangeAspect="1" noChangeArrowheads="1" noTextEdit="1"/>
          </p:cNvSpPr>
          <p:nvPr>
            <p:ph type="sldImg"/>
          </p:nvPr>
        </p:nvSpPr>
        <p:spPr>
          <a:xfrm>
            <a:off x="2143125" y="685800"/>
            <a:ext cx="2571750" cy="3429000"/>
          </a:xfrm>
          <a:ln/>
        </p:spPr>
      </p:sp>
      <p:sp>
        <p:nvSpPr>
          <p:cNvPr id="9728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14</a:t>
            </a:fld>
            <a:endParaRPr lang="en-GB"/>
          </a:p>
        </p:txBody>
      </p:sp>
      <p:sp>
        <p:nvSpPr>
          <p:cNvPr id="98307" name="Rectangle 2"/>
          <p:cNvSpPr>
            <a:spLocks noGrp="1" noRot="1" noChangeAspect="1" noChangeArrowheads="1" noTextEdit="1"/>
          </p:cNvSpPr>
          <p:nvPr>
            <p:ph type="sldImg"/>
          </p:nvPr>
        </p:nvSpPr>
        <p:spPr>
          <a:xfrm>
            <a:off x="2143125" y="685800"/>
            <a:ext cx="2571750" cy="3429000"/>
          </a:xfrm>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15</a:t>
            </a:fld>
            <a:endParaRPr lang="en-GB"/>
          </a:p>
        </p:txBody>
      </p:sp>
      <p:sp>
        <p:nvSpPr>
          <p:cNvPr id="103427" name="Rectangle 2"/>
          <p:cNvSpPr>
            <a:spLocks noGrp="1" noRot="1" noChangeAspect="1" noChangeArrowheads="1" noTextEdit="1"/>
          </p:cNvSpPr>
          <p:nvPr>
            <p:ph type="sldImg"/>
          </p:nvPr>
        </p:nvSpPr>
        <p:spPr>
          <a:xfrm>
            <a:off x="2143125" y="685800"/>
            <a:ext cx="2571750" cy="3429000"/>
          </a:xfrm>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26</a:t>
            </a:fld>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a:t>Reminder</a:t>
            </a:r>
            <a:r>
              <a:rPr lang="en-GB" baseline="0" dirty="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40</a:t>
            </a:fld>
            <a:endParaRPr lang="fr-FR"/>
          </a:p>
        </p:txBody>
      </p:sp>
    </p:spTree>
    <p:extLst>
      <p:ext uri="{BB962C8B-B14F-4D97-AF65-F5344CB8AC3E}">
        <p14:creationId xmlns:p14="http://schemas.microsoft.com/office/powerpoint/2010/main" val="283145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3"/>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D523516-153B-4C7E-A85E-0AECFEADE108}"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511D45F-BE83-4A6F-9250-062EE04724C1}"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9"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A2D431A-EF7A-473E-86E5-BC22A7E3853E}"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A8CD384-2100-4056-AA4F-2F656C59224A}"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24"/>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0FC97E-FAAB-40D6-A0CE-8F665365708C}"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7"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2"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A5729E2-8F33-4825-B98D-1EA3F9199958}" type="datetime1">
              <a:rPr lang="en-US" smtClean="0"/>
              <a:pPr>
                <a:defRPr/>
              </a:pPr>
              <a:t>11/10/2023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73"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3"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1184DD4-7CCD-4396-A4A2-07CFAC4D3C68}" type="datetime1">
              <a:rPr lang="en-US" smtClean="0"/>
              <a:pPr>
                <a:defRPr/>
              </a:pPr>
              <a:t>11/10/2023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18B2CEE-6F20-4F5A-AC26-B1AD9CC534D9}" type="datetime1">
              <a:rPr lang="en-US" smtClean="0"/>
              <a:pPr>
                <a:defRPr/>
              </a:pPr>
              <a:t>11/10/2023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DB41F5-EB9C-486A-9B11-1680F7352B92}" type="datetime1">
              <a:rPr lang="en-US" smtClean="0"/>
              <a:pPr>
                <a:defRPr/>
              </a:pPr>
              <a:t>11/10/2023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4"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91" y="364073"/>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4" y="1913473"/>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83E8C59-3FDB-4DB9-8CD0-669877A28D9A}" type="datetime1">
              <a:rPr lang="en-US" smtClean="0"/>
              <a:pPr>
                <a:defRPr/>
              </a:pPr>
              <a:t>11/10/2023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02246A-8B03-4963-A189-340F341E766A}" type="datetime1">
              <a:rPr lang="en-US" smtClean="0"/>
              <a:pPr>
                <a:defRPr/>
              </a:pPr>
              <a:t>11/10/2023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9"/>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6DCFE9A-2E44-499C-B977-38C29C897A40}" type="datetime1">
              <a:rPr lang="en-US" smtClean="0"/>
              <a:pPr>
                <a:defRPr/>
              </a:pPr>
              <a:t>11/10/2023</a:t>
            </a:fld>
            <a:endParaRPr lang="en-GB"/>
          </a:p>
        </p:txBody>
      </p:sp>
      <p:sp>
        <p:nvSpPr>
          <p:cNvPr id="5" name="Footer Placeholder 4"/>
          <p:cNvSpPr>
            <a:spLocks noGrp="1"/>
          </p:cNvSpPr>
          <p:nvPr>
            <p:ph type="ftr" sz="quarter" idx="3"/>
          </p:nvPr>
        </p:nvSpPr>
        <p:spPr>
          <a:xfrm>
            <a:off x="2343150" y="8475669"/>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9"/>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bc.co.uk/bitesize/guides/zr742sg/revision/1" TargetMode="External"/><Relationship Id="rId7" Type="http://schemas.openxmlformats.org/officeDocument/2006/relationships/hyperlink" Target="https://www.bbc.co.uk/bitesize/guides/znmwhbk/revision/1" TargetMode="External"/><Relationship Id="rId2" Type="http://schemas.openxmlformats.org/officeDocument/2006/relationships/hyperlink" Target="https://languagesonline.org.uk/Spanish/Immediate_Future/Index.htm#gsc.tab=0" TargetMode="External"/><Relationship Id="rId1" Type="http://schemas.openxmlformats.org/officeDocument/2006/relationships/slideLayout" Target="../slideLayouts/slideLayout1.xml"/><Relationship Id="rId6" Type="http://schemas.openxmlformats.org/officeDocument/2006/relationships/hyperlink" Target="https://www.bbc.co.uk/bitesize/guides/z7kgjhv/revision/1" TargetMode="External"/><Relationship Id="rId5" Type="http://schemas.openxmlformats.org/officeDocument/2006/relationships/hyperlink" Target="https://languagesonline.org.uk/Spanish/preterite/index.htm#gsc.tab=0" TargetMode="External"/><Relationship Id="rId4" Type="http://schemas.openxmlformats.org/officeDocument/2006/relationships/hyperlink" Target="https://languagesonline.org.uk/Spanish/Presente/index.htm#gsc.tab=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1BB6-5443-F08F-4459-22779DE2F068}"/>
              </a:ext>
            </a:extLst>
          </p:cNvPr>
          <p:cNvSpPr>
            <a:spLocks noGrp="1"/>
          </p:cNvSpPr>
          <p:nvPr>
            <p:ph type="ctrTitle"/>
          </p:nvPr>
        </p:nvSpPr>
        <p:spPr>
          <a:xfrm>
            <a:off x="514350" y="87745"/>
            <a:ext cx="5829300" cy="513945"/>
          </a:xfrm>
        </p:spPr>
        <p:txBody>
          <a:bodyPr/>
          <a:lstStyle/>
          <a:p>
            <a:r>
              <a:rPr lang="en-GB" dirty="0">
                <a:solidFill>
                  <a:srgbClr val="FF0000"/>
                </a:solidFill>
              </a:rPr>
              <a:t>Resources</a:t>
            </a:r>
          </a:p>
        </p:txBody>
      </p:sp>
      <p:sp>
        <p:nvSpPr>
          <p:cNvPr id="3" name="Subtitle 2">
            <a:extLst>
              <a:ext uri="{FF2B5EF4-FFF2-40B4-BE49-F238E27FC236}">
                <a16:creationId xmlns:a16="http://schemas.microsoft.com/office/drawing/2014/main" id="{FE39C410-BE17-B638-E4F3-21A67F4BBC36}"/>
              </a:ext>
            </a:extLst>
          </p:cNvPr>
          <p:cNvSpPr>
            <a:spLocks noGrp="1"/>
          </p:cNvSpPr>
          <p:nvPr>
            <p:ph type="subTitle" idx="1"/>
          </p:nvPr>
        </p:nvSpPr>
        <p:spPr>
          <a:xfrm>
            <a:off x="109378" y="765465"/>
            <a:ext cx="6639243" cy="8290790"/>
          </a:xfrm>
        </p:spPr>
        <p:txBody>
          <a:bodyPr/>
          <a:lstStyle/>
          <a:p>
            <a:pPr algn="l"/>
            <a:r>
              <a:rPr lang="en-GB" sz="1800" b="1" dirty="0">
                <a:solidFill>
                  <a:schemeClr val="tx1"/>
                </a:solidFill>
              </a:rPr>
              <a:t>1. </a:t>
            </a:r>
            <a:r>
              <a:rPr lang="en-GB" sz="1800" dirty="0">
                <a:solidFill>
                  <a:schemeClr val="tx1"/>
                </a:solidFill>
              </a:rPr>
              <a:t>Using and understand the Present tense = page 7 - 10</a:t>
            </a:r>
          </a:p>
          <a:p>
            <a:pPr algn="l"/>
            <a:r>
              <a:rPr lang="en-GB" sz="1800" b="1" dirty="0">
                <a:solidFill>
                  <a:schemeClr val="tx1"/>
                </a:solidFill>
              </a:rPr>
              <a:t>2. </a:t>
            </a:r>
            <a:r>
              <a:rPr lang="en-GB" sz="1800" dirty="0">
                <a:solidFill>
                  <a:schemeClr val="tx1"/>
                </a:solidFill>
              </a:rPr>
              <a:t>Using and understand the Preterit tense = page 12 - 13</a:t>
            </a:r>
          </a:p>
          <a:p>
            <a:pPr algn="l"/>
            <a:r>
              <a:rPr lang="en-GB" sz="1800" b="1" dirty="0">
                <a:solidFill>
                  <a:schemeClr val="tx1"/>
                </a:solidFill>
              </a:rPr>
              <a:t>3. </a:t>
            </a:r>
            <a:r>
              <a:rPr lang="en-GB" sz="1800" dirty="0">
                <a:solidFill>
                  <a:schemeClr val="tx1"/>
                </a:solidFill>
              </a:rPr>
              <a:t>Using and understand the Near Future tense = page 15</a:t>
            </a:r>
          </a:p>
          <a:p>
            <a:pPr algn="l"/>
            <a:r>
              <a:rPr lang="en-GB" sz="1800" dirty="0">
                <a:solidFill>
                  <a:schemeClr val="tx1"/>
                </a:solidFill>
                <a:hlinkClick r:id="rId2">
                  <a:extLst>
                    <a:ext uri="{A12FA001-AC4F-418D-AE19-62706E023703}">
                      <ahyp:hlinkClr xmlns:ahyp="http://schemas.microsoft.com/office/drawing/2018/hyperlinkcolor" val="tx"/>
                    </a:ext>
                  </a:extLst>
                </a:hlinkClick>
              </a:rPr>
              <a:t>https://languagesonline.org.uk/Spanish/Immediate_Future/Index.htm#gsc.tab=0</a:t>
            </a:r>
            <a:r>
              <a:rPr lang="en-GB" sz="1800" dirty="0">
                <a:solidFill>
                  <a:schemeClr val="tx1"/>
                </a:solidFill>
              </a:rPr>
              <a:t> </a:t>
            </a:r>
          </a:p>
          <a:p>
            <a:pPr algn="l"/>
            <a:r>
              <a:rPr lang="en-GB" sz="1800" b="1" dirty="0">
                <a:solidFill>
                  <a:schemeClr val="tx1"/>
                </a:solidFill>
              </a:rPr>
              <a:t>4. </a:t>
            </a:r>
            <a:r>
              <a:rPr lang="en-GB" sz="1800" dirty="0">
                <a:solidFill>
                  <a:schemeClr val="tx1"/>
                </a:solidFill>
              </a:rPr>
              <a:t>Understanding the comparative and how to use them = </a:t>
            </a:r>
            <a:r>
              <a:rPr lang="en-GB" sz="1800" dirty="0">
                <a:solidFill>
                  <a:schemeClr val="tx1"/>
                </a:solidFill>
                <a:hlinkClick r:id="rId3">
                  <a:extLst>
                    <a:ext uri="{A12FA001-AC4F-418D-AE19-62706E023703}">
                      <ahyp:hlinkClr xmlns:ahyp="http://schemas.microsoft.com/office/drawing/2018/hyperlinkcolor" val="tx"/>
                    </a:ext>
                  </a:extLst>
                </a:hlinkClick>
              </a:rPr>
              <a:t>https://www.bbc.co.uk/bitesize/guides/zr742sg/revision/1</a:t>
            </a:r>
            <a:r>
              <a:rPr lang="en-GB" sz="1800" dirty="0">
                <a:solidFill>
                  <a:schemeClr val="tx1"/>
                </a:solidFill>
              </a:rPr>
              <a:t>  </a:t>
            </a:r>
          </a:p>
          <a:p>
            <a:pPr algn="l"/>
            <a:r>
              <a:rPr lang="en-GB" sz="1800" b="1" dirty="0">
                <a:solidFill>
                  <a:schemeClr val="tx1"/>
                </a:solidFill>
              </a:rPr>
              <a:t>5.</a:t>
            </a:r>
            <a:r>
              <a:rPr lang="en-GB" sz="1800" dirty="0">
                <a:solidFill>
                  <a:schemeClr val="tx1"/>
                </a:solidFill>
              </a:rPr>
              <a:t> Identifying the difference between tenses = </a:t>
            </a:r>
            <a:r>
              <a:rPr lang="en-GB" sz="1800" dirty="0">
                <a:solidFill>
                  <a:schemeClr val="tx1"/>
                </a:solidFill>
                <a:hlinkClick r:id="rId4">
                  <a:extLst>
                    <a:ext uri="{A12FA001-AC4F-418D-AE19-62706E023703}">
                      <ahyp:hlinkClr xmlns:ahyp="http://schemas.microsoft.com/office/drawing/2018/hyperlinkcolor" val="tx"/>
                    </a:ext>
                  </a:extLst>
                </a:hlinkClick>
              </a:rPr>
              <a:t>https://languagesonline.org.uk/Spanish/Presente/index.htm#gsc.tab=0</a:t>
            </a:r>
            <a:r>
              <a:rPr lang="en-GB" sz="1800" dirty="0">
                <a:solidFill>
                  <a:schemeClr val="tx1"/>
                </a:solidFill>
              </a:rPr>
              <a:t>  </a:t>
            </a:r>
          </a:p>
          <a:p>
            <a:pPr algn="l"/>
            <a:r>
              <a:rPr lang="en-GB" sz="1800" dirty="0">
                <a:solidFill>
                  <a:schemeClr val="tx1"/>
                </a:solidFill>
                <a:hlinkClick r:id="rId2"/>
              </a:rPr>
              <a:t>https://languagesonline.org.uk/Spanish/Immediate_Future/Index.htm#gsc.tab=0</a:t>
            </a:r>
            <a:r>
              <a:rPr lang="en-GB" sz="1800" dirty="0">
                <a:solidFill>
                  <a:schemeClr val="tx1"/>
                </a:solidFill>
              </a:rPr>
              <a:t> </a:t>
            </a:r>
          </a:p>
          <a:p>
            <a:pPr algn="l"/>
            <a:r>
              <a:rPr lang="en-GB" sz="1800" dirty="0">
                <a:solidFill>
                  <a:schemeClr val="tx1"/>
                </a:solidFill>
                <a:hlinkClick r:id="rId5"/>
              </a:rPr>
              <a:t>https://languagesonline.org.uk/Spanish/preterite/index.htm#gsc.tab=0</a:t>
            </a:r>
            <a:r>
              <a:rPr lang="en-GB" sz="1800" dirty="0">
                <a:solidFill>
                  <a:schemeClr val="tx1"/>
                </a:solidFill>
              </a:rPr>
              <a:t> </a:t>
            </a:r>
          </a:p>
          <a:p>
            <a:pPr algn="l"/>
            <a:r>
              <a:rPr lang="en-GB" sz="1800" dirty="0">
                <a:solidFill>
                  <a:schemeClr val="tx1"/>
                </a:solidFill>
                <a:hlinkClick r:id="rId6"/>
              </a:rPr>
              <a:t>https://www.bbc.co.uk/bitesize/guides/z7kgjhv/revision/1</a:t>
            </a:r>
            <a:r>
              <a:rPr lang="en-GB" sz="1800" dirty="0">
                <a:solidFill>
                  <a:schemeClr val="tx1"/>
                </a:solidFill>
              </a:rPr>
              <a:t> </a:t>
            </a:r>
          </a:p>
          <a:p>
            <a:pPr algn="l"/>
            <a:r>
              <a:rPr lang="en-GB" sz="1800" dirty="0">
                <a:solidFill>
                  <a:schemeClr val="tx1"/>
                </a:solidFill>
                <a:hlinkClick r:id="rId7"/>
              </a:rPr>
              <a:t>https://www.bbc.co.uk/bitesize/guides/znmwhbk/revision/1</a:t>
            </a:r>
            <a:r>
              <a:rPr lang="en-GB" sz="1800" dirty="0">
                <a:solidFill>
                  <a:schemeClr val="tx1"/>
                </a:solidFill>
              </a:rPr>
              <a:t> </a:t>
            </a:r>
          </a:p>
          <a:p>
            <a:pPr algn="l"/>
            <a:r>
              <a:rPr lang="en-GB" sz="1800" b="1" dirty="0">
                <a:solidFill>
                  <a:schemeClr val="tx1"/>
                </a:solidFill>
              </a:rPr>
              <a:t>6. </a:t>
            </a:r>
            <a:r>
              <a:rPr lang="en-US" sz="1800" b="0" i="0" dirty="0">
                <a:solidFill>
                  <a:srgbClr val="000000"/>
                </a:solidFill>
                <a:effectLst/>
              </a:rPr>
              <a:t>Using a varied range of vocabulary in written tasks = pages 46-51</a:t>
            </a:r>
          </a:p>
          <a:p>
            <a:pPr algn="l"/>
            <a:r>
              <a:rPr lang="en-US" sz="1800" b="1" dirty="0">
                <a:solidFill>
                  <a:srgbClr val="000000"/>
                </a:solidFill>
              </a:rPr>
              <a:t>7. </a:t>
            </a:r>
            <a:r>
              <a:rPr lang="en-GB" sz="1800" b="0" i="0" dirty="0">
                <a:solidFill>
                  <a:srgbClr val="000000"/>
                </a:solidFill>
                <a:effectLst/>
              </a:rPr>
              <a:t>Checking a 90-word written work for accuracy and grammatical errors </a:t>
            </a:r>
            <a:r>
              <a:rPr lang="en-US" sz="1800" dirty="0">
                <a:solidFill>
                  <a:srgbClr val="000000"/>
                </a:solidFill>
              </a:rPr>
              <a:t> = page 38</a:t>
            </a:r>
          </a:p>
          <a:p>
            <a:pPr algn="l"/>
            <a:r>
              <a:rPr lang="en-US" sz="1800" b="1" dirty="0">
                <a:solidFill>
                  <a:srgbClr val="000000"/>
                </a:solidFill>
              </a:rPr>
              <a:t>8. </a:t>
            </a:r>
            <a:r>
              <a:rPr lang="en-GB" sz="1800" b="0" i="0" dirty="0">
                <a:solidFill>
                  <a:srgbClr val="000000"/>
                </a:solidFill>
                <a:effectLst/>
              </a:rPr>
              <a:t>Spelling of commonly used key words and vocabulary from KS3 to now </a:t>
            </a:r>
            <a:r>
              <a:rPr lang="en-US" sz="1800" b="0" i="0" dirty="0">
                <a:solidFill>
                  <a:srgbClr val="000000"/>
                </a:solidFill>
                <a:effectLst/>
              </a:rPr>
              <a:t> = pages 46 – 51 </a:t>
            </a:r>
          </a:p>
          <a:p>
            <a:pPr algn="l"/>
            <a:r>
              <a:rPr lang="en-US" sz="1800" b="1" dirty="0">
                <a:solidFill>
                  <a:srgbClr val="000000"/>
                </a:solidFill>
              </a:rPr>
              <a:t>9. </a:t>
            </a:r>
            <a:r>
              <a:rPr lang="en-GB" sz="1800" b="0" i="0" dirty="0">
                <a:solidFill>
                  <a:srgbClr val="000000"/>
                </a:solidFill>
                <a:effectLst/>
              </a:rPr>
              <a:t>Learning key vocabulary from Theme 3 successfully </a:t>
            </a:r>
            <a:r>
              <a:rPr lang="en-US" sz="1800" dirty="0">
                <a:solidFill>
                  <a:srgbClr val="000000"/>
                </a:solidFill>
              </a:rPr>
              <a:t>= pages 58-61 </a:t>
            </a:r>
          </a:p>
          <a:p>
            <a:pPr algn="l"/>
            <a:r>
              <a:rPr lang="en-US" sz="1800" b="1" dirty="0">
                <a:solidFill>
                  <a:srgbClr val="000000"/>
                </a:solidFill>
              </a:rPr>
              <a:t>10. </a:t>
            </a:r>
            <a:r>
              <a:rPr lang="en-GB" sz="1800" b="0" i="0" dirty="0">
                <a:solidFill>
                  <a:srgbClr val="000000"/>
                </a:solidFill>
                <a:effectLst/>
              </a:rPr>
              <a:t>Revising content of lessons as part of homework to prepare for speaking / writing tasks  </a:t>
            </a:r>
            <a:r>
              <a:rPr lang="en-US" sz="1800" b="0" i="0" dirty="0">
                <a:solidFill>
                  <a:srgbClr val="000000"/>
                </a:solidFill>
                <a:effectLst/>
              </a:rPr>
              <a:t> = Resources on Teams </a:t>
            </a:r>
            <a:r>
              <a:rPr lang="en-US" sz="1800" dirty="0">
                <a:solidFill>
                  <a:srgbClr val="000000"/>
                </a:solidFill>
              </a:rPr>
              <a:t>tile </a:t>
            </a:r>
            <a:r>
              <a:rPr lang="en-US" sz="1800" b="0" i="0" dirty="0">
                <a:solidFill>
                  <a:srgbClr val="000000"/>
                </a:solidFill>
                <a:effectLst/>
              </a:rPr>
              <a:t> </a:t>
            </a:r>
            <a:endParaRPr lang="en-GB" sz="1800" dirty="0">
              <a:solidFill>
                <a:schemeClr val="tx1"/>
              </a:solidFill>
            </a:endParaRPr>
          </a:p>
          <a:p>
            <a:pPr algn="l"/>
            <a:endParaRPr lang="en-GB" sz="1800" dirty="0">
              <a:solidFill>
                <a:schemeClr val="tx1"/>
              </a:solidFill>
            </a:endParaRPr>
          </a:p>
          <a:p>
            <a:endParaRPr lang="en-GB" dirty="0"/>
          </a:p>
        </p:txBody>
      </p:sp>
    </p:spTree>
    <p:extLst>
      <p:ext uri="{BB962C8B-B14F-4D97-AF65-F5344CB8AC3E}">
        <p14:creationId xmlns:p14="http://schemas.microsoft.com/office/powerpoint/2010/main" val="28942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260650" y="395536"/>
            <a:ext cx="6336704"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16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16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err="1">
                <a:latin typeface="Calibri" pitchFamily="34" charset="0"/>
                <a:cs typeface="Calibri" pitchFamily="34" charset="0"/>
              </a:rPr>
              <a:t>Levantarse</a:t>
            </a:r>
            <a:r>
              <a:rPr lang="en-GB" sz="2000" b="1" dirty="0">
                <a:latin typeface="Calibri" pitchFamily="34" charset="0"/>
                <a:cs typeface="Calibri" pitchFamily="34" charset="0"/>
              </a:rPr>
              <a:t>-To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AR verb, it takes the AR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a:t>
            </a:r>
            <a:r>
              <a:rPr lang="en-GB" sz="2000" dirty="0" err="1">
                <a:latin typeface="Calibri" pitchFamily="34" charset="0"/>
                <a:ea typeface="Times New Roman" pitchFamily="18" charset="0"/>
                <a:cs typeface="Calibri" pitchFamily="34" charset="0"/>
              </a:rPr>
              <a:t>nos</a:t>
            </a:r>
            <a:r>
              <a:rPr lang="en-GB" sz="2000" dirty="0">
                <a:latin typeface="Calibri" pitchFamily="34" charset="0"/>
                <a:ea typeface="Times New Roman" pitchFamily="18" charset="0"/>
                <a:cs typeface="Calibri" pitchFamily="34" charset="0"/>
              </a:rPr>
              <a:t>, </a:t>
            </a:r>
            <a:r>
              <a:rPr lang="en-GB" sz="2000" dirty="0" err="1">
                <a:latin typeface="Calibri" pitchFamily="34" charset="0"/>
                <a:ea typeface="Times New Roman" pitchFamily="18" charset="0"/>
                <a:cs typeface="Calibri" pitchFamily="34" charset="0"/>
              </a:rPr>
              <a:t>os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00110"/>
          </a:xfrm>
          <a:prstGeom prst="rect">
            <a:avLst/>
          </a:prstGeom>
        </p:spPr>
        <p:txBody>
          <a:bodyPr wrap="square">
            <a:spAutoFit/>
          </a:bodyPr>
          <a:lstStyle/>
          <a:p>
            <a:pPr lvl="0" algn="ctr"/>
            <a:r>
              <a:rPr lang="en-GB" sz="2000" b="1" dirty="0">
                <a:latin typeface="Calibri" pitchFamily="34" charset="0"/>
                <a:ea typeface="Times New Roman" pitchFamily="18" charset="0"/>
                <a:cs typeface="Calibri" pitchFamily="34" charset="0"/>
              </a:rPr>
              <a:t>REFLEXIVE VERBS IN THE PRESENT TENSE</a:t>
            </a:r>
            <a:endParaRPr lang="en-GB" sz="2000" dirty="0">
              <a:latin typeface="Arial" pitchFamily="34" charset="0"/>
              <a:cs typeface="Arial" pitchFamily="34" charset="0"/>
            </a:endParaRPr>
          </a:p>
        </p:txBody>
      </p:sp>
      <p:graphicFrame>
        <p:nvGraphicFramePr>
          <p:cNvPr id="5" name="Table 4"/>
          <p:cNvGraphicFramePr>
            <a:graphicFrameLocks noGrp="1"/>
          </p:cNvGraphicFramePr>
          <p:nvPr/>
        </p:nvGraphicFramePr>
        <p:xfrm>
          <a:off x="332656" y="3347864"/>
          <a:ext cx="6120680" cy="2133600"/>
        </p:xfrm>
        <a:graphic>
          <a:graphicData uri="http://schemas.openxmlformats.org/drawingml/2006/table">
            <a:tbl>
              <a:tblPr/>
              <a:tblGrid>
                <a:gridCol w="2338614">
                  <a:extLst>
                    <a:ext uri="{9D8B030D-6E8A-4147-A177-3AD203B41FA5}">
                      <a16:colId xmlns:a16="http://schemas.microsoft.com/office/drawing/2014/main" val="20000"/>
                    </a:ext>
                  </a:extLst>
                </a:gridCol>
                <a:gridCol w="3782066">
                  <a:extLst>
                    <a:ext uri="{9D8B030D-6E8A-4147-A177-3AD203B41FA5}">
                      <a16:colId xmlns:a16="http://schemas.microsoft.com/office/drawing/2014/main" val="20001"/>
                    </a:ext>
                  </a:extLst>
                </a:gridCol>
              </a:tblGrid>
              <a:tr h="304800">
                <a:tc>
                  <a:txBody>
                    <a:bodyPr/>
                    <a:lstStyle/>
                    <a:p>
                      <a:pPr>
                        <a:spcAft>
                          <a:spcPts val="0"/>
                        </a:spcAft>
                      </a:pPr>
                      <a:r>
                        <a:rPr lang="en-GB" sz="2000" b="1" dirty="0">
                          <a:latin typeface="Calibri"/>
                          <a:ea typeface="Times New Roman"/>
                        </a:rPr>
                        <a:t>LEVANTARSE</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4800">
                <a:tc>
                  <a:txBody>
                    <a:bodyPr/>
                    <a:lstStyle/>
                    <a:p>
                      <a:pPr>
                        <a:spcAft>
                          <a:spcPts val="0"/>
                        </a:spcAft>
                      </a:pPr>
                      <a:r>
                        <a:rPr lang="en-GB" sz="2000" b="1" dirty="0">
                          <a:latin typeface="Calibri"/>
                          <a:ea typeface="Times New Roman"/>
                        </a:rPr>
                        <a:t>Me </a:t>
                      </a:r>
                      <a:r>
                        <a:rPr lang="en-GB" sz="2000" b="1" dirty="0" err="1">
                          <a:latin typeface="Calibri"/>
                          <a:ea typeface="Times New Roman"/>
                        </a:rPr>
                        <a:t>levanto</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4800">
                <a:tc>
                  <a:txBody>
                    <a:bodyPr/>
                    <a:lstStyle/>
                    <a:p>
                      <a:pPr>
                        <a:spcAft>
                          <a:spcPts val="0"/>
                        </a:spcAft>
                      </a:pPr>
                      <a:r>
                        <a:rPr lang="en-GB" sz="2000" b="1" dirty="0">
                          <a:latin typeface="Calibri"/>
                          <a:ea typeface="Times New Roman"/>
                        </a:rPr>
                        <a:t>Te </a:t>
                      </a:r>
                      <a:r>
                        <a:rPr lang="en-GB" sz="2000" b="1" dirty="0" err="1">
                          <a:latin typeface="Calibri"/>
                          <a:ea typeface="Times New Roman"/>
                        </a:rPr>
                        <a:t>levantas</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800">
                <a:tc>
                  <a:txBody>
                    <a:bodyPr/>
                    <a:lstStyle/>
                    <a:p>
                      <a:pPr>
                        <a:spcAft>
                          <a:spcPts val="0"/>
                        </a:spcAft>
                      </a:pPr>
                      <a:r>
                        <a:rPr lang="en-GB" sz="2000" b="1" dirty="0">
                          <a:latin typeface="Calibri"/>
                          <a:ea typeface="Times New Roman"/>
                        </a:rPr>
                        <a:t>Se </a:t>
                      </a:r>
                      <a:r>
                        <a:rPr lang="en-GB" sz="2000" b="1" dirty="0" err="1">
                          <a:latin typeface="Calibri"/>
                          <a:ea typeface="Times New Roman"/>
                        </a:rPr>
                        <a:t>levanta</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she</a:t>
                      </a:r>
                      <a:r>
                        <a:rPr lang="en-GB" sz="2000" b="1" baseline="0" dirty="0">
                          <a:latin typeface="Calibri"/>
                          <a:ea typeface="Times New Roman"/>
                        </a:rPr>
                        <a:t> gets up,</a:t>
                      </a:r>
                      <a:r>
                        <a:rPr lang="en-GB" sz="2000" b="1" dirty="0">
                          <a:latin typeface="Calibri"/>
                          <a:ea typeface="Times New Roman"/>
                        </a:rPr>
                        <a:t> 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4800">
                <a:tc>
                  <a:txBody>
                    <a:bodyPr/>
                    <a:lstStyle/>
                    <a:p>
                      <a:pPr>
                        <a:spcAft>
                          <a:spcPts val="0"/>
                        </a:spcAft>
                      </a:pPr>
                      <a:r>
                        <a:rPr lang="en-GB" sz="2000" b="1" dirty="0" err="1">
                          <a:latin typeface="Calibri"/>
                          <a:ea typeface="Times New Roman"/>
                        </a:rPr>
                        <a:t>Nos</a:t>
                      </a:r>
                      <a:r>
                        <a:rPr lang="en-GB" sz="2000" b="1" dirty="0">
                          <a:latin typeface="Calibri"/>
                          <a:ea typeface="Times New Roman"/>
                        </a:rPr>
                        <a:t> </a:t>
                      </a:r>
                      <a:r>
                        <a:rPr lang="en-GB" sz="2000" b="1" dirty="0" err="1">
                          <a:latin typeface="Calibri"/>
                          <a:ea typeface="Times New Roman"/>
                        </a:rPr>
                        <a:t>levantamos</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4800">
                <a:tc>
                  <a:txBody>
                    <a:bodyPr/>
                    <a:lstStyle/>
                    <a:p>
                      <a:pPr>
                        <a:spcAft>
                          <a:spcPts val="0"/>
                        </a:spcAft>
                      </a:pPr>
                      <a:r>
                        <a:rPr lang="en-GB" sz="2000" b="1" dirty="0">
                          <a:latin typeface="Calibri"/>
                          <a:ea typeface="Times New Roman"/>
                        </a:rPr>
                        <a:t>Os </a:t>
                      </a:r>
                      <a:r>
                        <a:rPr lang="en-GB" sz="2000" b="1" dirty="0" err="1">
                          <a:latin typeface="Calibri"/>
                          <a:ea typeface="Times New Roman"/>
                        </a:rPr>
                        <a:t>levantáis</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4800">
                <a:tc>
                  <a:txBody>
                    <a:bodyPr/>
                    <a:lstStyle/>
                    <a:p>
                      <a:pPr>
                        <a:spcAft>
                          <a:spcPts val="0"/>
                        </a:spcAft>
                      </a:pPr>
                      <a:r>
                        <a:rPr lang="en-GB" sz="2000" b="1">
                          <a:latin typeface="Calibri"/>
                          <a:ea typeface="Times New Roman"/>
                        </a:rPr>
                        <a:t>Se levantan</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4" y="5652120"/>
            <a:ext cx="6480719" cy="2523768"/>
          </a:xfrm>
          <a:prstGeom prst="rect">
            <a:avLst/>
          </a:prstGeom>
          <a:noFill/>
          <a:ln>
            <a:solidFill>
              <a:schemeClr val="tx1"/>
            </a:solidFill>
          </a:ln>
        </p:spPr>
        <p:txBody>
          <a:bodyPr wrap="square" rtlCol="0">
            <a:spAutoFit/>
          </a:bodyPr>
          <a:lstStyle/>
          <a:p>
            <a:r>
              <a:rPr lang="es-ES_tradnl" sz="2000" b="1" dirty="0" err="1">
                <a:latin typeface="Calibri" pitchFamily="34" charset="0"/>
                <a:cs typeface="Calibri" pitchFamily="34" charset="0"/>
              </a:rPr>
              <a:t>Some</a:t>
            </a:r>
            <a:r>
              <a:rPr lang="es-ES_tradnl" sz="2000" b="1" dirty="0">
                <a:latin typeface="Calibri" pitchFamily="34" charset="0"/>
                <a:cs typeface="Calibri" pitchFamily="34" charset="0"/>
              </a:rPr>
              <a:t> </a:t>
            </a:r>
            <a:r>
              <a:rPr lang="es-ES_tradnl" sz="2000" b="1" dirty="0" err="1">
                <a:latin typeface="Calibri" pitchFamily="34" charset="0"/>
                <a:cs typeface="Calibri" pitchFamily="34" charset="0"/>
              </a:rPr>
              <a:t>common</a:t>
            </a:r>
            <a:r>
              <a:rPr lang="es-ES_tradnl" sz="2000" b="1" dirty="0">
                <a:latin typeface="Calibri" pitchFamily="34" charset="0"/>
                <a:cs typeface="Calibri" pitchFamily="34" charset="0"/>
              </a:rPr>
              <a:t> </a:t>
            </a:r>
            <a:r>
              <a:rPr lang="es-ES_tradnl" sz="2000" b="1" dirty="0" err="1">
                <a:latin typeface="Calibri" pitchFamily="34" charset="0"/>
                <a:cs typeface="Calibri" pitchFamily="34" charset="0"/>
              </a:rPr>
              <a:t>reflexive</a:t>
            </a:r>
            <a:r>
              <a:rPr lang="es-ES_tradnl" sz="2000" b="1" dirty="0">
                <a:latin typeface="Calibri" pitchFamily="34" charset="0"/>
                <a:cs typeface="Calibri" pitchFamily="34" charset="0"/>
              </a:rPr>
              <a:t> </a:t>
            </a:r>
            <a:r>
              <a:rPr lang="es-ES_tradnl" sz="2000" b="1" dirty="0" err="1">
                <a:latin typeface="Calibri" pitchFamily="34" charset="0"/>
                <a:cs typeface="Calibri" pitchFamily="34" charset="0"/>
              </a:rPr>
              <a:t>verbs</a:t>
            </a:r>
            <a:r>
              <a:rPr lang="es-ES_tradnl" sz="2000" b="1" dirty="0">
                <a:latin typeface="Calibri" pitchFamily="34" charset="0"/>
                <a:cs typeface="Calibri" pitchFamily="34" charset="0"/>
              </a:rPr>
              <a:t>:</a:t>
            </a:r>
          </a:p>
          <a:p>
            <a:r>
              <a:rPr lang="es-ES_tradnl" sz="2000" dirty="0">
                <a:latin typeface="Calibri" pitchFamily="34" charset="0"/>
                <a:cs typeface="Calibri" pitchFamily="34" charset="0"/>
              </a:rPr>
              <a:t>desp</a:t>
            </a:r>
            <a:r>
              <a:rPr lang="es-ES_tradnl" sz="2000" b="1" dirty="0">
                <a:latin typeface="Calibri" pitchFamily="34" charset="0"/>
                <a:cs typeface="Calibri" pitchFamily="34" charset="0"/>
              </a:rPr>
              <a:t>e</a:t>
            </a:r>
            <a:r>
              <a:rPr lang="es-ES_tradnl" sz="2000" dirty="0">
                <a:latin typeface="Calibri" pitchFamily="34" charset="0"/>
                <a:cs typeface="Calibri" pitchFamily="34" charset="0"/>
              </a:rPr>
              <a:t>rtarse-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wake</a:t>
            </a:r>
            <a:r>
              <a:rPr lang="es-ES_tradnl" sz="2000" dirty="0">
                <a:latin typeface="Calibri" pitchFamily="34" charset="0"/>
                <a:cs typeface="Calibri" pitchFamily="34" charset="0"/>
              </a:rPr>
              <a:t> up (</a:t>
            </a:r>
            <a:r>
              <a:rPr lang="es-ES_tradnl" sz="2000" dirty="0" err="1">
                <a:latin typeface="Calibri" pitchFamily="34" charset="0"/>
                <a:cs typeface="Calibri" pitchFamily="34" charset="0"/>
              </a:rPr>
              <a:t>also</a:t>
            </a:r>
            <a:r>
              <a:rPr lang="es-ES_tradnl" sz="2000" dirty="0">
                <a:latin typeface="Calibri" pitchFamily="34" charset="0"/>
                <a:cs typeface="Calibri" pitchFamily="34" charset="0"/>
              </a:rPr>
              <a:t> radical-</a:t>
            </a:r>
            <a:r>
              <a:rPr lang="es-ES_tradnl" sz="2000" dirty="0" err="1">
                <a:latin typeface="Calibri" pitchFamily="34" charset="0"/>
                <a:cs typeface="Calibri" pitchFamily="34" charset="0"/>
              </a:rPr>
              <a:t>changing</a:t>
            </a:r>
            <a:r>
              <a:rPr lang="es-ES_tradnl" sz="2000" dirty="0">
                <a:latin typeface="Calibri" pitchFamily="34" charset="0"/>
                <a:cs typeface="Calibri" pitchFamily="34" charset="0"/>
              </a:rPr>
              <a:t>-me desp</a:t>
            </a:r>
            <a:r>
              <a:rPr lang="es-ES_tradnl" sz="2000" b="1" dirty="0">
                <a:latin typeface="Calibri" pitchFamily="34" charset="0"/>
                <a:cs typeface="Calibri" pitchFamily="34" charset="0"/>
              </a:rPr>
              <a:t>ie</a:t>
            </a:r>
            <a:r>
              <a:rPr lang="es-ES_tradnl" sz="2000" dirty="0">
                <a:latin typeface="Calibri" pitchFamily="34" charset="0"/>
                <a:cs typeface="Calibri" pitchFamily="34" charset="0"/>
              </a:rPr>
              <a:t>rto)</a:t>
            </a:r>
          </a:p>
          <a:p>
            <a:r>
              <a:rPr lang="es-ES_tradnl" sz="2000" dirty="0">
                <a:latin typeface="Calibri" pitchFamily="34" charset="0"/>
                <a:cs typeface="Calibri" pitchFamily="34" charset="0"/>
              </a:rPr>
              <a:t>lavarse-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get</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washed</a:t>
            </a:r>
            <a:endParaRPr lang="es-ES_tradnl" sz="2000" dirty="0">
              <a:latin typeface="Calibri" pitchFamily="34" charset="0"/>
              <a:cs typeface="Calibri" pitchFamily="34" charset="0"/>
            </a:endParaRPr>
          </a:p>
          <a:p>
            <a:r>
              <a:rPr lang="es-ES_tradnl" sz="2000" dirty="0">
                <a:latin typeface="Calibri" pitchFamily="34" charset="0"/>
                <a:cs typeface="Calibri" pitchFamily="34" charset="0"/>
              </a:rPr>
              <a:t>ducharse-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have</a:t>
            </a:r>
            <a:r>
              <a:rPr lang="es-ES_tradnl" sz="2000" dirty="0">
                <a:latin typeface="Calibri" pitchFamily="34" charset="0"/>
                <a:cs typeface="Calibri" pitchFamily="34" charset="0"/>
              </a:rPr>
              <a:t> a </a:t>
            </a:r>
            <a:r>
              <a:rPr lang="es-ES_tradnl" sz="2000" dirty="0" err="1">
                <a:latin typeface="Calibri" pitchFamily="34" charset="0"/>
                <a:cs typeface="Calibri" pitchFamily="34" charset="0"/>
              </a:rPr>
              <a:t>shower</a:t>
            </a:r>
            <a:endParaRPr lang="es-ES_tradnl" sz="2000" dirty="0">
              <a:latin typeface="Calibri" pitchFamily="34" charset="0"/>
              <a:cs typeface="Calibri" pitchFamily="34" charset="0"/>
            </a:endParaRPr>
          </a:p>
          <a:p>
            <a:r>
              <a:rPr lang="es-ES_tradnl" sz="2000" dirty="0">
                <a:latin typeface="Calibri" pitchFamily="34" charset="0"/>
                <a:cs typeface="Calibri" pitchFamily="34" charset="0"/>
              </a:rPr>
              <a:t>bañarse-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have</a:t>
            </a:r>
            <a:r>
              <a:rPr lang="es-ES_tradnl" sz="2000" dirty="0">
                <a:latin typeface="Calibri" pitchFamily="34" charset="0"/>
                <a:cs typeface="Calibri" pitchFamily="34" charset="0"/>
              </a:rPr>
              <a:t> a </a:t>
            </a:r>
            <a:r>
              <a:rPr lang="es-ES_tradnl" sz="2000" dirty="0" err="1">
                <a:latin typeface="Calibri" pitchFamily="34" charset="0"/>
                <a:cs typeface="Calibri" pitchFamily="34" charset="0"/>
              </a:rPr>
              <a:t>bath</a:t>
            </a:r>
            <a:endParaRPr lang="es-ES_tradnl" sz="2000" dirty="0">
              <a:latin typeface="Calibri" pitchFamily="34" charset="0"/>
              <a:cs typeface="Calibri" pitchFamily="34" charset="0"/>
            </a:endParaRPr>
          </a:p>
          <a:p>
            <a:r>
              <a:rPr lang="es-ES_tradnl" sz="2000" dirty="0">
                <a:latin typeface="Calibri" pitchFamily="34" charset="0"/>
                <a:cs typeface="Calibri" pitchFamily="34" charset="0"/>
              </a:rPr>
              <a:t>relajarse-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relax</a:t>
            </a:r>
          </a:p>
          <a:p>
            <a:r>
              <a:rPr lang="es-ES_tradnl" sz="2000" dirty="0">
                <a:latin typeface="Calibri" pitchFamily="34" charset="0"/>
                <a:cs typeface="Calibri" pitchFamily="34" charset="0"/>
              </a:rPr>
              <a:t>v</a:t>
            </a:r>
            <a:r>
              <a:rPr lang="es-ES_tradnl" sz="2000" b="1" dirty="0">
                <a:latin typeface="Calibri" pitchFamily="34" charset="0"/>
                <a:cs typeface="Calibri" pitchFamily="34" charset="0"/>
              </a:rPr>
              <a:t>e</a:t>
            </a:r>
            <a:r>
              <a:rPr lang="es-ES_tradnl" sz="2000" dirty="0">
                <a:latin typeface="Calibri" pitchFamily="34" charset="0"/>
                <a:cs typeface="Calibri" pitchFamily="34" charset="0"/>
              </a:rPr>
              <a:t>stirse-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get</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dressed</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also</a:t>
            </a:r>
            <a:r>
              <a:rPr lang="es-ES_tradnl" sz="2000" dirty="0">
                <a:latin typeface="Calibri" pitchFamily="34" charset="0"/>
                <a:cs typeface="Calibri" pitchFamily="34" charset="0"/>
              </a:rPr>
              <a:t> radical-</a:t>
            </a:r>
            <a:r>
              <a:rPr lang="es-ES_tradnl" sz="2000" dirty="0" err="1">
                <a:latin typeface="Calibri" pitchFamily="34" charset="0"/>
                <a:cs typeface="Calibri" pitchFamily="34" charset="0"/>
              </a:rPr>
              <a:t>changing</a:t>
            </a:r>
            <a:r>
              <a:rPr lang="es-ES_tradnl" sz="2000" dirty="0">
                <a:latin typeface="Calibri" pitchFamily="34" charset="0"/>
                <a:cs typeface="Calibri" pitchFamily="34" charset="0"/>
              </a:rPr>
              <a:t>-me v</a:t>
            </a:r>
            <a:r>
              <a:rPr lang="es-ES_tradnl" sz="2000" b="1" dirty="0">
                <a:latin typeface="Calibri" pitchFamily="34" charset="0"/>
                <a:cs typeface="Calibri" pitchFamily="34" charset="0"/>
              </a:rPr>
              <a:t>i</a:t>
            </a:r>
            <a:r>
              <a:rPr lang="es-ES_tradnl" sz="2000" dirty="0">
                <a:latin typeface="Calibri" pitchFamily="34" charset="0"/>
                <a:cs typeface="Calibri" pitchFamily="34" charset="0"/>
              </a:rPr>
              <a:t>sto)</a:t>
            </a:r>
          </a:p>
          <a:p>
            <a:endParaRPr lang="es-ES_tradnl" dirty="0"/>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10</a:t>
            </a:fld>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nvGraphicFramePr>
        <p:xfrm>
          <a:off x="260648" y="1115619"/>
          <a:ext cx="6408712" cy="3691045"/>
        </p:xfrm>
        <a:graphic>
          <a:graphicData uri="http://schemas.openxmlformats.org/drawingml/2006/table">
            <a:tbl>
              <a:tblPr/>
              <a:tblGrid>
                <a:gridCol w="1728192">
                  <a:extLst>
                    <a:ext uri="{9D8B030D-6E8A-4147-A177-3AD203B41FA5}">
                      <a16:colId xmlns:a16="http://schemas.microsoft.com/office/drawing/2014/main" val="20000"/>
                    </a:ext>
                  </a:extLst>
                </a:gridCol>
                <a:gridCol w="790892">
                  <a:extLst>
                    <a:ext uri="{9D8B030D-6E8A-4147-A177-3AD203B41FA5}">
                      <a16:colId xmlns:a16="http://schemas.microsoft.com/office/drawing/2014/main" val="20001"/>
                    </a:ext>
                  </a:extLst>
                </a:gridCol>
                <a:gridCol w="929513">
                  <a:extLst>
                    <a:ext uri="{9D8B030D-6E8A-4147-A177-3AD203B41FA5}">
                      <a16:colId xmlns:a16="http://schemas.microsoft.com/office/drawing/2014/main" val="20002"/>
                    </a:ext>
                  </a:extLst>
                </a:gridCol>
                <a:gridCol w="2960115">
                  <a:extLst>
                    <a:ext uri="{9D8B030D-6E8A-4147-A177-3AD203B41FA5}">
                      <a16:colId xmlns:a16="http://schemas.microsoft.com/office/drawing/2014/main" val="20003"/>
                    </a:ext>
                  </a:extLst>
                </a:gridCol>
              </a:tblGrid>
              <a:tr h="24035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The 2 verbs ‘to be’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row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SER is for describing permanent or unchanging characteristics e.g. nationality, professions, physical</a:t>
                      </a:r>
                      <a:br>
                        <a:rPr kumimoji="0" lang="en-GB" sz="1600" b="1" i="0" u="none" strike="noStrike" cap="none" normalizeH="0" baseline="0" dirty="0">
                          <a:ln>
                            <a:noFill/>
                          </a:ln>
                          <a:solidFill>
                            <a:schemeClr val="tx1"/>
                          </a:solidFill>
                          <a:effectLst/>
                          <a:latin typeface="Calibri" pitchFamily="34" charset="0"/>
                          <a:cs typeface="Calibri" pitchFamily="34" charset="0"/>
                        </a:rPr>
                      </a:br>
                      <a:r>
                        <a:rPr kumimoji="0" lang="en-GB" sz="1600" b="1" i="0" u="none" strike="noStrike" cap="none" normalizeH="0" baseline="0" dirty="0">
                          <a:ln>
                            <a:noFill/>
                          </a:ln>
                          <a:solidFill>
                            <a:schemeClr val="tx1"/>
                          </a:solidFill>
                          <a:effectLst/>
                          <a:latin typeface="Calibri" pitchFamily="34" charset="0"/>
                          <a:cs typeface="Calibri" pitchFamily="34" charset="0"/>
                        </a:rPr>
                        <a:t>appearances, time</a:t>
                      </a:r>
                      <a:br>
                        <a:rPr kumimoji="0" lang="en-GB" sz="1600" b="1" i="0" u="none" strike="noStrike" cap="none" normalizeH="0" baseline="0" dirty="0">
                          <a:ln>
                            <a:noFill/>
                          </a:ln>
                          <a:solidFill>
                            <a:schemeClr val="tx1"/>
                          </a:solidFill>
                          <a:effectLst/>
                          <a:latin typeface="Calibri" pitchFamily="34" charset="0"/>
                          <a:cs typeface="Calibri" pitchFamily="34" charset="0"/>
                        </a:rPr>
                      </a:br>
                      <a:endParaRPr kumimoji="0" lang="en-GB" sz="1600" b="1"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ESTAR is for locations &amp; temporary conditions e.g. mood, state of health, weather, location &amp; position, states that might change.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It is also used for the present &amp; imperfect continuous tenses to express is/am/was/were doing</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01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be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ESTAR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be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yo</a:t>
                      </a:r>
                      <a:r>
                        <a:rPr kumimoji="0" lang="en-GB" sz="1400" b="0" i="0" u="none" strike="noStrike" cap="none" normalizeH="0" baseline="0" dirty="0">
                          <a:ln>
                            <a:noFill/>
                          </a:ln>
                          <a:solidFill>
                            <a:schemeClr val="tx1"/>
                          </a:solidFill>
                          <a:effectLst/>
                          <a:latin typeface="Calibri" pitchFamily="34" charset="0"/>
                          <a:cs typeface="Calibri" pitchFamily="34" charset="0"/>
                        </a:rPr>
                        <a:t> (I)</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Soy</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Estoy</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Calibri" pitchFamily="34" charset="0"/>
                        </a:rPr>
                        <a:t>t</a:t>
                      </a:r>
                      <a:r>
                        <a:rPr kumimoji="0" lang="en-US" sz="1400" b="0" i="0" u="none" strike="noStrike" cap="none" normalizeH="0" baseline="0" dirty="0">
                          <a:ln>
                            <a:noFill/>
                          </a:ln>
                          <a:solidFill>
                            <a:schemeClr val="tx1"/>
                          </a:solidFill>
                          <a:effectLst/>
                          <a:latin typeface="Calibri" pitchFamily="34" charset="0"/>
                          <a:cs typeface="Calibri" pitchFamily="34" charset="0"/>
                        </a:rPr>
                        <a:t>ú </a:t>
                      </a:r>
                      <a:r>
                        <a:rPr kumimoji="0" lang="en-US" sz="1000" b="0" i="0" u="none" strike="noStrike" cap="none" normalizeH="0" baseline="0" dirty="0">
                          <a:ln>
                            <a:noFill/>
                          </a:ln>
                          <a:solidFill>
                            <a:schemeClr val="tx1"/>
                          </a:solidFill>
                          <a:effectLst/>
                          <a:latin typeface="Calibri" pitchFamily="34" charset="0"/>
                          <a:cs typeface="Calibri" pitchFamily="34" charset="0"/>
                        </a:rPr>
                        <a:t>(you, 1 </a:t>
                      </a:r>
                      <a:r>
                        <a:rPr kumimoji="0" lang="en-US" sz="1000" b="0" i="0" u="none" strike="noStrike" cap="none" normalizeH="0" baseline="0" dirty="0" err="1">
                          <a:ln>
                            <a:noFill/>
                          </a:ln>
                          <a:solidFill>
                            <a:schemeClr val="tx1"/>
                          </a:solidFill>
                          <a:effectLst/>
                          <a:latin typeface="Calibri" pitchFamily="34" charset="0"/>
                          <a:cs typeface="Calibri" pitchFamily="34" charset="0"/>
                        </a:rPr>
                        <a:t>pers</a:t>
                      </a:r>
                      <a:r>
                        <a:rPr kumimoji="0" lang="en-US" sz="1000" b="0" i="0" u="none" strike="noStrike" cap="none" normalizeH="0" baseline="0" dirty="0">
                          <a:ln>
                            <a:noFill/>
                          </a:ln>
                          <a:solidFill>
                            <a:schemeClr val="tx1"/>
                          </a:solidFill>
                          <a:effectLst/>
                          <a:latin typeface="Calibri" pitchFamily="34" charset="0"/>
                          <a:cs typeface="Calibri" pitchFamily="34" charset="0"/>
                        </a:rPr>
                        <a:t> </a:t>
                      </a:r>
                      <a:r>
                        <a:rPr kumimoji="0" lang="en-US" sz="1000" b="0" i="0" u="none" strike="noStrike" cap="none" normalizeH="0" baseline="0" dirty="0" err="1">
                          <a:ln>
                            <a:noFill/>
                          </a:ln>
                          <a:solidFill>
                            <a:schemeClr val="tx1"/>
                          </a:solidFill>
                          <a:effectLst/>
                          <a:latin typeface="Calibri" pitchFamily="34" charset="0"/>
                          <a:cs typeface="Calibri" pitchFamily="34" charset="0"/>
                        </a:rPr>
                        <a:t>fam</a:t>
                      </a:r>
                      <a:r>
                        <a:rPr kumimoji="0" lang="en-US" sz="1000" b="0" i="0" u="none" strike="noStrike" cap="none" normalizeH="0" baseline="0" dirty="0">
                          <a:ln>
                            <a:noFill/>
                          </a:ln>
                          <a:solidFill>
                            <a:schemeClr val="tx1"/>
                          </a:solidFill>
                          <a:effectLst/>
                          <a:latin typeface="Calibri" pitchFamily="34" charset="0"/>
                          <a:cs typeface="Calibri" pitchFamily="34" charset="0"/>
                        </a:rPr>
                        <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Eres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err="1">
                          <a:ln>
                            <a:noFill/>
                          </a:ln>
                          <a:solidFill>
                            <a:schemeClr val="tx1"/>
                          </a:solidFill>
                          <a:effectLst/>
                          <a:latin typeface="Calibri" pitchFamily="34" charset="0"/>
                          <a:cs typeface="Calibri" pitchFamily="34" charset="0"/>
                        </a:rPr>
                        <a:t>ás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4020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él</a:t>
                      </a:r>
                      <a:r>
                        <a:rPr kumimoji="0" lang="en-US" sz="1400" b="0" i="0" u="none" strike="noStrike" cap="none" normalizeH="0" baseline="0" dirty="0">
                          <a:ln>
                            <a:noFill/>
                          </a:ln>
                          <a:solidFill>
                            <a:schemeClr val="tx1"/>
                          </a:solidFill>
                          <a:effectLst/>
                          <a:latin typeface="Calibri" pitchFamily="34" charset="0"/>
                          <a:cs typeface="Calibri" pitchFamily="34" charset="0"/>
                        </a:rPr>
                        <a:t>/</a:t>
                      </a:r>
                      <a:r>
                        <a:rPr kumimoji="0" lang="en-US" sz="1400" b="0" i="0" u="none" strike="noStrike" cap="none" normalizeH="0" baseline="0" dirty="0" err="1">
                          <a:ln>
                            <a:noFill/>
                          </a:ln>
                          <a:solidFill>
                            <a:schemeClr val="tx1"/>
                          </a:solidFill>
                          <a:effectLst/>
                          <a:latin typeface="Calibri" pitchFamily="34" charset="0"/>
                          <a:cs typeface="Calibri" pitchFamily="34" charset="0"/>
                        </a:rPr>
                        <a:t>ella</a:t>
                      </a:r>
                      <a:r>
                        <a:rPr kumimoji="0" lang="en-US" sz="14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a:t>
                      </a:r>
                      <a:r>
                        <a:rPr kumimoji="0" lang="en-GB" sz="14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1 </a:t>
                      </a:r>
                      <a:r>
                        <a:rPr kumimoji="0" lang="en-GB" sz="1000" b="0" i="0" u="none" strike="noStrike" cap="none" normalizeH="0" baseline="0" dirty="0" err="1">
                          <a:ln>
                            <a:noFill/>
                          </a:ln>
                          <a:solidFill>
                            <a:schemeClr val="tx1"/>
                          </a:solidFill>
                          <a:effectLst/>
                          <a:latin typeface="Calibri" pitchFamily="34" charset="0"/>
                          <a:cs typeface="Calibri" pitchFamily="34" charset="0"/>
                        </a:rPr>
                        <a:t>pers</a:t>
                      </a:r>
                      <a:r>
                        <a:rPr kumimoji="0" lang="en-GB" sz="1000" b="0" i="0" u="none" strike="noStrike" cap="none" normalizeH="0" baseline="0" dirty="0">
                          <a:ln>
                            <a:noFill/>
                          </a:ln>
                          <a:solidFill>
                            <a:schemeClr val="tx1"/>
                          </a:solidFill>
                          <a:effectLst/>
                          <a:latin typeface="Calibri" pitchFamily="34" charset="0"/>
                          <a:cs typeface="Calibri" pitchFamily="34" charset="0"/>
                        </a:rPr>
                        <a:t>, formal)</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a:ln>
                            <a:noFill/>
                          </a:ln>
                          <a:solidFill>
                            <a:schemeClr val="tx1"/>
                          </a:solidFill>
                          <a:effectLst/>
                          <a:latin typeface="Calibri" pitchFamily="34" charset="0"/>
                          <a:cs typeface="Calibri" pitchFamily="34" charset="0"/>
                        </a:rPr>
                        <a:t>á</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nosotros</a:t>
                      </a:r>
                      <a:r>
                        <a:rPr kumimoji="0" lang="en-GB" sz="1400" b="0" i="0" u="none" strike="noStrike" cap="none" normalizeH="0" baseline="0" dirty="0">
                          <a:ln>
                            <a:noFill/>
                          </a:ln>
                          <a:solidFill>
                            <a:schemeClr val="tx1"/>
                          </a:solidFill>
                          <a:effectLst/>
                          <a:latin typeface="Calibri" pitchFamily="34" charset="0"/>
                          <a:cs typeface="Calibri" pitchFamily="34" charset="0"/>
                        </a:rPr>
                        <a:t> (we)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Somos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Estamos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vosotros</a:t>
                      </a:r>
                      <a:r>
                        <a:rPr kumimoji="0" lang="en-GB" sz="14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a:t>
                      </a:r>
                      <a:r>
                        <a:rPr kumimoji="0" lang="en-GB" sz="1000" b="0" i="0" u="none" strike="noStrike" cap="none" normalizeH="0" baseline="0" dirty="0" err="1">
                          <a:ln>
                            <a:noFill/>
                          </a:ln>
                          <a:solidFill>
                            <a:schemeClr val="tx1"/>
                          </a:solidFill>
                          <a:effectLst/>
                          <a:latin typeface="Calibri" pitchFamily="34" charset="0"/>
                          <a:cs typeface="Calibri" pitchFamily="34" charset="0"/>
                        </a:rPr>
                        <a:t>fam</a:t>
                      </a:r>
                      <a:r>
                        <a:rPr kumimoji="0" lang="en-GB" sz="1000" b="0" i="0" u="none" strike="noStrike" cap="none" normalizeH="0" baseline="0" dirty="0">
                          <a:ln>
                            <a:noFill/>
                          </a:ln>
                          <a:solidFill>
                            <a:schemeClr val="tx1"/>
                          </a:solidFill>
                          <a:effectLst/>
                          <a:latin typeface="Calibri" pitchFamily="34" charset="0"/>
                          <a:cs typeface="Calibri" pitchFamily="34" charset="0"/>
                        </a:rPr>
                        <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Calibri" pitchFamily="34" charset="0"/>
                          <a:cs typeface="Calibri" pitchFamily="34" charset="0"/>
                        </a:rPr>
                        <a:t>Sois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err="1">
                          <a:ln>
                            <a:noFill/>
                          </a:ln>
                          <a:solidFill>
                            <a:schemeClr val="tx1"/>
                          </a:solidFill>
                          <a:effectLst/>
                          <a:latin typeface="Calibri" pitchFamily="34" charset="0"/>
                          <a:cs typeface="Calibri" pitchFamily="34" charset="0"/>
                        </a:rPr>
                        <a:t>áis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6"/>
                  </a:ext>
                </a:extLst>
              </a:tr>
              <a:tr h="8263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ellos</a:t>
                      </a:r>
                      <a:r>
                        <a:rPr kumimoji="0" lang="en-GB" sz="1400" b="0" i="0" u="none" strike="noStrike" cap="none" normalizeH="0" baseline="0" dirty="0">
                          <a:ln>
                            <a:noFill/>
                          </a:ln>
                          <a:solidFill>
                            <a:schemeClr val="tx1"/>
                          </a:solidFill>
                          <a:effectLst/>
                          <a:latin typeface="Calibri" pitchFamily="34" charset="0"/>
                          <a:cs typeface="Calibri" pitchFamily="34" charset="0"/>
                        </a:rPr>
                        <a:t>/</a:t>
                      </a:r>
                      <a:r>
                        <a:rPr kumimoji="0" lang="en-GB" sz="1400" b="0" i="0" u="none" strike="noStrike" cap="none" normalizeH="0" baseline="0" dirty="0" err="1">
                          <a:ln>
                            <a:noFill/>
                          </a:ln>
                          <a:solidFill>
                            <a:schemeClr val="tx1"/>
                          </a:solidFill>
                          <a:effectLst/>
                          <a:latin typeface="Calibri" pitchFamily="34" charset="0"/>
                          <a:cs typeface="Calibri" pitchFamily="34" charset="0"/>
                        </a:rPr>
                        <a:t>ellas</a:t>
                      </a:r>
                      <a:r>
                        <a:rPr kumimoji="0" lang="en-GB" sz="14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Ustedes</a:t>
                      </a:r>
                      <a:r>
                        <a:rPr kumimoji="0" lang="en-GB" sz="14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formal)</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Son</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err="1">
                          <a:ln>
                            <a:noFill/>
                          </a:ln>
                          <a:solidFill>
                            <a:schemeClr val="tx1"/>
                          </a:solidFill>
                          <a:effectLst/>
                          <a:latin typeface="Calibri" pitchFamily="34" charset="0"/>
                          <a:cs typeface="Calibri" pitchFamily="34" charset="0"/>
                        </a:rPr>
                        <a:t>án</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107949"/>
            <a:ext cx="61198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0" y="395536"/>
            <a:ext cx="6524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400" dirty="0">
                <a:latin typeface="Calibri" pitchFamily="34" charset="0"/>
                <a:cs typeface="Calibri" pitchFamily="34" charset="0"/>
              </a:rPr>
              <a:t>Some verbs do not follow the regular </a:t>
            </a:r>
            <a:r>
              <a:rPr lang="en-GB" sz="1400">
                <a:latin typeface="Calibri" pitchFamily="34" charset="0"/>
                <a:cs typeface="Calibri" pitchFamily="34" charset="0"/>
              </a:rPr>
              <a:t>pattern and </a:t>
            </a:r>
            <a:r>
              <a:rPr lang="en-GB" sz="1400" dirty="0">
                <a:latin typeface="Calibri" pitchFamily="34" charset="0"/>
                <a:cs typeface="Calibri" pitchFamily="34" charset="0"/>
              </a:rPr>
              <a:t>you need to learn these by heart.  </a:t>
            </a:r>
          </a:p>
        </p:txBody>
      </p:sp>
      <p:graphicFrame>
        <p:nvGraphicFramePr>
          <p:cNvPr id="48179" name="Group 51"/>
          <p:cNvGraphicFramePr>
            <a:graphicFrameLocks noGrp="1"/>
          </p:cNvGraphicFramePr>
          <p:nvPr/>
        </p:nvGraphicFramePr>
        <p:xfrm>
          <a:off x="260647" y="5053584"/>
          <a:ext cx="6408713" cy="3621024"/>
        </p:xfrm>
        <a:graphic>
          <a:graphicData uri="http://schemas.openxmlformats.org/drawingml/2006/table">
            <a:tbl>
              <a:tblPr/>
              <a:tblGrid>
                <a:gridCol w="3652578">
                  <a:extLst>
                    <a:ext uri="{9D8B030D-6E8A-4147-A177-3AD203B41FA5}">
                      <a16:colId xmlns:a16="http://schemas.microsoft.com/office/drawing/2014/main" val="20000"/>
                    </a:ext>
                  </a:extLst>
                </a:gridCol>
                <a:gridCol w="1272062">
                  <a:extLst>
                    <a:ext uri="{9D8B030D-6E8A-4147-A177-3AD203B41FA5}">
                      <a16:colId xmlns:a16="http://schemas.microsoft.com/office/drawing/2014/main" val="20001"/>
                    </a:ext>
                  </a:extLst>
                </a:gridCol>
                <a:gridCol w="1484073">
                  <a:extLst>
                    <a:ext uri="{9D8B030D-6E8A-4147-A177-3AD203B41FA5}">
                      <a16:colId xmlns:a16="http://schemas.microsoft.com/office/drawing/2014/main" val="20002"/>
                    </a:ext>
                  </a:extLst>
                </a:gridCol>
              </a:tblGrid>
              <a:tr h="39624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2 MORE IRREGULAR VERBS IN THE PRESENT TENSE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514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IR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OÍR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hear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yo</a:t>
                      </a:r>
                      <a:r>
                        <a:rPr kumimoji="0" lang="en-GB" sz="1600" b="0" i="0" u="none" strike="noStrike" cap="none" normalizeH="0" baseline="0" dirty="0">
                          <a:ln>
                            <a:noFill/>
                          </a:ln>
                          <a:solidFill>
                            <a:schemeClr val="tx1"/>
                          </a:solidFill>
                          <a:effectLst/>
                          <a:latin typeface="Calibri" pitchFamily="34" charset="0"/>
                          <a:cs typeface="Calibri" pitchFamily="34" charset="0"/>
                        </a:rPr>
                        <a:t> (I)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Voy</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Oigo</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ú (you,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familiar)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Oyes</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él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ella</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Usted</a:t>
                      </a:r>
                      <a:r>
                        <a:rPr kumimoji="0" lang="en-GB" sz="1600" b="0" i="0" u="none" strike="noStrike" cap="none" normalizeH="0" baseline="0" dirty="0">
                          <a:ln>
                            <a:noFill/>
                          </a:ln>
                          <a:solidFill>
                            <a:schemeClr val="tx1"/>
                          </a:solidFill>
                          <a:effectLst/>
                          <a:latin typeface="Calibri" pitchFamily="34" charset="0"/>
                          <a:cs typeface="Calibri" pitchFamily="34" charset="0"/>
                        </a:rPr>
                        <a:t> (you, 1 </a:t>
                      </a:r>
                      <a:r>
                        <a:rPr kumimoji="0" lang="en-GB" sz="1600" b="0" i="0" u="none" strike="noStrike" cap="none" normalizeH="0" baseline="0" dirty="0" err="1">
                          <a:ln>
                            <a:noFill/>
                          </a:ln>
                          <a:solidFill>
                            <a:schemeClr val="tx1"/>
                          </a:solidFill>
                          <a:effectLst/>
                          <a:latin typeface="Calibri" pitchFamily="34" charset="0"/>
                          <a:cs typeface="Calibri" pitchFamily="34" charset="0"/>
                        </a:rPr>
                        <a:t>pers</a:t>
                      </a:r>
                      <a:r>
                        <a:rPr kumimoji="0" lang="en-GB" sz="1600" b="0" i="0" u="none" strike="noStrike" cap="none" normalizeH="0" baseline="0" dirty="0">
                          <a:ln>
                            <a:noFill/>
                          </a:ln>
                          <a:solidFill>
                            <a:schemeClr val="tx1"/>
                          </a:solidFill>
                          <a:effectLst/>
                          <a:latin typeface="Calibri" pitchFamily="34" charset="0"/>
                          <a:cs typeface="Calibri" pitchFamily="34" charset="0"/>
                        </a:rPr>
                        <a:t>,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Va</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Oye</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nosotros</a:t>
                      </a:r>
                      <a:r>
                        <a:rPr kumimoji="0" lang="en-GB" sz="1600" b="0" i="0" u="none" strike="noStrike" cap="none" normalizeH="0" baseline="0" dirty="0">
                          <a:ln>
                            <a:noFill/>
                          </a:ln>
                          <a:solidFill>
                            <a:schemeClr val="tx1"/>
                          </a:solidFill>
                          <a:effectLst/>
                          <a:latin typeface="Calibri" pitchFamily="34" charset="0"/>
                          <a:cs typeface="Calibri" pitchFamily="34" charset="0"/>
                        </a:rPr>
                        <a:t> (we)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Vamos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Oímos</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vosotros</a:t>
                      </a:r>
                      <a:r>
                        <a:rPr kumimoji="0" lang="en-GB" sz="1600" b="0" i="0" u="none" strike="noStrike" cap="none" normalizeH="0" baseline="0" dirty="0">
                          <a:ln>
                            <a:noFill/>
                          </a:ln>
                          <a:solidFill>
                            <a:schemeClr val="tx1"/>
                          </a:solidFill>
                          <a:effectLst/>
                          <a:latin typeface="Calibri" pitchFamily="34" charset="0"/>
                          <a:cs typeface="Calibri" pitchFamily="34" charset="0"/>
                        </a:rPr>
                        <a:t> (you, pl, familiar)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Calibri" pitchFamily="34" charset="0"/>
                          <a:cs typeface="Calibri" pitchFamily="34" charset="0"/>
                        </a:rPr>
                        <a:t>Vais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Oís</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7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ellos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ellas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Ustedes</a:t>
                      </a:r>
                      <a:r>
                        <a:rPr kumimoji="0" lang="en-GB" sz="1600" b="0" i="0" u="none" strike="noStrike" cap="none" normalizeH="0" baseline="0" dirty="0">
                          <a:ln>
                            <a:noFill/>
                          </a:ln>
                          <a:solidFill>
                            <a:schemeClr val="tx1"/>
                          </a:solidFill>
                          <a:effectLst/>
                          <a:latin typeface="Calibri" pitchFamily="34" charset="0"/>
                          <a:cs typeface="Calibri" pitchFamily="34" charset="0"/>
                        </a:rPr>
                        <a:t> (you, pl,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Oyen</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3140968" y="683568"/>
            <a:ext cx="3362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Hay = There is / There are</a:t>
            </a:r>
          </a:p>
        </p:txBody>
      </p:sp>
      <p:sp>
        <p:nvSpPr>
          <p:cNvPr id="9" name="Slide Number Placeholder 8"/>
          <p:cNvSpPr>
            <a:spLocks noGrp="1"/>
          </p:cNvSpPr>
          <p:nvPr>
            <p:ph type="sldNum" sz="quarter" idx="12"/>
          </p:nvPr>
        </p:nvSpPr>
        <p:spPr>
          <a:xfrm>
            <a:off x="4941168" y="8658225"/>
            <a:ext cx="1600200" cy="485775"/>
          </a:xfrm>
        </p:spPr>
        <p:txBody>
          <a:bodyPr/>
          <a:lstStyle/>
          <a:p>
            <a:pPr>
              <a:defRPr/>
            </a:pPr>
            <a:fld id="{0F145BFC-05E3-4D00-AE96-44E6DC1FA43B}" type="slidenum">
              <a:rPr lang="en-GB" smtClean="0"/>
              <a:pPr>
                <a:defRPr/>
              </a:pPr>
              <a:t>11</a:t>
            </a:fld>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92696" y="3059832"/>
          <a:ext cx="5069079" cy="1463040"/>
        </p:xfrm>
        <a:graphic>
          <a:graphicData uri="http://schemas.openxmlformats.org/drawingml/2006/table">
            <a:tbl>
              <a:tblPr/>
              <a:tblGrid>
                <a:gridCol w="2183194">
                  <a:extLst>
                    <a:ext uri="{9D8B030D-6E8A-4147-A177-3AD203B41FA5}">
                      <a16:colId xmlns:a16="http://schemas.microsoft.com/office/drawing/2014/main" val="20000"/>
                    </a:ext>
                  </a:extLst>
                </a:gridCol>
                <a:gridCol w="2885885">
                  <a:extLst>
                    <a:ext uri="{9D8B030D-6E8A-4147-A177-3AD203B41FA5}">
                      <a16:colId xmlns:a16="http://schemas.microsoft.com/office/drawing/2014/main" val="20001"/>
                    </a:ext>
                  </a:extLst>
                </a:gridCol>
              </a:tblGrid>
              <a:tr h="243840">
                <a:tc>
                  <a:txBody>
                    <a:bodyPr/>
                    <a:lstStyle/>
                    <a:p>
                      <a:pPr>
                        <a:spcAft>
                          <a:spcPts val="0"/>
                        </a:spcAft>
                      </a:pPr>
                      <a:r>
                        <a:rPr lang="en-GB" sz="1600" b="1" err="1">
                          <a:latin typeface="Calibri"/>
                          <a:ea typeface="Times New Roman"/>
                        </a:rPr>
                        <a:t>Estoy</a:t>
                      </a:r>
                      <a:r>
                        <a:rPr lang="en-GB" sz="1600" b="1">
                          <a:latin typeface="Calibri"/>
                          <a:ea typeface="Times New Roman"/>
                        </a:rPr>
                        <a:t> hablando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a:latin typeface="Calibri"/>
                          <a:ea typeface="Times New Roman"/>
                        </a:rPr>
                        <a:t>I am speaking</a:t>
                      </a:r>
                      <a:endParaRPr lang="en-GB"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3840">
                <a:tc>
                  <a:txBody>
                    <a:bodyPr/>
                    <a:lstStyle/>
                    <a:p>
                      <a:pPr>
                        <a:spcAft>
                          <a:spcPts val="0"/>
                        </a:spcAft>
                      </a:pPr>
                      <a:r>
                        <a:rPr lang="en-GB" sz="1600" b="1" err="1">
                          <a:latin typeface="Calibri"/>
                          <a:ea typeface="Times New Roman"/>
                        </a:rPr>
                        <a:t>Estás</a:t>
                      </a:r>
                      <a:r>
                        <a:rPr lang="en-GB" sz="1600" b="1">
                          <a:latin typeface="Calibri"/>
                          <a:ea typeface="Times New Roman"/>
                        </a:rPr>
                        <a:t> bailando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are dancing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840">
                <a:tc>
                  <a:txBody>
                    <a:bodyPr/>
                    <a:lstStyle/>
                    <a:p>
                      <a:pPr>
                        <a:spcAft>
                          <a:spcPts val="0"/>
                        </a:spcAft>
                      </a:pPr>
                      <a:r>
                        <a:rPr lang="en-GB" sz="1600" b="1" err="1">
                          <a:latin typeface="Calibri"/>
                          <a:ea typeface="Times New Roman"/>
                        </a:rPr>
                        <a:t>Está</a:t>
                      </a:r>
                      <a:r>
                        <a:rPr lang="en-GB" sz="1600" b="1">
                          <a:latin typeface="Calibri"/>
                          <a:ea typeface="Times New Roman"/>
                        </a:rPr>
                        <a:t> comprando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a:latin typeface="Calibri"/>
                          <a:ea typeface="Times New Roman"/>
                        </a:rPr>
                        <a:t>He, she is; you are buying</a:t>
                      </a:r>
                      <a:endParaRPr lang="en-GB"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840">
                <a:tc>
                  <a:txBody>
                    <a:bodyPr/>
                    <a:lstStyle/>
                    <a:p>
                      <a:pPr>
                        <a:spcAft>
                          <a:spcPts val="0"/>
                        </a:spcAft>
                      </a:pPr>
                      <a:r>
                        <a:rPr lang="en-GB" sz="1600" b="1" dirty="0" err="1">
                          <a:latin typeface="Calibri"/>
                          <a:ea typeface="Times New Roman"/>
                        </a:rPr>
                        <a:t>Estamos</a:t>
                      </a:r>
                      <a:r>
                        <a:rPr lang="en-GB" sz="1600" b="1" dirty="0">
                          <a:latin typeface="Calibri"/>
                          <a:ea typeface="Times New Roman"/>
                        </a:rPr>
                        <a:t> </a:t>
                      </a:r>
                      <a:r>
                        <a:rPr lang="en-GB" sz="1600" b="1" dirty="0" err="1">
                          <a:latin typeface="Calibri"/>
                          <a:ea typeface="Times New Roman"/>
                        </a:rPr>
                        <a:t>comiendo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We are eating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840">
                <a:tc>
                  <a:txBody>
                    <a:bodyPr/>
                    <a:lstStyle/>
                    <a:p>
                      <a:pPr>
                        <a:spcAft>
                          <a:spcPts val="0"/>
                        </a:spcAft>
                      </a:pPr>
                      <a:r>
                        <a:rPr lang="en-GB" sz="1600" b="1" err="1">
                          <a:latin typeface="Calibri"/>
                          <a:ea typeface="Times New Roman"/>
                        </a:rPr>
                        <a:t>Estáis</a:t>
                      </a:r>
                      <a:r>
                        <a:rPr lang="en-GB" sz="1600" b="1">
                          <a:latin typeface="Calibri"/>
                          <a:ea typeface="Times New Roman"/>
                        </a:rPr>
                        <a:t> charlando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are chatting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840">
                <a:tc>
                  <a:txBody>
                    <a:bodyPr/>
                    <a:lstStyle/>
                    <a:p>
                      <a:pPr>
                        <a:spcAft>
                          <a:spcPts val="0"/>
                        </a:spcAft>
                      </a:pPr>
                      <a:r>
                        <a:rPr lang="en-GB" sz="1600" b="1" dirty="0" err="1">
                          <a:latin typeface="Calibri"/>
                          <a:ea typeface="Times New Roman"/>
                        </a:rPr>
                        <a:t>Están</a:t>
                      </a:r>
                      <a:r>
                        <a:rPr lang="en-GB" sz="1600" b="1" dirty="0">
                          <a:latin typeface="Calibri"/>
                          <a:ea typeface="Times New Roman"/>
                        </a:rPr>
                        <a:t> </a:t>
                      </a:r>
                      <a:r>
                        <a:rPr lang="en-GB" sz="1600" b="1" dirty="0" err="1">
                          <a:latin typeface="Calibri"/>
                          <a:ea typeface="Times New Roman"/>
                        </a:rPr>
                        <a:t>escribiendo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They are; you are writing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9329" name="Rectangle 1"/>
          <p:cNvSpPr>
            <a:spLocks noChangeArrowheads="1"/>
          </p:cNvSpPr>
          <p:nvPr/>
        </p:nvSpPr>
        <p:spPr bwMode="auto">
          <a:xfrm>
            <a:off x="260650" y="323531"/>
            <a:ext cx="6336704"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You use this tense to describe an action that is repeated in the present, something that is happening now, (I am singing; you are talking.)</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609600" algn="l"/>
              </a:tabLst>
            </a:pPr>
            <a:r>
              <a:rPr kumimoji="0" lang="en-GB"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FORMATION </a:t>
            </a:r>
            <a:endParaRPr kumimoji="0" lang="en-GB" sz="1400" b="1"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To begin with you need the present tense of </a:t>
            </a:r>
            <a:r>
              <a:rPr kumimoji="0" lang="en-GB"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estar</a:t>
            </a: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You then add the gerund of the verb.</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609600" algn="l"/>
              </a:tabLst>
            </a:pPr>
            <a:endParaRPr kumimoji="0" lang="en-GB"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609600" algn="l"/>
              </a:tabLst>
            </a:pPr>
            <a:r>
              <a:rPr kumimoji="0" lang="en-GB"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HOW TO FORM THE GERUND</a:t>
            </a:r>
            <a:endParaRPr kumimoji="0" lang="en-GB" sz="1400" b="1"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Take off the ending, (AR, ER or IR.)</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s-ES_tradnl" sz="1400" i="0" u="none" strike="noStrike" cap="none" normalizeH="0" baseline="0" err="1">
                <a:ln>
                  <a:noFill/>
                </a:ln>
                <a:solidFill>
                  <a:schemeClr val="tx1"/>
                </a:solidFill>
                <a:effectLst/>
                <a:latin typeface="Calibri" pitchFamily="34" charset="0"/>
                <a:ea typeface="Times New Roman" pitchFamily="18" charset="0"/>
                <a:cs typeface="Calibri" pitchFamily="34" charset="0"/>
              </a:rPr>
              <a:t>Add</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 </a:t>
            </a:r>
            <a:r>
              <a:rPr kumimoji="0" lang="es-ES_tradnl" sz="1400" b="1" i="0" u="none" strike="noStrike" cap="none" normalizeH="0" baseline="0">
                <a:ln>
                  <a:noFill/>
                </a:ln>
                <a:solidFill>
                  <a:schemeClr val="tx1"/>
                </a:solidFill>
                <a:effectLst/>
                <a:latin typeface="Calibri" pitchFamily="34" charset="0"/>
                <a:ea typeface="Times New Roman" pitchFamily="18" charset="0"/>
                <a:cs typeface="Calibri" pitchFamily="34" charset="0"/>
              </a:rPr>
              <a:t>ANDO</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to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AR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verbs</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(compr</a:t>
            </a:r>
            <a:r>
              <a:rPr kumimoji="0" lang="es-ES_tradnl" sz="1400" i="0" u="sng" strike="noStrike" cap="none" normalizeH="0" baseline="0">
                <a:ln>
                  <a:noFill/>
                </a:ln>
                <a:solidFill>
                  <a:schemeClr val="tx1"/>
                </a:solidFill>
                <a:effectLst/>
                <a:latin typeface="Calibri" pitchFamily="34" charset="0"/>
                <a:ea typeface="Times New Roman" pitchFamily="18" charset="0"/>
                <a:cs typeface="Calibri" pitchFamily="34" charset="0"/>
              </a:rPr>
              <a:t>ando</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 habl</a:t>
            </a:r>
            <a:r>
              <a:rPr kumimoji="0" lang="es-ES_tradnl" sz="1400" i="0" u="sng" strike="noStrike" cap="none" normalizeH="0" baseline="0">
                <a:ln>
                  <a:noFill/>
                </a:ln>
                <a:solidFill>
                  <a:schemeClr val="tx1"/>
                </a:solidFill>
                <a:effectLst/>
                <a:latin typeface="Calibri" pitchFamily="34" charset="0"/>
                <a:ea typeface="Times New Roman" pitchFamily="18" charset="0"/>
                <a:cs typeface="Calibri" pitchFamily="34" charset="0"/>
              </a:rPr>
              <a:t>ando</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,etc</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Add</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to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ER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or</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IR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verbs</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(abr</a:t>
            </a:r>
            <a:r>
              <a:rPr kumimoji="0" lang="es-ES_tradnl" sz="1400" i="0" u="sng" strike="noStrike" cap="none" normalizeH="0" baseline="0" dirty="0">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viv</a:t>
            </a:r>
            <a:r>
              <a:rPr kumimoji="0" lang="es-ES_tradnl" sz="1400" i="0" u="sng" strike="noStrike" cap="none" normalizeH="0" baseline="0" dirty="0">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com</a:t>
            </a:r>
            <a:r>
              <a:rPr kumimoji="0" lang="es-ES_tradnl" sz="1400" i="0" u="sng" strike="noStrike" cap="none" normalizeH="0" baseline="0" dirty="0" err="1">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,etc</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The spelling of the gerund does not change, no matter who is doing the action, (I, you he, she, we or they.)</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4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338554"/>
          </a:xfrm>
          <a:prstGeom prst="rect">
            <a:avLst/>
          </a:prstGeom>
        </p:spPr>
        <p:txBody>
          <a:bodyPr wrap="square">
            <a:spAutoFit/>
          </a:bodyPr>
          <a:lstStyle/>
          <a:p>
            <a:pPr lvl="0" algn="ctr">
              <a:tabLst>
                <a:tab pos="609600" algn="l"/>
              </a:tabLst>
            </a:pPr>
            <a:r>
              <a:rPr lang="en-GB" sz="1600" b="1" dirty="0">
                <a:solidFill>
                  <a:prstClr val="black"/>
                </a:solidFill>
                <a:latin typeface="Calibri" pitchFamily="34" charset="0"/>
                <a:ea typeface="Times New Roman" pitchFamily="18" charset="0"/>
                <a:cs typeface="Calibri" pitchFamily="34" charset="0"/>
              </a:rPr>
              <a:t>THE PRESENT CONTINUOUS TENSE</a:t>
            </a:r>
            <a:endParaRPr lang="en-GB" sz="1600" dirty="0">
              <a:solidFill>
                <a:prstClr val="black"/>
              </a:solidFill>
              <a:latin typeface="Calibri" pitchFamily="34" charset="0"/>
              <a:cs typeface="Calibri" pitchFamily="34" charset="0"/>
            </a:endParaRPr>
          </a:p>
        </p:txBody>
      </p:sp>
      <p:sp>
        <p:nvSpPr>
          <p:cNvPr id="9" name="Rectangle 8"/>
          <p:cNvSpPr/>
          <p:nvPr/>
        </p:nvSpPr>
        <p:spPr>
          <a:xfrm>
            <a:off x="0" y="4788024"/>
            <a:ext cx="6858000" cy="338554"/>
          </a:xfrm>
          <a:prstGeom prst="rect">
            <a:avLst/>
          </a:prstGeom>
        </p:spPr>
        <p:txBody>
          <a:bodyPr wrap="square">
            <a:spAutoFit/>
          </a:bodyPr>
          <a:lstStyle/>
          <a:p>
            <a:pPr lvl="0" algn="ctr">
              <a:tabLst>
                <a:tab pos="609600" algn="l"/>
              </a:tabLst>
            </a:pPr>
            <a:r>
              <a:rPr lang="en-GB" sz="1600" b="1" dirty="0">
                <a:solidFill>
                  <a:prstClr val="black"/>
                </a:solidFill>
                <a:latin typeface="Calibri" pitchFamily="34" charset="0"/>
                <a:ea typeface="Times New Roman" pitchFamily="18" charset="0"/>
                <a:cs typeface="Calibri" pitchFamily="34" charset="0"/>
              </a:rPr>
              <a:t>THE IMPERFECT CONTINUOUS TENSE</a:t>
            </a:r>
            <a:endParaRPr lang="en-GB" sz="1600" dirty="0">
              <a:solidFill>
                <a:prstClr val="black"/>
              </a:solidFill>
              <a:latin typeface="Calibri" pitchFamily="34" charset="0"/>
              <a:cs typeface="Calibri" pitchFamily="34" charset="0"/>
            </a:endParaRPr>
          </a:p>
        </p:txBody>
      </p:sp>
      <p:graphicFrame>
        <p:nvGraphicFramePr>
          <p:cNvPr id="10" name="Table 9"/>
          <p:cNvGraphicFramePr>
            <a:graphicFrameLocks noGrp="1"/>
          </p:cNvGraphicFramePr>
          <p:nvPr/>
        </p:nvGraphicFramePr>
        <p:xfrm>
          <a:off x="908720" y="5364088"/>
          <a:ext cx="5069079" cy="1463040"/>
        </p:xfrm>
        <a:graphic>
          <a:graphicData uri="http://schemas.openxmlformats.org/drawingml/2006/table">
            <a:tbl>
              <a:tblPr/>
              <a:tblGrid>
                <a:gridCol w="2183194">
                  <a:extLst>
                    <a:ext uri="{9D8B030D-6E8A-4147-A177-3AD203B41FA5}">
                      <a16:colId xmlns:a16="http://schemas.microsoft.com/office/drawing/2014/main" val="20000"/>
                    </a:ext>
                  </a:extLst>
                </a:gridCol>
                <a:gridCol w="2885885">
                  <a:extLst>
                    <a:ext uri="{9D8B030D-6E8A-4147-A177-3AD203B41FA5}">
                      <a16:colId xmlns:a16="http://schemas.microsoft.com/office/drawing/2014/main" val="20001"/>
                    </a:ext>
                  </a:extLst>
                </a:gridCol>
              </a:tblGrid>
              <a:tr h="243840">
                <a:tc>
                  <a:txBody>
                    <a:bodyPr/>
                    <a:lstStyle/>
                    <a:p>
                      <a:pPr>
                        <a:spcAft>
                          <a:spcPts val="0"/>
                        </a:spcAft>
                      </a:pPr>
                      <a:r>
                        <a:rPr lang="en-GB" sz="1600" b="1" err="1">
                          <a:latin typeface="Calibri"/>
                          <a:ea typeface="Times New Roman"/>
                        </a:rPr>
                        <a:t>Estaba</a:t>
                      </a:r>
                      <a:r>
                        <a:rPr lang="en-GB" sz="1600" b="1" baseline="0">
                          <a:latin typeface="Calibri"/>
                          <a:ea typeface="Times New Roman"/>
                        </a:rPr>
                        <a:t> </a:t>
                      </a:r>
                      <a:r>
                        <a:rPr lang="en-GB" sz="1600" b="1">
                          <a:latin typeface="Calibri"/>
                          <a:ea typeface="Times New Roman"/>
                        </a:rPr>
                        <a:t>hablando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I was speaking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3840">
                <a:tc>
                  <a:txBody>
                    <a:bodyPr/>
                    <a:lstStyle/>
                    <a:p>
                      <a:pPr>
                        <a:spcAft>
                          <a:spcPts val="0"/>
                        </a:spcAft>
                      </a:pPr>
                      <a:r>
                        <a:rPr lang="en-GB" sz="1600" b="1" err="1">
                          <a:latin typeface="Calibri"/>
                          <a:ea typeface="Times New Roman"/>
                        </a:rPr>
                        <a:t>Estabas</a:t>
                      </a:r>
                      <a:r>
                        <a:rPr lang="en-GB" sz="1600" b="1">
                          <a:latin typeface="Calibri"/>
                          <a:ea typeface="Times New Roman"/>
                        </a:rPr>
                        <a:t> bailando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were dancing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840">
                <a:tc>
                  <a:txBody>
                    <a:bodyPr/>
                    <a:lstStyle/>
                    <a:p>
                      <a:pPr>
                        <a:spcAft>
                          <a:spcPts val="0"/>
                        </a:spcAft>
                      </a:pPr>
                      <a:r>
                        <a:rPr lang="en-GB" sz="1600" b="1" err="1">
                          <a:latin typeface="Calibri"/>
                          <a:ea typeface="Times New Roman"/>
                        </a:rPr>
                        <a:t>Estaba</a:t>
                      </a:r>
                      <a:r>
                        <a:rPr lang="en-GB" sz="1600" b="1">
                          <a:latin typeface="Calibri"/>
                          <a:ea typeface="Times New Roman"/>
                        </a:rPr>
                        <a:t> comprando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He, she was; you were buying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840">
                <a:tc>
                  <a:txBody>
                    <a:bodyPr/>
                    <a:lstStyle/>
                    <a:p>
                      <a:pPr>
                        <a:spcAft>
                          <a:spcPts val="0"/>
                        </a:spcAft>
                      </a:pPr>
                      <a:r>
                        <a:rPr lang="en-GB" sz="1600" b="1" dirty="0" err="1">
                          <a:latin typeface="Calibri"/>
                          <a:ea typeface="Times New Roman"/>
                        </a:rPr>
                        <a:t>Estábamos</a:t>
                      </a:r>
                      <a:r>
                        <a:rPr lang="en-GB" sz="1600" b="1" dirty="0">
                          <a:latin typeface="Calibri"/>
                          <a:ea typeface="Times New Roman"/>
                        </a:rPr>
                        <a:t> </a:t>
                      </a:r>
                      <a:r>
                        <a:rPr lang="en-GB" sz="1600" b="1" dirty="0" err="1">
                          <a:latin typeface="Calibri"/>
                          <a:ea typeface="Times New Roman"/>
                        </a:rPr>
                        <a:t>comiendo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We were eating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840">
                <a:tc>
                  <a:txBody>
                    <a:bodyPr/>
                    <a:lstStyle/>
                    <a:p>
                      <a:pPr>
                        <a:spcAft>
                          <a:spcPts val="0"/>
                        </a:spcAft>
                      </a:pPr>
                      <a:r>
                        <a:rPr lang="en-GB" sz="1600" b="1" err="1">
                          <a:latin typeface="Calibri"/>
                          <a:ea typeface="Times New Roman"/>
                        </a:rPr>
                        <a:t>Estabais</a:t>
                      </a:r>
                      <a:r>
                        <a:rPr lang="en-GB" sz="1600" b="1">
                          <a:latin typeface="Calibri"/>
                          <a:ea typeface="Times New Roman"/>
                        </a:rPr>
                        <a:t> charlando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were chatting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840">
                <a:tc>
                  <a:txBody>
                    <a:bodyPr/>
                    <a:lstStyle/>
                    <a:p>
                      <a:pPr>
                        <a:spcAft>
                          <a:spcPts val="0"/>
                        </a:spcAft>
                      </a:pPr>
                      <a:r>
                        <a:rPr lang="en-GB" sz="1600" b="1" dirty="0" err="1">
                          <a:latin typeface="Calibri"/>
                          <a:ea typeface="Times New Roman"/>
                        </a:rPr>
                        <a:t>Estaban</a:t>
                      </a:r>
                      <a:r>
                        <a:rPr lang="en-GB" sz="1600" b="1" baseline="0" dirty="0">
                          <a:latin typeface="Calibri"/>
                          <a:ea typeface="Times New Roman"/>
                        </a:rPr>
                        <a:t> </a:t>
                      </a:r>
                      <a:r>
                        <a:rPr lang="en-GB" sz="1600" b="1" dirty="0" err="1">
                          <a:latin typeface="Calibri"/>
                          <a:ea typeface="Times New Roman"/>
                        </a:rPr>
                        <a:t>escribiendo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They were; you were writing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11" name="Table 10"/>
          <p:cNvGraphicFramePr>
            <a:graphicFrameLocks noGrp="1"/>
          </p:cNvGraphicFramePr>
          <p:nvPr/>
        </p:nvGraphicFramePr>
        <p:xfrm>
          <a:off x="188640" y="7020272"/>
          <a:ext cx="6480720" cy="1539240"/>
        </p:xfrm>
        <a:graphic>
          <a:graphicData uri="http://schemas.openxmlformats.org/drawingml/2006/table">
            <a:tbl>
              <a:tblPr>
                <a:tableStyleId>{5C22544A-7EE6-4342-B048-85BDC9FD1C3A}</a:tableStyleId>
              </a:tblPr>
              <a:tblGrid>
                <a:gridCol w="1080120">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080120">
                  <a:extLst>
                    <a:ext uri="{9D8B030D-6E8A-4147-A177-3AD203B41FA5}">
                      <a16:colId xmlns:a16="http://schemas.microsoft.com/office/drawing/2014/main" val="20005"/>
                    </a:ext>
                  </a:extLst>
                </a:gridCol>
              </a:tblGrid>
              <a:tr h="579120">
                <a:tc gridSpan="6">
                  <a:txBody>
                    <a:bodyPr/>
                    <a:lstStyle/>
                    <a:p>
                      <a:pPr algn="ctr"/>
                      <a:r>
                        <a:rPr lang="es-ES_tradnl" sz="1600" b="1" dirty="0"/>
                        <a:t>SOME IRREGULAR GERUNDS</a:t>
                      </a:r>
                    </a:p>
                    <a:p>
                      <a:pPr algn="ct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20040">
                <a:tc>
                  <a:txBody>
                    <a:bodyPr/>
                    <a:lstStyle/>
                    <a:p>
                      <a:r>
                        <a:rPr lang="es-ES_tradnl" sz="1500" b="1" dirty="0"/>
                        <a:t>durmiendo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sleeping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mintiendo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lying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oyendo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hearing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0040">
                <a:tc>
                  <a:txBody>
                    <a:bodyPr/>
                    <a:lstStyle/>
                    <a:p>
                      <a:r>
                        <a:rPr lang="es-ES_tradnl" sz="1500" b="1" dirty="0"/>
                        <a:t>pidiendo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asking</a:t>
                      </a:r>
                      <a:r>
                        <a:rPr lang="en-GB" sz="1500" baseline="0" noProof="0" dirty="0"/>
                        <a:t> for</a:t>
                      </a:r>
                      <a:endParaRPr lang="en-GB" sz="15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repitiendo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repeating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creyendo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believing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0040">
                <a:tc>
                  <a:txBody>
                    <a:bodyPr/>
                    <a:lstStyle/>
                    <a:p>
                      <a:r>
                        <a:rPr lang="es-ES_tradnl" sz="1500" b="1" dirty="0"/>
                        <a:t>prefiriendo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preferring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leyendo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reading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going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2" name="Slide Number Placeholder 11"/>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Group 2"/>
          <p:cNvGraphicFramePr>
            <a:graphicFrameLocks noGrp="1"/>
          </p:cNvGraphicFramePr>
          <p:nvPr/>
        </p:nvGraphicFramePr>
        <p:xfrm>
          <a:off x="260650" y="1043608"/>
          <a:ext cx="6454814" cy="3840024"/>
        </p:xfrm>
        <a:graphic>
          <a:graphicData uri="http://schemas.openxmlformats.org/drawingml/2006/table">
            <a:tbl>
              <a:tblPr/>
              <a:tblGrid>
                <a:gridCol w="1296142">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982208">
                  <a:extLst>
                    <a:ext uri="{9D8B030D-6E8A-4147-A177-3AD203B41FA5}">
                      <a16:colId xmlns:a16="http://schemas.microsoft.com/office/drawing/2014/main" val="20005"/>
                    </a:ext>
                  </a:extLst>
                </a:gridCol>
              </a:tblGrid>
              <a:tr h="31998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cs typeface="Calibri" pitchFamily="34" charset="0"/>
                        </a:rPr>
                        <a:t>ER &amp; IR have the same endings!</a:t>
                      </a:r>
                    </a:p>
                  </a:txBody>
                  <a:tcPr marT="45691" marB="4569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0"/>
                  </a:ext>
                </a:extLst>
              </a:tr>
              <a:tr h="59430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AR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a:ln>
                            <a:noFill/>
                          </a:ln>
                          <a:solidFill>
                            <a:schemeClr val="tx1"/>
                          </a:solidFill>
                          <a:effectLst/>
                          <a:latin typeface="Calibri" pitchFamily="34" charset="0"/>
                          <a:cs typeface="Calibri" pitchFamily="34" charset="0"/>
                        </a:rPr>
                        <a:t>– to buy</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Comer – to eat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Vivir</a:t>
                      </a:r>
                      <a:r>
                        <a:rPr kumimoji="0" lang="en-GB" sz="1500" b="1" i="0" u="none" strike="noStrike" cap="none" normalizeH="0" baseline="0" dirty="0">
                          <a:ln>
                            <a:noFill/>
                          </a:ln>
                          <a:solidFill>
                            <a:schemeClr val="tx1"/>
                          </a:solidFill>
                          <a:effectLst/>
                          <a:latin typeface="Calibri" pitchFamily="34" charset="0"/>
                          <a:cs typeface="Calibri" pitchFamily="34" charset="0"/>
                        </a:rPr>
                        <a:t> – to live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1"/>
                  </a:ext>
                </a:extLst>
              </a:tr>
              <a:tr h="3199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a:ln>
                            <a:noFill/>
                          </a:ln>
                          <a:solidFill>
                            <a:schemeClr val="tx1"/>
                          </a:solidFill>
                          <a:effectLst/>
                          <a:latin typeface="Calibri" pitchFamily="34" charset="0"/>
                          <a:cs typeface="Calibri" pitchFamily="34" charset="0"/>
                        </a:rPr>
                        <a:t>é</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I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a:ln>
                            <a:noFill/>
                          </a:ln>
                          <a:solidFill>
                            <a:schemeClr val="tx1"/>
                          </a:solidFill>
                          <a:effectLst/>
                          <a:latin typeface="Calibri" pitchFamily="34" charset="0"/>
                          <a:cs typeface="Calibri" pitchFamily="34" charset="0"/>
                        </a:rPr>
                        <a:t>í</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I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a:ln>
                            <a:noFill/>
                          </a:ln>
                          <a:solidFill>
                            <a:schemeClr val="tx1"/>
                          </a:solidFill>
                          <a:effectLst/>
                          <a:latin typeface="Calibri" pitchFamily="34" charset="0"/>
                          <a:cs typeface="Calibri" pitchFamily="34" charset="0"/>
                        </a:rPr>
                        <a:t>í</a:t>
                      </a:r>
                      <a:endParaRPr kumimoji="0" lang="en-US"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I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99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a:t>
                      </a:r>
                      <a:r>
                        <a:rPr kumimoji="0" lang="en-GB" sz="1500" b="1" i="0" u="none" strike="noStrike" cap="none" normalizeH="0" baseline="0" dirty="0" err="1">
                          <a:ln>
                            <a:noFill/>
                          </a:ln>
                          <a:solidFill>
                            <a:schemeClr val="tx1"/>
                          </a:solidFill>
                          <a:effectLst/>
                          <a:latin typeface="Calibri" pitchFamily="34" charset="0"/>
                          <a:cs typeface="Calibri" pitchFamily="34" charset="0"/>
                        </a:rPr>
                        <a:t>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iste</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a:ln>
                            <a:noFill/>
                          </a:ln>
                          <a:solidFill>
                            <a:schemeClr val="tx1"/>
                          </a:solidFill>
                          <a:effectLst/>
                          <a:latin typeface="Calibri" pitchFamily="34" charset="0"/>
                          <a:cs typeface="Calibri" pitchFamily="34" charset="0"/>
                        </a:rPr>
                        <a:t>ó</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He/she/you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a:t>
                      </a:r>
                      <a:r>
                        <a:rPr kumimoji="0" lang="en-GB" sz="1500" b="1" i="0" u="none" strike="noStrike" cap="none" normalizeH="0" baseline="0" dirty="0" err="1">
                          <a:ln>
                            <a:noFill/>
                          </a:ln>
                          <a:solidFill>
                            <a:schemeClr val="tx1"/>
                          </a:solidFill>
                          <a:effectLst/>
                          <a:latin typeface="Calibri" pitchFamily="34" charset="0"/>
                          <a:cs typeface="Calibri" pitchFamily="34" charset="0"/>
                        </a:rPr>
                        <a:t>i</a:t>
                      </a:r>
                      <a:r>
                        <a:rPr kumimoji="0" lang="en-US" sz="1500" b="1" i="0" u="none" strike="noStrike" cap="none" normalizeH="0" baseline="0" dirty="0">
                          <a:ln>
                            <a:noFill/>
                          </a:ln>
                          <a:solidFill>
                            <a:schemeClr val="tx1"/>
                          </a:solidFill>
                          <a:effectLst/>
                          <a:latin typeface="Calibri" pitchFamily="34" charset="0"/>
                          <a:cs typeface="Calibri" pitchFamily="34" charset="0"/>
                        </a:rPr>
                        <a:t>ó</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He/she/you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a:t>
                      </a:r>
                      <a:r>
                        <a:rPr kumimoji="0" lang="en-US" sz="1500" b="1" i="0" u="none" strike="noStrike" cap="none" normalizeH="0" baseline="0" dirty="0">
                          <a:ln>
                            <a:noFill/>
                          </a:ln>
                          <a:solidFill>
                            <a:schemeClr val="tx1"/>
                          </a:solidFill>
                          <a:effectLst/>
                          <a:latin typeface="Calibri" pitchFamily="34" charset="0"/>
                          <a:cs typeface="Calibri" pitchFamily="34" charset="0"/>
                        </a:rPr>
                        <a:t>ó</a:t>
                      </a:r>
                      <a:endParaRPr kumimoji="0" lang="en-US"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He/she/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8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GB" sz="1500" b="1" i="0" u="none" strike="noStrike" cap="none" normalizeH="0" baseline="0">
                          <a:ln>
                            <a:noFill/>
                          </a:ln>
                          <a:solidFill>
                            <a:schemeClr val="tx1"/>
                          </a:solidFill>
                          <a:effectLst/>
                          <a:latin typeface="Calibri" pitchFamily="34" charset="0"/>
                          <a:cs typeface="Calibri" pitchFamily="34" charset="0"/>
                        </a:rPr>
                        <a:t>imos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8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GB" sz="1500" b="1" i="0" u="none" strike="noStrike" cap="none" normalizeH="0" baseline="0">
                          <a:ln>
                            <a:noFill/>
                          </a:ln>
                          <a:solidFill>
                            <a:schemeClr val="tx1"/>
                          </a:solidFill>
                          <a:effectLst/>
                          <a:latin typeface="Calibri" pitchFamily="34" charset="0"/>
                          <a:cs typeface="Calibri" pitchFamily="34" charset="0"/>
                        </a:rPr>
                        <a:t>isteis</a:t>
                      </a:r>
                      <a:endParaRPr kumimoji="0" lang="en-US" sz="1500" b="1" i="0" u="none" strike="noStrike" cap="none" normalizeH="0" baseline="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 you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a:t>
                      </a:r>
                      <a:r>
                        <a:rPr kumimoji="0" lang="en-GB" sz="1500" b="1" i="0" u="none" strike="noStrike" cap="none" normalizeH="0" baseline="0" dirty="0" err="1">
                          <a:ln>
                            <a:noFill/>
                          </a:ln>
                          <a:solidFill>
                            <a:schemeClr val="tx1"/>
                          </a:solidFill>
                          <a:effectLst/>
                          <a:latin typeface="Calibri" pitchFamily="34" charset="0"/>
                          <a:cs typeface="Calibri" pitchFamily="34" charset="0"/>
                        </a:rPr>
                        <a:t>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ieron</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1018" name="Text Box 59"/>
          <p:cNvSpPr txBox="1">
            <a:spLocks noChangeArrowheads="1"/>
          </p:cNvSpPr>
          <p:nvPr/>
        </p:nvSpPr>
        <p:spPr bwMode="auto">
          <a:xfrm>
            <a:off x="115888" y="0"/>
            <a:ext cx="6742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THE PRETERITE (PAST) TENSE OF REGULAR VERBS</a:t>
            </a:r>
          </a:p>
        </p:txBody>
      </p:sp>
      <p:sp>
        <p:nvSpPr>
          <p:cNvPr id="41019" name="Text Box 60"/>
          <p:cNvSpPr txBox="1">
            <a:spLocks noChangeArrowheads="1"/>
          </p:cNvSpPr>
          <p:nvPr/>
        </p:nvSpPr>
        <p:spPr bwMode="auto">
          <a:xfrm>
            <a:off x="188640" y="323528"/>
            <a:ext cx="648072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We use the </a:t>
            </a:r>
            <a:r>
              <a:rPr lang="en-GB" sz="1400" dirty="0" err="1">
                <a:latin typeface="Calibri" pitchFamily="34" charset="0"/>
                <a:cs typeface="Calibri" pitchFamily="34" charset="0"/>
              </a:rPr>
              <a:t>preterite</a:t>
            </a:r>
            <a:r>
              <a:rPr lang="en-GB" sz="1400" dirty="0">
                <a:latin typeface="Calibri" pitchFamily="34" charset="0"/>
                <a:cs typeface="Calibri" pitchFamily="34" charset="0"/>
              </a:rPr>
              <a:t> to describe </a:t>
            </a:r>
            <a:r>
              <a:rPr lang="en-GB" sz="1400">
                <a:latin typeface="Calibri" pitchFamily="34" charset="0"/>
                <a:cs typeface="Calibri" pitchFamily="34" charset="0"/>
              </a:rPr>
              <a:t>events and </a:t>
            </a:r>
            <a:r>
              <a:rPr lang="en-GB" sz="1400" dirty="0">
                <a:latin typeface="Calibri" pitchFamily="34" charset="0"/>
                <a:cs typeface="Calibri" pitchFamily="34" charset="0"/>
              </a:rPr>
              <a:t>actions in the past that are finished.</a:t>
            </a:r>
            <a:br>
              <a:rPr lang="en-GB" sz="1400" dirty="0">
                <a:latin typeface="Calibri" pitchFamily="34" charset="0"/>
                <a:cs typeface="Calibri" pitchFamily="34" charset="0"/>
              </a:rPr>
            </a:br>
            <a:r>
              <a:rPr lang="en-GB" sz="1400" dirty="0">
                <a:latin typeface="Calibri" pitchFamily="34" charset="0"/>
                <a:cs typeface="Calibri" pitchFamily="34" charset="0"/>
              </a:rPr>
              <a:t>The </a:t>
            </a:r>
            <a:r>
              <a:rPr lang="en-GB" sz="1400" dirty="0" err="1">
                <a:latin typeface="Calibri" pitchFamily="34" charset="0"/>
                <a:cs typeface="Calibri" pitchFamily="34" charset="0"/>
              </a:rPr>
              <a:t>preterite</a:t>
            </a:r>
            <a:r>
              <a:rPr lang="en-GB" sz="1400" dirty="0">
                <a:latin typeface="Calibri" pitchFamily="34" charset="0"/>
                <a:cs typeface="Calibri" pitchFamily="34" charset="0"/>
              </a:rPr>
              <a:t> is formed by adding the following endings to the stem of the verb. (NB: stem = infinitive minus -AR, -ER or -IR ending)</a:t>
            </a:r>
          </a:p>
        </p:txBody>
      </p:sp>
      <p:sp>
        <p:nvSpPr>
          <p:cNvPr id="13" name="TextBox 12"/>
          <p:cNvSpPr txBox="1"/>
          <p:nvPr/>
        </p:nvSpPr>
        <p:spPr>
          <a:xfrm>
            <a:off x="260648" y="5076056"/>
            <a:ext cx="6408712" cy="1415772"/>
          </a:xfrm>
          <a:prstGeom prst="rect">
            <a:avLst/>
          </a:prstGeom>
          <a:noFill/>
        </p:spPr>
        <p:txBody>
          <a:bodyPr wrap="square" rtlCol="0">
            <a:spAutoFit/>
          </a:bodyPr>
          <a:lstStyle/>
          <a:p>
            <a:pPr algn="ctr"/>
            <a:r>
              <a:rPr lang="en-GB" sz="1600" b="1" dirty="0">
                <a:latin typeface="Calibri" pitchFamily="34" charset="0"/>
                <a:cs typeface="Calibri" pitchFamily="34" charset="0"/>
              </a:rPr>
              <a:t>RADICAL-CHANGING VERBS IN THE PRETERITE TENSE</a:t>
            </a:r>
            <a:endParaRPr lang="en-GB" sz="1600" dirty="0">
              <a:latin typeface="Calibri" pitchFamily="34" charset="0"/>
              <a:cs typeface="Calibri" pitchFamily="34" charset="0"/>
            </a:endParaRPr>
          </a:p>
          <a:p>
            <a:pPr lvl="0"/>
            <a:r>
              <a:rPr lang="en-GB" sz="1400" dirty="0">
                <a:latin typeface="Calibri" pitchFamily="34" charset="0"/>
                <a:cs typeface="Calibri" pitchFamily="34" charset="0"/>
              </a:rPr>
              <a:t>Unlike the present tense, the only radical-changing verbs that have a stem change in the </a:t>
            </a:r>
            <a:r>
              <a:rPr lang="en-GB" sz="1400" dirty="0" err="1">
                <a:latin typeface="Calibri" pitchFamily="34" charset="0"/>
                <a:cs typeface="Calibri" pitchFamily="34" charset="0"/>
              </a:rPr>
              <a:t>preterite</a:t>
            </a:r>
            <a:r>
              <a:rPr lang="en-GB" sz="1400" dirty="0">
                <a:latin typeface="Calibri" pitchFamily="34" charset="0"/>
                <a:cs typeface="Calibri" pitchFamily="34" charset="0"/>
              </a:rPr>
              <a:t> tense are those that end in “IR”.</a:t>
            </a:r>
          </a:p>
          <a:p>
            <a:pPr lvl="0"/>
            <a:r>
              <a:rPr lang="en-GB" sz="1400" dirty="0">
                <a:latin typeface="Calibri" pitchFamily="34" charset="0"/>
                <a:cs typeface="Calibri" pitchFamily="34" charset="0"/>
              </a:rPr>
              <a:t>Below are some common verbs in this category.  Where the spelling change occurs the verb has been written in CAPITAL LETTERS.</a:t>
            </a:r>
          </a:p>
          <a:p>
            <a:endParaRPr lang="es-ES_tradnl" sz="1400" dirty="0">
              <a:latin typeface="Calibri" pitchFamily="34" charset="0"/>
              <a:cs typeface="Calibri" pitchFamily="34" charset="0"/>
            </a:endParaRPr>
          </a:p>
        </p:txBody>
      </p:sp>
      <p:graphicFrame>
        <p:nvGraphicFramePr>
          <p:cNvPr id="16" name="Table 15"/>
          <p:cNvGraphicFramePr>
            <a:graphicFrameLocks noGrp="1"/>
          </p:cNvGraphicFramePr>
          <p:nvPr/>
        </p:nvGraphicFramePr>
        <p:xfrm>
          <a:off x="188640" y="6300192"/>
          <a:ext cx="6495361" cy="2286000"/>
        </p:xfrm>
        <a:graphic>
          <a:graphicData uri="http://schemas.openxmlformats.org/drawingml/2006/table">
            <a:tbl>
              <a:tblPr/>
              <a:tblGrid>
                <a:gridCol w="792088">
                  <a:extLst>
                    <a:ext uri="{9D8B030D-6E8A-4147-A177-3AD203B41FA5}">
                      <a16:colId xmlns:a16="http://schemas.microsoft.com/office/drawing/2014/main" val="20000"/>
                    </a:ext>
                  </a:extLst>
                </a:gridCol>
                <a:gridCol w="1096756">
                  <a:extLst>
                    <a:ext uri="{9D8B030D-6E8A-4147-A177-3AD203B41FA5}">
                      <a16:colId xmlns:a16="http://schemas.microsoft.com/office/drawing/2014/main" val="20001"/>
                    </a:ext>
                  </a:extLst>
                </a:gridCol>
                <a:gridCol w="1247569">
                  <a:extLst>
                    <a:ext uri="{9D8B030D-6E8A-4147-A177-3AD203B41FA5}">
                      <a16:colId xmlns:a16="http://schemas.microsoft.com/office/drawing/2014/main" val="20002"/>
                    </a:ext>
                  </a:extLst>
                </a:gridCol>
                <a:gridCol w="933244">
                  <a:extLst>
                    <a:ext uri="{9D8B030D-6E8A-4147-A177-3AD203B41FA5}">
                      <a16:colId xmlns:a16="http://schemas.microsoft.com/office/drawing/2014/main" val="20003"/>
                    </a:ext>
                  </a:extLst>
                </a:gridCol>
                <a:gridCol w="1233869">
                  <a:extLst>
                    <a:ext uri="{9D8B030D-6E8A-4147-A177-3AD203B41FA5}">
                      <a16:colId xmlns:a16="http://schemas.microsoft.com/office/drawing/2014/main" val="20004"/>
                    </a:ext>
                  </a:extLst>
                </a:gridCol>
                <a:gridCol w="1191835">
                  <a:extLst>
                    <a:ext uri="{9D8B030D-6E8A-4147-A177-3AD203B41FA5}">
                      <a16:colId xmlns:a16="http://schemas.microsoft.com/office/drawing/2014/main" val="20005"/>
                    </a:ext>
                  </a:extLst>
                </a:gridCol>
              </a:tblGrid>
              <a:tr h="228600">
                <a:tc>
                  <a:txBody>
                    <a:bodyPr/>
                    <a:lstStyle/>
                    <a:p>
                      <a:pPr>
                        <a:spcAft>
                          <a:spcPts val="0"/>
                        </a:spcAft>
                      </a:pP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lied</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felt</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asked for</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preferred</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slept</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600">
                <a:tc>
                  <a:txBody>
                    <a:bodyPr/>
                    <a:lstStyle/>
                    <a:p>
                      <a:pPr>
                        <a:spcAft>
                          <a:spcPts val="0"/>
                        </a:spcAft>
                      </a:pPr>
                      <a:r>
                        <a:rPr lang="es-ES_tradnl" sz="1500" b="1" noProof="0">
                          <a:latin typeface="Calibri" pitchFamily="34" charset="0"/>
                          <a:ea typeface="Times New Roman"/>
                          <a:cs typeface="Calibri" pitchFamily="34" charset="0"/>
                        </a:rPr>
                        <a:t>I</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Mentí</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 sentí</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Pedí</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Preferí</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Dormí</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8600">
                <a:tc>
                  <a:txBody>
                    <a:bodyPr/>
                    <a:lstStyle/>
                    <a:p>
                      <a:pPr>
                        <a:spcAft>
                          <a:spcPts val="0"/>
                        </a:spcAft>
                      </a:pPr>
                      <a:r>
                        <a:rPr lang="es-ES_tradnl" sz="1500" b="1" noProof="0">
                          <a:latin typeface="Calibri" pitchFamily="34" charset="0"/>
                          <a:ea typeface="Times New Roman"/>
                          <a:cs typeface="Calibri" pitchFamily="34" charset="0"/>
                        </a:rPr>
                        <a:t>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Mentiste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Te sentiste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Pediste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Preferiste</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Dormiste</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pPr>
                        <a:spcAft>
                          <a:spcPts val="0"/>
                        </a:spcAft>
                      </a:pPr>
                      <a:r>
                        <a:rPr lang="es-ES_tradnl" sz="1500" b="1" noProof="0">
                          <a:latin typeface="Calibri" pitchFamily="34" charset="0"/>
                          <a:ea typeface="Times New Roman"/>
                          <a:cs typeface="Calibri" pitchFamily="34" charset="0"/>
                        </a:rPr>
                        <a:t>He, she, 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MINTIÓ</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SE SINTIÓ</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PIDIÓ</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PREFIRIÓ</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DURMIÓ</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a:spcAft>
                          <a:spcPts val="0"/>
                        </a:spcAft>
                      </a:pPr>
                      <a:r>
                        <a:rPr lang="es-ES_tradnl" sz="1500" b="1" noProof="0">
                          <a:latin typeface="Calibri" pitchFamily="34" charset="0"/>
                          <a:ea typeface="Times New Roman"/>
                          <a:cs typeface="Calibri" pitchFamily="34" charset="0"/>
                        </a:rPr>
                        <a:t>We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Mentimos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Nos sentimos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Pedimos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Preferimos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Dormimos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8600">
                <a:tc>
                  <a:txBody>
                    <a:bodyPr/>
                    <a:lstStyle/>
                    <a:p>
                      <a:pPr>
                        <a:spcAft>
                          <a:spcPts val="0"/>
                        </a:spcAft>
                      </a:pPr>
                      <a:r>
                        <a:rPr lang="es-ES_tradnl" sz="1500" b="1" noProof="0">
                          <a:latin typeface="Calibri" pitchFamily="34" charset="0"/>
                          <a:ea typeface="Times New Roman"/>
                          <a:cs typeface="Calibri" pitchFamily="34" charset="0"/>
                        </a:rPr>
                        <a:t>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Mentisteis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Os sentisteis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Pedisteis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Preferisteis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Dormisteis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7200">
                <a:tc>
                  <a:txBody>
                    <a:bodyPr/>
                    <a:lstStyle/>
                    <a:p>
                      <a:pPr>
                        <a:spcAft>
                          <a:spcPts val="0"/>
                        </a:spcAft>
                      </a:pPr>
                      <a:r>
                        <a:rPr lang="es-ES_tradnl" sz="1500" b="1" noProof="0">
                          <a:latin typeface="Calibri" pitchFamily="34" charset="0"/>
                          <a:ea typeface="Times New Roman"/>
                          <a:cs typeface="Calibri" pitchFamily="34" charset="0"/>
                        </a:rPr>
                        <a:t>They, 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MINTIERON</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SE SINTIERON</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PIDIERON</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PREFIRIERON</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dirty="0">
                          <a:latin typeface="Calibri" pitchFamily="34" charset="0"/>
                          <a:ea typeface="Times New Roman"/>
                          <a:cs typeface="Calibri" pitchFamily="34" charset="0"/>
                        </a:rPr>
                        <a:t>DURMIERON</a:t>
                      </a:r>
                      <a:endParaRPr lang="es-ES_tradnl" sz="1500" noProof="0" dirty="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extLst>
      <p:ext uri="{BB962C8B-B14F-4D97-AF65-F5344CB8AC3E}">
        <p14:creationId xmlns:p14="http://schemas.microsoft.com/office/powerpoint/2010/main" val="354231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5890" y="34925"/>
            <a:ext cx="61198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IRREGULAR VERBS IN THE PRETERITE TENSE</a:t>
            </a:r>
          </a:p>
        </p:txBody>
      </p:sp>
      <p:sp>
        <p:nvSpPr>
          <p:cNvPr id="42031" name="Text Box 48"/>
          <p:cNvSpPr txBox="1">
            <a:spLocks noChangeArrowheads="1"/>
          </p:cNvSpPr>
          <p:nvPr/>
        </p:nvSpPr>
        <p:spPr bwMode="auto">
          <a:xfrm>
            <a:off x="260350" y="395541"/>
            <a:ext cx="65976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Some verbs are not regular in the </a:t>
            </a:r>
            <a:r>
              <a:rPr lang="en-GB" sz="1600">
                <a:latin typeface="Calibri" pitchFamily="34" charset="0"/>
                <a:cs typeface="Calibri" pitchFamily="34" charset="0"/>
              </a:rPr>
              <a:t>Preterite and </a:t>
            </a:r>
            <a:r>
              <a:rPr lang="en-GB" sz="1600" dirty="0">
                <a:latin typeface="Calibri" pitchFamily="34" charset="0"/>
                <a:cs typeface="Calibri" pitchFamily="34" charset="0"/>
              </a:rPr>
              <a:t>need to be learnt!  Here are some common verbs (N.B. NO ACCENTS!)</a:t>
            </a:r>
          </a:p>
        </p:txBody>
      </p:sp>
      <p:graphicFrame>
        <p:nvGraphicFramePr>
          <p:cNvPr id="57393" name="Group 49"/>
          <p:cNvGraphicFramePr>
            <a:graphicFrameLocks noGrp="1"/>
          </p:cNvGraphicFramePr>
          <p:nvPr/>
        </p:nvGraphicFramePr>
        <p:xfrm>
          <a:off x="331790" y="1042988"/>
          <a:ext cx="6265563" cy="7970520"/>
        </p:xfrm>
        <a:graphic>
          <a:graphicData uri="http://schemas.openxmlformats.org/drawingml/2006/table">
            <a:tbl>
              <a:tblPr/>
              <a:tblGrid>
                <a:gridCol w="826320">
                  <a:extLst>
                    <a:ext uri="{9D8B030D-6E8A-4147-A177-3AD203B41FA5}">
                      <a16:colId xmlns:a16="http://schemas.microsoft.com/office/drawing/2014/main" val="20000"/>
                    </a:ext>
                  </a:extLst>
                </a:gridCol>
                <a:gridCol w="1517271">
                  <a:extLst>
                    <a:ext uri="{9D8B030D-6E8A-4147-A177-3AD203B41FA5}">
                      <a16:colId xmlns:a16="http://schemas.microsoft.com/office/drawing/2014/main" val="20001"/>
                    </a:ext>
                  </a:extLst>
                </a:gridCol>
                <a:gridCol w="1435338">
                  <a:extLst>
                    <a:ext uri="{9D8B030D-6E8A-4147-A177-3AD203B41FA5}">
                      <a16:colId xmlns:a16="http://schemas.microsoft.com/office/drawing/2014/main" val="20002"/>
                    </a:ext>
                  </a:extLst>
                </a:gridCol>
                <a:gridCol w="1171446">
                  <a:extLst>
                    <a:ext uri="{9D8B030D-6E8A-4147-A177-3AD203B41FA5}">
                      <a16:colId xmlns:a16="http://schemas.microsoft.com/office/drawing/2014/main" val="20003"/>
                    </a:ext>
                  </a:extLst>
                </a:gridCol>
                <a:gridCol w="1315188">
                  <a:extLst>
                    <a:ext uri="{9D8B030D-6E8A-4147-A177-3AD203B41FA5}">
                      <a16:colId xmlns:a16="http://schemas.microsoft.com/office/drawing/2014/main" val="20004"/>
                    </a:ext>
                  </a:extLst>
                </a:gridCol>
              </a:tblGrid>
              <a:tr h="52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 (went)</a:t>
                      </a:r>
                      <a:br>
                        <a:rPr kumimoji="0" lang="en-GB" sz="1500" b="1" i="0" u="none" strike="noStrike" cap="none" normalizeH="0" baseline="0" dirty="0">
                          <a:ln>
                            <a:noFill/>
                          </a:ln>
                          <a:solidFill>
                            <a:schemeClr val="tx1"/>
                          </a:solidFill>
                          <a:effectLst/>
                          <a:latin typeface="Calibri" pitchFamily="34" charset="0"/>
                          <a:cs typeface="Calibri" pitchFamily="34" charset="0"/>
                        </a:rPr>
                      </a:br>
                      <a:r>
                        <a:rPr kumimoji="0" lang="en-GB" sz="1500" b="1" i="0" u="none" strike="noStrike" cap="none" normalizeH="0" baseline="0" dirty="0">
                          <a:ln>
                            <a:noFill/>
                          </a:ln>
                          <a:solidFill>
                            <a:schemeClr val="tx1"/>
                          </a:solidFill>
                          <a:effectLst/>
                          <a:latin typeface="Calibri" pitchFamily="34" charset="0"/>
                          <a:cs typeface="Calibri" pitchFamily="34" charset="0"/>
                        </a:rPr>
                        <a:t>SER (was/were)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HACER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(did)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DAR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(gave)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ESTAR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(was/were)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fui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hice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di</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estuve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You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fuiste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hiciste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diste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estuviste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He/she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fue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hizo</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dio</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estuvo</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fuimos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hicimos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dimos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estuvimos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You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fuisteis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hicisteis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disteis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estuvisteis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fueron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hicieron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dieron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estuvieron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0316">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TENER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(had)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PODER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(could)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QUERER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(wanted)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VENIR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You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tuviste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He/she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You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pudisteis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pudieron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2398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52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DECIR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r>
                        <a:rPr kumimoji="0" lang="es-ES_tradnl" sz="1500" b="1" i="0" u="none" strike="noStrike" cap="none" normalizeH="0" baseline="0" noProof="0" dirty="0" err="1">
                          <a:ln>
                            <a:noFill/>
                          </a:ln>
                          <a:solidFill>
                            <a:schemeClr val="tx1"/>
                          </a:solidFill>
                          <a:effectLst/>
                          <a:latin typeface="Calibri" pitchFamily="34" charset="0"/>
                          <a:cs typeface="Calibri" pitchFamily="34" charset="0"/>
                        </a:rPr>
                        <a:t>said</a:t>
                      </a: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PONER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ANDAR</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r>
                        <a:rPr kumimoji="0" lang="es-ES_tradnl" sz="1500" b="1" i="0" u="none" strike="noStrike" cap="none" normalizeH="0" baseline="0" noProof="0" dirty="0" err="1">
                          <a:ln>
                            <a:noFill/>
                          </a:ln>
                          <a:solidFill>
                            <a:schemeClr val="tx1"/>
                          </a:solidFill>
                          <a:effectLst/>
                          <a:latin typeface="Calibri" pitchFamily="34" charset="0"/>
                          <a:cs typeface="Calibri" pitchFamily="34" charset="0"/>
                        </a:rPr>
                        <a:t>walked</a:t>
                      </a: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SABER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r>
                        <a:rPr kumimoji="0" lang="es-ES_tradnl" sz="1500" b="1" i="0" u="none" strike="noStrike" cap="none" normalizeH="0" baseline="0" noProof="0" dirty="0" err="1">
                          <a:ln>
                            <a:noFill/>
                          </a:ln>
                          <a:solidFill>
                            <a:schemeClr val="tx1"/>
                          </a:solidFill>
                          <a:effectLst/>
                          <a:latin typeface="Calibri" pitchFamily="34" charset="0"/>
                          <a:cs typeface="Calibri" pitchFamily="34" charset="0"/>
                        </a:rPr>
                        <a:t>knew</a:t>
                      </a: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anduve</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You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anduviste</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He/she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anduvo</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anduvimos</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You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anduvisteis</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anduvieron</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bl>
          </a:graphicData>
        </a:graphic>
      </p:graphicFrame>
      <p:sp>
        <p:nvSpPr>
          <p:cNvPr id="6" name="Slide Number Placeholder 5"/>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14</a:t>
            </a:fld>
            <a:endParaRPr lang="en-GB" dirty="0"/>
          </a:p>
        </p:txBody>
      </p:sp>
    </p:spTree>
    <p:extLst>
      <p:ext uri="{BB962C8B-B14F-4D97-AF65-F5344CB8AC3E}">
        <p14:creationId xmlns:p14="http://schemas.microsoft.com/office/powerpoint/2010/main" val="758759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6"/>
            <a:ext cx="6858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9" y="349255"/>
            <a:ext cx="6786562"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The imperfect is used to describe things we did regularly in the </a:t>
            </a:r>
            <a:r>
              <a:rPr lang="en-GB" sz="1400">
                <a:latin typeface="Calibri" pitchFamily="34" charset="0"/>
                <a:cs typeface="Calibri" pitchFamily="34" charset="0"/>
              </a:rPr>
              <a:t>past and </a:t>
            </a:r>
            <a:r>
              <a:rPr lang="en-GB" sz="1400" dirty="0">
                <a:latin typeface="Calibri" pitchFamily="34" charset="0"/>
                <a:cs typeface="Calibri" pitchFamily="34" charset="0"/>
              </a:rPr>
              <a:t>where we do not know the </a:t>
            </a:r>
            <a:r>
              <a:rPr lang="en-GB" sz="1400">
                <a:latin typeface="Calibri" pitchFamily="34" charset="0"/>
                <a:cs typeface="Calibri" pitchFamily="34" charset="0"/>
              </a:rPr>
              <a:t>beginning and </a:t>
            </a:r>
            <a:r>
              <a:rPr lang="en-GB" sz="1400" dirty="0">
                <a:latin typeface="Calibri" pitchFamily="34" charset="0"/>
                <a:cs typeface="Calibri" pitchFamily="34" charset="0"/>
              </a:rPr>
              <a:t>end of the action.   It also sets the scene in a narrative, describing places, objects, people, </a:t>
            </a:r>
            <a:r>
              <a:rPr lang="en-GB" sz="1400">
                <a:latin typeface="Calibri" pitchFamily="34" charset="0"/>
                <a:cs typeface="Calibri" pitchFamily="34" charset="0"/>
              </a:rPr>
              <a:t>time and </a:t>
            </a:r>
            <a:r>
              <a:rPr lang="en-GB" sz="1400" dirty="0">
                <a:latin typeface="Calibri" pitchFamily="34" charset="0"/>
                <a:cs typeface="Calibri" pitchFamily="34" charset="0"/>
              </a:rPr>
              <a:t>the weather in the past. The imperfect is formed by removing the infinitive endings (-AR, -ER, -IR</a:t>
            </a:r>
            <a:r>
              <a:rPr lang="en-GB" sz="1400">
                <a:latin typeface="Calibri" pitchFamily="34" charset="0"/>
                <a:cs typeface="Calibri" pitchFamily="34" charset="0"/>
              </a:rPr>
              <a:t>) and </a:t>
            </a:r>
            <a:r>
              <a:rPr lang="en-GB" sz="1400" dirty="0">
                <a:latin typeface="Calibri" pitchFamily="34" charset="0"/>
                <a:cs typeface="Calibri" pitchFamily="34" charset="0"/>
              </a:rPr>
              <a:t>adding the following endings:</a:t>
            </a:r>
          </a:p>
          <a:p>
            <a:pPr eaLnBrk="1" hangingPunct="1">
              <a:spcBef>
                <a:spcPct val="50000"/>
              </a:spcBef>
            </a:pPr>
            <a:endParaRPr lang="en-GB" sz="1400" dirty="0">
              <a:latin typeface="Calibri" pitchFamily="34" charset="0"/>
              <a:cs typeface="Calibri" pitchFamily="34" charset="0"/>
            </a:endParaRPr>
          </a:p>
        </p:txBody>
      </p:sp>
      <p:graphicFrame>
        <p:nvGraphicFramePr>
          <p:cNvPr id="26762" name="Group 138"/>
          <p:cNvGraphicFramePr>
            <a:graphicFrameLocks noGrp="1"/>
          </p:cNvGraphicFramePr>
          <p:nvPr/>
        </p:nvGraphicFramePr>
        <p:xfrm>
          <a:off x="188640" y="5508104"/>
          <a:ext cx="6480720" cy="3019531"/>
        </p:xfrm>
        <a:graphic>
          <a:graphicData uri="http://schemas.openxmlformats.org/drawingml/2006/table">
            <a:tbl>
              <a:tblPr/>
              <a:tblGrid>
                <a:gridCol w="252028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343604">
                  <a:extLst>
                    <a:ext uri="{9D8B030D-6E8A-4147-A177-3AD203B41FA5}">
                      <a16:colId xmlns:a16="http://schemas.microsoft.com/office/drawing/2014/main" val="20002"/>
                    </a:ext>
                  </a:extLst>
                </a:gridCol>
                <a:gridCol w="1104668">
                  <a:extLst>
                    <a:ext uri="{9D8B030D-6E8A-4147-A177-3AD203B41FA5}">
                      <a16:colId xmlns:a16="http://schemas.microsoft.com/office/drawing/2014/main" val="20003"/>
                    </a:ext>
                  </a:extLst>
                </a:gridCol>
              </a:tblGrid>
              <a:tr h="5506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ONLY 3 IRREGULAR VERBS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SER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be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go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VER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see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yo</a:t>
                      </a:r>
                      <a:r>
                        <a:rPr kumimoji="0" lang="en-GB" sz="1500" b="0" i="0" u="none" strike="noStrike" cap="none" normalizeH="0" baseline="0" dirty="0">
                          <a:ln>
                            <a:noFill/>
                          </a:ln>
                          <a:solidFill>
                            <a:schemeClr val="tx1"/>
                          </a:solidFill>
                          <a:effectLst/>
                          <a:latin typeface="Calibri" pitchFamily="34" charset="0"/>
                          <a:cs typeface="Calibri" pitchFamily="34" charset="0"/>
                        </a:rPr>
                        <a:t> (I)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era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iba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a:t>
                      </a:r>
                      <a:r>
                        <a:rPr kumimoji="0" lang="en-US" sz="1500" b="0" i="0" u="none" strike="noStrike" cap="none" normalizeH="0" baseline="0" dirty="0">
                          <a:ln>
                            <a:noFill/>
                          </a:ln>
                          <a:solidFill>
                            <a:schemeClr val="tx1"/>
                          </a:solidFill>
                          <a:effectLst/>
                          <a:latin typeface="Calibri" pitchFamily="34" charset="0"/>
                          <a:cs typeface="Calibri" pitchFamily="34" charset="0"/>
                        </a:rPr>
                        <a:t>ú (you, 1 </a:t>
                      </a:r>
                      <a:r>
                        <a:rPr kumimoji="0" lang="en-US" sz="1500" b="0" i="0" u="none" strike="noStrike" cap="none" normalizeH="0" baseline="0" dirty="0" err="1">
                          <a:ln>
                            <a:noFill/>
                          </a:ln>
                          <a:solidFill>
                            <a:schemeClr val="tx1"/>
                          </a:solidFill>
                          <a:effectLst/>
                          <a:latin typeface="Calibri" pitchFamily="34" charset="0"/>
                          <a:cs typeface="Calibri" pitchFamily="34" charset="0"/>
                        </a:rPr>
                        <a:t>pers</a:t>
                      </a:r>
                      <a:r>
                        <a:rPr kumimoji="0" lang="en-US" sz="1500" b="0" i="0" u="none" strike="noStrike" cap="none" normalizeH="0" baseline="0" dirty="0">
                          <a:ln>
                            <a:noFill/>
                          </a:ln>
                          <a:solidFill>
                            <a:schemeClr val="tx1"/>
                          </a:solidFill>
                          <a:effectLst/>
                          <a:latin typeface="Calibri" pitchFamily="34" charset="0"/>
                          <a:cs typeface="Calibri" pitchFamily="34" charset="0"/>
                        </a:rPr>
                        <a:t> </a:t>
                      </a:r>
                      <a:r>
                        <a:rPr kumimoji="0" lang="en-US" sz="1500" b="0" i="0" u="none" strike="noStrike" cap="none" normalizeH="0" baseline="0" dirty="0" err="1">
                          <a:ln>
                            <a:noFill/>
                          </a:ln>
                          <a:solidFill>
                            <a:schemeClr val="tx1"/>
                          </a:solidFill>
                          <a:effectLst/>
                          <a:latin typeface="Calibri" pitchFamily="34" charset="0"/>
                          <a:cs typeface="Calibri" pitchFamily="34" charset="0"/>
                        </a:rPr>
                        <a:t>fam</a:t>
                      </a:r>
                      <a:r>
                        <a:rPr kumimoji="0" lang="en-US" sz="15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eras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ibas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1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err="1">
                          <a:ln>
                            <a:noFill/>
                          </a:ln>
                          <a:solidFill>
                            <a:schemeClr val="tx1"/>
                          </a:solidFill>
                          <a:effectLst/>
                          <a:latin typeface="Calibri" pitchFamily="34" charset="0"/>
                          <a:cs typeface="Calibri" pitchFamily="34" charset="0"/>
                        </a:rPr>
                        <a:t>él</a:t>
                      </a:r>
                      <a:r>
                        <a:rPr kumimoji="0" lang="en-US" sz="1500" b="0" i="0" u="none" strike="noStrike" cap="none" normalizeH="0" baseline="0" dirty="0">
                          <a:ln>
                            <a:noFill/>
                          </a:ln>
                          <a:solidFill>
                            <a:schemeClr val="tx1"/>
                          </a:solidFill>
                          <a:effectLst/>
                          <a:latin typeface="Calibri" pitchFamily="34" charset="0"/>
                          <a:cs typeface="Calibri" pitchFamily="34" charset="0"/>
                        </a:rPr>
                        <a:t>/</a:t>
                      </a:r>
                      <a:r>
                        <a:rPr kumimoji="0" lang="en-US" sz="1500" b="0" i="0" u="none" strike="noStrike" cap="none" normalizeH="0" baseline="0" dirty="0" err="1">
                          <a:ln>
                            <a:noFill/>
                          </a:ln>
                          <a:solidFill>
                            <a:schemeClr val="tx1"/>
                          </a:solidFill>
                          <a:effectLst/>
                          <a:latin typeface="Calibri" pitchFamily="34" charset="0"/>
                          <a:cs typeface="Calibri" pitchFamily="34" charset="0"/>
                        </a:rPr>
                        <a:t>ella</a:t>
                      </a:r>
                      <a:r>
                        <a:rPr kumimoji="0" lang="en-US" sz="15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Usted</a:t>
                      </a:r>
                      <a:r>
                        <a:rPr kumimoji="0" lang="en-GB" sz="1500" b="0" i="0" u="none" strike="noStrike" cap="none" normalizeH="0" baseline="0" dirty="0">
                          <a:ln>
                            <a:noFill/>
                          </a:ln>
                          <a:solidFill>
                            <a:schemeClr val="tx1"/>
                          </a:solidFill>
                          <a:effectLst/>
                          <a:latin typeface="Calibri" pitchFamily="34" charset="0"/>
                          <a:cs typeface="Calibri" pitchFamily="34" charset="0"/>
                        </a:rPr>
                        <a:t> (you, 1 </a:t>
                      </a:r>
                      <a:r>
                        <a:rPr kumimoji="0" lang="en-GB" sz="1500" b="0" i="0" u="none" strike="noStrike" cap="none" normalizeH="0" baseline="0" dirty="0" err="1">
                          <a:ln>
                            <a:noFill/>
                          </a:ln>
                          <a:solidFill>
                            <a:schemeClr val="tx1"/>
                          </a:solidFill>
                          <a:effectLst/>
                          <a:latin typeface="Calibri" pitchFamily="34" charset="0"/>
                          <a:cs typeface="Calibri" pitchFamily="34" charset="0"/>
                        </a:rPr>
                        <a:t>pers</a:t>
                      </a:r>
                      <a:r>
                        <a:rPr kumimoji="0" lang="en-GB" sz="1500" b="0" i="0" u="none" strike="noStrike" cap="none" normalizeH="0" baseline="0" dirty="0">
                          <a:ln>
                            <a:noFill/>
                          </a:ln>
                          <a:solidFill>
                            <a:schemeClr val="tx1"/>
                          </a:solidFill>
                          <a:effectLst/>
                          <a:latin typeface="Calibri" pitchFamily="34" charset="0"/>
                          <a:cs typeface="Calibri" pitchFamily="34" charset="0"/>
                        </a:rPr>
                        <a:t>,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era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iba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nosotros</a:t>
                      </a:r>
                      <a:r>
                        <a:rPr kumimoji="0" lang="en-GB" sz="1500" b="0" i="0" u="none" strike="noStrike" cap="none" normalizeH="0" baseline="0" dirty="0">
                          <a:ln>
                            <a:noFill/>
                          </a:ln>
                          <a:solidFill>
                            <a:schemeClr val="tx1"/>
                          </a:solidFill>
                          <a:effectLst/>
                          <a:latin typeface="Calibri" pitchFamily="34" charset="0"/>
                          <a:cs typeface="Calibri" pitchFamily="34" charset="0"/>
                        </a:rPr>
                        <a:t> (we)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éramos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íbamos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vosotros</a:t>
                      </a:r>
                      <a:r>
                        <a:rPr kumimoji="0" lang="en-GB" sz="1500" b="0" i="0" u="none" strike="noStrike" cap="none" normalizeH="0" baseline="0" dirty="0">
                          <a:ln>
                            <a:noFill/>
                          </a:ln>
                          <a:solidFill>
                            <a:schemeClr val="tx1"/>
                          </a:solidFill>
                          <a:effectLst/>
                          <a:latin typeface="Calibri" pitchFamily="34" charset="0"/>
                          <a:cs typeface="Calibri" pitchFamily="34" charset="0"/>
                        </a:rPr>
                        <a:t> (you, pl, </a:t>
                      </a:r>
                      <a:r>
                        <a:rPr kumimoji="0" lang="en-GB" sz="1500" b="0" i="0" u="none" strike="noStrike" cap="none" normalizeH="0" baseline="0" dirty="0" err="1">
                          <a:ln>
                            <a:noFill/>
                          </a:ln>
                          <a:solidFill>
                            <a:schemeClr val="tx1"/>
                          </a:solidFill>
                          <a:effectLst/>
                          <a:latin typeface="Calibri" pitchFamily="34" charset="0"/>
                          <a:cs typeface="Calibri" pitchFamily="34" charset="0"/>
                        </a:rPr>
                        <a:t>fam</a:t>
                      </a:r>
                      <a:r>
                        <a:rPr kumimoji="0" lang="en-GB" sz="15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erais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ibais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1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ellos</a:t>
                      </a:r>
                      <a:r>
                        <a:rPr kumimoji="0" lang="en-GB" sz="1500" b="0" i="0" u="none" strike="noStrike" cap="none" normalizeH="0" baseline="0" dirty="0">
                          <a:ln>
                            <a:noFill/>
                          </a:ln>
                          <a:solidFill>
                            <a:schemeClr val="tx1"/>
                          </a:solidFill>
                          <a:effectLst/>
                          <a:latin typeface="Calibri" pitchFamily="34" charset="0"/>
                          <a:cs typeface="Calibri" pitchFamily="34" charset="0"/>
                        </a:rPr>
                        <a:t>/</a:t>
                      </a:r>
                      <a:r>
                        <a:rPr kumimoji="0" lang="en-GB" sz="1500" b="0" i="0" u="none" strike="noStrike" cap="none" normalizeH="0" baseline="0" dirty="0" err="1">
                          <a:ln>
                            <a:noFill/>
                          </a:ln>
                          <a:solidFill>
                            <a:schemeClr val="tx1"/>
                          </a:solidFill>
                          <a:effectLst/>
                          <a:latin typeface="Calibri" pitchFamily="34" charset="0"/>
                          <a:cs typeface="Calibri" pitchFamily="34" charset="0"/>
                        </a:rPr>
                        <a:t>ellas</a:t>
                      </a:r>
                      <a:r>
                        <a:rPr kumimoji="0" lang="en-GB" sz="15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Ustedes</a:t>
                      </a:r>
                      <a:r>
                        <a:rPr kumimoji="0" lang="en-GB" sz="1500" b="0" i="0" u="none" strike="noStrike" cap="none" normalizeH="0" baseline="0" dirty="0">
                          <a:ln>
                            <a:noFill/>
                          </a:ln>
                          <a:solidFill>
                            <a:schemeClr val="tx1"/>
                          </a:solidFill>
                          <a:effectLst/>
                          <a:latin typeface="Calibri" pitchFamily="34" charset="0"/>
                          <a:cs typeface="Calibri" pitchFamily="34" charset="0"/>
                        </a:rPr>
                        <a:t> (you, pl,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eran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iban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nvGraphicFramePr>
        <p:xfrm>
          <a:off x="188641" y="1403648"/>
          <a:ext cx="6480718" cy="3931462"/>
        </p:xfrm>
        <a:graphic>
          <a:graphicData uri="http://schemas.openxmlformats.org/drawingml/2006/table">
            <a:tbl>
              <a:tblPr/>
              <a:tblGrid>
                <a:gridCol w="2520279">
                  <a:extLst>
                    <a:ext uri="{9D8B030D-6E8A-4147-A177-3AD203B41FA5}">
                      <a16:colId xmlns:a16="http://schemas.microsoft.com/office/drawing/2014/main" val="20000"/>
                    </a:ext>
                  </a:extLst>
                </a:gridCol>
                <a:gridCol w="1484660">
                  <a:extLst>
                    <a:ext uri="{9D8B030D-6E8A-4147-A177-3AD203B41FA5}">
                      <a16:colId xmlns:a16="http://schemas.microsoft.com/office/drawing/2014/main" val="20001"/>
                    </a:ext>
                  </a:extLst>
                </a:gridCol>
                <a:gridCol w="1383524">
                  <a:extLst>
                    <a:ext uri="{9D8B030D-6E8A-4147-A177-3AD203B41FA5}">
                      <a16:colId xmlns:a16="http://schemas.microsoft.com/office/drawing/2014/main" val="20002"/>
                    </a:ext>
                  </a:extLst>
                </a:gridCol>
                <a:gridCol w="1092255">
                  <a:extLst>
                    <a:ext uri="{9D8B030D-6E8A-4147-A177-3AD203B41FA5}">
                      <a16:colId xmlns:a16="http://schemas.microsoft.com/office/drawing/2014/main" val="20003"/>
                    </a:ext>
                  </a:extLst>
                </a:gridCol>
              </a:tblGrid>
              <a:tr h="31998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500" b="1" dirty="0">
                          <a:latin typeface="Calibri" pitchFamily="34" charset="0"/>
                          <a:cs typeface="Calibri" pitchFamily="34" charset="0"/>
                        </a:rPr>
                        <a:t>ER &amp; IR verbs have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500" b="1" dirty="0">
                          <a:latin typeface="Calibri" pitchFamily="34" charset="0"/>
                          <a:cs typeface="Calibri" pitchFamily="34" charset="0"/>
                        </a:rPr>
                        <a:t>the same endings!</a:t>
                      </a:r>
                    </a:p>
                  </a:txBody>
                  <a:tcPr marT="45691" marB="4569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59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comprar</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buy</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comer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eat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vivir</a:t>
                      </a:r>
                      <a:r>
                        <a:rPr kumimoji="0" lang="en-GB" sz="1500" b="1"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live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yo</a:t>
                      </a:r>
                      <a:r>
                        <a:rPr kumimoji="0" lang="en-GB" sz="1400" b="0" i="0" u="none" strike="noStrike" cap="none" normalizeH="0" baseline="0" dirty="0">
                          <a:ln>
                            <a:noFill/>
                          </a:ln>
                          <a:solidFill>
                            <a:schemeClr val="tx1"/>
                          </a:solidFill>
                          <a:effectLst/>
                          <a:latin typeface="Calibri" pitchFamily="34" charset="0"/>
                          <a:cs typeface="Calibri" pitchFamily="34" charset="0"/>
                        </a:rPr>
                        <a:t> (I)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aba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Calibri" pitchFamily="34" charset="0"/>
                        </a:rPr>
                        <a:t>t</a:t>
                      </a:r>
                      <a:r>
                        <a:rPr kumimoji="0" lang="en-US" sz="1400" b="0" i="0" u="none" strike="noStrike" cap="none" normalizeH="0" baseline="0" dirty="0">
                          <a:ln>
                            <a:noFill/>
                          </a:ln>
                          <a:solidFill>
                            <a:schemeClr val="tx1"/>
                          </a:solidFill>
                          <a:effectLst/>
                          <a:latin typeface="Calibri" pitchFamily="34" charset="0"/>
                          <a:cs typeface="Calibri" pitchFamily="34" charset="0"/>
                        </a:rPr>
                        <a:t>ú (you,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a:t>
                      </a:r>
                      <a:r>
                        <a:rPr kumimoji="0" lang="en-US" sz="1400" b="0" i="0" u="none" strike="noStrike" cap="none" normalizeH="0" baseline="0" dirty="0" err="1">
                          <a:ln>
                            <a:noFill/>
                          </a:ln>
                          <a:solidFill>
                            <a:schemeClr val="tx1"/>
                          </a:solidFill>
                          <a:effectLst/>
                          <a:latin typeface="Calibri" pitchFamily="34" charset="0"/>
                          <a:cs typeface="Calibri" pitchFamily="34" charset="0"/>
                        </a:rPr>
                        <a:t>fam</a:t>
                      </a:r>
                      <a:r>
                        <a:rPr kumimoji="0" lang="en-US" sz="14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abas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US" sz="1500" b="1" i="0" u="none" strike="noStrike" cap="none" normalizeH="0" baseline="0">
                          <a:ln>
                            <a:noFill/>
                          </a:ln>
                          <a:solidFill>
                            <a:schemeClr val="tx1"/>
                          </a:solidFill>
                          <a:effectLst/>
                          <a:latin typeface="Calibri" pitchFamily="34" charset="0"/>
                          <a:cs typeface="Calibri" pitchFamily="34" charset="0"/>
                        </a:rPr>
                        <a:t>í</a:t>
                      </a:r>
                      <a:r>
                        <a:rPr kumimoji="0" lang="en-GB" sz="1500" b="1" i="0" u="none" strike="noStrike" cap="none" normalizeH="0" baseline="0">
                          <a:ln>
                            <a:noFill/>
                          </a:ln>
                          <a:solidFill>
                            <a:schemeClr val="tx1"/>
                          </a:solidFill>
                          <a:effectLst/>
                          <a:latin typeface="Calibri" pitchFamily="34" charset="0"/>
                          <a:cs typeface="Calibri" pitchFamily="34" charset="0"/>
                        </a:rPr>
                        <a:t>as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a:ln>
                            <a:noFill/>
                          </a:ln>
                          <a:solidFill>
                            <a:schemeClr val="tx1"/>
                          </a:solidFill>
                          <a:effectLst/>
                          <a:latin typeface="Calibri" pitchFamily="34" charset="0"/>
                          <a:cs typeface="Calibri" pitchFamily="34" charset="0"/>
                        </a:rPr>
                        <a:t>í</a:t>
                      </a:r>
                      <a:r>
                        <a:rPr kumimoji="0" lang="en-GB" sz="1500" b="1" i="0" u="none" strike="noStrike" cap="none" normalizeH="0" baseline="0" dirty="0">
                          <a:ln>
                            <a:noFill/>
                          </a:ln>
                          <a:solidFill>
                            <a:schemeClr val="tx1"/>
                          </a:solidFill>
                          <a:effectLst/>
                          <a:latin typeface="Calibri" pitchFamily="34" charset="0"/>
                          <a:cs typeface="Calibri" pitchFamily="34" charset="0"/>
                        </a:rPr>
                        <a:t>as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él</a:t>
                      </a:r>
                      <a:r>
                        <a:rPr kumimoji="0" lang="en-US" sz="1400" b="0" i="0" u="none" strike="noStrike" cap="none" normalizeH="0" baseline="0" dirty="0">
                          <a:ln>
                            <a:noFill/>
                          </a:ln>
                          <a:solidFill>
                            <a:schemeClr val="tx1"/>
                          </a:solidFill>
                          <a:effectLst/>
                          <a:latin typeface="Calibri" pitchFamily="34" charset="0"/>
                          <a:cs typeface="Calibri" pitchFamily="34" charset="0"/>
                        </a:rPr>
                        <a:t>/</a:t>
                      </a:r>
                      <a:r>
                        <a:rPr kumimoji="0" lang="en-US" sz="1400" b="0" i="0" u="none" strike="noStrike" cap="none" normalizeH="0" baseline="0" dirty="0" err="1">
                          <a:ln>
                            <a:noFill/>
                          </a:ln>
                          <a:solidFill>
                            <a:schemeClr val="tx1"/>
                          </a:solidFill>
                          <a:effectLst/>
                          <a:latin typeface="Calibri" pitchFamily="34" charset="0"/>
                          <a:cs typeface="Calibri" pitchFamily="34" charset="0"/>
                        </a:rPr>
                        <a:t>ella</a:t>
                      </a:r>
                      <a:r>
                        <a:rPr kumimoji="0" lang="en-US" sz="14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a:t>
                      </a:r>
                      <a:r>
                        <a:rPr kumimoji="0" lang="en-GB" sz="1400" b="0" i="0" u="none" strike="noStrike" cap="none" normalizeH="0" baseline="0" dirty="0">
                          <a:ln>
                            <a:noFill/>
                          </a:ln>
                          <a:solidFill>
                            <a:schemeClr val="tx1"/>
                          </a:solidFill>
                          <a:effectLst/>
                          <a:latin typeface="Calibri" pitchFamily="34" charset="0"/>
                          <a:cs typeface="Calibri" pitchFamily="34" charset="0"/>
                        </a:rPr>
                        <a:t> (you, 1 </a:t>
                      </a:r>
                      <a:r>
                        <a:rPr kumimoji="0" lang="en-GB" sz="1400" b="0" i="0" u="none" strike="noStrike" cap="none" normalizeH="0" baseline="0" dirty="0" err="1">
                          <a:ln>
                            <a:noFill/>
                          </a:ln>
                          <a:solidFill>
                            <a:schemeClr val="tx1"/>
                          </a:solidFill>
                          <a:effectLst/>
                          <a:latin typeface="Calibri" pitchFamily="34" charset="0"/>
                          <a:cs typeface="Calibri" pitchFamily="34" charset="0"/>
                        </a:rPr>
                        <a:t>pers</a:t>
                      </a:r>
                      <a:r>
                        <a:rPr kumimoji="0" lang="en-GB" sz="1400" b="0" i="0" u="none" strike="noStrike" cap="none" normalizeH="0" baseline="0" dirty="0">
                          <a:ln>
                            <a:noFill/>
                          </a:ln>
                          <a:solidFill>
                            <a:schemeClr val="tx1"/>
                          </a:solidFill>
                          <a:effectLst/>
                          <a:latin typeface="Calibri" pitchFamily="34" charset="0"/>
                          <a:cs typeface="Calibri" pitchFamily="34" charset="0"/>
                        </a:rPr>
                        <a:t>,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aba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nosotros</a:t>
                      </a:r>
                      <a:r>
                        <a:rPr kumimoji="0" lang="en-GB" sz="1400" b="0" i="0" u="none" strike="noStrike" cap="none" normalizeH="0" baseline="0" dirty="0">
                          <a:ln>
                            <a:noFill/>
                          </a:ln>
                          <a:solidFill>
                            <a:schemeClr val="tx1"/>
                          </a:solidFill>
                          <a:effectLst/>
                          <a:latin typeface="Calibri" pitchFamily="34" charset="0"/>
                          <a:cs typeface="Calibri" pitchFamily="34" charset="0"/>
                        </a:rPr>
                        <a:t> (we)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ábamos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US" sz="1500" b="1" i="0" u="none" strike="noStrike" cap="none" normalizeH="0" baseline="0">
                          <a:ln>
                            <a:noFill/>
                          </a:ln>
                          <a:solidFill>
                            <a:schemeClr val="tx1"/>
                          </a:solidFill>
                          <a:effectLst/>
                          <a:latin typeface="Calibri" pitchFamily="34" charset="0"/>
                          <a:cs typeface="Calibri" pitchFamily="34" charset="0"/>
                        </a:rPr>
                        <a:t>íamos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íamos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vosotros</a:t>
                      </a:r>
                      <a:r>
                        <a:rPr kumimoji="0" lang="en-GB" sz="1400" b="0" i="0" u="none" strike="noStrike" cap="none" normalizeH="0" baseline="0" dirty="0">
                          <a:ln>
                            <a:noFill/>
                          </a:ln>
                          <a:solidFill>
                            <a:schemeClr val="tx1"/>
                          </a:solidFill>
                          <a:effectLst/>
                          <a:latin typeface="Calibri" pitchFamily="34" charset="0"/>
                          <a:cs typeface="Calibri" pitchFamily="34" charset="0"/>
                        </a:rPr>
                        <a:t> (you, pl, </a:t>
                      </a:r>
                      <a:r>
                        <a:rPr kumimoji="0" lang="en-GB" sz="1400" b="0" i="0" u="none" strike="noStrike" cap="none" normalizeH="0" baseline="0" dirty="0" err="1">
                          <a:ln>
                            <a:noFill/>
                          </a:ln>
                          <a:solidFill>
                            <a:schemeClr val="tx1"/>
                          </a:solidFill>
                          <a:effectLst/>
                          <a:latin typeface="Calibri" pitchFamily="34" charset="0"/>
                          <a:cs typeface="Calibri" pitchFamily="34" charset="0"/>
                        </a:rPr>
                        <a:t>fam</a:t>
                      </a:r>
                      <a:r>
                        <a:rPr kumimoji="0" lang="en-GB" sz="14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abais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US" sz="1500" b="1" i="0" u="none" strike="noStrike" cap="none" normalizeH="0" baseline="0">
                          <a:ln>
                            <a:noFill/>
                          </a:ln>
                          <a:solidFill>
                            <a:schemeClr val="tx1"/>
                          </a:solidFill>
                          <a:effectLst/>
                          <a:latin typeface="Calibri" pitchFamily="34" charset="0"/>
                          <a:cs typeface="Calibri" pitchFamily="34" charset="0"/>
                        </a:rPr>
                        <a:t>íais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ellos</a:t>
                      </a:r>
                      <a:r>
                        <a:rPr kumimoji="0" lang="en-GB" sz="1400" b="0" i="0" u="none" strike="noStrike" cap="none" normalizeH="0" baseline="0" dirty="0">
                          <a:ln>
                            <a:noFill/>
                          </a:ln>
                          <a:solidFill>
                            <a:schemeClr val="tx1"/>
                          </a:solidFill>
                          <a:effectLst/>
                          <a:latin typeface="Calibri" pitchFamily="34" charset="0"/>
                          <a:cs typeface="Calibri" pitchFamily="34" charset="0"/>
                        </a:rPr>
                        <a:t>/</a:t>
                      </a:r>
                      <a:r>
                        <a:rPr kumimoji="0" lang="en-GB" sz="1400" b="0" i="0" u="none" strike="noStrike" cap="none" normalizeH="0" baseline="0" dirty="0" err="1">
                          <a:ln>
                            <a:noFill/>
                          </a:ln>
                          <a:solidFill>
                            <a:schemeClr val="tx1"/>
                          </a:solidFill>
                          <a:effectLst/>
                          <a:latin typeface="Calibri" pitchFamily="34" charset="0"/>
                          <a:cs typeface="Calibri" pitchFamily="34" charset="0"/>
                        </a:rPr>
                        <a:t>ellas</a:t>
                      </a:r>
                      <a:r>
                        <a:rPr kumimoji="0" lang="en-GB" sz="14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Ustedes</a:t>
                      </a:r>
                      <a:r>
                        <a:rPr kumimoji="0" lang="en-GB" sz="1400" b="0" i="0" u="none" strike="noStrike" cap="none" normalizeH="0" baseline="0" dirty="0">
                          <a:ln>
                            <a:noFill/>
                          </a:ln>
                          <a:solidFill>
                            <a:schemeClr val="tx1"/>
                          </a:solidFill>
                          <a:effectLst/>
                          <a:latin typeface="Calibri" pitchFamily="34" charset="0"/>
                          <a:cs typeface="Calibri" pitchFamily="34" charset="0"/>
                        </a:rPr>
                        <a:t> (you, pl,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aban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err="1">
                          <a:ln>
                            <a:noFill/>
                          </a:ln>
                          <a:solidFill>
                            <a:schemeClr val="tx1"/>
                          </a:solidFill>
                          <a:effectLst/>
                          <a:latin typeface="Calibri" pitchFamily="34" charset="0"/>
                          <a:cs typeface="Calibri" pitchFamily="34" charset="0"/>
                        </a:rPr>
                        <a:t>ían</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ían</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204864" y="8604448"/>
            <a:ext cx="2467535" cy="369332"/>
          </a:xfrm>
          <a:prstGeom prst="rect">
            <a:avLst/>
          </a:prstGeom>
          <a:noFill/>
        </p:spPr>
        <p:txBody>
          <a:bodyPr wrap="none" rtlCol="0">
            <a:spAutoFit/>
          </a:bodyPr>
          <a:lstStyle/>
          <a:p>
            <a:r>
              <a:rPr lang="es-ES_tradnl" b="1" dirty="0">
                <a:latin typeface="Calibri" pitchFamily="34" charset="0"/>
                <a:cs typeface="Calibri" pitchFamily="34" charset="0"/>
              </a:rPr>
              <a:t>Había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8" name="Slide Number Placeholder 7"/>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15</a:t>
            </a:fld>
            <a:endParaRPr lang="en-GB" dirty="0"/>
          </a:p>
        </p:txBody>
      </p:sp>
    </p:spTree>
    <p:extLst>
      <p:ext uri="{BB962C8B-B14F-4D97-AF65-F5344CB8AC3E}">
        <p14:creationId xmlns:p14="http://schemas.microsoft.com/office/powerpoint/2010/main" val="1512873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649" y="539552"/>
            <a:ext cx="6408712" cy="1785104"/>
          </a:xfrm>
          <a:prstGeom prst="rect">
            <a:avLst/>
          </a:prstGeom>
        </p:spPr>
        <p:txBody>
          <a:bodyPr wrap="square">
            <a:spAutoFit/>
          </a:bodyPr>
          <a:lstStyle/>
          <a:p>
            <a:pPr algn="ctr"/>
            <a:r>
              <a:rPr lang="en-GB" sz="1600" b="1" dirty="0">
                <a:latin typeface="Calibri" pitchFamily="34" charset="0"/>
                <a:cs typeface="Calibri" pitchFamily="34" charset="0"/>
              </a:rPr>
              <a:t>FORMATION</a:t>
            </a:r>
          </a:p>
          <a:p>
            <a:pPr>
              <a:spcAft>
                <a:spcPts val="600"/>
              </a:spcAft>
              <a:buFont typeface="Arial" pitchFamily="34" charset="0"/>
              <a:buChar char="•"/>
            </a:pPr>
            <a:r>
              <a:rPr lang="en-GB" sz="1400" dirty="0">
                <a:latin typeface="Calibri" pitchFamily="34" charset="0"/>
                <a:cs typeface="Calibri" pitchFamily="34" charset="0"/>
              </a:rPr>
              <a:t>The endings for all 3 types of verbs (AR/ER/IR) are the same.</a:t>
            </a:r>
          </a:p>
          <a:p>
            <a:pPr>
              <a:spcAft>
                <a:spcPts val="600"/>
              </a:spcAft>
              <a:buFont typeface="Arial" pitchFamily="34" charset="0"/>
              <a:buChar char="•"/>
            </a:pPr>
            <a:r>
              <a:rPr lang="en-GB" sz="1400" dirty="0">
                <a:latin typeface="Calibri" pitchFamily="34" charset="0"/>
                <a:cs typeface="Calibri" pitchFamily="34" charset="0"/>
              </a:rPr>
              <a:t>You add the ending to the infinitive.</a:t>
            </a:r>
          </a:p>
          <a:p>
            <a:pPr>
              <a:spcAft>
                <a:spcPts val="600"/>
              </a:spcAft>
              <a:buFont typeface="Arial" pitchFamily="34" charset="0"/>
              <a:buChar char="•"/>
            </a:pPr>
            <a:r>
              <a:rPr lang="en-GB" sz="1400" dirty="0">
                <a:latin typeface="Calibri" pitchFamily="34" charset="0"/>
                <a:cs typeface="Calibri" pitchFamily="34" charset="0"/>
              </a:rPr>
              <a:t>There are some irregular stems but the endings are regular.</a:t>
            </a:r>
          </a:p>
          <a:p>
            <a:pPr>
              <a:spcAft>
                <a:spcPts val="600"/>
              </a:spcAft>
              <a:buFont typeface="Arial" pitchFamily="34" charset="0"/>
              <a:buChar char="•"/>
            </a:pPr>
            <a:r>
              <a:rPr lang="en-GB" sz="1400" dirty="0">
                <a:latin typeface="Calibri" pitchFamily="34" charset="0"/>
                <a:cs typeface="Calibri" pitchFamily="34" charset="0"/>
              </a:rPr>
              <a:t>2 very useful verbs: </a:t>
            </a:r>
          </a:p>
          <a:p>
            <a:pPr>
              <a:spcAft>
                <a:spcPts val="600"/>
              </a:spcAft>
            </a:pPr>
            <a:r>
              <a:rPr lang="en-GB" b="1" dirty="0" err="1">
                <a:latin typeface="Calibri" pitchFamily="34" charset="0"/>
                <a:cs typeface="Calibri" pitchFamily="34" charset="0"/>
              </a:rPr>
              <a:t>Habrá</a:t>
            </a:r>
            <a:r>
              <a:rPr lang="en-GB" b="1" dirty="0">
                <a:latin typeface="Calibri" pitchFamily="34" charset="0"/>
                <a:cs typeface="Calibri" pitchFamily="34" charset="0"/>
              </a:rPr>
              <a:t> = There will be; </a:t>
            </a:r>
            <a:r>
              <a:rPr lang="en-GB" b="1" dirty="0" err="1">
                <a:latin typeface="Calibri" pitchFamily="34" charset="0"/>
                <a:cs typeface="Calibri" pitchFamily="34" charset="0"/>
              </a:rPr>
              <a:t>Habría</a:t>
            </a:r>
            <a:r>
              <a:rPr lang="en-GB" b="1" dirty="0">
                <a:latin typeface="Calibri" pitchFamily="34" charset="0"/>
                <a:cs typeface="Calibri" pitchFamily="34" charset="0"/>
              </a:rPr>
              <a:t> = There would be</a:t>
            </a:r>
          </a:p>
        </p:txBody>
      </p:sp>
      <p:graphicFrame>
        <p:nvGraphicFramePr>
          <p:cNvPr id="3" name="Table 2"/>
          <p:cNvGraphicFramePr>
            <a:graphicFrameLocks noGrp="1"/>
          </p:cNvGraphicFramePr>
          <p:nvPr/>
        </p:nvGraphicFramePr>
        <p:xfrm>
          <a:off x="188640" y="2267745"/>
          <a:ext cx="6408712" cy="6558803"/>
        </p:xfrm>
        <a:graphic>
          <a:graphicData uri="http://schemas.openxmlformats.org/drawingml/2006/table">
            <a:tbl>
              <a:tblPr/>
              <a:tblGrid>
                <a:gridCol w="1281742">
                  <a:extLst>
                    <a:ext uri="{9D8B030D-6E8A-4147-A177-3AD203B41FA5}">
                      <a16:colId xmlns:a16="http://schemas.microsoft.com/office/drawing/2014/main" val="20000"/>
                    </a:ext>
                  </a:extLst>
                </a:gridCol>
                <a:gridCol w="1015556">
                  <a:extLst>
                    <a:ext uri="{9D8B030D-6E8A-4147-A177-3AD203B41FA5}">
                      <a16:colId xmlns:a16="http://schemas.microsoft.com/office/drawing/2014/main" val="20001"/>
                    </a:ext>
                  </a:extLst>
                </a:gridCol>
                <a:gridCol w="266187">
                  <a:extLst>
                    <a:ext uri="{9D8B030D-6E8A-4147-A177-3AD203B41FA5}">
                      <a16:colId xmlns:a16="http://schemas.microsoft.com/office/drawing/2014/main" val="20002"/>
                    </a:ext>
                  </a:extLst>
                </a:gridCol>
                <a:gridCol w="1281742">
                  <a:extLst>
                    <a:ext uri="{9D8B030D-6E8A-4147-A177-3AD203B41FA5}">
                      <a16:colId xmlns:a16="http://schemas.microsoft.com/office/drawing/2014/main" val="20003"/>
                    </a:ext>
                  </a:extLst>
                </a:gridCol>
                <a:gridCol w="178276">
                  <a:extLst>
                    <a:ext uri="{9D8B030D-6E8A-4147-A177-3AD203B41FA5}">
                      <a16:colId xmlns:a16="http://schemas.microsoft.com/office/drawing/2014/main" val="20004"/>
                    </a:ext>
                  </a:extLst>
                </a:gridCol>
                <a:gridCol w="1103467">
                  <a:extLst>
                    <a:ext uri="{9D8B030D-6E8A-4147-A177-3AD203B41FA5}">
                      <a16:colId xmlns:a16="http://schemas.microsoft.com/office/drawing/2014/main" val="20005"/>
                    </a:ext>
                  </a:extLst>
                </a:gridCol>
                <a:gridCol w="1281742">
                  <a:extLst>
                    <a:ext uri="{9D8B030D-6E8A-4147-A177-3AD203B41FA5}">
                      <a16:colId xmlns:a16="http://schemas.microsoft.com/office/drawing/2014/main" val="20006"/>
                    </a:ext>
                  </a:extLst>
                </a:gridCol>
              </a:tblGrid>
              <a:tr h="335280">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THE FUTURE TENSE ENDINGS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0"/>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é</a:t>
                      </a:r>
                      <a:r>
                        <a:rPr kumimoji="0" lang="en-GB" sz="1500" b="0"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I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1"/>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Tú</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ás</a:t>
                      </a:r>
                      <a:r>
                        <a:rPr kumimoji="0" lang="en-GB" sz="1500" b="0"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2"/>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Él</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ella</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á</a:t>
                      </a:r>
                      <a:r>
                        <a:rPr kumimoji="0" lang="en-GB" sz="1500" b="1"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He/she/you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3"/>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Nosotros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emos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4"/>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éis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5"/>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Ellos, </a:t>
                      </a:r>
                      <a:r>
                        <a:rPr kumimoji="0" lang="en-GB" sz="1500" b="0" i="0" u="none" strike="noStrike" cap="none" normalizeH="0" baseline="0" dirty="0" err="1">
                          <a:ln>
                            <a:noFill/>
                          </a:ln>
                          <a:solidFill>
                            <a:schemeClr val="tx1"/>
                          </a:solidFill>
                          <a:effectLst/>
                          <a:latin typeface="Calibri" pitchFamily="34" charset="0"/>
                          <a:cs typeface="Calibri" pitchFamily="34" charset="0"/>
                        </a:rPr>
                        <a:t>ellas</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ustedes</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án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6"/>
                  </a:ext>
                </a:extLst>
              </a:tr>
              <a:tr h="335280">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THE CONDITIONAL TENSE ENDINGS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7"/>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I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8"/>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Tú</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ías</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9"/>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Él</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ella</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a:t>
                      </a:r>
                      <a:r>
                        <a:rPr kumimoji="0" lang="en-GB" sz="1500" b="1"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He/she/you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0"/>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Nosotros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1"/>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íais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2"/>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Ellos, </a:t>
                      </a:r>
                      <a:r>
                        <a:rPr kumimoji="0" lang="en-GB" sz="1500" b="0" i="0" u="none" strike="noStrike" cap="none" normalizeH="0" baseline="0" dirty="0" err="1">
                          <a:ln>
                            <a:noFill/>
                          </a:ln>
                          <a:solidFill>
                            <a:schemeClr val="tx1"/>
                          </a:solidFill>
                          <a:effectLst/>
                          <a:latin typeface="Calibri" pitchFamily="34" charset="0"/>
                          <a:cs typeface="Calibri" pitchFamily="34" charset="0"/>
                        </a:rPr>
                        <a:t>ellas</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ustedes</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comprar</a:t>
                      </a:r>
                      <a:r>
                        <a:rPr kumimoji="0" lang="en-GB" sz="1500" b="1" i="0" u="none" strike="noStrike" cap="none" normalizeH="0" baseline="0" dirty="0">
                          <a:ln>
                            <a:noFill/>
                          </a:ln>
                          <a:solidFill>
                            <a:schemeClr val="tx1"/>
                          </a:solidFill>
                          <a:effectLst/>
                          <a:latin typeface="Calibri" pitchFamily="34" charset="0"/>
                          <a:cs typeface="Calibri" pitchFamily="34" charset="0"/>
                        </a:rPr>
                        <a:t>ían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3"/>
                  </a:ext>
                </a:extLst>
              </a:tr>
              <a:tr h="335280">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SOME COMMON IRREGULAR STEMS (SAME ENDINGS AS ABOVE!)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DECIR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Diré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I will say</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Diría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I would say</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HACER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Haré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do</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Haría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do</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PODER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Podré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be able to</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Podría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could</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340883">
                <a:tc>
                  <a:txBody>
                    <a:bodyPr/>
                    <a:lstStyle/>
                    <a:p>
                      <a:pPr algn="ctr"/>
                      <a:r>
                        <a:rPr lang="es-ES_tradnl" sz="1200" dirty="0">
                          <a:latin typeface="Calibri" pitchFamily="34" charset="0"/>
                          <a:cs typeface="Calibri" pitchFamily="34" charset="0"/>
                        </a:rPr>
                        <a:t>SABER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Sabré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know</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Sabría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know</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74320">
                <a:tc>
                  <a:txBody>
                    <a:bodyPr/>
                    <a:lstStyle/>
                    <a:p>
                      <a:pPr algn="ctr"/>
                      <a:r>
                        <a:rPr lang="es-ES_tradnl" sz="1200" dirty="0">
                          <a:latin typeface="Calibri" pitchFamily="34" charset="0"/>
                          <a:cs typeface="Calibri" pitchFamily="34" charset="0"/>
                        </a:rPr>
                        <a:t>SALIR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Saldré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go out</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Saldría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go out</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TENER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Tendré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have</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Tendría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have</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4" name="Text Box 4"/>
          <p:cNvSpPr txBox="1">
            <a:spLocks noChangeArrowheads="1"/>
          </p:cNvSpPr>
          <p:nvPr/>
        </p:nvSpPr>
        <p:spPr bwMode="auto">
          <a:xfrm>
            <a:off x="115890" y="34925"/>
            <a:ext cx="61198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a:latin typeface="Calibri" pitchFamily="34" charset="0"/>
                <a:cs typeface="Calibri" pitchFamily="34" charset="0"/>
              </a:rPr>
              <a:t>THE FUTURE &amp; CONDITIONAL TENSES</a:t>
            </a:r>
          </a:p>
        </p:txBody>
      </p:sp>
      <p:sp>
        <p:nvSpPr>
          <p:cNvPr id="6" name="Slide Number Placeholder 5"/>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16</a:t>
            </a:fld>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34925"/>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a:latin typeface="Calibri" pitchFamily="34" charset="0"/>
                <a:cs typeface="Calibri" pitchFamily="34" charset="0"/>
              </a:rPr>
              <a:t>THE PERFECT TENSE (HAS/ HAVE DONE)</a:t>
            </a:r>
          </a:p>
        </p:txBody>
      </p:sp>
      <p:sp>
        <p:nvSpPr>
          <p:cNvPr id="4" name="Rectangle 3"/>
          <p:cNvSpPr>
            <a:spLocks noChangeArrowheads="1"/>
          </p:cNvSpPr>
          <p:nvPr/>
        </p:nvSpPr>
        <p:spPr bwMode="auto">
          <a:xfrm>
            <a:off x="188640" y="467550"/>
            <a:ext cx="6489972" cy="15121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a:latin typeface="Calibri" pitchFamily="34" charset="0"/>
                <a:cs typeface="Calibri" pitchFamily="34" charset="0"/>
              </a:rPr>
              <a:t>FORMATION</a:t>
            </a:r>
          </a:p>
          <a:p>
            <a:pPr>
              <a:buFontTx/>
              <a:buNone/>
            </a:pPr>
            <a:r>
              <a:rPr lang="en-GB" sz="1600" dirty="0">
                <a:latin typeface="Calibri" pitchFamily="34" charset="0"/>
                <a:cs typeface="Calibri" pitchFamily="34" charset="0"/>
              </a:rPr>
              <a:t>Present tense of </a:t>
            </a:r>
            <a:r>
              <a:rPr lang="en-GB" sz="1600" dirty="0" err="1">
                <a:latin typeface="Calibri" pitchFamily="34" charset="0"/>
                <a:cs typeface="Calibri" pitchFamily="34" charset="0"/>
              </a:rPr>
              <a:t>haber</a:t>
            </a:r>
            <a:r>
              <a:rPr lang="en-GB" sz="1600" dirty="0">
                <a:latin typeface="Calibri" pitchFamily="34" charset="0"/>
                <a:cs typeface="Calibri" pitchFamily="34" charset="0"/>
              </a:rPr>
              <a:t> + past participle</a:t>
            </a:r>
          </a:p>
          <a:p>
            <a:pPr>
              <a:buFontTx/>
              <a:buNone/>
            </a:pPr>
            <a:r>
              <a:rPr lang="en-GB" sz="1600" b="1" dirty="0">
                <a:latin typeface="Calibri" pitchFamily="34" charset="0"/>
                <a:cs typeface="Calibri" pitchFamily="34" charset="0"/>
              </a:rPr>
              <a:t>He, has, ha, </a:t>
            </a:r>
            <a:r>
              <a:rPr lang="en-GB" sz="1600" b="1" dirty="0" err="1">
                <a:latin typeface="Calibri" pitchFamily="34" charset="0"/>
                <a:cs typeface="Calibri" pitchFamily="34" charset="0"/>
              </a:rPr>
              <a:t>hemos</a:t>
            </a:r>
            <a:r>
              <a:rPr lang="en-GB" sz="1600" b="1" dirty="0">
                <a:latin typeface="Calibri" pitchFamily="34" charset="0"/>
                <a:cs typeface="Calibri" pitchFamily="34" charset="0"/>
              </a:rPr>
              <a:t>, </a:t>
            </a:r>
            <a:r>
              <a:rPr lang="en-GB" sz="1600" b="1" dirty="0" err="1">
                <a:latin typeface="Calibri" pitchFamily="34" charset="0"/>
                <a:cs typeface="Calibri" pitchFamily="34" charset="0"/>
              </a:rPr>
              <a:t>habéis</a:t>
            </a:r>
            <a:r>
              <a:rPr lang="en-GB" sz="1600" b="1" dirty="0">
                <a:latin typeface="Calibri" pitchFamily="34" charset="0"/>
                <a:cs typeface="Calibri" pitchFamily="34" charset="0"/>
              </a:rPr>
              <a:t>, </a:t>
            </a:r>
            <a:r>
              <a:rPr lang="en-GB" sz="1600" b="1" dirty="0" err="1">
                <a:latin typeface="Calibri" pitchFamily="34" charset="0"/>
                <a:cs typeface="Calibri" pitchFamily="34" charset="0"/>
              </a:rPr>
              <a:t>han</a:t>
            </a:r>
            <a:endParaRPr lang="en-GB" sz="1600" b="1" dirty="0">
              <a:latin typeface="Calibri" pitchFamily="34" charset="0"/>
              <a:cs typeface="Calibri" pitchFamily="34" charset="0"/>
            </a:endParaRPr>
          </a:p>
          <a:p>
            <a:pPr>
              <a:spcBef>
                <a:spcPts val="600"/>
              </a:spcBef>
              <a:buFont typeface="Arial" pitchFamily="34" charset="0"/>
              <a:buChar char="•"/>
            </a:pPr>
            <a:r>
              <a:rPr lang="en-GB" sz="1600" dirty="0">
                <a:latin typeface="Calibri" pitchFamily="34" charset="0"/>
                <a:cs typeface="Calibri" pitchFamily="34" charset="0"/>
              </a:rPr>
              <a:t>AR past participle = stem + </a:t>
            </a:r>
            <a:r>
              <a:rPr lang="en-GB" sz="1600" b="1" dirty="0">
                <a:latin typeface="Calibri" pitchFamily="34" charset="0"/>
                <a:cs typeface="Calibri" pitchFamily="34" charset="0"/>
              </a:rPr>
              <a:t>ado</a:t>
            </a:r>
            <a:r>
              <a:rPr lang="en-GB" sz="1600" dirty="0">
                <a:latin typeface="Calibri" pitchFamily="34" charset="0"/>
                <a:cs typeface="Calibri" pitchFamily="34" charset="0"/>
              </a:rPr>
              <a:t> (</a:t>
            </a:r>
            <a:r>
              <a:rPr lang="en-GB" sz="1600" dirty="0" err="1">
                <a:latin typeface="Calibri" pitchFamily="34" charset="0"/>
                <a:cs typeface="Calibri" pitchFamily="34" charset="0"/>
              </a:rPr>
              <a:t>comprado</a:t>
            </a:r>
            <a:r>
              <a:rPr lang="en-GB" sz="1600" dirty="0">
                <a:latin typeface="Calibri" pitchFamily="34" charset="0"/>
                <a:cs typeface="Calibri" pitchFamily="34" charset="0"/>
              </a:rPr>
              <a:t> = bought)</a:t>
            </a:r>
          </a:p>
          <a:p>
            <a:pPr>
              <a:spcBef>
                <a:spcPts val="600"/>
              </a:spcBef>
              <a:buFont typeface="Arial" pitchFamily="34" charset="0"/>
              <a:buChar char="•"/>
            </a:pPr>
            <a:r>
              <a:rPr lang="en-GB" sz="1600" dirty="0">
                <a:latin typeface="Calibri" pitchFamily="34" charset="0"/>
                <a:cs typeface="Calibri" pitchFamily="34" charset="0"/>
              </a:rPr>
              <a:t>ER &amp; IR past participle = stem + </a:t>
            </a:r>
            <a:r>
              <a:rPr lang="en-GB" sz="1600" b="1" dirty="0" err="1">
                <a:latin typeface="Calibri" pitchFamily="34" charset="0"/>
                <a:cs typeface="Calibri" pitchFamily="34" charset="0"/>
              </a:rPr>
              <a:t>ido</a:t>
            </a:r>
            <a:r>
              <a:rPr lang="en-GB" sz="1600" b="1" dirty="0">
                <a:latin typeface="Calibri" pitchFamily="34" charset="0"/>
                <a:cs typeface="Calibri" pitchFamily="34" charset="0"/>
              </a:rPr>
              <a:t> </a:t>
            </a:r>
            <a:r>
              <a:rPr lang="en-GB" sz="1600" dirty="0">
                <a:latin typeface="Calibri" pitchFamily="34" charset="0"/>
                <a:cs typeface="Calibri" pitchFamily="34" charset="0"/>
              </a:rPr>
              <a:t>(</a:t>
            </a:r>
            <a:r>
              <a:rPr lang="en-GB" sz="1600" dirty="0" err="1">
                <a:latin typeface="Calibri" pitchFamily="34" charset="0"/>
                <a:cs typeface="Calibri" pitchFamily="34" charset="0"/>
              </a:rPr>
              <a:t>vendido</a:t>
            </a:r>
            <a:r>
              <a:rPr lang="en-GB" sz="1600" dirty="0">
                <a:latin typeface="Calibri" pitchFamily="34" charset="0"/>
                <a:cs typeface="Calibri" pitchFamily="34" charset="0"/>
              </a:rPr>
              <a:t> = sold) (</a:t>
            </a:r>
            <a:r>
              <a:rPr lang="en-GB" sz="1600" dirty="0" err="1">
                <a:latin typeface="Calibri" pitchFamily="34" charset="0"/>
                <a:cs typeface="Calibri" pitchFamily="34" charset="0"/>
              </a:rPr>
              <a:t>vivido</a:t>
            </a:r>
            <a:r>
              <a:rPr lang="en-GB" sz="1600" dirty="0">
                <a:latin typeface="Calibri" pitchFamily="34" charset="0"/>
                <a:cs typeface="Calibri" pitchFamily="34" charset="0"/>
              </a:rPr>
              <a:t> = lived)</a:t>
            </a:r>
          </a:p>
          <a:p>
            <a:pPr>
              <a:buFontTx/>
              <a:buNone/>
            </a:pPr>
            <a:endParaRPr lang="en-GB" sz="1600" dirty="0">
              <a:latin typeface="Calibri" pitchFamily="34" charset="0"/>
              <a:cs typeface="Calibri" pitchFamily="34" charset="0"/>
            </a:endParaRPr>
          </a:p>
          <a:p>
            <a:pPr>
              <a:buFontTx/>
              <a:buNone/>
            </a:pPr>
            <a:endParaRPr lang="en-GB" sz="1600" dirty="0">
              <a:latin typeface="Calibri" pitchFamily="34" charset="0"/>
              <a:cs typeface="Calibri" pitchFamily="34" charset="0"/>
            </a:endParaRPr>
          </a:p>
          <a:p>
            <a:br>
              <a:rPr lang="en-US" sz="1600" dirty="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graphicFrame>
        <p:nvGraphicFramePr>
          <p:cNvPr id="12" name="Table 11"/>
          <p:cNvGraphicFramePr>
            <a:graphicFrameLocks noGrp="1"/>
          </p:cNvGraphicFramePr>
          <p:nvPr/>
        </p:nvGraphicFramePr>
        <p:xfrm>
          <a:off x="1052740" y="1979712"/>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a:t>He</a:t>
                      </a:r>
                      <a:r>
                        <a:rPr lang="es-ES_tradnl" sz="1500" baseline="0" dirty="0"/>
                        <a:t> comprado</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I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a:t>Has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a:t>Ha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a:t>He,</a:t>
                      </a:r>
                      <a:r>
                        <a:rPr lang="es-ES_tradnl" sz="1500" baseline="0" dirty="0"/>
                        <a:t> </a:t>
                      </a:r>
                      <a:r>
                        <a:rPr lang="es-ES_tradnl" sz="1500" baseline="0" dirty="0" err="1"/>
                        <a:t>She</a:t>
                      </a:r>
                      <a:r>
                        <a:rPr lang="es-ES_tradnl" sz="1500" baseline="0" dirty="0"/>
                        <a:t> has, </a:t>
                      </a:r>
                      <a:r>
                        <a:rPr lang="es-ES_tradnl" sz="1500" baseline="0" dirty="0" err="1"/>
                        <a:t>you</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a:t>Hemos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We</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a:t>Habéis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a:t>Han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They</a:t>
                      </a:r>
                      <a:r>
                        <a:rPr lang="es-ES_tradnl" sz="1500" dirty="0"/>
                        <a:t>,</a:t>
                      </a:r>
                      <a:r>
                        <a:rPr lang="es-ES_tradnl" sz="1500" baseline="0" dirty="0"/>
                        <a:t> </a:t>
                      </a:r>
                      <a:r>
                        <a:rPr lang="es-ES_tradnl" sz="1500" baseline="0" dirty="0" err="1"/>
                        <a:t>you</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3" name="Text Box 4"/>
          <p:cNvSpPr txBox="1">
            <a:spLocks noChangeArrowheads="1"/>
          </p:cNvSpPr>
          <p:nvPr/>
        </p:nvSpPr>
        <p:spPr bwMode="auto">
          <a:xfrm>
            <a:off x="0" y="3995936"/>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a:latin typeface="Calibri" pitchFamily="34" charset="0"/>
                <a:cs typeface="Calibri" pitchFamily="34" charset="0"/>
              </a:rPr>
              <a:t>THE PLUPERFECT TENSE (HAD DONE)</a:t>
            </a:r>
          </a:p>
        </p:txBody>
      </p:sp>
      <p:sp>
        <p:nvSpPr>
          <p:cNvPr id="14" name="Rectangle 13"/>
          <p:cNvSpPr/>
          <p:nvPr/>
        </p:nvSpPr>
        <p:spPr>
          <a:xfrm>
            <a:off x="260648" y="4355982"/>
            <a:ext cx="4320480" cy="584775"/>
          </a:xfrm>
          <a:prstGeom prst="rect">
            <a:avLst/>
          </a:prstGeom>
        </p:spPr>
        <p:txBody>
          <a:bodyPr wrap="square">
            <a:spAutoFit/>
          </a:bodyPr>
          <a:lstStyle/>
          <a:p>
            <a:pPr lvl="0"/>
            <a:r>
              <a:rPr lang="en-GB" sz="1600" b="1" dirty="0">
                <a:solidFill>
                  <a:prstClr val="black"/>
                </a:solidFill>
                <a:latin typeface="Calibri" pitchFamily="34" charset="0"/>
                <a:cs typeface="Calibri" pitchFamily="34" charset="0"/>
              </a:rPr>
              <a:t>FORMATION</a:t>
            </a:r>
          </a:p>
          <a:p>
            <a:pPr lvl="0"/>
            <a:r>
              <a:rPr lang="en-GB" sz="1600" dirty="0">
                <a:solidFill>
                  <a:prstClr val="black"/>
                </a:solidFill>
                <a:latin typeface="Calibri" pitchFamily="34" charset="0"/>
                <a:cs typeface="Calibri" pitchFamily="34" charset="0"/>
              </a:rPr>
              <a:t>Imperfect tense of </a:t>
            </a:r>
            <a:r>
              <a:rPr lang="en-GB" sz="1600" dirty="0" err="1">
                <a:solidFill>
                  <a:prstClr val="black"/>
                </a:solidFill>
                <a:latin typeface="Calibri" pitchFamily="34" charset="0"/>
                <a:cs typeface="Calibri" pitchFamily="34" charset="0"/>
              </a:rPr>
              <a:t>haber</a:t>
            </a:r>
            <a:r>
              <a:rPr lang="en-GB" sz="1600" dirty="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nvGraphicFramePr>
        <p:xfrm>
          <a:off x="1124748" y="5076056"/>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a:t>Había</a:t>
                      </a:r>
                      <a:r>
                        <a:rPr lang="es-ES_tradnl" sz="1500" baseline="0" dirty="0"/>
                        <a:t> comprado</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I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a:t>Habías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dirty="0"/>
                        <a:t>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a:t>Había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He.</a:t>
                      </a:r>
                      <a:r>
                        <a:rPr lang="es-ES_tradnl" sz="1500" baseline="0" dirty="0"/>
                        <a:t> </a:t>
                      </a:r>
                      <a:r>
                        <a:rPr lang="es-ES_tradnl" sz="1500" baseline="0" dirty="0" err="1"/>
                        <a:t>She</a:t>
                      </a:r>
                      <a:r>
                        <a:rPr lang="es-ES_tradnl" sz="1500" baseline="0" dirty="0"/>
                        <a:t>, </a:t>
                      </a:r>
                      <a:r>
                        <a:rPr lang="es-ES_tradnl" sz="1500" baseline="0" dirty="0" err="1"/>
                        <a:t>you</a:t>
                      </a:r>
                      <a:r>
                        <a:rPr lang="es-ES_tradnl" sz="1500" baseline="0" dirty="0"/>
                        <a:t> </a:t>
                      </a:r>
                      <a:r>
                        <a:rPr lang="es-ES_tradnl" sz="1500" baseline="0" dirty="0" err="1"/>
                        <a:t>had</a:t>
                      </a:r>
                      <a:r>
                        <a:rPr lang="es-ES_tradnl" sz="1500" baseline="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a:t>Habíamos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We</a:t>
                      </a:r>
                      <a:r>
                        <a:rPr lang="es-ES_tradnl" sz="1500" baseline="0" dirty="0"/>
                        <a:t>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a:t>Habíais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baseline="0" dirty="0"/>
                        <a:t>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a:t>Habían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They</a:t>
                      </a:r>
                      <a:r>
                        <a:rPr lang="es-ES_tradnl" sz="1500" dirty="0"/>
                        <a:t>,</a:t>
                      </a:r>
                      <a:r>
                        <a:rPr lang="es-ES_tradnl" sz="1500" baseline="0" dirty="0"/>
                        <a:t> </a:t>
                      </a:r>
                      <a:r>
                        <a:rPr lang="es-ES_tradnl" sz="1500" baseline="0" dirty="0" err="1"/>
                        <a:t>you</a:t>
                      </a:r>
                      <a:r>
                        <a:rPr lang="es-ES_tradnl" sz="1500" baseline="0" dirty="0"/>
                        <a:t> </a:t>
                      </a:r>
                      <a:r>
                        <a:rPr lang="es-ES_tradnl" sz="1500" baseline="0" dirty="0" err="1"/>
                        <a:t>had</a:t>
                      </a:r>
                      <a:r>
                        <a:rPr lang="es-ES_tradnl" sz="1500" baseline="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nvGraphicFramePr>
        <p:xfrm>
          <a:off x="260652" y="7164288"/>
          <a:ext cx="6450245" cy="1478280"/>
        </p:xfrm>
        <a:graphic>
          <a:graphicData uri="http://schemas.openxmlformats.org/drawingml/2006/table">
            <a:tbl>
              <a:tblPr>
                <a:tableStyleId>{5C22544A-7EE6-4342-B048-85BDC9FD1C3A}</a:tableStyleId>
              </a:tblPr>
              <a:tblGrid>
                <a:gridCol w="1323277">
                  <a:extLst>
                    <a:ext uri="{9D8B030D-6E8A-4147-A177-3AD203B41FA5}">
                      <a16:colId xmlns:a16="http://schemas.microsoft.com/office/drawing/2014/main" val="20000"/>
                    </a:ext>
                  </a:extLst>
                </a:gridCol>
                <a:gridCol w="1281742">
                  <a:extLst>
                    <a:ext uri="{9D8B030D-6E8A-4147-A177-3AD203B41FA5}">
                      <a16:colId xmlns:a16="http://schemas.microsoft.com/office/drawing/2014/main" val="20001"/>
                    </a:ext>
                  </a:extLst>
                </a:gridCol>
                <a:gridCol w="1281742">
                  <a:extLst>
                    <a:ext uri="{9D8B030D-6E8A-4147-A177-3AD203B41FA5}">
                      <a16:colId xmlns:a16="http://schemas.microsoft.com/office/drawing/2014/main" val="20002"/>
                    </a:ext>
                  </a:extLst>
                </a:gridCol>
                <a:gridCol w="1281742">
                  <a:extLst>
                    <a:ext uri="{9D8B030D-6E8A-4147-A177-3AD203B41FA5}">
                      <a16:colId xmlns:a16="http://schemas.microsoft.com/office/drawing/2014/main" val="20003"/>
                    </a:ext>
                  </a:extLst>
                </a:gridCol>
                <a:gridCol w="1281742">
                  <a:extLst>
                    <a:ext uri="{9D8B030D-6E8A-4147-A177-3AD203B41FA5}">
                      <a16:colId xmlns:a16="http://schemas.microsoft.com/office/drawing/2014/main" val="20004"/>
                    </a:ext>
                  </a:extLst>
                </a:gridCol>
              </a:tblGrid>
              <a:tr h="381000">
                <a:tc gridSpan="5">
                  <a:txBody>
                    <a:bodyPr/>
                    <a:lstStyle/>
                    <a:p>
                      <a:pPr algn="ctr"/>
                      <a:r>
                        <a:rPr lang="es-ES_tradnl" sz="1900" b="1" dirty="0">
                          <a:latin typeface="Calibri" pitchFamily="34" charset="0"/>
                          <a:cs typeface="Calibri" pitchFamily="34" charset="0"/>
                        </a:rPr>
                        <a:t>IRREGULAR PAST PARTICIPLES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640">
                <a:tc>
                  <a:txBody>
                    <a:bodyPr/>
                    <a:lstStyle/>
                    <a:p>
                      <a:pPr algn="ctr"/>
                      <a:r>
                        <a:rPr lang="es-ES_tradnl" sz="1500" dirty="0">
                          <a:latin typeface="Calibri" pitchFamily="34" charset="0"/>
                          <a:cs typeface="Calibri" pitchFamily="34" charset="0"/>
                        </a:rPr>
                        <a:t>abierto</a:t>
                      </a:r>
                    </a:p>
                    <a:p>
                      <a:pPr algn="ctr"/>
                      <a:r>
                        <a:rPr lang="es-ES_tradnl" sz="1500" dirty="0" err="1">
                          <a:latin typeface="Calibri" pitchFamily="34" charset="0"/>
                          <a:cs typeface="Calibri" pitchFamily="34" charset="0"/>
                        </a:rPr>
                        <a:t>opened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descubierto</a:t>
                      </a:r>
                    </a:p>
                    <a:p>
                      <a:pPr algn="ctr"/>
                      <a:r>
                        <a:rPr lang="es-ES_tradnl" sz="1500" dirty="0" err="1">
                          <a:latin typeface="Calibri" pitchFamily="34" charset="0"/>
                          <a:cs typeface="Calibri" pitchFamily="34" charset="0"/>
                        </a:rPr>
                        <a:t>discovered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dicho</a:t>
                      </a:r>
                    </a:p>
                    <a:p>
                      <a:pPr algn="ctr"/>
                      <a:r>
                        <a:rPr lang="es-ES_tradnl" sz="1500" dirty="0" err="1">
                          <a:latin typeface="Calibri" pitchFamily="34" charset="0"/>
                          <a:cs typeface="Calibri" pitchFamily="34" charset="0"/>
                        </a:rPr>
                        <a:t>said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escrito</a:t>
                      </a:r>
                    </a:p>
                    <a:p>
                      <a:pPr algn="ctr"/>
                      <a:r>
                        <a:rPr lang="es-ES_tradnl" sz="1500" dirty="0" err="1">
                          <a:latin typeface="Calibri" pitchFamily="34" charset="0"/>
                          <a:cs typeface="Calibri" pitchFamily="34" charset="0"/>
                        </a:rPr>
                        <a:t>written</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hecho</a:t>
                      </a:r>
                    </a:p>
                    <a:p>
                      <a:pPr algn="ctr"/>
                      <a:r>
                        <a:rPr lang="es-ES_tradnl" sz="1500" dirty="0">
                          <a:latin typeface="Calibri" pitchFamily="34" charset="0"/>
                          <a:cs typeface="Calibri" pitchFamily="34" charset="0"/>
                        </a:rPr>
                        <a:t>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48640">
                <a:tc>
                  <a:txBody>
                    <a:bodyPr/>
                    <a:lstStyle/>
                    <a:p>
                      <a:pPr algn="ctr"/>
                      <a:r>
                        <a:rPr lang="es-ES_tradnl" sz="1500" dirty="0">
                          <a:latin typeface="Calibri" pitchFamily="34" charset="0"/>
                          <a:cs typeface="Calibri" pitchFamily="34" charset="0"/>
                        </a:rPr>
                        <a:t>muerto</a:t>
                      </a:r>
                    </a:p>
                    <a:p>
                      <a:pPr algn="ctr"/>
                      <a:r>
                        <a:rPr lang="es-ES_tradnl" sz="1500" dirty="0" err="1">
                          <a:latin typeface="Calibri" pitchFamily="34" charset="0"/>
                          <a:cs typeface="Calibri" pitchFamily="34" charset="0"/>
                        </a:rPr>
                        <a:t>died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puesto</a:t>
                      </a:r>
                    </a:p>
                    <a:p>
                      <a:pPr algn="ctr"/>
                      <a:r>
                        <a:rPr lang="es-ES_tradnl" sz="1500" dirty="0" err="1">
                          <a:latin typeface="Calibri" pitchFamily="34" charset="0"/>
                          <a:cs typeface="Calibri" pitchFamily="34" charset="0"/>
                        </a:rPr>
                        <a:t>put</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roto</a:t>
                      </a:r>
                    </a:p>
                    <a:p>
                      <a:pPr algn="ctr"/>
                      <a:r>
                        <a:rPr lang="es-ES_tradnl" sz="1500" dirty="0" err="1">
                          <a:latin typeface="Calibri" pitchFamily="34" charset="0"/>
                          <a:cs typeface="Calibri" pitchFamily="34" charset="0"/>
                        </a:rPr>
                        <a:t>broken</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visto</a:t>
                      </a:r>
                    </a:p>
                    <a:p>
                      <a:pPr algn="ctr"/>
                      <a:r>
                        <a:rPr lang="es-ES_tradnl" sz="1500" dirty="0" err="1">
                          <a:latin typeface="Calibri" pitchFamily="34" charset="0"/>
                          <a:cs typeface="Calibri" pitchFamily="34" charset="0"/>
                        </a:rPr>
                        <a:t>seen</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vuelto</a:t>
                      </a:r>
                    </a:p>
                    <a:p>
                      <a:pPr algn="ctr"/>
                      <a:r>
                        <a:rPr lang="es-ES_tradnl" sz="1500" dirty="0" err="1">
                          <a:latin typeface="Calibri" pitchFamily="34" charset="0"/>
                          <a:cs typeface="Calibri" pitchFamily="34" charset="0"/>
                        </a:rPr>
                        <a:t>returned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17</a:t>
            </a:fld>
            <a:endParaRPr lang="en-GB"/>
          </a:p>
        </p:txBody>
      </p:sp>
    </p:spTree>
    <p:extLst>
      <p:ext uri="{BB962C8B-B14F-4D97-AF65-F5344CB8AC3E}">
        <p14:creationId xmlns:p14="http://schemas.microsoft.com/office/powerpoint/2010/main" val="2070690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88640" y="0"/>
          <a:ext cx="6480720" cy="8473440"/>
        </p:xfrm>
        <a:graphic>
          <a:graphicData uri="http://schemas.openxmlformats.org/drawingml/2006/table">
            <a:tbl>
              <a:tblPr>
                <a:tableStyleId>{5C22544A-7EE6-4342-B048-85BDC9FD1C3A}</a:tableStyleId>
              </a:tblPr>
              <a:tblGrid>
                <a:gridCol w="1713911">
                  <a:extLst>
                    <a:ext uri="{9D8B030D-6E8A-4147-A177-3AD203B41FA5}">
                      <a16:colId xmlns:a16="http://schemas.microsoft.com/office/drawing/2014/main" val="20000"/>
                    </a:ext>
                  </a:extLst>
                </a:gridCol>
                <a:gridCol w="1585333">
                  <a:extLst>
                    <a:ext uri="{9D8B030D-6E8A-4147-A177-3AD203B41FA5}">
                      <a16:colId xmlns:a16="http://schemas.microsoft.com/office/drawing/2014/main" val="20002"/>
                    </a:ext>
                  </a:extLst>
                </a:gridCol>
                <a:gridCol w="1220048">
                  <a:extLst>
                    <a:ext uri="{9D8B030D-6E8A-4147-A177-3AD203B41FA5}">
                      <a16:colId xmlns:a16="http://schemas.microsoft.com/office/drawing/2014/main" val="20003"/>
                    </a:ext>
                  </a:extLst>
                </a:gridCol>
                <a:gridCol w="1961428">
                  <a:extLst>
                    <a:ext uri="{9D8B030D-6E8A-4147-A177-3AD203B41FA5}">
                      <a16:colId xmlns:a16="http://schemas.microsoft.com/office/drawing/2014/main" val="20001"/>
                    </a:ext>
                  </a:extLst>
                </a:gridCol>
              </a:tblGrid>
              <a:tr h="305185">
                <a:tc gridSpan="4">
                  <a:txBody>
                    <a:bodyPr/>
                    <a:lstStyle/>
                    <a:p>
                      <a:pPr algn="ctr"/>
                      <a:r>
                        <a:rPr lang="es-ES_tradnl" sz="1600" b="1" kern="1200" baseline="0" noProof="0" dirty="0">
                          <a:solidFill>
                            <a:schemeClr val="dk1"/>
                          </a:solidFill>
                          <a:latin typeface="Calibri" pitchFamily="34" charset="0"/>
                          <a:ea typeface="+mn-ea"/>
                          <a:cs typeface="Calibri" pitchFamily="34" charset="0"/>
                        </a:rPr>
                        <a:t>GUSTAR</a:t>
                      </a:r>
                      <a:endParaRPr lang="es-ES_tradnl" sz="16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9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1313">
                <a:tc>
                  <a:txBody>
                    <a:bodyPr/>
                    <a:lstStyle/>
                    <a:p>
                      <a:pPr algn="l"/>
                      <a:r>
                        <a:rPr lang="es-ES_tradnl" sz="1500" b="0" noProof="0" dirty="0">
                          <a:latin typeface="Calibri" pitchFamily="34" charset="0"/>
                          <a:cs typeface="Calibri" pitchFamily="34" charset="0"/>
                        </a:rPr>
                        <a:t>Me</a:t>
                      </a:r>
                      <a:r>
                        <a:rPr lang="es-ES_tradnl" sz="1500" b="0" baseline="0" noProof="0" dirty="0">
                          <a:latin typeface="Calibri" pitchFamily="34" charset="0"/>
                          <a:cs typeface="Calibri" pitchFamily="34" charset="0"/>
                        </a:rPr>
                        <a:t> gusta el/la …</a:t>
                      </a:r>
                      <a:endParaRPr lang="es-ES_tradnl" sz="15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b="0" noProof="0" dirty="0">
                          <a:latin typeface="Calibri" pitchFamily="34" charset="0"/>
                          <a:cs typeface="Calibri" pitchFamily="34" charset="0"/>
                        </a:rPr>
                        <a:t>Me</a:t>
                      </a:r>
                      <a:r>
                        <a:rPr lang="es-ES_tradnl" sz="1500" b="0" baseline="0" noProof="0" dirty="0">
                          <a:latin typeface="Calibri" pitchFamily="34" charset="0"/>
                          <a:cs typeface="Calibri" pitchFamily="34" charset="0"/>
                        </a:rPr>
                        <a:t> gusta</a:t>
                      </a:r>
                      <a:r>
                        <a:rPr lang="es-ES_tradnl" sz="1500" b="1" baseline="0" noProof="0" dirty="0">
                          <a:latin typeface="Calibri" pitchFamily="34" charset="0"/>
                          <a:cs typeface="Calibri" pitchFamily="34" charset="0"/>
                        </a:rPr>
                        <a:t>n</a:t>
                      </a:r>
                      <a:r>
                        <a:rPr lang="es-ES_tradnl" sz="1500" b="0" baseline="0" noProof="0" dirty="0">
                          <a:latin typeface="Calibri" pitchFamily="34" charset="0"/>
                          <a:cs typeface="Calibri" pitchFamily="34" charset="0"/>
                        </a:rPr>
                        <a:t> </a:t>
                      </a:r>
                      <a:r>
                        <a:rPr lang="es-ES_tradnl" sz="1500" b="1" baseline="0" noProof="0" dirty="0">
                          <a:latin typeface="Calibri" pitchFamily="34" charset="0"/>
                          <a:cs typeface="Calibri" pitchFamily="34" charset="0"/>
                        </a:rPr>
                        <a:t>los/las …</a:t>
                      </a:r>
                      <a:endParaRPr lang="es-ES_tradnl" sz="15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500" b="0" noProof="0" dirty="0">
                          <a:latin typeface="Calibri" pitchFamily="34" charset="0"/>
                          <a:cs typeface="Calibri" pitchFamily="34" charset="0"/>
                        </a:rPr>
                        <a:t>I </a:t>
                      </a:r>
                      <a:r>
                        <a:rPr lang="es-ES_tradnl" sz="1500" b="0" noProof="0" dirty="0" err="1">
                          <a:latin typeface="Calibri" pitchFamily="34" charset="0"/>
                          <a:cs typeface="Calibri" pitchFamily="34" charset="0"/>
                        </a:rPr>
                        <a:t>like</a:t>
                      </a:r>
                      <a:r>
                        <a:rPr lang="es-ES_tradnl" sz="15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1313">
                <a:tc>
                  <a:txBody>
                    <a:bodyPr/>
                    <a:lstStyle/>
                    <a:p>
                      <a:pPr algn="l"/>
                      <a:r>
                        <a:rPr lang="es-ES_tradnl" sz="1500" b="0" noProof="0" dirty="0">
                          <a:latin typeface="Calibri" pitchFamily="34" charset="0"/>
                          <a:cs typeface="Calibri" pitchFamily="34" charset="0"/>
                        </a:rPr>
                        <a:t>Te</a:t>
                      </a:r>
                      <a:r>
                        <a:rPr lang="es-ES_tradnl" sz="1500" b="0" baseline="0" noProof="0" dirty="0">
                          <a:latin typeface="Calibri" pitchFamily="34" charset="0"/>
                          <a:cs typeface="Calibri" pitchFamily="34" charset="0"/>
                        </a:rPr>
                        <a:t> gusta el/la …</a:t>
                      </a:r>
                      <a:endParaRPr lang="es-ES_tradnl" sz="15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b="0" noProof="0" dirty="0">
                          <a:latin typeface="Calibri" pitchFamily="34" charset="0"/>
                          <a:cs typeface="Calibri" pitchFamily="34" charset="0"/>
                        </a:rPr>
                        <a:t>Te</a:t>
                      </a:r>
                      <a:r>
                        <a:rPr lang="es-ES_tradnl" sz="1500" b="0" baseline="0" noProof="0" dirty="0">
                          <a:latin typeface="Calibri" pitchFamily="34" charset="0"/>
                          <a:cs typeface="Calibri" pitchFamily="34" charset="0"/>
                        </a:rPr>
                        <a:t> gusta</a:t>
                      </a:r>
                      <a:r>
                        <a:rPr lang="es-ES_tradnl" sz="1500" b="1" baseline="0" noProof="0" dirty="0">
                          <a:latin typeface="Calibri" pitchFamily="34" charset="0"/>
                          <a:cs typeface="Calibri" pitchFamily="34" charset="0"/>
                        </a:rPr>
                        <a:t>n</a:t>
                      </a:r>
                      <a:r>
                        <a:rPr lang="es-ES_tradnl" sz="1500" b="0" baseline="0" noProof="0" dirty="0">
                          <a:latin typeface="Calibri" pitchFamily="34" charset="0"/>
                          <a:cs typeface="Calibri" pitchFamily="34" charset="0"/>
                        </a:rPr>
                        <a:t> </a:t>
                      </a:r>
                      <a:r>
                        <a:rPr lang="es-ES_tradnl" sz="1500" b="1" baseline="0" noProof="0" dirty="0">
                          <a:latin typeface="Calibri" pitchFamily="34" charset="0"/>
                          <a:cs typeface="Calibri" pitchFamily="34" charset="0"/>
                        </a:rPr>
                        <a:t>los/las …</a:t>
                      </a:r>
                      <a:endParaRPr lang="es-ES_tradnl" sz="15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500" b="0" noProof="0" dirty="0" err="1">
                          <a:latin typeface="Calibri" pitchFamily="34" charset="0"/>
                          <a:cs typeface="Calibri" pitchFamily="34" charset="0"/>
                        </a:rPr>
                        <a:t>You</a:t>
                      </a:r>
                      <a:r>
                        <a:rPr lang="es-ES_tradnl" sz="1500" b="0" noProof="0" dirty="0">
                          <a:latin typeface="Calibri" pitchFamily="34" charset="0"/>
                          <a:cs typeface="Calibri" pitchFamily="34" charset="0"/>
                        </a:rPr>
                        <a:t> </a:t>
                      </a:r>
                      <a:r>
                        <a:rPr lang="es-ES_tradnl" sz="1500" b="0" noProof="0" dirty="0" err="1">
                          <a:latin typeface="Calibri" pitchFamily="34" charset="0"/>
                          <a:cs typeface="Calibri" pitchFamily="34" charset="0"/>
                        </a:rPr>
                        <a:t>like</a:t>
                      </a:r>
                      <a:r>
                        <a:rPr lang="es-ES_tradnl" sz="15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7441">
                <a:tc>
                  <a:txBody>
                    <a:bodyPr/>
                    <a:lstStyle/>
                    <a:p>
                      <a:pPr algn="l"/>
                      <a:r>
                        <a:rPr lang="es-ES_tradnl" sz="1400" b="0" noProof="0" dirty="0">
                          <a:latin typeface="Calibri" pitchFamily="34" charset="0"/>
                          <a:cs typeface="Calibri" pitchFamily="34" charset="0"/>
                        </a:rPr>
                        <a:t>Le gusta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He/</a:t>
                      </a:r>
                      <a:r>
                        <a:rPr lang="es-ES_tradnl" sz="1400" b="0" noProof="0" dirty="0" err="1">
                          <a:latin typeface="Calibri" pitchFamily="34" charset="0"/>
                          <a:cs typeface="Calibri" pitchFamily="34" charset="0"/>
                        </a:rPr>
                        <a:t>she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likes</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74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 madre le gusta el/la;</a:t>
                      </a:r>
                      <a:r>
                        <a:rPr lang="es-ES_tradnl" sz="1400" b="0" baseline="0" noProof="0" dirty="0">
                          <a:latin typeface="Calibri" pitchFamily="34" charset="0"/>
                          <a:cs typeface="Calibri" pitchFamily="34" charset="0"/>
                        </a:rPr>
                        <a:t> le 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My</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mum</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likes</a:t>
                      </a:r>
                      <a:r>
                        <a:rPr lang="es-ES_tradnl" sz="1400" b="0" baseline="0" noProof="0" dirty="0">
                          <a:latin typeface="Calibri" pitchFamily="34" charset="0"/>
                          <a:cs typeface="Calibri" pitchFamily="34" charset="0"/>
                        </a:rPr>
                        <a:t> …</a:t>
                      </a:r>
                      <a:endParaRPr lang="es-ES_tradnl"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7441">
                <a:tc>
                  <a:txBody>
                    <a:bodyPr/>
                    <a:lstStyle/>
                    <a:p>
                      <a:pPr algn="l"/>
                      <a:r>
                        <a:rPr lang="es-ES_tradnl" sz="1400" b="0" noProof="0" dirty="0">
                          <a:latin typeface="Calibri" pitchFamily="34" charset="0"/>
                          <a:cs typeface="Calibri" pitchFamily="34" charset="0"/>
                        </a:rPr>
                        <a:t>Nos gusta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Nos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We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8512">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mis amigos</a:t>
                      </a:r>
                      <a:r>
                        <a:rPr lang="es-ES_tradnl" sz="1400" b="0" baseline="0" noProof="0" dirty="0">
                          <a:latin typeface="Calibri" pitchFamily="34" charset="0"/>
                          <a:cs typeface="Calibri" pitchFamily="34" charset="0"/>
                        </a:rPr>
                        <a:t> y a mí nos gusta el/la; nos 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&amp; I </a:t>
                      </a:r>
                      <a:r>
                        <a:rPr lang="es-ES_tradnl" sz="1400" b="0" noProof="0" dirty="0" err="1">
                          <a:latin typeface="Calibri" pitchFamily="34" charset="0"/>
                          <a:cs typeface="Calibri" pitchFamily="34" charset="0"/>
                        </a:rPr>
                        <a:t>like</a:t>
                      </a:r>
                      <a:endParaRPr lang="es-ES_tradnl"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7441">
                <a:tc>
                  <a:txBody>
                    <a:bodyPr/>
                    <a:lstStyle/>
                    <a:p>
                      <a:pPr algn="l"/>
                      <a:r>
                        <a:rPr lang="es-ES_tradnl" sz="1400" b="0" noProof="0" dirty="0">
                          <a:latin typeface="Calibri" pitchFamily="34" charset="0"/>
                          <a:cs typeface="Calibri" pitchFamily="34" charset="0"/>
                        </a:rPr>
                        <a:t>Os gusta el/al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Os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You</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7441">
                <a:tc>
                  <a:txBody>
                    <a:bodyPr/>
                    <a:lstStyle/>
                    <a:p>
                      <a:pPr algn="l"/>
                      <a:r>
                        <a:rPr lang="es-ES_tradnl" sz="1400" b="0" noProof="0" dirty="0">
                          <a:latin typeface="Calibri" pitchFamily="34" charset="0"/>
                          <a:cs typeface="Calibri" pitchFamily="34" charset="0"/>
                        </a:rPr>
                        <a:t>Les gusta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Les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err="1">
                          <a:latin typeface="Calibri" pitchFamily="34" charset="0"/>
                          <a:cs typeface="Calibri" pitchFamily="34" charset="0"/>
                        </a:rPr>
                        <a:t>They</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baseline="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74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mis amigos les gusta el/la; les</a:t>
                      </a:r>
                      <a:r>
                        <a:rPr lang="es-ES_tradnl" sz="1400" b="0" baseline="0" noProof="0" dirty="0">
                          <a:latin typeface="Calibri" pitchFamily="34" charset="0"/>
                          <a:cs typeface="Calibri" pitchFamily="34" charset="0"/>
                        </a:rPr>
                        <a:t> 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7441">
                <a:tc gridSpan="4">
                  <a:txBody>
                    <a:bodyPr/>
                    <a:lstStyle/>
                    <a:p>
                      <a:pPr algn="ctr"/>
                      <a:r>
                        <a:rPr lang="es-ES_tradnl" sz="1400" b="1" noProof="0" dirty="0">
                          <a:latin typeface="Calibri" pitchFamily="34" charset="0"/>
                          <a:cs typeface="Calibri" pitchFamily="34" charset="0"/>
                        </a:rPr>
                        <a:t>OTHER IMPERSONAL VERBS LIKE GUSTAR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l"/>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31112">
                <a:tc gridSpan="2">
                  <a:txBody>
                    <a:bodyPr/>
                    <a:lstStyle/>
                    <a:p>
                      <a:pPr algn="ctr"/>
                      <a:r>
                        <a:rPr lang="es-ES_tradnl" sz="1400" b="1" noProof="0" dirty="0">
                          <a:latin typeface="Calibri" pitchFamily="34" charset="0"/>
                          <a:cs typeface="Calibri" pitchFamily="34" charset="0"/>
                        </a:rPr>
                        <a:t>INSTEAD</a:t>
                      </a:r>
                      <a:r>
                        <a:rPr lang="es-ES_tradnl" sz="1400" b="1" baseline="0" noProof="0" dirty="0">
                          <a:latin typeface="Calibri" pitchFamily="34" charset="0"/>
                          <a:cs typeface="Calibri" pitchFamily="34" charset="0"/>
                        </a:rPr>
                        <a:t> OF GUSTA/ GUSTAN</a:t>
                      </a:r>
                    </a:p>
                    <a:p>
                      <a:pPr algn="ctr"/>
                      <a:r>
                        <a:rPr lang="es-ES_tradnl" sz="1400" b="0" baseline="0" noProof="0" dirty="0">
                          <a:latin typeface="Calibri" pitchFamily="34" charset="0"/>
                          <a:cs typeface="Calibri" pitchFamily="34" charset="0"/>
                        </a:rPr>
                        <a:t>interesa/ interesan</a:t>
                      </a:r>
                    </a:p>
                    <a:p>
                      <a:pPr algn="ctr"/>
                      <a:r>
                        <a:rPr lang="es-ES_tradnl" sz="1400" b="0" baseline="0" noProof="0" dirty="0">
                          <a:latin typeface="Calibri" pitchFamily="34" charset="0"/>
                          <a:cs typeface="Calibri" pitchFamily="34" charset="0"/>
                        </a:rPr>
                        <a:t>encanta/ encantan</a:t>
                      </a:r>
                    </a:p>
                    <a:p>
                      <a:pPr algn="ctr"/>
                      <a:r>
                        <a:rPr lang="es-ES_tradnl" sz="1400" b="0" baseline="0" noProof="0" dirty="0">
                          <a:latin typeface="Calibri" pitchFamily="34" charset="0"/>
                          <a:cs typeface="Calibri" pitchFamily="34" charset="0"/>
                        </a:rPr>
                        <a:t>chifla/ chiflan</a:t>
                      </a:r>
                    </a:p>
                    <a:p>
                      <a:pPr algn="ctr"/>
                      <a:r>
                        <a:rPr lang="es-ES_tradnl" sz="1400" b="0" baseline="0" noProof="0" dirty="0">
                          <a:latin typeface="Calibri" pitchFamily="34" charset="0"/>
                          <a:cs typeface="Calibri" pitchFamily="34" charset="0"/>
                        </a:rPr>
                        <a:t>mola/ molan</a:t>
                      </a:r>
                    </a:p>
                    <a:p>
                      <a:pPr algn="ctr"/>
                      <a:r>
                        <a:rPr lang="es-ES_tradnl" sz="1400" b="0" baseline="0" noProof="0" dirty="0">
                          <a:latin typeface="Calibri" pitchFamily="34" charset="0"/>
                          <a:cs typeface="Calibri" pitchFamily="34" charset="0"/>
                        </a:rPr>
                        <a:t>molesta/ molestan</a:t>
                      </a:r>
                    </a:p>
                    <a:p>
                      <a:pPr algn="ctr"/>
                      <a:r>
                        <a:rPr lang="es-ES_tradnl" sz="1400" b="0" baseline="0" noProof="0" dirty="0">
                          <a:latin typeface="Calibri" pitchFamily="34" charset="0"/>
                          <a:cs typeface="Calibri" pitchFamily="34" charset="0"/>
                        </a:rPr>
                        <a:t>fastidia/ fastidian</a:t>
                      </a:r>
                    </a:p>
                    <a:p>
                      <a:pPr algn="ctr"/>
                      <a:r>
                        <a:rPr lang="es-ES_tradnl" sz="1400" b="0" baseline="0" noProof="0" dirty="0">
                          <a:latin typeface="Calibri" pitchFamily="34" charset="0"/>
                          <a:cs typeface="Calibri" pitchFamily="34" charset="0"/>
                        </a:rPr>
                        <a:t>preocupa/ preocupan</a:t>
                      </a:r>
                    </a:p>
                    <a:p>
                      <a:pPr algn="ctr"/>
                      <a:r>
                        <a:rPr lang="es-ES_tradnl" sz="1400" b="0" baseline="0" noProof="0" dirty="0">
                          <a:latin typeface="Calibri" pitchFamily="34" charset="0"/>
                          <a:cs typeface="Calibri" pitchFamily="34" charset="0"/>
                        </a:rPr>
                        <a:t>importan/ importan</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n-GB" sz="1400" b="1" noProof="0" dirty="0">
                          <a:latin typeface="Calibri" pitchFamily="34" charset="0"/>
                          <a:cs typeface="Calibri" pitchFamily="34" charset="0"/>
                        </a:rPr>
                        <a:t>INSTEAD</a:t>
                      </a:r>
                      <a:r>
                        <a:rPr lang="en-GB" sz="1400" b="1" baseline="0" noProof="0" dirty="0">
                          <a:latin typeface="Calibri" pitchFamily="34" charset="0"/>
                          <a:cs typeface="Calibri" pitchFamily="34" charset="0"/>
                        </a:rPr>
                        <a:t> OF (I) LIKE</a:t>
                      </a:r>
                    </a:p>
                    <a:p>
                      <a:pPr algn="ctr"/>
                      <a:r>
                        <a:rPr lang="en-GB" sz="1400" b="0" baseline="0" noProof="0" dirty="0">
                          <a:latin typeface="Calibri" pitchFamily="34" charset="0"/>
                          <a:cs typeface="Calibri" pitchFamily="34" charset="0"/>
                        </a:rPr>
                        <a:t>(I’m) interested in</a:t>
                      </a:r>
                    </a:p>
                    <a:p>
                      <a:pPr algn="ctr"/>
                      <a:r>
                        <a:rPr lang="en-GB" sz="1400" b="0" baseline="0" noProof="0" dirty="0">
                          <a:latin typeface="Calibri" pitchFamily="34" charset="0"/>
                          <a:cs typeface="Calibri" pitchFamily="34" charset="0"/>
                        </a:rPr>
                        <a:t>(I) love</a:t>
                      </a:r>
                    </a:p>
                    <a:p>
                      <a:pPr algn="ctr"/>
                      <a:r>
                        <a:rPr lang="en-GB" sz="1400" b="0" baseline="0" noProof="0" dirty="0">
                          <a:latin typeface="Calibri" pitchFamily="34" charset="0"/>
                          <a:cs typeface="Calibri" pitchFamily="34" charset="0"/>
                        </a:rPr>
                        <a:t>(I) love</a:t>
                      </a:r>
                    </a:p>
                    <a:p>
                      <a:pPr algn="ctr"/>
                      <a:r>
                        <a:rPr lang="en-GB" sz="1400" b="0" baseline="0" noProof="0" dirty="0">
                          <a:latin typeface="Calibri" pitchFamily="34" charset="0"/>
                          <a:cs typeface="Calibri" pitchFamily="34" charset="0"/>
                        </a:rPr>
                        <a:t>(I) love</a:t>
                      </a:r>
                    </a:p>
                    <a:p>
                      <a:pPr algn="ctr"/>
                      <a:r>
                        <a:rPr lang="en-GB" sz="1400" b="0" baseline="0" noProof="0" dirty="0">
                          <a:latin typeface="Calibri" pitchFamily="34" charset="0"/>
                          <a:cs typeface="Calibri" pitchFamily="34" charset="0"/>
                        </a:rPr>
                        <a:t>(I’m) annoyed about</a:t>
                      </a:r>
                    </a:p>
                    <a:p>
                      <a:pPr algn="ctr"/>
                      <a:r>
                        <a:rPr lang="en-GB" sz="1400" b="0" baseline="0" noProof="0" dirty="0">
                          <a:latin typeface="Calibri" pitchFamily="34" charset="0"/>
                          <a:cs typeface="Calibri" pitchFamily="34" charset="0"/>
                        </a:rPr>
                        <a:t>(I’m) annoyed about</a:t>
                      </a:r>
                    </a:p>
                    <a:p>
                      <a:pPr algn="ctr"/>
                      <a:r>
                        <a:rPr lang="en-GB" sz="1400" b="0" baseline="0" noProof="0" dirty="0">
                          <a:latin typeface="Calibri" pitchFamily="34" charset="0"/>
                          <a:cs typeface="Calibri" pitchFamily="34" charset="0"/>
                        </a:rPr>
                        <a:t>(I’m) worried about</a:t>
                      </a:r>
                    </a:p>
                    <a:p>
                      <a:pPr algn="ctr"/>
                      <a:r>
                        <a:rPr lang="en-GB" sz="1400" b="0" baseline="0" noProof="0" dirty="0">
                          <a:latin typeface="Calibri" pitchFamily="34" charset="0"/>
                          <a:cs typeface="Calibri" pitchFamily="34" charset="0"/>
                        </a:rPr>
                        <a:t>(I’m) bothered about</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1"/>
                  </a:ext>
                </a:extLst>
              </a:tr>
              <a:tr h="280369">
                <a:tc gridSpan="4">
                  <a:txBody>
                    <a:bodyPr/>
                    <a:lstStyle/>
                    <a:p>
                      <a:pPr algn="ctr"/>
                      <a:r>
                        <a:rPr lang="es-ES_tradnl" sz="1400" b="1" noProof="0" dirty="0">
                          <a:latin typeface="Calibri" pitchFamily="34" charset="0"/>
                          <a:cs typeface="Calibri" pitchFamily="34" charset="0"/>
                        </a:rPr>
                        <a:t>PAST TENSE OPINIONS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2"/>
                  </a:ext>
                </a:extLst>
              </a:tr>
              <a:tr h="277441">
                <a:tc>
                  <a:txBody>
                    <a:bodyPr/>
                    <a:lstStyle/>
                    <a:p>
                      <a:pPr algn="l"/>
                      <a:r>
                        <a:rPr lang="es-ES_tradnl" sz="1400" b="0" noProof="0" dirty="0">
                          <a:latin typeface="Calibri" pitchFamily="34" charset="0"/>
                          <a:cs typeface="Calibri" pitchFamily="34" charset="0"/>
                        </a:rPr>
                        <a:t>Me</a:t>
                      </a:r>
                      <a:r>
                        <a:rPr lang="es-ES_tradnl" sz="1400" b="0" baseline="0" noProof="0" dirty="0">
                          <a:latin typeface="Calibri" pitchFamily="34" charset="0"/>
                          <a:cs typeface="Calibri" pitchFamily="34" charset="0"/>
                        </a:rPr>
                        <a:t> gustó el/la …</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Me</a:t>
                      </a:r>
                      <a:r>
                        <a:rPr lang="es-ES_tradnl" sz="1400" b="0" baseline="0" noProof="0" dirty="0">
                          <a:latin typeface="Calibri" pitchFamily="34" charset="0"/>
                          <a:cs typeface="Calibri" pitchFamily="34" charset="0"/>
                        </a:rPr>
                        <a:t> gustaron los/las …</a:t>
                      </a:r>
                      <a:endParaRPr lang="es-ES_tradnl" sz="1400" b="0" noProof="0" dirty="0">
                        <a:latin typeface="Calibri" pitchFamily="34" charset="0"/>
                        <a:cs typeface="Calibri" pitchFamily="34" charset="0"/>
                      </a:endParaRPr>
                    </a:p>
                  </a:txBody>
                  <a:tcPr>
                    <a:lnL>
                      <a:noFill/>
                    </a:lnL>
                    <a:lnT w="12700" cap="flat" cmpd="sng" algn="ctr">
                      <a:solidFill>
                        <a:schemeClr val="tx1"/>
                      </a:solidFill>
                      <a:prstDash val="solid"/>
                      <a:round/>
                      <a:headEnd type="none" w="med" len="med"/>
                      <a:tailEnd type="none" w="med" len="med"/>
                    </a:lnT>
                    <a:noFill/>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I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13"/>
                  </a:ext>
                </a:extLst>
              </a:tr>
              <a:tr h="277441">
                <a:tc>
                  <a:txBody>
                    <a:bodyPr/>
                    <a:lstStyle/>
                    <a:p>
                      <a:pPr algn="l"/>
                      <a:r>
                        <a:rPr lang="es-ES_tradnl" sz="1400" b="0" noProof="0" dirty="0">
                          <a:latin typeface="Calibri" pitchFamily="34" charset="0"/>
                          <a:cs typeface="Calibri" pitchFamily="34" charset="0"/>
                        </a:rPr>
                        <a:t>Te</a:t>
                      </a:r>
                      <a:r>
                        <a:rPr lang="es-ES_tradnl" sz="1400" b="0" baseline="0" noProof="0" dirty="0">
                          <a:latin typeface="Calibri" pitchFamily="34" charset="0"/>
                          <a:cs typeface="Calibri" pitchFamily="34" charset="0"/>
                        </a:rPr>
                        <a:t> gustó el/la …</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Te</a:t>
                      </a:r>
                      <a:r>
                        <a:rPr lang="es-ES_tradnl" sz="1400" b="0" baseline="0" noProof="0" dirty="0">
                          <a:latin typeface="Calibri" pitchFamily="34" charset="0"/>
                          <a:cs typeface="Calibri" pitchFamily="34" charset="0"/>
                        </a:rPr>
                        <a:t> 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You</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4"/>
                  </a:ext>
                </a:extLst>
              </a:tr>
              <a:tr h="277441">
                <a:tc>
                  <a:txBody>
                    <a:bodyPr/>
                    <a:lstStyle/>
                    <a:p>
                      <a:pPr algn="l"/>
                      <a:r>
                        <a:rPr lang="es-ES_tradnl" sz="1400" b="0" noProof="0" dirty="0">
                          <a:latin typeface="Calibri" pitchFamily="34" charset="0"/>
                          <a:cs typeface="Calibri" pitchFamily="34" charset="0"/>
                        </a:rPr>
                        <a:t>Le gustó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 gustaron los/las …</a:t>
                      </a:r>
                    </a:p>
                  </a:txBody>
                  <a:tcPr>
                    <a:lnL>
                      <a:noFill/>
                    </a:lnL>
                    <a:noFill/>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He/</a:t>
                      </a:r>
                      <a:r>
                        <a:rPr lang="es-ES_tradnl" sz="1400" b="0" noProof="0" dirty="0" err="1">
                          <a:latin typeface="Calibri" pitchFamily="34" charset="0"/>
                          <a:cs typeface="Calibri" pitchFamily="34" charset="0"/>
                        </a:rPr>
                        <a:t>she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5"/>
                  </a:ext>
                </a:extLst>
              </a:tr>
              <a:tr h="2774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 madre le gustó el/la;</a:t>
                      </a:r>
                      <a:r>
                        <a:rPr lang="es-ES_tradnl" sz="1400" b="0" baseline="0" noProof="0" dirty="0">
                          <a:latin typeface="Calibri" pitchFamily="34" charset="0"/>
                          <a:cs typeface="Calibri" pitchFamily="34" charset="0"/>
                        </a:rPr>
                        <a:t> le </a:t>
                      </a:r>
                      <a:r>
                        <a:rPr lang="es-ES_tradnl" sz="1400" b="0" noProof="0" dirty="0">
                          <a:latin typeface="Calibri" pitchFamily="34" charset="0"/>
                          <a:cs typeface="Calibri" pitchFamily="34" charset="0"/>
                        </a:rPr>
                        <a:t>gustaron los/las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My</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mum</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liked</a:t>
                      </a:r>
                      <a:r>
                        <a:rPr lang="es-ES_tradnl" sz="1400" b="0" baseline="0" noProof="0" dirty="0">
                          <a:latin typeface="Calibri" pitchFamily="34" charset="0"/>
                          <a:cs typeface="Calibri" pitchFamily="34" charset="0"/>
                        </a:rPr>
                        <a:t> …</a:t>
                      </a:r>
                      <a:endParaRPr lang="es-ES_tradnl" sz="1400" b="0" noProof="0" dirty="0">
                        <a:latin typeface="Calibri" pitchFamily="34" charset="0"/>
                        <a:cs typeface="Calibri" pitchFamily="34" charset="0"/>
                      </a:endParaRPr>
                    </a:p>
                  </a:txBody>
                  <a:tcPr>
                    <a:lnL w="12700" cmpd="sng">
                      <a:noFill/>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6"/>
                  </a:ext>
                </a:extLst>
              </a:tr>
              <a:tr h="277441">
                <a:tc>
                  <a:txBody>
                    <a:bodyPr/>
                    <a:lstStyle/>
                    <a:p>
                      <a:pPr algn="l"/>
                      <a:r>
                        <a:rPr lang="es-ES_tradnl" sz="1400" b="0" noProof="0" dirty="0">
                          <a:latin typeface="Calibri" pitchFamily="34" charset="0"/>
                          <a:cs typeface="Calibri" pitchFamily="34" charset="0"/>
                        </a:rPr>
                        <a:t>Nos gustó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Nos </a:t>
                      </a:r>
                      <a:r>
                        <a:rPr lang="es-ES_tradnl" sz="1400" b="0" baseline="0" noProof="0" dirty="0">
                          <a:latin typeface="Calibri" pitchFamily="34" charset="0"/>
                          <a:cs typeface="Calibri" pitchFamily="34" charset="0"/>
                        </a:rPr>
                        <a:t>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We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7"/>
                  </a:ext>
                </a:extLst>
              </a:tr>
              <a:tr h="198080">
                <a:tc gridSpan="3">
                  <a:txBody>
                    <a:bodyPr/>
                    <a:lstStyle/>
                    <a:p>
                      <a:pPr algn="l"/>
                      <a:r>
                        <a:rPr lang="es-ES_tradnl" sz="1400" b="0" noProof="0" dirty="0">
                          <a:latin typeface="Calibri" pitchFamily="34" charset="0"/>
                          <a:cs typeface="Calibri" pitchFamily="34" charset="0"/>
                        </a:rPr>
                        <a:t>A mis amigos</a:t>
                      </a:r>
                      <a:r>
                        <a:rPr lang="es-ES_tradnl" sz="1400" b="0" baseline="0" noProof="0" dirty="0">
                          <a:latin typeface="Calibri" pitchFamily="34" charset="0"/>
                          <a:cs typeface="Calibri" pitchFamily="34" charset="0"/>
                        </a:rPr>
                        <a:t> y a mí nos gustó el/la; nos gustaron los/las…</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&amp; I </a:t>
                      </a:r>
                      <a:r>
                        <a:rPr lang="es-ES_tradnl" sz="1400" b="0" noProof="0" dirty="0" err="1">
                          <a:latin typeface="Calibri" pitchFamily="34" charset="0"/>
                          <a:cs typeface="Calibri" pitchFamily="34" charset="0"/>
                        </a:rPr>
                        <a:t>liked</a:t>
                      </a:r>
                      <a:endParaRPr lang="es-ES_tradnl" sz="1400" b="0" noProof="0" dirty="0">
                        <a:latin typeface="Calibri" pitchFamily="34" charset="0"/>
                        <a:cs typeface="Calibri" pitchFamily="34" charset="0"/>
                      </a:endParaRPr>
                    </a:p>
                  </a:txBody>
                  <a:tcPr>
                    <a:lnL w="12700" cmpd="sng">
                      <a:noFill/>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8"/>
                  </a:ext>
                </a:extLst>
              </a:tr>
              <a:tr h="277441">
                <a:tc>
                  <a:txBody>
                    <a:bodyPr/>
                    <a:lstStyle/>
                    <a:p>
                      <a:pPr algn="l"/>
                      <a:r>
                        <a:rPr lang="es-ES_tradnl" sz="1400" b="0" noProof="0" dirty="0">
                          <a:latin typeface="Calibri" pitchFamily="34" charset="0"/>
                          <a:cs typeface="Calibri" pitchFamily="34" charset="0"/>
                        </a:rPr>
                        <a:t>Os gustó el/al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Os </a:t>
                      </a:r>
                      <a:r>
                        <a:rPr lang="es-ES_tradnl" sz="1400" b="0" baseline="0" noProof="0" dirty="0">
                          <a:latin typeface="Calibri" pitchFamily="34" charset="0"/>
                          <a:cs typeface="Calibri" pitchFamily="34" charset="0"/>
                        </a:rPr>
                        <a:t>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You</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9"/>
                  </a:ext>
                </a:extLst>
              </a:tr>
              <a:tr h="277441">
                <a:tc>
                  <a:txBody>
                    <a:bodyPr/>
                    <a:lstStyle/>
                    <a:p>
                      <a:pPr algn="l"/>
                      <a:r>
                        <a:rPr lang="es-ES_tradnl" sz="1400" b="0" noProof="0" dirty="0">
                          <a:latin typeface="Calibri" pitchFamily="34" charset="0"/>
                          <a:cs typeface="Calibri" pitchFamily="34" charset="0"/>
                        </a:rPr>
                        <a:t>Les gustó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Les </a:t>
                      </a:r>
                      <a:r>
                        <a:rPr lang="es-ES_tradnl" sz="1400" b="0" baseline="0" noProof="0" dirty="0">
                          <a:latin typeface="Calibri" pitchFamily="34" charset="0"/>
                          <a:cs typeface="Calibri" pitchFamily="34" charset="0"/>
                        </a:rPr>
                        <a:t>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err="1">
                          <a:latin typeface="Calibri" pitchFamily="34" charset="0"/>
                          <a:cs typeface="Calibri" pitchFamily="34" charset="0"/>
                        </a:rPr>
                        <a:t>They</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baseline="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20"/>
                  </a:ext>
                </a:extLst>
              </a:tr>
              <a:tr h="277441">
                <a:tc gridSpan="3">
                  <a:txBody>
                    <a:bodyPr/>
                    <a:lstStyle/>
                    <a:p>
                      <a:pPr algn="l"/>
                      <a:r>
                        <a:rPr lang="es-ES_tradnl" sz="1400" b="0" noProof="0" dirty="0">
                          <a:latin typeface="Calibri" pitchFamily="34" charset="0"/>
                          <a:cs typeface="Calibri" pitchFamily="34" charset="0"/>
                        </a:rPr>
                        <a:t>A mis amigos les gustó el/la; les</a:t>
                      </a:r>
                      <a:r>
                        <a:rPr lang="es-ES_tradnl" sz="1400" b="0" baseline="0" noProof="0" dirty="0">
                          <a:latin typeface="Calibri" pitchFamily="34" charset="0"/>
                          <a:cs typeface="Calibri" pitchFamily="34" charset="0"/>
                        </a:rPr>
                        <a:t> </a:t>
                      </a:r>
                      <a:r>
                        <a:rPr lang="es-ES_tradnl" sz="1400" b="0" noProof="0" dirty="0">
                          <a:latin typeface="Calibri" pitchFamily="34" charset="0"/>
                          <a:cs typeface="Calibri" pitchFamily="34" charset="0"/>
                        </a:rPr>
                        <a:t>gustaron los/las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L w="12700" cmpd="sng">
                      <a:noFill/>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bl>
          </a:graphicData>
        </a:graphic>
      </p:graphicFrame>
      <p:sp>
        <p:nvSpPr>
          <p:cNvPr id="5" name="Slide Number Placeholder 4"/>
          <p:cNvSpPr>
            <a:spLocks noGrp="1"/>
          </p:cNvSpPr>
          <p:nvPr>
            <p:ph type="sldNum" sz="quarter" idx="12"/>
          </p:nvPr>
        </p:nvSpPr>
        <p:spPr/>
        <p:txBody>
          <a:bodyPr/>
          <a:lstStyle/>
          <a:p>
            <a:pPr>
              <a:defRPr/>
            </a:pPr>
            <a:fld id="{444A666A-3D31-43B9-854B-E5954ACFF98B}" type="slidenum">
              <a:rPr lang="en-GB" smtClean="0"/>
              <a:pPr>
                <a:defRPr/>
              </a:pPr>
              <a:t>18</a:t>
            </a:fld>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16634" y="81960"/>
          <a:ext cx="6624736" cy="9098280"/>
        </p:xfrm>
        <a:graphic>
          <a:graphicData uri="http://schemas.openxmlformats.org/drawingml/2006/table">
            <a:tbl>
              <a:tblPr>
                <a:tableStyleId>{5C22544A-7EE6-4342-B048-85BDC9FD1C3A}</a:tableStyleId>
              </a:tblPr>
              <a:tblGrid>
                <a:gridCol w="936104">
                  <a:extLst>
                    <a:ext uri="{9D8B030D-6E8A-4147-A177-3AD203B41FA5}">
                      <a16:colId xmlns:a16="http://schemas.microsoft.com/office/drawing/2014/main" val="20000"/>
                    </a:ext>
                  </a:extLst>
                </a:gridCol>
                <a:gridCol w="284988">
                  <a:extLst>
                    <a:ext uri="{9D8B030D-6E8A-4147-A177-3AD203B41FA5}">
                      <a16:colId xmlns:a16="http://schemas.microsoft.com/office/drawing/2014/main" val="20001"/>
                    </a:ext>
                  </a:extLst>
                </a:gridCol>
                <a:gridCol w="579108">
                  <a:extLst>
                    <a:ext uri="{9D8B030D-6E8A-4147-A177-3AD203B41FA5}">
                      <a16:colId xmlns:a16="http://schemas.microsoft.com/office/drawing/2014/main" val="20002"/>
                    </a:ext>
                  </a:extLst>
                </a:gridCol>
                <a:gridCol w="140972">
                  <a:extLst>
                    <a:ext uri="{9D8B030D-6E8A-4147-A177-3AD203B41FA5}">
                      <a16:colId xmlns:a16="http://schemas.microsoft.com/office/drawing/2014/main" val="20003"/>
                    </a:ext>
                  </a:extLst>
                </a:gridCol>
                <a:gridCol w="383913">
                  <a:extLst>
                    <a:ext uri="{9D8B030D-6E8A-4147-A177-3AD203B41FA5}">
                      <a16:colId xmlns:a16="http://schemas.microsoft.com/office/drawing/2014/main" val="20004"/>
                    </a:ext>
                  </a:extLst>
                </a:gridCol>
                <a:gridCol w="530844">
                  <a:extLst>
                    <a:ext uri="{9D8B030D-6E8A-4147-A177-3AD203B41FA5}">
                      <a16:colId xmlns:a16="http://schemas.microsoft.com/office/drawing/2014/main" val="20005"/>
                    </a:ext>
                  </a:extLst>
                </a:gridCol>
                <a:gridCol w="792088">
                  <a:extLst>
                    <a:ext uri="{9D8B030D-6E8A-4147-A177-3AD203B41FA5}">
                      <a16:colId xmlns:a16="http://schemas.microsoft.com/office/drawing/2014/main" val="20006"/>
                    </a:ext>
                  </a:extLst>
                </a:gridCol>
                <a:gridCol w="384431">
                  <a:extLst>
                    <a:ext uri="{9D8B030D-6E8A-4147-A177-3AD203B41FA5}">
                      <a16:colId xmlns:a16="http://schemas.microsoft.com/office/drawing/2014/main" val="20007"/>
                    </a:ext>
                  </a:extLst>
                </a:gridCol>
                <a:gridCol w="263641">
                  <a:extLst>
                    <a:ext uri="{9D8B030D-6E8A-4147-A177-3AD203B41FA5}">
                      <a16:colId xmlns:a16="http://schemas.microsoft.com/office/drawing/2014/main" val="20008"/>
                    </a:ext>
                  </a:extLst>
                </a:gridCol>
                <a:gridCol w="116840">
                  <a:extLst>
                    <a:ext uri="{9D8B030D-6E8A-4147-A177-3AD203B41FA5}">
                      <a16:colId xmlns:a16="http://schemas.microsoft.com/office/drawing/2014/main" val="20009"/>
                    </a:ext>
                  </a:extLst>
                </a:gridCol>
                <a:gridCol w="360040">
                  <a:extLst>
                    <a:ext uri="{9D8B030D-6E8A-4147-A177-3AD203B41FA5}">
                      <a16:colId xmlns:a16="http://schemas.microsoft.com/office/drawing/2014/main" val="20010"/>
                    </a:ext>
                  </a:extLst>
                </a:gridCol>
                <a:gridCol w="195583">
                  <a:extLst>
                    <a:ext uri="{9D8B030D-6E8A-4147-A177-3AD203B41FA5}">
                      <a16:colId xmlns:a16="http://schemas.microsoft.com/office/drawing/2014/main" val="20011"/>
                    </a:ext>
                  </a:extLst>
                </a:gridCol>
                <a:gridCol w="279839">
                  <a:extLst>
                    <a:ext uri="{9D8B030D-6E8A-4147-A177-3AD203B41FA5}">
                      <a16:colId xmlns:a16="http://schemas.microsoft.com/office/drawing/2014/main" val="20012"/>
                    </a:ext>
                  </a:extLst>
                </a:gridCol>
                <a:gridCol w="336683">
                  <a:extLst>
                    <a:ext uri="{9D8B030D-6E8A-4147-A177-3AD203B41FA5}">
                      <a16:colId xmlns:a16="http://schemas.microsoft.com/office/drawing/2014/main" val="20013"/>
                    </a:ext>
                  </a:extLst>
                </a:gridCol>
                <a:gridCol w="236596">
                  <a:extLst>
                    <a:ext uri="{9D8B030D-6E8A-4147-A177-3AD203B41FA5}">
                      <a16:colId xmlns:a16="http://schemas.microsoft.com/office/drawing/2014/main" val="20014"/>
                    </a:ext>
                  </a:extLst>
                </a:gridCol>
                <a:gridCol w="803066">
                  <a:extLst>
                    <a:ext uri="{9D8B030D-6E8A-4147-A177-3AD203B41FA5}">
                      <a16:colId xmlns:a16="http://schemas.microsoft.com/office/drawing/2014/main" val="20015"/>
                    </a:ext>
                  </a:extLst>
                </a:gridCol>
              </a:tblGrid>
              <a:tr h="213876">
                <a:tc gridSpan="16">
                  <a:txBody>
                    <a:bodyPr/>
                    <a:lstStyle/>
                    <a:p>
                      <a:pPr algn="ctr"/>
                      <a:r>
                        <a:rPr lang="es-ES_tradnl" sz="900" b="1" dirty="0">
                          <a:latin typeface="Calibri" pitchFamily="34" charset="0"/>
                          <a:cs typeface="Calibri" pitchFamily="34" charset="0"/>
                        </a:rPr>
                        <a:t>REGULAR</a:t>
                      </a:r>
                      <a:r>
                        <a:rPr lang="es-ES_tradnl" sz="900" b="1" baseline="0" dirty="0">
                          <a:latin typeface="Calibri" pitchFamily="34" charset="0"/>
                          <a:cs typeface="Calibri" pitchFamily="34" charset="0"/>
                        </a:rPr>
                        <a:t> </a:t>
                      </a:r>
                      <a:r>
                        <a:rPr lang="es-ES_tradnl" sz="900" b="1" dirty="0">
                          <a:latin typeface="Calibri" pitchFamily="34" charset="0"/>
                          <a:cs typeface="Calibri" pitchFamily="34" charset="0"/>
                        </a:rPr>
                        <a:t>VERB ENDINGS  FOR ALL TENSES (AR, ER, IR)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213876">
                <a:tc gridSpan="4">
                  <a:txBody>
                    <a:bodyPr/>
                    <a:lstStyle/>
                    <a:p>
                      <a:pPr algn="ctr"/>
                      <a:r>
                        <a:rPr lang="es-ES_tradnl" sz="900" b="1" dirty="0">
                          <a:latin typeface="Calibri" pitchFamily="34" charset="0"/>
                          <a:cs typeface="Calibri" pitchFamily="34" charset="0"/>
                        </a:rPr>
                        <a:t>SUBJECT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5">
                  <a:txBody>
                    <a:bodyPr/>
                    <a:lstStyle/>
                    <a:p>
                      <a:pPr algn="ctr"/>
                      <a:r>
                        <a:rPr lang="es-ES_tradnl" sz="900" b="1" dirty="0">
                          <a:latin typeface="Calibri" pitchFamily="34" charset="0"/>
                          <a:cs typeface="Calibri" pitchFamily="34" charset="0"/>
                        </a:rPr>
                        <a:t>PRESENT TENSE (I buy, </a:t>
                      </a:r>
                      <a:r>
                        <a:rPr lang="es-ES_tradnl" sz="900" b="1" dirty="0" err="1">
                          <a:latin typeface="Calibri" pitchFamily="34" charset="0"/>
                          <a:cs typeface="Calibri" pitchFamily="34" charset="0"/>
                        </a:rPr>
                        <a:t>eat</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live</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ES_tradnl"/>
                    </a:p>
                  </a:txBody>
                  <a:tcPr/>
                </a:tc>
                <a:tc hMerge="1">
                  <a:txBody>
                    <a:bodyPr/>
                    <a:lstStyle/>
                    <a:p>
                      <a:endParaRPr lang="es-ES_tradnl"/>
                    </a:p>
                  </a:txBody>
                  <a:tcPr/>
                </a:tc>
                <a:tc gridSpan="7">
                  <a:txBody>
                    <a:bodyPr/>
                    <a:lstStyle/>
                    <a:p>
                      <a:pPr algn="ctr"/>
                      <a:r>
                        <a:rPr lang="es-ES_tradnl" sz="900" b="1" dirty="0">
                          <a:latin typeface="Calibri" pitchFamily="34" charset="0"/>
                          <a:cs typeface="Calibri" pitchFamily="34" charset="0"/>
                        </a:rPr>
                        <a:t>IMMEDIATE FUTURE (I am </a:t>
                      </a:r>
                      <a:r>
                        <a:rPr lang="es-ES_tradnl" sz="900" b="1" dirty="0" err="1">
                          <a:latin typeface="Calibri" pitchFamily="34" charset="0"/>
                          <a:cs typeface="Calibri" pitchFamily="34" charset="0"/>
                        </a:rPr>
                        <a:t>going</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to</a:t>
                      </a:r>
                      <a:r>
                        <a:rPr lang="es-ES_tradnl" sz="900" b="1"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94988">
                <a:tc gridSpan="4">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Yo = I</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Tú</a:t>
                      </a:r>
                      <a:r>
                        <a:rPr kumimoji="0" lang="en-GB" sz="900" b="0" i="0" u="none" strike="noStrike" cap="none" normalizeH="0" baseline="0" dirty="0">
                          <a:ln>
                            <a:noFill/>
                          </a:ln>
                          <a:solidFill>
                            <a:schemeClr val="tx1"/>
                          </a:solidFill>
                          <a:effectLst/>
                          <a:latin typeface="Calibri" pitchFamily="34" charset="0"/>
                          <a:cs typeface="Calibri" pitchFamily="34" charset="0"/>
                        </a:rPr>
                        <a:t> = You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Él</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ella</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usted</a:t>
                      </a:r>
                      <a:r>
                        <a:rPr kumimoji="0" lang="en-GB" sz="900" b="0" i="0" u="none" strike="noStrike" cap="none" normalizeH="0" baseline="0" dirty="0">
                          <a:ln>
                            <a:noFill/>
                          </a:ln>
                          <a:solidFill>
                            <a:schemeClr val="tx1"/>
                          </a:solidFill>
                          <a:effectLst/>
                          <a:latin typeface="Calibri" pitchFamily="34" charset="0"/>
                          <a:cs typeface="Calibri" pitchFamily="34" charset="0"/>
                        </a:rPr>
                        <a:t> = He// she/ it, you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Nosotros</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nosotras</a:t>
                      </a:r>
                      <a:r>
                        <a:rPr kumimoji="0" lang="en-GB" sz="900" b="0" i="0" u="none" strike="noStrike" cap="none" normalizeH="0" baseline="0" dirty="0">
                          <a:ln>
                            <a:noFill/>
                          </a:ln>
                          <a:solidFill>
                            <a:schemeClr val="tx1"/>
                          </a:solidFill>
                          <a:effectLst/>
                          <a:latin typeface="Calibri" pitchFamily="34" charset="0"/>
                          <a:cs typeface="Calibri" pitchFamily="34" charset="0"/>
                        </a:rPr>
                        <a:t> = We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Vosotros</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vosotras</a:t>
                      </a:r>
                      <a:r>
                        <a:rPr kumimoji="0" lang="en-GB" sz="900" b="0" i="0" u="none" strike="noStrike" cap="none" normalizeH="0" baseline="0" dirty="0">
                          <a:ln>
                            <a:noFill/>
                          </a:ln>
                          <a:solidFill>
                            <a:schemeClr val="tx1"/>
                          </a:solidFill>
                          <a:effectLst/>
                          <a:latin typeface="Calibri" pitchFamily="34" charset="0"/>
                          <a:cs typeface="Calibri" pitchFamily="34" charset="0"/>
                        </a:rPr>
                        <a:t> = You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Ellos, </a:t>
                      </a:r>
                      <a:r>
                        <a:rPr kumimoji="0" lang="en-GB" sz="900" b="0" i="0" u="none" strike="noStrike" cap="none" normalizeH="0" baseline="0" dirty="0" err="1">
                          <a:ln>
                            <a:noFill/>
                          </a:ln>
                          <a:solidFill>
                            <a:schemeClr val="tx1"/>
                          </a:solidFill>
                          <a:effectLst/>
                          <a:latin typeface="Calibri" pitchFamily="34" charset="0"/>
                          <a:cs typeface="Calibri" pitchFamily="34" charset="0"/>
                        </a:rPr>
                        <a:t>ellas</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ustedes</a:t>
                      </a:r>
                      <a:r>
                        <a:rPr kumimoji="0" lang="en-GB" sz="900" b="0" i="0" u="none" strike="noStrike" cap="none" normalizeH="0" baseline="0" dirty="0">
                          <a:ln>
                            <a:noFill/>
                          </a:ln>
                          <a:solidFill>
                            <a:schemeClr val="tx1"/>
                          </a:solidFill>
                          <a:effectLst/>
                          <a:latin typeface="Calibri" pitchFamily="34" charset="0"/>
                          <a:cs typeface="Calibri" pitchFamily="34" charset="0"/>
                        </a:rPr>
                        <a:t> = They, you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Calibri" pitchFamily="34" charset="0"/>
                          <a:cs typeface="Calibri" pitchFamily="34" charset="0"/>
                        </a:rPr>
                        <a:t>COMPRAR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Compr-amos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Compr-áis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Calibri" pitchFamily="34" charset="0"/>
                          <a:cs typeface="Calibri" pitchFamily="34" charset="0"/>
                        </a:rPr>
                        <a:t>COMER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a:t>
                      </a:r>
                      <a:r>
                        <a:rPr kumimoji="0" lang="en-GB" sz="900" b="0" i="0" u="none" strike="noStrike" cap="none" normalizeH="0" baseline="0" dirty="0" err="1">
                          <a:ln>
                            <a:noFill/>
                          </a:ln>
                          <a:solidFill>
                            <a:schemeClr val="tx1"/>
                          </a:solidFill>
                          <a:effectLst/>
                          <a:latin typeface="Calibri" pitchFamily="34" charset="0"/>
                          <a:cs typeface="Calibri" pitchFamily="34" charset="0"/>
                        </a:rPr>
                        <a:t>es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a:t>
                      </a:r>
                      <a:r>
                        <a:rPr kumimoji="0" lang="en-GB" sz="900" b="0" i="0" u="none" strike="noStrike" cap="none" normalizeH="0" baseline="0" dirty="0" err="1">
                          <a:ln>
                            <a:noFill/>
                          </a:ln>
                          <a:solidFill>
                            <a:schemeClr val="tx1"/>
                          </a:solidFill>
                          <a:effectLst/>
                          <a:latin typeface="Calibri" pitchFamily="34" charset="0"/>
                          <a:cs typeface="Calibri" pitchFamily="34" charset="0"/>
                        </a:rPr>
                        <a:t>emos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a:t>
                      </a:r>
                      <a:r>
                        <a:rPr kumimoji="0" lang="en-GB" sz="900" b="0" i="0" u="none" strike="noStrike" cap="none" normalizeH="0" baseline="0" dirty="0" err="1">
                          <a:ln>
                            <a:noFill/>
                          </a:ln>
                          <a:solidFill>
                            <a:schemeClr val="tx1"/>
                          </a:solidFill>
                          <a:effectLst/>
                          <a:latin typeface="Calibri" pitchFamily="34" charset="0"/>
                          <a:cs typeface="Calibri" pitchFamily="34" charset="0"/>
                        </a:rPr>
                        <a:t>éis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Calibri" pitchFamily="34" charset="0"/>
                          <a:cs typeface="Calibri" pitchFamily="34" charset="0"/>
                        </a:rPr>
                        <a:t>VIVIR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a:t>
                      </a:r>
                      <a:r>
                        <a:rPr kumimoji="0" lang="en-GB" sz="900" b="0" i="0" u="none" strike="noStrike" cap="none" normalizeH="0" baseline="0" dirty="0">
                          <a:ln>
                            <a:noFill/>
                          </a:ln>
                          <a:solidFill>
                            <a:schemeClr val="tx1"/>
                          </a:solidFill>
                          <a:effectLst/>
                          <a:latin typeface="Calibri" pitchFamily="34" charset="0"/>
                          <a:cs typeface="Calibri" pitchFamily="34" charset="0"/>
                        </a:rPr>
                        <a: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Viv-es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a:t>
                      </a:r>
                      <a:r>
                        <a:rPr kumimoji="0" lang="en-GB" sz="900" b="0" i="0" u="none" strike="noStrike" cap="none" normalizeH="0" baseline="0" dirty="0">
                          <a:ln>
                            <a:noFill/>
                          </a:ln>
                          <a:solidFill>
                            <a:schemeClr val="tx1"/>
                          </a:solidFill>
                          <a:effectLst/>
                          <a:latin typeface="Calibri" pitchFamily="34" charset="0"/>
                          <a:cs typeface="Calibri" pitchFamily="34" charset="0"/>
                        </a:rPr>
                        <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Viv-imos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Viv-ís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a:t>
                      </a:r>
                      <a:r>
                        <a:rPr kumimoji="0" lang="en-GB" sz="900" b="0" i="0" u="none" strike="noStrike" cap="none" normalizeH="0" baseline="0" dirty="0">
                          <a:ln>
                            <a:noFill/>
                          </a:ln>
                          <a:solidFill>
                            <a:schemeClr val="tx1"/>
                          </a:solidFill>
                          <a:effectLst/>
                          <a:latin typeface="Calibri" pitchFamily="34" charset="0"/>
                          <a:cs typeface="Calibri" pitchFamily="34" charset="0"/>
                        </a:rPr>
                        <a: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algn="l"/>
                      <a:endParaRPr lang="es-ES_tradnl" sz="900" b="0" dirty="0">
                        <a:latin typeface="Calibri" pitchFamily="34" charset="0"/>
                        <a:cs typeface="Calibri" pitchFamily="34" charset="0"/>
                      </a:endParaRPr>
                    </a:p>
                    <a:p>
                      <a:pPr algn="l"/>
                      <a:r>
                        <a:rPr lang="es-ES_tradnl" sz="900" b="0" dirty="0">
                          <a:latin typeface="Calibri" pitchFamily="34" charset="0"/>
                          <a:cs typeface="Calibri" pitchFamily="34" charset="0"/>
                        </a:rPr>
                        <a:t>Voy a trabajar</a:t>
                      </a:r>
                    </a:p>
                    <a:p>
                      <a:pPr algn="l"/>
                      <a:r>
                        <a:rPr lang="es-ES_tradnl" sz="900" b="0" dirty="0">
                          <a:latin typeface="Calibri" pitchFamily="34" charset="0"/>
                          <a:cs typeface="Calibri" pitchFamily="34" charset="0"/>
                        </a:rPr>
                        <a:t>Vas a estudiar</a:t>
                      </a:r>
                    </a:p>
                    <a:p>
                      <a:pPr algn="l"/>
                      <a:r>
                        <a:rPr lang="es-ES_tradnl" sz="900" b="0" dirty="0">
                          <a:latin typeface="Calibri" pitchFamily="34" charset="0"/>
                          <a:cs typeface="Calibri" pitchFamily="34" charset="0"/>
                        </a:rPr>
                        <a:t>Va a leer</a:t>
                      </a:r>
                    </a:p>
                    <a:p>
                      <a:pPr algn="l"/>
                      <a:r>
                        <a:rPr lang="es-ES_tradnl" sz="900" b="0" dirty="0">
                          <a:latin typeface="Calibri" pitchFamily="34" charset="0"/>
                          <a:cs typeface="Calibri" pitchFamily="34" charset="0"/>
                        </a:rPr>
                        <a:t>Vamos a salir</a:t>
                      </a:r>
                    </a:p>
                    <a:p>
                      <a:pPr algn="l"/>
                      <a:r>
                        <a:rPr lang="es-ES_tradnl" sz="900" b="0" dirty="0">
                          <a:latin typeface="Calibri" pitchFamily="34" charset="0"/>
                          <a:cs typeface="Calibri" pitchFamily="34" charset="0"/>
                        </a:rPr>
                        <a:t>Vais a bailar</a:t>
                      </a:r>
                    </a:p>
                    <a:p>
                      <a:pPr algn="l"/>
                      <a:r>
                        <a:rPr lang="es-ES_tradnl" sz="900" b="0" dirty="0">
                          <a:latin typeface="Calibri" pitchFamily="34" charset="0"/>
                          <a:cs typeface="Calibri" pitchFamily="34" charset="0"/>
                        </a:rPr>
                        <a:t>Van a cantar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3">
                  <a:txBody>
                    <a:bodyPr/>
                    <a:lstStyle/>
                    <a:p>
                      <a:pPr algn="l"/>
                      <a:endParaRPr lang="es-ES_tradnl" sz="900" dirty="0">
                        <a:latin typeface="Calibri" pitchFamily="34" charset="0"/>
                        <a:cs typeface="Calibri" pitchFamily="34" charset="0"/>
                      </a:endParaRPr>
                    </a:p>
                    <a:p>
                      <a:pPr algn="l"/>
                      <a:r>
                        <a:rPr lang="es-ES_tradnl" sz="900" dirty="0">
                          <a:latin typeface="Calibri" pitchFamily="34" charset="0"/>
                          <a:cs typeface="Calibri" pitchFamily="34" charset="0"/>
                        </a:rPr>
                        <a:t>I am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work</a:t>
                      </a:r>
                      <a:endParaRPr lang="es-ES_tradnl" sz="900" dirty="0">
                        <a:latin typeface="Calibri" pitchFamily="34" charset="0"/>
                        <a:cs typeface="Calibri" pitchFamily="34" charset="0"/>
                      </a:endParaRPr>
                    </a:p>
                    <a:p>
                      <a:pPr algn="l"/>
                      <a:r>
                        <a:rPr lang="es-ES_tradnl" sz="900" dirty="0" err="1">
                          <a:latin typeface="Calibri" pitchFamily="34" charset="0"/>
                          <a:cs typeface="Calibri" pitchFamily="34" charset="0"/>
                        </a:rPr>
                        <a:t>You</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study</a:t>
                      </a:r>
                      <a:endParaRPr lang="es-ES_tradnl" sz="900" dirty="0">
                        <a:latin typeface="Calibri" pitchFamily="34" charset="0"/>
                        <a:cs typeface="Calibri" pitchFamily="34" charset="0"/>
                      </a:endParaRPr>
                    </a:p>
                    <a:p>
                      <a:pPr algn="l"/>
                      <a:r>
                        <a:rPr lang="es-ES_tradnl" sz="900" dirty="0">
                          <a:latin typeface="Calibri" pitchFamily="34" charset="0"/>
                          <a:cs typeface="Calibri" pitchFamily="34" charset="0"/>
                        </a:rPr>
                        <a:t>He/</a:t>
                      </a:r>
                      <a:r>
                        <a:rPr lang="es-ES_tradnl" sz="900" dirty="0" err="1">
                          <a:latin typeface="Calibri" pitchFamily="34" charset="0"/>
                          <a:cs typeface="Calibri" pitchFamily="34" charset="0"/>
                        </a:rPr>
                        <a:t>she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is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read</a:t>
                      </a:r>
                      <a:endParaRPr lang="es-ES_tradnl" sz="900" dirty="0">
                        <a:latin typeface="Calibri" pitchFamily="34" charset="0"/>
                        <a:cs typeface="Calibri" pitchFamily="34" charset="0"/>
                      </a:endParaRPr>
                    </a:p>
                    <a:p>
                      <a:pPr algn="l"/>
                      <a:r>
                        <a:rPr lang="es-ES_tradnl" sz="900" dirty="0" err="1">
                          <a:latin typeface="Calibri" pitchFamily="34" charset="0"/>
                          <a:cs typeface="Calibri" pitchFamily="34" charset="0"/>
                        </a:rPr>
                        <a:t>We</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leave</a:t>
                      </a:r>
                      <a:endParaRPr lang="es-ES_tradnl" sz="900" dirty="0">
                        <a:latin typeface="Calibri" pitchFamily="34" charset="0"/>
                        <a:cs typeface="Calibri" pitchFamily="34" charset="0"/>
                      </a:endParaRPr>
                    </a:p>
                    <a:p>
                      <a:pPr algn="l"/>
                      <a:r>
                        <a:rPr lang="es-ES_tradnl" sz="900" dirty="0" err="1">
                          <a:latin typeface="Calibri" pitchFamily="34" charset="0"/>
                          <a:cs typeface="Calibri" pitchFamily="34" charset="0"/>
                        </a:rPr>
                        <a:t>You</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dance</a:t>
                      </a:r>
                    </a:p>
                    <a:p>
                      <a:pPr algn="l"/>
                      <a:r>
                        <a:rPr lang="es-ES_tradnl" sz="900" dirty="0" err="1">
                          <a:latin typeface="Calibri" pitchFamily="34" charset="0"/>
                          <a:cs typeface="Calibri" pitchFamily="34" charset="0"/>
                        </a:rPr>
                        <a:t>They</a:t>
                      </a:r>
                      <a:r>
                        <a:rPr lang="es-ES_tradnl" sz="900" baseline="0" dirty="0">
                          <a:latin typeface="Calibri" pitchFamily="34" charset="0"/>
                          <a:cs typeface="Calibri" pitchFamily="34" charset="0"/>
                        </a:rPr>
                        <a:t> are </a:t>
                      </a:r>
                      <a:r>
                        <a:rPr lang="es-ES_tradnl" sz="900" baseline="0" dirty="0" err="1">
                          <a:latin typeface="Calibri" pitchFamily="34" charset="0"/>
                          <a:cs typeface="Calibri" pitchFamily="34" charset="0"/>
                        </a:rPr>
                        <a:t>going</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to</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sing</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334762">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Subject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pronouns</a:t>
                      </a:r>
                      <a:r>
                        <a:rPr lang="es-ES_tradnl" sz="900" b="0" dirty="0">
                          <a:latin typeface="Calibri" pitchFamily="34" charset="0"/>
                          <a:cs typeface="Calibri" pitchFamily="34" charset="0"/>
                        </a:rPr>
                        <a:t> are </a:t>
                      </a:r>
                      <a:r>
                        <a:rPr lang="es-ES_tradnl" sz="900" b="0" dirty="0" err="1">
                          <a:latin typeface="Calibri" pitchFamily="34" charset="0"/>
                          <a:cs typeface="Calibri" pitchFamily="34" charset="0"/>
                        </a:rPr>
                        <a:t>not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usually</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present</a:t>
                      </a:r>
                      <a:r>
                        <a:rPr lang="es-ES_tradnl" sz="900" b="0" baseline="0" dirty="0">
                          <a:latin typeface="Calibri" pitchFamily="34" charset="0"/>
                          <a:cs typeface="Calibri" pitchFamily="34" charset="0"/>
                        </a:rPr>
                        <a:t> tense describes </a:t>
                      </a:r>
                      <a:r>
                        <a:rPr lang="es-ES_tradnl" sz="900" b="0" baseline="0" dirty="0" err="1">
                          <a:latin typeface="Calibri" pitchFamily="34" charset="0"/>
                          <a:cs typeface="Calibri" pitchFamily="34" charset="0"/>
                        </a:rPr>
                        <a:t>what</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you</a:t>
                      </a:r>
                      <a:r>
                        <a:rPr lang="es-ES_tradnl" sz="900" b="0" baseline="0" dirty="0">
                          <a:latin typeface="Calibri" pitchFamily="34" charset="0"/>
                          <a:cs typeface="Calibri" pitchFamily="34" charset="0"/>
                        </a:rPr>
                        <a:t> do </a:t>
                      </a:r>
                      <a:r>
                        <a:rPr lang="es-ES_tradnl" sz="900" b="0" baseline="0" dirty="0" err="1">
                          <a:latin typeface="Calibri" pitchFamily="34" charset="0"/>
                          <a:cs typeface="Calibri" pitchFamily="34" charset="0"/>
                        </a:rPr>
                        <a:t>or</a:t>
                      </a:r>
                      <a:r>
                        <a:rPr lang="es-ES_tradnl" sz="900" b="0" baseline="0" dirty="0">
                          <a:latin typeface="Calibri" pitchFamily="34" charset="0"/>
                          <a:cs typeface="Calibri" pitchFamily="34" charset="0"/>
                        </a:rPr>
                        <a:t> are </a:t>
                      </a:r>
                      <a:r>
                        <a:rPr lang="es-ES_tradnl" sz="900" b="0" baseline="0" dirty="0" err="1">
                          <a:latin typeface="Calibri" pitchFamily="34" charset="0"/>
                          <a:cs typeface="Calibri" pitchFamily="34" charset="0"/>
                        </a:rPr>
                        <a:t>doing</a:t>
                      </a:r>
                      <a:r>
                        <a:rPr lang="es-ES_tradnl" sz="900" b="0" baseline="0" dirty="0">
                          <a:latin typeface="Calibri" pitchFamily="34" charset="0"/>
                          <a:cs typeface="Calibri" pitchFamily="34" charset="0"/>
                        </a:rPr>
                        <a:t>: I buy/ I am </a:t>
                      </a:r>
                      <a:r>
                        <a:rPr lang="es-ES_tradnl" sz="900" b="0" baseline="0" dirty="0" err="1">
                          <a:latin typeface="Calibri" pitchFamily="34" charset="0"/>
                          <a:cs typeface="Calibri" pitchFamily="34" charset="0"/>
                        </a:rPr>
                        <a:t>buying</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ES_tradnl"/>
                    </a:p>
                  </a:txBody>
                  <a:tcPr/>
                </a:tc>
                <a:tc hMerge="1">
                  <a:txBody>
                    <a:bodyPr/>
                    <a:lstStyle/>
                    <a:p>
                      <a:endParaRPr lang="es-ES_tradnl"/>
                    </a:p>
                  </a:txBody>
                  <a:tcPr/>
                </a:tc>
                <a:tc gridSpan="7">
                  <a:txBody>
                    <a:bodyPr/>
                    <a:lstStyle/>
                    <a:p>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immediate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future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say</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what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going</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happen</a:t>
                      </a:r>
                      <a:r>
                        <a:rPr lang="es-ES_tradnl" sz="900" b="0" dirty="0">
                          <a:latin typeface="Calibri" pitchFamily="34" charset="0"/>
                          <a:cs typeface="Calibri"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13876">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PRESENT CONTINUOUS </a:t>
                      </a:r>
                      <a:r>
                        <a:rPr lang="es-ES_tradnl" sz="900" b="1" baseline="0" dirty="0">
                          <a:latin typeface="Calibri" pitchFamily="34" charset="0"/>
                          <a:cs typeface="Calibri" pitchFamily="34" charset="0"/>
                        </a:rPr>
                        <a:t> (I am </a:t>
                      </a:r>
                      <a:r>
                        <a:rPr lang="es-ES_tradnl" sz="900" b="1" baseline="0" dirty="0" err="1">
                          <a:latin typeface="Calibri" pitchFamily="34" charset="0"/>
                          <a:cs typeface="Calibri" pitchFamily="34" charset="0"/>
                        </a:rPr>
                        <a:t>talking</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drinking</a:t>
                      </a:r>
                      <a:r>
                        <a:rPr lang="es-ES_tradnl" sz="900" b="1" baseline="0">
                          <a:latin typeface="Calibri" pitchFamily="34" charset="0"/>
                          <a:cs typeface="Calibri" pitchFamily="34" charset="0"/>
                        </a:rPr>
                        <a:t>, writing</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9">
                  <a:txBody>
                    <a:bodyPr/>
                    <a:lstStyle/>
                    <a:p>
                      <a:pPr algn="ctr"/>
                      <a:r>
                        <a:rPr lang="es-ES_tradnl" sz="900" b="1" dirty="0">
                          <a:latin typeface="Calibri" pitchFamily="34" charset="0"/>
                          <a:cs typeface="Calibri" pitchFamily="34" charset="0"/>
                        </a:rPr>
                        <a:t>FUTURE (I </a:t>
                      </a:r>
                      <a:r>
                        <a:rPr lang="es-ES_tradnl" sz="900" b="1" dirty="0" err="1">
                          <a:latin typeface="Calibri" pitchFamily="34" charset="0"/>
                          <a:cs typeface="Calibri" pitchFamily="34" charset="0"/>
                        </a:rPr>
                        <a:t>will</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swim</a:t>
                      </a:r>
                      <a:r>
                        <a:rPr lang="es-ES_tradnl" sz="900" b="1" dirty="0">
                          <a:latin typeface="Calibri" pitchFamily="34" charset="0"/>
                          <a:cs typeface="Calibri" pitchFamily="34" charset="0"/>
                        </a:rPr>
                        <a:t>,</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read</a:t>
                      </a:r>
                      <a:r>
                        <a:rPr lang="es-ES_tradnl" sz="900" b="1" baseline="0" dirty="0">
                          <a:latin typeface="Calibri" pitchFamily="34" charset="0"/>
                          <a:cs typeface="Calibri" pitchFamily="34" charset="0"/>
                        </a:rPr>
                        <a:t>, open</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86480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Estoy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Estás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Estamos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Estáis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Están hablando</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Estoy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Estás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Estamos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Estáis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Están bebiendo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Estoy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Estás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Estamos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Estáis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Están escribiendo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s-ES_tradnl" sz="900" dirty="0">
                          <a:latin typeface="Calibri" pitchFamily="34" charset="0"/>
                          <a:cs typeface="Calibri" pitchFamily="34" charset="0"/>
                        </a:rPr>
                        <a:t>Nadar-é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ás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emos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éis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án</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s-ES_tradnl" sz="900" dirty="0">
                          <a:latin typeface="Calibri" pitchFamily="34" charset="0"/>
                          <a:cs typeface="Calibri" pitchFamily="34" charset="0"/>
                        </a:rPr>
                        <a:t>Leer-é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ás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emos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éis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án</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s-ES_tradnl" sz="900" dirty="0">
                          <a:latin typeface="Calibri" pitchFamily="34" charset="0"/>
                          <a:cs typeface="Calibri" pitchFamily="34" charset="0"/>
                        </a:rPr>
                        <a:t>Abrir-é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ás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emos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éis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án</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0298">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present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continuous</a:t>
                      </a:r>
                      <a:r>
                        <a:rPr lang="es-ES_tradnl" sz="900" b="0" dirty="0">
                          <a:latin typeface="Calibri" pitchFamily="34" charset="0"/>
                          <a:cs typeface="Calibri" pitchFamily="34" charset="0"/>
                        </a:rPr>
                        <a:t> tense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indicate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what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happening  at a </a:t>
                      </a:r>
                      <a:r>
                        <a:rPr lang="es-ES_tradnl" sz="900" b="0" dirty="0" err="1">
                          <a:latin typeface="Calibri" pitchFamily="34" charset="0"/>
                          <a:cs typeface="Calibri" pitchFamily="34" charset="0"/>
                        </a:rPr>
                        <a:t>given</a:t>
                      </a:r>
                      <a:r>
                        <a:rPr lang="es-ES_tradnl" sz="900" b="0" baseline="0" dirty="0">
                          <a:latin typeface="Calibri" pitchFamily="34" charset="0"/>
                          <a:cs typeface="Calibri" pitchFamily="34" charset="0"/>
                        </a:rPr>
                        <a:t> </a:t>
                      </a:r>
                      <a:r>
                        <a:rPr lang="es-ES_tradnl" sz="900" b="0" dirty="0" err="1">
                          <a:latin typeface="Calibri" pitchFamily="34" charset="0"/>
                          <a:cs typeface="Calibri" pitchFamily="34" charset="0"/>
                        </a:rPr>
                        <a:t>moment</a:t>
                      </a:r>
                      <a:r>
                        <a:rPr lang="es-ES_tradnl" sz="900" b="0" dirty="0">
                          <a:latin typeface="Calibri" pitchFamily="34" charset="0"/>
                          <a:cs typeface="Calibri" pitchFamily="34" charset="0"/>
                        </a:rPr>
                        <a:t> in time:</a:t>
                      </a:r>
                      <a:r>
                        <a:rPr lang="es-ES_tradnl" sz="900" b="0" baseline="0" dirty="0">
                          <a:latin typeface="Calibri" pitchFamily="34" charset="0"/>
                          <a:cs typeface="Calibri" pitchFamily="34" charset="0"/>
                        </a:rPr>
                        <a:t> I am </a:t>
                      </a:r>
                      <a:r>
                        <a:rPr lang="es-ES_tradnl" sz="900" b="0" baseline="0" dirty="0" err="1">
                          <a:latin typeface="Calibri" pitchFamily="34" charset="0"/>
                          <a:cs typeface="Calibri" pitchFamily="34" charset="0"/>
                        </a:rPr>
                        <a:t>talking</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drinking</a:t>
                      </a:r>
                      <a:r>
                        <a:rPr lang="es-ES_tradnl" sz="900" b="0" baseline="0">
                          <a:latin typeface="Calibri" pitchFamily="34" charset="0"/>
                          <a:cs typeface="Calibri" pitchFamily="34" charset="0"/>
                        </a:rPr>
                        <a:t>, writing</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9">
                  <a:txBody>
                    <a:bodyPr/>
                    <a:lstStyle/>
                    <a:p>
                      <a:r>
                        <a:rPr lang="es-ES_tradnl" sz="900" dirty="0" err="1">
                          <a:latin typeface="Calibri" pitchFamily="34" charset="0"/>
                          <a:cs typeface="Calibri" pitchFamily="34" charset="0"/>
                        </a:rPr>
                        <a:t>The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future</a:t>
                      </a:r>
                      <a:r>
                        <a:rPr lang="es-ES_tradnl" sz="900" dirty="0">
                          <a:latin typeface="Calibri" pitchFamily="34" charset="0"/>
                          <a:cs typeface="Calibri" pitchFamily="34" charset="0"/>
                        </a:rPr>
                        <a:t> tense </a:t>
                      </a:r>
                      <a:r>
                        <a:rPr lang="es-ES_tradnl" sz="900" dirty="0" err="1">
                          <a:latin typeface="Calibri" pitchFamily="34" charset="0"/>
                          <a:cs typeface="Calibri" pitchFamily="34" charset="0"/>
                        </a:rPr>
                        <a:t>is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used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say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what</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you</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will</a:t>
                      </a:r>
                      <a:r>
                        <a:rPr lang="es-ES_tradnl" sz="900" dirty="0">
                          <a:latin typeface="Calibri" pitchFamily="34" charset="0"/>
                          <a:cs typeface="Calibri" pitchFamily="34" charset="0"/>
                        </a:rPr>
                        <a:t> do. </a:t>
                      </a:r>
                      <a:r>
                        <a:rPr lang="es-ES_tradnl" sz="900" dirty="0" err="1">
                          <a:latin typeface="Calibri" pitchFamily="34" charset="0"/>
                          <a:cs typeface="Calibri" pitchFamily="34" charset="0"/>
                        </a:rPr>
                        <a:t>There</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only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one</a:t>
                      </a:r>
                      <a:r>
                        <a:rPr lang="es-ES_tradnl" sz="900" dirty="0">
                          <a:latin typeface="Calibri" pitchFamily="34" charset="0"/>
                          <a:cs typeface="Calibri" pitchFamily="34" charset="0"/>
                        </a:rPr>
                        <a:t> set of </a:t>
                      </a:r>
                      <a:r>
                        <a:rPr lang="es-ES_tradnl" sz="900" dirty="0" err="1">
                          <a:latin typeface="Calibri" pitchFamily="34" charset="0"/>
                          <a:cs typeface="Calibri" pitchFamily="34" charset="0"/>
                        </a:rPr>
                        <a:t>endings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added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err="1">
                          <a:latin typeface="Calibri" pitchFamily="34" charset="0"/>
                          <a:cs typeface="Calibri" pitchFamily="34" charset="0"/>
                        </a:rPr>
                        <a:t>the</a:t>
                      </a:r>
                      <a:r>
                        <a:rPr lang="es-ES_tradnl" sz="900">
                          <a:latin typeface="Calibri" pitchFamily="34" charset="0"/>
                          <a:cs typeface="Calibri" pitchFamily="34" charset="0"/>
                        </a:rPr>
                        <a:t> infinitive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Any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irregulars</a:t>
                      </a:r>
                      <a:r>
                        <a:rPr lang="es-ES_tradnl" sz="900" dirty="0">
                          <a:latin typeface="Calibri" pitchFamily="34" charset="0"/>
                          <a:cs typeface="Calibri" pitchFamily="34" charset="0"/>
                        </a:rPr>
                        <a:t> are in </a:t>
                      </a:r>
                      <a:r>
                        <a:rPr lang="es-ES_tradnl" sz="900" dirty="0" err="1">
                          <a:latin typeface="Calibri" pitchFamily="34" charset="0"/>
                          <a:cs typeface="Calibri" pitchFamily="34" charset="0"/>
                        </a:rPr>
                        <a:t>the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stem</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only</a:t>
                      </a:r>
                      <a:r>
                        <a:rPr lang="es-ES_tradnl" sz="900" baseline="0" dirty="0">
                          <a:latin typeface="Calibri" pitchFamily="34" charset="0"/>
                          <a:cs typeface="Calibri" pitchFamily="34" charset="0"/>
                        </a:rPr>
                        <a:t>: Tendré, saldré, haré.</a:t>
                      </a:r>
                      <a:endParaRPr lang="es-ES_tradnl" sz="9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387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a:latin typeface="Calibri" pitchFamily="34" charset="0"/>
                          <a:cs typeface="Calibri" pitchFamily="34" charset="0"/>
                        </a:rPr>
                        <a:t>PRETERITE</a:t>
                      </a:r>
                      <a:r>
                        <a:rPr lang="es-ES_tradnl" sz="900" b="1" baseline="0">
                          <a:latin typeface="Calibri" pitchFamily="34" charset="0"/>
                          <a:cs typeface="Calibri" pitchFamily="34" charset="0"/>
                        </a:rPr>
                        <a:t> </a:t>
                      </a:r>
                      <a:r>
                        <a:rPr lang="es-ES_tradnl" sz="900" b="1" baseline="0" dirty="0">
                          <a:latin typeface="Calibri" pitchFamily="34" charset="0"/>
                          <a:cs typeface="Calibri" pitchFamily="34" charset="0"/>
                        </a:rPr>
                        <a:t>TENSE (I </a:t>
                      </a:r>
                      <a:r>
                        <a:rPr lang="es-ES_tradnl" sz="900" b="1" baseline="0" dirty="0" err="1">
                          <a:latin typeface="Calibri" pitchFamily="34" charset="0"/>
                          <a:cs typeface="Calibri" pitchFamily="34" charset="0"/>
                        </a:rPr>
                        <a:t>asked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sold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opened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CONDITIONAL</a:t>
                      </a:r>
                      <a:r>
                        <a:rPr lang="es-ES_tradnl" sz="900" b="1" baseline="0" dirty="0">
                          <a:latin typeface="Calibri" pitchFamily="34" charset="0"/>
                          <a:cs typeface="Calibri" pitchFamily="34" charset="0"/>
                        </a:rPr>
                        <a:t> TENSE </a:t>
                      </a:r>
                      <a:r>
                        <a:rPr lang="es-ES_tradnl" sz="900" b="1" dirty="0">
                          <a:latin typeface="Calibri" pitchFamily="34" charset="0"/>
                          <a:cs typeface="Calibri" pitchFamily="34" charset="0"/>
                        </a:rPr>
                        <a:t>(I </a:t>
                      </a:r>
                      <a:r>
                        <a:rPr lang="es-ES_tradnl" sz="900" b="1" dirty="0" err="1">
                          <a:latin typeface="Calibri" pitchFamily="34" charset="0"/>
                          <a:cs typeface="Calibri" pitchFamily="34" charset="0"/>
                        </a:rPr>
                        <a:t>would</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swim</a:t>
                      </a:r>
                      <a:r>
                        <a:rPr lang="es-ES_tradnl" sz="900" b="1">
                          <a:latin typeface="Calibri" pitchFamily="34" charset="0"/>
                          <a:cs typeface="Calibri" pitchFamily="34" charset="0"/>
                        </a:rPr>
                        <a:t>, understand, </a:t>
                      </a:r>
                      <a:r>
                        <a:rPr lang="es-ES_tradnl" sz="900" b="1" dirty="0" err="1">
                          <a:latin typeface="Calibri" pitchFamily="34" charset="0"/>
                          <a:cs typeface="Calibri" pitchFamily="34" charset="0"/>
                        </a:rPr>
                        <a:t>go</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86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Pregunt-aste</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-ó</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-amos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Pregunt-asteis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-aron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a:t>
                      </a:r>
                      <a:r>
                        <a:rPr lang="es-ES_tradnl" sz="900" b="0" dirty="0">
                          <a:latin typeface="Calibri" pitchFamily="34" charset="0"/>
                          <a:cs typeface="Calibri" pitchFamily="34" charset="0"/>
                        </a:rPr>
                        <a:t>-í</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a:t>
                      </a:r>
                      <a:r>
                        <a:rPr lang="es-ES_tradnl" sz="900" b="0" dirty="0">
                          <a:latin typeface="Calibri" pitchFamily="34" charset="0"/>
                          <a:cs typeface="Calibri" pitchFamily="34" charset="0"/>
                        </a:rPr>
                        <a:t>-iste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Vend-ió</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Vend-isteis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Vend-ieron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a:t>
                      </a:r>
                      <a:r>
                        <a:rPr lang="es-ES_tradnl" sz="900" b="0" dirty="0">
                          <a:latin typeface="Calibri" pitchFamily="34" charset="0"/>
                          <a:cs typeface="Calibri" pitchFamily="34" charset="0"/>
                        </a:rPr>
                        <a:t>-í</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a:t>
                      </a:r>
                      <a:r>
                        <a:rPr lang="es-ES_tradnl" sz="900" b="0" dirty="0">
                          <a:latin typeface="Calibri" pitchFamily="34" charset="0"/>
                          <a:cs typeface="Calibri" pitchFamily="34" charset="0"/>
                        </a:rPr>
                        <a:t>-iste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Abr-ió</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Abr-isteis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Abr-ieron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60298">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err="1">
                          <a:latin typeface="Calibri" pitchFamily="34" charset="0"/>
                          <a:cs typeface="Calibri" pitchFamily="34" charset="0"/>
                        </a:rPr>
                        <a:t>The</a:t>
                      </a:r>
                      <a:r>
                        <a:rPr lang="es-ES_tradnl" sz="900" b="0">
                          <a:latin typeface="Calibri" pitchFamily="34" charset="0"/>
                          <a:cs typeface="Calibri" pitchFamily="34" charset="0"/>
                        </a:rPr>
                        <a:t> preterite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sometimes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known</a:t>
                      </a:r>
                      <a:r>
                        <a:rPr lang="es-ES_tradnl" sz="900" b="0" dirty="0">
                          <a:latin typeface="Calibri" pitchFamily="34" charset="0"/>
                          <a:cs typeface="Calibri" pitchFamily="34" charset="0"/>
                        </a:rPr>
                        <a:t> as </a:t>
                      </a: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simple </a:t>
                      </a:r>
                      <a:r>
                        <a:rPr lang="es-ES_tradnl" sz="900" b="0" dirty="0" err="1">
                          <a:latin typeface="Calibri" pitchFamily="34" charset="0"/>
                          <a:cs typeface="Calibri" pitchFamily="34" charset="0"/>
                        </a:rPr>
                        <a:t>past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talk</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about</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completed</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actions</a:t>
                      </a:r>
                      <a:r>
                        <a:rPr lang="es-ES_tradnl" sz="900" b="0" baseline="0" dirty="0">
                          <a:latin typeface="Calibri" pitchFamily="34" charset="0"/>
                          <a:cs typeface="Calibri" pitchFamily="34" charset="0"/>
                        </a:rPr>
                        <a:t> in </a:t>
                      </a:r>
                      <a:r>
                        <a:rPr lang="es-ES_tradnl" sz="900" b="0" baseline="0" dirty="0" err="1">
                          <a:latin typeface="Calibri" pitchFamily="34" charset="0"/>
                          <a:cs typeface="Calibri" pitchFamily="34" charset="0"/>
                        </a:rPr>
                        <a:t>the</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past</a:t>
                      </a:r>
                      <a:r>
                        <a:rPr lang="es-ES_tradnl" sz="900" b="0" baseline="0" dirty="0">
                          <a:latin typeface="Calibri" pitchFamily="34" charset="0"/>
                          <a:cs typeface="Calibri" pitchFamily="34" charset="0"/>
                        </a:rPr>
                        <a:t>: I </a:t>
                      </a:r>
                      <a:r>
                        <a:rPr lang="es-ES_tradnl" sz="900" b="0" baseline="0" dirty="0" err="1">
                          <a:latin typeface="Calibri" pitchFamily="34" charset="0"/>
                          <a:cs typeface="Calibri" pitchFamily="34" charset="0"/>
                        </a:rPr>
                        <a:t>asked</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opened</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sold</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r>
                        <a:rPr lang="es-ES_tradnl" sz="900" err="1">
                          <a:latin typeface="Calibri" pitchFamily="34" charset="0"/>
                          <a:cs typeface="Calibri" pitchFamily="34" charset="0"/>
                        </a:rPr>
                        <a:t>The</a:t>
                      </a:r>
                      <a:r>
                        <a:rPr lang="es-ES_tradnl" sz="900">
                          <a:latin typeface="Calibri" pitchFamily="34" charset="0"/>
                          <a:cs typeface="Calibri" pitchFamily="34" charset="0"/>
                        </a:rPr>
                        <a:t> conditional </a:t>
                      </a:r>
                      <a:r>
                        <a:rPr lang="es-ES_tradnl" sz="900" dirty="0">
                          <a:latin typeface="Calibri" pitchFamily="34" charset="0"/>
                          <a:cs typeface="Calibri" pitchFamily="34" charset="0"/>
                        </a:rPr>
                        <a:t>tense </a:t>
                      </a:r>
                      <a:r>
                        <a:rPr lang="es-ES_tradnl" sz="900" dirty="0" err="1">
                          <a:latin typeface="Calibri" pitchFamily="34" charset="0"/>
                          <a:cs typeface="Calibri" pitchFamily="34" charset="0"/>
                        </a:rPr>
                        <a:t>is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used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say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what</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you</a:t>
                      </a:r>
                      <a:r>
                        <a:rPr lang="es-ES_tradnl" sz="900" baseline="0" dirty="0">
                          <a:latin typeface="Calibri" pitchFamily="34" charset="0"/>
                          <a:cs typeface="Calibri" pitchFamily="34" charset="0"/>
                        </a:rPr>
                        <a:t> </a:t>
                      </a:r>
                      <a:r>
                        <a:rPr lang="es-ES_tradnl" sz="900" dirty="0" err="1">
                          <a:latin typeface="Calibri" pitchFamily="34" charset="0"/>
                          <a:cs typeface="Calibri" pitchFamily="34" charset="0"/>
                        </a:rPr>
                        <a:t>would</a:t>
                      </a:r>
                      <a:r>
                        <a:rPr lang="es-ES_tradnl" sz="900" dirty="0">
                          <a:latin typeface="Calibri" pitchFamily="34" charset="0"/>
                          <a:cs typeface="Calibri" pitchFamily="34" charset="0"/>
                        </a:rPr>
                        <a:t> do. </a:t>
                      </a:r>
                      <a:r>
                        <a:rPr lang="es-ES_tradnl" sz="900" dirty="0" err="1">
                          <a:latin typeface="Calibri" pitchFamily="34" charset="0"/>
                          <a:cs typeface="Calibri" pitchFamily="34" charset="0"/>
                        </a:rPr>
                        <a:t>There</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only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one</a:t>
                      </a:r>
                      <a:r>
                        <a:rPr lang="es-ES_tradnl" sz="900" dirty="0">
                          <a:latin typeface="Calibri" pitchFamily="34" charset="0"/>
                          <a:cs typeface="Calibri" pitchFamily="34" charset="0"/>
                        </a:rPr>
                        <a:t> set of </a:t>
                      </a:r>
                      <a:r>
                        <a:rPr lang="es-ES_tradnl" sz="900" dirty="0" err="1">
                          <a:latin typeface="Calibri" pitchFamily="34" charset="0"/>
                          <a:cs typeface="Calibri" pitchFamily="34" charset="0"/>
                        </a:rPr>
                        <a:t>endings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added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err="1">
                          <a:latin typeface="Calibri" pitchFamily="34" charset="0"/>
                          <a:cs typeface="Calibri" pitchFamily="34" charset="0"/>
                        </a:rPr>
                        <a:t>the</a:t>
                      </a:r>
                      <a:r>
                        <a:rPr lang="es-ES_tradnl" sz="900">
                          <a:latin typeface="Calibri" pitchFamily="34" charset="0"/>
                          <a:cs typeface="Calibri" pitchFamily="34" charset="0"/>
                        </a:rPr>
                        <a:t> infinitive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Any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irregulars</a:t>
                      </a:r>
                      <a:r>
                        <a:rPr lang="es-ES_tradnl" sz="900" dirty="0">
                          <a:latin typeface="Calibri" pitchFamily="34" charset="0"/>
                          <a:cs typeface="Calibri" pitchFamily="34" charset="0"/>
                        </a:rPr>
                        <a:t> are in </a:t>
                      </a:r>
                      <a:r>
                        <a:rPr lang="es-ES_tradnl" sz="900" dirty="0" err="1">
                          <a:latin typeface="Calibri" pitchFamily="34" charset="0"/>
                          <a:cs typeface="Calibri" pitchFamily="34" charset="0"/>
                        </a:rPr>
                        <a:t>the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stem</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only</a:t>
                      </a:r>
                      <a:r>
                        <a:rPr lang="es-ES_tradnl" sz="900" baseline="0" dirty="0">
                          <a:latin typeface="Calibri" pitchFamily="34" charset="0"/>
                          <a:cs typeface="Calibri" pitchFamily="34" charset="0"/>
                        </a:rPr>
                        <a:t>: Tendría, saldría, haría.</a:t>
                      </a:r>
                      <a:endParaRPr lang="es-ES_tradnl" sz="9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21387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IMPERFECT TENSE (I </a:t>
                      </a:r>
                      <a:r>
                        <a:rPr lang="es-ES_tradnl" sz="900" b="1" dirty="0" err="1">
                          <a:latin typeface="Calibri" pitchFamily="34" charset="0"/>
                          <a:cs typeface="Calibri" pitchFamily="34" charset="0"/>
                        </a:rPr>
                        <a:t>was</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singing</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learning</a:t>
                      </a:r>
                      <a:r>
                        <a:rPr lang="es-ES_tradnl" sz="900" b="1">
                          <a:latin typeface="Calibri" pitchFamily="34" charset="0"/>
                          <a:cs typeface="Calibri" pitchFamily="34" charset="0"/>
                        </a:rPr>
                        <a:t>, writing</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PERFECT TENSE (I</a:t>
                      </a:r>
                      <a:r>
                        <a:rPr lang="es-ES_tradnl" sz="900" b="1" baseline="0" dirty="0">
                          <a:latin typeface="Calibri" pitchFamily="34" charset="0"/>
                          <a:cs typeface="Calibri" pitchFamily="34" charset="0"/>
                        </a:rPr>
                        <a:t> have </a:t>
                      </a:r>
                      <a:r>
                        <a:rPr lang="es-ES_tradnl" sz="900" b="1" baseline="0" dirty="0" err="1">
                          <a:latin typeface="Calibri" pitchFamily="34" charset="0"/>
                          <a:cs typeface="Calibri" pitchFamily="34" charset="0"/>
                        </a:rPr>
                        <a:t>downloaded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eaten</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lived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86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t>
                      </a:r>
                      <a:r>
                        <a:rPr lang="es-ES_tradnl" sz="900" b="0" dirty="0">
                          <a:latin typeface="Calibri" pitchFamily="34" charset="0"/>
                          <a:cs typeface="Calibri" pitchFamily="34" charset="0"/>
                        </a:rPr>
                        <a:t>-aba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Cant-abas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t>
                      </a:r>
                      <a:r>
                        <a:rPr lang="es-ES_tradnl" sz="900" b="0" dirty="0">
                          <a:latin typeface="Calibri" pitchFamily="34" charset="0"/>
                          <a:cs typeface="Calibri" pitchFamily="34" charset="0"/>
                        </a:rPr>
                        <a:t>-aba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Cant-ábamos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Cant-abais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Cant-aban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Hemos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Habéis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Han descargado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Hemos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Habéis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Han comido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Hemos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Habéis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Han vivido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1"/>
                  </a:ext>
                </a:extLst>
              </a:tr>
              <a:tr h="334762">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Imperfect</a:t>
                      </a:r>
                      <a:r>
                        <a:rPr lang="es-ES_tradnl" sz="900" b="0" dirty="0">
                          <a:latin typeface="Calibri" pitchFamily="34" charset="0"/>
                          <a:cs typeface="Calibri" pitchFamily="34" charset="0"/>
                        </a:rPr>
                        <a:t> tense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for</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things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that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baseline="0" dirty="0">
                          <a:latin typeface="Calibri" pitchFamily="34" charset="0"/>
                          <a:cs typeface="Calibri" pitchFamily="34" charset="0"/>
                        </a:rPr>
                        <a:t> </a:t>
                      </a:r>
                      <a:r>
                        <a:rPr lang="es-ES_tradnl" sz="900" b="0" dirty="0" err="1">
                          <a:latin typeface="Calibri" pitchFamily="34" charset="0"/>
                          <a:cs typeface="Calibri" pitchFamily="34" charset="0"/>
                        </a:rPr>
                        <a:t>happen</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or</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were</a:t>
                      </a:r>
                      <a:r>
                        <a:rPr lang="es-ES_tradnl" sz="900" b="0" dirty="0">
                          <a:latin typeface="Calibri" pitchFamily="34" charset="0"/>
                          <a:cs typeface="Calibri" pitchFamily="34" charset="0"/>
                        </a:rPr>
                        <a:t> happening: I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learn</a:t>
                      </a:r>
                      <a:r>
                        <a:rPr lang="es-ES_tradnl" sz="900" b="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perfect</a:t>
                      </a:r>
                      <a:r>
                        <a:rPr lang="es-ES_tradnl" sz="900" b="0" dirty="0">
                          <a:latin typeface="Calibri" pitchFamily="34" charset="0"/>
                          <a:cs typeface="Calibri" pitchFamily="34" charset="0"/>
                        </a:rPr>
                        <a:t> tense in </a:t>
                      </a:r>
                      <a:r>
                        <a:rPr lang="es-ES_tradnl" sz="900" b="0" dirty="0" err="1">
                          <a:latin typeface="Calibri" pitchFamily="34" charset="0"/>
                          <a:cs typeface="Calibri" pitchFamily="34" charset="0"/>
                        </a:rPr>
                        <a:t>English</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always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contains</a:t>
                      </a:r>
                      <a:r>
                        <a:rPr lang="es-ES_tradnl" sz="900" b="0" baseline="0" dirty="0">
                          <a:latin typeface="Calibri" pitchFamily="34" charset="0"/>
                          <a:cs typeface="Calibri" pitchFamily="34" charset="0"/>
                        </a:rPr>
                        <a:t> </a:t>
                      </a:r>
                      <a:r>
                        <a:rPr lang="es-ES_tradnl" sz="900" b="1" baseline="0" dirty="0">
                          <a:latin typeface="Calibri" pitchFamily="34" charset="0"/>
                          <a:cs typeface="Calibri" pitchFamily="34" charset="0"/>
                        </a:rPr>
                        <a:t>have</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or</a:t>
                      </a:r>
                      <a:r>
                        <a:rPr lang="es-ES_tradnl" sz="900" b="0" baseline="0" dirty="0">
                          <a:latin typeface="Calibri" pitchFamily="34" charset="0"/>
                          <a:cs typeface="Calibri" pitchFamily="34" charset="0"/>
                        </a:rPr>
                        <a:t> </a:t>
                      </a:r>
                      <a:r>
                        <a:rPr lang="es-ES_tradnl" sz="900" b="1" baseline="0">
                          <a:latin typeface="Calibri" pitchFamily="34" charset="0"/>
                          <a:cs typeface="Calibri" pitchFamily="34" charset="0"/>
                        </a:rPr>
                        <a:t>has</a:t>
                      </a:r>
                      <a:r>
                        <a:rPr lang="es-ES_tradnl" sz="900" b="0" baseline="0">
                          <a:latin typeface="Calibri" pitchFamily="34" charset="0"/>
                          <a:cs typeface="Calibri" pitchFamily="34" charset="0"/>
                        </a:rPr>
                        <a:t> with </a:t>
                      </a:r>
                      <a:r>
                        <a:rPr lang="es-ES_tradnl" sz="900" b="0" baseline="0" dirty="0">
                          <a:latin typeface="Calibri" pitchFamily="34" charset="0"/>
                          <a:cs typeface="Calibri" pitchFamily="34" charset="0"/>
                        </a:rPr>
                        <a:t>a </a:t>
                      </a:r>
                      <a:r>
                        <a:rPr lang="es-ES_tradnl" sz="900" b="0" baseline="0" dirty="0" err="1">
                          <a:latin typeface="Calibri" pitchFamily="34" charset="0"/>
                          <a:cs typeface="Calibri" pitchFamily="34" charset="0"/>
                        </a:rPr>
                        <a:t>past</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participle</a:t>
                      </a:r>
                      <a:r>
                        <a:rPr lang="es-ES_tradnl" sz="900" b="0" baseline="0" dirty="0">
                          <a:latin typeface="Calibri" pitchFamily="34" charset="0"/>
                          <a:cs typeface="Calibri" pitchFamily="34" charset="0"/>
                        </a:rPr>
                        <a:t>: I have </a:t>
                      </a:r>
                      <a:r>
                        <a:rPr lang="es-ES_tradnl" sz="900" b="0" baseline="0" dirty="0" err="1">
                          <a:latin typeface="Calibri" pitchFamily="34" charset="0"/>
                          <a:cs typeface="Calibri" pitchFamily="34" charset="0"/>
                        </a:rPr>
                        <a:t>spoken</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she</a:t>
                      </a:r>
                      <a:r>
                        <a:rPr lang="es-ES_tradnl" sz="900" b="0" baseline="0" dirty="0">
                          <a:latin typeface="Calibri" pitchFamily="34" charset="0"/>
                          <a:cs typeface="Calibri" pitchFamily="34" charset="0"/>
                        </a:rPr>
                        <a:t> has </a:t>
                      </a:r>
                      <a:r>
                        <a:rPr lang="es-ES_tradnl" sz="900" b="0" baseline="0" dirty="0" err="1">
                          <a:latin typeface="Calibri" pitchFamily="34" charset="0"/>
                          <a:cs typeface="Calibri" pitchFamily="34" charset="0"/>
                        </a:rPr>
                        <a:t>spoken</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they</a:t>
                      </a:r>
                      <a:r>
                        <a:rPr lang="es-ES_tradnl" sz="900" b="0" baseline="0" dirty="0">
                          <a:latin typeface="Calibri" pitchFamily="34" charset="0"/>
                          <a:cs typeface="Calibri" pitchFamily="34" charset="0"/>
                        </a:rPr>
                        <a:t> have </a:t>
                      </a:r>
                      <a:r>
                        <a:rPr lang="es-ES_tradnl" sz="900" b="0" baseline="0" dirty="0" err="1">
                          <a:latin typeface="Calibri" pitchFamily="34" charset="0"/>
                          <a:cs typeface="Calibri" pitchFamily="34" charset="0"/>
                        </a:rPr>
                        <a:t>lived</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2"/>
                  </a:ext>
                </a:extLst>
              </a:tr>
              <a:tr h="213876">
                <a:tc rowSpan="5"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a:latin typeface="Calibri" pitchFamily="34" charset="0"/>
                          <a:cs typeface="Calibri" pitchFamily="34" charset="0"/>
                        </a:rPr>
                        <a:t>Verbs in Spanish have 6 forms in the following order:</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a:latin typeface="Calibri" pitchFamily="34" charset="0"/>
                          <a:cs typeface="Calibri" pitchFamily="34" charset="0"/>
                        </a:rPr>
                        <a:t>Yo</a:t>
                      </a:r>
                      <a:r>
                        <a:rPr lang="en-GB" sz="900" b="0" noProof="0" dirty="0">
                          <a:latin typeface="Calibri" pitchFamily="34" charset="0"/>
                          <a:cs typeface="Calibri" pitchFamily="34" charset="0"/>
                        </a:rPr>
                        <a:t> - I</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Tú</a:t>
                      </a:r>
                      <a:r>
                        <a:rPr lang="en-GB" sz="900" b="1" noProof="0" dirty="0">
                          <a:latin typeface="Calibri" pitchFamily="34" charset="0"/>
                          <a:cs typeface="Calibri" pitchFamily="34" charset="0"/>
                        </a:rPr>
                        <a:t> </a:t>
                      </a:r>
                      <a:r>
                        <a:rPr lang="en-GB" sz="900" b="0" noProof="0" dirty="0">
                          <a:latin typeface="Calibri" pitchFamily="34" charset="0"/>
                          <a:cs typeface="Calibri" pitchFamily="34" charset="0"/>
                        </a:rPr>
                        <a:t>- You (singular,</a:t>
                      </a:r>
                      <a:r>
                        <a:rPr lang="en-GB" sz="900" b="0" baseline="0" noProof="0" dirty="0">
                          <a:latin typeface="Calibri" pitchFamily="34" charset="0"/>
                          <a:cs typeface="Calibri" pitchFamily="34" charset="0"/>
                        </a:rPr>
                        <a:t> familiar)</a:t>
                      </a:r>
                      <a:endParaRPr lang="en-GB" sz="900" b="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Él</a:t>
                      </a:r>
                      <a:r>
                        <a:rPr lang="en-GB" sz="900" b="1" noProof="0" dirty="0">
                          <a:latin typeface="Calibri" pitchFamily="34" charset="0"/>
                          <a:cs typeface="Calibri" pitchFamily="34" charset="0"/>
                        </a:rPr>
                        <a:t>, </a:t>
                      </a:r>
                      <a:r>
                        <a:rPr lang="en-GB" sz="900" b="1" noProof="0" dirty="0" err="1">
                          <a:latin typeface="Calibri" pitchFamily="34" charset="0"/>
                          <a:cs typeface="Calibri" pitchFamily="34" charset="0"/>
                        </a:rPr>
                        <a:t>ella</a:t>
                      </a:r>
                      <a:r>
                        <a:rPr lang="en-GB" sz="900" b="1" noProof="0" dirty="0">
                          <a:latin typeface="Calibri" pitchFamily="34" charset="0"/>
                          <a:cs typeface="Calibri" pitchFamily="34" charset="0"/>
                        </a:rPr>
                        <a:t>, </a:t>
                      </a:r>
                      <a:r>
                        <a:rPr lang="en-GB" sz="900" b="1" noProof="0" dirty="0" err="1">
                          <a:latin typeface="Calibri" pitchFamily="34" charset="0"/>
                          <a:cs typeface="Calibri" pitchFamily="34" charset="0"/>
                        </a:rPr>
                        <a:t>usted</a:t>
                      </a:r>
                      <a:r>
                        <a:rPr lang="en-GB" sz="900" b="1" noProof="0" dirty="0">
                          <a:latin typeface="Calibri" pitchFamily="34" charset="0"/>
                          <a:cs typeface="Calibri" pitchFamily="34" charset="0"/>
                        </a:rPr>
                        <a:t> </a:t>
                      </a:r>
                      <a:r>
                        <a:rPr lang="en-GB" sz="900" b="0" noProof="0" dirty="0">
                          <a:latin typeface="Calibri" pitchFamily="34" charset="0"/>
                          <a:cs typeface="Calibri" pitchFamily="34" charset="0"/>
                        </a:rPr>
                        <a:t>- He, she, you (singular, polite)</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Nosotros</a:t>
                      </a:r>
                      <a:r>
                        <a:rPr lang="en-GB" sz="900" b="1" noProof="0" dirty="0">
                          <a:latin typeface="Calibri" pitchFamily="34" charset="0"/>
                          <a:cs typeface="Calibri" pitchFamily="34" charset="0"/>
                        </a:rPr>
                        <a:t>/</a:t>
                      </a:r>
                      <a:r>
                        <a:rPr lang="en-GB" sz="900" b="1" noProof="0" dirty="0" err="1">
                          <a:latin typeface="Calibri" pitchFamily="34" charset="0"/>
                          <a:cs typeface="Calibri" pitchFamily="34" charset="0"/>
                        </a:rPr>
                        <a:t>nosotras</a:t>
                      </a:r>
                      <a:r>
                        <a:rPr lang="en-GB" sz="900" b="0" noProof="0" dirty="0">
                          <a:latin typeface="Calibri" pitchFamily="34" charset="0"/>
                          <a:cs typeface="Calibri" pitchFamily="34" charset="0"/>
                        </a:rPr>
                        <a:t> - We</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Vosotros</a:t>
                      </a:r>
                      <a:r>
                        <a:rPr lang="en-GB" sz="900" b="1" noProof="0" dirty="0">
                          <a:latin typeface="Calibri" pitchFamily="34" charset="0"/>
                          <a:cs typeface="Calibri" pitchFamily="34" charset="0"/>
                        </a:rPr>
                        <a:t>/</a:t>
                      </a:r>
                      <a:r>
                        <a:rPr lang="en-GB" sz="900" b="1" noProof="0" dirty="0" err="1">
                          <a:latin typeface="Calibri" pitchFamily="34" charset="0"/>
                          <a:cs typeface="Calibri" pitchFamily="34" charset="0"/>
                        </a:rPr>
                        <a:t>vosotras</a:t>
                      </a:r>
                      <a:r>
                        <a:rPr lang="en-GB" sz="900" b="0" noProof="0" dirty="0">
                          <a:latin typeface="Calibri" pitchFamily="34" charset="0"/>
                          <a:cs typeface="Calibri" pitchFamily="34" charset="0"/>
                        </a:rPr>
                        <a:t> - You, (plural, familiar)</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a:latin typeface="Calibri" pitchFamily="34" charset="0"/>
                          <a:cs typeface="Calibri" pitchFamily="34" charset="0"/>
                        </a:rPr>
                        <a:t>Ellos,</a:t>
                      </a:r>
                      <a:r>
                        <a:rPr lang="en-GB" sz="900" b="1" baseline="0" noProof="0" dirty="0">
                          <a:latin typeface="Calibri" pitchFamily="34" charset="0"/>
                          <a:cs typeface="Calibri" pitchFamily="34" charset="0"/>
                        </a:rPr>
                        <a:t> </a:t>
                      </a:r>
                      <a:r>
                        <a:rPr lang="en-GB" sz="900" b="1" baseline="0" noProof="0" dirty="0" err="1">
                          <a:latin typeface="Calibri" pitchFamily="34" charset="0"/>
                          <a:cs typeface="Calibri" pitchFamily="34" charset="0"/>
                        </a:rPr>
                        <a:t>ellas</a:t>
                      </a:r>
                      <a:r>
                        <a:rPr lang="en-GB" sz="900" b="1" baseline="0" noProof="0" dirty="0">
                          <a:latin typeface="Calibri" pitchFamily="34" charset="0"/>
                          <a:cs typeface="Calibri" pitchFamily="34" charset="0"/>
                        </a:rPr>
                        <a:t>, </a:t>
                      </a:r>
                      <a:r>
                        <a:rPr lang="en-GB" sz="900" b="1" baseline="0" noProof="0" dirty="0" err="1">
                          <a:latin typeface="Calibri" pitchFamily="34" charset="0"/>
                          <a:cs typeface="Calibri" pitchFamily="34" charset="0"/>
                        </a:rPr>
                        <a:t>ustedes</a:t>
                      </a:r>
                      <a:r>
                        <a:rPr lang="en-GB" sz="900" b="1" baseline="0" noProof="0" dirty="0">
                          <a:latin typeface="Calibri" pitchFamily="34" charset="0"/>
                          <a:cs typeface="Calibri" pitchFamily="34" charset="0"/>
                        </a:rPr>
                        <a:t> </a:t>
                      </a:r>
                      <a:r>
                        <a:rPr lang="en-GB" sz="900" b="0" baseline="0" noProof="0" dirty="0">
                          <a:latin typeface="Calibri" pitchFamily="34" charset="0"/>
                          <a:cs typeface="Calibri" pitchFamily="34" charset="0"/>
                        </a:rPr>
                        <a:t>- They, you (plural, polite)</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0" baseline="0" noProof="0" dirty="0">
                          <a:latin typeface="Calibri" pitchFamily="34" charset="0"/>
                          <a:cs typeface="Calibri" pitchFamily="34" charset="0"/>
                        </a:rPr>
                        <a:t>There are 4 forms of </a:t>
                      </a:r>
                      <a:r>
                        <a:rPr lang="en-GB" sz="900" b="1" baseline="0" noProof="0" dirty="0">
                          <a:latin typeface="Calibri" pitchFamily="34" charset="0"/>
                          <a:cs typeface="Calibri" pitchFamily="34" charset="0"/>
                        </a:rPr>
                        <a:t>YOU</a:t>
                      </a:r>
                      <a:r>
                        <a:rPr lang="en-GB" sz="900" b="0" baseline="0" noProof="0" dirty="0">
                          <a:latin typeface="Calibri" pitchFamily="34" charset="0"/>
                          <a:cs typeface="Calibri" pitchFamily="34" charset="0"/>
                        </a:rPr>
                        <a:t> in Spanish.  Use </a:t>
                      </a:r>
                      <a:r>
                        <a:rPr lang="en-GB" sz="900" b="0" baseline="0" noProof="0" dirty="0" err="1">
                          <a:latin typeface="Calibri" pitchFamily="34" charset="0"/>
                          <a:cs typeface="Calibri" pitchFamily="34" charset="0"/>
                        </a:rPr>
                        <a:t>tú</a:t>
                      </a:r>
                      <a:r>
                        <a:rPr lang="en-GB" sz="900" b="0" baseline="0" noProof="0" dirty="0">
                          <a:latin typeface="Calibri" pitchFamily="34" charset="0"/>
                          <a:cs typeface="Calibri" pitchFamily="34" charset="0"/>
                        </a:rPr>
                        <a:t> for 1 person, </a:t>
                      </a:r>
                      <a:r>
                        <a:rPr lang="en-GB" sz="900" b="0" baseline="0" noProof="0" dirty="0" err="1">
                          <a:latin typeface="Calibri" pitchFamily="34" charset="0"/>
                          <a:cs typeface="Calibri" pitchFamily="34" charset="0"/>
                        </a:rPr>
                        <a:t>vosotros</a:t>
                      </a:r>
                      <a:r>
                        <a:rPr lang="en-GB" sz="900" b="0" baseline="0" noProof="0" dirty="0">
                          <a:latin typeface="Calibri" pitchFamily="34" charset="0"/>
                          <a:cs typeface="Calibri" pitchFamily="34" charset="0"/>
                        </a:rPr>
                        <a:t> for a group of people, </a:t>
                      </a:r>
                      <a:r>
                        <a:rPr lang="en-GB" sz="900" b="0" baseline="0" noProof="0" dirty="0" err="1">
                          <a:latin typeface="Calibri" pitchFamily="34" charset="0"/>
                          <a:cs typeface="Calibri" pitchFamily="34" charset="0"/>
                        </a:rPr>
                        <a:t>usted</a:t>
                      </a:r>
                      <a:r>
                        <a:rPr lang="en-GB" sz="900" b="0" baseline="0" noProof="0" dirty="0">
                          <a:latin typeface="Calibri" pitchFamily="34" charset="0"/>
                          <a:cs typeface="Calibri" pitchFamily="34" charset="0"/>
                        </a:rPr>
                        <a:t> for an adult you don’t know &amp; </a:t>
                      </a:r>
                      <a:r>
                        <a:rPr lang="en-GB" sz="900" b="0" baseline="0" noProof="0" dirty="0" err="1">
                          <a:latin typeface="Calibri" pitchFamily="34" charset="0"/>
                          <a:cs typeface="Calibri" pitchFamily="34" charset="0"/>
                        </a:rPr>
                        <a:t>ustedes</a:t>
                      </a:r>
                      <a:r>
                        <a:rPr lang="en-GB" sz="900" b="0" baseline="0" noProof="0" dirty="0">
                          <a:latin typeface="Calibri" pitchFamily="34" charset="0"/>
                          <a:cs typeface="Calibri" pitchFamily="34" charset="0"/>
                        </a:rPr>
                        <a:t> for a group of adults you don’t know.</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0" baseline="0" noProof="0" dirty="0">
                          <a:latin typeface="Calibri" pitchFamily="34" charset="0"/>
                          <a:cs typeface="Calibri" pitchFamily="34" charset="0"/>
                        </a:rPr>
                        <a:t>Remember: some verbs are </a:t>
                      </a:r>
                      <a:r>
                        <a:rPr lang="en-GB" sz="900" b="0" baseline="0" noProof="0">
                          <a:latin typeface="Calibri" pitchFamily="34" charset="0"/>
                          <a:cs typeface="Calibri" pitchFamily="34" charset="0"/>
                        </a:rPr>
                        <a:t>reflexive and </a:t>
                      </a:r>
                      <a:r>
                        <a:rPr lang="en-GB" sz="900" b="0" baseline="0" noProof="0" dirty="0">
                          <a:latin typeface="Calibri" pitchFamily="34" charset="0"/>
                          <a:cs typeface="Calibri" pitchFamily="34" charset="0"/>
                        </a:rPr>
                        <a:t>need an extra bit (reflexive pronoun): </a:t>
                      </a:r>
                      <a:r>
                        <a:rPr lang="en-GB" sz="900" b="0" baseline="0" noProof="0" dirty="0" err="1">
                          <a:latin typeface="Calibri" pitchFamily="34" charset="0"/>
                          <a:cs typeface="Calibri" pitchFamily="34" charset="0"/>
                        </a:rPr>
                        <a:t>lavar</a:t>
                      </a:r>
                      <a:r>
                        <a:rPr lang="en-GB" sz="900" b="1" baseline="0" noProof="0" dirty="0" err="1">
                          <a:latin typeface="Calibri" pitchFamily="34" charset="0"/>
                          <a:cs typeface="Calibri" pitchFamily="34" charset="0"/>
                        </a:rPr>
                        <a:t>se</a:t>
                      </a:r>
                      <a:endParaRPr lang="en-GB" sz="9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latin typeface="Calibri" pitchFamily="34" charset="0"/>
                          <a:cs typeface="Calibri" pitchFamily="34" charset="0"/>
                        </a:rPr>
                        <a:t>Me</a:t>
                      </a:r>
                      <a:r>
                        <a:rPr lang="en-GB" sz="900" b="0"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lavo</a:t>
                      </a:r>
                      <a:r>
                        <a:rPr lang="en-GB" sz="900" b="0" baseline="0" noProof="0" dirty="0">
                          <a:latin typeface="Calibri" pitchFamily="34" charset="0"/>
                          <a:cs typeface="Calibri" pitchFamily="34" charset="0"/>
                        </a:rPr>
                        <a:t>         </a:t>
                      </a:r>
                      <a:r>
                        <a:rPr lang="en-GB" sz="900" b="1" baseline="0" noProof="0" dirty="0">
                          <a:latin typeface="Calibri" pitchFamily="34" charset="0"/>
                          <a:cs typeface="Calibri" pitchFamily="34" charset="0"/>
                        </a:rPr>
                        <a:t> </a:t>
                      </a:r>
                      <a:r>
                        <a:rPr lang="en-GB" sz="900" b="1" baseline="0" noProof="0" dirty="0" err="1">
                          <a:latin typeface="Calibri" pitchFamily="34" charset="0"/>
                          <a:cs typeface="Calibri" pitchFamily="34" charset="0"/>
                        </a:rPr>
                        <a:t>Nos</a:t>
                      </a:r>
                      <a:r>
                        <a:rPr lang="en-GB" sz="900" b="1"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lavamos</a:t>
                      </a:r>
                      <a:endParaRPr lang="en-GB" sz="900" b="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latin typeface="Calibri" pitchFamily="34" charset="0"/>
                          <a:cs typeface="Calibri" pitchFamily="34" charset="0"/>
                        </a:rPr>
                        <a:t>Te</a:t>
                      </a:r>
                      <a:r>
                        <a:rPr lang="en-GB" sz="900" b="0" baseline="0" noProof="0" dirty="0">
                          <a:latin typeface="Calibri" pitchFamily="34" charset="0"/>
                          <a:cs typeface="Calibri" pitchFamily="34" charset="0"/>
                        </a:rPr>
                        <a:t> lavas          </a:t>
                      </a:r>
                      <a:r>
                        <a:rPr lang="en-GB" sz="900" b="1" baseline="0" noProof="0" dirty="0">
                          <a:latin typeface="Calibri" pitchFamily="34" charset="0"/>
                          <a:cs typeface="Calibri" pitchFamily="34" charset="0"/>
                        </a:rPr>
                        <a:t>Os</a:t>
                      </a:r>
                      <a:r>
                        <a:rPr lang="en-GB" sz="900" b="0"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laváis</a:t>
                      </a:r>
                      <a:endParaRPr lang="en-GB" sz="900" b="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latin typeface="Calibri" pitchFamily="34" charset="0"/>
                          <a:cs typeface="Calibri" pitchFamily="34" charset="0"/>
                        </a:rPr>
                        <a:t>Se </a:t>
                      </a:r>
                      <a:r>
                        <a:rPr lang="en-GB" sz="900" b="0" baseline="0" noProof="0" dirty="0">
                          <a:latin typeface="Calibri" pitchFamily="34" charset="0"/>
                          <a:cs typeface="Calibri" pitchFamily="34" charset="0"/>
                        </a:rPr>
                        <a:t>lava            </a:t>
                      </a:r>
                      <a:r>
                        <a:rPr lang="en-GB" sz="900" b="1" baseline="0" noProof="0" dirty="0">
                          <a:latin typeface="Calibri" pitchFamily="34" charset="0"/>
                          <a:cs typeface="Calibri" pitchFamily="34" charset="0"/>
                        </a:rPr>
                        <a:t>Se</a:t>
                      </a:r>
                      <a:r>
                        <a:rPr lang="en-GB" sz="900" b="0"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lavan</a:t>
                      </a:r>
                      <a:endParaRPr lang="en-GB" sz="900" b="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9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a:p>
                  </a:txBody>
                  <a:tcPr/>
                </a:tc>
                <a:tc rowSpan="5" hMerge="1">
                  <a:txBody>
                    <a:bodyPr/>
                    <a:lstStyle/>
                    <a:p>
                      <a:endParaRPr lang="es-ES_tradnl"/>
                    </a:p>
                  </a:txBody>
                  <a:tcPr/>
                </a:tc>
                <a:tc rowSpan="5" hMerge="1">
                  <a:txBody>
                    <a:bodyPr/>
                    <a:lstStyle/>
                    <a:p>
                      <a:endParaRPr lang="es-ES_tradnl"/>
                    </a:p>
                  </a:txBody>
                  <a:tcPr/>
                </a:tc>
                <a:tc rowSpan="5" hMerge="1">
                  <a:txBody>
                    <a:bodyPr/>
                    <a:lstStyle/>
                    <a:p>
                      <a:endParaRPr lang="es-ES_tradnl"/>
                    </a:p>
                  </a:txBody>
                  <a:tcPr/>
                </a:tc>
                <a:tc rowSpan="5"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PLUPERFECT TENSE (I</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had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downloaded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eaten</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lived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3"/>
                  </a:ext>
                </a:extLst>
              </a:tr>
              <a:tr h="864802">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Habíamos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Habíais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Habían descargado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Habíamos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Habíais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Habían comido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Habíamos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Habíais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Habían vivido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4"/>
                  </a:ext>
                </a:extLst>
              </a:tr>
              <a:tr h="213876">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pluperfect</a:t>
                      </a:r>
                      <a:r>
                        <a:rPr lang="es-ES_tradnl" sz="900" b="0" dirty="0">
                          <a:latin typeface="Calibri" pitchFamily="34" charset="0"/>
                          <a:cs typeface="Calibri" pitchFamily="34" charset="0"/>
                        </a:rPr>
                        <a:t> in </a:t>
                      </a:r>
                      <a:r>
                        <a:rPr lang="es-ES_tradnl" sz="900" b="0" dirty="0" err="1">
                          <a:latin typeface="Calibri" pitchFamily="34" charset="0"/>
                          <a:cs typeface="Calibri" pitchFamily="34" charset="0"/>
                        </a:rPr>
                        <a:t>English</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always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contains</a:t>
                      </a:r>
                      <a:r>
                        <a:rPr lang="es-ES_tradnl" sz="900" b="0" dirty="0">
                          <a:latin typeface="Calibri" pitchFamily="34" charset="0"/>
                          <a:cs typeface="Calibri" pitchFamily="34" charset="0"/>
                        </a:rPr>
                        <a:t> </a:t>
                      </a:r>
                      <a:r>
                        <a:rPr lang="es-ES_tradnl" sz="900" b="1" dirty="0" err="1">
                          <a:latin typeface="Calibri" pitchFamily="34" charset="0"/>
                          <a:cs typeface="Calibri" pitchFamily="34" charset="0"/>
                        </a:rPr>
                        <a:t>had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had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eaten</a:t>
                      </a:r>
                      <a:r>
                        <a:rPr lang="es-ES_tradnl" sz="900" b="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5"/>
                  </a:ext>
                </a:extLst>
              </a:tr>
              <a:tr h="604432">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PRESENT PARTICIPLE (</a:t>
                      </a:r>
                      <a:r>
                        <a:rPr lang="es-ES_tradnl" sz="900" b="1" dirty="0" err="1">
                          <a:latin typeface="Calibri" pitchFamily="34" charset="0"/>
                          <a:cs typeface="Calibri" pitchFamily="34" charset="0"/>
                        </a:rPr>
                        <a:t>ing</a:t>
                      </a:r>
                      <a:r>
                        <a:rPr lang="es-ES_tradnl" sz="900" b="1"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-AR </a:t>
                      </a:r>
                      <a:r>
                        <a:rPr lang="es-ES_tradnl" sz="900" b="1">
                          <a:latin typeface="Calibri" pitchFamily="34" charset="0"/>
                          <a:cs typeface="Calibri" pitchFamily="34" charset="0"/>
                        </a:rPr>
                        <a:t>- ando</a:t>
                      </a:r>
                      <a:r>
                        <a:rPr lang="es-ES_tradnl" sz="900" b="1" baseline="0">
                          <a:latin typeface="Calibri" pitchFamily="34" charset="0"/>
                          <a:cs typeface="Calibri" pitchFamily="34" charset="0"/>
                        </a:rPr>
                        <a:t> (trabajando </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working</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-ER - </a:t>
                      </a:r>
                      <a:r>
                        <a:rPr lang="es-ES_tradnl" sz="900" b="1" baseline="0" dirty="0" err="1">
                          <a:latin typeface="Calibri" pitchFamily="34" charset="0"/>
                          <a:cs typeface="Calibri" pitchFamily="34" charset="0"/>
                        </a:rPr>
                        <a:t>iendo</a:t>
                      </a:r>
                      <a:r>
                        <a:rPr lang="es-ES_tradnl" sz="900" b="1" baseline="0" dirty="0">
                          <a:latin typeface="Calibri" pitchFamily="34" charset="0"/>
                          <a:cs typeface="Calibri" pitchFamily="34" charset="0"/>
                        </a:rPr>
                        <a:t> (aprendiendo - </a:t>
                      </a:r>
                      <a:r>
                        <a:rPr lang="es-ES_tradnl" sz="900" b="1" baseline="0" dirty="0" err="1">
                          <a:latin typeface="Calibri" pitchFamily="34" charset="0"/>
                          <a:cs typeface="Calibri" pitchFamily="34" charset="0"/>
                        </a:rPr>
                        <a:t>learning</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-IR - </a:t>
                      </a:r>
                      <a:r>
                        <a:rPr lang="es-ES_tradnl" sz="900" b="1" baseline="0" dirty="0" err="1">
                          <a:latin typeface="Calibri" pitchFamily="34" charset="0"/>
                          <a:cs typeface="Calibri" pitchFamily="34" charset="0"/>
                        </a:rPr>
                        <a:t>iendo</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vivendo</a:t>
                      </a:r>
                      <a:r>
                        <a:rPr lang="es-ES_tradnl" sz="900" b="1" baseline="0" dirty="0">
                          <a:latin typeface="Calibri" pitchFamily="34" charset="0"/>
                          <a:cs typeface="Calibri" pitchFamily="34" charset="0"/>
                        </a:rPr>
                        <a:t> - living)</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PAST PARTICIPLE (</a:t>
                      </a:r>
                      <a:r>
                        <a:rPr lang="es-ES_tradnl" sz="900" b="1" dirty="0" err="1">
                          <a:latin typeface="Calibri" pitchFamily="34" charset="0"/>
                          <a:cs typeface="Calibri" pitchFamily="34" charset="0"/>
                        </a:rPr>
                        <a:t>ed</a:t>
                      </a:r>
                      <a:r>
                        <a:rPr lang="es-ES_tradnl" sz="900" b="1"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-AR - </a:t>
                      </a:r>
                      <a:r>
                        <a:rPr lang="es-ES_tradnl" sz="900" b="1" dirty="0" err="1">
                          <a:latin typeface="Calibri" pitchFamily="34" charset="0"/>
                          <a:cs typeface="Calibri" pitchFamily="34" charset="0"/>
                        </a:rPr>
                        <a:t>ado</a:t>
                      </a:r>
                      <a:r>
                        <a:rPr lang="es-ES_tradnl" sz="900" b="1" baseline="0" dirty="0">
                          <a:latin typeface="Calibri" pitchFamily="34" charset="0"/>
                          <a:cs typeface="Calibri" pitchFamily="34" charset="0"/>
                        </a:rPr>
                        <a:t> (trabajado - </a:t>
                      </a:r>
                      <a:r>
                        <a:rPr lang="es-ES_tradnl" sz="900" b="1" baseline="0" dirty="0" err="1">
                          <a:latin typeface="Calibri" pitchFamily="34" charset="0"/>
                          <a:cs typeface="Calibri" pitchFamily="34" charset="0"/>
                        </a:rPr>
                        <a:t>worked</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-ER - ido (aprendido - </a:t>
                      </a:r>
                      <a:r>
                        <a:rPr lang="es-ES_tradnl" sz="900" b="1" baseline="0" dirty="0" err="1">
                          <a:latin typeface="Calibri" pitchFamily="34" charset="0"/>
                          <a:cs typeface="Calibri" pitchFamily="34" charset="0"/>
                        </a:rPr>
                        <a:t>learned</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-IR - ido (vivido - </a:t>
                      </a:r>
                      <a:r>
                        <a:rPr lang="es-ES_tradnl" sz="900" b="1" baseline="0" dirty="0" err="1">
                          <a:latin typeface="Calibri" pitchFamily="34" charset="0"/>
                          <a:cs typeface="Calibri" pitchFamily="34" charset="0"/>
                        </a:rPr>
                        <a:t>lived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6"/>
                  </a:ext>
                </a:extLst>
              </a:tr>
              <a:tr h="376607">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err="1">
                          <a:latin typeface="Calibri" pitchFamily="34" charset="0"/>
                          <a:cs typeface="Calibri" pitchFamily="34" charset="0"/>
                        </a:rPr>
                        <a:t>To</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find</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the</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past</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participle</a:t>
                      </a:r>
                      <a:r>
                        <a:rPr lang="es-ES_tradnl" sz="900" b="1" dirty="0">
                          <a:latin typeface="Calibri" pitchFamily="34" charset="0"/>
                          <a:cs typeface="Calibri" pitchFamily="34" charset="0"/>
                        </a:rPr>
                        <a:t> in </a:t>
                      </a:r>
                      <a:r>
                        <a:rPr lang="es-ES_tradnl" sz="900" b="1" dirty="0" err="1">
                          <a:latin typeface="Calibri" pitchFamily="34" charset="0"/>
                          <a:cs typeface="Calibri" pitchFamily="34" charset="0"/>
                        </a:rPr>
                        <a:t>English</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put</a:t>
                      </a:r>
                      <a:r>
                        <a:rPr lang="es-ES_tradnl" sz="900" b="1" dirty="0">
                          <a:latin typeface="Calibri" pitchFamily="34" charset="0"/>
                          <a:cs typeface="Calibri" pitchFamily="34" charset="0"/>
                        </a:rPr>
                        <a:t> I have in </a:t>
                      </a:r>
                      <a:r>
                        <a:rPr lang="es-ES_tradnl" sz="900" b="1" dirty="0" err="1">
                          <a:latin typeface="Calibri" pitchFamily="34" charset="0"/>
                          <a:cs typeface="Calibri" pitchFamily="34" charset="0"/>
                        </a:rPr>
                        <a:t>front</a:t>
                      </a:r>
                      <a:r>
                        <a:rPr lang="es-ES_tradnl" sz="900" b="1" dirty="0">
                          <a:latin typeface="Calibri" pitchFamily="34" charset="0"/>
                          <a:cs typeface="Calibri" pitchFamily="34" charset="0"/>
                        </a:rPr>
                        <a:t> of </a:t>
                      </a:r>
                      <a:r>
                        <a:rPr lang="es-ES_tradnl" sz="900" b="1" dirty="0" err="1">
                          <a:latin typeface="Calibri" pitchFamily="34" charset="0"/>
                          <a:cs typeface="Calibri" pitchFamily="34" charset="0"/>
                        </a:rPr>
                        <a:t>the</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verb</a:t>
                      </a:r>
                      <a:r>
                        <a:rPr lang="es-ES_tradnl" sz="900" b="1" dirty="0">
                          <a:latin typeface="Calibri" pitchFamily="34" charset="0"/>
                          <a:cs typeface="Calibri" pitchFamily="34" charset="0"/>
                        </a:rPr>
                        <a:t>: I have EATEN, I have</a:t>
                      </a:r>
                      <a:r>
                        <a:rPr lang="es-ES_tradnl" sz="900" b="1" baseline="0" dirty="0">
                          <a:latin typeface="Calibri" pitchFamily="34" charset="0"/>
                          <a:cs typeface="Calibri" pitchFamily="34" charset="0"/>
                        </a:rPr>
                        <a:t> SEEN</a:t>
                      </a:r>
                      <a:r>
                        <a:rPr lang="es-ES_tradnl" sz="900" b="1" dirty="0">
                          <a:latin typeface="Calibri" pitchFamily="34" charset="0"/>
                          <a:cs typeface="Calibri" pitchFamily="34" charset="0"/>
                        </a:rPr>
                        <a:t>, I </a:t>
                      </a:r>
                      <a:r>
                        <a:rPr lang="es-ES_tradnl" sz="900" b="1" dirty="0" err="1">
                          <a:latin typeface="Calibri" pitchFamily="34" charset="0"/>
                          <a:cs typeface="Calibri" pitchFamily="34" charset="0"/>
                        </a:rPr>
                        <a:t>have</a:t>
                      </a:r>
                      <a:r>
                        <a:rPr lang="es-ES_tradnl" sz="900" b="1" dirty="0">
                          <a:latin typeface="Calibri" pitchFamily="34" charset="0"/>
                          <a:cs typeface="Calibri" pitchFamily="34" charset="0"/>
                        </a:rPr>
                        <a:t> WRITTEN.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7"/>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879493617"/>
              </p:ext>
            </p:extLst>
          </p:nvPr>
        </p:nvGraphicFramePr>
        <p:xfrm>
          <a:off x="3429000" y="576801"/>
          <a:ext cx="3387055" cy="8495248"/>
        </p:xfrm>
        <a:graphic>
          <a:graphicData uri="http://schemas.openxmlformats.org/drawingml/2006/table">
            <a:tbl>
              <a:tblPr>
                <a:tableStyleId>{5C22544A-7EE6-4342-B048-85BDC9FD1C3A}</a:tableStyleId>
              </a:tblPr>
              <a:tblGrid>
                <a:gridCol w="328942">
                  <a:extLst>
                    <a:ext uri="{9D8B030D-6E8A-4147-A177-3AD203B41FA5}">
                      <a16:colId xmlns:a16="http://schemas.microsoft.com/office/drawing/2014/main" val="20000"/>
                    </a:ext>
                  </a:extLst>
                </a:gridCol>
                <a:gridCol w="268400">
                  <a:extLst>
                    <a:ext uri="{9D8B030D-6E8A-4147-A177-3AD203B41FA5}">
                      <a16:colId xmlns:a16="http://schemas.microsoft.com/office/drawing/2014/main" val="20001"/>
                    </a:ext>
                  </a:extLst>
                </a:gridCol>
                <a:gridCol w="568520">
                  <a:extLst>
                    <a:ext uri="{9D8B030D-6E8A-4147-A177-3AD203B41FA5}">
                      <a16:colId xmlns:a16="http://schemas.microsoft.com/office/drawing/2014/main" val="3582693439"/>
                    </a:ext>
                  </a:extLst>
                </a:gridCol>
                <a:gridCol w="437868">
                  <a:extLst>
                    <a:ext uri="{9D8B030D-6E8A-4147-A177-3AD203B41FA5}">
                      <a16:colId xmlns:a16="http://schemas.microsoft.com/office/drawing/2014/main" val="464317543"/>
                    </a:ext>
                  </a:extLst>
                </a:gridCol>
                <a:gridCol w="256744">
                  <a:extLst>
                    <a:ext uri="{9D8B030D-6E8A-4147-A177-3AD203B41FA5}">
                      <a16:colId xmlns:a16="http://schemas.microsoft.com/office/drawing/2014/main" val="1984426527"/>
                    </a:ext>
                  </a:extLst>
                </a:gridCol>
                <a:gridCol w="1526581">
                  <a:extLst>
                    <a:ext uri="{9D8B030D-6E8A-4147-A177-3AD203B41FA5}">
                      <a16:colId xmlns:a16="http://schemas.microsoft.com/office/drawing/2014/main" val="2624340604"/>
                    </a:ext>
                  </a:extLst>
                </a:gridCol>
              </a:tblGrid>
              <a:tr h="245942">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SPEAKING EXAM PREPARATION</a:t>
                      </a:r>
                      <a:endParaRPr lang="en-GB" sz="1000" b="1" baseline="0"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45942">
                <a:tc gridSpan="2">
                  <a:txBody>
                    <a:bodyPr/>
                    <a:lstStyle/>
                    <a:p>
                      <a:pPr algn="ctr"/>
                      <a:r>
                        <a:rPr lang="en-GB" sz="1000" b="1" noProof="0">
                          <a:latin typeface="Calibri" pitchFamily="34" charset="0"/>
                          <a:cs typeface="Calibri" pitchFamily="34" charset="0"/>
                        </a:rPr>
                        <a:t>28-29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245942">
                <a:tc gridSpan="2">
                  <a:txBody>
                    <a:bodyPr/>
                    <a:lstStyle/>
                    <a:p>
                      <a:pPr algn="ctr"/>
                      <a:r>
                        <a:rPr lang="en-GB" sz="1000" b="1" noProof="0">
                          <a:latin typeface="Calibri" pitchFamily="34" charset="0"/>
                          <a:cs typeface="Calibri" pitchFamily="34" charset="0"/>
                        </a:rPr>
                        <a:t>30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Example role plays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245942">
                <a:tc gridSpan="2">
                  <a:txBody>
                    <a:bodyPr/>
                    <a:lstStyle/>
                    <a:p>
                      <a:pPr algn="ctr"/>
                      <a:r>
                        <a:rPr lang="en-GB" sz="1000" b="1" noProof="0">
                          <a:latin typeface="Calibri" pitchFamily="34" charset="0"/>
                          <a:cs typeface="Calibri" pitchFamily="34" charset="0"/>
                        </a:rPr>
                        <a:t>31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245942">
                <a:tc gridSpan="2">
                  <a:txBody>
                    <a:bodyPr/>
                    <a:lstStyle/>
                    <a:p>
                      <a:pPr algn="ctr"/>
                      <a:r>
                        <a:rPr lang="en-GB" sz="1000" b="1" noProof="0">
                          <a:latin typeface="Calibri" pitchFamily="34" charset="0"/>
                          <a:cs typeface="Calibri"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24594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a:latin typeface="Calibri" pitchFamily="34" charset="0"/>
                          <a:cs typeface="Calibri"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noProof="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245942">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a:latin typeface="Calibri" pitchFamily="34" charset="0"/>
                          <a:cs typeface="Calibri" pitchFamily="34" charset="0"/>
                        </a:rPr>
                        <a:t>WRITING EXAM PREPARATION</a:t>
                      </a:r>
                      <a:endParaRPr lang="en-GB" sz="1000" b="1" baseline="0" noProof="0">
                        <a:latin typeface="Calibri" pitchFamily="34" charset="0"/>
                        <a:cs typeface="Calibri"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245942">
                <a:tc>
                  <a:txBody>
                    <a:bodyPr/>
                    <a:lstStyle/>
                    <a:p>
                      <a:pPr algn="ctr"/>
                      <a:r>
                        <a:rPr lang="en-GB" sz="1000" b="1" noProof="0">
                          <a:latin typeface="Calibri" pitchFamily="34" charset="0"/>
                          <a:cs typeface="Calibri"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FQ1:</a:t>
                      </a:r>
                      <a:r>
                        <a:rPr lang="en-GB" sz="1000" baseline="0" noProof="0" dirty="0">
                          <a:latin typeface="Calibri" pitchFamily="34" charset="0"/>
                          <a:cs typeface="Calibri" pitchFamily="34" charset="0"/>
                        </a:rPr>
                        <a:t> Write </a:t>
                      </a:r>
                      <a:r>
                        <a:rPr lang="en-GB" sz="1000" noProof="0" dirty="0">
                          <a:latin typeface="Calibri" pitchFamily="34" charset="0"/>
                          <a:cs typeface="Calibri" pitchFamily="34" charset="0"/>
                        </a:rPr>
                        <a:t>4 sentences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
                  </a:ext>
                </a:extLst>
              </a:tr>
              <a:tr h="245942">
                <a:tc>
                  <a:txBody>
                    <a:bodyPr/>
                    <a:lstStyle/>
                    <a:p>
                      <a:pPr algn="ctr"/>
                      <a:r>
                        <a:rPr lang="en-GB" sz="1000" b="1" noProof="0">
                          <a:latin typeface="Calibri" pitchFamily="34" charset="0"/>
                          <a:cs typeface="Calibri"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FQ2-40 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399656">
                <a:tc>
                  <a:txBody>
                    <a:bodyPr/>
                    <a:lstStyle/>
                    <a:p>
                      <a:pPr algn="ctr"/>
                      <a:r>
                        <a:rPr lang="en-GB" sz="1000" b="1" noProof="0" dirty="0">
                          <a:latin typeface="Calibri" pitchFamily="34" charset="0"/>
                          <a:cs typeface="Calibri" pitchFamily="34"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F&amp;H Q3 Translation into Spanish general advice &amp; VAN strategy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9"/>
                  </a:ext>
                </a:extLst>
              </a:tr>
              <a:tr h="245942">
                <a:tc>
                  <a:txBody>
                    <a:bodyPr/>
                    <a:lstStyle/>
                    <a:p>
                      <a:pPr algn="ctr"/>
                      <a:r>
                        <a:rPr lang="en-GB" sz="1000" b="1" noProof="0" dirty="0">
                          <a:latin typeface="Calibri" pitchFamily="34" charset="0"/>
                          <a:cs typeface="Calibri" pitchFamily="34" charset="0"/>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FQ3-translate into Spanish example &amp;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0"/>
                  </a:ext>
                </a:extLst>
              </a:tr>
              <a:tr h="245942">
                <a:tc>
                  <a:txBody>
                    <a:bodyPr/>
                    <a:lstStyle/>
                    <a:p>
                      <a:pPr algn="ctr"/>
                      <a:r>
                        <a:rPr lang="en-GB" sz="1000" b="1" noProof="0" dirty="0">
                          <a:latin typeface="Calibri" pitchFamily="34" charset="0"/>
                          <a:cs typeface="Calibri"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FQ4</a:t>
                      </a:r>
                      <a:r>
                        <a:rPr lang="en-GB" sz="1000" baseline="0" noProof="0" dirty="0">
                          <a:latin typeface="Calibri" pitchFamily="34" charset="0"/>
                          <a:cs typeface="Calibri" pitchFamily="34" charset="0"/>
                        </a:rPr>
                        <a:t> &amp; HQ1-90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1"/>
                  </a:ext>
                </a:extLst>
              </a:tr>
              <a:tr h="399656">
                <a:tc>
                  <a:txBody>
                    <a:bodyPr/>
                    <a:lstStyle/>
                    <a:p>
                      <a:pPr algn="ctr"/>
                      <a:r>
                        <a:rPr lang="en-GB" sz="1000" b="1" noProof="0" dirty="0">
                          <a:latin typeface="Calibri" pitchFamily="34" charset="0"/>
                          <a:cs typeface="Calibri"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25 word bullet point strategy &amp; </a:t>
                      </a:r>
                    </a:p>
                    <a:p>
                      <a:r>
                        <a:rPr lang="en-GB" sz="1000" b="1" noProof="0" dirty="0">
                          <a:latin typeface="Calibri" pitchFamily="34" charset="0"/>
                          <a:cs typeface="Calibri" pitchFamily="34" charset="0"/>
                        </a:rPr>
                        <a:t>10 Spanish Stars for grade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2"/>
                  </a:ext>
                </a:extLst>
              </a:tr>
              <a:tr h="245942">
                <a:tc>
                  <a:txBody>
                    <a:bodyPr/>
                    <a:lstStyle/>
                    <a:p>
                      <a:pPr algn="ctr"/>
                      <a:r>
                        <a:rPr lang="en-GB" sz="1000" b="1" noProof="0" dirty="0">
                          <a:latin typeface="Calibri" pitchFamily="34" charset="0"/>
                          <a:cs typeface="Calibri"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HQ2 -150 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3"/>
                  </a:ext>
                </a:extLst>
              </a:tr>
              <a:tr h="245942">
                <a:tc>
                  <a:txBody>
                    <a:bodyPr/>
                    <a:lstStyle/>
                    <a:p>
                      <a:pPr algn="ctr"/>
                      <a:r>
                        <a:rPr lang="en-GB" sz="1000" b="1" noProof="0" dirty="0">
                          <a:latin typeface="Calibri" pitchFamily="34" charset="0"/>
                          <a:cs typeface="Calibri" pitchFamily="34" charset="0"/>
                        </a:rPr>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HQ3 Higher-translate</a:t>
                      </a:r>
                      <a:r>
                        <a:rPr lang="en-GB" sz="1000" baseline="0" noProof="0" dirty="0">
                          <a:latin typeface="Calibri" pitchFamily="34" charset="0"/>
                          <a:cs typeface="Calibri" pitchFamily="34" charset="0"/>
                        </a:rPr>
                        <a:t> into Spanish example &amp;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4"/>
                  </a:ext>
                </a:extLst>
              </a:tr>
              <a:tr h="245942">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5"/>
                  </a:ext>
                </a:extLst>
              </a:tr>
              <a:tr h="245942">
                <a:tc gridSpan="2">
                  <a:txBody>
                    <a:bodyPr/>
                    <a:lstStyle/>
                    <a:p>
                      <a:pPr algn="ctr"/>
                      <a:r>
                        <a:rPr lang="en-GB" sz="1000" b="1" noProof="0" dirty="0">
                          <a:latin typeface="Calibri" pitchFamily="34" charset="0"/>
                          <a:cs typeface="Calibri" pitchFamily="34" charset="0"/>
                        </a:rPr>
                        <a:t>42-43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Listening &amp; Reading exam advice</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6"/>
                  </a:ext>
                </a:extLst>
              </a:tr>
              <a:tr h="245942">
                <a:tc gridSpan="2">
                  <a:txBody>
                    <a:bodyPr/>
                    <a:lstStyle/>
                    <a:p>
                      <a:pPr algn="ctr"/>
                      <a:r>
                        <a:rPr lang="en-GB" sz="1000" b="1" noProof="0" dirty="0">
                          <a:latin typeface="Calibri" pitchFamily="34" charset="0"/>
                          <a:cs typeface="Calibri"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Synonyms &amp; vocabulary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7"/>
                  </a:ext>
                </a:extLst>
              </a:tr>
              <a:tr h="399656">
                <a:tc gridSpan="2">
                  <a:txBody>
                    <a:bodyPr/>
                    <a:lstStyle/>
                    <a:p>
                      <a:pPr algn="ctr"/>
                      <a:r>
                        <a:rPr lang="en-GB" sz="1000" b="1" noProof="0" dirty="0">
                          <a:latin typeface="Calibri" pitchFamily="34" charset="0"/>
                          <a:cs typeface="Calibri"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8"/>
                  </a:ext>
                </a:extLst>
              </a:tr>
              <a:tr h="245942">
                <a:tc gridSpan="6">
                  <a:txBody>
                    <a:bodyPr/>
                    <a:lstStyle/>
                    <a:p>
                      <a:pPr algn="ctr"/>
                      <a:r>
                        <a:rPr lang="en-GB" sz="1000" b="1" noProof="0" dirty="0">
                          <a:latin typeface="Calibri" pitchFamily="34" charset="0"/>
                          <a:cs typeface="Calibri" pitchFamily="34" charset="0"/>
                        </a:rPr>
                        <a:t>VOCABULARY LISTS</a:t>
                      </a:r>
                      <a:r>
                        <a:rPr lang="en-GB" sz="1000" b="1" baseline="0" noProof="0" dirty="0">
                          <a:latin typeface="Calibri" pitchFamily="34" charset="0"/>
                          <a:cs typeface="Calibri" pitchFamily="34" charset="0"/>
                        </a:rPr>
                        <a:t> &amp; STRUCTURES IN THEMES</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9"/>
                  </a:ext>
                </a:extLst>
              </a:tr>
              <a:tr h="245942">
                <a:tc gridSpan="2">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noProof="0" dirty="0">
                          <a:latin typeface="Calibri" pitchFamily="34" charset="0"/>
                          <a:cs typeface="Calibri" pitchFamily="34" charset="0"/>
                        </a:rPr>
                        <a:t>46-61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noProof="0" dirty="0">
                          <a:latin typeface="Calibri" pitchFamily="34" charset="0"/>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6741943"/>
                  </a:ext>
                </a:extLst>
              </a:tr>
              <a:tr h="245942">
                <a:tc gridSpan="5">
                  <a:txBody>
                    <a:bodyPr/>
                    <a:lstStyle/>
                    <a:p>
                      <a:pPr>
                        <a:buFont typeface="Arial" pitchFamily="34" charset="0"/>
                        <a:buChar char="•"/>
                      </a:pPr>
                      <a:r>
                        <a:rPr lang="en-GB" sz="1000" noProof="0" dirty="0">
                          <a:latin typeface="Calibri" pitchFamily="34" charset="0"/>
                          <a:cs typeface="Calibri" pitchFamily="34" charset="0"/>
                        </a:rPr>
                        <a:t>Me, my friends &amp; family</a:t>
                      </a:r>
                    </a:p>
                    <a:p>
                      <a:pPr>
                        <a:buFont typeface="Arial" pitchFamily="34" charset="0"/>
                        <a:buChar char="•"/>
                      </a:pPr>
                      <a:r>
                        <a:rPr lang="en-GB" sz="1000" noProof="0" dirty="0">
                          <a:latin typeface="Calibri" pitchFamily="34" charset="0"/>
                          <a:cs typeface="Calibri" pitchFamily="34" charset="0"/>
                        </a:rPr>
                        <a:t>Technology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buFont typeface="Arial" pitchFamily="34" charset="0"/>
                        <a:buChar char="•"/>
                      </a:pPr>
                      <a:r>
                        <a:rPr lang="en-GB" sz="1000" noProof="0" dirty="0">
                          <a:latin typeface="Calibri" pitchFamily="34" charset="0"/>
                          <a:cs typeface="Calibri" pitchFamily="34" charset="0"/>
                        </a:rPr>
                        <a:t>Free time</a:t>
                      </a:r>
                    </a:p>
                    <a:p>
                      <a:pPr>
                        <a:buFont typeface="Arial" pitchFamily="34" charset="0"/>
                        <a:buChar char="•"/>
                      </a:pPr>
                      <a:r>
                        <a:rPr lang="en-GB" sz="1000" noProof="0" dirty="0">
                          <a:latin typeface="Calibri" pitchFamily="34" charset="0"/>
                          <a:cs typeface="Calibri" pitchFamily="34" charset="0"/>
                        </a:rPr>
                        <a:t>Customs/festivals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0734131"/>
                  </a:ext>
                </a:extLst>
              </a:tr>
              <a:tr h="170512">
                <a:tc gridSpan="2">
                  <a:txBody>
                    <a:bodyPr/>
                    <a:lstStyle/>
                    <a:p>
                      <a:pPr>
                        <a:buFont typeface="Arial" pitchFamily="34" charset="0"/>
                        <a:buNone/>
                      </a:pPr>
                      <a:r>
                        <a:rPr lang="en-GB" sz="1000" b="1" noProof="0" dirty="0">
                          <a:latin typeface="Calibri" pitchFamily="34" charset="0"/>
                          <a:cs typeface="Calibri" pitchFamily="34" charset="0"/>
                        </a:rPr>
                        <a:t>52-57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THEME 2: </a:t>
                      </a:r>
                      <a:r>
                        <a:rPr lang="en-GB" sz="1000" b="1" baseline="0" noProof="0" dirty="0">
                          <a:latin typeface="Calibri" pitchFamily="34" charset="0"/>
                          <a:cs typeface="Calibri" pitchFamily="34" charset="0"/>
                        </a:rPr>
                        <a:t> LOCAL, NATIONAL, INTERNATIONAL &amp; GLOBAL AREAS OF INTEREST</a:t>
                      </a:r>
                      <a:endParaRPr lang="en-GB" sz="10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pPr>
                        <a:buFont typeface="Arial" pitchFamily="34" charset="0"/>
                        <a:buChar char="•"/>
                      </a:pPr>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6797636"/>
                  </a:ext>
                </a:extLst>
              </a:tr>
              <a:tr h="182355">
                <a:tc gridSpan="4">
                  <a:txBody>
                    <a:bodyPr/>
                    <a:lstStyle/>
                    <a:p>
                      <a:pPr>
                        <a:buFont typeface="Arial" pitchFamily="34" charset="0"/>
                        <a:buChar char="•"/>
                      </a:pPr>
                      <a:r>
                        <a:rPr lang="en-GB" sz="1000" noProof="0" dirty="0">
                          <a:latin typeface="Calibri" pitchFamily="34" charset="0"/>
                          <a:cs typeface="Calibri" pitchFamily="34" charset="0"/>
                        </a:rPr>
                        <a:t>Home, town, neighbourhood, region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buFont typeface="Arial" pitchFamily="34" charset="0"/>
                        <a:buChar char="•"/>
                      </a:pPr>
                      <a:r>
                        <a:rPr lang="en-GB" sz="1000" noProof="0" dirty="0">
                          <a:latin typeface="Calibri" pitchFamily="34" charset="0"/>
                          <a:cs typeface="Calibri" pitchFamily="34" charset="0"/>
                        </a:rPr>
                        <a:t>Social &amp; global issues</a:t>
                      </a:r>
                    </a:p>
                    <a:p>
                      <a:pPr>
                        <a:buFont typeface="Arial" pitchFamily="34" charset="0"/>
                        <a:buChar char="•"/>
                      </a:pPr>
                      <a:r>
                        <a:rPr lang="en-GB" sz="1000" noProof="0" dirty="0">
                          <a:latin typeface="Calibri" pitchFamily="34" charset="0"/>
                          <a:cs typeface="Calibri" pitchFamily="34" charset="0"/>
                        </a:rPr>
                        <a:t>Travel &amp; tourism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873523127"/>
                  </a:ext>
                </a:extLst>
              </a:tr>
              <a:tr h="120869">
                <a:tc gridSpan="2">
                  <a:txBody>
                    <a:bodyPr/>
                    <a:lstStyle/>
                    <a:p>
                      <a:pPr>
                        <a:buFont typeface="Arial" pitchFamily="34" charset="0"/>
                        <a:buNone/>
                      </a:pPr>
                      <a:r>
                        <a:rPr lang="en-GB" sz="1000" b="1" noProof="0" dirty="0">
                          <a:latin typeface="Calibri" pitchFamily="34" charset="0"/>
                          <a:cs typeface="Calibri" pitchFamily="34" charset="0"/>
                        </a:rPr>
                        <a:t>58-61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THEME 3: </a:t>
                      </a:r>
                      <a:r>
                        <a:rPr lang="en-GB" sz="1000" b="1" baseline="0" noProof="0" dirty="0">
                          <a:latin typeface="Calibri" pitchFamily="34" charset="0"/>
                          <a:cs typeface="Calibri" pitchFamily="34" charset="0"/>
                        </a:rPr>
                        <a:t> CURRENT &amp; FUTURE STUDY &amp; EMPLOYMENT</a:t>
                      </a:r>
                      <a:endParaRPr lang="en-GB" sz="10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94817969"/>
                  </a:ext>
                </a:extLst>
              </a:tr>
              <a:tr h="0">
                <a:tc gridSpan="3">
                  <a:txBody>
                    <a:bodyPr/>
                    <a:lstStyle/>
                    <a:p>
                      <a:pPr>
                        <a:buFont typeface="Arial" pitchFamily="34" charset="0"/>
                        <a:buChar char="•"/>
                      </a:pPr>
                      <a:r>
                        <a:rPr lang="en-GB" sz="1000" noProof="0" dirty="0">
                          <a:latin typeface="Calibri" pitchFamily="34" charset="0"/>
                          <a:cs typeface="Calibri" pitchFamily="34" charset="0"/>
                        </a:rPr>
                        <a:t>My studies</a:t>
                      </a:r>
                    </a:p>
                    <a:p>
                      <a:pPr>
                        <a:buFont typeface="Arial" pitchFamily="34" charset="0"/>
                        <a:buChar char="•"/>
                      </a:pPr>
                      <a:r>
                        <a:rPr lang="en-GB" sz="1000" noProof="0" dirty="0">
                          <a:latin typeface="Calibri" pitchFamily="34" charset="0"/>
                          <a:cs typeface="Calibri" pitchFamily="34" charset="0"/>
                        </a:rPr>
                        <a:t>Life at school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gridSpan="3">
                  <a:txBody>
                    <a:bodyPr/>
                    <a:lstStyle/>
                    <a:p>
                      <a:pPr>
                        <a:buFont typeface="Arial" pitchFamily="34" charset="0"/>
                        <a:buChar char="•"/>
                      </a:pPr>
                      <a:r>
                        <a:rPr lang="en-GB" sz="1000" noProof="0" dirty="0">
                          <a:latin typeface="Calibri" pitchFamily="34" charset="0"/>
                          <a:cs typeface="Calibri" pitchFamily="34" charset="0"/>
                        </a:rPr>
                        <a:t>Education post 16</a:t>
                      </a:r>
                    </a:p>
                    <a:p>
                      <a:pPr>
                        <a:buFont typeface="Arial" pitchFamily="34" charset="0"/>
                        <a:buChar char="•"/>
                      </a:pPr>
                      <a:r>
                        <a:rPr lang="en-GB" sz="1000" noProof="0" dirty="0">
                          <a:latin typeface="Calibri" pitchFamily="34" charset="0"/>
                          <a:cs typeface="Calibri" pitchFamily="34" charset="0"/>
                        </a:rPr>
                        <a:t>Jobs, career choices &amp; ambitions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2934654"/>
                  </a:ext>
                </a:extLst>
              </a:tr>
              <a:tr h="2459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baseline="0" noProof="0" dirty="0">
                          <a:latin typeface="Calibri" pitchFamily="34" charset="0"/>
                          <a:cs typeface="Calibri" pitchFamily="34" charset="0"/>
                        </a:rPr>
                        <a:t>EXAM REVISION CHECKLIST SKILL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6"/>
                  </a:ext>
                </a:extLst>
              </a:tr>
              <a:tr h="2459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baseline="0" noProof="0" dirty="0">
                          <a:latin typeface="Calibri" pitchFamily="34" charset="0"/>
                          <a:cs typeface="Calibri" pitchFamily="34" charset="0"/>
                        </a:rPr>
                        <a:t>Useful websites for learning &amp; revising Spanish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50559610"/>
                  </a:ext>
                </a:extLst>
              </a:tr>
              <a:tr h="2459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baseline="0" noProof="0" dirty="0">
                          <a:latin typeface="Calibri" pitchFamily="34" charset="0"/>
                          <a:cs typeface="Calibri" pitchFamily="34" charset="0"/>
                        </a:rPr>
                        <a:t>GCSE course content, KERBOODLE units,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6414229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054251535"/>
              </p:ext>
            </p:extLst>
          </p:nvPr>
        </p:nvGraphicFramePr>
        <p:xfrm>
          <a:off x="188640" y="611552"/>
          <a:ext cx="3096344" cy="8352938"/>
        </p:xfrm>
        <a:graphic>
          <a:graphicData uri="http://schemas.openxmlformats.org/drawingml/2006/table">
            <a:tbl>
              <a:tblPr>
                <a:tableStyleId>{5C22544A-7EE6-4342-B048-85BDC9FD1C3A}</a:tableStyleId>
              </a:tblPr>
              <a:tblGrid>
                <a:gridCol w="543243">
                  <a:extLst>
                    <a:ext uri="{9D8B030D-6E8A-4147-A177-3AD203B41FA5}">
                      <a16:colId xmlns:a16="http://schemas.microsoft.com/office/drawing/2014/main" val="20000"/>
                    </a:ext>
                  </a:extLst>
                </a:gridCol>
                <a:gridCol w="2553101">
                  <a:extLst>
                    <a:ext uri="{9D8B030D-6E8A-4147-A177-3AD203B41FA5}">
                      <a16:colId xmlns:a16="http://schemas.microsoft.com/office/drawing/2014/main" val="20001"/>
                    </a:ext>
                  </a:extLst>
                </a:gridCol>
              </a:tblGrid>
              <a:tr h="27001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KNOW THE BASICS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1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0011">
                <a:tc>
                  <a:txBody>
                    <a:bodyPr/>
                    <a:lstStyle/>
                    <a:p>
                      <a:pPr algn="ctr"/>
                      <a:r>
                        <a:rPr lang="en-GB" sz="1000" b="1" noProof="0">
                          <a:solidFill>
                            <a:schemeClr val="tx1"/>
                          </a:solidFill>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0011">
                <a:tc>
                  <a:txBody>
                    <a:bodyPr/>
                    <a:lstStyle/>
                    <a:p>
                      <a:pPr algn="ctr"/>
                      <a:r>
                        <a:rPr lang="en-GB" sz="1000" b="1" noProof="0">
                          <a:solidFill>
                            <a:schemeClr val="tx1"/>
                          </a:solidFill>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solidFill>
                            <a:schemeClr val="tx1"/>
                          </a:solidFill>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0011">
                <a:tc>
                  <a:txBody>
                    <a:bodyPr/>
                    <a:lstStyle/>
                    <a:p>
                      <a:pPr algn="ctr"/>
                      <a:r>
                        <a:rPr lang="en-GB" sz="1000" b="1" noProof="0">
                          <a:solidFill>
                            <a:schemeClr val="tx1"/>
                          </a:solidFill>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solidFill>
                            <a:schemeClr val="tx1"/>
                          </a:solidFill>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8767">
                <a:tc>
                  <a:txBody>
                    <a:bodyPr/>
                    <a:lstStyle/>
                    <a:p>
                      <a:pPr algn="ctr"/>
                      <a:r>
                        <a:rPr lang="en-GB" sz="1000" b="1" noProof="0">
                          <a:solidFill>
                            <a:schemeClr val="tx1"/>
                          </a:solidFill>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solidFill>
                            <a:schemeClr val="tx1"/>
                          </a:solidFill>
                          <a:latin typeface="Calibri" pitchFamily="34" charset="0"/>
                          <a:cs typeface="Calibri" pitchFamily="34" charset="0"/>
                        </a:rPr>
                        <a:t>Small but important words - a, the, my, to the, from the, my, your, this, that, whose </a:t>
                      </a:r>
                      <a:r>
                        <a:rPr lang="en-GB" sz="1000" baseline="0" noProof="0" dirty="0" err="1">
                          <a:solidFill>
                            <a:schemeClr val="tx1"/>
                          </a:solidFill>
                          <a:latin typeface="Calibri" pitchFamily="34" charset="0"/>
                          <a:cs typeface="Calibri" pitchFamily="34" charset="0"/>
                        </a:rPr>
                        <a:t>etc</a:t>
                      </a:r>
                      <a:endParaRPr lang="en-GB" sz="100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0011">
                <a:tc>
                  <a:txBody>
                    <a:bodyPr/>
                    <a:lstStyle/>
                    <a:p>
                      <a:pPr algn="ctr"/>
                      <a:r>
                        <a:rPr lang="en-GB" sz="1000" b="1" noProof="0">
                          <a:solidFill>
                            <a:schemeClr val="tx1"/>
                          </a:solidFill>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Grammar terms explained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001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solidFill>
                            <a:schemeClr val="tx1"/>
                          </a:solidFill>
                          <a:latin typeface="Calibri" pitchFamily="34" charset="0"/>
                          <a:cs typeface="Calibri" pitchFamily="34" charset="0"/>
                        </a:rPr>
                        <a:t>VERBS &amp; TENSES EXPLAINED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100" b="1" dirty="0">
                        <a:solidFill>
                          <a:schemeClr val="tx1"/>
                        </a:solidFill>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8767">
                <a:tc>
                  <a:txBody>
                    <a:bodyPr/>
                    <a:lstStyle/>
                    <a:p>
                      <a:pPr algn="ctr"/>
                      <a:r>
                        <a:rPr lang="en-GB" sz="1000" b="1" noProof="0">
                          <a:solidFill>
                            <a:schemeClr val="tx1"/>
                          </a:solidFill>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Regular present tense verbs, irregular first person singular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0011">
                <a:tc>
                  <a:txBody>
                    <a:bodyPr/>
                    <a:lstStyle/>
                    <a:p>
                      <a:pPr algn="ctr"/>
                      <a:r>
                        <a:rPr lang="en-GB" sz="1000" b="1" noProof="0">
                          <a:solidFill>
                            <a:schemeClr val="tx1"/>
                          </a:solidFill>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Radical-changing verbs in the Present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8814">
                <a:tc>
                  <a:txBody>
                    <a:bodyPr/>
                    <a:lstStyle/>
                    <a:p>
                      <a:pPr algn="ctr"/>
                      <a:r>
                        <a:rPr lang="en-GB" sz="1000" b="1" noProof="0">
                          <a:solidFill>
                            <a:schemeClr val="tx1"/>
                          </a:solidFill>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Reflexive verbs in the Present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0011">
                <a:tc>
                  <a:txBody>
                    <a:bodyPr/>
                    <a:lstStyle/>
                    <a:p>
                      <a:pPr algn="ctr"/>
                      <a:r>
                        <a:rPr lang="en-GB" sz="1000" b="1" noProof="0">
                          <a:solidFill>
                            <a:schemeClr val="tx1"/>
                          </a:solidFill>
                          <a:latin typeface="Calibri" pitchFamily="34" charset="0"/>
                          <a:cs typeface="Calibri"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Irregular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0011">
                <a:tc>
                  <a:txBody>
                    <a:bodyPr/>
                    <a:lstStyle/>
                    <a:p>
                      <a:pPr algn="ctr"/>
                      <a:r>
                        <a:rPr lang="en-GB" sz="1000" b="1" noProof="0">
                          <a:solidFill>
                            <a:schemeClr val="tx1"/>
                          </a:solidFill>
                          <a:latin typeface="Calibri" pitchFamily="34" charset="0"/>
                          <a:cs typeface="Calibri"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Present &amp; Imperfect continuous tenses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438767">
                <a:tc>
                  <a:txBody>
                    <a:bodyPr/>
                    <a:lstStyle/>
                    <a:p>
                      <a:pPr algn="ctr"/>
                      <a:r>
                        <a:rPr lang="en-GB" sz="1000" b="1" noProof="0">
                          <a:solidFill>
                            <a:schemeClr val="tx1"/>
                          </a:solidFill>
                          <a:latin typeface="Calibri" pitchFamily="34" charset="0"/>
                          <a:cs typeface="Calibri"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err="1">
                          <a:solidFill>
                            <a:schemeClr val="tx1"/>
                          </a:solidFill>
                          <a:latin typeface="Calibri" pitchFamily="34" charset="0"/>
                          <a:cs typeface="Calibri" pitchFamily="34" charset="0"/>
                        </a:rPr>
                        <a:t>Preterite</a:t>
                      </a:r>
                      <a:r>
                        <a:rPr lang="en-GB" sz="1000" noProof="0" dirty="0">
                          <a:solidFill>
                            <a:schemeClr val="tx1"/>
                          </a:solidFill>
                          <a:latin typeface="Calibri" pitchFamily="34" charset="0"/>
                          <a:cs typeface="Calibri" pitchFamily="34" charset="0"/>
                        </a:rPr>
                        <a:t> tense of regular &amp; radical-changing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70011">
                <a:tc>
                  <a:txBody>
                    <a:bodyPr/>
                    <a:lstStyle/>
                    <a:p>
                      <a:pPr algn="ctr"/>
                      <a:r>
                        <a:rPr lang="en-GB" sz="1000" b="1" noProof="0">
                          <a:solidFill>
                            <a:schemeClr val="tx1"/>
                          </a:solidFill>
                          <a:latin typeface="Calibri" pitchFamily="34" charset="0"/>
                          <a:cs typeface="Calibri"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Irregular </a:t>
                      </a:r>
                      <a:r>
                        <a:rPr lang="en-GB" sz="1000" noProof="0" dirty="0" err="1">
                          <a:solidFill>
                            <a:schemeClr val="tx1"/>
                          </a:solidFill>
                          <a:latin typeface="Calibri" pitchFamily="34" charset="0"/>
                          <a:cs typeface="Calibri" pitchFamily="34" charset="0"/>
                        </a:rPr>
                        <a:t>Preterite</a:t>
                      </a:r>
                      <a:r>
                        <a:rPr lang="en-GB" sz="1000" noProof="0" dirty="0">
                          <a:solidFill>
                            <a:schemeClr val="tx1"/>
                          </a:solidFill>
                          <a:latin typeface="Calibri" pitchFamily="34" charset="0"/>
                          <a:cs typeface="Calibri" pitchFamily="34" charset="0"/>
                        </a:rPr>
                        <a: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28814">
                <a:tc>
                  <a:txBody>
                    <a:bodyPr/>
                    <a:lstStyle/>
                    <a:p>
                      <a:pPr algn="ctr"/>
                      <a:r>
                        <a:rPr lang="en-GB" sz="1000" b="1" noProof="0">
                          <a:solidFill>
                            <a:schemeClr val="tx1"/>
                          </a:solidFill>
                          <a:latin typeface="Calibri" pitchFamily="34" charset="0"/>
                          <a:cs typeface="Calibri" pitchFamily="34"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Imperfect</a:t>
                      </a:r>
                      <a:r>
                        <a:rPr lang="en-GB" sz="1000" baseline="0" noProof="0" dirty="0">
                          <a:solidFill>
                            <a:schemeClr val="tx1"/>
                          </a:solidFill>
                          <a:latin typeface="Calibri" pitchFamily="34" charset="0"/>
                          <a:cs typeface="Calibri" pitchFamily="34" charset="0"/>
                        </a:rPr>
                        <a:t> tense</a:t>
                      </a:r>
                      <a:endParaRPr lang="en-GB" sz="100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70011">
                <a:tc>
                  <a:txBody>
                    <a:bodyPr/>
                    <a:lstStyle/>
                    <a:p>
                      <a:pPr algn="ctr"/>
                      <a:r>
                        <a:rPr lang="en-GB" sz="1000" b="1" noProof="0">
                          <a:solidFill>
                            <a:schemeClr val="tx1"/>
                          </a:solidFill>
                          <a:latin typeface="Calibri" pitchFamily="34" charset="0"/>
                          <a:cs typeface="Calibri"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solidFill>
                            <a:schemeClr val="tx1"/>
                          </a:solidFill>
                          <a:latin typeface="Calibri" pitchFamily="34" charset="0"/>
                          <a:cs typeface="Calibri" pitchFamily="34" charset="0"/>
                        </a:rPr>
                        <a:t>Future</a:t>
                      </a:r>
                      <a:r>
                        <a:rPr lang="en-GB" sz="1000" baseline="0" noProof="0">
                          <a:solidFill>
                            <a:schemeClr val="tx1"/>
                          </a:solidFill>
                          <a:latin typeface="Calibri" pitchFamily="34" charset="0"/>
                          <a:cs typeface="Calibri" pitchFamily="34" charset="0"/>
                        </a:rPr>
                        <a:t> </a:t>
                      </a:r>
                      <a:r>
                        <a:rPr lang="en-GB" sz="1000" noProof="0">
                          <a:solidFill>
                            <a:schemeClr val="tx1"/>
                          </a:solidFill>
                          <a:latin typeface="Calibri" pitchFamily="34" charset="0"/>
                          <a:cs typeface="Calibri" pitchFamily="34" charset="0"/>
                        </a:rPr>
                        <a:t>&amp; Conditional tenses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70011">
                <a:tc>
                  <a:txBody>
                    <a:bodyPr/>
                    <a:lstStyle/>
                    <a:p>
                      <a:pPr algn="ctr"/>
                      <a:r>
                        <a:rPr lang="en-GB" sz="1000" b="1" noProof="0" dirty="0">
                          <a:latin typeface="Calibri" pitchFamily="34" charset="0"/>
                          <a:cs typeface="Calibri"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latin typeface="Calibri" pitchFamily="34" charset="0"/>
                          <a:cs typeface="Calibri" pitchFamily="34" charset="0"/>
                        </a:rPr>
                        <a:t>Perfect &amp; Pluperfect</a:t>
                      </a:r>
                      <a:r>
                        <a:rPr lang="en-GB" sz="1000" baseline="0" noProof="0" dirty="0">
                          <a:latin typeface="Calibri" pitchFamily="34" charset="0"/>
                          <a:cs typeface="Calibri" pitchFamily="34" charset="0"/>
                        </a:rPr>
                        <a:t> tenses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70011">
                <a:tc>
                  <a:txBody>
                    <a:bodyPr/>
                    <a:lstStyle/>
                    <a:p>
                      <a:pPr algn="ctr"/>
                      <a:r>
                        <a:rPr lang="en-GB" sz="1000" b="1" noProof="0" dirty="0">
                          <a:latin typeface="Calibri" pitchFamily="34" charset="0"/>
                          <a:cs typeface="Calibri"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solidFill>
                            <a:schemeClr val="tx1"/>
                          </a:solidFill>
                          <a:latin typeface="Calibri" pitchFamily="34" charset="0"/>
                          <a:cs typeface="Calibri" pitchFamily="34" charset="0"/>
                        </a:rPr>
                        <a:t>Impersonal verbs like </a:t>
                      </a:r>
                      <a:r>
                        <a:rPr lang="en-GB" sz="1000" b="0" noProof="0" dirty="0" err="1">
                          <a:solidFill>
                            <a:schemeClr val="tx1"/>
                          </a:solidFill>
                          <a:latin typeface="Calibri" pitchFamily="34" charset="0"/>
                          <a:cs typeface="Calibri" pitchFamily="34" charset="0"/>
                        </a:rPr>
                        <a:t>gustar</a:t>
                      </a:r>
                      <a:endParaRPr lang="en-GB" sz="1000" b="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70011">
                <a:tc>
                  <a:txBody>
                    <a:bodyPr/>
                    <a:lstStyle/>
                    <a:p>
                      <a:pPr algn="ctr"/>
                      <a:r>
                        <a:rPr lang="en-GB" sz="1000" b="1" noProof="0" dirty="0">
                          <a:latin typeface="Calibri" pitchFamily="34" charset="0"/>
                          <a:cs typeface="Calibri"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baseline="0" noProof="0" dirty="0">
                          <a:solidFill>
                            <a:schemeClr val="tx1"/>
                          </a:solidFill>
                          <a:latin typeface="Calibri" pitchFamily="34" charset="0"/>
                          <a:cs typeface="Calibri" pitchFamily="34" charset="0"/>
                        </a:rPr>
                        <a:t>Table of regular verb endings for all tenses</a:t>
                      </a:r>
                      <a:endParaRPr lang="en-GB" sz="1000" b="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27001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SPEAKING &amp; WRITING  SPANISH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270011">
                <a:tc>
                  <a:txBody>
                    <a:bodyPr/>
                    <a:lstStyle/>
                    <a:p>
                      <a:pPr algn="ctr"/>
                      <a:r>
                        <a:rPr lang="en-GB" sz="1000" b="1" noProof="0" dirty="0">
                          <a:latin typeface="Calibri" pitchFamily="34" charset="0"/>
                          <a:cs typeface="Calibri" pitchFamily="34" charset="0"/>
                        </a:rPr>
                        <a:t>19-20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14 common errors to avoid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438767">
                <a:tc>
                  <a:txBody>
                    <a:bodyPr/>
                    <a:lstStyle/>
                    <a:p>
                      <a:pPr algn="ctr"/>
                      <a:r>
                        <a:rPr lang="en-GB" sz="1000" b="1" noProof="0" dirty="0">
                          <a:latin typeface="Calibri" pitchFamily="34" charset="0"/>
                          <a:cs typeface="Calibri"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Linking words,</a:t>
                      </a:r>
                      <a:r>
                        <a:rPr lang="en-GB" sz="1000" baseline="0" noProof="0" dirty="0">
                          <a:latin typeface="Calibri" pitchFamily="34" charset="0"/>
                          <a:cs typeface="Calibri" pitchFamily="34" charset="0"/>
                        </a:rPr>
                        <a:t> giving structure, intensifiers, time  phrases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70011">
                <a:tc>
                  <a:txBody>
                    <a:bodyPr/>
                    <a:lstStyle/>
                    <a:p>
                      <a:pPr algn="ctr"/>
                      <a:r>
                        <a:rPr lang="en-GB" sz="1000" b="1" noProof="0" dirty="0">
                          <a:latin typeface="Calibri" pitchFamily="34" charset="0"/>
                          <a:cs typeface="Calibri"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latin typeface="Calibri" pitchFamily="34" charset="0"/>
                          <a:cs typeface="Calibri" pitchFamily="34" charset="0"/>
                        </a:rPr>
                        <a:t>Opinions, adjectives, negatives</a:t>
                      </a:r>
                      <a:r>
                        <a:rPr lang="en-GB" sz="1000" b="0" baseline="0" noProof="0" dirty="0">
                          <a:latin typeface="Calibri" pitchFamily="34" charset="0"/>
                          <a:cs typeface="Calibri"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270011">
                <a:tc>
                  <a:txBody>
                    <a:bodyPr/>
                    <a:lstStyle/>
                    <a:p>
                      <a:pPr algn="ctr"/>
                      <a:r>
                        <a:rPr lang="en-GB" sz="1000" b="1" noProof="0" dirty="0">
                          <a:latin typeface="Calibri" pitchFamily="34" charset="0"/>
                          <a:cs typeface="Calibri"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Developing answers: </a:t>
                      </a:r>
                      <a:r>
                        <a:rPr lang="en-GB" sz="1000" b="1" noProof="0" dirty="0">
                          <a:latin typeface="Calibri" pitchFamily="34" charset="0"/>
                          <a:cs typeface="Calibri" pitchFamily="34" charset="0"/>
                        </a:rPr>
                        <a:t>LOVE 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270011">
                <a:tc>
                  <a:txBody>
                    <a:bodyPr/>
                    <a:lstStyle/>
                    <a:p>
                      <a:pPr algn="ctr"/>
                      <a:r>
                        <a:rPr lang="en-GB" sz="1000" b="1" noProof="0" dirty="0">
                          <a:latin typeface="Calibri" pitchFamily="34" charset="0"/>
                          <a:cs typeface="Calibri"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latin typeface="Calibri" pitchFamily="34" charset="0"/>
                          <a:cs typeface="Calibri" pitchFamily="34" charset="0"/>
                        </a:rPr>
                        <a:t>SPANISH STARS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270011">
                <a:tc>
                  <a:txBody>
                    <a:bodyPr/>
                    <a:lstStyle/>
                    <a:p>
                      <a:pPr algn="ctr"/>
                      <a:r>
                        <a:rPr lang="en-GB" sz="1000" b="1" noProof="0" dirty="0">
                          <a:latin typeface="Calibri" pitchFamily="34" charset="0"/>
                          <a:cs typeface="Calibri"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10 essential  must learn verbs in 3 tenses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70011">
                <a:tc>
                  <a:txBody>
                    <a:bodyPr/>
                    <a:lstStyle/>
                    <a:p>
                      <a:pPr algn="ctr"/>
                      <a:r>
                        <a:rPr lang="en-GB" sz="1000" b="1" noProof="0" dirty="0">
                          <a:latin typeface="Calibri" pitchFamily="34" charset="0"/>
                          <a:cs typeface="Calibri"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latin typeface="Calibri" pitchFamily="34" charset="0"/>
                          <a:cs typeface="Calibri" pitchFamily="34" charset="0"/>
                        </a:rPr>
                        <a:t>Infinitive</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structures &amp;</a:t>
                      </a:r>
                      <a:r>
                        <a:rPr lang="en-GB" sz="1000" baseline="0" noProof="0" dirty="0">
                          <a:latin typeface="Calibri" pitchFamily="34" charset="0"/>
                          <a:cs typeface="Calibri" pitchFamily="34" charset="0"/>
                        </a:rPr>
                        <a:t> future </a:t>
                      </a:r>
                      <a:r>
                        <a:rPr lang="en-GB" sz="1000" noProof="0" dirty="0">
                          <a:latin typeface="Calibri" pitchFamily="34" charset="0"/>
                          <a:cs typeface="Calibri" pitchFamily="34" charset="0"/>
                        </a:rPr>
                        <a:t>expressions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6"/>
                  </a:ext>
                </a:extLst>
              </a:tr>
              <a:tr h="270011">
                <a:tc>
                  <a:txBody>
                    <a:bodyPr/>
                    <a:lstStyle/>
                    <a:p>
                      <a:pPr algn="ctr"/>
                      <a:r>
                        <a:rPr lang="en-GB" sz="1000" b="1" noProof="0" dirty="0">
                          <a:latin typeface="Calibri" pitchFamily="34" charset="0"/>
                          <a:cs typeface="Calibri"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The subjunctive mood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7"/>
                  </a:ext>
                </a:extLst>
              </a:tr>
            </a:tbl>
          </a:graphicData>
        </a:graphic>
      </p:graphicFrame>
      <p:pic>
        <p:nvPicPr>
          <p:cNvPr id="5"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6080761" y="774438"/>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e ideas about paw print clip art on dog paw"/>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6163597" y="1494991"/>
            <a:ext cx="255063" cy="5284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6152767" y="1278497"/>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6152768" y="1782551"/>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Image result for heart emoji black"/>
          <p:cNvPicPr>
            <a:picLocks noChangeAspect="1" noChangeArrowheads="1"/>
          </p:cNvPicPr>
          <p:nvPr/>
        </p:nvPicPr>
        <p:blipFill>
          <a:blip r:embed="rId5" cstate="print"/>
          <a:srcRect/>
          <a:stretch>
            <a:fillRect/>
          </a:stretch>
        </p:blipFill>
        <p:spPr bwMode="auto">
          <a:xfrm>
            <a:off x="2492896" y="7524328"/>
            <a:ext cx="540568" cy="540568"/>
          </a:xfrm>
          <a:prstGeom prst="rect">
            <a:avLst/>
          </a:prstGeom>
          <a:noFill/>
        </p:spPr>
      </p:pic>
      <p:pic>
        <p:nvPicPr>
          <p:cNvPr id="15" name="Picture 4" descr="EÊ¼elyaaÃ­gÃ­Ã­:Five Pointed Star Solid.svg"/>
          <p:cNvPicPr>
            <a:picLocks noChangeAspect="1" noChangeArrowheads="1"/>
          </p:cNvPicPr>
          <p:nvPr/>
        </p:nvPicPr>
        <p:blipFill>
          <a:blip r:embed="rId6" cstate="print"/>
          <a:srcRect/>
          <a:stretch>
            <a:fillRect/>
          </a:stretch>
        </p:blipFill>
        <p:spPr bwMode="auto">
          <a:xfrm>
            <a:off x="1988840" y="7884368"/>
            <a:ext cx="305667" cy="288032"/>
          </a:xfrm>
          <a:prstGeom prst="rect">
            <a:avLst/>
          </a:prstGeom>
          <a:noFill/>
        </p:spPr>
      </p:pic>
      <p:sp>
        <p:nvSpPr>
          <p:cNvPr id="14" name="Rectangle 13"/>
          <p:cNvSpPr/>
          <p:nvPr/>
        </p:nvSpPr>
        <p:spPr>
          <a:xfrm>
            <a:off x="188640" y="0"/>
            <a:ext cx="6480720" cy="584775"/>
          </a:xfrm>
          <a:prstGeom prst="rect">
            <a:avLst/>
          </a:prstGeom>
        </p:spPr>
        <p:txBody>
          <a:bodyPr wrap="square">
            <a:spAutoFit/>
          </a:bodyPr>
          <a:lstStyle/>
          <a:p>
            <a:pPr algn="ctr"/>
            <a:r>
              <a:rPr lang="en-GB" b="1" dirty="0">
                <a:latin typeface="Calibri" pitchFamily="34" charset="0"/>
                <a:cs typeface="Calibri" pitchFamily="34" charset="0"/>
              </a:rPr>
              <a:t>SPANISH GCSE STUDENT HANDBOOK</a:t>
            </a:r>
          </a:p>
          <a:p>
            <a:r>
              <a:rPr lang="en-GB" sz="1400" b="1" dirty="0">
                <a:latin typeface="Calibri" pitchFamily="34" charset="0"/>
                <a:cs typeface="Calibri" pitchFamily="34" charset="0"/>
              </a:rPr>
              <a:t>NOMBRE__________________________  APELLIDO __________________________ </a:t>
            </a:r>
          </a:p>
        </p:txBody>
      </p:sp>
      <p:pic>
        <p:nvPicPr>
          <p:cNvPr id="17" name="Picture 4" descr="EÊ¼elyaaÃ­gÃ­Ã­:Five Pointed Star Solid.svg"/>
          <p:cNvPicPr>
            <a:picLocks noChangeAspect="1" noChangeArrowheads="1"/>
          </p:cNvPicPr>
          <p:nvPr/>
        </p:nvPicPr>
        <p:blipFill>
          <a:blip r:embed="rId6" cstate="print"/>
          <a:srcRect/>
          <a:stretch>
            <a:fillRect/>
          </a:stretch>
        </p:blipFill>
        <p:spPr bwMode="auto">
          <a:xfrm>
            <a:off x="1628800" y="7884368"/>
            <a:ext cx="305667" cy="288032"/>
          </a:xfrm>
          <a:prstGeom prst="rect">
            <a:avLst/>
          </a:prstGeom>
          <a:noFill/>
        </p:spPr>
      </p:pic>
      <p:pic>
        <p:nvPicPr>
          <p:cNvPr id="18" name="Picture 4" descr="EÊ¼elyaaÃ­gÃ­Ã­:Five Pointed Star Solid.svg"/>
          <p:cNvPicPr>
            <a:picLocks noChangeAspect="1" noChangeArrowheads="1"/>
          </p:cNvPicPr>
          <p:nvPr/>
        </p:nvPicPr>
        <p:blipFill>
          <a:blip r:embed="rId6" cstate="print"/>
          <a:srcRect/>
          <a:stretch>
            <a:fillRect/>
          </a:stretch>
        </p:blipFill>
        <p:spPr bwMode="auto">
          <a:xfrm>
            <a:off x="2348880" y="7884368"/>
            <a:ext cx="305667" cy="288032"/>
          </a:xfrm>
          <a:prstGeom prst="rect">
            <a:avLst/>
          </a:prstGeom>
          <a:noFill/>
        </p:spPr>
      </p:pic>
      <p:pic>
        <p:nvPicPr>
          <p:cNvPr id="19" name="Picture 4" descr="EÊ¼elyaaÃ­gÃ­Ã­:Five Pointed Star Solid.svg"/>
          <p:cNvPicPr>
            <a:picLocks noChangeAspect="1" noChangeArrowheads="1"/>
          </p:cNvPicPr>
          <p:nvPr/>
        </p:nvPicPr>
        <p:blipFill>
          <a:blip r:embed="rId6" cstate="print"/>
          <a:srcRect/>
          <a:stretch>
            <a:fillRect/>
          </a:stretch>
        </p:blipFill>
        <p:spPr bwMode="auto">
          <a:xfrm>
            <a:off x="5589240" y="3779912"/>
            <a:ext cx="305667" cy="288032"/>
          </a:xfrm>
          <a:prstGeom prst="rect">
            <a:avLst/>
          </a:prstGeom>
          <a:noFill/>
        </p:spPr>
      </p:pic>
      <p:pic>
        <p:nvPicPr>
          <p:cNvPr id="20" name="Picture 4" descr="EÊ¼elyaaÃ­gÃ­Ã­:Five Pointed Star Solid.svg"/>
          <p:cNvPicPr>
            <a:picLocks noChangeAspect="1" noChangeArrowheads="1"/>
          </p:cNvPicPr>
          <p:nvPr/>
        </p:nvPicPr>
        <p:blipFill>
          <a:blip r:embed="rId6" cstate="print"/>
          <a:srcRect/>
          <a:stretch>
            <a:fillRect/>
          </a:stretch>
        </p:blipFill>
        <p:spPr bwMode="auto">
          <a:xfrm>
            <a:off x="6000216" y="3779912"/>
            <a:ext cx="305667" cy="288032"/>
          </a:xfrm>
          <a:prstGeom prst="rect">
            <a:avLst/>
          </a:prstGeom>
          <a:noFill/>
        </p:spPr>
      </p:pic>
      <p:pic>
        <p:nvPicPr>
          <p:cNvPr id="21" name="Picture 4" descr="EÊ¼elyaaÃ­gÃ­Ã­:Five Pointed Star Solid.svg"/>
          <p:cNvPicPr>
            <a:picLocks noChangeAspect="1" noChangeArrowheads="1"/>
          </p:cNvPicPr>
          <p:nvPr/>
        </p:nvPicPr>
        <p:blipFill>
          <a:blip r:embed="rId6" cstate="print"/>
          <a:srcRect/>
          <a:stretch>
            <a:fillRect/>
          </a:stretch>
        </p:blipFill>
        <p:spPr bwMode="auto">
          <a:xfrm>
            <a:off x="6408136" y="3759853"/>
            <a:ext cx="305667" cy="288032"/>
          </a:xfrm>
          <a:prstGeom prst="rect">
            <a:avLst/>
          </a:prstGeom>
          <a:noFill/>
        </p:spPr>
      </p:pic>
    </p:spTree>
    <p:extLst>
      <p:ext uri="{BB962C8B-B14F-4D97-AF65-F5344CB8AC3E}">
        <p14:creationId xmlns:p14="http://schemas.microsoft.com/office/powerpoint/2010/main" val="122928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6"/>
            <a:ext cx="6742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401523184"/>
              </p:ext>
            </p:extLst>
          </p:nvPr>
        </p:nvGraphicFramePr>
        <p:xfrm>
          <a:off x="188640" y="323531"/>
          <a:ext cx="6480720" cy="8570972"/>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sábado</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los martes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cs typeface="Calibri" pitchFamily="34" charset="0"/>
                        </a:rPr>
                        <a:t>por</a:t>
                      </a:r>
                      <a:r>
                        <a:rPr lang="en-GB" sz="1500" dirty="0">
                          <a:effectLst/>
                          <a:latin typeface="Calibri" pitchFamily="34" charset="0"/>
                          <a:cs typeface="Calibri" pitchFamily="34" charset="0"/>
                        </a:rPr>
                        <a:t> la </a:t>
                      </a:r>
                      <a:r>
                        <a:rPr lang="en-GB" sz="1500" dirty="0" err="1">
                          <a:effectLst/>
                          <a:latin typeface="Calibri" pitchFamily="34" charset="0"/>
                          <a:cs typeface="Calibri" pitchFamily="34" charset="0"/>
                        </a:rPr>
                        <a:t>mañana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cs typeface="Calibri" pitchFamily="34" charset="0"/>
                        </a:rPr>
                        <a:t>por</a:t>
                      </a:r>
                      <a:r>
                        <a:rPr lang="en-GB" sz="1500" dirty="0">
                          <a:effectLst/>
                          <a:latin typeface="Calibri" pitchFamily="34" charset="0"/>
                          <a:cs typeface="Calibri" pitchFamily="34" charset="0"/>
                        </a:rPr>
                        <a:t> la </a:t>
                      </a:r>
                      <a:r>
                        <a:rPr lang="en-GB" sz="1500" dirty="0" err="1">
                          <a:effectLst/>
                          <a:latin typeface="Calibri" pitchFamily="34" charset="0"/>
                          <a:cs typeface="Calibri" pitchFamily="34" charset="0"/>
                        </a:rPr>
                        <a:t>tarde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a:effectLst/>
                          <a:latin typeface="Calibri" pitchFamily="34" charset="0"/>
                          <a:cs typeface="Calibri" pitchFamily="34" charset="0"/>
                        </a:rPr>
                        <a:t>a las 5 de la </a:t>
                      </a:r>
                      <a:r>
                        <a:rPr lang="fr-FR" sz="1500" dirty="0" err="1">
                          <a:effectLst/>
                          <a:latin typeface="Calibri" pitchFamily="34" charset="0"/>
                          <a:cs typeface="Calibri" pitchFamily="34" charset="0"/>
                        </a:rPr>
                        <a:t>mañana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a:effectLst/>
                          <a:latin typeface="Calibri" pitchFamily="34" charset="0"/>
                          <a:cs typeface="Calibri" pitchFamily="34" charset="0"/>
                        </a:rPr>
                        <a:t>a las 8 de la tarde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28600">
                <a:tc gridSpan="3">
                  <a:txBody>
                    <a:bodyPr/>
                    <a:lstStyle/>
                    <a:p>
                      <a:pPr lvl="0" eaLnBrk="0" hangingPunct="0"/>
                      <a:r>
                        <a:rPr lang="en-GB" sz="1500" b="1" dirty="0">
                          <a:latin typeface="Calibri" pitchFamily="34" charset="0"/>
                          <a:ea typeface="SimSun"/>
                          <a:cs typeface="Calibri" pitchFamily="34" charset="0"/>
                        </a:rPr>
                        <a:t>3.  In Spanish the adjective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perro</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marrón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2860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Spanish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62891">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small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perro</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pequeñ</a:t>
                      </a:r>
                      <a:r>
                        <a:rPr lang="en-GB" sz="1500" b="1" dirty="0" err="1">
                          <a:effectLst/>
                          <a:latin typeface="Calibri" pitchFamily="34" charset="0"/>
                          <a:cs typeface="Calibri" pitchFamily="34" charset="0"/>
                        </a:rPr>
                        <a:t>o</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the small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la casa </a:t>
                      </a:r>
                      <a:r>
                        <a:rPr lang="en-GB" sz="1500" dirty="0" err="1">
                          <a:effectLst/>
                          <a:latin typeface="Calibri" pitchFamily="34" charset="0"/>
                          <a:cs typeface="Calibri" pitchFamily="34" charset="0"/>
                        </a:rPr>
                        <a:t>pequeñ</a:t>
                      </a:r>
                      <a:r>
                        <a:rPr lang="en-GB" sz="1500" b="1" dirty="0" err="1">
                          <a:effectLst/>
                          <a:latin typeface="Calibri" pitchFamily="34" charset="0"/>
                          <a:cs typeface="Calibri" pitchFamily="34" charset="0"/>
                        </a:rPr>
                        <a:t>a</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62891">
                <a:tc gridSpan="2">
                  <a:txBody>
                    <a:bodyPr/>
                    <a:lstStyle/>
                    <a:p>
                      <a:pPr>
                        <a:lnSpc>
                          <a:spcPct val="115000"/>
                        </a:lnSpc>
                        <a:spcAft>
                          <a:spcPts val="0"/>
                        </a:spcAft>
                      </a:pPr>
                      <a:r>
                        <a:rPr lang="en-GB" sz="1500" dirty="0">
                          <a:effectLst/>
                          <a:latin typeface="Calibri" pitchFamily="34" charset="0"/>
                          <a:ea typeface="SimSun"/>
                          <a:cs typeface="Calibri" pitchFamily="34" charset="0"/>
                        </a:rPr>
                        <a:t>the small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SimSun"/>
                          <a:cs typeface="Calibri" pitchFamily="34" charset="0"/>
                        </a:rPr>
                        <a:t>los </a:t>
                      </a:r>
                      <a:r>
                        <a:rPr lang="en-GB" sz="1500" dirty="0" err="1">
                          <a:effectLst/>
                          <a:latin typeface="Calibri" pitchFamily="34" charset="0"/>
                          <a:ea typeface="SimSun"/>
                          <a:cs typeface="Calibri" pitchFamily="34" charset="0"/>
                        </a:rPr>
                        <a:t>perros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pequeñ</a:t>
                      </a:r>
                      <a:r>
                        <a:rPr lang="en-GB" sz="1500" b="1" dirty="0" err="1">
                          <a:effectLst/>
                          <a:latin typeface="Calibri" pitchFamily="34" charset="0"/>
                          <a:ea typeface="SimSun"/>
                          <a:cs typeface="Calibri" pitchFamily="34" charset="0"/>
                        </a:rPr>
                        <a:t>os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62891">
                <a:tc gridSpan="2">
                  <a:txBody>
                    <a:bodyPr/>
                    <a:lstStyle/>
                    <a:p>
                      <a:pPr>
                        <a:lnSpc>
                          <a:spcPct val="115000"/>
                        </a:lnSpc>
                        <a:spcAft>
                          <a:spcPts val="0"/>
                        </a:spcAft>
                      </a:pPr>
                      <a:r>
                        <a:rPr lang="en-GB" sz="1500" dirty="0">
                          <a:effectLst/>
                          <a:latin typeface="Calibri" pitchFamily="34" charset="0"/>
                          <a:ea typeface="SimSun"/>
                          <a:cs typeface="Calibri" pitchFamily="34" charset="0"/>
                        </a:rPr>
                        <a:t>the small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ea typeface="SimSun"/>
                          <a:cs typeface="Calibri" pitchFamily="34" charset="0"/>
                        </a:rPr>
                        <a:t>las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casas</a:t>
                      </a:r>
                      <a:r>
                        <a:rPr lang="en-GB" sz="1500" baseline="0" dirty="0">
                          <a:effectLst/>
                          <a:latin typeface="Calibri" pitchFamily="34" charset="0"/>
                          <a:ea typeface="SimSun"/>
                          <a:cs typeface="Calibri" pitchFamily="34" charset="0"/>
                        </a:rPr>
                        <a:t> </a:t>
                      </a:r>
                      <a:r>
                        <a:rPr lang="en-GB" sz="1500" baseline="0" dirty="0" err="1">
                          <a:effectLst/>
                          <a:latin typeface="Calibri" pitchFamily="34" charset="0"/>
                          <a:ea typeface="SimSun"/>
                          <a:cs typeface="Calibri" pitchFamily="34" charset="0"/>
                        </a:rPr>
                        <a:t>pequeñ</a:t>
                      </a:r>
                      <a:r>
                        <a:rPr lang="en-GB" sz="1500" b="1" baseline="0" dirty="0" err="1">
                          <a:effectLst/>
                          <a:latin typeface="Calibri" pitchFamily="34" charset="0"/>
                          <a:ea typeface="SimSun"/>
                          <a:cs typeface="Calibri" pitchFamily="34" charset="0"/>
                        </a:rPr>
                        <a:t>as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TENER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SER (I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dirty="0" err="1">
                          <a:effectLst/>
                          <a:latin typeface="Calibri" pitchFamily="34" charset="0"/>
                          <a:cs typeface="Calibri" pitchFamily="34" charset="0"/>
                        </a:rPr>
                        <a:t>Tengo</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años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cs typeface="Calibri" pitchFamily="34" charset="0"/>
                        </a:rPr>
                        <a:t>Mi</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madre</a:t>
                      </a:r>
                      <a:r>
                        <a:rPr lang="en-GB" sz="1500" dirty="0">
                          <a:effectLst/>
                          <a:latin typeface="Calibri" pitchFamily="34" charset="0"/>
                          <a:cs typeface="Calibri" pitchFamily="34" charset="0"/>
                        </a:rPr>
                        <a:t> </a:t>
                      </a:r>
                      <a:r>
                        <a:rPr lang="en-GB" sz="1500" b="1" dirty="0" err="1">
                          <a:effectLst/>
                          <a:latin typeface="Calibri" pitchFamily="34" charset="0"/>
                          <a:cs typeface="Calibri" pitchFamily="34" charset="0"/>
                        </a:rPr>
                        <a:t>tiene</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años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457200">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a:effectLst/>
                          <a:latin typeface="Calibri" pitchFamily="34" charset="0"/>
                          <a:cs typeface="Calibri" pitchFamily="34" charset="0"/>
                        </a:rPr>
                        <a:t>Me </a:t>
                      </a:r>
                      <a:r>
                        <a:rPr lang="en-GB" sz="1500" b="0" dirty="0" err="1">
                          <a:effectLst/>
                          <a:latin typeface="Calibri" pitchFamily="34" charset="0"/>
                          <a:cs typeface="Calibri" pitchFamily="34" charset="0"/>
                        </a:rPr>
                        <a:t>gustan</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las</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comedias</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porque</a:t>
                      </a:r>
                      <a:r>
                        <a:rPr lang="en-GB" sz="1500" b="0" dirty="0">
                          <a:effectLst/>
                          <a:latin typeface="Calibri" pitchFamily="34" charset="0"/>
                          <a:cs typeface="Calibri" pitchFamily="34" charset="0"/>
                        </a:rPr>
                        <a:t> </a:t>
                      </a:r>
                      <a:r>
                        <a:rPr lang="en-GB" sz="1500" b="1" dirty="0">
                          <a:effectLst/>
                          <a:latin typeface="Calibri" pitchFamily="34" charset="0"/>
                          <a:cs typeface="Calibri" pitchFamily="34" charset="0"/>
                        </a:rPr>
                        <a:t>son </a:t>
                      </a:r>
                      <a:r>
                        <a:rPr lang="en-GB" sz="1500" b="0" dirty="0" err="1">
                          <a:effectLst/>
                          <a:latin typeface="Calibri" pitchFamily="34" charset="0"/>
                          <a:cs typeface="Calibri" pitchFamily="34" charset="0"/>
                        </a:rPr>
                        <a:t>graciosas</a:t>
                      </a:r>
                      <a:r>
                        <a:rPr lang="en-GB" sz="1500" b="1"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40208">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52578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Me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gusta</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me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gusta</a:t>
                      </a:r>
                      <a:r>
                        <a:rPr kumimoji="0" lang="en-GB" sz="1500" b="1" i="0" u="none" strike="noStrike" cap="none" normalizeH="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voy</a:t>
                      </a:r>
                      <a:r>
                        <a:rPr kumimoji="0" lang="en-GB" sz="1500" b="1" i="0" u="none" strike="noStrike" cap="none" normalizeH="0" dirty="0">
                          <a:ln>
                            <a:noFill/>
                          </a:ln>
                          <a:solidFill>
                            <a:schemeClr val="tx1"/>
                          </a:solidFill>
                          <a:effectLst/>
                          <a:latin typeface="Calibri" pitchFamily="34" charset="0"/>
                          <a:ea typeface="SimSun"/>
                          <a:cs typeface="Calibri" pitchFamily="34" charset="0"/>
                        </a:rPr>
                        <a:t> =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28600">
                <a:tc>
                  <a:txBody>
                    <a:bodyPr/>
                    <a:lstStyle/>
                    <a:p>
                      <a:pPr>
                        <a:lnSpc>
                          <a:spcPct val="100000"/>
                        </a:lnSpc>
                        <a:spcAft>
                          <a:spcPts val="0"/>
                        </a:spcAft>
                      </a:pPr>
                      <a:r>
                        <a:rPr lang="en-GB" sz="1500" b="0" dirty="0">
                          <a:effectLst/>
                          <a:latin typeface="Calibri" pitchFamily="34" charset="0"/>
                          <a:cs typeface="Calibri" pitchFamily="34" charset="0"/>
                        </a:rPr>
                        <a:t>Me </a:t>
                      </a:r>
                      <a:r>
                        <a:rPr lang="en-GB" sz="1500" b="0" dirty="0" err="1">
                          <a:effectLst/>
                          <a:latin typeface="Calibri" pitchFamily="34" charset="0"/>
                          <a:cs typeface="Calibri" pitchFamily="34" charset="0"/>
                        </a:rPr>
                        <a:t>gusta</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ir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al cine.</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28600">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4000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“un </a:t>
                      </a:r>
                      <a:r>
                        <a:rPr kumimoji="0" lang="en-GB" sz="1500" b="1" i="0" u="none" strike="noStrike" cap="none" normalizeH="0" baseline="0" dirty="0" err="1">
                          <a:ln>
                            <a:noFill/>
                          </a:ln>
                          <a:solidFill>
                            <a:schemeClr val="tx1"/>
                          </a:solidFill>
                          <a:effectLst/>
                          <a:latin typeface="Calibri" pitchFamily="34" charset="0"/>
                          <a:ea typeface="SimSun"/>
                          <a:cs typeface="Calibri" pitchFamily="34" charset="0"/>
                        </a:rPr>
                        <a:t>otro</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to mean another. </a:t>
                      </a:r>
                      <a:r>
                        <a:rPr kumimoji="0" lang="en-GB" sz="1500" b="1" i="0" u="none" strike="noStrike" cap="none" normalizeH="0" baseline="0" dirty="0" err="1">
                          <a:ln>
                            <a:noFill/>
                          </a:ln>
                          <a:solidFill>
                            <a:schemeClr val="tx1"/>
                          </a:solidFill>
                          <a:effectLst/>
                          <a:latin typeface="Calibri" pitchFamily="34" charset="0"/>
                          <a:ea typeface="SimSun"/>
                          <a:cs typeface="Calibri" pitchFamily="34" charset="0"/>
                        </a:rPr>
                        <a:t>Otro</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is one word, another is one word!</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9"/>
                  </a:ext>
                </a:extLst>
              </a:tr>
              <a:tr h="262891">
                <a:tc>
                  <a:txBody>
                    <a:bodyPr/>
                    <a:lstStyle/>
                    <a:p>
                      <a:pPr>
                        <a:lnSpc>
                          <a:spcPct val="115000"/>
                        </a:lnSpc>
                        <a:spcAft>
                          <a:spcPts val="0"/>
                        </a:spcAft>
                      </a:pPr>
                      <a:r>
                        <a:rPr lang="en-GB" sz="1500" dirty="0">
                          <a:effectLst/>
                          <a:latin typeface="Calibri" pitchFamily="34" charset="0"/>
                          <a:ea typeface="+mn-ea"/>
                          <a:cs typeface="Calibri" pitchFamily="34" charset="0"/>
                        </a:rPr>
                        <a:t>I want another book.</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b="0" dirty="0" err="1">
                          <a:effectLst/>
                          <a:latin typeface="Calibri" pitchFamily="34" charset="0"/>
                          <a:cs typeface="Calibri" pitchFamily="34" charset="0"/>
                        </a:rPr>
                        <a:t>Quiero</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otro</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libro</a:t>
                      </a:r>
                      <a:r>
                        <a:rPr lang="en-GB" sz="1500" b="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30"/>
                  </a:ext>
                </a:extLst>
              </a:tr>
              <a:tr h="140208">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1"/>
                  </a:ext>
                </a:extLst>
              </a:tr>
              <a:tr h="457200">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Spanish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‘el’,</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los’</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or </a:t>
                      </a:r>
                      <a:r>
                        <a:rPr kumimoji="0" lang="en-GB" sz="1500" b="1" i="0" u="none" strike="noStrike" cap="none" normalizeH="0" dirty="0">
                          <a:ln>
                            <a:noFill/>
                          </a:ln>
                          <a:solidFill>
                            <a:schemeClr val="tx1"/>
                          </a:solidFill>
                          <a:effectLst/>
                          <a:latin typeface="Calibri" pitchFamily="34" charset="0"/>
                          <a:ea typeface="SimSun"/>
                          <a:cs typeface="Calibri" pitchFamily="34" charset="0"/>
                        </a:rPr>
                        <a:t>‘</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las’</a:t>
                      </a:r>
                      <a:r>
                        <a:rPr kumimoji="0" lang="en-GB" sz="1500" b="1" i="0" u="none" strike="noStrike" cap="none" normalizeH="0" dirty="0">
                          <a:ln>
                            <a:noFill/>
                          </a:ln>
                          <a:solidFill>
                            <a:schemeClr val="tx1"/>
                          </a:solidFill>
                          <a:effectLst/>
                          <a:latin typeface="Calibri" pitchFamily="34" charset="0"/>
                          <a:ea typeface="SimSun"/>
                          <a:cs typeface="Calibri" pitchFamily="34" charset="0"/>
                        </a:rPr>
                        <a:t>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62891">
                <a:tc>
                  <a:txBody>
                    <a:bodyPr/>
                    <a:lstStyle/>
                    <a:p>
                      <a:pPr>
                        <a:lnSpc>
                          <a:spcPct val="115000"/>
                        </a:lnSpc>
                        <a:spcAft>
                          <a:spcPts val="0"/>
                        </a:spcAft>
                      </a:pPr>
                      <a:r>
                        <a:rPr lang="en-GB" sz="1500" dirty="0">
                          <a:effectLst/>
                          <a:latin typeface="Calibri" pitchFamily="34" charset="0"/>
                          <a:ea typeface="SimSun"/>
                          <a:cs typeface="Calibri" pitchFamily="34" charset="0"/>
                        </a:rPr>
                        <a:t>I put</a:t>
                      </a:r>
                      <a:r>
                        <a:rPr lang="en-GB" sz="1500" baseline="0" dirty="0">
                          <a:effectLst/>
                          <a:latin typeface="Calibri" pitchFamily="34" charset="0"/>
                          <a:ea typeface="SimSun"/>
                          <a:cs typeface="Calibri" pitchFamily="34" charset="0"/>
                        </a:rPr>
                        <a:t> on my jumper.</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Me </a:t>
                      </a:r>
                      <a:r>
                        <a:rPr lang="en-GB" sz="1500" dirty="0" err="1">
                          <a:effectLst/>
                          <a:latin typeface="Calibri" pitchFamily="34" charset="0"/>
                          <a:ea typeface="SimSun"/>
                          <a:cs typeface="Calibri" pitchFamily="34" charset="0"/>
                        </a:rPr>
                        <a:t>pongo</a:t>
                      </a:r>
                      <a:r>
                        <a:rPr lang="en-GB" sz="1500" dirty="0">
                          <a:effectLst/>
                          <a:latin typeface="Calibri" pitchFamily="34" charset="0"/>
                          <a:ea typeface="SimSun"/>
                          <a:cs typeface="Calibri" pitchFamily="34" charset="0"/>
                        </a:rPr>
                        <a:t> el jersey.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extLst>
      <p:ext uri="{BB962C8B-B14F-4D97-AF65-F5344CB8AC3E}">
        <p14:creationId xmlns:p14="http://schemas.microsoft.com/office/powerpoint/2010/main" val="3492890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85139374"/>
              </p:ext>
            </p:extLst>
          </p:nvPr>
        </p:nvGraphicFramePr>
        <p:xfrm>
          <a:off x="116632" y="179512"/>
          <a:ext cx="6480720" cy="8852930"/>
        </p:xfrm>
        <a:graphic>
          <a:graphicData uri="http://schemas.openxmlformats.org/drawingml/2006/table">
            <a:tbl>
              <a:tblPr firstRow="1" firstCol="1" bandRow="1">
                <a:tableStyleId>{5940675A-B579-460E-94D1-54222C63F5DA}</a:tableStyleId>
              </a:tblPr>
              <a:tblGrid>
                <a:gridCol w="720080">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144016">
                  <a:extLst>
                    <a:ext uri="{9D8B030D-6E8A-4147-A177-3AD203B41FA5}">
                      <a16:colId xmlns:a16="http://schemas.microsoft.com/office/drawing/2014/main" val="20006"/>
                    </a:ext>
                  </a:extLst>
                </a:gridCol>
                <a:gridCol w="144016">
                  <a:extLst>
                    <a:ext uri="{9D8B030D-6E8A-4147-A177-3AD203B41FA5}">
                      <a16:colId xmlns:a16="http://schemas.microsoft.com/office/drawing/2014/main" val="20007"/>
                    </a:ext>
                  </a:extLst>
                </a:gridCol>
                <a:gridCol w="144016">
                  <a:extLst>
                    <a:ext uri="{9D8B030D-6E8A-4147-A177-3AD203B41FA5}">
                      <a16:colId xmlns:a16="http://schemas.microsoft.com/office/drawing/2014/main" val="20008"/>
                    </a:ext>
                  </a:extLst>
                </a:gridCol>
                <a:gridCol w="504056">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144016">
                  <a:extLst>
                    <a:ext uri="{9D8B030D-6E8A-4147-A177-3AD203B41FA5}">
                      <a16:colId xmlns:a16="http://schemas.microsoft.com/office/drawing/2014/main" val="20011"/>
                    </a:ext>
                  </a:extLst>
                </a:gridCol>
                <a:gridCol w="1368152">
                  <a:extLst>
                    <a:ext uri="{9D8B030D-6E8A-4147-A177-3AD203B41FA5}">
                      <a16:colId xmlns:a16="http://schemas.microsoft.com/office/drawing/2014/main" val="20012"/>
                    </a:ext>
                  </a:extLst>
                </a:gridCol>
              </a:tblGrid>
              <a:tr h="685800">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10.  You have to know the genders of nouns.  Lots can be correctly guessed.  i.e. words</a:t>
                      </a:r>
                      <a:r>
                        <a:rPr kumimoji="0" lang="en-GB" sz="1500" b="1" i="0" u="none" strike="noStrike" cap="none" normalizeH="0" dirty="0">
                          <a:ln>
                            <a:noFill/>
                          </a:ln>
                          <a:solidFill>
                            <a:schemeClr val="tx1"/>
                          </a:solidFill>
                          <a:effectLst/>
                          <a:latin typeface="Calibri" pitchFamily="34" charset="0"/>
                          <a:ea typeface="SimSun"/>
                          <a:cs typeface="Calibri" pitchFamily="34" charset="0"/>
                        </a:rPr>
                        <a:t> ending in ‘o’ are usually masculine, words ending in ‘a’ are usually feminine.  BUT these are the key exceptions to watch out for:</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262891">
                <a:tc gridSpan="3">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día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day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problema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problem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1"/>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programa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programme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sistema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system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2"/>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poema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poem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el idioma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s-ES_tradnl" sz="1500" dirty="0" err="1">
                          <a:latin typeface="Calibri" pitchFamily="34" charset="0"/>
                          <a:cs typeface="Calibri" pitchFamily="34" charset="0"/>
                        </a:rPr>
                        <a:t>language</a:t>
                      </a:r>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3"/>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tema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topic/theme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el clima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s-ES_tradnl" sz="1500" dirty="0" err="1">
                          <a:latin typeface="Calibri" pitchFamily="34" charset="0"/>
                          <a:cs typeface="Calibri" pitchFamily="34" charset="0"/>
                        </a:rPr>
                        <a:t>climate</a:t>
                      </a:r>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4"/>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mapa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map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el planeta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s-ES_tradnl" sz="1500" dirty="0" err="1">
                          <a:latin typeface="Calibri" pitchFamily="34" charset="0"/>
                          <a:cs typeface="Calibri" pitchFamily="34" charset="0"/>
                        </a:rPr>
                        <a:t>planet</a:t>
                      </a:r>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5"/>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sofá</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sofa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6"/>
                  </a:ext>
                </a:extLst>
              </a:tr>
              <a:tr h="262891">
                <a:tc gridSpan="13">
                  <a:txBody>
                    <a:bodyPr/>
                    <a:lstStyle/>
                    <a:p>
                      <a:pPr>
                        <a:lnSpc>
                          <a:spcPct val="115000"/>
                        </a:lnSpc>
                        <a:spcAft>
                          <a:spcPts val="0"/>
                        </a:spcAft>
                      </a:pPr>
                      <a:r>
                        <a:rPr kumimoji="0" lang="en-GB" sz="1500" b="0" i="0" u="none" strike="noStrike" cap="none" normalizeH="0" baseline="0">
                          <a:ln>
                            <a:noFill/>
                          </a:ln>
                          <a:solidFill>
                            <a:schemeClr val="tx1"/>
                          </a:solidFill>
                          <a:effectLst/>
                          <a:latin typeface="Calibri" pitchFamily="34" charset="0"/>
                          <a:ea typeface="SimSun"/>
                          <a:cs typeface="Calibri" pitchFamily="34" charset="0"/>
                        </a:rPr>
                        <a:t>And </a:t>
                      </a:r>
                      <a:r>
                        <a:rPr kumimoji="0" lang="en-GB" sz="1500" b="0" i="0" u="none" strike="noStrike" cap="none" normalizeH="0" baseline="0" dirty="0">
                          <a:ln>
                            <a:noFill/>
                          </a:ln>
                          <a:solidFill>
                            <a:schemeClr val="tx1"/>
                          </a:solidFill>
                          <a:effectLst/>
                          <a:latin typeface="Calibri" pitchFamily="34" charset="0"/>
                          <a:ea typeface="SimSun"/>
                          <a:cs typeface="Calibri" pitchFamily="34" charset="0"/>
                        </a:rPr>
                        <a:t>don’t forget these 4 unusual feminine nouns: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7"/>
                  </a:ext>
                </a:extLst>
              </a:tr>
              <a:tr h="262891">
                <a:tc>
                  <a:txBody>
                    <a:bodyPr/>
                    <a:lstStyle/>
                    <a:p>
                      <a:pPr algn="ctr">
                        <a:lnSpc>
                          <a:spcPct val="115000"/>
                        </a:lnSpc>
                        <a:spcAft>
                          <a:spcPts val="0"/>
                        </a:spcAft>
                      </a:pPr>
                      <a:r>
                        <a:rPr lang="en-GB" sz="1500" dirty="0">
                          <a:effectLst/>
                          <a:latin typeface="Calibri" pitchFamily="34" charset="0"/>
                          <a:ea typeface="SimSun"/>
                          <a:cs typeface="Calibri" pitchFamily="34" charset="0"/>
                        </a:rPr>
                        <a:t>la radio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500" dirty="0">
                          <a:effectLst/>
                          <a:latin typeface="Calibri" pitchFamily="34" charset="0"/>
                          <a:ea typeface="SimSun"/>
                          <a:cs typeface="Calibri" pitchFamily="34" charset="0"/>
                        </a:rPr>
                        <a:t>radio</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15000"/>
                        </a:lnSpc>
                        <a:spcAft>
                          <a:spcPts val="0"/>
                        </a:spcAft>
                      </a:pPr>
                      <a:r>
                        <a:rPr lang="en-GB" sz="1500" dirty="0">
                          <a:effectLst/>
                          <a:latin typeface="Calibri" pitchFamily="34" charset="0"/>
                          <a:ea typeface="SimSun"/>
                          <a:cs typeface="Calibri" pitchFamily="34" charset="0"/>
                        </a:rPr>
                        <a:t>la </a:t>
                      </a:r>
                      <a:r>
                        <a:rPr lang="en-GB" sz="1500" dirty="0" err="1">
                          <a:effectLst/>
                          <a:latin typeface="Calibri" pitchFamily="34" charset="0"/>
                          <a:ea typeface="SimSun"/>
                          <a:cs typeface="Calibri" pitchFamily="34" charset="0"/>
                        </a:rPr>
                        <a:t>mano</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500">
                          <a:effectLst/>
                          <a:latin typeface="Calibri" pitchFamily="34" charset="0"/>
                          <a:ea typeface="SimSun"/>
                          <a:cs typeface="Calibri" pitchFamily="34" charset="0"/>
                        </a:rPr>
                        <a:t>hand</a:t>
                      </a: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s-ES_tradnl" sz="1500" dirty="0">
                          <a:latin typeface="Calibri" pitchFamily="34" charset="0"/>
                          <a:cs typeface="Calibri" pitchFamily="34" charset="0"/>
                        </a:rPr>
                        <a:t>la foto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s-ES_tradnl" sz="1500" dirty="0" err="1">
                          <a:latin typeface="Calibri" pitchFamily="34" charset="0"/>
                          <a:cs typeface="Calibri" pitchFamily="34" charset="0"/>
                        </a:rPr>
                        <a:t>photo</a:t>
                      </a:r>
                      <a:endParaRPr lang="es-ES_tradnl" sz="1500" dirty="0">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gridSpan="2">
                  <a:txBody>
                    <a:bodyPr/>
                    <a:lstStyle/>
                    <a:p>
                      <a:pPr algn="ctr"/>
                      <a:r>
                        <a:rPr lang="es-ES_tradnl" sz="1500" dirty="0">
                          <a:latin typeface="Calibri" pitchFamily="34" charset="0"/>
                          <a:cs typeface="Calibri" pitchFamily="34" charset="0"/>
                        </a:rPr>
                        <a:t>la moto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500" dirty="0">
                        <a:latin typeface="Calibri" pitchFamily="34" charset="0"/>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_tradnl" sz="1500" dirty="0" err="1"/>
                        <a:t>motorbike</a:t>
                      </a:r>
                      <a:endParaRPr lang="es-ES_tradnl" sz="1500" dirty="0"/>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89560">
                <a:tc gridSpan="5">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8">
                  <a:txBody>
                    <a:bodyPr/>
                    <a:lstStyle/>
                    <a:p>
                      <a:endParaRPr lang="es-ES_tradnl" sz="1900" dirty="0"/>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788671">
                <a:tc gridSpan="1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11.  GUSTAR – means ‘to please’ not ‘to like’ so to use it to express liking you have to say ‘something pleases me’ or ‘something pleases her/him’ or, for plural things, ‘they please me’</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228600">
                <a:tc gridSpan="9">
                  <a:txBody>
                    <a:bodyPr/>
                    <a:lstStyle/>
                    <a:p>
                      <a:pPr>
                        <a:lnSpc>
                          <a:spcPct val="100000"/>
                        </a:lnSpc>
                        <a:spcAft>
                          <a:spcPts val="0"/>
                        </a:spcAft>
                      </a:pPr>
                      <a:r>
                        <a:rPr lang="en-GB" sz="1500" dirty="0">
                          <a:effectLst/>
                          <a:latin typeface="Calibri" pitchFamily="34" charset="0"/>
                          <a:cs typeface="Calibri" pitchFamily="34" charset="0"/>
                        </a:rPr>
                        <a:t>I like chocolate</a:t>
                      </a:r>
                      <a:r>
                        <a:rPr lang="en-GB" sz="1500" baseline="0" dirty="0">
                          <a:effectLst/>
                          <a:latin typeface="Calibri" pitchFamily="34" charset="0"/>
                          <a:cs typeface="Calibri" pitchFamily="34" charset="0"/>
                        </a:rPr>
                        <a:t> (chocolate </a:t>
                      </a:r>
                      <a:r>
                        <a:rPr lang="en-GB" sz="1500" baseline="0" dirty="0">
                          <a:effectLst/>
                          <a:latin typeface="Calibri" pitchFamily="34" charset="0"/>
                          <a:ea typeface="SimSun"/>
                          <a:cs typeface="Calibri" pitchFamily="34" charset="0"/>
                        </a:rPr>
                        <a:t>[it]</a:t>
                      </a:r>
                      <a:r>
                        <a:rPr lang="en-GB" sz="1500" baseline="0" dirty="0">
                          <a:effectLst/>
                          <a:latin typeface="Calibri" pitchFamily="34" charset="0"/>
                          <a:cs typeface="Calibri" pitchFamily="34" charset="0"/>
                        </a:rPr>
                        <a:t> pleases me)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cs typeface="Calibri" pitchFamily="34" charset="0"/>
                        </a:rPr>
                        <a:t>Me </a:t>
                      </a:r>
                      <a:r>
                        <a:rPr lang="en-GB" sz="1500" dirty="0" err="1">
                          <a:effectLst/>
                          <a:latin typeface="Calibri" pitchFamily="34" charset="0"/>
                          <a:cs typeface="Calibri" pitchFamily="34" charset="0"/>
                        </a:rPr>
                        <a:t>gusta</a:t>
                      </a:r>
                      <a:r>
                        <a:rPr lang="en-GB" sz="1500" dirty="0">
                          <a:effectLst/>
                          <a:latin typeface="Calibri" pitchFamily="34" charset="0"/>
                          <a:cs typeface="Calibri" pitchFamily="34" charset="0"/>
                        </a:rPr>
                        <a:t> el chocolate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1"/>
                  </a:ext>
                </a:extLst>
              </a:tr>
              <a:tr h="457200">
                <a:tc gridSpan="9">
                  <a:txBody>
                    <a:bodyPr/>
                    <a:lstStyle/>
                    <a:p>
                      <a:pPr>
                        <a:lnSpc>
                          <a:spcPct val="100000"/>
                        </a:lnSpc>
                        <a:spcAft>
                          <a:spcPts val="0"/>
                        </a:spcAft>
                      </a:pPr>
                      <a:r>
                        <a:rPr lang="en-GB" sz="1500" dirty="0">
                          <a:effectLst/>
                          <a:latin typeface="Calibri" pitchFamily="34" charset="0"/>
                          <a:cs typeface="Calibri" pitchFamily="34" charset="0"/>
                        </a:rPr>
                        <a:t>I like horror films </a:t>
                      </a:r>
                      <a:r>
                        <a:rPr lang="en-GB" sz="1500" baseline="0" dirty="0">
                          <a:effectLst/>
                          <a:latin typeface="Calibri" pitchFamily="34" charset="0"/>
                          <a:cs typeface="Calibri" pitchFamily="34" charset="0"/>
                        </a:rPr>
                        <a:t> </a:t>
                      </a:r>
                    </a:p>
                    <a:p>
                      <a:pPr>
                        <a:lnSpc>
                          <a:spcPct val="100000"/>
                        </a:lnSpc>
                        <a:spcAft>
                          <a:spcPts val="0"/>
                        </a:spcAft>
                      </a:pPr>
                      <a:r>
                        <a:rPr lang="en-GB" sz="1500" dirty="0">
                          <a:effectLst/>
                          <a:latin typeface="Calibri" pitchFamily="34" charset="0"/>
                          <a:cs typeface="Calibri" pitchFamily="34" charset="0"/>
                        </a:rPr>
                        <a:t>(Horror films </a:t>
                      </a:r>
                      <a:r>
                        <a:rPr lang="en-GB" sz="1500" baseline="0" dirty="0">
                          <a:effectLst/>
                          <a:latin typeface="Calibri" pitchFamily="34" charset="0"/>
                          <a:ea typeface="SimSun"/>
                          <a:cs typeface="Calibri" pitchFamily="34" charset="0"/>
                        </a:rPr>
                        <a:t>[they] </a:t>
                      </a:r>
                      <a:r>
                        <a:rPr lang="en-GB" sz="1500" dirty="0">
                          <a:effectLst/>
                          <a:latin typeface="Calibri" pitchFamily="34" charset="0"/>
                          <a:cs typeface="Calibri" pitchFamily="34" charset="0"/>
                        </a:rPr>
                        <a:t>please me)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cs typeface="Calibri" pitchFamily="34" charset="0"/>
                        </a:rPr>
                        <a:t>Me </a:t>
                      </a:r>
                      <a:r>
                        <a:rPr lang="en-GB" sz="1500" dirty="0" err="1">
                          <a:effectLst/>
                          <a:latin typeface="Calibri" pitchFamily="34" charset="0"/>
                          <a:cs typeface="Calibri" pitchFamily="34" charset="0"/>
                        </a:rPr>
                        <a:t>gusta</a:t>
                      </a:r>
                      <a:r>
                        <a:rPr lang="en-GB" sz="1500" b="1" dirty="0" err="1">
                          <a:effectLst/>
                          <a:latin typeface="Calibri" pitchFamily="34" charset="0"/>
                          <a:cs typeface="Calibri" pitchFamily="34" charset="0"/>
                        </a:rPr>
                        <a:t>n</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las</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películas</a:t>
                      </a:r>
                      <a:r>
                        <a:rPr lang="en-GB" sz="1500" dirty="0">
                          <a:effectLst/>
                          <a:latin typeface="Calibri" pitchFamily="34" charset="0"/>
                          <a:cs typeface="Calibri" pitchFamily="34" charset="0"/>
                        </a:rPr>
                        <a:t> de terror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2"/>
                  </a:ext>
                </a:extLst>
              </a:tr>
              <a:tr h="228600">
                <a:tc gridSpan="9">
                  <a:txBody>
                    <a:bodyPr/>
                    <a:lstStyle/>
                    <a:p>
                      <a:pPr>
                        <a:lnSpc>
                          <a:spcPct val="100000"/>
                        </a:lnSpc>
                        <a:spcAft>
                          <a:spcPts val="0"/>
                        </a:spcAft>
                      </a:pPr>
                      <a:r>
                        <a:rPr lang="en-GB" sz="1500" dirty="0">
                          <a:effectLst/>
                          <a:latin typeface="Calibri" pitchFamily="34" charset="0"/>
                          <a:cs typeface="Calibri" pitchFamily="34" charset="0"/>
                        </a:rPr>
                        <a:t>She likes chocolate (</a:t>
                      </a:r>
                      <a:r>
                        <a:rPr lang="en-GB" sz="1500" baseline="0" dirty="0">
                          <a:effectLst/>
                          <a:latin typeface="Calibri" pitchFamily="34" charset="0"/>
                          <a:cs typeface="Calibri" pitchFamily="34" charset="0"/>
                        </a:rPr>
                        <a:t>chocolate </a:t>
                      </a:r>
                      <a:r>
                        <a:rPr lang="en-GB" sz="1500" baseline="0" dirty="0">
                          <a:effectLst/>
                          <a:latin typeface="Calibri" pitchFamily="34" charset="0"/>
                          <a:ea typeface="SimSun"/>
                          <a:cs typeface="Calibri" pitchFamily="34" charset="0"/>
                        </a:rPr>
                        <a:t>[it]</a:t>
                      </a:r>
                      <a:r>
                        <a:rPr lang="en-GB" sz="1500" baseline="0" dirty="0">
                          <a:effectLst/>
                          <a:latin typeface="Calibri" pitchFamily="34" charset="0"/>
                          <a:cs typeface="Calibri" pitchFamily="34" charset="0"/>
                        </a:rPr>
                        <a:t> pleases </a:t>
                      </a:r>
                      <a:r>
                        <a:rPr lang="en-GB" sz="1500" dirty="0">
                          <a:effectLst/>
                          <a:latin typeface="Calibri" pitchFamily="34" charset="0"/>
                          <a:cs typeface="Calibri" pitchFamily="34" charset="0"/>
                        </a:rPr>
                        <a:t>her)</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ea typeface="SimSun"/>
                          <a:cs typeface="Calibri" pitchFamily="34" charset="0"/>
                        </a:rPr>
                        <a:t>(A </a:t>
                      </a:r>
                      <a:r>
                        <a:rPr lang="en-GB" sz="1500" dirty="0" err="1">
                          <a:effectLst/>
                          <a:latin typeface="Calibri" pitchFamily="34" charset="0"/>
                          <a:ea typeface="SimSun"/>
                          <a:cs typeface="Calibri" pitchFamily="34" charset="0"/>
                        </a:rPr>
                        <a:t>ella</a:t>
                      </a:r>
                      <a:r>
                        <a:rPr lang="en-GB" sz="1500" dirty="0">
                          <a:effectLst/>
                          <a:latin typeface="Calibri" pitchFamily="34" charset="0"/>
                          <a:ea typeface="SimSun"/>
                          <a:cs typeface="Calibri" pitchFamily="34" charset="0"/>
                        </a:rPr>
                        <a:t>) le </a:t>
                      </a:r>
                      <a:r>
                        <a:rPr lang="en-GB" sz="1500" dirty="0" err="1">
                          <a:effectLst/>
                          <a:latin typeface="Calibri" pitchFamily="34" charset="0"/>
                          <a:ea typeface="SimSun"/>
                          <a:cs typeface="Calibri" pitchFamily="34" charset="0"/>
                        </a:rPr>
                        <a:t>gusta</a:t>
                      </a:r>
                      <a:r>
                        <a:rPr lang="en-GB" sz="1500" dirty="0">
                          <a:effectLst/>
                          <a:latin typeface="Calibri" pitchFamily="34" charset="0"/>
                          <a:ea typeface="SimSun"/>
                          <a:cs typeface="Calibri" pitchFamily="34" charset="0"/>
                        </a:rPr>
                        <a:t> el chocolate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3"/>
                  </a:ext>
                </a:extLst>
              </a:tr>
              <a:tr h="457200">
                <a:tc gridSpan="9">
                  <a:txBody>
                    <a:bodyPr/>
                    <a:lstStyle/>
                    <a:p>
                      <a:pPr>
                        <a:lnSpc>
                          <a:spcPct val="100000"/>
                        </a:lnSpc>
                        <a:spcAft>
                          <a:spcPts val="0"/>
                        </a:spcAft>
                      </a:pPr>
                      <a:r>
                        <a:rPr lang="en-GB" sz="1500" dirty="0">
                          <a:effectLst/>
                          <a:latin typeface="Calibri" pitchFamily="34" charset="0"/>
                          <a:cs typeface="Calibri" pitchFamily="34" charset="0"/>
                        </a:rPr>
                        <a:t>My dad likes horror</a:t>
                      </a:r>
                      <a:r>
                        <a:rPr lang="en-GB" sz="1500" baseline="0" dirty="0">
                          <a:effectLst/>
                          <a:latin typeface="Calibri" pitchFamily="34" charset="0"/>
                          <a:cs typeface="Calibri" pitchFamily="34" charset="0"/>
                        </a:rPr>
                        <a:t> films </a:t>
                      </a:r>
                    </a:p>
                    <a:p>
                      <a:pPr>
                        <a:lnSpc>
                          <a:spcPct val="100000"/>
                        </a:lnSpc>
                        <a:spcAft>
                          <a:spcPts val="0"/>
                        </a:spcAft>
                      </a:pPr>
                      <a:r>
                        <a:rPr lang="en-GB" sz="1500" baseline="0" dirty="0">
                          <a:effectLst/>
                          <a:latin typeface="Calibri" pitchFamily="34" charset="0"/>
                          <a:ea typeface="SimSun"/>
                          <a:cs typeface="Calibri" pitchFamily="34" charset="0"/>
                        </a:rPr>
                        <a:t>(Horror films [they] please my dad)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ea typeface="SimSun"/>
                          <a:cs typeface="Calibri" pitchFamily="34" charset="0"/>
                        </a:rPr>
                        <a:t>A mi padre le </a:t>
                      </a:r>
                      <a:r>
                        <a:rPr lang="en-GB" sz="1500" dirty="0" err="1">
                          <a:effectLst/>
                          <a:latin typeface="Calibri" pitchFamily="34" charset="0"/>
                          <a:ea typeface="SimSun"/>
                          <a:cs typeface="Calibri" pitchFamily="34" charset="0"/>
                        </a:rPr>
                        <a:t>gusta</a:t>
                      </a:r>
                      <a:r>
                        <a:rPr lang="en-GB" sz="1500" b="1" dirty="0" err="1">
                          <a:effectLst/>
                          <a:latin typeface="Calibri" pitchFamily="34" charset="0"/>
                          <a:ea typeface="SimSun"/>
                          <a:cs typeface="Calibri" pitchFamily="34" charset="0"/>
                        </a:rPr>
                        <a:t>n</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las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películas</a:t>
                      </a:r>
                      <a:r>
                        <a:rPr lang="en-GB" sz="1500" dirty="0">
                          <a:effectLst/>
                          <a:latin typeface="Calibri" pitchFamily="34" charset="0"/>
                          <a:ea typeface="SimSun"/>
                          <a:cs typeface="Calibri" pitchFamily="34" charset="0"/>
                        </a:rPr>
                        <a:t> de terror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dirty="0"/>
                    </a:p>
                  </a:txBody>
                  <a:tcPr/>
                </a:tc>
                <a:tc hMerge="1">
                  <a:txBody>
                    <a:bodyPr/>
                    <a:lstStyle/>
                    <a:p>
                      <a:endParaRPr lang="es-ES_tradnl"/>
                    </a:p>
                  </a:txBody>
                  <a:tcPr/>
                </a:tc>
                <a:extLst>
                  <a:ext uri="{0D108BD9-81ED-4DB2-BD59-A6C34878D82A}">
                    <a16:rowId xmlns:a16="http://schemas.microsoft.com/office/drawing/2014/main" val="10014"/>
                  </a:ext>
                </a:extLst>
              </a:tr>
              <a:tr h="140208">
                <a:tc gridSpan="9">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5"/>
                  </a:ext>
                </a:extLst>
              </a:tr>
              <a:tr h="1143000">
                <a:tc gridSpan="13">
                  <a:txBody>
                    <a:bodyPr/>
                    <a:lstStyle/>
                    <a:p>
                      <a:pPr lvl="0" eaLnBrk="0" hangingPunct="0"/>
                      <a:r>
                        <a:rPr lang="en-GB" sz="1500" b="1" dirty="0">
                          <a:latin typeface="Calibri" pitchFamily="34" charset="0"/>
                          <a:ea typeface="SimSun"/>
                          <a:cs typeface="Calibri" pitchFamily="34" charset="0"/>
                        </a:rPr>
                        <a:t>12.  Once you get GUSTAR right, there is the temptation to add ‘me’ to lots of other verbs that don’t need it:</a:t>
                      </a:r>
                      <a:br>
                        <a:rPr lang="en-GB" sz="1500" b="1" dirty="0">
                          <a:latin typeface="Calibri" pitchFamily="34" charset="0"/>
                          <a:ea typeface="SimSun"/>
                          <a:cs typeface="Calibri" pitchFamily="34" charset="0"/>
                        </a:rPr>
                      </a:br>
                      <a:r>
                        <a:rPr lang="en-GB" sz="1500" b="1" dirty="0">
                          <a:latin typeface="Calibri" pitchFamily="34" charset="0"/>
                          <a:ea typeface="SimSun"/>
                          <a:cs typeface="Calibri" pitchFamily="34" charset="0"/>
                        </a:rPr>
                        <a:t>e.g. me </a:t>
                      </a:r>
                      <a:r>
                        <a:rPr lang="en-GB" sz="1500" b="1" dirty="0" err="1">
                          <a:latin typeface="Calibri" pitchFamily="34" charset="0"/>
                          <a:ea typeface="SimSun"/>
                          <a:cs typeface="Calibri" pitchFamily="34" charset="0"/>
                        </a:rPr>
                        <a:t>prefiero</a:t>
                      </a:r>
                      <a:r>
                        <a:rPr lang="en-GB" sz="1500" b="1" dirty="0">
                          <a:latin typeface="Calibri" pitchFamily="34" charset="0"/>
                          <a:ea typeface="SimSun"/>
                          <a:cs typeface="Calibri" pitchFamily="34" charset="0"/>
                        </a:rPr>
                        <a:t> = I prefer me/myself OR me </a:t>
                      </a:r>
                      <a:r>
                        <a:rPr lang="en-GB" sz="1500" b="1" dirty="0" err="1">
                          <a:latin typeface="Calibri" pitchFamily="34" charset="0"/>
                          <a:ea typeface="SimSun"/>
                          <a:cs typeface="Calibri" pitchFamily="34" charset="0"/>
                        </a:rPr>
                        <a:t>odio</a:t>
                      </a:r>
                      <a:r>
                        <a:rPr lang="en-GB" sz="1500" b="1" dirty="0">
                          <a:latin typeface="Calibri" pitchFamily="34" charset="0"/>
                          <a:ea typeface="SimSun"/>
                          <a:cs typeface="Calibri" pitchFamily="34" charset="0"/>
                        </a:rPr>
                        <a:t> = I hate me/myself.  They don’t need ‘me’ in front. The “o” at the end tells us that I am doing the action</a:t>
                      </a:r>
                      <a:br>
                        <a:rPr lang="en-GB" sz="1500" b="1" dirty="0">
                          <a:latin typeface="Calibri" pitchFamily="34" charset="0"/>
                          <a:ea typeface="SimSun"/>
                          <a:cs typeface="Calibri" pitchFamily="34" charset="0"/>
                        </a:rPr>
                      </a:br>
                      <a:r>
                        <a:rPr lang="en-GB" sz="1500" b="1" dirty="0">
                          <a:latin typeface="Calibri" pitchFamily="34" charset="0"/>
                          <a:ea typeface="SimSun"/>
                          <a:cs typeface="Calibri" pitchFamily="34" charset="0"/>
                        </a:rPr>
                        <a:t>REMEMBER: GUSTAR is different!</a:t>
                      </a:r>
                      <a:endParaRPr lang="en-GB" sz="1500" b="1" dirty="0">
                        <a:latin typeface="Calibri" pitchFamily="34" charset="0"/>
                        <a:cs typeface="Calibri"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6"/>
                  </a:ext>
                </a:extLst>
              </a:tr>
              <a:tr h="262891">
                <a:tc gridSpan="9">
                  <a:txBody>
                    <a:bodyPr/>
                    <a:lstStyle/>
                    <a:p>
                      <a:pPr>
                        <a:lnSpc>
                          <a:spcPct val="115000"/>
                        </a:lnSpc>
                        <a:spcAft>
                          <a:spcPts val="0"/>
                        </a:spcAft>
                      </a:pPr>
                      <a:r>
                        <a:rPr lang="en-GB" sz="1500" dirty="0">
                          <a:effectLst/>
                          <a:latin typeface="Calibri" pitchFamily="34" charset="0"/>
                          <a:ea typeface="SimSun"/>
                          <a:cs typeface="Calibri" pitchFamily="34" charset="0"/>
                        </a:rPr>
                        <a:t>I prefer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Prefiero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7"/>
                  </a:ext>
                </a:extLst>
              </a:tr>
              <a:tr h="262891">
                <a:tc gridSpan="9">
                  <a:txBody>
                    <a:bodyPr/>
                    <a:lstStyle/>
                    <a:p>
                      <a:pPr>
                        <a:lnSpc>
                          <a:spcPct val="115000"/>
                        </a:lnSpc>
                        <a:spcAft>
                          <a:spcPts val="0"/>
                        </a:spcAft>
                      </a:pPr>
                      <a:r>
                        <a:rPr lang="en-GB" sz="1500" dirty="0">
                          <a:effectLst/>
                          <a:latin typeface="Calibri" pitchFamily="34" charset="0"/>
                          <a:ea typeface="SimSun"/>
                          <a:cs typeface="Calibri" pitchFamily="34" charset="0"/>
                        </a:rPr>
                        <a:t>I hate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Odio/ detesto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8"/>
                  </a:ext>
                </a:extLst>
              </a:tr>
              <a:tr h="121920">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9"/>
                  </a:ext>
                </a:extLst>
              </a:tr>
              <a:tr h="228600">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13.  Using ‘un/</a:t>
                      </a:r>
                      <a:r>
                        <a:rPr kumimoji="0" lang="en-GB" sz="1500" b="1" i="0" u="none" strike="noStrike" cap="none" normalizeH="0" baseline="0" dirty="0" err="1">
                          <a:ln>
                            <a:noFill/>
                          </a:ln>
                          <a:solidFill>
                            <a:schemeClr val="tx1"/>
                          </a:solidFill>
                          <a:effectLst/>
                          <a:latin typeface="Calibri" pitchFamily="34" charset="0"/>
                          <a:ea typeface="SimSun"/>
                          <a:cs typeface="Calibri" pitchFamily="34" charset="0"/>
                        </a:rPr>
                        <a:t>una</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0"/>
                  </a:ext>
                </a:extLst>
              </a:tr>
              <a:tr h="262891">
                <a:tc gridSpan="9">
                  <a:txBody>
                    <a:bodyPr/>
                    <a:lstStyle/>
                    <a:p>
                      <a:pPr>
                        <a:lnSpc>
                          <a:spcPct val="115000"/>
                        </a:lnSpc>
                        <a:spcAft>
                          <a:spcPts val="0"/>
                        </a:spcAft>
                      </a:pPr>
                      <a:r>
                        <a:rPr lang="en-GB" sz="1500" dirty="0">
                          <a:effectLst/>
                          <a:latin typeface="Calibri" pitchFamily="34" charset="0"/>
                          <a:ea typeface="+mn-ea"/>
                          <a:cs typeface="Calibri" pitchFamily="34" charset="0"/>
                        </a:rPr>
                        <a:t>I am a doctor</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tc hMerge="1">
                  <a:txBody>
                    <a:bodyPr/>
                    <a:lstStyle/>
                    <a:p>
                      <a:endParaRPr lang="es-ES_tradnl"/>
                    </a:p>
                  </a:txBody>
                  <a:tcPr/>
                </a:tc>
                <a:tc gridSpan="4">
                  <a:txBody>
                    <a:bodyPr/>
                    <a:lstStyle/>
                    <a:p>
                      <a:pPr>
                        <a:lnSpc>
                          <a:spcPct val="115000"/>
                        </a:lnSpc>
                        <a:spcAft>
                          <a:spcPts val="0"/>
                        </a:spcAft>
                      </a:pPr>
                      <a:r>
                        <a:rPr lang="en-GB" sz="1500" b="0" dirty="0">
                          <a:effectLst/>
                          <a:latin typeface="Calibri" pitchFamily="34" charset="0"/>
                          <a:cs typeface="Calibri" pitchFamily="34" charset="0"/>
                        </a:rPr>
                        <a:t>Soy </a:t>
                      </a:r>
                      <a:r>
                        <a:rPr lang="en-GB" sz="1500" b="0" dirty="0" err="1">
                          <a:effectLst/>
                          <a:latin typeface="Calibri" pitchFamily="34" charset="0"/>
                          <a:cs typeface="Calibri" pitchFamily="34" charset="0"/>
                        </a:rPr>
                        <a:t>médico</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tc hMerge="1">
                  <a:txBody>
                    <a:bodyPr/>
                    <a:lstStyle/>
                    <a:p>
                      <a:endParaRPr lang="es-ES_tradnl"/>
                    </a:p>
                  </a:txBody>
                  <a:tcPr/>
                </a:tc>
                <a:extLst>
                  <a:ext uri="{0D108BD9-81ED-4DB2-BD59-A6C34878D82A}">
                    <a16:rowId xmlns:a16="http://schemas.microsoft.com/office/drawing/2014/main" val="10021"/>
                  </a:ext>
                </a:extLst>
              </a:tr>
              <a:tr h="140208">
                <a:tc gridSpan="9">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2"/>
                  </a:ext>
                </a:extLst>
              </a:tr>
              <a:tr h="525780">
                <a:tc gridSpan="1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14.  The verb ESTAR (SER &amp; ESTAR = to be, but are used differently!)</a:t>
                      </a:r>
                      <a:br>
                        <a:rPr kumimoji="0" lang="en-GB" sz="1500" b="1" i="0" u="none" strike="noStrike" cap="none" normalizeH="0" baseline="0" dirty="0">
                          <a:ln>
                            <a:noFill/>
                          </a:ln>
                          <a:solidFill>
                            <a:schemeClr val="tx1"/>
                          </a:solidFill>
                          <a:effectLst/>
                          <a:latin typeface="Calibri" pitchFamily="34" charset="0"/>
                          <a:ea typeface="SimSun"/>
                          <a:cs typeface="Calibri" pitchFamily="34" charset="0"/>
                        </a:rPr>
                      </a:b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THINK! Twinkle, twinkle, little ESTAR-How you FEEL &amp; WHERE you are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3"/>
                  </a:ext>
                </a:extLst>
              </a:tr>
              <a:tr h="262891">
                <a:tc gridSpan="6">
                  <a:txBody>
                    <a:bodyPr/>
                    <a:lstStyle/>
                    <a:p>
                      <a:pPr>
                        <a:lnSpc>
                          <a:spcPct val="115000"/>
                        </a:lnSpc>
                        <a:spcAft>
                          <a:spcPts val="0"/>
                        </a:spcAft>
                      </a:pPr>
                      <a:r>
                        <a:rPr lang="en-GB" sz="1500" dirty="0" err="1">
                          <a:effectLst/>
                          <a:latin typeface="Calibri" pitchFamily="34" charset="0"/>
                          <a:ea typeface="SimSun"/>
                          <a:cs typeface="Calibri" pitchFamily="34" charset="0"/>
                        </a:rPr>
                        <a:t>Estoy</a:t>
                      </a:r>
                      <a:r>
                        <a:rPr lang="en-GB" sz="1500" dirty="0">
                          <a:effectLst/>
                          <a:latin typeface="Calibri" pitchFamily="34" charset="0"/>
                          <a:ea typeface="SimSun"/>
                          <a:cs typeface="Calibri" pitchFamily="34" charset="0"/>
                        </a:rPr>
                        <a:t> en Newcastle-I am in Newcastle.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7">
                  <a:txBody>
                    <a:bodyPr/>
                    <a:lstStyle/>
                    <a:p>
                      <a:pPr>
                        <a:lnSpc>
                          <a:spcPct val="115000"/>
                        </a:lnSpc>
                        <a:spcAft>
                          <a:spcPts val="0"/>
                        </a:spcAft>
                      </a:pPr>
                      <a:r>
                        <a:rPr lang="en-GB" sz="1500" dirty="0" err="1">
                          <a:effectLst/>
                          <a:latin typeface="Calibri" pitchFamily="34" charset="0"/>
                          <a:ea typeface="SimSun"/>
                          <a:cs typeface="Calibri" pitchFamily="34" charset="0"/>
                        </a:rPr>
                        <a:t>Estoy</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contento</a:t>
                      </a:r>
                      <a:r>
                        <a:rPr lang="en-GB" sz="1500" dirty="0">
                          <a:effectLst/>
                          <a:latin typeface="Calibri" pitchFamily="34" charset="0"/>
                          <a:ea typeface="SimSun"/>
                          <a:cs typeface="Calibri" pitchFamily="34" charset="0"/>
                        </a:rPr>
                        <a:t>/a-I am happy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4"/>
                  </a:ext>
                </a:extLst>
              </a:tr>
              <a:tr h="262891">
                <a:tc gridSpan="6">
                  <a:txBody>
                    <a:bodyPr/>
                    <a:lstStyle/>
                    <a:p>
                      <a:pPr>
                        <a:lnSpc>
                          <a:spcPct val="115000"/>
                        </a:lnSpc>
                        <a:spcAft>
                          <a:spcPts val="0"/>
                        </a:spcAft>
                      </a:pPr>
                      <a:r>
                        <a:rPr lang="en-GB" sz="1500" dirty="0">
                          <a:effectLst/>
                          <a:latin typeface="Calibri" pitchFamily="34" charset="0"/>
                          <a:ea typeface="SimSun"/>
                          <a:cs typeface="Calibri" pitchFamily="34" charset="0"/>
                        </a:rPr>
                        <a:t>Also: Present continuous tense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err="1">
                          <a:ln>
                            <a:noFill/>
                          </a:ln>
                          <a:solidFill>
                            <a:prstClr val="black"/>
                          </a:solidFill>
                          <a:effectLst/>
                          <a:uLnTx/>
                          <a:uFillTx/>
                          <a:latin typeface="Calibri" pitchFamily="34" charset="0"/>
                          <a:ea typeface="SimSun"/>
                          <a:cs typeface="Calibri" pitchFamily="34" charset="0"/>
                        </a:rPr>
                        <a:t>Estoy</a:t>
                      </a:r>
                      <a:r>
                        <a:rPr kumimoji="0" lang="en-GB" sz="1500" b="0" i="0" u="none" strike="noStrike" kern="1200" cap="none" spc="0" normalizeH="0" baseline="0" noProof="0" dirty="0">
                          <a:ln>
                            <a:noFill/>
                          </a:ln>
                          <a:solidFill>
                            <a:prstClr val="black"/>
                          </a:solidFill>
                          <a:effectLst/>
                          <a:uLnTx/>
                          <a:uFillTx/>
                          <a:latin typeface="Calibri" pitchFamily="34" charset="0"/>
                          <a:ea typeface="SimSun"/>
                          <a:cs typeface="Calibri" pitchFamily="34" charset="0"/>
                        </a:rPr>
                        <a:t> </a:t>
                      </a:r>
                      <a:r>
                        <a:rPr kumimoji="0" lang="en-GB" sz="1500" b="0" i="0" u="none" strike="noStrike" kern="1200" cap="none" spc="0" normalizeH="0" baseline="0" noProof="0" dirty="0" err="1">
                          <a:ln>
                            <a:noFill/>
                          </a:ln>
                          <a:solidFill>
                            <a:prstClr val="black"/>
                          </a:solidFill>
                          <a:effectLst/>
                          <a:uLnTx/>
                          <a:uFillTx/>
                          <a:latin typeface="Calibri" pitchFamily="34" charset="0"/>
                          <a:ea typeface="SimSun"/>
                          <a:cs typeface="Calibri" pitchFamily="34" charset="0"/>
                        </a:rPr>
                        <a:t>trabajando</a:t>
                      </a:r>
                      <a:r>
                        <a:rPr kumimoji="0" lang="en-GB" sz="1500" b="0" i="0" u="none" strike="noStrike" kern="1200" cap="none" spc="0" normalizeH="0" baseline="0" noProof="0" dirty="0">
                          <a:ln>
                            <a:noFill/>
                          </a:ln>
                          <a:solidFill>
                            <a:prstClr val="black"/>
                          </a:solidFill>
                          <a:effectLst/>
                          <a:uLnTx/>
                          <a:uFillTx/>
                          <a:latin typeface="Calibri" pitchFamily="34" charset="0"/>
                          <a:ea typeface="SimSun"/>
                          <a:cs typeface="Calibri" pitchFamily="34" charset="0"/>
                        </a:rPr>
                        <a:t> -  I am working</a:t>
                      </a:r>
                      <a:endParaRPr lang="es-ES_tradnl" sz="1900" i="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5"/>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extLst>
      <p:ext uri="{BB962C8B-B14F-4D97-AF65-F5344CB8AC3E}">
        <p14:creationId xmlns:p14="http://schemas.microsoft.com/office/powerpoint/2010/main" val="3492890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22</a:t>
            </a:fld>
            <a:endParaRPr lang="en-GB" dirty="0"/>
          </a:p>
        </p:txBody>
      </p:sp>
      <p:graphicFrame>
        <p:nvGraphicFramePr>
          <p:cNvPr id="3" name="Table 2"/>
          <p:cNvGraphicFramePr>
            <a:graphicFrameLocks noGrp="1"/>
          </p:cNvGraphicFramePr>
          <p:nvPr/>
        </p:nvGraphicFramePr>
        <p:xfrm>
          <a:off x="188640" y="179512"/>
          <a:ext cx="6480721" cy="8473440"/>
        </p:xfrm>
        <a:graphic>
          <a:graphicData uri="http://schemas.openxmlformats.org/drawingml/2006/table">
            <a:tbl>
              <a:tblPr>
                <a:tableStyleId>{5C22544A-7EE6-4342-B048-85BDC9FD1C3A}</a:tableStyleId>
              </a:tblPr>
              <a:tblGrid>
                <a:gridCol w="1440160">
                  <a:extLst>
                    <a:ext uri="{9D8B030D-6E8A-4147-A177-3AD203B41FA5}">
                      <a16:colId xmlns:a16="http://schemas.microsoft.com/office/drawing/2014/main" val="20000"/>
                    </a:ext>
                  </a:extLst>
                </a:gridCol>
                <a:gridCol w="180020">
                  <a:extLst>
                    <a:ext uri="{9D8B030D-6E8A-4147-A177-3AD203B41FA5}">
                      <a16:colId xmlns:a16="http://schemas.microsoft.com/office/drawing/2014/main" val="20001"/>
                    </a:ext>
                  </a:extLst>
                </a:gridCol>
                <a:gridCol w="18002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44016">
                  <a:extLst>
                    <a:ext uri="{9D8B030D-6E8A-4147-A177-3AD203B41FA5}">
                      <a16:colId xmlns:a16="http://schemas.microsoft.com/office/drawing/2014/main" val="20004"/>
                    </a:ext>
                  </a:extLst>
                </a:gridCol>
                <a:gridCol w="1620181">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1503340">
                  <a:extLst>
                    <a:ext uri="{9D8B030D-6E8A-4147-A177-3AD203B41FA5}">
                      <a16:colId xmlns:a16="http://schemas.microsoft.com/office/drawing/2014/main" val="20007"/>
                    </a:ext>
                  </a:extLst>
                </a:gridCol>
              </a:tblGrid>
              <a:tr h="212641">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194035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y</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también</a:t>
                      </a:r>
                    </a:p>
                    <a:p>
                      <a:r>
                        <a:rPr lang="es-ES_tradnl" sz="1000" noProof="0" dirty="0">
                          <a:latin typeface="Calibri" pitchFamily="34" charset="0"/>
                          <a:cs typeface="Calibri" pitchFamily="34" charset="0"/>
                        </a:rPr>
                        <a:t>además/ asimismo</a:t>
                      </a:r>
                    </a:p>
                    <a:p>
                      <a:r>
                        <a:rPr lang="es-ES_tradnl" sz="1000" noProof="0" dirty="0">
                          <a:latin typeface="Calibri" pitchFamily="34" charset="0"/>
                          <a:cs typeface="Calibri" pitchFamily="34" charset="0"/>
                        </a:rPr>
                        <a:t>o / incluso</a:t>
                      </a:r>
                    </a:p>
                    <a:p>
                      <a:r>
                        <a:rPr lang="es-ES_tradnl" sz="1000" noProof="0" dirty="0">
                          <a:latin typeface="Calibri" pitchFamily="34" charset="0"/>
                          <a:cs typeface="Calibri" pitchFamily="34" charset="0"/>
                        </a:rPr>
                        <a:t>mientras que</a:t>
                      </a:r>
                    </a:p>
                    <a:p>
                      <a:r>
                        <a:rPr lang="es-ES_tradnl" sz="1000" noProof="0" dirty="0">
                          <a:latin typeface="Calibri" pitchFamily="34" charset="0"/>
                          <a:cs typeface="Calibri" pitchFamily="34" charset="0"/>
                        </a:rPr>
                        <a:t>porque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ya que/ puesto que</a:t>
                      </a:r>
                    </a:p>
                    <a:p>
                      <a:r>
                        <a:rPr lang="es-ES_tradnl" sz="1000" noProof="0" dirty="0">
                          <a:latin typeface="Calibri" pitchFamily="34" charset="0"/>
                          <a:cs typeface="Calibri" pitchFamily="34" charset="0"/>
                        </a:rPr>
                        <a:t>dado que</a:t>
                      </a:r>
                    </a:p>
                    <a:p>
                      <a:r>
                        <a:rPr lang="es-ES_tradnl" sz="1000" noProof="0" dirty="0">
                          <a:latin typeface="Calibri" pitchFamily="34" charset="0"/>
                          <a:cs typeface="Calibri" pitchFamily="34" charset="0"/>
                        </a:rPr>
                        <a:t>visto que</a:t>
                      </a:r>
                    </a:p>
                    <a:p>
                      <a:r>
                        <a:rPr lang="es-ES_tradnl" sz="1000" noProof="0" dirty="0">
                          <a:latin typeface="Calibri" pitchFamily="34" charset="0"/>
                          <a:cs typeface="Calibri" pitchFamily="34" charset="0"/>
                        </a:rPr>
                        <a:t>en general</a:t>
                      </a:r>
                    </a:p>
                    <a:p>
                      <a:r>
                        <a:rPr lang="es-ES_tradnl" sz="1000" noProof="0" dirty="0">
                          <a:latin typeface="Calibri" pitchFamily="34" charset="0"/>
                          <a:cs typeface="Calibri" pitchFamily="34" charset="0"/>
                        </a:rPr>
                        <a:t>gracias 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b="0" noProof="0" dirty="0">
                          <a:latin typeface="Calibri" pitchFamily="34" charset="0"/>
                          <a:cs typeface="Calibri" pitchFamily="34" charset="0"/>
                        </a:rPr>
                        <a:t>no solo ... sino también</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b="0" noProof="0" dirty="0">
                          <a:latin typeface="Calibri" pitchFamily="34" charset="0"/>
                          <a:cs typeface="Calibri" pitchFamily="34" charset="0"/>
                        </a:rPr>
                        <a:t>por un lado... por otro lado/ por una parte ... por otra parte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GB" sz="1000" noProof="0">
                          <a:latin typeface="Calibri" pitchFamily="34" charset="0"/>
                          <a:cs typeface="Calibri" pitchFamily="34" charset="0"/>
                        </a:rPr>
                        <a:t>and</a:t>
                      </a:r>
                      <a:endParaRPr lang="en-GB" sz="1000" noProof="0" dirty="0">
                        <a:latin typeface="Calibri" pitchFamily="34" charset="0"/>
                        <a:cs typeface="Calibri" pitchFamily="34" charset="0"/>
                      </a:endParaRPr>
                    </a:p>
                    <a:p>
                      <a:r>
                        <a:rPr lang="en-GB" sz="1000" noProof="0" dirty="0">
                          <a:latin typeface="Calibri" pitchFamily="34" charset="0"/>
                          <a:cs typeface="Calibri" pitchFamily="34" charset="0"/>
                        </a:rPr>
                        <a:t>also</a:t>
                      </a:r>
                    </a:p>
                    <a:p>
                      <a:r>
                        <a:rPr lang="en-GB" sz="1000" noProof="0" dirty="0">
                          <a:latin typeface="Calibri" pitchFamily="34" charset="0"/>
                          <a:cs typeface="Calibri" pitchFamily="34" charset="0"/>
                        </a:rPr>
                        <a:t>furthermore</a:t>
                      </a:r>
                    </a:p>
                    <a:p>
                      <a:r>
                        <a:rPr lang="en-GB" sz="1000" noProof="0" dirty="0">
                          <a:latin typeface="Calibri" pitchFamily="34" charset="0"/>
                          <a:cs typeface="Calibri" pitchFamily="34" charset="0"/>
                        </a:rPr>
                        <a:t>or/ even</a:t>
                      </a:r>
                    </a:p>
                    <a:p>
                      <a:r>
                        <a:rPr lang="en-GB" sz="1000" noProof="0" dirty="0">
                          <a:latin typeface="Calibri" pitchFamily="34" charset="0"/>
                          <a:cs typeface="Calibri" pitchFamily="34" charset="0"/>
                        </a:rPr>
                        <a:t>whilst</a:t>
                      </a:r>
                    </a:p>
                    <a:p>
                      <a:r>
                        <a:rPr lang="en-GB" sz="1000" noProof="0" dirty="0">
                          <a:latin typeface="Calibri" pitchFamily="34" charset="0"/>
                          <a:cs typeface="Calibri" pitchFamily="34" charset="0"/>
                        </a:rPr>
                        <a:t>because</a:t>
                      </a:r>
                    </a:p>
                    <a:p>
                      <a:r>
                        <a:rPr lang="en-GB" sz="1000" noProof="0" dirty="0">
                          <a:latin typeface="Calibri" pitchFamily="34" charset="0"/>
                          <a:cs typeface="Calibri" pitchFamily="34" charset="0"/>
                        </a:rPr>
                        <a:t>since</a:t>
                      </a:r>
                    </a:p>
                    <a:p>
                      <a:r>
                        <a:rPr lang="en-GB" sz="1000" noProof="0" dirty="0">
                          <a:latin typeface="Calibri" pitchFamily="34" charset="0"/>
                          <a:cs typeface="Calibri" pitchFamily="34" charset="0"/>
                        </a:rPr>
                        <a:t>given</a:t>
                      </a:r>
                      <a:r>
                        <a:rPr lang="en-GB" sz="1000" baseline="0" noProof="0" dirty="0">
                          <a:latin typeface="Calibri" pitchFamily="34" charset="0"/>
                          <a:cs typeface="Calibri" pitchFamily="34" charset="0"/>
                        </a:rPr>
                        <a:t> that</a:t>
                      </a:r>
                    </a:p>
                    <a:p>
                      <a:r>
                        <a:rPr lang="en-GB" sz="1000" baseline="0" noProof="0" dirty="0">
                          <a:latin typeface="Calibri" pitchFamily="34" charset="0"/>
                          <a:cs typeface="Calibri" pitchFamily="34" charset="0"/>
                        </a:rPr>
                        <a:t>seeing that</a:t>
                      </a:r>
                    </a:p>
                    <a:p>
                      <a:r>
                        <a:rPr lang="en-GB" sz="1000" baseline="0" noProof="0" dirty="0">
                          <a:latin typeface="Calibri" pitchFamily="34" charset="0"/>
                          <a:cs typeface="Calibri" pitchFamily="34" charset="0"/>
                        </a:rPr>
                        <a:t>in general</a:t>
                      </a:r>
                    </a:p>
                    <a:p>
                      <a:r>
                        <a:rPr lang="en-GB" sz="1000" baseline="0" noProof="0" dirty="0">
                          <a:latin typeface="Calibri" pitchFamily="34" charset="0"/>
                          <a:cs typeface="Calibri" pitchFamily="34" charset="0"/>
                        </a:rPr>
                        <a:t>thanks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Calibri" pitchFamily="34" charset="0"/>
                          <a:cs typeface="Calibri" pitchFamily="34" charset="0"/>
                        </a:rPr>
                        <a:t>not only ... but also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Calibri" pitchFamily="34" charset="0"/>
                          <a:cs typeface="Calibri" pitchFamily="34" charset="0"/>
                        </a:rPr>
                        <a:t>o</a:t>
                      </a:r>
                      <a:r>
                        <a:rPr lang="en-GB" sz="1000" dirty="0">
                          <a:latin typeface="Calibri" pitchFamily="34" charset="0"/>
                          <a:cs typeface="Calibri" pitchFamily="34" charset="0"/>
                        </a:rPr>
                        <a:t>n</a:t>
                      </a:r>
                      <a:r>
                        <a:rPr lang="en-GB" sz="1000" baseline="0" dirty="0">
                          <a:latin typeface="Calibri" pitchFamily="34" charset="0"/>
                          <a:cs typeface="Calibri" pitchFamily="34" charset="0"/>
                        </a:rPr>
                        <a:t> the </a:t>
                      </a:r>
                      <a:r>
                        <a:rPr lang="en-GB" sz="1000" baseline="0">
                          <a:latin typeface="Calibri" pitchFamily="34" charset="0"/>
                          <a:cs typeface="Calibri" pitchFamily="34" charset="0"/>
                        </a:rPr>
                        <a:t>one hand </a:t>
                      </a:r>
                      <a:r>
                        <a:rPr lang="en-GB" sz="1000" baseline="0" dirty="0">
                          <a:latin typeface="Calibri" pitchFamily="34" charset="0"/>
                          <a:cs typeface="Calibri" pitchFamily="34" charset="0"/>
                        </a:rPr>
                        <a:t>... on the </a:t>
                      </a:r>
                      <a:r>
                        <a:rPr lang="en-GB" sz="1000" baseline="0">
                          <a:latin typeface="Calibri" pitchFamily="34" charset="0"/>
                          <a:cs typeface="Calibri" pitchFamily="34" charset="0"/>
                        </a:rPr>
                        <a:t>other hand</a:t>
                      </a:r>
                      <a:endParaRPr lang="en-GB" sz="10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sin duda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por desgracia / desafortunadamente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pero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sin embargo/ no obstante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por eso/ así que/ por lo tanto/</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por consiguiente/ entonces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aunque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en cambio/</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por otro lado</a:t>
                      </a:r>
                    </a:p>
                    <a:p>
                      <a:r>
                        <a:rPr lang="es-ES_tradnl" sz="1000" noProof="0" dirty="0">
                          <a:latin typeface="Calibri" pitchFamily="34" charset="0"/>
                          <a:cs typeface="Calibri" pitchFamily="34" charset="0"/>
                        </a:rPr>
                        <a:t>como consecuencia</a:t>
                      </a:r>
                    </a:p>
                    <a:p>
                      <a:r>
                        <a:rPr lang="es-ES_tradnl" sz="1000" noProof="0" dirty="0">
                          <a:latin typeface="Calibri" pitchFamily="34" charset="0"/>
                          <a:cs typeface="Calibri" pitchFamily="34" charset="0"/>
                        </a:rPr>
                        <a:t>a causa de/</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debido</a:t>
                      </a:r>
                      <a:r>
                        <a:rPr lang="es-ES_tradnl" sz="1000" baseline="0" noProof="0" dirty="0">
                          <a:latin typeface="Calibri" pitchFamily="34" charset="0"/>
                          <a:cs typeface="Calibri" pitchFamily="34" charset="0"/>
                        </a:rPr>
                        <a:t> a</a:t>
                      </a:r>
                    </a:p>
                    <a:p>
                      <a:r>
                        <a:rPr lang="es-ES_tradnl" sz="1000" baseline="0" noProof="0" dirty="0">
                          <a:latin typeface="Calibri" pitchFamily="34" charset="0"/>
                          <a:cs typeface="Calibri" pitchFamily="34" charset="0"/>
                        </a:rPr>
                        <a:t>a pesar de</a:t>
                      </a:r>
                    </a:p>
                    <a:p>
                      <a:r>
                        <a:rPr lang="es-ES_tradnl" sz="1000" baseline="0" noProof="0" dirty="0">
                          <a:latin typeface="Calibri" pitchFamily="34" charset="0"/>
                          <a:cs typeface="Calibri" pitchFamily="34" charset="0"/>
                        </a:rPr>
                        <a:t>sobre todo/ más que nada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without doubt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unfortunately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but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however/ nevertheless</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therefore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although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on the </a:t>
                      </a:r>
                      <a:r>
                        <a:rPr lang="en-GB" sz="1000" noProof="0">
                          <a:latin typeface="Calibri" pitchFamily="34" charset="0"/>
                          <a:cs typeface="Calibri" pitchFamily="34" charset="0"/>
                        </a:rPr>
                        <a:t>other hand</a:t>
                      </a:r>
                      <a:endParaRPr lang="en-GB" sz="1000" noProof="0" dirty="0">
                        <a:latin typeface="Calibri" pitchFamily="34" charset="0"/>
                        <a:cs typeface="Calibri" pitchFamily="34" charset="0"/>
                      </a:endParaRPr>
                    </a:p>
                    <a:p>
                      <a:r>
                        <a:rPr lang="en-GB" sz="1000" baseline="0" noProof="0" dirty="0">
                          <a:latin typeface="Calibri" pitchFamily="34" charset="0"/>
                          <a:cs typeface="Calibri" pitchFamily="34" charset="0"/>
                        </a:rPr>
                        <a:t>as a result</a:t>
                      </a:r>
                    </a:p>
                    <a:p>
                      <a:r>
                        <a:rPr lang="en-GB" sz="1000" baseline="0" noProof="0" dirty="0">
                          <a:latin typeface="Calibri" pitchFamily="34" charset="0"/>
                          <a:cs typeface="Calibri" pitchFamily="34" charset="0"/>
                        </a:rPr>
                        <a:t>because of/ due to</a:t>
                      </a:r>
                    </a:p>
                    <a:p>
                      <a:r>
                        <a:rPr lang="en-GB" sz="1000" baseline="0" noProof="0" dirty="0">
                          <a:latin typeface="Calibri" pitchFamily="34" charset="0"/>
                          <a:cs typeface="Calibri" pitchFamily="34" charset="0"/>
                        </a:rPr>
                        <a:t>despite</a:t>
                      </a:r>
                    </a:p>
                    <a:p>
                      <a:r>
                        <a:rPr lang="en-GB" sz="1000" baseline="0" noProof="0" dirty="0">
                          <a:latin typeface="Calibri" pitchFamily="34" charset="0"/>
                          <a:cs typeface="Calibri" pitchFamily="34" charset="0"/>
                        </a:rPr>
                        <a:t>above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264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2"/>
                  </a:ext>
                </a:extLst>
              </a:tr>
              <a:tr h="1010045">
                <a:tc gridSpan="2">
                  <a:txBody>
                    <a:bodyPr/>
                    <a:lstStyle/>
                    <a:p>
                      <a:r>
                        <a:rPr lang="es-ES_tradnl" sz="1000" dirty="0">
                          <a:latin typeface="Calibri" pitchFamily="34" charset="0"/>
                          <a:cs typeface="Calibri" pitchFamily="34" charset="0"/>
                        </a:rPr>
                        <a:t>primero/ en primer lugar</a:t>
                      </a:r>
                    </a:p>
                    <a:p>
                      <a:r>
                        <a:rPr lang="es-ES_tradnl" sz="1000" dirty="0">
                          <a:latin typeface="Calibri" pitchFamily="34" charset="0"/>
                          <a:cs typeface="Calibri" pitchFamily="34" charset="0"/>
                        </a:rPr>
                        <a:t>segundo/ en segundo lugar</a:t>
                      </a:r>
                    </a:p>
                    <a:p>
                      <a:r>
                        <a:rPr lang="es-ES_tradnl" sz="1000" dirty="0">
                          <a:latin typeface="Calibri" pitchFamily="34" charset="0"/>
                          <a:cs typeface="Calibri" pitchFamily="34" charset="0"/>
                        </a:rPr>
                        <a:t>tercero/ en tercer lugar</a:t>
                      </a:r>
                    </a:p>
                    <a:p>
                      <a:r>
                        <a:rPr lang="es-ES_tradnl" sz="1000" dirty="0">
                          <a:latin typeface="Calibri" pitchFamily="34" charset="0"/>
                          <a:cs typeface="Calibri" pitchFamily="34" charset="0"/>
                        </a:rPr>
                        <a:t>luego</a:t>
                      </a:r>
                    </a:p>
                    <a:p>
                      <a:r>
                        <a:rPr lang="es-ES_tradnl" sz="1000" dirty="0">
                          <a:latin typeface="Calibri" pitchFamily="34" charset="0"/>
                          <a:cs typeface="Calibri" pitchFamily="34" charset="0"/>
                        </a:rPr>
                        <a:t>después</a:t>
                      </a:r>
                    </a:p>
                    <a:p>
                      <a:r>
                        <a:rPr lang="es-ES_tradnl" sz="1000" dirty="0">
                          <a:latin typeface="Calibri" pitchFamily="34" charset="0"/>
                          <a:cs typeface="Calibri" pitchFamily="34" charset="0"/>
                        </a:rPr>
                        <a:t>finalmente/</a:t>
                      </a:r>
                      <a:r>
                        <a:rPr lang="es-ES_tradnl" sz="1000" baseline="0" dirty="0">
                          <a:latin typeface="Calibri" pitchFamily="34" charset="0"/>
                          <a:cs typeface="Calibri" pitchFamily="34" charset="0"/>
                        </a:rPr>
                        <a:t> p</a:t>
                      </a:r>
                      <a:r>
                        <a:rPr lang="es-ES_tradnl" sz="1000" dirty="0">
                          <a:latin typeface="Calibri" pitchFamily="34" charset="0"/>
                          <a:cs typeface="Calibri" pitchFamily="34" charset="0"/>
                        </a:rPr>
                        <a:t>or último</a:t>
                      </a:r>
                    </a:p>
                    <a:p>
                      <a:r>
                        <a:rPr lang="es-ES_tradnl" sz="1000" dirty="0">
                          <a:latin typeface="Calibri" pitchFamily="34" charset="0"/>
                          <a:cs typeface="Calibri" pitchFamily="34" charset="0"/>
                        </a:rPr>
                        <a:t>en conclusión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3">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in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l" fontAlgn="b"/>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ES_tradnl" sz="1000" b="0" i="0" u="none" strike="noStrike" noProof="0" dirty="0">
                          <a:solidFill>
                            <a:srgbClr val="000000"/>
                          </a:solidFill>
                          <a:effectLst/>
                          <a:latin typeface="Calibri" pitchFamily="34" charset="0"/>
                          <a:cs typeface="Calibri" pitchFamily="34" charset="0"/>
                        </a:rPr>
                        <a:t>bastante</a:t>
                      </a:r>
                    </a:p>
                    <a:p>
                      <a:pPr algn="l" fontAlgn="b"/>
                      <a:r>
                        <a:rPr lang="es-ES_tradnl" sz="1000" b="0" i="0" u="none" strike="noStrike" noProof="0" dirty="0">
                          <a:solidFill>
                            <a:srgbClr val="000000"/>
                          </a:solidFill>
                          <a:effectLst/>
                          <a:latin typeface="Calibri" pitchFamily="34" charset="0"/>
                          <a:cs typeface="Calibri" pitchFamily="34" charset="0"/>
                        </a:rPr>
                        <a:t>casi</a:t>
                      </a:r>
                    </a:p>
                    <a:p>
                      <a:pPr algn="l" fontAlgn="b"/>
                      <a:r>
                        <a:rPr lang="es-ES_tradnl" sz="1000" b="0" i="0" u="none" strike="noStrike" noProof="0" dirty="0">
                          <a:solidFill>
                            <a:srgbClr val="000000"/>
                          </a:solidFill>
                          <a:effectLst/>
                          <a:latin typeface="Calibri" pitchFamily="34" charset="0"/>
                          <a:cs typeface="Calibri" pitchFamily="34" charset="0"/>
                        </a:rPr>
                        <a:t>demasiado</a:t>
                      </a:r>
                    </a:p>
                    <a:p>
                      <a:pPr algn="l" fontAlgn="b"/>
                      <a:r>
                        <a:rPr lang="es-ES_tradnl" sz="1000" b="0" i="0" u="none" strike="noStrike" noProof="0" dirty="0">
                          <a:solidFill>
                            <a:srgbClr val="000000"/>
                          </a:solidFill>
                          <a:effectLst/>
                          <a:latin typeface="Calibri" pitchFamily="34" charset="0"/>
                          <a:cs typeface="Calibri" pitchFamily="34" charset="0"/>
                        </a:rPr>
                        <a:t>muy</a:t>
                      </a:r>
                    </a:p>
                    <a:p>
                      <a:pPr algn="l" fontAlgn="b"/>
                      <a:r>
                        <a:rPr lang="es-ES_tradnl" sz="1000" b="0" i="0" u="none" strike="noStrike" noProof="0" dirty="0">
                          <a:solidFill>
                            <a:srgbClr val="000000"/>
                          </a:solidFill>
                          <a:effectLst/>
                          <a:latin typeface="Calibri" pitchFamily="34" charset="0"/>
                          <a:cs typeface="Calibri" pitchFamily="34" charset="0"/>
                        </a:rPr>
                        <a:t>realmente/</a:t>
                      </a:r>
                      <a:r>
                        <a:rPr lang="es-ES_tradnl" sz="1000" b="0" i="0" u="none" strike="noStrike" baseline="0" noProof="0" dirty="0">
                          <a:solidFill>
                            <a:srgbClr val="000000"/>
                          </a:solidFill>
                          <a:effectLst/>
                          <a:latin typeface="Calibri" pitchFamily="34" charset="0"/>
                          <a:cs typeface="Calibri" pitchFamily="34" charset="0"/>
                        </a:rPr>
                        <a:t> </a:t>
                      </a:r>
                      <a:r>
                        <a:rPr lang="es-ES_tradnl" sz="1000" b="0" i="0" u="none" strike="noStrike" noProof="0" dirty="0">
                          <a:solidFill>
                            <a:srgbClr val="000000"/>
                          </a:solidFill>
                          <a:effectLst/>
                          <a:latin typeface="Calibri" pitchFamily="34" charset="0"/>
                          <a:cs typeface="Calibri" pitchFamily="34" charset="0"/>
                        </a:rPr>
                        <a:t>prácticamente</a:t>
                      </a:r>
                    </a:p>
                    <a:p>
                      <a:r>
                        <a:rPr lang="es-ES_tradnl" sz="1000" noProof="0" dirty="0">
                          <a:latin typeface="Calibri" pitchFamily="34" charset="0"/>
                          <a:cs typeface="Calibri" pitchFamily="34" charset="0"/>
                        </a:rPr>
                        <a:t>tan</a:t>
                      </a:r>
                    </a:p>
                    <a:p>
                      <a:r>
                        <a:rPr lang="es-ES_tradnl" sz="1000" noProof="0" dirty="0">
                          <a:latin typeface="Calibri" pitchFamily="34" charset="0"/>
                          <a:cs typeface="Calibri" pitchFamily="34" charset="0"/>
                        </a:rPr>
                        <a:t>al menos/ por lo menos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p>
                      <a:r>
                        <a:rPr lang="en-GB" sz="1000" noProof="0" dirty="0">
                          <a:latin typeface="Calibri" pitchFamily="34" charset="0"/>
                          <a:cs typeface="Calibri" pitchFamily="34" charset="0"/>
                        </a:rPr>
                        <a:t>at least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212641">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4332562">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_tradnl" sz="1000" noProof="0" dirty="0">
                          <a:latin typeface="Calibri" pitchFamily="34" charset="0"/>
                          <a:cs typeface="Calibri" pitchFamily="34" charset="0"/>
                        </a:rPr>
                        <a:t>ahora</a:t>
                      </a:r>
                    </a:p>
                    <a:p>
                      <a:pPr>
                        <a:buFont typeface="Arial" pitchFamily="34" charset="0"/>
                        <a:buNone/>
                      </a:pPr>
                      <a:r>
                        <a:rPr lang="es-ES_tradnl" sz="1000" noProof="0" dirty="0">
                          <a:latin typeface="Calibri" pitchFamily="34" charset="0"/>
                          <a:cs typeface="Calibri" pitchFamily="34" charset="0"/>
                        </a:rPr>
                        <a:t>ahora mismo</a:t>
                      </a:r>
                    </a:p>
                    <a:p>
                      <a:pPr>
                        <a:buFont typeface="Arial" pitchFamily="34" charset="0"/>
                        <a:buNone/>
                      </a:pPr>
                      <a:r>
                        <a:rPr lang="es-ES_tradnl" sz="1000" noProof="0" dirty="0">
                          <a:latin typeface="Calibri" pitchFamily="34" charset="0"/>
                          <a:cs typeface="Calibri" pitchFamily="34" charset="0"/>
                        </a:rPr>
                        <a:t>hoy</a:t>
                      </a:r>
                    </a:p>
                    <a:p>
                      <a:pPr>
                        <a:buFont typeface="Arial" pitchFamily="34" charset="0"/>
                        <a:buNone/>
                      </a:pPr>
                      <a:r>
                        <a:rPr lang="es-ES_tradnl" sz="1000" noProof="0" dirty="0">
                          <a:latin typeface="Calibri" pitchFamily="34" charset="0"/>
                          <a:cs typeface="Calibri" pitchFamily="34" charset="0"/>
                        </a:rPr>
                        <a:t>hoy en día</a:t>
                      </a:r>
                    </a:p>
                    <a:p>
                      <a:pPr>
                        <a:buFont typeface="Arial" pitchFamily="34" charset="0"/>
                        <a:buNone/>
                      </a:pPr>
                      <a:r>
                        <a:rPr lang="es-ES_tradnl" sz="1000" noProof="0" dirty="0">
                          <a:latin typeface="Calibri" pitchFamily="34" charset="0"/>
                          <a:cs typeface="Calibri" pitchFamily="34" charset="0"/>
                        </a:rPr>
                        <a:t>por la mañana/</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tarde/</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la noche</a:t>
                      </a:r>
                    </a:p>
                    <a:p>
                      <a:pPr>
                        <a:buFont typeface="Arial" pitchFamily="34" charset="0"/>
                        <a:buNone/>
                      </a:pPr>
                      <a:r>
                        <a:rPr lang="es-ES_tradnl" sz="1000" noProof="0" dirty="0">
                          <a:latin typeface="Calibri" pitchFamily="34" charset="0"/>
                          <a:cs typeface="Calibri" pitchFamily="34" charset="0"/>
                        </a:rPr>
                        <a:t>el fin de semana</a:t>
                      </a:r>
                    </a:p>
                    <a:p>
                      <a:pPr>
                        <a:buFont typeface="Arial" pitchFamily="34" charset="0"/>
                        <a:buNone/>
                      </a:pPr>
                      <a:r>
                        <a:rPr lang="es-ES_tradnl" sz="1000" noProof="0" dirty="0">
                          <a:latin typeface="Calibri" pitchFamily="34" charset="0"/>
                          <a:cs typeface="Calibri" pitchFamily="34" charset="0"/>
                        </a:rPr>
                        <a:t>todos los días/ cada día</a:t>
                      </a:r>
                    </a:p>
                    <a:p>
                      <a:pPr>
                        <a:buFont typeface="Arial" pitchFamily="34" charset="0"/>
                        <a:buNone/>
                      </a:pPr>
                      <a:r>
                        <a:rPr lang="es-ES_tradnl" sz="1000" noProof="0" dirty="0">
                          <a:latin typeface="Calibri" pitchFamily="34" charset="0"/>
                          <a:cs typeface="Calibri" pitchFamily="34" charset="0"/>
                        </a:rPr>
                        <a:t>todas las semanas</a:t>
                      </a:r>
                    </a:p>
                    <a:p>
                      <a:pPr>
                        <a:buFont typeface="Arial" pitchFamily="34" charset="0"/>
                        <a:buNone/>
                      </a:pPr>
                      <a:r>
                        <a:rPr lang="es-ES_tradnl" sz="1000" noProof="0" dirty="0">
                          <a:latin typeface="Calibri" pitchFamily="34" charset="0"/>
                          <a:cs typeface="Calibri" pitchFamily="34" charset="0"/>
                        </a:rPr>
                        <a:t>una vez por semana</a:t>
                      </a:r>
                    </a:p>
                    <a:p>
                      <a:pPr>
                        <a:buFont typeface="Arial" pitchFamily="34" charset="0"/>
                        <a:buNone/>
                      </a:pPr>
                      <a:r>
                        <a:rPr lang="es-ES_tradnl" sz="1000" noProof="0" dirty="0">
                          <a:latin typeface="Calibri" pitchFamily="34" charset="0"/>
                          <a:cs typeface="Calibri" pitchFamily="34" charset="0"/>
                        </a:rPr>
                        <a:t>cinco veces al mes</a:t>
                      </a:r>
                    </a:p>
                    <a:p>
                      <a:pPr>
                        <a:buFont typeface="Arial" pitchFamily="34" charset="0"/>
                        <a:buNone/>
                      </a:pPr>
                      <a:r>
                        <a:rPr lang="es-ES_tradnl" sz="1000" noProof="0" dirty="0">
                          <a:latin typeface="Calibri" pitchFamily="34" charset="0"/>
                          <a:cs typeface="Calibri" pitchFamily="34" charset="0"/>
                        </a:rPr>
                        <a:t>todos los meses</a:t>
                      </a:r>
                    </a:p>
                    <a:p>
                      <a:pPr>
                        <a:buFont typeface="Arial" pitchFamily="34" charset="0"/>
                        <a:buNone/>
                      </a:pPr>
                      <a:r>
                        <a:rPr lang="es-ES_tradnl" sz="1000" noProof="0" dirty="0">
                          <a:latin typeface="Calibri" pitchFamily="34" charset="0"/>
                          <a:cs typeface="Calibri" pitchFamily="34" charset="0"/>
                        </a:rPr>
                        <a:t>cada año</a:t>
                      </a:r>
                    </a:p>
                    <a:p>
                      <a:pPr>
                        <a:buFont typeface="Arial" pitchFamily="34" charset="0"/>
                        <a:buNone/>
                      </a:pPr>
                      <a:r>
                        <a:rPr lang="es-ES_tradnl" sz="1000" noProof="0" dirty="0">
                          <a:latin typeface="Calibri" pitchFamily="34" charset="0"/>
                          <a:cs typeface="Calibri" pitchFamily="34" charset="0"/>
                        </a:rPr>
                        <a:t>cuanto antes</a:t>
                      </a:r>
                    </a:p>
                    <a:p>
                      <a:pPr>
                        <a:buFont typeface="Arial" pitchFamily="34" charset="0"/>
                        <a:buNone/>
                      </a:pPr>
                      <a:r>
                        <a:rPr lang="es-ES_tradnl" sz="1000" noProof="0" dirty="0">
                          <a:latin typeface="Calibri" pitchFamily="34" charset="0"/>
                          <a:cs typeface="Calibri" pitchFamily="34" charset="0"/>
                        </a:rPr>
                        <a:t>los lunes /los martes / los miércoles /los jueves /los viernes /los sábados /los domingos </a:t>
                      </a:r>
                    </a:p>
                    <a:p>
                      <a:pPr>
                        <a:buFont typeface="Arial" pitchFamily="34" charset="0"/>
                        <a:buNone/>
                      </a:pPr>
                      <a:r>
                        <a:rPr lang="es-ES_tradnl" sz="1000" noProof="0" dirty="0">
                          <a:latin typeface="Calibri" pitchFamily="34" charset="0"/>
                          <a:cs typeface="Calibri" pitchFamily="34" charset="0"/>
                        </a:rPr>
                        <a:t>siempre </a:t>
                      </a:r>
                    </a:p>
                    <a:p>
                      <a:pPr>
                        <a:buFont typeface="Arial" pitchFamily="34" charset="0"/>
                        <a:buNone/>
                      </a:pPr>
                      <a:r>
                        <a:rPr lang="es-ES_tradnl" sz="1000" noProof="0" dirty="0">
                          <a:latin typeface="Calibri" pitchFamily="34" charset="0"/>
                          <a:cs typeface="Calibri" pitchFamily="34" charset="0"/>
                        </a:rPr>
                        <a:t>normalmente </a:t>
                      </a:r>
                    </a:p>
                    <a:p>
                      <a:pPr>
                        <a:buFont typeface="Arial" pitchFamily="34" charset="0"/>
                        <a:buNone/>
                      </a:pPr>
                      <a:r>
                        <a:rPr lang="es-ES_tradnl" sz="1000" noProof="0" dirty="0">
                          <a:latin typeface="Calibri" pitchFamily="34" charset="0"/>
                          <a:cs typeface="Calibri" pitchFamily="34" charset="0"/>
                        </a:rPr>
                        <a:t>a menudo</a:t>
                      </a:r>
                    </a:p>
                    <a:p>
                      <a:pPr>
                        <a:buFont typeface="Arial" pitchFamily="34" charset="0"/>
                        <a:buNone/>
                      </a:pPr>
                      <a:r>
                        <a:rPr lang="es-ES_tradnl" sz="1000" noProof="0" dirty="0">
                          <a:latin typeface="Calibri" pitchFamily="34" charset="0"/>
                          <a:cs typeface="Calibri" pitchFamily="34" charset="0"/>
                        </a:rPr>
                        <a:t>muchas veces</a:t>
                      </a:r>
                    </a:p>
                    <a:p>
                      <a:pPr>
                        <a:buFont typeface="Arial" pitchFamily="34" charset="0"/>
                        <a:buNone/>
                      </a:pPr>
                      <a:r>
                        <a:rPr lang="es-ES_tradnl" sz="1000" noProof="0" dirty="0">
                          <a:latin typeface="Calibri" pitchFamily="34" charset="0"/>
                          <a:cs typeface="Calibri" pitchFamily="34" charset="0"/>
                        </a:rPr>
                        <a:t>de vez </a:t>
                      </a:r>
                      <a:r>
                        <a:rPr lang="es-ES_tradnl" sz="1000" noProof="0">
                          <a:latin typeface="Calibri" pitchFamily="34" charset="0"/>
                          <a:cs typeface="Calibri" pitchFamily="34" charset="0"/>
                        </a:rPr>
                        <a:t>en cuando</a:t>
                      </a:r>
                      <a:endParaRPr lang="es-ES_tradnl" sz="1000" noProof="0" dirty="0">
                        <a:latin typeface="Calibri" pitchFamily="34" charset="0"/>
                        <a:cs typeface="Calibri" pitchFamily="34" charset="0"/>
                      </a:endParaRPr>
                    </a:p>
                    <a:p>
                      <a:pPr>
                        <a:buFont typeface="Arial" pitchFamily="34" charset="0"/>
                        <a:buNone/>
                      </a:pPr>
                      <a:r>
                        <a:rPr lang="es-ES_tradnl" sz="1000" noProof="0" dirty="0">
                          <a:latin typeface="Calibri" pitchFamily="34" charset="0"/>
                          <a:cs typeface="Calibri" pitchFamily="34" charset="0"/>
                        </a:rPr>
                        <a:t>a veces</a:t>
                      </a:r>
                    </a:p>
                    <a:p>
                      <a:pPr>
                        <a:buFont typeface="Arial" pitchFamily="34" charset="0"/>
                        <a:buNone/>
                      </a:pPr>
                      <a:r>
                        <a:rPr lang="es-ES_tradnl" sz="1000" noProof="0" dirty="0">
                          <a:latin typeface="Calibri" pitchFamily="34" charset="0"/>
                          <a:cs typeface="Calibri" pitchFamily="34" charset="0"/>
                        </a:rPr>
                        <a:t>casi nunca </a:t>
                      </a:r>
                    </a:p>
                    <a:p>
                      <a:pPr>
                        <a:buFont typeface="Arial" pitchFamily="34" charset="0"/>
                        <a:buNone/>
                      </a:pPr>
                      <a:r>
                        <a:rPr lang="es-ES_tradnl" sz="1000" noProof="0" dirty="0">
                          <a:latin typeface="Calibri" pitchFamily="34" charset="0"/>
                          <a:cs typeface="Calibri" pitchFamily="34" charset="0"/>
                        </a:rPr>
                        <a:t>nunca</a:t>
                      </a:r>
                    </a:p>
                    <a:p>
                      <a:pPr>
                        <a:buFont typeface="Arial" pitchFamily="34" charset="0"/>
                        <a:buNone/>
                      </a:pPr>
                      <a:r>
                        <a:rPr lang="es-ES_tradnl" sz="1000" noProof="0" dirty="0">
                          <a:latin typeface="Calibri" pitchFamily="34" charset="0"/>
                          <a:cs typeface="Calibri" pitchFamily="34" charset="0"/>
                        </a:rPr>
                        <a:t>pronto</a:t>
                      </a:r>
                    </a:p>
                    <a:p>
                      <a:pPr>
                        <a:buFont typeface="Arial" pitchFamily="34" charset="0"/>
                        <a:buNone/>
                      </a:pPr>
                      <a:r>
                        <a:rPr lang="es-ES_tradnl" sz="1000" noProof="0" dirty="0">
                          <a:latin typeface="Calibri" pitchFamily="34" charset="0"/>
                          <a:cs typeface="Calibri" pitchFamily="34" charset="0"/>
                        </a:rPr>
                        <a:t>temprano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lang="en-GB" sz="1000" noProof="0" dirty="0">
                          <a:latin typeface="Calibri" pitchFamily="34" charset="0"/>
                          <a:cs typeface="Calibri" pitchFamily="34" charset="0"/>
                        </a:rPr>
                        <a:t>now</a:t>
                      </a:r>
                    </a:p>
                    <a:p>
                      <a:r>
                        <a:rPr lang="en-GB" sz="1000" noProof="0" dirty="0">
                          <a:latin typeface="Calibri" pitchFamily="34" charset="0"/>
                          <a:cs typeface="Calibri" pitchFamily="34" charset="0"/>
                        </a:rPr>
                        <a:t>straight away</a:t>
                      </a:r>
                    </a:p>
                    <a:p>
                      <a:r>
                        <a:rPr lang="en-GB" sz="1000" noProof="0" dirty="0">
                          <a:latin typeface="Calibri" pitchFamily="34" charset="0"/>
                          <a:cs typeface="Calibri" pitchFamily="34" charset="0"/>
                        </a:rPr>
                        <a:t>today</a:t>
                      </a:r>
                    </a:p>
                    <a:p>
                      <a:r>
                        <a:rPr lang="en-GB" sz="1000" noProof="0" dirty="0">
                          <a:latin typeface="Calibri" pitchFamily="34" charset="0"/>
                          <a:cs typeface="Calibri" pitchFamily="34" charset="0"/>
                        </a:rPr>
                        <a:t>nowadays</a:t>
                      </a:r>
                    </a:p>
                    <a:p>
                      <a:r>
                        <a:rPr lang="en-GB" sz="1000" noProof="0" dirty="0">
                          <a:latin typeface="Calibri" pitchFamily="34" charset="0"/>
                          <a:cs typeface="Calibri" pitchFamily="34" charset="0"/>
                        </a:rPr>
                        <a:t>in the morning/</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afternoon/</a:t>
                      </a:r>
                      <a:r>
                        <a:rPr lang="en-GB" sz="1000" baseline="0" noProof="0" dirty="0">
                          <a:latin typeface="Calibri" pitchFamily="34" charset="0"/>
                          <a:cs typeface="Calibri" pitchFamily="34" charset="0"/>
                        </a:rPr>
                        <a:t> </a:t>
                      </a:r>
                      <a:r>
                        <a:rPr lang="en-GB" sz="1000" b="0" noProof="0" dirty="0">
                          <a:latin typeface="Calibri" pitchFamily="34" charset="0"/>
                          <a:cs typeface="Calibri" pitchFamily="34" charset="0"/>
                        </a:rPr>
                        <a:t>at</a:t>
                      </a:r>
                      <a:r>
                        <a:rPr lang="en-GB" sz="1000" b="0" baseline="0" noProof="0" dirty="0">
                          <a:latin typeface="Calibri" pitchFamily="34" charset="0"/>
                          <a:cs typeface="Calibri" pitchFamily="34" charset="0"/>
                        </a:rPr>
                        <a:t> night</a:t>
                      </a:r>
                    </a:p>
                    <a:p>
                      <a:r>
                        <a:rPr lang="en-GB" sz="1000" noProof="0" dirty="0">
                          <a:latin typeface="Calibri" pitchFamily="34" charset="0"/>
                          <a:cs typeface="Calibri" pitchFamily="34" charset="0"/>
                        </a:rPr>
                        <a:t>at the weekend</a:t>
                      </a:r>
                    </a:p>
                    <a:p>
                      <a:r>
                        <a:rPr lang="en-GB" sz="1000" noProof="0" dirty="0">
                          <a:latin typeface="Calibri" pitchFamily="34" charset="0"/>
                          <a:cs typeface="Calibri" pitchFamily="34" charset="0"/>
                        </a:rPr>
                        <a:t>every day</a:t>
                      </a:r>
                    </a:p>
                    <a:p>
                      <a:r>
                        <a:rPr lang="en-GB" sz="1000" noProof="0" dirty="0">
                          <a:latin typeface="Calibri" pitchFamily="34" charset="0"/>
                          <a:cs typeface="Calibri" pitchFamily="34" charset="0"/>
                        </a:rPr>
                        <a:t>every week</a:t>
                      </a:r>
                    </a:p>
                    <a:p>
                      <a:r>
                        <a:rPr lang="en-GB" sz="1000" noProof="0" dirty="0">
                          <a:latin typeface="Calibri" pitchFamily="34" charset="0"/>
                          <a:cs typeface="Calibri" pitchFamily="34" charset="0"/>
                        </a:rPr>
                        <a:t>once a week</a:t>
                      </a:r>
                    </a:p>
                    <a:p>
                      <a:r>
                        <a:rPr lang="en-GB" sz="1000" noProof="0" dirty="0">
                          <a:latin typeface="Calibri" pitchFamily="34" charset="0"/>
                          <a:cs typeface="Calibri" pitchFamily="34" charset="0"/>
                        </a:rPr>
                        <a:t>five times a month</a:t>
                      </a:r>
                    </a:p>
                    <a:p>
                      <a:r>
                        <a:rPr lang="en-GB" sz="1000" noProof="0" dirty="0">
                          <a:latin typeface="Calibri" pitchFamily="34" charset="0"/>
                          <a:cs typeface="Calibri" pitchFamily="34" charset="0"/>
                        </a:rPr>
                        <a:t>every month</a:t>
                      </a:r>
                    </a:p>
                    <a:p>
                      <a:r>
                        <a:rPr lang="en-GB" sz="1000" noProof="0" dirty="0">
                          <a:latin typeface="Calibri" pitchFamily="34" charset="0"/>
                          <a:cs typeface="Calibri" pitchFamily="34" charset="0"/>
                        </a:rPr>
                        <a:t>every year</a:t>
                      </a:r>
                    </a:p>
                    <a:p>
                      <a:r>
                        <a:rPr lang="en-GB" sz="1000" noProof="0" dirty="0">
                          <a:latin typeface="Calibri" pitchFamily="34" charset="0"/>
                          <a:cs typeface="Calibri" pitchFamily="34" charset="0"/>
                        </a:rPr>
                        <a:t>as soon as possible</a:t>
                      </a:r>
                    </a:p>
                    <a:p>
                      <a:r>
                        <a:rPr lang="en-GB" sz="1000" noProof="0" dirty="0">
                          <a:latin typeface="Calibri" pitchFamily="34" charset="0"/>
                          <a:cs typeface="Calibri" pitchFamily="34" charset="0"/>
                        </a:rPr>
                        <a:t>on Mondays/</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Tuesdays/Wednesdays   /Thursdays / Fridays /Saturdays /Sundays</a:t>
                      </a:r>
                    </a:p>
                    <a:p>
                      <a:r>
                        <a:rPr lang="en-GB" sz="1000" noProof="0" dirty="0">
                          <a:latin typeface="Calibri" pitchFamily="34" charset="0"/>
                          <a:cs typeface="Calibri" pitchFamily="34" charset="0"/>
                        </a:rPr>
                        <a:t>always</a:t>
                      </a:r>
                    </a:p>
                    <a:p>
                      <a:r>
                        <a:rPr lang="en-GB" sz="1000" noProof="0" dirty="0">
                          <a:latin typeface="Calibri" pitchFamily="34" charset="0"/>
                          <a:cs typeface="Calibri" pitchFamily="34" charset="0"/>
                        </a:rPr>
                        <a:t>usually</a:t>
                      </a:r>
                    </a:p>
                    <a:p>
                      <a:r>
                        <a:rPr lang="en-GB" sz="1000" noProof="0" dirty="0">
                          <a:latin typeface="Calibri" pitchFamily="34" charset="0"/>
                          <a:cs typeface="Calibri" pitchFamily="34" charset="0"/>
                        </a:rPr>
                        <a:t>often</a:t>
                      </a:r>
                    </a:p>
                    <a:p>
                      <a:r>
                        <a:rPr lang="en-GB" sz="1000" noProof="0" dirty="0">
                          <a:latin typeface="Calibri" pitchFamily="34" charset="0"/>
                          <a:cs typeface="Calibri" pitchFamily="34" charset="0"/>
                        </a:rPr>
                        <a:t>many times</a:t>
                      </a:r>
                    </a:p>
                    <a:p>
                      <a:r>
                        <a:rPr lang="en-GB" sz="1000" noProof="0" dirty="0">
                          <a:latin typeface="Calibri" pitchFamily="34" charset="0"/>
                          <a:cs typeface="Calibri" pitchFamily="34" charset="0"/>
                        </a:rPr>
                        <a:t>from time to time</a:t>
                      </a:r>
                    </a:p>
                    <a:p>
                      <a:r>
                        <a:rPr lang="en-GB" sz="1000" noProof="0" dirty="0">
                          <a:latin typeface="Calibri" pitchFamily="34" charset="0"/>
                          <a:cs typeface="Calibri" pitchFamily="34" charset="0"/>
                        </a:rPr>
                        <a:t>sometimes</a:t>
                      </a:r>
                    </a:p>
                    <a:p>
                      <a:r>
                        <a:rPr lang="en-GB" sz="1000" noProof="0" dirty="0">
                          <a:latin typeface="Calibri" pitchFamily="34" charset="0"/>
                          <a:cs typeface="Calibri" pitchFamily="34" charset="0"/>
                        </a:rPr>
                        <a:t>hardly ever</a:t>
                      </a:r>
                    </a:p>
                    <a:p>
                      <a:r>
                        <a:rPr lang="en-GB" sz="1000" noProof="0" dirty="0">
                          <a:latin typeface="Calibri" pitchFamily="34" charset="0"/>
                          <a:cs typeface="Calibri" pitchFamily="34" charset="0"/>
                        </a:rPr>
                        <a:t>never</a:t>
                      </a:r>
                    </a:p>
                    <a:p>
                      <a:r>
                        <a:rPr lang="en-GB" sz="1000" noProof="0" dirty="0">
                          <a:latin typeface="Calibri" pitchFamily="34" charset="0"/>
                          <a:cs typeface="Calibri" pitchFamily="34" charset="0"/>
                        </a:rPr>
                        <a:t>soon</a:t>
                      </a:r>
                    </a:p>
                    <a:p>
                      <a:r>
                        <a:rPr lang="en-GB" sz="1000" noProof="0" dirty="0">
                          <a:latin typeface="Calibri" pitchFamily="34" charset="0"/>
                          <a:cs typeface="Calibri" pitchFamily="34" charset="0"/>
                        </a:rPr>
                        <a:t>early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tarde </a:t>
                      </a:r>
                    </a:p>
                    <a:p>
                      <a:r>
                        <a:rPr lang="es-ES_tradnl" sz="1000" b="0" noProof="0" dirty="0">
                          <a:latin typeface="Calibri" pitchFamily="34" charset="0"/>
                          <a:cs typeface="Calibri" pitchFamily="34" charset="0"/>
                        </a:rPr>
                        <a:t>ayer</a:t>
                      </a:r>
                    </a:p>
                    <a:p>
                      <a:r>
                        <a:rPr lang="es-ES_tradnl" sz="1000" b="0" noProof="0" dirty="0">
                          <a:latin typeface="Calibri" pitchFamily="34" charset="0"/>
                          <a:cs typeface="Calibri" pitchFamily="34" charset="0"/>
                        </a:rPr>
                        <a:t>anteayer</a:t>
                      </a:r>
                    </a:p>
                    <a:p>
                      <a:r>
                        <a:rPr lang="es-ES_tradnl" sz="1000" b="0" noProof="0" dirty="0">
                          <a:latin typeface="Calibri" pitchFamily="34" charset="0"/>
                          <a:cs typeface="Calibri" pitchFamily="34" charset="0"/>
                        </a:rPr>
                        <a:t>ayer por la mañana/ tarde/</a:t>
                      </a:r>
                      <a:r>
                        <a:rPr lang="es-ES_tradnl" sz="1000" b="0" baseline="0" noProof="0" dirty="0">
                          <a:latin typeface="Calibri" pitchFamily="34" charset="0"/>
                          <a:cs typeface="Calibri" pitchFamily="34" charset="0"/>
                        </a:rPr>
                        <a:t> </a:t>
                      </a:r>
                      <a:r>
                        <a:rPr lang="es-ES_tradnl" sz="1000" b="0" noProof="0" dirty="0">
                          <a:latin typeface="Calibri" pitchFamily="34" charset="0"/>
                          <a:cs typeface="Calibri" pitchFamily="34" charset="0"/>
                        </a:rPr>
                        <a:t>noche</a:t>
                      </a:r>
                    </a:p>
                    <a:p>
                      <a:r>
                        <a:rPr lang="es-ES_tradnl" sz="1000" b="0" noProof="0" dirty="0">
                          <a:latin typeface="Calibri" pitchFamily="34" charset="0"/>
                          <a:cs typeface="Calibri" pitchFamily="34" charset="0"/>
                        </a:rPr>
                        <a:t>la semana pasada </a:t>
                      </a:r>
                    </a:p>
                    <a:p>
                      <a:r>
                        <a:rPr lang="es-ES_tradnl" sz="1000" b="0" noProof="0" dirty="0">
                          <a:latin typeface="Calibri" pitchFamily="34" charset="0"/>
                          <a:cs typeface="Calibri" pitchFamily="34" charset="0"/>
                        </a:rPr>
                        <a:t>el fin de semana pasado</a:t>
                      </a:r>
                    </a:p>
                    <a:p>
                      <a:r>
                        <a:rPr lang="es-ES_tradnl" sz="1000" b="0" noProof="0" dirty="0">
                          <a:latin typeface="Calibri" pitchFamily="34" charset="0"/>
                          <a:cs typeface="Calibri" pitchFamily="34" charset="0"/>
                        </a:rPr>
                        <a:t>el año/ mes/ verano pasado</a:t>
                      </a:r>
                    </a:p>
                    <a:p>
                      <a:r>
                        <a:rPr lang="es-ES_tradnl" sz="1000" b="0" noProof="0" dirty="0">
                          <a:latin typeface="Calibri" pitchFamily="34" charset="0"/>
                          <a:cs typeface="Calibri" pitchFamily="34" charset="0"/>
                        </a:rPr>
                        <a:t>el lunes pasado </a:t>
                      </a:r>
                    </a:p>
                    <a:p>
                      <a:r>
                        <a:rPr lang="es-ES_tradnl" sz="1000" b="0" noProof="0" dirty="0">
                          <a:latin typeface="Calibri" pitchFamily="34" charset="0"/>
                          <a:cs typeface="Calibri" pitchFamily="34" charset="0"/>
                        </a:rPr>
                        <a:t>hace una semana</a:t>
                      </a:r>
                    </a:p>
                    <a:p>
                      <a:r>
                        <a:rPr lang="es-ES_tradnl" sz="1000" b="0" noProof="0" dirty="0">
                          <a:latin typeface="Calibri" pitchFamily="34" charset="0"/>
                          <a:cs typeface="Calibri" pitchFamily="34" charset="0"/>
                        </a:rPr>
                        <a:t>en </a:t>
                      </a:r>
                      <a:r>
                        <a:rPr lang="es-ES_tradnl" sz="1000" b="0" baseline="0" noProof="0" dirty="0">
                          <a:latin typeface="Calibri" pitchFamily="34" charset="0"/>
                          <a:cs typeface="Calibri" pitchFamily="34" charset="0"/>
                        </a:rPr>
                        <a:t> 2010 (dos mil diez)</a:t>
                      </a:r>
                    </a:p>
                    <a:p>
                      <a:r>
                        <a:rPr lang="es-ES_tradnl" sz="1000" b="0" noProof="0" dirty="0">
                          <a:latin typeface="Calibri" pitchFamily="34" charset="0"/>
                          <a:cs typeface="Calibri" pitchFamily="34" charset="0"/>
                        </a:rPr>
                        <a:t>de pequeño/a</a:t>
                      </a:r>
                    </a:p>
                    <a:p>
                      <a:r>
                        <a:rPr lang="es-ES_tradnl" sz="1000" b="0" noProof="0" dirty="0">
                          <a:latin typeface="Calibri" pitchFamily="34" charset="0"/>
                          <a:cs typeface="Calibri" pitchFamily="34" charset="0"/>
                        </a:rPr>
                        <a:t>de niño/a </a:t>
                      </a:r>
                    </a:p>
                    <a:p>
                      <a:r>
                        <a:rPr lang="es-ES_tradnl" sz="1000" b="0" noProof="0" dirty="0">
                          <a:latin typeface="Calibri" pitchFamily="34" charset="0"/>
                          <a:cs typeface="Calibri" pitchFamily="34" charset="0"/>
                        </a:rPr>
                        <a:t>esta mañana/</a:t>
                      </a:r>
                      <a:r>
                        <a:rPr lang="es-ES_tradnl" sz="1000" b="0" baseline="0" noProof="0" dirty="0">
                          <a:latin typeface="Calibri" pitchFamily="34" charset="0"/>
                          <a:cs typeface="Calibri" pitchFamily="34" charset="0"/>
                        </a:rPr>
                        <a:t> tarde</a:t>
                      </a:r>
                    </a:p>
                    <a:p>
                      <a:r>
                        <a:rPr lang="es-ES_tradnl" sz="1000" b="0" baseline="0" noProof="0" dirty="0">
                          <a:latin typeface="Calibri" pitchFamily="34" charset="0"/>
                          <a:cs typeface="Calibri" pitchFamily="34" charset="0"/>
                        </a:rPr>
                        <a:t>esta noche</a:t>
                      </a:r>
                    </a:p>
                    <a:p>
                      <a:r>
                        <a:rPr lang="es-ES_tradnl" sz="1000" b="0" noProof="0" dirty="0">
                          <a:latin typeface="Calibri" pitchFamily="34" charset="0"/>
                          <a:cs typeface="Calibri" pitchFamily="34" charset="0"/>
                        </a:rPr>
                        <a:t>esta semana/ este año</a:t>
                      </a:r>
                    </a:p>
                    <a:p>
                      <a:r>
                        <a:rPr lang="es-ES_tradnl" sz="1000" b="0" noProof="0" dirty="0">
                          <a:latin typeface="Calibri" pitchFamily="34" charset="0"/>
                          <a:cs typeface="Calibri" pitchFamily="34" charset="0"/>
                        </a:rPr>
                        <a:t>mañana</a:t>
                      </a:r>
                    </a:p>
                    <a:p>
                      <a:r>
                        <a:rPr lang="es-ES_tradnl" sz="1000" b="0" noProof="0" dirty="0">
                          <a:latin typeface="Calibri" pitchFamily="34" charset="0"/>
                          <a:cs typeface="Calibri" pitchFamily="34" charset="0"/>
                        </a:rPr>
                        <a:t>pasado mañana</a:t>
                      </a:r>
                    </a:p>
                    <a:p>
                      <a:r>
                        <a:rPr lang="es-ES_tradnl" sz="1000" b="0" noProof="0" dirty="0">
                          <a:latin typeface="Calibri" pitchFamily="34" charset="0"/>
                          <a:cs typeface="Calibri" pitchFamily="34" charset="0"/>
                        </a:rPr>
                        <a:t>mañana por la mañana/ tarde/ noche</a:t>
                      </a:r>
                    </a:p>
                    <a:p>
                      <a:r>
                        <a:rPr lang="es-ES_tradnl" sz="1000" b="0" noProof="0" dirty="0">
                          <a:latin typeface="Calibri" pitchFamily="34" charset="0"/>
                          <a:cs typeface="Calibri" pitchFamily="34" charset="0"/>
                        </a:rPr>
                        <a:t>la semana próxima/ que viene</a:t>
                      </a:r>
                    </a:p>
                    <a:p>
                      <a:r>
                        <a:rPr lang="es-ES_tradnl" sz="1000" b="0" noProof="0" dirty="0">
                          <a:latin typeface="Calibri" pitchFamily="34" charset="0"/>
                          <a:cs typeface="Calibri" pitchFamily="34" charset="0"/>
                        </a:rPr>
                        <a:t>el mes próximo/ que viene </a:t>
                      </a:r>
                    </a:p>
                    <a:p>
                      <a:r>
                        <a:rPr lang="es-ES_tradnl" sz="1000" b="0" noProof="0" dirty="0">
                          <a:latin typeface="Calibri" pitchFamily="34" charset="0"/>
                          <a:cs typeface="Calibri" pitchFamily="34" charset="0"/>
                        </a:rPr>
                        <a:t>el año próximo/ que viene</a:t>
                      </a:r>
                    </a:p>
                    <a:p>
                      <a:r>
                        <a:rPr lang="es-ES_tradnl" sz="1000" b="0" noProof="0" dirty="0">
                          <a:latin typeface="Calibri" pitchFamily="34" charset="0"/>
                          <a:cs typeface="Calibri" pitchFamily="34" charset="0"/>
                        </a:rPr>
                        <a:t>el próximo lunes</a:t>
                      </a:r>
                    </a:p>
                    <a:p>
                      <a:r>
                        <a:rPr lang="es-ES_tradnl" sz="1000" b="0" noProof="0" dirty="0">
                          <a:latin typeface="Calibri" pitchFamily="34" charset="0"/>
                          <a:cs typeface="Calibri" pitchFamily="34" charset="0"/>
                        </a:rPr>
                        <a:t>dentro de un mes</a:t>
                      </a:r>
                    </a:p>
                    <a:p>
                      <a:r>
                        <a:rPr lang="es-ES_tradnl" sz="1000" b="0" noProof="0" dirty="0">
                          <a:latin typeface="Calibri" pitchFamily="34" charset="0"/>
                          <a:cs typeface="Calibri" pitchFamily="34" charset="0"/>
                        </a:rPr>
                        <a:t>en el futuro    </a:t>
                      </a:r>
                    </a:p>
                    <a:p>
                      <a:r>
                        <a:rPr lang="es-ES_tradnl" sz="1000" b="0" noProof="0" dirty="0">
                          <a:latin typeface="Calibri" pitchFamily="34" charset="0"/>
                          <a:cs typeface="Calibri" pitchFamily="34" charset="0"/>
                        </a:rPr>
                        <a:t>desde el … hasta el</a:t>
                      </a:r>
                      <a:r>
                        <a:rPr lang="es-ES_tradnl" sz="1000" b="0" baseline="0" noProof="0" dirty="0">
                          <a:latin typeface="Calibri" pitchFamily="34" charset="0"/>
                          <a:cs typeface="Calibri" pitchFamily="34" charset="0"/>
                        </a:rPr>
                        <a:t>/ </a:t>
                      </a:r>
                      <a:r>
                        <a:rPr lang="es-ES_tradnl" sz="1000" b="0" noProof="0" dirty="0">
                          <a:latin typeface="Calibri" pitchFamily="34" charset="0"/>
                          <a:cs typeface="Calibri" pitchFamily="34" charset="0"/>
                        </a:rPr>
                        <a:t>de ... a...</a:t>
                      </a:r>
                    </a:p>
                    <a:p>
                      <a:r>
                        <a:rPr lang="es-ES_tradnl" sz="1000" b="0" noProof="0" dirty="0">
                          <a:latin typeface="Calibri" pitchFamily="34" charset="0"/>
                          <a:cs typeface="Calibri" pitchFamily="34" charset="0"/>
                        </a:rPr>
                        <a:t>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late </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 month/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 (evening)/ 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a:t>
                      </a:r>
                      <a:r>
                        <a:rPr lang="en-GB" sz="1000" b="0" baseline="0" noProof="0" dirty="0">
                          <a:latin typeface="Calibri" pitchFamily="34" charset="0"/>
                          <a:cs typeface="Calibri" pitchFamily="34" charset="0"/>
                        </a:rPr>
                        <a:t> </a:t>
                      </a:r>
                      <a:r>
                        <a:rPr lang="en-GB" sz="1000" b="0" noProof="0" dirty="0">
                          <a:latin typeface="Calibri" pitchFamily="34" charset="0"/>
                          <a:cs typeface="Calibri" pitchFamily="34" charset="0"/>
                        </a:rPr>
                        <a:t>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6630" y="107504"/>
          <a:ext cx="6552729" cy="8793480"/>
        </p:xfrm>
        <a:graphic>
          <a:graphicData uri="http://schemas.openxmlformats.org/drawingml/2006/table">
            <a:tbl>
              <a:tblPr>
                <a:tableStyleId>{5C22544A-7EE6-4342-B048-85BDC9FD1C3A}</a:tableStyleId>
              </a:tblPr>
              <a:tblGrid>
                <a:gridCol w="1728194">
                  <a:extLst>
                    <a:ext uri="{9D8B030D-6E8A-4147-A177-3AD203B41FA5}">
                      <a16:colId xmlns:a16="http://schemas.microsoft.com/office/drawing/2014/main" val="20000"/>
                    </a:ext>
                  </a:extLst>
                </a:gridCol>
                <a:gridCol w="226436">
                  <a:extLst>
                    <a:ext uri="{9D8B030D-6E8A-4147-A177-3AD203B41FA5}">
                      <a16:colId xmlns:a16="http://schemas.microsoft.com/office/drawing/2014/main" val="20001"/>
                    </a:ext>
                  </a:extLst>
                </a:gridCol>
                <a:gridCol w="1429748">
                  <a:extLst>
                    <a:ext uri="{9D8B030D-6E8A-4147-A177-3AD203B41FA5}">
                      <a16:colId xmlns:a16="http://schemas.microsoft.com/office/drawing/2014/main" val="20002"/>
                    </a:ext>
                  </a:extLst>
                </a:gridCol>
                <a:gridCol w="278194">
                  <a:extLst>
                    <a:ext uri="{9D8B030D-6E8A-4147-A177-3AD203B41FA5}">
                      <a16:colId xmlns:a16="http://schemas.microsoft.com/office/drawing/2014/main" val="20003"/>
                    </a:ext>
                  </a:extLst>
                </a:gridCol>
                <a:gridCol w="1302486">
                  <a:extLst>
                    <a:ext uri="{9D8B030D-6E8A-4147-A177-3AD203B41FA5}">
                      <a16:colId xmlns:a16="http://schemas.microsoft.com/office/drawing/2014/main" val="20004"/>
                    </a:ext>
                  </a:extLst>
                </a:gridCol>
                <a:gridCol w="1587671">
                  <a:extLst>
                    <a:ext uri="{9D8B030D-6E8A-4147-A177-3AD203B41FA5}">
                      <a16:colId xmlns:a16="http://schemas.microsoft.com/office/drawing/2014/main" val="20005"/>
                    </a:ext>
                  </a:extLst>
                </a:gridCol>
              </a:tblGrid>
              <a:tr h="233306">
                <a:tc gridSpan="6">
                  <a:txBody>
                    <a:bodyPr/>
                    <a:lstStyle/>
                    <a:p>
                      <a:pPr algn="ctr"/>
                      <a:r>
                        <a:rPr lang="es-ES_tradnl" sz="1100" b="1" dirty="0">
                          <a:latin typeface="Calibri" pitchFamily="34" charset="0"/>
                          <a:cs typeface="Calibri" pitchFamily="34" charset="0"/>
                        </a:rPr>
                        <a:t>POSITIVE</a:t>
                      </a:r>
                      <a:r>
                        <a:rPr lang="es-ES_tradnl" sz="1100" b="1" baseline="0" dirty="0">
                          <a:latin typeface="Calibri" pitchFamily="34" charset="0"/>
                          <a:cs typeface="Calibri" pitchFamily="34" charset="0"/>
                        </a:rPr>
                        <a:t> OPINIONS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322067">
                <a:tc gridSpan="4">
                  <a:txBody>
                    <a:bodyPr/>
                    <a:lstStyle/>
                    <a:p>
                      <a:r>
                        <a:rPr lang="es-ES_tradnl" sz="1100" dirty="0">
                          <a:latin typeface="Calibri" pitchFamily="34" charset="0"/>
                          <a:cs typeface="Calibri" pitchFamily="34" charset="0"/>
                        </a:rPr>
                        <a:t>Me</a:t>
                      </a:r>
                      <a:r>
                        <a:rPr lang="es-ES_tradnl" sz="1100" baseline="0" dirty="0">
                          <a:latin typeface="Calibri" pitchFamily="34" charset="0"/>
                          <a:cs typeface="Calibri" pitchFamily="34" charset="0"/>
                        </a:rPr>
                        <a:t> encanta/ Me mola/ Me chifla</a:t>
                      </a:r>
                    </a:p>
                    <a:p>
                      <a:r>
                        <a:rPr lang="es-ES_tradnl" sz="1100" baseline="0" dirty="0">
                          <a:latin typeface="Calibri" pitchFamily="34" charset="0"/>
                          <a:cs typeface="Calibri" pitchFamily="34" charset="0"/>
                        </a:rPr>
                        <a:t>Me gusta mucho</a:t>
                      </a:r>
                    </a:p>
                    <a:p>
                      <a:r>
                        <a:rPr lang="es-ES_tradnl" sz="1100" baseline="0" dirty="0">
                          <a:latin typeface="Calibri" pitchFamily="34" charset="0"/>
                          <a:cs typeface="Calibri" pitchFamily="34" charset="0"/>
                        </a:rPr>
                        <a:t>Me gusta bastante</a:t>
                      </a:r>
                    </a:p>
                    <a:p>
                      <a:r>
                        <a:rPr lang="es-ES_tradnl" sz="1100" baseline="0" dirty="0">
                          <a:latin typeface="Calibri" pitchFamily="34" charset="0"/>
                          <a:cs typeface="Calibri" pitchFamily="34" charset="0"/>
                        </a:rPr>
                        <a:t>Me interesa/ Me resulta interesante</a:t>
                      </a:r>
                    </a:p>
                    <a:p>
                      <a:r>
                        <a:rPr lang="en-GB" sz="1100" dirty="0" err="1">
                          <a:latin typeface="Calibri" pitchFamily="34" charset="0"/>
                          <a:cs typeface="Calibri" pitchFamily="34" charset="0"/>
                        </a:rPr>
                        <a:t>Prefiero</a:t>
                      </a:r>
                      <a:r>
                        <a:rPr lang="en-GB" sz="1100" dirty="0">
                          <a:latin typeface="Calibri" pitchFamily="34" charset="0"/>
                          <a:cs typeface="Calibri" pitchFamily="34" charset="0"/>
                        </a:rPr>
                        <a:t>/</a:t>
                      </a:r>
                      <a:r>
                        <a:rPr lang="en-GB" sz="1100" baseline="0" dirty="0">
                          <a:latin typeface="Calibri" pitchFamily="34" charset="0"/>
                          <a:cs typeface="Calibri" pitchFamily="34" charset="0"/>
                        </a:rPr>
                        <a:t> Me </a:t>
                      </a:r>
                      <a:r>
                        <a:rPr lang="en-GB" sz="1100" baseline="0" dirty="0" err="1">
                          <a:latin typeface="Calibri" pitchFamily="34" charset="0"/>
                          <a:cs typeface="Calibri" pitchFamily="34" charset="0"/>
                        </a:rPr>
                        <a:t>gusta</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más</a:t>
                      </a:r>
                      <a:endParaRPr lang="en-GB" sz="1100" baseline="0" dirty="0">
                        <a:latin typeface="Calibri" pitchFamily="34" charset="0"/>
                        <a:cs typeface="Calibri" pitchFamily="34" charset="0"/>
                      </a:endParaRPr>
                    </a:p>
                    <a:p>
                      <a:r>
                        <a:rPr lang="en-GB" sz="1100" dirty="0">
                          <a:latin typeface="Calibri" pitchFamily="34" charset="0"/>
                          <a:cs typeface="Calibri" pitchFamily="34" charset="0"/>
                        </a:rPr>
                        <a:t>Lo </a:t>
                      </a:r>
                      <a:r>
                        <a:rPr lang="en-GB" sz="1100" dirty="0" err="1">
                          <a:latin typeface="Calibri" pitchFamily="34" charset="0"/>
                          <a:cs typeface="Calibri" pitchFamily="34" charset="0"/>
                        </a:rPr>
                        <a:t>bueno</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que</a:t>
                      </a:r>
                    </a:p>
                    <a:p>
                      <a:r>
                        <a:rPr lang="en-GB" sz="1100" dirty="0">
                          <a:latin typeface="Calibri" pitchFamily="34" charset="0"/>
                          <a:cs typeface="Calibri" pitchFamily="34" charset="0"/>
                        </a:rPr>
                        <a:t>Lo que </a:t>
                      </a:r>
                      <a:r>
                        <a:rPr lang="en-GB" sz="1100" dirty="0" err="1">
                          <a:latin typeface="Calibri" pitchFamily="34" charset="0"/>
                          <a:cs typeface="Calibri" pitchFamily="34" charset="0"/>
                        </a:rPr>
                        <a:t>más</a:t>
                      </a:r>
                      <a:r>
                        <a:rPr lang="en-GB" sz="1100" dirty="0">
                          <a:latin typeface="Calibri" pitchFamily="34" charset="0"/>
                          <a:cs typeface="Calibri" pitchFamily="34" charset="0"/>
                        </a:rPr>
                        <a:t> me </a:t>
                      </a:r>
                      <a:r>
                        <a:rPr lang="en-GB" sz="1100" dirty="0" err="1">
                          <a:latin typeface="Calibri" pitchFamily="34" charset="0"/>
                          <a:cs typeface="Calibri" pitchFamily="34" charset="0"/>
                        </a:rPr>
                        <a:t>gusta</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que</a:t>
                      </a:r>
                    </a:p>
                    <a:p>
                      <a:r>
                        <a:rPr lang="en-GB" sz="1100" dirty="0">
                          <a:latin typeface="Calibri" pitchFamily="34" charset="0"/>
                          <a:cs typeface="Calibri" pitchFamily="34" charset="0"/>
                        </a:rPr>
                        <a:t>Lo </a:t>
                      </a:r>
                      <a:r>
                        <a:rPr lang="en-GB" sz="1100" dirty="0" err="1">
                          <a:latin typeface="Calibri" pitchFamily="34" charset="0"/>
                          <a:cs typeface="Calibri" pitchFamily="34" charset="0"/>
                        </a:rPr>
                        <a:t>mejor</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a:latin typeface="Calibri" pitchFamily="34" charset="0"/>
                          <a:cs typeface="Calibri" pitchFamily="34" charset="0"/>
                        </a:rPr>
                        <a:t>I love</a:t>
                      </a:r>
                    </a:p>
                    <a:p>
                      <a:r>
                        <a:rPr lang="en-GB" sz="1100" dirty="0">
                          <a:latin typeface="Calibri" pitchFamily="34" charset="0"/>
                          <a:cs typeface="Calibri" pitchFamily="34" charset="0"/>
                        </a:rPr>
                        <a:t>I</a:t>
                      </a:r>
                      <a:r>
                        <a:rPr lang="en-GB" sz="1100" baseline="0" dirty="0">
                          <a:latin typeface="Calibri" pitchFamily="34" charset="0"/>
                          <a:cs typeface="Calibri" pitchFamily="34" charset="0"/>
                        </a:rPr>
                        <a:t> like a lot</a:t>
                      </a:r>
                    </a:p>
                    <a:p>
                      <a:r>
                        <a:rPr lang="en-GB" sz="1100" baseline="0" dirty="0">
                          <a:latin typeface="Calibri" pitchFamily="34" charset="0"/>
                          <a:cs typeface="Calibri" pitchFamily="34" charset="0"/>
                        </a:rPr>
                        <a:t>I quite like</a:t>
                      </a:r>
                    </a:p>
                    <a:p>
                      <a:r>
                        <a:rPr lang="en-GB" sz="1100" baseline="0" dirty="0">
                          <a:latin typeface="Calibri" pitchFamily="34" charset="0"/>
                          <a:cs typeface="Calibri" pitchFamily="34" charset="0"/>
                        </a:rPr>
                        <a:t>I’m interested in</a:t>
                      </a:r>
                    </a:p>
                    <a:p>
                      <a:r>
                        <a:rPr lang="en-GB" sz="1100" baseline="0" dirty="0">
                          <a:latin typeface="Calibri" pitchFamily="34" charset="0"/>
                          <a:cs typeface="Calibri" pitchFamily="34" charset="0"/>
                        </a:rPr>
                        <a:t>I prefer</a:t>
                      </a:r>
                    </a:p>
                    <a:p>
                      <a:r>
                        <a:rPr lang="en-GB" sz="1100" baseline="0" dirty="0">
                          <a:latin typeface="Calibri" pitchFamily="34" charset="0"/>
                          <a:cs typeface="Calibri" pitchFamily="34" charset="0"/>
                        </a:rPr>
                        <a:t>The good thing is that</a:t>
                      </a:r>
                    </a:p>
                    <a:p>
                      <a:r>
                        <a:rPr lang="en-GB" sz="1100" dirty="0">
                          <a:latin typeface="Calibri" pitchFamily="34" charset="0"/>
                          <a:cs typeface="Calibri" pitchFamily="34" charset="0"/>
                        </a:rPr>
                        <a:t>What I like most is that</a:t>
                      </a:r>
                    </a:p>
                    <a:p>
                      <a:r>
                        <a:rPr lang="en-GB" sz="1100" dirty="0">
                          <a:latin typeface="Calibri" pitchFamily="34" charset="0"/>
                          <a:cs typeface="Calibri" pitchFamily="34" charset="0"/>
                        </a:rPr>
                        <a:t>The best thing is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23330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100" b="1" dirty="0">
                          <a:latin typeface="Calibri" pitchFamily="34" charset="0"/>
                          <a:cs typeface="Calibri" pitchFamily="34" charset="0"/>
                        </a:rPr>
                        <a:t>NEGATIVE</a:t>
                      </a:r>
                      <a:r>
                        <a:rPr lang="es-ES_tradnl" sz="1100" b="1" baseline="0" dirty="0">
                          <a:latin typeface="Calibri" pitchFamily="34" charset="0"/>
                          <a:cs typeface="Calibri" pitchFamily="34" charset="0"/>
                        </a:rPr>
                        <a:t> OPINIONS</a:t>
                      </a:r>
                      <a:endParaRPr lang="es-ES_tradnl" sz="11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944216">
                <a:tc gridSpan="4">
                  <a:txBody>
                    <a:bodyPr/>
                    <a:lstStyle/>
                    <a:p>
                      <a:r>
                        <a:rPr lang="en-GB" sz="1100" dirty="0">
                          <a:latin typeface="Calibri" pitchFamily="34" charset="0"/>
                          <a:cs typeface="Calibri" pitchFamily="34" charset="0"/>
                        </a:rPr>
                        <a:t>No me </a:t>
                      </a:r>
                      <a:r>
                        <a:rPr lang="en-GB" sz="1100" dirty="0" err="1">
                          <a:latin typeface="Calibri" pitchFamily="34" charset="0"/>
                          <a:cs typeface="Calibri" pitchFamily="34" charset="0"/>
                        </a:rPr>
                        <a:t>gusta</a:t>
                      </a:r>
                      <a:endParaRPr lang="en-GB" sz="1100" dirty="0">
                        <a:latin typeface="Calibri" pitchFamily="34" charset="0"/>
                        <a:cs typeface="Calibri" pitchFamily="34" charset="0"/>
                      </a:endParaRPr>
                    </a:p>
                    <a:p>
                      <a:r>
                        <a:rPr lang="en-GB" sz="1100" dirty="0">
                          <a:latin typeface="Calibri" pitchFamily="34" charset="0"/>
                          <a:cs typeface="Calibri" pitchFamily="34" charset="0"/>
                        </a:rPr>
                        <a:t>No</a:t>
                      </a:r>
                      <a:r>
                        <a:rPr lang="en-GB" sz="1100" baseline="0" dirty="0">
                          <a:latin typeface="Calibri" pitchFamily="34" charset="0"/>
                          <a:cs typeface="Calibri" pitchFamily="34" charset="0"/>
                        </a:rPr>
                        <a:t> me </a:t>
                      </a:r>
                      <a:r>
                        <a:rPr lang="en-GB" sz="1100" baseline="0" dirty="0" err="1">
                          <a:latin typeface="Calibri" pitchFamily="34" charset="0"/>
                          <a:cs typeface="Calibri" pitchFamily="34" charset="0"/>
                        </a:rPr>
                        <a:t>gusta</a:t>
                      </a:r>
                      <a:r>
                        <a:rPr lang="en-GB" sz="1100" baseline="0" dirty="0">
                          <a:latin typeface="Calibri" pitchFamily="34" charset="0"/>
                          <a:cs typeface="Calibri" pitchFamily="34" charset="0"/>
                        </a:rPr>
                        <a:t> nada</a:t>
                      </a:r>
                    </a:p>
                    <a:p>
                      <a:r>
                        <a:rPr lang="en-GB" sz="1100" baseline="0" dirty="0" err="1">
                          <a:latin typeface="Calibri" pitchFamily="34" charset="0"/>
                          <a:cs typeface="Calibri" pitchFamily="34" charset="0"/>
                        </a:rPr>
                        <a:t>Detesto</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Odio</a:t>
                      </a:r>
                      <a:endParaRPr lang="en-GB" sz="1100" baseline="0" dirty="0">
                        <a:latin typeface="Calibri" pitchFamily="34" charset="0"/>
                        <a:cs typeface="Calibri" pitchFamily="34" charset="0"/>
                      </a:endParaRPr>
                    </a:p>
                    <a:p>
                      <a:r>
                        <a:rPr lang="es-ES_tradnl" sz="1100" baseline="0" dirty="0">
                          <a:latin typeface="Calibri" pitchFamily="34" charset="0"/>
                          <a:cs typeface="Calibri" pitchFamily="34" charset="0"/>
                        </a:rPr>
                        <a:t>Me molesta/ Me fastidia</a:t>
                      </a:r>
                      <a:endParaRPr lang="en-GB" sz="1100" baseline="0" dirty="0">
                        <a:latin typeface="Calibri" pitchFamily="34" charset="0"/>
                        <a:cs typeface="Calibri" pitchFamily="34" charset="0"/>
                      </a:endParaRPr>
                    </a:p>
                    <a:p>
                      <a:r>
                        <a:rPr lang="en-GB" sz="1100" dirty="0">
                          <a:latin typeface="Calibri" pitchFamily="34" charset="0"/>
                          <a:cs typeface="Calibri" pitchFamily="34" charset="0"/>
                        </a:rPr>
                        <a:t>Lo </a:t>
                      </a:r>
                      <a:r>
                        <a:rPr lang="en-GB" sz="1100" dirty="0" err="1">
                          <a:latin typeface="Calibri" pitchFamily="34" charset="0"/>
                          <a:cs typeface="Calibri" pitchFamily="34" charset="0"/>
                        </a:rPr>
                        <a:t>malo</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a:t>
                      </a:r>
                      <a:r>
                        <a:rPr lang="en-GB" sz="1100" dirty="0" err="1">
                          <a:latin typeface="Calibri" pitchFamily="34" charset="0"/>
                          <a:cs typeface="Calibri" pitchFamily="34" charset="0"/>
                        </a:rPr>
                        <a:t>que</a:t>
                      </a:r>
                      <a:endParaRPr lang="en-GB" sz="1100" dirty="0">
                        <a:latin typeface="Calibri" pitchFamily="34" charset="0"/>
                        <a:cs typeface="Calibri" pitchFamily="34" charset="0"/>
                      </a:endParaRPr>
                    </a:p>
                    <a:p>
                      <a:r>
                        <a:rPr lang="en-GB" sz="1100" dirty="0">
                          <a:latin typeface="Calibri" pitchFamily="34" charset="0"/>
                          <a:cs typeface="Calibri" pitchFamily="34" charset="0"/>
                        </a:rPr>
                        <a:t>Lo </a:t>
                      </a:r>
                      <a:r>
                        <a:rPr lang="en-GB" sz="1100" dirty="0" err="1">
                          <a:latin typeface="Calibri" pitchFamily="34" charset="0"/>
                          <a:cs typeface="Calibri" pitchFamily="34" charset="0"/>
                        </a:rPr>
                        <a:t>que</a:t>
                      </a:r>
                      <a:r>
                        <a:rPr lang="en-GB" sz="1100" dirty="0">
                          <a:latin typeface="Calibri" pitchFamily="34" charset="0"/>
                          <a:cs typeface="Calibri" pitchFamily="34" charset="0"/>
                        </a:rPr>
                        <a:t> </a:t>
                      </a:r>
                      <a:r>
                        <a:rPr lang="en-GB" sz="1100" dirty="0" err="1">
                          <a:latin typeface="Calibri" pitchFamily="34" charset="0"/>
                          <a:cs typeface="Calibri" pitchFamily="34" charset="0"/>
                        </a:rPr>
                        <a:t>menos</a:t>
                      </a:r>
                      <a:r>
                        <a:rPr lang="en-GB" sz="1100" dirty="0">
                          <a:latin typeface="Calibri" pitchFamily="34" charset="0"/>
                          <a:cs typeface="Calibri" pitchFamily="34" charset="0"/>
                        </a:rPr>
                        <a:t> me </a:t>
                      </a:r>
                      <a:r>
                        <a:rPr lang="en-GB" sz="1100" dirty="0" err="1">
                          <a:latin typeface="Calibri" pitchFamily="34" charset="0"/>
                          <a:cs typeface="Calibri" pitchFamily="34" charset="0"/>
                        </a:rPr>
                        <a:t>gusta</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a:t>
                      </a:r>
                    </a:p>
                    <a:p>
                      <a:r>
                        <a:rPr lang="en-GB" sz="1100" dirty="0">
                          <a:latin typeface="Calibri" pitchFamily="34" charset="0"/>
                          <a:cs typeface="Calibri" pitchFamily="34" charset="0"/>
                        </a:rPr>
                        <a:t>Lo </a:t>
                      </a:r>
                      <a:r>
                        <a:rPr lang="en-GB" sz="1100" dirty="0" err="1">
                          <a:latin typeface="Calibri" pitchFamily="34" charset="0"/>
                          <a:cs typeface="Calibri" pitchFamily="34" charset="0"/>
                        </a:rPr>
                        <a:t>peor</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a:t>
                      </a:r>
                      <a:r>
                        <a:rPr lang="en-GB" sz="1100" dirty="0" err="1">
                          <a:latin typeface="Calibri" pitchFamily="34" charset="0"/>
                          <a:cs typeface="Calibri" pitchFamily="34" charset="0"/>
                        </a:rPr>
                        <a:t>que</a:t>
                      </a:r>
                      <a:endParaRPr lang="en-GB" sz="1100" dirty="0">
                        <a:latin typeface="Calibri" pitchFamily="34" charset="0"/>
                        <a:cs typeface="Calibri" pitchFamily="34" charset="0"/>
                      </a:endParaRPr>
                    </a:p>
                    <a:p>
                      <a:r>
                        <a:rPr lang="en-GB" sz="1100" dirty="0">
                          <a:latin typeface="Calibri" pitchFamily="34" charset="0"/>
                          <a:cs typeface="Calibri" pitchFamily="34" charset="0"/>
                        </a:rPr>
                        <a:t>No </a:t>
                      </a:r>
                      <a:r>
                        <a:rPr lang="en-GB" sz="1100" dirty="0" err="1">
                          <a:latin typeface="Calibri" pitchFamily="34" charset="0"/>
                          <a:cs typeface="Calibri" pitchFamily="34" charset="0"/>
                        </a:rPr>
                        <a:t>aguanto</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a:latin typeface="Calibri" pitchFamily="34" charset="0"/>
                          <a:cs typeface="Calibri" pitchFamily="34" charset="0"/>
                        </a:rPr>
                        <a:t>No </a:t>
                      </a:r>
                      <a:r>
                        <a:rPr lang="en-GB" sz="1100" dirty="0" err="1">
                          <a:latin typeface="Calibri" pitchFamily="34" charset="0"/>
                          <a:cs typeface="Calibri" pitchFamily="34" charset="0"/>
                        </a:rPr>
                        <a:t>soporto</a:t>
                      </a:r>
                      <a:endParaRPr lang="en-GB" sz="1100" dirty="0">
                        <a:latin typeface="Calibri" pitchFamily="34" charset="0"/>
                        <a:cs typeface="Calibri" pitchFamily="34" charset="0"/>
                      </a:endParaRPr>
                    </a:p>
                    <a:p>
                      <a:r>
                        <a:rPr lang="en-GB" sz="1100" dirty="0">
                          <a:latin typeface="Calibri" pitchFamily="34" charset="0"/>
                          <a:cs typeface="Calibri" pitchFamily="34" charset="0"/>
                        </a:rPr>
                        <a:t>Es un </a:t>
                      </a:r>
                      <a:r>
                        <a:rPr lang="en-GB" sz="1100" dirty="0" err="1">
                          <a:latin typeface="Calibri" pitchFamily="34" charset="0"/>
                          <a:cs typeface="Calibri" pitchFamily="34" charset="0"/>
                        </a:rPr>
                        <a:t>rollo</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a:latin typeface="Calibri" pitchFamily="34" charset="0"/>
                          <a:cs typeface="Calibri" pitchFamily="34" charset="0"/>
                        </a:rPr>
                        <a:t>Es </a:t>
                      </a:r>
                      <a:r>
                        <a:rPr lang="en-GB" sz="1100" dirty="0" err="1">
                          <a:latin typeface="Calibri" pitchFamily="34" charset="0"/>
                          <a:cs typeface="Calibri" pitchFamily="34" charset="0"/>
                        </a:rPr>
                        <a:t>una</a:t>
                      </a:r>
                      <a:r>
                        <a:rPr lang="en-GB" sz="1100" dirty="0">
                          <a:latin typeface="Calibri" pitchFamily="34" charset="0"/>
                          <a:cs typeface="Calibri" pitchFamily="34" charset="0"/>
                        </a:rPr>
                        <a:t> </a:t>
                      </a:r>
                      <a:r>
                        <a:rPr lang="en-GB" sz="1100" dirty="0" err="1">
                          <a:latin typeface="Calibri" pitchFamily="34" charset="0"/>
                          <a:cs typeface="Calibri" pitchFamily="34" charset="0"/>
                        </a:rPr>
                        <a:t>pérdida</a:t>
                      </a:r>
                      <a:r>
                        <a:rPr lang="en-GB" sz="1100" dirty="0">
                          <a:latin typeface="Calibri" pitchFamily="34" charset="0"/>
                          <a:cs typeface="Calibri" pitchFamily="34" charset="0"/>
                        </a:rPr>
                        <a:t> de </a:t>
                      </a:r>
                      <a:r>
                        <a:rPr lang="en-GB" sz="1100" dirty="0" err="1">
                          <a:latin typeface="Calibri" pitchFamily="34" charset="0"/>
                          <a:cs typeface="Calibri" pitchFamily="34" charset="0"/>
                        </a:rPr>
                        <a:t>tiempo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Estoy</a:t>
                      </a:r>
                      <a:r>
                        <a:rPr lang="en-GB" sz="1100" dirty="0">
                          <a:latin typeface="Calibri" pitchFamily="34" charset="0"/>
                          <a:cs typeface="Calibri" pitchFamily="34" charset="0"/>
                        </a:rPr>
                        <a:t> </a:t>
                      </a:r>
                      <a:r>
                        <a:rPr lang="en-GB" sz="1100" dirty="0" err="1">
                          <a:latin typeface="Calibri" pitchFamily="34" charset="0"/>
                          <a:cs typeface="Calibri" pitchFamily="34" charset="0"/>
                        </a:rPr>
                        <a:t>enganchado</a:t>
                      </a:r>
                      <a:r>
                        <a:rPr lang="en-GB" sz="1100" dirty="0">
                          <a:latin typeface="Calibri" pitchFamily="34" charset="0"/>
                          <a:cs typeface="Calibri" pitchFamily="34" charset="0"/>
                        </a:rPr>
                        <a:t> /</a:t>
                      </a:r>
                      <a:r>
                        <a:rPr lang="en-GB" sz="1100" baseline="0" dirty="0" err="1">
                          <a:latin typeface="Calibri" pitchFamily="34" charset="0"/>
                          <a:cs typeface="Calibri" pitchFamily="34" charset="0"/>
                        </a:rPr>
                        <a:t>enganchada</a:t>
                      </a:r>
                      <a:r>
                        <a:rPr lang="en-GB" sz="1100" baseline="0" dirty="0">
                          <a:latin typeface="Calibri" pitchFamily="34" charset="0"/>
                          <a:cs typeface="Calibri" pitchFamily="34" charset="0"/>
                        </a:rPr>
                        <a:t> </a:t>
                      </a:r>
                      <a:r>
                        <a:rPr lang="en-GB" sz="1100" dirty="0">
                          <a:latin typeface="Calibri" pitchFamily="34" charset="0"/>
                          <a:cs typeface="Calibri" pitchFamily="34" charset="0"/>
                        </a:rPr>
                        <a:t>a (mi </a:t>
                      </a:r>
                      <a:r>
                        <a:rPr lang="en-GB" sz="1100" dirty="0" err="1">
                          <a:latin typeface="Calibri" pitchFamily="34" charset="0"/>
                          <a:cs typeface="Calibri" pitchFamily="34" charset="0"/>
                        </a:rPr>
                        <a:t>móvil</a:t>
                      </a:r>
                      <a:r>
                        <a:rPr lang="en-GB" sz="1100" dirty="0">
                          <a:latin typeface="Calibri" pitchFamily="34" charset="0"/>
                          <a:cs typeface="Calibri" pitchFamily="34" charset="0"/>
                        </a:rPr>
                        <a:t>)</a:t>
                      </a:r>
                    </a:p>
                    <a:p>
                      <a:r>
                        <a:rPr lang="en-GB" sz="1100" dirty="0" err="1">
                          <a:latin typeface="Calibri" pitchFamily="34" charset="0"/>
                          <a:cs typeface="Calibri" pitchFamily="34" charset="0"/>
                        </a:rPr>
                        <a:t>Estoy</a:t>
                      </a:r>
                      <a:r>
                        <a:rPr lang="en-GB" sz="1100" dirty="0">
                          <a:latin typeface="Calibri" pitchFamily="34" charset="0"/>
                          <a:cs typeface="Calibri" pitchFamily="34" charset="0"/>
                        </a:rPr>
                        <a:t> </a:t>
                      </a:r>
                      <a:r>
                        <a:rPr lang="en-GB" sz="1100" dirty="0" err="1">
                          <a:latin typeface="Calibri" pitchFamily="34" charset="0"/>
                          <a:cs typeface="Calibri" pitchFamily="34" charset="0"/>
                        </a:rPr>
                        <a:t>harto</a:t>
                      </a:r>
                      <a:r>
                        <a:rPr lang="en-GB" sz="1100" dirty="0">
                          <a:latin typeface="Calibri" pitchFamily="34" charset="0"/>
                          <a:cs typeface="Calibri" pitchFamily="34" charset="0"/>
                        </a:rPr>
                        <a:t> de</a:t>
                      </a:r>
                    </a:p>
                    <a:p>
                      <a:r>
                        <a:rPr lang="en-GB" sz="1100" dirty="0" err="1">
                          <a:latin typeface="Calibri" pitchFamily="34" charset="0"/>
                          <a:cs typeface="Calibri" pitchFamily="34" charset="0"/>
                        </a:rPr>
                        <a:t>Qué</a:t>
                      </a:r>
                      <a:r>
                        <a:rPr lang="en-GB" sz="1100" baseline="0" dirty="0">
                          <a:latin typeface="Calibri" pitchFamily="34" charset="0"/>
                          <a:cs typeface="Calibri" pitchFamily="34" charset="0"/>
                        </a:rPr>
                        <a:t> </a:t>
                      </a:r>
                      <a:r>
                        <a:rPr lang="en-GB" sz="1100" dirty="0">
                          <a:latin typeface="Calibri" pitchFamily="34" charset="0"/>
                          <a:cs typeface="Calibri" pitchFamily="34" charset="0"/>
                        </a:rPr>
                        <a:t>horror</a:t>
                      </a:r>
                    </a:p>
                    <a:p>
                      <a:r>
                        <a:rPr lang="en-GB" sz="1100" dirty="0" err="1">
                          <a:latin typeface="Calibri" pitchFamily="34" charset="0"/>
                          <a:cs typeface="Calibri" pitchFamily="34" charset="0"/>
                        </a:rPr>
                        <a:t>Qué</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p</a:t>
                      </a:r>
                      <a:r>
                        <a:rPr lang="en-GB" sz="1100" dirty="0" err="1">
                          <a:latin typeface="Calibri" pitchFamily="34" charset="0"/>
                          <a:cs typeface="Calibri" pitchFamily="34" charset="0"/>
                        </a:rPr>
                        <a:t>ena</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qué</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lástima</a:t>
                      </a:r>
                      <a:endParaRPr lang="en-GB" sz="1100" baseline="0" dirty="0">
                        <a:latin typeface="Calibri" pitchFamily="34" charset="0"/>
                        <a:cs typeface="Calibri" pitchFamily="34" charset="0"/>
                      </a:endParaRPr>
                    </a:p>
                    <a:p>
                      <a:r>
                        <a:rPr lang="en-GB" sz="1100" baseline="0" dirty="0">
                          <a:latin typeface="Calibri" pitchFamily="34" charset="0"/>
                          <a:cs typeface="Calibri" pitchFamily="34" charset="0"/>
                        </a:rPr>
                        <a:t>Me </a:t>
                      </a:r>
                      <a:r>
                        <a:rPr lang="en-GB" sz="1100" baseline="0" dirty="0" err="1">
                          <a:latin typeface="Calibri" pitchFamily="34" charset="0"/>
                          <a:cs typeface="Calibri" pitchFamily="34" charset="0"/>
                        </a:rPr>
                        <a:t>preocupa</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a:latin typeface="Calibri" pitchFamily="34" charset="0"/>
                          <a:cs typeface="Calibri" pitchFamily="34" charset="0"/>
                        </a:rPr>
                        <a:t>I don’t like</a:t>
                      </a:r>
                    </a:p>
                    <a:p>
                      <a:r>
                        <a:rPr lang="en-GB" sz="1100" dirty="0">
                          <a:latin typeface="Calibri" pitchFamily="34" charset="0"/>
                          <a:cs typeface="Calibri" pitchFamily="34" charset="0"/>
                        </a:rPr>
                        <a:t>I don’t like ... at all</a:t>
                      </a:r>
                    </a:p>
                    <a:p>
                      <a:r>
                        <a:rPr lang="en-GB" sz="1100" dirty="0">
                          <a:latin typeface="Calibri" pitchFamily="34" charset="0"/>
                          <a:cs typeface="Calibri" pitchFamily="34" charset="0"/>
                        </a:rPr>
                        <a:t>I hate</a:t>
                      </a:r>
                    </a:p>
                    <a:p>
                      <a:r>
                        <a:rPr lang="en-GB" sz="1100" dirty="0">
                          <a:latin typeface="Calibri" pitchFamily="34" charset="0"/>
                          <a:cs typeface="Calibri" pitchFamily="34" charset="0"/>
                        </a:rPr>
                        <a:t>It annoys me</a:t>
                      </a:r>
                    </a:p>
                    <a:p>
                      <a:r>
                        <a:rPr lang="en-GB" sz="1100" dirty="0">
                          <a:latin typeface="Calibri" pitchFamily="34" charset="0"/>
                          <a:cs typeface="Calibri" pitchFamily="34" charset="0"/>
                        </a:rPr>
                        <a:t>The bad thing is that</a:t>
                      </a:r>
                    </a:p>
                    <a:p>
                      <a:r>
                        <a:rPr lang="en-GB" sz="1100" dirty="0">
                          <a:latin typeface="Calibri" pitchFamily="34" charset="0"/>
                          <a:cs typeface="Calibri" pitchFamily="34" charset="0"/>
                        </a:rPr>
                        <a:t>What I like least is </a:t>
                      </a:r>
                    </a:p>
                    <a:p>
                      <a:r>
                        <a:rPr lang="en-GB" sz="1100" dirty="0">
                          <a:latin typeface="Calibri" pitchFamily="34" charset="0"/>
                          <a:cs typeface="Calibri" pitchFamily="34" charset="0"/>
                        </a:rPr>
                        <a:t>The</a:t>
                      </a:r>
                      <a:r>
                        <a:rPr lang="en-GB" sz="1100" baseline="0" dirty="0">
                          <a:latin typeface="Calibri" pitchFamily="34" charset="0"/>
                          <a:cs typeface="Calibri" pitchFamily="34" charset="0"/>
                        </a:rPr>
                        <a:t> worst thing is that</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 can’t stand</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It’s a pain/</a:t>
                      </a:r>
                      <a:r>
                        <a:rPr lang="en-GB" sz="1100" baseline="0" dirty="0">
                          <a:latin typeface="Calibri" pitchFamily="34" charset="0"/>
                          <a:cs typeface="Calibri" pitchFamily="34" charset="0"/>
                        </a:rPr>
                        <a:t> </a:t>
                      </a:r>
                      <a:r>
                        <a:rPr lang="en-GB" sz="1100" dirty="0">
                          <a:latin typeface="Calibri" pitchFamily="34" charset="0"/>
                          <a:cs typeface="Calibri" pitchFamily="34" charset="0"/>
                        </a:rPr>
                        <a:t>It’s a waste of time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I’m hooked on (my phone)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I’m sick of</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How awful</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What a pity/ what a shame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I’m worried about</a:t>
                      </a:r>
                      <a:endParaRPr lang="es-ES_tradnl"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3"/>
                  </a:ext>
                </a:extLst>
              </a:tr>
              <a:tr h="233306">
                <a:tc gridSpan="6">
                  <a:txBody>
                    <a:bodyPr/>
                    <a:lstStyle/>
                    <a:p>
                      <a:pPr algn="ctr"/>
                      <a:r>
                        <a:rPr lang="en-GB" sz="1100" b="1" noProof="0" dirty="0">
                          <a:latin typeface="Calibri" pitchFamily="34" charset="0"/>
                          <a:cs typeface="Calibri" pitchFamily="34" charset="0"/>
                        </a:rPr>
                        <a:t>POSITIVE</a:t>
                      </a:r>
                      <a:r>
                        <a:rPr lang="en-GB" sz="1100" b="1" dirty="0">
                          <a:latin typeface="Calibri" pitchFamily="34" charset="0"/>
                          <a:cs typeface="Calibri" pitchFamily="34" charset="0"/>
                        </a:rPr>
                        <a:t> ADJECTIVES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1633141">
                <a:tc>
                  <a:txBody>
                    <a:bodyPr/>
                    <a:lstStyle/>
                    <a:p>
                      <a:r>
                        <a:rPr lang="en-GB" sz="1100" dirty="0" err="1">
                          <a:latin typeface="Calibri" pitchFamily="34" charset="0"/>
                          <a:cs typeface="Calibri" pitchFamily="34" charset="0"/>
                        </a:rPr>
                        <a:t>interesante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guay</a:t>
                      </a:r>
                      <a:endParaRPr lang="en-GB" sz="1100" dirty="0">
                        <a:latin typeface="Calibri" pitchFamily="34" charset="0"/>
                        <a:cs typeface="Calibri" pitchFamily="34" charset="0"/>
                      </a:endParaRPr>
                    </a:p>
                    <a:p>
                      <a:r>
                        <a:rPr lang="en-GB" sz="1100" dirty="0">
                          <a:latin typeface="Calibri" pitchFamily="34" charset="0"/>
                          <a:cs typeface="Calibri" pitchFamily="34" charset="0"/>
                        </a:rPr>
                        <a:t>perfecto/</a:t>
                      </a:r>
                      <a:r>
                        <a:rPr lang="en-GB" sz="1100" baseline="0" dirty="0">
                          <a:latin typeface="Calibri" pitchFamily="34" charset="0"/>
                          <a:cs typeface="Calibri" pitchFamily="34" charset="0"/>
                        </a:rPr>
                        <a:t> </a:t>
                      </a:r>
                      <a:r>
                        <a:rPr lang="en-GB" sz="1100" dirty="0">
                          <a:latin typeface="Calibri" pitchFamily="34" charset="0"/>
                          <a:cs typeface="Calibri" pitchFamily="34" charset="0"/>
                        </a:rPr>
                        <a:t>ideal</a:t>
                      </a:r>
                    </a:p>
                    <a:p>
                      <a:r>
                        <a:rPr lang="en-GB" sz="1100" dirty="0" err="1">
                          <a:latin typeface="Calibri" pitchFamily="34" charset="0"/>
                          <a:cs typeface="Calibri" pitchFamily="34" charset="0"/>
                        </a:rPr>
                        <a:t>fenomenal</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err="1">
                          <a:latin typeface="Calibri" pitchFamily="34" charset="0"/>
                          <a:cs typeface="Calibri" pitchFamily="34" charset="0"/>
                        </a:rPr>
                        <a:t>estupendo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impresionante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tremendo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inolvidable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flipante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práctico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activo</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100" dirty="0">
                          <a:latin typeface="Calibri" pitchFamily="34" charset="0"/>
                          <a:cs typeface="Calibri" pitchFamily="34" charset="0"/>
                        </a:rPr>
                        <a:t>interesting</a:t>
                      </a:r>
                    </a:p>
                    <a:p>
                      <a:r>
                        <a:rPr lang="en-GB" sz="1100" dirty="0">
                          <a:latin typeface="Calibri" pitchFamily="34" charset="0"/>
                          <a:cs typeface="Calibri" pitchFamily="34" charset="0"/>
                        </a:rPr>
                        <a:t>cool</a:t>
                      </a:r>
                      <a:endParaRPr lang="en-GB" sz="1100" noProof="0" dirty="0">
                        <a:latin typeface="Calibri" pitchFamily="34" charset="0"/>
                        <a:cs typeface="Calibri" pitchFamily="34" charset="0"/>
                      </a:endParaRPr>
                    </a:p>
                    <a:p>
                      <a:r>
                        <a:rPr lang="en-GB" sz="1100" noProof="0" dirty="0">
                          <a:latin typeface="Calibri" pitchFamily="34" charset="0"/>
                          <a:cs typeface="Calibri" pitchFamily="34" charset="0"/>
                        </a:rPr>
                        <a:t>perfect/</a:t>
                      </a:r>
                      <a:r>
                        <a:rPr lang="en-GB" sz="1100" baseline="0" noProof="0" dirty="0">
                          <a:latin typeface="Calibri" pitchFamily="34" charset="0"/>
                          <a:cs typeface="Calibri" pitchFamily="34" charset="0"/>
                        </a:rPr>
                        <a:t> </a:t>
                      </a:r>
                      <a:r>
                        <a:rPr lang="en-GB" sz="1100" noProof="0" dirty="0">
                          <a:latin typeface="Calibri" pitchFamily="34" charset="0"/>
                          <a:cs typeface="Calibri" pitchFamily="34" charset="0"/>
                        </a:rPr>
                        <a:t>ideal</a:t>
                      </a:r>
                    </a:p>
                    <a:p>
                      <a:r>
                        <a:rPr lang="en-GB" sz="1100" noProof="0" dirty="0">
                          <a:latin typeface="Calibri" pitchFamily="34" charset="0"/>
                          <a:cs typeface="Calibri" pitchFamily="34" charset="0"/>
                        </a:rPr>
                        <a:t>great</a:t>
                      </a:r>
                    </a:p>
                    <a:p>
                      <a:r>
                        <a:rPr lang="en-GB" sz="1100" noProof="0" dirty="0">
                          <a:latin typeface="Calibri" pitchFamily="34" charset="0"/>
                          <a:cs typeface="Calibri" pitchFamily="34" charset="0"/>
                        </a:rPr>
                        <a:t>impressive</a:t>
                      </a:r>
                    </a:p>
                    <a:p>
                      <a:r>
                        <a:rPr lang="en-GB" sz="1100" noProof="0" dirty="0">
                          <a:latin typeface="Calibri" pitchFamily="34" charset="0"/>
                          <a:cs typeface="Calibri" pitchFamily="34" charset="0"/>
                        </a:rPr>
                        <a:t>tremendous</a:t>
                      </a:r>
                    </a:p>
                    <a:p>
                      <a:r>
                        <a:rPr lang="en-GB" sz="1100" noProof="0" dirty="0">
                          <a:latin typeface="Calibri" pitchFamily="34" charset="0"/>
                          <a:cs typeface="Calibri" pitchFamily="34" charset="0"/>
                        </a:rPr>
                        <a:t>unforgettable</a:t>
                      </a:r>
                    </a:p>
                    <a:p>
                      <a:r>
                        <a:rPr lang="en-GB" sz="1100" noProof="0" dirty="0">
                          <a:latin typeface="Calibri" pitchFamily="34" charset="0"/>
                          <a:cs typeface="Calibri" pitchFamily="34" charset="0"/>
                        </a:rPr>
                        <a:t>awesome</a:t>
                      </a:r>
                    </a:p>
                    <a:p>
                      <a:r>
                        <a:rPr lang="en-GB" sz="1100" noProof="0" dirty="0">
                          <a:latin typeface="Calibri" pitchFamily="34" charset="0"/>
                          <a:cs typeface="Calibri" pitchFamily="34" charset="0"/>
                        </a:rPr>
                        <a:t>practical</a:t>
                      </a:r>
                    </a:p>
                    <a:p>
                      <a:r>
                        <a:rPr lang="en-GB" sz="1100" noProof="0" dirty="0">
                          <a:latin typeface="Calibri" pitchFamily="34" charset="0"/>
                          <a:cs typeface="Calibri" pitchFamily="34" charset="0"/>
                        </a:rPr>
                        <a:t>active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útil</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divertido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gracioso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genial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increíble</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entretenido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emocionante</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informativo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precioso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incredible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entertaining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exciting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beautiful</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330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100" b="1" dirty="0">
                          <a:latin typeface="Calibri" pitchFamily="34" charset="0"/>
                          <a:cs typeface="Calibri" pitchFamily="34" charset="0"/>
                        </a:rPr>
                        <a:t>NEGATIVE</a:t>
                      </a:r>
                      <a:r>
                        <a:rPr lang="es-ES_tradnl" sz="1100" b="1" baseline="0" dirty="0">
                          <a:latin typeface="Calibri" pitchFamily="34" charset="0"/>
                          <a:cs typeface="Calibri" pitchFamily="34" charset="0"/>
                        </a:rPr>
                        <a:t> </a:t>
                      </a:r>
                      <a:r>
                        <a:rPr lang="es-ES_tradnl" sz="1100" b="1" dirty="0">
                          <a:latin typeface="Calibri" pitchFamily="34" charset="0"/>
                          <a:cs typeface="Calibri" pitchFamily="34" charset="0"/>
                        </a:rPr>
                        <a:t>ADJECTIVES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010992">
                <a:tc>
                  <a:txBody>
                    <a:bodyPr/>
                    <a:lstStyle/>
                    <a:p>
                      <a:r>
                        <a:rPr lang="en-GB" sz="1100" dirty="0" err="1">
                          <a:latin typeface="Calibri" pitchFamily="34" charset="0"/>
                          <a:cs typeface="Calibri" pitchFamily="34" charset="0"/>
                        </a:rPr>
                        <a:t>aburrido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pesado</a:t>
                      </a:r>
                      <a:r>
                        <a:rPr lang="en-GB" sz="1100" dirty="0">
                          <a:latin typeface="Calibri" pitchFamily="34" charset="0"/>
                          <a:cs typeface="Calibri" pitchFamily="34" charset="0"/>
                        </a:rPr>
                        <a:t>/ </a:t>
                      </a:r>
                      <a:r>
                        <a:rPr lang="en-GB" sz="1100" dirty="0" err="1">
                          <a:latin typeface="Calibri" pitchFamily="34" charset="0"/>
                          <a:cs typeface="Calibri" pitchFamily="34" charset="0"/>
                        </a:rPr>
                        <a:t>molesto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horroroso</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err="1">
                          <a:latin typeface="Calibri" pitchFamily="34" charset="0"/>
                          <a:cs typeface="Calibri" pitchFamily="34" charset="0"/>
                        </a:rPr>
                        <a:t>asqueroso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impráctico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inútil</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adictivo</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100" noProof="0" dirty="0">
                          <a:latin typeface="Calibri" pitchFamily="34" charset="0"/>
                          <a:cs typeface="Calibri" pitchFamily="34" charset="0"/>
                        </a:rPr>
                        <a:t>boring</a:t>
                      </a:r>
                    </a:p>
                    <a:p>
                      <a:r>
                        <a:rPr lang="en-GB" sz="1100" noProof="0" dirty="0">
                          <a:latin typeface="Calibri" pitchFamily="34" charset="0"/>
                          <a:cs typeface="Calibri" pitchFamily="34" charset="0"/>
                        </a:rPr>
                        <a:t>annoying</a:t>
                      </a:r>
                    </a:p>
                    <a:p>
                      <a:r>
                        <a:rPr lang="en-GB" sz="1100" noProof="0" dirty="0">
                          <a:latin typeface="Calibri" pitchFamily="34" charset="0"/>
                          <a:cs typeface="Calibri" pitchFamily="34" charset="0"/>
                        </a:rPr>
                        <a:t>awful</a:t>
                      </a:r>
                    </a:p>
                    <a:p>
                      <a:r>
                        <a:rPr lang="en-GB" sz="1100" noProof="0" dirty="0">
                          <a:latin typeface="Calibri" pitchFamily="34" charset="0"/>
                          <a:cs typeface="Calibri" pitchFamily="34" charset="0"/>
                        </a:rPr>
                        <a:t>impractical</a:t>
                      </a:r>
                    </a:p>
                    <a:p>
                      <a:r>
                        <a:rPr lang="en-GB" sz="1100" noProof="0" dirty="0">
                          <a:latin typeface="Calibri" pitchFamily="34" charset="0"/>
                          <a:cs typeface="Calibri" pitchFamily="34" charset="0"/>
                        </a:rPr>
                        <a:t>useless</a:t>
                      </a:r>
                    </a:p>
                    <a:p>
                      <a:r>
                        <a:rPr lang="en-GB" sz="1100" noProof="0" dirty="0">
                          <a:latin typeface="Calibri" pitchFamily="34" charset="0"/>
                          <a:cs typeface="Calibri" pitchFamily="34" charset="0"/>
                        </a:rPr>
                        <a:t>addictive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err="1">
                          <a:latin typeface="Calibri" pitchFamily="34" charset="0"/>
                          <a:cs typeface="Calibri" pitchFamily="34" charset="0"/>
                        </a:rPr>
                        <a:t>peligroso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poco</a:t>
                      </a:r>
                      <a:r>
                        <a:rPr lang="en-GB" sz="1100" dirty="0">
                          <a:latin typeface="Calibri" pitchFamily="34" charset="0"/>
                          <a:cs typeface="Calibri" pitchFamily="34" charset="0"/>
                        </a:rPr>
                        <a:t> </a:t>
                      </a:r>
                      <a:r>
                        <a:rPr lang="en-GB" sz="1100" dirty="0" err="1">
                          <a:latin typeface="Calibri" pitchFamily="34" charset="0"/>
                          <a:cs typeface="Calibri" pitchFamily="34" charset="0"/>
                        </a:rPr>
                        <a:t>interesante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poco</a:t>
                      </a:r>
                      <a:r>
                        <a:rPr lang="en-GB" sz="1100" dirty="0">
                          <a:latin typeface="Calibri" pitchFamily="34" charset="0"/>
                          <a:cs typeface="Calibri" pitchFamily="34" charset="0"/>
                        </a:rPr>
                        <a:t> </a:t>
                      </a:r>
                      <a:r>
                        <a:rPr lang="en-GB" sz="1100" dirty="0" err="1">
                          <a:latin typeface="Calibri" pitchFamily="34" charset="0"/>
                          <a:cs typeface="Calibri" pitchFamily="34" charset="0"/>
                        </a:rPr>
                        <a:t>inteligente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irritante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decepcionante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desagradable</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n-GB" sz="1100" noProof="0" dirty="0">
                          <a:latin typeface="Calibri" pitchFamily="34" charset="0"/>
                          <a:cs typeface="Calibri" pitchFamily="34" charset="0"/>
                        </a:rPr>
                        <a:t>dangerous</a:t>
                      </a:r>
                    </a:p>
                    <a:p>
                      <a:r>
                        <a:rPr lang="en-GB" sz="1100" noProof="0" dirty="0">
                          <a:latin typeface="Calibri" pitchFamily="34" charset="0"/>
                          <a:cs typeface="Calibri" pitchFamily="34" charset="0"/>
                        </a:rPr>
                        <a:t>boring</a:t>
                      </a:r>
                    </a:p>
                    <a:p>
                      <a:r>
                        <a:rPr lang="en-GB" sz="1100" noProof="0" dirty="0">
                          <a:latin typeface="Calibri" pitchFamily="34" charset="0"/>
                          <a:cs typeface="Calibri" pitchFamily="34" charset="0"/>
                        </a:rPr>
                        <a:t>stupid</a:t>
                      </a:r>
                    </a:p>
                    <a:p>
                      <a:r>
                        <a:rPr lang="en-GB" sz="1100" noProof="0" dirty="0">
                          <a:latin typeface="Calibri" pitchFamily="34" charset="0"/>
                          <a:cs typeface="Calibri" pitchFamily="34" charset="0"/>
                        </a:rPr>
                        <a:t>irritating</a:t>
                      </a:r>
                    </a:p>
                    <a:p>
                      <a:r>
                        <a:rPr lang="en-GB" sz="1100" noProof="0" dirty="0">
                          <a:latin typeface="Calibri" pitchFamily="34" charset="0"/>
                          <a:cs typeface="Calibri" pitchFamily="34" charset="0"/>
                        </a:rPr>
                        <a:t>disappointing</a:t>
                      </a:r>
                    </a:p>
                    <a:p>
                      <a:r>
                        <a:rPr lang="en-GB" sz="1100" noProof="0" dirty="0">
                          <a:latin typeface="Calibri" pitchFamily="34" charset="0"/>
                          <a:cs typeface="Calibri" pitchFamily="34" charset="0"/>
                        </a:rPr>
                        <a:t>unpleasant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33306">
                <a:tc gridSpan="4">
                  <a:txBody>
                    <a:bodyPr/>
                    <a:lstStyle/>
                    <a:p>
                      <a:pPr algn="ctr"/>
                      <a:r>
                        <a:rPr lang="en-GB" sz="1100" b="1" dirty="0">
                          <a:latin typeface="Calibri" pitchFamily="34" charset="0"/>
                          <a:cs typeface="Calibri" pitchFamily="34" charset="0"/>
                        </a:rPr>
                        <a:t>OPINIONS IN GENERAL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lgn="ctr"/>
                      <a:r>
                        <a:rPr lang="en-GB" sz="1100" b="1" dirty="0">
                          <a:latin typeface="Calibri" pitchFamily="34" charset="0"/>
                          <a:cs typeface="Calibri" pitchFamily="34" charset="0"/>
                        </a:rPr>
                        <a:t>NEGATIVES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699918">
                <a:tc gridSpan="2">
                  <a:txBody>
                    <a:bodyPr/>
                    <a:lstStyle/>
                    <a:p>
                      <a:r>
                        <a:rPr lang="en-GB" sz="1100" dirty="0" err="1">
                          <a:latin typeface="Calibri" pitchFamily="34" charset="0"/>
                          <a:cs typeface="Calibri" pitchFamily="34" charset="0"/>
                        </a:rPr>
                        <a:t>Creo</a:t>
                      </a:r>
                      <a:r>
                        <a:rPr lang="en-GB" sz="1100" baseline="0" dirty="0">
                          <a:latin typeface="Calibri" pitchFamily="34" charset="0"/>
                          <a:cs typeface="Calibri" pitchFamily="34" charset="0"/>
                        </a:rPr>
                        <a:t> que/ </a:t>
                      </a:r>
                      <a:r>
                        <a:rPr lang="en-GB" sz="1100" baseline="0" dirty="0" err="1">
                          <a:latin typeface="Calibri" pitchFamily="34" charset="0"/>
                          <a:cs typeface="Calibri" pitchFamily="34" charset="0"/>
                        </a:rPr>
                        <a:t>Pienso</a:t>
                      </a:r>
                      <a:r>
                        <a:rPr lang="en-GB" sz="1100" baseline="0" dirty="0">
                          <a:latin typeface="Calibri" pitchFamily="34" charset="0"/>
                          <a:cs typeface="Calibri" pitchFamily="34" charset="0"/>
                        </a:rPr>
                        <a:t> que</a:t>
                      </a:r>
                    </a:p>
                    <a:p>
                      <a:r>
                        <a:rPr lang="en-GB" sz="1100" baseline="0" dirty="0">
                          <a:latin typeface="Calibri" pitchFamily="34" charset="0"/>
                          <a:cs typeface="Calibri" pitchFamily="34" charset="0"/>
                        </a:rPr>
                        <a:t>A mi </a:t>
                      </a:r>
                      <a:r>
                        <a:rPr lang="en-GB" sz="1100" baseline="0" dirty="0" err="1">
                          <a:latin typeface="Calibri" pitchFamily="34" charset="0"/>
                          <a:cs typeface="Calibri" pitchFamily="34" charset="0"/>
                        </a:rPr>
                        <a:t>juicio</a:t>
                      </a:r>
                      <a:r>
                        <a:rPr lang="en-GB" sz="1100" baseline="0" dirty="0">
                          <a:latin typeface="Calibri" pitchFamily="34" charset="0"/>
                          <a:cs typeface="Calibri" pitchFamily="34" charset="0"/>
                        </a:rPr>
                        <a:t>/ En mi </a:t>
                      </a:r>
                      <a:r>
                        <a:rPr lang="en-GB" sz="1100" baseline="0" dirty="0" err="1">
                          <a:latin typeface="Calibri" pitchFamily="34" charset="0"/>
                          <a:cs typeface="Calibri" pitchFamily="34" charset="0"/>
                        </a:rPr>
                        <a:t>opinión</a:t>
                      </a:r>
                      <a:endParaRPr lang="en-GB" sz="1100" baseline="0" dirty="0">
                        <a:latin typeface="Calibri" pitchFamily="34" charset="0"/>
                        <a:cs typeface="Calibri" pitchFamily="34" charset="0"/>
                      </a:endParaRPr>
                    </a:p>
                    <a:p>
                      <a:r>
                        <a:rPr lang="en-GB" sz="1100" baseline="0" dirty="0" err="1">
                          <a:latin typeface="Calibri" pitchFamily="34" charset="0"/>
                          <a:cs typeface="Calibri" pitchFamily="34" charset="0"/>
                        </a:rPr>
                        <a:t>Tengo</a:t>
                      </a:r>
                      <a:r>
                        <a:rPr lang="en-GB" sz="1100" baseline="0" dirty="0">
                          <a:latin typeface="Calibri" pitchFamily="34" charset="0"/>
                          <a:cs typeface="Calibri" pitchFamily="34" charset="0"/>
                        </a:rPr>
                        <a:t> la </a:t>
                      </a:r>
                      <a:r>
                        <a:rPr lang="en-GB" sz="1100" baseline="0" dirty="0" err="1">
                          <a:latin typeface="Calibri" pitchFamily="34" charset="0"/>
                          <a:cs typeface="Calibri" pitchFamily="34" charset="0"/>
                        </a:rPr>
                        <a:t>impresión</a:t>
                      </a:r>
                      <a:r>
                        <a:rPr lang="en-GB" sz="1100" baseline="0" dirty="0">
                          <a:latin typeface="Calibri" pitchFamily="34" charset="0"/>
                          <a:cs typeface="Calibri" pitchFamily="34" charset="0"/>
                        </a:rPr>
                        <a:t> de que</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a:latin typeface="Calibri" pitchFamily="34" charset="0"/>
                          <a:cs typeface="Calibri" pitchFamily="34" charset="0"/>
                        </a:rPr>
                        <a:t>I think that</a:t>
                      </a:r>
                    </a:p>
                    <a:p>
                      <a:r>
                        <a:rPr lang="en-GB" sz="1100" dirty="0">
                          <a:latin typeface="Calibri" pitchFamily="34" charset="0"/>
                          <a:cs typeface="Calibri" pitchFamily="34" charset="0"/>
                        </a:rPr>
                        <a:t>In my opinion</a:t>
                      </a:r>
                    </a:p>
                    <a:p>
                      <a:r>
                        <a:rPr lang="en-GB" sz="1100" dirty="0">
                          <a:latin typeface="Calibri" pitchFamily="34" charset="0"/>
                          <a:cs typeface="Calibri" pitchFamily="34" charset="0"/>
                        </a:rPr>
                        <a:t>I get the impression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n-GB" sz="1100" dirty="0" err="1">
                          <a:latin typeface="Calibri" pitchFamily="34" charset="0"/>
                          <a:cs typeface="Calibri" pitchFamily="34" charset="0"/>
                        </a:rPr>
                        <a:t>nunca</a:t>
                      </a:r>
                      <a:r>
                        <a:rPr lang="en-GB" sz="1100" dirty="0">
                          <a:latin typeface="Calibri" pitchFamily="34" charset="0"/>
                          <a:cs typeface="Calibri" pitchFamily="34" charset="0"/>
                        </a:rPr>
                        <a:t>/ </a:t>
                      </a:r>
                      <a:r>
                        <a:rPr lang="en-GB" sz="1100" dirty="0" err="1">
                          <a:latin typeface="Calibri" pitchFamily="34" charset="0"/>
                          <a:cs typeface="Calibri" pitchFamily="34" charset="0"/>
                        </a:rPr>
                        <a:t>jamás</a:t>
                      </a:r>
                      <a:endParaRPr lang="en-GB" sz="1100" dirty="0">
                        <a:latin typeface="Calibri" pitchFamily="34" charset="0"/>
                        <a:cs typeface="Calibri" pitchFamily="34" charset="0"/>
                      </a:endParaRPr>
                    </a:p>
                    <a:p>
                      <a:r>
                        <a:rPr lang="en-GB" sz="1100" dirty="0">
                          <a:latin typeface="Calibri" pitchFamily="34" charset="0"/>
                          <a:cs typeface="Calibri" pitchFamily="34" charset="0"/>
                        </a:rPr>
                        <a:t>nada</a:t>
                      </a:r>
                    </a:p>
                    <a:p>
                      <a:r>
                        <a:rPr lang="en-GB" sz="1100" dirty="0" err="1">
                          <a:latin typeface="Calibri" pitchFamily="34" charset="0"/>
                          <a:cs typeface="Calibri" pitchFamily="34" charset="0"/>
                        </a:rPr>
                        <a:t>nadie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ni</a:t>
                      </a:r>
                      <a:r>
                        <a:rPr lang="en-GB" sz="1100" baseline="0" dirty="0">
                          <a:latin typeface="Calibri" pitchFamily="34" charset="0"/>
                          <a:cs typeface="Calibri" pitchFamily="34" charset="0"/>
                        </a:rPr>
                        <a:t> … </a:t>
                      </a:r>
                      <a:r>
                        <a:rPr lang="en-GB" sz="1100" baseline="0" dirty="0" err="1">
                          <a:latin typeface="Calibri" pitchFamily="34" charset="0"/>
                          <a:cs typeface="Calibri" pitchFamily="34" charset="0"/>
                        </a:rPr>
                        <a:t>ni</a:t>
                      </a:r>
                      <a:r>
                        <a:rPr lang="en-GB" sz="1100" baseline="0" dirty="0">
                          <a:latin typeface="Calibri" pitchFamily="34" charset="0"/>
                          <a:cs typeface="Calibri" pitchFamily="34" charset="0"/>
                        </a:rPr>
                        <a:t>…</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never</a:t>
                      </a:r>
                    </a:p>
                    <a:p>
                      <a:r>
                        <a:rPr lang="en-GB" sz="1100" dirty="0">
                          <a:latin typeface="Calibri" pitchFamily="34" charset="0"/>
                          <a:cs typeface="Calibri" pitchFamily="34" charset="0"/>
                        </a:rPr>
                        <a:t>nothing</a:t>
                      </a:r>
                    </a:p>
                    <a:p>
                      <a:r>
                        <a:rPr lang="en-GB" sz="1100" dirty="0">
                          <a:latin typeface="Calibri" pitchFamily="34" charset="0"/>
                          <a:cs typeface="Calibri" pitchFamily="34" charset="0"/>
                        </a:rPr>
                        <a:t>no one</a:t>
                      </a:r>
                    </a:p>
                    <a:p>
                      <a:r>
                        <a:rPr lang="en-GB" sz="1100" dirty="0">
                          <a:latin typeface="Calibri" pitchFamily="34" charset="0"/>
                          <a:cs typeface="Calibri" pitchFamily="34" charset="0"/>
                        </a:rPr>
                        <a:t>neither … nor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88640" y="755581"/>
          <a:ext cx="6496756" cy="8113011"/>
        </p:xfrm>
        <a:graphic>
          <a:graphicData uri="http://schemas.openxmlformats.org/drawingml/2006/table">
            <a:tbl>
              <a:tblPr firstRow="1" bandRow="1">
                <a:tableStyleId>{C4B1156A-380E-4F78-BDF5-A606A8083BF9}</a:tableStyleId>
              </a:tblPr>
              <a:tblGrid>
                <a:gridCol w="6496756">
                  <a:extLst>
                    <a:ext uri="{9D8B030D-6E8A-4147-A177-3AD203B41FA5}">
                      <a16:colId xmlns:a16="http://schemas.microsoft.com/office/drawing/2014/main" val="20000"/>
                    </a:ext>
                  </a:extLst>
                </a:gridCol>
              </a:tblGrid>
              <a:tr h="504051">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GB" sz="2400" b="1" i="0" dirty="0">
                          <a:latin typeface="Calibri" pitchFamily="34" charset="0"/>
                          <a:cs typeface="Calibri" pitchFamily="34" charset="0"/>
                        </a:rPr>
                        <a:t>When writing</a:t>
                      </a:r>
                      <a:r>
                        <a:rPr lang="en-GB" sz="2400" b="1" i="0" baseline="0" dirty="0">
                          <a:latin typeface="Calibri" pitchFamily="34" charset="0"/>
                          <a:cs typeface="Calibri" pitchFamily="34" charset="0"/>
                        </a:rPr>
                        <a:t> &amp; speaking Spanish think LOVE IT.</a:t>
                      </a:r>
                    </a:p>
                  </a:txBody>
                  <a:tcPr marL="68580" marR="6858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5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LINKS (see page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Y</a:t>
                      </a:r>
                      <a:r>
                        <a:rPr lang="en-GB" sz="1200" b="1" i="0" baseline="0" dirty="0">
                          <a:latin typeface="Calibri" pitchFamily="34" charset="0"/>
                          <a:cs typeface="Calibri" pitchFamily="34" charset="0"/>
                        </a:rPr>
                        <a:t> (</a:t>
                      </a:r>
                      <a:r>
                        <a:rPr lang="en-GB" sz="1200" b="1" i="0" dirty="0" err="1">
                          <a:latin typeface="Calibri" pitchFamily="34" charset="0"/>
                          <a:cs typeface="Calibri" pitchFamily="34" charset="0"/>
                        </a:rPr>
                        <a:t>también</a:t>
                      </a:r>
                      <a:r>
                        <a:rPr lang="en-GB" sz="1200" b="1" i="0" dirty="0">
                          <a:latin typeface="Calibri" pitchFamily="34" charset="0"/>
                          <a:cs typeface="Calibri" pitchFamily="34" charset="0"/>
                        </a:rPr>
                        <a:t>,</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además</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pero</a:t>
                      </a:r>
                      <a:r>
                        <a:rPr lang="en-GB" sz="1200" b="1" i="0" baseline="0" dirty="0">
                          <a:latin typeface="Calibri" pitchFamily="34" charset="0"/>
                          <a:cs typeface="Calibri" pitchFamily="34" charset="0"/>
                        </a:rPr>
                        <a:t> (sin embargo, no obstante),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eso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así</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lo </a:t>
                      </a:r>
                      <a:r>
                        <a:rPr lang="en-GB" sz="1200" b="1" i="0" baseline="0" dirty="0" err="1">
                          <a:latin typeface="Calibri" pitchFamily="34" charset="0"/>
                          <a:cs typeface="Calibri" pitchFamily="34" charset="0"/>
                        </a:rPr>
                        <a:t>tanto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primero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luego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después</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último</a:t>
                      </a:r>
                      <a:r>
                        <a:rPr lang="en-GB" sz="1200" b="1" i="0" baseline="0" dirty="0">
                          <a:latin typeface="Calibri" pitchFamily="34" charset="0"/>
                          <a:cs typeface="Calibri" pitchFamily="34" charset="0"/>
                        </a:rPr>
                        <a:t>, a </a:t>
                      </a:r>
                      <a:r>
                        <a:rPr lang="en-GB" sz="1200" b="1" i="0" baseline="0" dirty="0" err="1">
                          <a:latin typeface="Calibri" pitchFamily="34" charset="0"/>
                          <a:cs typeface="Calibri" pitchFamily="34" charset="0"/>
                        </a:rPr>
                        <a:t>menudo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desgracia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sobre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todo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incluso</a:t>
                      </a:r>
                      <a:r>
                        <a:rPr lang="en-GB" sz="1200" b="1" i="0" baseline="0" dirty="0">
                          <a:latin typeface="Calibri" pitchFamily="34" charset="0"/>
                          <a:cs typeface="Calibri" pitchFamily="34" charset="0"/>
                        </a:rPr>
                        <a:t>, en </a:t>
                      </a:r>
                      <a:r>
                        <a:rPr lang="en-GB" sz="1200" b="1" i="0" baseline="0" dirty="0" err="1">
                          <a:latin typeface="Calibri" pitchFamily="34" charset="0"/>
                          <a:cs typeface="Calibri" pitchFamily="34" charset="0"/>
                        </a:rPr>
                        <a:t>cambio</a:t>
                      </a:r>
                      <a:r>
                        <a:rPr lang="en-GB" sz="1200" b="1" i="0" baseline="0" dirty="0">
                          <a:latin typeface="Calibri" pitchFamily="34" charset="0"/>
                          <a:cs typeface="Calibri" pitchFamily="34" charset="0"/>
                        </a:rPr>
                        <a:t>, a </a:t>
                      </a:r>
                      <a:r>
                        <a:rPr lang="en-GB" sz="1200" b="1" i="0" baseline="0" dirty="0" err="1">
                          <a:latin typeface="Calibri" pitchFamily="34" charset="0"/>
                          <a:cs typeface="Calibri" pitchFamily="34" charset="0"/>
                        </a:rPr>
                        <a:t>causa</a:t>
                      </a:r>
                      <a:r>
                        <a:rPr lang="en-GB" sz="1200" b="1" i="0" baseline="0" dirty="0">
                          <a:latin typeface="Calibri" pitchFamily="34" charset="0"/>
                          <a:cs typeface="Calibri" pitchFamily="34" charset="0"/>
                        </a:rPr>
                        <a:t> de, </a:t>
                      </a:r>
                      <a:r>
                        <a:rPr lang="en-GB" sz="1200" b="1" i="0" baseline="0" dirty="0" err="1">
                          <a:latin typeface="Calibri" pitchFamily="34" charset="0"/>
                          <a:cs typeface="Calibri" pitchFamily="34" charset="0"/>
                        </a:rPr>
                        <a:t>gracias</a:t>
                      </a:r>
                      <a:r>
                        <a:rPr lang="en-GB" sz="1200" b="1" i="0" baseline="0" dirty="0">
                          <a:latin typeface="Calibri" pitchFamily="34" charset="0"/>
                          <a:cs typeface="Calibri" pitchFamily="34" charset="0"/>
                        </a:rPr>
                        <a:t> a, a </a:t>
                      </a:r>
                      <a:r>
                        <a:rPr lang="en-GB" sz="1200" b="1" i="0" baseline="0" dirty="0" err="1">
                          <a:latin typeface="Calibri" pitchFamily="34" charset="0"/>
                          <a:cs typeface="Calibri" pitchFamily="34" charset="0"/>
                        </a:rPr>
                        <a:t>pesar</a:t>
                      </a:r>
                      <a:r>
                        <a:rPr lang="en-GB" sz="1200" b="1" i="0" baseline="0" dirty="0">
                          <a:latin typeface="Calibri" pitchFamily="34" charset="0"/>
                          <a:cs typeface="Calibri" pitchFamily="34" charset="0"/>
                        </a:rPr>
                        <a:t> de.</a:t>
                      </a:r>
                      <a:endParaRPr lang="en-GB" sz="1200" b="1"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34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dk1"/>
                          </a:solidFill>
                          <a:effectLst/>
                          <a:latin typeface="Calibri" pitchFamily="34" charset="0"/>
                          <a:ea typeface="+mn-ea"/>
                          <a:cs typeface="Calibri" pitchFamily="34" charset="0"/>
                        </a:rPr>
                        <a:t>OPINIONS AND </a:t>
                      </a:r>
                      <a:r>
                        <a:rPr lang="en-GB" sz="1200" b="1" i="0" kern="1200" dirty="0">
                          <a:solidFill>
                            <a:schemeClr val="dk1"/>
                          </a:solidFill>
                          <a:effectLst/>
                          <a:latin typeface="Calibri" pitchFamily="34" charset="0"/>
                          <a:ea typeface="+mn-ea"/>
                          <a:cs typeface="Calibri" pitchFamily="34" charset="0"/>
                        </a:rPr>
                        <a:t>REASONS </a:t>
                      </a:r>
                      <a:r>
                        <a:rPr lang="en-GB" sz="1200" b="1" i="0" dirty="0">
                          <a:latin typeface="Calibri" pitchFamily="34" charset="0"/>
                          <a:cs typeface="Calibri" pitchFamily="34" charset="0"/>
                        </a:rPr>
                        <a:t>(see page</a:t>
                      </a:r>
                      <a:r>
                        <a:rPr lang="en-GB" sz="1200" b="1" i="0" baseline="0" dirty="0">
                          <a:latin typeface="Calibri" pitchFamily="34" charset="0"/>
                          <a:cs typeface="Calibri" pitchFamily="34" charset="0"/>
                        </a:rPr>
                        <a:t> </a:t>
                      </a:r>
                      <a:r>
                        <a:rPr lang="en-GB" sz="1200" b="1" i="0" dirty="0">
                          <a:latin typeface="Calibri" pitchFamily="34" charset="0"/>
                          <a:cs typeface="Calibri" pitchFamily="34" charset="0"/>
                        </a:rPr>
                        <a:t>22</a:t>
                      </a:r>
                      <a:r>
                        <a:rPr lang="en-GB" sz="1200" b="1" i="0" baseline="0" dirty="0">
                          <a:latin typeface="Calibri" pitchFamily="34" charset="0"/>
                          <a:cs typeface="Calibri" pitchFamily="34" charset="0"/>
                        </a:rPr>
                        <a:t>)</a:t>
                      </a:r>
                      <a:endParaRPr lang="en-GB" sz="1200" b="1" i="0" kern="1200" dirty="0">
                        <a:solidFill>
                          <a:schemeClr val="dk1"/>
                        </a:solidFill>
                        <a:effectLst/>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err="1">
                          <a:solidFill>
                            <a:schemeClr val="dk1"/>
                          </a:solidFill>
                          <a:effectLst/>
                          <a:latin typeface="Calibri" pitchFamily="34" charset="0"/>
                          <a:ea typeface="+mn-ea"/>
                          <a:cs typeface="Calibri" pitchFamily="34" charset="0"/>
                        </a:rPr>
                        <a:t>Creo</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que</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pienso</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que</a:t>
                      </a:r>
                      <a:r>
                        <a:rPr lang="en-GB" sz="1200" b="1" i="0" kern="1200" baseline="0" dirty="0">
                          <a:solidFill>
                            <a:schemeClr val="dk1"/>
                          </a:solidFill>
                          <a:effectLst/>
                          <a:latin typeface="Calibri" pitchFamily="34" charset="0"/>
                          <a:ea typeface="+mn-ea"/>
                          <a:cs typeface="Calibri" pitchFamily="34" charset="0"/>
                        </a:rPr>
                        <a:t>, Me </a:t>
                      </a:r>
                      <a:r>
                        <a:rPr lang="en-GB" sz="1200" b="1" i="0" kern="1200" baseline="0" dirty="0" err="1">
                          <a:solidFill>
                            <a:schemeClr val="dk1"/>
                          </a:solidFill>
                          <a:effectLst/>
                          <a:latin typeface="Calibri" pitchFamily="34" charset="0"/>
                          <a:ea typeface="+mn-ea"/>
                          <a:cs typeface="Calibri" pitchFamily="34" charset="0"/>
                        </a:rPr>
                        <a:t>parece</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que</a:t>
                      </a:r>
                      <a:r>
                        <a:rPr lang="en-GB" sz="1200" b="1" i="0" kern="1200" baseline="0" dirty="0">
                          <a:solidFill>
                            <a:schemeClr val="dk1"/>
                          </a:solidFill>
                          <a:effectLst/>
                          <a:latin typeface="Calibri" pitchFamily="34" charset="0"/>
                          <a:ea typeface="+mn-ea"/>
                          <a:cs typeface="Calibri" pitchFamily="34" charset="0"/>
                        </a:rPr>
                        <a:t>  </a:t>
                      </a:r>
                      <a:r>
                        <a:rPr lang="en-GB" sz="1200" b="0" i="0" kern="1200" baseline="0" dirty="0">
                          <a:solidFill>
                            <a:schemeClr val="dk1"/>
                          </a:solidFill>
                          <a:effectLst/>
                          <a:latin typeface="Calibri" pitchFamily="34" charset="0"/>
                          <a:ea typeface="+mn-ea"/>
                          <a:cs typeface="Calibri" pitchFamily="34" charset="0"/>
                        </a:rPr>
                        <a:t>(I think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dk1"/>
                          </a:solidFill>
                          <a:effectLst/>
                          <a:latin typeface="Calibri" pitchFamily="34" charset="0"/>
                          <a:ea typeface="+mn-ea"/>
                          <a:cs typeface="Calibri" pitchFamily="34" charset="0"/>
                        </a:rPr>
                        <a:t>En mi </a:t>
                      </a:r>
                      <a:r>
                        <a:rPr lang="en-GB" sz="1200" b="1" i="0" kern="1200" baseline="0" dirty="0" err="1">
                          <a:solidFill>
                            <a:schemeClr val="dk1"/>
                          </a:solidFill>
                          <a:effectLst/>
                          <a:latin typeface="Calibri" pitchFamily="34" charset="0"/>
                          <a:ea typeface="+mn-ea"/>
                          <a:cs typeface="Calibri" pitchFamily="34" charset="0"/>
                        </a:rPr>
                        <a:t>opinión</a:t>
                      </a:r>
                      <a:r>
                        <a:rPr lang="en-GB" sz="1200" b="1" i="0" kern="1200" baseline="0" dirty="0">
                          <a:solidFill>
                            <a:schemeClr val="dk1"/>
                          </a:solidFill>
                          <a:effectLst/>
                          <a:latin typeface="Calibri" pitchFamily="34" charset="0"/>
                          <a:ea typeface="+mn-ea"/>
                          <a:cs typeface="Calibri" pitchFamily="34" charset="0"/>
                        </a:rPr>
                        <a:t> /</a:t>
                      </a:r>
                      <a:r>
                        <a:rPr lang="en-GB" sz="1200" b="1" i="0" kern="1200" dirty="0">
                          <a:solidFill>
                            <a:schemeClr val="dk1"/>
                          </a:solidFill>
                          <a:effectLst/>
                          <a:latin typeface="Calibri" pitchFamily="34" charset="0"/>
                          <a:ea typeface="+mn-ea"/>
                          <a:cs typeface="Calibri" pitchFamily="34" charset="0"/>
                        </a:rPr>
                        <a:t>A mi </a:t>
                      </a:r>
                      <a:r>
                        <a:rPr lang="en-GB" sz="1200" b="1" i="0" kern="1200" dirty="0" err="1">
                          <a:solidFill>
                            <a:schemeClr val="dk1"/>
                          </a:solidFill>
                          <a:effectLst/>
                          <a:latin typeface="Calibri" pitchFamily="34" charset="0"/>
                          <a:ea typeface="+mn-ea"/>
                          <a:cs typeface="Calibri" pitchFamily="34" charset="0"/>
                        </a:rPr>
                        <a:t>modo</a:t>
                      </a:r>
                      <a:r>
                        <a:rPr lang="en-GB" sz="1200" b="1" i="0" kern="1200" dirty="0">
                          <a:solidFill>
                            <a:schemeClr val="dk1"/>
                          </a:solidFill>
                          <a:effectLst/>
                          <a:latin typeface="Calibri" pitchFamily="34" charset="0"/>
                          <a:ea typeface="+mn-ea"/>
                          <a:cs typeface="Calibri" pitchFamily="34" charset="0"/>
                        </a:rPr>
                        <a:t> de </a:t>
                      </a:r>
                      <a:r>
                        <a:rPr lang="en-GB" sz="1200" b="1" i="0" kern="1200" dirty="0" err="1">
                          <a:solidFill>
                            <a:schemeClr val="dk1"/>
                          </a:solidFill>
                          <a:effectLst/>
                          <a:latin typeface="Calibri" pitchFamily="34" charset="0"/>
                          <a:ea typeface="+mn-ea"/>
                          <a:cs typeface="Calibri" pitchFamily="34" charset="0"/>
                        </a:rPr>
                        <a:t>ver</a:t>
                      </a:r>
                      <a:r>
                        <a:rPr lang="en-GB" sz="1200" b="1" i="0" kern="1200" dirty="0">
                          <a:solidFill>
                            <a:schemeClr val="dk1"/>
                          </a:solidFill>
                          <a:effectLst/>
                          <a:latin typeface="Calibri" pitchFamily="34" charset="0"/>
                          <a:ea typeface="+mn-ea"/>
                          <a:cs typeface="Calibri" pitchFamily="34" charset="0"/>
                        </a:rPr>
                        <a:t>/</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Desde</a:t>
                      </a:r>
                      <a:r>
                        <a:rPr lang="en-GB" sz="1200" b="1" i="0" kern="1200" baseline="0" dirty="0">
                          <a:solidFill>
                            <a:schemeClr val="dk1"/>
                          </a:solidFill>
                          <a:effectLst/>
                          <a:latin typeface="Calibri" pitchFamily="34" charset="0"/>
                          <a:ea typeface="+mn-ea"/>
                          <a:cs typeface="Calibri" pitchFamily="34" charset="0"/>
                        </a:rPr>
                        <a:t> mi </a:t>
                      </a:r>
                      <a:r>
                        <a:rPr lang="en-GB" sz="1200" b="1" i="0" kern="1200" baseline="0" dirty="0" err="1">
                          <a:solidFill>
                            <a:schemeClr val="dk1"/>
                          </a:solidFill>
                          <a:effectLst/>
                          <a:latin typeface="Calibri" pitchFamily="34" charset="0"/>
                          <a:ea typeface="+mn-ea"/>
                          <a:cs typeface="Calibri" pitchFamily="34" charset="0"/>
                        </a:rPr>
                        <a:t>punto</a:t>
                      </a:r>
                      <a:r>
                        <a:rPr lang="en-GB" sz="1200" b="1" i="0" kern="1200" baseline="0" dirty="0">
                          <a:solidFill>
                            <a:schemeClr val="dk1"/>
                          </a:solidFill>
                          <a:effectLst/>
                          <a:latin typeface="Calibri" pitchFamily="34" charset="0"/>
                          <a:ea typeface="+mn-ea"/>
                          <a:cs typeface="Calibri" pitchFamily="34" charset="0"/>
                        </a:rPr>
                        <a:t> de vista / A mi </a:t>
                      </a:r>
                      <a:r>
                        <a:rPr lang="en-GB" sz="1200" b="1" i="0" kern="1200" baseline="0" dirty="0" err="1">
                          <a:solidFill>
                            <a:schemeClr val="dk1"/>
                          </a:solidFill>
                          <a:effectLst/>
                          <a:latin typeface="Calibri" pitchFamily="34" charset="0"/>
                          <a:ea typeface="+mn-ea"/>
                          <a:cs typeface="Calibri" pitchFamily="34" charset="0"/>
                        </a:rPr>
                        <a:t>juicio</a:t>
                      </a:r>
                      <a:r>
                        <a:rPr lang="en-GB" sz="1200" b="1" i="0" kern="1200" baseline="0" dirty="0">
                          <a:solidFill>
                            <a:schemeClr val="dk1"/>
                          </a:solidFill>
                          <a:effectLst/>
                          <a:latin typeface="Calibri" pitchFamily="34" charset="0"/>
                          <a:ea typeface="+mn-ea"/>
                          <a:cs typeface="Calibri" pitchFamily="34" charset="0"/>
                        </a:rPr>
                        <a:t> </a:t>
                      </a:r>
                      <a:r>
                        <a:rPr lang="en-GB" sz="1200" b="0" i="0" kern="1200" baseline="0" dirty="0">
                          <a:solidFill>
                            <a:schemeClr val="dk1"/>
                          </a:solidFill>
                          <a:effectLst/>
                          <a:latin typeface="Calibri" pitchFamily="34" charset="0"/>
                          <a:ea typeface="+mn-ea"/>
                          <a:cs typeface="Calibri" pitchFamily="34" charset="0"/>
                        </a:rPr>
                        <a:t>(In my opinion)</a:t>
                      </a:r>
                      <a:br>
                        <a:rPr lang="en-GB" sz="1200" b="1" i="0" kern="1200" dirty="0">
                          <a:solidFill>
                            <a:schemeClr val="dk1"/>
                          </a:solidFill>
                          <a:effectLst/>
                          <a:latin typeface="Calibri" pitchFamily="34" charset="0"/>
                          <a:ea typeface="+mn-ea"/>
                          <a:cs typeface="Calibri" pitchFamily="34" charset="0"/>
                        </a:rPr>
                      </a:br>
                      <a:r>
                        <a:rPr lang="en-GB" sz="1200" b="0" i="0" kern="1200" dirty="0">
                          <a:solidFill>
                            <a:schemeClr val="dk1"/>
                          </a:solidFill>
                          <a:effectLst/>
                          <a:latin typeface="Calibri" pitchFamily="34" charset="0"/>
                          <a:ea typeface="+mn-ea"/>
                          <a:cs typeface="Calibri" pitchFamily="34" charset="0"/>
                        </a:rPr>
                        <a:t>Verbs of opinions referring to others: </a:t>
                      </a:r>
                      <a:r>
                        <a:rPr lang="en-GB" sz="1200" b="1" i="0" kern="1200" dirty="0">
                          <a:solidFill>
                            <a:schemeClr val="dk1"/>
                          </a:solidFill>
                          <a:effectLst/>
                          <a:latin typeface="Calibri" pitchFamily="34" charset="0"/>
                          <a:ea typeface="+mn-ea"/>
                          <a:cs typeface="Calibri" pitchFamily="34" charset="0"/>
                        </a:rPr>
                        <a:t>A mi </a:t>
                      </a:r>
                      <a:r>
                        <a:rPr lang="en-GB" sz="1200" b="1" i="0" kern="1200" dirty="0" err="1">
                          <a:solidFill>
                            <a:schemeClr val="dk1"/>
                          </a:solidFill>
                          <a:effectLst/>
                          <a:latin typeface="Calibri" pitchFamily="34" charset="0"/>
                          <a:ea typeface="+mn-ea"/>
                          <a:cs typeface="Calibri" pitchFamily="34" charset="0"/>
                        </a:rPr>
                        <a:t>madre</a:t>
                      </a:r>
                      <a:r>
                        <a:rPr lang="en-GB" sz="1200" b="1" i="0" kern="1200" dirty="0">
                          <a:solidFill>
                            <a:schemeClr val="dk1"/>
                          </a:solidFill>
                          <a:effectLst/>
                          <a:latin typeface="Calibri" pitchFamily="34" charset="0"/>
                          <a:ea typeface="+mn-ea"/>
                          <a:cs typeface="Calibri" pitchFamily="34" charset="0"/>
                        </a:rPr>
                        <a:t> le </a:t>
                      </a:r>
                      <a:r>
                        <a:rPr lang="en-GB" sz="1200" b="1" i="0" kern="1200" dirty="0" err="1">
                          <a:solidFill>
                            <a:schemeClr val="dk1"/>
                          </a:solidFill>
                          <a:effectLst/>
                          <a:latin typeface="Calibri" pitchFamily="34" charset="0"/>
                          <a:ea typeface="+mn-ea"/>
                          <a:cs typeface="Calibri" pitchFamily="34" charset="0"/>
                        </a:rPr>
                        <a:t>encanta</a:t>
                      </a:r>
                      <a:r>
                        <a:rPr lang="en-GB" sz="1200" b="1" i="0" kern="1200" dirty="0">
                          <a:solidFill>
                            <a:schemeClr val="dk1"/>
                          </a:solidFill>
                          <a:effectLst/>
                          <a:latin typeface="Calibri" pitchFamily="34" charset="0"/>
                          <a:ea typeface="+mn-ea"/>
                          <a:cs typeface="Calibri" pitchFamily="34" charset="0"/>
                        </a:rPr>
                        <a:t>…</a:t>
                      </a:r>
                      <a:br>
                        <a:rPr lang="en-GB" sz="1200" b="1" i="0" dirty="0">
                          <a:latin typeface="Calibri" pitchFamily="34" charset="0"/>
                          <a:cs typeface="Calibri" pitchFamily="34" charset="0"/>
                        </a:rPr>
                      </a:br>
                      <a:r>
                        <a:rPr lang="en-GB" sz="1200" b="0" i="0" dirty="0">
                          <a:latin typeface="Calibri" pitchFamily="34" charset="0"/>
                          <a:cs typeface="Calibri" pitchFamily="34" charset="0"/>
                        </a:rPr>
                        <a:t>Verbs of opinion in the past: </a:t>
                      </a:r>
                      <a:r>
                        <a:rPr lang="en-GB" sz="1200" b="1" i="0" dirty="0">
                          <a:latin typeface="Calibri" pitchFamily="34" charset="0"/>
                          <a:cs typeface="Calibri" pitchFamily="34" charset="0"/>
                        </a:rPr>
                        <a:t>me </a:t>
                      </a:r>
                      <a:r>
                        <a:rPr lang="en-GB" sz="1200" b="1" i="0" dirty="0" err="1">
                          <a:latin typeface="Calibri" pitchFamily="34" charset="0"/>
                          <a:cs typeface="Calibri" pitchFamily="34" charset="0"/>
                        </a:rPr>
                        <a:t>gustó</a:t>
                      </a:r>
                      <a:r>
                        <a:rPr lang="en-GB" sz="1200" b="1" i="0" baseline="0" dirty="0">
                          <a:latin typeface="Calibri" pitchFamily="34" charset="0"/>
                          <a:cs typeface="Calibri" pitchFamily="34" charset="0"/>
                        </a:rPr>
                        <a:t> - I liked</a:t>
                      </a:r>
                      <a:br>
                        <a:rPr lang="en-GB" sz="1200" b="0" i="0" dirty="0">
                          <a:latin typeface="Calibri" pitchFamily="34" charset="0"/>
                          <a:cs typeface="Calibri" pitchFamily="34" charset="0"/>
                        </a:rPr>
                      </a:br>
                      <a:r>
                        <a:rPr lang="en-GB" sz="1200" b="1" i="0" dirty="0">
                          <a:latin typeface="Calibri" pitchFamily="34" charset="0"/>
                          <a:cs typeface="Calibri" pitchFamily="34" charset="0"/>
                        </a:rPr>
                        <a:t>Lo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más</a:t>
                      </a:r>
                      <a:r>
                        <a:rPr lang="en-GB" sz="1200" b="1" i="0" baseline="0" dirty="0">
                          <a:latin typeface="Calibri" pitchFamily="34" charset="0"/>
                          <a:cs typeface="Calibri" pitchFamily="34" charset="0"/>
                        </a:rPr>
                        <a:t> me </a:t>
                      </a:r>
                      <a:r>
                        <a:rPr lang="en-GB" sz="1200" b="1" i="0" baseline="0" dirty="0" err="1">
                          <a:latin typeface="Calibri" pitchFamily="34" charset="0"/>
                          <a:cs typeface="Calibri" pitchFamily="34" charset="0"/>
                        </a:rPr>
                        <a:t>gusta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es</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 </a:t>
                      </a:r>
                      <a:r>
                        <a:rPr lang="en-GB" sz="1200" b="0" i="0" baseline="0" dirty="0">
                          <a:latin typeface="Calibri" pitchFamily="34" charset="0"/>
                          <a:cs typeface="Calibri" pitchFamily="34" charset="0"/>
                        </a:rPr>
                        <a:t>What I like most is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Lo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menos</a:t>
                      </a:r>
                      <a:r>
                        <a:rPr lang="en-GB" sz="1200" b="1" i="0" baseline="0" dirty="0">
                          <a:latin typeface="Calibri" pitchFamily="34" charset="0"/>
                          <a:cs typeface="Calibri" pitchFamily="34" charset="0"/>
                        </a:rPr>
                        <a:t> me </a:t>
                      </a:r>
                      <a:r>
                        <a:rPr lang="en-GB" sz="1200" b="1" i="0" baseline="0" dirty="0" err="1">
                          <a:latin typeface="Calibri" pitchFamily="34" charset="0"/>
                          <a:cs typeface="Calibri" pitchFamily="34" charset="0"/>
                        </a:rPr>
                        <a:t>gustó</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fue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0" i="0" baseline="0" dirty="0">
                          <a:latin typeface="Calibri" pitchFamily="34" charset="0"/>
                          <a:cs typeface="Calibri" pitchFamily="34" charset="0"/>
                        </a:rPr>
                        <a:t>What I liked least was that</a:t>
                      </a:r>
                      <a:endParaRPr lang="en-GB" sz="1200" b="0"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33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VARIETY</a:t>
                      </a:r>
                      <a:r>
                        <a:rPr lang="en-GB" sz="1200" b="1" i="0" baseline="0" dirty="0">
                          <a:latin typeface="Calibri" pitchFamily="34" charset="0"/>
                          <a:cs typeface="Calibri" pitchFamily="34" charset="0"/>
                        </a:rPr>
                        <a:t> OF STRUCTURES </a:t>
                      </a:r>
                      <a:r>
                        <a:rPr lang="en-GB" sz="1200" b="1" i="0" dirty="0">
                          <a:latin typeface="Calibri" pitchFamily="34" charset="0"/>
                          <a:cs typeface="Calibri" pitchFamily="34" charset="0"/>
                        </a:rPr>
                        <a:t>(see pages</a:t>
                      </a:r>
                      <a:r>
                        <a:rPr lang="en-GB" sz="1200" b="1" i="0" baseline="0" dirty="0">
                          <a:latin typeface="Calibri" pitchFamily="34" charset="0"/>
                          <a:cs typeface="Calibri" pitchFamily="34" charset="0"/>
                        </a:rPr>
                        <a:t> 21, </a:t>
                      </a:r>
                      <a:r>
                        <a:rPr lang="en-GB" sz="1200" b="1" i="0" dirty="0">
                          <a:latin typeface="Calibri" pitchFamily="34" charset="0"/>
                          <a:cs typeface="Calibri" pitchFamily="34" charset="0"/>
                        </a:rPr>
                        <a:t>22,</a:t>
                      </a:r>
                      <a:r>
                        <a:rPr lang="en-GB" sz="1200" b="1" i="0" baseline="0" dirty="0">
                          <a:latin typeface="Calibri" pitchFamily="34" charset="0"/>
                          <a:cs typeface="Calibri" pitchFamily="34" charset="0"/>
                        </a:rPr>
                        <a:t> 2</a:t>
                      </a:r>
                      <a:r>
                        <a:rPr lang="en-GB" sz="1200" b="1" i="0" dirty="0">
                          <a:latin typeface="Calibri" pitchFamily="34" charset="0"/>
                          <a:cs typeface="Calibri" pitchFamily="34" charset="0"/>
                        </a:rPr>
                        <a:t>4-27</a:t>
                      </a:r>
                      <a:r>
                        <a:rPr lang="en-GB" sz="1200" b="1" i="0" baseline="0" dirty="0">
                          <a:latin typeface="Calibri" pitchFamily="34" charset="0"/>
                          <a:cs typeface="Calibri" pitchFamily="34" charset="0"/>
                        </a:rPr>
                        <a:t> &amp; 44)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Calibri" pitchFamily="34" charset="0"/>
                          <a:cs typeface="Calibri" pitchFamily="34" charset="0"/>
                        </a:rPr>
                        <a:t>Vary your links : y = </a:t>
                      </a:r>
                      <a:r>
                        <a:rPr lang="en-GB" sz="1200" i="0" dirty="0" err="1">
                          <a:latin typeface="Calibri" pitchFamily="34" charset="0"/>
                          <a:cs typeface="Calibri" pitchFamily="34" charset="0"/>
                        </a:rPr>
                        <a:t>tambien</a:t>
                      </a:r>
                      <a:r>
                        <a:rPr lang="en-GB" sz="1200" i="0" dirty="0">
                          <a:latin typeface="Calibri" pitchFamily="34" charset="0"/>
                          <a:cs typeface="Calibri" pitchFamily="34" charset="0"/>
                        </a:rPr>
                        <a:t>, </a:t>
                      </a:r>
                      <a:r>
                        <a:rPr lang="en-GB" sz="1200" i="0" dirty="0" err="1">
                          <a:latin typeface="Calibri" pitchFamily="34" charset="0"/>
                          <a:cs typeface="Calibri" pitchFamily="34" charset="0"/>
                        </a:rPr>
                        <a:t>además</a:t>
                      </a:r>
                      <a:r>
                        <a:rPr lang="en-GB" sz="1200" i="0" dirty="0">
                          <a:latin typeface="Calibri" pitchFamily="34" charset="0"/>
                          <a:cs typeface="Calibri" pitchFamily="34" charset="0"/>
                        </a:rPr>
                        <a:t>; </a:t>
                      </a:r>
                      <a:r>
                        <a:rPr lang="en-GB" sz="1200" i="0" dirty="0" err="1">
                          <a:latin typeface="Calibri" pitchFamily="34" charset="0"/>
                          <a:cs typeface="Calibri" pitchFamily="34" charset="0"/>
                        </a:rPr>
                        <a:t>pero</a:t>
                      </a:r>
                      <a:r>
                        <a:rPr lang="en-GB" sz="1200" i="0" dirty="0">
                          <a:latin typeface="Calibri" pitchFamily="34" charset="0"/>
                          <a:cs typeface="Calibri" pitchFamily="34" charset="0"/>
                        </a:rPr>
                        <a:t> = sin </a:t>
                      </a:r>
                      <a:r>
                        <a:rPr lang="en-GB" sz="1200" i="0" dirty="0" err="1">
                          <a:latin typeface="Calibri" pitchFamily="34" charset="0"/>
                          <a:cs typeface="Calibri" pitchFamily="34" charset="0"/>
                        </a:rPr>
                        <a:t>enbargo</a:t>
                      </a:r>
                      <a:r>
                        <a:rPr lang="en-GB" sz="1200" i="0" dirty="0">
                          <a:latin typeface="Calibri" pitchFamily="34" charset="0"/>
                          <a:cs typeface="Calibri" pitchFamily="34" charset="0"/>
                        </a:rPr>
                        <a:t>, no obstante (page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Calibri" pitchFamily="34" charset="0"/>
                          <a:cs typeface="Calibri" pitchFamily="34" charset="0"/>
                        </a:rPr>
                        <a:t>Vary because: </a:t>
                      </a:r>
                      <a:r>
                        <a:rPr lang="en-GB" sz="1200" i="0" baseline="0" dirty="0" err="1">
                          <a:latin typeface="Calibri" pitchFamily="34" charset="0"/>
                          <a:cs typeface="Calibri" pitchFamily="34" charset="0"/>
                        </a:rPr>
                        <a:t>porque</a:t>
                      </a:r>
                      <a:r>
                        <a:rPr lang="en-GB" sz="1200" i="0" baseline="0" dirty="0">
                          <a:latin typeface="Calibri" pitchFamily="34" charset="0"/>
                          <a:cs typeface="Calibri" pitchFamily="34" charset="0"/>
                        </a:rPr>
                        <a:t> = </a:t>
                      </a:r>
                      <a:r>
                        <a:rPr lang="en-GB" sz="1200" i="0" baseline="0" dirty="0" err="1">
                          <a:latin typeface="Calibri" pitchFamily="34" charset="0"/>
                          <a:cs typeface="Calibri" pitchFamily="34" charset="0"/>
                        </a:rPr>
                        <a:t>ya</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que</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puesto</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que</a:t>
                      </a:r>
                      <a:r>
                        <a:rPr lang="en-GB" sz="1200" i="0" baseline="0" dirty="0">
                          <a:latin typeface="Calibri" pitchFamily="34" charset="0"/>
                          <a:cs typeface="Calibri" pitchFamily="34" charset="0"/>
                        </a:rPr>
                        <a:t>, dado </a:t>
                      </a:r>
                      <a:r>
                        <a:rPr lang="en-GB" sz="1200" i="0" baseline="0" dirty="0" err="1">
                          <a:latin typeface="Calibri" pitchFamily="34" charset="0"/>
                          <a:cs typeface="Calibri" pitchFamily="34" charset="0"/>
                        </a:rPr>
                        <a:t>que</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visto</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que</a:t>
                      </a:r>
                      <a:endParaRPr lang="en-GB" sz="1200" i="0" baseline="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Calibri" pitchFamily="34" charset="0"/>
                          <a:cs typeface="Calibri" pitchFamily="34" charset="0"/>
                        </a:rPr>
                        <a:t>Vary your opinions (page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Calibri" pitchFamily="34" charset="0"/>
                          <a:cs typeface="Calibri" pitchFamily="34" charset="0"/>
                        </a:rPr>
                        <a:t>Use intensifiers with adjectives: </a:t>
                      </a:r>
                      <a:r>
                        <a:rPr lang="en-GB" sz="1200" b="1" i="0" baseline="0" dirty="0" err="1">
                          <a:latin typeface="Calibri" pitchFamily="34" charset="0"/>
                          <a:cs typeface="Calibri" pitchFamily="34" charset="0"/>
                        </a:rPr>
                        <a:t>muy</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grande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bastante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ruidoso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demasiada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gente</a:t>
                      </a:r>
                      <a:endParaRPr lang="en-GB" sz="1200" b="1" i="0" baseline="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adjectives/ adverbs with nouns: </a:t>
                      </a:r>
                      <a:r>
                        <a:rPr lang="en-GB" sz="1200" b="1" i="0" baseline="0" dirty="0" err="1">
                          <a:latin typeface="Calibri" pitchFamily="34" charset="0"/>
                          <a:cs typeface="Calibri" pitchFamily="34" charset="0"/>
                        </a:rPr>
                        <a:t>mucha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polución</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una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pelicula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divertida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una</a:t>
                      </a:r>
                      <a:r>
                        <a:rPr lang="en-GB" sz="1200" b="1" i="0" baseline="0" dirty="0">
                          <a:latin typeface="Calibri" pitchFamily="34" charset="0"/>
                          <a:cs typeface="Calibri" pitchFamily="34" charset="0"/>
                        </a:rPr>
                        <a:t> casa tan </a:t>
                      </a:r>
                      <a:r>
                        <a:rPr lang="en-GB" sz="1200" b="1" i="0" baseline="0" dirty="0" err="1">
                          <a:latin typeface="Calibri" pitchFamily="34" charset="0"/>
                          <a:cs typeface="Calibri" pitchFamily="34" charset="0"/>
                        </a:rPr>
                        <a:t>moderna</a:t>
                      </a:r>
                      <a:endParaRPr lang="en-GB" sz="1200" b="1" i="0" baseline="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negatives (page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comparisons (page 24-</a:t>
                      </a:r>
                      <a:r>
                        <a:rPr lang="en-GB" sz="1200" b="1" i="0" baseline="0" dirty="0">
                          <a:latin typeface="Calibri" pitchFamily="34" charset="0"/>
                          <a:cs typeface="Calibri" pitchFamily="34" charset="0"/>
                        </a:rPr>
                        <a:t>SPANISH STARS</a:t>
                      </a:r>
                      <a:r>
                        <a:rPr lang="en-GB" sz="1200" b="0" i="0" baseline="0" dirty="0">
                          <a:latin typeface="Calibri" pitchFamily="34" charset="0"/>
                          <a:cs typeface="Calibri"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infinitive structures (page 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a:t>
                      </a:r>
                      <a:r>
                        <a:rPr lang="en-GB" sz="1200" b="1" i="0" baseline="0" dirty="0">
                          <a:latin typeface="Calibri" pitchFamily="34" charset="0"/>
                          <a:cs typeface="Calibri" pitchFamily="34" charset="0"/>
                        </a:rPr>
                        <a:t>SPANISH STARS </a:t>
                      </a:r>
                      <a:r>
                        <a:rPr lang="en-GB" sz="1200" b="0" i="0" baseline="0" dirty="0">
                          <a:latin typeface="Calibri" pitchFamily="34" charset="0"/>
                          <a:cs typeface="Calibri" pitchFamily="34" charset="0"/>
                        </a:rPr>
                        <a:t>(page24)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different verbs &amp; adjectives (pages 26 &amp; 44)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a variety of ways to express future actions: </a:t>
                      </a:r>
                      <a:r>
                        <a:rPr lang="en-GB" sz="1200" b="1" i="0" baseline="0" dirty="0" err="1">
                          <a:latin typeface="Calibri" pitchFamily="34" charset="0"/>
                          <a:cs typeface="Calibri" pitchFamily="34" charset="0"/>
                        </a:rPr>
                        <a:t>Voy</a:t>
                      </a:r>
                      <a:r>
                        <a:rPr lang="en-GB" sz="1200" b="1" i="0" baseline="0" dirty="0">
                          <a:latin typeface="Calibri" pitchFamily="34" charset="0"/>
                          <a:cs typeface="Calibri" pitchFamily="34" charset="0"/>
                        </a:rPr>
                        <a:t> a, </a:t>
                      </a:r>
                      <a:r>
                        <a:rPr lang="en-GB" sz="1200" b="1" i="0" baseline="0" dirty="0" err="1">
                          <a:latin typeface="Calibri" pitchFamily="34" charset="0"/>
                          <a:cs typeface="Calibri" pitchFamily="34" charset="0"/>
                        </a:rPr>
                        <a:t>pienso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quiero</a:t>
                      </a:r>
                      <a:r>
                        <a:rPr lang="en-GB" sz="1200" b="1" i="0" baseline="0" dirty="0">
                          <a:latin typeface="Calibri" pitchFamily="34" charset="0"/>
                          <a:cs typeface="Calibri" pitchFamily="34" charset="0"/>
                        </a:rPr>
                        <a:t>  ... </a:t>
                      </a:r>
                      <a:r>
                        <a:rPr lang="en-GB" sz="1200" b="0" i="0" baseline="0" dirty="0">
                          <a:latin typeface="Calibri" pitchFamily="34" charset="0"/>
                          <a:cs typeface="Calibri" pitchFamily="34" charset="0"/>
                        </a:rPr>
                        <a:t>(page 26)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659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EXTENDED SENTENCES (see page</a:t>
                      </a:r>
                      <a:r>
                        <a:rPr lang="en-GB" sz="1200" b="1" i="0" baseline="0" dirty="0">
                          <a:latin typeface="Calibri" pitchFamily="34" charset="0"/>
                          <a:cs typeface="Calibri" pitchFamily="34" charset="0"/>
                        </a:rPr>
                        <a:t>s 38-40</a:t>
                      </a:r>
                      <a:r>
                        <a:rPr lang="en-GB" sz="1200" b="1" i="0" dirty="0">
                          <a:latin typeface="Calibri" pitchFamily="34" charset="0"/>
                          <a:cs typeface="Calibri"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Calibri" pitchFamily="34" charset="0"/>
                          <a:cs typeface="Calibri" pitchFamily="34" charset="0"/>
                        </a:rPr>
                        <a:t>Sentences with more than one tense (e.g.</a:t>
                      </a:r>
                      <a:r>
                        <a:rPr lang="en-GB" sz="1200" i="0" baseline="0" dirty="0">
                          <a:latin typeface="Calibri" pitchFamily="34" charset="0"/>
                          <a:cs typeface="Calibri" pitchFamily="34" charset="0"/>
                        </a:rPr>
                        <a:t> </a:t>
                      </a:r>
                      <a:r>
                        <a:rPr lang="en-GB" sz="1200" b="1" i="0" baseline="0" dirty="0">
                          <a:latin typeface="Calibri" pitchFamily="34" charset="0"/>
                          <a:cs typeface="Calibri" pitchFamily="34" charset="0"/>
                        </a:rPr>
                        <a:t>antes... </a:t>
                      </a:r>
                      <a:r>
                        <a:rPr lang="en-GB" sz="1200" b="1" i="0" baseline="0" dirty="0" err="1">
                          <a:latin typeface="Calibri" pitchFamily="34" charset="0"/>
                          <a:cs typeface="Calibri" pitchFamily="34" charset="0"/>
                        </a:rPr>
                        <a:t>pero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ahora</a:t>
                      </a:r>
                      <a:r>
                        <a:rPr lang="en-GB" sz="1200" b="1" i="0" baseline="0" dirty="0">
                          <a:latin typeface="Calibri" pitchFamily="34" charset="0"/>
                          <a:cs typeface="Calibri" pitchFamily="34" charset="0"/>
                        </a:rPr>
                        <a:t> </a:t>
                      </a:r>
                      <a:r>
                        <a:rPr lang="en-GB" sz="1200" i="0" baseline="0" dirty="0">
                          <a:latin typeface="Calibri" pitchFamily="34" charset="0"/>
                          <a:cs typeface="Calibri" pitchFamily="34" charset="0"/>
                        </a:rPr>
                        <a:t>)</a:t>
                      </a:r>
                      <a:br>
                        <a:rPr lang="en-GB" sz="1200" i="0" dirty="0">
                          <a:latin typeface="Calibri" pitchFamily="34" charset="0"/>
                          <a:cs typeface="Calibri" pitchFamily="34" charset="0"/>
                        </a:rPr>
                      </a:br>
                      <a:r>
                        <a:rPr lang="en-GB" sz="1200" i="0" dirty="0">
                          <a:latin typeface="Calibri" pitchFamily="34" charset="0"/>
                          <a:cs typeface="Calibri" pitchFamily="34" charset="0"/>
                        </a:rPr>
                        <a:t>Comparing/referring</a:t>
                      </a:r>
                      <a:r>
                        <a:rPr lang="en-GB" sz="1200" i="0" baseline="0" dirty="0">
                          <a:latin typeface="Calibri" pitchFamily="34" charset="0"/>
                          <a:cs typeface="Calibri" pitchFamily="34" charset="0"/>
                        </a:rPr>
                        <a:t> to </a:t>
                      </a:r>
                      <a:r>
                        <a:rPr lang="en-GB" sz="1200" i="0" dirty="0">
                          <a:latin typeface="Calibri" pitchFamily="34" charset="0"/>
                          <a:cs typeface="Calibri" pitchFamily="34" charset="0"/>
                        </a:rPr>
                        <a:t>self and others</a:t>
                      </a:r>
                      <a:br>
                        <a:rPr lang="en-GB" sz="1200" i="0" dirty="0">
                          <a:latin typeface="Calibri" pitchFamily="34" charset="0"/>
                          <a:cs typeface="Calibri" pitchFamily="34" charset="0"/>
                        </a:rPr>
                      </a:br>
                      <a:r>
                        <a:rPr lang="en-GB" sz="1200" i="0" dirty="0">
                          <a:latin typeface="Calibri" pitchFamily="34" charset="0"/>
                          <a:cs typeface="Calibri" pitchFamily="34" charset="0"/>
                        </a:rPr>
                        <a:t>Contrasting two points of view:</a:t>
                      </a:r>
                      <a:r>
                        <a:rPr lang="en-GB" sz="1200" i="0" baseline="0" dirty="0">
                          <a:latin typeface="Calibri" pitchFamily="34" charset="0"/>
                          <a:cs typeface="Calibri" pitchFamily="34" charset="0"/>
                        </a:rPr>
                        <a:t> </a:t>
                      </a:r>
                      <a:r>
                        <a:rPr lang="en-GB" sz="1200" b="1" i="0" dirty="0" err="1">
                          <a:latin typeface="Calibri" pitchFamily="34" charset="0"/>
                          <a:cs typeface="Calibri" pitchFamily="34" charset="0"/>
                        </a:rPr>
                        <a:t>por</a:t>
                      </a:r>
                      <a:r>
                        <a:rPr lang="en-GB" sz="1200" b="1" i="0" dirty="0">
                          <a:latin typeface="Calibri" pitchFamily="34" charset="0"/>
                          <a:cs typeface="Calibri" pitchFamily="34" charset="0"/>
                        </a:rPr>
                        <a:t> un </a:t>
                      </a:r>
                      <a:r>
                        <a:rPr lang="en-GB" sz="1200" b="1" i="0" dirty="0" err="1">
                          <a:latin typeface="Calibri" pitchFamily="34" charset="0"/>
                          <a:cs typeface="Calibri" pitchFamily="34" charset="0"/>
                        </a:rPr>
                        <a:t>lado</a:t>
                      </a:r>
                      <a:r>
                        <a:rPr lang="en-GB" sz="1200" b="1" i="0" dirty="0">
                          <a:latin typeface="Calibri" pitchFamily="34" charset="0"/>
                          <a:cs typeface="Calibri" pitchFamily="34" charset="0"/>
                        </a:rPr>
                        <a:t>…</a:t>
                      </a:r>
                      <a:r>
                        <a:rPr lang="en-GB" sz="1200" b="1" i="0" dirty="0" err="1">
                          <a:latin typeface="Calibri" pitchFamily="34" charset="0"/>
                          <a:cs typeface="Calibri" pitchFamily="34" charset="0"/>
                        </a:rPr>
                        <a:t>por</a:t>
                      </a:r>
                      <a:r>
                        <a:rPr lang="en-GB" sz="1200" b="1" i="0" dirty="0">
                          <a:latin typeface="Calibri" pitchFamily="34" charset="0"/>
                          <a:cs typeface="Calibri" pitchFamily="34" charset="0"/>
                        </a:rPr>
                        <a:t> </a:t>
                      </a:r>
                      <a:r>
                        <a:rPr lang="en-GB" sz="1200" b="1" i="0" dirty="0" err="1">
                          <a:latin typeface="Calibri" pitchFamily="34" charset="0"/>
                          <a:cs typeface="Calibri" pitchFamily="34" charset="0"/>
                        </a:rPr>
                        <a:t>otro</a:t>
                      </a:r>
                      <a:r>
                        <a:rPr lang="en-GB" sz="1200" b="1" i="0" dirty="0">
                          <a:latin typeface="Calibri" pitchFamily="34" charset="0"/>
                          <a:cs typeface="Calibri" pitchFamily="34" charset="0"/>
                        </a:rPr>
                        <a:t> </a:t>
                      </a:r>
                      <a:r>
                        <a:rPr lang="en-GB" sz="1200" b="1" i="0" dirty="0" err="1">
                          <a:latin typeface="Calibri" pitchFamily="34" charset="0"/>
                          <a:cs typeface="Calibri" pitchFamily="34" charset="0"/>
                        </a:rPr>
                        <a:t>lado</a:t>
                      </a:r>
                      <a:br>
                        <a:rPr lang="en-GB" sz="1200" b="1" i="0" dirty="0">
                          <a:latin typeface="Calibri" pitchFamily="34" charset="0"/>
                          <a:cs typeface="Calibri" pitchFamily="34" charset="0"/>
                        </a:rPr>
                      </a:br>
                      <a:r>
                        <a:rPr lang="en-GB" sz="1200" i="0" dirty="0">
                          <a:latin typeface="Calibri" pitchFamily="34" charset="0"/>
                          <a:cs typeface="Calibri" pitchFamily="34" charset="0"/>
                        </a:rPr>
                        <a:t>Complex</a:t>
                      </a:r>
                      <a:r>
                        <a:rPr lang="en-GB" sz="1200" i="0" baseline="0" dirty="0">
                          <a:latin typeface="Calibri" pitchFamily="34" charset="0"/>
                          <a:cs typeface="Calibri" pitchFamily="34" charset="0"/>
                        </a:rPr>
                        <a:t> sentences with: </a:t>
                      </a:r>
                      <a:r>
                        <a:rPr lang="en-GB" sz="1200" b="1" i="0" dirty="0" err="1">
                          <a:latin typeface="Calibri" pitchFamily="34" charset="0"/>
                          <a:cs typeface="Calibri" pitchFamily="34" charset="0"/>
                        </a:rPr>
                        <a:t>porque</a:t>
                      </a:r>
                      <a:r>
                        <a:rPr lang="en-GB" sz="1200" b="1" i="0" dirty="0">
                          <a:latin typeface="Calibri" pitchFamily="34" charset="0"/>
                          <a:cs typeface="Calibri" pitchFamily="34" charset="0"/>
                        </a:rPr>
                        <a:t>,</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ya</a:t>
                      </a:r>
                      <a:r>
                        <a:rPr lang="en-GB" sz="1200" b="1" i="0" baseline="0" dirty="0">
                          <a:latin typeface="Calibri" pitchFamily="34" charset="0"/>
                          <a:cs typeface="Calibri" pitchFamily="34" charset="0"/>
                        </a:rPr>
                        <a:t> que, dado que, </a:t>
                      </a:r>
                      <a:r>
                        <a:rPr lang="en-GB" sz="1200" b="1" i="0" baseline="0" dirty="0" err="1">
                          <a:latin typeface="Calibri" pitchFamily="34" charset="0"/>
                          <a:cs typeface="Calibri" pitchFamily="34" charset="0"/>
                        </a:rPr>
                        <a:t>aunque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cuando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donde</a:t>
                      </a:r>
                      <a:r>
                        <a:rPr lang="en-GB" sz="1200" b="1" i="0" baseline="0" dirty="0">
                          <a:latin typeface="Calibri" pitchFamily="34" charset="0"/>
                          <a:cs typeface="Calibri" pitchFamily="34" charset="0"/>
                        </a:rPr>
                        <a:t>, que, </a:t>
                      </a:r>
                      <a:r>
                        <a:rPr lang="en-GB" sz="1200" b="1" i="0" baseline="0" dirty="0" err="1">
                          <a:latin typeface="Calibri" pitchFamily="34" charset="0"/>
                          <a:cs typeface="Calibri" pitchFamily="34" charset="0"/>
                        </a:rPr>
                        <a:t>si</a:t>
                      </a:r>
                      <a:r>
                        <a:rPr lang="en-GB" sz="1200" b="1" i="0" baseline="0" dirty="0">
                          <a:latin typeface="Calibri" pitchFamily="34" charset="0"/>
                          <a:cs typeface="Calibri" pitchFamily="34" charset="0"/>
                        </a:rPr>
                        <a:t> </a:t>
                      </a:r>
                      <a:br>
                        <a:rPr lang="en-GB" sz="1200" b="1" i="0" baseline="0" dirty="0">
                          <a:latin typeface="Calibri" pitchFamily="34" charset="0"/>
                          <a:cs typeface="Calibri" pitchFamily="34" charset="0"/>
                        </a:rPr>
                      </a:br>
                      <a:r>
                        <a:rPr lang="en-GB" sz="1200" i="0" baseline="0" dirty="0">
                          <a:latin typeface="Calibri" pitchFamily="34" charset="0"/>
                          <a:cs typeface="Calibri" pitchFamily="34" charset="0"/>
                        </a:rPr>
                        <a:t>(&amp; some that need the subjunctive: e.g. </a:t>
                      </a:r>
                      <a:r>
                        <a:rPr lang="en-GB" sz="1200" b="1" i="0" kern="1200" dirty="0">
                          <a:solidFill>
                            <a:schemeClr val="dk1"/>
                          </a:solidFill>
                          <a:effectLst/>
                          <a:latin typeface="Calibri" pitchFamily="34" charset="0"/>
                          <a:ea typeface="+mn-ea"/>
                          <a:cs typeface="Calibri" pitchFamily="34" charset="0"/>
                        </a:rPr>
                        <a:t>Es </a:t>
                      </a:r>
                      <a:r>
                        <a:rPr lang="en-GB" sz="1200" b="1" i="0" kern="1200" dirty="0" err="1">
                          <a:solidFill>
                            <a:schemeClr val="dk1"/>
                          </a:solidFill>
                          <a:effectLst/>
                          <a:latin typeface="Calibri" pitchFamily="34" charset="0"/>
                          <a:ea typeface="+mn-ea"/>
                          <a:cs typeface="Calibri" pitchFamily="34" charset="0"/>
                        </a:rPr>
                        <a:t>importante</a:t>
                      </a:r>
                      <a:r>
                        <a:rPr lang="en-GB" sz="1200" b="1" i="0" kern="1200" dirty="0">
                          <a:solidFill>
                            <a:schemeClr val="dk1"/>
                          </a:solidFill>
                          <a:effectLst/>
                          <a:latin typeface="Calibri" pitchFamily="34" charset="0"/>
                          <a:ea typeface="+mn-ea"/>
                          <a:cs typeface="Calibri" pitchFamily="34" charset="0"/>
                        </a:rPr>
                        <a:t> </a:t>
                      </a:r>
                      <a:r>
                        <a:rPr lang="en-GB" sz="1200" b="1" i="0" kern="1200" dirty="0" err="1">
                          <a:solidFill>
                            <a:schemeClr val="dk1"/>
                          </a:solidFill>
                          <a:effectLst/>
                          <a:latin typeface="Calibri" pitchFamily="34" charset="0"/>
                          <a:ea typeface="+mn-ea"/>
                          <a:cs typeface="Calibri" pitchFamily="34" charset="0"/>
                        </a:rPr>
                        <a:t>que</a:t>
                      </a:r>
                      <a:r>
                        <a:rPr lang="en-GB" sz="1200" b="1" i="0" kern="1200" dirty="0">
                          <a:solidFill>
                            <a:schemeClr val="dk1"/>
                          </a:solidFill>
                          <a:effectLst/>
                          <a:latin typeface="Calibri" pitchFamily="34" charset="0"/>
                          <a:ea typeface="+mn-ea"/>
                          <a:cs typeface="Calibri" pitchFamily="34" charset="0"/>
                        </a:rPr>
                        <a:t> </a:t>
                      </a:r>
                      <a:r>
                        <a:rPr lang="en-GB" sz="1200" b="1" i="0" kern="1200" dirty="0" err="1">
                          <a:solidFill>
                            <a:schemeClr val="dk1"/>
                          </a:solidFill>
                          <a:effectLst/>
                          <a:latin typeface="Calibri" pitchFamily="34" charset="0"/>
                          <a:ea typeface="+mn-ea"/>
                          <a:cs typeface="Calibri" pitchFamily="34" charset="0"/>
                        </a:rPr>
                        <a:t>haya</a:t>
                      </a:r>
                      <a:r>
                        <a:rPr lang="en-GB" sz="1200" b="1" i="0" kern="1200" baseline="0" dirty="0">
                          <a:solidFill>
                            <a:schemeClr val="dk1"/>
                          </a:solidFill>
                          <a:effectLst/>
                          <a:latin typeface="Calibri" pitchFamily="34" charset="0"/>
                          <a:ea typeface="+mn-ea"/>
                          <a:cs typeface="Calibri" pitchFamily="34" charset="0"/>
                        </a:rPr>
                        <a:t> </a:t>
                      </a:r>
                      <a:r>
                        <a:rPr lang="en-GB" sz="1200" i="0" kern="1200" dirty="0">
                          <a:solidFill>
                            <a:schemeClr val="dk1"/>
                          </a:solidFill>
                          <a:effectLst/>
                          <a:latin typeface="Calibri" pitchFamily="34" charset="0"/>
                          <a:ea typeface="+mn-ea"/>
                          <a:cs typeface="Calibri" pitchFamily="34" charset="0"/>
                        </a:rPr>
                        <a:t> (It is important that there</a:t>
                      </a:r>
                      <a:r>
                        <a:rPr lang="en-GB" sz="1200" i="0" kern="1200" baseline="0" dirty="0">
                          <a:solidFill>
                            <a:schemeClr val="dk1"/>
                          </a:solidFill>
                          <a:effectLst/>
                          <a:latin typeface="Calibri" pitchFamily="34" charset="0"/>
                          <a:ea typeface="+mn-ea"/>
                          <a:cs typeface="Calibri" pitchFamily="34" charset="0"/>
                        </a:rPr>
                        <a:t> is/are), </a:t>
                      </a:r>
                      <a:r>
                        <a:rPr lang="en-GB" sz="1200" b="1" i="0" kern="1200" baseline="0" dirty="0" err="1">
                          <a:solidFill>
                            <a:schemeClr val="dk1"/>
                          </a:solidFill>
                          <a:effectLst/>
                          <a:latin typeface="Calibri" pitchFamily="34" charset="0"/>
                          <a:ea typeface="+mn-ea"/>
                          <a:cs typeface="Calibri" pitchFamily="34" charset="0"/>
                        </a:rPr>
                        <a:t>Cuando</a:t>
                      </a:r>
                      <a:r>
                        <a:rPr lang="en-GB" sz="1200" b="1" i="0" kern="1200" baseline="0" dirty="0">
                          <a:solidFill>
                            <a:schemeClr val="dk1"/>
                          </a:solidFill>
                          <a:effectLst/>
                          <a:latin typeface="Calibri" pitchFamily="34" charset="0"/>
                          <a:ea typeface="+mn-ea"/>
                          <a:cs typeface="Calibri" pitchFamily="34" charset="0"/>
                        </a:rPr>
                        <a:t> sea mayor </a:t>
                      </a:r>
                      <a:r>
                        <a:rPr lang="en-GB" sz="1200" i="0" kern="1200" baseline="0" dirty="0">
                          <a:solidFill>
                            <a:schemeClr val="dk1"/>
                          </a:solidFill>
                          <a:effectLst/>
                          <a:latin typeface="Calibri" pitchFamily="34" charset="0"/>
                          <a:ea typeface="+mn-ea"/>
                          <a:cs typeface="Calibri" pitchFamily="34" charset="0"/>
                        </a:rPr>
                        <a:t>(When I’m older), </a:t>
                      </a:r>
                      <a:r>
                        <a:rPr lang="en-GB" sz="1200" b="1" i="0" kern="1200" baseline="0" dirty="0" err="1">
                          <a:solidFill>
                            <a:schemeClr val="dk1"/>
                          </a:solidFill>
                          <a:effectLst/>
                          <a:latin typeface="Calibri" pitchFamily="34" charset="0"/>
                          <a:ea typeface="+mn-ea"/>
                          <a:cs typeface="Calibri" pitchFamily="34" charset="0"/>
                        </a:rPr>
                        <a:t>cuando</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termine</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mis</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estudios</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tengo</a:t>
                      </a:r>
                      <a:r>
                        <a:rPr lang="en-GB" sz="1200" b="1" i="0" kern="1200" baseline="0" dirty="0">
                          <a:solidFill>
                            <a:schemeClr val="dk1"/>
                          </a:solidFill>
                          <a:effectLst/>
                          <a:latin typeface="Calibri" pitchFamily="34" charset="0"/>
                          <a:ea typeface="+mn-ea"/>
                          <a:cs typeface="Calibri" pitchFamily="34" charset="0"/>
                        </a:rPr>
                        <a:t> la </a:t>
                      </a:r>
                      <a:r>
                        <a:rPr lang="en-GB" sz="1200" b="1" i="0" kern="1200" baseline="0" dirty="0" err="1">
                          <a:solidFill>
                            <a:schemeClr val="dk1"/>
                          </a:solidFill>
                          <a:effectLst/>
                          <a:latin typeface="Calibri" pitchFamily="34" charset="0"/>
                          <a:ea typeface="+mn-ea"/>
                          <a:cs typeface="Calibri" pitchFamily="34" charset="0"/>
                        </a:rPr>
                        <a:t>intención</a:t>
                      </a:r>
                      <a:r>
                        <a:rPr lang="en-GB" sz="1200" b="1" i="0" kern="1200" baseline="0" dirty="0">
                          <a:solidFill>
                            <a:schemeClr val="dk1"/>
                          </a:solidFill>
                          <a:effectLst/>
                          <a:latin typeface="Calibri" pitchFamily="34" charset="0"/>
                          <a:ea typeface="+mn-ea"/>
                          <a:cs typeface="Calibri" pitchFamily="34" charset="0"/>
                        </a:rPr>
                        <a:t> de ... </a:t>
                      </a:r>
                      <a:r>
                        <a:rPr lang="en-GB" sz="1200" i="0" kern="1200" baseline="0" dirty="0">
                          <a:solidFill>
                            <a:schemeClr val="dk1"/>
                          </a:solidFill>
                          <a:effectLst/>
                          <a:latin typeface="Calibri" pitchFamily="34" charset="0"/>
                          <a:ea typeface="+mn-ea"/>
                          <a:cs typeface="Calibri" pitchFamily="34" charset="0"/>
                        </a:rPr>
                        <a:t>(When I finish my studies I plan to ...)</a:t>
                      </a:r>
                      <a:endParaRPr lang="en-GB" sz="1200" i="0" kern="1200" dirty="0">
                        <a:solidFill>
                          <a:schemeClr val="dk1"/>
                        </a:solidFill>
                        <a:effectLst/>
                        <a:latin typeface="Calibri" pitchFamily="34" charset="0"/>
                        <a:ea typeface="+mn-ea"/>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23973">
                <a:tc>
                  <a:txBody>
                    <a:bodyPr/>
                    <a:lstStyle/>
                    <a:p>
                      <a:r>
                        <a:rPr lang="en-GB" sz="1200" b="1" i="0" dirty="0">
                          <a:latin typeface="Calibri" pitchFamily="34" charset="0"/>
                          <a:cs typeface="Calibri" pitchFamily="34" charset="0"/>
                        </a:rPr>
                        <a:t>INTERESTING VOCABULARY (see pages 22</a:t>
                      </a:r>
                      <a:r>
                        <a:rPr lang="en-GB" sz="1200" b="1" i="0" baseline="0" dirty="0">
                          <a:latin typeface="Calibri" pitchFamily="34" charset="0"/>
                          <a:cs typeface="Calibri" pitchFamily="34" charset="0"/>
                        </a:rPr>
                        <a:t> &amp; </a:t>
                      </a:r>
                      <a:r>
                        <a:rPr lang="en-GB" sz="1200" b="1" i="0" dirty="0">
                          <a:latin typeface="Calibri" pitchFamily="34" charset="0"/>
                          <a:cs typeface="Calibri" pitchFamily="34" charset="0"/>
                        </a:rPr>
                        <a:t>44-61)</a:t>
                      </a:r>
                    </a:p>
                    <a:p>
                      <a:r>
                        <a:rPr lang="en-GB" sz="1200" i="0" dirty="0">
                          <a:latin typeface="Calibri" pitchFamily="34" charset="0"/>
                          <a:cs typeface="Calibri" pitchFamily="34" charset="0"/>
                        </a:rPr>
                        <a:t>A range</a:t>
                      </a:r>
                      <a:r>
                        <a:rPr lang="en-GB" sz="1200" i="0" baseline="0" dirty="0">
                          <a:latin typeface="Calibri" pitchFamily="34" charset="0"/>
                          <a:cs typeface="Calibri" pitchFamily="34" charset="0"/>
                        </a:rPr>
                        <a:t> of more unusual verbs and adjectives, and idioms</a:t>
                      </a:r>
                      <a:endParaRPr lang="en-GB" sz="1200"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20463">
                <a:tc>
                  <a:txBody>
                    <a:bodyPr/>
                    <a:lstStyle/>
                    <a:p>
                      <a:r>
                        <a:rPr lang="en-GB" sz="1200" b="1" i="0" dirty="0">
                          <a:latin typeface="Calibri" pitchFamily="34" charset="0"/>
                          <a:cs typeface="Calibri" pitchFamily="34" charset="0"/>
                        </a:rPr>
                        <a:t>TENSES &amp; TIME FRAMES (see pages 7-18</a:t>
                      </a:r>
                      <a:r>
                        <a:rPr lang="en-GB" sz="1200" b="1" i="0" baseline="0" dirty="0">
                          <a:latin typeface="Calibri" pitchFamily="34" charset="0"/>
                          <a:cs typeface="Calibri" pitchFamily="34" charset="0"/>
                        </a:rPr>
                        <a:t>, </a:t>
                      </a:r>
                      <a:r>
                        <a:rPr lang="en-GB" sz="1200" b="1" i="0" dirty="0">
                          <a:latin typeface="Calibri" pitchFamily="34" charset="0"/>
                          <a:cs typeface="Calibri" pitchFamily="34" charset="0"/>
                        </a:rPr>
                        <a:t>21 &amp; 27)</a:t>
                      </a:r>
                    </a:p>
                    <a:p>
                      <a:r>
                        <a:rPr lang="en-GB" sz="1200" i="0" dirty="0">
                          <a:latin typeface="Calibri" pitchFamily="34" charset="0"/>
                          <a:cs typeface="Calibri" pitchFamily="34" charset="0"/>
                        </a:rPr>
                        <a:t>Foundation &amp; Higher Tiers:</a:t>
                      </a:r>
                      <a:r>
                        <a:rPr lang="en-GB" sz="1200" i="0" baseline="0" dirty="0">
                          <a:latin typeface="Calibri" pitchFamily="34" charset="0"/>
                          <a:cs typeface="Calibri" pitchFamily="34" charset="0"/>
                        </a:rPr>
                        <a:t> </a:t>
                      </a:r>
                      <a:r>
                        <a:rPr lang="en-GB" sz="1200" i="0" dirty="0">
                          <a:latin typeface="Calibri" pitchFamily="34" charset="0"/>
                          <a:cs typeface="Calibri" pitchFamily="34" charset="0"/>
                        </a:rPr>
                        <a:t>Present, present continuous (to</a:t>
                      </a:r>
                      <a:r>
                        <a:rPr lang="en-GB" sz="1200" i="0" baseline="0" dirty="0">
                          <a:latin typeface="Calibri" pitchFamily="34" charset="0"/>
                          <a:cs typeface="Calibri" pitchFamily="34" charset="0"/>
                        </a:rPr>
                        <a:t> describe the photo</a:t>
                      </a:r>
                      <a:r>
                        <a:rPr lang="en-GB" sz="1200" i="0" dirty="0">
                          <a:latin typeface="Calibri" pitchFamily="34" charset="0"/>
                          <a:cs typeface="Calibri" pitchFamily="34" charset="0"/>
                        </a:rPr>
                        <a:t>), </a:t>
                      </a:r>
                      <a:r>
                        <a:rPr lang="en-GB" sz="1200" i="0" dirty="0" err="1">
                          <a:latin typeface="Calibri" pitchFamily="34" charset="0"/>
                          <a:cs typeface="Calibri" pitchFamily="34" charset="0"/>
                        </a:rPr>
                        <a:t>preterite</a:t>
                      </a:r>
                      <a:r>
                        <a:rPr lang="en-GB" sz="1200" i="0" dirty="0">
                          <a:latin typeface="Calibri" pitchFamily="34" charset="0"/>
                          <a:cs typeface="Calibri" pitchFamily="34" charset="0"/>
                        </a:rPr>
                        <a:t>, near future, </a:t>
                      </a:r>
                    </a:p>
                    <a:p>
                      <a:r>
                        <a:rPr lang="en-GB" sz="1200" i="0" dirty="0">
                          <a:latin typeface="Calibri" pitchFamily="34" charset="0"/>
                          <a:cs typeface="Calibri" pitchFamily="34" charset="0"/>
                        </a:rPr>
                        <a:t>Higher</a:t>
                      </a:r>
                      <a:r>
                        <a:rPr lang="en-GB" sz="1200" i="0" baseline="0" dirty="0">
                          <a:latin typeface="Calibri" pitchFamily="34" charset="0"/>
                          <a:cs typeface="Calibri" pitchFamily="34" charset="0"/>
                        </a:rPr>
                        <a:t> Tier: F</a:t>
                      </a:r>
                      <a:r>
                        <a:rPr lang="en-GB" sz="1200" i="0" dirty="0">
                          <a:latin typeface="Calibri" pitchFamily="34" charset="0"/>
                          <a:cs typeface="Calibri" pitchFamily="34" charset="0"/>
                        </a:rPr>
                        <a:t>uture, imperfect, imperfect continuous, perfect,</a:t>
                      </a:r>
                      <a:r>
                        <a:rPr lang="en-GB" sz="1200" i="0" baseline="0" dirty="0">
                          <a:latin typeface="Calibri" pitchFamily="34" charset="0"/>
                          <a:cs typeface="Calibri" pitchFamily="34" charset="0"/>
                        </a:rPr>
                        <a:t> pluperfect, subjunctive in set phrases: </a:t>
                      </a:r>
                      <a:r>
                        <a:rPr lang="en-GB" sz="1200" b="1" i="0" baseline="0" dirty="0" err="1">
                          <a:latin typeface="Calibri" pitchFamily="34" charset="0"/>
                          <a:cs typeface="Calibri" pitchFamily="34" charset="0"/>
                        </a:rPr>
                        <a:t>si</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fuera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posible</a:t>
                      </a:r>
                      <a:r>
                        <a:rPr lang="en-GB" sz="1200" b="1" i="0" baseline="0" dirty="0">
                          <a:latin typeface="Calibri" pitchFamily="34" charset="0"/>
                          <a:cs typeface="Calibri" pitchFamily="34" charset="0"/>
                        </a:rPr>
                        <a:t>, me </a:t>
                      </a:r>
                      <a:r>
                        <a:rPr lang="en-GB" sz="1200" b="1" i="0" baseline="0" dirty="0" err="1">
                          <a:latin typeface="Calibri" pitchFamily="34" charset="0"/>
                          <a:cs typeface="Calibri" pitchFamily="34" charset="0"/>
                        </a:rPr>
                        <a:t>gustaría</a:t>
                      </a:r>
                      <a:r>
                        <a:rPr lang="en-GB" sz="1200" b="1" i="0" baseline="0" dirty="0">
                          <a:latin typeface="Calibri" pitchFamily="34" charset="0"/>
                          <a:cs typeface="Calibri" pitchFamily="34" charset="0"/>
                        </a:rPr>
                        <a:t> ...</a:t>
                      </a:r>
                      <a:endParaRPr lang="en-GB" sz="1200" b="1"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TextBox 6"/>
          <p:cNvSpPr txBox="1"/>
          <p:nvPr/>
        </p:nvSpPr>
        <p:spPr>
          <a:xfrm>
            <a:off x="4" y="1"/>
            <a:ext cx="6802165" cy="861774"/>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answers</a:t>
            </a:r>
          </a:p>
          <a:p>
            <a:pPr algn="ctr"/>
            <a:r>
              <a:rPr lang="en-GB" sz="3200" b="1" dirty="0">
                <a:solidFill>
                  <a:prstClr val="black"/>
                </a:solidFill>
                <a:latin typeface="Calibri" pitchFamily="34" charset="0"/>
                <a:cs typeface="Calibri" pitchFamily="34" charset="0"/>
              </a:rPr>
              <a:t>LOVE IT!</a:t>
            </a:r>
          </a:p>
        </p:txBody>
      </p:sp>
      <p:sp>
        <p:nvSpPr>
          <p:cNvPr id="11266" name="AutoShape 2" descr="Image result for STAR"/>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11268" name="Picture 4" descr="EÊ¼elyaaÃ­gÃ­Ã­:Five Pointed Star Solid.svg"/>
          <p:cNvPicPr>
            <a:picLocks noChangeAspect="1" noChangeArrowheads="1"/>
          </p:cNvPicPr>
          <p:nvPr/>
        </p:nvPicPr>
        <p:blipFill>
          <a:blip r:embed="rId2" cstate="print"/>
          <a:srcRect/>
          <a:stretch>
            <a:fillRect/>
          </a:stretch>
        </p:blipFill>
        <p:spPr bwMode="auto">
          <a:xfrm>
            <a:off x="2564904" y="5004048"/>
            <a:ext cx="382083" cy="360040"/>
          </a:xfrm>
          <a:prstGeom prst="rect">
            <a:avLst/>
          </a:prstGeom>
          <a:noFill/>
        </p:spPr>
      </p:pic>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24</a:t>
            </a:fld>
            <a:endParaRPr lang="en-GB"/>
          </a:p>
        </p:txBody>
      </p:sp>
      <p:pic>
        <p:nvPicPr>
          <p:cNvPr id="8" name="Picture 4" descr="Image result for heart emoji black"/>
          <p:cNvPicPr>
            <a:picLocks noChangeAspect="1" noChangeArrowheads="1"/>
          </p:cNvPicPr>
          <p:nvPr/>
        </p:nvPicPr>
        <p:blipFill>
          <a:blip r:embed="rId3" cstate="print"/>
          <a:srcRect/>
          <a:stretch>
            <a:fillRect/>
          </a:stretch>
        </p:blipFill>
        <p:spPr bwMode="auto">
          <a:xfrm>
            <a:off x="6065912" y="0"/>
            <a:ext cx="792088" cy="792088"/>
          </a:xfrm>
          <a:prstGeom prst="rect">
            <a:avLst/>
          </a:prstGeom>
          <a:noFill/>
        </p:spPr>
      </p:pic>
      <p:pic>
        <p:nvPicPr>
          <p:cNvPr id="10" name="Picture 4" descr="Image result for heart emoji black"/>
          <p:cNvPicPr>
            <a:picLocks noChangeAspect="1" noChangeArrowheads="1"/>
          </p:cNvPicPr>
          <p:nvPr/>
        </p:nvPicPr>
        <p:blipFill>
          <a:blip r:embed="rId3" cstate="print"/>
          <a:srcRect/>
          <a:stretch>
            <a:fillRect/>
          </a:stretch>
        </p:blipFill>
        <p:spPr bwMode="auto">
          <a:xfrm>
            <a:off x="0" y="0"/>
            <a:ext cx="792088" cy="792088"/>
          </a:xfrm>
          <a:prstGeom prst="rect">
            <a:avLst/>
          </a:prstGeom>
          <a:noFill/>
        </p:spPr>
      </p:pic>
    </p:spTree>
    <p:extLst>
      <p:ext uri="{BB962C8B-B14F-4D97-AF65-F5344CB8AC3E}">
        <p14:creationId xmlns:p14="http://schemas.microsoft.com/office/powerpoint/2010/main" val="2341704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73338832"/>
              </p:ext>
            </p:extLst>
          </p:nvPr>
        </p:nvGraphicFramePr>
        <p:xfrm>
          <a:off x="188640" y="-17897"/>
          <a:ext cx="6552728" cy="9054393"/>
        </p:xfrm>
        <a:graphic>
          <a:graphicData uri="http://schemas.openxmlformats.org/drawingml/2006/table">
            <a:tbl>
              <a:tblPr/>
              <a:tblGrid>
                <a:gridCol w="3168352">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347836">
                <a:tc gridSpan="2">
                  <a:txBody>
                    <a:bodyPr/>
                    <a:lstStyle/>
                    <a:p>
                      <a:pPr algn="ctr"/>
                      <a:r>
                        <a:rPr lang="en-GB" sz="1500" b="1" kern="1200" dirty="0">
                          <a:solidFill>
                            <a:schemeClr val="tx1"/>
                          </a:solidFill>
                          <a:latin typeface="Calibri" pitchFamily="34" charset="0"/>
                          <a:ea typeface="+mn-ea"/>
                          <a:cs typeface="Calibri" pitchFamily="34" charset="0"/>
                        </a:rPr>
                        <a:t>SPANISH STARS</a:t>
                      </a:r>
                      <a:r>
                        <a:rPr lang="en-GB" sz="1500" b="1" kern="1200" baseline="0" dirty="0">
                          <a:solidFill>
                            <a:schemeClr val="tx1"/>
                          </a:solidFill>
                          <a:latin typeface="Calibri" pitchFamily="34" charset="0"/>
                          <a:ea typeface="+mn-ea"/>
                          <a:cs typeface="Calibri" pitchFamily="34" charset="0"/>
                        </a:rPr>
                        <a:t> (</a:t>
                      </a:r>
                      <a:r>
                        <a:rPr lang="en-GB" sz="1500" b="1" kern="1200" dirty="0">
                          <a:solidFill>
                            <a:schemeClr val="tx1"/>
                          </a:solidFill>
                          <a:latin typeface="Calibri" pitchFamily="34" charset="0"/>
                          <a:ea typeface="+mn-ea"/>
                          <a:cs typeface="Calibri" pitchFamily="34" charset="0"/>
                        </a:rPr>
                        <a:t>COMPLEX</a:t>
                      </a:r>
                      <a:r>
                        <a:rPr lang="en-GB" sz="1500" b="1" kern="1200" baseline="0" dirty="0">
                          <a:solidFill>
                            <a:schemeClr val="tx1"/>
                          </a:solidFill>
                          <a:latin typeface="Calibri" pitchFamily="34" charset="0"/>
                          <a:ea typeface="+mn-ea"/>
                          <a:cs typeface="Calibri" pitchFamily="34" charset="0"/>
                        </a:rPr>
                        <a:t> SPANISH SRUCTURES)</a:t>
                      </a:r>
                      <a:endParaRPr lang="en-GB" sz="1500" b="1" kern="120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78589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Dado que/puesto que/ya que …</a:t>
                      </a:r>
                      <a:r>
                        <a:rPr lang="en-GB" sz="1100" b="0" baseline="0" dirty="0">
                          <a:latin typeface="Calibri" pitchFamily="34" charset="0"/>
                          <a:ea typeface="Times New Roman"/>
                          <a:cs typeface="Calibri" pitchFamily="34" charset="0"/>
                        </a:rPr>
                        <a:t> </a:t>
                      </a:r>
                      <a:r>
                        <a:rPr lang="en-GB" sz="1100" b="1" dirty="0">
                          <a:latin typeface="Calibri" pitchFamily="34" charset="0"/>
                          <a:ea typeface="Times New Roman"/>
                          <a:cs typeface="Calibri" pitchFamily="34" charset="0"/>
                        </a:rPr>
                        <a:t>Given that/since -use instead of </a:t>
                      </a:r>
                      <a:r>
                        <a:rPr lang="en-GB" sz="1100" b="1" dirty="0" err="1">
                          <a:latin typeface="Calibri" pitchFamily="34" charset="0"/>
                          <a:ea typeface="Times New Roman"/>
                          <a:cs typeface="Calibri" pitchFamily="34" charset="0"/>
                        </a:rPr>
                        <a:t>porque</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Me gusta el fútbol dado que es mi pasión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like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football</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because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it’s</a:t>
                      </a:r>
                      <a:r>
                        <a:rPr lang="es-ES_tradnl" sz="1100" i="1" dirty="0">
                          <a:latin typeface="Calibri" pitchFamily="34" charset="0"/>
                          <a:ea typeface="Times New Roman"/>
                          <a:cs typeface="Calibri" pitchFamily="34" charset="0"/>
                        </a:rPr>
                        <a:t> my </a:t>
                      </a:r>
                      <a:r>
                        <a:rPr lang="es-ES_tradnl" sz="1100" i="1" dirty="0" err="1">
                          <a:latin typeface="Calibri" pitchFamily="34" charset="0"/>
                          <a:ea typeface="Times New Roman"/>
                          <a:cs typeface="Calibri" pitchFamily="34" charset="0"/>
                        </a:rPr>
                        <a:t>passion</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Cuando … (+ </a:t>
                      </a:r>
                      <a:r>
                        <a:rPr lang="es-ES_tradnl" sz="1100" b="1" dirty="0" err="1">
                          <a:latin typeface="Calibri" pitchFamily="34" charset="0"/>
                          <a:ea typeface="Times New Roman"/>
                          <a:cs typeface="Calibri" pitchFamily="34" charset="0"/>
                        </a:rPr>
                        <a:t>subjunctive</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a:t>
                      </a:r>
                      <a:r>
                        <a:rPr lang="en-GB" sz="1100" b="1" dirty="0">
                          <a:latin typeface="Calibri" pitchFamily="34" charset="0"/>
                          <a:ea typeface="Times New Roman"/>
                          <a:cs typeface="Calibri" pitchFamily="34" charset="0"/>
                        </a:rPr>
                        <a:t> Whenever</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Cuando</a:t>
                      </a:r>
                      <a:r>
                        <a:rPr lang="en-GB" sz="1100" dirty="0">
                          <a:latin typeface="Calibri" pitchFamily="34" charset="0"/>
                          <a:ea typeface="Times New Roman"/>
                          <a:cs typeface="Calibri" pitchFamily="34" charset="0"/>
                        </a:rPr>
                        <a:t> sea mayor-</a:t>
                      </a:r>
                      <a:r>
                        <a:rPr lang="en-GB" sz="1100" i="1" dirty="0">
                          <a:latin typeface="Calibri" pitchFamily="34" charset="0"/>
                          <a:ea typeface="Times New Roman"/>
                          <a:cs typeface="Calibri" pitchFamily="34" charset="0"/>
                        </a:rPr>
                        <a:t>When I’m older</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Cuando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tenga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tiempo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When I have time</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5899">
                <a:tc>
                  <a:txBody>
                    <a:bodyPr/>
                    <a:lstStyle/>
                    <a:p>
                      <a:pPr>
                        <a:lnSpc>
                          <a:spcPct val="115000"/>
                        </a:lnSpc>
                        <a:spcAft>
                          <a:spcPts val="0"/>
                        </a:spcAft>
                      </a:pPr>
                      <a:r>
                        <a:rPr lang="en-GB" sz="1100" b="1" dirty="0">
                          <a:latin typeface="Calibri" pitchFamily="34" charset="0"/>
                          <a:ea typeface="Times New Roman"/>
                          <a:cs typeface="Calibri" pitchFamily="34" charset="0"/>
                        </a:rPr>
                        <a:t>Ser/</a:t>
                      </a:r>
                      <a:r>
                        <a:rPr lang="en-GB" sz="1100" b="1" dirty="0" err="1">
                          <a:latin typeface="Calibri" pitchFamily="34" charset="0"/>
                          <a:ea typeface="Times New Roman"/>
                          <a:cs typeface="Calibri" pitchFamily="34" charset="0"/>
                        </a:rPr>
                        <a:t>estar</a:t>
                      </a:r>
                      <a:r>
                        <a:rPr lang="en-GB" sz="1100" b="1" baseline="0" dirty="0">
                          <a:latin typeface="Calibri" pitchFamily="34" charset="0"/>
                          <a:ea typeface="Times New Roman"/>
                          <a:cs typeface="Calibri" pitchFamily="34" charset="0"/>
                        </a:rPr>
                        <a:t> - To be </a:t>
                      </a:r>
                      <a:r>
                        <a:rPr lang="en-GB" sz="1100" b="1" dirty="0">
                          <a:latin typeface="Calibri" pitchFamily="34" charset="0"/>
                          <a:ea typeface="Times New Roman"/>
                          <a:cs typeface="Calibri" pitchFamily="34" charset="0"/>
                        </a:rPr>
                        <a:t>(How you feel and where you always use the verb </a:t>
                      </a:r>
                      <a:r>
                        <a:rPr lang="en-GB" sz="1100" b="1" dirty="0" err="1">
                          <a:latin typeface="Calibri" pitchFamily="34" charset="0"/>
                          <a:ea typeface="Times New Roman"/>
                          <a:cs typeface="Calibri" pitchFamily="34" charset="0"/>
                        </a:rPr>
                        <a:t>estar</a:t>
                      </a:r>
                      <a:r>
                        <a:rPr lang="en-GB" sz="1100" b="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Soy una persona amable -</a:t>
                      </a:r>
                      <a:r>
                        <a:rPr lang="es-ES_tradnl" sz="1100" i="1" dirty="0" err="1">
                          <a:latin typeface="Calibri" pitchFamily="34" charset="0"/>
                          <a:ea typeface="Times New Roman"/>
                          <a:cs typeface="Calibri" pitchFamily="34" charset="0"/>
                        </a:rPr>
                        <a:t>I’m</a:t>
                      </a:r>
                      <a:r>
                        <a:rPr lang="es-ES_tradnl" sz="1100" i="1" dirty="0">
                          <a:latin typeface="Calibri" pitchFamily="34" charset="0"/>
                          <a:ea typeface="Times New Roman"/>
                          <a:cs typeface="Calibri" pitchFamily="34" charset="0"/>
                        </a:rPr>
                        <a:t> a </a:t>
                      </a:r>
                      <a:r>
                        <a:rPr lang="es-ES_tradnl" sz="1100" i="1" dirty="0" err="1">
                          <a:latin typeface="Calibri" pitchFamily="34" charset="0"/>
                          <a:ea typeface="Times New Roman"/>
                          <a:cs typeface="Calibri" pitchFamily="34" charset="0"/>
                        </a:rPr>
                        <a:t>friendly</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person</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Estoy contento/a  - </a:t>
                      </a:r>
                      <a:r>
                        <a:rPr lang="es-ES_tradnl" sz="1100" i="1" dirty="0" err="1">
                          <a:latin typeface="Calibri" pitchFamily="34" charset="0"/>
                          <a:ea typeface="Times New Roman"/>
                          <a:cs typeface="Calibri" pitchFamily="34" charset="0"/>
                        </a:rPr>
                        <a:t>I’m</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happy</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Si … (+ </a:t>
                      </a:r>
                      <a:r>
                        <a:rPr lang="es-ES_tradnl" sz="1100" b="1" dirty="0" err="1">
                          <a:latin typeface="Calibri" pitchFamily="34" charset="0"/>
                          <a:ea typeface="Times New Roman"/>
                          <a:cs typeface="Calibri" pitchFamily="34" charset="0"/>
                        </a:rPr>
                        <a:t>imperfect</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subjunctive</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If</a:t>
                      </a:r>
                      <a:r>
                        <a:rPr lang="es-ES_tradnl" sz="1100" b="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Si fuera posible/si tuviera la oportunidad/si pudiera + </a:t>
                      </a:r>
                      <a:r>
                        <a:rPr lang="es-ES_tradnl" sz="1100" dirty="0" err="1">
                          <a:latin typeface="Calibri" pitchFamily="34" charset="0"/>
                          <a:ea typeface="Times New Roman"/>
                          <a:cs typeface="Calibri" pitchFamily="34" charset="0"/>
                        </a:rPr>
                        <a:t>conditional</a:t>
                      </a:r>
                      <a:r>
                        <a:rPr lang="es-ES_tradnl" sz="1100" dirty="0">
                          <a:latin typeface="Calibri" pitchFamily="34" charset="0"/>
                          <a:ea typeface="Times New Roman"/>
                          <a:cs typeface="Calibri" pitchFamily="34" charset="0"/>
                        </a:rPr>
                        <a:t> (me gustaría) -</a:t>
                      </a:r>
                      <a:r>
                        <a:rPr lang="es-ES_tradnl" sz="1100" i="1" dirty="0" err="1">
                          <a:latin typeface="Calibri" pitchFamily="34" charset="0"/>
                          <a:ea typeface="Times New Roman"/>
                          <a:cs typeface="Calibri" pitchFamily="34" charset="0"/>
                        </a:rPr>
                        <a:t>If</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it</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were</a:t>
                      </a:r>
                      <a:r>
                        <a:rPr lang="es-ES_tradnl" sz="1100" i="1" dirty="0">
                          <a:latin typeface="Calibri" pitchFamily="34" charset="0"/>
                          <a:ea typeface="Times New Roman"/>
                          <a:cs typeface="Calibri" pitchFamily="34" charset="0"/>
                        </a:rPr>
                        <a:t> posible/</a:t>
                      </a:r>
                      <a:r>
                        <a:rPr lang="es-ES_tradnl" sz="1100" i="1" dirty="0" err="1">
                          <a:latin typeface="Calibri" pitchFamily="34" charset="0"/>
                          <a:ea typeface="Times New Roman"/>
                          <a:cs typeface="Calibri" pitchFamily="34" charset="0"/>
                        </a:rPr>
                        <a:t>if</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had</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chance/</a:t>
                      </a:r>
                      <a:r>
                        <a:rPr lang="es-ES_tradnl" sz="1100" i="1" dirty="0" err="1">
                          <a:latin typeface="Calibri" pitchFamily="34" charset="0"/>
                          <a:ea typeface="Times New Roman"/>
                          <a:cs typeface="Calibri" pitchFamily="34" charset="0"/>
                        </a:rPr>
                        <a:t>if</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could</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would</a:t>
                      </a:r>
                      <a:r>
                        <a:rPr lang="es-ES_tradnl" sz="1100" i="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8589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Después de … /Antes de …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 </a:t>
                      </a:r>
                      <a:r>
                        <a:rPr lang="es-ES_tradnl" sz="1100" b="1" dirty="0" err="1">
                          <a:latin typeface="Calibri" pitchFamily="34" charset="0"/>
                          <a:ea typeface="Times New Roman"/>
                          <a:cs typeface="Calibri" pitchFamily="34" charset="0"/>
                        </a:rPr>
                        <a:t>After</a:t>
                      </a:r>
                      <a:r>
                        <a:rPr lang="es-ES_tradnl" sz="1100" b="1" dirty="0">
                          <a:latin typeface="Calibri" pitchFamily="34" charset="0"/>
                          <a:ea typeface="Times New Roman"/>
                          <a:cs typeface="Calibri" pitchFamily="34" charset="0"/>
                        </a:rPr>
                        <a:t>/</a:t>
                      </a:r>
                      <a:r>
                        <a:rPr lang="es-ES_tradnl" sz="1100" b="1" dirty="0" err="1">
                          <a:latin typeface="Calibri" pitchFamily="34" charset="0"/>
                          <a:ea typeface="Times New Roman"/>
                          <a:cs typeface="Calibri" pitchFamily="34" charset="0"/>
                        </a:rPr>
                        <a:t>Before</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Después de jugar al fútbol… - </a:t>
                      </a:r>
                      <a:r>
                        <a:rPr lang="es-ES_tradnl" sz="1100" i="1" dirty="0" err="1">
                          <a:latin typeface="Calibri" pitchFamily="34" charset="0"/>
                          <a:ea typeface="Times New Roman"/>
                          <a:cs typeface="Calibri" pitchFamily="34" charset="0"/>
                        </a:rPr>
                        <a:t>After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playing</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football</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Antes de ir al cine… - </a:t>
                      </a:r>
                      <a:r>
                        <a:rPr lang="es-ES_tradnl" sz="1100" i="1" dirty="0" err="1">
                          <a:latin typeface="Calibri" pitchFamily="34" charset="0"/>
                          <a:ea typeface="Times New Roman"/>
                          <a:cs typeface="Calibri" pitchFamily="34" charset="0"/>
                        </a:rPr>
                        <a:t>Before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going</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to</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cinema</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No solo … sino también</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Not only… but also…</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Mi </a:t>
                      </a:r>
                      <a:r>
                        <a:rPr lang="en-GB" sz="1100" dirty="0" err="1">
                          <a:latin typeface="Calibri" pitchFamily="34" charset="0"/>
                          <a:ea typeface="Times New Roman"/>
                          <a:cs typeface="Calibri" pitchFamily="34" charset="0"/>
                        </a:rPr>
                        <a:t>insti</a:t>
                      </a:r>
                      <a:r>
                        <a:rPr lang="en-GB" sz="1100" dirty="0">
                          <a:latin typeface="Calibri" pitchFamily="34" charset="0"/>
                          <a:ea typeface="Times New Roman"/>
                          <a:cs typeface="Calibri" pitchFamily="34" charset="0"/>
                        </a:rPr>
                        <a:t> no solo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moderno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sino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también</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bien</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equipado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My school is not only modern but also well equipped</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Impersonal </a:t>
                      </a:r>
                      <a:r>
                        <a:rPr lang="es-ES_tradnl" sz="1100" b="1" dirty="0" err="1">
                          <a:latin typeface="Calibri" pitchFamily="34" charset="0"/>
                          <a:ea typeface="Times New Roman"/>
                          <a:cs typeface="Calibri" pitchFamily="34" charset="0"/>
                        </a:rPr>
                        <a:t>verbs</a:t>
                      </a:r>
                      <a:r>
                        <a:rPr lang="es-ES_tradnl" sz="1100" b="1" dirty="0">
                          <a:latin typeface="Calibri" pitchFamily="34" charset="0"/>
                          <a:ea typeface="Times New Roman"/>
                          <a:cs typeface="Calibri" pitchFamily="34" charset="0"/>
                        </a:rPr>
                        <a:t>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a:t>
                      </a:r>
                      <a:r>
                        <a:rPr lang="en-GB" sz="1100" b="0"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Verbs</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like</a:t>
                      </a:r>
                      <a:r>
                        <a:rPr lang="es-ES_tradnl" sz="1100" b="1" dirty="0">
                          <a:latin typeface="Calibri" pitchFamily="34" charset="0"/>
                          <a:ea typeface="Times New Roman"/>
                          <a:cs typeface="Calibri" pitchFamily="34" charset="0"/>
                        </a:rPr>
                        <a:t> gustar</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Me gusta/importa/interesa ir al cine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like</a:t>
                      </a:r>
                      <a:r>
                        <a:rPr lang="es-ES_tradnl" sz="1100" i="1" dirty="0">
                          <a:latin typeface="Calibri" pitchFamily="34" charset="0"/>
                          <a:ea typeface="Times New Roman"/>
                          <a:cs typeface="Calibri" pitchFamily="34" charset="0"/>
                        </a:rPr>
                        <a:t>/</a:t>
                      </a:r>
                      <a:r>
                        <a:rPr lang="es-ES_tradnl" sz="1100" i="1" dirty="0" err="1">
                          <a:latin typeface="Calibri" pitchFamily="34" charset="0"/>
                          <a:ea typeface="Times New Roman"/>
                          <a:cs typeface="Calibri" pitchFamily="34" charset="0"/>
                        </a:rPr>
                        <a:t>it’s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important</a:t>
                      </a:r>
                      <a:r>
                        <a:rPr lang="es-ES_tradnl" sz="1100" i="1" dirty="0">
                          <a:latin typeface="Calibri" pitchFamily="34" charset="0"/>
                          <a:ea typeface="Times New Roman"/>
                          <a:cs typeface="Calibri" pitchFamily="34" charset="0"/>
                        </a:rPr>
                        <a:t> to me/</a:t>
                      </a:r>
                      <a:r>
                        <a:rPr lang="es-ES_tradnl" sz="1100" i="1" dirty="0" err="1">
                          <a:latin typeface="Calibri" pitchFamily="34" charset="0"/>
                          <a:ea typeface="Times New Roman"/>
                          <a:cs typeface="Calibri" pitchFamily="34" charset="0"/>
                        </a:rPr>
                        <a:t>it</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interests</a:t>
                      </a:r>
                      <a:r>
                        <a:rPr lang="es-ES_tradnl" sz="1100" i="1" dirty="0">
                          <a:latin typeface="Calibri" pitchFamily="34" charset="0"/>
                          <a:ea typeface="Times New Roman"/>
                          <a:cs typeface="Calibri" pitchFamily="34" charset="0"/>
                        </a:rPr>
                        <a:t> me to </a:t>
                      </a:r>
                      <a:r>
                        <a:rPr lang="es-ES_tradnl" sz="1100" i="1" dirty="0" err="1">
                          <a:latin typeface="Calibri" pitchFamily="34" charset="0"/>
                          <a:ea typeface="Times New Roman"/>
                          <a:cs typeface="Calibri" pitchFamily="34" charset="0"/>
                        </a:rPr>
                        <a:t>go</a:t>
                      </a:r>
                      <a:r>
                        <a:rPr lang="es-ES_tradnl" sz="1100" i="1" dirty="0">
                          <a:latin typeface="Calibri" pitchFamily="34" charset="0"/>
                          <a:ea typeface="Times New Roman"/>
                          <a:cs typeface="Calibri" pitchFamily="34" charset="0"/>
                        </a:rPr>
                        <a:t> to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cinema</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más /menos … que …</a:t>
                      </a:r>
                      <a:r>
                        <a:rPr lang="en-GB" sz="1100" b="0" baseline="0" dirty="0">
                          <a:latin typeface="Calibri" pitchFamily="34" charset="0"/>
                          <a:ea typeface="Times New Roman"/>
                          <a:cs typeface="Calibri" pitchFamily="34" charset="0"/>
                        </a:rPr>
                        <a:t> </a:t>
                      </a:r>
                      <a:r>
                        <a:rPr lang="es-ES_tradnl" sz="1100" b="1" dirty="0">
                          <a:latin typeface="Calibri" pitchFamily="34" charset="0"/>
                          <a:ea typeface="Times New Roman"/>
                          <a:cs typeface="Calibri" pitchFamily="34" charset="0"/>
                        </a:rPr>
                        <a:t>- more/</a:t>
                      </a:r>
                      <a:r>
                        <a:rPr lang="es-ES_tradnl" sz="1100" b="1" dirty="0" err="1">
                          <a:latin typeface="Calibri" pitchFamily="34" charset="0"/>
                          <a:ea typeface="Times New Roman"/>
                          <a:cs typeface="Calibri" pitchFamily="34" charset="0"/>
                        </a:rPr>
                        <a:t>less</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than</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El inglés es más fácil que el español -</a:t>
                      </a:r>
                      <a:r>
                        <a:rPr lang="es-ES_tradnl" sz="1100" i="1" dirty="0">
                          <a:latin typeface="Calibri" pitchFamily="34" charset="0"/>
                          <a:ea typeface="Times New Roman"/>
                          <a:cs typeface="Calibri" pitchFamily="34" charset="0"/>
                        </a:rPr>
                        <a:t>English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easier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than</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Spanish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Para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In order to</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Voy</a:t>
                      </a:r>
                      <a:r>
                        <a:rPr lang="en-GB" sz="1100" dirty="0">
                          <a:latin typeface="Calibri" pitchFamily="34" charset="0"/>
                          <a:ea typeface="Times New Roman"/>
                          <a:cs typeface="Calibri" pitchFamily="34" charset="0"/>
                        </a:rPr>
                        <a:t> al cine para </a:t>
                      </a:r>
                      <a:r>
                        <a:rPr lang="en-GB" sz="1100" dirty="0" err="1">
                          <a:latin typeface="Calibri" pitchFamily="34" charset="0"/>
                          <a:ea typeface="Times New Roman"/>
                          <a:cs typeface="Calibri" pitchFamily="34" charset="0"/>
                        </a:rPr>
                        <a:t>ver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una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película</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 go to the cinema in order to watch a film</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tan…como</a:t>
                      </a:r>
                      <a:r>
                        <a:rPr lang="en-GB" sz="1100" b="0" baseline="0" dirty="0">
                          <a:latin typeface="Calibri" pitchFamily="34" charset="0"/>
                          <a:ea typeface="Times New Roman"/>
                          <a:cs typeface="Calibri" pitchFamily="34" charset="0"/>
                        </a:rPr>
                        <a:t> - </a:t>
                      </a:r>
                      <a:r>
                        <a:rPr lang="es-ES_tradnl" sz="1100" b="1" baseline="0" dirty="0">
                          <a:latin typeface="Calibri" pitchFamily="34" charset="0"/>
                          <a:ea typeface="Times New Roman"/>
                          <a:cs typeface="Calibri" pitchFamily="34" charset="0"/>
                        </a:rPr>
                        <a:t>a</a:t>
                      </a:r>
                      <a:r>
                        <a:rPr lang="es-ES_tradnl" sz="1100" b="1" dirty="0">
                          <a:latin typeface="Calibri" pitchFamily="34" charset="0"/>
                          <a:ea typeface="Times New Roman"/>
                          <a:cs typeface="Calibri" pitchFamily="34" charset="0"/>
                        </a:rPr>
                        <a:t>s … as</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El inglés es tan divertido como el español -</a:t>
                      </a:r>
                      <a:r>
                        <a:rPr lang="es-ES_tradnl" sz="1100" i="1" dirty="0">
                          <a:latin typeface="Calibri" pitchFamily="34" charset="0"/>
                          <a:ea typeface="Times New Roman"/>
                          <a:cs typeface="Calibri" pitchFamily="34" charset="0"/>
                        </a:rPr>
                        <a:t>English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as </a:t>
                      </a:r>
                      <a:r>
                        <a:rPr lang="es-ES_tradnl" sz="1100" i="1" dirty="0" err="1">
                          <a:latin typeface="Calibri" pitchFamily="34" charset="0"/>
                          <a:ea typeface="Times New Roman"/>
                          <a:cs typeface="Calibri" pitchFamily="34" charset="0"/>
                        </a:rPr>
                        <a:t>fun</a:t>
                      </a:r>
                      <a:r>
                        <a:rPr lang="es-ES_tradnl" sz="1100" i="1" dirty="0">
                          <a:latin typeface="Calibri" pitchFamily="34" charset="0"/>
                          <a:ea typeface="Times New Roman"/>
                          <a:cs typeface="Calibri" pitchFamily="34" charset="0"/>
                        </a:rPr>
                        <a:t> as </a:t>
                      </a:r>
                      <a:r>
                        <a:rPr lang="es-ES_tradnl" sz="1100" i="1" dirty="0" err="1">
                          <a:latin typeface="Calibri" pitchFamily="34" charset="0"/>
                          <a:ea typeface="Times New Roman"/>
                          <a:cs typeface="Calibri" pitchFamily="34" charset="0"/>
                        </a:rPr>
                        <a:t>Spanish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Soler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a:t>
                      </a:r>
                      <a:r>
                        <a:rPr lang="en-GB" sz="1100" b="0"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a:t>
                      </a:r>
                      <a:r>
                        <a:rPr lang="en-GB" sz="1100" b="1" dirty="0">
                          <a:latin typeface="Calibri" pitchFamily="34" charset="0"/>
                          <a:ea typeface="Times New Roman"/>
                          <a:cs typeface="Calibri" pitchFamily="34" charset="0"/>
                        </a:rPr>
                        <a:t>To usually…</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Suelo</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Solemos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ir</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parque</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 usually go to the park</a:t>
                      </a:r>
                    </a:p>
                    <a:p>
                      <a:pPr>
                        <a:lnSpc>
                          <a:spcPct val="115000"/>
                        </a:lnSpc>
                        <a:spcAft>
                          <a:spcPts val="0"/>
                        </a:spcAft>
                      </a:pPr>
                      <a:r>
                        <a:rPr lang="en-GB" sz="1100" i="0" dirty="0" err="1">
                          <a:latin typeface="Calibri" pitchFamily="34" charset="0"/>
                          <a:ea typeface="Times New Roman"/>
                          <a:cs typeface="Calibri" pitchFamily="34" charset="0"/>
                        </a:rPr>
                        <a:t>Solía</a:t>
                      </a:r>
                      <a:r>
                        <a:rPr lang="en-GB" sz="1100" i="0" dirty="0">
                          <a:latin typeface="Calibri" pitchFamily="34" charset="0"/>
                          <a:ea typeface="Times New Roman"/>
                          <a:cs typeface="Calibri" pitchFamily="34" charset="0"/>
                        </a:rPr>
                        <a:t>/</a:t>
                      </a:r>
                      <a:r>
                        <a:rPr lang="en-GB" sz="1100" i="0" dirty="0" err="1">
                          <a:latin typeface="Calibri" pitchFamily="34" charset="0"/>
                          <a:ea typeface="Times New Roman"/>
                          <a:cs typeface="Calibri" pitchFamily="34" charset="0"/>
                        </a:rPr>
                        <a:t>Solíamos</a:t>
                      </a:r>
                      <a:r>
                        <a:rPr lang="en-GB" sz="1100" i="0" baseline="0" dirty="0">
                          <a:latin typeface="Calibri" pitchFamily="34" charset="0"/>
                          <a:ea typeface="Times New Roman"/>
                          <a:cs typeface="Calibri" pitchFamily="34" charset="0"/>
                        </a:rPr>
                        <a:t> </a:t>
                      </a:r>
                      <a:r>
                        <a:rPr lang="en-GB" sz="1100" i="0" baseline="0" dirty="0" err="1">
                          <a:latin typeface="Calibri" pitchFamily="34" charset="0"/>
                          <a:ea typeface="Times New Roman"/>
                          <a:cs typeface="Calibri" pitchFamily="34" charset="0"/>
                        </a:rPr>
                        <a:t>ir</a:t>
                      </a:r>
                      <a:r>
                        <a:rPr lang="en-GB" sz="1100" i="0" baseline="0" dirty="0">
                          <a:latin typeface="Calibri" pitchFamily="34" charset="0"/>
                          <a:ea typeface="Times New Roman"/>
                          <a:cs typeface="Calibri" pitchFamily="34" charset="0"/>
                        </a:rPr>
                        <a:t> al cine </a:t>
                      </a:r>
                      <a:r>
                        <a:rPr lang="en-GB" sz="1100" dirty="0">
                          <a:latin typeface="Calibri" pitchFamily="34" charset="0"/>
                          <a:ea typeface="Times New Roman"/>
                          <a:cs typeface="Calibri" pitchFamily="34" charset="0"/>
                        </a:rPr>
                        <a:t>-</a:t>
                      </a:r>
                      <a:r>
                        <a:rPr lang="en-GB" sz="1100" i="1" dirty="0">
                          <a:latin typeface="Calibri" pitchFamily="34" charset="0"/>
                          <a:ea typeface="Times New Roman"/>
                          <a:cs typeface="Calibri" pitchFamily="34" charset="0"/>
                        </a:rPr>
                        <a:t>I/We used</a:t>
                      </a:r>
                      <a:r>
                        <a:rPr lang="en-GB" sz="1100" i="1" baseline="0" dirty="0">
                          <a:latin typeface="Calibri" pitchFamily="34" charset="0"/>
                          <a:ea typeface="Times New Roman"/>
                          <a:cs typeface="Calibri" pitchFamily="34" charset="0"/>
                        </a:rPr>
                        <a:t> to</a:t>
                      </a:r>
                      <a:r>
                        <a:rPr lang="en-GB" sz="1100" i="1" dirty="0">
                          <a:latin typeface="Calibri" pitchFamily="34" charset="0"/>
                          <a:ea typeface="Times New Roman"/>
                          <a:cs typeface="Calibri" pitchFamily="34" charset="0"/>
                        </a:rPr>
                        <a:t> go to the</a:t>
                      </a:r>
                      <a:r>
                        <a:rPr lang="en-GB" sz="1100" i="1" baseline="0" dirty="0">
                          <a:latin typeface="Calibri" pitchFamily="34" charset="0"/>
                          <a:ea typeface="Times New Roman"/>
                          <a:cs typeface="Calibri" pitchFamily="34" charset="0"/>
                        </a:rPr>
                        <a:t> cinema</a:t>
                      </a:r>
                      <a:endParaRPr lang="en-GB" sz="1100" i="1"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err="1">
                          <a:latin typeface="Calibri" pitchFamily="34" charset="0"/>
                          <a:ea typeface="Times New Roman"/>
                          <a:cs typeface="Calibri" pitchFamily="34" charset="0"/>
                        </a:rPr>
                        <a:t>Superlative</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The most/best/worst</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Lo </a:t>
                      </a:r>
                      <a:r>
                        <a:rPr lang="en-GB" sz="1100" dirty="0" err="1">
                          <a:latin typeface="Calibri" pitchFamily="34" charset="0"/>
                          <a:ea typeface="Times New Roman"/>
                          <a:cs typeface="Calibri" pitchFamily="34" charset="0"/>
                        </a:rPr>
                        <a:t>mejor</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peor</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the best/worst</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Lo que más/menos me gusta -</a:t>
                      </a:r>
                      <a:r>
                        <a:rPr lang="es-ES_tradnl" sz="1100" i="1" dirty="0" err="1">
                          <a:latin typeface="Calibri" pitchFamily="34" charset="0"/>
                          <a:ea typeface="Times New Roman"/>
                          <a:cs typeface="Calibri" pitchFamily="34" charset="0"/>
                        </a:rPr>
                        <a:t>What</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like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most</a:t>
                      </a:r>
                      <a:r>
                        <a:rPr lang="es-ES_tradnl" sz="1100" i="1" dirty="0">
                          <a:latin typeface="Calibri" pitchFamily="34" charset="0"/>
                          <a:ea typeface="Times New Roman"/>
                          <a:cs typeface="Calibri" pitchFamily="34" charset="0"/>
                        </a:rPr>
                        <a:t>/</a:t>
                      </a:r>
                      <a:r>
                        <a:rPr lang="es-ES_tradnl" sz="1100" i="1" dirty="0" err="1">
                          <a:latin typeface="Calibri" pitchFamily="34" charset="0"/>
                          <a:ea typeface="Times New Roman"/>
                          <a:cs typeface="Calibri" pitchFamily="34" charset="0"/>
                        </a:rPr>
                        <a:t>least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Me gustaría/quisiera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I would like to</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Me </a:t>
                      </a:r>
                      <a:r>
                        <a:rPr lang="en-GB" sz="1100" dirty="0" err="1">
                          <a:latin typeface="Calibri" pitchFamily="34" charset="0"/>
                          <a:ea typeface="Times New Roman"/>
                          <a:cs typeface="Calibri" pitchFamily="34" charset="0"/>
                        </a:rPr>
                        <a:t>gustaría</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quisiera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jugar</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fútbol</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 would like to play football</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err="1">
                          <a:latin typeface="Calibri" pitchFamily="34" charset="0"/>
                          <a:ea typeface="Times New Roman"/>
                          <a:cs typeface="Calibri" pitchFamily="34" charset="0"/>
                        </a:rPr>
                        <a:t>Negative</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phrase</a:t>
                      </a:r>
                      <a:r>
                        <a:rPr lang="es-ES_tradnl" sz="1100" b="1" dirty="0">
                          <a:latin typeface="Calibri" pitchFamily="34" charset="0"/>
                          <a:ea typeface="Times New Roman"/>
                          <a:cs typeface="Calibri" pitchFamily="34" charset="0"/>
                        </a:rPr>
                        <a:t>(s)</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No estudio ni el inglés ni las mates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study</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neither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Engish</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nor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maths</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No hay piscina, tampoco hay salón de actos –</a:t>
                      </a:r>
                      <a:r>
                        <a:rPr lang="es-ES_tradnl" sz="1100" i="1" dirty="0" err="1">
                          <a:latin typeface="Calibri" pitchFamily="34" charset="0"/>
                          <a:ea typeface="Times New Roman"/>
                          <a:cs typeface="Calibri" pitchFamily="34" charset="0"/>
                        </a:rPr>
                        <a:t>There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no pool, </a:t>
                      </a:r>
                      <a:r>
                        <a:rPr lang="es-ES_tradnl" sz="1100" i="1" dirty="0" err="1">
                          <a:latin typeface="Calibri" pitchFamily="34" charset="0"/>
                          <a:ea typeface="Times New Roman"/>
                          <a:cs typeface="Calibri" pitchFamily="34" charset="0"/>
                        </a:rPr>
                        <a:t>neither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there</a:t>
                      </a:r>
                      <a:r>
                        <a:rPr lang="es-ES_tradnl" sz="1100" i="1" dirty="0">
                          <a:latin typeface="Calibri" pitchFamily="34" charset="0"/>
                          <a:ea typeface="Times New Roman"/>
                          <a:cs typeface="Calibri" pitchFamily="34" charset="0"/>
                        </a:rPr>
                        <a:t> a drama </a:t>
                      </a:r>
                      <a:r>
                        <a:rPr lang="es-ES_tradnl" sz="1100" i="1" dirty="0" err="1">
                          <a:latin typeface="Calibri" pitchFamily="34" charset="0"/>
                          <a:ea typeface="Times New Roman"/>
                          <a:cs typeface="Calibri" pitchFamily="34" charset="0"/>
                        </a:rPr>
                        <a:t>studio</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Nunca voy al cine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never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go</a:t>
                      </a:r>
                      <a:r>
                        <a:rPr lang="es-ES_tradnl" sz="1100" i="1" dirty="0">
                          <a:latin typeface="Calibri" pitchFamily="34" charset="0"/>
                          <a:ea typeface="Times New Roman"/>
                          <a:cs typeface="Calibri" pitchFamily="34" charset="0"/>
                        </a:rPr>
                        <a:t> to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cinema</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Nadie piensa que… -</a:t>
                      </a:r>
                      <a:r>
                        <a:rPr lang="es-ES_tradnl" sz="1100" i="1" dirty="0">
                          <a:latin typeface="Calibri" pitchFamily="34" charset="0"/>
                          <a:ea typeface="Times New Roman"/>
                          <a:cs typeface="Calibri" pitchFamily="34" charset="0"/>
                        </a:rPr>
                        <a:t>No </a:t>
                      </a:r>
                      <a:r>
                        <a:rPr lang="es-ES_tradnl" sz="1100" i="1" dirty="0" err="1">
                          <a:latin typeface="Calibri" pitchFamily="34" charset="0"/>
                          <a:ea typeface="Times New Roman"/>
                          <a:cs typeface="Calibri" pitchFamily="34" charset="0"/>
                        </a:rPr>
                        <a:t>one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thinks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that</a:t>
                      </a:r>
                      <a:r>
                        <a:rPr lang="es-ES_tradnl" sz="1100" i="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70102">
                <a:tc>
                  <a:txBody>
                    <a:bodyPr/>
                    <a:lstStyle/>
                    <a:p>
                      <a:pPr>
                        <a:lnSpc>
                          <a:spcPct val="115000"/>
                        </a:lnSpc>
                        <a:spcAft>
                          <a:spcPts val="0"/>
                        </a:spcAft>
                      </a:pPr>
                      <a:r>
                        <a:rPr lang="en-GB" sz="1100" b="1" dirty="0" err="1">
                          <a:latin typeface="Calibri" pitchFamily="34" charset="0"/>
                          <a:ea typeface="Times New Roman"/>
                          <a:cs typeface="Calibri" pitchFamily="34" charset="0"/>
                        </a:rPr>
                        <a:t>Iba</a:t>
                      </a:r>
                      <a:r>
                        <a:rPr lang="en-GB" sz="1100" b="1" dirty="0">
                          <a:latin typeface="Calibri" pitchFamily="34" charset="0"/>
                          <a:ea typeface="Times New Roman"/>
                          <a:cs typeface="Calibri" pitchFamily="34" charset="0"/>
                        </a:rPr>
                        <a:t> a</a:t>
                      </a:r>
                      <a:r>
                        <a:rPr lang="en-GB" sz="1100" b="1" baseline="0" dirty="0">
                          <a:latin typeface="Calibri" pitchFamily="34" charset="0"/>
                          <a:ea typeface="Times New Roman"/>
                          <a:cs typeface="Calibri" pitchFamily="34" charset="0"/>
                        </a:rPr>
                        <a:t> + </a:t>
                      </a:r>
                      <a:r>
                        <a:rPr lang="en-GB" sz="1100" b="1" baseline="0" dirty="0" err="1">
                          <a:latin typeface="Calibri" pitchFamily="34" charset="0"/>
                          <a:ea typeface="Times New Roman"/>
                          <a:cs typeface="Calibri" pitchFamily="34" charset="0"/>
                        </a:rPr>
                        <a:t>inf</a:t>
                      </a:r>
                      <a:r>
                        <a:rPr lang="en-GB" sz="1100" b="1" baseline="0" dirty="0">
                          <a:latin typeface="Calibri" pitchFamily="34" charset="0"/>
                          <a:ea typeface="Times New Roman"/>
                          <a:cs typeface="Calibri" pitchFamily="34" charset="0"/>
                        </a:rPr>
                        <a:t>,</a:t>
                      </a:r>
                      <a:r>
                        <a:rPr lang="en-GB" sz="1100" b="1" dirty="0">
                          <a:latin typeface="Calibri" pitchFamily="34" charset="0"/>
                          <a:ea typeface="Times New Roman"/>
                          <a:cs typeface="Calibri" pitchFamily="34" charset="0"/>
                        </a:rPr>
                        <a:t> </a:t>
                      </a:r>
                      <a:r>
                        <a:rPr lang="en-GB" sz="1100" b="1" dirty="0" err="1">
                          <a:latin typeface="Calibri" pitchFamily="34" charset="0"/>
                          <a:ea typeface="Times New Roman"/>
                          <a:cs typeface="Calibri" pitchFamily="34" charset="0"/>
                        </a:rPr>
                        <a:t>pero</a:t>
                      </a:r>
                      <a:r>
                        <a:rPr lang="en-GB" sz="1100" b="1" dirty="0">
                          <a:latin typeface="Calibri" pitchFamily="34" charset="0"/>
                          <a:ea typeface="Times New Roman"/>
                          <a:cs typeface="Calibri" pitchFamily="34" charset="0"/>
                        </a:rPr>
                        <a:t> </a:t>
                      </a:r>
                      <a:r>
                        <a:rPr lang="en-GB" sz="1100" b="1" dirty="0" err="1">
                          <a:latin typeface="Calibri" pitchFamily="34" charset="0"/>
                          <a:ea typeface="Times New Roman"/>
                          <a:cs typeface="Calibri" pitchFamily="34" charset="0"/>
                        </a:rPr>
                        <a:t>decidí</a:t>
                      </a:r>
                      <a:r>
                        <a:rPr lang="en-GB" sz="1100" b="1" dirty="0">
                          <a:latin typeface="Calibri" pitchFamily="34" charset="0"/>
                          <a:ea typeface="Times New Roman"/>
                          <a:cs typeface="Calibri" pitchFamily="34" charset="0"/>
                        </a:rPr>
                        <a:t> + </a:t>
                      </a:r>
                      <a:r>
                        <a:rPr lang="en-GB" sz="1100" b="1" dirty="0" err="1">
                          <a:latin typeface="Calibri" pitchFamily="34" charset="0"/>
                          <a:ea typeface="Times New Roman"/>
                          <a:cs typeface="Calibri" pitchFamily="34" charset="0"/>
                        </a:rPr>
                        <a:t>inf</a:t>
                      </a:r>
                      <a:r>
                        <a:rPr lang="en-GB" sz="1100" b="1" dirty="0">
                          <a:latin typeface="Calibri" pitchFamily="34" charset="0"/>
                          <a:ea typeface="Times New Roman"/>
                          <a:cs typeface="Calibri" pitchFamily="34" charset="0"/>
                        </a:rPr>
                        <a:t> - </a:t>
                      </a:r>
                      <a:r>
                        <a:rPr lang="en-GB" sz="1100" b="1" i="1" dirty="0">
                          <a:latin typeface="Calibri" pitchFamily="34" charset="0"/>
                          <a:ea typeface="Times New Roman"/>
                          <a:cs typeface="Calibri" pitchFamily="34" charset="0"/>
                        </a:rPr>
                        <a:t> </a:t>
                      </a:r>
                      <a:r>
                        <a:rPr lang="en-GB" sz="1100" b="1" i="0" dirty="0">
                          <a:latin typeface="Calibri" pitchFamily="34" charset="0"/>
                          <a:ea typeface="Times New Roman"/>
                          <a:cs typeface="Calibri" pitchFamily="34" charset="0"/>
                        </a:rPr>
                        <a:t>I was going to ... but I decided to + </a:t>
                      </a:r>
                      <a:r>
                        <a:rPr lang="en-GB" sz="1100" b="1" i="0" dirty="0" err="1">
                          <a:latin typeface="Calibri" pitchFamily="34" charset="0"/>
                          <a:ea typeface="Times New Roman"/>
                          <a:cs typeface="Calibri" pitchFamily="34" charset="0"/>
                        </a:rPr>
                        <a:t>inf</a:t>
                      </a:r>
                      <a:endParaRPr lang="en-GB" sz="1100" b="1" i="0" dirty="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Iba</a:t>
                      </a:r>
                      <a:r>
                        <a:rPr lang="en-GB" sz="1100" dirty="0">
                          <a:latin typeface="Calibri" pitchFamily="34" charset="0"/>
                          <a:ea typeface="Times New Roman"/>
                          <a:cs typeface="Calibri" pitchFamily="34" charset="0"/>
                        </a:rPr>
                        <a:t> a </a:t>
                      </a:r>
                      <a:r>
                        <a:rPr lang="en-GB" sz="1100" dirty="0" err="1">
                          <a:latin typeface="Calibri" pitchFamily="34" charset="0"/>
                          <a:ea typeface="Times New Roman"/>
                          <a:cs typeface="Calibri" pitchFamily="34" charset="0"/>
                        </a:rPr>
                        <a:t>ver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una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película</a:t>
                      </a:r>
                      <a:r>
                        <a:rPr lang="en-GB" sz="1100" dirty="0">
                          <a:latin typeface="Calibri" pitchFamily="34" charset="0"/>
                          <a:ea typeface="Times New Roman"/>
                          <a:cs typeface="Calibri" pitchFamily="34" charset="0"/>
                        </a:rPr>
                        <a:t> en casa, </a:t>
                      </a:r>
                      <a:r>
                        <a:rPr lang="en-GB" sz="1100" dirty="0" err="1">
                          <a:latin typeface="Calibri" pitchFamily="34" charset="0"/>
                          <a:ea typeface="Times New Roman"/>
                          <a:cs typeface="Calibri" pitchFamily="34" charset="0"/>
                        </a:rPr>
                        <a:t>pero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decidí</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ir</a:t>
                      </a:r>
                      <a:r>
                        <a:rPr lang="en-GB" sz="1100" dirty="0">
                          <a:latin typeface="Calibri" pitchFamily="34" charset="0"/>
                          <a:ea typeface="Times New Roman"/>
                          <a:cs typeface="Calibri" pitchFamily="34" charset="0"/>
                        </a:rPr>
                        <a:t> al cine con </a:t>
                      </a:r>
                      <a:r>
                        <a:rPr lang="en-GB" sz="1100" dirty="0" err="1">
                          <a:latin typeface="Calibri" pitchFamily="34" charset="0"/>
                          <a:ea typeface="Times New Roman"/>
                          <a:cs typeface="Calibri" pitchFamily="34" charset="0"/>
                        </a:rPr>
                        <a:t>mis</a:t>
                      </a:r>
                      <a:r>
                        <a:rPr lang="en-GB" sz="1100" dirty="0">
                          <a:latin typeface="Calibri" pitchFamily="34" charset="0"/>
                          <a:ea typeface="Times New Roman"/>
                          <a:cs typeface="Calibri" pitchFamily="34" charset="0"/>
                        </a:rPr>
                        <a:t> amigos.-</a:t>
                      </a:r>
                      <a:r>
                        <a:rPr lang="en-GB" sz="1100" i="1" dirty="0">
                          <a:latin typeface="Calibri" pitchFamily="34" charset="0"/>
                          <a:ea typeface="Times New Roman"/>
                          <a:cs typeface="Calibri" pitchFamily="34" charset="0"/>
                        </a:rPr>
                        <a:t>I was going to watch a film at home, but I decided to go to the cinema with my</a:t>
                      </a:r>
                      <a:r>
                        <a:rPr lang="en-GB" sz="1100" i="1" baseline="0" dirty="0">
                          <a:latin typeface="Calibri" pitchFamily="34" charset="0"/>
                          <a:ea typeface="Times New Roman"/>
                          <a:cs typeface="Calibri" pitchFamily="34" charset="0"/>
                        </a:rPr>
                        <a:t> f</a:t>
                      </a:r>
                      <a:r>
                        <a:rPr lang="en-GB" sz="1100" i="1" dirty="0">
                          <a:latin typeface="Calibri" pitchFamily="34" charset="0"/>
                          <a:ea typeface="Times New Roman"/>
                          <a:cs typeface="Calibri" pitchFamily="34" charset="0"/>
                        </a:rPr>
                        <a:t>riends.</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982373">
                <a:tc>
                  <a:txBody>
                    <a:bodyPr/>
                    <a:lstStyle/>
                    <a:p>
                      <a:pPr>
                        <a:lnSpc>
                          <a:spcPct val="115000"/>
                        </a:lnSpc>
                        <a:spcAft>
                          <a:spcPts val="0"/>
                        </a:spcAft>
                      </a:pPr>
                      <a:r>
                        <a:rPr lang="es-ES_tradnl" sz="1100" b="1" dirty="0">
                          <a:latin typeface="Calibri" pitchFamily="34" charset="0"/>
                          <a:ea typeface="Times New Roman"/>
                          <a:cs typeface="Calibri" pitchFamily="34" charset="0"/>
                        </a:rPr>
                        <a:t>Se puede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You can</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En</a:t>
                      </a:r>
                      <a:r>
                        <a:rPr lang="en-GB" sz="1100" dirty="0">
                          <a:latin typeface="Calibri" pitchFamily="34" charset="0"/>
                          <a:ea typeface="Times New Roman"/>
                          <a:cs typeface="Calibri" pitchFamily="34" charset="0"/>
                        </a:rPr>
                        <a:t> Newcastle se </a:t>
                      </a:r>
                      <a:r>
                        <a:rPr lang="en-GB" sz="1100" dirty="0" err="1">
                          <a:latin typeface="Calibri" pitchFamily="34" charset="0"/>
                          <a:ea typeface="Times New Roman"/>
                          <a:cs typeface="Calibri" pitchFamily="34" charset="0"/>
                        </a:rPr>
                        <a:t>puede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ir</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estadio</a:t>
                      </a:r>
                      <a:r>
                        <a:rPr lang="en-GB" sz="1100" dirty="0">
                          <a:latin typeface="Calibri" pitchFamily="34" charset="0"/>
                          <a:ea typeface="Times New Roman"/>
                          <a:cs typeface="Calibri" pitchFamily="34" charset="0"/>
                        </a:rPr>
                        <a:t> para </a:t>
                      </a:r>
                      <a:r>
                        <a:rPr lang="en-GB" sz="1100" dirty="0" err="1">
                          <a:latin typeface="Calibri" pitchFamily="34" charset="0"/>
                          <a:ea typeface="Times New Roman"/>
                          <a:cs typeface="Calibri" pitchFamily="34" charset="0"/>
                        </a:rPr>
                        <a:t>ver</a:t>
                      </a:r>
                      <a:r>
                        <a:rPr lang="en-GB" sz="1100" dirty="0">
                          <a:latin typeface="Calibri" pitchFamily="34" charset="0"/>
                          <a:ea typeface="Times New Roman"/>
                          <a:cs typeface="Calibri" pitchFamily="34" charset="0"/>
                        </a:rPr>
                        <a:t> un </a:t>
                      </a:r>
                      <a:r>
                        <a:rPr lang="en-GB" sz="1100" dirty="0" err="1">
                          <a:latin typeface="Calibri" pitchFamily="34" charset="0"/>
                          <a:ea typeface="Times New Roman"/>
                          <a:cs typeface="Calibri" pitchFamily="34" charset="0"/>
                        </a:rPr>
                        <a:t>partido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In Newcastle you can go to the stadium to watch a match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Por una parte/ por otra parte …</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On the one hand... on the other hand</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Por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una</a:t>
                      </a:r>
                      <a:r>
                        <a:rPr lang="en-GB" sz="1100" dirty="0">
                          <a:latin typeface="Calibri" pitchFamily="34" charset="0"/>
                          <a:ea typeface="Times New Roman"/>
                          <a:cs typeface="Calibri" pitchFamily="34" charset="0"/>
                        </a:rPr>
                        <a:t> parte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interesante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por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otra</a:t>
                      </a:r>
                      <a:r>
                        <a:rPr lang="en-GB" sz="1100" dirty="0">
                          <a:latin typeface="Calibri" pitchFamily="34" charset="0"/>
                          <a:ea typeface="Times New Roman"/>
                          <a:cs typeface="Calibri" pitchFamily="34" charset="0"/>
                        </a:rPr>
                        <a:t> parte lo </a:t>
                      </a:r>
                      <a:r>
                        <a:rPr lang="en-GB" sz="1100" dirty="0" err="1">
                          <a:latin typeface="Calibri" pitchFamily="34" charset="0"/>
                          <a:ea typeface="Times New Roman"/>
                          <a:cs typeface="Calibri" pitchFamily="34" charset="0"/>
                        </a:rPr>
                        <a:t>encuentro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difícil</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On the one hand it’s interesting, on the other hand I find it difficult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100" b="1" dirty="0">
                          <a:latin typeface="Calibri" pitchFamily="34" charset="0"/>
                          <a:ea typeface="Times New Roman"/>
                          <a:cs typeface="Calibri" pitchFamily="34" charset="0"/>
                        </a:rPr>
                        <a:t>Al + inf.</a:t>
                      </a:r>
                      <a:r>
                        <a:rPr lang="en-GB" sz="1100" b="0" baseline="0" dirty="0">
                          <a:latin typeface="Calibri" pitchFamily="34" charset="0"/>
                          <a:ea typeface="Times New Roman"/>
                          <a:cs typeface="Calibri" pitchFamily="34" charset="0"/>
                        </a:rPr>
                        <a:t> - </a:t>
                      </a:r>
                      <a:r>
                        <a:rPr lang="en-GB" sz="1100" b="1" baseline="0" dirty="0">
                          <a:latin typeface="Calibri" pitchFamily="34" charset="0"/>
                          <a:ea typeface="Times New Roman"/>
                          <a:cs typeface="Calibri" pitchFamily="34" charset="0"/>
                        </a:rPr>
                        <a:t>By</a:t>
                      </a:r>
                      <a:r>
                        <a:rPr lang="en-GB" sz="1100" b="1" dirty="0">
                          <a:latin typeface="Calibri" pitchFamily="34" charset="0"/>
                          <a:ea typeface="Times New Roman"/>
                          <a:cs typeface="Calibri" pitchFamily="34" charset="0"/>
                        </a:rPr>
                        <a:t> ...</a:t>
                      </a:r>
                      <a:r>
                        <a:rPr lang="en-GB" sz="1100" b="1" dirty="0" err="1">
                          <a:latin typeface="Calibri" pitchFamily="34" charset="0"/>
                          <a:ea typeface="Times New Roman"/>
                          <a:cs typeface="Calibri" pitchFamily="34" charset="0"/>
                        </a:rPr>
                        <a:t>ing</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estudiar</a:t>
                      </a:r>
                      <a:r>
                        <a:rPr lang="en-GB" sz="1100" dirty="0">
                          <a:latin typeface="Calibri" pitchFamily="34" charset="0"/>
                          <a:ea typeface="Times New Roman"/>
                          <a:cs typeface="Calibri" pitchFamily="34" charset="0"/>
                        </a:rPr>
                        <a:t> mucho, </a:t>
                      </a:r>
                      <a:r>
                        <a:rPr lang="en-GB" sz="1100" dirty="0" err="1">
                          <a:latin typeface="Calibri" pitchFamily="34" charset="0"/>
                          <a:ea typeface="Times New Roman"/>
                          <a:cs typeface="Calibri" pitchFamily="34" charset="0"/>
                        </a:rPr>
                        <a:t>saco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buenas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notas</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By studying a lot, I get good marks.</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Aunque …</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Although</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Aunque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difícil</a:t>
                      </a:r>
                      <a:r>
                        <a:rPr lang="en-GB" sz="1100" dirty="0">
                          <a:latin typeface="Calibri" pitchFamily="34" charset="0"/>
                          <a:ea typeface="Times New Roman"/>
                          <a:cs typeface="Calibri" pitchFamily="34" charset="0"/>
                        </a:rPr>
                        <a:t> me </a:t>
                      </a:r>
                      <a:r>
                        <a:rPr lang="en-GB" sz="1100" dirty="0" err="1">
                          <a:latin typeface="Calibri" pitchFamily="34" charset="0"/>
                          <a:ea typeface="Times New Roman"/>
                          <a:cs typeface="Calibri" pitchFamily="34" charset="0"/>
                        </a:rPr>
                        <a:t>gusta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tanto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Although it’s difficult I like it so much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100" b="1" dirty="0">
                          <a:latin typeface="Calibri" pitchFamily="34" charset="0"/>
                          <a:ea typeface="Times New Roman"/>
                          <a:cs typeface="Calibri" pitchFamily="34" charset="0"/>
                        </a:rPr>
                        <a:t>Si/</a:t>
                      </a:r>
                      <a:r>
                        <a:rPr lang="en-GB" sz="1100" b="1" dirty="0" err="1">
                          <a:latin typeface="Calibri" pitchFamily="34" charset="0"/>
                          <a:ea typeface="Times New Roman"/>
                          <a:cs typeface="Calibri" pitchFamily="34" charset="0"/>
                        </a:rPr>
                        <a:t>cuando</a:t>
                      </a:r>
                      <a:r>
                        <a:rPr lang="en-GB" sz="1100" b="1" dirty="0">
                          <a:latin typeface="Calibri" pitchFamily="34" charset="0"/>
                          <a:ea typeface="Times New Roman"/>
                          <a:cs typeface="Calibri" pitchFamily="34" charset="0"/>
                        </a:rPr>
                        <a:t> … (+ present tense)</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If/when…</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Normalmente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si</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cuando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llueve</a:t>
                      </a:r>
                      <a:r>
                        <a:rPr lang="en-GB" sz="1100" dirty="0">
                          <a:latin typeface="Calibri" pitchFamily="34" charset="0"/>
                          <a:ea typeface="Times New Roman"/>
                          <a:cs typeface="Calibri" pitchFamily="34" charset="0"/>
                        </a:rPr>
                        <a:t> me </a:t>
                      </a:r>
                      <a:r>
                        <a:rPr lang="en-GB" sz="1100" dirty="0" err="1">
                          <a:latin typeface="Calibri" pitchFamily="34" charset="0"/>
                          <a:ea typeface="Times New Roman"/>
                          <a:cs typeface="Calibri" pitchFamily="34" charset="0"/>
                        </a:rPr>
                        <a:t>quedo</a:t>
                      </a:r>
                      <a:r>
                        <a:rPr lang="en-GB" sz="1100" dirty="0">
                          <a:latin typeface="Calibri" pitchFamily="34" charset="0"/>
                          <a:ea typeface="Times New Roman"/>
                          <a:cs typeface="Calibri" pitchFamily="34" charset="0"/>
                        </a:rPr>
                        <a:t> en casa -</a:t>
                      </a:r>
                      <a:r>
                        <a:rPr lang="en-GB" sz="1100" i="1" dirty="0">
                          <a:latin typeface="Calibri" pitchFamily="34" charset="0"/>
                          <a:ea typeface="Times New Roman"/>
                          <a:cs typeface="Calibri" pitchFamily="34" charset="0"/>
                        </a:rPr>
                        <a:t>Normally if/when it rains I stay at home</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Así que …/ Por eso …/ Entonces …/ Por lo tanto …</a:t>
                      </a:r>
                      <a:r>
                        <a:rPr lang="en-GB" sz="1100" b="0" baseline="0" dirty="0">
                          <a:latin typeface="Calibri" pitchFamily="34" charset="0"/>
                          <a:ea typeface="Times New Roman"/>
                          <a:cs typeface="Calibri" pitchFamily="34" charset="0"/>
                        </a:rPr>
                        <a:t> - </a:t>
                      </a:r>
                      <a:r>
                        <a:rPr lang="es-ES_tradnl" sz="1100" b="0" i="1" dirty="0" err="1">
                          <a:latin typeface="Calibri" pitchFamily="34" charset="0"/>
                          <a:ea typeface="Times New Roman"/>
                          <a:cs typeface="Calibri" pitchFamily="34" charset="0"/>
                        </a:rPr>
                        <a:t>Therefore</a:t>
                      </a:r>
                      <a:endParaRPr lang="en-GB" sz="1100" b="0" i="1"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69424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Lo + </a:t>
                      </a:r>
                      <a:r>
                        <a:rPr lang="es-ES_tradnl" sz="1100" b="1" dirty="0" err="1">
                          <a:latin typeface="Calibri" pitchFamily="34" charset="0"/>
                          <a:ea typeface="Times New Roman"/>
                          <a:cs typeface="Calibri" pitchFamily="34" charset="0"/>
                        </a:rPr>
                        <a:t>adjective</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The …. thing</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Lo </a:t>
                      </a:r>
                      <a:r>
                        <a:rPr lang="en-GB" sz="1100" dirty="0" err="1">
                          <a:latin typeface="Calibri" pitchFamily="34" charset="0"/>
                          <a:ea typeface="Times New Roman"/>
                          <a:cs typeface="Calibri" pitchFamily="34" charset="0"/>
                        </a:rPr>
                        <a:t>importante</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difícil</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bueno</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malo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que -</a:t>
                      </a:r>
                      <a:r>
                        <a:rPr lang="en-GB" sz="1100" i="1" dirty="0">
                          <a:latin typeface="Calibri" pitchFamily="34" charset="0"/>
                          <a:ea typeface="Times New Roman"/>
                          <a:cs typeface="Calibri" pitchFamily="34" charset="0"/>
                        </a:rPr>
                        <a:t>The important/difficult/good/bad thing is that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Qué + </a:t>
                      </a:r>
                      <a:r>
                        <a:rPr lang="es-ES_tradnl" sz="1100" b="1" dirty="0" err="1">
                          <a:latin typeface="Calibri" pitchFamily="34" charset="0"/>
                          <a:ea typeface="Times New Roman"/>
                          <a:cs typeface="Calibri" pitchFamily="34" charset="0"/>
                        </a:rPr>
                        <a:t>adjective</a:t>
                      </a:r>
                      <a:r>
                        <a:rPr lang="es-ES_tradnl" sz="1100" b="1" dirty="0">
                          <a:latin typeface="Calibri" pitchFamily="34" charset="0"/>
                          <a:ea typeface="Times New Roman"/>
                          <a:cs typeface="Calibri" pitchFamily="34" charset="0"/>
                        </a:rPr>
                        <a:t>/</a:t>
                      </a:r>
                      <a:r>
                        <a:rPr lang="es-ES_tradnl" sz="1100" b="1" dirty="0" err="1">
                          <a:latin typeface="Calibri" pitchFamily="34" charset="0"/>
                          <a:ea typeface="Times New Roman"/>
                          <a:cs typeface="Calibri" pitchFamily="34" charset="0"/>
                        </a:rPr>
                        <a:t>noun</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How/What…!</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Qué</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interesante</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How interesting</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Qué</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rollo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What a pain</a:t>
                      </a:r>
                      <a:endParaRPr lang="en-GB" sz="1100" dirty="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25</a:t>
            </a:fld>
            <a:endParaRPr lang="en-GB"/>
          </a:p>
        </p:txBody>
      </p:sp>
      <p:pic>
        <p:nvPicPr>
          <p:cNvPr id="8" name="Picture 4" descr="EÊ¼elyaaÃ­gÃ­Ã­:Five Pointed Star Solid.svg"/>
          <p:cNvPicPr>
            <a:picLocks noChangeAspect="1" noChangeArrowheads="1"/>
          </p:cNvPicPr>
          <p:nvPr/>
        </p:nvPicPr>
        <p:blipFill>
          <a:blip r:embed="rId2" cstate="print"/>
          <a:srcRect/>
          <a:stretch>
            <a:fillRect/>
          </a:stretch>
        </p:blipFill>
        <p:spPr bwMode="auto">
          <a:xfrm>
            <a:off x="836712" y="36003"/>
            <a:ext cx="382083" cy="360040"/>
          </a:xfrm>
          <a:prstGeom prst="rect">
            <a:avLst/>
          </a:prstGeom>
          <a:noFill/>
        </p:spPr>
      </p:pic>
      <p:pic>
        <p:nvPicPr>
          <p:cNvPr id="10" name="Picture 4" descr="EÊ¼elyaaÃ­gÃ­Ã­:Five Pointed Star Solid.svg"/>
          <p:cNvPicPr>
            <a:picLocks noChangeAspect="1" noChangeArrowheads="1"/>
          </p:cNvPicPr>
          <p:nvPr/>
        </p:nvPicPr>
        <p:blipFill>
          <a:blip r:embed="rId2" cstate="print"/>
          <a:srcRect/>
          <a:stretch>
            <a:fillRect/>
          </a:stretch>
        </p:blipFill>
        <p:spPr bwMode="auto">
          <a:xfrm>
            <a:off x="5523958" y="47700"/>
            <a:ext cx="382083" cy="36004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4633" y="251516"/>
          <a:ext cx="6588732" cy="8460917"/>
        </p:xfrm>
        <a:graphic>
          <a:graphicData uri="http://schemas.openxmlformats.org/drawingml/2006/table">
            <a:tbl>
              <a:tblPr>
                <a:tableStyleId>{5C22544A-7EE6-4342-B048-85BDC9FD1C3A}</a:tableStyleId>
              </a:tblPr>
              <a:tblGrid>
                <a:gridCol w="1188133">
                  <a:extLst>
                    <a:ext uri="{9D8B030D-6E8A-4147-A177-3AD203B41FA5}">
                      <a16:colId xmlns:a16="http://schemas.microsoft.com/office/drawing/2014/main" val="20000"/>
                    </a:ext>
                  </a:extLst>
                </a:gridCol>
                <a:gridCol w="810090">
                  <a:extLst>
                    <a:ext uri="{9D8B030D-6E8A-4147-A177-3AD203B41FA5}">
                      <a16:colId xmlns:a16="http://schemas.microsoft.com/office/drawing/2014/main" val="20001"/>
                    </a:ext>
                  </a:extLst>
                </a:gridCol>
                <a:gridCol w="918102">
                  <a:extLst>
                    <a:ext uri="{9D8B030D-6E8A-4147-A177-3AD203B41FA5}">
                      <a16:colId xmlns:a16="http://schemas.microsoft.com/office/drawing/2014/main" val="20002"/>
                    </a:ext>
                  </a:extLst>
                </a:gridCol>
                <a:gridCol w="810090">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gridCol w="1278141">
                  <a:extLst>
                    <a:ext uri="{9D8B030D-6E8A-4147-A177-3AD203B41FA5}">
                      <a16:colId xmlns:a16="http://schemas.microsoft.com/office/drawing/2014/main" val="20005"/>
                    </a:ext>
                  </a:extLst>
                </a:gridCol>
              </a:tblGrid>
              <a:tr h="360044">
                <a:tc gridSpan="6">
                  <a:txBody>
                    <a:bodyPr/>
                    <a:lstStyle/>
                    <a:p>
                      <a:pPr algn="ctr"/>
                      <a:r>
                        <a:rPr lang="es-ES_tradnl" sz="1600" b="1" noProof="0" dirty="0">
                          <a:solidFill>
                            <a:schemeClr val="dk1"/>
                          </a:solidFill>
                          <a:latin typeface="Calibri" pitchFamily="34" charset="0"/>
                          <a:cs typeface="Calibri" pitchFamily="34" charset="0"/>
                        </a:rPr>
                        <a:t>10</a:t>
                      </a:r>
                      <a:r>
                        <a:rPr lang="es-ES_tradnl" sz="1600" b="1" baseline="0" noProof="0" dirty="0">
                          <a:solidFill>
                            <a:schemeClr val="dk1"/>
                          </a:solidFill>
                          <a:latin typeface="Calibri" pitchFamily="34" charset="0"/>
                          <a:cs typeface="Calibri" pitchFamily="34" charset="0"/>
                        </a:rPr>
                        <a:t> ESSENTIAL MUST LEARN VERBS IN 3 TENSES</a:t>
                      </a:r>
                      <a:endParaRPr lang="es-ES_tradnl" sz="1600" b="1" noProof="0" dirty="0">
                        <a:solidFill>
                          <a:schemeClr val="tx1"/>
                        </a:solidFill>
                        <a:latin typeface="Calibri" pitchFamily="34" charset="0"/>
                        <a:cs typeface="Calibri" pitchFamily="34" charset="0"/>
                      </a:endParaRPr>
                    </a:p>
                  </a:txBody>
                  <a:tcPr marL="68580" marR="6858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454839">
                <a:tc gridSpan="2">
                  <a:txBody>
                    <a:bodyPr/>
                    <a:lstStyle/>
                    <a:p>
                      <a:pPr algn="ctr"/>
                      <a:r>
                        <a:rPr lang="es-ES_tradnl" sz="1200" b="1" noProof="0" dirty="0">
                          <a:solidFill>
                            <a:schemeClr val="tx1"/>
                          </a:solidFill>
                          <a:latin typeface="Calibri" pitchFamily="34" charset="0"/>
                          <a:cs typeface="Calibri" pitchFamily="34" charset="0"/>
                        </a:rPr>
                        <a:t>Recientemente</a:t>
                      </a:r>
                    </a:p>
                  </a:txBody>
                  <a:tcPr marL="68580" marR="685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es-ES_tradnl" sz="1200" b="1" noProof="0" dirty="0">
                          <a:solidFill>
                            <a:schemeClr val="tx1"/>
                          </a:solidFill>
                          <a:latin typeface="Calibri" pitchFamily="34" charset="0"/>
                          <a:cs typeface="Calibri" pitchFamily="34" charset="0"/>
                        </a:rPr>
                        <a:t>Normalmente</a:t>
                      </a:r>
                    </a:p>
                  </a:txBody>
                  <a:tcPr marL="68580" marR="685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es-ES_tradnl" sz="1200" b="1" noProof="0" dirty="0">
                          <a:solidFill>
                            <a:schemeClr val="tx1"/>
                          </a:solidFill>
                          <a:latin typeface="Calibri" pitchFamily="34" charset="0"/>
                          <a:cs typeface="Calibri" pitchFamily="34" charset="0"/>
                        </a:rPr>
                        <a:t>En el futuro</a:t>
                      </a:r>
                    </a:p>
                  </a:txBody>
                  <a:tcPr marL="68580" marR="685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279156">
                <a:tc rowSpan="2">
                  <a:txBody>
                    <a:bodyPr/>
                    <a:lstStyle/>
                    <a:p>
                      <a:pPr algn="ctr">
                        <a:lnSpc>
                          <a:spcPct val="107000"/>
                        </a:lnSpc>
                        <a:spcAft>
                          <a:spcPts val="0"/>
                        </a:spcAft>
                      </a:pPr>
                      <a:r>
                        <a:rPr lang="en-GB" sz="1200" noProof="0" dirty="0">
                          <a:effectLst/>
                          <a:latin typeface="Calibri" pitchFamily="34" charset="0"/>
                          <a:cs typeface="Calibri" pitchFamily="34" charset="0"/>
                        </a:rPr>
                        <a:t>There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Había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n-GB" sz="1200" noProof="0" dirty="0">
                          <a:effectLst/>
                          <a:latin typeface="Calibri" pitchFamily="34" charset="0"/>
                          <a:cs typeface="Calibri" pitchFamily="34" charset="0"/>
                        </a:rPr>
                        <a:t>There is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Hay</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There will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solidFill>
                            <a:schemeClr val="tx1"/>
                          </a:solidFill>
                          <a:latin typeface="Calibri" pitchFamily="34" charset="0"/>
                          <a:cs typeface="Calibri" pitchFamily="34" charset="0"/>
                        </a:rPr>
                        <a:t>Habrá</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915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solidFill>
                            <a:schemeClr val="tx1"/>
                          </a:solidFill>
                          <a:latin typeface="Calibri" pitchFamily="34" charset="0"/>
                          <a:cs typeface="Calibri" pitchFamily="34" charset="0"/>
                        </a:rPr>
                        <a:t>There would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solidFill>
                            <a:schemeClr val="tx1"/>
                          </a:solidFill>
                          <a:latin typeface="Calibri" pitchFamily="34" charset="0"/>
                          <a:cs typeface="Calibri" pitchFamily="34" charset="0"/>
                        </a:rPr>
                        <a:t>Habría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9156">
                <a:tc rowSpan="2">
                  <a:txBody>
                    <a:bodyPr/>
                    <a:lstStyle/>
                    <a:p>
                      <a:pPr algn="ctr">
                        <a:lnSpc>
                          <a:spcPct val="107000"/>
                        </a:lnSpc>
                        <a:spcAft>
                          <a:spcPts val="0"/>
                        </a:spcAft>
                      </a:pPr>
                      <a:r>
                        <a:rPr lang="en-GB" sz="1200" noProof="0" dirty="0">
                          <a:effectLst/>
                          <a:latin typeface="Calibri" pitchFamily="34" charset="0"/>
                          <a:cs typeface="Calibri" pitchFamily="34" charset="0"/>
                        </a:rPr>
                        <a:t>It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Era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n-GB" sz="1200" noProof="0" dirty="0">
                          <a:effectLst/>
                          <a:latin typeface="Calibri" pitchFamily="34" charset="0"/>
                          <a:cs typeface="Calibri" pitchFamily="34" charset="0"/>
                        </a:rPr>
                        <a:t>It is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Es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a:effectLst/>
                          <a:latin typeface="Calibri" pitchFamily="34" charset="0"/>
                          <a:cs typeface="Calibri" pitchFamily="34" charset="0"/>
                        </a:rPr>
                        <a:t>It will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solidFill>
                            <a:schemeClr val="tx1"/>
                          </a:solidFill>
                          <a:latin typeface="Calibri" pitchFamily="34" charset="0"/>
                          <a:cs typeface="Calibri" pitchFamily="34" charset="0"/>
                        </a:rPr>
                        <a:t>Será</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915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b="0" noProof="0" dirty="0">
                          <a:solidFill>
                            <a:schemeClr val="tx1"/>
                          </a:solidFill>
                          <a:latin typeface="Calibri" pitchFamily="34" charset="0"/>
                          <a:cs typeface="Calibri" pitchFamily="34" charset="0"/>
                        </a:rPr>
                        <a:t>It would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solidFill>
                            <a:schemeClr val="tx1"/>
                          </a:solidFill>
                          <a:latin typeface="Calibri" pitchFamily="34" charset="0"/>
                          <a:cs typeface="Calibri" pitchFamily="34" charset="0"/>
                        </a:rPr>
                        <a:t>Sería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71200">
                <a:tc>
                  <a:txBody>
                    <a:bodyPr/>
                    <a:lstStyle/>
                    <a:p>
                      <a:pPr algn="ctr">
                        <a:lnSpc>
                          <a:spcPct val="107000"/>
                        </a:lnSpc>
                        <a:spcAft>
                          <a:spcPts val="0"/>
                        </a:spcAft>
                      </a:pPr>
                      <a:r>
                        <a:rPr lang="en-GB" sz="1200" noProof="0" dirty="0">
                          <a:effectLst/>
                          <a:latin typeface="Calibri" pitchFamily="34" charset="0"/>
                          <a:cs typeface="Calibri" pitchFamily="34" charset="0"/>
                        </a:rPr>
                        <a:t>It had</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had</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Tenía</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Teníamos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It has</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Tiene</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Tenemos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It is going to have</a:t>
                      </a:r>
                    </a:p>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We are</a:t>
                      </a:r>
                      <a:r>
                        <a:rPr lang="en-GB" sz="1200" b="0" baseline="0" noProof="0" dirty="0">
                          <a:effectLst/>
                          <a:latin typeface="Calibri" pitchFamily="34" charset="0"/>
                          <a:ea typeface="Calibri" panose="020F0502020204030204" pitchFamily="34" charset="0"/>
                          <a:cs typeface="Calibri" pitchFamily="34" charset="0"/>
                        </a:rPr>
                        <a:t> going to</a:t>
                      </a:r>
                      <a:r>
                        <a:rPr lang="en-GB" sz="1200" b="0" noProof="0" dirty="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cs typeface="Calibri" pitchFamily="34" charset="0"/>
                        </a:rPr>
                        <a:t>Va a tener</a:t>
                      </a:r>
                    </a:p>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Vamos a tener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went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Fui</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go</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Voy</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cs typeface="Calibri" pitchFamily="34" charset="0"/>
                        </a:rPr>
                        <a:t>I’m going to go</a:t>
                      </a:r>
                      <a:endParaRPr lang="en-GB" sz="12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Voy a ir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went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Fuimos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go</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We are going to go</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Vamos a ir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saw</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Vi</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see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Veo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cs typeface="Calibri" pitchFamily="34" charset="0"/>
                        </a:rPr>
                        <a:t>I’m going to see</a:t>
                      </a:r>
                      <a:endParaRPr lang="en-GB" sz="12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Voy a ver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saw</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see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Vemos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We are </a:t>
                      </a:r>
                      <a:r>
                        <a:rPr lang="en-GB" sz="1200" b="0" noProof="0" dirty="0">
                          <a:effectLst/>
                          <a:latin typeface="Calibri" pitchFamily="34" charset="0"/>
                          <a:cs typeface="Calibri" pitchFamily="34" charset="0"/>
                        </a:rPr>
                        <a:t>going to see</a:t>
                      </a:r>
                      <a:endParaRPr lang="en-GB" sz="12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ver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went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Salí</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go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Salgo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I’m going to go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Voy a salir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571200">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went out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go out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effectLst/>
                          <a:latin typeface="Calibri" pitchFamily="34" charset="0"/>
                          <a:ea typeface="Calibri" panose="020F0502020204030204" pitchFamily="34" charset="0"/>
                          <a:cs typeface="Calibri" pitchFamily="34" charset="0"/>
                        </a:rPr>
                        <a:t>We are </a:t>
                      </a:r>
                      <a:r>
                        <a:rPr lang="en-GB" sz="1200" noProof="0" dirty="0">
                          <a:effectLst/>
                          <a:latin typeface="Calibri" pitchFamily="34" charset="0"/>
                          <a:cs typeface="Calibri" pitchFamily="34" charset="0"/>
                        </a:rPr>
                        <a:t>going to go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salir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played</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Jugué</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play</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Juego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a:effectLst/>
                          <a:latin typeface="Calibri" pitchFamily="34" charset="0"/>
                          <a:cs typeface="Calibri" pitchFamily="34" charset="0"/>
                        </a:rPr>
                        <a:t>I’m going to play</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Voy a jugar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played</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Jugamos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play</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Jugamos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a:effectLst/>
                          <a:latin typeface="Calibri" pitchFamily="34" charset="0"/>
                          <a:ea typeface="Calibri" panose="020F0502020204030204" pitchFamily="34" charset="0"/>
                          <a:cs typeface="Calibri" pitchFamily="34" charset="0"/>
                        </a:rPr>
                        <a:t>We are </a:t>
                      </a:r>
                      <a:r>
                        <a:rPr lang="en-GB" sz="1200" noProof="0">
                          <a:effectLst/>
                          <a:latin typeface="Calibri" pitchFamily="34" charset="0"/>
                          <a:cs typeface="Calibri" pitchFamily="34" charset="0"/>
                        </a:rPr>
                        <a:t>going to play</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jugar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ate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Comí</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eat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a:effectLst/>
                          <a:latin typeface="Calibri" pitchFamily="34" charset="0"/>
                          <a:cs typeface="Calibri" pitchFamily="34" charset="0"/>
                        </a:rPr>
                        <a:t>I’m going to eat</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Voy a comer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ate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eat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Comemos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a:effectLst/>
                          <a:latin typeface="Calibri" pitchFamily="34" charset="0"/>
                          <a:ea typeface="Calibri" panose="020F0502020204030204" pitchFamily="34" charset="0"/>
                          <a:cs typeface="Calibri" pitchFamily="34" charset="0"/>
                        </a:rPr>
                        <a:t>We are </a:t>
                      </a:r>
                      <a:r>
                        <a:rPr lang="en-GB" sz="1200" noProof="0">
                          <a:effectLst/>
                          <a:latin typeface="Calibri" pitchFamily="34" charset="0"/>
                          <a:cs typeface="Calibri" pitchFamily="34" charset="0"/>
                        </a:rPr>
                        <a:t>going to eat</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comer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571200">
                <a:tc>
                  <a:txBody>
                    <a:bodyPr/>
                    <a:lstStyle/>
                    <a:p>
                      <a:pPr algn="ctr">
                        <a:lnSpc>
                          <a:spcPct val="107000"/>
                        </a:lnSpc>
                        <a:spcAft>
                          <a:spcPts val="0"/>
                        </a:spcAft>
                      </a:pPr>
                      <a:r>
                        <a:rPr lang="en-GB" sz="1200" noProof="0" dirty="0">
                          <a:effectLst/>
                          <a:latin typeface="Calibri" pitchFamily="34" charset="0"/>
                          <a:cs typeface="Calibri" pitchFamily="34" charset="0"/>
                        </a:rPr>
                        <a:t>I had a </a:t>
                      </a:r>
                    </a:p>
                    <a:p>
                      <a:pPr algn="ctr">
                        <a:lnSpc>
                          <a:spcPct val="107000"/>
                        </a:lnSpc>
                        <a:spcAft>
                          <a:spcPts val="0"/>
                        </a:spcAft>
                      </a:pP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pasé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have a </a:t>
                      </a:r>
                    </a:p>
                    <a:p>
                      <a:pPr algn="ctr">
                        <a:lnSpc>
                          <a:spcPct val="107000"/>
                        </a:lnSpc>
                        <a:spcAft>
                          <a:spcPts val="0"/>
                        </a:spcAft>
                      </a:pP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paso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am</a:t>
                      </a:r>
                      <a:r>
                        <a:rPr lang="en-GB" sz="1200" baseline="0" noProof="0" dirty="0">
                          <a:effectLst/>
                          <a:latin typeface="Calibri" pitchFamily="34" charset="0"/>
                          <a:cs typeface="Calibri" pitchFamily="34" charset="0"/>
                        </a:rPr>
                        <a:t> going to </a:t>
                      </a:r>
                      <a:r>
                        <a:rPr lang="en-GB" sz="1200" noProof="0" dirty="0">
                          <a:effectLst/>
                          <a:latin typeface="Calibri" pitchFamily="34" charset="0"/>
                          <a:cs typeface="Calibri" pitchFamily="34" charset="0"/>
                        </a:rPr>
                        <a:t>have a </a:t>
                      </a:r>
                    </a:p>
                    <a:p>
                      <a:pPr algn="ctr">
                        <a:lnSpc>
                          <a:spcPct val="107000"/>
                        </a:lnSpc>
                        <a:spcAft>
                          <a:spcPts val="0"/>
                        </a:spcAft>
                      </a:pP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voy a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pasar 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863245">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had a </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great</a:t>
                      </a:r>
                      <a:r>
                        <a:rPr lang="en-GB" sz="1200" baseline="0" noProof="0" dirty="0">
                          <a:effectLst/>
                          <a:latin typeface="Calibri" pitchFamily="34" charset="0"/>
                          <a:ea typeface="Calibri" panose="020F0502020204030204" pitchFamily="34" charset="0"/>
                          <a:cs typeface="Calibri" pitchFamily="34" charset="0"/>
                        </a:rPr>
                        <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pasamos</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 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have a </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great time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pasamos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are </a:t>
                      </a:r>
                      <a:r>
                        <a:rPr lang="en-GB" sz="1200" baseline="0" noProof="0" dirty="0">
                          <a:effectLst/>
                          <a:latin typeface="Calibri" pitchFamily="34" charset="0"/>
                          <a:cs typeface="Calibri" pitchFamily="34" charset="0"/>
                        </a:rPr>
                        <a:t>going to </a:t>
                      </a:r>
                      <a:r>
                        <a:rPr lang="en-GB" sz="1200" noProof="0" dirty="0">
                          <a:effectLst/>
                          <a:latin typeface="Calibri" pitchFamily="34" charset="0"/>
                          <a:cs typeface="Calibri" pitchFamily="34" charset="0"/>
                        </a:rPr>
                        <a:t>have a </a:t>
                      </a:r>
                      <a:r>
                        <a:rPr lang="en-GB" sz="1200" baseline="0" noProof="0" dirty="0">
                          <a:effectLst/>
                          <a:latin typeface="Calibri" pitchFamily="34" charset="0"/>
                          <a:cs typeface="Calibri" pitchFamily="34" charset="0"/>
                        </a:rPr>
                        <a:t> </a:t>
                      </a: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effectLst/>
                          <a:latin typeface="Calibri" pitchFamily="34" charset="0"/>
                          <a:ea typeface="Calibri" panose="020F0502020204030204" pitchFamily="34" charset="0"/>
                          <a:cs typeface="Calibri" pitchFamily="34" charset="0"/>
                        </a:rPr>
                        <a:t>Lo</a:t>
                      </a:r>
                      <a:r>
                        <a:rPr lang="es-ES_tradnl" sz="1200" b="1" baseline="0" noProof="0" dirty="0">
                          <a:effectLst/>
                          <a:latin typeface="Calibri" pitchFamily="34" charset="0"/>
                          <a:ea typeface="Calibri" panose="020F0502020204030204" pitchFamily="34" charset="0"/>
                          <a:cs typeface="Calibri" pitchFamily="34" charset="0"/>
                        </a:rPr>
                        <a:t> v</a:t>
                      </a:r>
                      <a:r>
                        <a:rPr lang="es-ES_tradnl" sz="1200" b="1" noProof="0" dirty="0">
                          <a:effectLst/>
                          <a:latin typeface="Calibri" pitchFamily="34" charset="0"/>
                          <a:ea typeface="Calibri" panose="020F0502020204030204" pitchFamily="34" charset="0"/>
                          <a:cs typeface="Calibri" pitchFamily="34" charset="0"/>
                        </a:rPr>
                        <a:t>amos a</a:t>
                      </a:r>
                    </a:p>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effectLst/>
                          <a:latin typeface="Calibri" pitchFamily="34" charset="0"/>
                          <a:ea typeface="Calibri" panose="020F0502020204030204" pitchFamily="34" charset="0"/>
                          <a:cs typeface="Calibri" pitchFamily="34" charset="0"/>
                        </a:rPr>
                        <a:t>pasar 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863245">
                <a:tc>
                  <a:txBody>
                    <a:bodyPr/>
                    <a:lstStyle/>
                    <a:p>
                      <a:pPr algn="ctr">
                        <a:lnSpc>
                          <a:spcPct val="107000"/>
                        </a:lnSpc>
                        <a:spcAft>
                          <a:spcPts val="0"/>
                        </a:spcAft>
                      </a:pPr>
                      <a:r>
                        <a:rPr lang="en-GB" sz="1200" noProof="0" dirty="0">
                          <a:effectLst/>
                          <a:latin typeface="Calibri" pitchFamily="34" charset="0"/>
                          <a:cs typeface="Calibri" pitchFamily="34" charset="0"/>
                        </a:rPr>
                        <a:t>I liked (it)</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because</a:t>
                      </a:r>
                      <a:r>
                        <a:rPr lang="en-GB" sz="1200" baseline="0" noProof="0" dirty="0">
                          <a:effectLst/>
                          <a:latin typeface="Calibri" pitchFamily="34" charset="0"/>
                          <a:ea typeface="Calibri" panose="020F0502020204030204" pitchFamily="34" charset="0"/>
                          <a:cs typeface="Calibri" pitchFamily="34" charset="0"/>
                        </a:rPr>
                        <a:t> it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Me gustó porque fue</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like (it)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Me gusta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I’m going to like (it)</a:t>
                      </a:r>
                    </a:p>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latin typeface="Calibri" pitchFamily="34" charset="0"/>
                          <a:cs typeface="Calibri" pitchFamily="34" charset="0"/>
                        </a:rPr>
                        <a:t>We are going to like</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(it)</a:t>
                      </a:r>
                      <a:endParaRPr lang="en-GB" sz="1200" noProof="0" dirty="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latin typeface="Calibri" pitchFamily="34" charset="0"/>
                          <a:cs typeface="Calibri" pitchFamily="34" charset="0"/>
                        </a:rPr>
                        <a:t>Me va a gustar</a:t>
                      </a:r>
                    </a:p>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latin typeface="Calibri" pitchFamily="34" charset="0"/>
                          <a:cs typeface="Calibri" pitchFamily="34" charset="0"/>
                        </a:rPr>
                        <a:t>Nos va a gustar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571200">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liked (it)</a:t>
                      </a:r>
                    </a:p>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effectLst/>
                          <a:latin typeface="Calibri" pitchFamily="34" charset="0"/>
                          <a:ea typeface="Calibri" panose="020F0502020204030204" pitchFamily="34" charset="0"/>
                          <a:cs typeface="Calibri" pitchFamily="34" charset="0"/>
                        </a:rPr>
                        <a:t>because</a:t>
                      </a:r>
                      <a:r>
                        <a:rPr lang="en-GB" sz="1200" baseline="0" noProof="0" dirty="0">
                          <a:effectLst/>
                          <a:latin typeface="Calibri" pitchFamily="34" charset="0"/>
                          <a:ea typeface="Calibri" panose="020F0502020204030204" pitchFamily="34" charset="0"/>
                          <a:cs typeface="Calibri" pitchFamily="34" charset="0"/>
                        </a:rPr>
                        <a:t> it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Nos gustó</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porque fue</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like (it)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Nos gusta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effectLst/>
                          <a:latin typeface="Calibri" pitchFamily="34" charset="0"/>
                          <a:cs typeface="Calibri" pitchFamily="34" charset="0"/>
                        </a:rPr>
                        <a:t>I</a:t>
                      </a:r>
                      <a:r>
                        <a:rPr lang="en-GB" sz="1200" baseline="0" noProof="0" dirty="0">
                          <a:effectLst/>
                          <a:latin typeface="Calibri" pitchFamily="34" charset="0"/>
                          <a:cs typeface="Calibri" pitchFamily="34" charset="0"/>
                        </a:rPr>
                        <a:t> would like</a:t>
                      </a:r>
                      <a:endParaRPr lang="en-GB" sz="1200" noProof="0" dirty="0">
                        <a:latin typeface="Calibri" pitchFamily="34" charset="0"/>
                        <a:cs typeface="Calibri" pitchFamily="34" charset="0"/>
                      </a:endParaRPr>
                    </a:p>
                    <a:p>
                      <a:pPr algn="ctr">
                        <a:lnSpc>
                          <a:spcPct val="107000"/>
                        </a:lnSpc>
                        <a:spcAft>
                          <a:spcPts val="0"/>
                        </a:spcAft>
                      </a:pPr>
                      <a:r>
                        <a:rPr lang="en-GB" sz="1200" noProof="0" dirty="0">
                          <a:latin typeface="Calibri" pitchFamily="34" charset="0"/>
                          <a:cs typeface="Calibri" pitchFamily="34" charset="0"/>
                        </a:rPr>
                        <a:t>We would like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latin typeface="Calibri" pitchFamily="34" charset="0"/>
                          <a:cs typeface="Calibri" pitchFamily="34" charset="0"/>
                        </a:rPr>
                        <a:t>Me gustaría</a:t>
                      </a:r>
                    </a:p>
                    <a:p>
                      <a:pPr algn="ctr">
                        <a:lnSpc>
                          <a:spcPct val="107000"/>
                        </a:lnSpc>
                        <a:spcAft>
                          <a:spcPts val="0"/>
                        </a:spcAft>
                      </a:pPr>
                      <a:r>
                        <a:rPr lang="es-ES_tradnl" sz="1200" b="1" noProof="0" dirty="0">
                          <a:latin typeface="Calibri" pitchFamily="34" charset="0"/>
                          <a:cs typeface="Calibri" pitchFamily="34" charset="0"/>
                        </a:rPr>
                        <a:t>Nos gustaría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
        <p:nvSpPr>
          <p:cNvPr id="4" name="Slide Number Placeholder 3"/>
          <p:cNvSpPr>
            <a:spLocks noGrp="1"/>
          </p:cNvSpPr>
          <p:nvPr>
            <p:ph type="sldNum" sz="quarter" idx="12"/>
          </p:nvPr>
        </p:nvSpPr>
        <p:spPr>
          <a:xfrm>
            <a:off x="5257800" y="8658225"/>
            <a:ext cx="1600200" cy="485775"/>
          </a:xfrm>
        </p:spPr>
        <p:txBody>
          <a:bodyPr/>
          <a:lstStyle/>
          <a:p>
            <a:pPr>
              <a:defRPr/>
            </a:pPr>
            <a:fld id="{444A666A-3D31-43B9-854B-E5954ACFF98B}" type="slidenum">
              <a:rPr lang="en-GB" smtClean="0"/>
              <a:pPr>
                <a:defRPr/>
              </a:pPr>
              <a:t>26</a:t>
            </a:fld>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88640" y="179513"/>
          <a:ext cx="6533898" cy="8854440"/>
        </p:xfrm>
        <a:graphic>
          <a:graphicData uri="http://schemas.openxmlformats.org/drawingml/2006/table">
            <a:tbl>
              <a:tblPr>
                <a:tableStyleId>{5C22544A-7EE6-4342-B048-85BDC9FD1C3A}</a:tableStyleId>
              </a:tblPr>
              <a:tblGrid>
                <a:gridCol w="180020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216024">
                  <a:extLst>
                    <a:ext uri="{9D8B030D-6E8A-4147-A177-3AD203B41FA5}">
                      <a16:colId xmlns:a16="http://schemas.microsoft.com/office/drawing/2014/main" val="20002"/>
                    </a:ext>
                  </a:extLst>
                </a:gridCol>
                <a:gridCol w="161672">
                  <a:extLst>
                    <a:ext uri="{9D8B030D-6E8A-4147-A177-3AD203B41FA5}">
                      <a16:colId xmlns:a16="http://schemas.microsoft.com/office/drawing/2014/main" val="20003"/>
                    </a:ext>
                  </a:extLst>
                </a:gridCol>
                <a:gridCol w="846440">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36004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1061290">
                  <a:extLst>
                    <a:ext uri="{9D8B030D-6E8A-4147-A177-3AD203B41FA5}">
                      <a16:colId xmlns:a16="http://schemas.microsoft.com/office/drawing/2014/main" val="20008"/>
                    </a:ext>
                  </a:extLst>
                </a:gridCol>
              </a:tblGrid>
              <a:tr h="216023">
                <a:tc rowSpan="2" gridSpan="6">
                  <a:txBody>
                    <a:bodyPr/>
                    <a:lstStyle/>
                    <a:p>
                      <a:pPr algn="ctr"/>
                      <a:r>
                        <a:rPr lang="es-ES_tradnl" sz="1600" b="1" dirty="0">
                          <a:latin typeface="Calibri" pitchFamily="34" charset="0"/>
                          <a:cs typeface="Calibri" pitchFamily="34" charset="0"/>
                        </a:rPr>
                        <a:t>INFINITIVES</a:t>
                      </a:r>
                    </a:p>
                    <a:p>
                      <a:pPr algn="ctr"/>
                      <a:r>
                        <a:rPr lang="en-GB" sz="1200" b="0" noProof="0" dirty="0">
                          <a:latin typeface="Calibri" pitchFamily="34" charset="0"/>
                          <a:cs typeface="Calibri" pitchFamily="34" charset="0"/>
                        </a:rPr>
                        <a:t>THE FOLLOWING STRUCTURES ARE FOLLOWED</a:t>
                      </a:r>
                      <a:r>
                        <a:rPr lang="en-GB" sz="1200" b="0" baseline="0" noProof="0" dirty="0">
                          <a:latin typeface="Calibri" pitchFamily="34" charset="0"/>
                          <a:cs typeface="Calibri" pitchFamily="34" charset="0"/>
                        </a:rPr>
                        <a:t> BY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6"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a:latin typeface="Calibri" pitchFamily="34" charset="0"/>
                          <a:cs typeface="Calibri" pitchFamily="34" charset="0"/>
                        </a:rPr>
                        <a:t>TENER</a:t>
                      </a:r>
                    </a:p>
                    <a:p>
                      <a:r>
                        <a:rPr lang="es-ES_tradnl" sz="1100" noProof="0" dirty="0">
                          <a:latin typeface="Calibri" pitchFamily="34" charset="0"/>
                          <a:cs typeface="Calibri" pitchFamily="34" charset="0"/>
                        </a:rPr>
                        <a:t>SER</a:t>
                      </a:r>
                    </a:p>
                    <a:p>
                      <a:r>
                        <a:rPr lang="es-ES_tradnl" sz="1100" noProof="0" dirty="0">
                          <a:latin typeface="Calibri" pitchFamily="34" charset="0"/>
                          <a:cs typeface="Calibri" pitchFamily="34" charset="0"/>
                        </a:rPr>
                        <a:t>ESTAR</a:t>
                      </a:r>
                    </a:p>
                    <a:p>
                      <a:r>
                        <a:rPr lang="es-ES_tradnl" sz="1100" noProof="0" dirty="0">
                          <a:latin typeface="Calibri" pitchFamily="34" charset="0"/>
                          <a:cs typeface="Calibri" pitchFamily="34" charset="0"/>
                        </a:rPr>
                        <a:t>IR</a:t>
                      </a:r>
                    </a:p>
                    <a:p>
                      <a:r>
                        <a:rPr lang="es-ES_tradnl" sz="1100" noProof="0" dirty="0">
                          <a:latin typeface="Calibri" pitchFamily="34" charset="0"/>
                          <a:cs typeface="Calibri" pitchFamily="34" charset="0"/>
                        </a:rPr>
                        <a:t>VER</a:t>
                      </a:r>
                    </a:p>
                    <a:p>
                      <a:r>
                        <a:rPr lang="es-ES_tradnl" sz="1100" noProof="0" dirty="0">
                          <a:latin typeface="Calibri" pitchFamily="34" charset="0"/>
                          <a:cs typeface="Calibri" pitchFamily="34" charset="0"/>
                        </a:rPr>
                        <a:t>HACER</a:t>
                      </a:r>
                    </a:p>
                    <a:p>
                      <a:r>
                        <a:rPr lang="es-ES_tradnl" sz="1100" noProof="0" dirty="0">
                          <a:latin typeface="Calibri" pitchFamily="34" charset="0"/>
                          <a:cs typeface="Calibri" pitchFamily="34" charset="0"/>
                        </a:rPr>
                        <a:t>PRACTICAR</a:t>
                      </a:r>
                    </a:p>
                    <a:p>
                      <a:r>
                        <a:rPr lang="es-ES_tradnl" sz="1100" noProof="0" dirty="0">
                          <a:latin typeface="Calibri" pitchFamily="34" charset="0"/>
                          <a:cs typeface="Calibri" pitchFamily="34" charset="0"/>
                        </a:rPr>
                        <a:t>JUGAR</a:t>
                      </a:r>
                    </a:p>
                    <a:p>
                      <a:r>
                        <a:rPr lang="es-ES_tradnl" sz="1100" noProof="0" dirty="0">
                          <a:latin typeface="Calibri" pitchFamily="34" charset="0"/>
                          <a:cs typeface="Calibri" pitchFamily="34" charset="0"/>
                        </a:rPr>
                        <a:t>VISITAR</a:t>
                      </a:r>
                    </a:p>
                    <a:p>
                      <a:r>
                        <a:rPr lang="es-ES_tradnl" sz="1100" noProof="0" dirty="0">
                          <a:latin typeface="Calibri" pitchFamily="34" charset="0"/>
                          <a:cs typeface="Calibri" pitchFamily="34" charset="0"/>
                        </a:rPr>
                        <a:t>DESAYUNAR</a:t>
                      </a:r>
                    </a:p>
                    <a:p>
                      <a:r>
                        <a:rPr lang="es-ES_tradnl" sz="1100" noProof="0" dirty="0">
                          <a:latin typeface="Calibri" pitchFamily="34" charset="0"/>
                          <a:cs typeface="Calibri" pitchFamily="34" charset="0"/>
                        </a:rPr>
                        <a:t>ALMORZAR</a:t>
                      </a:r>
                    </a:p>
                    <a:p>
                      <a:r>
                        <a:rPr lang="es-ES_tradnl" sz="1100" noProof="0" dirty="0">
                          <a:latin typeface="Calibri" pitchFamily="34" charset="0"/>
                          <a:cs typeface="Calibri" pitchFamily="34" charset="0"/>
                        </a:rPr>
                        <a:t>COMER</a:t>
                      </a:r>
                    </a:p>
                    <a:p>
                      <a:r>
                        <a:rPr lang="es-ES_tradnl" sz="1100" noProof="0" dirty="0">
                          <a:latin typeface="Calibri" pitchFamily="34" charset="0"/>
                          <a:cs typeface="Calibri" pitchFamily="34" charset="0"/>
                        </a:rPr>
                        <a:t>CENAR</a:t>
                      </a:r>
                    </a:p>
                    <a:p>
                      <a:r>
                        <a:rPr lang="es-ES_tradnl" sz="1100" noProof="0" dirty="0">
                          <a:latin typeface="Calibri" pitchFamily="34" charset="0"/>
                          <a:cs typeface="Calibri" pitchFamily="34" charset="0"/>
                        </a:rPr>
                        <a:t>LEER</a:t>
                      </a:r>
                    </a:p>
                    <a:p>
                      <a:r>
                        <a:rPr lang="es-ES_tradnl" sz="1100" noProof="0" dirty="0">
                          <a:latin typeface="Calibri" pitchFamily="34" charset="0"/>
                          <a:cs typeface="Calibri" pitchFamily="34" charset="0"/>
                        </a:rPr>
                        <a:t>SALIR</a:t>
                      </a:r>
                    </a:p>
                    <a:p>
                      <a:r>
                        <a:rPr lang="es-ES_tradnl" sz="1100" noProof="0" dirty="0">
                          <a:latin typeface="Calibri" pitchFamily="34" charset="0"/>
                          <a:cs typeface="Calibri" pitchFamily="34" charset="0"/>
                        </a:rPr>
                        <a:t>VIVIR</a:t>
                      </a:r>
                    </a:p>
                    <a:p>
                      <a:r>
                        <a:rPr lang="es-ES_tradnl" sz="1100" noProof="0" dirty="0">
                          <a:latin typeface="Calibri" pitchFamily="34" charset="0"/>
                          <a:cs typeface="Calibri" pitchFamily="34" charset="0"/>
                        </a:rPr>
                        <a:t>BAILAR</a:t>
                      </a:r>
                    </a:p>
                    <a:p>
                      <a:r>
                        <a:rPr lang="es-ES_tradnl" sz="1100" noProof="0" dirty="0">
                          <a:latin typeface="Calibri" pitchFamily="34" charset="0"/>
                          <a:cs typeface="Calibri" pitchFamily="34" charset="0"/>
                        </a:rPr>
                        <a:t>BEBER</a:t>
                      </a:r>
                    </a:p>
                    <a:p>
                      <a:r>
                        <a:rPr lang="es-ES_tradnl" sz="1100" noProof="0" dirty="0">
                          <a:latin typeface="Calibri" pitchFamily="34" charset="0"/>
                          <a:cs typeface="Calibri" pitchFamily="34" charset="0"/>
                        </a:rPr>
                        <a:t>EMPEZAR</a:t>
                      </a:r>
                    </a:p>
                    <a:p>
                      <a:r>
                        <a:rPr lang="es-ES_tradnl" sz="1100" noProof="0" dirty="0">
                          <a:latin typeface="Calibri" pitchFamily="34" charset="0"/>
                          <a:cs typeface="Calibri" pitchFamily="34" charset="0"/>
                        </a:rPr>
                        <a:t>COMENZAR</a:t>
                      </a:r>
                    </a:p>
                    <a:p>
                      <a:r>
                        <a:rPr lang="es-ES_tradnl" sz="1100" noProof="0" dirty="0">
                          <a:latin typeface="Calibri" pitchFamily="34" charset="0"/>
                          <a:cs typeface="Calibri" pitchFamily="34" charset="0"/>
                        </a:rPr>
                        <a:t>TERMINAR</a:t>
                      </a:r>
                    </a:p>
                    <a:p>
                      <a:r>
                        <a:rPr lang="es-ES_tradnl" sz="1100" noProof="0" dirty="0">
                          <a:latin typeface="Calibri" pitchFamily="34" charset="0"/>
                          <a:cs typeface="Calibri" pitchFamily="34" charset="0"/>
                        </a:rPr>
                        <a:t>COMPRAR</a:t>
                      </a:r>
                    </a:p>
                    <a:p>
                      <a:r>
                        <a:rPr lang="es-ES_tradnl" sz="1100" noProof="0" dirty="0">
                          <a:latin typeface="Calibri" pitchFamily="34" charset="0"/>
                          <a:cs typeface="Calibri" pitchFamily="34" charset="0"/>
                        </a:rPr>
                        <a:t>TRABAJAR</a:t>
                      </a:r>
                    </a:p>
                    <a:p>
                      <a:r>
                        <a:rPr lang="es-ES_tradnl" sz="1100" noProof="0" dirty="0">
                          <a:latin typeface="Calibri" pitchFamily="34" charset="0"/>
                          <a:cs typeface="Calibri" pitchFamily="34" charset="0"/>
                        </a:rPr>
                        <a:t>ESTUDIAR</a:t>
                      </a:r>
                    </a:p>
                    <a:p>
                      <a:r>
                        <a:rPr lang="es-ES_tradnl" sz="1100" noProof="0" dirty="0">
                          <a:latin typeface="Calibri" pitchFamily="34" charset="0"/>
                          <a:cs typeface="Calibri" pitchFamily="34" charset="0"/>
                        </a:rPr>
                        <a:t>CORRER</a:t>
                      </a:r>
                    </a:p>
                    <a:p>
                      <a:r>
                        <a:rPr lang="es-ES_tradnl" sz="1100" noProof="0">
                          <a:latin typeface="Calibri" pitchFamily="34" charset="0"/>
                          <a:cs typeface="Calibri" pitchFamily="34" charset="0"/>
                        </a:rPr>
                        <a:t>ANDAR</a:t>
                      </a:r>
                      <a:endParaRPr lang="es-ES_tradnl" sz="1100" noProof="0" dirty="0">
                        <a:latin typeface="Calibri" pitchFamily="34" charset="0"/>
                        <a:cs typeface="Calibri" pitchFamily="34" charset="0"/>
                      </a:endParaRPr>
                    </a:p>
                    <a:p>
                      <a:r>
                        <a:rPr lang="es-ES_tradnl" sz="1100" noProof="0" dirty="0">
                          <a:latin typeface="Calibri" pitchFamily="34" charset="0"/>
                          <a:cs typeface="Calibri" pitchFamily="34" charset="0"/>
                        </a:rPr>
                        <a:t>NAVEGAR</a:t>
                      </a:r>
                    </a:p>
                    <a:p>
                      <a:r>
                        <a:rPr lang="es-ES_tradnl" sz="1100" noProof="0" dirty="0">
                          <a:latin typeface="Calibri" pitchFamily="34" charset="0"/>
                          <a:cs typeface="Calibri" pitchFamily="34" charset="0"/>
                        </a:rPr>
                        <a:t>DESCARGAR</a:t>
                      </a:r>
                    </a:p>
                    <a:p>
                      <a:endParaRPr lang="es-ES_tradnl" sz="1100" noProof="0" dirty="0">
                        <a:latin typeface="Calibri" pitchFamily="34" charset="0"/>
                        <a:cs typeface="Calibri" pitchFamily="34" charset="0"/>
                      </a:endParaRPr>
                    </a:p>
                    <a:p>
                      <a:endParaRPr lang="es-ES_tradnl" sz="1100" noProof="0" dirty="0">
                        <a:latin typeface="Calibri" pitchFamily="34" charset="0"/>
                        <a:cs typeface="Calibri" pitchFamily="34" charset="0"/>
                      </a:endParaRPr>
                    </a:p>
                    <a:p>
                      <a:r>
                        <a:rPr lang="es-ES_tradnl" sz="1100" noProof="0" dirty="0">
                          <a:latin typeface="Calibri" pitchFamily="34" charset="0"/>
                          <a:cs typeface="Calibri" pitchFamily="34" charset="0"/>
                        </a:rPr>
                        <a:t>SUBIR</a:t>
                      </a:r>
                    </a:p>
                    <a:p>
                      <a:r>
                        <a:rPr lang="es-ES_tradnl" sz="1100" noProof="0" dirty="0">
                          <a:latin typeface="Calibri" pitchFamily="34" charset="0"/>
                          <a:cs typeface="Calibri" pitchFamily="34" charset="0"/>
                        </a:rPr>
                        <a:t>COLGAR</a:t>
                      </a:r>
                    </a:p>
                    <a:p>
                      <a:r>
                        <a:rPr lang="es-ES_tradnl" sz="1100" noProof="0" dirty="0">
                          <a:latin typeface="Calibri" pitchFamily="34" charset="0"/>
                          <a:cs typeface="Calibri" pitchFamily="34" charset="0"/>
                        </a:rPr>
                        <a:t>COMPARTIR</a:t>
                      </a:r>
                    </a:p>
                    <a:p>
                      <a:r>
                        <a:rPr lang="es-ES_tradnl" sz="1100" noProof="0" dirty="0">
                          <a:latin typeface="Calibri" pitchFamily="34" charset="0"/>
                          <a:cs typeface="Calibri" pitchFamily="34" charset="0"/>
                        </a:rPr>
                        <a:t>TOCAR</a:t>
                      </a:r>
                    </a:p>
                    <a:p>
                      <a:r>
                        <a:rPr lang="es-ES_tradnl" sz="1100" noProof="0" dirty="0">
                          <a:latin typeface="Calibri" pitchFamily="34" charset="0"/>
                          <a:cs typeface="Calibri" pitchFamily="34" charset="0"/>
                        </a:rPr>
                        <a:t>ESCUCHAR</a:t>
                      </a:r>
                    </a:p>
                    <a:p>
                      <a:r>
                        <a:rPr lang="es-ES_tradnl" sz="1100" noProof="0" dirty="0">
                          <a:latin typeface="Calibri" pitchFamily="34" charset="0"/>
                          <a:cs typeface="Calibri" pitchFamily="34" charset="0"/>
                        </a:rPr>
                        <a:t>AYUDAR</a:t>
                      </a:r>
                    </a:p>
                    <a:p>
                      <a:r>
                        <a:rPr lang="es-ES_tradnl" sz="1100" noProof="0" dirty="0">
                          <a:latin typeface="Calibri" pitchFamily="34" charset="0"/>
                          <a:cs typeface="Calibri" pitchFamily="34" charset="0"/>
                        </a:rPr>
                        <a:t>COGER</a:t>
                      </a:r>
                    </a:p>
                    <a:p>
                      <a:r>
                        <a:rPr lang="es-ES_tradnl" sz="1100" noProof="0" dirty="0">
                          <a:latin typeface="Calibri" pitchFamily="34" charset="0"/>
                          <a:cs typeface="Calibri" pitchFamily="34" charset="0"/>
                        </a:rPr>
                        <a:t>GANAR</a:t>
                      </a:r>
                    </a:p>
                    <a:p>
                      <a:r>
                        <a:rPr lang="es-ES_tradnl" sz="1100" noProof="0" dirty="0">
                          <a:latin typeface="Calibri" pitchFamily="34" charset="0"/>
                          <a:cs typeface="Calibri" pitchFamily="34" charset="0"/>
                        </a:rPr>
                        <a:t>GASTAR</a:t>
                      </a:r>
                    </a:p>
                    <a:p>
                      <a:endParaRPr lang="es-ES_tradnl" sz="1100" noProof="0" dirty="0">
                        <a:latin typeface="Calibri" pitchFamily="34" charset="0"/>
                        <a:cs typeface="Calibri" pitchFamily="34" charset="0"/>
                      </a:endParaRPr>
                    </a:p>
                    <a:p>
                      <a:endParaRPr lang="es-ES_tradnl" sz="1100" noProof="0" dirty="0">
                        <a:latin typeface="Calibri" pitchFamily="34" charset="0"/>
                        <a:cs typeface="Calibri" pitchFamily="34" charset="0"/>
                      </a:endParaRPr>
                    </a:p>
                    <a:p>
                      <a:r>
                        <a:rPr lang="es-ES_tradnl" sz="1100" noProof="0" dirty="0">
                          <a:latin typeface="Calibri" pitchFamily="34" charset="0"/>
                          <a:cs typeface="Calibri" pitchFamily="34" charset="0"/>
                        </a:rPr>
                        <a:t>PASAR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a:latin typeface="Calibri" pitchFamily="34" charset="0"/>
                          <a:cs typeface="Calibri" pitchFamily="34" charset="0"/>
                        </a:rPr>
                        <a:t>TO HAVE</a:t>
                      </a:r>
                    </a:p>
                    <a:p>
                      <a:r>
                        <a:rPr lang="en-GB" sz="1100" noProof="0" dirty="0">
                          <a:latin typeface="Calibri" pitchFamily="34" charset="0"/>
                          <a:cs typeface="Calibri" pitchFamily="34" charset="0"/>
                        </a:rPr>
                        <a:t>TO BE</a:t>
                      </a:r>
                    </a:p>
                    <a:p>
                      <a:r>
                        <a:rPr lang="en-GB" sz="1100" noProof="0" dirty="0">
                          <a:latin typeface="Calibri" pitchFamily="34" charset="0"/>
                          <a:cs typeface="Calibri" pitchFamily="34" charset="0"/>
                        </a:rPr>
                        <a:t>TO BE</a:t>
                      </a:r>
                    </a:p>
                    <a:p>
                      <a:r>
                        <a:rPr lang="en-GB" sz="1100" noProof="0" dirty="0">
                          <a:latin typeface="Calibri" pitchFamily="34" charset="0"/>
                          <a:cs typeface="Calibri" pitchFamily="34" charset="0"/>
                        </a:rPr>
                        <a:t>TO GO</a:t>
                      </a:r>
                    </a:p>
                    <a:p>
                      <a:r>
                        <a:rPr lang="en-GB" sz="1100" noProof="0" dirty="0">
                          <a:latin typeface="Calibri" pitchFamily="34" charset="0"/>
                          <a:cs typeface="Calibri" pitchFamily="34" charset="0"/>
                        </a:rPr>
                        <a:t>TO SEE</a:t>
                      </a:r>
                    </a:p>
                    <a:p>
                      <a:r>
                        <a:rPr lang="en-GB" sz="1100" noProof="0" dirty="0">
                          <a:latin typeface="Calibri" pitchFamily="34" charset="0"/>
                          <a:cs typeface="Calibri" pitchFamily="34" charset="0"/>
                        </a:rPr>
                        <a:t>TO DO</a:t>
                      </a:r>
                    </a:p>
                    <a:p>
                      <a:r>
                        <a:rPr lang="en-GB" sz="1100" noProof="0" dirty="0">
                          <a:latin typeface="Calibri" pitchFamily="34" charset="0"/>
                          <a:cs typeface="Calibri" pitchFamily="34" charset="0"/>
                        </a:rPr>
                        <a:t>TO DO</a:t>
                      </a:r>
                    </a:p>
                    <a:p>
                      <a:r>
                        <a:rPr lang="en-GB" sz="1100" noProof="0" dirty="0">
                          <a:latin typeface="Calibri" pitchFamily="34" charset="0"/>
                          <a:cs typeface="Calibri" pitchFamily="34" charset="0"/>
                        </a:rPr>
                        <a:t>TO PLAY</a:t>
                      </a:r>
                    </a:p>
                    <a:p>
                      <a:r>
                        <a:rPr lang="en-GB" sz="1100" noProof="0" dirty="0">
                          <a:latin typeface="Calibri" pitchFamily="34" charset="0"/>
                          <a:cs typeface="Calibri" pitchFamily="34" charset="0"/>
                        </a:rPr>
                        <a:t>TO VISIT</a:t>
                      </a:r>
                    </a:p>
                    <a:p>
                      <a:r>
                        <a:rPr lang="en-GB" sz="1100" noProof="0" dirty="0">
                          <a:latin typeface="Calibri" pitchFamily="34" charset="0"/>
                          <a:cs typeface="Calibri" pitchFamily="34" charset="0"/>
                        </a:rPr>
                        <a:t>TO BREAKFAST</a:t>
                      </a:r>
                    </a:p>
                    <a:p>
                      <a:r>
                        <a:rPr lang="en-GB" sz="1100" noProof="0" dirty="0">
                          <a:latin typeface="Calibri" pitchFamily="34" charset="0"/>
                          <a:cs typeface="Calibri" pitchFamily="34" charset="0"/>
                        </a:rPr>
                        <a:t>TO LUNCH</a:t>
                      </a:r>
                    </a:p>
                    <a:p>
                      <a:r>
                        <a:rPr lang="en-GB" sz="1100" noProof="0" dirty="0">
                          <a:latin typeface="Calibri" pitchFamily="34" charset="0"/>
                          <a:cs typeface="Calibri" pitchFamily="34" charset="0"/>
                        </a:rPr>
                        <a:t>TO EAT</a:t>
                      </a:r>
                    </a:p>
                    <a:p>
                      <a:r>
                        <a:rPr lang="en-GB" sz="1100" noProof="0" dirty="0">
                          <a:latin typeface="Calibri" pitchFamily="34" charset="0"/>
                          <a:cs typeface="Calibri" pitchFamily="34" charset="0"/>
                        </a:rPr>
                        <a:t>TO DINE</a:t>
                      </a:r>
                    </a:p>
                    <a:p>
                      <a:r>
                        <a:rPr lang="en-GB" sz="1100" noProof="0" dirty="0">
                          <a:latin typeface="Calibri" pitchFamily="34" charset="0"/>
                          <a:cs typeface="Calibri" pitchFamily="34" charset="0"/>
                        </a:rPr>
                        <a:t>TO READ</a:t>
                      </a:r>
                    </a:p>
                    <a:p>
                      <a:r>
                        <a:rPr lang="en-GB" sz="1100" noProof="0" dirty="0">
                          <a:latin typeface="Calibri" pitchFamily="34" charset="0"/>
                          <a:cs typeface="Calibri" pitchFamily="34" charset="0"/>
                        </a:rPr>
                        <a:t>TO</a:t>
                      </a:r>
                      <a:r>
                        <a:rPr lang="en-GB" sz="1100" baseline="0" noProof="0" dirty="0">
                          <a:latin typeface="Calibri" pitchFamily="34" charset="0"/>
                          <a:cs typeface="Calibri" pitchFamily="34" charset="0"/>
                        </a:rPr>
                        <a:t> GO OUT</a:t>
                      </a:r>
                    </a:p>
                    <a:p>
                      <a:r>
                        <a:rPr lang="en-GB" sz="1100" baseline="0" noProof="0" dirty="0">
                          <a:latin typeface="Calibri" pitchFamily="34" charset="0"/>
                          <a:cs typeface="Calibri" pitchFamily="34" charset="0"/>
                        </a:rPr>
                        <a:t>TO LIVE</a:t>
                      </a:r>
                    </a:p>
                    <a:p>
                      <a:r>
                        <a:rPr lang="en-GB" sz="1100" baseline="0" noProof="0" dirty="0">
                          <a:latin typeface="Calibri" pitchFamily="34" charset="0"/>
                          <a:cs typeface="Calibri" pitchFamily="34" charset="0"/>
                        </a:rPr>
                        <a:t>TO DANCE</a:t>
                      </a:r>
                    </a:p>
                    <a:p>
                      <a:r>
                        <a:rPr lang="en-GB" sz="1100" baseline="0" noProof="0" dirty="0">
                          <a:latin typeface="Calibri" pitchFamily="34" charset="0"/>
                          <a:cs typeface="Calibri" pitchFamily="34" charset="0"/>
                        </a:rPr>
                        <a:t>TO DRINK</a:t>
                      </a:r>
                    </a:p>
                    <a:p>
                      <a:r>
                        <a:rPr lang="en-GB" sz="1100" baseline="0" noProof="0" dirty="0">
                          <a:latin typeface="Calibri" pitchFamily="34" charset="0"/>
                          <a:cs typeface="Calibri" pitchFamily="34" charset="0"/>
                        </a:rPr>
                        <a:t>TO START</a:t>
                      </a:r>
                    </a:p>
                    <a:p>
                      <a:r>
                        <a:rPr lang="en-GB" sz="1100" baseline="0" noProof="0" dirty="0">
                          <a:latin typeface="Calibri" pitchFamily="34" charset="0"/>
                          <a:cs typeface="Calibri" pitchFamily="34" charset="0"/>
                        </a:rPr>
                        <a:t>TO START</a:t>
                      </a:r>
                    </a:p>
                    <a:p>
                      <a:r>
                        <a:rPr lang="en-GB" sz="1100" baseline="0" noProof="0" dirty="0">
                          <a:latin typeface="Calibri" pitchFamily="34" charset="0"/>
                          <a:cs typeface="Calibri" pitchFamily="34" charset="0"/>
                        </a:rPr>
                        <a:t>TO END</a:t>
                      </a:r>
                    </a:p>
                    <a:p>
                      <a:r>
                        <a:rPr lang="en-GB" sz="1100" baseline="0" noProof="0" dirty="0">
                          <a:latin typeface="Calibri" pitchFamily="34" charset="0"/>
                          <a:cs typeface="Calibri" pitchFamily="34" charset="0"/>
                        </a:rPr>
                        <a:t>TO BUY</a:t>
                      </a:r>
                    </a:p>
                    <a:p>
                      <a:r>
                        <a:rPr lang="en-GB" sz="1100" baseline="0" noProof="0" dirty="0">
                          <a:latin typeface="Calibri" pitchFamily="34" charset="0"/>
                          <a:cs typeface="Calibri" pitchFamily="34" charset="0"/>
                        </a:rPr>
                        <a:t>TO WORK</a:t>
                      </a:r>
                    </a:p>
                    <a:p>
                      <a:r>
                        <a:rPr lang="en-GB" sz="1100" baseline="0" noProof="0" dirty="0">
                          <a:latin typeface="Calibri" pitchFamily="34" charset="0"/>
                          <a:cs typeface="Calibri" pitchFamily="34" charset="0"/>
                        </a:rPr>
                        <a:t>TO STUDY</a:t>
                      </a:r>
                    </a:p>
                    <a:p>
                      <a:r>
                        <a:rPr lang="en-GB" sz="1100" baseline="0" noProof="0" dirty="0">
                          <a:latin typeface="Calibri" pitchFamily="34" charset="0"/>
                          <a:cs typeface="Calibri" pitchFamily="34" charset="0"/>
                        </a:rPr>
                        <a:t>TO RUN</a:t>
                      </a:r>
                    </a:p>
                    <a:p>
                      <a:r>
                        <a:rPr lang="en-GB" sz="1100" baseline="0" noProof="0" dirty="0">
                          <a:latin typeface="Calibri" pitchFamily="34" charset="0"/>
                          <a:cs typeface="Calibri" pitchFamily="34" charset="0"/>
                        </a:rPr>
                        <a:t>TO WALK</a:t>
                      </a:r>
                    </a:p>
                    <a:p>
                      <a:r>
                        <a:rPr lang="en-GB" sz="1100" baseline="0" noProof="0" dirty="0">
                          <a:latin typeface="Calibri" pitchFamily="34" charset="0"/>
                          <a:cs typeface="Calibri" pitchFamily="34" charset="0"/>
                        </a:rPr>
                        <a:t>TO SURF</a:t>
                      </a:r>
                    </a:p>
                    <a:p>
                      <a:r>
                        <a:rPr lang="en-GB" sz="1100" baseline="0" noProof="0" dirty="0">
                          <a:latin typeface="Calibri" pitchFamily="34" charset="0"/>
                          <a:cs typeface="Calibri" pitchFamily="34" charset="0"/>
                        </a:rPr>
                        <a:t>TO DOWNLOAD</a:t>
                      </a:r>
                    </a:p>
                    <a:p>
                      <a:endParaRPr lang="en-GB" sz="1100" baseline="0" noProof="0" dirty="0">
                        <a:latin typeface="Calibri" pitchFamily="34" charset="0"/>
                        <a:cs typeface="Calibri" pitchFamily="34" charset="0"/>
                      </a:endParaRPr>
                    </a:p>
                    <a:p>
                      <a:r>
                        <a:rPr lang="en-GB" sz="1100" baseline="0" noProof="0" dirty="0">
                          <a:latin typeface="Calibri" pitchFamily="34" charset="0"/>
                          <a:cs typeface="Calibri" pitchFamily="34" charset="0"/>
                        </a:rPr>
                        <a:t>TO UPLOAD</a:t>
                      </a:r>
                    </a:p>
                    <a:p>
                      <a:r>
                        <a:rPr lang="en-GB" sz="1100" baseline="0" noProof="0" dirty="0">
                          <a:latin typeface="Calibri" pitchFamily="34" charset="0"/>
                          <a:cs typeface="Calibri" pitchFamily="34" charset="0"/>
                        </a:rPr>
                        <a:t>TO UPLOAD</a:t>
                      </a:r>
                    </a:p>
                    <a:p>
                      <a:r>
                        <a:rPr lang="en-GB" sz="1100" baseline="0" noProof="0" dirty="0">
                          <a:latin typeface="Calibri" pitchFamily="34" charset="0"/>
                          <a:cs typeface="Calibri" pitchFamily="34" charset="0"/>
                        </a:rPr>
                        <a:t>TO SHARE</a:t>
                      </a:r>
                    </a:p>
                    <a:p>
                      <a:r>
                        <a:rPr lang="en-GB" sz="1100" baseline="0" noProof="0" dirty="0">
                          <a:latin typeface="Calibri" pitchFamily="34" charset="0"/>
                          <a:cs typeface="Calibri" pitchFamily="34" charset="0"/>
                        </a:rPr>
                        <a:t>TO PLAY</a:t>
                      </a:r>
                    </a:p>
                    <a:p>
                      <a:r>
                        <a:rPr lang="en-GB" sz="1100" baseline="0" noProof="0" dirty="0">
                          <a:latin typeface="Calibri" pitchFamily="34" charset="0"/>
                          <a:cs typeface="Calibri" pitchFamily="34" charset="0"/>
                        </a:rPr>
                        <a:t>TO LISTEN TO</a:t>
                      </a:r>
                    </a:p>
                    <a:p>
                      <a:r>
                        <a:rPr lang="en-GB" sz="1100" baseline="0" noProof="0" dirty="0">
                          <a:latin typeface="Calibri" pitchFamily="34" charset="0"/>
                          <a:cs typeface="Calibri" pitchFamily="34" charset="0"/>
                        </a:rPr>
                        <a:t>TO HELP</a:t>
                      </a:r>
                    </a:p>
                    <a:p>
                      <a:r>
                        <a:rPr lang="en-GB" sz="1100" baseline="0" noProof="0" dirty="0">
                          <a:latin typeface="Calibri" pitchFamily="34" charset="0"/>
                          <a:cs typeface="Calibri" pitchFamily="34" charset="0"/>
                        </a:rPr>
                        <a:t>TO CATCH</a:t>
                      </a:r>
                    </a:p>
                    <a:p>
                      <a:r>
                        <a:rPr lang="en-GB" sz="1100" baseline="0" noProof="0" dirty="0">
                          <a:latin typeface="Calibri" pitchFamily="34" charset="0"/>
                          <a:cs typeface="Calibri" pitchFamily="34" charset="0"/>
                        </a:rPr>
                        <a:t>TO EARN/ WIN</a:t>
                      </a:r>
                    </a:p>
                    <a:p>
                      <a:r>
                        <a:rPr lang="en-GB" sz="1100" baseline="0" noProof="0" dirty="0">
                          <a:latin typeface="Calibri" pitchFamily="34" charset="0"/>
                          <a:cs typeface="Calibri" pitchFamily="34" charset="0"/>
                        </a:rPr>
                        <a:t>TO SPEND</a:t>
                      </a:r>
                    </a:p>
                    <a:p>
                      <a:r>
                        <a:rPr lang="en-GB" sz="1100" baseline="0" noProof="0" dirty="0">
                          <a:latin typeface="Calibri" pitchFamily="34" charset="0"/>
                          <a:cs typeface="Calibri" pitchFamily="34" charset="0"/>
                        </a:rPr>
                        <a:t>(MONEY)</a:t>
                      </a:r>
                    </a:p>
                    <a:p>
                      <a:endParaRPr lang="en-GB" sz="1100" baseline="0" noProof="0" dirty="0">
                        <a:latin typeface="Calibri" pitchFamily="34" charset="0"/>
                        <a:cs typeface="Calibri" pitchFamily="34" charset="0"/>
                      </a:endParaRPr>
                    </a:p>
                    <a:p>
                      <a:r>
                        <a:rPr lang="en-GB" sz="1100" baseline="0" noProof="0" dirty="0">
                          <a:latin typeface="Calibri" pitchFamily="34" charset="0"/>
                          <a:cs typeface="Calibri" pitchFamily="34" charset="0"/>
                        </a:rPr>
                        <a:t>TO SPEND (TIME)</a:t>
                      </a:r>
                      <a:endParaRPr lang="en-GB" sz="11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6">
                  <a:txBody>
                    <a:bodyPr/>
                    <a:lstStyle/>
                    <a:p>
                      <a:pPr algn="ctr"/>
                      <a:r>
                        <a:rPr lang="es-ES_tradnl" sz="1200" b="1" dirty="0">
                          <a:latin typeface="Calibri" pitchFamily="34" charset="0"/>
                          <a:cs typeface="Calibri" pitchFamily="34" charset="0"/>
                        </a:rPr>
                        <a:t>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4">
                  <a:txBody>
                    <a:bodyPr/>
                    <a:lstStyle/>
                    <a:p>
                      <a:pPr algn="l">
                        <a:buFont typeface="Arial" pitchFamily="34" charset="0"/>
                        <a:buChar char="•"/>
                      </a:pPr>
                      <a:r>
                        <a:rPr lang="es-ES_tradnl" sz="1200" b="0" dirty="0">
                          <a:latin typeface="Calibri" pitchFamily="34" charset="0"/>
                          <a:cs typeface="Calibri" pitchFamily="34" charset="0"/>
                        </a:rPr>
                        <a:t>Me</a:t>
                      </a:r>
                      <a:r>
                        <a:rPr lang="es-ES_tradnl" sz="1200" b="0" baseline="0" dirty="0">
                          <a:latin typeface="Calibri" pitchFamily="34" charset="0"/>
                          <a:cs typeface="Calibri" pitchFamily="34" charset="0"/>
                        </a:rPr>
                        <a:t> gusta …</a:t>
                      </a:r>
                    </a:p>
                    <a:p>
                      <a:pPr algn="l">
                        <a:buFont typeface="Arial" pitchFamily="34" charset="0"/>
                        <a:buChar char="•"/>
                      </a:pPr>
                      <a:r>
                        <a:rPr lang="es-ES_tradnl" sz="1200" b="0" baseline="0" dirty="0">
                          <a:latin typeface="Calibri" pitchFamily="34" charset="0"/>
                          <a:cs typeface="Calibri" pitchFamily="34" charset="0"/>
                        </a:rPr>
                        <a:t>Me encanta/ mola/ chifla …</a:t>
                      </a:r>
                    </a:p>
                    <a:p>
                      <a:pPr algn="l">
                        <a:buFont typeface="Arial" pitchFamily="34" charset="0"/>
                        <a:buChar char="•"/>
                      </a:pPr>
                      <a:r>
                        <a:rPr lang="es-ES_tradnl" sz="1200" b="0" baseline="0" dirty="0">
                          <a:latin typeface="Calibri" pitchFamily="34" charset="0"/>
                          <a:cs typeface="Calibri" pitchFamily="34" charset="0"/>
                        </a:rPr>
                        <a:t>Prefiero …</a:t>
                      </a:r>
                    </a:p>
                    <a:p>
                      <a:pPr algn="l">
                        <a:buFont typeface="Arial" pitchFamily="34" charset="0"/>
                        <a:buChar char="•"/>
                      </a:pPr>
                      <a:r>
                        <a:rPr lang="es-ES_tradnl" sz="1200" b="0" baseline="0" dirty="0">
                          <a:latin typeface="Calibri" pitchFamily="34" charset="0"/>
                          <a:cs typeface="Calibri" pitchFamily="34" charset="0"/>
                        </a:rPr>
                        <a:t>Me interesa …</a:t>
                      </a:r>
                    </a:p>
                    <a:p>
                      <a:pPr algn="l">
                        <a:buFont typeface="Arial" pitchFamily="34" charset="0"/>
                        <a:buChar char="•"/>
                      </a:pPr>
                      <a:r>
                        <a:rPr lang="es-ES_tradnl" sz="1200" b="0" baseline="0" dirty="0">
                          <a:latin typeface="Calibri" pitchFamily="34" charset="0"/>
                          <a:cs typeface="Calibri" pitchFamily="34" charset="0"/>
                        </a:rPr>
                        <a:t>Me gustaría/ Quisiera …</a:t>
                      </a:r>
                    </a:p>
                    <a:p>
                      <a:pPr algn="l">
                        <a:buFont typeface="Arial" pitchFamily="34" charset="0"/>
                        <a:buChar char="•"/>
                      </a:pPr>
                      <a:r>
                        <a:rPr lang="es-ES_tradnl" sz="1200" b="0" baseline="0" dirty="0">
                          <a:latin typeface="Calibri" pitchFamily="34" charset="0"/>
                          <a:cs typeface="Calibri" pitchFamily="34" charset="0"/>
                        </a:rPr>
                        <a:t>Lo que más me gusta es</a:t>
                      </a:r>
                    </a:p>
                    <a:p>
                      <a:pPr algn="l">
                        <a:buFont typeface="Arial" pitchFamily="34" charset="0"/>
                        <a:buChar char="•"/>
                      </a:pPr>
                      <a:r>
                        <a:rPr lang="es-ES_tradnl" sz="1200" b="0" baseline="0" dirty="0">
                          <a:latin typeface="Calibri" pitchFamily="34" charset="0"/>
                          <a:cs typeface="Calibri" pitchFamily="34" charset="0"/>
                        </a:rPr>
                        <a:t>Lo que prefiero es</a:t>
                      </a:r>
                    </a:p>
                    <a:p>
                      <a:pPr algn="l">
                        <a:buFont typeface="Arial" pitchFamily="34" charset="0"/>
                        <a:buChar char="•"/>
                      </a:pPr>
                      <a:r>
                        <a:rPr lang="es-ES_tradnl" sz="1200" b="0" baseline="0" dirty="0">
                          <a:latin typeface="Calibri" pitchFamily="34" charset="0"/>
                          <a:cs typeface="Calibri" pitchFamily="34" charset="0"/>
                        </a:rPr>
                        <a:t>Lo mejor es</a:t>
                      </a:r>
                    </a:p>
                    <a:p>
                      <a:pPr algn="l">
                        <a:buFont typeface="Arial" pitchFamily="34" charset="0"/>
                        <a:buChar char="•"/>
                      </a:pPr>
                      <a:r>
                        <a:rPr lang="es-ES_tradnl" sz="1200" b="0" baseline="0" dirty="0">
                          <a:latin typeface="Calibri" pitchFamily="34" charset="0"/>
                          <a:cs typeface="Calibri" pitchFamily="34" charset="0"/>
                        </a:rPr>
                        <a:t>Odio/detesto …</a:t>
                      </a:r>
                    </a:p>
                    <a:p>
                      <a:pPr algn="l">
                        <a:buFont typeface="Arial" pitchFamily="34" charset="0"/>
                        <a:buChar char="•"/>
                      </a:pPr>
                      <a:r>
                        <a:rPr lang="es-ES_tradnl" sz="1200" b="0" baseline="0" dirty="0">
                          <a:latin typeface="Calibri" pitchFamily="34" charset="0"/>
                          <a:cs typeface="Calibri" pitchFamily="34" charset="0"/>
                        </a:rPr>
                        <a:t>Me molesta/fastidia ..</a:t>
                      </a:r>
                    </a:p>
                    <a:p>
                      <a:pPr algn="l">
                        <a:buFont typeface="Arial" pitchFamily="34" charset="0"/>
                        <a:buChar char="•"/>
                      </a:pPr>
                      <a:r>
                        <a:rPr lang="es-ES_tradnl" sz="1200" b="0" baseline="0" dirty="0">
                          <a:latin typeface="Calibri" pitchFamily="34" charset="0"/>
                          <a:cs typeface="Calibri" pitchFamily="34" charset="0"/>
                        </a:rPr>
                        <a:t>Lo que menos me gusta es</a:t>
                      </a:r>
                    </a:p>
                    <a:p>
                      <a:pPr algn="l">
                        <a:buFont typeface="Arial" pitchFamily="34" charset="0"/>
                        <a:buChar char="•"/>
                      </a:pPr>
                      <a:r>
                        <a:rPr lang="es-ES_tradnl" sz="1200" b="0" baseline="0" dirty="0">
                          <a:latin typeface="Calibri" pitchFamily="34" charset="0"/>
                          <a:cs typeface="Calibri" pitchFamily="34" charset="0"/>
                        </a:rPr>
                        <a:t>Lo que odio/detesto es…</a:t>
                      </a:r>
                    </a:p>
                    <a:p>
                      <a:pPr algn="l">
                        <a:buFont typeface="Arial" pitchFamily="34" charset="0"/>
                        <a:buChar char="•"/>
                      </a:pPr>
                      <a:r>
                        <a:rPr lang="es-ES_tradnl" sz="1200" b="0" baseline="0" dirty="0">
                          <a:latin typeface="Calibri" pitchFamily="34" charset="0"/>
                          <a:cs typeface="Calibri" pitchFamily="34" charset="0"/>
                        </a:rPr>
                        <a:t>Lo peor es</a:t>
                      </a:r>
                      <a:endParaRPr lang="es-ES_tradnl" sz="12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a:latin typeface="Calibri" pitchFamily="34" charset="0"/>
                          <a:cs typeface="Calibri" pitchFamily="34" charset="0"/>
                        </a:rPr>
                        <a:t>I like to …</a:t>
                      </a:r>
                    </a:p>
                    <a:p>
                      <a:pPr>
                        <a:buFont typeface="Arial" pitchFamily="34" charset="0"/>
                        <a:buChar char="•"/>
                      </a:pPr>
                      <a:r>
                        <a:rPr lang="en-GB" sz="1200" noProof="0" dirty="0">
                          <a:latin typeface="Calibri" pitchFamily="34" charset="0"/>
                          <a:cs typeface="Calibri" pitchFamily="34" charset="0"/>
                        </a:rPr>
                        <a:t>I love to …</a:t>
                      </a:r>
                    </a:p>
                    <a:p>
                      <a:pPr>
                        <a:buFont typeface="Arial" pitchFamily="34" charset="0"/>
                        <a:buChar char="•"/>
                      </a:pPr>
                      <a:r>
                        <a:rPr lang="en-GB" sz="1200" noProof="0" dirty="0">
                          <a:latin typeface="Calibri" pitchFamily="34" charset="0"/>
                          <a:cs typeface="Calibri" pitchFamily="34" charset="0"/>
                        </a:rPr>
                        <a:t>I prefer to …</a:t>
                      </a:r>
                    </a:p>
                    <a:p>
                      <a:pPr>
                        <a:buFont typeface="Arial" pitchFamily="34" charset="0"/>
                        <a:buChar char="•"/>
                      </a:pPr>
                      <a:r>
                        <a:rPr lang="en-GB" sz="1200" noProof="0" dirty="0">
                          <a:latin typeface="Calibri" pitchFamily="34" charset="0"/>
                          <a:cs typeface="Calibri" pitchFamily="34" charset="0"/>
                        </a:rPr>
                        <a:t>I’m interested in …</a:t>
                      </a:r>
                    </a:p>
                    <a:p>
                      <a:pPr>
                        <a:buFont typeface="Arial" pitchFamily="34" charset="0"/>
                        <a:buChar char="•"/>
                      </a:pPr>
                      <a:r>
                        <a:rPr lang="en-GB" sz="1200" noProof="0" dirty="0">
                          <a:latin typeface="Calibri" pitchFamily="34" charset="0"/>
                          <a:cs typeface="Calibri" pitchFamily="34" charset="0"/>
                        </a:rPr>
                        <a:t>I would like to …</a:t>
                      </a:r>
                    </a:p>
                    <a:p>
                      <a:pPr>
                        <a:buFont typeface="Arial" pitchFamily="34" charset="0"/>
                        <a:buChar char="•"/>
                      </a:pPr>
                      <a:r>
                        <a:rPr lang="en-GB" sz="1200" noProof="0" dirty="0">
                          <a:latin typeface="Calibri" pitchFamily="34" charset="0"/>
                          <a:cs typeface="Calibri" pitchFamily="34" charset="0"/>
                        </a:rPr>
                        <a:t>What I like most is to …</a:t>
                      </a:r>
                    </a:p>
                    <a:p>
                      <a:pPr>
                        <a:buFont typeface="Arial" pitchFamily="34" charset="0"/>
                        <a:buChar char="•"/>
                      </a:pPr>
                      <a:r>
                        <a:rPr lang="en-GB" sz="1200" noProof="0" dirty="0">
                          <a:latin typeface="Calibri" pitchFamily="34" charset="0"/>
                          <a:cs typeface="Calibri" pitchFamily="34" charset="0"/>
                        </a:rPr>
                        <a:t>What</a:t>
                      </a:r>
                      <a:r>
                        <a:rPr lang="en-GB" sz="1200" baseline="0" noProof="0" dirty="0">
                          <a:latin typeface="Calibri" pitchFamily="34" charset="0"/>
                          <a:cs typeface="Calibri" pitchFamily="34" charset="0"/>
                        </a:rPr>
                        <a:t> I prefer is to ...</a:t>
                      </a:r>
                    </a:p>
                    <a:p>
                      <a:pPr>
                        <a:buFont typeface="Arial" pitchFamily="34" charset="0"/>
                        <a:buChar char="•"/>
                      </a:pPr>
                      <a:r>
                        <a:rPr lang="en-GB" sz="1200" baseline="0" noProof="0" dirty="0">
                          <a:latin typeface="Calibri" pitchFamily="34" charset="0"/>
                          <a:cs typeface="Calibri" pitchFamily="34" charset="0"/>
                        </a:rPr>
                        <a:t>The best thing is to ...</a:t>
                      </a:r>
                    </a:p>
                    <a:p>
                      <a:pPr>
                        <a:buFont typeface="Arial" pitchFamily="34" charset="0"/>
                        <a:buChar char="•"/>
                      </a:pPr>
                      <a:r>
                        <a:rPr lang="en-GB" sz="1200" baseline="0" noProof="0" dirty="0">
                          <a:latin typeface="Calibri" pitchFamily="34" charset="0"/>
                          <a:cs typeface="Calibri" pitchFamily="34" charset="0"/>
                        </a:rPr>
                        <a:t>I hate to ...</a:t>
                      </a:r>
                    </a:p>
                    <a:p>
                      <a:pPr>
                        <a:buFont typeface="Arial" pitchFamily="34" charset="0"/>
                        <a:buChar char="•"/>
                      </a:pPr>
                      <a:r>
                        <a:rPr lang="en-GB" sz="1200" baseline="0" noProof="0" dirty="0">
                          <a:latin typeface="Calibri" pitchFamily="34" charset="0"/>
                          <a:cs typeface="Calibri" pitchFamily="34" charset="0"/>
                        </a:rPr>
                        <a:t>It annoys me to  ...</a:t>
                      </a:r>
                    </a:p>
                    <a:p>
                      <a:pPr>
                        <a:buFont typeface="Arial" pitchFamily="34" charset="0"/>
                        <a:buChar char="•"/>
                      </a:pPr>
                      <a:r>
                        <a:rPr lang="en-GB" sz="1200" baseline="0" noProof="0" dirty="0">
                          <a:latin typeface="Calibri" pitchFamily="34" charset="0"/>
                          <a:cs typeface="Calibri" pitchFamily="34" charset="0"/>
                        </a:rPr>
                        <a:t>What I least like is to ...</a:t>
                      </a:r>
                    </a:p>
                    <a:p>
                      <a:pPr>
                        <a:buFont typeface="Arial" pitchFamily="34" charset="0"/>
                        <a:buChar char="•"/>
                      </a:pPr>
                      <a:r>
                        <a:rPr lang="en-GB" sz="1200" baseline="0" noProof="0" dirty="0">
                          <a:latin typeface="Calibri" pitchFamily="34" charset="0"/>
                          <a:cs typeface="Calibri" pitchFamily="34" charset="0"/>
                        </a:rPr>
                        <a:t>What I hate is to ...</a:t>
                      </a:r>
                    </a:p>
                    <a:p>
                      <a:pPr>
                        <a:buFont typeface="Arial" pitchFamily="34" charset="0"/>
                        <a:buChar char="•"/>
                      </a:pPr>
                      <a:r>
                        <a:rPr lang="en-GB" sz="1200" baseline="0" noProof="0" dirty="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TALKING</a:t>
                      </a:r>
                      <a:r>
                        <a:rPr lang="en-GB" sz="1200" b="1" baseline="0" noProof="0" dirty="0">
                          <a:latin typeface="Calibri" pitchFamily="34" charset="0"/>
                          <a:cs typeface="Calibri" pitchFamily="34" charset="0"/>
                        </a:rPr>
                        <a:t> ABOUT FUTURE PLANS</a:t>
                      </a:r>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3">
                  <a:txBody>
                    <a:bodyPr/>
                    <a:lstStyle/>
                    <a:p>
                      <a:pPr>
                        <a:buFont typeface="Arial" pitchFamily="34" charset="0"/>
                        <a:buChar char="•"/>
                      </a:pPr>
                      <a:r>
                        <a:rPr lang="es-ES_tradnl" sz="1200" noProof="0" dirty="0">
                          <a:latin typeface="Calibri" pitchFamily="34" charset="0"/>
                          <a:cs typeface="Calibri" pitchFamily="34" charset="0"/>
                        </a:rPr>
                        <a:t>Espero …</a:t>
                      </a:r>
                    </a:p>
                    <a:p>
                      <a:pPr>
                        <a:buFont typeface="Arial" pitchFamily="34" charset="0"/>
                        <a:buChar char="•"/>
                      </a:pPr>
                      <a:r>
                        <a:rPr lang="es-ES_tradnl" sz="1200" noProof="0" dirty="0">
                          <a:latin typeface="Calibri" pitchFamily="34" charset="0"/>
                          <a:cs typeface="Calibri" pitchFamily="34" charset="0"/>
                        </a:rPr>
                        <a:t>Quiero …</a:t>
                      </a:r>
                    </a:p>
                    <a:p>
                      <a:pPr>
                        <a:buFont typeface="Arial" pitchFamily="34" charset="0"/>
                        <a:buChar char="•"/>
                      </a:pPr>
                      <a:r>
                        <a:rPr lang="es-ES_tradnl" sz="1200" noProof="0" dirty="0">
                          <a:latin typeface="Calibri" pitchFamily="34" charset="0"/>
                          <a:cs typeface="Calibri" pitchFamily="34" charset="0"/>
                        </a:rPr>
                        <a:t>Tengo la intención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noProof="0" dirty="0">
                          <a:latin typeface="Calibri" pitchFamily="34" charset="0"/>
                          <a:cs typeface="Calibri" pitchFamily="34" charset="0"/>
                        </a:rPr>
                        <a:t>Tengo ganas de …</a:t>
                      </a:r>
                    </a:p>
                    <a:p>
                      <a:pPr>
                        <a:buFont typeface="Arial" pitchFamily="34" charset="0"/>
                        <a:buChar char="•"/>
                      </a:pPr>
                      <a:r>
                        <a:rPr lang="es-ES_tradnl" sz="1200" noProof="0" dirty="0">
                          <a:latin typeface="Calibri" pitchFamily="34" charset="0"/>
                          <a:cs typeface="Calibri" pitchFamily="34" charset="0"/>
                        </a:rPr>
                        <a:t>Pienso …</a:t>
                      </a:r>
                    </a:p>
                    <a:p>
                      <a:pPr>
                        <a:buFont typeface="Arial" pitchFamily="34" charset="0"/>
                        <a:buChar char="•"/>
                      </a:pPr>
                      <a:r>
                        <a:rPr lang="es-ES_tradnl" sz="1200" noProof="0" dirty="0">
                          <a:latin typeface="Calibri" pitchFamily="34" charset="0"/>
                          <a:cs typeface="Calibri" pitchFamily="34" charset="0"/>
                        </a:rPr>
                        <a:t>Voy a</a:t>
                      </a:r>
                      <a:r>
                        <a:rPr lang="es-ES_tradnl" sz="1200" baseline="0" noProof="0" dirty="0">
                          <a:latin typeface="Calibri" pitchFamily="34" charset="0"/>
                          <a:cs typeface="Calibri" pitchFamily="34" charset="0"/>
                        </a:rPr>
                        <a:t> …</a:t>
                      </a:r>
                      <a:endParaRPr lang="es-ES_tradnl" sz="1200" noProof="0" dirty="0">
                        <a:latin typeface="Calibri" pitchFamily="34" charset="0"/>
                        <a:cs typeface="Calibri" pitchFamily="34" charset="0"/>
                      </a:endParaRPr>
                    </a:p>
                    <a:p>
                      <a:pPr>
                        <a:buFont typeface="Arial" pitchFamily="34" charset="0"/>
                        <a:buChar char="•"/>
                      </a:pPr>
                      <a:r>
                        <a:rPr lang="es-ES_tradnl" sz="1200" noProof="0" dirty="0">
                          <a:latin typeface="Calibri" pitchFamily="34" charset="0"/>
                          <a:cs typeface="Calibri" pitchFamily="34" charset="0"/>
                        </a:rPr>
                        <a:t>Me gustaría …</a:t>
                      </a:r>
                    </a:p>
                    <a:p>
                      <a:pPr>
                        <a:buFont typeface="Arial" pitchFamily="34" charset="0"/>
                        <a:buChar char="•"/>
                      </a:pPr>
                      <a:r>
                        <a:rPr lang="es-ES_tradnl" sz="1200" noProof="0" dirty="0">
                          <a:latin typeface="Calibri" pitchFamily="34" charset="0"/>
                          <a:cs typeface="Calibri" pitchFamily="34" charset="0"/>
                        </a:rPr>
                        <a:t>Quisiera …</a:t>
                      </a:r>
                    </a:p>
                    <a:p>
                      <a:pPr>
                        <a:buFont typeface="Arial" pitchFamily="34" charset="0"/>
                        <a:buChar char="•"/>
                      </a:pPr>
                      <a:r>
                        <a:rPr lang="es-ES_tradnl" sz="1200" b="1" noProof="0">
                          <a:latin typeface="Calibri" pitchFamily="34" charset="0"/>
                          <a:cs typeface="Calibri" pitchFamily="34" charset="0"/>
                        </a:rPr>
                        <a:t>Cuando </a:t>
                      </a:r>
                      <a:r>
                        <a:rPr lang="es-ES_tradnl" sz="1200" b="1" noProof="0" dirty="0">
                          <a:latin typeface="Calibri" pitchFamily="34" charset="0"/>
                          <a:cs typeface="Calibri" pitchFamily="34" charset="0"/>
                        </a:rPr>
                        <a:t>termine mis estudios   </a:t>
                      </a:r>
                      <a:r>
                        <a:rPr lang="es-ES_tradnl" sz="1200" noProof="0" dirty="0">
                          <a:latin typeface="Calibri" pitchFamily="34" charset="0"/>
                          <a:cs typeface="Calibri" pitchFamily="34" charset="0"/>
                        </a:rPr>
                        <a:t>voy a …</a:t>
                      </a:r>
                    </a:p>
                    <a:p>
                      <a:pPr>
                        <a:buFont typeface="Arial" pitchFamily="34" charset="0"/>
                        <a:buChar char="•"/>
                      </a:pPr>
                      <a:r>
                        <a:rPr lang="es-ES_tradnl" sz="1200" b="1" noProof="0">
                          <a:latin typeface="Calibri" pitchFamily="34" charset="0"/>
                          <a:cs typeface="Calibri" pitchFamily="34" charset="0"/>
                        </a:rPr>
                        <a:t>Cuando </a:t>
                      </a:r>
                      <a:r>
                        <a:rPr lang="es-ES_tradnl" sz="1200" b="1" noProof="0" dirty="0">
                          <a:latin typeface="Calibri" pitchFamily="34" charset="0"/>
                          <a:cs typeface="Calibri" pitchFamily="34" charset="0"/>
                        </a:rPr>
                        <a:t>sea mayor </a:t>
                      </a:r>
                      <a:r>
                        <a:rPr lang="es-ES_tradnl" sz="1200" noProof="0" dirty="0">
                          <a:latin typeface="Calibri" pitchFamily="34" charset="0"/>
                          <a:cs typeface="Calibri" pitchFamily="34" charset="0"/>
                        </a:rPr>
                        <a:t>voy 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pPr>
                        <a:buFont typeface="Arial" pitchFamily="34" charset="0"/>
                        <a:buChar char="•"/>
                      </a:pPr>
                      <a:r>
                        <a:rPr lang="en-GB" sz="1200" noProof="0" dirty="0">
                          <a:latin typeface="Calibri" pitchFamily="34" charset="0"/>
                          <a:cs typeface="Calibri" pitchFamily="34" charset="0"/>
                        </a:rPr>
                        <a:t>I hope to ...</a:t>
                      </a:r>
                    </a:p>
                    <a:p>
                      <a:pPr>
                        <a:buFont typeface="Arial" pitchFamily="34" charset="0"/>
                        <a:buChar char="•"/>
                      </a:pPr>
                      <a:r>
                        <a:rPr lang="en-GB" sz="1200" noProof="0" dirty="0">
                          <a:latin typeface="Calibri" pitchFamily="34" charset="0"/>
                          <a:cs typeface="Calibri" pitchFamily="34" charset="0"/>
                        </a:rPr>
                        <a:t>I want to ...</a:t>
                      </a:r>
                    </a:p>
                    <a:p>
                      <a:pPr>
                        <a:buFont typeface="Arial" pitchFamily="34" charset="0"/>
                        <a:buChar char="•"/>
                      </a:pPr>
                      <a:r>
                        <a:rPr lang="en-GB" sz="1200" noProof="0" dirty="0">
                          <a:latin typeface="Calibri" pitchFamily="34" charset="0"/>
                          <a:cs typeface="Calibri" pitchFamily="34" charset="0"/>
                        </a:rPr>
                        <a:t>I intend to ...</a:t>
                      </a:r>
                    </a:p>
                    <a:p>
                      <a:pPr>
                        <a:buFont typeface="Arial" pitchFamily="34" charset="0"/>
                        <a:buChar char="•"/>
                      </a:pPr>
                      <a:r>
                        <a:rPr lang="en-GB" sz="1200" noProof="0" dirty="0">
                          <a:latin typeface="Calibri" pitchFamily="34" charset="0"/>
                          <a:cs typeface="Calibri" pitchFamily="34" charset="0"/>
                        </a:rPr>
                        <a:t>I feel like …</a:t>
                      </a:r>
                      <a:r>
                        <a:rPr lang="en-GB" sz="1200" noProof="0" dirty="0" err="1">
                          <a:latin typeface="Calibri" pitchFamily="34" charset="0"/>
                          <a:cs typeface="Calibri" pitchFamily="34" charset="0"/>
                        </a:rPr>
                        <a:t>ing</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I’m thinking of …</a:t>
                      </a:r>
                      <a:r>
                        <a:rPr lang="en-GB" sz="1200" noProof="0" dirty="0" err="1">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a:latin typeface="Calibri" pitchFamily="34" charset="0"/>
                          <a:cs typeface="Calibri" pitchFamily="34" charset="0"/>
                        </a:rPr>
                        <a:t>I am going to ...</a:t>
                      </a:r>
                    </a:p>
                    <a:p>
                      <a:pPr>
                        <a:buFont typeface="Arial" pitchFamily="34" charset="0"/>
                        <a:buChar char="•"/>
                      </a:pPr>
                      <a:r>
                        <a:rPr lang="en-GB" sz="1200" noProof="0" dirty="0">
                          <a:latin typeface="Calibri" pitchFamily="34" charset="0"/>
                          <a:cs typeface="Calibri" pitchFamily="34" charset="0"/>
                        </a:rPr>
                        <a:t>I would like to ...</a:t>
                      </a:r>
                    </a:p>
                    <a:p>
                      <a:pPr>
                        <a:buFont typeface="Arial" pitchFamily="34" charset="0"/>
                        <a:buChar char="•"/>
                      </a:pPr>
                      <a:r>
                        <a:rPr lang="en-GB" sz="1200" noProof="0" dirty="0">
                          <a:latin typeface="Calibri" pitchFamily="34" charset="0"/>
                          <a:cs typeface="Calibri" pitchFamily="34" charset="0"/>
                        </a:rPr>
                        <a:t>I would like to ...</a:t>
                      </a:r>
                    </a:p>
                    <a:p>
                      <a:pPr>
                        <a:buFont typeface="Arial" pitchFamily="34" charset="0"/>
                        <a:buChar char="•"/>
                      </a:pPr>
                      <a:r>
                        <a:rPr lang="en-GB" sz="1200" b="1" noProof="0" dirty="0">
                          <a:latin typeface="Calibri" pitchFamily="34" charset="0"/>
                          <a:cs typeface="Calibri" pitchFamily="34" charset="0"/>
                        </a:rPr>
                        <a:t>When I finish studying </a:t>
                      </a:r>
                      <a:r>
                        <a:rPr lang="en-GB" sz="1200" noProof="0" dirty="0">
                          <a:latin typeface="Calibri" pitchFamily="34" charset="0"/>
                          <a:cs typeface="Calibri" pitchFamily="34" charset="0"/>
                        </a:rPr>
                        <a:t>I am going to ...</a:t>
                      </a:r>
                    </a:p>
                    <a:p>
                      <a:pPr>
                        <a:buFont typeface="Arial" pitchFamily="34" charset="0"/>
                        <a:buChar char="•"/>
                      </a:pPr>
                      <a:r>
                        <a:rPr lang="en-GB" sz="1200" b="1" noProof="0" dirty="0">
                          <a:latin typeface="Calibri" pitchFamily="34" charset="0"/>
                          <a:cs typeface="Calibri" pitchFamily="34" charset="0"/>
                        </a:rPr>
                        <a:t>When I’m older </a:t>
                      </a:r>
                      <a:r>
                        <a:rPr lang="en-GB" sz="1200" noProof="0" dirty="0">
                          <a:latin typeface="Calibri" pitchFamily="34" charset="0"/>
                          <a:cs typeface="Calibri" pitchFamily="34" charset="0"/>
                        </a:rPr>
                        <a:t>I’m going to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6">
                  <a:txBody>
                    <a:bodyPr/>
                    <a:lstStyle/>
                    <a:p>
                      <a:pPr algn="ctr"/>
                      <a:r>
                        <a:rPr lang="es-ES_tradnl" sz="1200" b="1" noProof="0" dirty="0">
                          <a:latin typeface="Calibri" pitchFamily="34" charset="0"/>
                          <a:cs typeface="Calibri" pitchFamily="34" charset="0"/>
                        </a:rPr>
                        <a:t>OTHER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es-ES_tradnl" sz="1200" noProof="0" dirty="0">
                          <a:latin typeface="Calibri" pitchFamily="34" charset="0"/>
                          <a:cs typeface="Calibri" pitchFamily="34" charset="0"/>
                        </a:rPr>
                        <a:t>Puedo/</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Se</a:t>
                      </a:r>
                      <a:r>
                        <a:rPr lang="es-ES_tradnl" sz="1200" baseline="0" noProof="0" dirty="0">
                          <a:latin typeface="Calibri" pitchFamily="34" charset="0"/>
                          <a:cs typeface="Calibri" pitchFamily="34" charset="0"/>
                        </a:rPr>
                        <a:t> puede …</a:t>
                      </a:r>
                    </a:p>
                    <a:p>
                      <a:pPr>
                        <a:buFont typeface="Arial" pitchFamily="34" charset="0"/>
                        <a:buChar char="•"/>
                      </a:pPr>
                      <a:r>
                        <a:rPr lang="es-ES_tradnl" sz="1200" baseline="0" noProof="0" dirty="0">
                          <a:latin typeface="Calibri" pitchFamily="34" charset="0"/>
                          <a:cs typeface="Calibri" pitchFamily="34" charset="0"/>
                        </a:rPr>
                        <a:t>Suelo / solemos…</a:t>
                      </a:r>
                    </a:p>
                    <a:p>
                      <a:pPr>
                        <a:buFont typeface="Arial" pitchFamily="34" charset="0"/>
                        <a:buChar char="•"/>
                      </a:pPr>
                      <a:r>
                        <a:rPr lang="es-ES_tradnl" sz="1200" baseline="0" noProof="0" dirty="0">
                          <a:latin typeface="Calibri" pitchFamily="34" charset="0"/>
                          <a:cs typeface="Calibri" pitchFamily="34" charset="0"/>
                        </a:rPr>
                        <a:t>Debo/ debemos/ se debe … </a:t>
                      </a:r>
                    </a:p>
                    <a:p>
                      <a:pPr>
                        <a:buFont typeface="Arial" pitchFamily="34" charset="0"/>
                        <a:buChar char="•"/>
                      </a:pPr>
                      <a:r>
                        <a:rPr lang="es-ES_tradnl" sz="1200" baseline="0" noProof="0" dirty="0">
                          <a:latin typeface="Calibri" pitchFamily="34" charset="0"/>
                          <a:cs typeface="Calibri" pitchFamily="34" charset="0"/>
                        </a:rPr>
                        <a:t>Deberíamos …</a:t>
                      </a:r>
                    </a:p>
                    <a:p>
                      <a:pPr>
                        <a:buFont typeface="Arial" pitchFamily="34" charset="0"/>
                        <a:buChar char="•"/>
                      </a:pPr>
                      <a:r>
                        <a:rPr lang="es-ES_tradnl" sz="1200" baseline="0" noProof="0" dirty="0">
                          <a:latin typeface="Calibri" pitchFamily="34" charset="0"/>
                          <a:cs typeface="Calibri" pitchFamily="34" charset="0"/>
                        </a:rPr>
                        <a:t>Tengo que/ tenemos que …</a:t>
                      </a:r>
                    </a:p>
                    <a:p>
                      <a:pPr>
                        <a:buFont typeface="Arial" pitchFamily="34" charset="0"/>
                        <a:buChar char="•"/>
                      </a:pPr>
                      <a:r>
                        <a:rPr lang="es-ES_tradnl" sz="1200" baseline="0" noProof="0" dirty="0">
                          <a:latin typeface="Calibri" pitchFamily="34" charset="0"/>
                          <a:cs typeface="Calibri" pitchFamily="34" charset="0"/>
                        </a:rPr>
                        <a:t>Hay que/ Hace falta …</a:t>
                      </a:r>
                    </a:p>
                    <a:p>
                      <a:pPr>
                        <a:buFont typeface="Arial" pitchFamily="34" charset="0"/>
                        <a:buChar char="•"/>
                      </a:pPr>
                      <a:r>
                        <a:rPr lang="es-ES_tradnl" sz="1200" baseline="0" noProof="0" dirty="0">
                          <a:latin typeface="Calibri" pitchFamily="34" charset="0"/>
                          <a:cs typeface="Calibri" pitchFamily="34" charset="0"/>
                        </a:rPr>
                        <a:t>Está prohibido …</a:t>
                      </a:r>
                    </a:p>
                    <a:p>
                      <a:pPr>
                        <a:buFont typeface="Arial" pitchFamily="34" charset="0"/>
                        <a:buChar char="•"/>
                      </a:pPr>
                      <a:r>
                        <a:rPr lang="es-ES_tradnl" sz="1200" baseline="0" noProof="0" dirty="0">
                          <a:latin typeface="Calibri" pitchFamily="34" charset="0"/>
                          <a:cs typeface="Calibri" pitchFamily="34" charset="0"/>
                        </a:rPr>
                        <a:t>Iba a … pero decidí …</a:t>
                      </a:r>
                    </a:p>
                    <a:p>
                      <a:pPr>
                        <a:buFont typeface="Arial" pitchFamily="34" charset="0"/>
                        <a:buChar char="•"/>
                      </a:pPr>
                      <a:r>
                        <a:rPr lang="es-ES_tradnl" sz="1200" baseline="0" noProof="0" dirty="0">
                          <a:latin typeface="Calibri" pitchFamily="34" charset="0"/>
                          <a:cs typeface="Calibri" pitchFamily="34" charset="0"/>
                        </a:rPr>
                        <a:t>Acabo de …/Acababa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a:buFont typeface="Arial" pitchFamily="34" charset="0"/>
                        <a:buChar char="•"/>
                      </a:pPr>
                      <a:r>
                        <a:rPr lang="en-GB" sz="1200" noProof="0" dirty="0">
                          <a:latin typeface="Calibri" pitchFamily="34" charset="0"/>
                          <a:cs typeface="Calibri" pitchFamily="34" charset="0"/>
                        </a:rPr>
                        <a:t>I can/ You can …</a:t>
                      </a:r>
                    </a:p>
                    <a:p>
                      <a:pPr>
                        <a:buFont typeface="Arial" pitchFamily="34" charset="0"/>
                        <a:buChar char="•"/>
                      </a:pPr>
                      <a:r>
                        <a:rPr lang="en-GB" sz="1200" noProof="0" dirty="0">
                          <a:latin typeface="Calibri" pitchFamily="34" charset="0"/>
                          <a:cs typeface="Calibri" pitchFamily="34" charset="0"/>
                        </a:rPr>
                        <a:t>I usually/ we usually …</a:t>
                      </a:r>
                    </a:p>
                    <a:p>
                      <a:pPr>
                        <a:buFont typeface="Arial" pitchFamily="34" charset="0"/>
                        <a:buChar char="•"/>
                      </a:pPr>
                      <a:r>
                        <a:rPr lang="en-GB" sz="1200" noProof="0" dirty="0">
                          <a:latin typeface="Calibri" pitchFamily="34" charset="0"/>
                          <a:cs typeface="Calibri" pitchFamily="34" charset="0"/>
                        </a:rPr>
                        <a:t>I must/ we must/ you must …</a:t>
                      </a:r>
                    </a:p>
                    <a:p>
                      <a:pPr>
                        <a:buFont typeface="Arial" pitchFamily="34" charset="0"/>
                        <a:buChar char="•"/>
                      </a:pPr>
                      <a:r>
                        <a:rPr lang="en-GB" sz="1200" noProof="0" dirty="0">
                          <a:latin typeface="Calibri" pitchFamily="34" charset="0"/>
                          <a:cs typeface="Calibri" pitchFamily="34" charset="0"/>
                        </a:rPr>
                        <a:t>We should …</a:t>
                      </a:r>
                    </a:p>
                    <a:p>
                      <a:pPr>
                        <a:buFont typeface="Arial" pitchFamily="34" charset="0"/>
                        <a:buChar char="•"/>
                      </a:pPr>
                      <a:r>
                        <a:rPr lang="en-GB" sz="1200" noProof="0" dirty="0">
                          <a:latin typeface="Calibri" pitchFamily="34" charset="0"/>
                          <a:cs typeface="Calibri" pitchFamily="34" charset="0"/>
                        </a:rPr>
                        <a:t>I have to/ we have to …</a:t>
                      </a:r>
                    </a:p>
                    <a:p>
                      <a:pPr>
                        <a:buFont typeface="Arial" pitchFamily="34" charset="0"/>
                        <a:buChar char="•"/>
                      </a:pPr>
                      <a:r>
                        <a:rPr lang="en-GB" sz="1200" noProof="0" dirty="0">
                          <a:latin typeface="Calibri" pitchFamily="34" charset="0"/>
                          <a:cs typeface="Calibri" pitchFamily="34" charset="0"/>
                        </a:rPr>
                        <a:t>You</a:t>
                      </a:r>
                      <a:r>
                        <a:rPr lang="en-GB" sz="1200" baseline="0" noProof="0" dirty="0">
                          <a:latin typeface="Calibri" pitchFamily="34" charset="0"/>
                          <a:cs typeface="Calibri" pitchFamily="34" charset="0"/>
                        </a:rPr>
                        <a:t> have to ...</a:t>
                      </a:r>
                    </a:p>
                    <a:p>
                      <a:pPr>
                        <a:buFont typeface="Arial" pitchFamily="34" charset="0"/>
                        <a:buChar char="•"/>
                      </a:pPr>
                      <a:r>
                        <a:rPr lang="en-GB" sz="1200" baseline="0" noProof="0" dirty="0">
                          <a:latin typeface="Calibri" pitchFamily="34" charset="0"/>
                          <a:cs typeface="Calibri" pitchFamily="34" charset="0"/>
                        </a:rPr>
                        <a:t>It is forbidden to ...</a:t>
                      </a:r>
                    </a:p>
                    <a:p>
                      <a:pPr>
                        <a:buFont typeface="Arial" pitchFamily="34" charset="0"/>
                        <a:buChar char="•"/>
                      </a:pPr>
                      <a:r>
                        <a:rPr lang="en-GB" sz="1200" baseline="0" noProof="0" dirty="0">
                          <a:latin typeface="Calibri" pitchFamily="34" charset="0"/>
                          <a:cs typeface="Calibri" pitchFamily="34" charset="0"/>
                        </a:rPr>
                        <a:t>I was going to .. but I decided to ...</a:t>
                      </a:r>
                    </a:p>
                    <a:p>
                      <a:pPr>
                        <a:buFont typeface="Arial" pitchFamily="34" charset="0"/>
                        <a:buChar char="•"/>
                      </a:pPr>
                      <a:r>
                        <a:rPr lang="en-GB" sz="1200" baseline="0" noProof="0" dirty="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5">
                  <a:txBody>
                    <a:bodyPr/>
                    <a:lstStyle/>
                    <a:p>
                      <a:pPr algn="ctr">
                        <a:buFont typeface="Arial" pitchFamily="34" charset="0"/>
                        <a:buNone/>
                      </a:pPr>
                      <a:r>
                        <a:rPr lang="es-ES_tradnl" sz="1200" b="1" noProof="0" dirty="0">
                          <a:latin typeface="Calibri" pitchFamily="34" charset="0"/>
                          <a:cs typeface="Calibri" pitchFamily="34" charset="0"/>
                        </a:rPr>
                        <a:t>AFTER A PREPOSITION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a:latin typeface="Calibri" pitchFamily="34" charset="0"/>
                          <a:cs typeface="Calibri" pitchFamily="34" charset="0"/>
                        </a:rPr>
                        <a:t>ES + ADJECTIVE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a:latin typeface="Calibri" pitchFamily="34" charset="0"/>
                          <a:cs typeface="Calibri" pitchFamily="34" charset="0"/>
                        </a:rPr>
                        <a:t>Al …</a:t>
                      </a:r>
                    </a:p>
                    <a:p>
                      <a:pPr>
                        <a:buFont typeface="Arial" pitchFamily="34" charset="0"/>
                        <a:buChar char="•"/>
                      </a:pPr>
                      <a:r>
                        <a:rPr lang="es-ES_tradnl" sz="1200" noProof="0" dirty="0">
                          <a:latin typeface="Calibri" pitchFamily="34" charset="0"/>
                          <a:cs typeface="Calibri" pitchFamily="34" charset="0"/>
                        </a:rPr>
                        <a:t>Estoy harto/harta de …</a:t>
                      </a:r>
                    </a:p>
                    <a:p>
                      <a:pPr>
                        <a:buFont typeface="Arial" pitchFamily="34" charset="0"/>
                        <a:buChar char="•"/>
                      </a:pPr>
                      <a:r>
                        <a:rPr lang="es-ES_tradnl" sz="1200" noProof="0" dirty="0">
                          <a:latin typeface="Calibri" pitchFamily="34" charset="0"/>
                          <a:cs typeface="Calibri" pitchFamily="34" charset="0"/>
                        </a:rPr>
                        <a:t>Después de/ antes de …</a:t>
                      </a:r>
                    </a:p>
                    <a:p>
                      <a:pPr>
                        <a:buFont typeface="Arial" pitchFamily="34" charset="0"/>
                        <a:buChar char="•"/>
                      </a:pPr>
                      <a:r>
                        <a:rPr lang="es-ES_tradnl" sz="1200" noProof="0" dirty="0">
                          <a:latin typeface="Calibri" pitchFamily="34" charset="0"/>
                          <a:cs typeface="Calibri" pitchFamily="34" charset="0"/>
                        </a:rPr>
                        <a:t>Para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buFont typeface="Arial" pitchFamily="34" charset="0"/>
                        <a:buChar char="•"/>
                      </a:pPr>
                      <a:r>
                        <a:rPr lang="en-GB" sz="1200" noProof="0" dirty="0">
                          <a:latin typeface="Calibri" pitchFamily="34" charset="0"/>
                          <a:cs typeface="Calibri" pitchFamily="34" charset="0"/>
                        </a:rPr>
                        <a:t>By (doing) …</a:t>
                      </a:r>
                    </a:p>
                    <a:p>
                      <a:pPr>
                        <a:buFont typeface="Arial" pitchFamily="34" charset="0"/>
                        <a:buChar char="•"/>
                      </a:pPr>
                      <a:r>
                        <a:rPr lang="en-GB" sz="1200" noProof="0" dirty="0">
                          <a:latin typeface="Calibri" pitchFamily="34" charset="0"/>
                          <a:cs typeface="Calibri" pitchFamily="34" charset="0"/>
                        </a:rPr>
                        <a:t>I am fed</a:t>
                      </a:r>
                      <a:r>
                        <a:rPr lang="en-GB" sz="1200" baseline="0" noProof="0" dirty="0">
                          <a:latin typeface="Calibri" pitchFamily="34" charset="0"/>
                          <a:cs typeface="Calibri" pitchFamily="34" charset="0"/>
                        </a:rPr>
                        <a:t> up</a:t>
                      </a:r>
                      <a:r>
                        <a:rPr lang="en-GB" sz="1200" noProof="0" dirty="0">
                          <a:latin typeface="Calibri" pitchFamily="34" charset="0"/>
                          <a:cs typeface="Calibri" pitchFamily="34" charset="0"/>
                        </a:rPr>
                        <a:t> with</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a:t>
                      </a:r>
                    </a:p>
                    <a:p>
                      <a:pPr>
                        <a:buFont typeface="Arial" pitchFamily="34" charset="0"/>
                        <a:buChar char="•"/>
                      </a:pPr>
                      <a:r>
                        <a:rPr lang="en-GB" sz="1200" noProof="0" dirty="0">
                          <a:latin typeface="Calibri" pitchFamily="34" charset="0"/>
                          <a:cs typeface="Calibri" pitchFamily="34" charset="0"/>
                        </a:rPr>
                        <a:t>After/ before …</a:t>
                      </a:r>
                    </a:p>
                    <a:p>
                      <a:pPr>
                        <a:buFont typeface="Arial" pitchFamily="34" charset="0"/>
                        <a:buChar char="•"/>
                      </a:pPr>
                      <a:r>
                        <a:rPr lang="en-GB" sz="1200" noProof="0" dirty="0">
                          <a:latin typeface="Calibri" pitchFamily="34" charset="0"/>
                          <a:cs typeface="Calibri" pitchFamily="34" charset="0"/>
                        </a:rPr>
                        <a:t>In order to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importante</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esencial</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necesario</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poco</a:t>
                      </a:r>
                      <a:r>
                        <a:rPr lang="en-GB" sz="1200" noProof="0" dirty="0">
                          <a:latin typeface="Calibri" pitchFamily="34" charset="0"/>
                          <a:cs typeface="Calibri" pitchFamily="34" charset="0"/>
                        </a:rPr>
                        <a:t> </a:t>
                      </a:r>
                      <a:r>
                        <a:rPr lang="en-GB" sz="1200" noProof="0" dirty="0" err="1">
                          <a:latin typeface="Calibri" pitchFamily="34" charset="0"/>
                          <a:cs typeface="Calibri" pitchFamily="34" charset="0"/>
                        </a:rPr>
                        <a:t>práctico</a:t>
                      </a:r>
                      <a:r>
                        <a:rPr lang="en-GB" sz="1200" noProof="0"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a:latin typeface="Calibri" pitchFamily="34" charset="0"/>
                          <a:cs typeface="Calibri" pitchFamily="34" charset="0"/>
                        </a:rPr>
                        <a:t>It’s important to …</a:t>
                      </a:r>
                    </a:p>
                    <a:p>
                      <a:r>
                        <a:rPr lang="en-GB" sz="1200" noProof="0" dirty="0">
                          <a:latin typeface="Calibri" pitchFamily="34" charset="0"/>
                          <a:cs typeface="Calibri" pitchFamily="34" charset="0"/>
                        </a:rPr>
                        <a:t>It’s essential to …</a:t>
                      </a:r>
                    </a:p>
                    <a:p>
                      <a:r>
                        <a:rPr lang="en-GB" sz="1200" noProof="0" dirty="0">
                          <a:latin typeface="Calibri" pitchFamily="34" charset="0"/>
                          <a:cs typeface="Calibri" pitchFamily="34" charset="0"/>
                        </a:rPr>
                        <a:t>It’s necessary to …</a:t>
                      </a:r>
                    </a:p>
                    <a:p>
                      <a:r>
                        <a:rPr lang="en-GB" sz="1200" noProof="0" dirty="0">
                          <a:latin typeface="Calibri" pitchFamily="34" charset="0"/>
                          <a:cs typeface="Calibri" pitchFamily="34" charset="0"/>
                        </a:rPr>
                        <a:t>It’s impractical to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27</a:t>
            </a:fld>
            <a:endParaRPr lang="en-GB"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28</a:t>
            </a:fld>
            <a:endParaRPr lang="en-GB"/>
          </a:p>
        </p:txBody>
      </p:sp>
      <p:graphicFrame>
        <p:nvGraphicFramePr>
          <p:cNvPr id="5" name="Table 4"/>
          <p:cNvGraphicFramePr>
            <a:graphicFrameLocks noGrp="1"/>
          </p:cNvGraphicFramePr>
          <p:nvPr/>
        </p:nvGraphicFramePr>
        <p:xfrm>
          <a:off x="260648" y="0"/>
          <a:ext cx="6408712" cy="907288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02627">
                  <a:extLst>
                    <a:ext uri="{9D8B030D-6E8A-4147-A177-3AD203B41FA5}">
                      <a16:colId xmlns:a16="http://schemas.microsoft.com/office/drawing/2014/main" val="20003"/>
                    </a:ext>
                  </a:extLst>
                </a:gridCol>
                <a:gridCol w="1341358">
                  <a:extLst>
                    <a:ext uri="{9D8B030D-6E8A-4147-A177-3AD203B41FA5}">
                      <a16:colId xmlns:a16="http://schemas.microsoft.com/office/drawing/2014/main" val="20004"/>
                    </a:ext>
                  </a:extLst>
                </a:gridCol>
                <a:gridCol w="1192319">
                  <a:extLst>
                    <a:ext uri="{9D8B030D-6E8A-4147-A177-3AD203B41FA5}">
                      <a16:colId xmlns:a16="http://schemas.microsoft.com/office/drawing/2014/main" val="20005"/>
                    </a:ext>
                  </a:extLst>
                </a:gridCol>
              </a:tblGrid>
              <a:tr h="370840">
                <a:tc gridSpan="6">
                  <a:txBody>
                    <a:bodyPr/>
                    <a:lstStyle/>
                    <a:p>
                      <a:pPr algn="ctr"/>
                      <a:r>
                        <a:rPr lang="es-ES_tradnl" sz="1600" b="1" dirty="0"/>
                        <a:t>THE SUBJUNCTIVE MOOD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6">
                  <a:txBody>
                    <a:bodyPr/>
                    <a:lstStyle/>
                    <a:p>
                      <a:r>
                        <a:rPr lang="en-GB" sz="1400" noProof="0" dirty="0"/>
                        <a:t>When</a:t>
                      </a:r>
                      <a:r>
                        <a:rPr lang="en-GB" sz="1400" baseline="0" noProof="0" dirty="0"/>
                        <a:t> using the </a:t>
                      </a:r>
                      <a:r>
                        <a:rPr lang="en-GB" sz="1400" baseline="0" noProof="0"/>
                        <a:t>word </a:t>
                      </a:r>
                      <a:r>
                        <a:rPr lang="en-GB" sz="1400" b="1" i="1" baseline="0" noProof="0"/>
                        <a:t>cuando</a:t>
                      </a:r>
                      <a:r>
                        <a:rPr lang="en-GB" sz="1400" baseline="0" noProof="0"/>
                        <a:t> </a:t>
                      </a:r>
                      <a:r>
                        <a:rPr lang="en-GB" sz="1400" baseline="0" noProof="0" dirty="0"/>
                        <a:t>to talk about future plans you have to use a form of the verb called the </a:t>
                      </a:r>
                      <a:r>
                        <a:rPr lang="en-GB" sz="1400" b="1" baseline="0" noProof="0" dirty="0"/>
                        <a:t>subjunctive. </a:t>
                      </a:r>
                    </a:p>
                    <a:p>
                      <a:pPr>
                        <a:spcBef>
                          <a:spcPts val="600"/>
                        </a:spcBef>
                        <a:buFont typeface="Arial" pitchFamily="34" charset="0"/>
                        <a:buChar char="•"/>
                      </a:pPr>
                      <a:r>
                        <a:rPr lang="en-GB" sz="1400" b="1" baseline="0" noProof="0"/>
                        <a:t>Cuando </a:t>
                      </a:r>
                      <a:r>
                        <a:rPr lang="en-GB" sz="1400" b="1" baseline="0" noProof="0" dirty="0" err="1"/>
                        <a:t>gane</a:t>
                      </a:r>
                      <a:r>
                        <a:rPr lang="en-GB" sz="1400" b="1" baseline="0" noProof="0" dirty="0"/>
                        <a:t> </a:t>
                      </a:r>
                      <a:r>
                        <a:rPr lang="en-GB" sz="1400" b="0" baseline="0" noProof="0" dirty="0" err="1"/>
                        <a:t>dinero</a:t>
                      </a:r>
                      <a:r>
                        <a:rPr lang="en-GB" sz="1400" b="0" baseline="0" noProof="0" dirty="0"/>
                        <a:t> </a:t>
                      </a:r>
                      <a:r>
                        <a:rPr lang="en-GB" sz="1400" b="0" baseline="0" noProof="0" dirty="0" err="1"/>
                        <a:t>voy</a:t>
                      </a:r>
                      <a:r>
                        <a:rPr lang="en-GB" sz="1400" b="0" baseline="0" noProof="0" dirty="0"/>
                        <a:t> a </a:t>
                      </a:r>
                      <a:r>
                        <a:rPr lang="en-GB" sz="1400" b="0" baseline="0" noProof="0" dirty="0" err="1"/>
                        <a:t>visitar</a:t>
                      </a:r>
                      <a:r>
                        <a:rPr lang="en-GB" sz="1400" b="0" baseline="0" noProof="0" dirty="0"/>
                        <a:t> Australia.                                                                   When I earn money I’m going to visit Australia.</a:t>
                      </a:r>
                    </a:p>
                    <a:p>
                      <a:pPr>
                        <a:spcBef>
                          <a:spcPts val="0"/>
                        </a:spcBef>
                        <a:buFont typeface="Arial" pitchFamily="34" charset="0"/>
                        <a:buChar char="•"/>
                      </a:pPr>
                      <a:r>
                        <a:rPr lang="en-GB" sz="1400" b="1" baseline="0" noProof="0"/>
                        <a:t>Cuando </a:t>
                      </a:r>
                      <a:r>
                        <a:rPr lang="en-GB" sz="1400" b="1" baseline="0" noProof="0" dirty="0"/>
                        <a:t>sea </a:t>
                      </a:r>
                      <a:r>
                        <a:rPr lang="en-GB" sz="1400" b="0" baseline="0" noProof="0" dirty="0"/>
                        <a:t>mayor, me </a:t>
                      </a:r>
                      <a:r>
                        <a:rPr lang="en-GB" sz="1400" b="0" baseline="0" noProof="0" dirty="0" err="1"/>
                        <a:t>gustaría</a:t>
                      </a:r>
                      <a:r>
                        <a:rPr lang="en-GB" sz="1400" b="0" baseline="0" noProof="0" dirty="0"/>
                        <a:t> </a:t>
                      </a:r>
                      <a:r>
                        <a:rPr lang="en-GB" sz="1400" b="0" baseline="0" noProof="0" dirty="0" err="1"/>
                        <a:t>vivir</a:t>
                      </a:r>
                      <a:r>
                        <a:rPr lang="en-GB" sz="1400" b="0" baseline="0" noProof="0" dirty="0"/>
                        <a:t> en el </a:t>
                      </a:r>
                      <a:r>
                        <a:rPr lang="en-GB" sz="1400" b="0" baseline="0" noProof="0" dirty="0" err="1"/>
                        <a:t>extranjero</a:t>
                      </a:r>
                      <a:r>
                        <a:rPr lang="en-GB" sz="1400" b="0" baseline="0" noProof="0" dirty="0"/>
                        <a:t>. </a:t>
                      </a:r>
                    </a:p>
                    <a:p>
                      <a:pPr>
                        <a:spcBef>
                          <a:spcPts val="0"/>
                        </a:spcBef>
                        <a:buFont typeface="Arial" pitchFamily="34" charset="0"/>
                        <a:buNone/>
                      </a:pPr>
                      <a:r>
                        <a:rPr lang="en-GB" sz="1400" b="0" baseline="0" noProof="0" dirty="0"/>
                        <a:t>When I’m older I would like to live abroad.</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a:t>Cuando </a:t>
                      </a:r>
                      <a:r>
                        <a:rPr lang="en-GB" sz="1400" b="1" baseline="0" noProof="0" dirty="0" err="1"/>
                        <a:t>vaya</a:t>
                      </a:r>
                      <a:r>
                        <a:rPr lang="en-GB" sz="1400" b="1" baseline="0" noProof="0" dirty="0"/>
                        <a:t> </a:t>
                      </a:r>
                      <a:r>
                        <a:rPr lang="en-GB" sz="1400" b="0" baseline="0" noProof="0" dirty="0"/>
                        <a:t>a la </a:t>
                      </a:r>
                      <a:r>
                        <a:rPr lang="en-GB" sz="1400" b="0" baseline="0" noProof="0" dirty="0" err="1"/>
                        <a:t>universidad</a:t>
                      </a:r>
                      <a:r>
                        <a:rPr lang="en-GB" sz="1400" b="0" baseline="0" noProof="0" dirty="0"/>
                        <a:t> </a:t>
                      </a:r>
                      <a:r>
                        <a:rPr lang="en-GB" sz="1400" b="0" baseline="0" noProof="0" dirty="0" err="1"/>
                        <a:t>quiero</a:t>
                      </a:r>
                      <a:r>
                        <a:rPr lang="en-GB" sz="1400" b="0" baseline="0" noProof="0" dirty="0"/>
                        <a:t> </a:t>
                      </a:r>
                      <a:r>
                        <a:rPr lang="en-GB" sz="1400" b="0" baseline="0" noProof="0" dirty="0" err="1"/>
                        <a:t>estudiar</a:t>
                      </a:r>
                      <a:r>
                        <a:rPr lang="en-GB" sz="1400" b="0" baseline="0" noProof="0" dirty="0"/>
                        <a:t> el </a:t>
                      </a:r>
                      <a:r>
                        <a:rPr lang="en-GB" sz="1400" b="0" baseline="0" noProof="0" dirty="0" err="1"/>
                        <a:t>español</a:t>
                      </a:r>
                      <a:r>
                        <a:rPr lang="en-GB" sz="1400" b="0" baseline="0" noProof="0" dirty="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0" baseline="0" noProof="0" dirty="0"/>
                        <a:t>When I go to university I want to study Spanish.</a:t>
                      </a:r>
                    </a:p>
                    <a:p>
                      <a:endParaRPr lang="en-GB" sz="1400" b="0" baseline="0" noProof="0" dirty="0"/>
                    </a:p>
                    <a:p>
                      <a:r>
                        <a:rPr lang="en-GB" sz="1600" b="0" baseline="0" noProof="0" dirty="0"/>
                        <a:t>To form the present subjunctive, start with the “I” form of the present tense, remove the “o</a:t>
                      </a:r>
                      <a:r>
                        <a:rPr lang="en-GB" sz="1600" b="0" baseline="0" noProof="0"/>
                        <a:t>” and </a:t>
                      </a:r>
                      <a:r>
                        <a:rPr lang="en-GB" sz="1600" b="0" baseline="0" noProof="0" dirty="0"/>
                        <a:t>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a:t>AR </a:t>
                      </a:r>
                      <a:r>
                        <a:rPr lang="es-ES_tradnl" sz="1600" b="1" dirty="0" err="1"/>
                        <a:t>verbs</a:t>
                      </a:r>
                      <a:endParaRPr lang="es-ES_tradnl" sz="1600" b="1" dirty="0"/>
                    </a:p>
                    <a:p>
                      <a:pPr algn="ctr"/>
                      <a:r>
                        <a:rPr lang="es-ES_tradnl" sz="1600" b="1" dirty="0"/>
                        <a:t>GANAR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a:t>ER &amp; IR </a:t>
                      </a:r>
                      <a:r>
                        <a:rPr lang="es-ES_tradnl" sz="1600" b="1" dirty="0" err="1"/>
                        <a:t>verbs</a:t>
                      </a:r>
                      <a:r>
                        <a:rPr lang="es-ES_tradnl" sz="1600" b="1" dirty="0"/>
                        <a:t> </a:t>
                      </a:r>
                    </a:p>
                    <a:p>
                      <a:pPr algn="ctr"/>
                      <a:r>
                        <a:rPr lang="es-ES_tradnl" sz="1600" b="1" dirty="0"/>
                        <a:t>VENDER/ VIVIR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a:t>(Yo)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dirty="0"/>
                        <a:t>gan</a:t>
                      </a:r>
                      <a:r>
                        <a:rPr lang="es-ES_tradnl" sz="1600" b="1"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gridSpan="2">
                  <a:txBody>
                    <a:bodyPr/>
                    <a:lstStyle/>
                    <a:p>
                      <a:r>
                        <a:rPr lang="es-ES_tradnl" sz="1600" dirty="0"/>
                        <a:t>(Tú)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gridSpan="2">
                  <a:txBody>
                    <a:bodyPr/>
                    <a:lstStyle/>
                    <a:p>
                      <a:r>
                        <a:rPr lang="es-ES_tradnl" sz="1600" dirty="0"/>
                        <a:t>(Él,</a:t>
                      </a:r>
                      <a:r>
                        <a:rPr lang="es-ES_tradnl" sz="1600" baseline="0" dirty="0"/>
                        <a:t> ella, usted)</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gridSpan="2">
                  <a:txBody>
                    <a:bodyPr/>
                    <a:lstStyle/>
                    <a:p>
                      <a:r>
                        <a:rPr lang="es-ES_tradnl" sz="1600" dirty="0"/>
                        <a:t>(Nosotros/as)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gridSpan="2">
                  <a:txBody>
                    <a:bodyPr/>
                    <a:lstStyle/>
                    <a:p>
                      <a:r>
                        <a:rPr lang="es-ES_tradnl" sz="1600" dirty="0"/>
                        <a:t>(Vosotros/as)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éis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áis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áis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40">
                <a:tc gridSpan="2">
                  <a:txBody>
                    <a:bodyPr/>
                    <a:lstStyle/>
                    <a:p>
                      <a:r>
                        <a:rPr lang="es-ES_tradnl" sz="1600" dirty="0"/>
                        <a:t>(Ellos/</a:t>
                      </a:r>
                      <a:r>
                        <a:rPr lang="es-ES_tradnl" sz="1600" baseline="0" dirty="0"/>
                        <a:t> as, ustedes)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99248">
                <a:tc gridSpan="6">
                  <a:txBody>
                    <a:bodyPr/>
                    <a:lstStyle/>
                    <a:p>
                      <a:r>
                        <a:rPr lang="en-GB" sz="1600" noProof="0" dirty="0"/>
                        <a:t>Verbs which are irregular</a:t>
                      </a:r>
                      <a:r>
                        <a:rPr lang="en-GB" sz="1600" baseline="0" noProof="0" dirty="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Ser (</a:t>
                      </a:r>
                      <a:r>
                        <a:rPr lang="es-ES_tradnl" sz="1600" baseline="0" dirty="0" err="1"/>
                        <a:t>to</a:t>
                      </a:r>
                      <a:r>
                        <a:rPr lang="es-ES_tradnl" sz="1600" baseline="0" dirty="0"/>
                        <a:t> </a:t>
                      </a:r>
                      <a:r>
                        <a:rPr lang="es-ES_tradnl" sz="1600" baseline="0" dirty="0" err="1"/>
                        <a:t>be</a:t>
                      </a:r>
                      <a:r>
                        <a:rPr lang="es-ES_tradnl" sz="1600" baseline="0" dirty="0"/>
                        <a:t>) = </a:t>
                      </a:r>
                      <a:r>
                        <a:rPr lang="es-ES_tradnl" sz="1600" b="1" baseline="0" dirty="0"/>
                        <a:t>sea</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Ir (</a:t>
                      </a:r>
                      <a:r>
                        <a:rPr lang="es-ES_tradnl" sz="1600" baseline="0" dirty="0" err="1"/>
                        <a:t>to</a:t>
                      </a:r>
                      <a:r>
                        <a:rPr lang="es-ES_tradnl" sz="1600" baseline="0" dirty="0"/>
                        <a:t> </a:t>
                      </a:r>
                      <a:r>
                        <a:rPr lang="es-ES_tradnl" sz="1600" baseline="0" dirty="0" err="1"/>
                        <a:t>go</a:t>
                      </a:r>
                      <a:r>
                        <a:rPr lang="es-ES_tradnl" sz="1600" baseline="0" dirty="0"/>
                        <a:t>) = </a:t>
                      </a:r>
                      <a:r>
                        <a:rPr lang="es-ES_tradnl" sz="1600" b="1" baseline="0" dirty="0"/>
                        <a:t>vaya</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Hay (</a:t>
                      </a:r>
                      <a:r>
                        <a:rPr lang="es-ES_tradnl" sz="1600" baseline="0" dirty="0" err="1"/>
                        <a:t>there</a:t>
                      </a:r>
                      <a:r>
                        <a:rPr lang="es-ES_tradnl" sz="1600" baseline="0" dirty="0"/>
                        <a:t> </a:t>
                      </a:r>
                      <a:r>
                        <a:rPr lang="es-ES_tradnl" sz="1600" baseline="0" dirty="0" err="1"/>
                        <a:t>is</a:t>
                      </a:r>
                      <a:r>
                        <a:rPr lang="es-ES_tradnl" sz="1600" baseline="0" dirty="0"/>
                        <a:t>/ are) = </a:t>
                      </a:r>
                      <a:r>
                        <a:rPr lang="es-ES_tradnl" sz="1600" b="1" baseline="0" dirty="0"/>
                        <a:t>haya</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10"/>
                  </a:ext>
                </a:extLst>
              </a:tr>
              <a:tr h="74168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600" b="1" dirty="0"/>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dirty="0"/>
                        <a:t>USING THE SUBJUNCTIVE TO EXPRESS POINTS OF VIEW</a:t>
                      </a:r>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dirty="0"/>
                        <a:t>Es + </a:t>
                      </a:r>
                      <a:r>
                        <a:rPr lang="es-ES_tradnl" sz="1600" b="1" dirty="0" err="1"/>
                        <a:t>adjective</a:t>
                      </a:r>
                      <a:r>
                        <a:rPr lang="es-ES_tradnl" sz="1600" b="1" dirty="0"/>
                        <a:t> + que + </a:t>
                      </a:r>
                      <a:r>
                        <a:rPr lang="es-ES_tradnl" sz="1600" b="1" dirty="0" err="1"/>
                        <a:t>subjunctive</a:t>
                      </a:r>
                      <a:endParaRPr lang="es-ES_tradnl" sz="1600" b="1" dirty="0"/>
                    </a:p>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600" b="1" dirty="0"/>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noProof="0" dirty="0"/>
                        <a:t>Es </a:t>
                      </a:r>
                      <a:r>
                        <a:rPr lang="en-GB" sz="1400" b="1" noProof="0" dirty="0" err="1"/>
                        <a:t>esencial</a:t>
                      </a:r>
                      <a:r>
                        <a:rPr lang="en-GB" sz="1400" b="1" noProof="0" dirty="0"/>
                        <a:t> </a:t>
                      </a:r>
                      <a:r>
                        <a:rPr lang="en-GB" sz="1400" b="1" noProof="0" dirty="0" err="1"/>
                        <a:t>que</a:t>
                      </a:r>
                      <a:r>
                        <a:rPr lang="en-GB" sz="1400" b="1" noProof="0" dirty="0"/>
                        <a:t> </a:t>
                      </a:r>
                      <a:r>
                        <a:rPr lang="en-GB" sz="1400" b="1" noProof="0" dirty="0" err="1"/>
                        <a:t>ahorremos</a:t>
                      </a:r>
                      <a:r>
                        <a:rPr lang="en-GB" sz="1400" b="1" noProof="0" dirty="0"/>
                        <a:t> </a:t>
                      </a:r>
                      <a:r>
                        <a:rPr lang="en-GB" sz="1400" b="0" noProof="0" dirty="0" err="1"/>
                        <a:t>energía</a:t>
                      </a:r>
                      <a:r>
                        <a:rPr lang="en-GB" sz="1400" b="0" noProof="0" dirty="0"/>
                        <a:t>.</a:t>
                      </a:r>
                      <a:r>
                        <a:rPr lang="en-GB" sz="1400" b="0" baseline="0" noProof="0" dirty="0"/>
                        <a:t>                                                                                        </a:t>
                      </a:r>
                      <a:r>
                        <a:rPr lang="en-GB" sz="1400" b="0" noProof="0" dirty="0"/>
                        <a:t>It is essential that we save energy.</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noProof="0" dirty="0"/>
                        <a:t>Es </a:t>
                      </a:r>
                      <a:r>
                        <a:rPr lang="en-GB" sz="1400" b="1" noProof="0" dirty="0" err="1"/>
                        <a:t>importante</a:t>
                      </a:r>
                      <a:r>
                        <a:rPr lang="en-GB" sz="1400" b="1" baseline="0" noProof="0" dirty="0"/>
                        <a:t> </a:t>
                      </a:r>
                      <a:r>
                        <a:rPr lang="en-GB" sz="1400" b="1" baseline="0" noProof="0" dirty="0" err="1"/>
                        <a:t>que</a:t>
                      </a:r>
                      <a:r>
                        <a:rPr lang="en-GB" sz="1400" b="1" baseline="0" noProof="0" dirty="0"/>
                        <a:t> </a:t>
                      </a:r>
                      <a:r>
                        <a:rPr lang="en-GB" sz="1400" b="1" baseline="0" noProof="0" dirty="0" err="1"/>
                        <a:t>cuidemos</a:t>
                      </a:r>
                      <a:r>
                        <a:rPr lang="en-GB" sz="1400" b="1" baseline="0" noProof="0" dirty="0"/>
                        <a:t> </a:t>
                      </a:r>
                      <a:r>
                        <a:rPr lang="en-GB" sz="1400" b="0" baseline="0" noProof="0" dirty="0"/>
                        <a:t>el </a:t>
                      </a:r>
                      <a:r>
                        <a:rPr lang="en-GB" sz="1400" b="0" baseline="0" noProof="0" dirty="0" err="1"/>
                        <a:t>planeta</a:t>
                      </a:r>
                      <a:r>
                        <a:rPr lang="en-GB" sz="1400" b="0" baseline="0" noProof="0" dirty="0"/>
                        <a:t>.                                                                             It’s important that we look after the planet.</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a:t>Es </a:t>
                      </a:r>
                      <a:r>
                        <a:rPr lang="en-GB" sz="1400" b="1" baseline="0" noProof="0" dirty="0" err="1"/>
                        <a:t>imprescindible</a:t>
                      </a:r>
                      <a:r>
                        <a:rPr lang="en-GB" sz="1400" b="1" baseline="0" noProof="0" dirty="0"/>
                        <a:t> </a:t>
                      </a:r>
                      <a:r>
                        <a:rPr lang="en-GB" sz="1400" b="1" baseline="0" noProof="0" dirty="0" err="1"/>
                        <a:t>que</a:t>
                      </a:r>
                      <a:r>
                        <a:rPr lang="en-GB" sz="1400" b="1" baseline="0" noProof="0" dirty="0"/>
                        <a:t> </a:t>
                      </a:r>
                      <a:r>
                        <a:rPr lang="en-GB" sz="1400" b="1" baseline="0" noProof="0" dirty="0" err="1"/>
                        <a:t>hagamos</a:t>
                      </a:r>
                      <a:r>
                        <a:rPr lang="en-GB" sz="1400" b="1" baseline="0" noProof="0" dirty="0"/>
                        <a:t> </a:t>
                      </a:r>
                      <a:r>
                        <a:rPr lang="en-GB" sz="1400" b="0" baseline="0" noProof="0" dirty="0" err="1"/>
                        <a:t>ejercicio</a:t>
                      </a:r>
                      <a:r>
                        <a:rPr lang="en-GB" sz="1400" b="0" baseline="0" noProof="0" dirty="0"/>
                        <a:t> </a:t>
                      </a:r>
                      <a:r>
                        <a:rPr lang="en-GB" sz="1400" b="0" baseline="0" noProof="0" dirty="0" err="1"/>
                        <a:t>para</a:t>
                      </a:r>
                      <a:r>
                        <a:rPr lang="en-GB" sz="1400" b="0" baseline="0" noProof="0" dirty="0"/>
                        <a:t> </a:t>
                      </a:r>
                      <a:r>
                        <a:rPr lang="en-GB" sz="1400" b="0" baseline="0" noProof="0" dirty="0" err="1"/>
                        <a:t>llevar</a:t>
                      </a:r>
                      <a:r>
                        <a:rPr lang="en-GB" sz="1400" b="0" baseline="0" noProof="0" dirty="0"/>
                        <a:t> </a:t>
                      </a:r>
                      <a:r>
                        <a:rPr lang="en-GB" sz="1400" b="0" baseline="0" noProof="0" dirty="0" err="1"/>
                        <a:t>una</a:t>
                      </a:r>
                      <a:r>
                        <a:rPr lang="en-GB" sz="1400" b="0" baseline="0" noProof="0" dirty="0"/>
                        <a:t> </a:t>
                      </a:r>
                      <a:r>
                        <a:rPr lang="en-GB" sz="1400" b="0" baseline="0" noProof="0" dirty="0" err="1"/>
                        <a:t>vida</a:t>
                      </a:r>
                      <a:r>
                        <a:rPr lang="en-GB" sz="1400" b="0" baseline="0" noProof="0" dirty="0"/>
                        <a:t> </a:t>
                      </a:r>
                      <a:r>
                        <a:rPr lang="en-GB" sz="1400" b="0" baseline="0" noProof="0" dirty="0" err="1"/>
                        <a:t>sana</a:t>
                      </a:r>
                      <a:r>
                        <a:rPr lang="en-GB" sz="1400" b="0" baseline="0" noProof="0" dirty="0"/>
                        <a:t>.                             It’s essential that we do exercise to lead a healthy life.</a:t>
                      </a:r>
                      <a:endParaRPr lang="en-GB" sz="14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5792455"/>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130840">
                  <a:extLst>
                    <a:ext uri="{9D8B030D-6E8A-4147-A177-3AD203B41FA5}">
                      <a16:colId xmlns:a16="http://schemas.microsoft.com/office/drawing/2014/main" val="20002"/>
                    </a:ext>
                  </a:extLst>
                </a:gridCol>
                <a:gridCol w="687071">
                  <a:extLst>
                    <a:ext uri="{9D8B030D-6E8A-4147-A177-3AD203B41FA5}">
                      <a16:colId xmlns:a16="http://schemas.microsoft.com/office/drawing/2014/main" val="2950747978"/>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n-GB"/>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3">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ctr"/>
                      <a:endParaRPr lang="fr-FR" noProof="0" dirty="0"/>
                    </a:p>
                  </a:txBody>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¿Quién es</a:t>
                      </a:r>
                      <a:r>
                        <a:rPr lang="es-ES_tradnl" sz="1000" b="1" baseline="0" noProof="0" dirty="0">
                          <a:solidFill>
                            <a:schemeClr val="tx1"/>
                          </a:solidFill>
                          <a:latin typeface="Calibri" panose="020F0502020204030204" pitchFamily="34" charset="0"/>
                        </a:rPr>
                        <a:t>?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Who</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¿Qué?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¿Dónde está(n)?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Where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(are)?</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¿Adónde vas?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Where</a:t>
                      </a:r>
                      <a:r>
                        <a:rPr lang="es-ES_tradnl" sz="1000" baseline="0" noProof="0" dirty="0">
                          <a:solidFill>
                            <a:schemeClr val="tx1"/>
                          </a:solidFill>
                          <a:latin typeface="Calibri" panose="020F0502020204030204" pitchFamily="34" charset="0"/>
                        </a:rPr>
                        <a:t> are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going</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¿Cuándo es?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When</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¿Por qué?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Why</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¿Cómo?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How</a:t>
                      </a:r>
                      <a:r>
                        <a:rPr lang="es-ES_tradnl" sz="1000" baseline="0" noProof="0" dirty="0">
                          <a:solidFill>
                            <a:schemeClr val="tx1"/>
                          </a:solidFill>
                          <a:latin typeface="Calibri" panose="020F0502020204030204" pitchFamily="34" charset="0"/>
                        </a:rPr>
                        <a:t>/</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¿Cuál?/¿Cuáles</a:t>
                      </a:r>
                      <a:r>
                        <a:rPr lang="es-ES_tradnl" sz="1000" baseline="0" noProof="0" dirty="0">
                          <a:solidFill>
                            <a:schemeClr val="tx1"/>
                          </a:solidFill>
                          <a:latin typeface="Calibri" panose="020F0502020204030204" pitchFamily="34" charset="0"/>
                        </a:rPr>
                        <a:t>? – </a:t>
                      </a:r>
                      <a:r>
                        <a:rPr lang="es-ES_tradnl" sz="1000" baseline="0" noProof="0" dirty="0" err="1">
                          <a:solidFill>
                            <a:schemeClr val="tx1"/>
                          </a:solidFill>
                          <a:latin typeface="Calibri" panose="020F0502020204030204" pitchFamily="34" charset="0"/>
                        </a:rPr>
                        <a:t>Which</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¿Cuánto/a/os/as?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How</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many</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¿A qué hora? </a:t>
                      </a:r>
                      <a:r>
                        <a:rPr lang="es-ES_tradnl" sz="1000" baseline="0" noProof="0" dirty="0">
                          <a:solidFill>
                            <a:schemeClr val="tx1"/>
                          </a:solidFill>
                          <a:latin typeface="Calibri" panose="020F0502020204030204" pitchFamily="34" charset="0"/>
                        </a:rPr>
                        <a:t>– At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3">
                  <a:txBody>
                    <a:bodyPr/>
                    <a:lstStyle/>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¿Qué piensa(s) de…?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What</a:t>
                      </a:r>
                      <a:r>
                        <a:rPr lang="es-ES_tradnl" sz="1000" noProof="0" dirty="0">
                          <a:solidFill>
                            <a:schemeClr val="tx1"/>
                          </a:solidFill>
                          <a:latin typeface="Calibri" panose="020F0502020204030204" pitchFamily="34" charset="0"/>
                        </a:rPr>
                        <a:t> do </a:t>
                      </a:r>
                      <a:r>
                        <a:rPr lang="es-ES_tradnl" sz="1000" noProof="0" dirty="0" err="1">
                          <a:solidFill>
                            <a:schemeClr val="tx1"/>
                          </a:solidFill>
                          <a:latin typeface="Calibri" panose="020F0502020204030204" pitchFamily="34" charset="0"/>
                        </a:rPr>
                        <a:t>you</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think</a:t>
                      </a:r>
                      <a:r>
                        <a:rPr lang="es-ES_tradnl" sz="1000" noProof="0" dirty="0">
                          <a:solidFill>
                            <a:schemeClr val="tx1"/>
                          </a:solidFill>
                          <a:latin typeface="Calibri" panose="020F0502020204030204" pitchFamily="34" charset="0"/>
                        </a:rPr>
                        <a:t> of?</a:t>
                      </a: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¿Qué opina(s) de…?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What</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is</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your</a:t>
                      </a:r>
                      <a:r>
                        <a:rPr lang="es-ES_tradnl" sz="1000" noProof="0" dirty="0">
                          <a:solidFill>
                            <a:schemeClr val="tx1"/>
                          </a:solidFill>
                          <a:latin typeface="Calibri" panose="020F0502020204030204" pitchFamily="34" charset="0"/>
                        </a:rPr>
                        <a:t> opinión of?</a:t>
                      </a: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¿Cuál es tu opinión sobre…?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What</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is</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your</a:t>
                      </a:r>
                      <a:r>
                        <a:rPr lang="es-ES_tradnl" sz="1000" noProof="0" dirty="0">
                          <a:solidFill>
                            <a:schemeClr val="tx1"/>
                          </a:solidFill>
                          <a:latin typeface="Calibri" panose="020F0502020204030204" pitchFamily="34" charset="0"/>
                        </a:rPr>
                        <a:t> opinión </a:t>
                      </a:r>
                      <a:r>
                        <a:rPr lang="es-ES_tradnl" sz="1000" noProof="0" dirty="0" err="1">
                          <a:solidFill>
                            <a:schemeClr val="tx1"/>
                          </a:solidFill>
                          <a:latin typeface="Calibri" panose="020F0502020204030204" pitchFamily="34" charset="0"/>
                        </a:rPr>
                        <a:t>about</a:t>
                      </a:r>
                      <a:endParaRPr lang="es-ES_tradnl" sz="100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¿Te</a:t>
                      </a:r>
                      <a:r>
                        <a:rPr lang="es-ES_tradnl" sz="1000" b="1" baseline="0" noProof="0" dirty="0">
                          <a:solidFill>
                            <a:schemeClr val="tx1"/>
                          </a:solidFill>
                          <a:latin typeface="Calibri" panose="020F0502020204030204" pitchFamily="34" charset="0"/>
                        </a:rPr>
                        <a:t> </a:t>
                      </a:r>
                      <a:r>
                        <a:rPr lang="es-ES_tradnl" sz="1000" b="1" noProof="0" dirty="0">
                          <a:solidFill>
                            <a:schemeClr val="tx1"/>
                          </a:solidFill>
                          <a:latin typeface="Calibri" panose="020F0502020204030204" pitchFamily="34" charset="0"/>
                        </a:rPr>
                        <a:t>gusta?</a:t>
                      </a:r>
                      <a:r>
                        <a:rPr lang="es-ES_tradnl" sz="1000" b="1" baseline="0" noProof="0" dirty="0">
                          <a:solidFill>
                            <a:schemeClr val="tx1"/>
                          </a:solidFill>
                          <a:latin typeface="Calibri" panose="020F0502020204030204" pitchFamily="34" charset="0"/>
                        </a:rPr>
                        <a:t> </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¿Tienes…? </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have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¿Se puede…? </a:t>
                      </a:r>
                      <a:r>
                        <a:rPr lang="es-ES_tradnl" sz="1000" baseline="0" noProof="0" dirty="0">
                          <a:solidFill>
                            <a:schemeClr val="tx1"/>
                          </a:solidFill>
                          <a:latin typeface="Calibri" panose="020F0502020204030204" pitchFamily="34" charset="0"/>
                        </a:rPr>
                        <a:t>– Can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¿Quieres…? </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want</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¿Cómo es…?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t>
                      </a:r>
                      <a:r>
                        <a:rPr lang="es-ES_tradnl" sz="1000" baseline="0" noProof="0" dirty="0" err="1">
                          <a:solidFill>
                            <a:schemeClr val="tx1"/>
                          </a:solidFill>
                          <a:latin typeface="Calibri" panose="020F0502020204030204" pitchFamily="34" charset="0"/>
                        </a:rPr>
                        <a:t>like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¿Se debería + </a:t>
                      </a:r>
                      <a:r>
                        <a:rPr lang="es-ES_tradnl" sz="1000" b="1" baseline="0" noProof="0" dirty="0" err="1">
                          <a:solidFill>
                            <a:schemeClr val="tx1"/>
                          </a:solidFill>
                          <a:latin typeface="Calibri" panose="020F0502020204030204" pitchFamily="34" charset="0"/>
                        </a:rPr>
                        <a:t>inf</a:t>
                      </a:r>
                      <a:r>
                        <a:rPr lang="es-ES_tradnl" sz="1000" b="1" baseline="0" noProof="0" dirty="0">
                          <a:solidFill>
                            <a:schemeClr val="tx1"/>
                          </a:solidFill>
                          <a:latin typeface="Calibri" panose="020F0502020204030204" pitchFamily="34" charset="0"/>
                        </a:rPr>
                        <a:t>?</a:t>
                      </a:r>
                      <a:r>
                        <a:rPr lang="es-ES_tradnl" sz="1000" baseline="0" noProof="0" dirty="0">
                          <a:solidFill>
                            <a:schemeClr val="tx1"/>
                          </a:solidFill>
                          <a:latin typeface="Calibri" panose="020F0502020204030204" pitchFamily="34" charset="0"/>
                        </a:rPr>
                        <a:t> – </a:t>
                      </a:r>
                      <a:r>
                        <a:rPr lang="es-ES_tradnl" sz="1000" baseline="0" noProof="0" dirty="0" err="1">
                          <a:solidFill>
                            <a:schemeClr val="tx1"/>
                          </a:solidFill>
                          <a:latin typeface="Calibri" panose="020F0502020204030204" pitchFamily="34" charset="0"/>
                        </a:rPr>
                        <a:t>Should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a:t>
                      </a:r>
                      <a:endParaRPr lang="es-ES_tradnl" sz="1000" b="1" baseline="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a:t>
                      </a:r>
                      <a:r>
                        <a:rPr lang="es-ES_tradnl" sz="1000" b="1" u="none" baseline="0" noProof="0" dirty="0">
                          <a:solidFill>
                            <a:schemeClr val="tx1"/>
                          </a:solidFill>
                          <a:latin typeface="Calibri" panose="020F0502020204030204" pitchFamily="34" charset="0"/>
                        </a:rPr>
                        <a:t>Que vas a </a:t>
                      </a:r>
                      <a:r>
                        <a:rPr lang="es-ES_tradnl" sz="1000" b="1" baseline="0" noProof="0" dirty="0">
                          <a:solidFill>
                            <a:schemeClr val="tx1"/>
                          </a:solidFill>
                          <a:latin typeface="Calibri" panose="020F0502020204030204" pitchFamily="34" charset="0"/>
                        </a:rPr>
                        <a:t>+ </a:t>
                      </a:r>
                      <a:r>
                        <a:rPr lang="es-ES_tradnl" sz="1000" b="1" baseline="0" noProof="0" dirty="0" err="1">
                          <a:solidFill>
                            <a:schemeClr val="tx1"/>
                          </a:solidFill>
                          <a:latin typeface="Calibri" panose="020F0502020204030204" pitchFamily="34" charset="0"/>
                        </a:rPr>
                        <a:t>inf</a:t>
                      </a:r>
                      <a:r>
                        <a:rPr lang="es-ES_tradnl" sz="1000" b="1" baseline="0" noProof="0" dirty="0">
                          <a:solidFill>
                            <a:schemeClr val="tx1"/>
                          </a:solidFill>
                          <a:latin typeface="Calibri" panose="020F0502020204030204" pitchFamily="34" charset="0"/>
                        </a:rPr>
                        <a:t>?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 are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going</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to</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285750" indent="-285750" algn="l">
                        <a:buFont typeface="Arial" panose="020B0604020202020204" pitchFamily="34" charset="0"/>
                        <a:buChar char="•"/>
                      </a:pPr>
                      <a:endParaRPr lang="es-ES_tradnl" noProof="0" dirty="0"/>
                    </a:p>
                  </a:txBody>
                  <a:tcPr/>
                </a:tc>
                <a:tc hMerge="1">
                  <a:txBody>
                    <a:bodyPr/>
                    <a:lstStyle/>
                    <a:p>
                      <a:endParaRPr lang="es-ES_tradnl"/>
                    </a:p>
                  </a:txBody>
                  <a:tcPr/>
                </a:tc>
                <a:tc>
                  <a:txBody>
                    <a:bodyPr/>
                    <a:lstStyle/>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Quiero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want</a:t>
                      </a:r>
                      <a:endParaRPr lang="es-ES_tradnl" sz="100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Me</a:t>
                      </a:r>
                      <a:r>
                        <a:rPr lang="es-ES_tradnl" sz="1000" b="1" baseline="0" noProof="0" dirty="0">
                          <a:solidFill>
                            <a:schemeClr val="tx1"/>
                          </a:solidFill>
                          <a:latin typeface="Calibri" panose="020F0502020204030204" pitchFamily="34" charset="0"/>
                        </a:rPr>
                        <a:t> gustaría - </a:t>
                      </a:r>
                      <a:r>
                        <a:rPr lang="es-ES_tradnl" sz="1000" baseline="0" noProof="0" dirty="0">
                          <a:solidFill>
                            <a:schemeClr val="tx1"/>
                          </a:solidFill>
                          <a:latin typeface="Calibri" panose="020F0502020204030204" pitchFamily="34" charset="0"/>
                        </a:rPr>
                        <a:t>I </a:t>
                      </a:r>
                      <a:r>
                        <a:rPr lang="es-ES_tradnl" sz="1000" baseline="0" noProof="0" dirty="0" err="1">
                          <a:solidFill>
                            <a:schemeClr val="tx1"/>
                          </a:solidFill>
                          <a:latin typeface="Calibri" panose="020F0502020204030204" pitchFamily="34" charset="0"/>
                        </a:rPr>
                        <a:t>would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endParaRPr lang="es-ES_tradnl" sz="1000" baseline="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Quisiera</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would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endParaRPr lang="es-ES_tradnl" sz="1000" baseline="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¿Hay? </a:t>
                      </a:r>
                      <a:r>
                        <a:rPr lang="es-ES_tradnl" sz="1000" b="0" baseline="0" noProof="0" dirty="0">
                          <a:solidFill>
                            <a:schemeClr val="tx1"/>
                          </a:solidFill>
                          <a:latin typeface="Calibri" panose="020F0502020204030204" pitchFamily="34" charset="0"/>
                        </a:rPr>
                        <a: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there</a:t>
                      </a:r>
                      <a:r>
                        <a:rPr lang="es-ES_tradnl" sz="1000" baseline="0" noProof="0" dirty="0">
                          <a:solidFill>
                            <a:schemeClr val="tx1"/>
                          </a:solidFill>
                          <a:latin typeface="Calibri" panose="020F0502020204030204" pitchFamily="34" charset="0"/>
                        </a:rPr>
                        <a:t>/are </a:t>
                      </a:r>
                      <a:r>
                        <a:rPr lang="es-ES_tradnl" sz="1000" baseline="0" noProof="0" dirty="0" err="1">
                          <a:solidFill>
                            <a:schemeClr val="tx1"/>
                          </a:solidFill>
                          <a:latin typeface="Calibri" panose="020F0502020204030204" pitchFamily="34" charset="0"/>
                        </a:rPr>
                        <a:t>there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¿Tienes? </a:t>
                      </a:r>
                      <a:r>
                        <a:rPr lang="es-ES_tradnl" sz="1000" b="0" baseline="0" noProof="0" dirty="0">
                          <a:solidFill>
                            <a:schemeClr val="tx1"/>
                          </a:solidFill>
                          <a:latin typeface="Calibri" panose="020F0502020204030204" pitchFamily="34" charset="0"/>
                        </a:rPr>
                        <a:t>-</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have</a:t>
                      </a:r>
                      <a:r>
                        <a:rPr lang="es-ES_tradnl" sz="1000" baseline="0" noProof="0" dirty="0">
                          <a:solidFill>
                            <a:schemeClr val="tx1"/>
                          </a:solidFill>
                          <a:latin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3">
                  <a:txBody>
                    <a:bodyPr/>
                    <a:lstStyle/>
                    <a:p>
                      <a:pPr algn="ctr"/>
                      <a:r>
                        <a:rPr lang="es-ES_tradnl" sz="1200" b="1" noProof="0" dirty="0">
                          <a:solidFill>
                            <a:schemeClr val="tx1"/>
                          </a:solidFill>
                          <a:latin typeface="Calibri" panose="020F0502020204030204" pitchFamily="34" charset="0"/>
                        </a:rPr>
                        <a:t>TIME EXPRESSIONS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gridSpan="2">
                  <a:txBody>
                    <a:bodyPr/>
                    <a:lstStyle/>
                    <a:p>
                      <a:pPr algn="ctr"/>
                      <a:r>
                        <a:rPr lang="en-GB" sz="1200" b="1" noProof="0" dirty="0">
                          <a:solidFill>
                            <a:schemeClr val="tx1"/>
                          </a:solidFill>
                          <a:latin typeface="Calibri" panose="020F0502020204030204" pitchFamily="34" charset="0"/>
                        </a:rPr>
                        <a:t>REMEMBER!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latin typeface="Calibri" panose="020F0502020204030204" pitchFamily="34" charset="0"/>
                        </a:rPr>
                        <a:t>OPINIONS</a:t>
                      </a:r>
                      <a:endParaRPr lang="es-ES_tradnl"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3">
                  <a:txBody>
                    <a:bodyPr/>
                    <a:lstStyle/>
                    <a:p>
                      <a:r>
                        <a:rPr lang="es-ES_tradnl" sz="1000" b="1" noProof="0" dirty="0">
                          <a:solidFill>
                            <a:schemeClr val="tx1"/>
                          </a:solidFill>
                          <a:latin typeface="Calibri" panose="020F0502020204030204" pitchFamily="34" charset="0"/>
                        </a:rPr>
                        <a:t>Ayer</a:t>
                      </a:r>
                      <a:r>
                        <a:rPr lang="es-ES_tradnl" sz="1000" noProof="0" dirty="0">
                          <a:solidFill>
                            <a:schemeClr val="tx1"/>
                          </a:solidFill>
                          <a:latin typeface="Calibri" panose="020F0502020204030204" pitchFamily="34" charset="0"/>
                        </a:rPr>
                        <a:t> - </a:t>
                      </a:r>
                      <a:r>
                        <a:rPr lang="es-ES_tradnl" sz="1000" noProof="0" dirty="0" err="1">
                          <a:solidFill>
                            <a:schemeClr val="tx1"/>
                          </a:solidFill>
                          <a:latin typeface="Calibri" panose="020F0502020204030204" pitchFamily="34" charset="0"/>
                        </a:rPr>
                        <a:t>Yesterday</a:t>
                      </a:r>
                      <a:endParaRPr lang="es-ES_tradnl" sz="1000" noProof="0" dirty="0">
                        <a:solidFill>
                          <a:schemeClr val="tx1"/>
                        </a:solidFill>
                        <a:latin typeface="Calibri" panose="020F0502020204030204" pitchFamily="34" charset="0"/>
                      </a:endParaRPr>
                    </a:p>
                    <a:p>
                      <a:r>
                        <a:rPr lang="es-ES_tradnl" sz="1000" b="1" noProof="0" dirty="0">
                          <a:solidFill>
                            <a:schemeClr val="tx1"/>
                          </a:solidFill>
                          <a:latin typeface="Calibri" panose="020F0502020204030204" pitchFamily="34" charset="0"/>
                        </a:rPr>
                        <a:t>Hace + </a:t>
                      </a:r>
                      <a:r>
                        <a:rPr lang="es-ES_tradnl" sz="1000" b="1" noProof="0" dirty="0" err="1">
                          <a:solidFill>
                            <a:schemeClr val="tx1"/>
                          </a:solidFill>
                          <a:latin typeface="Calibri" panose="020F0502020204030204" pitchFamily="34" charset="0"/>
                        </a:rPr>
                        <a:t>period</a:t>
                      </a:r>
                      <a:r>
                        <a:rPr lang="es-ES_tradnl" sz="1000" b="1" noProof="0" dirty="0">
                          <a:solidFill>
                            <a:schemeClr val="tx1"/>
                          </a:solidFill>
                          <a:latin typeface="Calibri" panose="020F0502020204030204" pitchFamily="34" charset="0"/>
                        </a:rPr>
                        <a:t> of time - ….</a:t>
                      </a:r>
                      <a:r>
                        <a:rPr lang="es-ES_tradnl" sz="1000" b="0" noProof="0" dirty="0" err="1">
                          <a:solidFill>
                            <a:schemeClr val="tx1"/>
                          </a:solidFill>
                          <a:latin typeface="Calibri" panose="020F0502020204030204" pitchFamily="34" charset="0"/>
                        </a:rPr>
                        <a:t>ago</a:t>
                      </a:r>
                      <a:endParaRPr lang="es-ES_tradnl" sz="1000" b="0" noProof="0" dirty="0">
                        <a:solidFill>
                          <a:schemeClr val="tx1"/>
                        </a:solidFill>
                        <a:latin typeface="Calibri" panose="020F0502020204030204" pitchFamily="34" charset="0"/>
                      </a:endParaRPr>
                    </a:p>
                    <a:p>
                      <a:r>
                        <a:rPr lang="es-ES_tradnl" sz="1000" b="1" noProof="0" dirty="0">
                          <a:solidFill>
                            <a:schemeClr val="tx1"/>
                          </a:solidFill>
                          <a:latin typeface="Calibri" panose="020F0502020204030204" pitchFamily="34" charset="0"/>
                        </a:rPr>
                        <a:t>La</a:t>
                      </a:r>
                      <a:r>
                        <a:rPr lang="es-ES_tradnl" sz="1000" b="1" baseline="0" noProof="0" dirty="0">
                          <a:solidFill>
                            <a:schemeClr val="tx1"/>
                          </a:solidFill>
                          <a:latin typeface="Calibri" panose="020F0502020204030204" pitchFamily="34" charset="0"/>
                        </a:rPr>
                        <a:t> semana</a:t>
                      </a:r>
                      <a:r>
                        <a:rPr lang="es-ES_tradnl" sz="1000" b="1" noProof="0" dirty="0">
                          <a:solidFill>
                            <a:schemeClr val="tx1"/>
                          </a:solidFill>
                          <a:latin typeface="Calibri" panose="020F0502020204030204" pitchFamily="34" charset="0"/>
                        </a:rPr>
                        <a:t> pasada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last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week</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El año pasado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last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year</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La última vez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The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last</a:t>
                      </a:r>
                      <a:r>
                        <a:rPr lang="es-ES_tradnl" sz="1000" baseline="0" noProof="0" dirty="0">
                          <a:solidFill>
                            <a:schemeClr val="tx1"/>
                          </a:solidFill>
                          <a:latin typeface="Calibri" panose="020F0502020204030204" pitchFamily="34" charset="0"/>
                        </a:rPr>
                        <a:t> time</a:t>
                      </a:r>
                      <a:endParaRPr lang="es-ES_tradnl"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rowSpan="4" gridSpan="2">
                  <a:txBody>
                    <a:bodyPr/>
                    <a:lstStyle/>
                    <a:p>
                      <a:pPr marL="171450" indent="-171450">
                        <a:buFont typeface="Arial" pitchFamily="34" charset="0"/>
                        <a:buChar char="•"/>
                      </a:pPr>
                      <a:r>
                        <a:rPr lang="en-GB" sz="1100" noProof="0" dirty="0">
                          <a:solidFill>
                            <a:schemeClr val="tx1"/>
                          </a:solidFill>
                          <a:latin typeface="Calibri" panose="020F0502020204030204" pitchFamily="34" charset="0"/>
                        </a:rPr>
                        <a:t>Make</a:t>
                      </a:r>
                      <a:r>
                        <a:rPr lang="en-GB" sz="1100" baseline="0" noProof="0" dirty="0">
                          <a:solidFill>
                            <a:schemeClr val="tx1"/>
                          </a:solidFill>
                          <a:latin typeface="Calibri" panose="020F0502020204030204" pitchFamily="34" charset="0"/>
                        </a:rPr>
                        <a:t> a statement about the information given. (This will be a response to a question asked by the teacher)</a:t>
                      </a:r>
                    </a:p>
                    <a:p>
                      <a:pPr marL="0" indent="0">
                        <a:buFont typeface="Arial" panose="020B0604020202020204" pitchFamily="34" charset="0"/>
                        <a:buNone/>
                      </a:pPr>
                      <a:endParaRPr lang="en-GB" sz="1100" noProof="0" dirty="0">
                        <a:solidFill>
                          <a:schemeClr val="tx1"/>
                        </a:solidFill>
                        <a:latin typeface="Calibri" panose="020F0502020204030204" pitchFamily="34" charset="0"/>
                      </a:endParaRPr>
                    </a:p>
                    <a:p>
                      <a:r>
                        <a:rPr lang="en-GB" sz="1100" b="1" noProof="0" dirty="0">
                          <a:solidFill>
                            <a:schemeClr val="tx1"/>
                          </a:solidFill>
                          <a:latin typeface="Calibri" panose="020F0502020204030204" pitchFamily="34" charset="0"/>
                        </a:rPr>
                        <a:t>?  </a:t>
                      </a:r>
                      <a:r>
                        <a:rPr lang="en-GB" sz="1100" b="0" baseline="0" noProof="0" dirty="0">
                          <a:solidFill>
                            <a:schemeClr val="tx1"/>
                          </a:solidFill>
                          <a:latin typeface="Calibri" panose="020F0502020204030204" pitchFamily="34" charset="0"/>
                        </a:rPr>
                        <a:t> </a:t>
                      </a:r>
                      <a:r>
                        <a:rPr lang="en-GB" sz="1100" noProof="0" dirty="0">
                          <a:solidFill>
                            <a:schemeClr val="tx1"/>
                          </a:solidFill>
                          <a:latin typeface="Calibri" panose="020F0502020204030204" pitchFamily="34" charset="0"/>
                        </a:rPr>
                        <a:t>You will</a:t>
                      </a:r>
                      <a:r>
                        <a:rPr lang="en-GB" sz="1100" baseline="0" noProof="0" dirty="0">
                          <a:solidFill>
                            <a:schemeClr val="tx1"/>
                          </a:solidFill>
                          <a:latin typeface="Calibri" panose="020F0502020204030204" pitchFamily="34" charset="0"/>
                        </a:rPr>
                        <a:t> have to ask a question</a:t>
                      </a:r>
                    </a:p>
                    <a:p>
                      <a:endParaRPr lang="en-GB" sz="1100" baseline="0" noProof="0" dirty="0">
                        <a:solidFill>
                          <a:schemeClr val="tx1"/>
                        </a:solidFill>
                        <a:latin typeface="Calibri" panose="020F0502020204030204" pitchFamily="34" charset="0"/>
                      </a:endParaRPr>
                    </a:p>
                    <a:p>
                      <a:r>
                        <a:rPr lang="en-GB" sz="1100" b="1" baseline="0" noProof="0" dirty="0">
                          <a:solidFill>
                            <a:schemeClr val="tx1"/>
                          </a:solidFill>
                          <a:latin typeface="Calibri" panose="020F0502020204030204" pitchFamily="34" charset="0"/>
                        </a:rPr>
                        <a:t>!</a:t>
                      </a:r>
                      <a:r>
                        <a:rPr lang="en-GB" sz="1100" baseline="0" noProof="0" dirty="0">
                          <a:solidFill>
                            <a:schemeClr val="tx1"/>
                          </a:solidFill>
                          <a:latin typeface="Calibri" panose="020F0502020204030204" pitchFamily="34" charset="0"/>
                        </a:rPr>
                        <a:t>    You will have to respond to an unprepared question (in higher tier this will be a two part question)</a:t>
                      </a:r>
                    </a:p>
                    <a:p>
                      <a:endParaRPr lang="en-GB" sz="1100" baseline="0" noProof="0" dirty="0">
                        <a:solidFill>
                          <a:schemeClr val="tx1"/>
                        </a:solidFill>
                        <a:latin typeface="Calibri" panose="020F0502020204030204" pitchFamily="34" charset="0"/>
                      </a:endParaRPr>
                    </a:p>
                    <a:p>
                      <a:r>
                        <a:rPr lang="en-GB" sz="1100" baseline="0" noProof="0" dirty="0">
                          <a:solidFill>
                            <a:schemeClr val="tx1"/>
                          </a:solidFill>
                          <a:latin typeface="Calibri" panose="020F0502020204030204" pitchFamily="34" charset="0"/>
                        </a:rPr>
                        <a:t>Aim to use a verb in each response. </a:t>
                      </a:r>
                      <a:endParaRPr lang="en-GB"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Me gusta/No me gusta  - </a:t>
                      </a:r>
                      <a:r>
                        <a:rPr lang="es-ES_tradnl" sz="1000" b="0" baseline="0" noProof="0" dirty="0">
                          <a:solidFill>
                            <a:schemeClr val="tx1"/>
                          </a:solidFill>
                          <a:latin typeface="Calibri" panose="020F0502020204030204" pitchFamily="34" charset="0"/>
                        </a:rPr>
                        <a:t>I </a:t>
                      </a:r>
                      <a:r>
                        <a:rPr lang="es-ES_tradnl" sz="1000" b="0" baseline="0" noProof="0" dirty="0" err="1">
                          <a:solidFill>
                            <a:schemeClr val="tx1"/>
                          </a:solidFill>
                          <a:latin typeface="Calibri" panose="020F0502020204030204" pitchFamily="34" charset="0"/>
                        </a:rPr>
                        <a:t>like</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don’t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like</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Lo bueno/lo malo – </a:t>
                      </a:r>
                      <a:r>
                        <a:rPr lang="es-ES_tradnl" sz="1000" b="0" baseline="0" noProof="0" dirty="0" err="1">
                          <a:solidFill>
                            <a:schemeClr val="tx1"/>
                          </a:solidFill>
                          <a:latin typeface="Calibri" panose="020F0502020204030204" pitchFamily="34" charset="0"/>
                        </a:rPr>
                        <a:t>The</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good</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bad</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thing</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Lo mejor/lo peor - </a:t>
                      </a:r>
                      <a:r>
                        <a:rPr lang="es-ES_tradnl" sz="1000" b="0" baseline="0" noProof="0" dirty="0" err="1">
                          <a:solidFill>
                            <a:schemeClr val="tx1"/>
                          </a:solidFill>
                          <a:latin typeface="Calibri" panose="020F0502020204030204" pitchFamily="34" charset="0"/>
                        </a:rPr>
                        <a:t>The</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best</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worst</a:t>
                      </a:r>
                      <a:endParaRPr lang="es-ES_tradnl" sz="1000" b="0"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Prefiero</a:t>
                      </a:r>
                      <a:r>
                        <a:rPr lang="es-ES_tradnl" sz="1000" b="0" baseline="0" noProof="0" dirty="0">
                          <a:solidFill>
                            <a:schemeClr val="tx1"/>
                          </a:solidFill>
                          <a:latin typeface="Calibri" panose="020F0502020204030204" pitchFamily="34" charset="0"/>
                        </a:rPr>
                        <a:t> - I </a:t>
                      </a:r>
                      <a:r>
                        <a:rPr lang="es-ES_tradnl" sz="1000" b="0" baseline="0" noProof="0" dirty="0" err="1">
                          <a:solidFill>
                            <a:schemeClr val="tx1"/>
                          </a:solidFill>
                          <a:latin typeface="Calibri" panose="020F0502020204030204" pitchFamily="34" charset="0"/>
                        </a:rPr>
                        <a:t>prefer</a:t>
                      </a:r>
                      <a:endParaRPr lang="es-ES_tradnl" sz="1000" b="1" baseline="0" noProof="0" dirty="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sz="1000" b="1" noProof="0" dirty="0">
                          <a:solidFill>
                            <a:schemeClr val="tx1"/>
                          </a:solidFill>
                          <a:latin typeface="Calibri" panose="020F0502020204030204" pitchFamily="34" charset="0"/>
                        </a:rPr>
                        <a:t>Porque/ya</a:t>
                      </a:r>
                      <a:r>
                        <a:rPr lang="es-ES_tradnl" sz="1000" b="1" baseline="0" noProof="0" dirty="0">
                          <a:solidFill>
                            <a:schemeClr val="tx1"/>
                          </a:solidFill>
                          <a:latin typeface="Calibri" panose="020F0502020204030204" pitchFamily="34" charset="0"/>
                        </a:rPr>
                        <a:t> que/ dado que/ puesto que- </a:t>
                      </a:r>
                      <a:r>
                        <a:rPr lang="es-ES_tradnl" sz="1000" b="0" baseline="0" noProof="0" dirty="0" err="1">
                          <a:solidFill>
                            <a:schemeClr val="tx1"/>
                          </a:solidFill>
                          <a:latin typeface="Calibri" panose="020F0502020204030204" pitchFamily="34" charset="0"/>
                        </a:rPr>
                        <a:t>Because</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since</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Fue/fueron - </a:t>
                      </a:r>
                      <a:r>
                        <a:rPr lang="es-ES_tradnl" sz="1000" b="0" baseline="0" noProof="0" dirty="0" err="1">
                          <a:solidFill>
                            <a:schemeClr val="tx1"/>
                          </a:solidFill>
                          <a:latin typeface="Calibri" panose="020F0502020204030204" pitchFamily="34" charset="0"/>
                        </a:rPr>
                        <a:t>iI</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was</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were</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Es/son - </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It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is</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Será/serán - </a:t>
                      </a:r>
                      <a:r>
                        <a:rPr lang="es-ES_tradnl" sz="1000" b="0" baseline="0" noProof="0" dirty="0" err="1">
                          <a:solidFill>
                            <a:schemeClr val="tx1"/>
                          </a:solidFill>
                          <a:latin typeface="Calibri" panose="020F0502020204030204" pitchFamily="34" charset="0"/>
                        </a:rPr>
                        <a:t>it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will</a:t>
                      </a:r>
                      <a:r>
                        <a:rPr lang="es-ES_tradnl" sz="1000" b="0" baseline="0" noProof="0" dirty="0">
                          <a:solidFill>
                            <a:schemeClr val="tx1"/>
                          </a:solidFill>
                          <a:latin typeface="Calibri" panose="020F0502020204030204" pitchFamily="34" charset="0"/>
                        </a:rPr>
                        <a:t> be/ </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will</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a:t>
                      </a:r>
                      <a:endParaRPr lang="es-ES_tradnl" sz="1000" b="0"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Sería/serían</a:t>
                      </a:r>
                      <a:r>
                        <a:rPr lang="es-ES_tradnl" sz="1000" b="0" baseline="0" noProof="0" dirty="0">
                          <a:solidFill>
                            <a:schemeClr val="tx1"/>
                          </a:solidFill>
                          <a:latin typeface="Calibri" panose="020F0502020204030204" pitchFamily="34" charset="0"/>
                        </a:rPr>
                        <a:t> - </a:t>
                      </a:r>
                      <a:r>
                        <a:rPr lang="es-ES_tradnl" sz="1000" b="0" baseline="0" noProof="0" dirty="0" err="1">
                          <a:solidFill>
                            <a:schemeClr val="tx1"/>
                          </a:solidFill>
                          <a:latin typeface="Calibri" panose="020F0502020204030204" pitchFamily="34" charset="0"/>
                        </a:rPr>
                        <a:t>It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would</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would</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a:t>
                      </a:r>
                      <a:endParaRPr lang="es-ES_tradnl" sz="1000" b="0"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endParaRPr lang="es-ES_tradnl"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3">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Hoy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today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Cada</a:t>
                      </a:r>
                      <a:r>
                        <a:rPr lang="es-ES_tradnl" sz="1000" b="1" baseline="0" noProof="0" dirty="0">
                          <a:solidFill>
                            <a:schemeClr val="tx1"/>
                          </a:solidFill>
                          <a:latin typeface="Calibri" panose="020F0502020204030204" pitchFamily="34" charset="0"/>
                        </a:rPr>
                        <a:t> día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each</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day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Siempre</a:t>
                      </a:r>
                      <a:r>
                        <a:rPr lang="es-ES_tradnl" sz="1000" noProof="0" dirty="0">
                          <a:solidFill>
                            <a:schemeClr val="tx1"/>
                          </a:solidFill>
                          <a:latin typeface="Calibri" panose="020F0502020204030204" pitchFamily="34" charset="0"/>
                        </a:rPr>
                        <a:t> - </a:t>
                      </a:r>
                      <a:r>
                        <a:rPr lang="es-ES_tradnl" sz="1000" noProof="0" dirty="0" err="1">
                          <a:solidFill>
                            <a:schemeClr val="tx1"/>
                          </a:solidFill>
                          <a:latin typeface="Calibri" panose="020F0502020204030204" pitchFamily="34" charset="0"/>
                        </a:rPr>
                        <a:t>always</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Nunca</a:t>
                      </a:r>
                      <a:r>
                        <a:rPr lang="es-ES_tradnl" sz="1000" baseline="0" noProof="0" dirty="0">
                          <a:solidFill>
                            <a:schemeClr val="tx1"/>
                          </a:solidFill>
                          <a:latin typeface="Calibri" panose="020F0502020204030204" pitchFamily="34" charset="0"/>
                        </a:rPr>
                        <a:t> – </a:t>
                      </a:r>
                      <a:r>
                        <a:rPr lang="es-ES_tradnl" sz="1000" baseline="0" noProof="0" dirty="0" err="1">
                          <a:solidFill>
                            <a:schemeClr val="tx1"/>
                          </a:solidFill>
                          <a:latin typeface="Calibri" panose="020F0502020204030204" pitchFamily="34" charset="0"/>
                        </a:rPr>
                        <a:t>never</a:t>
                      </a:r>
                      <a:endParaRPr lang="es-ES_tradnl"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3">
                  <a:txBody>
                    <a:bodyPr/>
                    <a:lstStyle/>
                    <a:p>
                      <a:r>
                        <a:rPr lang="es-ES_tradnl" sz="1000" b="1" baseline="0" noProof="0" dirty="0">
                          <a:solidFill>
                            <a:schemeClr val="tx1"/>
                          </a:solidFill>
                          <a:latin typeface="Calibri" panose="020F0502020204030204" pitchFamily="34" charset="0"/>
                        </a:rPr>
                        <a:t>El año próximo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next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year</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La semana que viene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next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week</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Mañana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tomorrow</a:t>
                      </a:r>
                      <a:endParaRPr lang="es-ES_tradnl"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gridSpan="2" vMerge="1">
                  <a:txBody>
                    <a:bodyPr/>
                    <a:lstStyle/>
                    <a:p>
                      <a:endParaRPr lang="en-GB"/>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3">
                  <a:txBody>
                    <a:bodyPr/>
                    <a:lstStyle/>
                    <a:p>
                      <a:r>
                        <a:rPr lang="es-ES_tradnl" sz="1000" b="1" noProof="0" dirty="0">
                          <a:solidFill>
                            <a:schemeClr val="tx1"/>
                          </a:solidFill>
                          <a:latin typeface="Calibri" panose="020F0502020204030204" pitchFamily="34" charset="0"/>
                        </a:rPr>
                        <a:t>Para + </a:t>
                      </a:r>
                      <a:r>
                        <a:rPr lang="es-ES_tradnl" sz="1000" b="1" noProof="0" dirty="0" err="1">
                          <a:solidFill>
                            <a:schemeClr val="tx1"/>
                          </a:solidFill>
                          <a:latin typeface="Calibri" panose="020F0502020204030204" pitchFamily="34" charset="0"/>
                        </a:rPr>
                        <a:t>period</a:t>
                      </a:r>
                      <a:r>
                        <a:rPr lang="es-ES_tradnl" sz="1000" b="1" noProof="0" dirty="0">
                          <a:solidFill>
                            <a:schemeClr val="tx1"/>
                          </a:solidFill>
                          <a:latin typeface="Calibri" panose="020F0502020204030204" pitchFamily="34" charset="0"/>
                        </a:rPr>
                        <a:t> of time </a:t>
                      </a:r>
                      <a:r>
                        <a:rPr lang="es-ES_tradnl" sz="1000" b="0" noProof="0" dirty="0">
                          <a:solidFill>
                            <a:schemeClr val="tx1"/>
                          </a:solidFill>
                          <a:latin typeface="Calibri" panose="020F0502020204030204" pitchFamily="34" charset="0"/>
                        </a:rPr>
                        <a:t>= </a:t>
                      </a:r>
                      <a:r>
                        <a:rPr lang="es-ES_tradnl" sz="1000" b="0" noProof="0" dirty="0" err="1">
                          <a:solidFill>
                            <a:schemeClr val="tx1"/>
                          </a:solidFill>
                          <a:latin typeface="Calibri" panose="020F0502020204030204" pitchFamily="34" charset="0"/>
                        </a:rPr>
                        <a:t>for</a:t>
                      </a:r>
                      <a:r>
                        <a:rPr lang="es-ES_tradnl" sz="1000" b="0" noProof="0" dirty="0">
                          <a:solidFill>
                            <a:schemeClr val="tx1"/>
                          </a:solidFill>
                          <a:latin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gridSpan="2" vMerge="1">
                  <a:txBody>
                    <a:bodyPr/>
                    <a:lstStyle/>
                    <a:p>
                      <a:endParaRPr lang="en-GB"/>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5">
                  <a:txBody>
                    <a:bodyPr/>
                    <a:lstStyle/>
                    <a:p>
                      <a:pPr algn="ctr"/>
                      <a:r>
                        <a:rPr lang="es-ES_tradnl" sz="1200" b="1" noProof="0" dirty="0">
                          <a:solidFill>
                            <a:schemeClr val="tx1"/>
                          </a:solidFill>
                          <a:latin typeface="Calibri" panose="020F0502020204030204" pitchFamily="34" charset="0"/>
                        </a:rPr>
                        <a:t>KEY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n-GB" sz="1100" noProof="0" dirty="0">
                        <a:solidFill>
                          <a:schemeClr val="tx1"/>
                        </a:solidFill>
                        <a:latin typeface="Calibri" panose="020F0502020204030204" pitchFamily="34" charset="0"/>
                      </a:endParaRPr>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es-ES_tradnl" sz="1200" b="1" noProof="0" dirty="0">
                          <a:solidFill>
                            <a:schemeClr val="tx1"/>
                          </a:solidFill>
                          <a:latin typeface="Calibri" panose="020F0502020204030204" pitchFamily="34" charset="0"/>
                        </a:rPr>
                        <a:t>PAST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lgn="l"/>
                      <a:r>
                        <a:rPr lang="es-ES_tradnl" sz="1200" b="1" noProof="0" dirty="0">
                          <a:solidFill>
                            <a:schemeClr val="tx1"/>
                          </a:solidFill>
                          <a:latin typeface="Calibri" panose="020F0502020204030204" pitchFamily="34" charset="0"/>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a:txBody>
                    <a:bodyPr/>
                    <a:lstStyle/>
                    <a:p>
                      <a:pPr algn="l"/>
                      <a:r>
                        <a:rPr lang="es-ES_tradnl" sz="1200" b="1" noProof="0" dirty="0">
                          <a:solidFill>
                            <a:schemeClr val="tx1"/>
                          </a:solidFill>
                          <a:latin typeface="Calibri" panose="020F0502020204030204" pitchFamily="34" charset="0"/>
                        </a:rPr>
                        <a:t>FUTURE</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s-ES_tradnl" sz="1200" b="1" noProof="0" dirty="0">
                          <a:solidFill>
                            <a:schemeClr val="tx1"/>
                          </a:solidFill>
                          <a:latin typeface="Calibri" panose="020F0502020204030204"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Jugué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played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Fui </a:t>
                      </a:r>
                      <a:r>
                        <a:rPr lang="es-ES_tradnl" sz="1000" baseline="0" noProof="0" dirty="0">
                          <a:solidFill>
                            <a:schemeClr val="tx1"/>
                          </a:solidFill>
                          <a:latin typeface="Calibri" panose="020F0502020204030204" pitchFamily="34" charset="0"/>
                        </a:rPr>
                        <a:t>– I </a:t>
                      </a:r>
                      <a:r>
                        <a:rPr lang="es-ES_tradnl" sz="1000" baseline="0" noProof="0" dirty="0" err="1">
                          <a:solidFill>
                            <a:schemeClr val="tx1"/>
                          </a:solidFill>
                          <a:latin typeface="Calibri" panose="020F0502020204030204" pitchFamily="34" charset="0"/>
                        </a:rPr>
                        <a:t>went</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Hice</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did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Practiqué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did</a:t>
                      </a:r>
                      <a:r>
                        <a:rPr lang="es-ES_tradnl" sz="1000" baseline="0" noProof="0" dirty="0">
                          <a:solidFill>
                            <a:schemeClr val="tx1"/>
                          </a:solidFill>
                          <a:latin typeface="Calibri" panose="020F0502020204030204" pitchFamily="34" charset="0"/>
                        </a:rPr>
                        <a:t> </a:t>
                      </a: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Comí </a:t>
                      </a:r>
                      <a:r>
                        <a:rPr lang="es-ES_tradnl" sz="1000" baseline="0" noProof="0" dirty="0">
                          <a:solidFill>
                            <a:schemeClr val="tx1"/>
                          </a:solidFill>
                          <a:latin typeface="Calibri" panose="020F0502020204030204" pitchFamily="34" charset="0"/>
                        </a:rPr>
                        <a:t>– I ate</a:t>
                      </a: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Trabajé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worked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Estudié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studied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Usé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used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Viví  </a:t>
                      </a:r>
                      <a:r>
                        <a:rPr lang="es-ES_tradnl" sz="1000" baseline="0" noProof="0" dirty="0">
                          <a:solidFill>
                            <a:schemeClr val="tx1"/>
                          </a:solidFill>
                          <a:latin typeface="Calibri" panose="020F0502020204030204" pitchFamily="34" charset="0"/>
                        </a:rPr>
                        <a:t>- I </a:t>
                      </a:r>
                      <a:r>
                        <a:rPr lang="es-ES_tradnl" sz="1000" baseline="0" noProof="0" dirty="0" err="1">
                          <a:solidFill>
                            <a:schemeClr val="tx1"/>
                          </a:solidFill>
                          <a:latin typeface="Calibri" panose="020F0502020204030204" pitchFamily="34" charset="0"/>
                        </a:rPr>
                        <a:t>lived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Compré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bought</a:t>
                      </a:r>
                      <a:endParaRPr lang="es-ES_tradnl" sz="1000" noProof="0" dirty="0">
                        <a:solidFill>
                          <a:schemeClr val="tx1"/>
                        </a:solidFill>
                        <a:latin typeface="Calibri" panose="020F0502020204030204" pitchFamily="34" charset="0"/>
                      </a:endParaRPr>
                    </a:p>
                    <a:p>
                      <a:endParaRPr lang="es-ES_tradnl"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Juego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play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a:t>
                      </a:r>
                      <a:r>
                        <a:rPr lang="es-ES_tradnl" sz="1000" noProof="0" dirty="0">
                          <a:solidFill>
                            <a:schemeClr val="tx1"/>
                          </a:solidFill>
                          <a:latin typeface="Calibri" panose="020F0502020204030204" pitchFamily="34" charset="0"/>
                        </a:rPr>
                        <a:t>  - I go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Hago </a:t>
                      </a:r>
                      <a:r>
                        <a:rPr lang="es-ES_tradnl" sz="1000" noProof="0" dirty="0">
                          <a:solidFill>
                            <a:schemeClr val="tx1"/>
                          </a:solidFill>
                          <a:latin typeface="Calibri" panose="020F0502020204030204" pitchFamily="34" charset="0"/>
                        </a:rPr>
                        <a:t>– I 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Practico</a:t>
                      </a:r>
                      <a:r>
                        <a:rPr lang="es-ES_tradnl" sz="1000" noProof="0" dirty="0">
                          <a:solidFill>
                            <a:schemeClr val="tx1"/>
                          </a:solidFill>
                          <a:latin typeface="Calibri" panose="020F0502020204030204" pitchFamily="34" charset="0"/>
                        </a:rPr>
                        <a:t> – I 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Como</a:t>
                      </a:r>
                      <a:r>
                        <a:rPr lang="es-ES_tradnl" sz="1000" noProof="0" dirty="0">
                          <a:solidFill>
                            <a:schemeClr val="tx1"/>
                          </a:solidFill>
                          <a:latin typeface="Calibri" panose="020F0502020204030204" pitchFamily="34" charset="0"/>
                        </a:rPr>
                        <a:t>- I </a:t>
                      </a:r>
                      <a:r>
                        <a:rPr lang="es-ES_tradnl" sz="1000" noProof="0" dirty="0" err="1">
                          <a:solidFill>
                            <a:schemeClr val="tx1"/>
                          </a:solidFill>
                          <a:latin typeface="Calibri" panose="020F0502020204030204" pitchFamily="34" charset="0"/>
                        </a:rPr>
                        <a:t>eat</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Trabajo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work</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Estudio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study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Uso</a:t>
                      </a:r>
                      <a:r>
                        <a:rPr lang="es-ES_tradnl" sz="1000" noProof="0" dirty="0">
                          <a:solidFill>
                            <a:schemeClr val="tx1"/>
                          </a:solidFill>
                          <a:latin typeface="Calibri" panose="020F0502020204030204" pitchFamily="34" charset="0"/>
                        </a:rPr>
                        <a:t> – I use</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Vivo</a:t>
                      </a:r>
                      <a:r>
                        <a:rPr lang="es-ES_tradnl" sz="1000" noProof="0" dirty="0">
                          <a:solidFill>
                            <a:schemeClr val="tx1"/>
                          </a:solidFill>
                          <a:latin typeface="Calibri" panose="020F0502020204030204" pitchFamily="34" charset="0"/>
                        </a:rPr>
                        <a:t> –I </a:t>
                      </a:r>
                      <a:r>
                        <a:rPr lang="es-ES_tradnl" sz="1000" noProof="0" dirty="0" err="1">
                          <a:solidFill>
                            <a:schemeClr val="tx1"/>
                          </a:solidFill>
                          <a:latin typeface="Calibri" panose="020F0502020204030204" pitchFamily="34" charset="0"/>
                        </a:rPr>
                        <a:t>live</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Compro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buy</a:t>
                      </a:r>
                      <a:endParaRPr lang="es-ES_tradnl" sz="1000" noProof="0" dirty="0">
                        <a:solidFill>
                          <a:schemeClr val="tx1"/>
                        </a:solidFill>
                        <a:latin typeface="Calibri" panose="020F0502020204030204" pitchFamily="34" charset="0"/>
                      </a:endParaRPr>
                    </a:p>
                    <a:p>
                      <a:endParaRPr lang="es-ES_tradnl"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dirty="0"/>
                    </a:p>
                  </a:txBody>
                  <a:tcPr/>
                </a:tc>
                <a:tc>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 I am </a:t>
                      </a:r>
                      <a:r>
                        <a:rPr lang="es-ES_tradnl" sz="1000" b="1" noProof="0" dirty="0" err="1">
                          <a:solidFill>
                            <a:schemeClr val="tx1"/>
                          </a:solidFill>
                          <a:latin typeface="Calibri" panose="020F0502020204030204" pitchFamily="34" charset="0"/>
                        </a:rPr>
                        <a:t>going</a:t>
                      </a:r>
                      <a:r>
                        <a:rPr lang="es-ES_tradnl" sz="1000" b="1" noProof="0" dirty="0">
                          <a:solidFill>
                            <a:schemeClr val="tx1"/>
                          </a:solidFill>
                          <a:latin typeface="Calibri" panose="020F0502020204030204" pitchFamily="34" charset="0"/>
                        </a:rPr>
                        <a:t> </a:t>
                      </a:r>
                      <a:r>
                        <a:rPr lang="es-ES_tradnl" sz="1000" b="1" noProof="0" dirty="0" err="1">
                          <a:solidFill>
                            <a:schemeClr val="tx1"/>
                          </a:solidFill>
                          <a:latin typeface="Calibri" panose="020F0502020204030204" pitchFamily="34" charset="0"/>
                        </a:rPr>
                        <a:t>to</a:t>
                      </a:r>
                      <a:r>
                        <a:rPr lang="es-ES_tradnl" sz="1000" b="1" noProof="0" dirty="0">
                          <a:solidFill>
                            <a:schemeClr val="tx1"/>
                          </a:solidFill>
                          <a:latin typeface="Calibri" panose="020F0502020204030204" pitchFamily="34" charset="0"/>
                        </a:rPr>
                        <a:t> </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jugar - …</a:t>
                      </a:r>
                      <a:r>
                        <a:rPr lang="es-ES_tradnl" sz="1000" b="0" noProof="0" dirty="0" err="1">
                          <a:solidFill>
                            <a:schemeClr val="tx1"/>
                          </a:solidFill>
                          <a:latin typeface="Calibri" panose="020F0502020204030204" pitchFamily="34" charset="0"/>
                        </a:rPr>
                        <a:t>play</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ir - …</a:t>
                      </a:r>
                      <a:r>
                        <a:rPr lang="es-ES_tradnl" sz="1000" b="0" noProof="0" dirty="0">
                          <a:solidFill>
                            <a:schemeClr val="tx1"/>
                          </a:solidFill>
                          <a:latin typeface="Calibri" panose="020F0502020204030204" pitchFamily="34" charset="0"/>
                        </a:rPr>
                        <a:t>go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hacer - …</a:t>
                      </a:r>
                      <a:r>
                        <a:rPr lang="es-ES_tradnl" sz="1000" b="0" noProof="0" dirty="0">
                          <a:solidFill>
                            <a:schemeClr val="tx1"/>
                          </a:solidFill>
                          <a:latin typeface="Calibri" panose="020F0502020204030204" pitchFamily="34" charset="0"/>
                        </a:rPr>
                        <a:t>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practicar  - …</a:t>
                      </a:r>
                      <a:r>
                        <a:rPr lang="es-ES_tradnl" sz="1000" b="0" noProof="0" dirty="0">
                          <a:solidFill>
                            <a:schemeClr val="tx1"/>
                          </a:solidFill>
                          <a:latin typeface="Calibri" panose="020F0502020204030204" pitchFamily="34" charset="0"/>
                        </a:rPr>
                        <a:t>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comer - …</a:t>
                      </a:r>
                      <a:r>
                        <a:rPr lang="es-ES_tradnl" sz="1000" b="0" noProof="0" dirty="0" err="1">
                          <a:solidFill>
                            <a:schemeClr val="tx1"/>
                          </a:solidFill>
                          <a:latin typeface="Calibri" panose="020F0502020204030204" pitchFamily="34" charset="0"/>
                        </a:rPr>
                        <a:t>eat</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trabajar - …</a:t>
                      </a:r>
                      <a:r>
                        <a:rPr lang="es-ES_tradnl" sz="1000" b="0" noProof="0" dirty="0" err="1">
                          <a:solidFill>
                            <a:schemeClr val="tx1"/>
                          </a:solidFill>
                          <a:latin typeface="Calibri" panose="020F0502020204030204" pitchFamily="34" charset="0"/>
                        </a:rPr>
                        <a:t>work</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estudiar - …</a:t>
                      </a:r>
                      <a:r>
                        <a:rPr lang="es-ES_tradnl" sz="1000" b="0" noProof="0" dirty="0" err="1">
                          <a:solidFill>
                            <a:schemeClr val="tx1"/>
                          </a:solidFill>
                          <a:latin typeface="Calibri" panose="020F0502020204030204" pitchFamily="34" charset="0"/>
                        </a:rPr>
                        <a:t>study</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usar - …</a:t>
                      </a:r>
                      <a:r>
                        <a:rPr lang="es-ES_tradnl" sz="1000" b="0" noProof="0" dirty="0">
                          <a:solidFill>
                            <a:schemeClr val="tx1"/>
                          </a:solidFill>
                          <a:latin typeface="Calibri" panose="020F0502020204030204" pitchFamily="34" charset="0"/>
                        </a:rPr>
                        <a:t>use</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vivir - …</a:t>
                      </a:r>
                      <a:r>
                        <a:rPr lang="es-ES_tradnl" sz="1000" b="0" noProof="0" dirty="0" err="1">
                          <a:solidFill>
                            <a:schemeClr val="tx1"/>
                          </a:solidFill>
                          <a:latin typeface="Calibri" panose="020F0502020204030204" pitchFamily="34" charset="0"/>
                        </a:rPr>
                        <a:t>live</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comprar - …</a:t>
                      </a:r>
                      <a:r>
                        <a:rPr lang="es-ES_tradnl" sz="1000" b="0" noProof="0" dirty="0" err="1">
                          <a:solidFill>
                            <a:schemeClr val="tx1"/>
                          </a:solidFill>
                          <a:latin typeface="Calibri" panose="020F0502020204030204" pitchFamily="34" charset="0"/>
                        </a:rPr>
                        <a:t>buy</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noProof="0" dirty="0">
                          <a:solidFill>
                            <a:schemeClr val="tx1"/>
                          </a:solidFill>
                          <a:latin typeface="Calibri" panose="020F0502020204030204" pitchFamily="34" charset="0"/>
                        </a:rPr>
                        <a:t>NB.</a:t>
                      </a:r>
                      <a:r>
                        <a:rPr lang="es-ES_tradnl" sz="1000" baseline="0" noProof="0" dirty="0">
                          <a:solidFill>
                            <a:schemeClr val="tx1"/>
                          </a:solidFill>
                          <a:latin typeface="Calibri" panose="020F0502020204030204" pitchFamily="34" charset="0"/>
                        </a:rPr>
                        <a:t> </a:t>
                      </a:r>
                      <a:r>
                        <a:rPr lang="es-ES_tradnl" sz="1000" b="1" baseline="0" noProof="0" dirty="0">
                          <a:solidFill>
                            <a:schemeClr val="tx1"/>
                          </a:solidFill>
                          <a:latin typeface="Calibri" panose="020F0502020204030204" pitchFamily="34" charset="0"/>
                        </a:rPr>
                        <a:t>VOY 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I’m</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going</a:t>
                      </a:r>
                      <a:r>
                        <a:rPr lang="es-ES_tradnl" sz="1000" baseline="0" noProof="0" dirty="0">
                          <a:solidFill>
                            <a:schemeClr val="tx1"/>
                          </a:solidFill>
                          <a:latin typeface="Calibri" panose="020F0502020204030204" pitchFamily="34" charset="0"/>
                        </a:rPr>
                        <a:t> </a:t>
                      </a:r>
                      <a:r>
                        <a:rPr lang="es-ES_tradnl" sz="1000" baseline="0" noProof="0" err="1">
                          <a:solidFill>
                            <a:schemeClr val="tx1"/>
                          </a:solidFill>
                          <a:latin typeface="Calibri" panose="020F0502020204030204" pitchFamily="34" charset="0"/>
                        </a:rPr>
                        <a:t>to</a:t>
                      </a:r>
                      <a:r>
                        <a:rPr lang="es-ES_tradnl" sz="1000" baseline="0" noProof="0">
                          <a:solidFill>
                            <a:schemeClr val="tx1"/>
                          </a:solidFill>
                          <a:latin typeface="Calibri" panose="020F0502020204030204" pitchFamily="34" charset="0"/>
                        </a:rPr>
                        <a:t> and </a:t>
                      </a:r>
                      <a:r>
                        <a:rPr lang="es-ES_tradnl" sz="1000" baseline="0" noProof="0" dirty="0" err="1">
                          <a:solidFill>
                            <a:schemeClr val="tx1"/>
                          </a:solidFill>
                          <a:latin typeface="Calibri" panose="020F0502020204030204" pitchFamily="34" charset="0"/>
                        </a:rPr>
                        <a:t>will</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always</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be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followed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by</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infinitive</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Me gustaría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Infinitive</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would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to</a:t>
                      </a:r>
                      <a:endParaRPr lang="es-ES_tradnl"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_tradnl" sz="1000" b="1" noProof="0" dirty="0">
                          <a:solidFill>
                            <a:schemeClr val="tx1"/>
                          </a:solidFill>
                          <a:latin typeface="Calibri" pitchFamily="34" charset="0"/>
                          <a:cs typeface="Calibri" pitchFamily="34" charset="0"/>
                        </a:rPr>
                        <a:t>emocionante</a:t>
                      </a:r>
                      <a:r>
                        <a:rPr lang="es-ES_tradnl" sz="1000" noProof="0" dirty="0">
                          <a:solidFill>
                            <a:schemeClr val="tx1"/>
                          </a:solidFill>
                          <a:latin typeface="Calibri" pitchFamily="34" charset="0"/>
                          <a:cs typeface="Calibri" pitchFamily="34" charset="0"/>
                        </a:rPr>
                        <a:t> - </a:t>
                      </a:r>
                      <a:r>
                        <a:rPr lang="es-ES_tradnl" sz="1000" noProof="0" dirty="0" err="1">
                          <a:solidFill>
                            <a:schemeClr val="tx1"/>
                          </a:solidFill>
                          <a:latin typeface="Calibri" pitchFamily="34" charset="0"/>
                          <a:cs typeface="Calibri" pitchFamily="34" charset="0"/>
                        </a:rPr>
                        <a:t>exciting</a:t>
                      </a:r>
                      <a:endParaRPr lang="es-ES_tradnl" sz="1000" noProof="0" dirty="0">
                        <a:solidFill>
                          <a:schemeClr val="tx1"/>
                        </a:solidFill>
                        <a:latin typeface="Calibri" pitchFamily="34" charset="0"/>
                        <a:cs typeface="Calibri" pitchFamily="34" charset="0"/>
                      </a:endParaRPr>
                    </a:p>
                    <a:p>
                      <a:r>
                        <a:rPr lang="es-ES_tradnl" sz="1000" b="1" noProof="0" dirty="0">
                          <a:solidFill>
                            <a:schemeClr val="tx1"/>
                          </a:solidFill>
                          <a:latin typeface="Calibri" pitchFamily="34" charset="0"/>
                          <a:cs typeface="Calibri" pitchFamily="34" charset="0"/>
                        </a:rPr>
                        <a:t>gracioso/a</a:t>
                      </a:r>
                      <a:r>
                        <a:rPr lang="es-ES_tradnl" sz="1000" noProof="0" dirty="0">
                          <a:solidFill>
                            <a:schemeClr val="tx1"/>
                          </a:solidFill>
                          <a:latin typeface="Calibri" pitchFamily="34" charset="0"/>
                          <a:cs typeface="Calibri" pitchFamily="34" charset="0"/>
                        </a:rPr>
                        <a:t> - </a:t>
                      </a:r>
                      <a:r>
                        <a:rPr lang="es-ES_tradnl" sz="1000" noProof="0" dirty="0" err="1">
                          <a:solidFill>
                            <a:schemeClr val="tx1"/>
                          </a:solidFill>
                          <a:latin typeface="Calibri" pitchFamily="34" charset="0"/>
                          <a:cs typeface="Calibri" pitchFamily="34" charset="0"/>
                        </a:rPr>
                        <a:t>funny</a:t>
                      </a:r>
                      <a:endParaRPr lang="es-ES_tradnl" sz="1000" noProof="0" dirty="0">
                        <a:solidFill>
                          <a:schemeClr val="tx1"/>
                        </a:solidFill>
                        <a:latin typeface="Calibri" pitchFamily="34" charset="0"/>
                        <a:cs typeface="Calibri" pitchFamily="34" charset="0"/>
                      </a:endParaRPr>
                    </a:p>
                    <a:p>
                      <a:r>
                        <a:rPr lang="es-ES_tradnl" sz="1000" b="1" noProof="0" dirty="0">
                          <a:solidFill>
                            <a:schemeClr val="tx1"/>
                          </a:solidFill>
                          <a:latin typeface="Calibri" pitchFamily="34" charset="0"/>
                          <a:cs typeface="Calibri" pitchFamily="34" charset="0"/>
                        </a:rPr>
                        <a:t>rápido/a</a:t>
                      </a:r>
                      <a:r>
                        <a:rPr lang="es-ES_tradnl" sz="1000" baseline="0" noProof="0" dirty="0">
                          <a:solidFill>
                            <a:schemeClr val="tx1"/>
                          </a:solidFill>
                          <a:latin typeface="Calibri" pitchFamily="34" charset="0"/>
                          <a:cs typeface="Calibri" pitchFamily="34" charset="0"/>
                        </a:rPr>
                        <a:t>  - </a:t>
                      </a:r>
                      <a:r>
                        <a:rPr lang="es-ES_tradnl" sz="1000" baseline="0" noProof="0" dirty="0" err="1">
                          <a:solidFill>
                            <a:schemeClr val="tx1"/>
                          </a:solidFill>
                          <a:latin typeface="Calibri" pitchFamily="34" charset="0"/>
                          <a:cs typeface="Calibri" pitchFamily="34" charset="0"/>
                        </a:rPr>
                        <a:t>fast</a:t>
                      </a:r>
                      <a:endParaRPr lang="es-ES_tradnl" sz="1000" baseline="0" noProof="0" dirty="0">
                        <a:solidFill>
                          <a:schemeClr val="tx1"/>
                        </a:solidFill>
                        <a:latin typeface="Calibri" pitchFamily="34" charset="0"/>
                        <a:cs typeface="Calibri" pitchFamily="34" charset="0"/>
                      </a:endParaRPr>
                    </a:p>
                    <a:p>
                      <a:r>
                        <a:rPr lang="es-ES_tradnl" sz="1000" b="1" baseline="0" noProof="0" dirty="0">
                          <a:solidFill>
                            <a:schemeClr val="tx1"/>
                          </a:solidFill>
                          <a:latin typeface="Calibri" pitchFamily="34" charset="0"/>
                          <a:cs typeface="Calibri" pitchFamily="34" charset="0"/>
                        </a:rPr>
                        <a:t>delicioso/a</a:t>
                      </a:r>
                      <a:r>
                        <a:rPr lang="es-ES_tradnl" sz="1000" baseline="0" noProof="0" dirty="0">
                          <a:solidFill>
                            <a:schemeClr val="tx1"/>
                          </a:solidFill>
                          <a:latin typeface="Calibri" pitchFamily="34" charset="0"/>
                          <a:cs typeface="Calibri" pitchFamily="34" charset="0"/>
                        </a:rPr>
                        <a:t>  - </a:t>
                      </a:r>
                      <a:r>
                        <a:rPr lang="es-ES_tradnl" sz="1000" baseline="0" noProof="0" dirty="0" err="1">
                          <a:solidFill>
                            <a:schemeClr val="tx1"/>
                          </a:solidFill>
                          <a:latin typeface="Calibri" pitchFamily="34" charset="0"/>
                          <a:cs typeface="Calibri" pitchFamily="34" charset="0"/>
                        </a:rPr>
                        <a:t>delicious</a:t>
                      </a:r>
                      <a:endParaRPr lang="es-ES_tradnl" sz="1000" baseline="0" noProof="0" dirty="0">
                        <a:solidFill>
                          <a:schemeClr val="tx1"/>
                        </a:solidFill>
                        <a:latin typeface="Calibri" pitchFamily="34" charset="0"/>
                        <a:cs typeface="Calibri" pitchFamily="34" charset="0"/>
                      </a:endParaRPr>
                    </a:p>
                    <a:p>
                      <a:endParaRPr lang="en-GB" sz="1000" b="1" dirty="0">
                        <a:solidFill>
                          <a:schemeClr val="tx1"/>
                        </a:solidFill>
                        <a:latin typeface="Calibri" pitchFamily="34" charset="0"/>
                        <a:cs typeface="Calibri" pitchFamily="34" charset="0"/>
                      </a:endParaRPr>
                    </a:p>
                    <a:p>
                      <a:endParaRPr lang="en-GB" sz="1000" b="1" dirty="0">
                        <a:solidFill>
                          <a:schemeClr val="tx1"/>
                        </a:solidFill>
                        <a:latin typeface="Calibri" pitchFamily="34" charset="0"/>
                        <a:cs typeface="Calibri" pitchFamily="34" charset="0"/>
                      </a:endParaRPr>
                    </a:p>
                    <a:p>
                      <a:r>
                        <a:rPr lang="en-GB" sz="1000" b="1" dirty="0" err="1">
                          <a:solidFill>
                            <a:schemeClr val="tx1"/>
                          </a:solidFill>
                          <a:latin typeface="Calibri" pitchFamily="34" charset="0"/>
                          <a:cs typeface="Calibri" pitchFamily="34" charset="0"/>
                        </a:rPr>
                        <a:t>molesto</a:t>
                      </a:r>
                      <a:r>
                        <a:rPr lang="en-GB" sz="1000" b="1" dirty="0">
                          <a:solidFill>
                            <a:schemeClr val="tx1"/>
                          </a:solidFill>
                          <a:latin typeface="Calibri" pitchFamily="34" charset="0"/>
                          <a:cs typeface="Calibri" pitchFamily="34" charset="0"/>
                        </a:rPr>
                        <a:t>/a - </a:t>
                      </a:r>
                      <a:r>
                        <a:rPr lang="en-GB" sz="1000" b="0" dirty="0">
                          <a:solidFill>
                            <a:schemeClr val="tx1"/>
                          </a:solidFill>
                          <a:latin typeface="Calibri" pitchFamily="34" charset="0"/>
                          <a:cs typeface="Calibri" pitchFamily="34" charset="0"/>
                        </a:rPr>
                        <a:t>annoying</a:t>
                      </a:r>
                      <a:endParaRPr lang="en-GB" sz="1000" b="1" dirty="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b="1" noProof="0" dirty="0">
                          <a:solidFill>
                            <a:schemeClr val="tx1"/>
                          </a:solidFill>
                          <a:latin typeface="Calibri" pitchFamily="34" charset="0"/>
                          <a:cs typeface="Calibri" pitchFamily="34" charset="0"/>
                        </a:rPr>
                        <a:t>aburrido /a - </a:t>
                      </a:r>
                      <a:r>
                        <a:rPr lang="es-ES_tradnl" sz="1000" b="0" noProof="0" dirty="0" err="1">
                          <a:solidFill>
                            <a:schemeClr val="tx1"/>
                          </a:solidFill>
                          <a:latin typeface="Calibri" pitchFamily="34" charset="0"/>
                          <a:cs typeface="Calibri" pitchFamily="34" charset="0"/>
                        </a:rPr>
                        <a:t>boring</a:t>
                      </a:r>
                      <a:endParaRPr lang="es-ES_tradnl" sz="1000" b="1" noProof="0" dirty="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b="1" noProof="0" dirty="0">
                          <a:solidFill>
                            <a:schemeClr val="tx1"/>
                          </a:solidFill>
                          <a:latin typeface="Calibri" pitchFamily="34" charset="0"/>
                          <a:cs typeface="Calibri" pitchFamily="34" charset="0"/>
                        </a:rPr>
                        <a:t>difícil  - </a:t>
                      </a:r>
                      <a:r>
                        <a:rPr lang="es-ES_tradnl" sz="1000" b="0" noProof="0" dirty="0" err="1">
                          <a:solidFill>
                            <a:schemeClr val="tx1"/>
                          </a:solidFill>
                          <a:latin typeface="Calibri" pitchFamily="34" charset="0"/>
                          <a:cs typeface="Calibri" pitchFamily="34" charset="0"/>
                        </a:rPr>
                        <a:t>difficult</a:t>
                      </a:r>
                      <a:endParaRPr lang="es-ES_tradnl" sz="1000" b="1" noProof="0" dirty="0">
                        <a:solidFill>
                          <a:schemeClr val="tx1"/>
                        </a:solidFill>
                        <a:latin typeface="Calibri" pitchFamily="34" charset="0"/>
                        <a:cs typeface="Calibri" pitchFamily="34" charset="0"/>
                      </a:endParaRPr>
                    </a:p>
                    <a:p>
                      <a:r>
                        <a:rPr lang="en-GB" sz="1000" b="1" dirty="0" err="1">
                          <a:solidFill>
                            <a:schemeClr val="tx1"/>
                          </a:solidFill>
                          <a:latin typeface="Calibri" pitchFamily="34" charset="0"/>
                          <a:cs typeface="Calibri" pitchFamily="34" charset="0"/>
                        </a:rPr>
                        <a:t>inútil</a:t>
                      </a:r>
                      <a:r>
                        <a:rPr lang="en-GB" sz="1000" b="1" dirty="0">
                          <a:solidFill>
                            <a:schemeClr val="tx1"/>
                          </a:solidFill>
                          <a:latin typeface="Calibri" pitchFamily="34" charset="0"/>
                          <a:cs typeface="Calibri" pitchFamily="34" charset="0"/>
                        </a:rPr>
                        <a:t>  - </a:t>
                      </a:r>
                      <a:r>
                        <a:rPr lang="en-GB" sz="1000" b="0" dirty="0">
                          <a:solidFill>
                            <a:schemeClr val="tx1"/>
                          </a:solidFill>
                          <a:latin typeface="Calibri" pitchFamily="34" charset="0"/>
                          <a:cs typeface="Calibri" pitchFamily="34" charset="0"/>
                        </a:rPr>
                        <a:t>useless</a:t>
                      </a:r>
                      <a:endParaRPr lang="en-GB" sz="1000" b="1" dirty="0">
                        <a:solidFill>
                          <a:schemeClr val="tx1"/>
                        </a:solidFill>
                        <a:latin typeface="Calibri" pitchFamily="34" charset="0"/>
                        <a:cs typeface="Calibri" pitchFamily="34" charset="0"/>
                      </a:endParaRPr>
                    </a:p>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pPr>
              <a:defRPr/>
            </a:pPr>
            <a:fld id="{0F145BFC-05E3-4D00-AE96-44E6DC1FA43B}" type="slidenum">
              <a:rPr lang="en-GB" smtClean="0"/>
              <a:pPr>
                <a:defRPr/>
              </a:pPr>
              <a:t>29</a:t>
            </a:fld>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0650" y="179513"/>
          <a:ext cx="6357938" cy="8712963"/>
        </p:xfrm>
        <a:graphic>
          <a:graphicData uri="http://schemas.openxmlformats.org/drawingml/2006/table">
            <a:tbl>
              <a:tblPr/>
              <a:tblGrid>
                <a:gridCol w="1021085">
                  <a:extLst>
                    <a:ext uri="{9D8B030D-6E8A-4147-A177-3AD203B41FA5}">
                      <a16:colId xmlns:a16="http://schemas.microsoft.com/office/drawing/2014/main" val="20000"/>
                    </a:ext>
                  </a:extLst>
                </a:gridCol>
                <a:gridCol w="2552077">
                  <a:extLst>
                    <a:ext uri="{9D8B030D-6E8A-4147-A177-3AD203B41FA5}">
                      <a16:colId xmlns:a16="http://schemas.microsoft.com/office/drawing/2014/main" val="20001"/>
                    </a:ext>
                  </a:extLst>
                </a:gridCol>
                <a:gridCol w="2784776">
                  <a:extLst>
                    <a:ext uri="{9D8B030D-6E8A-4147-A177-3AD203B41FA5}">
                      <a16:colId xmlns:a16="http://schemas.microsoft.com/office/drawing/2014/main" val="20002"/>
                    </a:ext>
                  </a:extLst>
                </a:gridCol>
              </a:tblGrid>
              <a:tr h="30044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altLang="en-US" sz="1900" b="1" dirty="0">
                          <a:latin typeface="Calibri" pitchFamily="34" charset="0"/>
                          <a:ea typeface="Times New Roman" pitchFamily="18" charset="0"/>
                          <a:cs typeface="Arial" charset="0"/>
                        </a:rPr>
                        <a:t>EL ALFABETO ESPAÑOL</a:t>
                      </a: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8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8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0447">
                <a:tc>
                  <a:txBody>
                    <a:bodyPr/>
                    <a:lstStyle/>
                    <a:p>
                      <a:pPr algn="ctr">
                        <a:spcAft>
                          <a:spcPts val="0"/>
                        </a:spcAft>
                      </a:pP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written</a:t>
                      </a:r>
                      <a:r>
                        <a:rPr lang="es-ES" sz="1900" b="1" dirty="0">
                          <a:latin typeface="+mn-lt"/>
                          <a:ea typeface="Times New Roman"/>
                        </a:rPr>
                        <a:t> </a:t>
                      </a:r>
                      <a:r>
                        <a:rPr lang="es-ES" sz="1900" b="1" dirty="0" err="1">
                          <a:latin typeface="+mn-lt"/>
                          <a:ea typeface="Times New Roman"/>
                        </a:rPr>
                        <a:t>form</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pronunciation</a:t>
                      </a:r>
                      <a:r>
                        <a:rPr lang="es-ES" sz="1900" b="1" dirty="0">
                          <a:latin typeface="+mn-lt"/>
                          <a:ea typeface="Times New Roman"/>
                        </a:rPr>
                        <a:t> guide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47">
                <a:tc>
                  <a:txBody>
                    <a:bodyPr/>
                    <a:lstStyle/>
                    <a:p>
                      <a:pPr algn="ctr">
                        <a:spcAft>
                          <a:spcPts val="0"/>
                        </a:spcAft>
                      </a:pPr>
                      <a:r>
                        <a:rPr lang="es-ES" sz="1900" b="1">
                          <a:latin typeface="+mn-lt"/>
                          <a:ea typeface="Times New Roman"/>
                        </a:rPr>
                        <a:t>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a</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a </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47">
                <a:tc>
                  <a:txBody>
                    <a:bodyPr/>
                    <a:lstStyle/>
                    <a:p>
                      <a:pPr algn="ctr">
                        <a:spcAft>
                          <a:spcPts val="0"/>
                        </a:spcAft>
                      </a:pPr>
                      <a:r>
                        <a:rPr lang="es-ES" sz="1900" b="1">
                          <a:latin typeface="+mn-lt"/>
                          <a:ea typeface="Times New Roman"/>
                        </a:rPr>
                        <a:t>b</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be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bay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47">
                <a:tc>
                  <a:txBody>
                    <a:bodyPr/>
                    <a:lstStyle/>
                    <a:p>
                      <a:pPr algn="ctr">
                        <a:spcAft>
                          <a:spcPts val="0"/>
                        </a:spcAft>
                      </a:pPr>
                      <a:r>
                        <a:rPr lang="es-ES" sz="1900" b="1" dirty="0">
                          <a:latin typeface="+mn-lt"/>
                          <a:ea typeface="Times New Roman"/>
                        </a:rPr>
                        <a:t>c</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ce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900" b="1" dirty="0" err="1">
                          <a:latin typeface="+mn-lt"/>
                          <a:ea typeface="Times New Roman"/>
                        </a:rPr>
                        <a:t>thay</a:t>
                      </a:r>
                      <a:r>
                        <a:rPr lang="en-GB" sz="1900" b="1" dirty="0">
                          <a:latin typeface="+mn-lt"/>
                          <a:ea typeface="Times New Roman"/>
                        </a:rPr>
                        <a:t> </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47">
                <a:tc>
                  <a:txBody>
                    <a:bodyPr/>
                    <a:lstStyle/>
                    <a:p>
                      <a:pPr algn="ctr">
                        <a:spcAft>
                          <a:spcPts val="0"/>
                        </a:spcAft>
                      </a:pPr>
                      <a:r>
                        <a:rPr lang="es-ES" sz="1900" b="1">
                          <a:latin typeface="+mn-lt"/>
                          <a:ea typeface="Times New Roman"/>
                        </a:rPr>
                        <a:t>d</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de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day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47">
                <a:tc>
                  <a:txBody>
                    <a:bodyPr/>
                    <a:lstStyle/>
                    <a:p>
                      <a:pPr algn="ctr">
                        <a:spcAft>
                          <a:spcPts val="0"/>
                        </a:spcAft>
                      </a:pPr>
                      <a:r>
                        <a:rPr lang="es-ES" sz="1900" b="1">
                          <a:latin typeface="+mn-lt"/>
                          <a:ea typeface="Times New Roman"/>
                        </a:rPr>
                        <a:t>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eh</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47">
                <a:tc>
                  <a:txBody>
                    <a:bodyPr/>
                    <a:lstStyle/>
                    <a:p>
                      <a:pPr algn="ctr">
                        <a:spcAft>
                          <a:spcPts val="0"/>
                        </a:spcAft>
                      </a:pPr>
                      <a:r>
                        <a:rPr lang="es-ES" sz="1900" b="1">
                          <a:latin typeface="+mn-lt"/>
                          <a:ea typeface="Times New Roman"/>
                        </a:rPr>
                        <a:t>f</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efe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fay</a:t>
                      </a:r>
                      <a:r>
                        <a:rPr lang="es-ES" sz="1900" b="1" dirty="0">
                          <a:latin typeface="+mn-lt"/>
                          <a:ea typeface="Times New Roman"/>
                        </a:rPr>
                        <a:t> </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0447">
                <a:tc>
                  <a:txBody>
                    <a:bodyPr/>
                    <a:lstStyle/>
                    <a:p>
                      <a:pPr algn="ctr">
                        <a:spcAft>
                          <a:spcPts val="0"/>
                        </a:spcAft>
                      </a:pPr>
                      <a:r>
                        <a:rPr lang="es-ES" sz="1900" b="1">
                          <a:latin typeface="+mn-lt"/>
                          <a:ea typeface="Times New Roman"/>
                        </a:rPr>
                        <a:t>g</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ge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Hay (</a:t>
                      </a:r>
                      <a:r>
                        <a:rPr lang="es-ES" sz="1900" b="1" dirty="0" err="1">
                          <a:latin typeface="+mn-lt"/>
                          <a:ea typeface="Times New Roman"/>
                        </a:rPr>
                        <a:t>sore</a:t>
                      </a:r>
                      <a:r>
                        <a:rPr lang="es-ES" sz="1900" b="1" dirty="0">
                          <a:latin typeface="+mn-lt"/>
                          <a:ea typeface="Times New Roman"/>
                        </a:rPr>
                        <a:t> </a:t>
                      </a:r>
                      <a:r>
                        <a:rPr lang="es-ES" sz="1900" b="1" dirty="0" err="1">
                          <a:latin typeface="+mn-lt"/>
                          <a:ea typeface="Times New Roman"/>
                        </a:rPr>
                        <a:t>throat</a:t>
                      </a:r>
                      <a:r>
                        <a:rPr lang="es-ES" sz="1900" b="1" dirty="0">
                          <a:latin typeface="+mn-lt"/>
                          <a:ea typeface="Times New Roman"/>
                        </a:rPr>
                        <a:t>!)</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0447">
                <a:tc>
                  <a:txBody>
                    <a:bodyPr/>
                    <a:lstStyle/>
                    <a:p>
                      <a:pPr algn="ctr">
                        <a:spcAft>
                          <a:spcPts val="0"/>
                        </a:spcAft>
                      </a:pPr>
                      <a:r>
                        <a:rPr lang="es-ES" sz="1900" b="1">
                          <a:latin typeface="+mn-lt"/>
                          <a:ea typeface="Times New Roman"/>
                        </a:rPr>
                        <a:t>h</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ache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a chay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0447">
                <a:tc>
                  <a:txBody>
                    <a:bodyPr/>
                    <a:lstStyle/>
                    <a:p>
                      <a:pPr algn="ctr">
                        <a:spcAft>
                          <a:spcPts val="0"/>
                        </a:spcAft>
                      </a:pPr>
                      <a:r>
                        <a:rPr lang="es-ES" sz="1900" b="1">
                          <a:latin typeface="+mn-lt"/>
                          <a:ea typeface="Times New Roman"/>
                        </a:rPr>
                        <a:t>i</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i</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ee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00447">
                <a:tc>
                  <a:txBody>
                    <a:bodyPr/>
                    <a:lstStyle/>
                    <a:p>
                      <a:pPr algn="ctr">
                        <a:spcAft>
                          <a:spcPts val="0"/>
                        </a:spcAft>
                      </a:pPr>
                      <a:r>
                        <a:rPr lang="es-ES" sz="1900" b="1">
                          <a:latin typeface="+mn-lt"/>
                          <a:ea typeface="Times New Roman"/>
                        </a:rPr>
                        <a:t>j</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jota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ho</a:t>
                      </a:r>
                      <a:r>
                        <a:rPr lang="es-ES" sz="1900" b="1" dirty="0">
                          <a:latin typeface="+mn-lt"/>
                          <a:ea typeface="Times New Roman"/>
                        </a:rPr>
                        <a:t> </a:t>
                      </a:r>
                      <a:r>
                        <a:rPr lang="es-ES" sz="1900" b="1" dirty="0" err="1">
                          <a:latin typeface="+mn-lt"/>
                          <a:ea typeface="Times New Roman"/>
                        </a:rPr>
                        <a:t>ta</a:t>
                      </a:r>
                      <a:r>
                        <a:rPr lang="es-ES" sz="1900" b="1" dirty="0">
                          <a:latin typeface="+mn-lt"/>
                          <a:ea typeface="Times New Roman"/>
                        </a:rPr>
                        <a:t> (</a:t>
                      </a:r>
                      <a:r>
                        <a:rPr lang="es-ES" sz="1900" b="1" dirty="0" err="1">
                          <a:latin typeface="+mn-lt"/>
                          <a:ea typeface="Times New Roman"/>
                        </a:rPr>
                        <a:t>sore</a:t>
                      </a:r>
                      <a:r>
                        <a:rPr lang="es-ES" sz="1900" b="1" dirty="0">
                          <a:latin typeface="+mn-lt"/>
                          <a:ea typeface="Times New Roman"/>
                        </a:rPr>
                        <a:t> </a:t>
                      </a:r>
                      <a:r>
                        <a:rPr lang="es-ES" sz="1900" b="1" dirty="0" err="1">
                          <a:latin typeface="+mn-lt"/>
                          <a:ea typeface="Times New Roman"/>
                        </a:rPr>
                        <a:t>throat</a:t>
                      </a:r>
                      <a:r>
                        <a:rPr lang="es-ES" sz="1900" b="1" dirty="0">
                          <a:latin typeface="+mn-lt"/>
                          <a:ea typeface="Times New Roman"/>
                        </a:rPr>
                        <a:t>!)</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00447">
                <a:tc>
                  <a:txBody>
                    <a:bodyPr/>
                    <a:lstStyle/>
                    <a:p>
                      <a:pPr algn="ctr">
                        <a:spcAft>
                          <a:spcPts val="0"/>
                        </a:spcAft>
                      </a:pPr>
                      <a:r>
                        <a:rPr lang="es-ES" sz="1900" b="1">
                          <a:latin typeface="+mn-lt"/>
                          <a:ea typeface="Times New Roman"/>
                        </a:rPr>
                        <a:t>k</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ka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ka</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00447">
                <a:tc>
                  <a:txBody>
                    <a:bodyPr/>
                    <a:lstStyle/>
                    <a:p>
                      <a:pPr algn="ctr">
                        <a:spcAft>
                          <a:spcPts val="0"/>
                        </a:spcAft>
                      </a:pPr>
                      <a:r>
                        <a:rPr lang="es-ES" sz="1900" b="1">
                          <a:latin typeface="+mn-lt"/>
                          <a:ea typeface="Times New Roman"/>
                        </a:rPr>
                        <a:t>l</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ele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lay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00447">
                <a:tc>
                  <a:txBody>
                    <a:bodyPr/>
                    <a:lstStyle/>
                    <a:p>
                      <a:pPr algn="ctr">
                        <a:spcAft>
                          <a:spcPts val="0"/>
                        </a:spcAft>
                      </a:pPr>
                      <a:r>
                        <a:rPr lang="es-ES" sz="1900" b="1">
                          <a:latin typeface="+mn-lt"/>
                          <a:ea typeface="Times New Roman"/>
                        </a:rPr>
                        <a:t>m</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eme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may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00447">
                <a:tc>
                  <a:txBody>
                    <a:bodyPr/>
                    <a:lstStyle/>
                    <a:p>
                      <a:pPr algn="ctr">
                        <a:spcAft>
                          <a:spcPts val="0"/>
                        </a:spcAft>
                      </a:pPr>
                      <a:r>
                        <a:rPr lang="es-ES" sz="1900" b="1">
                          <a:latin typeface="+mn-lt"/>
                          <a:ea typeface="Times New Roman"/>
                        </a:rPr>
                        <a:t>n</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ene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nay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00447">
                <a:tc>
                  <a:txBody>
                    <a:bodyPr/>
                    <a:lstStyle/>
                    <a:p>
                      <a:pPr algn="ctr">
                        <a:spcAft>
                          <a:spcPts val="0"/>
                        </a:spcAft>
                      </a:pPr>
                      <a:r>
                        <a:rPr lang="es-ES" sz="1900" b="1">
                          <a:latin typeface="+mn-lt"/>
                          <a:ea typeface="Times New Roman"/>
                        </a:rPr>
                        <a:t>ñ</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eñe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eny</a:t>
                      </a:r>
                      <a:r>
                        <a:rPr lang="es-ES" sz="1900" b="1" dirty="0">
                          <a:latin typeface="+mn-lt"/>
                          <a:ea typeface="Times New Roman"/>
                        </a:rPr>
                        <a:t> 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00447">
                <a:tc>
                  <a:txBody>
                    <a:bodyPr/>
                    <a:lstStyle/>
                    <a:p>
                      <a:pPr algn="ctr">
                        <a:spcAft>
                          <a:spcPts val="0"/>
                        </a:spcAft>
                      </a:pPr>
                      <a:r>
                        <a:rPr lang="es-ES" sz="1900" b="1">
                          <a:latin typeface="+mn-lt"/>
                          <a:ea typeface="Times New Roman"/>
                        </a:rPr>
                        <a:t>o</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o</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o</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00447">
                <a:tc>
                  <a:txBody>
                    <a:bodyPr/>
                    <a:lstStyle/>
                    <a:p>
                      <a:pPr algn="ctr">
                        <a:spcAft>
                          <a:spcPts val="0"/>
                        </a:spcAft>
                      </a:pPr>
                      <a:r>
                        <a:rPr lang="es-ES" sz="1900" b="1">
                          <a:latin typeface="+mn-lt"/>
                          <a:ea typeface="Times New Roman"/>
                        </a:rPr>
                        <a:t>p</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pe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pay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300447">
                <a:tc>
                  <a:txBody>
                    <a:bodyPr/>
                    <a:lstStyle/>
                    <a:p>
                      <a:pPr algn="ctr">
                        <a:spcAft>
                          <a:spcPts val="0"/>
                        </a:spcAft>
                      </a:pPr>
                      <a:r>
                        <a:rPr lang="es-ES" sz="1900" b="1">
                          <a:latin typeface="+mn-lt"/>
                          <a:ea typeface="Times New Roman"/>
                        </a:rPr>
                        <a:t>q</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cu</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koo</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300447">
                <a:tc>
                  <a:txBody>
                    <a:bodyPr/>
                    <a:lstStyle/>
                    <a:p>
                      <a:pPr algn="ctr">
                        <a:spcAft>
                          <a:spcPts val="0"/>
                        </a:spcAft>
                      </a:pPr>
                      <a:r>
                        <a:rPr lang="es-ES" sz="1900" b="1">
                          <a:latin typeface="+mn-lt"/>
                          <a:ea typeface="Times New Roman"/>
                        </a:rPr>
                        <a:t>r</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erre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ray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300447">
                <a:tc>
                  <a:txBody>
                    <a:bodyPr/>
                    <a:lstStyle/>
                    <a:p>
                      <a:pPr algn="ctr">
                        <a:spcAft>
                          <a:spcPts val="0"/>
                        </a:spcAft>
                      </a:pPr>
                      <a:r>
                        <a:rPr lang="es-ES" sz="1900" b="1">
                          <a:latin typeface="+mn-lt"/>
                          <a:ea typeface="Times New Roman"/>
                        </a:rPr>
                        <a:t>s</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ese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say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300447">
                <a:tc>
                  <a:txBody>
                    <a:bodyPr/>
                    <a:lstStyle/>
                    <a:p>
                      <a:pPr algn="ctr">
                        <a:spcAft>
                          <a:spcPts val="0"/>
                        </a:spcAft>
                      </a:pPr>
                      <a:r>
                        <a:rPr lang="es-ES" sz="1900" b="1">
                          <a:latin typeface="+mn-lt"/>
                          <a:ea typeface="Times New Roman"/>
                        </a:rPr>
                        <a:t>t</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te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tay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300447">
                <a:tc>
                  <a:txBody>
                    <a:bodyPr/>
                    <a:lstStyle/>
                    <a:p>
                      <a:pPr algn="ctr">
                        <a:spcAft>
                          <a:spcPts val="0"/>
                        </a:spcAft>
                      </a:pPr>
                      <a:r>
                        <a:rPr lang="es-ES" sz="1900" b="1">
                          <a:latin typeface="+mn-lt"/>
                          <a:ea typeface="Times New Roman"/>
                        </a:rPr>
                        <a:t>u</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u</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oo</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300447">
                <a:tc>
                  <a:txBody>
                    <a:bodyPr/>
                    <a:lstStyle/>
                    <a:p>
                      <a:pPr algn="ctr">
                        <a:spcAft>
                          <a:spcPts val="0"/>
                        </a:spcAft>
                      </a:pPr>
                      <a:r>
                        <a:rPr lang="es-ES" sz="1900" b="1">
                          <a:latin typeface="+mn-lt"/>
                          <a:ea typeface="Times New Roman"/>
                        </a:rPr>
                        <a:t>v</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uve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oo</a:t>
                      </a:r>
                      <a:r>
                        <a:rPr lang="es-ES" sz="1900" b="1" dirty="0">
                          <a:latin typeface="+mn-lt"/>
                          <a:ea typeface="Times New Roman"/>
                        </a:rPr>
                        <a:t> </a:t>
                      </a:r>
                      <a:r>
                        <a:rPr lang="es-ES" sz="1900" b="1" dirty="0" err="1">
                          <a:latin typeface="+mn-lt"/>
                          <a:ea typeface="Times New Roman"/>
                        </a:rPr>
                        <a:t>bay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300447">
                <a:tc>
                  <a:txBody>
                    <a:bodyPr/>
                    <a:lstStyle/>
                    <a:p>
                      <a:pPr algn="ctr">
                        <a:spcAft>
                          <a:spcPts val="0"/>
                        </a:spcAft>
                      </a:pPr>
                      <a:r>
                        <a:rPr lang="es-ES" sz="1900" b="1">
                          <a:latin typeface="+mn-lt"/>
                          <a:ea typeface="Times New Roman"/>
                        </a:rPr>
                        <a:t>w</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uve doble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oo</a:t>
                      </a:r>
                      <a:r>
                        <a:rPr lang="es-ES" sz="1900" b="1" dirty="0">
                          <a:latin typeface="+mn-lt"/>
                          <a:ea typeface="Times New Roman"/>
                        </a:rPr>
                        <a:t> </a:t>
                      </a:r>
                      <a:r>
                        <a:rPr lang="es-ES" sz="1900" b="1" dirty="0" err="1">
                          <a:latin typeface="+mn-lt"/>
                          <a:ea typeface="Times New Roman"/>
                        </a:rPr>
                        <a:t>bay</a:t>
                      </a:r>
                      <a:r>
                        <a:rPr lang="es-ES" sz="1900" b="1" dirty="0">
                          <a:latin typeface="+mn-lt"/>
                          <a:ea typeface="Times New Roman"/>
                        </a:rPr>
                        <a:t> </a:t>
                      </a:r>
                      <a:r>
                        <a:rPr lang="es-ES" sz="1900" b="1" dirty="0" err="1">
                          <a:latin typeface="+mn-lt"/>
                          <a:ea typeface="Times New Roman"/>
                        </a:rPr>
                        <a:t>dob</a:t>
                      </a:r>
                      <a:r>
                        <a:rPr lang="es-ES" sz="1900" b="1" dirty="0">
                          <a:latin typeface="+mn-lt"/>
                          <a:ea typeface="Times New Roman"/>
                        </a:rPr>
                        <a:t> lay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300447">
                <a:tc>
                  <a:txBody>
                    <a:bodyPr/>
                    <a:lstStyle/>
                    <a:p>
                      <a:pPr algn="ctr">
                        <a:spcAft>
                          <a:spcPts val="0"/>
                        </a:spcAft>
                      </a:pPr>
                      <a:r>
                        <a:rPr lang="es-ES" sz="1900" b="1">
                          <a:latin typeface="+mn-lt"/>
                          <a:ea typeface="Times New Roman"/>
                        </a:rPr>
                        <a:t>x</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equis </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eh </a:t>
                      </a:r>
                      <a:r>
                        <a:rPr lang="es-ES" sz="1900" b="1" dirty="0" err="1">
                          <a:latin typeface="+mn-lt"/>
                          <a:ea typeface="Times New Roman"/>
                        </a:rPr>
                        <a:t>kiss</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300447">
                <a:tc>
                  <a:txBody>
                    <a:bodyPr/>
                    <a:lstStyle/>
                    <a:p>
                      <a:pPr algn="ctr">
                        <a:spcAft>
                          <a:spcPts val="0"/>
                        </a:spcAft>
                      </a:pPr>
                      <a:r>
                        <a:rPr lang="es-ES" sz="1900" b="1">
                          <a:latin typeface="+mn-lt"/>
                          <a:ea typeface="Times New Roman"/>
                        </a:rPr>
                        <a:t>y</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ye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yay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300447">
                <a:tc>
                  <a:txBody>
                    <a:bodyPr/>
                    <a:lstStyle/>
                    <a:p>
                      <a:pPr algn="ctr">
                        <a:spcAft>
                          <a:spcPts val="0"/>
                        </a:spcAft>
                      </a:pPr>
                      <a:r>
                        <a:rPr lang="es-ES" sz="1900" b="1">
                          <a:latin typeface="+mn-lt"/>
                          <a:ea typeface="Times New Roman"/>
                        </a:rPr>
                        <a:t>z</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ceta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thay</a:t>
                      </a:r>
                      <a:r>
                        <a:rPr lang="es-ES" sz="1900" b="1" baseline="0" dirty="0">
                          <a:latin typeface="+mn-lt"/>
                          <a:ea typeface="Times New Roman"/>
                        </a:rPr>
                        <a:t> </a:t>
                      </a:r>
                      <a:r>
                        <a:rPr lang="es-ES" sz="1900" b="1" dirty="0" err="1">
                          <a:latin typeface="+mn-lt"/>
                          <a:ea typeface="Times New Roman"/>
                        </a:rPr>
                        <a:t>ta</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3</a:t>
            </a:fld>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88641" y="155774"/>
          <a:ext cx="6552728" cy="8403783"/>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8720">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32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es-ES_tradnl" sz="1200" dirty="0"/>
                        <a:t>? Mejor amigo/amiga</a:t>
                      </a:r>
                    </a:p>
                    <a:p>
                      <a:r>
                        <a:rPr lang="es-ES_tradnl" sz="1200" dirty="0"/>
                        <a:t>? Concierto-a qué hora</a:t>
                      </a:r>
                    </a:p>
                    <a:p>
                      <a:r>
                        <a:rPr lang="es-ES_tradnl" sz="1200" dirty="0"/>
                        <a:t>? La hora de comer</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t>?Concierto-cuándo</a:t>
                      </a:r>
                    </a:p>
                    <a:p>
                      <a:r>
                        <a:rPr lang="es-ES_tradnl" sz="1200" dirty="0"/>
                        <a:t>? Asignatura favorita</a:t>
                      </a:r>
                    </a:p>
                    <a:p>
                      <a:r>
                        <a:rPr lang="es-ES_tradnl" sz="1200" dirty="0"/>
                        <a:t>?Opinión de hoteles</a:t>
                      </a:r>
                    </a:p>
                    <a:p>
                      <a:r>
                        <a:rPr lang="es-ES_tradnl" sz="1200" dirty="0"/>
                        <a:t>?Precio de comida</a:t>
                      </a:r>
                    </a:p>
                    <a:p>
                      <a:r>
                        <a:rPr lang="es-ES_tradnl" sz="1200" dirty="0"/>
                        <a:t>?Precio</a:t>
                      </a:r>
                    </a:p>
                    <a:p>
                      <a:endParaRPr lang="es-ES_tradnl" sz="1200" dirty="0"/>
                    </a:p>
                    <a:p>
                      <a:r>
                        <a:rPr lang="es-ES_tradnl" sz="1200" dirty="0"/>
                        <a:t>?Comer-dónde</a:t>
                      </a:r>
                    </a:p>
                    <a:p>
                      <a:r>
                        <a:rPr lang="es-ES_tradnl" sz="1200" dirty="0"/>
                        <a:t>?Paro</a:t>
                      </a:r>
                      <a:r>
                        <a:rPr lang="es-ES_tradnl" sz="1200" baseline="0" dirty="0"/>
                        <a:t> en España</a:t>
                      </a:r>
                    </a:p>
                    <a:p>
                      <a:r>
                        <a:rPr lang="es-ES_tradnl" sz="1200" baseline="0" dirty="0"/>
                        <a:t>?Atracciones turísticas cerca</a:t>
                      </a:r>
                    </a:p>
                    <a:p>
                      <a:r>
                        <a:rPr lang="es-ES_tradnl" sz="1200" baseline="0" dirty="0"/>
                        <a:t>?El futuro-qué</a:t>
                      </a:r>
                      <a:endParaRPr lang="es-ES_tradnl"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s-ES_tradnl" sz="1200" dirty="0"/>
                        <a:t>¿</a:t>
                      </a:r>
                      <a:r>
                        <a:rPr lang="es-ES_tradnl" sz="1200" b="1" dirty="0"/>
                        <a:t>Quién es </a:t>
                      </a:r>
                      <a:r>
                        <a:rPr lang="es-ES_tradnl" sz="1200" dirty="0"/>
                        <a:t>tu </a:t>
                      </a:r>
                      <a:r>
                        <a:rPr lang="es-ES_tradnl" sz="1200" b="0" u="sng" dirty="0"/>
                        <a:t>mejor amigo</a:t>
                      </a:r>
                      <a:r>
                        <a:rPr lang="es-ES_tradnl" sz="1200" dirty="0"/>
                        <a:t>?</a:t>
                      </a:r>
                    </a:p>
                    <a:p>
                      <a:r>
                        <a:rPr lang="es-ES_tradnl" sz="1200" dirty="0"/>
                        <a:t>¿</a:t>
                      </a:r>
                      <a:r>
                        <a:rPr lang="es-ES_tradnl" sz="1200" b="1" dirty="0"/>
                        <a:t>A qué hora es</a:t>
                      </a:r>
                      <a:r>
                        <a:rPr lang="es-ES_tradnl" sz="1200" dirty="0"/>
                        <a:t> el </a:t>
                      </a:r>
                      <a:r>
                        <a:rPr lang="es-ES_tradnl" sz="1200" u="sng" dirty="0"/>
                        <a:t>concierto</a:t>
                      </a:r>
                      <a:r>
                        <a:rPr lang="es-ES_tradnl" sz="120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t>¿</a:t>
                      </a:r>
                      <a:r>
                        <a:rPr lang="es-ES_tradnl" sz="1200" b="1" dirty="0"/>
                        <a:t>A qué hora es</a:t>
                      </a:r>
                      <a:r>
                        <a:rPr lang="es-ES_tradnl" sz="1200" b="0" u="none" baseline="0" dirty="0"/>
                        <a:t> </a:t>
                      </a:r>
                      <a:r>
                        <a:rPr lang="es-ES_tradnl" sz="1200" u="sng" dirty="0"/>
                        <a:t>la hora de comer?</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a:t>¿Cuándo es </a:t>
                      </a:r>
                      <a:r>
                        <a:rPr lang="es-ES_tradnl" sz="1200" u="none" dirty="0"/>
                        <a:t>el </a:t>
                      </a:r>
                      <a:r>
                        <a:rPr lang="es-ES_tradnl" sz="1200" u="sng" dirty="0"/>
                        <a:t>concierto</a:t>
                      </a:r>
                      <a:r>
                        <a:rPr lang="es-ES_tradnl" sz="1200" u="none"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Tienes</a:t>
                      </a:r>
                      <a:r>
                        <a:rPr lang="es-ES_tradnl" sz="1200" u="none" dirty="0"/>
                        <a:t> una asignatura favorita?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Cuál es </a:t>
                      </a:r>
                      <a:r>
                        <a:rPr lang="es-ES_tradnl" sz="1200" u="none" dirty="0"/>
                        <a:t>tu asignatura favorita?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Cuál es tu opinión de </a:t>
                      </a:r>
                      <a:r>
                        <a:rPr lang="es-ES_tradnl" sz="1200" u="none" dirty="0"/>
                        <a:t>hoteles?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Cuánto es </a:t>
                      </a:r>
                      <a:r>
                        <a:rPr lang="es-ES_tradnl" sz="1200" u="none" dirty="0"/>
                        <a:t>la </a:t>
                      </a:r>
                      <a:r>
                        <a:rPr lang="es-ES_tradnl" sz="1200" u="sng" dirty="0"/>
                        <a:t>comida</a:t>
                      </a:r>
                      <a:r>
                        <a:rPr lang="es-ES_tradnl" sz="1200" u="none"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Cuánto es</a:t>
                      </a:r>
                      <a:r>
                        <a:rPr lang="es-ES_tradnl" sz="1200" u="none"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Dónde te</a:t>
                      </a:r>
                      <a:r>
                        <a:rPr lang="es-ES_tradnl" sz="1200" b="1" u="none" baseline="0" dirty="0"/>
                        <a:t> gustaría </a:t>
                      </a:r>
                      <a:r>
                        <a:rPr lang="es-ES_tradnl" sz="1200" u="sng" baseline="0" dirty="0"/>
                        <a:t>comer</a:t>
                      </a:r>
                      <a:r>
                        <a:rPr lang="es-ES_tradnl" sz="1200"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baseline="0" dirty="0"/>
                        <a:t>¿</a:t>
                      </a:r>
                      <a:r>
                        <a:rPr lang="es-ES_tradnl" sz="1200" b="1" u="none" baseline="0" dirty="0"/>
                        <a:t>Hay</a:t>
                      </a:r>
                      <a:r>
                        <a:rPr lang="es-ES_tradnl" sz="1200" u="none" baseline="0" dirty="0"/>
                        <a:t> </a:t>
                      </a:r>
                      <a:r>
                        <a:rPr lang="es-ES_tradnl" sz="1200" u="sng" baseline="0" dirty="0"/>
                        <a:t>paro en España</a:t>
                      </a:r>
                      <a:r>
                        <a:rPr lang="es-ES_tradnl" sz="1200"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aseline="0" dirty="0"/>
                        <a:t>¿</a:t>
                      </a:r>
                      <a:r>
                        <a:rPr lang="es-ES_tradnl" sz="1200" b="1" baseline="0" dirty="0"/>
                        <a:t>Hay</a:t>
                      </a:r>
                      <a:r>
                        <a:rPr lang="es-ES_tradnl" sz="1200" baseline="0" dirty="0"/>
                        <a:t> </a:t>
                      </a:r>
                      <a:r>
                        <a:rPr lang="es-ES_tradnl" sz="1200" u="sng" baseline="0" dirty="0"/>
                        <a:t>atracciones turísticas cerca</a:t>
                      </a:r>
                      <a:r>
                        <a:rPr lang="es-ES_tradnl" sz="12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aseline="0" dirty="0"/>
                        <a:t>¿</a:t>
                      </a:r>
                      <a:r>
                        <a:rPr lang="es-ES_tradnl" sz="1200" b="1" baseline="0" dirty="0"/>
                        <a:t>Qué vas a </a:t>
                      </a:r>
                      <a:r>
                        <a:rPr lang="es-ES_tradnl" sz="1200" baseline="0" dirty="0"/>
                        <a:t>hacer en el </a:t>
                      </a:r>
                      <a:r>
                        <a:rPr lang="es-ES_tradnl" sz="1200" u="sng" baseline="0" dirty="0"/>
                        <a:t>futuro</a:t>
                      </a:r>
                      <a:r>
                        <a:rPr lang="es-ES_tradnl" sz="1200" baseline="0" dirty="0"/>
                        <a:t>?</a:t>
                      </a:r>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Who</a:t>
                      </a:r>
                      <a:r>
                        <a:rPr lang="es-ES_tradnl" sz="1200" b="1" u="none" dirty="0"/>
                        <a:t>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What</a:t>
                      </a:r>
                      <a:r>
                        <a:rPr lang="es-ES_tradnl" sz="1200" b="1" u="none" dirty="0"/>
                        <a:t> time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u="none"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When</a:t>
                      </a:r>
                      <a:r>
                        <a:rPr lang="es-ES_tradnl" sz="1200" b="1" u="none" dirty="0"/>
                        <a:t>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Have</a:t>
                      </a:r>
                      <a:r>
                        <a:rPr lang="es-ES_tradnl" sz="1200" b="1" u="none" dirty="0"/>
                        <a:t> </a:t>
                      </a:r>
                      <a:r>
                        <a:rPr lang="es-ES_tradnl" sz="1200" b="1" u="none" dirty="0" err="1"/>
                        <a:t>you</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Which</a:t>
                      </a:r>
                      <a:r>
                        <a:rPr lang="es-ES_tradnl" sz="1200" b="1" u="none" dirty="0"/>
                        <a:t>/ </a:t>
                      </a:r>
                      <a:r>
                        <a:rPr lang="es-ES_tradnl" sz="1200" b="1" u="none" dirty="0" err="1"/>
                        <a:t>What</a:t>
                      </a:r>
                      <a:r>
                        <a:rPr lang="es-ES_tradnl" sz="1200" b="1" u="none" dirty="0"/>
                        <a:t>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What</a:t>
                      </a:r>
                      <a:r>
                        <a:rPr lang="es-ES_tradnl" sz="1200" b="1" u="none" dirty="0"/>
                        <a:t> </a:t>
                      </a:r>
                      <a:r>
                        <a:rPr lang="es-ES_tradnl" sz="1200" b="1" u="none" dirty="0" err="1"/>
                        <a:t>is</a:t>
                      </a:r>
                      <a:r>
                        <a:rPr lang="es-ES_tradnl" sz="1200" b="1" u="none" dirty="0"/>
                        <a:t> </a:t>
                      </a:r>
                      <a:r>
                        <a:rPr lang="es-ES_tradnl" sz="1200" b="1" u="none" dirty="0" err="1"/>
                        <a:t>your</a:t>
                      </a:r>
                      <a:r>
                        <a:rPr lang="es-ES_tradnl" sz="1200" b="1" u="none" dirty="0"/>
                        <a:t> </a:t>
                      </a:r>
                      <a:r>
                        <a:rPr lang="es-ES_tradnl" sz="1200" b="1" u="none" dirty="0" err="1"/>
                        <a:t>opinion</a:t>
                      </a:r>
                      <a:r>
                        <a:rPr lang="es-ES_tradnl" sz="1200" b="1" u="none" baseline="0" dirty="0"/>
                        <a:t> of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How</a:t>
                      </a:r>
                      <a:r>
                        <a:rPr lang="es-ES_tradnl" sz="1200" b="1" u="none" baseline="0" dirty="0"/>
                        <a:t> </a:t>
                      </a:r>
                      <a:r>
                        <a:rPr lang="es-ES_tradnl" sz="1200" b="1" u="none" baseline="0" dirty="0" err="1"/>
                        <a:t>much</a:t>
                      </a:r>
                      <a:r>
                        <a:rPr lang="es-ES_tradnl" sz="1200" b="1" u="none" baseline="0" dirty="0"/>
                        <a:t> </a:t>
                      </a:r>
                      <a:r>
                        <a:rPr lang="es-ES_tradnl" sz="1200" b="1" u="none" baseline="0" dirty="0" err="1"/>
                        <a:t>is</a:t>
                      </a:r>
                      <a:r>
                        <a:rPr lang="es-ES_tradnl" sz="1200" b="1"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How</a:t>
                      </a:r>
                      <a:r>
                        <a:rPr lang="es-ES_tradnl" sz="1200" b="1" u="none" baseline="0" dirty="0"/>
                        <a:t> </a:t>
                      </a:r>
                      <a:r>
                        <a:rPr lang="es-ES_tradnl" sz="1200" b="1" u="none" baseline="0" dirty="0" err="1"/>
                        <a:t>much</a:t>
                      </a:r>
                      <a:r>
                        <a:rPr lang="es-ES_tradnl" sz="1200" b="1" u="none" baseline="0" dirty="0"/>
                        <a:t> </a:t>
                      </a:r>
                      <a:r>
                        <a:rPr lang="es-ES_tradnl" sz="1200" b="1" u="none" baseline="0" dirty="0" err="1"/>
                        <a:t>is</a:t>
                      </a:r>
                      <a:r>
                        <a:rPr lang="es-ES_tradnl" sz="1200" b="1" u="none" baseline="0" dirty="0"/>
                        <a:t> </a:t>
                      </a:r>
                      <a:r>
                        <a:rPr lang="es-ES_tradnl" sz="1200" b="1" u="none" baseline="0" dirty="0" err="1"/>
                        <a:t>it</a:t>
                      </a:r>
                      <a:r>
                        <a:rPr lang="es-ES_tradnl" sz="1200" b="1"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Where</a:t>
                      </a:r>
                      <a:r>
                        <a:rPr lang="es-ES_tradnl" sz="1200" b="1" u="none" baseline="0" dirty="0"/>
                        <a:t> </a:t>
                      </a:r>
                      <a:r>
                        <a:rPr lang="es-ES_tradnl" sz="1200" b="1" u="none" baseline="0" dirty="0" err="1"/>
                        <a:t>would</a:t>
                      </a:r>
                      <a:r>
                        <a:rPr lang="es-ES_tradnl" sz="1200" b="1" u="none" baseline="0" dirty="0"/>
                        <a:t> </a:t>
                      </a:r>
                      <a:r>
                        <a:rPr lang="es-ES_tradnl" sz="1200" b="1" u="none" baseline="0" dirty="0" err="1"/>
                        <a:t>you</a:t>
                      </a:r>
                      <a:r>
                        <a:rPr lang="es-ES_tradnl" sz="1200" b="1" u="none" baseline="0" dirty="0"/>
                        <a:t> </a:t>
                      </a:r>
                      <a:r>
                        <a:rPr lang="es-ES_tradnl" sz="1200" b="1" u="none" baseline="0" dirty="0" err="1"/>
                        <a:t>like</a:t>
                      </a:r>
                      <a:r>
                        <a:rPr lang="es-ES_tradnl" sz="1200" b="1" u="none" baseline="0" dirty="0"/>
                        <a:t> …? (+ INF)</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Is</a:t>
                      </a:r>
                      <a:r>
                        <a:rPr lang="es-ES_tradnl" sz="1200" b="1" u="none" baseline="0" dirty="0"/>
                        <a:t> </a:t>
                      </a:r>
                      <a:r>
                        <a:rPr lang="es-ES_tradnl" sz="1200" b="1" u="none" baseline="0" dirty="0" err="1"/>
                        <a:t>there</a:t>
                      </a:r>
                      <a:r>
                        <a:rPr lang="es-ES_tradnl" sz="1200" b="1" u="non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a:t>Are </a:t>
                      </a:r>
                      <a:r>
                        <a:rPr lang="es-ES_tradnl" sz="1200" b="1" u="none" baseline="0" dirty="0" err="1"/>
                        <a:t>there</a:t>
                      </a:r>
                      <a:r>
                        <a:rPr lang="es-ES_tradnl" sz="1200" b="1" u="non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What</a:t>
                      </a:r>
                      <a:r>
                        <a:rPr lang="es-ES_tradnl" sz="1200" b="1" u="none" baseline="0" dirty="0"/>
                        <a:t> are </a:t>
                      </a:r>
                      <a:r>
                        <a:rPr lang="es-ES_tradnl" sz="1200" b="1" u="none" baseline="0" dirty="0" err="1"/>
                        <a:t>you</a:t>
                      </a:r>
                      <a:r>
                        <a:rPr lang="es-ES_tradnl" sz="1200" b="1" u="none" baseline="0" dirty="0"/>
                        <a:t> </a:t>
                      </a:r>
                      <a:r>
                        <a:rPr lang="es-ES_tradnl" sz="1200" b="1" u="none" baseline="0" dirty="0" err="1"/>
                        <a:t>going</a:t>
                      </a:r>
                      <a:r>
                        <a:rPr lang="es-ES_tradnl" sz="1200" b="1" u="none" baseline="0" dirty="0"/>
                        <a:t> </a:t>
                      </a:r>
                      <a:r>
                        <a:rPr lang="es-ES_tradnl" sz="1200" b="1" u="none" baseline="0" dirty="0" err="1"/>
                        <a:t>to</a:t>
                      </a:r>
                      <a:r>
                        <a:rPr lang="es-ES_tradnl" sz="1200" b="1" u="none" baseline="0" dirty="0"/>
                        <a:t> …?</a:t>
                      </a:r>
                      <a:endParaRPr lang="es-ES_tradnl" sz="1200" b="1"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36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4320">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03120">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_tradnl" sz="1200" b="1" dirty="0"/>
                        <a:t>PRESENT TENSE</a:t>
                      </a:r>
                    </a:p>
                    <a:p>
                      <a:pPr>
                        <a:buFont typeface="Arial" pitchFamily="34" charset="0"/>
                        <a:buChar char="•"/>
                      </a:pPr>
                      <a:r>
                        <a:rPr lang="es-ES_tradnl" sz="1200" dirty="0"/>
                        <a:t>ahora-</a:t>
                      </a:r>
                      <a:r>
                        <a:rPr lang="es-ES_tradnl" sz="1200" dirty="0" err="1"/>
                        <a:t>now</a:t>
                      </a:r>
                      <a:endParaRPr lang="es-ES_tradnl" sz="1200" dirty="0"/>
                    </a:p>
                    <a:p>
                      <a:pPr>
                        <a:buFont typeface="Arial" pitchFamily="34" charset="0"/>
                        <a:buChar char="•"/>
                      </a:pPr>
                      <a:r>
                        <a:rPr lang="es-ES_tradnl" sz="1200" dirty="0"/>
                        <a:t>normalmente-</a:t>
                      </a:r>
                      <a:r>
                        <a:rPr lang="es-ES_tradnl" sz="1200" dirty="0" err="1"/>
                        <a:t>usually</a:t>
                      </a:r>
                      <a:endParaRPr lang="es-ES_tradnl" sz="1200" dirty="0"/>
                    </a:p>
                    <a:p>
                      <a:pPr>
                        <a:buFont typeface="Arial" pitchFamily="34" charset="0"/>
                        <a:buNone/>
                      </a:pPr>
                      <a:endParaRPr lang="es-ES_tradnl" sz="1200" b="1" dirty="0"/>
                    </a:p>
                    <a:p>
                      <a:pPr>
                        <a:buFont typeface="Arial" pitchFamily="34" charset="0"/>
                        <a:buNone/>
                      </a:pPr>
                      <a:r>
                        <a:rPr lang="es-ES_tradnl" sz="1200" b="1" dirty="0"/>
                        <a:t>PAST</a:t>
                      </a:r>
                      <a:r>
                        <a:rPr lang="es-ES_tradnl" sz="1200" b="1" baseline="0" dirty="0"/>
                        <a:t> TENSE</a:t>
                      </a:r>
                    </a:p>
                    <a:p>
                      <a:pPr>
                        <a:buFont typeface="Arial" pitchFamily="34" charset="0"/>
                        <a:buChar char="•"/>
                      </a:pPr>
                      <a:r>
                        <a:rPr lang="es-ES_tradnl" sz="1200" b="0" baseline="0" dirty="0"/>
                        <a:t>última vez-</a:t>
                      </a:r>
                      <a:r>
                        <a:rPr lang="es-ES_tradnl" sz="1200" b="0" baseline="0" dirty="0" err="1"/>
                        <a:t>last</a:t>
                      </a:r>
                      <a:r>
                        <a:rPr lang="es-ES_tradnl" sz="1200" b="0" baseline="0" dirty="0"/>
                        <a:t> time</a:t>
                      </a:r>
                    </a:p>
                    <a:p>
                      <a:pPr>
                        <a:buFont typeface="Arial" pitchFamily="34" charset="0"/>
                        <a:buChar char="•"/>
                      </a:pPr>
                      <a:r>
                        <a:rPr lang="es-ES_tradnl" sz="1200" b="0" baseline="0" dirty="0"/>
                        <a:t>la semana pasada-</a:t>
                      </a:r>
                      <a:r>
                        <a:rPr lang="es-ES_tradnl" sz="1200" b="0" baseline="0" dirty="0" err="1"/>
                        <a:t>last</a:t>
                      </a:r>
                      <a:r>
                        <a:rPr lang="es-ES_tradnl" sz="1200" b="0" baseline="0" dirty="0"/>
                        <a:t> </a:t>
                      </a:r>
                      <a:r>
                        <a:rPr lang="es-ES_tradnl" sz="1200" b="0" baseline="0" dirty="0" err="1"/>
                        <a:t>week</a:t>
                      </a:r>
                      <a:endParaRPr lang="es-ES_tradnl" sz="1200" b="0" baseline="0" dirty="0"/>
                    </a:p>
                    <a:p>
                      <a:pPr>
                        <a:buFont typeface="Arial" pitchFamily="34" charset="0"/>
                        <a:buChar char="•"/>
                      </a:pPr>
                      <a:r>
                        <a:rPr lang="es-ES_tradnl" sz="1200" b="0" baseline="0" dirty="0"/>
                        <a:t>ayer-</a:t>
                      </a:r>
                      <a:r>
                        <a:rPr lang="es-ES_tradnl" sz="1200" b="0" baseline="0" dirty="0" err="1"/>
                        <a:t>yesterday</a:t>
                      </a:r>
                      <a:endParaRPr lang="es-ES_tradnl" sz="1200" b="0" baseline="0" dirty="0"/>
                    </a:p>
                    <a:p>
                      <a:pPr>
                        <a:buFont typeface="Arial" pitchFamily="34" charset="0"/>
                        <a:buChar char="•"/>
                      </a:pPr>
                      <a:r>
                        <a:rPr lang="es-ES_tradnl" sz="1200" b="0" baseline="0" dirty="0"/>
                        <a:t>último/a-</a:t>
                      </a:r>
                      <a:r>
                        <a:rPr lang="es-ES_tradnl" sz="1200" b="0" baseline="0" dirty="0" err="1"/>
                        <a:t>last</a:t>
                      </a:r>
                      <a:endParaRPr lang="es-ES_tradnl" sz="1200" b="0" baseline="0" dirty="0"/>
                    </a:p>
                    <a:p>
                      <a:pPr>
                        <a:buFont typeface="Arial" pitchFamily="34" charset="0"/>
                        <a:buChar char="•"/>
                      </a:pPr>
                      <a:r>
                        <a:rPr lang="es-ES_tradnl" sz="1200" b="0" baseline="0" dirty="0"/>
                        <a:t>en el pasado-in </a:t>
                      </a:r>
                      <a:r>
                        <a:rPr lang="es-ES_tradnl" sz="1200" b="0" baseline="0" dirty="0" err="1"/>
                        <a:t>the</a:t>
                      </a:r>
                      <a:r>
                        <a:rPr lang="es-ES_tradnl" sz="1200" b="0" baseline="0" dirty="0"/>
                        <a:t> </a:t>
                      </a:r>
                      <a:r>
                        <a:rPr lang="es-ES_tradnl" sz="1200" b="0" baseline="0" dirty="0" err="1"/>
                        <a:t>past</a:t>
                      </a:r>
                      <a:endParaRPr lang="es-ES_tradnl" sz="1200" b="0" baseline="0" dirty="0"/>
                    </a:p>
                    <a:p>
                      <a:pPr>
                        <a:buFont typeface="Arial" pitchFamily="34" charset="0"/>
                        <a:buChar char="•"/>
                      </a:pPr>
                      <a:r>
                        <a:rPr lang="es-ES_tradnl" sz="1200" b="0" baseline="0" dirty="0"/>
                        <a:t>reciente/recientemente-</a:t>
                      </a:r>
                      <a:r>
                        <a:rPr lang="es-ES_tradnl" sz="1200" b="0" baseline="0" dirty="0" err="1"/>
                        <a:t>recent</a:t>
                      </a:r>
                      <a:r>
                        <a:rPr lang="es-ES_tradnl" sz="1200" b="0" baseline="0" dirty="0"/>
                        <a:t>/</a:t>
                      </a:r>
                      <a:r>
                        <a:rPr lang="es-ES_tradnl" sz="1200" b="0" baseline="0" dirty="0" err="1"/>
                        <a:t>recently</a:t>
                      </a:r>
                      <a:endParaRPr lang="es-ES_tradnl" sz="1200" b="0" baseline="0" dirty="0"/>
                    </a:p>
                    <a:p>
                      <a:pPr>
                        <a:buFont typeface="Arial" pitchFamily="34" charset="0"/>
                        <a:buNone/>
                      </a:pPr>
                      <a:endParaRPr lang="es-ES_tradnl" sz="1200" b="1" baseline="0" dirty="0"/>
                    </a:p>
                    <a:p>
                      <a:pPr>
                        <a:buFont typeface="Arial" pitchFamily="34" charset="0"/>
                        <a:buNone/>
                      </a:pPr>
                      <a:r>
                        <a:rPr lang="es-ES_tradnl" sz="1200" b="1" baseline="0" dirty="0"/>
                        <a:t>FUTURE TENSE</a:t>
                      </a:r>
                    </a:p>
                    <a:p>
                      <a:pPr>
                        <a:buFont typeface="Arial" pitchFamily="34" charset="0"/>
                        <a:buChar char="•"/>
                      </a:pPr>
                      <a:r>
                        <a:rPr lang="es-ES_tradnl" sz="1200" b="0" baseline="0" dirty="0"/>
                        <a:t>tus planes para-</a:t>
                      </a:r>
                      <a:r>
                        <a:rPr lang="es-ES_tradnl" sz="1200" b="0" baseline="0" dirty="0" err="1"/>
                        <a:t>your</a:t>
                      </a:r>
                      <a:r>
                        <a:rPr lang="es-ES_tradnl" sz="1200" b="0" baseline="0" dirty="0"/>
                        <a:t> </a:t>
                      </a:r>
                      <a:r>
                        <a:rPr lang="es-ES_tradnl" sz="1200" b="0" baseline="0" dirty="0" err="1"/>
                        <a:t>plans</a:t>
                      </a:r>
                      <a:r>
                        <a:rPr lang="es-ES_tradnl" sz="1200" b="0" baseline="0" dirty="0"/>
                        <a:t> </a:t>
                      </a:r>
                      <a:r>
                        <a:rPr lang="es-ES_tradnl" sz="1200" b="0" baseline="0" dirty="0" err="1"/>
                        <a:t>for</a:t>
                      </a:r>
                      <a:endParaRPr lang="es-ES_tradnl" sz="1200" b="0" baseline="0" dirty="0"/>
                    </a:p>
                    <a:p>
                      <a:pPr>
                        <a:buFont typeface="Arial" pitchFamily="34" charset="0"/>
                        <a:buChar char="•"/>
                      </a:pPr>
                      <a:r>
                        <a:rPr lang="es-ES_tradnl" sz="1200" b="0" baseline="0" dirty="0"/>
                        <a:t>en el futuro-in </a:t>
                      </a:r>
                      <a:r>
                        <a:rPr lang="es-ES_tradnl" sz="1200" b="0" baseline="0" dirty="0" err="1"/>
                        <a:t>the</a:t>
                      </a:r>
                      <a:r>
                        <a:rPr lang="es-ES_tradnl" sz="1200" b="0" baseline="0" dirty="0"/>
                        <a:t> </a:t>
                      </a:r>
                      <a:r>
                        <a:rPr lang="es-ES_tradnl" sz="1200" b="0" baseline="0" dirty="0" err="1"/>
                        <a:t>future</a:t>
                      </a:r>
                      <a:endParaRPr lang="es-ES_tradnl" sz="1200" b="0" baseline="0" dirty="0"/>
                    </a:p>
                    <a:p>
                      <a:pPr>
                        <a:buFont typeface="Arial" pitchFamily="34" charset="0"/>
                        <a:buChar char="•"/>
                      </a:pPr>
                      <a:r>
                        <a:rPr lang="es-ES_tradnl" sz="1200" b="0" baseline="0" dirty="0"/>
                        <a:t>el próximo año-</a:t>
                      </a:r>
                      <a:r>
                        <a:rPr lang="es-ES_tradnl" sz="1200" b="0" baseline="0" dirty="0" err="1"/>
                        <a:t>next</a:t>
                      </a:r>
                      <a:r>
                        <a:rPr lang="es-ES_tradnl" sz="1200" b="0" baseline="0" dirty="0"/>
                        <a:t> </a:t>
                      </a:r>
                      <a:r>
                        <a:rPr lang="es-ES_tradnl" sz="1200" b="0" baseline="0" dirty="0" err="1"/>
                        <a:t>year</a:t>
                      </a:r>
                      <a:endParaRPr lang="es-ES_tradnl" sz="1200" b="0" baseline="0" dirty="0"/>
                    </a:p>
                    <a:p>
                      <a:pPr>
                        <a:buFont typeface="Arial" pitchFamily="34" charset="0"/>
                        <a:buChar char="•"/>
                      </a:pPr>
                      <a:r>
                        <a:rPr lang="es-ES_tradnl" sz="1200" b="0" baseline="0" dirty="0"/>
                        <a:t>el fin de semana que viene-</a:t>
                      </a:r>
                      <a:r>
                        <a:rPr lang="es-ES_tradnl" sz="1200" b="0" baseline="0" dirty="0" err="1"/>
                        <a:t>next</a:t>
                      </a:r>
                      <a:r>
                        <a:rPr lang="es-ES_tradnl" sz="1200" b="0" baseline="0" dirty="0"/>
                        <a:t> </a:t>
                      </a:r>
                      <a:r>
                        <a:rPr lang="es-ES_tradnl" sz="1200" b="0" baseline="0" dirty="0" err="1"/>
                        <a:t>weekend</a:t>
                      </a:r>
                      <a:endParaRPr lang="es-ES_tradnl" sz="1200" b="0" baseline="0" dirty="0"/>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es-ES_tradnl" sz="1200" dirty="0"/>
                        <a:t>¿Cuál</a:t>
                      </a:r>
                      <a:r>
                        <a:rPr lang="es-ES_tradnl" sz="1200" baseline="0" dirty="0"/>
                        <a:t> es tu opinión de/ sobre-</a:t>
                      </a:r>
                      <a:r>
                        <a:rPr lang="es-ES_tradnl" sz="1200" baseline="0" dirty="0" err="1"/>
                        <a:t>What</a:t>
                      </a:r>
                      <a:r>
                        <a:rPr lang="es-ES_tradnl" sz="1200" baseline="0" dirty="0"/>
                        <a:t> </a:t>
                      </a:r>
                      <a:r>
                        <a:rPr lang="es-ES_tradnl" sz="1200" baseline="0" dirty="0" err="1"/>
                        <a:t>is</a:t>
                      </a:r>
                      <a:r>
                        <a:rPr lang="es-ES_tradnl" sz="1200" baseline="0" dirty="0"/>
                        <a:t> </a:t>
                      </a:r>
                      <a:r>
                        <a:rPr lang="es-ES_tradnl" sz="1200" baseline="0" dirty="0" err="1"/>
                        <a:t>your</a:t>
                      </a:r>
                      <a:r>
                        <a:rPr lang="es-ES_tradnl" sz="1200" baseline="0" dirty="0"/>
                        <a:t> </a:t>
                      </a:r>
                      <a:r>
                        <a:rPr lang="es-ES_tradnl" sz="1200" baseline="0" dirty="0" err="1"/>
                        <a:t>opinion</a:t>
                      </a:r>
                      <a:r>
                        <a:rPr lang="es-ES_tradnl" sz="1200" baseline="0" dirty="0"/>
                        <a:t> </a:t>
                      </a:r>
                      <a:r>
                        <a:rPr lang="es-ES_tradnl" sz="1200" baseline="0" dirty="0" err="1"/>
                        <a:t>about</a:t>
                      </a:r>
                      <a:r>
                        <a:rPr lang="es-ES_tradnl" sz="1200" baseline="0" dirty="0"/>
                        <a:t>?</a:t>
                      </a:r>
                    </a:p>
                    <a:p>
                      <a:pPr>
                        <a:buFont typeface="Arial" pitchFamily="34" charset="0"/>
                        <a:buChar char="•"/>
                      </a:pPr>
                      <a:r>
                        <a:rPr lang="es-ES_tradnl" sz="1200" baseline="0" dirty="0"/>
                        <a:t>¿Qué tipo de … prefieres?-</a:t>
                      </a:r>
                      <a:r>
                        <a:rPr lang="es-ES_tradnl" sz="1200" baseline="0" dirty="0" err="1"/>
                        <a:t>What</a:t>
                      </a:r>
                      <a:r>
                        <a:rPr lang="es-ES_tradnl" sz="1200" baseline="0" dirty="0"/>
                        <a:t> </a:t>
                      </a:r>
                      <a:r>
                        <a:rPr lang="es-ES_tradnl" sz="1200" baseline="0" dirty="0" err="1"/>
                        <a:t>type</a:t>
                      </a:r>
                      <a:r>
                        <a:rPr lang="es-ES_tradnl" sz="1200" baseline="0" dirty="0"/>
                        <a:t> of … do </a:t>
                      </a:r>
                      <a:r>
                        <a:rPr lang="es-ES_tradnl" sz="1200" baseline="0" dirty="0" err="1"/>
                        <a:t>you</a:t>
                      </a:r>
                      <a:r>
                        <a:rPr lang="es-ES_tradnl" sz="1200" baseline="0" dirty="0"/>
                        <a:t> </a:t>
                      </a:r>
                      <a:r>
                        <a:rPr lang="es-ES_tradnl" sz="1200" baseline="0" dirty="0" err="1"/>
                        <a:t>prefer</a:t>
                      </a:r>
                      <a:r>
                        <a:rPr lang="es-ES_tradnl" sz="1200" baseline="0" dirty="0"/>
                        <a:t>?</a:t>
                      </a:r>
                    </a:p>
                    <a:p>
                      <a:pPr>
                        <a:buFont typeface="Arial" pitchFamily="34" charset="0"/>
                        <a:buChar char="•"/>
                      </a:pPr>
                      <a:r>
                        <a:rPr lang="es-ES_tradnl" sz="1200" baseline="0" dirty="0"/>
                        <a:t>¿Cuál es tu … preferido?-</a:t>
                      </a:r>
                      <a:r>
                        <a:rPr lang="es-ES_tradnl" sz="1200" baseline="0" dirty="0" err="1"/>
                        <a:t>What</a:t>
                      </a:r>
                      <a:r>
                        <a:rPr lang="es-ES_tradnl" sz="1200" baseline="0" dirty="0"/>
                        <a:t> </a:t>
                      </a:r>
                      <a:r>
                        <a:rPr lang="es-ES_tradnl" sz="1200" baseline="0" dirty="0" err="1"/>
                        <a:t>is</a:t>
                      </a:r>
                      <a:r>
                        <a:rPr lang="es-ES_tradnl" sz="1200" baseline="0" dirty="0"/>
                        <a:t> </a:t>
                      </a:r>
                      <a:r>
                        <a:rPr lang="es-ES_tradnl" sz="1200" baseline="0" dirty="0" err="1"/>
                        <a:t>your</a:t>
                      </a:r>
                      <a:r>
                        <a:rPr lang="es-ES_tradnl" sz="1200" baseline="0" dirty="0"/>
                        <a:t> </a:t>
                      </a:r>
                      <a:r>
                        <a:rPr lang="es-ES_tradnl" sz="1200" baseline="0" dirty="0" err="1"/>
                        <a:t>preferred</a:t>
                      </a:r>
                      <a:r>
                        <a:rPr lang="es-ES_tradnl" sz="1200" baseline="0" dirty="0"/>
                        <a:t>…?</a:t>
                      </a:r>
                    </a:p>
                    <a:p>
                      <a:pPr>
                        <a:buFont typeface="Arial" pitchFamily="34" charset="0"/>
                        <a:buChar char="•"/>
                      </a:pPr>
                      <a:r>
                        <a:rPr lang="es-ES_tradnl" sz="1200" baseline="0" dirty="0"/>
                        <a:t>¿Qué quieres…?-</a:t>
                      </a:r>
                      <a:r>
                        <a:rPr lang="es-ES_tradnl" sz="1200" baseline="0" dirty="0" err="1"/>
                        <a:t>What</a:t>
                      </a:r>
                      <a:r>
                        <a:rPr lang="es-ES_tradnl" sz="1200" baseline="0" dirty="0"/>
                        <a:t> do </a:t>
                      </a:r>
                      <a:r>
                        <a:rPr lang="es-ES_tradnl" sz="1200" baseline="0" dirty="0" err="1"/>
                        <a:t>you</a:t>
                      </a:r>
                      <a:r>
                        <a:rPr lang="es-ES_tradnl" sz="1200" baseline="0" dirty="0"/>
                        <a:t> </a:t>
                      </a:r>
                      <a:r>
                        <a:rPr lang="es-ES_tradnl" sz="1200" baseline="0" dirty="0" err="1"/>
                        <a:t>want</a:t>
                      </a:r>
                      <a:r>
                        <a:rPr lang="es-ES_tradnl" sz="1200" baseline="0" dirty="0"/>
                        <a:t>…?</a:t>
                      </a:r>
                    </a:p>
                    <a:p>
                      <a:pPr>
                        <a:buFont typeface="Arial" pitchFamily="34" charset="0"/>
                        <a:buChar char="•"/>
                      </a:pPr>
                      <a:r>
                        <a:rPr lang="es-ES_tradnl" sz="1200" baseline="0" dirty="0"/>
                        <a:t>¿Por qué quieres hacer eso?-</a:t>
                      </a:r>
                      <a:r>
                        <a:rPr lang="es-ES_tradnl" sz="1200" baseline="0" dirty="0" err="1"/>
                        <a:t>Why</a:t>
                      </a:r>
                      <a:r>
                        <a:rPr lang="es-ES_tradnl" sz="1200" baseline="0" dirty="0"/>
                        <a:t> do </a:t>
                      </a:r>
                      <a:r>
                        <a:rPr lang="es-ES_tradnl" sz="1200" baseline="0" dirty="0" err="1"/>
                        <a:t>you</a:t>
                      </a:r>
                      <a:r>
                        <a:rPr lang="es-ES_tradnl" sz="1200" baseline="0" dirty="0"/>
                        <a:t> </a:t>
                      </a:r>
                      <a:r>
                        <a:rPr lang="es-ES_tradnl" sz="1200" baseline="0" dirty="0" err="1"/>
                        <a:t>want</a:t>
                      </a:r>
                      <a:r>
                        <a:rPr lang="es-ES_tradnl" sz="1200" baseline="0" dirty="0"/>
                        <a:t> </a:t>
                      </a:r>
                      <a:r>
                        <a:rPr lang="es-ES_tradnl" sz="1200" baseline="0" dirty="0" err="1"/>
                        <a:t>to</a:t>
                      </a:r>
                      <a:r>
                        <a:rPr lang="es-ES_tradnl" sz="1200" baseline="0" dirty="0"/>
                        <a:t> do </a:t>
                      </a:r>
                      <a:r>
                        <a:rPr lang="es-ES_tradnl" sz="1200" baseline="0" dirty="0" err="1"/>
                        <a:t>that</a:t>
                      </a:r>
                      <a:r>
                        <a:rPr lang="es-ES_tradnl" sz="1200" baseline="0" dirty="0"/>
                        <a:t>?</a:t>
                      </a:r>
                    </a:p>
                    <a:p>
                      <a:pPr>
                        <a:buFont typeface="Arial" pitchFamily="34" charset="0"/>
                        <a:buChar char="•"/>
                      </a:pPr>
                      <a:r>
                        <a:rPr lang="es-ES_tradnl" sz="1200" baseline="0" dirty="0"/>
                        <a:t>¿Crees que..?-Do </a:t>
                      </a:r>
                      <a:r>
                        <a:rPr lang="es-ES_tradnl" sz="1200" baseline="0" dirty="0" err="1"/>
                        <a:t>you</a:t>
                      </a:r>
                      <a:r>
                        <a:rPr lang="es-ES_tradnl" sz="1200" baseline="0" dirty="0"/>
                        <a:t> </a:t>
                      </a:r>
                      <a:r>
                        <a:rPr lang="es-ES_tradnl" sz="1200" baseline="0" dirty="0" err="1"/>
                        <a:t>think</a:t>
                      </a:r>
                      <a:r>
                        <a:rPr lang="es-ES_tradnl" sz="1200" baseline="0" dirty="0"/>
                        <a:t> </a:t>
                      </a:r>
                      <a:r>
                        <a:rPr lang="es-ES_tradnl" sz="1200" baseline="0" dirty="0" err="1"/>
                        <a:t>that</a:t>
                      </a:r>
                      <a:r>
                        <a:rPr lang="es-ES_tradnl" sz="1200" baseline="0" dirty="0"/>
                        <a:t>…?</a:t>
                      </a:r>
                    </a:p>
                    <a:p>
                      <a:pPr>
                        <a:buFont typeface="Arial" pitchFamily="34" charset="0"/>
                        <a:buChar char="•"/>
                      </a:pPr>
                      <a:r>
                        <a:rPr lang="es-ES_tradnl" sz="1200" baseline="0" dirty="0"/>
                        <a:t>¿Cómo quiere…? </a:t>
                      </a:r>
                      <a:r>
                        <a:rPr lang="es-ES_tradnl" sz="1200" baseline="0" dirty="0" err="1"/>
                        <a:t>How</a:t>
                      </a:r>
                      <a:r>
                        <a:rPr lang="es-ES_tradnl" sz="1200" baseline="0" dirty="0"/>
                        <a:t> do </a:t>
                      </a:r>
                      <a:r>
                        <a:rPr lang="es-ES_tradnl" sz="1200" baseline="0" dirty="0" err="1"/>
                        <a:t>you</a:t>
                      </a:r>
                      <a:r>
                        <a:rPr lang="es-ES_tradnl" sz="1200" baseline="0" dirty="0"/>
                        <a:t> </a:t>
                      </a:r>
                      <a:r>
                        <a:rPr lang="es-ES_tradnl" sz="1200" baseline="0" dirty="0" err="1"/>
                        <a:t>want</a:t>
                      </a:r>
                      <a:r>
                        <a:rPr lang="es-ES_tradnl" sz="1200" baseline="0" dirty="0"/>
                        <a:t>…?</a:t>
                      </a:r>
                    </a:p>
                    <a:p>
                      <a:pPr>
                        <a:buFont typeface="Arial" pitchFamily="34" charset="0"/>
                        <a:buChar char="•"/>
                      </a:pPr>
                      <a:r>
                        <a:rPr lang="es-ES_tradnl" sz="1200" baseline="0" dirty="0"/>
                        <a:t>¿Qué te gusta hacer…?-</a:t>
                      </a:r>
                      <a:r>
                        <a:rPr lang="es-ES_tradnl" sz="1200" baseline="0" dirty="0" err="1"/>
                        <a:t>What</a:t>
                      </a:r>
                      <a:r>
                        <a:rPr lang="es-ES_tradnl" sz="1200" baseline="0" dirty="0"/>
                        <a:t> do </a:t>
                      </a:r>
                      <a:r>
                        <a:rPr lang="es-ES_tradnl" sz="1200" baseline="0" dirty="0" err="1"/>
                        <a:t>you</a:t>
                      </a:r>
                      <a:r>
                        <a:rPr lang="es-ES_tradnl" sz="1200" baseline="0" dirty="0"/>
                        <a:t> </a:t>
                      </a:r>
                      <a:r>
                        <a:rPr lang="es-ES_tradnl" sz="1200" baseline="0" dirty="0" err="1"/>
                        <a:t>like</a:t>
                      </a:r>
                      <a:r>
                        <a:rPr lang="es-ES_tradnl" sz="1200" baseline="0" dirty="0"/>
                        <a:t> </a:t>
                      </a:r>
                      <a:r>
                        <a:rPr lang="es-ES_tradnl" sz="1200" baseline="0" dirty="0" err="1"/>
                        <a:t>to</a:t>
                      </a:r>
                      <a:r>
                        <a:rPr lang="es-ES_tradnl" sz="1200" baseline="0" dirty="0"/>
                        <a:t> do…?</a:t>
                      </a:r>
                    </a:p>
                    <a:p>
                      <a:pPr>
                        <a:buFont typeface="Arial" pitchFamily="34" charset="0"/>
                        <a:buChar char="•"/>
                      </a:pPr>
                      <a:r>
                        <a:rPr lang="es-ES_tradnl" sz="1200" baseline="0" dirty="0"/>
                        <a:t>favorito/a-</a:t>
                      </a:r>
                      <a:r>
                        <a:rPr lang="es-ES_tradnl" sz="1200" baseline="0" dirty="0" err="1"/>
                        <a:t>favourite</a:t>
                      </a:r>
                      <a:endParaRPr lang="es-ES_tradnl" sz="1200" baseline="0" dirty="0"/>
                    </a:p>
                    <a:p>
                      <a:pPr>
                        <a:buFont typeface="Arial" pitchFamily="34" charset="0"/>
                        <a:buChar char="•"/>
                      </a:pPr>
                      <a:r>
                        <a:rPr lang="es-ES_tradnl" sz="1200" baseline="0" dirty="0"/>
                        <a:t>preferido/a-</a:t>
                      </a:r>
                      <a:r>
                        <a:rPr lang="es-ES_tradnl" sz="1200" baseline="0" dirty="0" err="1"/>
                        <a:t>preferred</a:t>
                      </a:r>
                      <a:endParaRPr lang="es-ES_tradnl" sz="1200" baseline="0" dirty="0"/>
                    </a:p>
                    <a:p>
                      <a:pPr>
                        <a:buFont typeface="Arial" pitchFamily="34" charset="0"/>
                        <a:buChar char="•"/>
                      </a:pPr>
                      <a:r>
                        <a:rPr lang="es-ES_tradnl" sz="1200" baseline="0" dirty="0"/>
                        <a:t>ideal-ideal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es-ES_tradnl" sz="1200" b="1" baseline="0" dirty="0"/>
                        <a:t>AVOID STARTING YOUR ANSWERS WITH THESE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7200">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es-ES_tradnl" sz="1200" b="1" baseline="0" dirty="0"/>
                        <a:t>una desventaja</a:t>
                      </a:r>
                    </a:p>
                    <a:p>
                      <a:pPr>
                        <a:buFont typeface="Arial" pitchFamily="34" charset="0"/>
                        <a:buNone/>
                      </a:pPr>
                      <a:endParaRPr lang="es-ES_tradnl" sz="12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200" b="1" dirty="0" err="1"/>
                        <a:t>Instead</a:t>
                      </a:r>
                      <a:r>
                        <a:rPr lang="es-ES_tradnl" sz="1200" b="1" baseline="0" dirty="0"/>
                        <a:t> </a:t>
                      </a:r>
                      <a:r>
                        <a:rPr lang="es-ES_tradnl" sz="1200" b="1" baseline="0" dirty="0" err="1"/>
                        <a:t>g</a:t>
                      </a:r>
                      <a:r>
                        <a:rPr lang="es-ES_tradnl" sz="1200" b="1" dirty="0" err="1"/>
                        <a:t>ive</a:t>
                      </a:r>
                      <a:r>
                        <a:rPr lang="es-ES_tradnl" sz="1200" b="1" dirty="0"/>
                        <a:t> a </a:t>
                      </a:r>
                      <a:r>
                        <a:rPr lang="es-ES_tradnl" sz="1200" b="1" dirty="0" err="1"/>
                        <a:t>disadvantage</a:t>
                      </a:r>
                      <a:r>
                        <a:rPr lang="es-ES_tradnl" sz="1200" b="1" dirty="0"/>
                        <a:t>.</a:t>
                      </a:r>
                    </a:p>
                    <a:p>
                      <a:pPr>
                        <a:buFont typeface="Arial" pitchFamily="34" charset="0"/>
                        <a:buChar char="•"/>
                      </a:pPr>
                      <a:r>
                        <a:rPr lang="es-ES_tradnl" sz="1200" dirty="0"/>
                        <a:t>Los móviles son caros-</a:t>
                      </a:r>
                      <a:r>
                        <a:rPr lang="es-ES_tradnl" sz="1200" dirty="0" err="1"/>
                        <a:t>Mobiles</a:t>
                      </a:r>
                      <a:r>
                        <a:rPr lang="es-ES_tradnl" sz="1200" dirty="0"/>
                        <a:t> are</a:t>
                      </a:r>
                      <a:r>
                        <a:rPr lang="es-ES_tradnl" sz="1200" baseline="0" dirty="0"/>
                        <a:t> </a:t>
                      </a:r>
                      <a:r>
                        <a:rPr lang="es-ES_tradnl" sz="1200" dirty="0" err="1"/>
                        <a:t>dear</a:t>
                      </a:r>
                      <a:r>
                        <a:rPr lang="es-ES_tradnl" sz="1200" dirty="0"/>
                        <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40080">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es-ES_tradnl" sz="1200" b="1" baseline="0" dirty="0"/>
                        <a:t>una ventaja</a:t>
                      </a:r>
                    </a:p>
                    <a:p>
                      <a:pPr>
                        <a:buFont typeface="Arial" pitchFamily="34" charset="0"/>
                        <a:buNone/>
                      </a:pPr>
                      <a:endParaRPr lang="es-ES_tradnl" sz="12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200" b="1" dirty="0" err="1"/>
                        <a:t>Instead</a:t>
                      </a:r>
                      <a:r>
                        <a:rPr lang="es-ES_tradnl" sz="1200" b="1" baseline="0" dirty="0"/>
                        <a:t> </a:t>
                      </a:r>
                      <a:r>
                        <a:rPr lang="es-ES_tradnl" sz="1200" b="1" baseline="0" dirty="0" err="1"/>
                        <a:t>g</a:t>
                      </a:r>
                      <a:r>
                        <a:rPr lang="es-ES_tradnl" sz="1200" b="1" dirty="0" err="1"/>
                        <a:t>ive</a:t>
                      </a:r>
                      <a:r>
                        <a:rPr lang="es-ES_tradnl" sz="1200" b="1" dirty="0"/>
                        <a:t> </a:t>
                      </a:r>
                      <a:r>
                        <a:rPr lang="es-ES_tradnl" sz="1200" b="1" dirty="0" err="1"/>
                        <a:t>an</a:t>
                      </a:r>
                      <a:r>
                        <a:rPr lang="es-ES_tradnl" sz="1200" b="1" dirty="0"/>
                        <a:t> </a:t>
                      </a:r>
                      <a:r>
                        <a:rPr lang="es-ES_tradnl" sz="1200" b="1" dirty="0" err="1"/>
                        <a:t>advantage</a:t>
                      </a:r>
                      <a:r>
                        <a:rPr lang="es-ES_tradnl" sz="1200" b="1" dirty="0"/>
                        <a:t>.</a:t>
                      </a:r>
                    </a:p>
                    <a:p>
                      <a:pPr>
                        <a:buFont typeface="Arial" pitchFamily="34" charset="0"/>
                        <a:buChar char="•"/>
                      </a:pPr>
                      <a:r>
                        <a:rPr lang="es-ES_tradnl" sz="1200" dirty="0"/>
                        <a:t>Es</a:t>
                      </a:r>
                      <a:r>
                        <a:rPr lang="es-ES_tradnl" sz="1200" baseline="0" dirty="0"/>
                        <a:t> sano hacer deporte-</a:t>
                      </a:r>
                      <a:r>
                        <a:rPr lang="es-ES_tradnl" sz="1200" baseline="0" dirty="0" err="1"/>
                        <a:t>It’s</a:t>
                      </a:r>
                      <a:r>
                        <a:rPr lang="es-ES_tradnl" sz="1200" baseline="0" dirty="0"/>
                        <a:t> </a:t>
                      </a:r>
                      <a:r>
                        <a:rPr lang="es-ES_tradnl" sz="1200" baseline="0" dirty="0" err="1"/>
                        <a:t>healthy</a:t>
                      </a:r>
                      <a:r>
                        <a:rPr lang="es-ES_tradnl" sz="1200" baseline="0" dirty="0"/>
                        <a:t> </a:t>
                      </a:r>
                      <a:r>
                        <a:rPr lang="es-ES_tradnl" sz="1200" baseline="0" dirty="0" err="1"/>
                        <a:t>to</a:t>
                      </a:r>
                      <a:r>
                        <a:rPr lang="es-ES_tradnl" sz="1200" baseline="0" dirty="0"/>
                        <a:t> do sport.</a:t>
                      </a:r>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7200">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baseline="0" dirty="0"/>
                        <a:t>una razón</a:t>
                      </a:r>
                      <a:endParaRPr lang="es-ES_tradnl" sz="1200" b="1" dirty="0"/>
                    </a:p>
                    <a:p>
                      <a:pPr>
                        <a:buFont typeface="Arial" pitchFamily="34" charset="0"/>
                        <a:buNone/>
                      </a:pPr>
                      <a:endParaRPr lang="es-ES_tradnl" sz="12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200" b="1" dirty="0" err="1"/>
                        <a:t>Instead</a:t>
                      </a:r>
                      <a:r>
                        <a:rPr lang="es-ES_tradnl" sz="1200" b="1" baseline="0" dirty="0"/>
                        <a:t> </a:t>
                      </a:r>
                      <a:r>
                        <a:rPr lang="es-ES_tradnl" sz="1200" b="1" baseline="0" dirty="0" err="1"/>
                        <a:t>g</a:t>
                      </a:r>
                      <a:r>
                        <a:rPr lang="es-ES_tradnl" sz="1200" b="1" dirty="0" err="1"/>
                        <a:t>ive</a:t>
                      </a:r>
                      <a:r>
                        <a:rPr lang="es-ES_tradnl" sz="1200" b="1" dirty="0"/>
                        <a:t> a </a:t>
                      </a:r>
                      <a:r>
                        <a:rPr lang="es-ES_tradnl" sz="1200" b="1" dirty="0" err="1"/>
                        <a:t>reason</a:t>
                      </a:r>
                      <a:r>
                        <a:rPr lang="es-ES_tradnl" sz="1200" dirty="0"/>
                        <a:t>. </a:t>
                      </a:r>
                      <a:r>
                        <a:rPr lang="es-ES_tradnl" sz="1200" dirty="0" err="1"/>
                        <a:t>Start</a:t>
                      </a:r>
                      <a:r>
                        <a:rPr lang="es-ES_tradnl" sz="1200" dirty="0"/>
                        <a:t> </a:t>
                      </a:r>
                      <a:r>
                        <a:rPr lang="es-ES_tradnl" sz="1200" dirty="0" err="1"/>
                        <a:t>with</a:t>
                      </a:r>
                      <a:r>
                        <a:rPr lang="es-ES_tradnl" sz="1200" dirty="0"/>
                        <a:t> </a:t>
                      </a:r>
                      <a:r>
                        <a:rPr lang="es-ES_tradnl" sz="1200" b="1" dirty="0"/>
                        <a:t>PORQUE</a:t>
                      </a:r>
                    </a:p>
                    <a:p>
                      <a:pPr>
                        <a:buFont typeface="Arial" pitchFamily="34" charset="0"/>
                        <a:buChar char="•"/>
                      </a:pPr>
                      <a:r>
                        <a:rPr lang="es-ES_tradnl" sz="1200" b="0" dirty="0"/>
                        <a:t>porque es emocionante-</a:t>
                      </a:r>
                      <a:r>
                        <a:rPr lang="es-ES_tradnl" sz="1200" b="0" dirty="0" err="1"/>
                        <a:t>because</a:t>
                      </a:r>
                      <a:r>
                        <a:rPr lang="es-ES_tradnl" sz="1200" b="0" dirty="0"/>
                        <a:t> </a:t>
                      </a:r>
                      <a:r>
                        <a:rPr lang="es-ES_tradnl" sz="1200" b="0" dirty="0" err="1"/>
                        <a:t>it’s</a:t>
                      </a:r>
                      <a:r>
                        <a:rPr lang="es-ES_tradnl" sz="1200" b="0" dirty="0"/>
                        <a:t> </a:t>
                      </a:r>
                      <a:r>
                        <a:rPr lang="es-ES_tradnl" sz="1200" b="0" dirty="0" err="1"/>
                        <a:t>exciting</a:t>
                      </a:r>
                      <a:endParaRPr lang="es-ES_tradnl" sz="12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4" y="-2524"/>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30</a:t>
            </a:fld>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188640" y="5220073"/>
            <a:ext cx="5112568" cy="2422307"/>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260652" y="827584"/>
            <a:ext cx="5901397" cy="2520280"/>
          </a:xfrm>
          <a:prstGeom prst="rect">
            <a:avLst/>
          </a:prstGeom>
          <a:noFill/>
          <a:ln w="9525">
            <a:noFill/>
            <a:miter lim="800000"/>
            <a:headEnd/>
            <a:tailEnd/>
          </a:ln>
        </p:spPr>
      </p:pic>
      <p:graphicFrame>
        <p:nvGraphicFramePr>
          <p:cNvPr id="4" name="Table 3"/>
          <p:cNvGraphicFramePr>
            <a:graphicFrameLocks noGrp="1"/>
          </p:cNvGraphicFramePr>
          <p:nvPr/>
        </p:nvGraphicFramePr>
        <p:xfrm>
          <a:off x="116634" y="136336"/>
          <a:ext cx="6624736" cy="86715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320040">
                <a:tc gridSpan="3">
                  <a:txBody>
                    <a:bodyPr/>
                    <a:lstStyle/>
                    <a:p>
                      <a:pPr algn="ctr"/>
                      <a:r>
                        <a:rPr lang="es-ES_tradnl" sz="1500" b="1" dirty="0"/>
                        <a:t>EXAMPLE ROLE PLAYS</a:t>
                      </a:r>
                      <a:r>
                        <a:rPr lang="es-ES_tradnl" sz="1500" b="1" baseline="0" dirty="0"/>
                        <a:t> (DO WHAT IS ASKED-NO MORE, NO LESS)</a:t>
                      </a:r>
                      <a:endParaRPr lang="es-ES_tradnl" sz="15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063240">
                <a:tc gridSpan="3">
                  <a:txBody>
                    <a:bodyPr/>
                    <a:lstStyle/>
                    <a:p>
                      <a:r>
                        <a:rPr lang="es-ES_tradnl" sz="1500" b="1" dirty="0">
                          <a:latin typeface="Calibri" pitchFamily="34" charset="0"/>
                          <a:cs typeface="Calibri" pitchFamily="34" charset="0"/>
                        </a:rPr>
                        <a:t>FOUNDATION</a:t>
                      </a: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188720">
                <a:tc>
                  <a:txBody>
                    <a:bodyPr/>
                    <a:lstStyle/>
                    <a:p>
                      <a:pPr>
                        <a:buFont typeface="Arial" pitchFamily="34" charset="0"/>
                        <a:buChar char="•"/>
                      </a:pP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 madre </a:t>
                      </a:r>
                      <a:r>
                        <a:rPr lang="es-ES_tradnl" sz="1200" b="1" dirty="0">
                          <a:latin typeface="Calibri" pitchFamily="34" charset="0"/>
                          <a:cs typeface="Calibri" pitchFamily="34" charset="0"/>
                        </a:rPr>
                        <a:t>es</a:t>
                      </a:r>
                      <a:r>
                        <a:rPr lang="es-ES_tradnl" sz="1200" dirty="0">
                          <a:latin typeface="Calibri" pitchFamily="34" charset="0"/>
                          <a:cs typeface="Calibri" pitchFamily="34" charset="0"/>
                        </a:rPr>
                        <a:t> alt</a:t>
                      </a:r>
                      <a:r>
                        <a:rPr lang="es-ES_tradnl" sz="1200" b="1" dirty="0">
                          <a:latin typeface="Calibri" pitchFamily="34" charset="0"/>
                          <a:cs typeface="Calibri" pitchFamily="34" charset="0"/>
                        </a:rPr>
                        <a:t>a</a:t>
                      </a:r>
                      <a:r>
                        <a:rPr lang="es-ES_tradnl" sz="1200" baseline="0" dirty="0">
                          <a:latin typeface="Calibri" pitchFamily="34" charset="0"/>
                          <a:cs typeface="Calibri" pitchFamily="34" charset="0"/>
                        </a:rPr>
                        <a:t> y rubi</a:t>
                      </a:r>
                      <a:r>
                        <a:rPr lang="es-ES_tradnl" sz="1200" b="1" baseline="0" dirty="0">
                          <a:latin typeface="Calibri" pitchFamily="34" charset="0"/>
                          <a:cs typeface="Calibri" pitchFamily="34" charset="0"/>
                        </a:rPr>
                        <a:t>a</a:t>
                      </a:r>
                      <a:r>
                        <a:rPr lang="es-ES_tradnl" sz="1200"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Me gusta </a:t>
                      </a: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 </a:t>
                      </a:r>
                      <a:r>
                        <a:rPr lang="es-ES_tradnl" sz="1200" b="1" u="none" dirty="0">
                          <a:latin typeface="Calibri" pitchFamily="34" charset="0"/>
                          <a:cs typeface="Calibri" pitchFamily="34" charset="0"/>
                        </a:rPr>
                        <a:t>familia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Voy</a:t>
                      </a:r>
                      <a:r>
                        <a:rPr lang="es-ES_tradnl" sz="1200" baseline="0" dirty="0">
                          <a:latin typeface="Calibri" pitchFamily="34" charset="0"/>
                          <a:cs typeface="Calibri" pitchFamily="34" charset="0"/>
                        </a:rPr>
                        <a:t> a</a:t>
                      </a:r>
                      <a:r>
                        <a:rPr lang="es-ES_tradnl" sz="1200" dirty="0">
                          <a:latin typeface="Calibri" pitchFamily="34" charset="0"/>
                          <a:cs typeface="Calibri" pitchFamily="34" charset="0"/>
                        </a:rPr>
                        <a:t>l cine </a:t>
                      </a:r>
                      <a:r>
                        <a:rPr lang="es-ES_tradnl" sz="1200" b="1" dirty="0">
                          <a:latin typeface="Calibri" pitchFamily="34" charset="0"/>
                          <a:cs typeface="Calibri" pitchFamily="34" charset="0"/>
                        </a:rPr>
                        <a:t>con mi familia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a:t>
                      </a:r>
                      <a:r>
                        <a:rPr lang="es-ES_tradnl" sz="1200" b="0" dirty="0">
                          <a:latin typeface="Calibri" pitchFamily="34" charset="0"/>
                          <a:cs typeface="Calibri" pitchFamily="34" charset="0"/>
                        </a:rPr>
                        <a:t>Quién es tu </a:t>
                      </a:r>
                      <a:r>
                        <a:rPr lang="es-ES_tradnl" sz="1200" b="1" dirty="0">
                          <a:latin typeface="Calibri" pitchFamily="34" charset="0"/>
                          <a:cs typeface="Calibri" pitchFamily="34" charset="0"/>
                        </a:rPr>
                        <a:t>mejor amigo</a:t>
                      </a:r>
                      <a:r>
                        <a:rPr lang="es-ES_tradnl" sz="1200" b="0"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es-ES_tradnl" sz="1200" baseline="0" dirty="0">
                          <a:latin typeface="Calibri" pitchFamily="34" charset="0"/>
                          <a:cs typeface="Calibri" pitchFamily="34" charset="0"/>
                        </a:rPr>
                        <a:t>Tu &gt; </a:t>
                      </a:r>
                      <a:r>
                        <a:rPr lang="es-ES_tradnl" sz="1200" b="1" baseline="0" dirty="0">
                          <a:latin typeface="Calibri" pitchFamily="34" charset="0"/>
                          <a:cs typeface="Calibri" pitchFamily="34" charset="0"/>
                        </a:rPr>
                        <a:t>mi</a:t>
                      </a:r>
                      <a:r>
                        <a:rPr lang="es-ES_tradnl" sz="1200" baseline="0" dirty="0">
                          <a:latin typeface="Calibri" pitchFamily="34" charset="0"/>
                          <a:cs typeface="Calibri" pitchFamily="34" charset="0"/>
                        </a:rPr>
                        <a:t>, 1 </a:t>
                      </a:r>
                      <a:r>
                        <a:rPr lang="es-ES_tradnl" sz="1200" b="1" baseline="0" dirty="0" err="1">
                          <a:latin typeface="Calibri" pitchFamily="34" charset="0"/>
                          <a:cs typeface="Calibri" pitchFamily="34" charset="0"/>
                        </a:rPr>
                        <a:t>verb</a:t>
                      </a:r>
                      <a:r>
                        <a:rPr lang="es-ES_tradnl" sz="1200" baseline="0" dirty="0">
                          <a:latin typeface="Calibri" pitchFamily="34" charset="0"/>
                          <a:cs typeface="Calibri" pitchFamily="34" charset="0"/>
                        </a:rPr>
                        <a:t>, 2 </a:t>
                      </a:r>
                      <a:r>
                        <a:rPr lang="es-ES_tradnl" sz="1200" baseline="0" dirty="0" err="1">
                          <a:latin typeface="Calibri" pitchFamily="34" charset="0"/>
                          <a:cs typeface="Calibri" pitchFamily="34" charset="0"/>
                        </a:rPr>
                        <a:t>adjectives</a:t>
                      </a:r>
                      <a:r>
                        <a:rPr lang="es-ES_tradnl" sz="1200" baseline="0" dirty="0">
                          <a:latin typeface="Calibri" pitchFamily="34" charset="0"/>
                          <a:cs typeface="Calibri" pitchFamily="34" charset="0"/>
                        </a:rPr>
                        <a:t> (</a:t>
                      </a:r>
                      <a:r>
                        <a:rPr lang="es-ES_tradnl" sz="1200" b="1" baseline="0" dirty="0">
                          <a:latin typeface="Calibri" pitchFamily="34" charset="0"/>
                          <a:cs typeface="Calibri" pitchFamily="34" charset="0"/>
                        </a:rPr>
                        <a:t>o&gt;a</a:t>
                      </a:r>
                      <a:r>
                        <a:rPr lang="es-ES_tradnl" sz="1200" baseline="0" dirty="0">
                          <a:latin typeface="Calibri" pitchFamily="34" charset="0"/>
                          <a:cs typeface="Calibri" pitchFamily="34" charset="0"/>
                        </a:rPr>
                        <a:t> )</a:t>
                      </a:r>
                    </a:p>
                    <a:p>
                      <a:pPr>
                        <a:buFont typeface="Arial" pitchFamily="34" charset="0"/>
                        <a:buChar char="•"/>
                      </a:pPr>
                      <a:r>
                        <a:rPr lang="es-ES_tradnl" sz="1200" dirty="0">
                          <a:latin typeface="Calibri" pitchFamily="34" charset="0"/>
                          <a:cs typeface="Calibri" pitchFamily="34" charset="0"/>
                        </a:rPr>
                        <a:t>Simple </a:t>
                      </a:r>
                      <a:r>
                        <a:rPr lang="es-ES_tradnl" sz="1200" dirty="0" err="1">
                          <a:latin typeface="Calibri" pitchFamily="34" charset="0"/>
                          <a:cs typeface="Calibri" pitchFamily="34" charset="0"/>
                        </a:rPr>
                        <a:t>opinion</a:t>
                      </a:r>
                      <a:r>
                        <a:rPr lang="es-ES_tradnl" sz="1200" dirty="0">
                          <a:latin typeface="Calibri" pitchFamily="34" charset="0"/>
                          <a:cs typeface="Calibri" pitchFamily="34" charset="0"/>
                        </a:rPr>
                        <a:t>, tu&gt;</a:t>
                      </a: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re-use </a:t>
                      </a:r>
                      <a:r>
                        <a:rPr lang="es-ES_tradnl" sz="1200" b="1" baseline="0" dirty="0">
                          <a:latin typeface="Calibri" pitchFamily="34" charset="0"/>
                          <a:cs typeface="Calibri" pitchFamily="34" charset="0"/>
                        </a:rPr>
                        <a:t>familia</a:t>
                      </a:r>
                      <a:endParaRPr lang="es-ES_tradnl" sz="1200" b="1"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Tu&gt;</a:t>
                      </a: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 re-use</a:t>
                      </a:r>
                      <a:r>
                        <a:rPr lang="es-ES_tradnl" sz="1200" baseline="0" dirty="0">
                          <a:latin typeface="Calibri" pitchFamily="34" charset="0"/>
                          <a:cs typeface="Calibri" pitchFamily="34" charset="0"/>
                        </a:rPr>
                        <a:t> con familia</a:t>
                      </a: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err="1">
                          <a:latin typeface="Calibri" pitchFamily="34" charset="0"/>
                          <a:cs typeface="Calibri" pitchFamily="34" charset="0"/>
                        </a:rPr>
                        <a:t>Respond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question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hear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need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repeated</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say</a:t>
                      </a:r>
                      <a:r>
                        <a:rPr lang="es-ES_tradnl" sz="1200" baseline="0" dirty="0">
                          <a:latin typeface="Calibri" pitchFamily="34" charset="0"/>
                          <a:cs typeface="Calibri" pitchFamily="34" charset="0"/>
                        </a:rPr>
                        <a:t> “Repite por favor.”)</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Amigo/amiga = </a:t>
                      </a:r>
                      <a:r>
                        <a:rPr lang="es-ES_tradnl" sz="1200" dirty="0" err="1">
                          <a:latin typeface="Calibri" pitchFamily="34" charset="0"/>
                          <a:cs typeface="Calibri" pitchFamily="34" charset="0"/>
                        </a:rPr>
                        <a:t>friend</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use </a:t>
                      </a:r>
                      <a:r>
                        <a:rPr lang="es-ES_tradnl" sz="1200" dirty="0" err="1">
                          <a:latin typeface="Calibri" pitchFamily="34" charset="0"/>
                          <a:cs typeface="Calibri" pitchFamily="34" charset="0"/>
                        </a:rPr>
                        <a:t>Who</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is</a:t>
                      </a:r>
                      <a:r>
                        <a:rPr lang="es-ES_tradnl" sz="1200" dirty="0">
                          <a:latin typeface="Calibri" pitchFamily="34" charset="0"/>
                          <a:cs typeface="Calibri" pitchFamily="34" charset="0"/>
                        </a:rPr>
                        <a:t>? Re-use </a:t>
                      </a:r>
                      <a:r>
                        <a:rPr lang="es-ES_tradnl" sz="1200" b="1" dirty="0">
                          <a:latin typeface="Calibri" pitchFamily="34" charset="0"/>
                          <a:cs typeface="Calibri" pitchFamily="34" charset="0"/>
                        </a:rPr>
                        <a:t>mejor</a:t>
                      </a:r>
                      <a:r>
                        <a:rPr lang="es-ES_tradnl" sz="1200" b="1" baseline="0" dirty="0">
                          <a:latin typeface="Calibri" pitchFamily="34" charset="0"/>
                          <a:cs typeface="Calibri" pitchFamily="34" charset="0"/>
                        </a:rPr>
                        <a:t> amigo</a:t>
                      </a:r>
                      <a:r>
                        <a:rPr lang="es-ES_tradnl" sz="1200" baseline="0" dirty="0">
                          <a:latin typeface="Calibri" pitchFamily="34" charset="0"/>
                          <a:cs typeface="Calibri" pitchFamily="34" charset="0"/>
                        </a:rPr>
                        <a:t>/amiga</a:t>
                      </a:r>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3360">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gridSpan="3">
                  <a:txBody>
                    <a:bodyPr/>
                    <a:lstStyle/>
                    <a:p>
                      <a:r>
                        <a:rPr lang="es-ES_tradnl" sz="15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377440">
                <a:tc gridSpan="3">
                  <a:txBody>
                    <a:bodyPr/>
                    <a:lstStyle/>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188720">
                <a:tc gridSpan="2">
                  <a:txBody>
                    <a:bodyPr/>
                    <a:lstStyle/>
                    <a:p>
                      <a:pPr>
                        <a:buFont typeface="Arial" pitchFamily="34" charset="0"/>
                        <a:buChar char="•"/>
                      </a:pPr>
                      <a:r>
                        <a:rPr lang="es-ES_tradnl" sz="1200" b="1" dirty="0">
                          <a:latin typeface="Calibri" pitchFamily="34" charset="0"/>
                          <a:cs typeface="Calibri" pitchFamily="34" charset="0"/>
                        </a:rPr>
                        <a:t>Voy</a:t>
                      </a:r>
                      <a:r>
                        <a:rPr lang="es-ES_tradnl" sz="1200" b="1" baseline="0" dirty="0">
                          <a:latin typeface="Calibri" pitchFamily="34" charset="0"/>
                          <a:cs typeface="Calibri" pitchFamily="34" charset="0"/>
                        </a:rPr>
                        <a:t> a </a:t>
                      </a:r>
                      <a:r>
                        <a:rPr lang="es-ES_tradnl" sz="1200" b="0" baseline="0" dirty="0">
                          <a:latin typeface="Calibri" pitchFamily="34" charset="0"/>
                          <a:cs typeface="Calibri" pitchFamily="34" charset="0"/>
                        </a:rPr>
                        <a:t>estudiar historia y español</a:t>
                      </a:r>
                    </a:p>
                    <a:p>
                      <a:pPr>
                        <a:buFont typeface="Arial" pitchFamily="34" charset="0"/>
                        <a:buChar char="•"/>
                      </a:pPr>
                      <a:r>
                        <a:rPr lang="es-ES_tradnl" sz="1200" b="0" baseline="0" dirty="0">
                          <a:latin typeface="Calibri" pitchFamily="34" charset="0"/>
                          <a:cs typeface="Calibri" pitchFamily="34" charset="0"/>
                        </a:rPr>
                        <a:t>!</a:t>
                      </a:r>
                    </a:p>
                    <a:p>
                      <a:pPr>
                        <a:buFont typeface="Arial" pitchFamily="34" charset="0"/>
                        <a:buChar char="•"/>
                      </a:pPr>
                      <a:endParaRPr lang="es-ES_tradnl" sz="1200" b="0" baseline="0" dirty="0">
                        <a:latin typeface="Calibri" pitchFamily="34" charset="0"/>
                        <a:cs typeface="Calibri" pitchFamily="34" charset="0"/>
                      </a:endParaRPr>
                    </a:p>
                    <a:p>
                      <a:pPr>
                        <a:buFont typeface="Arial" pitchFamily="34" charset="0"/>
                        <a:buChar char="•"/>
                      </a:pPr>
                      <a:r>
                        <a:rPr lang="es-ES_tradnl" sz="1200" b="1" baseline="0" dirty="0">
                          <a:latin typeface="Calibri" pitchFamily="34" charset="0"/>
                          <a:cs typeface="Calibri" pitchFamily="34" charset="0"/>
                        </a:rPr>
                        <a:t>Voy a ser </a:t>
                      </a:r>
                      <a:r>
                        <a:rPr lang="es-ES_tradnl" sz="1200" b="0" baseline="0" dirty="0">
                          <a:latin typeface="Calibri" pitchFamily="34" charset="0"/>
                          <a:cs typeface="Calibri" pitchFamily="34" charset="0"/>
                        </a:rPr>
                        <a:t>profesora p</a:t>
                      </a:r>
                      <a:r>
                        <a:rPr lang="es-ES_tradnl" sz="1200" b="1" baseline="0" dirty="0">
                          <a:latin typeface="Calibri" pitchFamily="34" charset="0"/>
                          <a:cs typeface="Calibri" pitchFamily="34" charset="0"/>
                        </a:rPr>
                        <a:t>orque </a:t>
                      </a:r>
                      <a:r>
                        <a:rPr lang="es-ES_tradnl" sz="1200" b="0" baseline="0" dirty="0">
                          <a:latin typeface="Calibri" pitchFamily="34" charset="0"/>
                          <a:cs typeface="Calibri" pitchFamily="34" charset="0"/>
                        </a:rPr>
                        <a:t>es interesante.</a:t>
                      </a:r>
                    </a:p>
                    <a:p>
                      <a:pPr>
                        <a:buFont typeface="Arial" pitchFamily="34" charset="0"/>
                        <a:buChar char="•"/>
                      </a:pPr>
                      <a:r>
                        <a:rPr lang="es-ES_tradnl" sz="1200" b="0" baseline="0" dirty="0">
                          <a:latin typeface="Calibri" pitchFamily="34" charset="0"/>
                          <a:cs typeface="Calibri" pitchFamily="34" charset="0"/>
                        </a:rPr>
                        <a:t>El dinero </a:t>
                      </a:r>
                      <a:r>
                        <a:rPr lang="es-ES_tradnl" sz="1200" b="1" baseline="0" dirty="0">
                          <a:latin typeface="Calibri" pitchFamily="34" charset="0"/>
                          <a:cs typeface="Calibri" pitchFamily="34" charset="0"/>
                        </a:rPr>
                        <a:t>es importante</a:t>
                      </a:r>
                      <a:r>
                        <a:rPr lang="es-ES_tradnl" sz="1200" b="0" baseline="0" dirty="0">
                          <a:latin typeface="Calibri" pitchFamily="34" charset="0"/>
                          <a:cs typeface="Calibri" pitchFamily="34" charset="0"/>
                        </a:rPr>
                        <a:t>.</a:t>
                      </a:r>
                    </a:p>
                    <a:p>
                      <a:pPr>
                        <a:buFont typeface="Arial" pitchFamily="34" charset="0"/>
                        <a:buChar char="•"/>
                      </a:pPr>
                      <a:r>
                        <a:rPr lang="es-ES_tradnl" sz="1200" b="0" baseline="0" dirty="0">
                          <a:latin typeface="Calibri" pitchFamily="34" charset="0"/>
                          <a:cs typeface="Calibri" pitchFamily="34" charset="0"/>
                        </a:rPr>
                        <a:t>¿Vas a ir a la universidad?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es-ES_tradnl" sz="1200" dirty="0">
                          <a:latin typeface="Calibri" pitchFamily="34" charset="0"/>
                          <a:cs typeface="Calibri" pitchFamily="34" charset="0"/>
                        </a:rPr>
                        <a:t>tus</a:t>
                      </a:r>
                      <a:r>
                        <a:rPr lang="es-ES_tradnl" sz="1200" baseline="0" dirty="0">
                          <a:latin typeface="Calibri" pitchFamily="34" charset="0"/>
                          <a:cs typeface="Calibri" pitchFamily="34" charset="0"/>
                        </a:rPr>
                        <a:t> p</a:t>
                      </a:r>
                      <a:r>
                        <a:rPr lang="es-ES_tradnl" sz="1200" dirty="0">
                          <a:latin typeface="Calibri" pitchFamily="34" charset="0"/>
                          <a:cs typeface="Calibri" pitchFamily="34" charset="0"/>
                        </a:rPr>
                        <a:t>lanes = </a:t>
                      </a:r>
                      <a:r>
                        <a:rPr lang="es-ES_tradnl" sz="1200" dirty="0" err="1">
                          <a:latin typeface="Calibri" pitchFamily="34" charset="0"/>
                          <a:cs typeface="Calibri" pitchFamily="34" charset="0"/>
                        </a:rPr>
                        <a:t>future</a:t>
                      </a:r>
                      <a:r>
                        <a:rPr lang="es-ES_tradnl" sz="1200" dirty="0">
                          <a:latin typeface="Calibri" pitchFamily="34" charset="0"/>
                          <a:cs typeface="Calibri" pitchFamily="34" charset="0"/>
                        </a:rPr>
                        <a:t> =</a:t>
                      </a:r>
                      <a:r>
                        <a:rPr lang="es-ES_tradnl" sz="1200" baseline="0" dirty="0">
                          <a:latin typeface="Calibri" pitchFamily="34" charset="0"/>
                          <a:cs typeface="Calibri" pitchFamily="34" charset="0"/>
                        </a:rPr>
                        <a:t> </a:t>
                      </a:r>
                      <a:r>
                        <a:rPr lang="es-ES_tradnl" sz="1200" b="1" baseline="0" dirty="0">
                          <a:latin typeface="Calibri" pitchFamily="34" charset="0"/>
                          <a:cs typeface="Calibri" pitchFamily="34" charset="0"/>
                        </a:rPr>
                        <a:t>voy 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err="1">
                          <a:latin typeface="Calibri" pitchFamily="34" charset="0"/>
                          <a:cs typeface="Calibri" pitchFamily="34" charset="0"/>
                        </a:rPr>
                        <a:t>Respond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question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hear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need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repeated</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say</a:t>
                      </a:r>
                      <a:r>
                        <a:rPr lang="es-ES_tradnl" sz="1200" baseline="0" dirty="0">
                          <a:latin typeface="Calibri" pitchFamily="34" charset="0"/>
                          <a:cs typeface="Calibri" pitchFamily="34" charset="0"/>
                        </a:rPr>
                        <a:t> “Repite por favor.”)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a:latin typeface="Calibri" pitchFamily="34" charset="0"/>
                          <a:cs typeface="Calibri" pitchFamily="34" charset="0"/>
                        </a:rPr>
                        <a:t>en el futuro = </a:t>
                      </a:r>
                      <a:r>
                        <a:rPr lang="es-ES_tradnl" sz="1200" b="1" baseline="0" dirty="0">
                          <a:latin typeface="Calibri" pitchFamily="34" charset="0"/>
                          <a:cs typeface="Calibri" pitchFamily="34" charset="0"/>
                        </a:rPr>
                        <a:t>Voy a + </a:t>
                      </a:r>
                      <a:r>
                        <a:rPr lang="es-ES_tradnl" sz="1200" b="1" baseline="0" dirty="0" err="1">
                          <a:latin typeface="Calibri" pitchFamily="34" charset="0"/>
                          <a:cs typeface="Calibri" pitchFamily="34" charset="0"/>
                        </a:rPr>
                        <a:t>infinitive</a:t>
                      </a:r>
                      <a:r>
                        <a:rPr lang="es-ES_tradnl" sz="1200" b="1" baseline="0" dirty="0">
                          <a:latin typeface="Calibri" pitchFamily="34" charset="0"/>
                          <a:cs typeface="Calibri" pitchFamily="34" charset="0"/>
                        </a:rPr>
                        <a:t>; </a:t>
                      </a:r>
                      <a:r>
                        <a:rPr lang="es-ES_tradnl" sz="1200" baseline="0" dirty="0">
                          <a:latin typeface="Calibri" pitchFamily="34" charset="0"/>
                          <a:cs typeface="Calibri" pitchFamily="34" charset="0"/>
                        </a:rPr>
                        <a:t>una razón = </a:t>
                      </a:r>
                      <a:r>
                        <a:rPr lang="es-ES_tradnl" sz="1200" b="1" baseline="0" dirty="0">
                          <a:latin typeface="Calibri" pitchFamily="34" charset="0"/>
                          <a:cs typeface="Calibri" pitchFamily="34" charset="0"/>
                        </a:rPr>
                        <a:t>porque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baseline="0" dirty="0">
                          <a:latin typeface="Calibri" pitchFamily="34" charset="0"/>
                          <a:cs typeface="Calibri" pitchFamily="34" charset="0"/>
                        </a:rPr>
                        <a:t>es</a:t>
                      </a:r>
                      <a:r>
                        <a:rPr lang="es-ES_tradnl" sz="1200" baseline="0" dirty="0">
                          <a:latin typeface="Calibri" pitchFamily="34" charset="0"/>
                          <a:cs typeface="Calibri" pitchFamily="34" charset="0"/>
                        </a:rPr>
                        <a:t> + </a:t>
                      </a:r>
                      <a:r>
                        <a:rPr lang="es-ES_tradnl" sz="1200" baseline="0" dirty="0" err="1">
                          <a:latin typeface="Calibri" pitchFamily="34" charset="0"/>
                          <a:cs typeface="Calibri" pitchFamily="34" charset="0"/>
                        </a:rPr>
                        <a:t>adjective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or</a:t>
                      </a:r>
                      <a:r>
                        <a:rPr lang="es-ES_tradnl" sz="1200" baseline="0" dirty="0">
                          <a:latin typeface="Calibri" pitchFamily="34" charset="0"/>
                          <a:cs typeface="Calibri" pitchFamily="34" charset="0"/>
                        </a:rPr>
                        <a:t> a simple </a:t>
                      </a:r>
                      <a:r>
                        <a:rPr lang="es-ES_tradnl" sz="1200" baseline="0" dirty="0" err="1">
                          <a:latin typeface="Calibri" pitchFamily="34" charset="0"/>
                          <a:cs typeface="Calibri" pitchFamily="34" charset="0"/>
                        </a:rPr>
                        <a:t>opinion</a:t>
                      </a:r>
                      <a:r>
                        <a:rPr lang="es-ES_tradnl" sz="1200" baseline="0" dirty="0">
                          <a:latin typeface="Calibri" pitchFamily="34" charset="0"/>
                          <a:cs typeface="Calibri" pitchFamily="34" charset="0"/>
                        </a:rPr>
                        <a:t> (Me gusta.)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a:latin typeface="Calibri" pitchFamily="34" charset="0"/>
                          <a:cs typeface="Calibri" pitchFamily="34" charset="0"/>
                        </a:rPr>
                        <a:t>Are </a:t>
                      </a:r>
                      <a:r>
                        <a:rPr lang="es-ES_tradnl" sz="1200" baseline="0" dirty="0" err="1">
                          <a:latin typeface="Calibri" pitchFamily="34" charset="0"/>
                          <a:cs typeface="Calibri" pitchFamily="34" charset="0"/>
                        </a:rPr>
                        <a:t>you</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going</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to</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go</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to</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university</a:t>
                      </a:r>
                      <a:r>
                        <a:rPr lang="es-ES_tradnl" sz="1200" baseline="0" dirty="0">
                          <a:latin typeface="Calibri" pitchFamily="34" charset="0"/>
                          <a:cs typeface="Calibri" pitchFamily="34" charset="0"/>
                        </a:rPr>
                        <a:t>?</a:t>
                      </a:r>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6" name="Rectangle 5"/>
          <p:cNvSpPr/>
          <p:nvPr/>
        </p:nvSpPr>
        <p:spPr>
          <a:xfrm>
            <a:off x="4581129" y="1403649"/>
            <a:ext cx="2088232" cy="1969771"/>
          </a:xfrm>
          <a:prstGeom prst="rect">
            <a:avLst/>
          </a:prstGeom>
        </p:spPr>
        <p:txBody>
          <a:bodyPr wrap="square">
            <a:spAutoFit/>
          </a:bodyPr>
          <a:lstStyle/>
          <a:p>
            <a:pPr>
              <a:spcAft>
                <a:spcPts val="600"/>
              </a:spcAft>
              <a:buFont typeface="Arial" pitchFamily="34" charset="0"/>
              <a:buChar char="•"/>
            </a:pPr>
            <a:r>
              <a:rPr lang="es-ES_tradnl" sz="1400" b="1" dirty="0">
                <a:latin typeface="Calibri" pitchFamily="34" charset="0"/>
                <a:cs typeface="Calibri" pitchFamily="34" charset="0"/>
              </a:rPr>
              <a:t>Mi</a:t>
            </a:r>
            <a:r>
              <a:rPr lang="es-ES_tradnl" sz="1400" dirty="0">
                <a:latin typeface="Calibri" pitchFamily="34" charset="0"/>
                <a:cs typeface="Calibri" pitchFamily="34" charset="0"/>
              </a:rPr>
              <a:t> madre </a:t>
            </a:r>
            <a:r>
              <a:rPr lang="es-ES_tradnl" sz="1400" b="1" dirty="0">
                <a:latin typeface="Calibri" pitchFamily="34" charset="0"/>
                <a:cs typeface="Calibri" pitchFamily="34" charset="0"/>
              </a:rPr>
              <a:t>es</a:t>
            </a:r>
            <a:r>
              <a:rPr lang="es-ES_tradnl" sz="1400" dirty="0">
                <a:latin typeface="Calibri" pitchFamily="34" charset="0"/>
                <a:cs typeface="Calibri" pitchFamily="34" charset="0"/>
              </a:rPr>
              <a:t> alt</a:t>
            </a:r>
            <a:r>
              <a:rPr lang="es-ES_tradnl" sz="1400" b="1" dirty="0">
                <a:latin typeface="Calibri" pitchFamily="34" charset="0"/>
                <a:cs typeface="Calibri" pitchFamily="34" charset="0"/>
              </a:rPr>
              <a:t>a</a:t>
            </a:r>
            <a:r>
              <a:rPr lang="es-ES_tradnl" sz="1400" dirty="0">
                <a:latin typeface="Calibri" pitchFamily="34" charset="0"/>
                <a:cs typeface="Calibri" pitchFamily="34" charset="0"/>
              </a:rPr>
              <a:t> y rubi</a:t>
            </a:r>
            <a:r>
              <a:rPr lang="es-ES_tradnl" sz="1400" b="1" dirty="0">
                <a:latin typeface="Calibri" pitchFamily="34" charset="0"/>
                <a:cs typeface="Calibri" pitchFamily="34" charset="0"/>
              </a:rPr>
              <a:t>a</a:t>
            </a:r>
            <a:r>
              <a:rPr lang="es-ES_tradnl" sz="1400" dirty="0">
                <a:latin typeface="Calibri" pitchFamily="34" charset="0"/>
                <a:cs typeface="Calibri" pitchFamily="34" charset="0"/>
              </a:rPr>
              <a:t>.</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Me gusta </a:t>
            </a:r>
            <a:r>
              <a:rPr lang="es-ES_tradnl" sz="1400" b="1" dirty="0">
                <a:latin typeface="Calibri" pitchFamily="34" charset="0"/>
                <a:cs typeface="Calibri" pitchFamily="34" charset="0"/>
              </a:rPr>
              <a:t>mi</a:t>
            </a:r>
            <a:r>
              <a:rPr lang="es-ES_tradnl" sz="1400" dirty="0">
                <a:latin typeface="Calibri" pitchFamily="34" charset="0"/>
                <a:cs typeface="Calibri" pitchFamily="34" charset="0"/>
              </a:rPr>
              <a:t> </a:t>
            </a:r>
            <a:r>
              <a:rPr lang="es-ES_tradnl" sz="1400" b="1" dirty="0">
                <a:latin typeface="Calibri" pitchFamily="34" charset="0"/>
                <a:cs typeface="Calibri" pitchFamily="34" charset="0"/>
              </a:rPr>
              <a:t>familia</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Voy al cine </a:t>
            </a:r>
            <a:r>
              <a:rPr lang="es-ES_tradnl" sz="1400" b="1" dirty="0">
                <a:latin typeface="Calibri" pitchFamily="34" charset="0"/>
                <a:cs typeface="Calibri" pitchFamily="34" charset="0"/>
              </a:rPr>
              <a:t>con mi familia</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¿Quién es tu </a:t>
            </a:r>
            <a:r>
              <a:rPr lang="es-ES_tradnl" sz="1400" b="1" dirty="0">
                <a:latin typeface="Calibri" pitchFamily="34" charset="0"/>
                <a:cs typeface="Calibri" pitchFamily="34" charset="0"/>
              </a:rPr>
              <a:t>mejor amigo</a:t>
            </a:r>
            <a:r>
              <a:rPr lang="es-ES_tradnl" sz="1400" dirty="0">
                <a:latin typeface="Calibri" pitchFamily="34" charset="0"/>
                <a:cs typeface="Calibri" pitchFamily="34" charset="0"/>
              </a:rPr>
              <a:t>?</a:t>
            </a:r>
          </a:p>
        </p:txBody>
      </p:sp>
      <p:sp>
        <p:nvSpPr>
          <p:cNvPr id="7" name="Rectangle 6"/>
          <p:cNvSpPr/>
          <p:nvPr/>
        </p:nvSpPr>
        <p:spPr>
          <a:xfrm>
            <a:off x="4828084" y="5724131"/>
            <a:ext cx="2029916" cy="1846660"/>
          </a:xfrm>
          <a:prstGeom prst="rect">
            <a:avLst/>
          </a:prstGeom>
        </p:spPr>
        <p:txBody>
          <a:bodyPr wrap="square">
            <a:spAutoFit/>
          </a:bodyPr>
          <a:lstStyle/>
          <a:p>
            <a:pPr>
              <a:buFont typeface="Arial" pitchFamily="34" charset="0"/>
              <a:buChar char="•"/>
            </a:pPr>
            <a:r>
              <a:rPr lang="es-ES_tradnl" sz="1400" b="1" dirty="0">
                <a:latin typeface="Calibri" pitchFamily="34" charset="0"/>
                <a:cs typeface="Calibri" pitchFamily="34" charset="0"/>
              </a:rPr>
              <a:t>Voy a </a:t>
            </a:r>
            <a:r>
              <a:rPr lang="es-ES_tradnl" sz="1400" dirty="0">
                <a:latin typeface="Calibri" pitchFamily="34" charset="0"/>
                <a:cs typeface="Calibri" pitchFamily="34" charset="0"/>
              </a:rPr>
              <a:t>estudiar historia y español</a:t>
            </a:r>
          </a:p>
          <a:p>
            <a:pPr>
              <a:buFont typeface="Arial" pitchFamily="34" charset="0"/>
              <a:buChar char="•"/>
            </a:pPr>
            <a:r>
              <a:rPr lang="es-ES_tradnl" sz="1400" dirty="0">
                <a:latin typeface="Calibri" pitchFamily="34" charset="0"/>
                <a:cs typeface="Calibri" pitchFamily="34" charset="0"/>
              </a:rPr>
              <a:t>!</a:t>
            </a:r>
          </a:p>
          <a:p>
            <a:pPr>
              <a:buFont typeface="Arial" pitchFamily="34" charset="0"/>
              <a:buChar char="•"/>
            </a:pPr>
            <a:r>
              <a:rPr lang="es-ES_tradnl" sz="1400" b="1" dirty="0">
                <a:latin typeface="Calibri" pitchFamily="34" charset="0"/>
                <a:cs typeface="Calibri" pitchFamily="34" charset="0"/>
              </a:rPr>
              <a:t>Voy a ser </a:t>
            </a:r>
            <a:r>
              <a:rPr lang="es-ES_tradnl" sz="1400" dirty="0">
                <a:latin typeface="Calibri" pitchFamily="34" charset="0"/>
                <a:cs typeface="Calibri" pitchFamily="34" charset="0"/>
              </a:rPr>
              <a:t>profesora p</a:t>
            </a:r>
            <a:r>
              <a:rPr lang="es-ES_tradnl" sz="1400" b="1" dirty="0">
                <a:latin typeface="Calibri" pitchFamily="34" charset="0"/>
                <a:cs typeface="Calibri" pitchFamily="34" charset="0"/>
              </a:rPr>
              <a:t>orque </a:t>
            </a:r>
            <a:r>
              <a:rPr lang="es-ES_tradnl" sz="1400" dirty="0">
                <a:latin typeface="Calibri" pitchFamily="34" charset="0"/>
                <a:cs typeface="Calibri" pitchFamily="34" charset="0"/>
              </a:rPr>
              <a:t>es interesante.</a:t>
            </a:r>
          </a:p>
          <a:p>
            <a:pPr>
              <a:buFont typeface="Arial" pitchFamily="34" charset="0"/>
              <a:buChar char="•"/>
            </a:pPr>
            <a:r>
              <a:rPr lang="es-ES_tradnl" sz="1400" b="1" dirty="0">
                <a:latin typeface="Calibri" pitchFamily="34" charset="0"/>
                <a:cs typeface="Calibri" pitchFamily="34" charset="0"/>
              </a:rPr>
              <a:t>El dinero es </a:t>
            </a:r>
            <a:r>
              <a:rPr lang="es-ES_tradnl" sz="1400" dirty="0">
                <a:latin typeface="Calibri" pitchFamily="34" charset="0"/>
                <a:cs typeface="Calibri" pitchFamily="34" charset="0"/>
              </a:rPr>
              <a:t>importante. </a:t>
            </a:r>
          </a:p>
          <a:p>
            <a:pPr>
              <a:buFont typeface="Arial" pitchFamily="34" charset="0"/>
              <a:buChar char="•"/>
            </a:pPr>
            <a:r>
              <a:rPr lang="es-ES_tradnl" sz="1400" dirty="0">
                <a:latin typeface="Calibri" pitchFamily="34" charset="0"/>
                <a:cs typeface="Calibri" pitchFamily="34" charset="0"/>
              </a:rPr>
              <a:t>¿Vas a ir a la universidad?</a:t>
            </a:r>
          </a:p>
        </p:txBody>
      </p:sp>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31</a:t>
            </a:fld>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88641" y="179512"/>
          <a:ext cx="6552728" cy="879649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a:latin typeface="Calibri" pitchFamily="34" charset="0"/>
                          <a:cs typeface="Calibri" pitchFamily="34" charset="0"/>
                        </a:rPr>
                        <a:t>Qué</a:t>
                      </a:r>
                      <a:r>
                        <a:rPr lang="en-GB" sz="1200" b="1" baseline="0" noProof="0" dirty="0">
                          <a:latin typeface="Calibri" pitchFamily="34" charset="0"/>
                          <a:cs typeface="Calibri" pitchFamily="34" charset="0"/>
                        </a:rPr>
                        <a:t> hay en la </a:t>
                      </a:r>
                      <a:r>
                        <a:rPr lang="en-GB" sz="1200" b="1" baseline="0" noProof="0" dirty="0" err="1">
                          <a:latin typeface="Calibri" pitchFamily="34" charset="0"/>
                          <a:cs typeface="Calibri" pitchFamily="34" charset="0"/>
                        </a:rPr>
                        <a:t>foto</a:t>
                      </a:r>
                      <a:r>
                        <a:rPr lang="en-GB" sz="1200" b="1" baseline="0" noProof="0" dirty="0">
                          <a:latin typeface="Calibri" pitchFamily="34" charset="0"/>
                          <a:cs typeface="Calibri" pitchFamily="34" charset="0"/>
                        </a:rPr>
                        <a:t>?</a:t>
                      </a: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a:t>
                      </a:r>
                      <a:r>
                        <a:rPr lang="en-GB" sz="1200" b="1" baseline="0" noProof="0" dirty="0">
                          <a:latin typeface="Calibri" pitchFamily="34" charset="0"/>
                          <a:cs typeface="Calibri" pitchFamily="34" charset="0"/>
                        </a:rPr>
                        <a:t>AIM FOR 3 DIFFERENT VERBS IN EACH OF YOUR 3 ANSWERS</a:t>
                      </a:r>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274320">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74320">
                <a:tc gridSpan="5">
                  <a:txBody>
                    <a:bodyPr/>
                    <a:lstStyle/>
                    <a:p>
                      <a:r>
                        <a:rPr lang="es-ES_tradnl" sz="1200" b="1" dirty="0">
                          <a:latin typeface="Calibri" pitchFamily="34" charset="0"/>
                          <a:cs typeface="Calibri" pitchFamily="34" charset="0"/>
                        </a:rPr>
                        <a:t>PAST TENSE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822960">
                <a:tc>
                  <a:txBody>
                    <a:bodyPr/>
                    <a:lstStyle/>
                    <a:p>
                      <a:r>
                        <a:rPr lang="en-GB" sz="1200" b="1" noProof="0" dirty="0">
                          <a:latin typeface="Calibri" pitchFamily="34" charset="0"/>
                          <a:cs typeface="Calibri" pitchFamily="34" charset="0"/>
                        </a:rPr>
                        <a:t>-</a:t>
                      </a:r>
                      <a:r>
                        <a:rPr lang="en-GB" sz="1200" b="1" noProof="0" dirty="0" err="1">
                          <a:latin typeface="Calibri" pitchFamily="34" charset="0"/>
                          <a:cs typeface="Calibri" pitchFamily="34" charset="0"/>
                        </a:rPr>
                        <a:t>aste</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r>
                        <a:rPr lang="en-GB" sz="1200" b="1" noProof="0" dirty="0">
                          <a:latin typeface="Calibri" pitchFamily="34" charset="0"/>
                          <a:cs typeface="Calibri" pitchFamily="34" charset="0"/>
                        </a:rPr>
                        <a:t>-</a:t>
                      </a:r>
                      <a:r>
                        <a:rPr lang="en-GB" sz="1200" b="1" noProof="0" dirty="0" err="1">
                          <a:latin typeface="Calibri" pitchFamily="34" charset="0"/>
                          <a:cs typeface="Calibri" pitchFamily="34" charset="0"/>
                        </a:rPr>
                        <a:t>iste</a:t>
                      </a:r>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s-ES_tradnl" sz="1200" b="0" dirty="0">
                          <a:latin typeface="Calibri" pitchFamily="34" charset="0"/>
                          <a:cs typeface="Calibri" pitchFamily="34" charset="0"/>
                        </a:rPr>
                        <a:t>¿Qué</a:t>
                      </a:r>
                      <a:r>
                        <a:rPr lang="es-ES_tradnl" sz="1200" b="0" baseline="0" dirty="0">
                          <a:latin typeface="Calibri" pitchFamily="34" charset="0"/>
                          <a:cs typeface="Calibri" pitchFamily="34" charset="0"/>
                        </a:rPr>
                        <a:t> reciclaste ? - </a:t>
                      </a:r>
                      <a:r>
                        <a:rPr lang="en-GB" sz="1200" b="0" baseline="0" noProof="0" dirty="0">
                          <a:latin typeface="Calibri" pitchFamily="34" charset="0"/>
                          <a:cs typeface="Calibri" pitchFamily="34" charset="0"/>
                        </a:rPr>
                        <a:t>What did you recycle?</a:t>
                      </a:r>
                    </a:p>
                    <a:p>
                      <a:r>
                        <a:rPr lang="en-GB" sz="1200" b="0" baseline="0" noProof="0" dirty="0">
                          <a:latin typeface="Calibri" pitchFamily="34" charset="0"/>
                          <a:cs typeface="Calibri" pitchFamily="34" charset="0"/>
                        </a:rPr>
                        <a:t>¿Para </a:t>
                      </a:r>
                      <a:r>
                        <a:rPr lang="en-GB" sz="1200" b="0" baseline="0" noProof="0" dirty="0" err="1">
                          <a:latin typeface="Calibri" pitchFamily="34" charset="0"/>
                          <a:cs typeface="Calibri" pitchFamily="34" charset="0"/>
                        </a:rPr>
                        <a:t>qué</a:t>
                      </a:r>
                      <a:r>
                        <a:rPr lang="en-GB" sz="1200" b="0" baseline="0" noProof="0" dirty="0">
                          <a:latin typeface="Calibri" pitchFamily="34" charset="0"/>
                          <a:cs typeface="Calibri" pitchFamily="34" charset="0"/>
                        </a:rPr>
                        <a:t> </a:t>
                      </a:r>
                      <a:r>
                        <a:rPr lang="en-GB" sz="1200" b="0" baseline="0" noProof="0" dirty="0" err="1">
                          <a:latin typeface="Calibri" pitchFamily="34" charset="0"/>
                          <a:cs typeface="Calibri" pitchFamily="34" charset="0"/>
                        </a:rPr>
                        <a:t>usaste</a:t>
                      </a:r>
                      <a:r>
                        <a:rPr lang="en-GB" sz="1200" b="0" baseline="0" noProof="0" dirty="0">
                          <a:latin typeface="Calibri" pitchFamily="34" charset="0"/>
                          <a:cs typeface="Calibri" pitchFamily="34" charset="0"/>
                        </a:rPr>
                        <a:t> </a:t>
                      </a:r>
                      <a:r>
                        <a:rPr lang="en-GB" sz="1200" b="0" baseline="0" noProof="0" dirty="0" err="1">
                          <a:latin typeface="Calibri" pitchFamily="34" charset="0"/>
                          <a:cs typeface="Calibri" pitchFamily="34" charset="0"/>
                        </a:rPr>
                        <a:t>tu</a:t>
                      </a:r>
                      <a:r>
                        <a:rPr lang="en-GB" sz="1200" b="0" baseline="0" noProof="0" dirty="0">
                          <a:latin typeface="Calibri" pitchFamily="34" charset="0"/>
                          <a:cs typeface="Calibri" pitchFamily="34" charset="0"/>
                        </a:rPr>
                        <a:t> </a:t>
                      </a:r>
                      <a:r>
                        <a:rPr lang="en-GB" sz="1200" b="0" baseline="0" noProof="0" dirty="0" err="1">
                          <a:latin typeface="Calibri" pitchFamily="34" charset="0"/>
                          <a:cs typeface="Calibri" pitchFamily="34" charset="0"/>
                        </a:rPr>
                        <a:t>ordenador</a:t>
                      </a:r>
                      <a:r>
                        <a:rPr lang="en-GB" sz="1200" b="0" baseline="0" noProof="0" dirty="0">
                          <a:latin typeface="Calibri" pitchFamily="34" charset="0"/>
                          <a:cs typeface="Calibri" pitchFamily="34" charset="0"/>
                        </a:rPr>
                        <a:t>? - What did you use your laptop for?</a:t>
                      </a:r>
                    </a:p>
                    <a:p>
                      <a:r>
                        <a:rPr lang="es-ES" sz="1200" dirty="0">
                          <a:latin typeface="Calibri" pitchFamily="34" charset="0"/>
                          <a:cs typeface="Calibri" pitchFamily="34" charset="0"/>
                        </a:rPr>
                        <a:t>¿Qué hiciste..? - </a:t>
                      </a:r>
                      <a:r>
                        <a:rPr lang="es-ES" sz="1200" dirty="0" err="1">
                          <a:latin typeface="Calibri" pitchFamily="34" charset="0"/>
                          <a:cs typeface="Calibri" pitchFamily="34" charset="0"/>
                        </a:rPr>
                        <a:t>What</a:t>
                      </a:r>
                      <a:r>
                        <a:rPr lang="es-ES" sz="1200" dirty="0">
                          <a:latin typeface="Calibri" pitchFamily="34" charset="0"/>
                          <a:cs typeface="Calibri" pitchFamily="34" charset="0"/>
                        </a:rPr>
                        <a:t> </a:t>
                      </a:r>
                      <a:r>
                        <a:rPr lang="es-ES" sz="1200" dirty="0" err="1">
                          <a:latin typeface="Calibri" pitchFamily="34" charset="0"/>
                          <a:cs typeface="Calibri" pitchFamily="34" charset="0"/>
                        </a:rPr>
                        <a:t>did</a:t>
                      </a:r>
                      <a:r>
                        <a:rPr lang="es-ES" sz="1200" dirty="0">
                          <a:latin typeface="Calibri" pitchFamily="34" charset="0"/>
                          <a:cs typeface="Calibri" pitchFamily="34" charset="0"/>
                        </a:rPr>
                        <a:t> </a:t>
                      </a:r>
                      <a:r>
                        <a:rPr lang="es-ES" sz="1200" dirty="0" err="1">
                          <a:latin typeface="Calibri" pitchFamily="34" charset="0"/>
                          <a:cs typeface="Calibri" pitchFamily="34" charset="0"/>
                        </a:rPr>
                        <a:t>you</a:t>
                      </a:r>
                      <a:r>
                        <a:rPr lang="es-ES" sz="1200" dirty="0">
                          <a:latin typeface="Calibri" pitchFamily="34" charset="0"/>
                          <a:cs typeface="Calibri" pitchFamily="34" charset="0"/>
                        </a:rPr>
                        <a:t> do…?</a:t>
                      </a:r>
                    </a:p>
                    <a:p>
                      <a:r>
                        <a:rPr lang="es-ES" sz="1200" b="0" baseline="0" noProof="0" dirty="0">
                          <a:latin typeface="Calibri" pitchFamily="34" charset="0"/>
                          <a:cs typeface="Calibri" pitchFamily="34" charset="0"/>
                        </a:rPr>
                        <a:t>¿Qué asignatura </a:t>
                      </a:r>
                      <a:r>
                        <a:rPr lang="es-ES" sz="1200" b="1" baseline="0" noProof="0" dirty="0">
                          <a:latin typeface="Calibri" pitchFamily="34" charset="0"/>
                          <a:cs typeface="Calibri" pitchFamily="34" charset="0"/>
                        </a:rPr>
                        <a:t>te gustó </a:t>
                      </a:r>
                      <a:r>
                        <a:rPr lang="es-ES" sz="1200" b="0" baseline="0" noProof="0" dirty="0">
                          <a:latin typeface="Calibri" pitchFamily="34" charset="0"/>
                          <a:cs typeface="Calibri" pitchFamily="34" charset="0"/>
                        </a:rPr>
                        <a:t>más? -</a:t>
                      </a:r>
                      <a:r>
                        <a:rPr lang="es-ES" sz="1200" b="0" baseline="0" noProof="0" dirty="0" err="1">
                          <a:latin typeface="Calibri" pitchFamily="34" charset="0"/>
                          <a:cs typeface="Calibri" pitchFamily="34" charset="0"/>
                        </a:rPr>
                        <a:t>What</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subject</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did</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you</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like</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most</a:t>
                      </a:r>
                      <a:r>
                        <a:rPr lang="es-ES" sz="1200" b="0" baseline="0" noProof="0" dirty="0">
                          <a:latin typeface="Calibri" pitchFamily="34" charset="0"/>
                          <a:cs typeface="Calibri" pitchFamily="34" charset="0"/>
                        </a:rPr>
                        <a:t>?</a:t>
                      </a:r>
                      <a:endParaRPr lang="en-GB"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a:latin typeface="Calibri" pitchFamily="34" charset="0"/>
                          <a:cs typeface="Calibri" pitchFamily="34" charset="0"/>
                        </a:rPr>
                        <a:t>Reciclé - I </a:t>
                      </a:r>
                      <a:r>
                        <a:rPr lang="es-ES_tradnl" sz="1200" b="0" dirty="0" err="1">
                          <a:latin typeface="Calibri" pitchFamily="34" charset="0"/>
                          <a:cs typeface="Calibri" pitchFamily="34" charset="0"/>
                        </a:rPr>
                        <a:t>recycled</a:t>
                      </a:r>
                      <a:endParaRPr lang="es-ES_tradnl" sz="1200" b="0" dirty="0">
                        <a:latin typeface="Calibri" pitchFamily="34" charset="0"/>
                        <a:cs typeface="Calibri" pitchFamily="34" charset="0"/>
                      </a:endParaRPr>
                    </a:p>
                    <a:p>
                      <a:r>
                        <a:rPr lang="es-ES_tradnl" sz="1200" b="0" dirty="0">
                          <a:latin typeface="Calibri" pitchFamily="34" charset="0"/>
                          <a:cs typeface="Calibri" pitchFamily="34" charset="0"/>
                        </a:rPr>
                        <a:t>Navegué - I </a:t>
                      </a:r>
                      <a:r>
                        <a:rPr lang="es-ES_tradnl" sz="1200" b="0" dirty="0" err="1">
                          <a:latin typeface="Calibri" pitchFamily="34" charset="0"/>
                          <a:cs typeface="Calibri" pitchFamily="34" charset="0"/>
                        </a:rPr>
                        <a:t>surfed</a:t>
                      </a:r>
                      <a:endParaRPr lang="es-ES_tradnl" sz="1200" b="0" dirty="0">
                        <a:latin typeface="Calibri" pitchFamily="34" charset="0"/>
                        <a:cs typeface="Calibri" pitchFamily="34" charset="0"/>
                      </a:endParaRPr>
                    </a:p>
                    <a:p>
                      <a:r>
                        <a:rPr lang="es-ES_tradnl" sz="1200" b="0" dirty="0">
                          <a:latin typeface="Calibri" pitchFamily="34" charset="0"/>
                          <a:cs typeface="Calibri" pitchFamily="34" charset="0"/>
                        </a:rPr>
                        <a:t>Subí</a:t>
                      </a:r>
                      <a:r>
                        <a:rPr lang="es-ES_tradnl" sz="1200" b="0" baseline="0" dirty="0">
                          <a:latin typeface="Calibri" pitchFamily="34" charset="0"/>
                          <a:cs typeface="Calibri" pitchFamily="34" charset="0"/>
                        </a:rPr>
                        <a:t> - </a:t>
                      </a:r>
                      <a:r>
                        <a:rPr lang="es-ES_tradnl" sz="1200" b="0" dirty="0">
                          <a:latin typeface="Calibri" pitchFamily="34" charset="0"/>
                          <a:cs typeface="Calibri" pitchFamily="34" charset="0"/>
                        </a:rPr>
                        <a:t>I</a:t>
                      </a:r>
                      <a:r>
                        <a:rPr lang="es-ES_tradnl" sz="1200" b="0" baseline="0" dirty="0">
                          <a:latin typeface="Calibri" pitchFamily="34" charset="0"/>
                          <a:cs typeface="Calibri" pitchFamily="34" charset="0"/>
                        </a:rPr>
                        <a:t> </a:t>
                      </a:r>
                      <a:r>
                        <a:rPr lang="es-ES_tradnl" sz="1200" b="0" baseline="0" dirty="0" err="1">
                          <a:latin typeface="Calibri" pitchFamily="34" charset="0"/>
                          <a:cs typeface="Calibri" pitchFamily="34" charset="0"/>
                        </a:rPr>
                        <a:t>uploaded</a:t>
                      </a:r>
                      <a:endParaRPr lang="es-ES_tradnl" sz="1200" b="0" dirty="0">
                        <a:latin typeface="Calibri" pitchFamily="34" charset="0"/>
                        <a:cs typeface="Calibri" pitchFamily="34" charset="0"/>
                      </a:endParaRPr>
                    </a:p>
                    <a:p>
                      <a:r>
                        <a:rPr lang="es-ES_tradnl" sz="1200" b="0" dirty="0">
                          <a:latin typeface="Calibri" pitchFamily="34" charset="0"/>
                          <a:cs typeface="Calibri" pitchFamily="34" charset="0"/>
                        </a:rPr>
                        <a:t>Me gustó - I </a:t>
                      </a:r>
                      <a:r>
                        <a:rPr lang="es-ES_tradnl" sz="1200" b="0" dirty="0" err="1">
                          <a:latin typeface="Calibri" pitchFamily="34" charset="0"/>
                          <a:cs typeface="Calibri" pitchFamily="34" charset="0"/>
                        </a:rPr>
                        <a:t>liked</a:t>
                      </a:r>
                      <a:r>
                        <a:rPr lang="es-ES_tradnl" sz="1200" b="0" dirty="0">
                          <a:latin typeface="Calibri" pitchFamily="34" charset="0"/>
                          <a:cs typeface="Calibri" pitchFamily="34" charset="0"/>
                        </a:rPr>
                        <a:t> (</a:t>
                      </a:r>
                      <a:r>
                        <a:rPr lang="es-ES_tradnl" sz="1200" b="0" dirty="0" err="1">
                          <a:latin typeface="Calibri" pitchFamily="34" charset="0"/>
                          <a:cs typeface="Calibri" pitchFamily="34" charset="0"/>
                        </a:rPr>
                        <a:t>it</a:t>
                      </a:r>
                      <a:r>
                        <a:rPr lang="es-ES_tradnl" sz="1200" b="0" dirty="0">
                          <a:latin typeface="Calibri" pitchFamily="34" charset="0"/>
                          <a:cs typeface="Calibri" pitchFamily="34" charset="0"/>
                        </a:rPr>
                        <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gridSpan="5">
                  <a:txBody>
                    <a:bodyPr/>
                    <a:lstStyle/>
                    <a:p>
                      <a:r>
                        <a:rPr lang="es-ES_tradnl" sz="1200" b="1" dirty="0">
                          <a:latin typeface="Calibri" pitchFamily="34" charset="0"/>
                          <a:cs typeface="Calibri" pitchFamily="34" charset="0"/>
                        </a:rPr>
                        <a:t>FUTURE</a:t>
                      </a:r>
                      <a:r>
                        <a:rPr lang="es-ES_tradnl" sz="1200" b="1" baseline="0" dirty="0">
                          <a:latin typeface="Calibri" pitchFamily="34" charset="0"/>
                          <a:cs typeface="Calibri" pitchFamily="34" charset="0"/>
                        </a:rPr>
                        <a:t> TENSE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554480">
                <a:tc gridSpan="3">
                  <a:txBody>
                    <a:bodyPr/>
                    <a:lstStyle/>
                    <a:p>
                      <a:pPr>
                        <a:buFont typeface="Arial" pitchFamily="34" charset="0"/>
                        <a:buChar char="•"/>
                      </a:pPr>
                      <a:r>
                        <a:rPr lang="es-ES_tradnl" sz="1200" dirty="0">
                          <a:latin typeface="Calibri" pitchFamily="34" charset="0"/>
                          <a:cs typeface="Calibri" pitchFamily="34" charset="0"/>
                        </a:rPr>
                        <a:t>¿Te gustaría + </a:t>
                      </a:r>
                      <a:r>
                        <a:rPr lang="es-ES_tradnl" sz="1200" dirty="0" err="1">
                          <a:latin typeface="Calibri" pitchFamily="34" charset="0"/>
                          <a:cs typeface="Calibri" pitchFamily="34" charset="0"/>
                        </a:rPr>
                        <a:t>infinitive-Would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a:t>
                      </a:r>
                    </a:p>
                    <a:p>
                      <a:pPr>
                        <a:buFont typeface="Arial" pitchFamily="34" charset="0"/>
                        <a:buChar char="•"/>
                      </a:pPr>
                      <a:r>
                        <a:rPr lang="es-ES" sz="1200" dirty="0">
                          <a:latin typeface="Calibri" pitchFamily="34" charset="0"/>
                          <a:cs typeface="Calibri" pitchFamily="34" charset="0"/>
                        </a:rPr>
                        <a:t>¿Qué quieres + </a:t>
                      </a:r>
                      <a:r>
                        <a:rPr lang="es-ES" sz="1200" dirty="0" err="1">
                          <a:latin typeface="Calibri" pitchFamily="34" charset="0"/>
                          <a:cs typeface="Calibri" pitchFamily="34" charset="0"/>
                        </a:rPr>
                        <a:t>infinitive-What</a:t>
                      </a:r>
                      <a:r>
                        <a:rPr lang="es-ES" sz="1200" dirty="0">
                          <a:latin typeface="Calibri" pitchFamily="34" charset="0"/>
                          <a:cs typeface="Calibri" pitchFamily="34" charset="0"/>
                        </a:rPr>
                        <a:t> do </a:t>
                      </a:r>
                      <a:r>
                        <a:rPr lang="es-ES" sz="1200" dirty="0" err="1">
                          <a:latin typeface="Calibri" pitchFamily="34" charset="0"/>
                          <a:cs typeface="Calibri" pitchFamily="34" charset="0"/>
                        </a:rPr>
                        <a:t>you</a:t>
                      </a:r>
                      <a:r>
                        <a:rPr lang="es-ES" sz="1200" dirty="0">
                          <a:latin typeface="Calibri" pitchFamily="34" charset="0"/>
                          <a:cs typeface="Calibri" pitchFamily="34" charset="0"/>
                        </a:rPr>
                        <a:t> </a:t>
                      </a:r>
                      <a:r>
                        <a:rPr lang="es-ES" sz="1200" dirty="0" err="1">
                          <a:latin typeface="Calibri" pitchFamily="34" charset="0"/>
                          <a:cs typeface="Calibri" pitchFamily="34" charset="0"/>
                        </a:rPr>
                        <a:t>want</a:t>
                      </a:r>
                      <a:r>
                        <a:rPr lang="es-ES" sz="1200" dirty="0">
                          <a:latin typeface="Calibri" pitchFamily="34" charset="0"/>
                          <a:cs typeface="Calibri" pitchFamily="34" charset="0"/>
                        </a:rPr>
                        <a:t> </a:t>
                      </a:r>
                      <a:r>
                        <a:rPr lang="es-ES" sz="1200" dirty="0" err="1">
                          <a:latin typeface="Calibri" pitchFamily="34" charset="0"/>
                          <a:cs typeface="Calibri" pitchFamily="34" charset="0"/>
                        </a:rPr>
                        <a:t>to</a:t>
                      </a:r>
                      <a:r>
                        <a:rPr lang="es-ES" sz="1200" dirty="0">
                          <a:latin typeface="Calibri" pitchFamily="34" charset="0"/>
                          <a:cs typeface="Calibri" pitchFamily="34" charset="0"/>
                        </a:rPr>
                        <a:t>…</a:t>
                      </a:r>
                    </a:p>
                    <a:p>
                      <a:pPr>
                        <a:buFont typeface="Arial" pitchFamily="34" charset="0"/>
                        <a:buChar char="•"/>
                      </a:pPr>
                      <a:r>
                        <a:rPr lang="es-ES" sz="1200" dirty="0">
                          <a:latin typeface="Calibri" pitchFamily="34" charset="0"/>
                          <a:cs typeface="Calibri" pitchFamily="34" charset="0"/>
                        </a:rPr>
                        <a:t>¿Qué vas a hacer…-</a:t>
                      </a:r>
                      <a:r>
                        <a:rPr lang="es-ES" sz="1200" dirty="0" err="1">
                          <a:latin typeface="Calibri" pitchFamily="34" charset="0"/>
                          <a:cs typeface="Calibri" pitchFamily="34" charset="0"/>
                        </a:rPr>
                        <a:t>What</a:t>
                      </a:r>
                      <a:r>
                        <a:rPr lang="es-ES" sz="1200" dirty="0">
                          <a:latin typeface="Calibri" pitchFamily="34" charset="0"/>
                          <a:cs typeface="Calibri" pitchFamily="34" charset="0"/>
                        </a:rPr>
                        <a:t> are </a:t>
                      </a:r>
                      <a:r>
                        <a:rPr lang="es-ES" sz="1200" dirty="0" err="1">
                          <a:latin typeface="Calibri" pitchFamily="34" charset="0"/>
                          <a:cs typeface="Calibri" pitchFamily="34" charset="0"/>
                        </a:rPr>
                        <a:t>you</a:t>
                      </a:r>
                      <a:r>
                        <a:rPr lang="es-ES" sz="1200" dirty="0">
                          <a:latin typeface="Calibri" pitchFamily="34" charset="0"/>
                          <a:cs typeface="Calibri" pitchFamily="34" charset="0"/>
                        </a:rPr>
                        <a:t> </a:t>
                      </a:r>
                      <a:r>
                        <a:rPr lang="es-ES" sz="1200" dirty="0" err="1">
                          <a:latin typeface="Calibri" pitchFamily="34" charset="0"/>
                          <a:cs typeface="Calibri" pitchFamily="34" charset="0"/>
                        </a:rPr>
                        <a:t>going</a:t>
                      </a:r>
                      <a:r>
                        <a:rPr lang="es-ES" sz="1200" dirty="0">
                          <a:latin typeface="Calibri" pitchFamily="34" charset="0"/>
                          <a:cs typeface="Calibri" pitchFamily="34" charset="0"/>
                        </a:rPr>
                        <a:t> </a:t>
                      </a:r>
                      <a:r>
                        <a:rPr lang="es-ES" sz="1200" dirty="0" err="1">
                          <a:latin typeface="Calibri" pitchFamily="34" charset="0"/>
                          <a:cs typeface="Calibri" pitchFamily="34" charset="0"/>
                        </a:rPr>
                        <a:t>to</a:t>
                      </a:r>
                      <a:r>
                        <a:rPr lang="es-ES" sz="1200" dirty="0">
                          <a:latin typeface="Calibri" pitchFamily="34" charset="0"/>
                          <a:cs typeface="Calibri" pitchFamily="34" charset="0"/>
                        </a:rPr>
                        <a:t>…</a:t>
                      </a:r>
                    </a:p>
                    <a:p>
                      <a:pPr>
                        <a:buFont typeface="Arial" pitchFamily="34" charset="0"/>
                        <a:buChar char="•"/>
                      </a:pPr>
                      <a:r>
                        <a:rPr lang="es-ES_tradnl" sz="1200" dirty="0">
                          <a:latin typeface="Calibri" pitchFamily="34" charset="0"/>
                          <a:cs typeface="Calibri" pitchFamily="34" charset="0"/>
                        </a:rPr>
                        <a:t>¿Cuáles serían…-</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a:t>
                      </a:r>
                    </a:p>
                    <a:p>
                      <a:pPr>
                        <a:buFont typeface="Arial" pitchFamily="34" charset="0"/>
                        <a:buChar char="•"/>
                      </a:pPr>
                      <a:r>
                        <a:rPr lang="es-ES_tradnl" sz="1200" dirty="0">
                          <a:latin typeface="Calibri" pitchFamily="34" charset="0"/>
                          <a:cs typeface="Calibri" pitchFamily="34" charset="0"/>
                        </a:rPr>
                        <a:t>¿Cómo sería…-</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a:t>
                      </a:r>
                    </a:p>
                    <a:p>
                      <a:pPr>
                        <a:buFont typeface="Arial" pitchFamily="34" charset="0"/>
                        <a:buChar char="•"/>
                      </a:pPr>
                      <a:r>
                        <a:rPr lang="es-ES" sz="1200" dirty="0">
                          <a:latin typeface="Calibri" pitchFamily="34" charset="0"/>
                          <a:cs typeface="Calibri" pitchFamily="34" charset="0"/>
                        </a:rPr>
                        <a:t>Si fueras a la universidad, ¿te gustaría más vivir con otros estudiantes</a:t>
                      </a:r>
                      <a:r>
                        <a:rPr lang="es-ES" sz="1200" b="1" dirty="0">
                          <a:latin typeface="Calibri" pitchFamily="34" charset="0"/>
                          <a:cs typeface="Calibri" pitchFamily="34" charset="0"/>
                        </a:rPr>
                        <a:t> o </a:t>
                      </a:r>
                      <a:r>
                        <a:rPr lang="es-ES" sz="1200" dirty="0">
                          <a:latin typeface="Calibri" pitchFamily="34" charset="0"/>
                          <a:cs typeface="Calibri" pitchFamily="34" charset="0"/>
                        </a:rPr>
                        <a:t>con tu familia? </a:t>
                      </a:r>
                    </a:p>
                    <a:p>
                      <a:pPr>
                        <a:buFont typeface="Arial" pitchFamily="34" charset="0"/>
                        <a:buChar char="•"/>
                      </a:pPr>
                      <a:r>
                        <a:rPr lang="es-ES" sz="1200" dirty="0">
                          <a:latin typeface="Calibri" pitchFamily="34" charset="0"/>
                          <a:cs typeface="Calibri" pitchFamily="34" charset="0"/>
                        </a:rPr>
                        <a:t>¿Qué piensas de + </a:t>
                      </a:r>
                      <a:r>
                        <a:rPr lang="es-ES" sz="1200" dirty="0" err="1">
                          <a:latin typeface="Calibri" pitchFamily="34" charset="0"/>
                          <a:cs typeface="Calibri" pitchFamily="34" charset="0"/>
                        </a:rPr>
                        <a:t>infin</a:t>
                      </a:r>
                      <a:endParaRPr lang="es-ES"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s-ES_tradnl" sz="1200" dirty="0">
                          <a:latin typeface="Calibri" pitchFamily="34" charset="0"/>
                          <a:cs typeface="Calibri" pitchFamily="34" charset="0"/>
                        </a:rPr>
                        <a:t>Me gustaría +</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Quiero + </a:t>
                      </a:r>
                      <a:r>
                        <a:rPr lang="es-ES_tradnl" sz="1200" dirty="0" err="1">
                          <a:latin typeface="Calibri" pitchFamily="34" charset="0"/>
                          <a:cs typeface="Calibri" pitchFamily="34" charset="0"/>
                        </a:rPr>
                        <a:t>infin</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Voy a + </a:t>
                      </a:r>
                      <a:r>
                        <a:rPr lang="es-ES_tradnl" sz="1200" dirty="0" err="1">
                          <a:latin typeface="Calibri" pitchFamily="34" charset="0"/>
                          <a:cs typeface="Calibri" pitchFamily="34" charset="0"/>
                        </a:rPr>
                        <a:t>infin</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Serían</a:t>
                      </a:r>
                    </a:p>
                    <a:p>
                      <a:pPr>
                        <a:buFont typeface="Arial" pitchFamily="34" charset="0"/>
                        <a:buChar char="•"/>
                      </a:pPr>
                      <a:r>
                        <a:rPr lang="es-ES_tradnl" sz="1200" dirty="0" err="1">
                          <a:latin typeface="Calibri" pitchFamily="34" charset="0"/>
                          <a:cs typeface="Calibri" pitchFamily="34" charset="0"/>
                        </a:rPr>
                        <a:t>Seríá</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Me gustaría más</a:t>
                      </a:r>
                    </a:p>
                    <a:p>
                      <a:pPr>
                        <a:buFont typeface="Arial" pitchFamily="34" charset="0"/>
                        <a:buChar char="•"/>
                      </a:pPr>
                      <a:endParaRPr lang="es-ES_tradnl" sz="1200" dirty="0">
                        <a:latin typeface="Calibri" pitchFamily="34" charset="0"/>
                        <a:cs typeface="Calibri" pitchFamily="34" charset="0"/>
                      </a:endParaRPr>
                    </a:p>
                    <a:p>
                      <a:pPr>
                        <a:buFont typeface="Arial" pitchFamily="34" charset="0"/>
                        <a:buChar char="•"/>
                      </a:pPr>
                      <a:r>
                        <a:rPr lang="es-ES_tradnl" sz="1200" dirty="0" err="1">
                          <a:latin typeface="Calibri" pitchFamily="34" charset="0"/>
                          <a:cs typeface="Calibri" pitchFamily="34" charset="0"/>
                        </a:rPr>
                        <a:t>Give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opinion</a:t>
                      </a:r>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274320">
                <a:tc gridSpan="5">
                  <a:txBody>
                    <a:bodyPr/>
                    <a:lstStyle/>
                    <a:p>
                      <a:r>
                        <a:rPr lang="es-ES_tradnl" sz="1200" b="1" dirty="0">
                          <a:latin typeface="Calibri" pitchFamily="34" charset="0"/>
                          <a:cs typeface="Calibri" pitchFamily="34" charset="0"/>
                        </a:rPr>
                        <a:t>OPINION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017520">
                <a:tc gridSpan="2">
                  <a:txBody>
                    <a:bodyPr/>
                    <a:lstStyle/>
                    <a:p>
                      <a:pPr>
                        <a:buFont typeface="Arial" pitchFamily="34" charset="0"/>
                        <a:buChar char="•"/>
                      </a:pPr>
                      <a:r>
                        <a:rPr lang="es-ES_tradnl" sz="1200" dirty="0">
                          <a:latin typeface="Calibri" pitchFamily="34" charset="0"/>
                          <a:cs typeface="Calibri" pitchFamily="34" charset="0"/>
                        </a:rPr>
                        <a:t>¿Cuál es tu opinión de/</a:t>
                      </a:r>
                      <a:r>
                        <a:rPr lang="es-ES_tradnl" sz="1200" baseline="0" dirty="0">
                          <a:latin typeface="Calibri" pitchFamily="34" charset="0"/>
                          <a:cs typeface="Calibri" pitchFamily="34" charset="0"/>
                        </a:rPr>
                        <a:t> </a:t>
                      </a:r>
                      <a:r>
                        <a:rPr lang="es-ES" sz="1200" dirty="0">
                          <a:latin typeface="Calibri" pitchFamily="34" charset="0"/>
                          <a:cs typeface="Calibri" pitchFamily="34" charset="0"/>
                        </a:rPr>
                        <a:t>¿Qué opinas de </a:t>
                      </a:r>
                      <a:endParaRPr lang="es-ES_tradnl" sz="1200" dirty="0">
                        <a:latin typeface="Calibri" pitchFamily="34" charset="0"/>
                        <a:cs typeface="Calibri" pitchFamily="34" charset="0"/>
                      </a:endParaRPr>
                    </a:p>
                    <a:p>
                      <a:pPr>
                        <a:buFont typeface="Arial" pitchFamily="34" charset="0"/>
                        <a:buChar char="•"/>
                      </a:pPr>
                      <a:r>
                        <a:rPr lang="es-ES" sz="1200" dirty="0">
                          <a:latin typeface="Calibri" pitchFamily="34" charset="0"/>
                          <a:cs typeface="Calibri" pitchFamily="34" charset="0"/>
                        </a:rPr>
                        <a:t>¿Prefieres pasar tus ratos libres en el ordenador </a:t>
                      </a:r>
                      <a:r>
                        <a:rPr lang="es-ES" sz="1200" b="1" dirty="0">
                          <a:latin typeface="Calibri" pitchFamily="34" charset="0"/>
                          <a:cs typeface="Calibri" pitchFamily="34" charset="0"/>
                        </a:rPr>
                        <a:t>o</a:t>
                      </a:r>
                      <a:r>
                        <a:rPr lang="es-ES" sz="1200" dirty="0">
                          <a:latin typeface="Calibri" pitchFamily="34" charset="0"/>
                          <a:cs typeface="Calibri" pitchFamily="34" charset="0"/>
                        </a:rPr>
                        <a:t> con tus amigos en el centro? ¿Por qué? </a:t>
                      </a:r>
                    </a:p>
                    <a:p>
                      <a:pPr>
                        <a:buFont typeface="Arial" pitchFamily="34" charset="0"/>
                        <a:buChar char="•"/>
                      </a:pPr>
                      <a:r>
                        <a:rPr lang="es-ES_tradnl" sz="1200" baseline="0" dirty="0">
                          <a:latin typeface="Calibri" pitchFamily="34" charset="0"/>
                          <a:cs typeface="Calibri" pitchFamily="34" charset="0"/>
                        </a:rPr>
                        <a:t>¿</a:t>
                      </a:r>
                      <a:r>
                        <a:rPr lang="es-ES" sz="1200" baseline="0" dirty="0">
                          <a:latin typeface="Calibri" pitchFamily="34" charset="0"/>
                          <a:cs typeface="Calibri" pitchFamily="34" charset="0"/>
                        </a:rPr>
                        <a:t>Es mejor visitar una ciudad </a:t>
                      </a:r>
                      <a:r>
                        <a:rPr lang="es-ES" sz="1200" b="1" baseline="0" dirty="0">
                          <a:latin typeface="Calibri" pitchFamily="34" charset="0"/>
                          <a:cs typeface="Calibri" pitchFamily="34" charset="0"/>
                        </a:rPr>
                        <a:t>o</a:t>
                      </a:r>
                      <a:r>
                        <a:rPr lang="es-ES" sz="1200" baseline="0" dirty="0">
                          <a:latin typeface="Calibri" pitchFamily="34" charset="0"/>
                          <a:cs typeface="Calibri" pitchFamily="34" charset="0"/>
                        </a:rPr>
                        <a:t> pasar tiempo en la playa</a:t>
                      </a: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¿Que piensas de…</a:t>
                      </a:r>
                    </a:p>
                    <a:p>
                      <a:pPr>
                        <a:buFont typeface="Arial" pitchFamily="34" charset="0"/>
                        <a:buChar char="•"/>
                      </a:pPr>
                      <a:r>
                        <a:rPr lang="es-ES_tradnl" sz="1200" baseline="0" dirty="0">
                          <a:latin typeface="Calibri" pitchFamily="34" charset="0"/>
                          <a:cs typeface="Calibri" pitchFamily="34" charset="0"/>
                        </a:rPr>
                        <a:t>¿Te gusta + </a:t>
                      </a:r>
                      <a:r>
                        <a:rPr lang="es-ES_tradnl" sz="1200" baseline="0" dirty="0" err="1">
                          <a:latin typeface="Calibri" pitchFamily="34" charset="0"/>
                          <a:cs typeface="Calibri" pitchFamily="34" charset="0"/>
                        </a:rPr>
                        <a:t>inf</a:t>
                      </a:r>
                      <a:endParaRPr lang="es-ES_tradnl" sz="1200" baseline="0" dirty="0">
                        <a:latin typeface="Calibri" pitchFamily="34" charset="0"/>
                        <a:cs typeface="Calibri" pitchFamily="34" charset="0"/>
                      </a:endParaRPr>
                    </a:p>
                    <a:p>
                      <a:pPr>
                        <a:buFont typeface="Arial" pitchFamily="34" charset="0"/>
                        <a:buChar char="•"/>
                      </a:pPr>
                      <a:r>
                        <a:rPr lang="es-ES" sz="1200" dirty="0">
                          <a:latin typeface="Calibri" pitchFamily="34" charset="0"/>
                          <a:cs typeface="Calibri" pitchFamily="34" charset="0"/>
                        </a:rPr>
                        <a:t>¿Crees que es una buena idea + </a:t>
                      </a:r>
                      <a:r>
                        <a:rPr lang="es-ES" sz="1200" dirty="0" err="1">
                          <a:latin typeface="Calibri" pitchFamily="34" charset="0"/>
                          <a:cs typeface="Calibri" pitchFamily="34" charset="0"/>
                        </a:rPr>
                        <a:t>infinitive</a:t>
                      </a:r>
                      <a:endParaRPr lang="es-ES" sz="1200" dirty="0">
                        <a:latin typeface="Calibri" pitchFamily="34" charset="0"/>
                        <a:cs typeface="Calibri" pitchFamily="34" charset="0"/>
                      </a:endParaRPr>
                    </a:p>
                    <a:p>
                      <a:pPr>
                        <a:buFont typeface="Arial" pitchFamily="34" charset="0"/>
                        <a:buChar char="•"/>
                      </a:pPr>
                      <a:r>
                        <a:rPr lang="es-ES" sz="1200" baseline="0" dirty="0">
                          <a:latin typeface="Calibri" pitchFamily="34" charset="0"/>
                          <a:cs typeface="Calibri" pitchFamily="34" charset="0"/>
                        </a:rPr>
                        <a:t>¿Qué tipo de película prefieres?</a:t>
                      </a:r>
                    </a:p>
                    <a:p>
                      <a:pPr>
                        <a:buFont typeface="Arial" pitchFamily="34" charset="0"/>
                        <a:buChar char="•"/>
                      </a:pPr>
                      <a:r>
                        <a:rPr lang="es-ES_tradnl" sz="1200" baseline="0" dirty="0">
                          <a:latin typeface="Calibri" pitchFamily="34" charset="0"/>
                          <a:cs typeface="Calibri" pitchFamily="34" charset="0"/>
                        </a:rPr>
                        <a:t>¿Es bueno + </a:t>
                      </a:r>
                      <a:r>
                        <a:rPr lang="es-ES_tradnl" sz="1200" baseline="0" dirty="0" err="1">
                          <a:latin typeface="Calibri" pitchFamily="34" charset="0"/>
                          <a:cs typeface="Calibri" pitchFamily="34" charset="0"/>
                        </a:rPr>
                        <a:t>infinitive</a:t>
                      </a:r>
                      <a:r>
                        <a:rPr lang="es-ES_tradnl" sz="1200" baseline="0" dirty="0">
                          <a:latin typeface="Calibri" pitchFamily="34" charset="0"/>
                          <a:cs typeface="Calibri" pitchFamily="34" charset="0"/>
                        </a:rPr>
                        <a:t>…</a:t>
                      </a:r>
                    </a:p>
                    <a:p>
                      <a:pPr>
                        <a:buFont typeface="Arial" pitchFamily="34" charset="0"/>
                        <a:buChar char="•"/>
                      </a:pPr>
                      <a:r>
                        <a:rPr lang="es-ES_tradnl" sz="1200" baseline="0" dirty="0">
                          <a:latin typeface="Calibri" pitchFamily="34" charset="0"/>
                          <a:cs typeface="Calibri" pitchFamily="34" charset="0"/>
                        </a:rPr>
                        <a:t>¿Para ti es importante…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dirty="0">
                          <a:latin typeface="Calibri" pitchFamily="34" charset="0"/>
                          <a:cs typeface="Calibri" pitchFamily="34" charset="0"/>
                        </a:rPr>
                        <a:t>¿Cuáles son los aspectos positivos y negativos de +</a:t>
                      </a:r>
                      <a:r>
                        <a:rPr lang="es-ES" sz="1200" baseline="0" dirty="0">
                          <a:latin typeface="Calibri" pitchFamily="34" charset="0"/>
                          <a:cs typeface="Calibri" pitchFamily="34" charset="0"/>
                        </a:rPr>
                        <a:t> </a:t>
                      </a:r>
                      <a:r>
                        <a:rPr lang="es-ES" sz="1200" baseline="0" dirty="0" err="1">
                          <a:latin typeface="Calibri" pitchFamily="34" charset="0"/>
                          <a:cs typeface="Calibri" pitchFamily="34" charset="0"/>
                        </a:rPr>
                        <a:t>infin</a:t>
                      </a:r>
                      <a:endParaRPr lang="es-ES"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dirty="0">
                          <a:latin typeface="Calibri" pitchFamily="34" charset="0"/>
                          <a:cs typeface="Calibri" pitchFamily="34" charset="0"/>
                        </a:rPr>
                        <a:t>¿Qué es lo positivo y lo negativo de…</a:t>
                      </a: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dirty="0">
                          <a:latin typeface="Calibri" pitchFamily="34" charset="0"/>
                          <a:cs typeface="Calibri" pitchFamily="34" charset="0"/>
                        </a:rPr>
                        <a:t>¿Qué aspecto de</a:t>
                      </a:r>
                      <a:r>
                        <a:rPr lang="es-ES" sz="1200" baseline="0" dirty="0">
                          <a:latin typeface="Calibri" pitchFamily="34" charset="0"/>
                          <a:cs typeface="Calibri" pitchFamily="34" charset="0"/>
                        </a:rPr>
                        <a:t> … </a:t>
                      </a:r>
                      <a:r>
                        <a:rPr lang="es-ES" sz="1200" dirty="0">
                          <a:latin typeface="Calibri" pitchFamily="34" charset="0"/>
                          <a:cs typeface="Calibri" pitchFamily="34" charset="0"/>
                        </a:rPr>
                        <a:t>es más importante?</a:t>
                      </a:r>
                      <a:endParaRPr lang="es-ES_tradnl"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s-ES_tradnl" sz="1200" dirty="0" err="1">
                          <a:latin typeface="Calibri" pitchFamily="34" charset="0"/>
                          <a:cs typeface="Calibri" pitchFamily="34" charset="0"/>
                        </a:rPr>
                        <a:t>Give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an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opinion</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Me gusta…</a:t>
                      </a:r>
                    </a:p>
                    <a:p>
                      <a:pPr>
                        <a:buFont typeface="Arial" pitchFamily="34" charset="0"/>
                        <a:buChar char="•"/>
                      </a:pPr>
                      <a:r>
                        <a:rPr lang="es-ES_tradnl" sz="1200" b="1" dirty="0">
                          <a:latin typeface="Calibri" pitchFamily="34" charset="0"/>
                          <a:cs typeface="Calibri" pitchFamily="34" charset="0"/>
                        </a:rPr>
                        <a:t>o</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or</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choice</a:t>
                      </a:r>
                      <a:r>
                        <a:rPr lang="es-ES_tradnl" sz="1200" dirty="0">
                          <a:latin typeface="Calibri" pitchFamily="34" charset="0"/>
                          <a:cs typeface="Calibri" pitchFamily="34" charset="0"/>
                        </a:rPr>
                        <a:t>) Prefiero</a:t>
                      </a:r>
                      <a:r>
                        <a:rPr lang="es-ES_tradnl" sz="1200" baseline="0" dirty="0">
                          <a:latin typeface="Calibri" pitchFamily="34" charset="0"/>
                          <a:cs typeface="Calibri" pitchFamily="34" charset="0"/>
                        </a:rPr>
                        <a:t>…</a:t>
                      </a:r>
                    </a:p>
                    <a:p>
                      <a:pPr>
                        <a:buFont typeface="Arial" pitchFamily="34" charset="0"/>
                        <a:buChar char="•"/>
                      </a:pP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porque…</a:t>
                      </a:r>
                    </a:p>
                    <a:p>
                      <a:pPr>
                        <a:buFont typeface="Arial" pitchFamily="34" charset="0"/>
                        <a:buChar char="•"/>
                      </a:pPr>
                      <a:r>
                        <a:rPr lang="es-ES_tradnl" sz="1200" b="1" dirty="0">
                          <a:latin typeface="Calibri" pitchFamily="34" charset="0"/>
                          <a:cs typeface="Calibri" pitchFamily="34" charset="0"/>
                        </a:rPr>
                        <a:t>o</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or</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choice</a:t>
                      </a:r>
                      <a:r>
                        <a:rPr lang="es-ES_tradnl" sz="1200" dirty="0">
                          <a:latin typeface="Calibri" pitchFamily="34" charset="0"/>
                          <a:cs typeface="Calibri" pitchFamily="34" charset="0"/>
                        </a:rPr>
                        <a:t>) </a:t>
                      </a:r>
                      <a:r>
                        <a:rPr lang="es-ES_tradnl" sz="1200" baseline="0" dirty="0">
                          <a:latin typeface="Calibri" pitchFamily="34" charset="0"/>
                          <a:cs typeface="Calibri" pitchFamily="34" charset="0"/>
                        </a:rPr>
                        <a:t>Es mejor…</a:t>
                      </a:r>
                    </a:p>
                    <a:p>
                      <a:pPr>
                        <a:buFont typeface="Arial" pitchFamily="34" charset="0"/>
                        <a:buChar char="•"/>
                      </a:pPr>
                      <a:endParaRPr lang="es-ES_tradnl" sz="1200" baseline="0" dirty="0">
                        <a:latin typeface="Calibri" pitchFamily="34" charset="0"/>
                        <a:cs typeface="Calibri" pitchFamily="34" charset="0"/>
                      </a:endParaRPr>
                    </a:p>
                    <a:p>
                      <a:pPr>
                        <a:buFont typeface="Arial" pitchFamily="34" charset="0"/>
                        <a:buChar char="•"/>
                      </a:pPr>
                      <a:r>
                        <a:rPr lang="es-ES_tradnl" sz="1200" baseline="0" dirty="0" err="1">
                          <a:latin typeface="Calibri" pitchFamily="34" charset="0"/>
                          <a:cs typeface="Calibri" pitchFamily="34" charset="0"/>
                        </a:rPr>
                        <a:t>Give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an</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opinion</a:t>
                      </a: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(No) me gusta…</a:t>
                      </a:r>
                    </a:p>
                    <a:p>
                      <a:pPr>
                        <a:buFont typeface="Arial" pitchFamily="34" charset="0"/>
                        <a:buNone/>
                      </a:pP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Prefiero</a:t>
                      </a:r>
                    </a:p>
                    <a:p>
                      <a:pPr>
                        <a:buFont typeface="Arial" pitchFamily="34" charset="0"/>
                        <a:buChar char="•"/>
                      </a:pPr>
                      <a:r>
                        <a:rPr lang="es-ES_tradnl" sz="1200" baseline="0" dirty="0">
                          <a:latin typeface="Calibri" pitchFamily="34" charset="0"/>
                          <a:cs typeface="Calibri" pitchFamily="34" charset="0"/>
                        </a:rPr>
                        <a:t>Sí/No es bueno…</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a:latin typeface="Calibri" pitchFamily="34" charset="0"/>
                          <a:cs typeface="Calibri" pitchFamily="34" charset="0"/>
                        </a:rPr>
                        <a:t>Sí/No es importante…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err="1">
                          <a:latin typeface="Calibri" pitchFamily="34" charset="0"/>
                          <a:cs typeface="Calibri" pitchFamily="34" charset="0"/>
                        </a:rPr>
                        <a:t>Give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examples</a:t>
                      </a:r>
                      <a:r>
                        <a:rPr lang="es-ES_tradnl" sz="1200" baseline="0" dirty="0">
                          <a:latin typeface="Calibri" pitchFamily="34" charset="0"/>
                          <a:cs typeface="Calibri" pitchFamily="34" charset="0"/>
                        </a:rPr>
                        <a:t> of positive &amp; </a:t>
                      </a:r>
                      <a:r>
                        <a:rPr lang="es-ES_tradnl" sz="1200" baseline="0" dirty="0" err="1">
                          <a:latin typeface="Calibri" pitchFamily="34" charset="0"/>
                          <a:cs typeface="Calibri" pitchFamily="34" charset="0"/>
                        </a:rPr>
                        <a:t>negative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aspects</a:t>
                      </a:r>
                      <a:r>
                        <a:rPr lang="es-ES_tradnl" sz="1200" baseline="0" dirty="0">
                          <a:latin typeface="Calibri" pitchFamily="34" charset="0"/>
                          <a:cs typeface="Calibri" pitchFamily="34" charset="0"/>
                        </a:rPr>
                        <a:t> of…</a:t>
                      </a:r>
                    </a:p>
                    <a:p>
                      <a:pPr>
                        <a:buFont typeface="Arial" pitchFamily="34" charset="0"/>
                        <a:buChar char="•"/>
                      </a:pPr>
                      <a:endParaRPr lang="es-ES_tradnl" sz="1200" baseline="0" dirty="0">
                        <a:latin typeface="Calibri" pitchFamily="34" charset="0"/>
                        <a:cs typeface="Calibri" pitchFamily="34" charset="0"/>
                      </a:endParaRPr>
                    </a:p>
                    <a:p>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3" y="-59380"/>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6" name="TextBox 5"/>
          <p:cNvSpPr txBox="1"/>
          <p:nvPr/>
        </p:nvSpPr>
        <p:spPr>
          <a:xfrm>
            <a:off x="4941168" y="1763688"/>
            <a:ext cx="1569660" cy="369332"/>
          </a:xfrm>
          <a:prstGeom prst="rect">
            <a:avLst/>
          </a:prstGeom>
          <a:noFill/>
          <a:ln>
            <a:solidFill>
              <a:schemeClr val="tx1"/>
            </a:solidFill>
          </a:ln>
        </p:spPr>
        <p:txBody>
          <a:bodyPr wrap="none" rtlCol="0">
            <a:spAutoFit/>
          </a:bodyPr>
          <a:lstStyle/>
          <a:p>
            <a:r>
              <a:rPr lang="es-ES_tradnl" b="1" dirty="0">
                <a:latin typeface="Calibri" pitchFamily="34" charset="0"/>
                <a:cs typeface="Calibri" pitchFamily="34" charset="0"/>
              </a:rPr>
              <a:t>THE RULE OF 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69962" y="0"/>
          <a:ext cx="6426368" cy="893064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1701016">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1179096">
                  <a:extLst>
                    <a:ext uri="{9D8B030D-6E8A-4147-A177-3AD203B41FA5}">
                      <a16:colId xmlns:a16="http://schemas.microsoft.com/office/drawing/2014/main" val="20004"/>
                    </a:ext>
                  </a:extLst>
                </a:gridCol>
                <a:gridCol w="315208">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1341184">
                  <a:extLst>
                    <a:ext uri="{9D8B030D-6E8A-4147-A177-3AD203B41FA5}">
                      <a16:colId xmlns:a16="http://schemas.microsoft.com/office/drawing/2014/main" val="20007"/>
                    </a:ext>
                  </a:extLst>
                </a:gridCol>
              </a:tblGrid>
              <a:tr h="335280">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20040">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500" b="1" u="none" dirty="0"/>
                        <a:t>Q1.   ¿Qué hay en la foto?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20040">
                <a:tc gridSpan="4">
                  <a:txBody>
                    <a:bodyPr/>
                    <a:lstStyle/>
                    <a:p>
                      <a:pPr algn="ctr"/>
                      <a:r>
                        <a:rPr lang="es-ES_tradnl" sz="1500" b="1" u="none" dirty="0" err="1"/>
                        <a:t>To</a:t>
                      </a:r>
                      <a:r>
                        <a:rPr lang="es-ES_tradnl" sz="1500" b="1" u="none" dirty="0"/>
                        <a:t> </a:t>
                      </a:r>
                      <a:r>
                        <a:rPr lang="es-ES_tradnl" sz="1500" b="1" u="none" dirty="0" err="1"/>
                        <a:t>start</a:t>
                      </a:r>
                      <a:r>
                        <a:rPr lang="es-ES_tradnl" sz="15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500" dirty="0"/>
                        <a:t> </a:t>
                      </a:r>
                      <a:r>
                        <a:rPr lang="en-US" sz="1500" b="1" u="none" dirty="0"/>
                        <a:t>What’s there?</a:t>
                      </a:r>
                      <a:endParaRPr lang="en-US" sz="15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71600">
                <a:tc>
                  <a:txBody>
                    <a:bodyPr/>
                    <a:lstStyle/>
                    <a:p>
                      <a:r>
                        <a:rPr lang="en-GB" sz="1200" u="none" dirty="0">
                          <a:solidFill>
                            <a:schemeClr val="tx1"/>
                          </a:solidFill>
                        </a:rPr>
                        <a:t>En la </a:t>
                      </a:r>
                      <a:r>
                        <a:rPr lang="en-GB" sz="1200" u="none" dirty="0" err="1">
                          <a:solidFill>
                            <a:schemeClr val="tx1"/>
                          </a:solidFill>
                        </a:rPr>
                        <a:t>imagen</a:t>
                      </a:r>
                      <a:endParaRPr lang="en-GB" sz="1200" u="none" dirty="0">
                        <a:solidFill>
                          <a:schemeClr val="tx1"/>
                        </a:solidFill>
                      </a:endParaRPr>
                    </a:p>
                    <a:p>
                      <a:r>
                        <a:rPr lang="en-GB" sz="1200" u="none" dirty="0">
                          <a:solidFill>
                            <a:schemeClr val="tx1"/>
                          </a:solidFill>
                        </a:rPr>
                        <a:t>En la foto</a:t>
                      </a:r>
                    </a:p>
                    <a:p>
                      <a:r>
                        <a:rPr lang="en-GB" sz="1200" u="none" dirty="0">
                          <a:solidFill>
                            <a:schemeClr val="tx1"/>
                          </a:solidFill>
                        </a:rPr>
                        <a:t>Hay</a:t>
                      </a:r>
                    </a:p>
                    <a:p>
                      <a:r>
                        <a:rPr lang="en-GB" sz="1200" u="none" dirty="0" err="1">
                          <a:solidFill>
                            <a:schemeClr val="tx1"/>
                          </a:solidFill>
                        </a:rPr>
                        <a:t>Veo</a:t>
                      </a:r>
                      <a:endParaRPr lang="en-GB" sz="1200" u="none" dirty="0">
                        <a:solidFill>
                          <a:schemeClr val="tx1"/>
                        </a:solidFill>
                      </a:endParaRPr>
                    </a:p>
                    <a:p>
                      <a:r>
                        <a:rPr lang="en-GB" sz="1200" u="none" dirty="0">
                          <a:solidFill>
                            <a:schemeClr val="tx1"/>
                          </a:solidFill>
                        </a:rPr>
                        <a:t>Se </a:t>
                      </a:r>
                      <a:r>
                        <a:rPr lang="en-GB" sz="1200" u="none" dirty="0" err="1">
                          <a:solidFill>
                            <a:schemeClr val="tx1"/>
                          </a:solidFill>
                        </a:rPr>
                        <a:t>puede</a:t>
                      </a:r>
                      <a:r>
                        <a:rPr lang="en-GB" sz="1200" u="none" dirty="0">
                          <a:solidFill>
                            <a:schemeClr val="tx1"/>
                          </a:solidFill>
                        </a:rPr>
                        <a:t> </a:t>
                      </a:r>
                      <a:r>
                        <a:rPr lang="en-GB" sz="1200" u="none" dirty="0" err="1">
                          <a:solidFill>
                            <a:schemeClr val="tx1"/>
                          </a:solidFill>
                        </a:rPr>
                        <a:t>ver</a:t>
                      </a:r>
                      <a:endParaRPr lang="en-GB" sz="1200" u="none" dirty="0">
                        <a:solidFill>
                          <a:schemeClr val="tx1"/>
                        </a:solidFill>
                      </a:endParaRPr>
                    </a:p>
                    <a:p>
                      <a:r>
                        <a:rPr lang="en-GB" sz="1200" u="none" dirty="0">
                          <a:solidFill>
                            <a:schemeClr val="tx1"/>
                          </a:solidFill>
                        </a:rPr>
                        <a:t>La foto </a:t>
                      </a:r>
                      <a:r>
                        <a:rPr lang="en-GB" sz="1200" u="none" dirty="0" err="1">
                          <a:solidFill>
                            <a:schemeClr val="tx1"/>
                          </a:solidFill>
                        </a:rPr>
                        <a:t>muestra</a:t>
                      </a:r>
                      <a:endParaRPr lang="es-ES_tradnl"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GB" sz="1200" u="none" dirty="0">
                          <a:solidFill>
                            <a:schemeClr val="tx1"/>
                          </a:solidFill>
                        </a:rPr>
                        <a:t>In the image</a:t>
                      </a:r>
                    </a:p>
                    <a:p>
                      <a:r>
                        <a:rPr lang="en-GB" sz="1200" u="none" dirty="0">
                          <a:solidFill>
                            <a:schemeClr val="tx1"/>
                          </a:solidFill>
                        </a:rPr>
                        <a:t>In the photo</a:t>
                      </a:r>
                    </a:p>
                    <a:p>
                      <a:r>
                        <a:rPr lang="en-GB" sz="1200" u="none" dirty="0">
                          <a:solidFill>
                            <a:schemeClr val="tx1"/>
                          </a:solidFill>
                        </a:rPr>
                        <a:t>There is/are</a:t>
                      </a:r>
                    </a:p>
                    <a:p>
                      <a:r>
                        <a:rPr lang="en-GB" sz="1200" u="none" baseline="0" dirty="0">
                          <a:solidFill>
                            <a:schemeClr val="tx1"/>
                          </a:solidFill>
                        </a:rPr>
                        <a:t>I </a:t>
                      </a:r>
                      <a:r>
                        <a:rPr lang="en-GB" sz="1200" u="none" dirty="0">
                          <a:solidFill>
                            <a:schemeClr val="tx1"/>
                          </a:solidFill>
                        </a:rPr>
                        <a:t>see</a:t>
                      </a:r>
                    </a:p>
                    <a:p>
                      <a:r>
                        <a:rPr lang="en-GB" sz="1200" u="none" dirty="0">
                          <a:solidFill>
                            <a:schemeClr val="tx1"/>
                          </a:solidFill>
                        </a:rPr>
                        <a:t>You can see</a:t>
                      </a:r>
                    </a:p>
                    <a:p>
                      <a:r>
                        <a:rPr lang="en-GB" sz="1200" u="none" dirty="0">
                          <a:solidFill>
                            <a:schemeClr val="tx1"/>
                          </a:solidFill>
                        </a:rPr>
                        <a:t>The photo shows</a:t>
                      </a:r>
                    </a:p>
                    <a:p>
                      <a:endParaRPr lang="es-ES_tradnl"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1200" dirty="0"/>
                        <a:t>un hombre/</a:t>
                      </a:r>
                      <a:r>
                        <a:rPr lang="en-US" sz="1200" dirty="0" err="1"/>
                        <a:t>una</a:t>
                      </a:r>
                      <a:r>
                        <a:rPr lang="en-US" sz="1200" dirty="0"/>
                        <a:t> </a:t>
                      </a:r>
                      <a:r>
                        <a:rPr lang="en-US" sz="1200" dirty="0" err="1"/>
                        <a:t>mujer</a:t>
                      </a:r>
                      <a:r>
                        <a:rPr lang="en-US" sz="1200" dirty="0"/>
                        <a:t> </a:t>
                      </a:r>
                    </a:p>
                    <a:p>
                      <a:r>
                        <a:rPr lang="en-US" sz="1200" dirty="0" err="1"/>
                        <a:t>unas</a:t>
                      </a:r>
                      <a:r>
                        <a:rPr lang="en-US" sz="1200" dirty="0"/>
                        <a:t> personas</a:t>
                      </a:r>
                    </a:p>
                    <a:p>
                      <a:r>
                        <a:rPr lang="en-US" sz="1200" dirty="0"/>
                        <a:t>un </a:t>
                      </a:r>
                      <a:r>
                        <a:rPr lang="en-US" sz="1200" dirty="0" err="1"/>
                        <a:t>niño</a:t>
                      </a:r>
                      <a:r>
                        <a:rPr lang="en-US" sz="1200" dirty="0"/>
                        <a:t>/a</a:t>
                      </a:r>
                    </a:p>
                    <a:p>
                      <a:r>
                        <a:rPr lang="en-US" sz="1200" dirty="0" err="1"/>
                        <a:t>mucha</a:t>
                      </a:r>
                      <a:r>
                        <a:rPr lang="en-US" sz="1200" dirty="0"/>
                        <a:t> </a:t>
                      </a:r>
                      <a:r>
                        <a:rPr lang="en-US" sz="1200" dirty="0" err="1"/>
                        <a:t>gente</a:t>
                      </a:r>
                      <a:r>
                        <a:rPr lang="en-US" sz="1200" dirty="0"/>
                        <a:t> </a:t>
                      </a:r>
                    </a:p>
                    <a:p>
                      <a:r>
                        <a:rPr lang="en-US" sz="1200" dirty="0" err="1"/>
                        <a:t>unos</a:t>
                      </a:r>
                      <a:r>
                        <a:rPr lang="en-US" sz="1200" dirty="0"/>
                        <a:t> </a:t>
                      </a:r>
                      <a:r>
                        <a:rPr lang="en-US" sz="1200" dirty="0" err="1"/>
                        <a:t>edificios</a:t>
                      </a:r>
                      <a:endParaRPr lang="en-US" sz="1200" dirty="0"/>
                    </a:p>
                    <a:p>
                      <a:r>
                        <a:rPr lang="en-US" sz="1200" dirty="0" err="1"/>
                        <a:t>unos</a:t>
                      </a:r>
                      <a:r>
                        <a:rPr lang="en-US" sz="1200" dirty="0"/>
                        <a:t> </a:t>
                      </a:r>
                      <a:r>
                        <a:rPr lang="en-US" sz="1200" dirty="0" err="1"/>
                        <a:t>árboles</a:t>
                      </a:r>
                      <a:endParaRPr lang="en-US" sz="1200" dirty="0"/>
                    </a:p>
                    <a:p>
                      <a:r>
                        <a:rPr lang="en-US" sz="1200" dirty="0" err="1"/>
                        <a:t>una</a:t>
                      </a:r>
                      <a:r>
                        <a:rPr lang="en-US" sz="1200" dirty="0"/>
                        <a:t> </a:t>
                      </a:r>
                      <a:r>
                        <a:rPr lang="en-US" sz="1200" dirty="0" err="1"/>
                        <a:t>escena</a:t>
                      </a:r>
                      <a:r>
                        <a:rPr lang="en-US" sz="1200" dirty="0"/>
                        <a:t> de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n-US" sz="1200" dirty="0"/>
                        <a:t>a man/woman</a:t>
                      </a:r>
                    </a:p>
                    <a:p>
                      <a:r>
                        <a:rPr lang="en-US" sz="1200" dirty="0"/>
                        <a:t>some people</a:t>
                      </a:r>
                    </a:p>
                    <a:p>
                      <a:r>
                        <a:rPr lang="en-US" sz="1200" dirty="0"/>
                        <a:t>a child</a:t>
                      </a:r>
                    </a:p>
                    <a:p>
                      <a:r>
                        <a:rPr lang="en-US" sz="1200" dirty="0"/>
                        <a:t>lots of people</a:t>
                      </a:r>
                    </a:p>
                    <a:p>
                      <a:r>
                        <a:rPr lang="en-US" sz="1200" dirty="0"/>
                        <a:t>some buildings</a:t>
                      </a:r>
                    </a:p>
                    <a:p>
                      <a:r>
                        <a:rPr lang="en-US" sz="1200" dirty="0"/>
                        <a:t>some trees</a:t>
                      </a:r>
                    </a:p>
                    <a:p>
                      <a:r>
                        <a:rPr lang="en-US" sz="1200" dirty="0"/>
                        <a:t>a scene of</a:t>
                      </a:r>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0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u="none" baseline="0" dirty="0">
                          <a:solidFill>
                            <a:schemeClr val="tx1"/>
                          </a:solidFill>
                        </a:rPr>
                        <a:t> </a:t>
                      </a:r>
                      <a:r>
                        <a:rPr lang="en-GB" sz="1500" b="1" u="none" dirty="0">
                          <a:solidFill>
                            <a:schemeClr val="tx1"/>
                          </a:solidFill>
                        </a:rPr>
                        <a:t>Be specific!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s-ES_tradnl" sz="1500" b="1" dirty="0" err="1"/>
                        <a:t>How</a:t>
                      </a:r>
                      <a:r>
                        <a:rPr lang="es-ES_tradnl" sz="1500" b="1" dirty="0"/>
                        <a:t> </a:t>
                      </a:r>
                      <a:r>
                        <a:rPr lang="es-ES_tradnl" sz="1500" b="1" dirty="0" err="1"/>
                        <a:t>they</a:t>
                      </a:r>
                      <a:r>
                        <a:rPr lang="es-ES_tradnl" sz="1500" b="1" dirty="0"/>
                        <a:t> FEEL &amp; WHERE </a:t>
                      </a:r>
                      <a:r>
                        <a:rPr lang="es-ES_tradnl" sz="1500" b="1" dirty="0" err="1"/>
                        <a:t>they</a:t>
                      </a:r>
                      <a:r>
                        <a:rPr lang="es-ES_tradnl" sz="1500" b="1" baseline="0" dirty="0"/>
                        <a:t> are</a:t>
                      </a:r>
                      <a:endParaRPr lang="es-ES_tradnl" sz="15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1005840">
                <a:tc>
                  <a:txBody>
                    <a:bodyPr/>
                    <a:lstStyle/>
                    <a:p>
                      <a:r>
                        <a:rPr lang="en-GB" sz="1200" dirty="0">
                          <a:solidFill>
                            <a:schemeClr val="tx1"/>
                          </a:solidFill>
                        </a:rPr>
                        <a:t>En primer </a:t>
                      </a:r>
                      <a:r>
                        <a:rPr lang="en-GB" sz="1200" dirty="0" err="1">
                          <a:solidFill>
                            <a:schemeClr val="tx1"/>
                          </a:solidFill>
                        </a:rPr>
                        <a:t>plano</a:t>
                      </a:r>
                      <a:endParaRPr lang="en-GB" sz="1200" dirty="0">
                        <a:solidFill>
                          <a:schemeClr val="tx1"/>
                        </a:solidFill>
                      </a:endParaRPr>
                    </a:p>
                    <a:p>
                      <a:r>
                        <a:rPr lang="en-GB" sz="1200" dirty="0">
                          <a:solidFill>
                            <a:schemeClr val="tx1"/>
                          </a:solidFill>
                        </a:rPr>
                        <a:t>Al </a:t>
                      </a:r>
                      <a:r>
                        <a:rPr lang="en-GB" sz="1200" dirty="0" err="1">
                          <a:solidFill>
                            <a:schemeClr val="tx1"/>
                          </a:solidFill>
                        </a:rPr>
                        <a:t>fondo</a:t>
                      </a:r>
                      <a:endParaRPr lang="en-GB" sz="1200" dirty="0">
                        <a:solidFill>
                          <a:schemeClr val="tx1"/>
                        </a:solidFill>
                      </a:endParaRPr>
                    </a:p>
                    <a:p>
                      <a:r>
                        <a:rPr lang="en-GB" sz="1200" dirty="0">
                          <a:solidFill>
                            <a:schemeClr val="tx1"/>
                          </a:solidFill>
                        </a:rPr>
                        <a:t>A la </a:t>
                      </a:r>
                      <a:r>
                        <a:rPr lang="en-GB" sz="1200" dirty="0" err="1">
                          <a:solidFill>
                            <a:schemeClr val="tx1"/>
                          </a:solidFill>
                        </a:rPr>
                        <a:t>izquierda</a:t>
                      </a:r>
                      <a:endParaRPr lang="en-GB" sz="1200" dirty="0">
                        <a:solidFill>
                          <a:schemeClr val="tx1"/>
                        </a:solidFill>
                      </a:endParaRPr>
                    </a:p>
                    <a:p>
                      <a:r>
                        <a:rPr lang="en-GB" sz="1200" dirty="0">
                          <a:solidFill>
                            <a:schemeClr val="tx1"/>
                          </a:solidFill>
                        </a:rPr>
                        <a:t>A la </a:t>
                      </a:r>
                      <a:r>
                        <a:rPr lang="en-GB" sz="1200" dirty="0" err="1">
                          <a:solidFill>
                            <a:schemeClr val="tx1"/>
                          </a:solidFill>
                        </a:rPr>
                        <a:t>derecha</a:t>
                      </a:r>
                      <a:endParaRPr lang="en-GB" sz="1200" dirty="0">
                        <a:solidFill>
                          <a:schemeClr val="tx1"/>
                        </a:solidFill>
                      </a:endParaRPr>
                    </a:p>
                    <a:p>
                      <a:r>
                        <a:rPr lang="en-GB" sz="1200" dirty="0">
                          <a:solidFill>
                            <a:schemeClr val="tx1"/>
                          </a:solidFill>
                        </a:rPr>
                        <a:t>En el </a:t>
                      </a:r>
                      <a:r>
                        <a:rPr lang="en-GB" sz="1200" dirty="0" err="1">
                          <a:solidFill>
                            <a:schemeClr val="tx1"/>
                          </a:solidFill>
                        </a:rPr>
                        <a:t>centro</a:t>
                      </a: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GB" sz="1200" dirty="0">
                          <a:solidFill>
                            <a:schemeClr val="tx1"/>
                          </a:solidFill>
                        </a:rPr>
                        <a:t>In the foreground</a:t>
                      </a:r>
                    </a:p>
                    <a:p>
                      <a:r>
                        <a:rPr lang="en-GB" sz="1200" dirty="0">
                          <a:solidFill>
                            <a:schemeClr val="tx1"/>
                          </a:solidFill>
                        </a:rPr>
                        <a:t>In the background</a:t>
                      </a:r>
                    </a:p>
                    <a:p>
                      <a:r>
                        <a:rPr lang="en-GB" sz="1200" dirty="0">
                          <a:solidFill>
                            <a:schemeClr val="tx1"/>
                          </a:solidFill>
                        </a:rPr>
                        <a:t>To the left </a:t>
                      </a:r>
                    </a:p>
                    <a:p>
                      <a:r>
                        <a:rPr lang="en-GB" sz="1200" dirty="0">
                          <a:solidFill>
                            <a:schemeClr val="tx1"/>
                          </a:solidFill>
                        </a:rPr>
                        <a:t>To the right </a:t>
                      </a:r>
                    </a:p>
                    <a:p>
                      <a:r>
                        <a:rPr lang="en-GB" sz="1200" dirty="0">
                          <a:solidFill>
                            <a:schemeClr val="tx1"/>
                          </a:solidFill>
                        </a:rPr>
                        <a:t>In the centre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s-ES_tradnl" sz="1200" b="1" dirty="0"/>
                        <a:t>Está/Están</a:t>
                      </a:r>
                    </a:p>
                    <a:p>
                      <a:r>
                        <a:rPr lang="es-ES_tradnl" sz="1200" dirty="0"/>
                        <a:t>dentro</a:t>
                      </a:r>
                    </a:p>
                    <a:p>
                      <a:r>
                        <a:rPr lang="es-ES_tradnl" sz="1200" dirty="0"/>
                        <a:t>fuera</a:t>
                      </a:r>
                    </a:p>
                    <a:p>
                      <a:r>
                        <a:rPr lang="es-ES_tradnl" sz="1200" dirty="0"/>
                        <a:t>en casa</a:t>
                      </a:r>
                    </a:p>
                    <a:p>
                      <a:r>
                        <a:rPr lang="es-ES_tradnl" sz="1200" dirty="0"/>
                        <a:t>en el campo</a:t>
                      </a:r>
                    </a:p>
                    <a:p>
                      <a:r>
                        <a:rPr lang="es-ES_tradnl" sz="1200" dirty="0"/>
                        <a:t>en el instituto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alegre</a:t>
                      </a:r>
                      <a:r>
                        <a:rPr kumimoji="0" lang="en-US" sz="1200" b="0" i="0" u="none" strike="noStrike" kern="1200" cap="none" spc="0" normalizeH="0" baseline="0" noProof="0" dirty="0">
                          <a:ln>
                            <a:noFill/>
                          </a:ln>
                          <a:solidFill>
                            <a:prstClr val="black"/>
                          </a:solidFill>
                          <a:effectLst/>
                          <a:uLnTx/>
                          <a:uFillTx/>
                          <a:latin typeface="+mn-lt"/>
                          <a:ea typeface="+mn-ea"/>
                          <a:cs typeface="+mn-cs"/>
                        </a:rPr>
                        <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contento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triste</a:t>
                      </a:r>
                      <a:r>
                        <a:rPr kumimoji="0" lang="en-US" sz="1200" b="0" i="0" u="none" strike="noStrike" kern="1200" cap="none" spc="0" normalizeH="0" baseline="0" noProof="0" dirty="0">
                          <a:ln>
                            <a:noFill/>
                          </a:ln>
                          <a:solidFill>
                            <a:prstClr val="black"/>
                          </a:solidFill>
                          <a:effectLst/>
                          <a:uLnTx/>
                          <a:uFillTx/>
                          <a:latin typeface="+mn-lt"/>
                          <a:ea typeface="+mn-ea"/>
                          <a:cs typeface="+mn-cs"/>
                        </a:rPr>
                        <a: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cansado</a:t>
                      </a:r>
                      <a:r>
                        <a:rPr kumimoji="0" lang="en-US" sz="1200" b="0" i="0" u="none" strike="noStrike" kern="1200" cap="none" spc="0" normalizeH="0" baseline="0" noProof="0" dirty="0">
                          <a:ln>
                            <a:noFill/>
                          </a:ln>
                          <a:solidFill>
                            <a:prstClr val="black"/>
                          </a:solidFill>
                          <a:effectLst/>
                          <a:uLnTx/>
                          <a:uFillTx/>
                          <a:latin typeface="+mn-lt"/>
                          <a:ea typeface="+mn-ea"/>
                          <a:cs typeface="+mn-cs"/>
                        </a:rPr>
                        <a:t>/a(s)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enfadado</a:t>
                      </a:r>
                      <a:r>
                        <a:rPr kumimoji="0" lang="en-US" sz="1200" b="0" i="0" u="none" strike="noStrike" kern="1200" cap="none" spc="0" normalizeH="0" baseline="0" noProof="0" dirty="0">
                          <a:ln>
                            <a:noFill/>
                          </a:ln>
                          <a:solidFill>
                            <a:prstClr val="black"/>
                          </a:solidFill>
                          <a:effectLst/>
                          <a:uLnTx/>
                          <a:uFillTx/>
                          <a:latin typeface="+mn-lt"/>
                          <a:ea typeface="+mn-ea"/>
                          <a:cs typeface="+mn-cs"/>
                        </a:rPr>
                        <a:t>/a(s)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gridSpan="3">
                  <a:txBody>
                    <a:bodyPr/>
                    <a:lstStyle/>
                    <a:p>
                      <a:r>
                        <a:rPr lang="en-GB" sz="1200" b="1" noProof="0" dirty="0"/>
                        <a:t>He,</a:t>
                      </a:r>
                      <a:r>
                        <a:rPr lang="en-GB" sz="1200" b="1" baseline="0" noProof="0" dirty="0"/>
                        <a:t> </a:t>
                      </a:r>
                      <a:r>
                        <a:rPr lang="en-GB" sz="1200" b="1" noProof="0" dirty="0"/>
                        <a:t>She is/They are</a:t>
                      </a:r>
                    </a:p>
                    <a:p>
                      <a:r>
                        <a:rPr lang="en-GB" sz="1200" noProof="0" dirty="0"/>
                        <a:t>inside</a:t>
                      </a:r>
                    </a:p>
                    <a:p>
                      <a:r>
                        <a:rPr lang="en-GB" sz="1200" noProof="0" dirty="0"/>
                        <a:t>outside</a:t>
                      </a:r>
                    </a:p>
                    <a:p>
                      <a:r>
                        <a:rPr lang="en-GB" sz="1200" noProof="0" dirty="0"/>
                        <a:t>at</a:t>
                      </a:r>
                      <a:r>
                        <a:rPr lang="en-GB" sz="1200" baseline="0" noProof="0" dirty="0"/>
                        <a:t> home</a:t>
                      </a:r>
                    </a:p>
                    <a:p>
                      <a:r>
                        <a:rPr lang="en-GB" sz="1200" baseline="0" noProof="0" dirty="0"/>
                        <a:t>in the countryside</a:t>
                      </a:r>
                    </a:p>
                    <a:p>
                      <a:r>
                        <a:rPr lang="en-GB" sz="1200" baseline="0" noProof="0" dirty="0"/>
                        <a:t>in school</a:t>
                      </a:r>
                    </a:p>
                    <a:p>
                      <a:r>
                        <a:rPr kumimoji="0" lang="en-US" sz="1200" b="0" i="0" u="none" strike="noStrike" kern="1200" cap="none" spc="0" normalizeH="0" baseline="0" noProof="0" dirty="0">
                          <a:ln>
                            <a:noFill/>
                          </a:ln>
                          <a:solidFill>
                            <a:prstClr val="black"/>
                          </a:solidFill>
                          <a:effectLst/>
                          <a:uLnTx/>
                          <a:uFillTx/>
                          <a:latin typeface="+mn-lt"/>
                          <a:ea typeface="+mn-ea"/>
                          <a:cs typeface="+mn-cs"/>
                        </a:rPr>
                        <a:t>happy</a:t>
                      </a:r>
                    </a:p>
                    <a:p>
                      <a:r>
                        <a:rPr kumimoji="0" lang="en-US" sz="1200" b="0" i="0" u="none" strike="noStrike" kern="1200" cap="none" spc="0" normalizeH="0" baseline="0" noProof="0" dirty="0">
                          <a:ln>
                            <a:noFill/>
                          </a:ln>
                          <a:solidFill>
                            <a:prstClr val="black"/>
                          </a:solidFill>
                          <a:effectLst/>
                          <a:uLnTx/>
                          <a:uFillTx/>
                          <a:latin typeface="+mn-lt"/>
                          <a:ea typeface="+mn-ea"/>
                          <a:cs typeface="+mn-cs"/>
                        </a:rPr>
                        <a:t>happy</a:t>
                      </a:r>
                    </a:p>
                    <a:p>
                      <a:r>
                        <a:rPr kumimoji="0" lang="en-US" sz="1200" b="0" i="0" u="none" strike="noStrike" kern="1200" cap="none" spc="0" normalizeH="0" baseline="0" noProof="0" dirty="0">
                          <a:ln>
                            <a:noFill/>
                          </a:ln>
                          <a:solidFill>
                            <a:prstClr val="black"/>
                          </a:solidFill>
                          <a:effectLst/>
                          <a:uLnTx/>
                          <a:uFillTx/>
                          <a:latin typeface="+mn-lt"/>
                          <a:ea typeface="+mn-ea"/>
                          <a:cs typeface="+mn-cs"/>
                        </a:rPr>
                        <a:t>sad</a:t>
                      </a:r>
                    </a:p>
                    <a:p>
                      <a:r>
                        <a:rPr kumimoji="0" lang="en-US" sz="1200" b="0" i="0" u="none" strike="noStrike" kern="1200" cap="none" spc="0" normalizeH="0" baseline="0" noProof="0" dirty="0">
                          <a:ln>
                            <a:noFill/>
                          </a:ln>
                          <a:solidFill>
                            <a:prstClr val="black"/>
                          </a:solidFill>
                          <a:effectLst/>
                          <a:uLnTx/>
                          <a:uFillTx/>
                          <a:latin typeface="+mn-lt"/>
                          <a:ea typeface="+mn-ea"/>
                          <a:cs typeface="+mn-cs"/>
                        </a:rPr>
                        <a:t>tired</a:t>
                      </a:r>
                    </a:p>
                    <a:p>
                      <a:r>
                        <a:rPr kumimoji="0" lang="en-US" sz="1200" b="0" i="0" u="none" strike="noStrike" kern="1200" cap="none" spc="0" normalizeH="0" baseline="0" noProof="0" dirty="0">
                          <a:ln>
                            <a:noFill/>
                          </a:ln>
                          <a:solidFill>
                            <a:prstClr val="black"/>
                          </a:solidFill>
                          <a:effectLst/>
                          <a:uLnTx/>
                          <a:uFillTx/>
                          <a:latin typeface="+mn-lt"/>
                          <a:ea typeface="+mn-ea"/>
                          <a:cs typeface="+mn-cs"/>
                        </a:rPr>
                        <a:t>angry</a:t>
                      </a:r>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ES_tradnl"/>
                    </a:p>
                  </a:txBody>
                  <a:tcPr/>
                </a:tc>
                <a:tc rowSpan="3" hMerge="1">
                  <a:txBody>
                    <a:bodyPr/>
                    <a:lstStyle/>
                    <a:p>
                      <a:endParaRPr lang="es-ES_tradnl"/>
                    </a:p>
                  </a:txBody>
                  <a:tcPr/>
                </a:tc>
                <a:extLst>
                  <a:ext uri="{0D108BD9-81ED-4DB2-BD59-A6C34878D82A}">
                    <a16:rowId xmlns:a16="http://schemas.microsoft.com/office/drawing/2014/main" val="10005"/>
                  </a:ext>
                </a:extLst>
              </a:tr>
              <a:tr h="320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u="none" dirty="0"/>
                        <a:t>What they are doing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3"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extLst>
                  <a:ext uri="{0D108BD9-81ED-4DB2-BD59-A6C34878D82A}">
                    <a16:rowId xmlns:a16="http://schemas.microsoft.com/office/drawing/2014/main" val="10006"/>
                  </a:ext>
                </a:extLst>
              </a:tr>
              <a:tr h="777240">
                <a:tc rowSpan="3">
                  <a:txBody>
                    <a:bodyPr/>
                    <a:lstStyle/>
                    <a:p>
                      <a:r>
                        <a:rPr lang="en-US" sz="1200" u="none" dirty="0" err="1"/>
                        <a:t>Está</a:t>
                      </a:r>
                      <a:r>
                        <a:rPr lang="en-US" sz="1200" u="none" dirty="0"/>
                        <a:t>(n</a:t>
                      </a:r>
                      <a:r>
                        <a:rPr lang="en-US" sz="1200" u="none"/>
                        <a:t>) hablando </a:t>
                      </a:r>
                      <a:endParaRPr lang="en-US" sz="1200" u="none" dirty="0"/>
                    </a:p>
                    <a:p>
                      <a:r>
                        <a:rPr lang="en-US" sz="1200" u="none" dirty="0" err="1"/>
                        <a:t>Está</a:t>
                      </a:r>
                      <a:r>
                        <a:rPr lang="en-US" sz="1200" u="none" dirty="0"/>
                        <a:t>(n) </a:t>
                      </a:r>
                      <a:r>
                        <a:rPr lang="en-US" sz="1200" u="none" dirty="0" err="1"/>
                        <a:t>sonriendo</a:t>
                      </a:r>
                      <a:endParaRPr lang="en-US" sz="1200" u="none" dirty="0"/>
                    </a:p>
                    <a:p>
                      <a:r>
                        <a:rPr lang="en-US" sz="1200" u="none" dirty="0" err="1"/>
                        <a:t>Está</a:t>
                      </a:r>
                      <a:r>
                        <a:rPr lang="en-US" sz="1200" u="none" dirty="0"/>
                        <a:t>(n) </a:t>
                      </a:r>
                      <a:r>
                        <a:rPr lang="en-US" sz="1200" u="none" dirty="0" err="1"/>
                        <a:t>riendo</a:t>
                      </a:r>
                      <a:endParaRPr lang="en-US" sz="1200" u="none" dirty="0"/>
                    </a:p>
                    <a:p>
                      <a:r>
                        <a:rPr lang="en-US" sz="1200" u="none" dirty="0" err="1"/>
                        <a:t>Está</a:t>
                      </a:r>
                      <a:r>
                        <a:rPr lang="en-US" sz="1200" u="none" dirty="0"/>
                        <a:t>(n</a:t>
                      </a:r>
                      <a:r>
                        <a:rPr lang="en-US" sz="1200" u="none"/>
                        <a:t>) trabajando</a:t>
                      </a:r>
                      <a:endParaRPr lang="en-US" sz="1200" u="none" dirty="0"/>
                    </a:p>
                    <a:p>
                      <a:r>
                        <a:rPr lang="en-US" sz="1200" u="none" dirty="0" err="1"/>
                        <a:t>Está</a:t>
                      </a:r>
                      <a:r>
                        <a:rPr lang="en-US" sz="1200" u="none" dirty="0"/>
                        <a:t>(n</a:t>
                      </a:r>
                      <a:r>
                        <a:rPr lang="en-US" sz="1200" u="none"/>
                        <a:t>) jugando</a:t>
                      </a:r>
                      <a:endParaRPr lang="en-US" sz="1200" u="none" dirty="0"/>
                    </a:p>
                    <a:p>
                      <a:r>
                        <a:rPr lang="en-US" sz="1200" u="none" dirty="0" err="1"/>
                        <a:t>Está</a:t>
                      </a:r>
                      <a:r>
                        <a:rPr lang="en-US" sz="1200" u="none" dirty="0"/>
                        <a:t>(n) </a:t>
                      </a:r>
                      <a:r>
                        <a:rPr lang="en-US" sz="1200" u="none" dirty="0" err="1"/>
                        <a:t>comiendo</a:t>
                      </a:r>
                      <a:endParaRPr lang="en-US" sz="1200" u="none" dirty="0"/>
                    </a:p>
                    <a:p>
                      <a:r>
                        <a:rPr lang="en-US" sz="1200" u="none" dirty="0" err="1"/>
                        <a:t>Está</a:t>
                      </a:r>
                      <a:r>
                        <a:rPr lang="en-US" sz="1200" u="none" dirty="0"/>
                        <a:t>(n</a:t>
                      </a:r>
                      <a:r>
                        <a:rPr lang="en-US" sz="1200" u="none"/>
                        <a:t>) usando</a:t>
                      </a:r>
                      <a:r>
                        <a:rPr lang="en-US" sz="1200" u="none" baseline="0"/>
                        <a:t> </a:t>
                      </a:r>
                      <a:r>
                        <a:rPr lang="en-US" sz="1200" u="none" baseline="0" dirty="0" err="1"/>
                        <a:t>su</a:t>
                      </a:r>
                      <a:r>
                        <a:rPr lang="en-US" sz="1200" u="none" baseline="0" dirty="0"/>
                        <a:t> </a:t>
                      </a:r>
                      <a:r>
                        <a:rPr lang="en-US" sz="1200" u="none" baseline="0" dirty="0" err="1"/>
                        <a:t>móvil</a:t>
                      </a:r>
                      <a:endParaRPr lang="en-US" sz="1200" u="none" baseline="0" dirty="0"/>
                    </a:p>
                    <a:p>
                      <a:r>
                        <a:rPr lang="en-US" sz="1200" u="none" dirty="0" err="1"/>
                        <a:t>Está</a:t>
                      </a:r>
                      <a:r>
                        <a:rPr lang="en-US" sz="1200" u="none" dirty="0"/>
                        <a:t>(n)</a:t>
                      </a:r>
                      <a:r>
                        <a:rPr lang="en-US" sz="1200" u="none" baseline="0" dirty="0"/>
                        <a:t> </a:t>
                      </a:r>
                      <a:r>
                        <a:rPr lang="en-US" sz="1200" u="none" baseline="0" dirty="0" err="1"/>
                        <a:t>leyendo</a:t>
                      </a:r>
                      <a:endParaRPr lang="en-US" sz="120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Está</a:t>
                      </a:r>
                      <a:r>
                        <a:rPr lang="en-US" sz="1200" u="none" dirty="0"/>
                        <a:t>(n</a:t>
                      </a:r>
                      <a:r>
                        <a:rPr lang="en-US" sz="1200" u="none"/>
                        <a:t>)</a:t>
                      </a:r>
                      <a:r>
                        <a:rPr lang="en-US" sz="1200" u="none" baseline="0"/>
                        <a:t>  estudiando</a:t>
                      </a:r>
                      <a:endParaRPr lang="es-ES_tradnl"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gridSpan="3">
                  <a:txBody>
                    <a:bodyPr/>
                    <a:lstStyle/>
                    <a:p>
                      <a:r>
                        <a:rPr lang="en-US" sz="1200" u="none" dirty="0" err="1"/>
                        <a:t>He/She</a:t>
                      </a:r>
                      <a:r>
                        <a:rPr lang="en-US" sz="1200" u="none" dirty="0"/>
                        <a:t> is</a:t>
                      </a:r>
                      <a:r>
                        <a:rPr lang="en-US" sz="1200" u="none" baseline="0" dirty="0"/>
                        <a:t> (</a:t>
                      </a:r>
                      <a:r>
                        <a:rPr lang="en-US" sz="1200" u="none" dirty="0"/>
                        <a:t>They are) talking</a:t>
                      </a:r>
                    </a:p>
                    <a:p>
                      <a:r>
                        <a:rPr lang="en-US" sz="1200" u="none" dirty="0" err="1"/>
                        <a:t>He/She</a:t>
                      </a:r>
                      <a:r>
                        <a:rPr lang="en-US" sz="1200" u="none" dirty="0"/>
                        <a:t> is</a:t>
                      </a:r>
                      <a:r>
                        <a:rPr lang="en-US" sz="1200" u="none" baseline="0" dirty="0"/>
                        <a:t> (</a:t>
                      </a:r>
                      <a:r>
                        <a:rPr lang="en-US" sz="1200" u="none" dirty="0"/>
                        <a:t>They are) smiling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laughing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working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playing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eating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using</a:t>
                      </a:r>
                      <a:r>
                        <a:rPr lang="en-US" sz="1200" u="none" baseline="0" dirty="0"/>
                        <a:t>  their mobile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a:t>
                      </a:r>
                      <a:r>
                        <a:rPr lang="en-US" sz="1200" u="none" baseline="0" dirty="0"/>
                        <a:t> reading</a:t>
                      </a:r>
                      <a:endParaRPr lang="en-US"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studying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ES_tradnl"/>
                    </a:p>
                  </a:txBody>
                  <a:tcPr/>
                </a:tc>
                <a:tc rowSpan="3" hMerge="1">
                  <a:txBody>
                    <a:bodyPr/>
                    <a:lstStyle/>
                    <a:p>
                      <a:endParaRPr lang="es-ES_tradnl"/>
                    </a:p>
                  </a:txBody>
                  <a:tcPr/>
                </a:tc>
                <a:tc vMerge="1">
                  <a:txBody>
                    <a:bodyPr/>
                    <a:lstStyle/>
                    <a:p>
                      <a:endParaRPr lang="es-ES_tradnl"/>
                    </a:p>
                  </a:txBody>
                  <a:tcPr/>
                </a:tc>
                <a:tc gridSpan="3"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extLst>
                  <a:ext uri="{0D108BD9-81ED-4DB2-BD59-A6C34878D82A}">
                    <a16:rowId xmlns:a16="http://schemas.microsoft.com/office/drawing/2014/main" val="10007"/>
                  </a:ext>
                </a:extLst>
              </a:tr>
              <a:tr h="320040">
                <a:tc vMerge="1">
                  <a:txBody>
                    <a:bodyPr/>
                    <a:lstStyle/>
                    <a:p>
                      <a:endParaRPr lang="es-ES_tradnl"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vMerge="1">
                  <a:txBody>
                    <a:bodyPr/>
                    <a:lstStyle/>
                    <a:p>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sz="12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Descriptions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1005840">
                <a:tc vMerge="1">
                  <a:txBody>
                    <a:bodyPr/>
                    <a:lstStyle/>
                    <a:p>
                      <a:endParaRPr lang="es-ES_tradnl"/>
                    </a:p>
                  </a:txBody>
                  <a:tcPr/>
                </a:tc>
                <a:tc gridSpan="3" vMerge="1">
                  <a:txBody>
                    <a:bodyPr/>
                    <a:lstStyle/>
                    <a:p>
                      <a:endParaRPr lang="es-ES_tradnl"/>
                    </a:p>
                  </a:txBody>
                  <a:tcPr/>
                </a:tc>
                <a:tc hMerge="1" vMerge="1">
                  <a:txBody>
                    <a:bodyPr/>
                    <a:lstStyle/>
                    <a:p>
                      <a:endParaRPr lang="es-ES_tradnl"/>
                    </a:p>
                  </a:txBody>
                  <a:tcPr/>
                </a:tc>
                <a:tc hMerge="1"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Es/son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alto/a(s)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bajo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rubio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moreno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kumimoji="0" lang="en-US" sz="1200" b="1" i="0" u="none" strike="noStrike" kern="1200" cap="none" spc="0" normalizeH="0" baseline="0" noProof="0" dirty="0">
                          <a:ln>
                            <a:noFill/>
                          </a:ln>
                          <a:solidFill>
                            <a:prstClr val="black"/>
                          </a:solidFill>
                          <a:effectLst/>
                          <a:uLnTx/>
                          <a:uFillTx/>
                          <a:latin typeface="+mn-lt"/>
                          <a:ea typeface="+mn-ea"/>
                          <a:cs typeface="+mn-cs"/>
                        </a:rPr>
                        <a:t>He, She is/They are</a:t>
                      </a:r>
                    </a:p>
                    <a:p>
                      <a:r>
                        <a:rPr kumimoji="0" lang="en-US" sz="1200" b="0" i="0" u="none" strike="noStrike" kern="1200" cap="none" spc="0" normalizeH="0" baseline="0" noProof="0" dirty="0">
                          <a:ln>
                            <a:noFill/>
                          </a:ln>
                          <a:solidFill>
                            <a:prstClr val="black"/>
                          </a:solidFill>
                          <a:effectLst/>
                          <a:uLnTx/>
                          <a:uFillTx/>
                          <a:latin typeface="+mn-lt"/>
                          <a:ea typeface="+mn-ea"/>
                          <a:cs typeface="+mn-cs"/>
                        </a:rPr>
                        <a:t>tall</a:t>
                      </a:r>
                    </a:p>
                    <a:p>
                      <a:r>
                        <a:rPr kumimoji="0" lang="en-US" sz="1200" b="0" i="0" u="none" strike="noStrike" kern="1200" cap="none" spc="0" normalizeH="0" baseline="0" noProof="0" dirty="0">
                          <a:ln>
                            <a:noFill/>
                          </a:ln>
                          <a:solidFill>
                            <a:prstClr val="black"/>
                          </a:solidFill>
                          <a:effectLst/>
                          <a:uLnTx/>
                          <a:uFillTx/>
                          <a:latin typeface="+mn-lt"/>
                          <a:ea typeface="+mn-ea"/>
                          <a:cs typeface="+mn-cs"/>
                        </a:rPr>
                        <a:t>short</a:t>
                      </a:r>
                    </a:p>
                    <a:p>
                      <a:r>
                        <a:rPr kumimoji="0" lang="en-US" sz="1200" b="0" i="0" u="none" strike="noStrike" kern="1200" cap="none" spc="0" normalizeH="0" baseline="0" noProof="0" dirty="0">
                          <a:ln>
                            <a:noFill/>
                          </a:ln>
                          <a:solidFill>
                            <a:prstClr val="black"/>
                          </a:solidFill>
                          <a:effectLst/>
                          <a:uLnTx/>
                          <a:uFillTx/>
                          <a:latin typeface="+mn-lt"/>
                          <a:ea typeface="+mn-ea"/>
                          <a:cs typeface="+mn-cs"/>
                        </a:rPr>
                        <a:t>blonde</a:t>
                      </a:r>
                    </a:p>
                    <a:p>
                      <a:r>
                        <a:rPr kumimoji="0" lang="en-US" sz="1200" b="0" i="0" u="none" strike="noStrike" kern="1200" cap="none" spc="0" normalizeH="0" baseline="0" noProof="0" dirty="0">
                          <a:ln>
                            <a:noFill/>
                          </a:ln>
                          <a:solidFill>
                            <a:prstClr val="black"/>
                          </a:solidFill>
                          <a:effectLst/>
                          <a:uLnTx/>
                          <a:uFillTx/>
                          <a:latin typeface="+mn-lt"/>
                          <a:ea typeface="+mn-ea"/>
                          <a:cs typeface="+mn-cs"/>
                        </a:rPr>
                        <a:t>dark haired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tc>
                <a:tc hMerge="1">
                  <a:txBody>
                    <a:bodyPr/>
                    <a:lstStyle/>
                    <a:p>
                      <a:endParaRPr lang="es-ES_tradnl"/>
                    </a:p>
                  </a:txBody>
                  <a:tcPr/>
                </a:tc>
                <a:extLst>
                  <a:ext uri="{0D108BD9-81ED-4DB2-BD59-A6C34878D82A}">
                    <a16:rowId xmlns:a16="http://schemas.microsoft.com/office/drawing/2014/main" val="10009"/>
                  </a:ext>
                </a:extLst>
              </a:tr>
              <a:tr h="320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u="none" dirty="0"/>
                        <a:t>Weather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s-ES_tradnl" sz="1500" b="1" dirty="0" err="1"/>
                        <a:t>Opinion</a:t>
                      </a:r>
                      <a:r>
                        <a:rPr lang="es-ES_tradnl" sz="1500" b="1" dirty="0"/>
                        <a:t> </a:t>
                      </a:r>
                      <a:r>
                        <a:rPr lang="es-ES_tradnl" sz="1500" b="1" dirty="0" err="1"/>
                        <a:t>phrases</a:t>
                      </a:r>
                      <a:endParaRPr lang="es-ES_tradnl" sz="15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1188720">
                <a:tc gridSpan="2">
                  <a:txBody>
                    <a:bodyPr/>
                    <a:lstStyle/>
                    <a:p>
                      <a:r>
                        <a:rPr lang="en-US" sz="1200" u="none" dirty="0" err="1"/>
                        <a:t>Hace</a:t>
                      </a:r>
                      <a:r>
                        <a:rPr lang="en-US" sz="1200" u="none" dirty="0"/>
                        <a:t> sol</a:t>
                      </a:r>
                    </a:p>
                    <a:p>
                      <a:r>
                        <a:rPr lang="en-US" sz="1200" u="none" dirty="0" err="1"/>
                        <a:t>Hace</a:t>
                      </a:r>
                      <a:r>
                        <a:rPr lang="en-US" sz="1200" u="none" dirty="0"/>
                        <a:t> </a:t>
                      </a:r>
                      <a:r>
                        <a:rPr lang="en-US" sz="1200" u="none" dirty="0" err="1"/>
                        <a:t>calor</a:t>
                      </a:r>
                      <a:r>
                        <a:rPr lang="en-US" sz="1200" u="none" dirty="0"/>
                        <a:t>	</a:t>
                      </a:r>
                    </a:p>
                    <a:p>
                      <a:r>
                        <a:rPr lang="en-US" sz="1200" u="none" dirty="0" err="1"/>
                        <a:t>Hace</a:t>
                      </a:r>
                      <a:r>
                        <a:rPr lang="en-US" sz="1200" u="none" dirty="0"/>
                        <a:t> </a:t>
                      </a:r>
                      <a:r>
                        <a:rPr lang="en-US" sz="1200" u="none" dirty="0" err="1"/>
                        <a:t>buen</a:t>
                      </a:r>
                      <a:r>
                        <a:rPr lang="en-US" sz="1200" u="none" dirty="0"/>
                        <a:t> </a:t>
                      </a:r>
                      <a:r>
                        <a:rPr lang="en-US" sz="1200" u="none" dirty="0" err="1"/>
                        <a:t>tiempo</a:t>
                      </a:r>
                      <a:r>
                        <a:rPr lang="en-US" sz="1200" u="none" dirty="0"/>
                        <a:t> </a:t>
                      </a:r>
                    </a:p>
                    <a:p>
                      <a:r>
                        <a:rPr lang="en-US" sz="1200" u="none" dirty="0" err="1"/>
                        <a:t>Hace</a:t>
                      </a:r>
                      <a:r>
                        <a:rPr lang="en-US" sz="1200" u="none" dirty="0"/>
                        <a:t> mal </a:t>
                      </a:r>
                      <a:r>
                        <a:rPr lang="en-US" sz="1200" u="none" dirty="0" err="1"/>
                        <a:t>tiempo</a:t>
                      </a:r>
                      <a:endParaRPr lang="en-US" sz="1200" u="none" dirty="0"/>
                    </a:p>
                    <a:p>
                      <a:r>
                        <a:rPr lang="en-US" sz="1200" u="none" dirty="0" err="1"/>
                        <a:t>Está</a:t>
                      </a:r>
                      <a:r>
                        <a:rPr lang="en-US" sz="1200" u="none" dirty="0"/>
                        <a:t> </a:t>
                      </a:r>
                      <a:r>
                        <a:rPr lang="en-US" sz="1200" u="none" dirty="0" err="1"/>
                        <a:t>lloviendo</a:t>
                      </a:r>
                      <a:endParaRPr lang="en-US" sz="1200" u="none" dirty="0"/>
                    </a:p>
                    <a:p>
                      <a:r>
                        <a:rPr lang="en-US" sz="1200" u="none" dirty="0" err="1"/>
                        <a:t>Está</a:t>
                      </a:r>
                      <a:r>
                        <a:rPr lang="en-US" sz="1200" u="none" dirty="0"/>
                        <a:t> </a:t>
                      </a:r>
                      <a:r>
                        <a:rPr lang="en-US" sz="1200" u="none" dirty="0" err="1"/>
                        <a:t>nublado</a:t>
                      </a:r>
                      <a:endParaRPr lang="en-US"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US" sz="1200" u="none" dirty="0"/>
                        <a:t>It’s sunny</a:t>
                      </a:r>
                    </a:p>
                    <a:p>
                      <a:r>
                        <a:rPr lang="en-US" sz="1200" u="none" dirty="0"/>
                        <a:t>It’s hot</a:t>
                      </a:r>
                    </a:p>
                    <a:p>
                      <a:r>
                        <a:rPr lang="en-US" sz="1200" u="none" dirty="0"/>
                        <a:t>It’s nice weather</a:t>
                      </a:r>
                    </a:p>
                    <a:p>
                      <a:r>
                        <a:rPr lang="en-US" sz="1200" u="none" dirty="0"/>
                        <a:t>It’s bad weather</a:t>
                      </a:r>
                    </a:p>
                    <a:p>
                      <a:r>
                        <a:rPr lang="en-US" sz="1200" u="none" dirty="0"/>
                        <a:t>It’s raining</a:t>
                      </a:r>
                    </a:p>
                    <a:p>
                      <a:r>
                        <a:rPr lang="en-US" sz="1200" u="none" baseline="0" dirty="0"/>
                        <a:t>I</a:t>
                      </a:r>
                      <a:r>
                        <a:rPr lang="en-US" sz="1200" u="none" dirty="0"/>
                        <a:t>t’s cloudy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sz="1200" dirty="0" err="1"/>
                        <a:t>Creo</a:t>
                      </a:r>
                      <a:r>
                        <a:rPr lang="en-US" sz="1200" dirty="0"/>
                        <a:t> </a:t>
                      </a:r>
                      <a:r>
                        <a:rPr lang="en-US" sz="1200" dirty="0" err="1"/>
                        <a:t>que</a:t>
                      </a:r>
                      <a:endParaRPr lang="en-US" sz="1200" dirty="0"/>
                    </a:p>
                    <a:p>
                      <a:r>
                        <a:rPr lang="en-US" sz="1200" dirty="0" err="1"/>
                        <a:t>Pienso</a:t>
                      </a:r>
                      <a:r>
                        <a:rPr lang="en-US" sz="1200" dirty="0"/>
                        <a:t> </a:t>
                      </a:r>
                      <a:r>
                        <a:rPr lang="en-US" sz="1200" dirty="0" err="1"/>
                        <a:t>que</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Imagino</a:t>
                      </a:r>
                      <a:r>
                        <a:rPr lang="en-US" sz="1200" dirty="0"/>
                        <a:t> </a:t>
                      </a:r>
                      <a:r>
                        <a:rPr lang="en-US" sz="1200" dirty="0" err="1"/>
                        <a:t>que</a:t>
                      </a:r>
                      <a:endParaRPr lang="en-US" sz="1200" dirty="0"/>
                    </a:p>
                    <a:p>
                      <a:r>
                        <a:rPr lang="en-US" sz="1200" dirty="0" err="1"/>
                        <a:t>Supongo</a:t>
                      </a:r>
                      <a:r>
                        <a:rPr lang="en-US" sz="1200" dirty="0"/>
                        <a:t> </a:t>
                      </a:r>
                      <a:r>
                        <a:rPr lang="en-US" sz="1200" dirty="0" err="1"/>
                        <a:t>que</a:t>
                      </a:r>
                      <a:endParaRPr lang="en-US" sz="1200" dirty="0"/>
                    </a:p>
                    <a:p>
                      <a:r>
                        <a:rPr lang="en-US" sz="1200" dirty="0" err="1"/>
                        <a:t>Diría</a:t>
                      </a:r>
                      <a:r>
                        <a:rPr lang="en-US" sz="1200" dirty="0"/>
                        <a:t> </a:t>
                      </a:r>
                      <a:r>
                        <a:rPr lang="en-US" sz="1200" dirty="0" err="1"/>
                        <a:t>que</a:t>
                      </a:r>
                      <a:endParaRPr lang="en-US" sz="1200" dirty="0"/>
                    </a:p>
                    <a:p>
                      <a:r>
                        <a:rPr lang="en-US" sz="1200" dirty="0"/>
                        <a:t>Me </a:t>
                      </a:r>
                      <a:r>
                        <a:rPr lang="en-US" sz="1200" dirty="0" err="1"/>
                        <a:t>parece</a:t>
                      </a:r>
                      <a:r>
                        <a:rPr lang="en-US" sz="1200" dirty="0"/>
                        <a:t> </a:t>
                      </a:r>
                      <a:r>
                        <a:rPr lang="en-US" sz="1200" dirty="0" err="1"/>
                        <a:t>que</a:t>
                      </a:r>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US" sz="1200" dirty="0"/>
                        <a:t>I think that</a:t>
                      </a:r>
                    </a:p>
                    <a:p>
                      <a:r>
                        <a:rPr lang="en-US" sz="1200" dirty="0"/>
                        <a:t>I think that</a:t>
                      </a:r>
                    </a:p>
                    <a:p>
                      <a:r>
                        <a:rPr lang="en-US" sz="1200" dirty="0"/>
                        <a:t>I presume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 imagine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 would say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It seems to me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1"/>
                  </a:ext>
                </a:extLst>
              </a:tr>
              <a:tr h="320040">
                <a:tc gridSpan="8">
                  <a:txBody>
                    <a:bodyPr/>
                    <a:lstStyle/>
                    <a:p>
                      <a:pPr algn="ctr"/>
                      <a:r>
                        <a:rPr lang="en-US" sz="1500" b="1" u="none" dirty="0"/>
                        <a:t>Do you like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12"/>
                  </a:ext>
                </a:extLst>
              </a:tr>
              <a:tr h="1005840">
                <a:tc gridSpan="2">
                  <a:txBody>
                    <a:bodyPr/>
                    <a:lstStyle/>
                    <a:p>
                      <a:r>
                        <a:rPr lang="en-US" sz="1200" dirty="0"/>
                        <a:t>(No) Me </a:t>
                      </a:r>
                      <a:r>
                        <a:rPr lang="en-US" sz="1200" dirty="0" err="1"/>
                        <a:t>gusta</a:t>
                      </a:r>
                      <a:r>
                        <a:rPr lang="en-US" sz="1200" dirty="0"/>
                        <a:t> la </a:t>
                      </a:r>
                      <a:r>
                        <a:rPr lang="en-US" sz="1200" dirty="0" err="1"/>
                        <a:t>foto</a:t>
                      </a:r>
                      <a:r>
                        <a:rPr lang="en-US" sz="1200" dirty="0"/>
                        <a:t> </a:t>
                      </a:r>
                      <a:r>
                        <a:rPr lang="en-US" sz="1200" dirty="0" err="1"/>
                        <a:t>porque</a:t>
                      </a:r>
                      <a:endParaRPr lang="en-US" sz="1200" dirty="0"/>
                    </a:p>
                    <a:p>
                      <a:r>
                        <a:rPr lang="en-US" sz="1200" dirty="0" err="1"/>
                        <a:t>ya</a:t>
                      </a:r>
                      <a:r>
                        <a:rPr lang="en-US" sz="1200" dirty="0"/>
                        <a:t> </a:t>
                      </a:r>
                      <a:r>
                        <a:rPr lang="en-US" sz="1200" dirty="0" err="1"/>
                        <a:t>que</a:t>
                      </a:r>
                      <a:endParaRPr lang="en-US" sz="1200" dirty="0"/>
                    </a:p>
                    <a:p>
                      <a:r>
                        <a:rPr lang="en-US" sz="1200" dirty="0"/>
                        <a:t>dado </a:t>
                      </a:r>
                      <a:r>
                        <a:rPr lang="en-US" sz="1200" dirty="0" err="1"/>
                        <a:t>que</a:t>
                      </a:r>
                      <a:endParaRPr lang="en-US" sz="1200" dirty="0"/>
                    </a:p>
                    <a:p>
                      <a:r>
                        <a:rPr lang="en-US" sz="1200" dirty="0" err="1"/>
                        <a:t>puesto</a:t>
                      </a:r>
                      <a:r>
                        <a:rPr lang="en-US" sz="1200" dirty="0"/>
                        <a:t> </a:t>
                      </a:r>
                      <a:r>
                        <a:rPr lang="en-US" sz="1200" dirty="0" err="1"/>
                        <a:t>que</a:t>
                      </a:r>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n-US" sz="1200" dirty="0"/>
                        <a:t>I (don’t ) like the photo</a:t>
                      </a:r>
                    </a:p>
                    <a:p>
                      <a:r>
                        <a:rPr lang="en-US" sz="1200" dirty="0"/>
                        <a:t>because</a:t>
                      </a:r>
                    </a:p>
                    <a:p>
                      <a:r>
                        <a:rPr lang="en-US" sz="1200" dirty="0"/>
                        <a:t>since</a:t>
                      </a:r>
                    </a:p>
                    <a:p>
                      <a:r>
                        <a:rPr lang="en-US" sz="1200" dirty="0"/>
                        <a:t>given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given that	</a:t>
                      </a:r>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1200" dirty="0" err="1"/>
                        <a:t>es</a:t>
                      </a:r>
                      <a:r>
                        <a:rPr lang="en-US" sz="1200" baseline="0" dirty="0"/>
                        <a:t> </a:t>
                      </a:r>
                      <a:r>
                        <a:rPr lang="en-US" sz="1200" dirty="0" err="1"/>
                        <a:t>bonita</a:t>
                      </a:r>
                      <a:endParaRPr lang="en-US" sz="1200" dirty="0"/>
                    </a:p>
                    <a:p>
                      <a:r>
                        <a:rPr lang="en-US" sz="1200" dirty="0" err="1"/>
                        <a:t>es</a:t>
                      </a:r>
                      <a:r>
                        <a:rPr lang="en-US" sz="1200" dirty="0"/>
                        <a:t> </a:t>
                      </a:r>
                      <a:r>
                        <a:rPr lang="en-US" sz="1200" dirty="0" err="1"/>
                        <a:t>interesante</a:t>
                      </a:r>
                      <a:endParaRPr lang="en-US" sz="1200" dirty="0"/>
                    </a:p>
                    <a:p>
                      <a:r>
                        <a:rPr lang="en-US" sz="1200" dirty="0" err="1"/>
                        <a:t>es</a:t>
                      </a:r>
                      <a:r>
                        <a:rPr lang="en-US" sz="1200" dirty="0"/>
                        <a:t> </a:t>
                      </a:r>
                      <a:r>
                        <a:rPr lang="en-US" sz="1200" dirty="0" err="1"/>
                        <a:t>hermosa</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está</a:t>
                      </a:r>
                      <a:r>
                        <a:rPr lang="en-US" sz="1200" dirty="0"/>
                        <a:t> </a:t>
                      </a:r>
                      <a:r>
                        <a:rPr lang="en-US" sz="1200" dirty="0" err="1"/>
                        <a:t>llena</a:t>
                      </a:r>
                      <a:r>
                        <a:rPr lang="en-US" sz="1200" dirty="0"/>
                        <a:t> de color</a:t>
                      </a:r>
                      <a:r>
                        <a:rPr lang="en-US" sz="1200" baseline="0" dirty="0"/>
                        <a:t> </a:t>
                      </a:r>
                      <a:endParaRPr lang="en-US" sz="1200" b="0" u="none" dirty="0"/>
                    </a:p>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200" noProof="0" dirty="0"/>
                        <a:t>it</a:t>
                      </a:r>
                      <a:r>
                        <a:rPr lang="en-GB" sz="1200" baseline="0" noProof="0" dirty="0"/>
                        <a:t> is </a:t>
                      </a:r>
                      <a:r>
                        <a:rPr lang="en-GB" sz="1200" noProof="0" dirty="0"/>
                        <a:t>pretty</a:t>
                      </a:r>
                    </a:p>
                    <a:p>
                      <a:r>
                        <a:rPr lang="en-GB" sz="1200" noProof="0" dirty="0"/>
                        <a:t>it is</a:t>
                      </a:r>
                      <a:r>
                        <a:rPr lang="en-GB" sz="1200" baseline="0" noProof="0" dirty="0"/>
                        <a:t> interesting</a:t>
                      </a:r>
                    </a:p>
                    <a:p>
                      <a:r>
                        <a:rPr lang="en-GB" sz="1200" baseline="0" noProof="0" dirty="0"/>
                        <a:t>it is beautiful</a:t>
                      </a:r>
                      <a:endParaRPr lang="en-GB" sz="12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noProof="0" dirty="0"/>
                        <a:t>it is full of  colour</a:t>
                      </a:r>
                    </a:p>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3"/>
                  </a:ext>
                </a:extLst>
              </a:tr>
            </a:tbl>
          </a:graphicData>
        </a:graphic>
      </p:graphicFrame>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22641" y="930121"/>
            <a:ext cx="612561" cy="12692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9"/>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33</a:t>
            </a:fld>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4635" y="1"/>
          <a:ext cx="6606734" cy="925068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411480">
                <a:tc gridSpan="2">
                  <a:txBody>
                    <a:bodyPr/>
                    <a:lstStyle/>
                    <a:p>
                      <a:pPr algn="ctr"/>
                      <a:r>
                        <a:rPr lang="en-GB" sz="1900" b="1" dirty="0">
                          <a:latin typeface="Calibri" pitchFamily="34" charset="0"/>
                          <a:cs typeface="Calibri" pitchFamily="34" charset="0"/>
                        </a:rPr>
                        <a:t>THE KEY TO SUCCESS IN THE CONVERSATION (30</a:t>
                      </a:r>
                      <a:r>
                        <a:rPr lang="en-GB" sz="1900" b="1" baseline="0" dirty="0">
                          <a:latin typeface="Calibri" pitchFamily="34" charset="0"/>
                          <a:cs typeface="Calibri" pitchFamily="34" charset="0"/>
                        </a:rPr>
                        <a:t> MARKS)</a:t>
                      </a:r>
                      <a:endParaRPr lang="en-GB" sz="19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6111240">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500" dirty="0">
                          <a:latin typeface="Calibri" pitchFamily="34" charset="0"/>
                          <a:cs typeface="Calibri" pitchFamily="34" charset="0"/>
                        </a:rPr>
                        <a:t>Repeat some of the words from the question: ¿</a:t>
                      </a:r>
                      <a:r>
                        <a:rPr lang="en-GB" sz="1500" dirty="0" err="1">
                          <a:latin typeface="Calibri" pitchFamily="34" charset="0"/>
                          <a:cs typeface="Calibri" pitchFamily="34" charset="0"/>
                        </a:rPr>
                        <a:t>Ves</a:t>
                      </a:r>
                      <a:r>
                        <a:rPr lang="en-GB" sz="1500" dirty="0">
                          <a:latin typeface="Calibri" pitchFamily="34" charset="0"/>
                          <a:cs typeface="Calibri" pitchFamily="34" charset="0"/>
                        </a:rPr>
                        <a:t> la </a:t>
                      </a:r>
                      <a:r>
                        <a:rPr lang="en-GB" sz="1500" dirty="0" err="1">
                          <a:latin typeface="Calibri" pitchFamily="34" charset="0"/>
                          <a:cs typeface="Calibri" pitchFamily="34" charset="0"/>
                        </a:rPr>
                        <a:t>tele</a:t>
                      </a:r>
                      <a:r>
                        <a:rPr lang="en-GB" sz="1500" dirty="0">
                          <a:latin typeface="Calibri" pitchFamily="34" charset="0"/>
                          <a:cs typeface="Calibri" pitchFamily="34" charset="0"/>
                        </a:rPr>
                        <a:t> </a:t>
                      </a:r>
                      <a:r>
                        <a:rPr lang="en-GB" sz="1500" dirty="0" err="1">
                          <a:latin typeface="Calibri" pitchFamily="34" charset="0"/>
                          <a:cs typeface="Calibri" pitchFamily="34" charset="0"/>
                        </a:rPr>
                        <a:t>todos</a:t>
                      </a:r>
                      <a:r>
                        <a:rPr lang="en-GB" sz="1500" dirty="0">
                          <a:latin typeface="Calibri" pitchFamily="34" charset="0"/>
                          <a:cs typeface="Calibri" pitchFamily="34" charset="0"/>
                        </a:rPr>
                        <a:t> los </a:t>
                      </a:r>
                      <a:r>
                        <a:rPr lang="en-GB" sz="1500" dirty="0" err="1">
                          <a:latin typeface="Calibri" pitchFamily="34" charset="0"/>
                          <a:cs typeface="Calibri" pitchFamily="34" charset="0"/>
                        </a:rPr>
                        <a:t>días</a:t>
                      </a:r>
                      <a:r>
                        <a:rPr lang="en-GB" sz="1500" dirty="0">
                          <a:latin typeface="Calibri" pitchFamily="34" charset="0"/>
                          <a:cs typeface="Calibri" pitchFamily="34" charset="0"/>
                        </a:rPr>
                        <a:t>? </a:t>
                      </a:r>
                      <a:r>
                        <a:rPr lang="en-GB" sz="1500" b="1" dirty="0">
                          <a:latin typeface="Calibri" pitchFamily="34" charset="0"/>
                          <a:cs typeface="Calibri" pitchFamily="34" charset="0"/>
                        </a:rPr>
                        <a:t>¿</a:t>
                      </a:r>
                      <a:r>
                        <a:rPr lang="en-GB" sz="1500" b="1" dirty="0" err="1">
                          <a:latin typeface="Calibri" pitchFamily="34" charset="0"/>
                          <a:cs typeface="Calibri" pitchFamily="34" charset="0"/>
                        </a:rPr>
                        <a:t>Todos</a:t>
                      </a:r>
                      <a:r>
                        <a:rPr lang="en-GB" sz="1500" b="1" dirty="0">
                          <a:latin typeface="Calibri" pitchFamily="34" charset="0"/>
                          <a:cs typeface="Calibri" pitchFamily="34" charset="0"/>
                        </a:rPr>
                        <a:t> los </a:t>
                      </a:r>
                      <a:r>
                        <a:rPr lang="en-GB" sz="1500" b="1" dirty="0" err="1">
                          <a:latin typeface="Calibri" pitchFamily="34" charset="0"/>
                          <a:cs typeface="Calibri" pitchFamily="34" charset="0"/>
                        </a:rPr>
                        <a:t>días</a:t>
                      </a:r>
                      <a:r>
                        <a:rPr lang="en-GB" sz="1500" b="1" dirty="0">
                          <a:latin typeface="Calibri" pitchFamily="34" charset="0"/>
                          <a:cs typeface="Calibri" pitchFamily="34" charset="0"/>
                        </a:rPr>
                        <a:t>?</a:t>
                      </a:r>
                    </a:p>
                    <a:p>
                      <a:pPr>
                        <a:buFont typeface="Arial" charset="0"/>
                        <a:buChar char="•"/>
                      </a:pPr>
                      <a:r>
                        <a:rPr lang="en-GB" sz="1500" dirty="0">
                          <a:latin typeface="Calibri" pitchFamily="34" charset="0"/>
                          <a:cs typeface="Calibri" pitchFamily="34" charset="0"/>
                        </a:rPr>
                        <a:t>Use hesitation: </a:t>
                      </a:r>
                      <a:r>
                        <a:rPr lang="en-GB" sz="1500" b="1" dirty="0" err="1">
                          <a:latin typeface="Calibri" pitchFamily="34" charset="0"/>
                          <a:cs typeface="Calibri" pitchFamily="34" charset="0"/>
                        </a:rPr>
                        <a:t>Pues</a:t>
                      </a:r>
                      <a:r>
                        <a:rPr lang="en-GB" sz="1500" b="1" dirty="0">
                          <a:latin typeface="Calibri" pitchFamily="34" charset="0"/>
                          <a:cs typeface="Calibri" pitchFamily="34" charset="0"/>
                        </a:rPr>
                        <a:t>, </a:t>
                      </a:r>
                      <a:r>
                        <a:rPr lang="en-GB" sz="1500" b="1" dirty="0" err="1">
                          <a:latin typeface="Calibri" pitchFamily="34" charset="0"/>
                          <a:cs typeface="Calibri" pitchFamily="34" charset="0"/>
                        </a:rPr>
                        <a:t>bueno</a:t>
                      </a:r>
                      <a:r>
                        <a:rPr lang="en-GB" sz="1500" b="1" dirty="0">
                          <a:latin typeface="Calibri" pitchFamily="34" charset="0"/>
                          <a:cs typeface="Calibri" pitchFamily="34" charset="0"/>
                        </a:rPr>
                        <a:t>, a </a:t>
                      </a:r>
                      <a:r>
                        <a:rPr lang="en-GB" sz="1500" b="1" dirty="0" err="1">
                          <a:latin typeface="Calibri" pitchFamily="34" charset="0"/>
                          <a:cs typeface="Calibri" pitchFamily="34" charset="0"/>
                        </a:rPr>
                        <a:t>ver</a:t>
                      </a:r>
                      <a:r>
                        <a:rPr lang="en-GB" sz="1500" b="1" dirty="0">
                          <a:latin typeface="Calibri" pitchFamily="34" charset="0"/>
                          <a:cs typeface="Calibri" pitchFamily="34" charset="0"/>
                        </a:rPr>
                        <a:t>, </a:t>
                      </a:r>
                      <a:r>
                        <a:rPr lang="en-GB" sz="1500" b="1" dirty="0" err="1">
                          <a:latin typeface="Calibri" pitchFamily="34" charset="0"/>
                          <a:cs typeface="Calibri" pitchFamily="34" charset="0"/>
                        </a:rPr>
                        <a:t>buena</a:t>
                      </a:r>
                      <a:r>
                        <a:rPr lang="en-GB" sz="1500" b="1" dirty="0">
                          <a:latin typeface="Calibri" pitchFamily="34" charset="0"/>
                          <a:cs typeface="Calibri" pitchFamily="34" charset="0"/>
                        </a:rPr>
                        <a:t> </a:t>
                      </a:r>
                      <a:r>
                        <a:rPr lang="en-GB" sz="1500" b="1" dirty="0" err="1">
                          <a:latin typeface="Calibri" pitchFamily="34" charset="0"/>
                          <a:cs typeface="Calibri" pitchFamily="34" charset="0"/>
                        </a:rPr>
                        <a:t>pregunta</a:t>
                      </a:r>
                      <a:endParaRPr lang="en-GB" sz="1500" b="1" dirty="0">
                        <a:latin typeface="Calibri" pitchFamily="34" charset="0"/>
                        <a:cs typeface="Calibri" pitchFamily="34" charset="0"/>
                      </a:endParaRPr>
                    </a:p>
                    <a:p>
                      <a:pPr>
                        <a:buFont typeface="Arial" charset="0"/>
                        <a:buChar char="•"/>
                      </a:pPr>
                      <a:r>
                        <a:rPr lang="en-GB" sz="1500" dirty="0">
                          <a:latin typeface="Calibri" pitchFamily="34" charset="0"/>
                          <a:cs typeface="Calibri" pitchFamily="34" charset="0"/>
                        </a:rPr>
                        <a:t>Ask questions: </a:t>
                      </a:r>
                      <a:r>
                        <a:rPr lang="en-GB" sz="1500" b="1" dirty="0">
                          <a:latin typeface="Calibri" pitchFamily="34" charset="0"/>
                          <a:cs typeface="Calibri" pitchFamily="34" charset="0"/>
                        </a:rPr>
                        <a:t>¿Y </a:t>
                      </a:r>
                      <a:r>
                        <a:rPr lang="en-GB" sz="1500" b="1" dirty="0" err="1">
                          <a:latin typeface="Calibri" pitchFamily="34" charset="0"/>
                          <a:cs typeface="Calibri" pitchFamily="34" charset="0"/>
                        </a:rPr>
                        <a:t>tú</a:t>
                      </a:r>
                      <a:r>
                        <a:rPr lang="en-GB" sz="1500" b="1"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500" dirty="0">
                          <a:latin typeface="Calibri" pitchFamily="34" charset="0"/>
                          <a:cs typeface="Calibri" pitchFamily="34" charset="0"/>
                        </a:rPr>
                        <a:t>Use intonation</a:t>
                      </a:r>
                      <a:r>
                        <a:rPr lang="en-GB" sz="1500" baseline="0" dirty="0">
                          <a:latin typeface="Calibri" pitchFamily="34" charset="0"/>
                          <a:cs typeface="Calibri" pitchFamily="34" charset="0"/>
                        </a:rPr>
                        <a:t> &amp; </a:t>
                      </a:r>
                      <a:r>
                        <a:rPr lang="en-GB" sz="1500" dirty="0">
                          <a:latin typeface="Calibri" pitchFamily="34" charset="0"/>
                          <a:cs typeface="Calibri" pitchFamily="34" charset="0"/>
                        </a:rPr>
                        <a:t>emotion to sound like you really mean what you’re saying</a:t>
                      </a:r>
                    </a:p>
                    <a:p>
                      <a:pPr>
                        <a:buFont typeface="Arial" charset="0"/>
                        <a:buNone/>
                      </a:pPr>
                      <a:r>
                        <a:rPr lang="en-GB" sz="1500" b="1" dirty="0">
                          <a:latin typeface="Calibri" pitchFamily="34" charset="0"/>
                          <a:cs typeface="Calibri" pitchFamily="34" charset="0"/>
                        </a:rPr>
                        <a:t>REMEMBER</a:t>
                      </a:r>
                      <a:r>
                        <a:rPr lang="en-GB" sz="15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5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err="1">
                          <a:latin typeface="Calibri" pitchFamily="34" charset="0"/>
                          <a:cs typeface="Calibri" pitchFamily="34" charset="0"/>
                        </a:rPr>
                        <a:t>Ejemplo</a:t>
                      </a:r>
                      <a:r>
                        <a:rPr lang="en-GB" sz="1600" b="1" baseline="0" dirty="0">
                          <a:latin typeface="Calibri" pitchFamily="34" charset="0"/>
                          <a:cs typeface="Calibri" pitchFamily="34" charset="0"/>
                        </a:rPr>
                        <a:t>:</a:t>
                      </a:r>
                    </a:p>
                    <a:p>
                      <a:pPr>
                        <a:buFont typeface="Arial" charset="0"/>
                        <a:buNone/>
                      </a:pPr>
                      <a:r>
                        <a:rPr lang="en-GB" sz="1200" b="0" baseline="0" dirty="0">
                          <a:latin typeface="Calibri" pitchFamily="34" charset="0"/>
                          <a:cs typeface="Calibri" pitchFamily="34" charset="0"/>
                        </a:rPr>
                        <a:t>-</a:t>
                      </a:r>
                      <a:r>
                        <a:rPr lang="en-GB" sz="1500" b="0" baseline="0" dirty="0" err="1">
                          <a:latin typeface="Calibri" pitchFamily="34" charset="0"/>
                          <a:cs typeface="Calibri" pitchFamily="34" charset="0"/>
                        </a:rPr>
                        <a:t>Háblame</a:t>
                      </a:r>
                      <a:r>
                        <a:rPr lang="en-GB" sz="1500" b="0" baseline="0" dirty="0">
                          <a:latin typeface="Calibri" pitchFamily="34" charset="0"/>
                          <a:cs typeface="Calibri" pitchFamily="34" charset="0"/>
                        </a:rPr>
                        <a:t> de </a:t>
                      </a:r>
                      <a:r>
                        <a:rPr lang="en-GB" sz="1500" b="0" baseline="0" dirty="0" err="1">
                          <a:latin typeface="Calibri" pitchFamily="34" charset="0"/>
                          <a:cs typeface="Calibri" pitchFamily="34" charset="0"/>
                        </a:rPr>
                        <a:t>tu</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rutina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escolar</a:t>
                      </a:r>
                      <a:r>
                        <a:rPr lang="en-GB" sz="1500" b="0" baseline="0" dirty="0">
                          <a:latin typeface="Calibri" pitchFamily="34" charset="0"/>
                          <a:cs typeface="Calibri" pitchFamily="34" charset="0"/>
                        </a:rPr>
                        <a:t>. (Tell me about your school routine.)</a:t>
                      </a:r>
                    </a:p>
                    <a:p>
                      <a:pPr>
                        <a:buFont typeface="Arial" charset="0"/>
                        <a:buNone/>
                      </a:pPr>
                      <a:r>
                        <a:rPr lang="en-GB" sz="1500" b="0" baseline="0" dirty="0">
                          <a:latin typeface="Calibri" pitchFamily="34" charset="0"/>
                          <a:cs typeface="Calibri" pitchFamily="34" charset="0"/>
                        </a:rPr>
                        <a:t>-</a:t>
                      </a:r>
                      <a:r>
                        <a:rPr lang="en-GB" sz="1500" b="0" baseline="0" dirty="0" err="1">
                          <a:latin typeface="Calibri" pitchFamily="34" charset="0"/>
                          <a:cs typeface="Calibri" pitchFamily="34" charset="0"/>
                        </a:rPr>
                        <a:t>Pues</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tengo</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cinco</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clases</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por</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día</a:t>
                      </a:r>
                      <a:r>
                        <a:rPr lang="en-GB" sz="1500" b="0" baseline="0" dirty="0">
                          <a:latin typeface="Calibri" pitchFamily="34" charset="0"/>
                          <a:cs typeface="Calibri" pitchFamily="34" charset="0"/>
                        </a:rPr>
                        <a:t> y </a:t>
                      </a:r>
                      <a:r>
                        <a:rPr lang="en-GB" sz="1500" b="0" baseline="0" dirty="0" err="1">
                          <a:latin typeface="Calibri" pitchFamily="34" charset="0"/>
                          <a:cs typeface="Calibri" pitchFamily="34" charset="0"/>
                        </a:rPr>
                        <a:t>cada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clase</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dura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una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hora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Por</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ejemplo</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ayer</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tuve</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inglés</a:t>
                      </a:r>
                      <a:r>
                        <a:rPr lang="en-GB" sz="1500" b="0" baseline="0" dirty="0">
                          <a:latin typeface="Calibri" pitchFamily="34" charset="0"/>
                          <a:cs typeface="Calibri" pitchFamily="34" charset="0"/>
                        </a:rPr>
                        <a:t> y </a:t>
                      </a:r>
                      <a:r>
                        <a:rPr lang="en-GB" sz="1500" b="0" baseline="0" dirty="0" err="1">
                          <a:latin typeface="Calibri" pitchFamily="34" charset="0"/>
                          <a:cs typeface="Calibri" pitchFamily="34" charset="0"/>
                        </a:rPr>
                        <a:t>matemáticas</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por</a:t>
                      </a:r>
                      <a:r>
                        <a:rPr lang="en-GB" sz="1500" b="0" baseline="0" dirty="0">
                          <a:latin typeface="Calibri" pitchFamily="34" charset="0"/>
                          <a:cs typeface="Calibri" pitchFamily="34" charset="0"/>
                        </a:rPr>
                        <a:t> la </a:t>
                      </a:r>
                      <a:r>
                        <a:rPr lang="en-GB" sz="1500" b="0" baseline="0" dirty="0" err="1">
                          <a:latin typeface="Calibri" pitchFamily="34" charset="0"/>
                          <a:cs typeface="Calibri" pitchFamily="34" charset="0"/>
                        </a:rPr>
                        <a:t>tarde</a:t>
                      </a:r>
                      <a:r>
                        <a:rPr lang="en-GB" sz="1500" b="0" baseline="0" dirty="0">
                          <a:latin typeface="Calibri" pitchFamily="34" charset="0"/>
                          <a:cs typeface="Calibri" pitchFamily="34" charset="0"/>
                        </a:rPr>
                        <a:t>. (Well, I have 5 lessons per </a:t>
                      </a:r>
                      <a:r>
                        <a:rPr lang="en-GB" sz="1500" b="0" baseline="0">
                          <a:latin typeface="Calibri" pitchFamily="34" charset="0"/>
                          <a:cs typeface="Calibri" pitchFamily="34" charset="0"/>
                        </a:rPr>
                        <a:t>day and </a:t>
                      </a:r>
                      <a:r>
                        <a:rPr lang="en-GB" sz="1500" b="0" baseline="0" dirty="0">
                          <a:latin typeface="Calibri" pitchFamily="34" charset="0"/>
                          <a:cs typeface="Calibri" pitchFamily="34" charset="0"/>
                        </a:rPr>
                        <a:t>each lesson lasts an hour. For example, yesterday I had </a:t>
                      </a:r>
                      <a:r>
                        <a:rPr lang="en-GB" sz="1500" b="0" baseline="0">
                          <a:latin typeface="Calibri" pitchFamily="34" charset="0"/>
                          <a:cs typeface="Calibri" pitchFamily="34" charset="0"/>
                        </a:rPr>
                        <a:t>English and </a:t>
                      </a:r>
                      <a:r>
                        <a:rPr lang="en-GB" sz="1500" b="0" baseline="0" dirty="0">
                          <a:latin typeface="Calibri" pitchFamily="34" charset="0"/>
                          <a:cs typeface="Calibri" pitchFamily="34" charset="0"/>
                        </a:rPr>
                        <a:t>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a:latin typeface="Calibri" pitchFamily="34" charset="0"/>
                          <a:cs typeface="Calibri" pitchFamily="34" charset="0"/>
                        </a:rPr>
                        <a:t>porque</a:t>
                      </a:r>
                      <a:r>
                        <a:rPr lang="en-GB" sz="1600" b="1" dirty="0">
                          <a:latin typeface="Calibri" pitchFamily="34" charset="0"/>
                          <a:cs typeface="Calibri" pitchFamily="34" charset="0"/>
                        </a:rPr>
                        <a:t>/ </a:t>
                      </a:r>
                      <a:r>
                        <a:rPr lang="en-GB" sz="1600" b="1" dirty="0" err="1">
                          <a:latin typeface="Calibri" pitchFamily="34" charset="0"/>
                          <a:cs typeface="Calibri" pitchFamily="34" charset="0"/>
                        </a:rPr>
                        <a:t>ya</a:t>
                      </a:r>
                      <a:r>
                        <a:rPr lang="en-GB" sz="1600" b="1" dirty="0">
                          <a:latin typeface="Calibri" pitchFamily="34" charset="0"/>
                          <a:cs typeface="Calibri" pitchFamily="34" charset="0"/>
                        </a:rPr>
                        <a:t> que/ </a:t>
                      </a:r>
                      <a:r>
                        <a:rPr lang="en-GB" sz="1600" b="1" dirty="0" err="1">
                          <a:latin typeface="Calibri" pitchFamily="34" charset="0"/>
                          <a:cs typeface="Calibri" pitchFamily="34" charset="0"/>
                        </a:rPr>
                        <a:t>puesto</a:t>
                      </a:r>
                      <a:r>
                        <a:rPr lang="en-GB" sz="1600" b="1" dirty="0">
                          <a:latin typeface="Calibri" pitchFamily="34" charset="0"/>
                          <a:cs typeface="Calibri" pitchFamily="34" charset="0"/>
                        </a:rPr>
                        <a:t> que/ dado que</a:t>
                      </a: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SPANISH STARS</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500" b="1" dirty="0">
                          <a:latin typeface="Calibri" pitchFamily="34" charset="0"/>
                          <a:cs typeface="Calibri" pitchFamily="34" charset="0"/>
                        </a:rPr>
                        <a:t>REMEMBER</a:t>
                      </a:r>
                      <a:r>
                        <a:rPr lang="en-GB" sz="1500" b="1" baseline="0" dirty="0">
                          <a:latin typeface="Calibri" pitchFamily="34" charset="0"/>
                          <a:cs typeface="Calibri" pitchFamily="34" charset="0"/>
                        </a:rPr>
                        <a:t> TO ASK YOUR TEACHER A QUESTION!</a:t>
                      </a:r>
                    </a:p>
                    <a:p>
                      <a:pPr>
                        <a:buFont typeface="Arial" charset="0"/>
                        <a:buChar char="•"/>
                      </a:pPr>
                      <a:r>
                        <a:rPr lang="en-GB" sz="15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500" b="1" baseline="0" dirty="0">
                          <a:latin typeface="Calibri" pitchFamily="34" charset="0"/>
                          <a:cs typeface="Calibri" pitchFamily="34" charset="0"/>
                        </a:rPr>
                        <a:t>BE PREPARED TO ANSWER QUESTIONS IN ANY ORDER IF POSSIBLE!</a:t>
                      </a:r>
                      <a:endParaRPr lang="en-GB" sz="15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2727960">
                <a:tc>
                  <a:txBody>
                    <a:bodyPr/>
                    <a:lstStyle/>
                    <a:p>
                      <a:pPr>
                        <a:buFont typeface="Arial" charset="0"/>
                        <a:buNone/>
                      </a:pPr>
                      <a:r>
                        <a:rPr lang="en-GB" sz="1500" b="1" dirty="0">
                          <a:latin typeface="Calibri" pitchFamily="34" charset="0"/>
                          <a:cs typeface="Calibri" pitchFamily="34" charset="0"/>
                        </a:rPr>
                        <a:t>MARK SCHEME SUCCESS CRITERIA</a:t>
                      </a:r>
                      <a:r>
                        <a:rPr lang="en-GB" sz="1500" b="1" baseline="0" dirty="0">
                          <a:latin typeface="Calibri" pitchFamily="34" charset="0"/>
                          <a:cs typeface="Calibri" pitchFamily="34" charset="0"/>
                        </a:rPr>
                        <a:t> (H)</a:t>
                      </a:r>
                      <a:endParaRPr lang="en-GB" sz="15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500" b="1" dirty="0">
                          <a:latin typeface="Calibri" pitchFamily="34" charset="0"/>
                          <a:cs typeface="Calibri" pitchFamily="34" charset="0"/>
                        </a:rPr>
                        <a:t>MARK SCHEME SUCCESS CRITERIA</a:t>
                      </a:r>
                      <a:r>
                        <a:rPr lang="en-GB" sz="1500" b="1" baseline="0" dirty="0">
                          <a:latin typeface="Calibri" pitchFamily="34" charset="0"/>
                          <a:cs typeface="Calibri" pitchFamily="34" charset="0"/>
                        </a:rPr>
                        <a:t> (F)</a:t>
                      </a:r>
                      <a:endParaRPr lang="en-GB" sz="15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a:t>
                      </a:r>
                      <a:r>
                        <a:rPr lang="en-GB" sz="1200" b="0" baseline="0">
                          <a:latin typeface="Calibri" pitchFamily="34" charset="0"/>
                          <a:cs typeface="Calibri" pitchFamily="34" charset="0"/>
                        </a:rPr>
                        <a:t>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a:t>
                      </a:r>
                      <a:r>
                        <a:rPr lang="en-GB" sz="1200" b="0">
                          <a:latin typeface="Calibri" pitchFamily="34" charset="0"/>
                          <a:cs typeface="Calibri" pitchFamily="34" charset="0"/>
                        </a:rPr>
                        <a:t>structures and </a:t>
                      </a:r>
                      <a:r>
                        <a:rPr lang="en-GB" sz="1200" b="0" dirty="0">
                          <a:latin typeface="Calibri" pitchFamily="34" charset="0"/>
                          <a:cs typeface="Calibri" pitchFamily="34" charset="0"/>
                        </a:rPr>
                        <a:t>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9"/>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8"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7"/>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77072" y="5004048"/>
            <a:ext cx="2115616" cy="338554"/>
          </a:xfrm>
          <a:prstGeom prst="rect">
            <a:avLst/>
          </a:prstGeom>
          <a:noFill/>
          <a:ln>
            <a:solidFill>
              <a:schemeClr val="tx1"/>
            </a:solidFill>
          </a:ln>
        </p:spPr>
        <p:txBody>
          <a:bodyPr wrap="square" rtlCol="0">
            <a:spAutoFit/>
          </a:bodyPr>
          <a:lstStyle/>
          <a:p>
            <a:pPr algn="ctr"/>
            <a:r>
              <a:rPr lang="es-ES_tradnl" sz="1600" b="1" dirty="0">
                <a:latin typeface="Calibri" pitchFamily="34" charset="0"/>
                <a:cs typeface="Calibri" pitchFamily="34" charset="0"/>
              </a:rPr>
              <a:t>???????????????????</a:t>
            </a:r>
          </a:p>
        </p:txBody>
      </p:sp>
      <p:sp>
        <p:nvSpPr>
          <p:cNvPr id="9" name="Slide Number Placeholder 8"/>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34</a:t>
            </a:fld>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32656" y="1043608"/>
            <a:ext cx="5086350" cy="4200525"/>
          </a:xfrm>
          <a:prstGeom prst="rect">
            <a:avLst/>
          </a:prstGeom>
          <a:noFill/>
          <a:ln w="9525">
            <a:noFill/>
            <a:miter lim="800000"/>
            <a:headEnd/>
            <a:tailEnd/>
          </a:ln>
        </p:spPr>
      </p:pic>
      <p:sp>
        <p:nvSpPr>
          <p:cNvPr id="2" name="Title 1"/>
          <p:cNvSpPr>
            <a:spLocks noGrp="1"/>
          </p:cNvSpPr>
          <p:nvPr>
            <p:ph type="title"/>
          </p:nvPr>
        </p:nvSpPr>
        <p:spPr>
          <a:xfrm>
            <a:off x="188640" y="395542"/>
            <a:ext cx="5832648" cy="460871"/>
          </a:xfrm>
          <a:solidFill>
            <a:schemeClr val="bg1"/>
          </a:solidFill>
        </p:spPr>
        <p:txBody>
          <a:bodyPr/>
          <a:lstStyle/>
          <a:p>
            <a:pPr lvl="0" algn="l"/>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5"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nvGraphicFramePr>
        <p:xfrm>
          <a:off x="332656" y="5652120"/>
          <a:ext cx="5832648" cy="333756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335280">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baseline="0" dirty="0"/>
                        <a:t> cuatro personas.</a:t>
                      </a:r>
                      <a:endParaRPr lang="es-ES_tradnl" sz="15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un restaurante.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dos mujeres.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dos hombres.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5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00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500" b="1" dirty="0"/>
                        <a:t>4 </a:t>
                      </a:r>
                      <a:r>
                        <a:rPr lang="es-ES_tradnl" sz="1500" b="1" dirty="0" err="1"/>
                        <a:t>sentences</a:t>
                      </a:r>
                      <a:r>
                        <a:rPr lang="es-ES_tradnl" sz="1500" b="1" dirty="0"/>
                        <a:t> </a:t>
                      </a:r>
                      <a:r>
                        <a:rPr lang="es-ES_tradnl" sz="1500" b="1" dirty="0" err="1"/>
                        <a:t>using</a:t>
                      </a:r>
                      <a:r>
                        <a:rPr lang="es-ES_tradnl" sz="15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35280">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cuatro personas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5280">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Están</a:t>
                      </a:r>
                      <a:r>
                        <a:rPr lang="es-ES_tradnl" sz="1500" dirty="0"/>
                        <a:t> comiendo.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5280">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Hace</a:t>
                      </a:r>
                      <a:r>
                        <a:rPr lang="es-ES_tradnl" sz="1500" dirty="0"/>
                        <a:t> sol.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5280">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Están</a:t>
                      </a:r>
                      <a:r>
                        <a:rPr lang="es-ES_tradnl" sz="1500" dirty="0"/>
                        <a:t> en un restaurante.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6"/>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SPANISH FOUNDATION &amp; HIGHER WRITING </a:t>
            </a: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pic>
        <p:nvPicPr>
          <p:cNvPr id="11" name="Picture 10"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9" name="TextBox 8"/>
          <p:cNvSpPr txBox="1"/>
          <p:nvPr/>
        </p:nvSpPr>
        <p:spPr>
          <a:xfrm>
            <a:off x="332658" y="4572005"/>
            <a:ext cx="5976664" cy="830997"/>
          </a:xfrm>
          <a:prstGeom prst="rect">
            <a:avLst/>
          </a:prstGeom>
          <a:noFill/>
          <a:ln>
            <a:solidFill>
              <a:schemeClr val="tx1"/>
            </a:solidFill>
          </a:ln>
        </p:spPr>
        <p:txBody>
          <a:bodyPr wrap="square" rtlCol="0">
            <a:spAutoFit/>
          </a:bodyPr>
          <a:lstStyle/>
          <a:p>
            <a:pPr algn="ctr"/>
            <a:r>
              <a:rPr lang="es-ES_tradnl" sz="2400" b="1" dirty="0">
                <a:latin typeface="Calibri" pitchFamily="34" charset="0"/>
                <a:cs typeface="Calibri" pitchFamily="34" charset="0"/>
              </a:rPr>
              <a:t>A SUCCESSFUL FORMULA</a:t>
            </a:r>
          </a:p>
          <a:p>
            <a:pPr algn="ctr"/>
            <a:r>
              <a:rPr lang="es-ES_tradnl" sz="2400" b="1" dirty="0">
                <a:latin typeface="Calibri" pitchFamily="34" charset="0"/>
                <a:cs typeface="Calibri" pitchFamily="34" charset="0"/>
              </a:rPr>
              <a:t>OPINION  + LINK WORD + REASON</a:t>
            </a:r>
          </a:p>
        </p:txBody>
      </p:sp>
      <p:graphicFrame>
        <p:nvGraphicFramePr>
          <p:cNvPr id="10" name="Table 9"/>
          <p:cNvGraphicFramePr>
            <a:graphicFrameLocks noGrp="1"/>
          </p:cNvGraphicFramePr>
          <p:nvPr/>
        </p:nvGraphicFramePr>
        <p:xfrm>
          <a:off x="210946" y="5580112"/>
          <a:ext cx="6647054" cy="289560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a:t>YOUR OPINION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a:t>LINK WORDS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a:t>ADJECTIVES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es-ES_tradnl" sz="1600" b="0" baseline="0" dirty="0"/>
                    </a:p>
                    <a:p>
                      <a:endParaRPr lang="es-ES_tradnl" sz="1600" b="0" baseline="0" dirty="0"/>
                    </a:p>
                    <a:p>
                      <a:r>
                        <a:rPr lang="es-ES_tradnl" sz="1600" b="0" baseline="0" dirty="0"/>
                        <a:t>Me gusta mi dormitorio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600" b="0" baseline="0" dirty="0"/>
                    </a:p>
                    <a:p>
                      <a:endParaRPr lang="es-ES_tradnl" sz="1600" b="0" baseline="0" dirty="0"/>
                    </a:p>
                    <a:p>
                      <a:r>
                        <a:rPr lang="es-ES_tradnl" sz="1600" b="0" baseline="0" dirty="0"/>
                        <a:t>ya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600" b="0" baseline="0" dirty="0"/>
                    </a:p>
                    <a:p>
                      <a:endParaRPr lang="es-ES_tradnl" sz="1600" b="0" baseline="0" dirty="0"/>
                    </a:p>
                    <a:p>
                      <a:r>
                        <a:rPr lang="es-ES_tradnl" sz="1600" b="0" baseline="0" dirty="0"/>
                        <a:t>es </a:t>
                      </a:r>
                      <a:r>
                        <a:rPr lang="es-ES_tradnl" sz="1600" b="0" baseline="0"/>
                        <a:t>bastante grande </a:t>
                      </a:r>
                      <a:r>
                        <a:rPr lang="es-ES_tradnl" sz="1600" b="0" baseline="0" dirty="0"/>
                        <a:t>y muy bonito.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es-ES_tradnl" sz="1600" b="0" dirty="0"/>
                        <a:t>Me encanta mi casa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porque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es moderna y muy cómoda.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es-ES_tradnl" sz="1600" b="0" dirty="0"/>
                        <a:t>No me gusta mi pueblo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dado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es aburrido y tan pequeño.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es-ES_tradnl" sz="1600" b="0" dirty="0"/>
                        <a:t>Odio el clima de mi región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puesto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es horrible. Hace frío.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3" name="Rectangle 12"/>
          <p:cNvSpPr/>
          <p:nvPr/>
        </p:nvSpPr>
        <p:spPr>
          <a:xfrm>
            <a:off x="188640" y="1043608"/>
            <a:ext cx="5832648"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Down Arrow 19"/>
          <p:cNvSpPr/>
          <p:nvPr/>
        </p:nvSpPr>
        <p:spPr>
          <a:xfrm>
            <a:off x="1340769" y="6300192"/>
            <a:ext cx="360040" cy="50405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Down Arrow 20"/>
          <p:cNvSpPr/>
          <p:nvPr/>
        </p:nvSpPr>
        <p:spPr>
          <a:xfrm>
            <a:off x="5157192" y="6300192"/>
            <a:ext cx="360040" cy="50405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Down Arrow 21"/>
          <p:cNvSpPr/>
          <p:nvPr/>
        </p:nvSpPr>
        <p:spPr>
          <a:xfrm>
            <a:off x="2924946" y="6300192"/>
            <a:ext cx="360040" cy="50405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Slide Number Placeholder 13"/>
          <p:cNvSpPr>
            <a:spLocks noGrp="1"/>
          </p:cNvSpPr>
          <p:nvPr>
            <p:ph type="sldNum" sz="quarter" idx="12"/>
          </p:nvPr>
        </p:nvSpPr>
        <p:spPr/>
        <p:txBody>
          <a:bodyPr/>
          <a:lstStyle/>
          <a:p>
            <a:pPr>
              <a:defRPr/>
            </a:pPr>
            <a:fld id="{444A666A-3D31-43B9-854B-E5954ACFF98B}" type="slidenum">
              <a:rPr lang="en-GB" smtClean="0"/>
              <a:pPr>
                <a:defRPr/>
              </a:pPr>
              <a:t>36</a:t>
            </a:fld>
            <a:endParaRPr lang="en-GB"/>
          </a:p>
        </p:txBody>
      </p:sp>
      <p:sp>
        <p:nvSpPr>
          <p:cNvPr id="15" name="TextBox 14"/>
          <p:cNvSpPr txBox="1"/>
          <p:nvPr/>
        </p:nvSpPr>
        <p:spPr>
          <a:xfrm>
            <a:off x="404664" y="1043608"/>
            <a:ext cx="5381601" cy="3323987"/>
          </a:xfrm>
          <a:prstGeom prst="rect">
            <a:avLst/>
          </a:prstGeom>
          <a:noFill/>
        </p:spPr>
        <p:txBody>
          <a:bodyPr wrap="none" rtlCol="0">
            <a:spAutoFit/>
          </a:bodyPr>
          <a:lstStyle/>
          <a:p>
            <a:pPr>
              <a:lnSpc>
                <a:spcPct val="150000"/>
              </a:lnSpc>
            </a:pPr>
            <a:r>
              <a:rPr lang="es-ES_tradnl" sz="1600" dirty="0">
                <a:latin typeface="+mn-lt"/>
              </a:rPr>
              <a:t>Tu amiga española, Silvia, te ha preguntado sobre dónde vives.</a:t>
            </a:r>
          </a:p>
          <a:p>
            <a:pPr>
              <a:lnSpc>
                <a:spcPct val="150000"/>
              </a:lnSpc>
            </a:pPr>
            <a:r>
              <a:rPr lang="es-ES_tradnl" sz="1600" dirty="0">
                <a:latin typeface="+mn-lt"/>
              </a:rPr>
              <a:t>Escríbele un email.</a:t>
            </a:r>
          </a:p>
          <a:p>
            <a:pPr>
              <a:lnSpc>
                <a:spcPct val="150000"/>
              </a:lnSpc>
            </a:pPr>
            <a:r>
              <a:rPr lang="es-ES_tradnl" sz="1600" dirty="0">
                <a:latin typeface="+mn-lt"/>
              </a:rPr>
              <a:t>Menciona:</a:t>
            </a:r>
          </a:p>
          <a:p>
            <a:pPr>
              <a:lnSpc>
                <a:spcPct val="150000"/>
              </a:lnSpc>
              <a:buFont typeface="Arial" pitchFamily="34" charset="0"/>
              <a:buChar char="•"/>
            </a:pPr>
            <a:r>
              <a:rPr lang="es-ES_tradnl" sz="1600" dirty="0">
                <a:latin typeface="+mn-lt"/>
              </a:rPr>
              <a:t>dormitorio</a:t>
            </a:r>
          </a:p>
          <a:p>
            <a:pPr>
              <a:lnSpc>
                <a:spcPct val="150000"/>
              </a:lnSpc>
              <a:buFont typeface="Arial" pitchFamily="34" charset="0"/>
              <a:buChar char="•"/>
            </a:pPr>
            <a:r>
              <a:rPr lang="es-ES_tradnl" sz="1600" dirty="0">
                <a:latin typeface="+mn-lt"/>
              </a:rPr>
              <a:t>casa</a:t>
            </a:r>
          </a:p>
          <a:p>
            <a:pPr>
              <a:lnSpc>
                <a:spcPct val="150000"/>
              </a:lnSpc>
              <a:buFont typeface="Arial" pitchFamily="34" charset="0"/>
              <a:buChar char="•"/>
            </a:pPr>
            <a:r>
              <a:rPr lang="es-ES_tradnl" sz="1600" dirty="0">
                <a:latin typeface="+mn-lt"/>
              </a:rPr>
              <a:t>pueblo</a:t>
            </a:r>
          </a:p>
          <a:p>
            <a:pPr>
              <a:lnSpc>
                <a:spcPct val="150000"/>
              </a:lnSpc>
              <a:buFont typeface="Arial" pitchFamily="34" charset="0"/>
              <a:buChar char="•"/>
            </a:pPr>
            <a:r>
              <a:rPr lang="es-ES_tradnl" sz="1600" dirty="0">
                <a:latin typeface="+mn-lt"/>
              </a:rPr>
              <a:t>clima.</a:t>
            </a:r>
          </a:p>
          <a:p>
            <a:pPr>
              <a:lnSpc>
                <a:spcPct val="150000"/>
              </a:lnSpc>
            </a:pPr>
            <a:r>
              <a:rPr lang="es-ES_tradnl" sz="1600" dirty="0">
                <a:latin typeface="+mn-lt"/>
              </a:rPr>
              <a:t>Escribe aproximadamente </a:t>
            </a:r>
            <a:r>
              <a:rPr lang="es-ES_tradnl" sz="1600" b="1" dirty="0">
                <a:latin typeface="+mn-lt"/>
              </a:rPr>
              <a:t>40</a:t>
            </a:r>
            <a:r>
              <a:rPr lang="es-ES_tradnl" sz="1600" dirty="0">
                <a:latin typeface="+mn-lt"/>
              </a:rPr>
              <a:t> palabras en </a:t>
            </a:r>
            <a:r>
              <a:rPr lang="es-ES_tradnl" sz="1600" b="1" dirty="0">
                <a:latin typeface="+mn-lt"/>
              </a:rPr>
              <a:t>español</a:t>
            </a:r>
            <a:r>
              <a:rPr lang="es-ES_tradnl" sz="1600" dirty="0">
                <a:latin typeface="+mn-lt"/>
              </a:rPr>
              <a:t>.</a:t>
            </a:r>
          </a:p>
          <a:p>
            <a:endParaRPr lang="es-ES_tradnl" dirty="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a:latin typeface="Calibri" pitchFamily="34" charset="0"/>
                <a:cs typeface="Calibri" pitchFamily="34" charset="0"/>
              </a:rPr>
              <a:t>FOUNDATION &amp; HIGHER (QUESTION 3) </a:t>
            </a:r>
            <a:r>
              <a:rPr lang="es-ES_tradnl" b="1" dirty="0">
                <a:latin typeface="Calibri" pitchFamily="34" charset="0"/>
                <a:ea typeface="+mj-ea"/>
                <a:cs typeface="Calibri" pitchFamily="34" charset="0"/>
              </a:rPr>
              <a:t>TRANSLATION INTO SPANISH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37</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SPANISH</a:t>
            </a:r>
            <a:endParaRPr lang="en-GB" sz="14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Read all of the sentences through once.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Work then at sentence level. For each, try to produce a Spanish equivalent.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Verbs</a:t>
            </a:r>
            <a:r>
              <a:rPr lang="en-GB" sz="1200" dirty="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Nouns</a:t>
            </a:r>
            <a:r>
              <a:rPr lang="en-GB" sz="1200" dirty="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CHECKLIST</a:t>
            </a:r>
          </a:p>
          <a:p>
            <a:pPr algn="ctr"/>
            <a:r>
              <a:rPr lang="en-GB" sz="2800" b="1" dirty="0">
                <a:solidFill>
                  <a:prstClr val="black"/>
                </a:solidFill>
                <a:latin typeface="Calibri" pitchFamily="34" charset="0"/>
                <a:cs typeface="Calibri" pitchFamily="34" charset="0"/>
              </a:rPr>
              <a:t>VERBS       ADJECTIVES       NOUNS</a:t>
            </a:r>
          </a:p>
        </p:txBody>
      </p:sp>
      <p:sp>
        <p:nvSpPr>
          <p:cNvPr id="9" name="Rectangle 8"/>
          <p:cNvSpPr/>
          <p:nvPr/>
        </p:nvSpPr>
        <p:spPr>
          <a:xfrm>
            <a:off x="332656" y="5364088"/>
            <a:ext cx="5112568" cy="3293209"/>
          </a:xfrm>
          <a:prstGeom prst="rect">
            <a:avLst/>
          </a:prstGeom>
        </p:spPr>
        <p:txBody>
          <a:bodyPr wrap="square">
            <a:spAutoFit/>
          </a:bodyPr>
          <a:lstStyle/>
          <a:p>
            <a:r>
              <a:rPr lang="en-GB" sz="1600" b="1" dirty="0">
                <a:latin typeface="Calibri" pitchFamily="34" charset="0"/>
                <a:cs typeface="Calibri" pitchFamily="34" charset="0"/>
              </a:rPr>
              <a:t>VERBS</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a:latin typeface="Calibri" pitchFamily="34" charset="0"/>
              <a:cs typeface="Calibri" pitchFamily="34" charset="0"/>
            </a:endParaRPr>
          </a:p>
          <a:p>
            <a:r>
              <a:rPr lang="en-GB" sz="1600" b="1" dirty="0">
                <a:latin typeface="Calibri" pitchFamily="34" charset="0"/>
                <a:cs typeface="Calibri" pitchFamily="34" charset="0"/>
              </a:rPr>
              <a:t>ADJECTIVES</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a:latin typeface="Calibri" pitchFamily="34" charset="0"/>
              <a:cs typeface="Calibri" pitchFamily="34" charset="0"/>
            </a:endParaRPr>
          </a:p>
          <a:p>
            <a:r>
              <a:rPr lang="en-GB" sz="1600" b="1" dirty="0">
                <a:latin typeface="Calibri" pitchFamily="34" charset="0"/>
                <a:cs typeface="Calibri" pitchFamily="34" charset="0"/>
              </a:rPr>
              <a:t>NOUNS</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nvGraphicFramePr>
        <p:xfrm>
          <a:off x="188640" y="1115617"/>
          <a:ext cx="6480720" cy="783336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s-ES_tradnl" sz="1600" dirty="0">
                          <a:latin typeface="Calibri" pitchFamily="34" charset="0"/>
                          <a:cs typeface="Calibri" pitchFamily="34" charset="0"/>
                        </a:rPr>
                        <a:t>My </a:t>
                      </a:r>
                      <a:r>
                        <a:rPr lang="es-ES_tradnl" sz="1600" dirty="0" err="1">
                          <a:latin typeface="Calibri" pitchFamily="34" charset="0"/>
                          <a:cs typeface="Calibri" pitchFamily="34" charset="0"/>
                        </a:rPr>
                        <a:t>teacher</a:t>
                      </a:r>
                      <a:r>
                        <a:rPr lang="es-ES_tradnl" sz="1600" dirty="0">
                          <a:latin typeface="Calibri" pitchFamily="34" charset="0"/>
                          <a:cs typeface="Calibri" pitchFamily="34" charset="0"/>
                        </a:rPr>
                        <a:t> </a:t>
                      </a:r>
                      <a:r>
                        <a:rPr lang="es-ES_tradnl" sz="1600" b="1" dirty="0" err="1">
                          <a:latin typeface="Calibri" pitchFamily="34" charset="0"/>
                          <a:cs typeface="Calibri" pitchFamily="34" charset="0"/>
                        </a:rPr>
                        <a:t>is</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nice</a:t>
                      </a:r>
                      <a:r>
                        <a:rPr lang="es-ES_tradnl" sz="1600" dirty="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latin typeface="Calibri" pitchFamily="34" charset="0"/>
                          <a:cs typeface="Calibri" pitchFamily="34" charset="0"/>
                        </a:rPr>
                        <a:t>Mi profesor </a:t>
                      </a:r>
                      <a:r>
                        <a:rPr lang="es-ES_tradnl" sz="1600" b="1">
                          <a:latin typeface="Calibri" pitchFamily="34" charset="0"/>
                          <a:cs typeface="Calibri" pitchFamily="34" charset="0"/>
                        </a:rPr>
                        <a:t>es</a:t>
                      </a:r>
                      <a:r>
                        <a:rPr lang="es-ES_tradnl" sz="1600">
                          <a:latin typeface="Calibri" pitchFamily="34" charset="0"/>
                          <a:cs typeface="Calibri" pitchFamily="34" charset="0"/>
                        </a:rPr>
                        <a:t> bonito</a:t>
                      </a:r>
                      <a:r>
                        <a:rPr lang="es-ES_tradnl" sz="1600" dirty="0">
                          <a:latin typeface="Calibri" pitchFamily="34" charset="0"/>
                          <a:cs typeface="Calibri"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a:latin typeface="Calibri" pitchFamily="34" charset="0"/>
                          <a:cs typeface="Calibri" pitchFamily="34" charset="0"/>
                        </a:rPr>
                        <a:t>Es = </a:t>
                      </a:r>
                      <a:r>
                        <a:rPr lang="es-ES_tradnl" sz="1600" b="1" dirty="0" err="1">
                          <a:latin typeface="Calibri" pitchFamily="34" charset="0"/>
                          <a:cs typeface="Calibri" pitchFamily="34" charset="0"/>
                        </a:rPr>
                        <a:t>is</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s-ES_tradnl" sz="1600" dirty="0">
                          <a:latin typeface="Calibri" pitchFamily="34" charset="0"/>
                          <a:cs typeface="Calibri" pitchFamily="34" charset="0"/>
                        </a:rPr>
                        <a:t>I listen </a:t>
                      </a:r>
                      <a:r>
                        <a:rPr lang="es-ES_tradnl" sz="1600" dirty="0" err="1">
                          <a:latin typeface="Calibri" pitchFamily="34" charset="0"/>
                          <a:cs typeface="Calibri" pitchFamily="34" charset="0"/>
                        </a:rPr>
                        <a:t>to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music</a:t>
                      </a:r>
                      <a:r>
                        <a:rPr lang="es-ES_tradnl" sz="1600" dirty="0">
                          <a:latin typeface="Calibri" pitchFamily="34" charset="0"/>
                          <a:cs typeface="Calibri" pitchFamily="34" charset="0"/>
                        </a:rPr>
                        <a:t> in </a:t>
                      </a:r>
                      <a:r>
                        <a:rPr lang="es-ES_tradnl" sz="1600" dirty="0" err="1">
                          <a:latin typeface="Calibri" pitchFamily="34" charset="0"/>
                          <a:cs typeface="Calibri" pitchFamily="34" charset="0"/>
                        </a:rPr>
                        <a:t>the</a:t>
                      </a:r>
                      <a:r>
                        <a:rPr lang="es-ES_tradnl" sz="1600" dirty="0">
                          <a:latin typeface="Calibri" pitchFamily="34" charset="0"/>
                          <a:cs typeface="Calibri" pitchFamily="34" charset="0"/>
                        </a:rPr>
                        <a:t> car.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a:latin typeface="Calibri" pitchFamily="34" charset="0"/>
                          <a:cs typeface="Calibri" pitchFamily="34" charset="0"/>
                        </a:rPr>
                        <a:t>Escucho</a:t>
                      </a:r>
                      <a:r>
                        <a:rPr lang="es-ES_tradnl" sz="1600" dirty="0">
                          <a:latin typeface="Calibri" pitchFamily="34" charset="0"/>
                          <a:cs typeface="Calibri" pitchFamily="34" charset="0"/>
                        </a:rPr>
                        <a:t> música en el coche.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b="1" dirty="0">
                          <a:latin typeface="Calibri" pitchFamily="34" charset="0"/>
                          <a:cs typeface="Calibri" pitchFamily="34" charset="0"/>
                        </a:rPr>
                        <a:t>Escucho = I listen </a:t>
                      </a:r>
                      <a:r>
                        <a:rPr lang="es-ES_tradnl" sz="1600" b="1" dirty="0" err="1">
                          <a:latin typeface="Calibri" pitchFamily="34" charset="0"/>
                          <a:cs typeface="Calibri" pitchFamily="34" charset="0"/>
                        </a:rPr>
                        <a:t>to</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es-ES_tradnl" sz="1600" dirty="0">
                          <a:latin typeface="Calibri" pitchFamily="34" charset="0"/>
                          <a:cs typeface="Calibri" pitchFamily="34" charset="0"/>
                        </a:rPr>
                        <a:t>I </a:t>
                      </a:r>
                      <a:r>
                        <a:rPr lang="es-ES_tradnl" sz="1600" dirty="0" err="1">
                          <a:latin typeface="Calibri" pitchFamily="34" charset="0"/>
                          <a:cs typeface="Calibri" pitchFamily="34" charset="0"/>
                        </a:rPr>
                        <a:t>like</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to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go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to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the</a:t>
                      </a:r>
                      <a:r>
                        <a:rPr lang="es-ES_tradnl" sz="1600" dirty="0">
                          <a:latin typeface="Calibri" pitchFamily="34" charset="0"/>
                          <a:cs typeface="Calibri" pitchFamily="34" charset="0"/>
                        </a:rPr>
                        <a:t> </a:t>
                      </a:r>
                      <a:r>
                        <a:rPr lang="es-ES_tradnl" sz="1600" err="1">
                          <a:latin typeface="Calibri" pitchFamily="34" charset="0"/>
                          <a:cs typeface="Calibri" pitchFamily="34" charset="0"/>
                        </a:rPr>
                        <a:t>cinema</a:t>
                      </a:r>
                      <a:r>
                        <a:rPr lang="es-ES_tradnl" sz="1600">
                          <a:latin typeface="Calibri" pitchFamily="34" charset="0"/>
                          <a:cs typeface="Calibri" pitchFamily="34" charset="0"/>
                        </a:rPr>
                        <a:t> with </a:t>
                      </a:r>
                      <a:r>
                        <a:rPr lang="es-ES_tradnl" sz="1600" dirty="0" err="1">
                          <a:latin typeface="Calibri" pitchFamily="34" charset="0"/>
                          <a:cs typeface="Calibri" pitchFamily="34" charset="0"/>
                        </a:rPr>
                        <a:t>friends</a:t>
                      </a:r>
                      <a:r>
                        <a:rPr lang="es-ES_tradnl" sz="1600" dirty="0">
                          <a:latin typeface="Calibri" pitchFamily="34" charset="0"/>
                          <a:cs typeface="Calibri" pitchFamily="34" charset="0"/>
                        </a:rPr>
                        <a:t>.</a:t>
                      </a:r>
                    </a:p>
                    <a:p>
                      <a:pPr marL="342900" indent="-342900"/>
                      <a:r>
                        <a:rPr lang="es-ES_tradnl" sz="1600" dirty="0">
                          <a:latin typeface="Calibri" pitchFamily="34" charset="0"/>
                          <a:cs typeface="Calibri" pitchFamily="34" charset="0"/>
                        </a:rPr>
                        <a:t> </a:t>
                      </a:r>
                      <a:r>
                        <a:rPr lang="es-ES_tradnl" sz="1600" b="1" dirty="0">
                          <a:latin typeface="Calibri" pitchFamily="34" charset="0"/>
                          <a:cs typeface="Calibri" pitchFamily="34" charset="0"/>
                        </a:rPr>
                        <a:t>Me gusta ir </a:t>
                      </a:r>
                      <a:r>
                        <a:rPr lang="es-ES_tradnl" sz="1600" dirty="0">
                          <a:latin typeface="Calibri" pitchFamily="34" charset="0"/>
                          <a:cs typeface="Calibri" pitchFamily="34" charset="0"/>
                        </a:rPr>
                        <a:t>al cine con amigos.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b="1" dirty="0">
                          <a:latin typeface="Calibri" pitchFamily="34" charset="0"/>
                          <a:cs typeface="Calibri" pitchFamily="34" charset="0"/>
                        </a:rPr>
                        <a:t>Me gusta </a:t>
                      </a:r>
                      <a:r>
                        <a:rPr lang="es-ES_tradnl" sz="1600" b="1">
                          <a:latin typeface="Calibri" pitchFamily="34" charset="0"/>
                          <a:cs typeface="Calibri" pitchFamily="34" charset="0"/>
                        </a:rPr>
                        <a:t>+ infinitive</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es-ES_tradnl" sz="1600" dirty="0" err="1">
                          <a:latin typeface="Calibri" pitchFamily="34" charset="0"/>
                          <a:cs typeface="Calibri" pitchFamily="34" charset="0"/>
                        </a:rPr>
                        <a:t>There</a:t>
                      </a:r>
                      <a:r>
                        <a:rPr lang="es-ES_tradnl" sz="1600" dirty="0">
                          <a:latin typeface="Calibri" pitchFamily="34" charset="0"/>
                          <a:cs typeface="Calibri" pitchFamily="34" charset="0"/>
                        </a:rPr>
                        <a:t> are </a:t>
                      </a:r>
                      <a:r>
                        <a:rPr lang="es-ES_tradnl" sz="1600" dirty="0" err="1">
                          <a:latin typeface="Calibri" pitchFamily="34" charset="0"/>
                          <a:cs typeface="Calibri" pitchFamily="34" charset="0"/>
                        </a:rPr>
                        <a:t>many</a:t>
                      </a:r>
                      <a:r>
                        <a:rPr lang="es-ES_tradnl" sz="1600" dirty="0">
                          <a:latin typeface="Calibri" pitchFamily="34" charset="0"/>
                          <a:cs typeface="Calibri" pitchFamily="34" charset="0"/>
                        </a:rPr>
                        <a:t> </a:t>
                      </a:r>
                      <a:r>
                        <a:rPr lang="es-ES_tradnl" sz="1600" b="1" dirty="0" err="1">
                          <a:latin typeface="Calibri" pitchFamily="34" charset="0"/>
                          <a:cs typeface="Calibri" pitchFamily="34" charset="0"/>
                        </a:rPr>
                        <a:t>poor</a:t>
                      </a:r>
                      <a:r>
                        <a:rPr lang="es-ES_tradnl" sz="1600" b="1" baseline="0" dirty="0">
                          <a:latin typeface="Calibri" pitchFamily="34" charset="0"/>
                          <a:cs typeface="Calibri" pitchFamily="34" charset="0"/>
                        </a:rPr>
                        <a:t> </a:t>
                      </a:r>
                      <a:r>
                        <a:rPr lang="es-ES_tradnl" sz="1600" b="1" dirty="0" err="1">
                          <a:latin typeface="Calibri" pitchFamily="34" charset="0"/>
                          <a:cs typeface="Calibri" pitchFamily="34" charset="0"/>
                        </a:rPr>
                        <a:t>people</a:t>
                      </a:r>
                      <a:r>
                        <a:rPr lang="es-ES_tradnl" sz="1600" b="1" dirty="0">
                          <a:latin typeface="Calibri" pitchFamily="34" charset="0"/>
                          <a:cs typeface="Calibri" pitchFamily="34" charset="0"/>
                        </a:rPr>
                        <a:t> </a:t>
                      </a:r>
                      <a:r>
                        <a:rPr lang="es-ES_tradnl" sz="1600" dirty="0">
                          <a:latin typeface="Calibri" pitchFamily="34" charset="0"/>
                          <a:cs typeface="Calibri" pitchFamily="34" charset="0"/>
                        </a:rPr>
                        <a:t>in </a:t>
                      </a:r>
                      <a:r>
                        <a:rPr lang="es-ES_tradnl" sz="1600" err="1">
                          <a:latin typeface="Calibri" pitchFamily="34" charset="0"/>
                          <a:cs typeface="Calibri" pitchFamily="34" charset="0"/>
                        </a:rPr>
                        <a:t>the</a:t>
                      </a:r>
                      <a:r>
                        <a:rPr lang="es-ES_tradnl" sz="1600">
                          <a:latin typeface="Calibri" pitchFamily="34" charset="0"/>
                          <a:cs typeface="Calibri" pitchFamily="34" charset="0"/>
                        </a:rPr>
                        <a:t> city</a:t>
                      </a:r>
                      <a:r>
                        <a:rPr lang="es-ES_tradnl" sz="1600" dirty="0">
                          <a:latin typeface="Calibri" pitchFamily="34" charset="0"/>
                          <a:cs typeface="Calibri" pitchFamily="34" charset="0"/>
                        </a:rPr>
                        <a:t>. </a:t>
                      </a:r>
                    </a:p>
                    <a:p>
                      <a:pPr marL="342900" indent="-342900"/>
                      <a:r>
                        <a:rPr lang="es-ES_tradnl" sz="1600" b="1" dirty="0">
                          <a:latin typeface="Calibri" pitchFamily="34" charset="0"/>
                          <a:cs typeface="Calibri" pitchFamily="34" charset="0"/>
                        </a:rPr>
                        <a:t>Hay</a:t>
                      </a:r>
                      <a:r>
                        <a:rPr lang="es-ES_tradnl" sz="1600" dirty="0">
                          <a:latin typeface="Calibri" pitchFamily="34" charset="0"/>
                          <a:cs typeface="Calibri" pitchFamily="34" charset="0"/>
                        </a:rPr>
                        <a:t> mucha gente pobre en</a:t>
                      </a:r>
                      <a:r>
                        <a:rPr lang="es-ES_tradnl" sz="1600" baseline="0" dirty="0">
                          <a:latin typeface="Calibri" pitchFamily="34" charset="0"/>
                          <a:cs typeface="Calibri" pitchFamily="34" charset="0"/>
                        </a:rPr>
                        <a:t> </a:t>
                      </a:r>
                      <a:r>
                        <a:rPr lang="es-ES_tradnl" sz="1600" dirty="0">
                          <a:latin typeface="Calibri" pitchFamily="34" charset="0"/>
                          <a:cs typeface="Calibri" pitchFamily="34" charset="0"/>
                        </a:rPr>
                        <a:t>la ciudad.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dirty="0">
                          <a:latin typeface="Calibri" pitchFamily="34" charset="0"/>
                          <a:cs typeface="Calibri" pitchFamily="34" charset="0"/>
                        </a:rPr>
                        <a:t>Look at </a:t>
                      </a:r>
                      <a:r>
                        <a:rPr lang="es-ES_tradnl" sz="1600" b="1" dirty="0" err="1">
                          <a:latin typeface="Calibri" pitchFamily="34" charset="0"/>
                          <a:cs typeface="Calibri" pitchFamily="34" charset="0"/>
                        </a:rPr>
                        <a:t>word</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order</a:t>
                      </a:r>
                      <a:r>
                        <a:rPr lang="es-ES_tradnl" sz="1600" b="1" dirty="0">
                          <a:latin typeface="Calibri" pitchFamily="34" charset="0"/>
                          <a:cs typeface="Calibri" pitchFamily="34" charset="0"/>
                        </a:rPr>
                        <a:t>!</a:t>
                      </a:r>
                    </a:p>
                    <a:p>
                      <a:r>
                        <a:rPr lang="es-ES_tradnl" sz="1600" b="1" dirty="0">
                          <a:latin typeface="Calibri" pitchFamily="34" charset="0"/>
                          <a:cs typeface="Calibri" pitchFamily="34" charset="0"/>
                        </a:rPr>
                        <a:t>Hay = </a:t>
                      </a:r>
                      <a:r>
                        <a:rPr lang="es-ES_tradnl" sz="1600" b="1" dirty="0" err="1">
                          <a:latin typeface="Calibri" pitchFamily="34" charset="0"/>
                          <a:cs typeface="Calibri" pitchFamily="34" charset="0"/>
                        </a:rPr>
                        <a:t>There</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is</a:t>
                      </a:r>
                      <a:r>
                        <a:rPr lang="es-ES_tradnl" sz="1600" b="1" dirty="0">
                          <a:latin typeface="Calibri" pitchFamily="34" charset="0"/>
                          <a:cs typeface="Calibri" pitchFamily="34" charset="0"/>
                        </a:rPr>
                        <a:t> /are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es-ES_tradnl" sz="1600">
                          <a:latin typeface="Calibri" pitchFamily="34" charset="0"/>
                          <a:cs typeface="Calibri" pitchFamily="34" charset="0"/>
                        </a:rPr>
                        <a:t>I visited </a:t>
                      </a:r>
                      <a:r>
                        <a:rPr lang="es-ES_tradnl" sz="1600" dirty="0" err="1">
                          <a:latin typeface="Calibri" pitchFamily="34" charset="0"/>
                          <a:cs typeface="Calibri" pitchFamily="34" charset="0"/>
                        </a:rPr>
                        <a:t>an</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interesting</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museum</a:t>
                      </a:r>
                      <a:r>
                        <a:rPr lang="es-ES_tradnl" sz="1600" dirty="0">
                          <a:latin typeface="Calibri" pitchFamily="34" charset="0"/>
                          <a:cs typeface="Calibri" pitchFamily="34" charset="0"/>
                        </a:rPr>
                        <a:t> in </a:t>
                      </a:r>
                      <a:r>
                        <a:rPr lang="es-ES_tradnl" sz="1600" dirty="0" err="1">
                          <a:latin typeface="Calibri" pitchFamily="34" charset="0"/>
                          <a:cs typeface="Calibri" pitchFamily="34" charset="0"/>
                        </a:rPr>
                        <a:t>Spain</a:t>
                      </a:r>
                      <a:r>
                        <a:rPr lang="es-ES_tradnl" sz="1600" dirty="0">
                          <a:latin typeface="Calibri" pitchFamily="34" charset="0"/>
                          <a:cs typeface="Calibri" pitchFamily="34" charset="0"/>
                        </a:rPr>
                        <a:t>. </a:t>
                      </a:r>
                    </a:p>
                    <a:p>
                      <a:pPr marL="342900" indent="-342900"/>
                      <a:r>
                        <a:rPr lang="es-ES_tradnl" sz="1600" b="1">
                          <a:latin typeface="Calibri" pitchFamily="34" charset="0"/>
                          <a:cs typeface="Calibri" pitchFamily="34" charset="0"/>
                        </a:rPr>
                        <a:t>Visité</a:t>
                      </a:r>
                      <a:r>
                        <a:rPr lang="es-ES_tradnl" sz="1600">
                          <a:latin typeface="Calibri" pitchFamily="34" charset="0"/>
                          <a:cs typeface="Calibri" pitchFamily="34" charset="0"/>
                        </a:rPr>
                        <a:t> </a:t>
                      </a:r>
                      <a:r>
                        <a:rPr lang="es-ES_tradnl" sz="1600" dirty="0">
                          <a:latin typeface="Calibri" pitchFamily="34" charset="0"/>
                          <a:cs typeface="Calibri" pitchFamily="34" charset="0"/>
                        </a:rPr>
                        <a:t>un museo interesante en España.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dirty="0">
                          <a:latin typeface="Calibri" pitchFamily="34" charset="0"/>
                          <a:cs typeface="Calibri" pitchFamily="34" charset="0"/>
                        </a:rPr>
                        <a:t>Learn </a:t>
                      </a:r>
                      <a:r>
                        <a:rPr lang="es-ES_tradnl" sz="1600" dirty="0" err="1">
                          <a:latin typeface="Calibri" pitchFamily="34" charset="0"/>
                          <a:cs typeface="Calibri" pitchFamily="34" charset="0"/>
                        </a:rPr>
                        <a:t>past</a:t>
                      </a:r>
                      <a:r>
                        <a:rPr lang="es-ES_tradnl" sz="1600" dirty="0">
                          <a:latin typeface="Calibri" pitchFamily="34" charset="0"/>
                          <a:cs typeface="Calibri" pitchFamily="34" charset="0"/>
                        </a:rPr>
                        <a:t> tense </a:t>
                      </a:r>
                      <a:r>
                        <a:rPr lang="es-ES_tradnl" sz="1600" dirty="0" err="1">
                          <a:latin typeface="Calibri" pitchFamily="34" charset="0"/>
                          <a:cs typeface="Calibri" pitchFamily="34" charset="0"/>
                        </a:rPr>
                        <a:t>ending</a:t>
                      </a:r>
                      <a:r>
                        <a:rPr lang="es-ES_tradnl" sz="1600" dirty="0">
                          <a:latin typeface="Calibri" pitchFamily="34" charset="0"/>
                          <a:cs typeface="Calibri" pitchFamily="34" charset="0"/>
                        </a:rPr>
                        <a:t>:</a:t>
                      </a:r>
                    </a:p>
                    <a:p>
                      <a:r>
                        <a:rPr lang="es-ES_tradnl" sz="1600" b="1" dirty="0">
                          <a:latin typeface="Calibri" pitchFamily="34" charset="0"/>
                          <a:cs typeface="Calibri" pitchFamily="34" charset="0"/>
                        </a:rPr>
                        <a:t>É</a:t>
                      </a:r>
                      <a:r>
                        <a:rPr lang="es-ES_tradnl" sz="1600" b="1" baseline="0" dirty="0">
                          <a:latin typeface="Calibri" pitchFamily="34" charset="0"/>
                          <a:cs typeface="Calibri" pitchFamily="34" charset="0"/>
                        </a:rPr>
                        <a:t> </a:t>
                      </a:r>
                      <a:r>
                        <a:rPr lang="es-ES_tradnl" sz="1600" b="1" baseline="0" dirty="0" err="1">
                          <a:latin typeface="Calibri" pitchFamily="34" charset="0"/>
                          <a:cs typeface="Calibri" pitchFamily="34" charset="0"/>
                        </a:rPr>
                        <a:t>for</a:t>
                      </a:r>
                      <a:r>
                        <a:rPr lang="es-ES_tradnl" sz="1600" b="1" baseline="0" dirty="0">
                          <a:latin typeface="Calibri" pitchFamily="34" charset="0"/>
                          <a:cs typeface="Calibri" pitchFamily="34" charset="0"/>
                        </a:rPr>
                        <a:t> AR </a:t>
                      </a:r>
                      <a:r>
                        <a:rPr lang="es-ES_tradnl" sz="1600" b="1" baseline="0" dirty="0" err="1">
                          <a:latin typeface="Calibri" pitchFamily="34" charset="0"/>
                          <a:cs typeface="Calibri" pitchFamily="34" charset="0"/>
                        </a:rPr>
                        <a:t>verb</a:t>
                      </a:r>
                      <a:r>
                        <a:rPr lang="es-ES_tradnl" sz="1600" b="1" baseline="0" dirty="0">
                          <a:latin typeface="Calibri" pitchFamily="34" charset="0"/>
                          <a:cs typeface="Calibri" pitchFamily="34" charset="0"/>
                        </a:rPr>
                        <a:t> </a:t>
                      </a:r>
                      <a:r>
                        <a:rPr lang="es-ES_tradnl" sz="1600" b="1" baseline="0">
                          <a:latin typeface="Calibri" pitchFamily="34" charset="0"/>
                          <a:cs typeface="Calibri" pitchFamily="34" charset="0"/>
                        </a:rPr>
                        <a:t>(visitar = visité=I visited</a:t>
                      </a:r>
                      <a:r>
                        <a:rPr lang="es-ES_tradnl" sz="1600" b="1" baseline="0" dirty="0">
                          <a:latin typeface="Calibri" pitchFamily="34" charset="0"/>
                          <a:cs typeface="Calibri" pitchFamily="34" charset="0"/>
                        </a:rPr>
                        <a:t>)</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es-ES_tradnl" sz="1600" b="1" dirty="0"/>
                        <a:t>KEY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es-ES_tradnl" sz="1600" b="1" dirty="0"/>
                        <a:t>VERBS </a:t>
                      </a:r>
                      <a:r>
                        <a:rPr lang="es-ES_tradnl" sz="1600" b="1"/>
                        <a:t>+ INFINITIVE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es-ES_tradnl" sz="1600" b="1" dirty="0"/>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es-ES_tradnl" sz="1600" b="1" dirty="0"/>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es-ES_tradnl" sz="1400" b="0" dirty="0"/>
                        <a:t>-Me gusta </a:t>
                      </a:r>
                      <a:r>
                        <a:rPr lang="es-ES_tradnl" sz="1400" b="1" dirty="0"/>
                        <a:t>escuchar</a:t>
                      </a:r>
                      <a:r>
                        <a:rPr lang="es-ES_tradnl" sz="1400" b="0" dirty="0"/>
                        <a:t> música.</a:t>
                      </a:r>
                    </a:p>
                    <a:p>
                      <a:pPr algn="l"/>
                      <a:r>
                        <a:rPr lang="es-ES_tradnl" sz="1400" b="0" dirty="0"/>
                        <a:t>I </a:t>
                      </a:r>
                      <a:r>
                        <a:rPr lang="es-ES_tradnl" sz="1400" b="0" dirty="0" err="1"/>
                        <a:t>like</a:t>
                      </a:r>
                      <a:r>
                        <a:rPr lang="es-ES_tradnl" sz="1400" b="0" dirty="0"/>
                        <a:t> </a:t>
                      </a:r>
                      <a:r>
                        <a:rPr lang="es-ES_tradnl" sz="1400" b="0" dirty="0" err="1"/>
                        <a:t>to</a:t>
                      </a:r>
                      <a:r>
                        <a:rPr lang="es-ES_tradnl" sz="1400" b="0" dirty="0"/>
                        <a:t> listen </a:t>
                      </a:r>
                      <a:r>
                        <a:rPr lang="es-ES_tradnl" sz="1400" b="0" dirty="0" err="1"/>
                        <a:t>to</a:t>
                      </a:r>
                      <a:r>
                        <a:rPr lang="es-ES_tradnl" sz="1400" b="0" dirty="0"/>
                        <a:t> </a:t>
                      </a:r>
                      <a:r>
                        <a:rPr lang="es-ES_tradnl" sz="1400" b="0" dirty="0" err="1"/>
                        <a:t>music</a:t>
                      </a:r>
                      <a:r>
                        <a:rPr lang="es-ES_tradnl" sz="1400" b="0" dirty="0"/>
                        <a:t>.</a:t>
                      </a:r>
                    </a:p>
                    <a:p>
                      <a:pPr algn="l"/>
                      <a:r>
                        <a:rPr lang="es-ES_tradnl" sz="1400" b="0" dirty="0"/>
                        <a:t>-Me </a:t>
                      </a:r>
                      <a:r>
                        <a:rPr lang="es-ES_tradnl" sz="1400" b="1" dirty="0"/>
                        <a:t>encanta</a:t>
                      </a:r>
                      <a:r>
                        <a:rPr lang="es-ES_tradnl" sz="1400" b="0" dirty="0"/>
                        <a:t> leer.</a:t>
                      </a:r>
                    </a:p>
                    <a:p>
                      <a:pPr algn="l"/>
                      <a:r>
                        <a:rPr lang="es-ES_tradnl" sz="1400" b="0" dirty="0"/>
                        <a:t>I </a:t>
                      </a:r>
                      <a:r>
                        <a:rPr lang="es-ES_tradnl" sz="1400" b="0" dirty="0" err="1"/>
                        <a:t>love</a:t>
                      </a:r>
                      <a:r>
                        <a:rPr lang="es-ES_tradnl" sz="1400" b="0" dirty="0"/>
                        <a:t> </a:t>
                      </a:r>
                      <a:r>
                        <a:rPr lang="es-ES_tradnl" sz="1400" b="0" dirty="0" err="1"/>
                        <a:t>to</a:t>
                      </a:r>
                      <a:r>
                        <a:rPr lang="es-ES_tradnl" sz="1400" b="0" dirty="0"/>
                        <a:t> </a:t>
                      </a:r>
                      <a:r>
                        <a:rPr lang="es-ES_tradnl" sz="1400" b="0" dirty="0" err="1"/>
                        <a:t>read</a:t>
                      </a:r>
                      <a:r>
                        <a:rPr lang="es-ES_tradnl" sz="1400" b="0" dirty="0"/>
                        <a:t>.</a:t>
                      </a:r>
                    </a:p>
                    <a:p>
                      <a:pPr algn="l"/>
                      <a:r>
                        <a:rPr lang="es-ES_tradnl" sz="1400" b="0" dirty="0"/>
                        <a:t>-</a:t>
                      </a:r>
                      <a:r>
                        <a:rPr lang="es-ES_tradnl" sz="1400" b="0"/>
                        <a:t>Quiero </a:t>
                      </a:r>
                      <a:r>
                        <a:rPr lang="es-ES_tradnl" sz="1400" b="1"/>
                        <a:t>visitar</a:t>
                      </a:r>
                      <a:r>
                        <a:rPr lang="es-ES_tradnl" sz="1400" b="0" baseline="0"/>
                        <a:t> </a:t>
                      </a:r>
                      <a:r>
                        <a:rPr lang="es-ES_tradnl" sz="1400" b="0" baseline="0" dirty="0"/>
                        <a:t>España.</a:t>
                      </a:r>
                    </a:p>
                    <a:p>
                      <a:pPr algn="l"/>
                      <a:r>
                        <a:rPr lang="es-ES_tradnl" sz="1400" b="0" baseline="0" dirty="0"/>
                        <a:t>I </a:t>
                      </a:r>
                      <a:r>
                        <a:rPr lang="es-ES_tradnl" sz="1400" b="0" baseline="0" dirty="0" err="1"/>
                        <a:t>want</a:t>
                      </a:r>
                      <a:r>
                        <a:rPr lang="es-ES_tradnl" sz="1400" b="0" baseline="0" dirty="0"/>
                        <a:t> </a:t>
                      </a:r>
                      <a:r>
                        <a:rPr lang="es-ES_tradnl" sz="1400" b="0" baseline="0" err="1"/>
                        <a:t>to</a:t>
                      </a:r>
                      <a:r>
                        <a:rPr lang="es-ES_tradnl" sz="1400" b="0" baseline="0"/>
                        <a:t> visit </a:t>
                      </a:r>
                      <a:r>
                        <a:rPr lang="es-ES_tradnl" sz="1400" b="0" baseline="0" dirty="0" err="1"/>
                        <a:t>Spain</a:t>
                      </a:r>
                      <a:r>
                        <a:rPr lang="es-ES_tradnl" sz="1400" b="0" baseline="0" dirty="0"/>
                        <a:t>.</a:t>
                      </a:r>
                    </a:p>
                    <a:p>
                      <a:pPr algn="l"/>
                      <a:r>
                        <a:rPr lang="es-ES_tradnl" sz="1400" b="0" baseline="0" dirty="0"/>
                        <a:t>-Voy a </a:t>
                      </a:r>
                      <a:r>
                        <a:rPr lang="es-ES_tradnl" sz="1400" b="1" baseline="0" dirty="0"/>
                        <a:t>ir</a:t>
                      </a:r>
                      <a:r>
                        <a:rPr lang="es-ES_tradnl" sz="1400" b="0" baseline="0" dirty="0"/>
                        <a:t> al cine.</a:t>
                      </a:r>
                    </a:p>
                    <a:p>
                      <a:pPr algn="l"/>
                      <a:r>
                        <a:rPr lang="es-ES_tradnl" sz="1400" b="0" baseline="0" dirty="0"/>
                        <a:t>I am </a:t>
                      </a:r>
                      <a:r>
                        <a:rPr lang="es-ES_tradnl" sz="1400" b="0" baseline="0" dirty="0" err="1"/>
                        <a:t>going</a:t>
                      </a:r>
                      <a:r>
                        <a:rPr lang="es-ES_tradnl" sz="1400" b="0" baseline="0" dirty="0"/>
                        <a:t> </a:t>
                      </a:r>
                      <a:r>
                        <a:rPr lang="es-ES_tradnl" sz="1400" b="0" baseline="0" dirty="0" err="1"/>
                        <a:t>to</a:t>
                      </a:r>
                      <a:r>
                        <a:rPr lang="es-ES_tradnl" sz="1400" b="0" baseline="0" dirty="0"/>
                        <a:t> </a:t>
                      </a:r>
                      <a:r>
                        <a:rPr lang="es-ES_tradnl" sz="1400" b="0" baseline="0" dirty="0" err="1"/>
                        <a:t>go</a:t>
                      </a:r>
                      <a:r>
                        <a:rPr lang="es-ES_tradnl" sz="1400" b="0" baseline="0" dirty="0"/>
                        <a:t> </a:t>
                      </a:r>
                      <a:r>
                        <a:rPr lang="es-ES_tradnl" sz="1400" b="0" baseline="0" dirty="0" err="1"/>
                        <a:t>to</a:t>
                      </a:r>
                      <a:r>
                        <a:rPr lang="es-ES_tradnl" sz="1400" b="0" baseline="0" dirty="0"/>
                        <a:t> </a:t>
                      </a:r>
                      <a:r>
                        <a:rPr lang="es-ES_tradnl" sz="1400" b="0" baseline="0" dirty="0" err="1"/>
                        <a:t>the</a:t>
                      </a:r>
                      <a:r>
                        <a:rPr lang="es-ES_tradnl" sz="1400" b="0" baseline="0" dirty="0"/>
                        <a:t> </a:t>
                      </a:r>
                      <a:r>
                        <a:rPr lang="es-ES_tradnl" sz="1400" b="0" baseline="0" dirty="0" err="1"/>
                        <a:t>cinema</a:t>
                      </a:r>
                      <a:r>
                        <a:rPr lang="es-ES_tradnl" sz="1400" b="0" baseline="0" dirty="0"/>
                        <a:t>.</a:t>
                      </a:r>
                    </a:p>
                    <a:p>
                      <a:pPr algn="l"/>
                      <a:r>
                        <a:rPr lang="es-ES_tradnl" sz="1400" b="0" baseline="0" dirty="0"/>
                        <a:t>-Me gustaría </a:t>
                      </a:r>
                      <a:r>
                        <a:rPr lang="es-ES_tradnl" sz="1400" b="1" baseline="0" dirty="0"/>
                        <a:t>ser</a:t>
                      </a:r>
                      <a:r>
                        <a:rPr lang="es-ES_tradnl" sz="1400" b="0" baseline="0" dirty="0"/>
                        <a:t> actor.</a:t>
                      </a:r>
                    </a:p>
                    <a:p>
                      <a:pPr algn="l"/>
                      <a:r>
                        <a:rPr lang="es-ES_tradnl" sz="1400" b="0" baseline="0" dirty="0"/>
                        <a:t>I </a:t>
                      </a:r>
                      <a:r>
                        <a:rPr lang="es-ES_tradnl" sz="1400" b="0" baseline="0" dirty="0" err="1"/>
                        <a:t>would</a:t>
                      </a:r>
                      <a:r>
                        <a:rPr lang="es-ES_tradnl" sz="1400" b="0" baseline="0" dirty="0"/>
                        <a:t> </a:t>
                      </a:r>
                      <a:r>
                        <a:rPr lang="es-ES_tradnl" sz="1400" b="0" baseline="0" dirty="0" err="1"/>
                        <a:t>like</a:t>
                      </a:r>
                      <a:r>
                        <a:rPr lang="es-ES_tradnl" sz="1400" b="0" baseline="0" dirty="0"/>
                        <a:t> </a:t>
                      </a:r>
                      <a:r>
                        <a:rPr lang="es-ES_tradnl" sz="1400" b="0" baseline="0" dirty="0" err="1"/>
                        <a:t>to</a:t>
                      </a:r>
                      <a:r>
                        <a:rPr lang="es-ES_tradnl" sz="1400" b="0" baseline="0" dirty="0"/>
                        <a:t> </a:t>
                      </a:r>
                      <a:r>
                        <a:rPr lang="es-ES_tradnl" sz="1400" b="0" baseline="0" dirty="0" err="1"/>
                        <a:t>be</a:t>
                      </a:r>
                      <a:r>
                        <a:rPr lang="es-ES_tradnl" sz="1400" b="0" baseline="0" dirty="0"/>
                        <a:t> </a:t>
                      </a:r>
                      <a:r>
                        <a:rPr lang="es-ES_tradnl" sz="1400" b="0" baseline="0" dirty="0" err="1"/>
                        <a:t>an</a:t>
                      </a:r>
                      <a:r>
                        <a:rPr lang="es-ES_tradnl" sz="1400" b="0" baseline="0" dirty="0"/>
                        <a:t> actor.</a:t>
                      </a:r>
                    </a:p>
                    <a:p>
                      <a:pPr algn="l"/>
                      <a:r>
                        <a:rPr lang="es-ES_tradnl" sz="1400" b="0" baseline="0" dirty="0"/>
                        <a:t>-Prefiero </a:t>
                      </a:r>
                      <a:r>
                        <a:rPr lang="es-ES_tradnl" sz="1400" b="1" baseline="0" dirty="0"/>
                        <a:t>vivir </a:t>
                      </a:r>
                      <a:r>
                        <a:rPr lang="es-ES_tradnl" sz="1400" b="0" baseline="0" dirty="0"/>
                        <a:t>en Madrid.</a:t>
                      </a:r>
                    </a:p>
                    <a:p>
                      <a:pPr algn="l"/>
                      <a:r>
                        <a:rPr lang="es-ES_tradnl" sz="1400" b="0" baseline="0" dirty="0"/>
                        <a:t>I </a:t>
                      </a:r>
                      <a:r>
                        <a:rPr lang="es-ES_tradnl" sz="1400" b="0" baseline="0" dirty="0" err="1"/>
                        <a:t>prefer</a:t>
                      </a:r>
                      <a:r>
                        <a:rPr lang="es-ES_tradnl" sz="1400" b="0" baseline="0" dirty="0"/>
                        <a:t> </a:t>
                      </a:r>
                      <a:r>
                        <a:rPr lang="es-ES_tradnl" sz="1400" b="0" baseline="0" dirty="0" err="1"/>
                        <a:t>to</a:t>
                      </a:r>
                      <a:r>
                        <a:rPr lang="es-ES_tradnl" sz="1400" b="0" baseline="0" dirty="0"/>
                        <a:t> </a:t>
                      </a:r>
                      <a:r>
                        <a:rPr lang="es-ES_tradnl" sz="1400" b="0" baseline="0" dirty="0" err="1"/>
                        <a:t>live</a:t>
                      </a:r>
                      <a:r>
                        <a:rPr lang="es-ES_tradnl" sz="1400" b="0" baseline="0" dirty="0"/>
                        <a:t> in Madrid.</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baseline="0" dirty="0"/>
                        <a:t>-Suelo </a:t>
                      </a:r>
                      <a:r>
                        <a:rPr lang="es-ES_tradnl" sz="1400" b="1" baseline="0" dirty="0"/>
                        <a:t>juga</a:t>
                      </a:r>
                      <a:r>
                        <a:rPr lang="es-ES_tradnl" sz="1400" b="0" baseline="0" dirty="0"/>
                        <a:t>r al fútbol en el parque.</a:t>
                      </a:r>
                    </a:p>
                    <a:p>
                      <a:pPr algn="l"/>
                      <a:r>
                        <a:rPr lang="es-ES_tradnl" sz="1400" b="0" baseline="0" dirty="0"/>
                        <a:t>I </a:t>
                      </a:r>
                      <a:r>
                        <a:rPr lang="es-ES_tradnl" sz="1400" b="0" baseline="0" dirty="0" err="1"/>
                        <a:t>usually</a:t>
                      </a:r>
                      <a:r>
                        <a:rPr lang="es-ES_tradnl" sz="1400" b="0" baseline="0" dirty="0"/>
                        <a:t> </a:t>
                      </a:r>
                      <a:r>
                        <a:rPr lang="es-ES_tradnl" sz="1400" b="0" baseline="0" dirty="0" err="1"/>
                        <a:t>play</a:t>
                      </a:r>
                      <a:r>
                        <a:rPr lang="es-ES_tradnl" sz="1400" b="0" baseline="0" dirty="0"/>
                        <a:t> </a:t>
                      </a:r>
                      <a:r>
                        <a:rPr lang="es-ES_tradnl" sz="1400" b="0" baseline="0" dirty="0" err="1"/>
                        <a:t>football</a:t>
                      </a:r>
                      <a:r>
                        <a:rPr lang="es-ES_tradnl" sz="1400" b="0" baseline="0" dirty="0"/>
                        <a:t> in </a:t>
                      </a:r>
                      <a:r>
                        <a:rPr lang="es-ES_tradnl" sz="1400" b="0" baseline="0" dirty="0" err="1"/>
                        <a:t>the</a:t>
                      </a:r>
                      <a:r>
                        <a:rPr lang="es-ES_tradnl" sz="1400" b="0" baseline="0" dirty="0"/>
                        <a:t> </a:t>
                      </a:r>
                      <a:r>
                        <a:rPr lang="es-ES_tradnl" sz="1400" b="0" baseline="0" dirty="0" err="1"/>
                        <a:t>park</a:t>
                      </a:r>
                      <a:r>
                        <a:rPr lang="es-ES_tradnl" sz="1400" b="0" baseline="0" dirty="0"/>
                        <a:t>.</a:t>
                      </a:r>
                    </a:p>
                    <a:p>
                      <a:pPr algn="l"/>
                      <a:r>
                        <a:rPr lang="es-ES_tradnl" sz="1400" b="0" baseline="0" dirty="0"/>
                        <a:t>-Antes/después de </a:t>
                      </a:r>
                      <a:r>
                        <a:rPr lang="es-ES_tradnl" sz="1400" b="1" baseline="0" dirty="0"/>
                        <a:t>comer</a:t>
                      </a:r>
                      <a:r>
                        <a:rPr lang="es-ES_tradnl" sz="1400" b="0" baseline="0" dirty="0"/>
                        <a:t>, voy a leer.</a:t>
                      </a:r>
                    </a:p>
                    <a:p>
                      <a:pPr algn="l"/>
                      <a:r>
                        <a:rPr lang="es-ES_tradnl" sz="1400" b="0" baseline="0" dirty="0" err="1"/>
                        <a:t>Before</a:t>
                      </a:r>
                      <a:r>
                        <a:rPr lang="es-ES_tradnl" sz="1400" b="0" baseline="0" dirty="0"/>
                        <a:t>/</a:t>
                      </a:r>
                      <a:r>
                        <a:rPr lang="es-ES_tradnl" sz="1400" b="0" baseline="0" dirty="0" err="1"/>
                        <a:t>after</a:t>
                      </a:r>
                      <a:r>
                        <a:rPr lang="es-ES_tradnl" sz="1400" b="0" baseline="0" dirty="0"/>
                        <a:t> </a:t>
                      </a:r>
                      <a:r>
                        <a:rPr lang="es-ES_tradnl" sz="1400" b="0" baseline="0" dirty="0" err="1"/>
                        <a:t>eating</a:t>
                      </a:r>
                      <a:r>
                        <a:rPr lang="es-ES_tradnl" sz="1400" b="0" baseline="0" dirty="0"/>
                        <a:t>, I am </a:t>
                      </a:r>
                      <a:r>
                        <a:rPr lang="es-ES_tradnl" sz="1400" b="0" baseline="0" dirty="0" err="1"/>
                        <a:t>going</a:t>
                      </a:r>
                      <a:r>
                        <a:rPr lang="es-ES_tradnl" sz="1400" b="0" baseline="0" dirty="0"/>
                        <a:t> </a:t>
                      </a:r>
                      <a:r>
                        <a:rPr lang="es-ES_tradnl" sz="1400" b="0" baseline="0" dirty="0" err="1"/>
                        <a:t>to</a:t>
                      </a:r>
                      <a:r>
                        <a:rPr lang="es-ES_tradnl" sz="1400" b="0" baseline="0" dirty="0"/>
                        <a:t> </a:t>
                      </a:r>
                      <a:r>
                        <a:rPr lang="es-ES_tradnl" sz="1400" b="0" baseline="0" dirty="0" err="1"/>
                        <a:t>read</a:t>
                      </a:r>
                      <a:r>
                        <a:rPr lang="es-ES_tradnl" sz="1400" b="0" baseline="0" dirty="0"/>
                        <a:t>.</a:t>
                      </a:r>
                      <a:endParaRPr lang="es-ES_tradnl"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es-ES_tradnl" sz="1400" b="0" dirty="0"/>
                        <a:t>Hay = </a:t>
                      </a:r>
                      <a:r>
                        <a:rPr lang="es-ES_tradnl" sz="1400" b="0" dirty="0" err="1"/>
                        <a:t>There</a:t>
                      </a:r>
                      <a:r>
                        <a:rPr lang="es-ES_tradnl" sz="1400" b="0" dirty="0"/>
                        <a:t> </a:t>
                      </a:r>
                      <a:r>
                        <a:rPr lang="es-ES_tradnl" sz="1400" b="0" dirty="0" err="1"/>
                        <a:t>is</a:t>
                      </a:r>
                      <a:r>
                        <a:rPr lang="es-ES_tradnl" sz="1400" b="0" dirty="0"/>
                        <a:t>/are</a:t>
                      </a:r>
                    </a:p>
                    <a:p>
                      <a:pPr algn="l"/>
                      <a:r>
                        <a:rPr lang="es-ES_tradnl" sz="1400" b="0" dirty="0"/>
                        <a:t>Juego - I </a:t>
                      </a:r>
                      <a:r>
                        <a:rPr lang="es-ES_tradnl" sz="1400" b="0" dirty="0" err="1"/>
                        <a:t>play</a:t>
                      </a:r>
                      <a:endParaRPr lang="es-ES_tradnl" sz="1400" b="0" dirty="0"/>
                    </a:p>
                    <a:p>
                      <a:pPr algn="l"/>
                      <a:r>
                        <a:rPr lang="es-ES_tradnl" sz="1400" b="0" dirty="0"/>
                        <a:t>Soy = I am</a:t>
                      </a:r>
                    </a:p>
                    <a:p>
                      <a:pPr algn="l"/>
                      <a:r>
                        <a:rPr lang="es-ES_tradnl" sz="1400" b="0" dirty="0"/>
                        <a:t>Voy a = I </a:t>
                      </a:r>
                      <a:r>
                        <a:rPr lang="es-ES_tradnl" sz="1400" b="0" dirty="0" err="1"/>
                        <a:t>go</a:t>
                      </a:r>
                      <a:r>
                        <a:rPr lang="es-ES_tradnl" sz="1400" b="0" dirty="0"/>
                        <a:t> </a:t>
                      </a:r>
                      <a:r>
                        <a:rPr lang="es-ES_tradnl" sz="1400" b="0" dirty="0" err="1"/>
                        <a:t>to</a:t>
                      </a:r>
                      <a:endParaRPr lang="es-ES_tradnl" sz="1400" b="0" dirty="0"/>
                    </a:p>
                    <a:p>
                      <a:pPr algn="l"/>
                      <a:r>
                        <a:rPr lang="es-ES_tradnl" sz="1400" b="0" dirty="0"/>
                        <a:t>(I am </a:t>
                      </a:r>
                      <a:r>
                        <a:rPr lang="es-ES_tradnl" sz="1400" b="0" dirty="0" err="1"/>
                        <a:t>going</a:t>
                      </a:r>
                      <a:r>
                        <a:rPr lang="es-ES_tradnl" sz="1400" b="0" dirty="0"/>
                        <a:t> </a:t>
                      </a:r>
                      <a:r>
                        <a:rPr lang="es-ES_tradnl" sz="1400" b="0" dirty="0" err="1"/>
                        <a:t>to</a:t>
                      </a:r>
                      <a:r>
                        <a:rPr lang="es-ES_tradnl" sz="1400" b="0" dirty="0"/>
                        <a:t>)</a:t>
                      </a:r>
                    </a:p>
                    <a:p>
                      <a:pPr algn="l"/>
                      <a:r>
                        <a:rPr lang="es-ES_tradnl" sz="1400" b="0" dirty="0"/>
                        <a:t>Veo = I </a:t>
                      </a:r>
                      <a:r>
                        <a:rPr lang="es-ES_tradnl" sz="1400" b="0" dirty="0" err="1"/>
                        <a:t>see</a:t>
                      </a:r>
                      <a:endParaRPr lang="es-ES_tradnl" sz="1400" b="0" dirty="0"/>
                    </a:p>
                    <a:p>
                      <a:pPr algn="l"/>
                      <a:r>
                        <a:rPr lang="es-ES_tradnl" sz="1400" b="0" dirty="0"/>
                        <a:t>Trabajo</a:t>
                      </a:r>
                      <a:r>
                        <a:rPr lang="es-ES_tradnl" sz="1400" b="0" baseline="0" dirty="0"/>
                        <a:t> = I </a:t>
                      </a:r>
                      <a:r>
                        <a:rPr lang="es-ES_tradnl" sz="1400" b="0" baseline="0" dirty="0" err="1"/>
                        <a:t>work</a:t>
                      </a:r>
                      <a:endParaRPr lang="es-ES_tradnl" sz="1400" b="0" baseline="0" dirty="0"/>
                    </a:p>
                    <a:p>
                      <a:pPr algn="l"/>
                      <a:r>
                        <a:rPr lang="es-ES_tradnl" sz="1400" b="0" baseline="0" dirty="0"/>
                        <a:t>Es </a:t>
                      </a:r>
                      <a:r>
                        <a:rPr lang="es-ES_tradnl" sz="1400" b="0" baseline="0"/>
                        <a:t>= He/she/it </a:t>
                      </a:r>
                      <a:r>
                        <a:rPr lang="es-ES_tradnl" sz="1400" b="0" baseline="0" dirty="0" err="1"/>
                        <a:t>is</a:t>
                      </a:r>
                      <a:endParaRPr lang="es-ES_tradnl" sz="1400" b="0" baseline="0" dirty="0"/>
                    </a:p>
                    <a:p>
                      <a:pPr algn="l"/>
                      <a:r>
                        <a:rPr lang="es-ES_tradnl" sz="1400" b="0" baseline="0" dirty="0"/>
                        <a:t>Está = </a:t>
                      </a:r>
                      <a:r>
                        <a:rPr lang="es-ES_tradnl" sz="1400" b="0" baseline="0" dirty="0" err="1"/>
                        <a:t>is</a:t>
                      </a:r>
                      <a:r>
                        <a:rPr lang="es-ES_tradnl" sz="1400" b="0" baseline="0" dirty="0"/>
                        <a:t> (</a:t>
                      </a:r>
                      <a:r>
                        <a:rPr lang="es-ES_tradnl" sz="1400" b="0" baseline="0" dirty="0" err="1"/>
                        <a:t>location</a:t>
                      </a:r>
                      <a:r>
                        <a:rPr lang="es-ES_tradnl" sz="1400" b="0" baseline="0" dirty="0"/>
                        <a:t>)</a:t>
                      </a:r>
                    </a:p>
                    <a:p>
                      <a:pPr algn="l"/>
                      <a:endParaRPr lang="es-ES_tradnl" sz="1400" b="0" baseline="0" dirty="0"/>
                    </a:p>
                    <a:p>
                      <a:pPr algn="l"/>
                      <a:r>
                        <a:rPr lang="es-ES_tradnl" sz="1400" b="0" baseline="0" dirty="0"/>
                        <a:t>Vamos = </a:t>
                      </a:r>
                      <a:r>
                        <a:rPr lang="es-ES_tradnl" sz="1400" b="0" baseline="0" dirty="0" err="1"/>
                        <a:t>We</a:t>
                      </a:r>
                      <a:r>
                        <a:rPr lang="es-ES_tradnl" sz="1400" b="0" baseline="0" dirty="0"/>
                        <a:t> are </a:t>
                      </a:r>
                      <a:r>
                        <a:rPr lang="es-ES_tradnl" sz="1400" b="0" baseline="0" dirty="0" err="1"/>
                        <a:t>going</a:t>
                      </a:r>
                      <a:endParaRPr lang="es-ES_tradnl" sz="1400" b="0" baseline="0" dirty="0"/>
                    </a:p>
                    <a:p>
                      <a:pPr algn="l"/>
                      <a:r>
                        <a:rPr lang="es-ES_tradnl" sz="1400" b="1" baseline="0" dirty="0"/>
                        <a:t>Jugamos = </a:t>
                      </a:r>
                      <a:r>
                        <a:rPr lang="es-ES_tradnl" sz="1400" b="1" baseline="0" dirty="0" err="1"/>
                        <a:t>We</a:t>
                      </a:r>
                      <a:r>
                        <a:rPr lang="es-ES_tradnl" sz="1400" b="1" baseline="0" dirty="0"/>
                        <a:t> </a:t>
                      </a:r>
                      <a:r>
                        <a:rPr lang="es-ES_tradnl" sz="1400" b="1" baseline="0" dirty="0" err="1"/>
                        <a:t>play</a:t>
                      </a:r>
                      <a:endParaRPr lang="es-ES_tradnl" sz="1400" b="1" baseline="0" dirty="0"/>
                    </a:p>
                    <a:p>
                      <a:pPr algn="l"/>
                      <a:r>
                        <a:rPr lang="es-ES_tradnl" sz="1400" b="1" baseline="0" dirty="0"/>
                        <a:t>Bailamos = </a:t>
                      </a:r>
                      <a:r>
                        <a:rPr lang="es-ES_tradnl" sz="1400" b="1" baseline="0" dirty="0" err="1"/>
                        <a:t>We</a:t>
                      </a:r>
                      <a:r>
                        <a:rPr lang="es-ES_tradnl" sz="1400" b="1" baseline="0" dirty="0"/>
                        <a:t> dance</a:t>
                      </a:r>
                    </a:p>
                    <a:p>
                      <a:pPr algn="l"/>
                      <a:r>
                        <a:rPr lang="es-ES_tradnl" sz="1400" b="1" baseline="0"/>
                        <a:t>Visitamos </a:t>
                      </a:r>
                      <a:r>
                        <a:rPr lang="es-ES_tradnl" sz="1400" b="1" baseline="0" dirty="0"/>
                        <a:t>= </a:t>
                      </a:r>
                      <a:r>
                        <a:rPr lang="es-ES_tradnl" sz="1400" b="1" baseline="0" err="1"/>
                        <a:t>We</a:t>
                      </a:r>
                      <a:r>
                        <a:rPr lang="es-ES_tradnl" sz="1400" b="1" baseline="0"/>
                        <a:t> visit</a:t>
                      </a:r>
                      <a:endParaRPr lang="es-ES_tradnl" sz="1400" b="1" baseline="0" dirty="0"/>
                    </a:p>
                    <a:p>
                      <a:pPr algn="l"/>
                      <a:r>
                        <a:rPr lang="es-ES_tradnl" sz="1400" b="1" baseline="0" dirty="0"/>
                        <a:t>Compramos = </a:t>
                      </a:r>
                      <a:r>
                        <a:rPr lang="es-ES_tradnl" sz="1400" b="1" baseline="0" dirty="0" err="1"/>
                        <a:t>We</a:t>
                      </a:r>
                      <a:r>
                        <a:rPr lang="es-ES_tradnl" sz="1400" b="1" baseline="0" dirty="0"/>
                        <a:t> buy</a:t>
                      </a:r>
                    </a:p>
                    <a:p>
                      <a:pPr algn="l"/>
                      <a:r>
                        <a:rPr lang="es-ES_tradnl" sz="1400" b="1" baseline="0" dirty="0"/>
                        <a:t>Escribimos = </a:t>
                      </a:r>
                      <a:r>
                        <a:rPr lang="es-ES_tradnl" sz="1400" b="1" baseline="0" err="1"/>
                        <a:t>We</a:t>
                      </a:r>
                      <a:r>
                        <a:rPr lang="es-ES_tradnl" sz="1400" b="1" baseline="0"/>
                        <a:t> write</a:t>
                      </a:r>
                      <a:endParaRPr lang="es-ES_tradnl" sz="1400" b="1" baseline="0" dirty="0"/>
                    </a:p>
                    <a:p>
                      <a:pPr algn="l"/>
                      <a:r>
                        <a:rPr lang="es-ES_tradnl" sz="1400" b="0" baseline="0" dirty="0"/>
                        <a:t>Tenemos = </a:t>
                      </a:r>
                      <a:r>
                        <a:rPr lang="es-ES_tradnl" sz="1400" b="0" baseline="0" dirty="0" err="1"/>
                        <a:t>We</a:t>
                      </a:r>
                      <a:r>
                        <a:rPr lang="es-ES_tradnl" sz="1400" b="0" baseline="0" dirty="0"/>
                        <a:t> have</a:t>
                      </a:r>
                    </a:p>
                    <a:p>
                      <a:pPr algn="l"/>
                      <a:r>
                        <a:rPr lang="es-ES_tradnl" sz="1400" b="0" baseline="0" dirty="0"/>
                        <a:t>Comemos = </a:t>
                      </a:r>
                      <a:r>
                        <a:rPr lang="es-ES_tradnl" sz="1400" b="0" baseline="0" dirty="0" err="1"/>
                        <a:t>We</a:t>
                      </a:r>
                      <a:r>
                        <a:rPr lang="es-ES_tradnl" sz="1400" b="0" baseline="0" dirty="0"/>
                        <a:t> </a:t>
                      </a:r>
                      <a:r>
                        <a:rPr lang="es-ES_tradnl" sz="1400" b="0" baseline="0" dirty="0" err="1"/>
                        <a:t>eat</a:t>
                      </a:r>
                      <a:endParaRPr lang="es-ES_tradnl"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dirty="0"/>
                        <a:t>Fui = I </a:t>
                      </a:r>
                      <a:r>
                        <a:rPr lang="es-ES_tradnl" sz="1400" b="0" dirty="0" err="1"/>
                        <a:t>went</a:t>
                      </a:r>
                      <a:r>
                        <a:rPr lang="es-ES_tradnl" sz="1400" b="0" dirty="0"/>
                        <a:t>/ I </a:t>
                      </a:r>
                      <a:r>
                        <a:rPr lang="es-ES_tradnl" sz="1400" b="0" dirty="0" err="1"/>
                        <a:t>was</a:t>
                      </a:r>
                      <a:endParaRPr lang="es-ES_tradnl" sz="1400" b="0" dirty="0"/>
                    </a:p>
                    <a:p>
                      <a:pPr algn="l"/>
                      <a:r>
                        <a:rPr lang="es-ES_tradnl" sz="1400" b="0" dirty="0"/>
                        <a:t>Jugué = I </a:t>
                      </a:r>
                      <a:r>
                        <a:rPr lang="es-ES_tradnl" sz="1400" b="0" dirty="0" err="1"/>
                        <a:t>played</a:t>
                      </a:r>
                      <a:endParaRPr lang="es-ES_tradnl" sz="1400" b="0" dirty="0"/>
                    </a:p>
                    <a:p>
                      <a:pPr algn="l"/>
                      <a:r>
                        <a:rPr lang="es-ES_tradnl" sz="1400" b="0" dirty="0"/>
                        <a:t>Bailé = I </a:t>
                      </a:r>
                      <a:r>
                        <a:rPr lang="es-ES_tradnl" sz="1400" b="0" dirty="0" err="1"/>
                        <a:t>danced</a:t>
                      </a:r>
                      <a:endParaRPr lang="es-ES_tradnl" sz="1400" b="0" dirty="0"/>
                    </a:p>
                    <a:p>
                      <a:pPr algn="l"/>
                      <a:r>
                        <a:rPr lang="es-ES_tradnl" sz="1400" b="0"/>
                        <a:t>Visité </a:t>
                      </a:r>
                      <a:r>
                        <a:rPr lang="es-ES_tradnl" sz="1400" b="0" dirty="0"/>
                        <a:t>= </a:t>
                      </a:r>
                      <a:r>
                        <a:rPr lang="es-ES_tradnl" sz="1400" b="0"/>
                        <a:t>I visited</a:t>
                      </a:r>
                      <a:endParaRPr lang="es-ES_tradnl" sz="1400" b="0" dirty="0"/>
                    </a:p>
                    <a:p>
                      <a:pPr algn="l"/>
                      <a:r>
                        <a:rPr lang="es-ES_tradnl" sz="1400" b="0" dirty="0"/>
                        <a:t>Compré = I  </a:t>
                      </a:r>
                      <a:r>
                        <a:rPr lang="es-ES_tradnl" sz="1400" b="0" dirty="0" err="1"/>
                        <a:t>bought</a:t>
                      </a:r>
                      <a:endParaRPr lang="es-ES_tradnl" sz="1400" b="0" dirty="0"/>
                    </a:p>
                    <a:p>
                      <a:pPr algn="l"/>
                      <a:r>
                        <a:rPr lang="es-ES_tradnl" sz="1400" b="0" dirty="0"/>
                        <a:t>Escribí</a:t>
                      </a:r>
                      <a:r>
                        <a:rPr lang="es-ES_tradnl" sz="1400" b="0" baseline="0" dirty="0"/>
                        <a:t> = I </a:t>
                      </a:r>
                      <a:r>
                        <a:rPr lang="es-ES_tradnl" sz="1400" b="0" baseline="0" dirty="0" err="1"/>
                        <a:t>wrote</a:t>
                      </a:r>
                      <a:endParaRPr lang="es-ES_tradnl" sz="1400" b="0" baseline="0" dirty="0"/>
                    </a:p>
                    <a:p>
                      <a:pPr algn="l"/>
                      <a:endParaRPr lang="es-ES_tradnl" sz="1400" b="0" baseline="0" dirty="0"/>
                    </a:p>
                    <a:p>
                      <a:pPr algn="l"/>
                      <a:endParaRPr lang="es-ES_tradnl" sz="1400" b="0" baseline="0" dirty="0"/>
                    </a:p>
                    <a:p>
                      <a:pPr algn="l"/>
                      <a:endParaRPr lang="es-ES_tradnl" sz="1400" b="0" baseline="0" dirty="0"/>
                    </a:p>
                    <a:p>
                      <a:pPr algn="l"/>
                      <a:endParaRPr lang="es-ES_tradnl" sz="1400" b="0" baseline="0" dirty="0"/>
                    </a:p>
                    <a:p>
                      <a:pPr algn="l"/>
                      <a:r>
                        <a:rPr lang="es-ES_tradnl" sz="1400" b="0" baseline="0" dirty="0"/>
                        <a:t>Fuimos = </a:t>
                      </a:r>
                      <a:r>
                        <a:rPr lang="es-ES_tradnl" sz="1400" b="0" baseline="0" dirty="0" err="1"/>
                        <a:t>We</a:t>
                      </a:r>
                      <a:r>
                        <a:rPr lang="es-ES_tradnl" sz="1400" b="0" baseline="0" dirty="0"/>
                        <a:t> </a:t>
                      </a:r>
                      <a:r>
                        <a:rPr lang="es-ES_tradnl" sz="1400" b="0" baseline="0" dirty="0" err="1"/>
                        <a:t>went</a:t>
                      </a:r>
                      <a:endParaRPr lang="es-ES_tradnl" sz="1400" b="0" baseline="0" dirty="0"/>
                    </a:p>
                    <a:p>
                      <a:pPr algn="l"/>
                      <a:r>
                        <a:rPr lang="es-ES_tradnl" sz="1400" b="1" baseline="0" dirty="0"/>
                        <a:t>Jugamos = </a:t>
                      </a:r>
                      <a:r>
                        <a:rPr lang="es-ES_tradnl" sz="1400" b="1" baseline="0" dirty="0" err="1"/>
                        <a:t>We</a:t>
                      </a:r>
                      <a:r>
                        <a:rPr lang="es-ES_tradnl" sz="1400" b="1" baseline="0" dirty="0"/>
                        <a:t> </a:t>
                      </a:r>
                      <a:r>
                        <a:rPr lang="es-ES_tradnl" sz="1400" b="1" baseline="0" dirty="0" err="1"/>
                        <a:t>played</a:t>
                      </a:r>
                      <a:endParaRPr lang="es-ES_tradnl" sz="1400" b="1" baseline="0" dirty="0"/>
                    </a:p>
                    <a:p>
                      <a:pPr algn="l"/>
                      <a:r>
                        <a:rPr lang="es-ES_tradnl" sz="1400" b="1" baseline="0" dirty="0"/>
                        <a:t>Bailamos = </a:t>
                      </a:r>
                      <a:r>
                        <a:rPr lang="es-ES_tradnl" sz="1400" b="1" baseline="0" dirty="0" err="1"/>
                        <a:t>We</a:t>
                      </a:r>
                      <a:r>
                        <a:rPr lang="es-ES_tradnl" sz="1400" b="1" baseline="0" dirty="0"/>
                        <a:t> </a:t>
                      </a:r>
                      <a:r>
                        <a:rPr lang="es-ES_tradnl" sz="1400" b="1" baseline="0" dirty="0" err="1"/>
                        <a:t>danced</a:t>
                      </a:r>
                      <a:endParaRPr lang="es-ES_tradnl" sz="1400" b="1" baseline="0" dirty="0"/>
                    </a:p>
                    <a:p>
                      <a:pPr algn="l"/>
                      <a:r>
                        <a:rPr lang="es-ES_tradnl" sz="1400" b="1" baseline="0"/>
                        <a:t>Visitamos </a:t>
                      </a:r>
                      <a:r>
                        <a:rPr lang="es-ES_tradnl" sz="1400" b="1" baseline="0" dirty="0"/>
                        <a:t>= </a:t>
                      </a:r>
                      <a:r>
                        <a:rPr lang="es-ES_tradnl" sz="1400" b="1" baseline="0" err="1"/>
                        <a:t>We</a:t>
                      </a:r>
                      <a:r>
                        <a:rPr lang="es-ES_tradnl" sz="1400" b="1" baseline="0"/>
                        <a:t> visited</a:t>
                      </a:r>
                      <a:endParaRPr lang="es-ES_tradnl" sz="1400" b="1" baseline="0" dirty="0"/>
                    </a:p>
                    <a:p>
                      <a:pPr algn="l"/>
                      <a:r>
                        <a:rPr lang="es-ES_tradnl" sz="1400" b="1" baseline="0" dirty="0"/>
                        <a:t>Compramos = </a:t>
                      </a:r>
                      <a:r>
                        <a:rPr lang="es-ES_tradnl" sz="1400" b="1" baseline="0" dirty="0" err="1"/>
                        <a:t>We</a:t>
                      </a:r>
                      <a:r>
                        <a:rPr lang="es-ES_tradnl" sz="1400" b="1" baseline="0" dirty="0"/>
                        <a:t> </a:t>
                      </a:r>
                      <a:r>
                        <a:rPr lang="es-ES_tradnl" sz="1400" b="1" baseline="0" dirty="0" err="1"/>
                        <a:t>bought</a:t>
                      </a:r>
                      <a:endParaRPr lang="es-ES_tradnl" sz="1400" b="1" baseline="0" dirty="0"/>
                    </a:p>
                    <a:p>
                      <a:pPr algn="l"/>
                      <a:r>
                        <a:rPr lang="es-ES_tradnl" sz="1400" b="1" baseline="0" dirty="0"/>
                        <a:t>Escribimos = </a:t>
                      </a:r>
                      <a:r>
                        <a:rPr lang="es-ES_tradnl" sz="1400" b="1" baseline="0" dirty="0" err="1"/>
                        <a:t>We</a:t>
                      </a:r>
                      <a:r>
                        <a:rPr lang="es-ES_tradnl" sz="1400" b="1" baseline="0" dirty="0"/>
                        <a:t> </a:t>
                      </a:r>
                      <a:r>
                        <a:rPr lang="es-ES_tradnl" sz="1400" b="1" baseline="0" dirty="0" err="1"/>
                        <a:t>wrote</a:t>
                      </a:r>
                      <a:endParaRPr lang="es-ES_tradnl" sz="1400" b="1" baseline="0" dirty="0"/>
                    </a:p>
                    <a:p>
                      <a:pPr algn="l"/>
                      <a:r>
                        <a:rPr lang="es-ES_tradnl" sz="1400" b="0" baseline="0" dirty="0"/>
                        <a:t>Tuvimos-</a:t>
                      </a:r>
                      <a:r>
                        <a:rPr lang="es-ES_tradnl" sz="1400" b="0" baseline="0" dirty="0" err="1"/>
                        <a:t>We</a:t>
                      </a:r>
                      <a:r>
                        <a:rPr lang="es-ES_tradnl" sz="1400" b="0" baseline="0" dirty="0"/>
                        <a:t> </a:t>
                      </a:r>
                      <a:r>
                        <a:rPr lang="es-ES_tradnl" sz="1400" b="0" baseline="0" dirty="0" err="1"/>
                        <a:t>had</a:t>
                      </a:r>
                      <a:endParaRPr lang="es-ES_tradnl" sz="1400" b="0" baseline="0" dirty="0"/>
                    </a:p>
                    <a:p>
                      <a:pPr algn="l"/>
                      <a:r>
                        <a:rPr lang="es-ES_tradnl" sz="1400" b="0" baseline="0" dirty="0"/>
                        <a:t>Comimos-</a:t>
                      </a:r>
                      <a:r>
                        <a:rPr lang="es-ES_tradnl" sz="1400" b="0" baseline="0" dirty="0" err="1"/>
                        <a:t>We</a:t>
                      </a:r>
                      <a:r>
                        <a:rPr lang="es-ES_tradnl" sz="1400" b="0" baseline="0" dirty="0"/>
                        <a:t>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38</a:t>
            </a:fld>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395536"/>
            <a:ext cx="6741368" cy="194421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starter</a:t>
            </a:r>
            <a:endParaRPr lang="es-ES_tradnl" sz="1400" dirty="0">
              <a:latin typeface="Calibri" pitchFamily="34" charset="0"/>
              <a:cs typeface="Calibri" pitchFamily="34" charset="0"/>
            </a:endParaRP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(SPANISH STARS)</a:t>
            </a:r>
          </a:p>
        </p:txBody>
      </p:sp>
      <p:pic>
        <p:nvPicPr>
          <p:cNvPr id="1026" name="Picture 2"/>
          <p:cNvPicPr>
            <a:picLocks noChangeAspect="1" noChangeArrowheads="1"/>
          </p:cNvPicPr>
          <p:nvPr/>
        </p:nvPicPr>
        <p:blipFill>
          <a:blip r:embed="rId2" cstate="print"/>
          <a:srcRect/>
          <a:stretch>
            <a:fillRect/>
          </a:stretch>
        </p:blipFill>
        <p:spPr bwMode="auto">
          <a:xfrm>
            <a:off x="332656" y="2699792"/>
            <a:ext cx="6285654" cy="3024336"/>
          </a:xfrm>
          <a:prstGeom prst="rect">
            <a:avLst/>
          </a:prstGeom>
          <a:noFill/>
          <a:ln w="9525">
            <a:noFill/>
            <a:miter lim="800000"/>
            <a:headEnd/>
            <a:tailEnd/>
          </a:ln>
        </p:spPr>
      </p:pic>
      <p:graphicFrame>
        <p:nvGraphicFramePr>
          <p:cNvPr id="10" name="Table 9"/>
          <p:cNvGraphicFramePr>
            <a:graphicFrameLocks noGrp="1"/>
          </p:cNvGraphicFramePr>
          <p:nvPr/>
        </p:nvGraphicFramePr>
        <p:xfrm>
          <a:off x="188640" y="5940154"/>
          <a:ext cx="6480720" cy="2687966"/>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4320">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9">
                <a:tc>
                  <a:txBody>
                    <a:bodyPr/>
                    <a:lstStyle/>
                    <a:p>
                      <a:r>
                        <a:rPr lang="es-ES_tradnl" sz="1200" b="1" dirty="0" err="1">
                          <a:latin typeface="Calibri" pitchFamily="34" charset="0"/>
                          <a:cs typeface="Calibri" pitchFamily="34" charset="0"/>
                        </a:rPr>
                        <a:t>Present</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Hay-</a:t>
                      </a:r>
                      <a:r>
                        <a:rPr lang="es-ES_tradnl" sz="1200" dirty="0" err="1">
                          <a:latin typeface="Calibri" pitchFamily="34" charset="0"/>
                          <a:cs typeface="Calibri" pitchFamily="34" charset="0"/>
                        </a:rPr>
                        <a:t>there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is</a:t>
                      </a:r>
                      <a:r>
                        <a:rPr lang="es-ES_tradnl" sz="1200" dirty="0">
                          <a:latin typeface="Calibri" pitchFamily="34" charset="0"/>
                          <a:cs typeface="Calibri" pitchFamily="34" charset="0"/>
                        </a:rPr>
                        <a:t>/are; cómo es-</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is</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todos los días-</a:t>
                      </a:r>
                      <a:r>
                        <a:rPr lang="es-ES_tradnl" sz="1200" dirty="0" err="1">
                          <a:latin typeface="Calibri" pitchFamily="34" charset="0"/>
                          <a:cs typeface="Calibri" pitchFamily="34" charset="0"/>
                        </a:rPr>
                        <a:t>every</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day</a:t>
                      </a:r>
                      <a:r>
                        <a:rPr lang="es-ES_tradnl" sz="1200" dirty="0">
                          <a:latin typeface="Calibri" pitchFamily="34" charset="0"/>
                          <a:cs typeface="Calibri" pitchFamily="34" charset="0"/>
                        </a:rPr>
                        <a:t>; normalmente-</a:t>
                      </a:r>
                      <a:r>
                        <a:rPr lang="es-ES_tradnl" sz="1200" dirty="0" err="1">
                          <a:latin typeface="Calibri" pitchFamily="34" charset="0"/>
                          <a:cs typeface="Calibri" pitchFamily="34" charset="0"/>
                        </a:rPr>
                        <a:t>usually</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9">
                <a:tc>
                  <a:txBody>
                    <a:bodyPr/>
                    <a:lstStyle/>
                    <a:p>
                      <a:r>
                        <a:rPr lang="es-ES_tradnl" sz="1200" b="1" dirty="0" err="1">
                          <a:latin typeface="Calibri" pitchFamily="34" charset="0"/>
                          <a:cs typeface="Calibri" pitchFamily="34" charset="0"/>
                        </a:rPr>
                        <a:t>Past</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b="1" dirty="0">
                          <a:latin typeface="Calibri" pitchFamily="34" charset="0"/>
                          <a:cs typeface="Calibri" pitchFamily="34" charset="0"/>
                        </a:rPr>
                        <a:t>iste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or</a:t>
                      </a:r>
                      <a:r>
                        <a:rPr lang="es-ES_tradnl" sz="1200" baseline="0" dirty="0">
                          <a:latin typeface="Calibri" pitchFamily="34" charset="0"/>
                          <a:cs typeface="Calibri" pitchFamily="34" charset="0"/>
                        </a:rPr>
                        <a:t> </a:t>
                      </a:r>
                      <a:r>
                        <a:rPr lang="es-ES_tradnl" sz="1200" b="1" dirty="0" err="1">
                          <a:latin typeface="Calibri" pitchFamily="34" charset="0"/>
                          <a:cs typeface="Calibri" pitchFamily="34" charset="0"/>
                        </a:rPr>
                        <a:t>aste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endings</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verbs</a:t>
                      </a:r>
                      <a:r>
                        <a:rPr lang="es-ES_tradnl" sz="1200" dirty="0">
                          <a:latin typeface="Calibri" pitchFamily="34" charset="0"/>
                          <a:cs typeface="Calibri" pitchFamily="34" charset="0"/>
                        </a:rPr>
                        <a:t>:</a:t>
                      </a:r>
                    </a:p>
                    <a:p>
                      <a:r>
                        <a:rPr lang="es-ES_tradnl" sz="1200" dirty="0">
                          <a:latin typeface="Calibri" pitchFamily="34" charset="0"/>
                          <a:cs typeface="Calibri" pitchFamily="34" charset="0"/>
                        </a:rPr>
                        <a:t>Qué hic</a:t>
                      </a:r>
                      <a:r>
                        <a:rPr lang="es-ES_tradnl" sz="1200" b="1" dirty="0">
                          <a:latin typeface="Calibri" pitchFamily="34" charset="0"/>
                          <a:cs typeface="Calibri" pitchFamily="34" charset="0"/>
                        </a:rPr>
                        <a:t>iste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did</a:t>
                      </a:r>
                      <a:r>
                        <a:rPr lang="es-ES_tradnl" sz="1200" dirty="0">
                          <a:latin typeface="Calibri" pitchFamily="34" charset="0"/>
                          <a:cs typeface="Calibri" pitchFamily="34" charset="0"/>
                        </a:rPr>
                        <a:t>; adónde fu</a:t>
                      </a:r>
                      <a:r>
                        <a:rPr lang="es-ES_tradnl" sz="1200" b="1" dirty="0">
                          <a:latin typeface="Calibri" pitchFamily="34" charset="0"/>
                          <a:cs typeface="Calibri" pitchFamily="34" charset="0"/>
                        </a:rPr>
                        <a:t>iste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where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went</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qué compr</a:t>
                      </a:r>
                      <a:r>
                        <a:rPr lang="es-ES_tradnl" sz="1200" b="1" dirty="0">
                          <a:latin typeface="Calibri" pitchFamily="34" charset="0"/>
                          <a:cs typeface="Calibri" pitchFamily="34" charset="0"/>
                        </a:rPr>
                        <a:t>aste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bought</a:t>
                      </a:r>
                      <a:r>
                        <a:rPr lang="es-ES_tradnl" sz="1200" dirty="0">
                          <a:latin typeface="Calibri" pitchFamily="34" charset="0"/>
                          <a:cs typeface="Calibri" pitchFamily="34" charset="0"/>
                        </a:rPr>
                        <a:t>; us</a:t>
                      </a:r>
                      <a:r>
                        <a:rPr lang="es-ES_tradnl" sz="1200" b="1" dirty="0">
                          <a:latin typeface="Calibri" pitchFamily="34" charset="0"/>
                          <a:cs typeface="Calibri" pitchFamily="34" charset="0"/>
                        </a:rPr>
                        <a:t>aste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you</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used</a:t>
                      </a: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Reciente/ recientemente-</a:t>
                      </a:r>
                      <a:r>
                        <a:rPr lang="es-ES_tradnl" sz="1200" dirty="0" err="1">
                          <a:latin typeface="Calibri" pitchFamily="34" charset="0"/>
                          <a:cs typeface="Calibri" pitchFamily="34" charset="0"/>
                        </a:rPr>
                        <a:t>recent</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recently</a:t>
                      </a:r>
                      <a:r>
                        <a:rPr lang="es-ES_tradnl" sz="1200" dirty="0">
                          <a:latin typeface="Calibri" pitchFamily="34" charset="0"/>
                          <a:cs typeface="Calibri" pitchFamily="34" charset="0"/>
                        </a:rPr>
                        <a:t>; pasado-</a:t>
                      </a:r>
                      <a:r>
                        <a:rPr lang="es-ES_tradnl" sz="1200" dirty="0" err="1">
                          <a:latin typeface="Calibri" pitchFamily="34" charset="0"/>
                          <a:cs typeface="Calibri" pitchFamily="34" charset="0"/>
                        </a:rPr>
                        <a:t>past</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last</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es-ES_tradnl" sz="1200" b="1" dirty="0" err="1">
                          <a:latin typeface="Calibri" pitchFamily="34" charset="0"/>
                          <a:cs typeface="Calibri" pitchFamily="34" charset="0"/>
                        </a:rPr>
                        <a:t>Future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Tus planes-</a:t>
                      </a:r>
                      <a:r>
                        <a:rPr lang="es-ES_tradnl" sz="1200" dirty="0" err="1">
                          <a:latin typeface="Calibri" pitchFamily="34" charset="0"/>
                          <a:cs typeface="Calibri" pitchFamily="34" charset="0"/>
                        </a:rPr>
                        <a:t>your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plans</a:t>
                      </a:r>
                      <a:r>
                        <a:rPr lang="es-ES_tradnl" sz="1200" dirty="0">
                          <a:latin typeface="Calibri" pitchFamily="34" charset="0"/>
                          <a:cs typeface="Calibri" pitchFamily="34" charset="0"/>
                        </a:rPr>
                        <a:t>; te gustaría-</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vas a-</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are </a:t>
                      </a:r>
                      <a:r>
                        <a:rPr lang="es-ES_tradnl" sz="1200" dirty="0" err="1">
                          <a:latin typeface="Calibri" pitchFamily="34" charset="0"/>
                          <a:cs typeface="Calibri" pitchFamily="34" charset="0"/>
                        </a:rPr>
                        <a:t>going</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lo que vas a hacer-</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are </a:t>
                      </a:r>
                      <a:r>
                        <a:rPr lang="es-ES_tradnl" sz="1200" dirty="0" err="1">
                          <a:latin typeface="Calibri" pitchFamily="34" charset="0"/>
                          <a:cs typeface="Calibri" pitchFamily="34" charset="0"/>
                        </a:rPr>
                        <a:t>going</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do; qué quieres hacer-</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want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do; que viene/próximo</a:t>
                      </a:r>
                      <a:r>
                        <a:rPr lang="es-ES_tradnl" sz="1200" baseline="0" dirty="0">
                          <a:latin typeface="Calibri" pitchFamily="34" charset="0"/>
                          <a:cs typeface="Calibri" pitchFamily="34" charset="0"/>
                        </a:rPr>
                        <a:t>-</a:t>
                      </a:r>
                      <a:r>
                        <a:rPr lang="es-ES_tradnl" sz="1200" baseline="0" dirty="0" err="1">
                          <a:latin typeface="Calibri" pitchFamily="34" charset="0"/>
                          <a:cs typeface="Calibri" pitchFamily="34" charset="0"/>
                        </a:rPr>
                        <a:t>next</a:t>
                      </a:r>
                      <a:r>
                        <a:rPr lang="es-ES_tradnl" sz="1200" baseline="0" dirty="0">
                          <a:latin typeface="Calibri" pitchFamily="34" charset="0"/>
                          <a:cs typeface="Calibri" pitchFamily="34" charset="0"/>
                        </a:rPr>
                        <a:t>; en el futuro-in </a:t>
                      </a:r>
                      <a:r>
                        <a:rPr lang="es-ES_tradnl" sz="1200" baseline="0" dirty="0" err="1">
                          <a:latin typeface="Calibri" pitchFamily="34" charset="0"/>
                          <a:cs typeface="Calibri" pitchFamily="34" charset="0"/>
                        </a:rPr>
                        <a:t>the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future</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7200">
                <a:tc>
                  <a:txBody>
                    <a:bodyPr/>
                    <a:lstStyle/>
                    <a:p>
                      <a:r>
                        <a:rPr lang="es-ES_tradnl" sz="1200" b="1" dirty="0" err="1">
                          <a:latin typeface="Calibri" pitchFamily="34" charset="0"/>
                          <a:cs typeface="Calibri" pitchFamily="34" charset="0"/>
                        </a:rPr>
                        <a:t>Opinion</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Lo que piensas de-</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think</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about</a:t>
                      </a:r>
                      <a:r>
                        <a:rPr lang="es-ES_tradnl" sz="1200" dirty="0">
                          <a:latin typeface="Calibri" pitchFamily="34" charset="0"/>
                          <a:cs typeface="Calibri" pitchFamily="34" charset="0"/>
                        </a:rPr>
                        <a:t>; qué/si prefieres-</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prefer</a:t>
                      </a:r>
                      <a:r>
                        <a:rPr lang="es-ES_tradnl" sz="1200" dirty="0">
                          <a:latin typeface="Calibri" pitchFamily="34" charset="0"/>
                          <a:cs typeface="Calibri" pitchFamily="34" charset="0"/>
                        </a:rPr>
                        <a:t>; por qué-</a:t>
                      </a:r>
                      <a:r>
                        <a:rPr lang="es-ES_tradnl" sz="1200" dirty="0" err="1">
                          <a:latin typeface="Calibri" pitchFamily="34" charset="0"/>
                          <a:cs typeface="Calibri" pitchFamily="34" charset="0"/>
                        </a:rPr>
                        <a:t>why</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tu opinión</a:t>
                      </a:r>
                      <a:r>
                        <a:rPr lang="es-ES_tradnl" sz="1200" baseline="0" dirty="0">
                          <a:latin typeface="Calibri" pitchFamily="34" charset="0"/>
                          <a:cs typeface="Calibri" pitchFamily="34" charset="0"/>
                        </a:rPr>
                        <a:t> sobre-</a:t>
                      </a:r>
                      <a:r>
                        <a:rPr lang="es-ES_tradnl" sz="1200" baseline="0" dirty="0" err="1">
                          <a:latin typeface="Calibri" pitchFamily="34" charset="0"/>
                          <a:cs typeface="Calibri" pitchFamily="34" charset="0"/>
                        </a:rPr>
                        <a:t>your</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opinion</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about</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188640" y="2699792"/>
            <a:ext cx="6480720" cy="302433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TextBox 6"/>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a:latin typeface="Calibri" pitchFamily="34" charset="0"/>
                <a:cs typeface="Calibri" pitchFamily="34" charset="0"/>
              </a:rPr>
              <a:t>FAIL PROOF STRATEGY</a:t>
            </a:r>
          </a:p>
        </p:txBody>
      </p:sp>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39</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4"/>
          <p:cNvSpPr txBox="1">
            <a:spLocks noChangeArrowheads="1"/>
          </p:cNvSpPr>
          <p:nvPr/>
        </p:nvSpPr>
        <p:spPr bwMode="auto">
          <a:xfrm>
            <a:off x="114300" y="8497893"/>
            <a:ext cx="6742936" cy="646331"/>
          </a:xfrm>
          <a:prstGeom prst="rect">
            <a:avLst/>
          </a:prstGeom>
          <a:noFill/>
          <a:ln w="9525">
            <a:noFill/>
            <a:miter lim="800000"/>
            <a:headEnd/>
            <a:tailEnd/>
          </a:ln>
        </p:spPr>
        <p:txBody>
          <a:bodyPr wrap="none">
            <a:spAutoFit/>
          </a:bodyPr>
          <a:lstStyle/>
          <a:p>
            <a:pPr algn="l"/>
            <a:r>
              <a:rPr lang="en-GB" altLang="en-US" b="1">
                <a:latin typeface="Calibri" pitchFamily="34" charset="0"/>
              </a:rPr>
              <a:t>Follow the link to help you pronounce the numbers correctly:</a:t>
            </a:r>
          </a:p>
          <a:p>
            <a:pPr algn="l"/>
            <a:r>
              <a:rPr lang="en-GB" altLang="en-US">
                <a:latin typeface="Calibri" pitchFamily="34" charset="0"/>
              </a:rPr>
              <a:t>http://www.donquijote.org/spanishlanguage/numbers/numbers1.asp</a:t>
            </a:r>
          </a:p>
        </p:txBody>
      </p:sp>
      <p:graphicFrame>
        <p:nvGraphicFramePr>
          <p:cNvPr id="7" name="Table 6"/>
          <p:cNvGraphicFramePr>
            <a:graphicFrameLocks noGrp="1"/>
          </p:cNvGraphicFramePr>
          <p:nvPr/>
        </p:nvGraphicFramePr>
        <p:xfrm>
          <a:off x="188641" y="179515"/>
          <a:ext cx="6480176" cy="7656780"/>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9">
                <a:tc gridSpan="3">
                  <a:txBody>
                    <a:bodyPr/>
                    <a:lstStyle/>
                    <a:p>
                      <a:pPr algn="ctr"/>
                      <a:r>
                        <a:rPr lang="es-ES_tradnl" altLang="en-US" sz="1900" b="1" dirty="0"/>
                        <a:t>LOS NÚMEROS</a:t>
                      </a:r>
                      <a:endParaRPr lang="es-ES_tradnl" sz="19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9">
                <a:tc>
                  <a:txBody>
                    <a:bodyPr/>
                    <a:lstStyle/>
                    <a:p>
                      <a:r>
                        <a:rPr lang="es-ES_tradnl" sz="1900" b="1" noProof="0" dirty="0">
                          <a:solidFill>
                            <a:schemeClr val="tx1"/>
                          </a:solidFill>
                          <a:latin typeface="Calibri" pitchFamily="34" charset="0"/>
                          <a:cs typeface="Calibri" pitchFamily="34" charset="0"/>
                        </a:rPr>
                        <a:t>1 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20 veinte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100 cien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9">
                <a:tc>
                  <a:txBody>
                    <a:bodyPr/>
                    <a:lstStyle/>
                    <a:p>
                      <a:r>
                        <a:rPr lang="es-ES_tradnl" sz="1900" b="1" noProof="0">
                          <a:solidFill>
                            <a:schemeClr val="tx1"/>
                          </a:solidFill>
                          <a:latin typeface="Calibri" pitchFamily="34" charset="0"/>
                          <a:cs typeface="Calibri" pitchFamily="34" charset="0"/>
                        </a:rPr>
                        <a:t>2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21 veintiuno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101 ciento 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9">
                <a:tc>
                  <a:txBody>
                    <a:bodyPr/>
                    <a:lstStyle/>
                    <a:p>
                      <a:r>
                        <a:rPr lang="es-ES_tradnl" sz="1900" b="1" noProof="0">
                          <a:solidFill>
                            <a:schemeClr val="tx1"/>
                          </a:solidFill>
                          <a:latin typeface="Calibri" pitchFamily="34" charset="0"/>
                          <a:cs typeface="Calibri" pitchFamily="34" charset="0"/>
                        </a:rPr>
                        <a:t>3 tres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22 veintidós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102 ciento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9">
                <a:tc>
                  <a:txBody>
                    <a:bodyPr/>
                    <a:lstStyle/>
                    <a:p>
                      <a:r>
                        <a:rPr lang="es-ES_tradnl" sz="1900" b="1" noProof="0">
                          <a:solidFill>
                            <a:schemeClr val="tx1"/>
                          </a:solidFill>
                          <a:latin typeface="Calibri" pitchFamily="34" charset="0"/>
                          <a:cs typeface="Calibri" pitchFamily="34" charset="0"/>
                        </a:rPr>
                        <a:t>4 cuatro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23 veintitrés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110 ciento diez</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9">
                <a:tc>
                  <a:txBody>
                    <a:bodyPr/>
                    <a:lstStyle/>
                    <a:p>
                      <a:r>
                        <a:rPr lang="es-ES_tradnl" sz="1900" b="1" noProof="0">
                          <a:solidFill>
                            <a:schemeClr val="tx1"/>
                          </a:solidFill>
                          <a:latin typeface="Calibri" pitchFamily="34" charset="0"/>
                          <a:cs typeface="Calibri" pitchFamily="34" charset="0"/>
                        </a:rPr>
                        <a:t>5 cinco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24 veinticuatro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151 ciento cincuenta y</a:t>
                      </a:r>
                      <a:r>
                        <a:rPr lang="es-ES_tradnl" sz="1900" b="1" baseline="0" noProof="0" dirty="0">
                          <a:solidFill>
                            <a:schemeClr val="tx1"/>
                          </a:solidFill>
                          <a:latin typeface="Calibri" pitchFamily="34" charset="0"/>
                          <a:cs typeface="Calibri" pitchFamily="34" charset="0"/>
                        </a:rPr>
                        <a:t> uno</a:t>
                      </a:r>
                      <a:endParaRPr lang="es-ES_tradnl" sz="19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9">
                <a:tc>
                  <a:txBody>
                    <a:bodyPr/>
                    <a:lstStyle/>
                    <a:p>
                      <a:r>
                        <a:rPr lang="es-ES_tradnl" sz="1900" b="1" noProof="0" dirty="0">
                          <a:solidFill>
                            <a:schemeClr val="tx1"/>
                          </a:solidFill>
                          <a:latin typeface="Calibri" pitchFamily="34" charset="0"/>
                          <a:cs typeface="Calibri" pitchFamily="34" charset="0"/>
                        </a:rPr>
                        <a:t>6 seis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25 veinticinco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162 ciento sesenta y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9">
                <a:tc>
                  <a:txBody>
                    <a:bodyPr/>
                    <a:lstStyle/>
                    <a:p>
                      <a:r>
                        <a:rPr lang="es-ES_tradnl" sz="1900" b="1" noProof="0">
                          <a:solidFill>
                            <a:schemeClr val="tx1"/>
                          </a:solidFill>
                          <a:latin typeface="Calibri" pitchFamily="34" charset="0"/>
                          <a:cs typeface="Calibri" pitchFamily="34" charset="0"/>
                        </a:rPr>
                        <a:t>7 siete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26 veintiséis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190 ciento noventa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9">
                <a:tc>
                  <a:txBody>
                    <a:bodyPr/>
                    <a:lstStyle/>
                    <a:p>
                      <a:r>
                        <a:rPr lang="es-ES_tradnl" sz="1900" b="1" noProof="0">
                          <a:solidFill>
                            <a:schemeClr val="tx1"/>
                          </a:solidFill>
                          <a:latin typeface="Calibri" pitchFamily="34" charset="0"/>
                          <a:cs typeface="Calibri" pitchFamily="34" charset="0"/>
                        </a:rPr>
                        <a:t>8 ocho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27 veintisiete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200 doscientos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9">
                <a:tc>
                  <a:txBody>
                    <a:bodyPr/>
                    <a:lstStyle/>
                    <a:p>
                      <a:r>
                        <a:rPr lang="es-ES_tradnl" sz="1900" b="1" noProof="0">
                          <a:solidFill>
                            <a:schemeClr val="tx1"/>
                          </a:solidFill>
                          <a:latin typeface="Calibri" pitchFamily="34" charset="0"/>
                          <a:cs typeface="Calibri" pitchFamily="34" charset="0"/>
                        </a:rPr>
                        <a:t>9 nueve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28 veintiocho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300 trescientos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9">
                <a:tc>
                  <a:txBody>
                    <a:bodyPr/>
                    <a:lstStyle/>
                    <a:p>
                      <a:r>
                        <a:rPr lang="es-ES_tradnl" sz="1900" b="1" noProof="0">
                          <a:solidFill>
                            <a:schemeClr val="tx1"/>
                          </a:solidFill>
                          <a:latin typeface="Calibri" pitchFamily="34" charset="0"/>
                          <a:cs typeface="Calibri" pitchFamily="34" charset="0"/>
                        </a:rPr>
                        <a:t>10 diez</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29 veintinueve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400 cuatrocientos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9">
                <a:tc>
                  <a:txBody>
                    <a:bodyPr/>
                    <a:lstStyle/>
                    <a:p>
                      <a:r>
                        <a:rPr lang="es-ES_tradnl" sz="1900" b="1" noProof="0" dirty="0">
                          <a:solidFill>
                            <a:schemeClr val="tx1"/>
                          </a:solidFill>
                          <a:latin typeface="Calibri" pitchFamily="34" charset="0"/>
                          <a:cs typeface="Calibri" pitchFamily="34" charset="0"/>
                        </a:rPr>
                        <a:t>11 once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30 treinta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500 quinientos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9">
                <a:tc>
                  <a:txBody>
                    <a:bodyPr/>
                    <a:lstStyle/>
                    <a:p>
                      <a:r>
                        <a:rPr lang="es-ES_tradnl" sz="1900" b="1" noProof="0">
                          <a:solidFill>
                            <a:schemeClr val="tx1"/>
                          </a:solidFill>
                          <a:latin typeface="Calibri" pitchFamily="34" charset="0"/>
                          <a:cs typeface="Calibri" pitchFamily="34" charset="0"/>
                        </a:rPr>
                        <a:t>12 doce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31 treinta y 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600 seiscientos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9">
                <a:tc>
                  <a:txBody>
                    <a:bodyPr/>
                    <a:lstStyle/>
                    <a:p>
                      <a:r>
                        <a:rPr lang="es-ES_tradnl" sz="1900" b="1" noProof="0">
                          <a:solidFill>
                            <a:schemeClr val="tx1"/>
                          </a:solidFill>
                          <a:latin typeface="Calibri" pitchFamily="34" charset="0"/>
                          <a:cs typeface="Calibri" pitchFamily="34" charset="0"/>
                        </a:rPr>
                        <a:t>13 trece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32 treinta y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700 setecientos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9">
                <a:tc>
                  <a:txBody>
                    <a:bodyPr/>
                    <a:lstStyle/>
                    <a:p>
                      <a:r>
                        <a:rPr lang="es-ES_tradnl" sz="1900" b="1" noProof="0">
                          <a:solidFill>
                            <a:schemeClr val="tx1"/>
                          </a:solidFill>
                          <a:latin typeface="Calibri" pitchFamily="34" charset="0"/>
                          <a:cs typeface="Calibri" pitchFamily="34" charset="0"/>
                        </a:rPr>
                        <a:t>14 catorce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40 cuarenta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800 ochocientos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9">
                <a:tc>
                  <a:txBody>
                    <a:bodyPr/>
                    <a:lstStyle/>
                    <a:p>
                      <a:r>
                        <a:rPr lang="es-ES_tradnl" sz="1900" b="1" noProof="0">
                          <a:solidFill>
                            <a:schemeClr val="tx1"/>
                          </a:solidFill>
                          <a:latin typeface="Calibri" pitchFamily="34" charset="0"/>
                          <a:cs typeface="Calibri" pitchFamily="34" charset="0"/>
                        </a:rPr>
                        <a:t>15 quince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50 cincuenta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900 novecientos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9">
                <a:tc>
                  <a:txBody>
                    <a:bodyPr/>
                    <a:lstStyle/>
                    <a:p>
                      <a:r>
                        <a:rPr lang="es-ES_tradnl" sz="1900" b="1" noProof="0">
                          <a:solidFill>
                            <a:schemeClr val="tx1"/>
                          </a:solidFill>
                          <a:latin typeface="Calibri" pitchFamily="34" charset="0"/>
                          <a:cs typeface="Calibri" pitchFamily="34" charset="0"/>
                        </a:rPr>
                        <a:t>16 dieciséis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60</a:t>
                      </a:r>
                      <a:r>
                        <a:rPr lang="es-ES_tradnl" sz="1900" b="1" baseline="0" noProof="0">
                          <a:solidFill>
                            <a:schemeClr val="tx1"/>
                          </a:solidFill>
                          <a:latin typeface="Calibri" pitchFamily="34" charset="0"/>
                          <a:cs typeface="Calibri" pitchFamily="34" charset="0"/>
                        </a:rPr>
                        <a:t> sesenta</a:t>
                      </a:r>
                      <a:endParaRPr lang="es-ES_tradnl" sz="1900" b="1" noProof="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1 000 mil</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9">
                <a:tc>
                  <a:txBody>
                    <a:bodyPr/>
                    <a:lstStyle/>
                    <a:p>
                      <a:r>
                        <a:rPr lang="es-ES_tradnl" sz="1900" b="1" noProof="0">
                          <a:solidFill>
                            <a:schemeClr val="tx1"/>
                          </a:solidFill>
                          <a:latin typeface="Calibri" pitchFamily="34" charset="0"/>
                          <a:cs typeface="Calibri" pitchFamily="34" charset="0"/>
                        </a:rPr>
                        <a:t>17 diecisiete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70 setenta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2 000 dos mil</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9">
                <a:tc>
                  <a:txBody>
                    <a:bodyPr/>
                    <a:lstStyle/>
                    <a:p>
                      <a:r>
                        <a:rPr lang="es-ES_tradnl" sz="1900" b="1" noProof="0">
                          <a:solidFill>
                            <a:schemeClr val="tx1"/>
                          </a:solidFill>
                          <a:latin typeface="Calibri" pitchFamily="34" charset="0"/>
                          <a:cs typeface="Calibri" pitchFamily="34" charset="0"/>
                        </a:rPr>
                        <a:t>18 dieciocho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80 ochenta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1 000</a:t>
                      </a:r>
                      <a:r>
                        <a:rPr lang="es-ES_tradnl" sz="1900" b="1" baseline="0" noProof="0" dirty="0">
                          <a:solidFill>
                            <a:schemeClr val="tx1"/>
                          </a:solidFill>
                          <a:latin typeface="Calibri" pitchFamily="34" charset="0"/>
                          <a:cs typeface="Calibri" pitchFamily="34" charset="0"/>
                        </a:rPr>
                        <a:t> 000</a:t>
                      </a:r>
                      <a:r>
                        <a:rPr lang="es-ES_tradnl" sz="1900" b="1" noProof="0" dirty="0">
                          <a:solidFill>
                            <a:schemeClr val="tx1"/>
                          </a:solidFill>
                          <a:latin typeface="Calibri" pitchFamily="34" charset="0"/>
                          <a:cs typeface="Calibri" pitchFamily="34" charset="0"/>
                        </a:rPr>
                        <a:t> un millón (de)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382839">
                <a:tc>
                  <a:txBody>
                    <a:bodyPr/>
                    <a:lstStyle/>
                    <a:p>
                      <a:r>
                        <a:rPr lang="es-ES_tradnl" sz="1900" b="1" noProof="0" dirty="0">
                          <a:solidFill>
                            <a:schemeClr val="tx1"/>
                          </a:solidFill>
                          <a:latin typeface="Calibri" pitchFamily="34" charset="0"/>
                          <a:cs typeface="Calibri" pitchFamily="34" charset="0"/>
                        </a:rPr>
                        <a:t>19 diecinueve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90 noventa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2</a:t>
                      </a:r>
                      <a:r>
                        <a:rPr lang="es-ES_tradnl" sz="1900" b="1" baseline="0" noProof="0" dirty="0">
                          <a:solidFill>
                            <a:schemeClr val="tx1"/>
                          </a:solidFill>
                          <a:latin typeface="Calibri" pitchFamily="34" charset="0"/>
                          <a:cs typeface="Calibri" pitchFamily="34" charset="0"/>
                        </a:rPr>
                        <a:t> 000 000 dos millones (de)</a:t>
                      </a:r>
                      <a:endParaRPr lang="es-ES_tradnl" sz="19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bl>
          </a:graphicData>
        </a:graphic>
      </p:graphicFrame>
      <p:sp>
        <p:nvSpPr>
          <p:cNvPr id="7254" name="TextBox 7"/>
          <p:cNvSpPr txBox="1">
            <a:spLocks noChangeArrowheads="1"/>
          </p:cNvSpPr>
          <p:nvPr/>
        </p:nvSpPr>
        <p:spPr bwMode="auto">
          <a:xfrm>
            <a:off x="0" y="7956551"/>
            <a:ext cx="6858000" cy="369332"/>
          </a:xfrm>
          <a:prstGeom prst="rect">
            <a:avLst/>
          </a:prstGeom>
          <a:noFill/>
          <a:ln w="9525">
            <a:noFill/>
            <a:miter lim="800000"/>
            <a:headEnd/>
            <a:tailEnd/>
          </a:ln>
        </p:spPr>
        <p:txBody>
          <a:bodyPr>
            <a:spAutoFit/>
          </a:bodyPr>
          <a:lstStyle/>
          <a:p>
            <a:pPr algn="ctr"/>
            <a:r>
              <a:rPr lang="en-GB" altLang="en-US" dirty="0">
                <a:latin typeface="Calibri" pitchFamily="34" charset="0"/>
              </a:rPr>
              <a:t>Remember </a:t>
            </a:r>
            <a:r>
              <a:rPr lang="en-GB" altLang="en-US">
                <a:latin typeface="Calibri" pitchFamily="34" charset="0"/>
              </a:rPr>
              <a:t>the “</a:t>
            </a:r>
            <a:r>
              <a:rPr lang="en-GB" altLang="en-US" b="1">
                <a:latin typeface="Calibri" pitchFamily="34" charset="0"/>
              </a:rPr>
              <a:t>and</a:t>
            </a:r>
            <a:r>
              <a:rPr lang="en-GB" altLang="en-US">
                <a:latin typeface="Calibri" pitchFamily="34" charset="0"/>
              </a:rPr>
              <a:t>” </a:t>
            </a:r>
            <a:r>
              <a:rPr lang="en-GB" altLang="en-US" dirty="0">
                <a:latin typeface="Calibri" pitchFamily="34" charset="0"/>
              </a:rPr>
              <a:t>is between the </a:t>
            </a:r>
            <a:r>
              <a:rPr lang="en-GB" altLang="en-US">
                <a:latin typeface="Calibri" pitchFamily="34" charset="0"/>
              </a:rPr>
              <a:t>10s and </a:t>
            </a:r>
            <a:r>
              <a:rPr lang="en-GB" altLang="en-US" dirty="0">
                <a:latin typeface="Calibri" pitchFamily="34" charset="0"/>
              </a:rPr>
              <a:t>the units: </a:t>
            </a:r>
            <a:r>
              <a:rPr lang="en-GB" altLang="en-US" dirty="0" err="1">
                <a:latin typeface="Calibri" pitchFamily="34" charset="0"/>
              </a:rPr>
              <a:t>treinta</a:t>
            </a:r>
            <a:r>
              <a:rPr lang="en-GB" altLang="en-US" dirty="0">
                <a:latin typeface="Calibri" pitchFamily="34" charset="0"/>
              </a:rPr>
              <a:t> </a:t>
            </a:r>
            <a:r>
              <a:rPr lang="en-GB" altLang="en-US" b="1" dirty="0">
                <a:latin typeface="Calibri" pitchFamily="34" charset="0"/>
              </a:rPr>
              <a:t>y</a:t>
            </a:r>
            <a:r>
              <a:rPr lang="en-GB" altLang="en-US" dirty="0">
                <a:latin typeface="Calibri" pitchFamily="34" charset="0"/>
              </a:rPr>
              <a:t> dos</a:t>
            </a: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a:t>
            </a:fld>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27248562"/>
              </p:ext>
            </p:extLst>
          </p:nvPr>
        </p:nvGraphicFramePr>
        <p:xfrm>
          <a:off x="260649" y="1115616"/>
          <a:ext cx="6438379" cy="4309080"/>
        </p:xfrm>
        <a:graphic>
          <a:graphicData uri="http://schemas.openxmlformats.org/drawingml/2006/table">
            <a:tbl>
              <a:tblPr>
                <a:tableStyleId>{5C22544A-7EE6-4342-B048-85BDC9FD1C3A}</a:tableStyleId>
              </a:tblPr>
              <a:tblGrid>
                <a:gridCol w="2428673">
                  <a:extLst>
                    <a:ext uri="{9D8B030D-6E8A-4147-A177-3AD203B41FA5}">
                      <a16:colId xmlns:a16="http://schemas.microsoft.com/office/drawing/2014/main" val="2811199904"/>
                    </a:ext>
                  </a:extLst>
                </a:gridCol>
                <a:gridCol w="4009706">
                  <a:extLst>
                    <a:ext uri="{9D8B030D-6E8A-4147-A177-3AD203B41FA5}">
                      <a16:colId xmlns:a16="http://schemas.microsoft.com/office/drawing/2014/main" val="3594620406"/>
                    </a:ext>
                  </a:extLst>
                </a:gridCol>
              </a:tblGrid>
              <a:tr h="1080120">
                <a:tc>
                  <a:txBody>
                    <a:bodyPr/>
                    <a:lstStyle/>
                    <a:p>
                      <a:r>
                        <a:rPr lang="en-GB" sz="1900" dirty="0">
                          <a:latin typeface="Calibri" pitchFamily="34" charset="0"/>
                          <a:cs typeface="Calibri" pitchFamily="34" charset="0"/>
                        </a:rPr>
                        <a:t>Sentence starter</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900" dirty="0">
                          <a:latin typeface="Calibri" pitchFamily="34" charset="0"/>
                          <a:cs typeface="Calibri" pitchFamily="34" charset="0"/>
                        </a:rPr>
                        <a:t>El </a:t>
                      </a:r>
                      <a:r>
                        <a:rPr lang="en-GB" sz="1900" dirty="0" err="1">
                          <a:latin typeface="Calibri" pitchFamily="34" charset="0"/>
                          <a:cs typeface="Calibri" pitchFamily="34" charset="0"/>
                        </a:rPr>
                        <a:t>año</a:t>
                      </a:r>
                      <a:r>
                        <a:rPr lang="en-GB" sz="1900" dirty="0">
                          <a:latin typeface="Calibri" pitchFamily="34" charset="0"/>
                          <a:cs typeface="Calibri" pitchFamily="34" charset="0"/>
                        </a:rPr>
                        <a:t> </a:t>
                      </a:r>
                      <a:r>
                        <a:rPr lang="en-GB" sz="1900" dirty="0" err="1">
                          <a:latin typeface="Calibri" pitchFamily="34" charset="0"/>
                          <a:cs typeface="Calibri" pitchFamily="34" charset="0"/>
                        </a:rPr>
                        <a:t>pasado</a:t>
                      </a:r>
                      <a:r>
                        <a:rPr lang="en-GB" sz="1900" dirty="0">
                          <a:latin typeface="Calibri" pitchFamily="34" charset="0"/>
                          <a:cs typeface="Calibri" pitchFamily="34" charset="0"/>
                        </a:rPr>
                        <a:t> (Last year)</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0120">
                <a:tc>
                  <a:txBody>
                    <a:bodyPr/>
                    <a:lstStyle/>
                    <a:p>
                      <a:r>
                        <a:rPr lang="en-GB" sz="1900" dirty="0">
                          <a:latin typeface="Calibri" pitchFamily="34" charset="0"/>
                          <a:cs typeface="Calibri" pitchFamily="34" charset="0"/>
                        </a:rPr>
                        <a:t>Facts (3)</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latin typeface="Calibri" pitchFamily="34" charset="0"/>
                          <a:cs typeface="Calibri" pitchFamily="34" charset="0"/>
                        </a:rPr>
                        <a:t>mi </a:t>
                      </a:r>
                      <a:r>
                        <a:rPr lang="en-GB" sz="1900" dirty="0" err="1">
                          <a:latin typeface="Calibri" pitchFamily="34" charset="0"/>
                          <a:cs typeface="Calibri" pitchFamily="34" charset="0"/>
                        </a:rPr>
                        <a:t>familia</a:t>
                      </a:r>
                      <a:r>
                        <a:rPr lang="en-GB" sz="1900" dirty="0">
                          <a:latin typeface="Calibri" pitchFamily="34" charset="0"/>
                          <a:cs typeface="Calibri" pitchFamily="34" charset="0"/>
                        </a:rPr>
                        <a:t> y </a:t>
                      </a:r>
                      <a:r>
                        <a:rPr lang="en-GB" sz="1900" dirty="0" err="1">
                          <a:latin typeface="Calibri" pitchFamily="34" charset="0"/>
                          <a:cs typeface="Calibri" pitchFamily="34" charset="0"/>
                        </a:rPr>
                        <a:t>yo</a:t>
                      </a:r>
                      <a:r>
                        <a:rPr lang="en-GB" sz="1900" dirty="0">
                          <a:latin typeface="Calibri" pitchFamily="34" charset="0"/>
                          <a:cs typeface="Calibri" pitchFamily="34" charset="0"/>
                        </a:rPr>
                        <a:t> </a:t>
                      </a:r>
                      <a:r>
                        <a:rPr lang="en-GB" sz="1900" dirty="0" err="1">
                          <a:latin typeface="Calibri" pitchFamily="34" charset="0"/>
                          <a:cs typeface="Calibri" pitchFamily="34" charset="0"/>
                        </a:rPr>
                        <a:t>pasamos</a:t>
                      </a:r>
                      <a:r>
                        <a:rPr lang="en-GB" sz="1900" dirty="0">
                          <a:latin typeface="Calibri" pitchFamily="34" charset="0"/>
                          <a:cs typeface="Calibri" pitchFamily="34" charset="0"/>
                        </a:rPr>
                        <a:t> dos </a:t>
                      </a:r>
                      <a:r>
                        <a:rPr lang="en-GB" sz="1900" dirty="0" err="1">
                          <a:latin typeface="Calibri" pitchFamily="34" charset="0"/>
                          <a:cs typeface="Calibri" pitchFamily="34" charset="0"/>
                        </a:rPr>
                        <a:t>semanas</a:t>
                      </a:r>
                      <a:r>
                        <a:rPr lang="en-GB" sz="1900" dirty="0">
                          <a:latin typeface="Calibri" pitchFamily="34" charset="0"/>
                          <a:cs typeface="Calibri" pitchFamily="34" charset="0"/>
                        </a:rPr>
                        <a:t> en el sur de </a:t>
                      </a:r>
                      <a:r>
                        <a:rPr lang="en-GB" sz="1900" dirty="0" err="1">
                          <a:latin typeface="Calibri" pitchFamily="34" charset="0"/>
                          <a:cs typeface="Calibri" pitchFamily="34" charset="0"/>
                        </a:rPr>
                        <a:t>España</a:t>
                      </a:r>
                      <a:r>
                        <a:rPr lang="en-GB" sz="1900" dirty="0">
                          <a:latin typeface="Calibri" pitchFamily="34" charset="0"/>
                          <a:cs typeface="Calibri" pitchFamily="34" charset="0"/>
                        </a:rPr>
                        <a:t>. (my </a:t>
                      </a:r>
                      <a:r>
                        <a:rPr lang="en-GB" sz="1900">
                          <a:latin typeface="Calibri" pitchFamily="34" charset="0"/>
                          <a:cs typeface="Calibri" pitchFamily="34" charset="0"/>
                        </a:rPr>
                        <a:t>family and </a:t>
                      </a:r>
                      <a:r>
                        <a:rPr lang="en-GB" sz="1900" dirty="0">
                          <a:latin typeface="Calibri" pitchFamily="34" charset="0"/>
                          <a:cs typeface="Calibri" pitchFamily="34" charset="0"/>
                        </a:rPr>
                        <a:t>I spent two weeks in the south of Spain.)</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1440160">
                <a:tc>
                  <a:txBody>
                    <a:bodyPr/>
                    <a:lstStyle/>
                    <a:p>
                      <a:r>
                        <a:rPr lang="en-GB" sz="1900" dirty="0">
                          <a:latin typeface="Calibri" pitchFamily="34" charset="0"/>
                          <a:cs typeface="Calibri" pitchFamily="34" charset="0"/>
                        </a:rPr>
                        <a:t>Opinions + reasons</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900" dirty="0">
                          <a:latin typeface="Calibri" pitchFamily="34" charset="0"/>
                          <a:cs typeface="Calibri" pitchFamily="34" charset="0"/>
                        </a:rPr>
                        <a:t>Nos</a:t>
                      </a:r>
                      <a:r>
                        <a:rPr lang="en-GB" sz="1900" baseline="0" dirty="0">
                          <a:latin typeface="Calibri" pitchFamily="34" charset="0"/>
                          <a:cs typeface="Calibri" pitchFamily="34" charset="0"/>
                        </a:rPr>
                        <a:t> </a:t>
                      </a:r>
                      <a:r>
                        <a:rPr lang="en-GB" sz="1900" baseline="0" dirty="0" err="1">
                          <a:latin typeface="Calibri" pitchFamily="34" charset="0"/>
                          <a:cs typeface="Calibri" pitchFamily="34" charset="0"/>
                        </a:rPr>
                        <a:t>gustó</a:t>
                      </a:r>
                      <a:r>
                        <a:rPr lang="en-GB" sz="1900" baseline="0" dirty="0">
                          <a:latin typeface="Calibri" pitchFamily="34" charset="0"/>
                          <a:cs typeface="Calibri" pitchFamily="34" charset="0"/>
                        </a:rPr>
                        <a:t> mucho </a:t>
                      </a:r>
                      <a:r>
                        <a:rPr lang="en-GB" sz="1900" baseline="0" dirty="0" err="1">
                          <a:latin typeface="Calibri" pitchFamily="34" charset="0"/>
                          <a:cs typeface="Calibri" pitchFamily="34" charset="0"/>
                        </a:rPr>
                        <a:t>ya</a:t>
                      </a:r>
                      <a:r>
                        <a:rPr lang="en-GB" sz="1900" baseline="0" dirty="0">
                          <a:latin typeface="Calibri" pitchFamily="34" charset="0"/>
                          <a:cs typeface="Calibri" pitchFamily="34" charset="0"/>
                        </a:rPr>
                        <a:t> que </a:t>
                      </a:r>
                      <a:r>
                        <a:rPr lang="en-GB" sz="1900" b="1" baseline="0" dirty="0">
                          <a:latin typeface="Calibri" pitchFamily="34" charset="0"/>
                          <a:cs typeface="Calibri" pitchFamily="34" charset="0"/>
                        </a:rPr>
                        <a:t>no solo </a:t>
                      </a:r>
                      <a:r>
                        <a:rPr lang="en-GB" sz="1900" baseline="0" dirty="0" err="1">
                          <a:latin typeface="Calibri" pitchFamily="34" charset="0"/>
                          <a:cs typeface="Calibri" pitchFamily="34" charset="0"/>
                        </a:rPr>
                        <a:t>había</a:t>
                      </a:r>
                      <a:r>
                        <a:rPr lang="en-GB" sz="1900" baseline="0" dirty="0">
                          <a:latin typeface="Calibri" pitchFamily="34" charset="0"/>
                          <a:cs typeface="Calibri" pitchFamily="34" charset="0"/>
                        </a:rPr>
                        <a:t> mucho que </a:t>
                      </a:r>
                      <a:r>
                        <a:rPr lang="en-GB" sz="1900" baseline="0" dirty="0" err="1">
                          <a:latin typeface="Calibri" pitchFamily="34" charset="0"/>
                          <a:cs typeface="Calibri" pitchFamily="34" charset="0"/>
                        </a:rPr>
                        <a:t>hacer</a:t>
                      </a:r>
                      <a:r>
                        <a:rPr lang="en-GB" sz="1900" baseline="0" dirty="0">
                          <a:latin typeface="Calibri" pitchFamily="34" charset="0"/>
                          <a:cs typeface="Calibri" pitchFamily="34" charset="0"/>
                        </a:rPr>
                        <a:t> </a:t>
                      </a:r>
                      <a:r>
                        <a:rPr lang="en-GB" sz="1900" b="1" baseline="0" dirty="0" err="1">
                          <a:latin typeface="Calibri" pitchFamily="34" charset="0"/>
                          <a:cs typeface="Calibri" pitchFamily="34" charset="0"/>
                        </a:rPr>
                        <a:t>sino</a:t>
                      </a:r>
                      <a:r>
                        <a:rPr lang="en-GB" sz="1900" b="1" baseline="0" dirty="0">
                          <a:latin typeface="Calibri" pitchFamily="34" charset="0"/>
                          <a:cs typeface="Calibri" pitchFamily="34" charset="0"/>
                        </a:rPr>
                        <a:t> </a:t>
                      </a:r>
                      <a:r>
                        <a:rPr lang="en-GB" sz="1900" b="1" baseline="0" dirty="0" err="1">
                          <a:latin typeface="Calibri" pitchFamily="34" charset="0"/>
                          <a:cs typeface="Calibri" pitchFamily="34" charset="0"/>
                        </a:rPr>
                        <a:t>también</a:t>
                      </a:r>
                      <a:r>
                        <a:rPr lang="en-GB" sz="1900" baseline="0" dirty="0">
                          <a:latin typeface="Calibri" pitchFamily="34" charset="0"/>
                          <a:cs typeface="Calibri" pitchFamily="34" charset="0"/>
                        </a:rPr>
                        <a:t> </a:t>
                      </a:r>
                      <a:r>
                        <a:rPr lang="en-GB" sz="1900" baseline="0" dirty="0" err="1">
                          <a:latin typeface="Calibri" pitchFamily="34" charset="0"/>
                          <a:cs typeface="Calibri" pitchFamily="34" charset="0"/>
                        </a:rPr>
                        <a:t>hacía</a:t>
                      </a:r>
                      <a:r>
                        <a:rPr lang="en-GB" sz="1900" baseline="0" dirty="0">
                          <a:latin typeface="Calibri" pitchFamily="34" charset="0"/>
                          <a:cs typeface="Calibri" pitchFamily="34" charset="0"/>
                        </a:rPr>
                        <a:t> sol </a:t>
                      </a:r>
                      <a:r>
                        <a:rPr lang="en-GB" sz="1900" baseline="0" dirty="0" err="1">
                          <a:latin typeface="Calibri" pitchFamily="34" charset="0"/>
                          <a:cs typeface="Calibri" pitchFamily="34" charset="0"/>
                        </a:rPr>
                        <a:t>cada</a:t>
                      </a:r>
                      <a:r>
                        <a:rPr lang="en-GB" sz="1900" baseline="0" dirty="0">
                          <a:latin typeface="Calibri" pitchFamily="34" charset="0"/>
                          <a:cs typeface="Calibri" pitchFamily="34" charset="0"/>
                        </a:rPr>
                        <a:t> </a:t>
                      </a:r>
                      <a:r>
                        <a:rPr lang="en-GB" sz="1900" baseline="0" dirty="0" err="1">
                          <a:latin typeface="Calibri" pitchFamily="34" charset="0"/>
                          <a:cs typeface="Calibri" pitchFamily="34" charset="0"/>
                        </a:rPr>
                        <a:t>día</a:t>
                      </a:r>
                      <a:r>
                        <a:rPr lang="en-GB" sz="1900" baseline="0" dirty="0">
                          <a:latin typeface="Calibri" pitchFamily="34" charset="0"/>
                          <a:cs typeface="Calibri" pitchFamily="34" charset="0"/>
                        </a:rPr>
                        <a:t>. (We liked it a lot since not only was there a lot to do but also it was sunny every day.)</a:t>
                      </a:r>
                    </a:p>
                    <a:p>
                      <a:endParaRPr lang="en-GB" sz="1900" baseline="0" dirty="0">
                        <a:latin typeface="Calibri" pitchFamily="34" charset="0"/>
                        <a:cs typeface="Calibri" pitchFamily="34" charset="0"/>
                      </a:endParaRPr>
                    </a:p>
                    <a:p>
                      <a:endParaRPr lang="en-GB" sz="190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a:t>90 word task</a:t>
            </a:r>
            <a:br>
              <a:rPr lang="en-GB" sz="2000" b="1" dirty="0"/>
            </a:br>
            <a:r>
              <a:rPr lang="en-GB" sz="2000" b="1" dirty="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196752" y="2267744"/>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548680" y="3779912"/>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0848" y="1187624"/>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380477" cy="369332"/>
          </a:xfrm>
          <a:prstGeom prst="rect">
            <a:avLst/>
          </a:prstGeom>
          <a:noFill/>
        </p:spPr>
        <p:txBody>
          <a:bodyPr wrap="none" rtlCol="0">
            <a:spAutoFit/>
          </a:bodyPr>
          <a:lstStyle/>
          <a:p>
            <a:pPr marL="285750" indent="-285750">
              <a:buFont typeface="Arial" panose="020B0604020202020204" pitchFamily="34" charset="0"/>
              <a:buChar char="•"/>
            </a:pPr>
            <a:r>
              <a:rPr lang="en-GB" b="1" dirty="0">
                <a:latin typeface="Calibri" pitchFamily="34" charset="0"/>
                <a:cs typeface="Calibri" pitchFamily="34" charset="0"/>
              </a:rPr>
              <a:t>Tus </a:t>
            </a:r>
            <a:r>
              <a:rPr lang="en-GB" b="1" dirty="0" err="1">
                <a:latin typeface="Calibri" pitchFamily="34" charset="0"/>
                <a:cs typeface="Calibri" pitchFamily="34" charset="0"/>
              </a:rPr>
              <a:t>vacaciones</a:t>
            </a:r>
            <a:r>
              <a:rPr lang="en-GB" b="1" dirty="0">
                <a:latin typeface="Calibri" pitchFamily="34" charset="0"/>
                <a:cs typeface="Calibri" pitchFamily="34" charset="0"/>
              </a:rPr>
              <a:t> del </a:t>
            </a:r>
            <a:r>
              <a:rPr lang="en-GB" b="1" dirty="0" err="1">
                <a:latin typeface="Calibri" pitchFamily="34" charset="0"/>
                <a:cs typeface="Calibri" pitchFamily="34" charset="0"/>
              </a:rPr>
              <a:t>año</a:t>
            </a:r>
            <a:r>
              <a:rPr lang="en-GB" b="1" dirty="0">
                <a:latin typeface="Calibri" pitchFamily="34" charset="0"/>
                <a:cs typeface="Calibri" pitchFamily="34" charset="0"/>
              </a:rPr>
              <a:t> </a:t>
            </a:r>
            <a:r>
              <a:rPr lang="en-GB" b="1" dirty="0" err="1">
                <a:latin typeface="Calibri" pitchFamily="34" charset="0"/>
                <a:cs typeface="Calibri" pitchFamily="34" charset="0"/>
              </a:rPr>
              <a:t>pasado</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a:latin typeface="Calibri" pitchFamily="34" charset="0"/>
                <a:cs typeface="Calibri" pitchFamily="34" charset="0"/>
              </a:rPr>
              <a:t>SPANISH STAR</a:t>
            </a:r>
          </a:p>
        </p:txBody>
      </p:sp>
      <p:graphicFrame>
        <p:nvGraphicFramePr>
          <p:cNvPr id="11" name="Table 10"/>
          <p:cNvGraphicFramePr>
            <a:graphicFrameLocks noGrp="1"/>
          </p:cNvGraphicFramePr>
          <p:nvPr>
            <p:extLst>
              <p:ext uri="{D42A27DB-BD31-4B8C-83A1-F6EECF244321}">
                <p14:modId xmlns:p14="http://schemas.microsoft.com/office/powerpoint/2010/main" val="1636457008"/>
              </p:ext>
            </p:extLst>
          </p:nvPr>
        </p:nvGraphicFramePr>
        <p:xfrm>
          <a:off x="332656" y="5508104"/>
          <a:ext cx="6264696" cy="3383280"/>
        </p:xfrm>
        <a:graphic>
          <a:graphicData uri="http://schemas.openxmlformats.org/drawingml/2006/table">
            <a:tbl>
              <a:tblPr>
                <a:tableStyleId>{5C22544A-7EE6-4342-B048-85BDC9FD1C3A}</a:tableStyleId>
              </a:tblPr>
              <a:tblGrid>
                <a:gridCol w="3575446">
                  <a:extLst>
                    <a:ext uri="{9D8B030D-6E8A-4147-A177-3AD203B41FA5}">
                      <a16:colId xmlns:a16="http://schemas.microsoft.com/office/drawing/2014/main" val="20000"/>
                    </a:ext>
                  </a:extLst>
                </a:gridCol>
                <a:gridCol w="2689250">
                  <a:extLst>
                    <a:ext uri="{9D8B030D-6E8A-4147-A177-3AD203B41FA5}">
                      <a16:colId xmlns:a16="http://schemas.microsoft.com/office/drawing/2014/main" val="20001"/>
                    </a:ext>
                  </a:extLst>
                </a:gridCol>
              </a:tblGrid>
              <a:tr h="314960">
                <a:tc gridSpan="2">
                  <a:txBody>
                    <a:bodyPr/>
                    <a:lstStyle/>
                    <a:p>
                      <a:pPr algn="ctr"/>
                      <a:r>
                        <a:rPr lang="es-ES_tradnl" sz="1500" b="1" dirty="0">
                          <a:latin typeface="Calibri" pitchFamily="34" charset="0"/>
                          <a:cs typeface="Calibri" pitchFamily="34" charset="0"/>
                        </a:rPr>
                        <a:t>10 SPANISH STARS THAT HIT ALL THE SUCCESS CRITERIA FOR A HIGH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500" b="1" dirty="0">
                          <a:latin typeface="Calibri" pitchFamily="34" charset="0"/>
                          <a:cs typeface="Calibri" pitchFamily="34" charset="0"/>
                        </a:rPr>
                        <a:t>español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b="1" dirty="0">
                          <a:latin typeface="Calibri" pitchFamily="34" charset="0"/>
                          <a:cs typeface="Calibri" pitchFamily="34" charset="0"/>
                        </a:rPr>
                        <a:t>inglés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es-ES_tradnl" sz="1200" dirty="0">
                          <a:latin typeface="Calibri" pitchFamily="34" charset="0"/>
                          <a:cs typeface="Calibri" pitchFamily="34" charset="0"/>
                        </a:rPr>
                        <a:t>Para + </a:t>
                      </a:r>
                      <a:r>
                        <a:rPr lang="es-ES_tradnl" sz="1200" dirty="0" err="1">
                          <a:latin typeface="Calibri" pitchFamily="34" charset="0"/>
                          <a:cs typeface="Calibri" pitchFamily="34" charset="0"/>
                        </a:rPr>
                        <a:t>infinitive</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In </a:t>
                      </a:r>
                      <a:r>
                        <a:rPr lang="es-ES_tradnl" sz="1200" dirty="0" err="1">
                          <a:latin typeface="Calibri" pitchFamily="34" charset="0"/>
                          <a:cs typeface="Calibri" pitchFamily="34" charset="0"/>
                        </a:rPr>
                        <a:t>order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es-ES_tradnl" sz="1200" dirty="0">
                          <a:latin typeface="Calibri" pitchFamily="34" charset="0"/>
                          <a:cs typeface="Calibri" pitchFamily="34" charset="0"/>
                        </a:rPr>
                        <a:t>Me gusta + </a:t>
                      </a:r>
                      <a:r>
                        <a:rPr lang="es-ES_tradnl" sz="1200" dirty="0" err="1">
                          <a:latin typeface="Calibri" pitchFamily="34" charset="0"/>
                          <a:cs typeface="Calibri" pitchFamily="34" charset="0"/>
                        </a:rPr>
                        <a:t>inf</a:t>
                      </a:r>
                      <a:r>
                        <a:rPr lang="es-ES_tradnl" sz="1200" dirty="0">
                          <a:latin typeface="Calibri" pitchFamily="34" charset="0"/>
                          <a:cs typeface="Calibri" pitchFamily="34" charset="0"/>
                        </a:rPr>
                        <a:t> porque</a:t>
                      </a:r>
                      <a:r>
                        <a:rPr lang="es-ES_tradnl" sz="1200" baseline="0" dirty="0">
                          <a:latin typeface="Calibri" pitchFamily="34" charset="0"/>
                          <a:cs typeface="Calibri" pitchFamily="34" charset="0"/>
                        </a:rPr>
                        <a:t> l</a:t>
                      </a:r>
                      <a:r>
                        <a:rPr lang="es-ES_tradnl" sz="1200" dirty="0">
                          <a:latin typeface="Calibri" pitchFamily="34" charset="0"/>
                          <a:cs typeface="Calibri" pitchFamily="34" charset="0"/>
                        </a:rPr>
                        <a:t>o encuentro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because</a:t>
                      </a:r>
                      <a:r>
                        <a:rPr lang="es-ES_tradnl" sz="1200" dirty="0">
                          <a:latin typeface="Calibri" pitchFamily="34" charset="0"/>
                          <a:cs typeface="Calibri" pitchFamily="34" charset="0"/>
                        </a:rPr>
                        <a:t> I </a:t>
                      </a:r>
                      <a:r>
                        <a:rPr lang="es-ES_tradnl" sz="1200" dirty="0" err="1">
                          <a:latin typeface="Calibri" pitchFamily="34" charset="0"/>
                          <a:cs typeface="Calibri" pitchFamily="34" charset="0"/>
                        </a:rPr>
                        <a:t>find</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it</a:t>
                      </a:r>
                      <a:r>
                        <a:rPr lang="es-ES_tradnl" sz="1200" baseline="0" dirty="0">
                          <a:latin typeface="Calibri" pitchFamily="34" charset="0"/>
                          <a:cs typeface="Calibri" pitchFamily="34" charset="0"/>
                        </a:rPr>
                        <a:t> …</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Me interesa/me</a:t>
                      </a:r>
                      <a:r>
                        <a:rPr lang="es-ES_tradnl" sz="1200" baseline="0" dirty="0">
                          <a:latin typeface="Calibri" pitchFamily="34" charset="0"/>
                          <a:cs typeface="Calibri" pitchFamily="34" charset="0"/>
                        </a:rPr>
                        <a:t> molesta +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interests</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annoys</a:t>
                      </a:r>
                      <a:r>
                        <a:rPr lang="es-ES_tradnl" sz="1200" dirty="0">
                          <a:latin typeface="Calibri" pitchFamily="34" charset="0"/>
                          <a:cs typeface="Calibri" pitchFamily="34" charset="0"/>
                        </a:rPr>
                        <a:t> 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es-ES_tradnl" sz="1200" dirty="0">
                          <a:latin typeface="Calibri" pitchFamily="34" charset="0"/>
                          <a:cs typeface="Calibri" pitchFamily="34" charset="0"/>
                        </a:rPr>
                        <a:t>Lo</a:t>
                      </a:r>
                      <a:r>
                        <a:rPr lang="es-ES_tradnl" sz="1200" baseline="0" dirty="0">
                          <a:latin typeface="Calibri" pitchFamily="34" charset="0"/>
                          <a:cs typeface="Calibri" pitchFamily="34" charset="0"/>
                        </a:rPr>
                        <a:t> mejor/lo peor</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The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best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thing</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the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worst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thing</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Es más/ menos… 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It’s</a:t>
                      </a:r>
                      <a:r>
                        <a:rPr lang="es-ES_tradnl" sz="1200" dirty="0">
                          <a:latin typeface="Calibri" pitchFamily="34" charset="0"/>
                          <a:cs typeface="Calibri" pitchFamily="34" charset="0"/>
                        </a:rPr>
                        <a:t> more/ </a:t>
                      </a:r>
                      <a:r>
                        <a:rPr lang="es-ES_tradnl" sz="1200" dirty="0" err="1">
                          <a:latin typeface="Calibri" pitchFamily="34" charset="0"/>
                          <a:cs typeface="Calibri" pitchFamily="34" charset="0"/>
                        </a:rPr>
                        <a:t>less</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than</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Si fuera posible,</a:t>
                      </a:r>
                      <a:r>
                        <a:rPr lang="es-ES_tradnl" sz="1200" baseline="0" dirty="0">
                          <a:latin typeface="Calibri" pitchFamily="34" charset="0"/>
                          <a:cs typeface="Calibri" pitchFamily="34" charset="0"/>
                        </a:rPr>
                        <a:t> me gustaría +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were</a:t>
                      </a:r>
                      <a:r>
                        <a:rPr lang="es-ES_tradnl" sz="1200" dirty="0">
                          <a:latin typeface="Calibri" pitchFamily="34" charset="0"/>
                          <a:cs typeface="Calibri" pitchFamily="34" charset="0"/>
                        </a:rPr>
                        <a:t> posible, I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No solo … sino también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Not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only</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but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also</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Iba</a:t>
                      </a:r>
                      <a:r>
                        <a:rPr lang="es-ES_tradnl" sz="1200" baseline="0" dirty="0">
                          <a:latin typeface="Calibri" pitchFamily="34" charset="0"/>
                          <a:cs typeface="Calibri" pitchFamily="34" charset="0"/>
                        </a:rPr>
                        <a:t> a + </a:t>
                      </a:r>
                      <a:r>
                        <a:rPr lang="es-ES_tradnl" sz="1200" baseline="0" dirty="0" err="1">
                          <a:latin typeface="Calibri" pitchFamily="34" charset="0"/>
                          <a:cs typeface="Calibri" pitchFamily="34" charset="0"/>
                        </a:rPr>
                        <a:t>inf</a:t>
                      </a:r>
                      <a:r>
                        <a:rPr lang="es-ES_tradnl" sz="1200" baseline="0" dirty="0">
                          <a:latin typeface="Calibri" pitchFamily="34" charset="0"/>
                          <a:cs typeface="Calibri" pitchFamily="34" charset="0"/>
                        </a:rPr>
                        <a:t> pero d</a:t>
                      </a:r>
                      <a:r>
                        <a:rPr lang="es-ES_tradnl" sz="1200" dirty="0">
                          <a:latin typeface="Calibri" pitchFamily="34" charset="0"/>
                          <a:cs typeface="Calibri" pitchFamily="34" charset="0"/>
                        </a:rPr>
                        <a:t>ecidí + </a:t>
                      </a:r>
                      <a:r>
                        <a:rPr lang="es-ES_tradnl" sz="1200" dirty="0" err="1">
                          <a:latin typeface="Calibri" pitchFamily="34" charset="0"/>
                          <a:cs typeface="Calibri" pitchFamily="34" charset="0"/>
                        </a:rPr>
                        <a:t>inf</a:t>
                      </a:r>
                      <a:endParaRPr lang="es-ES_tradnl" sz="1200" dirty="0">
                        <a:solidFill>
                          <a:srgbClr val="FF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a:t>
                      </a:r>
                      <a:r>
                        <a:rPr lang="es-ES_tradnl" sz="1200" baseline="0" dirty="0">
                          <a:latin typeface="Calibri" pitchFamily="34" charset="0"/>
                          <a:cs typeface="Calibri" pitchFamily="34" charset="0"/>
                        </a:rPr>
                        <a:t> </a:t>
                      </a:r>
                      <a:r>
                        <a:rPr lang="es-ES_tradnl" sz="1200" dirty="0" err="1">
                          <a:latin typeface="Calibri" pitchFamily="34" charset="0"/>
                          <a:cs typeface="Calibri" pitchFamily="34" charset="0"/>
                        </a:rPr>
                        <a:t>was</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going</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but</a:t>
                      </a:r>
                      <a:r>
                        <a:rPr lang="es-ES_tradnl" sz="1200" dirty="0">
                          <a:latin typeface="Calibri" pitchFamily="34" charset="0"/>
                          <a:cs typeface="Calibri" pitchFamily="34" charset="0"/>
                        </a:rPr>
                        <a:t> I </a:t>
                      </a:r>
                      <a:r>
                        <a:rPr lang="es-ES_tradnl" sz="1200" dirty="0" err="1">
                          <a:latin typeface="Calibri" pitchFamily="34" charset="0"/>
                          <a:cs typeface="Calibri" pitchFamily="34" charset="0"/>
                        </a:rPr>
                        <a:t>decided</a:t>
                      </a:r>
                      <a:r>
                        <a:rPr lang="es-ES_tradnl" sz="1200" dirty="0">
                          <a:latin typeface="Calibri" pitchFamily="34" charset="0"/>
                          <a:cs typeface="Calibri" pitchFamily="34" charset="0"/>
                        </a:rPr>
                        <a:t> to…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Suelo + </a:t>
                      </a:r>
                      <a:r>
                        <a:rPr lang="es-ES_tradnl" sz="120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 </a:t>
                      </a:r>
                      <a:r>
                        <a:rPr lang="es-ES_tradnl" sz="1200" dirty="0" err="1">
                          <a:latin typeface="Calibri" pitchFamily="34" charset="0"/>
                          <a:cs typeface="Calibri" pitchFamily="34" charset="0"/>
                        </a:rPr>
                        <a:t>usually</a:t>
                      </a:r>
                      <a:r>
                        <a:rPr lang="es-ES_tradnl" sz="1200" baseline="0" dirty="0">
                          <a:latin typeface="Calibri" pitchFamily="34" charset="0"/>
                          <a:cs typeface="Calibri" pitchFamily="34" charset="0"/>
                        </a:rPr>
                        <a:t> …</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Espero + </a:t>
                      </a:r>
                      <a:r>
                        <a:rPr lang="es-ES_tradnl" sz="1200" dirty="0" err="1">
                          <a:latin typeface="Calibri" pitchFamily="34" charset="0"/>
                          <a:cs typeface="Calibri" pitchFamily="34" charset="0"/>
                        </a:rPr>
                        <a:t>inf</a:t>
                      </a:r>
                      <a:r>
                        <a:rPr lang="es-ES_tradnl" sz="1200" dirty="0">
                          <a:latin typeface="Calibri" pitchFamily="34" charset="0"/>
                          <a:cs typeface="Calibri" pitchFamily="34" charset="0"/>
                        </a:rPr>
                        <a:t>/ tengo la intención</a:t>
                      </a:r>
                      <a:r>
                        <a:rPr lang="es-ES_tradnl" sz="1200" baseline="0" dirty="0">
                          <a:latin typeface="Calibri" pitchFamily="34" charset="0"/>
                          <a:cs typeface="Calibri" pitchFamily="34" charset="0"/>
                        </a:rPr>
                        <a:t> de +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 hope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intend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baseline="0" dirty="0">
                          <a:latin typeface="Calibri" pitchFamily="34" charset="0"/>
                          <a:cs typeface="Calibri" pitchFamily="34" charset="0"/>
                        </a:rPr>
                        <a:t> …</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40</a:t>
            </a:fld>
            <a:endParaRPr lang="en-GB"/>
          </a:p>
        </p:txBody>
      </p:sp>
    </p:spTree>
    <p:extLst>
      <p:ext uri="{BB962C8B-B14F-4D97-AF65-F5344CB8AC3E}">
        <p14:creationId xmlns:p14="http://schemas.microsoft.com/office/powerpoint/2010/main" val="1460769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a:latin typeface="Calibri" pitchFamily="34" charset="0"/>
                <a:cs typeface="Calibri" pitchFamily="34" charset="0"/>
              </a:rPr>
              <a:t>2 </a:t>
            </a:r>
            <a:r>
              <a:rPr lang="es-ES_tradnl" sz="1400" b="1" dirty="0" err="1">
                <a:latin typeface="Calibri" pitchFamily="34" charset="0"/>
                <a:cs typeface="Calibri" pitchFamily="34" charset="0"/>
              </a:rPr>
              <a:t>Bullet</a:t>
            </a:r>
            <a:r>
              <a:rPr lang="es-ES_tradnl" sz="1400" b="1" dirty="0">
                <a:latin typeface="Calibri" pitchFamily="34" charset="0"/>
                <a:cs typeface="Calibri" pitchFamily="34" charset="0"/>
              </a:rPr>
              <a:t> points-150 </a:t>
            </a:r>
            <a:r>
              <a:rPr lang="es-ES_tradnl" sz="1400" b="1" dirty="0" err="1">
                <a:latin typeface="Calibri" pitchFamily="34" charset="0"/>
                <a:cs typeface="Calibri" pitchFamily="34" charset="0"/>
              </a:rPr>
              <a:t>words</a:t>
            </a:r>
            <a:r>
              <a:rPr lang="es-ES_tradnl" sz="1400" b="1" dirty="0">
                <a:latin typeface="Calibri" pitchFamily="34" charset="0"/>
                <a:cs typeface="Calibri" pitchFamily="34" charset="0"/>
              </a:rPr>
              <a:t> in total </a:t>
            </a:r>
          </a:p>
          <a:p>
            <a:pPr>
              <a:spcBef>
                <a:spcPts val="600"/>
              </a:spcBef>
              <a:buFont typeface="Arial" pitchFamily="34" charset="0"/>
              <a:buChar char="•"/>
            </a:pPr>
            <a:r>
              <a:rPr lang="es-ES_tradnl" sz="1400" b="1" dirty="0">
                <a:latin typeface="Calibri" pitchFamily="34" charset="0"/>
                <a:cs typeface="Calibri" pitchFamily="34" charset="0"/>
              </a:rPr>
              <a:t>(</a:t>
            </a:r>
            <a:r>
              <a:rPr lang="es-ES_tradnl" sz="1400" b="1" dirty="0" err="1">
                <a:latin typeface="Calibri" pitchFamily="34" charset="0"/>
                <a:cs typeface="Calibri" pitchFamily="34" charset="0"/>
              </a:rPr>
              <a:t>approx</a:t>
            </a:r>
            <a:r>
              <a:rPr lang="es-ES_tradnl" sz="1400" b="1" dirty="0">
                <a:latin typeface="Calibri" pitchFamily="34" charset="0"/>
                <a:cs typeface="Calibri" pitchFamily="34" charset="0"/>
              </a:rPr>
              <a:t> 75 </a:t>
            </a:r>
            <a:r>
              <a:rPr lang="es-ES_tradnl" sz="1400" b="1" dirty="0" err="1">
                <a:latin typeface="Calibri" pitchFamily="34" charset="0"/>
                <a:cs typeface="Calibri" pitchFamily="34" charset="0"/>
              </a:rPr>
              <a:t>words</a:t>
            </a:r>
            <a:r>
              <a:rPr lang="es-ES_tradnl" sz="1400" b="1" dirty="0">
                <a:latin typeface="Calibri" pitchFamily="34" charset="0"/>
                <a:cs typeface="Calibri" pitchFamily="34" charset="0"/>
              </a:rPr>
              <a:t> per </a:t>
            </a:r>
            <a:r>
              <a:rPr lang="es-ES_tradnl" sz="1400" b="1" dirty="0" err="1">
                <a:latin typeface="Calibri" pitchFamily="34" charset="0"/>
                <a:cs typeface="Calibri" pitchFamily="34" charset="0"/>
              </a:rPr>
              <a:t>bullet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but</a:t>
            </a:r>
            <a:r>
              <a:rPr lang="es-ES_tradnl" sz="1400" b="1" dirty="0">
                <a:latin typeface="Calibri" pitchFamily="34" charset="0"/>
                <a:cs typeface="Calibri" pitchFamily="34" charset="0"/>
              </a:rPr>
              <a:t> NOT ESSENTIAL)</a:t>
            </a:r>
          </a:p>
          <a:p>
            <a:pPr eaLnBrk="0" hangingPunct="0">
              <a:spcBef>
                <a:spcPts val="600"/>
              </a:spcBef>
              <a:defRPr/>
            </a:pPr>
            <a:r>
              <a:rPr lang="es-ES_tradnl" sz="1400" b="1" dirty="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nvGraphicFramePr>
        <p:xfrm>
          <a:off x="260648" y="1907704"/>
          <a:ext cx="6408712" cy="4700016"/>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a:solidFill>
                            <a:prstClr val="black"/>
                          </a:solidFill>
                          <a:latin typeface="Calibri" pitchFamily="34" charset="0"/>
                          <a:cs typeface="Calibri" pitchFamily="34" charset="0"/>
                        </a:rPr>
                        <a:t>INTRODUCTORY</a:t>
                      </a:r>
                      <a:r>
                        <a:rPr lang="en-GB" sz="1600" b="1" baseline="0" dirty="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a:solidFill>
                            <a:prstClr val="black"/>
                          </a:solidFill>
                          <a:latin typeface="Calibri" pitchFamily="34" charset="0"/>
                          <a:cs typeface="Calibri" pitchFamily="34" charset="0"/>
                        </a:rPr>
                        <a:t>cómo</a:t>
                      </a:r>
                      <a:r>
                        <a:rPr lang="en-GB" sz="1400" baseline="0" dirty="0">
                          <a:solidFill>
                            <a:prstClr val="black"/>
                          </a:solidFill>
                          <a:latin typeface="Calibri" pitchFamily="34" charset="0"/>
                          <a:cs typeface="Calibri" pitchFamily="34" charset="0"/>
                        </a:rPr>
                        <a:t> era </a:t>
                      </a:r>
                      <a:r>
                        <a:rPr lang="en-GB" sz="1400" baseline="0" dirty="0" err="1">
                          <a:solidFill>
                            <a:prstClr val="black"/>
                          </a:solidFill>
                          <a:latin typeface="Calibri" pitchFamily="34" charset="0"/>
                          <a:cs typeface="Calibri" pitchFamily="34" charset="0"/>
                        </a:rPr>
                        <a:t>tu</a:t>
                      </a:r>
                      <a:r>
                        <a:rPr lang="en-GB" sz="1400" baseline="0" dirty="0">
                          <a:solidFill>
                            <a:prstClr val="black"/>
                          </a:solidFill>
                          <a:latin typeface="Calibri" pitchFamily="34" charset="0"/>
                          <a:cs typeface="Calibri" pitchFamily="34" charset="0"/>
                        </a:rPr>
                        <a:t> pueblo en el </a:t>
                      </a:r>
                      <a:r>
                        <a:rPr lang="en-GB" sz="1400" baseline="0" dirty="0" err="1">
                          <a:solidFill>
                            <a:prstClr val="black"/>
                          </a:solidFill>
                          <a:latin typeface="Calibri" pitchFamily="34" charset="0"/>
                          <a:cs typeface="Calibri" pitchFamily="34" charset="0"/>
                        </a:rPr>
                        <a:t>pasado</a:t>
                      </a:r>
                      <a:endParaRPr lang="en-GB" sz="1400" dirty="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a:solidFill>
                            <a:prstClr val="black"/>
                          </a:solidFill>
                          <a:latin typeface="Calibri" pitchFamily="34" charset="0"/>
                          <a:cs typeface="Calibri" pitchFamily="34" charset="0"/>
                        </a:rPr>
                        <a:t>linked</a:t>
                      </a:r>
                      <a:r>
                        <a:rPr lang="en-GB" sz="1400" b="0" baseline="0" dirty="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a:solidFill>
                            <a:prstClr val="black"/>
                          </a:solidFill>
                          <a:latin typeface="Calibri" pitchFamily="34" charset="0"/>
                          <a:cs typeface="Calibri" pitchFamily="34" charset="0"/>
                        </a:rPr>
                        <a:t>point</a:t>
                      </a:r>
                      <a:endParaRPr lang="en-GB" sz="1400" b="0" dirty="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Hoy en día mi pueblo</a:t>
                      </a:r>
                      <a:r>
                        <a:rPr lang="es-ES_tradnl" sz="1400" baseline="0" dirty="0">
                          <a:latin typeface="Calibri" pitchFamily="34" charset="0"/>
                          <a:cs typeface="Calibri" pitchFamily="34" charset="0"/>
                        </a:rPr>
                        <a:t> es un lugar muy animado, moderno y atractivo. Sin embargo, en el pasado era muy diferente.</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a:solidFill>
                            <a:prstClr val="black"/>
                          </a:solidFill>
                          <a:latin typeface="Calibri" pitchFamily="34" charset="0"/>
                          <a:cs typeface="Calibri" pitchFamily="34" charset="0"/>
                        </a:rPr>
                        <a:t>First idea: </a:t>
                      </a:r>
                      <a:r>
                        <a:rPr lang="en-GB" sz="1400" b="1" dirty="0" err="1">
                          <a:solidFill>
                            <a:prstClr val="black"/>
                          </a:solidFill>
                          <a:latin typeface="Calibri" pitchFamily="34" charset="0"/>
                          <a:cs typeface="Calibri" pitchFamily="34" charset="0"/>
                        </a:rPr>
                        <a:t>Primero</a:t>
                      </a:r>
                      <a:r>
                        <a:rPr lang="en-GB" sz="1400" b="1" dirty="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Primero, había mucho más</a:t>
                      </a:r>
                      <a:r>
                        <a:rPr lang="es-ES_tradnl" sz="1400" baseline="0" dirty="0">
                          <a:latin typeface="Calibri" pitchFamily="34" charset="0"/>
                          <a:cs typeface="Calibri" pitchFamily="34" charset="0"/>
                        </a:rPr>
                        <a:t> industria con tantas fábricas y por consecuencia existía la contaminación atmosférica. </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a:solidFill>
                            <a:prstClr val="black"/>
                          </a:solidFill>
                          <a:latin typeface="Calibri" pitchFamily="34" charset="0"/>
                          <a:cs typeface="Calibri" pitchFamily="34" charset="0"/>
                        </a:rPr>
                        <a:t>Second idea: </a:t>
                      </a:r>
                      <a:r>
                        <a:rPr lang="en-GB" sz="1400" b="1" dirty="0">
                          <a:solidFill>
                            <a:prstClr val="black"/>
                          </a:solidFill>
                          <a:latin typeface="Calibri" pitchFamily="34" charset="0"/>
                          <a:cs typeface="Calibri" pitchFamily="34" charset="0"/>
                        </a:rPr>
                        <a:t>Segundo</a:t>
                      </a:r>
                      <a:endParaRPr lang="en-GB" sz="1400" dirty="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Segundo, no solo habí</a:t>
                      </a:r>
                      <a:r>
                        <a:rPr lang="es-ES_tradnl" sz="1400" baseline="0" dirty="0">
                          <a:latin typeface="Calibri" pitchFamily="34" charset="0"/>
                          <a:cs typeface="Calibri" pitchFamily="34" charset="0"/>
                        </a:rPr>
                        <a:t>a pocos espacios verdes, sino también las calles estaban muy sucias con mucha basura por todas partes.</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a:solidFill>
                            <a:prstClr val="black"/>
                          </a:solidFill>
                          <a:latin typeface="Calibri" pitchFamily="34" charset="0"/>
                          <a:cs typeface="Calibri" pitchFamily="34" charset="0"/>
                        </a:rPr>
                        <a:t>Third idea: </a:t>
                      </a:r>
                      <a:r>
                        <a:rPr lang="en-GB" sz="1400" b="1" dirty="0" err="1">
                          <a:solidFill>
                            <a:prstClr val="black"/>
                          </a:solidFill>
                          <a:latin typeface="Calibri" pitchFamily="34" charset="0"/>
                          <a:cs typeface="Calibri" pitchFamily="34" charset="0"/>
                        </a:rPr>
                        <a:t>Además</a:t>
                      </a:r>
                      <a:r>
                        <a:rPr lang="en-GB" sz="1400" b="1" dirty="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Además, la red de transporte público era poco fiable.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Calibri" pitchFamily="34" charset="0"/>
                          <a:cs typeface="Calibri" pitchFamily="34" charset="0"/>
                        </a:rPr>
                        <a:t>Your </a:t>
                      </a:r>
                      <a:r>
                        <a:rPr lang="en-GB" sz="1400" b="1" dirty="0">
                          <a:solidFill>
                            <a:prstClr val="black"/>
                          </a:solidFill>
                          <a:latin typeface="Calibri" pitchFamily="34" charset="0"/>
                          <a:cs typeface="Calibri" pitchFamily="34" charset="0"/>
                        </a:rPr>
                        <a:t>opinion</a:t>
                      </a:r>
                      <a:r>
                        <a:rPr lang="en-GB" sz="1400" dirty="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En resumen, la verdad</a:t>
                      </a:r>
                      <a:r>
                        <a:rPr lang="es-ES_tradnl" sz="1400" baseline="0" dirty="0">
                          <a:latin typeface="Calibri" pitchFamily="34" charset="0"/>
                          <a:cs typeface="Calibri" pitchFamily="34" charset="0"/>
                        </a:rPr>
                        <a:t> es que</a:t>
                      </a:r>
                      <a:r>
                        <a:rPr lang="es-ES_tradnl" sz="1400" dirty="0">
                          <a:latin typeface="Calibri" pitchFamily="34" charset="0"/>
                          <a:cs typeface="Calibri" pitchFamily="34" charset="0"/>
                        </a:rPr>
                        <a:t> no me gustaba</a:t>
                      </a:r>
                      <a:r>
                        <a:rPr lang="es-ES_tradnl" sz="1400" baseline="0" dirty="0">
                          <a:latin typeface="Calibri" pitchFamily="34" charset="0"/>
                          <a:cs typeface="Calibri" pitchFamily="34" charset="0"/>
                        </a:rPr>
                        <a:t> nada.</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err="1">
                <a:latin typeface="Calibri" pitchFamily="34" charset="0"/>
                <a:cs typeface="Calibri" pitchFamily="34" charset="0"/>
              </a:rPr>
              <a:t>mis</a:t>
            </a:r>
            <a:r>
              <a:rPr lang="en-GB" b="1" dirty="0">
                <a:latin typeface="Calibri" pitchFamily="34" charset="0"/>
                <a:cs typeface="Calibri" pitchFamily="34" charset="0"/>
              </a:rPr>
              <a:t> padres </a:t>
            </a:r>
            <a:r>
              <a:rPr lang="en-GB" b="1" dirty="0" err="1">
                <a:latin typeface="Calibri" pitchFamily="34" charset="0"/>
                <a:cs typeface="Calibri" pitchFamily="34" charset="0"/>
              </a:rPr>
              <a:t>quieren</a:t>
            </a:r>
            <a:r>
              <a:rPr lang="en-GB" b="1" dirty="0">
                <a:latin typeface="Calibri" pitchFamily="34" charset="0"/>
                <a:cs typeface="Calibri" pitchFamily="34" charset="0"/>
              </a:rPr>
              <a:t> </a:t>
            </a:r>
            <a:r>
              <a:rPr lang="en-GB" b="1" dirty="0" err="1">
                <a:latin typeface="Calibri" pitchFamily="34" charset="0"/>
                <a:cs typeface="Calibri" pitchFamily="34" charset="0"/>
              </a:rPr>
              <a:t>comprar</a:t>
            </a:r>
            <a:r>
              <a:rPr lang="en-GB" b="1" dirty="0">
                <a:latin typeface="Calibri" pitchFamily="34" charset="0"/>
                <a:cs typeface="Calibri" pitchFamily="34" charset="0"/>
              </a:rPr>
              <a:t>)</a:t>
            </a: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260649" y="467544"/>
            <a:ext cx="6244952" cy="2736304"/>
          </a:xfrm>
          <a:prstGeom prst="rect">
            <a:avLst/>
          </a:prstGeom>
          <a:noFill/>
          <a:ln w="9525">
            <a:noFill/>
            <a:miter lim="800000"/>
            <a:headEnd/>
            <a:tailEnd/>
          </a:ln>
        </p:spPr>
      </p:pic>
      <p:graphicFrame>
        <p:nvGraphicFramePr>
          <p:cNvPr id="8" name="Table 7"/>
          <p:cNvGraphicFramePr>
            <a:graphicFrameLocks noGrp="1"/>
          </p:cNvGraphicFramePr>
          <p:nvPr/>
        </p:nvGraphicFramePr>
        <p:xfrm>
          <a:off x="188640" y="3491880"/>
          <a:ext cx="6408712" cy="347472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548640">
                <a:tc>
                  <a:txBody>
                    <a:bodyPr/>
                    <a:lstStyle/>
                    <a:p>
                      <a:r>
                        <a:rPr lang="es-ES_tradnl" sz="1500" dirty="0"/>
                        <a:t>Mi hermana va a casarse en julio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simple</a:t>
                      </a:r>
                      <a:r>
                        <a:rPr lang="es-ES_tradnl" sz="1500" baseline="0" dirty="0"/>
                        <a:t> </a:t>
                      </a:r>
                      <a:r>
                        <a:rPr lang="es-ES_tradnl" sz="1500" baseline="0" dirty="0" err="1"/>
                        <a:t>future</a:t>
                      </a:r>
                      <a:r>
                        <a:rPr lang="es-ES_tradnl" sz="1500" baseline="0" dirty="0"/>
                        <a:t> tense (ir a </a:t>
                      </a:r>
                      <a:r>
                        <a:rPr lang="es-ES_tradnl" sz="1500" baseline="0"/>
                        <a:t>+ infinitve</a:t>
                      </a:r>
                      <a:r>
                        <a:rPr lang="es-ES_tradnl" sz="1500" baseline="0" dirty="0"/>
                        <a:t>), </a:t>
                      </a:r>
                      <a:r>
                        <a:rPr lang="es-ES_tradnl" sz="1500" baseline="0" dirty="0" err="1"/>
                        <a:t>reflexive</a:t>
                      </a:r>
                      <a:r>
                        <a:rPr lang="es-ES_tradnl" sz="1500" baseline="0" dirty="0"/>
                        <a:t> </a:t>
                      </a:r>
                      <a:r>
                        <a:rPr lang="es-ES_tradnl" sz="1500" baseline="0" dirty="0" err="1"/>
                        <a:t>verb</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a:t>y mis padres quieren comprar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err="1"/>
                        <a:t>present</a:t>
                      </a:r>
                      <a:r>
                        <a:rPr lang="es-ES_tradnl" sz="1500" baseline="0" dirty="0"/>
                        <a:t> tense (</a:t>
                      </a:r>
                      <a:r>
                        <a:rPr lang="es-ES_tradnl" sz="1500" baseline="0" dirty="0" err="1"/>
                        <a:t>they</a:t>
                      </a:r>
                      <a:r>
                        <a:rPr lang="es-ES_tradnl" sz="1500" baseline="0" dirty="0"/>
                        <a: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a:t>una casa más pequeña.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err="1"/>
                        <a:t>word</a:t>
                      </a:r>
                      <a:r>
                        <a:rPr lang="es-ES_tradnl" sz="1500" dirty="0"/>
                        <a:t> </a:t>
                      </a:r>
                      <a:r>
                        <a:rPr lang="es-ES_tradnl" sz="1500" dirty="0" err="1"/>
                        <a:t>order</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a:t>Mi padre trabaja en el centro de la ciudad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err="1"/>
                        <a:t>presenet</a:t>
                      </a:r>
                      <a:r>
                        <a:rPr lang="es-ES_tradnl" sz="1500" dirty="0"/>
                        <a:t> 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77240">
                <a:tc>
                  <a:txBody>
                    <a:bodyPr/>
                    <a:lstStyle/>
                    <a:p>
                      <a:r>
                        <a:rPr lang="es-ES_tradnl" sz="1500" dirty="0"/>
                        <a:t>y fuimos a ver un piso cerca de su despacho/oficina.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a:t>preterite </a:t>
                      </a:r>
                      <a:r>
                        <a:rPr lang="es-ES_tradnl" sz="1500" dirty="0"/>
                        <a:t>tense (</a:t>
                      </a:r>
                      <a:r>
                        <a:rPr lang="es-ES_tradnl" sz="1500" dirty="0" err="1"/>
                        <a:t>we</a:t>
                      </a:r>
                      <a:r>
                        <a:rPr lang="es-ES_tradnl" sz="1500" dirty="0"/>
                        <a:t>)</a:t>
                      </a:r>
                    </a:p>
                    <a:p>
                      <a:r>
                        <a:rPr lang="es-ES_tradnl" sz="1500"/>
                        <a:t>preposition </a:t>
                      </a:r>
                      <a:r>
                        <a:rPr lang="es-ES_tradnl" sz="1500" dirty="0"/>
                        <a:t>(cerca de)</a:t>
                      </a:r>
                    </a:p>
                    <a:p>
                      <a:r>
                        <a:rPr lang="es-ES_tradnl" sz="1500" dirty="0" err="1"/>
                        <a:t>possessive</a:t>
                      </a:r>
                      <a:r>
                        <a:rPr lang="es-ES_tradnl" sz="1500" dirty="0"/>
                        <a:t> </a:t>
                      </a:r>
                      <a:r>
                        <a:rPr lang="es-ES_tradnl" sz="1500" dirty="0" err="1"/>
                        <a:t>adjective</a:t>
                      </a:r>
                      <a:r>
                        <a:rPr lang="es-ES_tradnl" sz="1500" dirty="0"/>
                        <a:t>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a:t>Me gustaría vivir allí porque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a:t>infinitve </a:t>
                      </a:r>
                      <a:r>
                        <a:rPr lang="es-ES_tradnl" sz="1500" dirty="0" err="1"/>
                        <a:t>after</a:t>
                      </a:r>
                      <a:r>
                        <a:rPr lang="es-ES_tradnl" sz="1500" dirty="0"/>
                        <a:t> me gustaría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48640">
                <a:tc>
                  <a:txBody>
                    <a:bodyPr/>
                    <a:lstStyle/>
                    <a:p>
                      <a:r>
                        <a:rPr lang="es-ES_tradnl" sz="1500" dirty="0"/>
                        <a:t>tendré mi </a:t>
                      </a:r>
                      <a:r>
                        <a:rPr lang="es-ES_tradnl" sz="1500"/>
                        <a:t>propio dormitorio</a:t>
                      </a:r>
                      <a:r>
                        <a:rPr lang="es-ES_tradnl" sz="15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irregular </a:t>
                      </a:r>
                      <a:r>
                        <a:rPr lang="es-ES_tradnl" sz="1500" dirty="0" err="1"/>
                        <a:t>stem</a:t>
                      </a:r>
                      <a:r>
                        <a:rPr lang="es-ES_tradnl" sz="1500" dirty="0"/>
                        <a:t> in </a:t>
                      </a:r>
                      <a:r>
                        <a:rPr lang="es-ES_tradnl" sz="1500" dirty="0" err="1"/>
                        <a:t>future</a:t>
                      </a:r>
                      <a:r>
                        <a:rPr lang="es-ES_tradnl" sz="1500" dirty="0"/>
                        <a:t> tense of tener (</a:t>
                      </a:r>
                      <a:r>
                        <a:rPr lang="es-ES_tradnl" sz="1500" dirty="0" err="1"/>
                        <a:t>tendr</a:t>
                      </a:r>
                      <a:r>
                        <a:rPr lang="es-ES_tradnl" sz="15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20040">
                <a:tc>
                  <a:txBody>
                    <a:bodyPr/>
                    <a:lstStyle/>
                    <a:p>
                      <a:r>
                        <a:rPr lang="es-ES_tradnl" sz="1500" dirty="0"/>
                        <a:t>pero no tiene jardín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no “un” </a:t>
                      </a:r>
                      <a:r>
                        <a:rPr lang="es-ES_tradnl" sz="1500" dirty="0" err="1"/>
                        <a:t>after</a:t>
                      </a:r>
                      <a:r>
                        <a:rPr lang="es-ES_tradnl" sz="1500" dirty="0"/>
                        <a:t>  “no tiene”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42</a:t>
            </a:fld>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87179"/>
            <a:ext cx="6552728" cy="87716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a:latin typeface="Calibri" pitchFamily="34" charset="0"/>
                <a:cs typeface="Calibri" pitchFamily="34" charset="0"/>
              </a:rPr>
              <a:t>PREPARING FOR THE LISTENING &amp; READING EXAMS</a:t>
            </a:r>
            <a:endParaRPr lang="es-ES_tradnl" sz="1200" dirty="0">
              <a:latin typeface="Calibri" pitchFamily="34" charset="0"/>
              <a:cs typeface="Calibri" pitchFamily="34" charset="0"/>
            </a:endParaRPr>
          </a:p>
          <a:p>
            <a:pPr lvl="0"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Learn past, present &amp; future </a:t>
            </a:r>
            <a:r>
              <a:rPr lang="en-GB" sz="1200">
                <a:solidFill>
                  <a:srgbClr val="000000"/>
                </a:solidFill>
                <a:latin typeface="Calibri" pitchFamily="34" charset="0"/>
                <a:ea typeface="Calibri" pitchFamily="34" charset="0"/>
                <a:cs typeface="Calibri" pitchFamily="34" charset="0"/>
              </a:rPr>
              <a:t>tenses and </a:t>
            </a:r>
            <a:r>
              <a:rPr lang="en-GB" sz="1200" dirty="0">
                <a:solidFill>
                  <a:srgbClr val="000000"/>
                </a:solidFill>
                <a:latin typeface="Calibri" pitchFamily="34" charset="0"/>
                <a:ea typeface="Calibri" pitchFamily="34" charset="0"/>
                <a:cs typeface="Calibri" pitchFamily="34" charset="0"/>
              </a:rPr>
              <a:t>verb endings</a:t>
            </a:r>
            <a:endParaRPr kumimoji="0" lang="en-GB" sz="1200" b="0" i="0" u="none" strike="noStrike" cap="none" normalizeH="0" dirty="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a:solidFill>
                  <a:srgbClr val="000000"/>
                </a:solidFill>
                <a:latin typeface="Calibri" pitchFamily="34" charset="0"/>
                <a:ea typeface="Calibri" pitchFamily="34" charset="0"/>
                <a:cs typeface="Calibri" pitchFamily="34" charset="0"/>
              </a:rPr>
              <a:t>Learn synonyms.</a:t>
            </a:r>
            <a:r>
              <a:rPr lang="en-GB" sz="1200" dirty="0">
                <a:solidFill>
                  <a:srgbClr val="000000"/>
                </a:solidFill>
                <a:latin typeface="Calibri" pitchFamily="34" charset="0"/>
                <a:ea typeface="Calibri" pitchFamily="34" charset="0"/>
                <a:cs typeface="Calibri" pitchFamily="34" charset="0"/>
              </a:rPr>
              <a:t> For example “</a:t>
            </a:r>
            <a:r>
              <a:rPr lang="en-GB" sz="1200" b="1" dirty="0" err="1">
                <a:solidFill>
                  <a:srgbClr val="000000"/>
                </a:solidFill>
                <a:latin typeface="Calibri" pitchFamily="34" charset="0"/>
                <a:ea typeface="Calibri" pitchFamily="34" charset="0"/>
                <a:cs typeface="Calibri" pitchFamily="34" charset="0"/>
              </a:rPr>
              <a:t>conocido</a:t>
            </a:r>
            <a:r>
              <a:rPr lang="en-GB" sz="1200" dirty="0">
                <a:solidFill>
                  <a:srgbClr val="000000"/>
                </a:solidFill>
                <a:latin typeface="Calibri" pitchFamily="34" charset="0"/>
                <a:ea typeface="Calibri" pitchFamily="34" charset="0"/>
                <a:cs typeface="Calibri" pitchFamily="34" charset="0"/>
              </a:rPr>
              <a:t>” (well known) is similar to “</a:t>
            </a:r>
            <a:r>
              <a:rPr lang="en-GB" sz="1200" b="1" dirty="0" err="1">
                <a:solidFill>
                  <a:srgbClr val="000000"/>
                </a:solidFill>
                <a:latin typeface="Calibri" pitchFamily="34" charset="0"/>
                <a:ea typeface="Calibri" pitchFamily="34" charset="0"/>
                <a:cs typeface="Calibri" pitchFamily="34" charset="0"/>
              </a:rPr>
              <a:t>famoso</a:t>
            </a:r>
            <a:r>
              <a:rPr lang="en-GB" sz="1200" dirty="0">
                <a:solidFill>
                  <a:srgbClr val="000000"/>
                </a:solidFill>
                <a:latin typeface="Calibri" pitchFamily="34" charset="0"/>
                <a:ea typeface="Calibri" pitchFamily="34" charset="0"/>
                <a:cs typeface="Calibri" pitchFamily="34" charset="0"/>
              </a:rPr>
              <a:t>” (famous); </a:t>
            </a:r>
            <a:r>
              <a:rPr lang="en-GB" sz="1200" b="1" dirty="0" err="1">
                <a:solidFill>
                  <a:srgbClr val="000000"/>
                </a:solidFill>
                <a:latin typeface="Calibri" pitchFamily="34" charset="0"/>
                <a:ea typeface="Calibri" pitchFamily="34" charset="0"/>
                <a:cs typeface="Calibri" pitchFamily="34" charset="0"/>
              </a:rPr>
              <a:t>dar</a:t>
            </a:r>
            <a:r>
              <a:rPr lang="en-GB" sz="1200" b="1" dirty="0">
                <a:solidFill>
                  <a:srgbClr val="000000"/>
                </a:solidFill>
                <a:latin typeface="Calibri" pitchFamily="34" charset="0"/>
                <a:ea typeface="Calibri" pitchFamily="34" charset="0"/>
                <a:cs typeface="Calibri" pitchFamily="34" charset="0"/>
              </a:rPr>
              <a:t> </a:t>
            </a:r>
            <a:r>
              <a:rPr lang="en-GB" sz="1200" b="1" dirty="0" err="1">
                <a:solidFill>
                  <a:srgbClr val="000000"/>
                </a:solidFill>
                <a:latin typeface="Calibri" pitchFamily="34" charset="0"/>
                <a:ea typeface="Calibri" pitchFamily="34" charset="0"/>
                <a:cs typeface="Calibri" pitchFamily="34" charset="0"/>
              </a:rPr>
              <a:t>una</a:t>
            </a:r>
            <a:r>
              <a:rPr lang="en-GB" sz="1200" b="1" dirty="0">
                <a:solidFill>
                  <a:srgbClr val="000000"/>
                </a:solidFill>
                <a:latin typeface="Calibri" pitchFamily="34" charset="0"/>
                <a:ea typeface="Calibri" pitchFamily="34" charset="0"/>
                <a:cs typeface="Calibri" pitchFamily="34" charset="0"/>
              </a:rPr>
              <a:t> </a:t>
            </a:r>
            <a:r>
              <a:rPr lang="en-GB" sz="1200" b="1" dirty="0" err="1">
                <a:solidFill>
                  <a:srgbClr val="000000"/>
                </a:solidFill>
                <a:latin typeface="Calibri" pitchFamily="34" charset="0"/>
                <a:ea typeface="Calibri" pitchFamily="34" charset="0"/>
                <a:cs typeface="Calibri" pitchFamily="34" charset="0"/>
              </a:rPr>
              <a:t>vuelta</a:t>
            </a:r>
            <a:r>
              <a:rPr lang="en-GB" sz="1200" b="1" dirty="0">
                <a:solidFill>
                  <a:srgbClr val="000000"/>
                </a:solidFill>
                <a:latin typeface="Calibri" pitchFamily="34" charset="0"/>
                <a:ea typeface="Calibri" pitchFamily="34" charset="0"/>
                <a:cs typeface="Calibri" pitchFamily="34" charset="0"/>
              </a:rPr>
              <a:t> </a:t>
            </a:r>
            <a:r>
              <a:rPr lang="en-GB" sz="1200" dirty="0">
                <a:solidFill>
                  <a:srgbClr val="000000"/>
                </a:solidFill>
                <a:latin typeface="Calibri" pitchFamily="34" charset="0"/>
                <a:ea typeface="Calibri" pitchFamily="34" charset="0"/>
                <a:cs typeface="Calibri" pitchFamily="34" charset="0"/>
              </a:rPr>
              <a:t>= </a:t>
            </a:r>
            <a:r>
              <a:rPr lang="en-GB" sz="1200" b="1" dirty="0" err="1">
                <a:solidFill>
                  <a:srgbClr val="000000"/>
                </a:solidFill>
                <a:latin typeface="Calibri" pitchFamily="34" charset="0"/>
                <a:ea typeface="Calibri" pitchFamily="34" charset="0"/>
                <a:cs typeface="Calibri" pitchFamily="34" charset="0"/>
              </a:rPr>
              <a:t>pasear</a:t>
            </a:r>
            <a:r>
              <a:rPr lang="en-GB" sz="1200" dirty="0">
                <a:solidFill>
                  <a:srgbClr val="000000"/>
                </a:solidFill>
                <a:latin typeface="Calibri" pitchFamily="34" charset="0"/>
                <a:ea typeface="Calibri" pitchFamily="34" charset="0"/>
                <a:cs typeface="Calibri" pitchFamily="34" charset="0"/>
              </a:rPr>
              <a:t> = to go for a walk</a:t>
            </a:r>
            <a:endParaRPr lang="en-GB" sz="1200" baseline="0" dirty="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baseline="0" dirty="0" err="1">
                <a:solidFill>
                  <a:srgbClr val="000000"/>
                </a:solidFill>
                <a:latin typeface="Calibri" pitchFamily="34" charset="0"/>
                <a:ea typeface="Calibri" pitchFamily="34" charset="0"/>
                <a:cs typeface="Calibri" pitchFamily="34" charset="0"/>
              </a:rPr>
              <a:t>pero</a:t>
            </a:r>
            <a:r>
              <a:rPr lang="en-GB" sz="1200" baseline="0" dirty="0">
                <a:solidFill>
                  <a:srgbClr val="000000"/>
                </a:solidFill>
                <a:latin typeface="Calibri" pitchFamily="34" charset="0"/>
                <a:ea typeface="Calibri" pitchFamily="34" charset="0"/>
                <a:cs typeface="Calibri" pitchFamily="34" charset="0"/>
              </a:rPr>
              <a:t> (but), </a:t>
            </a:r>
            <a:r>
              <a:rPr lang="en-GB" sz="1200" b="1" baseline="0" dirty="0">
                <a:solidFill>
                  <a:srgbClr val="000000"/>
                </a:solidFill>
                <a:latin typeface="Calibri" pitchFamily="34" charset="0"/>
                <a:ea typeface="Calibri" pitchFamily="34" charset="0"/>
                <a:cs typeface="Calibri" pitchFamily="34" charset="0"/>
              </a:rPr>
              <a:t>sin embargo </a:t>
            </a:r>
            <a:r>
              <a:rPr lang="en-GB" sz="1200" baseline="0" dirty="0">
                <a:solidFill>
                  <a:srgbClr val="000000"/>
                </a:solidFill>
                <a:latin typeface="Calibri" pitchFamily="34" charset="0"/>
                <a:ea typeface="Calibri" pitchFamily="34" charset="0"/>
                <a:cs typeface="Calibri" pitchFamily="34" charset="0"/>
              </a:rPr>
              <a:t>(however), </a:t>
            </a:r>
            <a:r>
              <a:rPr lang="en-GB" sz="1200" b="1" baseline="0" dirty="0">
                <a:solidFill>
                  <a:srgbClr val="000000"/>
                </a:solidFill>
                <a:latin typeface="Calibri" pitchFamily="34" charset="0"/>
                <a:ea typeface="Calibri" pitchFamily="34" charset="0"/>
                <a:cs typeface="Calibri" pitchFamily="34" charset="0"/>
              </a:rPr>
              <a:t>en </a:t>
            </a:r>
            <a:r>
              <a:rPr lang="en-GB" sz="1200" b="1" baseline="0" dirty="0" err="1">
                <a:solidFill>
                  <a:srgbClr val="000000"/>
                </a:solidFill>
                <a:latin typeface="Calibri" pitchFamily="34" charset="0"/>
                <a:ea typeface="Calibri" pitchFamily="34" charset="0"/>
                <a:cs typeface="Calibri" pitchFamily="34" charset="0"/>
              </a:rPr>
              <a:t>cambio</a:t>
            </a:r>
            <a:r>
              <a:rPr lang="en-GB" sz="1200" b="1" baseline="0" dirty="0">
                <a:solidFill>
                  <a:srgbClr val="000000"/>
                </a:solidFill>
                <a:latin typeface="Calibri" pitchFamily="34" charset="0"/>
                <a:ea typeface="Calibri" pitchFamily="34" charset="0"/>
                <a:cs typeface="Calibri" pitchFamily="34" charset="0"/>
              </a:rPr>
              <a:t> </a:t>
            </a:r>
            <a:r>
              <a:rPr lang="en-GB" sz="1200" baseline="0" dirty="0">
                <a:solidFill>
                  <a:srgbClr val="000000"/>
                </a:solidFill>
                <a:latin typeface="Calibri" pitchFamily="34" charset="0"/>
                <a:ea typeface="Calibri" pitchFamily="34" charset="0"/>
                <a:cs typeface="Calibri" pitchFamily="34" charset="0"/>
              </a:rPr>
              <a:t>(on the </a:t>
            </a:r>
            <a:r>
              <a:rPr lang="en-GB" sz="1200" baseline="0">
                <a:solidFill>
                  <a:srgbClr val="000000"/>
                </a:solidFill>
                <a:latin typeface="Calibri" pitchFamily="34" charset="0"/>
                <a:ea typeface="Calibri" pitchFamily="34" charset="0"/>
                <a:cs typeface="Calibri" pitchFamily="34" charset="0"/>
              </a:rPr>
              <a:t>other hand/ </a:t>
            </a:r>
            <a:r>
              <a:rPr lang="en-GB" sz="1200" baseline="0" dirty="0">
                <a:solidFill>
                  <a:srgbClr val="000000"/>
                </a:solidFill>
                <a:latin typeface="Calibri" pitchFamily="34" charset="0"/>
                <a:ea typeface="Calibri" pitchFamily="34" charset="0"/>
                <a:cs typeface="Calibri" pitchFamily="34" charset="0"/>
              </a:rPr>
              <a:t>however), </a:t>
            </a:r>
            <a:r>
              <a:rPr lang="en-GB" sz="1200" b="1" baseline="0" dirty="0" err="1">
                <a:solidFill>
                  <a:srgbClr val="000000"/>
                </a:solidFill>
                <a:latin typeface="Calibri" pitchFamily="34" charset="0"/>
                <a:ea typeface="Calibri" pitchFamily="34" charset="0"/>
                <a:cs typeface="Calibri" pitchFamily="34" charset="0"/>
              </a:rPr>
              <a:t>mientras</a:t>
            </a:r>
            <a:r>
              <a:rPr lang="en-GB" sz="1200" b="1" baseline="0" dirty="0">
                <a:solidFill>
                  <a:srgbClr val="000000"/>
                </a:solidFill>
                <a:latin typeface="Calibri" pitchFamily="34" charset="0"/>
                <a:ea typeface="Calibri" pitchFamily="34" charset="0"/>
                <a:cs typeface="Calibri" pitchFamily="34" charset="0"/>
              </a:rPr>
              <a:t> </a:t>
            </a:r>
            <a:r>
              <a:rPr lang="en-GB" sz="1200" b="1" baseline="0" dirty="0" err="1">
                <a:solidFill>
                  <a:srgbClr val="000000"/>
                </a:solidFill>
                <a:latin typeface="Calibri" pitchFamily="34" charset="0"/>
                <a:ea typeface="Calibri" pitchFamily="34" charset="0"/>
                <a:cs typeface="Calibri" pitchFamily="34" charset="0"/>
              </a:rPr>
              <a:t>que</a:t>
            </a:r>
            <a:r>
              <a:rPr lang="en-GB" sz="1200" b="1" baseline="0" dirty="0">
                <a:solidFill>
                  <a:srgbClr val="000000"/>
                </a:solidFill>
                <a:latin typeface="Calibri" pitchFamily="34" charset="0"/>
                <a:ea typeface="Calibri" pitchFamily="34" charset="0"/>
                <a:cs typeface="Calibri" pitchFamily="34" charset="0"/>
              </a:rPr>
              <a:t> </a:t>
            </a:r>
            <a:r>
              <a:rPr lang="en-GB" sz="1200" baseline="0" dirty="0">
                <a:solidFill>
                  <a:srgbClr val="000000"/>
                </a:solidFill>
                <a:latin typeface="Calibri" pitchFamily="34" charset="0"/>
                <a:ea typeface="Calibri" pitchFamily="34" charset="0"/>
                <a:cs typeface="Calibri" pitchFamily="34" charset="0"/>
              </a:rPr>
              <a:t>(whilst), </a:t>
            </a:r>
            <a:r>
              <a:rPr lang="en-GB" sz="1200" b="1" baseline="0" dirty="0" err="1">
                <a:solidFill>
                  <a:srgbClr val="000000"/>
                </a:solidFill>
                <a:latin typeface="Calibri" pitchFamily="34" charset="0"/>
                <a:ea typeface="Calibri" pitchFamily="34" charset="0"/>
                <a:cs typeface="Calibri" pitchFamily="34" charset="0"/>
              </a:rPr>
              <a:t>aunque</a:t>
            </a:r>
            <a:r>
              <a:rPr lang="en-GB" sz="1200" baseline="0" dirty="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Remember that at Higher Tier, </a:t>
            </a:r>
            <a:r>
              <a:rPr lang="en-GB" sz="1200" b="1" dirty="0">
                <a:solidFill>
                  <a:srgbClr val="000000"/>
                </a:solidFill>
                <a:latin typeface="Calibri" pitchFamily="34" charset="0"/>
                <a:ea typeface="Calibri" pitchFamily="34" charset="0"/>
                <a:cs typeface="Calibri" pitchFamily="34" charset="0"/>
              </a:rPr>
              <a:t>50% </a:t>
            </a:r>
            <a:r>
              <a:rPr lang="en-GB" sz="1200" dirty="0">
                <a:solidFill>
                  <a:srgbClr val="000000"/>
                </a:solidFill>
                <a:latin typeface="Calibri" pitchFamily="34" charset="0"/>
                <a:ea typeface="Calibri" pitchFamily="34" charset="0"/>
                <a:cs typeface="Calibri" pitchFamily="34" charset="0"/>
              </a:rPr>
              <a:t>of the questions are aimed at grades </a:t>
            </a:r>
            <a:r>
              <a:rPr lang="en-GB" sz="1200" b="1" dirty="0">
                <a:solidFill>
                  <a:srgbClr val="000000"/>
                </a:solidFill>
                <a:latin typeface="Calibri" pitchFamily="34" charset="0"/>
                <a:ea typeface="Calibri" pitchFamily="34" charset="0"/>
                <a:cs typeface="Calibri" pitchFamily="34" charset="0"/>
              </a:rPr>
              <a:t>7-9</a:t>
            </a:r>
            <a:r>
              <a:rPr lang="en-GB" sz="1200" dirty="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a:solidFill>
                  <a:srgbClr val="000000"/>
                </a:solidFill>
                <a:latin typeface="Calibri" pitchFamily="34" charset="0"/>
                <a:ea typeface="Calibri" pitchFamily="34" charset="0"/>
                <a:cs typeface="Calibri" pitchFamily="34" charset="0"/>
              </a:rPr>
              <a:t>distractors</a:t>
            </a:r>
            <a:r>
              <a:rPr lang="en-GB" sz="1200" dirty="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For example you hear: “</a:t>
            </a:r>
            <a:r>
              <a:rPr lang="es-ES" sz="1200" b="1" dirty="0">
                <a:solidFill>
                  <a:srgbClr val="000000"/>
                </a:solidFill>
                <a:latin typeface="Calibri" pitchFamily="34" charset="0"/>
                <a:ea typeface="Calibri" pitchFamily="34" charset="0"/>
                <a:cs typeface="Calibri" pitchFamily="34" charset="0"/>
              </a:rPr>
              <a:t>Un quince por ciento de los jóvenes declara sentirse </a:t>
            </a:r>
            <a:r>
              <a:rPr lang="es-ES" sz="1200" b="1">
                <a:solidFill>
                  <a:srgbClr val="000000"/>
                </a:solidFill>
                <a:latin typeface="Calibri" pitchFamily="34" charset="0"/>
                <a:ea typeface="Calibri" pitchFamily="34" charset="0"/>
                <a:cs typeface="Calibri" pitchFamily="34" charset="0"/>
              </a:rPr>
              <a:t>ofendido cuando </a:t>
            </a:r>
            <a:r>
              <a:rPr lang="es-ES" sz="1200" b="1" dirty="0">
                <a:solidFill>
                  <a:srgbClr val="000000"/>
                </a:solidFill>
                <a:latin typeface="Calibri" pitchFamily="34" charset="0"/>
                <a:ea typeface="Calibri" pitchFamily="34" charset="0"/>
                <a:cs typeface="Calibri" pitchFamily="34" charset="0"/>
              </a:rPr>
              <a:t>sus mensajes privados a sus amigos han sido colgados en un foro público.” </a:t>
            </a:r>
          </a:p>
          <a:p>
            <a:pPr eaLnBrk="0" hangingPunct="0"/>
            <a:r>
              <a:rPr lang="es-ES" sz="1200" dirty="0" err="1">
                <a:solidFill>
                  <a:srgbClr val="000000"/>
                </a:solidFill>
                <a:latin typeface="Calibri" pitchFamily="34" charset="0"/>
                <a:ea typeface="Calibri" pitchFamily="34" charset="0"/>
                <a:cs typeface="Calibri" pitchFamily="34" charset="0"/>
              </a:rPr>
              <a:t>You</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have</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to</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choose</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from</a:t>
            </a:r>
            <a:r>
              <a:rPr lang="es-ES" sz="1200" dirty="0">
                <a:solidFill>
                  <a:srgbClr val="000000"/>
                </a:solidFill>
                <a:latin typeface="Calibri" pitchFamily="34" charset="0"/>
                <a:ea typeface="Calibri" pitchFamily="34" charset="0"/>
                <a:cs typeface="Calibri" pitchFamily="34" charset="0"/>
              </a:rPr>
              <a:t>: </a:t>
            </a:r>
          </a:p>
          <a:p>
            <a:pPr eaLnBrk="0" hangingPunct="0"/>
            <a:r>
              <a:rPr lang="en-GB" sz="1200" dirty="0">
                <a:solidFill>
                  <a:srgbClr val="000000"/>
                </a:solidFill>
                <a:latin typeface="Calibri" pitchFamily="34" charset="0"/>
                <a:ea typeface="Calibri" pitchFamily="34" charset="0"/>
                <a:cs typeface="Calibri" pitchFamily="34" charset="0"/>
              </a:rPr>
              <a:t>A: posted messages that upset their friends. </a:t>
            </a:r>
          </a:p>
          <a:p>
            <a:pPr eaLnBrk="0" hangingPunct="0"/>
            <a:r>
              <a:rPr lang="en-GB" sz="1200" dirty="0">
                <a:solidFill>
                  <a:srgbClr val="000000"/>
                </a:solidFill>
                <a:latin typeface="Calibri" pitchFamily="34" charset="0"/>
                <a:ea typeface="Calibri" pitchFamily="34" charset="0"/>
                <a:cs typeface="Calibri" pitchFamily="34" charset="0"/>
              </a:rPr>
              <a:t>B: had personal messages shared without their permission. </a:t>
            </a:r>
          </a:p>
          <a:p>
            <a:pPr eaLnBrk="0" hangingPunct="0"/>
            <a:r>
              <a:rPr lang="en-GB" sz="1200" dirty="0">
                <a:solidFill>
                  <a:srgbClr val="000000"/>
                </a:solidFill>
                <a:latin typeface="Calibri" pitchFamily="34" charset="0"/>
                <a:ea typeface="Calibri" pitchFamily="34" charset="0"/>
                <a:cs typeface="Calibri" pitchFamily="34" charset="0"/>
              </a:rPr>
              <a:t>C: found offensive comments on their page. </a:t>
            </a:r>
          </a:p>
          <a:p>
            <a:pPr eaLnBrk="0" hangingPunct="0"/>
            <a:r>
              <a:rPr lang="en-GB" sz="1200" dirty="0">
                <a:solidFill>
                  <a:srgbClr val="000000"/>
                </a:solidFill>
                <a:latin typeface="Calibri" pitchFamily="34" charset="0"/>
                <a:ea typeface="Calibri" pitchFamily="34" charset="0"/>
                <a:cs typeface="Calibri" pitchFamily="34" charset="0"/>
              </a:rPr>
              <a:t>You may choose “C” because you heard “</a:t>
            </a:r>
            <a:r>
              <a:rPr lang="en-GB" sz="1200" dirty="0" err="1">
                <a:solidFill>
                  <a:srgbClr val="000000"/>
                </a:solidFill>
                <a:latin typeface="Calibri" pitchFamily="34" charset="0"/>
                <a:ea typeface="Calibri" pitchFamily="34" charset="0"/>
                <a:cs typeface="Calibri" pitchFamily="34" charset="0"/>
              </a:rPr>
              <a:t>ofendido</a:t>
            </a:r>
            <a:r>
              <a:rPr lang="en-GB" sz="1200" dirty="0">
                <a:solidFill>
                  <a:srgbClr val="000000"/>
                </a:solidFill>
                <a:latin typeface="Calibri" pitchFamily="34" charset="0"/>
                <a:ea typeface="Calibri" pitchFamily="34" charset="0"/>
                <a:cs typeface="Calibri" pitchFamily="34" charset="0"/>
              </a:rPr>
              <a:t>”. The answer is B (15% of young people feel offended when their private messages have been uploaded to a public forum.”</a:t>
            </a:r>
          </a:p>
          <a:p>
            <a:pPr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a:solidFill>
                <a:srgbClr val="000000"/>
              </a:solidFill>
              <a:latin typeface="Calibri" pitchFamily="34" charset="0"/>
              <a:ea typeface="Calibri" pitchFamily="34" charset="0"/>
              <a:cs typeface="Calibri" pitchFamily="34" charset="0"/>
            </a:endParaRPr>
          </a:p>
          <a:p>
            <a:pPr lvl="0" algn="ctr" eaLnBrk="0" hangingPunct="0"/>
            <a:r>
              <a:rPr lang="en-GB" sz="1200" b="1" dirty="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a:solidFill>
                  <a:srgbClr val="000000"/>
                </a:solidFill>
                <a:latin typeface="Calibri" pitchFamily="34" charset="0"/>
                <a:ea typeface="Calibri" pitchFamily="34" charset="0"/>
                <a:cs typeface="Calibri" pitchFamily="34" charset="0"/>
              </a:rPr>
              <a:t>REMEMBER:</a:t>
            </a:r>
            <a:r>
              <a:rPr lang="en-GB" sz="1200" dirty="0">
                <a:latin typeface="Calibri" pitchFamily="34" charset="0"/>
                <a:cs typeface="Calibri" pitchFamily="34" charset="0"/>
              </a:rPr>
              <a:t>  </a:t>
            </a:r>
          </a:p>
          <a:p>
            <a:pPr lvl="0" eaLnBrk="0" hangingPunct="0"/>
            <a:r>
              <a:rPr lang="en-GB" sz="1200" b="1" dirty="0">
                <a:latin typeface="Calibri" pitchFamily="34" charset="0"/>
                <a:cs typeface="Calibri" pitchFamily="34" charset="0"/>
              </a:rPr>
              <a:t>Section A: </a:t>
            </a:r>
            <a:r>
              <a:rPr lang="en-GB" sz="1200" dirty="0">
                <a:latin typeface="Calibri" pitchFamily="34" charset="0"/>
                <a:cs typeface="Calibri" pitchFamily="34" charset="0"/>
              </a:rPr>
              <a:t>Answer the questions in </a:t>
            </a:r>
            <a:r>
              <a:rPr lang="en-GB" sz="1200" b="1" dirty="0">
                <a:latin typeface="Calibri" pitchFamily="34" charset="0"/>
                <a:cs typeface="Calibri" pitchFamily="34" charset="0"/>
              </a:rPr>
              <a:t>English</a:t>
            </a:r>
            <a:r>
              <a:rPr lang="en-GB" sz="1200" dirty="0">
                <a:latin typeface="Calibri" pitchFamily="34" charset="0"/>
                <a:cs typeface="Calibri" pitchFamily="34" charset="0"/>
              </a:rPr>
              <a:t>. </a:t>
            </a:r>
          </a:p>
          <a:p>
            <a:pPr lvl="0" eaLnBrk="0" hangingPunct="0"/>
            <a:r>
              <a:rPr lang="en-GB" sz="1200" b="1" dirty="0">
                <a:latin typeface="Calibri" pitchFamily="34" charset="0"/>
                <a:cs typeface="Calibri" pitchFamily="34" charset="0"/>
              </a:rPr>
              <a:t>Section B</a:t>
            </a:r>
            <a:r>
              <a:rPr lang="en-GB" sz="1200" dirty="0">
                <a:latin typeface="Calibri" pitchFamily="34" charset="0"/>
                <a:cs typeface="Calibri" pitchFamily="34" charset="0"/>
              </a:rPr>
              <a:t>: Answer the questions in </a:t>
            </a:r>
            <a:r>
              <a:rPr lang="en-GB" sz="1200" b="1" dirty="0">
                <a:latin typeface="Calibri" pitchFamily="34" charset="0"/>
                <a:cs typeface="Calibri" pitchFamily="34" charset="0"/>
              </a:rPr>
              <a:t>Spanish</a:t>
            </a:r>
            <a:r>
              <a:rPr lang="en-GB" sz="1200" dirty="0">
                <a:latin typeface="Calibri" pitchFamily="34" charset="0"/>
                <a:cs typeface="Calibri" pitchFamily="34" charset="0"/>
              </a:rPr>
              <a:t>. You will hear each utterance twice.</a:t>
            </a:r>
            <a:endParaRPr lang="en-GB" sz="1200" b="1" dirty="0">
              <a:solidFill>
                <a:srgbClr val="000000"/>
              </a:solidFill>
              <a:latin typeface="Calibri" pitchFamily="34" charset="0"/>
              <a:ea typeface="Calibri" pitchFamily="34" charset="0"/>
              <a:cs typeface="Calibri" pitchFamily="34" charset="0"/>
            </a:endParaRPr>
          </a:p>
          <a:p>
            <a:endParaRPr lang="en-GB" sz="1200" b="1" dirty="0">
              <a:latin typeface="Calibri" pitchFamily="34" charset="0"/>
              <a:cs typeface="Calibri" pitchFamily="34" charset="0"/>
            </a:endParaRPr>
          </a:p>
          <a:p>
            <a:r>
              <a:rPr lang="en-GB" sz="1200" b="1" dirty="0">
                <a:latin typeface="Calibri" pitchFamily="34" charset="0"/>
                <a:cs typeface="Calibri" pitchFamily="34" charset="0"/>
              </a:rPr>
              <a:t>Maximise the 5 minutes' reading time by: </a:t>
            </a:r>
          </a:p>
          <a:p>
            <a:pPr>
              <a:buFont typeface="Arial" pitchFamily="34" charset="0"/>
              <a:buChar char="•"/>
            </a:pPr>
            <a:r>
              <a:rPr lang="en-GB" sz="1200" dirty="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a:latin typeface="Calibri" pitchFamily="34" charset="0"/>
                <a:cs typeface="Calibri" pitchFamily="34" charset="0"/>
              </a:rPr>
              <a:t>signposting Section B as it requires answers in </a:t>
            </a:r>
            <a:r>
              <a:rPr lang="en-GB" sz="1200" b="1" dirty="0">
                <a:latin typeface="Calibri" pitchFamily="34" charset="0"/>
                <a:cs typeface="Calibri" pitchFamily="34" charset="0"/>
              </a:rPr>
              <a:t>Spanish</a:t>
            </a:r>
          </a:p>
          <a:p>
            <a:endParaRPr lang="en-GB" sz="1200" dirty="0">
              <a:latin typeface="Calibri" pitchFamily="34" charset="0"/>
              <a:cs typeface="Calibri" pitchFamily="34" charset="0"/>
            </a:endParaRPr>
          </a:p>
          <a:p>
            <a:r>
              <a:rPr lang="en-GB" sz="1200" b="1" dirty="0">
                <a:latin typeface="Calibri" pitchFamily="34" charset="0"/>
                <a:cs typeface="Calibri" pitchFamily="34" charset="0"/>
              </a:rPr>
              <a:t>With questions where you have to give a written answer in English: </a:t>
            </a:r>
          </a:p>
          <a:p>
            <a:pPr>
              <a:buFont typeface="Arial" pitchFamily="34" charset="0"/>
              <a:buChar char="•"/>
            </a:pPr>
            <a:r>
              <a:rPr lang="en-GB" sz="1200" dirty="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a:latin typeface="Calibri" pitchFamily="34" charset="0"/>
                <a:cs typeface="Calibri" pitchFamily="34" charset="0"/>
              </a:rPr>
              <a:t>Always follow the example, if one is given.</a:t>
            </a:r>
          </a:p>
          <a:p>
            <a:pPr>
              <a:buFont typeface="Arial" pitchFamily="34" charset="0"/>
              <a:buChar char="•"/>
            </a:pPr>
            <a:r>
              <a:rPr lang="en-GB" sz="1200" dirty="0">
                <a:latin typeface="Calibri" pitchFamily="34" charset="0"/>
                <a:cs typeface="Calibri" pitchFamily="34" charset="0"/>
              </a:rPr>
              <a:t>Ensure that you give </a:t>
            </a:r>
            <a:r>
              <a:rPr lang="en-GB" sz="1200" b="1" dirty="0">
                <a:latin typeface="Calibri" pitchFamily="34" charset="0"/>
                <a:cs typeface="Calibri" pitchFamily="34" charset="0"/>
              </a:rPr>
              <a:t>precise</a:t>
            </a:r>
            <a:r>
              <a:rPr lang="en-GB" sz="1200" dirty="0">
                <a:latin typeface="Calibri" pitchFamily="34" charset="0"/>
                <a:cs typeface="Calibri" pitchFamily="34" charset="0"/>
              </a:rPr>
              <a:t> answers as vague answers will not be correct. For example, if you translate “</a:t>
            </a:r>
            <a:r>
              <a:rPr lang="en-GB" sz="1200" dirty="0" err="1">
                <a:latin typeface="Calibri" pitchFamily="34" charset="0"/>
                <a:cs typeface="Calibri" pitchFamily="34" charset="0"/>
              </a:rPr>
              <a:t>deberes</a:t>
            </a:r>
            <a:r>
              <a:rPr lang="en-GB" sz="1200" dirty="0">
                <a:latin typeface="Calibri" pitchFamily="34" charset="0"/>
                <a:cs typeface="Calibri" pitchFamily="34" charset="0"/>
              </a:rPr>
              <a:t>” as “work” instead of “homework” you will not get the mark.</a:t>
            </a:r>
          </a:p>
          <a:p>
            <a:endParaRPr lang="en-GB" sz="1200" b="1" dirty="0">
              <a:latin typeface="Calibri" pitchFamily="34" charset="0"/>
              <a:cs typeface="Calibri" pitchFamily="34" charset="0"/>
            </a:endParaRPr>
          </a:p>
          <a:p>
            <a:r>
              <a:rPr lang="en-GB" sz="1200" b="1" dirty="0">
                <a:latin typeface="Calibri" pitchFamily="34" charset="0"/>
                <a:cs typeface="Calibri" pitchFamily="34" charset="0"/>
              </a:rPr>
              <a:t>With questions where you have to give a written answer in Spanish</a:t>
            </a:r>
            <a:r>
              <a:rPr lang="en-GB" sz="1200" dirty="0">
                <a:latin typeface="Calibri" pitchFamily="34" charset="0"/>
                <a:cs typeface="Calibri" pitchFamily="34" charset="0"/>
              </a:rPr>
              <a:t>: </a:t>
            </a:r>
          </a:p>
          <a:p>
            <a:pPr>
              <a:buFont typeface="Arial" pitchFamily="34" charset="0"/>
              <a:buChar char="•"/>
            </a:pPr>
            <a:r>
              <a:rPr lang="en-GB" sz="1200" dirty="0">
                <a:latin typeface="Calibri" pitchFamily="34" charset="0"/>
                <a:cs typeface="Calibri" pitchFamily="34" charset="0"/>
              </a:rPr>
              <a:t>Read carefully the </a:t>
            </a:r>
            <a:r>
              <a:rPr lang="en-GB" sz="1200">
                <a:latin typeface="Calibri" pitchFamily="34" charset="0"/>
                <a:cs typeface="Calibri" pitchFamily="34" charset="0"/>
              </a:rPr>
              <a:t>instructions and </a:t>
            </a:r>
            <a:r>
              <a:rPr lang="en-GB" sz="1200" dirty="0">
                <a:latin typeface="Calibri" pitchFamily="34" charset="0"/>
                <a:cs typeface="Calibri" pitchFamily="34" charset="0"/>
              </a:rPr>
              <a:t>any examples given so that you know how to answer. For example, where the examples indicate that the answers should be an infinitive with another short detail, both of which should be written in Spanish. (E.G. </a:t>
            </a:r>
            <a:r>
              <a:rPr lang="en-GB" sz="1200" b="1" dirty="0" err="1">
                <a:latin typeface="Calibri" pitchFamily="34" charset="0"/>
                <a:cs typeface="Calibri" pitchFamily="34" charset="0"/>
              </a:rPr>
              <a:t>Trabajar</a:t>
            </a:r>
            <a:r>
              <a:rPr lang="en-GB" sz="1200" b="1" dirty="0">
                <a:latin typeface="Calibri" pitchFamily="34" charset="0"/>
                <a:cs typeface="Calibri" pitchFamily="34" charset="0"/>
              </a:rPr>
              <a:t> en </a:t>
            </a:r>
            <a:r>
              <a:rPr lang="en-GB" sz="1200" b="1" dirty="0" err="1">
                <a:latin typeface="Calibri" pitchFamily="34" charset="0"/>
                <a:cs typeface="Calibri" pitchFamily="34" charset="0"/>
              </a:rPr>
              <a:t>España</a:t>
            </a:r>
            <a:r>
              <a:rPr lang="en-GB" sz="1200" dirty="0">
                <a:latin typeface="Calibri" pitchFamily="34" charset="0"/>
                <a:cs typeface="Calibri" pitchFamily="34" charset="0"/>
              </a:rPr>
              <a:t>)</a:t>
            </a:r>
          </a:p>
          <a:p>
            <a:pPr eaLnBrk="0" hangingPunct="0"/>
            <a:endParaRPr lang="en-GB" sz="1200" b="1" baseline="0" dirty="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43</a:t>
            </a:fld>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a:latin typeface="Calibri" pitchFamily="34" charset="0"/>
                          <a:cs typeface="Calibri" pitchFamily="34" charset="0"/>
                        </a:rPr>
                        <a:t>P</a:t>
                      </a:r>
                      <a:r>
                        <a:rPr lang="en-GB" sz="1100" dirty="0">
                          <a:latin typeface="Calibri" pitchFamily="34" charset="0"/>
                          <a:cs typeface="Calibri" pitchFamily="34" charset="0"/>
                        </a:rPr>
                        <a:t>rediction</a:t>
                      </a:r>
                      <a:r>
                        <a:rPr lang="en-GB" sz="1100" b="1"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What can you tell about the text from the </a:t>
                      </a:r>
                      <a:r>
                        <a:rPr lang="en-GB" sz="1100" b="1" dirty="0">
                          <a:latin typeface="Calibri" pitchFamily="34" charset="0"/>
                          <a:cs typeface="Calibri" pitchFamily="34" charset="0"/>
                        </a:rPr>
                        <a:t>title</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b="1" dirty="0">
                          <a:latin typeface="Calibri" pitchFamily="34" charset="0"/>
                          <a:cs typeface="Calibri" pitchFamily="34" charset="0"/>
                        </a:rPr>
                        <a:t>exam rubric</a:t>
                      </a:r>
                      <a:r>
                        <a:rPr lang="en-GB" sz="1100" dirty="0">
                          <a:latin typeface="Calibri" pitchFamily="34" charset="0"/>
                          <a:cs typeface="Calibri" pitchFamily="34" charset="0"/>
                        </a:rPr>
                        <a:t>, any </a:t>
                      </a:r>
                      <a:r>
                        <a:rPr lang="en-GB" sz="1100" b="1" dirty="0">
                          <a:latin typeface="Calibri" pitchFamily="34" charset="0"/>
                          <a:cs typeface="Calibri" pitchFamily="34" charset="0"/>
                        </a:rPr>
                        <a:t>visuals</a:t>
                      </a:r>
                      <a:r>
                        <a:rPr lang="en-GB" sz="1100" dirty="0">
                          <a:latin typeface="Calibri" pitchFamily="34" charset="0"/>
                          <a:cs typeface="Calibri" pitchFamily="34" charset="0"/>
                        </a:rPr>
                        <a:t>, the </a:t>
                      </a:r>
                      <a:r>
                        <a:rPr lang="en-GB" sz="1100" b="1" dirty="0">
                          <a:latin typeface="Calibri" pitchFamily="34" charset="0"/>
                          <a:cs typeface="Calibri" pitchFamily="34" charset="0"/>
                        </a:rPr>
                        <a:t>layout</a:t>
                      </a:r>
                      <a:r>
                        <a:rPr lang="en-GB" sz="1100" dirty="0">
                          <a:latin typeface="Calibri" pitchFamily="34" charset="0"/>
                          <a:cs typeface="Calibri" pitchFamily="34" charset="0"/>
                        </a:rPr>
                        <a:t>, the </a:t>
                      </a:r>
                      <a:r>
                        <a:rPr lang="en-GB" sz="1100" b="1" dirty="0">
                          <a:latin typeface="Calibri" pitchFamily="34" charset="0"/>
                          <a:cs typeface="Calibri" pitchFamily="34" charset="0"/>
                        </a:rPr>
                        <a:t>punctuation</a:t>
                      </a:r>
                      <a:r>
                        <a:rPr lang="en-GB" sz="1100"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a:latin typeface="Calibri" pitchFamily="34" charset="0"/>
                          <a:cs typeface="Calibri" pitchFamily="34" charset="0"/>
                        </a:rPr>
                        <a:t>A</a:t>
                      </a:r>
                      <a:r>
                        <a:rPr lang="en-GB" sz="1100" dirty="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Read the </a:t>
                      </a:r>
                      <a:r>
                        <a:rPr lang="en-GB" sz="1100" b="1" dirty="0">
                          <a:latin typeface="Calibri" pitchFamily="34" charset="0"/>
                          <a:cs typeface="Calibri" pitchFamily="34" charset="0"/>
                        </a:rPr>
                        <a:t>English questions </a:t>
                      </a:r>
                      <a:r>
                        <a:rPr lang="en-GB" sz="1100" dirty="0">
                          <a:latin typeface="Calibri" pitchFamily="34" charset="0"/>
                          <a:cs typeface="Calibri" pitchFamily="34" charset="0"/>
                        </a:rPr>
                        <a:t>to add to your overall sen</a:t>
                      </a:r>
                      <a:r>
                        <a:rPr lang="en-GB" sz="1100" baseline="0" dirty="0">
                          <a:latin typeface="Calibri" pitchFamily="34" charset="0"/>
                          <a:cs typeface="Calibri" pitchFamily="34" charset="0"/>
                        </a:rPr>
                        <a:t>se </a:t>
                      </a:r>
                      <a:r>
                        <a:rPr lang="en-GB" sz="1100" dirty="0">
                          <a:latin typeface="Calibri" pitchFamily="34" charset="0"/>
                          <a:cs typeface="Calibri" pitchFamily="34" charset="0"/>
                        </a:rPr>
                        <a:t>of what the text is about</a:t>
                      </a:r>
                      <a:r>
                        <a:rPr lang="en-GB" sz="1100">
                          <a:latin typeface="Calibri" pitchFamily="34" charset="0"/>
                          <a:cs typeface="Calibri" pitchFamily="34" charset="0"/>
                        </a:rPr>
                        <a:t>, and </a:t>
                      </a:r>
                      <a:r>
                        <a:rPr lang="en-GB" sz="1100" dirty="0">
                          <a:latin typeface="Calibri" pitchFamily="34" charset="0"/>
                          <a:cs typeface="Calibri" pitchFamily="34" charset="0"/>
                        </a:rPr>
                        <a:t>anticipate </a:t>
                      </a:r>
                      <a:r>
                        <a:rPr lang="en-GB" sz="1100" b="1" dirty="0">
                          <a:latin typeface="Calibri" pitchFamily="34" charset="0"/>
                          <a:cs typeface="Calibri" pitchFamily="34" charset="0"/>
                        </a:rPr>
                        <a:t>possible answers </a:t>
                      </a:r>
                      <a:r>
                        <a:rPr lang="en-GB" sz="1100" dirty="0">
                          <a:latin typeface="Calibri" pitchFamily="34" charset="0"/>
                          <a:cs typeface="Calibri" pitchFamily="34" charset="0"/>
                        </a:rPr>
                        <a:t>based on real world </a:t>
                      </a:r>
                      <a:r>
                        <a:rPr lang="en-GB" sz="1100">
                          <a:latin typeface="Calibri" pitchFamily="34" charset="0"/>
                          <a:cs typeface="Calibri" pitchFamily="34" charset="0"/>
                        </a:rPr>
                        <a:t>logic and </a:t>
                      </a:r>
                      <a:r>
                        <a:rPr lang="en-GB" sz="1100" dirty="0">
                          <a:latin typeface="Calibri" pitchFamily="34" charset="0"/>
                          <a:cs typeface="Calibri" pitchFamily="34" charset="0"/>
                        </a:rPr>
                        <a:t>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a:latin typeface="Calibri" pitchFamily="34" charset="0"/>
                          <a:cs typeface="Calibri" pitchFamily="34" charset="0"/>
                        </a:rPr>
                        <a:t>S</a:t>
                      </a:r>
                      <a:r>
                        <a:rPr lang="en-GB" sz="1100" dirty="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Read the </a:t>
                      </a:r>
                      <a:r>
                        <a:rPr lang="en-GB" sz="1100" b="1" dirty="0">
                          <a:latin typeface="Calibri" pitchFamily="34" charset="0"/>
                          <a:cs typeface="Calibri" pitchFamily="34" charset="0"/>
                        </a:rPr>
                        <a:t>whole text </a:t>
                      </a:r>
                      <a:r>
                        <a:rPr lang="en-GB" sz="1100" dirty="0">
                          <a:latin typeface="Calibri" pitchFamily="34" charset="0"/>
                          <a:cs typeface="Calibri" pitchFamily="34" charset="0"/>
                        </a:rPr>
                        <a:t>once through to add to your </a:t>
                      </a:r>
                      <a:r>
                        <a:rPr lang="en-GB" sz="1100">
                          <a:latin typeface="Calibri" pitchFamily="34" charset="0"/>
                          <a:cs typeface="Calibri" pitchFamily="34" charset="0"/>
                        </a:rPr>
                        <a:t>gist understanding</a:t>
                      </a:r>
                      <a:r>
                        <a:rPr lang="en-GB" sz="1100" dirty="0">
                          <a:latin typeface="Calibri" pitchFamily="34" charset="0"/>
                          <a:cs typeface="Calibri" pitchFamily="34" charset="0"/>
                        </a:rPr>
                        <a:t>.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a:latin typeface="Calibri" pitchFamily="34" charset="0"/>
                          <a:cs typeface="Calibri" pitchFamily="34" charset="0"/>
                        </a:rPr>
                        <a:t>S</a:t>
                      </a:r>
                      <a:r>
                        <a:rPr lang="en-GB" sz="1100" dirty="0">
                          <a:latin typeface="Calibri" pitchFamily="34" charset="0"/>
                          <a:cs typeface="Calibri" pitchFamily="34" charset="0"/>
                        </a:rPr>
                        <a:t>canning</a:t>
                      </a:r>
                      <a:r>
                        <a:rPr lang="en-GB" sz="1100" b="1"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a:latin typeface="Calibri" pitchFamily="34" charset="0"/>
                          <a:cs typeface="Calibri" pitchFamily="34" charset="0"/>
                        </a:rPr>
                        <a:t>Go back to the questions</a:t>
                      </a:r>
                      <a:r>
                        <a:rPr lang="en-GB" sz="1100" dirty="0">
                          <a:latin typeface="Calibri" pitchFamily="34" charset="0"/>
                          <a:cs typeface="Calibri" pitchFamily="34" charset="0"/>
                        </a:rPr>
                        <a:t>, one by one. Decide what information you need. </a:t>
                      </a:r>
                      <a:r>
                        <a:rPr lang="en-GB" sz="1100" b="1" dirty="0">
                          <a:latin typeface="Calibri" pitchFamily="34" charset="0"/>
                          <a:cs typeface="Calibri" pitchFamily="34" charset="0"/>
                        </a:rPr>
                        <a:t>Who? What? Where? When? Why? </a:t>
                      </a:r>
                      <a:r>
                        <a:rPr lang="en-GB" sz="1100" dirty="0">
                          <a:latin typeface="Calibri" pitchFamily="34" charset="0"/>
                          <a:cs typeface="Calibri" pitchFamily="34" charset="0"/>
                        </a:rPr>
                        <a:t>If the task is multiple choice, </a:t>
                      </a:r>
                      <a:r>
                        <a:rPr lang="en-GB" sz="1100" b="1" dirty="0">
                          <a:latin typeface="Calibri" pitchFamily="34" charset="0"/>
                          <a:cs typeface="Calibri" pitchFamily="34" charset="0"/>
                        </a:rPr>
                        <a:t>scan the text </a:t>
                      </a:r>
                      <a:r>
                        <a:rPr lang="en-GB" sz="1100" dirty="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a:latin typeface="Calibri" pitchFamily="34" charset="0"/>
                          <a:cs typeface="Calibri" pitchFamily="34" charset="0"/>
                        </a:rPr>
                        <a:t>E</a:t>
                      </a:r>
                      <a:r>
                        <a:rPr lang="en-GB" sz="1100" dirty="0">
                          <a:latin typeface="Calibri" pitchFamily="34" charset="0"/>
                          <a:cs typeface="Calibri" pitchFamily="34" charset="0"/>
                        </a:rPr>
                        <a:t>valuation</a:t>
                      </a:r>
                      <a:r>
                        <a:rPr lang="en-GB" sz="1100" b="1"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Keep the overall </a:t>
                      </a:r>
                      <a:r>
                        <a:rPr lang="en-GB" sz="1100">
                          <a:latin typeface="Calibri" pitchFamily="34" charset="0"/>
                          <a:cs typeface="Calibri" pitchFamily="34" charset="0"/>
                        </a:rPr>
                        <a:t>text and </a:t>
                      </a:r>
                      <a:r>
                        <a:rPr lang="en-GB" sz="1100" dirty="0">
                          <a:latin typeface="Calibri" pitchFamily="34" charset="0"/>
                          <a:cs typeface="Calibri" pitchFamily="34" charset="0"/>
                        </a:rPr>
                        <a:t>context in mind. Ensure that answers don’t contradict each other (use in-text</a:t>
                      </a:r>
                      <a:r>
                        <a:rPr lang="en-GB" sz="1100" baseline="0" dirty="0">
                          <a:latin typeface="Calibri" pitchFamily="34" charset="0"/>
                          <a:cs typeface="Calibri" pitchFamily="34" charset="0"/>
                        </a:rPr>
                        <a:t> </a:t>
                      </a:r>
                      <a:r>
                        <a:rPr lang="en-GB" sz="1100" dirty="0">
                          <a:latin typeface="Calibri" pitchFamily="34" charset="0"/>
                          <a:cs typeface="Calibri" pitchFamily="34" charset="0"/>
                        </a:rPr>
                        <a:t>logic</a:t>
                      </a:r>
                      <a:r>
                        <a:rPr lang="en-GB" sz="1100">
                          <a:latin typeface="Calibri" pitchFamily="34" charset="0"/>
                          <a:cs typeface="Calibri" pitchFamily="34" charset="0"/>
                        </a:rPr>
                        <a:t>) and </a:t>
                      </a:r>
                      <a:r>
                        <a:rPr lang="en-GB" sz="1100" dirty="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a:latin typeface="Calibri" pitchFamily="34" charset="0"/>
                          <a:cs typeface="Calibri" pitchFamily="34" charset="0"/>
                        </a:rPr>
                        <a:t>D</a:t>
                      </a:r>
                      <a:r>
                        <a:rPr lang="en-GB" sz="1100" dirty="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In more challenging questions, the </a:t>
                      </a:r>
                      <a:r>
                        <a:rPr lang="en-GB" sz="1100" b="1" dirty="0">
                          <a:latin typeface="Calibri" pitchFamily="34" charset="0"/>
                          <a:cs typeface="Calibri" pitchFamily="34" charset="0"/>
                        </a:rPr>
                        <a:t>answers are not directly given </a:t>
                      </a:r>
                      <a:r>
                        <a:rPr lang="en-GB" sz="1100" dirty="0">
                          <a:latin typeface="Calibri" pitchFamily="34" charset="0"/>
                          <a:cs typeface="Calibri" pitchFamily="34" charset="0"/>
                        </a:rPr>
                        <a:t>but are built-up by </a:t>
                      </a:r>
                      <a:r>
                        <a:rPr lang="en-GB" sz="1100" b="1" dirty="0">
                          <a:latin typeface="Calibri" pitchFamily="34" charset="0"/>
                          <a:cs typeface="Calibri" pitchFamily="34" charset="0"/>
                        </a:rPr>
                        <a:t>piecing together hints </a:t>
                      </a:r>
                      <a:r>
                        <a:rPr lang="en-GB" sz="1100" dirty="0">
                          <a:latin typeface="Calibri" pitchFamily="34" charset="0"/>
                          <a:cs typeface="Calibri" pitchFamily="34" charset="0"/>
                        </a:rPr>
                        <a:t>from the text. Where the answer is not immediately clear, </a:t>
                      </a:r>
                      <a:r>
                        <a:rPr lang="en-GB" sz="1100" b="1" dirty="0">
                          <a:latin typeface="Calibri" pitchFamily="34" charset="0"/>
                          <a:cs typeface="Calibri" pitchFamily="34" charset="0"/>
                        </a:rPr>
                        <a:t>look at the sentence </a:t>
                      </a:r>
                      <a:r>
                        <a:rPr lang="en-GB" sz="1100" b="1">
                          <a:latin typeface="Calibri" pitchFamily="34" charset="0"/>
                          <a:cs typeface="Calibri" pitchFamily="34" charset="0"/>
                        </a:rPr>
                        <a:t>before and </a:t>
                      </a:r>
                      <a:r>
                        <a:rPr lang="en-GB" sz="1100" b="1" dirty="0">
                          <a:latin typeface="Calibri" pitchFamily="34" charset="0"/>
                          <a:cs typeface="Calibri" pitchFamily="34" charset="0"/>
                        </a:rPr>
                        <a:t>after the keyword </a:t>
                      </a:r>
                      <a:r>
                        <a:rPr lang="en-GB" sz="1100" dirty="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a:solidFill>
                            <a:srgbClr val="000000"/>
                          </a:solidFill>
                          <a:latin typeface="Calibri" pitchFamily="34" charset="0"/>
                          <a:ea typeface="Calibri" pitchFamily="34" charset="0"/>
                          <a:cs typeface="Calibri" pitchFamily="34" charset="0"/>
                        </a:rPr>
                        <a:t>READING EXAM ADVICE</a:t>
                      </a:r>
                      <a:endParaRPr lang="en-GB" sz="1100" dirty="0">
                        <a:latin typeface="Calibri" pitchFamily="34" charset="0"/>
                        <a:cs typeface="Calibri" pitchFamily="34" charset="0"/>
                      </a:endParaRPr>
                    </a:p>
                    <a:p>
                      <a:pPr>
                        <a:buFont typeface="Arial" pitchFamily="34" charset="0"/>
                        <a:buChar char="•"/>
                      </a:pPr>
                      <a:r>
                        <a:rPr lang="en-GB" sz="1100" dirty="0">
                          <a:latin typeface="Calibri" pitchFamily="34" charset="0"/>
                          <a:cs typeface="Calibri" pitchFamily="34" charset="0"/>
                        </a:rPr>
                        <a:t>In Section A, answer the questions in English. </a:t>
                      </a:r>
                    </a:p>
                    <a:p>
                      <a:pPr>
                        <a:buFont typeface="Arial" pitchFamily="34" charset="0"/>
                        <a:buChar char="•"/>
                      </a:pPr>
                      <a:r>
                        <a:rPr lang="en-GB" sz="1100" dirty="0">
                          <a:latin typeface="Calibri" pitchFamily="34" charset="0"/>
                          <a:cs typeface="Calibri" pitchFamily="34" charset="0"/>
                        </a:rPr>
                        <a:t>In Section B, answer the questions in Spanish. </a:t>
                      </a:r>
                    </a:p>
                    <a:p>
                      <a:pPr>
                        <a:buFont typeface="Arial" pitchFamily="34" charset="0"/>
                        <a:buChar char="•"/>
                      </a:pPr>
                      <a:r>
                        <a:rPr lang="en-GB" sz="1100" dirty="0">
                          <a:latin typeface="Calibri" pitchFamily="34" charset="0"/>
                          <a:cs typeface="Calibri" pitchFamily="34" charset="0"/>
                        </a:rPr>
                        <a:t>In Section C, translate the passage into English. Remember: You will have to translate past, </a:t>
                      </a:r>
                      <a:r>
                        <a:rPr lang="en-GB" sz="1100">
                          <a:latin typeface="Calibri" pitchFamily="34" charset="0"/>
                          <a:cs typeface="Calibri" pitchFamily="34" charset="0"/>
                        </a:rPr>
                        <a:t>present and </a:t>
                      </a:r>
                      <a:r>
                        <a:rPr lang="en-GB" sz="1100" dirty="0">
                          <a:latin typeface="Calibri" pitchFamily="34" charset="0"/>
                          <a:cs typeface="Calibri" pitchFamily="34" charset="0"/>
                        </a:rPr>
                        <a:t>future activities.</a:t>
                      </a:r>
                    </a:p>
                    <a:p>
                      <a:pPr>
                        <a:buFont typeface="Arial" pitchFamily="34" charset="0"/>
                        <a:buChar char="•"/>
                      </a:pPr>
                      <a:r>
                        <a:rPr lang="en-GB" sz="1100" dirty="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a:latin typeface="Calibri" pitchFamily="34" charset="0"/>
                          <a:cs typeface="Calibri" pitchFamily="34" charset="0"/>
                        </a:rPr>
                        <a:t>Read the whole of the sentence so that you can check that your first reaction is right. If you think the answer is ‘N’ (Now) for example, read on to make sure that this is not the </a:t>
                      </a:r>
                      <a:r>
                        <a:rPr lang="en-GB" sz="1100">
                          <a:latin typeface="Calibri" pitchFamily="34" charset="0"/>
                          <a:cs typeface="Calibri" pitchFamily="34" charset="0"/>
                        </a:rPr>
                        <a:t>distracter and </a:t>
                      </a:r>
                      <a:r>
                        <a:rPr lang="en-GB" sz="1100" dirty="0">
                          <a:latin typeface="Calibri" pitchFamily="34" charset="0"/>
                          <a:cs typeface="Calibri" pitchFamily="34" charset="0"/>
                        </a:rPr>
                        <a:t>that the correct answer is in fact ‘F’ (Future) or ‘P’ (Past). </a:t>
                      </a:r>
                    </a:p>
                    <a:p>
                      <a:pPr>
                        <a:buFont typeface="Arial" pitchFamily="34" charset="0"/>
                        <a:buChar char="•"/>
                      </a:pPr>
                      <a:r>
                        <a:rPr lang="en-GB" sz="1100" dirty="0">
                          <a:latin typeface="Calibri" pitchFamily="34" charset="0"/>
                          <a:cs typeface="Calibri" pitchFamily="34" charset="0"/>
                        </a:rPr>
                        <a:t>Do not copy whole chunks of Spanish because you might include the wrong answer as well as the right answer. </a:t>
                      </a:r>
                    </a:p>
                    <a:p>
                      <a:pPr>
                        <a:buFont typeface="Arial" pitchFamily="34" charset="0"/>
                        <a:buChar char="•"/>
                      </a:pPr>
                      <a:r>
                        <a:rPr lang="en-GB" sz="1100" dirty="0">
                          <a:latin typeface="Calibri" pitchFamily="34" charset="0"/>
                          <a:cs typeface="Calibri" pitchFamily="34" charset="0"/>
                        </a:rPr>
                        <a:t>Do not change the Spanish – copy it exactly from the Spanish passage.</a:t>
                      </a:r>
                    </a:p>
                    <a:p>
                      <a:pPr>
                        <a:buFont typeface="Arial" pitchFamily="34" charset="0"/>
                        <a:buChar char="•"/>
                      </a:pPr>
                      <a:r>
                        <a:rPr lang="en-GB" sz="1100" dirty="0">
                          <a:latin typeface="Calibri" pitchFamily="34" charset="0"/>
                          <a:cs typeface="Calibri" pitchFamily="34" charset="0"/>
                        </a:rPr>
                        <a:t>If you are asked to give one reason, only give one. </a:t>
                      </a:r>
                    </a:p>
                    <a:p>
                      <a:pPr>
                        <a:buFont typeface="Arial" pitchFamily="34" charset="0"/>
                        <a:buChar char="•"/>
                      </a:pPr>
                      <a:r>
                        <a:rPr lang="en-GB" sz="1100" dirty="0">
                          <a:latin typeface="Calibri" pitchFamily="34" charset="0"/>
                          <a:cs typeface="Calibri" pitchFamily="34" charset="0"/>
                        </a:rPr>
                        <a:t>In a questionnaire-type question, include information from the </a:t>
                      </a:r>
                      <a:r>
                        <a:rPr lang="en-GB" sz="1100">
                          <a:latin typeface="Calibri" pitchFamily="34" charset="0"/>
                          <a:cs typeface="Calibri" pitchFamily="34" charset="0"/>
                        </a:rPr>
                        <a:t>answer and </a:t>
                      </a:r>
                      <a:r>
                        <a:rPr lang="en-GB" sz="1100" dirty="0">
                          <a:latin typeface="Calibri" pitchFamily="34" charset="0"/>
                          <a:cs typeface="Calibri" pitchFamily="34" charset="0"/>
                        </a:rPr>
                        <a:t>the question in the questionnaire. </a:t>
                      </a:r>
                    </a:p>
                    <a:p>
                      <a:pPr>
                        <a:buFont typeface="Arial" pitchFamily="34" charset="0"/>
                        <a:buChar char="•"/>
                      </a:pPr>
                      <a:r>
                        <a:rPr lang="en-GB" sz="1100" dirty="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a:solidFill>
                            <a:srgbClr val="000000"/>
                          </a:solidFill>
                          <a:latin typeface="Calibri" pitchFamily="34" charset="0"/>
                          <a:ea typeface="Calibri" pitchFamily="34" charset="0"/>
                          <a:cs typeface="Calibri" pitchFamily="34" charset="0"/>
                        </a:rPr>
                        <a:t>TRANSLATING FROM SPANISH INTO ENGLISH</a:t>
                      </a:r>
                    </a:p>
                    <a:p>
                      <a:pPr lvl="0" eaLnBrk="0" hangingPunct="0">
                        <a:buFont typeface="Arial" pitchFamily="34" charset="0"/>
                        <a:buChar char="•"/>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Read the whole text </a:t>
                      </a:r>
                      <a:r>
                        <a:rPr kumimoji="0" lang="en-GB" sz="1100" b="0" i="0" u="none" strike="noStrike" cap="none" normalizeH="0" baseline="0">
                          <a:ln>
                            <a:noFill/>
                          </a:ln>
                          <a:solidFill>
                            <a:srgbClr val="000000"/>
                          </a:solidFill>
                          <a:effectLst/>
                          <a:latin typeface="Calibri" pitchFamily="34" charset="0"/>
                          <a:ea typeface="Calibri" pitchFamily="34" charset="0"/>
                          <a:cs typeface="Calibri" pitchFamily="34" charset="0"/>
                        </a:rPr>
                        <a:t>through and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get a sense of the overall meaning or gist.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a:t>
                      </a:r>
                      <a:r>
                        <a:rPr kumimoji="0" lang="en-GB" sz="1100" b="0" i="0" u="none" strike="noStrike" cap="none" normalizeH="0" baseline="0">
                          <a:ln>
                            <a:noFill/>
                          </a:ln>
                          <a:solidFill>
                            <a:srgbClr val="000000"/>
                          </a:solidFill>
                          <a:effectLst/>
                          <a:latin typeface="Calibri" pitchFamily="34" charset="0"/>
                          <a:ea typeface="Calibri" pitchFamily="34" charset="0"/>
                          <a:cs typeface="Calibri" pitchFamily="34" charset="0"/>
                        </a:rPr>
                        <a:t>word and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try out words that would fit, using an English sentence with gaps. E.g. </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Juan lee un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libro</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 Juan *?* a book.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Think about the </a:t>
                      </a:r>
                      <a:r>
                        <a:rPr kumimoji="0" lang="en-GB" sz="1100" b="0" i="0" u="none" strike="noStrike" cap="none" normalizeH="0" baseline="0">
                          <a:ln>
                            <a:noFill/>
                          </a:ln>
                          <a:solidFill>
                            <a:srgbClr val="000000"/>
                          </a:solidFill>
                          <a:effectLst/>
                          <a:latin typeface="Calibri" pitchFamily="34" charset="0"/>
                          <a:ea typeface="Calibri" pitchFamily="34" charset="0"/>
                          <a:cs typeface="Calibri" pitchFamily="34" charset="0"/>
                        </a:rPr>
                        <a:t>context and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use common sense. What makes sense in the context of the rest of the text?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a:latin typeface="Calibri" pitchFamily="34" charset="0"/>
                        <a:cs typeface="Calibri" pitchFamily="34" charset="0"/>
                      </a:endParaRPr>
                    </a:p>
                    <a:p>
                      <a:endParaRPr lang="es-ES_tradnl" sz="1100" dirty="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44</a:t>
            </a:fld>
            <a:endParaRPr lang="en-GB"/>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82689263"/>
              </p:ext>
            </p:extLst>
          </p:nvPr>
        </p:nvGraphicFramePr>
        <p:xfrm>
          <a:off x="188638" y="179512"/>
          <a:ext cx="6552730" cy="8839200"/>
        </p:xfrm>
        <a:graphic>
          <a:graphicData uri="http://schemas.openxmlformats.org/drawingml/2006/table">
            <a:tbl>
              <a:tblPr>
                <a:tableStyleId>{5C22544A-7EE6-4342-B048-85BDC9FD1C3A}</a:tableStyleId>
              </a:tblPr>
              <a:tblGrid>
                <a:gridCol w="2448274">
                  <a:extLst>
                    <a:ext uri="{9D8B030D-6E8A-4147-A177-3AD203B41FA5}">
                      <a16:colId xmlns:a16="http://schemas.microsoft.com/office/drawing/2014/main" val="20000"/>
                    </a:ext>
                  </a:extLst>
                </a:gridCol>
                <a:gridCol w="1696720">
                  <a:extLst>
                    <a:ext uri="{9D8B030D-6E8A-4147-A177-3AD203B41FA5}">
                      <a16:colId xmlns:a16="http://schemas.microsoft.com/office/drawing/2014/main" val="20001"/>
                    </a:ext>
                  </a:extLst>
                </a:gridCol>
                <a:gridCol w="2407736">
                  <a:extLst>
                    <a:ext uri="{9D8B030D-6E8A-4147-A177-3AD203B41FA5}">
                      <a16:colId xmlns:a16="http://schemas.microsoft.com/office/drawing/2014/main" val="20002"/>
                    </a:ext>
                  </a:extLst>
                </a:gridCol>
              </a:tblGrid>
              <a:tr h="288032">
                <a:tc gridSpan="2">
                  <a:txBody>
                    <a:bodyPr/>
                    <a:lstStyle/>
                    <a:p>
                      <a:pPr algn="ctr"/>
                      <a:r>
                        <a:rPr lang="es-ES_tradnl" sz="1600" b="1" dirty="0">
                          <a:latin typeface="Calibri" pitchFamily="34" charset="0"/>
                          <a:cs typeface="Calibri" pitchFamily="34" charset="0"/>
                        </a:rPr>
                        <a:t>SYNONYMS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600" b="1" baseline="0" dirty="0">
                          <a:latin typeface="Calibri" pitchFamily="34" charset="0"/>
                          <a:cs typeface="Calibri" pitchFamily="34" charset="0"/>
                        </a:rPr>
                        <a:t>VOCABULARY  LEARNING</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839415">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_tradnl" sz="1200" noProof="0" dirty="0">
                          <a:latin typeface="Calibri" pitchFamily="34" charset="0"/>
                          <a:cs typeface="Calibri" pitchFamily="34" charset="0"/>
                        </a:rPr>
                        <a:t>fastidiar/ molestar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_tradnl" sz="1200" noProof="0" dirty="0">
                          <a:latin typeface="Calibri" pitchFamily="34" charset="0"/>
                          <a:cs typeface="Calibri" pitchFamily="34" charset="0"/>
                        </a:rPr>
                        <a:t>dar un paseo/ dar una vuelta</a:t>
                      </a:r>
                      <a:r>
                        <a:rPr lang="es-ES_tradnl" sz="1200" noProof="0">
                          <a:latin typeface="Calibri" pitchFamily="34" charset="0"/>
                          <a:cs typeface="Calibri" pitchFamily="34" charset="0"/>
                        </a:rPr>
                        <a:t>/</a:t>
                      </a:r>
                      <a:r>
                        <a:rPr lang="es-ES_tradnl" sz="1200" baseline="0" noProof="0">
                          <a:latin typeface="Calibri" pitchFamily="34" charset="0"/>
                          <a:cs typeface="Calibri" pitchFamily="34" charset="0"/>
                        </a:rPr>
                        <a:t> </a:t>
                      </a:r>
                      <a:r>
                        <a:rPr lang="es-ES_tradnl" sz="1200" noProof="0">
                          <a:latin typeface="Calibri" pitchFamily="34" charset="0"/>
                          <a:cs typeface="Calibri" pitchFamily="34" charset="0"/>
                        </a:rPr>
                        <a:t>andar</a:t>
                      </a:r>
                      <a:r>
                        <a:rPr lang="es-ES_tradnl" sz="1200" noProof="0" dirty="0">
                          <a:latin typeface="Calibri" pitchFamily="34" charset="0"/>
                          <a:cs typeface="Calibri" pitchFamily="34" charset="0"/>
                        </a:rPr>
                        <a:t>/</a:t>
                      </a:r>
                      <a:r>
                        <a:rPr lang="es-ES_tradnl" sz="1200" baseline="0" noProof="0" dirty="0">
                          <a:latin typeface="Calibri" pitchFamily="34" charset="0"/>
                          <a:cs typeface="Calibri" pitchFamily="34" charset="0"/>
                        </a:rPr>
                        <a:t> caminar/ pasearse</a:t>
                      </a:r>
                      <a:endParaRPr lang="es-ES_tradnl" sz="1200" noProof="0" dirty="0">
                        <a:latin typeface="Calibri" pitchFamily="34" charset="0"/>
                        <a:cs typeface="Calibri" pitchFamily="34" charset="0"/>
                      </a:endParaRP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soportar/</a:t>
                      </a:r>
                      <a:r>
                        <a:rPr lang="es-ES_tradnl" sz="1200" baseline="0" noProof="0" dirty="0">
                          <a:latin typeface="Calibri" pitchFamily="34" charset="0"/>
                          <a:cs typeface="Calibri" pitchFamily="34" charset="0"/>
                        </a:rPr>
                        <a:t> a</a:t>
                      </a:r>
                      <a:r>
                        <a:rPr lang="es-ES_tradnl" sz="1200" noProof="0" dirty="0">
                          <a:latin typeface="Calibri" pitchFamily="34" charset="0"/>
                          <a:cs typeface="Calibri" pitchFamily="34" charset="0"/>
                        </a:rPr>
                        <a:t>guantar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comprender/</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entender</a:t>
                      </a:r>
                      <a:endParaRPr lang="es-ES_tradnl" sz="1200" baseline="0" noProof="0" dirty="0">
                        <a:latin typeface="Calibri" pitchFamily="34" charset="0"/>
                        <a:cs typeface="Calibri" pitchFamily="34" charset="0"/>
                      </a:endParaRP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empezar/</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comenzar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cincuenta por ciento/</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la mitad</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veinticinco porciento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un cuarto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grave/</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serio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necesario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esencial/</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imprescindible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hay que/</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tiene que/</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hace falta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no hay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falta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no queda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suspender/ fracasar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fallecer/ morir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embotellamiento/ el atasco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hacer ciclismo/ montar en bicicleta/ dar un paseo en bici</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ocio/ los ratos libres</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la caridad/ la organización benéfica</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alumno/ estudiante</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la sierra/ la montaña</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cocinar/ cocer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ventajas/ beneficios</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sueldo/ salario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sano/ saludable</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quince días/</a:t>
                      </a:r>
                      <a:r>
                        <a:rPr lang="es-ES_tradnl" sz="1200" baseline="0" noProof="0" dirty="0">
                          <a:latin typeface="Calibri" pitchFamily="34" charset="0"/>
                          <a:cs typeface="Calibri" pitchFamily="34" charset="0"/>
                        </a:rPr>
                        <a:t> dos semanas</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cotidiano/ diario</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la vida nocturna/ la marcha</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hoy en día/ actualmente</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idioma/ lengua</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empleo/ trabajo</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lectura/ leer</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legumbres/ verduras</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perezoso/ vago</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hablar/ charlar</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los tebeos/ los cómics</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un descuento/ una reducción</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elegir/ escoger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la alimentación/ la comida</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poco tranquilo/ no es tranquilo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200" noProof="0" dirty="0">
                          <a:latin typeface="Calibri" pitchFamily="34" charset="0"/>
                          <a:cs typeface="Calibri" pitchFamily="34" charset="0"/>
                        </a:rPr>
                        <a:t>to annoy</a:t>
                      </a:r>
                    </a:p>
                    <a:p>
                      <a:pPr marL="228600" indent="-228600">
                        <a:spcBef>
                          <a:spcPts val="0"/>
                        </a:spcBef>
                        <a:buFont typeface="+mj-lt"/>
                        <a:buAutoNum type="arabicPeriod"/>
                      </a:pPr>
                      <a:r>
                        <a:rPr lang="en-GB" sz="1200" noProof="0" dirty="0">
                          <a:latin typeface="Calibri" pitchFamily="34" charset="0"/>
                          <a:cs typeface="Calibri" pitchFamily="34" charset="0"/>
                        </a:rPr>
                        <a:t>to go for a walk</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to put up with</a:t>
                      </a:r>
                    </a:p>
                    <a:p>
                      <a:pPr marL="228600" indent="-228600">
                        <a:spcBef>
                          <a:spcPts val="0"/>
                        </a:spcBef>
                        <a:buFont typeface="+mj-lt"/>
                        <a:buAutoNum type="arabicPeriod"/>
                      </a:pPr>
                      <a:r>
                        <a:rPr lang="en-GB" sz="1200" noProof="0">
                          <a:latin typeface="Calibri" pitchFamily="34" charset="0"/>
                          <a:cs typeface="Calibri" pitchFamily="34" charset="0"/>
                        </a:rPr>
                        <a:t>to</a:t>
                      </a:r>
                      <a:r>
                        <a:rPr lang="en-GB" sz="1200" baseline="0" noProof="0">
                          <a:latin typeface="Calibri" pitchFamily="34" charset="0"/>
                          <a:cs typeface="Calibri" pitchFamily="34" charset="0"/>
                        </a:rPr>
                        <a:t> understand</a:t>
                      </a:r>
                      <a:endParaRPr lang="en-GB" sz="1200" baseline="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to start/ begin</a:t>
                      </a:r>
                    </a:p>
                    <a:p>
                      <a:pPr marL="228600" indent="-228600">
                        <a:spcBef>
                          <a:spcPts val="0"/>
                        </a:spcBef>
                        <a:buFont typeface="+mj-lt"/>
                        <a:buAutoNum type="arabicPeriod"/>
                      </a:pPr>
                      <a:r>
                        <a:rPr lang="en-GB" sz="1200" noProof="0" dirty="0">
                          <a:latin typeface="Calibri" pitchFamily="34" charset="0"/>
                          <a:cs typeface="Calibri" pitchFamily="34" charset="0"/>
                        </a:rPr>
                        <a:t>50%/ half</a:t>
                      </a:r>
                    </a:p>
                    <a:p>
                      <a:pPr marL="228600" indent="-228600">
                        <a:spcBef>
                          <a:spcPts val="0"/>
                        </a:spcBef>
                        <a:buFont typeface="+mj-lt"/>
                        <a:buAutoNum type="arabicPeriod"/>
                      </a:pPr>
                      <a:r>
                        <a:rPr lang="en-GB" sz="1200" noProof="0" dirty="0">
                          <a:latin typeface="Calibri" pitchFamily="34" charset="0"/>
                          <a:cs typeface="Calibri" pitchFamily="34" charset="0"/>
                        </a:rPr>
                        <a:t>25%/</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a quarter</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serious</a:t>
                      </a:r>
                    </a:p>
                    <a:p>
                      <a:pPr marL="228600" indent="-228600">
                        <a:spcBef>
                          <a:spcPts val="0"/>
                        </a:spcBef>
                        <a:buFont typeface="+mj-lt"/>
                        <a:buAutoNum type="arabicPeriod"/>
                      </a:pPr>
                      <a:r>
                        <a:rPr lang="en-GB" sz="1200" noProof="0" dirty="0">
                          <a:latin typeface="Calibri" pitchFamily="34" charset="0"/>
                          <a:cs typeface="Calibri" pitchFamily="34" charset="0"/>
                        </a:rPr>
                        <a:t>necessary/</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essential</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you have to</a:t>
                      </a:r>
                    </a:p>
                    <a:p>
                      <a:pPr marL="228600" indent="-228600">
                        <a:spcBef>
                          <a:spcPts val="0"/>
                        </a:spcBef>
                        <a:buFont typeface="+mj-lt"/>
                        <a:buAutoNum type="arabicPeriod"/>
                      </a:pPr>
                      <a:r>
                        <a:rPr lang="en-GB" sz="1200" noProof="0" dirty="0">
                          <a:latin typeface="Calibri" pitchFamily="34" charset="0"/>
                          <a:cs typeface="Calibri" pitchFamily="34" charset="0"/>
                        </a:rPr>
                        <a:t>there aren’t</a:t>
                      </a:r>
                    </a:p>
                    <a:p>
                      <a:pPr marL="228600" indent="-228600">
                        <a:spcBef>
                          <a:spcPts val="0"/>
                        </a:spcBef>
                        <a:buFont typeface="+mj-lt"/>
                        <a:buAutoNum type="arabicPeriod"/>
                      </a:pPr>
                      <a:r>
                        <a:rPr lang="en-GB" sz="1200" noProof="0" dirty="0">
                          <a:latin typeface="Calibri" pitchFamily="34" charset="0"/>
                          <a:cs typeface="Calibri" pitchFamily="34" charset="0"/>
                        </a:rPr>
                        <a:t>to fail</a:t>
                      </a:r>
                    </a:p>
                    <a:p>
                      <a:pPr marL="228600" indent="-228600">
                        <a:spcBef>
                          <a:spcPts val="0"/>
                        </a:spcBef>
                        <a:buFont typeface="+mj-lt"/>
                        <a:buAutoNum type="arabicPeriod"/>
                      </a:pPr>
                      <a:r>
                        <a:rPr lang="en-GB" sz="1200" noProof="0" dirty="0">
                          <a:latin typeface="Calibri" pitchFamily="34" charset="0"/>
                          <a:cs typeface="Calibri" pitchFamily="34" charset="0"/>
                        </a:rPr>
                        <a:t>to die</a:t>
                      </a:r>
                    </a:p>
                    <a:p>
                      <a:pPr marL="228600" indent="-228600">
                        <a:spcBef>
                          <a:spcPts val="0"/>
                        </a:spcBef>
                        <a:buFont typeface="+mj-lt"/>
                        <a:buAutoNum type="arabicPeriod"/>
                      </a:pPr>
                      <a:r>
                        <a:rPr lang="en-GB" sz="1200" noProof="0" dirty="0">
                          <a:latin typeface="Calibri" pitchFamily="34" charset="0"/>
                          <a:cs typeface="Calibri" pitchFamily="34" charset="0"/>
                        </a:rPr>
                        <a:t>traffic jam</a:t>
                      </a:r>
                    </a:p>
                    <a:p>
                      <a:pPr marL="228600" indent="-228600">
                        <a:spcBef>
                          <a:spcPts val="0"/>
                        </a:spcBef>
                        <a:buFont typeface="+mj-lt"/>
                        <a:buAutoNum type="arabicPeriod"/>
                      </a:pPr>
                      <a:r>
                        <a:rPr lang="en-GB" sz="1200" noProof="0" dirty="0">
                          <a:latin typeface="Calibri" pitchFamily="34" charset="0"/>
                          <a:cs typeface="Calibri" pitchFamily="34" charset="0"/>
                        </a:rPr>
                        <a:t>to cycle</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free time</a:t>
                      </a:r>
                    </a:p>
                    <a:p>
                      <a:pPr marL="228600" indent="-228600">
                        <a:spcBef>
                          <a:spcPts val="0"/>
                        </a:spcBef>
                        <a:buFont typeface="+mj-lt"/>
                        <a:buAutoNum type="arabicPeriod"/>
                      </a:pPr>
                      <a:r>
                        <a:rPr lang="en-GB" sz="1200" noProof="0" dirty="0">
                          <a:latin typeface="Calibri" pitchFamily="34" charset="0"/>
                          <a:cs typeface="Calibri" pitchFamily="34" charset="0"/>
                        </a:rPr>
                        <a:t>charity</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pupil/ student</a:t>
                      </a:r>
                    </a:p>
                    <a:p>
                      <a:pPr marL="228600" indent="-228600">
                        <a:spcBef>
                          <a:spcPts val="0"/>
                        </a:spcBef>
                        <a:buFont typeface="+mj-lt"/>
                        <a:buAutoNum type="arabicPeriod"/>
                      </a:pPr>
                      <a:r>
                        <a:rPr lang="en-GB" sz="1200" noProof="0" dirty="0">
                          <a:latin typeface="Calibri" pitchFamily="34" charset="0"/>
                          <a:cs typeface="Calibri" pitchFamily="34" charset="0"/>
                        </a:rPr>
                        <a:t>mountain</a:t>
                      </a:r>
                    </a:p>
                    <a:p>
                      <a:pPr marL="228600" indent="-228600">
                        <a:spcBef>
                          <a:spcPts val="0"/>
                        </a:spcBef>
                        <a:buFont typeface="+mj-lt"/>
                        <a:buAutoNum type="arabicPeriod"/>
                      </a:pPr>
                      <a:r>
                        <a:rPr lang="en-GB" sz="1200" noProof="0" dirty="0">
                          <a:latin typeface="Calibri" pitchFamily="34" charset="0"/>
                          <a:cs typeface="Calibri" pitchFamily="34" charset="0"/>
                        </a:rPr>
                        <a:t>to cook</a:t>
                      </a:r>
                    </a:p>
                    <a:p>
                      <a:pPr marL="228600" indent="-228600">
                        <a:spcBef>
                          <a:spcPts val="0"/>
                        </a:spcBef>
                        <a:buFont typeface="+mj-lt"/>
                        <a:buAutoNum type="arabicPeriod"/>
                      </a:pPr>
                      <a:r>
                        <a:rPr lang="en-GB" sz="1200" noProof="0" dirty="0">
                          <a:latin typeface="Calibri" pitchFamily="34" charset="0"/>
                          <a:cs typeface="Calibri" pitchFamily="34" charset="0"/>
                        </a:rPr>
                        <a:t>advantages</a:t>
                      </a:r>
                    </a:p>
                    <a:p>
                      <a:pPr marL="228600" indent="-228600">
                        <a:spcBef>
                          <a:spcPts val="0"/>
                        </a:spcBef>
                        <a:buFont typeface="+mj-lt"/>
                        <a:buAutoNum type="arabicPeriod"/>
                      </a:pPr>
                      <a:r>
                        <a:rPr lang="en-GB" sz="1200" noProof="0" dirty="0">
                          <a:latin typeface="Calibri" pitchFamily="34" charset="0"/>
                          <a:cs typeface="Calibri" pitchFamily="34" charset="0"/>
                        </a:rPr>
                        <a:t>wage/ salary</a:t>
                      </a:r>
                    </a:p>
                    <a:p>
                      <a:pPr marL="228600" indent="-228600">
                        <a:spcBef>
                          <a:spcPts val="0"/>
                        </a:spcBef>
                        <a:buFont typeface="+mj-lt"/>
                        <a:buAutoNum type="arabicPeriod"/>
                      </a:pPr>
                      <a:r>
                        <a:rPr lang="en-GB" sz="1200" noProof="0" dirty="0">
                          <a:latin typeface="Calibri" pitchFamily="34" charset="0"/>
                          <a:cs typeface="Calibri" pitchFamily="34" charset="0"/>
                        </a:rPr>
                        <a:t>healthy</a:t>
                      </a:r>
                    </a:p>
                    <a:p>
                      <a:pPr marL="228600" indent="-228600">
                        <a:spcBef>
                          <a:spcPts val="0"/>
                        </a:spcBef>
                        <a:buFont typeface="+mj-lt"/>
                        <a:buAutoNum type="arabicPeriod"/>
                      </a:pPr>
                      <a:r>
                        <a:rPr lang="en-GB" sz="1200" noProof="0" dirty="0">
                          <a:latin typeface="Calibri" pitchFamily="34" charset="0"/>
                          <a:cs typeface="Calibri" pitchFamily="34" charset="0"/>
                        </a:rPr>
                        <a:t>fortnight</a:t>
                      </a:r>
                    </a:p>
                    <a:p>
                      <a:pPr marL="228600" indent="-228600">
                        <a:spcBef>
                          <a:spcPts val="0"/>
                        </a:spcBef>
                        <a:buFont typeface="+mj-lt"/>
                        <a:buAutoNum type="arabicPeriod"/>
                      </a:pPr>
                      <a:r>
                        <a:rPr lang="en-GB" sz="1200" noProof="0" dirty="0">
                          <a:latin typeface="Calibri" pitchFamily="34" charset="0"/>
                          <a:cs typeface="Calibri" pitchFamily="34" charset="0"/>
                        </a:rPr>
                        <a:t>daily</a:t>
                      </a:r>
                    </a:p>
                    <a:p>
                      <a:pPr marL="228600" indent="-228600">
                        <a:spcBef>
                          <a:spcPts val="0"/>
                        </a:spcBef>
                        <a:buFont typeface="+mj-lt"/>
                        <a:buAutoNum type="arabicPeriod"/>
                      </a:pPr>
                      <a:r>
                        <a:rPr lang="en-GB" sz="1200" noProof="0" dirty="0">
                          <a:latin typeface="Calibri" pitchFamily="34" charset="0"/>
                          <a:cs typeface="Calibri" pitchFamily="34" charset="0"/>
                        </a:rPr>
                        <a:t>night life</a:t>
                      </a:r>
                    </a:p>
                    <a:p>
                      <a:pPr marL="228600" indent="-228600">
                        <a:spcBef>
                          <a:spcPts val="0"/>
                        </a:spcBef>
                        <a:buFont typeface="+mj-lt"/>
                        <a:buAutoNum type="arabicPeriod"/>
                      </a:pPr>
                      <a:r>
                        <a:rPr lang="en-GB" sz="1200" noProof="0" dirty="0">
                          <a:latin typeface="Calibri" pitchFamily="34" charset="0"/>
                          <a:cs typeface="Calibri" pitchFamily="34" charset="0"/>
                        </a:rPr>
                        <a:t>nowadays</a:t>
                      </a:r>
                    </a:p>
                    <a:p>
                      <a:pPr marL="228600" indent="-228600">
                        <a:spcBef>
                          <a:spcPts val="0"/>
                        </a:spcBef>
                        <a:buFont typeface="+mj-lt"/>
                        <a:buAutoNum type="arabicPeriod"/>
                      </a:pPr>
                      <a:r>
                        <a:rPr lang="en-GB" sz="1200" noProof="0" dirty="0">
                          <a:latin typeface="Calibri" pitchFamily="34" charset="0"/>
                          <a:cs typeface="Calibri" pitchFamily="34" charset="0"/>
                        </a:rPr>
                        <a:t>language</a:t>
                      </a:r>
                    </a:p>
                    <a:p>
                      <a:pPr marL="228600" indent="-228600">
                        <a:spcBef>
                          <a:spcPts val="0"/>
                        </a:spcBef>
                        <a:buFont typeface="+mj-lt"/>
                        <a:buAutoNum type="arabicPeriod"/>
                      </a:pPr>
                      <a:r>
                        <a:rPr lang="en-GB" sz="1200" noProof="0" dirty="0">
                          <a:latin typeface="Calibri" pitchFamily="34" charset="0"/>
                          <a:cs typeface="Calibri" pitchFamily="34" charset="0"/>
                        </a:rPr>
                        <a:t>job</a:t>
                      </a:r>
                    </a:p>
                    <a:p>
                      <a:pPr marL="228600" indent="-228600">
                        <a:spcBef>
                          <a:spcPts val="0"/>
                        </a:spcBef>
                        <a:buFont typeface="+mj-lt"/>
                        <a:buAutoNum type="arabicPeriod"/>
                      </a:pPr>
                      <a:r>
                        <a:rPr lang="en-GB" sz="1200" noProof="0" dirty="0">
                          <a:latin typeface="Calibri" pitchFamily="34" charset="0"/>
                          <a:cs typeface="Calibri" pitchFamily="34" charset="0"/>
                        </a:rPr>
                        <a:t>reading</a:t>
                      </a:r>
                    </a:p>
                    <a:p>
                      <a:pPr marL="228600" indent="-228600">
                        <a:spcBef>
                          <a:spcPts val="0"/>
                        </a:spcBef>
                        <a:buFont typeface="+mj-lt"/>
                        <a:buAutoNum type="arabicPeriod"/>
                      </a:pPr>
                      <a:r>
                        <a:rPr lang="en-GB" sz="1200" noProof="0" dirty="0">
                          <a:latin typeface="Calibri" pitchFamily="34" charset="0"/>
                          <a:cs typeface="Calibri" pitchFamily="34" charset="0"/>
                        </a:rPr>
                        <a:t>vegetables</a:t>
                      </a:r>
                    </a:p>
                    <a:p>
                      <a:pPr marL="228600" indent="-228600">
                        <a:spcBef>
                          <a:spcPts val="0"/>
                        </a:spcBef>
                        <a:buFont typeface="+mj-lt"/>
                        <a:buAutoNum type="arabicPeriod"/>
                      </a:pPr>
                      <a:r>
                        <a:rPr lang="en-GB" sz="1200" noProof="0" dirty="0">
                          <a:latin typeface="Calibri" pitchFamily="34" charset="0"/>
                          <a:cs typeface="Calibri" pitchFamily="34" charset="0"/>
                        </a:rPr>
                        <a:t>lazy</a:t>
                      </a:r>
                    </a:p>
                    <a:p>
                      <a:pPr marL="228600" indent="-228600">
                        <a:spcBef>
                          <a:spcPts val="0"/>
                        </a:spcBef>
                        <a:buFont typeface="+mj-lt"/>
                        <a:buAutoNum type="arabicPeriod"/>
                      </a:pPr>
                      <a:r>
                        <a:rPr lang="en-GB" sz="1200" noProof="0" dirty="0">
                          <a:latin typeface="Calibri" pitchFamily="34" charset="0"/>
                          <a:cs typeface="Calibri" pitchFamily="34" charset="0"/>
                        </a:rPr>
                        <a:t>to talk</a:t>
                      </a:r>
                    </a:p>
                    <a:p>
                      <a:pPr marL="228600" indent="-228600">
                        <a:spcBef>
                          <a:spcPts val="0"/>
                        </a:spcBef>
                        <a:buFont typeface="+mj-lt"/>
                        <a:buAutoNum type="arabicPeriod"/>
                      </a:pPr>
                      <a:r>
                        <a:rPr lang="en-GB" sz="1200" noProof="0" dirty="0">
                          <a:latin typeface="Calibri" pitchFamily="34" charset="0"/>
                          <a:cs typeface="Calibri" pitchFamily="34" charset="0"/>
                        </a:rPr>
                        <a:t>comics</a:t>
                      </a:r>
                    </a:p>
                    <a:p>
                      <a:pPr marL="228600" indent="-228600">
                        <a:spcBef>
                          <a:spcPts val="0"/>
                        </a:spcBef>
                        <a:buFont typeface="+mj-lt"/>
                        <a:buAutoNum type="arabicPeriod"/>
                      </a:pPr>
                      <a:r>
                        <a:rPr lang="en-GB" sz="1200" noProof="0" dirty="0">
                          <a:latin typeface="Calibri" pitchFamily="34" charset="0"/>
                          <a:cs typeface="Calibri" pitchFamily="34" charset="0"/>
                        </a:rPr>
                        <a:t>discount</a:t>
                      </a:r>
                    </a:p>
                    <a:p>
                      <a:pPr marL="228600" indent="-228600">
                        <a:spcBef>
                          <a:spcPts val="0"/>
                        </a:spcBef>
                        <a:buFont typeface="+mj-lt"/>
                        <a:buAutoNum type="arabicPeriod"/>
                      </a:pPr>
                      <a:r>
                        <a:rPr lang="en-GB" sz="1200" noProof="0" dirty="0">
                          <a:latin typeface="Calibri" pitchFamily="34" charset="0"/>
                          <a:cs typeface="Calibri" pitchFamily="34" charset="0"/>
                        </a:rPr>
                        <a:t>to choose</a:t>
                      </a:r>
                    </a:p>
                    <a:p>
                      <a:pPr marL="228600" indent="-228600">
                        <a:spcBef>
                          <a:spcPts val="0"/>
                        </a:spcBef>
                        <a:buFont typeface="+mj-lt"/>
                        <a:buAutoNum type="arabicPeriod"/>
                      </a:pPr>
                      <a:r>
                        <a:rPr lang="en-GB" sz="1200" noProof="0" dirty="0">
                          <a:latin typeface="Calibri" pitchFamily="34" charset="0"/>
                          <a:cs typeface="Calibri" pitchFamily="34" charset="0"/>
                        </a:rPr>
                        <a:t>food</a:t>
                      </a:r>
                    </a:p>
                    <a:p>
                      <a:pPr marL="228600" indent="-228600">
                        <a:spcBef>
                          <a:spcPts val="0"/>
                        </a:spcBef>
                        <a:buFont typeface="+mj-lt"/>
                        <a:buAutoNum type="arabicPeriod"/>
                      </a:pPr>
                      <a:r>
                        <a:rPr lang="en-GB" sz="1200" noProof="0" dirty="0">
                          <a:latin typeface="Calibri" pitchFamily="34" charset="0"/>
                          <a:cs typeface="Calibri" pitchFamily="34" charset="0"/>
                        </a:rPr>
                        <a:t>noisy</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200" b="1" noProof="0" dirty="0">
                          <a:latin typeface="Calibri" pitchFamily="34" charset="0"/>
                          <a:cs typeface="Calibri" pitchFamily="34" charset="0"/>
                        </a:rPr>
                        <a:t>Have</a:t>
                      </a:r>
                      <a:r>
                        <a:rPr lang="en-GB" sz="1200" b="1" baseline="0" noProof="0" dirty="0">
                          <a:latin typeface="Calibri" pitchFamily="34" charset="0"/>
                          <a:cs typeface="Calibri" pitchFamily="34" charset="0"/>
                        </a:rPr>
                        <a:t> a word list in Spanish &amp; </a:t>
                      </a:r>
                    </a:p>
                    <a:p>
                      <a:pPr marL="228600" indent="-228600">
                        <a:spcBef>
                          <a:spcPts val="0"/>
                        </a:spcBef>
                        <a:buFont typeface="+mj-lt"/>
                        <a:buNone/>
                      </a:pPr>
                      <a:r>
                        <a:rPr lang="en-GB" sz="1200" b="1" baseline="0" noProof="0" dirty="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baseline="0" noProof="0" dirty="0">
                          <a:latin typeface="Calibri" pitchFamily="34" charset="0"/>
                          <a:cs typeface="Calibri" pitchFamily="34" charset="0"/>
                        </a:rPr>
                        <a:t>Tick the words that you already know</a:t>
                      </a:r>
                    </a:p>
                    <a:p>
                      <a:pPr marL="228600" indent="-228600">
                        <a:spcBef>
                          <a:spcPts val="0"/>
                        </a:spcBef>
                        <a:buFont typeface="+mj-lt"/>
                        <a:buAutoNum type="arabicPeriod"/>
                      </a:pPr>
                      <a:r>
                        <a:rPr lang="en-GB" sz="1200" b="0" baseline="0" noProof="0" dirty="0">
                          <a:latin typeface="Calibri" pitchFamily="34" charset="0"/>
                          <a:cs typeface="Calibri" pitchFamily="34" charset="0"/>
                        </a:rPr>
                        <a:t>Try to find an English cognate to help you with the meaning. For example, “</a:t>
                      </a:r>
                      <a:r>
                        <a:rPr lang="en-GB" sz="1200" b="0" baseline="0" noProof="0" dirty="0" err="1">
                          <a:latin typeface="Calibri" pitchFamily="34" charset="0"/>
                          <a:cs typeface="Calibri" pitchFamily="34" charset="0"/>
                        </a:rPr>
                        <a:t>tranquilo</a:t>
                      </a:r>
                      <a:r>
                        <a:rPr lang="en-GB" sz="1200" b="0" baseline="0" noProof="0" dirty="0">
                          <a:latin typeface="Calibri" pitchFamily="34" charset="0"/>
                          <a:cs typeface="Calibri" pitchFamily="34" charset="0"/>
                        </a:rPr>
                        <a:t>” is similar to “tranquil” in English.</a:t>
                      </a:r>
                    </a:p>
                    <a:p>
                      <a:pPr marL="228600" indent="-228600">
                        <a:spcBef>
                          <a:spcPts val="0"/>
                        </a:spcBef>
                        <a:buFont typeface="+mj-lt"/>
                        <a:buAutoNum type="arabicPeriod"/>
                      </a:pPr>
                      <a:r>
                        <a:rPr lang="en-GB" sz="1200" b="0" baseline="0" noProof="0" dirty="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200" b="0" baseline="0" noProof="0" dirty="0">
                          <a:latin typeface="Calibri" pitchFamily="34" charset="0"/>
                          <a:cs typeface="Calibri" pitchFamily="34" charset="0"/>
                        </a:rPr>
                        <a:t>Cover &amp; say (Spanish-English &amp; English -Spanish).</a:t>
                      </a:r>
                    </a:p>
                    <a:p>
                      <a:pPr marL="228600" indent="-228600">
                        <a:spcBef>
                          <a:spcPts val="0"/>
                        </a:spcBef>
                        <a:buFont typeface="+mj-lt"/>
                        <a:buAutoNum type="arabicPeriod"/>
                      </a:pPr>
                      <a:r>
                        <a:rPr lang="en-GB" sz="1200" b="0" baseline="0" noProof="0" dirty="0">
                          <a:latin typeface="Calibri" pitchFamily="34" charset="0"/>
                          <a:cs typeface="Calibri" pitchFamily="34" charset="0"/>
                        </a:rPr>
                        <a:t>Write the words down.</a:t>
                      </a:r>
                    </a:p>
                    <a:p>
                      <a:pPr marL="228600" indent="-228600">
                        <a:spcBef>
                          <a:spcPts val="0"/>
                        </a:spcBef>
                        <a:buFont typeface="+mj-lt"/>
                        <a:buAutoNum type="arabicPeriod"/>
                      </a:pPr>
                      <a:r>
                        <a:rPr lang="en-GB" sz="1200" b="0" baseline="0" noProof="0" dirty="0">
                          <a:latin typeface="Calibri" pitchFamily="34" charset="0"/>
                          <a:cs typeface="Calibri" pitchFamily="34" charset="0"/>
                        </a:rPr>
                        <a:t>Make word cards-Spanish on one side, English on the other</a:t>
                      </a:r>
                    </a:p>
                    <a:p>
                      <a:pPr marL="228600" indent="-228600">
                        <a:spcBef>
                          <a:spcPts val="0"/>
                        </a:spcBef>
                        <a:buFont typeface="+mj-lt"/>
                        <a:buAutoNum type="arabicPeriod"/>
                      </a:pPr>
                      <a:r>
                        <a:rPr lang="en-GB" sz="1200" b="0" baseline="0" noProof="0" dirty="0">
                          <a:latin typeface="Calibri" pitchFamily="34" charset="0"/>
                          <a:cs typeface="Calibri" pitchFamily="34" charset="0"/>
                        </a:rPr>
                        <a:t>Test with a partner.</a:t>
                      </a:r>
                    </a:p>
                    <a:p>
                      <a:pPr marL="228600" indent="-228600">
                        <a:spcBef>
                          <a:spcPts val="0"/>
                        </a:spcBef>
                        <a:buFont typeface="+mj-lt"/>
                        <a:buAutoNum type="arabicPeriod"/>
                      </a:pPr>
                      <a:r>
                        <a:rPr lang="en-GB" sz="1200" b="0" baseline="0" noProof="0" dirty="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200" b="0" baseline="0" noProof="0" dirty="0">
                          <a:latin typeface="Calibri" pitchFamily="34" charset="0"/>
                          <a:cs typeface="Calibri" pitchFamily="34" charset="0"/>
                        </a:rPr>
                        <a:t>Use memrise.com vocabulary learning site. Pages 44-59 are divided into modules (see the top of each page for the module number). On the site the learning activities are divide into VIVA modules and then subsections matching the blocks of vocabulary on pages 44-59.</a:t>
                      </a:r>
                    </a:p>
                    <a:p>
                      <a:pPr marL="228600" indent="-228600">
                        <a:spcBef>
                          <a:spcPts val="0"/>
                        </a:spcBef>
                        <a:buFont typeface="+mj-lt"/>
                        <a:buAutoNum type="arabicPeriod"/>
                      </a:pPr>
                      <a:r>
                        <a:rPr lang="en-GB" sz="1200" b="0" baseline="0" noProof="0" dirty="0">
                          <a:latin typeface="Calibri" pitchFamily="34" charset="0"/>
                          <a:cs typeface="Calibri" pitchFamily="34" charset="0"/>
                        </a:rPr>
                        <a:t>Use vokabel.com vocabulary learning site to insert words and then test yourself (Spanish to English &amp; then English to Spanish)</a:t>
                      </a:r>
                    </a:p>
                    <a:p>
                      <a:pPr marL="228600" indent="-228600">
                        <a:spcBef>
                          <a:spcPts val="0"/>
                        </a:spcBef>
                        <a:buFont typeface="+mj-lt"/>
                        <a:buAutoNum type="arabicPeriod"/>
                      </a:pPr>
                      <a:r>
                        <a:rPr lang="en-GB" sz="1200" b="0" baseline="0" noProof="0" dirty="0">
                          <a:latin typeface="Calibri" pitchFamily="34" charset="0"/>
                          <a:cs typeface="Calibri" pitchFamily="34" charset="0"/>
                        </a:rPr>
                        <a:t>Use Quizlet.com </a:t>
                      </a:r>
                    </a:p>
                    <a:p>
                      <a:pPr marL="228600" indent="-228600">
                        <a:spcBef>
                          <a:spcPts val="0"/>
                        </a:spcBef>
                        <a:buFont typeface="+mj-lt"/>
                        <a:buAutoNum type="arabicPeriod"/>
                      </a:pPr>
                      <a:r>
                        <a:rPr lang="en-GB" altLang="en-US" sz="1200" dirty="0">
                          <a:latin typeface="Calibri" panose="020F0502020204030204" pitchFamily="34" charset="0"/>
                          <a:cs typeface="Calibri" panose="020F0502020204030204" pitchFamily="34" charset="0"/>
                        </a:rPr>
                        <a:t>Give</a:t>
                      </a:r>
                      <a:r>
                        <a:rPr lang="en-GB" altLang="en-US" sz="1200" baseline="0" dirty="0">
                          <a:latin typeface="Calibri" panose="020F0502020204030204" pitchFamily="34" charset="0"/>
                          <a:cs typeface="Calibri" panose="020F0502020204030204" pitchFamily="34" charset="0"/>
                        </a:rPr>
                        <a:t> words a number u</a:t>
                      </a:r>
                      <a:r>
                        <a:rPr lang="en-GB" altLang="en-US" sz="1200" dirty="0">
                          <a:latin typeface="Calibri" panose="020F0502020204030204" pitchFamily="34" charset="0"/>
                          <a:cs typeface="Calibri" panose="020F0502020204030204" pitchFamily="34" charset="0"/>
                        </a:rPr>
                        <a:t>sing</a:t>
                      </a:r>
                      <a:r>
                        <a:rPr lang="en-GB" altLang="en-US" sz="1200" baseline="0" dirty="0">
                          <a:latin typeface="Calibri" panose="020F0502020204030204" pitchFamily="34" charset="0"/>
                          <a:cs typeface="Calibri" panose="020F0502020204030204" pitchFamily="34" charset="0"/>
                        </a:rPr>
                        <a:t> this </a:t>
                      </a:r>
                      <a:r>
                        <a:rPr lang="en-GB" altLang="en-US" sz="1200" dirty="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200" b="1" dirty="0">
                          <a:latin typeface="Calibri" panose="020F0502020204030204" pitchFamily="34" charset="0"/>
                          <a:cs typeface="Calibri" panose="020F0502020204030204" pitchFamily="34" charset="0"/>
                        </a:rPr>
                        <a:t>1.  I don’t remember having seen this word before.</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2.  I have seen this word before but I don’t know what it means.</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3.  I have seen this word before and I think it means</a:t>
                      </a:r>
                      <a:r>
                        <a:rPr lang="en-GB" altLang="en-US" sz="1200" b="1" baseline="0" dirty="0">
                          <a:latin typeface="Calibri" panose="020F0502020204030204" pitchFamily="34" charset="0"/>
                          <a:cs typeface="Calibri" panose="020F0502020204030204" pitchFamily="34" charset="0"/>
                        </a:rPr>
                        <a:t> …</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4.  I know this word: It means</a:t>
                      </a:r>
                      <a:r>
                        <a:rPr lang="en-GB" altLang="en-US" sz="1200" b="1" baseline="0" dirty="0">
                          <a:latin typeface="Calibri" panose="020F0502020204030204" pitchFamily="34" charset="0"/>
                          <a:cs typeface="Calibri" panose="020F0502020204030204" pitchFamily="34" charset="0"/>
                        </a:rPr>
                        <a:t> …</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5.  I can use this word in a sentence:</a:t>
                      </a:r>
                      <a:r>
                        <a:rPr lang="en-GB" altLang="en-US" sz="1200" b="1" baseline="0" dirty="0">
                          <a:latin typeface="Calibri" panose="020F0502020204030204" pitchFamily="34" charset="0"/>
                          <a:cs typeface="Calibri" panose="020F0502020204030204" pitchFamily="34" charset="0"/>
                        </a:rPr>
                        <a:t> E.G …</a:t>
                      </a:r>
                      <a:endParaRPr lang="en-GB" sz="1200" b="1"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graphicFrame>
        <p:nvGraphicFramePr>
          <p:cNvPr id="3" name="Table 2"/>
          <p:cNvGraphicFramePr>
            <a:graphicFrameLocks noGrp="1"/>
          </p:cNvGraphicFramePr>
          <p:nvPr/>
        </p:nvGraphicFramePr>
        <p:xfrm>
          <a:off x="116632" y="107504"/>
          <a:ext cx="6624736" cy="8783959"/>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88032">
                <a:tc gridSpan="2">
                  <a:txBody>
                    <a:bodyPr/>
                    <a:lstStyle/>
                    <a:p>
                      <a:pPr algn="ctr"/>
                      <a:r>
                        <a:rPr lang="en-GB" sz="1400" b="1" noProof="0" dirty="0">
                          <a:latin typeface="Calibri" pitchFamily="34" charset="0"/>
                          <a:cs typeface="Calibri" pitchFamily="34" charset="0"/>
                        </a:rPr>
                        <a:t>COMMON FEATURES OF THE TRANSLATION INTO ENGLISH</a:t>
                      </a:r>
                      <a:r>
                        <a:rPr lang="en-GB" sz="1400" b="1" baseline="0" noProof="0" dirty="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7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Ellos</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leen</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un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libro</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4715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a:latin typeface="Calibri" pitchFamily="34" charset="0"/>
                          <a:cs typeface="Calibri" pitchFamily="34" charset="0"/>
                        </a:rPr>
                        <a:t>OPINIONS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a:latin typeface="Calibri" pitchFamily="34" charset="0"/>
                          <a:cs typeface="Calibri" pitchFamily="34" charset="0"/>
                        </a:rPr>
                        <a:t>Me</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encanta</a:t>
                      </a:r>
                      <a:r>
                        <a:rPr lang="en-GB" sz="1100" baseline="0" noProof="0" dirty="0">
                          <a:latin typeface="Calibri" pitchFamily="34" charset="0"/>
                          <a:cs typeface="Calibri" pitchFamily="34" charset="0"/>
                        </a:rPr>
                        <a:t>-I love</a:t>
                      </a:r>
                    </a:p>
                    <a:p>
                      <a:r>
                        <a:rPr lang="en-GB" sz="1100" baseline="0" noProof="0" dirty="0">
                          <a:latin typeface="Calibri" pitchFamily="34" charset="0"/>
                          <a:cs typeface="Calibri" pitchFamily="34" charset="0"/>
                        </a:rPr>
                        <a:t>A mi amigo no le </a:t>
                      </a:r>
                      <a:r>
                        <a:rPr lang="en-GB" sz="1100" baseline="0" noProof="0" dirty="0" err="1">
                          <a:latin typeface="Calibri" pitchFamily="34" charset="0"/>
                          <a:cs typeface="Calibri" pitchFamily="34" charset="0"/>
                        </a:rPr>
                        <a:t>gusta</a:t>
                      </a:r>
                      <a:r>
                        <a:rPr lang="en-GB" sz="1100" baseline="0" noProof="0" dirty="0">
                          <a:latin typeface="Calibri" pitchFamily="34" charset="0"/>
                          <a:cs typeface="Calibri" pitchFamily="34" charset="0"/>
                        </a:rPr>
                        <a:t>-My friend doesn’t like </a:t>
                      </a:r>
                      <a:r>
                        <a:rPr lang="en-GB" sz="1100" b="1" baseline="0" noProof="0" dirty="0">
                          <a:latin typeface="Calibri" pitchFamily="34" charset="0"/>
                          <a:cs typeface="Calibri" pitchFamily="34" charset="0"/>
                        </a:rPr>
                        <a:t>(Other people’s opinions)</a:t>
                      </a:r>
                    </a:p>
                    <a:p>
                      <a:r>
                        <a:rPr lang="en-GB" sz="1100" baseline="0" noProof="0" dirty="0">
                          <a:latin typeface="Calibri" pitchFamily="34" charset="0"/>
                          <a:cs typeface="Calibri" pitchFamily="34" charset="0"/>
                        </a:rPr>
                        <a:t>En mi </a:t>
                      </a:r>
                      <a:r>
                        <a:rPr lang="en-GB" sz="1100" baseline="0" noProof="0" dirty="0" err="1">
                          <a:latin typeface="Calibri" pitchFamily="34" charset="0"/>
                          <a:cs typeface="Calibri" pitchFamily="34" charset="0"/>
                        </a:rPr>
                        <a:t>opinión</a:t>
                      </a:r>
                      <a:r>
                        <a:rPr lang="en-GB" sz="1100" baseline="0" noProof="0" dirty="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a:latin typeface="Calibri" pitchFamily="34" charset="0"/>
                          <a:cs typeface="Calibri" pitchFamily="34" charset="0"/>
                        </a:rPr>
                        <a:t>OPINIONS (HIGHER)</a:t>
                      </a:r>
                    </a:p>
                    <a:p>
                      <a:r>
                        <a:rPr lang="en-GB" sz="1100" noProof="0" dirty="0" err="1">
                          <a:latin typeface="Calibri" pitchFamily="34" charset="0"/>
                          <a:cs typeface="Calibri" pitchFamily="34" charset="0"/>
                        </a:rPr>
                        <a:t>Espero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que</a:t>
                      </a:r>
                      <a:r>
                        <a:rPr lang="en-GB" sz="1100" noProof="0" dirty="0">
                          <a:latin typeface="Calibri" pitchFamily="34" charset="0"/>
                          <a:cs typeface="Calibri" pitchFamily="34" charset="0"/>
                        </a:rPr>
                        <a:t> … sea/ </a:t>
                      </a:r>
                      <a:r>
                        <a:rPr lang="en-GB" sz="1100" noProof="0" dirty="0" err="1">
                          <a:latin typeface="Calibri" pitchFamily="34" charset="0"/>
                          <a:cs typeface="Calibri" pitchFamily="34" charset="0"/>
                        </a:rPr>
                        <a:t>sean</a:t>
                      </a:r>
                      <a:r>
                        <a:rPr lang="en-GB" sz="1100" noProof="0" dirty="0">
                          <a:latin typeface="Calibri" pitchFamily="34" charset="0"/>
                          <a:cs typeface="Calibri" pitchFamily="34" charset="0"/>
                        </a:rPr>
                        <a:t>-I hope that … is/ 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a:latin typeface="Calibri" pitchFamily="34" charset="0"/>
                          <a:cs typeface="Calibri" pitchFamily="34" charset="0"/>
                        </a:rPr>
                        <a:t>REASONS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err="1">
                          <a:latin typeface="Calibri" pitchFamily="34" charset="0"/>
                          <a:cs typeface="Calibri" pitchFamily="34" charset="0"/>
                        </a:rPr>
                        <a:t>porque</a:t>
                      </a:r>
                      <a:r>
                        <a:rPr lang="en-GB" sz="1100" noProof="0" dirty="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a:latin typeface="Calibri" pitchFamily="34" charset="0"/>
                          <a:cs typeface="Calibri" pitchFamily="34" charset="0"/>
                        </a:rPr>
                        <a:t>REASONS (HIGHER)</a:t>
                      </a:r>
                    </a:p>
                    <a:p>
                      <a:r>
                        <a:rPr lang="en-GB" sz="1100" b="0" noProof="0" dirty="0" err="1">
                          <a:latin typeface="Calibri" pitchFamily="34" charset="0"/>
                          <a:cs typeface="Calibri" pitchFamily="34" charset="0"/>
                        </a:rPr>
                        <a:t>ya</a:t>
                      </a:r>
                      <a:r>
                        <a:rPr lang="en-GB" sz="1100" b="0" baseline="0" noProof="0" dirty="0">
                          <a:latin typeface="Calibri" pitchFamily="34" charset="0"/>
                          <a:cs typeface="Calibri" pitchFamily="34" charset="0"/>
                        </a:rPr>
                        <a:t> </a:t>
                      </a:r>
                      <a:r>
                        <a:rPr lang="en-GB" sz="1100" b="0" baseline="0" noProof="0" dirty="0" err="1">
                          <a:latin typeface="Calibri" pitchFamily="34" charset="0"/>
                          <a:cs typeface="Calibri" pitchFamily="34" charset="0"/>
                        </a:rPr>
                        <a:t>que</a:t>
                      </a:r>
                      <a:r>
                        <a:rPr lang="en-GB" sz="1100" b="0" baseline="0" noProof="0" dirty="0">
                          <a:latin typeface="Calibri" pitchFamily="34" charset="0"/>
                          <a:cs typeface="Calibri" pitchFamily="34" charset="0"/>
                        </a:rPr>
                        <a:t>-since; </a:t>
                      </a:r>
                      <a:r>
                        <a:rPr lang="en-GB" sz="1100" b="0" baseline="0" noProof="0" dirty="0" err="1">
                          <a:latin typeface="Calibri" pitchFamily="34" charset="0"/>
                          <a:cs typeface="Calibri" pitchFamily="34" charset="0"/>
                        </a:rPr>
                        <a:t>visto</a:t>
                      </a:r>
                      <a:r>
                        <a:rPr lang="en-GB" sz="1100" b="0" baseline="0" noProof="0" dirty="0">
                          <a:latin typeface="Calibri" pitchFamily="34" charset="0"/>
                          <a:cs typeface="Calibri" pitchFamily="34" charset="0"/>
                        </a:rPr>
                        <a:t> </a:t>
                      </a:r>
                      <a:r>
                        <a:rPr lang="en-GB" sz="1100" b="0" baseline="0" noProof="0" dirty="0" err="1">
                          <a:latin typeface="Calibri" pitchFamily="34" charset="0"/>
                          <a:cs typeface="Calibri" pitchFamily="34" charset="0"/>
                        </a:rPr>
                        <a:t>que</a:t>
                      </a:r>
                      <a:r>
                        <a:rPr lang="en-GB" sz="1100" b="0" baseline="0" noProof="0" dirty="0">
                          <a:latin typeface="Calibri" pitchFamily="34" charset="0"/>
                          <a:cs typeface="Calibri" pitchFamily="34" charset="0"/>
                        </a:rPr>
                        <a:t>-seeing that</a:t>
                      </a:r>
                      <a:endParaRPr lang="en-GB" sz="11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12393">
                <a:tc vMerge="1">
                  <a:txBody>
                    <a:bodyPr/>
                    <a:lstStyle/>
                    <a:p>
                      <a:endParaRPr lang="es-ES_tradnl"/>
                    </a:p>
                  </a:txBody>
                  <a:tcPr/>
                </a:tc>
                <a:tc rowSpan="2">
                  <a:txBody>
                    <a:bodyPr/>
                    <a:lstStyle/>
                    <a:p>
                      <a:r>
                        <a:rPr lang="en-GB" sz="1100" b="1" noProof="0" dirty="0">
                          <a:latin typeface="Calibri" pitchFamily="34" charset="0"/>
                          <a:cs typeface="Calibri" pitchFamily="34" charset="0"/>
                        </a:rPr>
                        <a:t>PAST TIME FRAME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a:latin typeface="Calibri" pitchFamily="34" charset="0"/>
                          <a:cs typeface="Calibri" pitchFamily="34" charset="0"/>
                        </a:rPr>
                        <a:t>ayer</a:t>
                      </a:r>
                      <a:r>
                        <a:rPr lang="en-GB" sz="1100" noProof="0" dirty="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a:latin typeface="Calibri" pitchFamily="34" charset="0"/>
                          <a:cs typeface="Calibri" pitchFamily="34" charset="0"/>
                        </a:rPr>
                        <a:t>escuché</a:t>
                      </a:r>
                      <a:r>
                        <a:rPr lang="en-GB" sz="1100" noProof="0" dirty="0">
                          <a:latin typeface="Calibri" pitchFamily="34" charset="0"/>
                          <a:cs typeface="Calibri" pitchFamily="34" charset="0"/>
                        </a:rPr>
                        <a:t>-I listened to </a:t>
                      </a:r>
                      <a:r>
                        <a:rPr lang="en-GB" sz="1100" b="1" noProof="0" dirty="0">
                          <a:latin typeface="Calibri" pitchFamily="34" charset="0"/>
                          <a:cs typeface="Calibri" pitchFamily="34" charset="0"/>
                        </a:rPr>
                        <a:t>(é); </a:t>
                      </a:r>
                      <a:r>
                        <a:rPr lang="en-GB" sz="1100" b="0" noProof="0" dirty="0" err="1">
                          <a:latin typeface="Calibri" pitchFamily="34" charset="0"/>
                          <a:cs typeface="Calibri" pitchFamily="34" charset="0"/>
                        </a:rPr>
                        <a:t>comí</a:t>
                      </a:r>
                      <a:r>
                        <a:rPr lang="en-GB" sz="1100" noProof="0" dirty="0">
                          <a:latin typeface="Calibri" pitchFamily="34" charset="0"/>
                          <a:cs typeface="Calibri" pitchFamily="34" charset="0"/>
                        </a:rPr>
                        <a:t>-I ate </a:t>
                      </a:r>
                      <a:r>
                        <a:rPr lang="en-GB" sz="1100" b="1" noProof="0" dirty="0">
                          <a:latin typeface="Calibri" pitchFamily="34" charset="0"/>
                          <a:cs typeface="Calibri" pitchFamily="34" charset="0"/>
                        </a:rPr>
                        <a:t>(í)</a:t>
                      </a:r>
                    </a:p>
                    <a:p>
                      <a:r>
                        <a:rPr lang="en-GB" sz="1100" noProof="0" dirty="0" err="1">
                          <a:latin typeface="Calibri" pitchFamily="34" charset="0"/>
                          <a:cs typeface="Calibri" pitchFamily="34" charset="0"/>
                        </a:rPr>
                        <a:t>Habló</a:t>
                      </a:r>
                      <a:r>
                        <a:rPr lang="en-GB" sz="1100" noProof="0" dirty="0">
                          <a:latin typeface="Calibri" pitchFamily="34" charset="0"/>
                          <a:cs typeface="Calibri" pitchFamily="34" charset="0"/>
                        </a:rPr>
                        <a:t>-He/she spoke (ó); </a:t>
                      </a:r>
                      <a:r>
                        <a:rPr lang="en-GB" sz="1100" noProof="0" dirty="0" err="1">
                          <a:latin typeface="Calibri" pitchFamily="34" charset="0"/>
                          <a:cs typeface="Calibri" pitchFamily="34" charset="0"/>
                        </a:rPr>
                        <a:t>perdió</a:t>
                      </a:r>
                      <a:r>
                        <a:rPr lang="en-GB" sz="1100" noProof="0" dirty="0">
                          <a:latin typeface="Calibri" pitchFamily="34" charset="0"/>
                          <a:cs typeface="Calibri" pitchFamily="34" charset="0"/>
                        </a:rPr>
                        <a:t>-He/she lost </a:t>
                      </a:r>
                      <a:r>
                        <a:rPr lang="en-GB" sz="1100" b="1" noProof="0" dirty="0">
                          <a:latin typeface="Calibri" pitchFamily="34" charset="0"/>
                          <a:cs typeface="Calibri" pitchFamily="34" charset="0"/>
                        </a:rPr>
                        <a:t>(</a:t>
                      </a:r>
                      <a:r>
                        <a:rPr lang="en-GB" sz="1100" b="1" noProof="0" dirty="0" err="1">
                          <a:latin typeface="Calibri" pitchFamily="34" charset="0"/>
                          <a:cs typeface="Calibri" pitchFamily="34" charset="0"/>
                        </a:rPr>
                        <a:t>ió</a:t>
                      </a:r>
                      <a:r>
                        <a:rPr lang="en-GB" sz="1100" b="1" noProof="0" dirty="0">
                          <a:latin typeface="Calibri" pitchFamily="34" charset="0"/>
                          <a:cs typeface="Calibri" pitchFamily="34" charset="0"/>
                        </a:rPr>
                        <a:t>)</a:t>
                      </a:r>
                    </a:p>
                    <a:p>
                      <a:r>
                        <a:rPr lang="en-GB" sz="1100" noProof="0" dirty="0" err="1">
                          <a:latin typeface="Calibri" pitchFamily="34" charset="0"/>
                          <a:cs typeface="Calibri" pitchFamily="34" charset="0"/>
                        </a:rPr>
                        <a:t>Fui</a:t>
                      </a:r>
                      <a:r>
                        <a:rPr lang="en-GB" sz="1100" noProof="0" dirty="0">
                          <a:latin typeface="Calibri" pitchFamily="34" charset="0"/>
                          <a:cs typeface="Calibri" pitchFamily="34" charset="0"/>
                        </a:rPr>
                        <a:t>-I went;</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fue</a:t>
                      </a:r>
                      <a:r>
                        <a:rPr lang="en-GB" sz="1100" baseline="0" noProof="0" dirty="0">
                          <a:latin typeface="Calibri" pitchFamily="34" charset="0"/>
                          <a:cs typeface="Calibri" pitchFamily="34" charset="0"/>
                        </a:rPr>
                        <a:t>-He/she went</a:t>
                      </a:r>
                    </a:p>
                    <a:p>
                      <a:endParaRPr lang="en-GB" sz="1100" b="1" noProof="0" dirty="0">
                        <a:latin typeface="Calibri" pitchFamily="34" charset="0"/>
                        <a:cs typeface="Calibri" pitchFamily="34" charset="0"/>
                      </a:endParaRPr>
                    </a:p>
                    <a:p>
                      <a:r>
                        <a:rPr lang="en-GB" sz="1100" b="1" noProof="0" dirty="0">
                          <a:latin typeface="Calibri" pitchFamily="34" charset="0"/>
                          <a:cs typeface="Calibri" pitchFamily="34" charset="0"/>
                        </a:rPr>
                        <a:t>PAST TIME FRAME (HIGHER)</a:t>
                      </a:r>
                    </a:p>
                    <a:p>
                      <a:r>
                        <a:rPr lang="en-GB" sz="1100" noProof="0" dirty="0" err="1">
                          <a:latin typeface="Calibri" pitchFamily="34" charset="0"/>
                          <a:cs typeface="Calibri" pitchFamily="34" charset="0"/>
                        </a:rPr>
                        <a:t>anoche</a:t>
                      </a:r>
                      <a:r>
                        <a:rPr lang="en-GB" sz="1100" noProof="0" dirty="0">
                          <a:latin typeface="Calibri" pitchFamily="34" charset="0"/>
                          <a:cs typeface="Calibri" pitchFamily="34" charset="0"/>
                        </a:rPr>
                        <a:t>-last night</a:t>
                      </a:r>
                    </a:p>
                    <a:p>
                      <a:r>
                        <a:rPr lang="en-GB" sz="1100" noProof="0" dirty="0" err="1">
                          <a:latin typeface="Calibri" pitchFamily="34" charset="0"/>
                          <a:cs typeface="Calibri" pitchFamily="34" charset="0"/>
                        </a:rPr>
                        <a:t>tuve</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deberes</a:t>
                      </a:r>
                      <a:r>
                        <a:rPr lang="en-GB" sz="1100" noProof="0" dirty="0">
                          <a:latin typeface="Calibri" pitchFamily="34" charset="0"/>
                          <a:cs typeface="Calibri" pitchFamily="34" charset="0"/>
                        </a:rPr>
                        <a:t>-I had homework</a:t>
                      </a:r>
                    </a:p>
                    <a:p>
                      <a:r>
                        <a:rPr lang="en-GB" sz="1100" noProof="0" dirty="0" err="1">
                          <a:latin typeface="Calibri" pitchFamily="34" charset="0"/>
                          <a:cs typeface="Calibri" pitchFamily="34" charset="0"/>
                        </a:rPr>
                        <a:t>estaba</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grabando</a:t>
                      </a:r>
                      <a:r>
                        <a:rPr lang="en-GB" sz="1100" noProof="0" dirty="0">
                          <a:latin typeface="Calibri" pitchFamily="34" charset="0"/>
                          <a:cs typeface="Calibri" pitchFamily="34" charset="0"/>
                        </a:rPr>
                        <a:t>-I was recording </a:t>
                      </a:r>
                      <a:r>
                        <a:rPr lang="en-GB" sz="1100" b="1" noProof="0" dirty="0">
                          <a:latin typeface="Calibri" pitchFamily="34" charset="0"/>
                          <a:cs typeface="Calibri" pitchFamily="34" charset="0"/>
                        </a:rPr>
                        <a:t>(Imperfect continuous tense)</a:t>
                      </a:r>
                    </a:p>
                    <a:p>
                      <a:r>
                        <a:rPr lang="en-GB" sz="1100" noProof="0" dirty="0" err="1">
                          <a:latin typeface="Calibri" pitchFamily="34" charset="0"/>
                          <a:cs typeface="Calibri" pitchFamily="34" charset="0"/>
                        </a:rPr>
                        <a:t>otros</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estudiantes</a:t>
                      </a:r>
                      <a:r>
                        <a:rPr lang="en-GB" sz="1100" noProof="0" dirty="0">
                          <a:latin typeface="Calibri" pitchFamily="34" charset="0"/>
                          <a:cs typeface="Calibri" pitchFamily="34" charset="0"/>
                        </a:rPr>
                        <a:t> me </a:t>
                      </a:r>
                      <a:r>
                        <a:rPr lang="en-GB" sz="1100" noProof="0" dirty="0" err="1">
                          <a:latin typeface="Calibri" pitchFamily="34" charset="0"/>
                          <a:cs typeface="Calibri" pitchFamily="34" charset="0"/>
                        </a:rPr>
                        <a:t>han</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ayudado</a:t>
                      </a:r>
                      <a:r>
                        <a:rPr lang="en-GB" sz="1100" noProof="0" dirty="0">
                          <a:latin typeface="Calibri" pitchFamily="34" charset="0"/>
                          <a:cs typeface="Calibri" pitchFamily="34" charset="0"/>
                        </a:rPr>
                        <a:t>-Other students have helped me </a:t>
                      </a:r>
                      <a:r>
                        <a:rPr lang="en-GB" sz="1100" b="1" noProof="0" dirty="0">
                          <a:latin typeface="Calibri" pitchFamily="34" charset="0"/>
                          <a:cs typeface="Calibri" pitchFamily="34" charset="0"/>
                        </a:rPr>
                        <a:t>(Perfect tense &amp; object pronouns)</a:t>
                      </a:r>
                    </a:p>
                    <a:p>
                      <a:r>
                        <a:rPr lang="en-GB" sz="1100" noProof="0" dirty="0">
                          <a:latin typeface="Calibri" pitchFamily="34" charset="0"/>
                          <a:cs typeface="Calibri" pitchFamily="34" charset="0"/>
                        </a:rPr>
                        <a:t>ha </a:t>
                      </a:r>
                      <a:r>
                        <a:rPr lang="en-GB" sz="1100" noProof="0" dirty="0" err="1">
                          <a:latin typeface="Calibri" pitchFamily="34" charset="0"/>
                          <a:cs typeface="Calibri" pitchFamily="34" charset="0"/>
                        </a:rPr>
                        <a:t>colgado</a:t>
                      </a:r>
                      <a:r>
                        <a:rPr lang="en-GB" sz="1100" noProof="0" dirty="0">
                          <a:latin typeface="Calibri" pitchFamily="34" charset="0"/>
                          <a:cs typeface="Calibri" pitchFamily="34" charset="0"/>
                        </a:rPr>
                        <a:t>-he/she has uploaded (perfect tense)</a:t>
                      </a:r>
                      <a:endParaRPr lang="en-GB" sz="11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79184">
                <a:tc rowSpan="2">
                  <a:txBody>
                    <a:bodyPr/>
                    <a:lstStyle/>
                    <a:p>
                      <a:r>
                        <a:rPr lang="en-GB" sz="1100" b="1" noProof="0" dirty="0">
                          <a:latin typeface="Calibri" pitchFamily="34" charset="0"/>
                          <a:cs typeface="Calibri" pitchFamily="34" charset="0"/>
                        </a:rPr>
                        <a:t>PRESENT TIME FRAME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err="1">
                          <a:latin typeface="Calibri" pitchFamily="34" charset="0"/>
                          <a:cs typeface="Calibri" pitchFamily="34" charset="0"/>
                        </a:rPr>
                        <a:t>es</a:t>
                      </a:r>
                      <a:r>
                        <a:rPr lang="en-GB" sz="1100" noProof="0" dirty="0">
                          <a:latin typeface="Calibri" pitchFamily="34" charset="0"/>
                          <a:cs typeface="Calibri" pitchFamily="34" charset="0"/>
                        </a:rPr>
                        <a:t>-is</a:t>
                      </a:r>
                    </a:p>
                    <a:p>
                      <a:r>
                        <a:rPr lang="en-GB" sz="1100" noProof="0" dirty="0">
                          <a:latin typeface="Calibri" pitchFamily="34" charset="0"/>
                          <a:cs typeface="Calibri" pitchFamily="34" charset="0"/>
                        </a:rPr>
                        <a:t>son-are</a:t>
                      </a:r>
                    </a:p>
                    <a:p>
                      <a:r>
                        <a:rPr lang="en-GB" sz="1100" noProof="0" dirty="0" err="1">
                          <a:latin typeface="Calibri" pitchFamily="34" charset="0"/>
                          <a:cs typeface="Calibri" pitchFamily="34" charset="0"/>
                        </a:rPr>
                        <a:t>tengo</a:t>
                      </a:r>
                      <a:r>
                        <a:rPr lang="en-GB" sz="1100" noProof="0" dirty="0">
                          <a:latin typeface="Calibri" pitchFamily="34" charset="0"/>
                          <a:cs typeface="Calibri" pitchFamily="34" charset="0"/>
                        </a:rPr>
                        <a:t>-I</a:t>
                      </a:r>
                      <a:r>
                        <a:rPr lang="en-GB" sz="1100" baseline="0" noProof="0" dirty="0">
                          <a:latin typeface="Calibri" pitchFamily="34" charset="0"/>
                          <a:cs typeface="Calibri" pitchFamily="34" charset="0"/>
                        </a:rPr>
                        <a:t> have</a:t>
                      </a:r>
                      <a:endParaRPr lang="en-GB" sz="1100" noProof="0" dirty="0">
                        <a:latin typeface="Calibri" pitchFamily="34" charset="0"/>
                        <a:cs typeface="Calibri" pitchFamily="34" charset="0"/>
                      </a:endParaRPr>
                    </a:p>
                    <a:p>
                      <a:r>
                        <a:rPr lang="en-GB" sz="1100" noProof="0" dirty="0" err="1">
                          <a:latin typeface="Calibri" pitchFamily="34" charset="0"/>
                          <a:cs typeface="Calibri" pitchFamily="34" charset="0"/>
                        </a:rPr>
                        <a:t>normalmente</a:t>
                      </a:r>
                      <a:r>
                        <a:rPr lang="en-GB" sz="1100" noProof="0" dirty="0">
                          <a:latin typeface="Calibri" pitchFamily="34" charset="0"/>
                          <a:cs typeface="Calibri" pitchFamily="34" charset="0"/>
                        </a:rPr>
                        <a:t>-usually</a:t>
                      </a:r>
                    </a:p>
                    <a:p>
                      <a:r>
                        <a:rPr lang="en-GB" sz="1100" noProof="0" dirty="0" err="1">
                          <a:latin typeface="Calibri" pitchFamily="34" charset="0"/>
                          <a:cs typeface="Calibri" pitchFamily="34" charset="0"/>
                        </a:rPr>
                        <a:t>puedes</a:t>
                      </a:r>
                      <a:r>
                        <a:rPr lang="en-GB" sz="1100" noProof="0" dirty="0">
                          <a:latin typeface="Calibri" pitchFamily="34" charset="0"/>
                          <a:cs typeface="Calibri" pitchFamily="34" charset="0"/>
                        </a:rPr>
                        <a:t>-you can</a:t>
                      </a:r>
                    </a:p>
                    <a:p>
                      <a:r>
                        <a:rPr lang="en-GB" sz="1100" noProof="0" dirty="0" err="1">
                          <a:latin typeface="Calibri" pitchFamily="34" charset="0"/>
                          <a:cs typeface="Calibri" pitchFamily="34" charset="0"/>
                        </a:rPr>
                        <a:t>trabaja</a:t>
                      </a:r>
                      <a:r>
                        <a:rPr lang="en-GB" sz="1100" noProof="0" dirty="0">
                          <a:latin typeface="Calibri" pitchFamily="34" charset="0"/>
                          <a:cs typeface="Calibri" pitchFamily="34" charset="0"/>
                        </a:rPr>
                        <a:t>-he/she works </a:t>
                      </a:r>
                      <a:r>
                        <a:rPr lang="en-GB" sz="1100" b="1" noProof="0" dirty="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a:latin typeface="Calibri" pitchFamily="34" charset="0"/>
                          <a:cs typeface="Calibri" pitchFamily="34" charset="0"/>
                        </a:rPr>
                        <a:t>estudiamos</a:t>
                      </a:r>
                      <a:r>
                        <a:rPr lang="en-GB" sz="1100" noProof="0" dirty="0">
                          <a:latin typeface="Calibri" pitchFamily="34" charset="0"/>
                          <a:cs typeface="Calibri" pitchFamily="34" charset="0"/>
                        </a:rPr>
                        <a:t>-we study</a:t>
                      </a:r>
                    </a:p>
                    <a:p>
                      <a:endParaRPr lang="en-GB" sz="1100" b="1" noProof="0" dirty="0">
                        <a:latin typeface="Calibri" pitchFamily="34" charset="0"/>
                        <a:cs typeface="Calibri" pitchFamily="34" charset="0"/>
                      </a:endParaRPr>
                    </a:p>
                    <a:p>
                      <a:r>
                        <a:rPr lang="en-GB" sz="1100" b="1" noProof="0" dirty="0">
                          <a:latin typeface="Calibri" pitchFamily="34" charset="0"/>
                          <a:cs typeface="Calibri" pitchFamily="34" charset="0"/>
                        </a:rPr>
                        <a:t>PRESENT TIME FRAME (HIGHER)</a:t>
                      </a:r>
                    </a:p>
                    <a:p>
                      <a:r>
                        <a:rPr lang="en-GB" sz="1100" noProof="0" dirty="0">
                          <a:latin typeface="Calibri" pitchFamily="34" charset="0"/>
                          <a:cs typeface="Calibri" pitchFamily="34" charset="0"/>
                        </a:rPr>
                        <a:t>¿</a:t>
                      </a:r>
                      <a:r>
                        <a:rPr lang="en-GB" sz="1100" noProof="0" dirty="0" err="1">
                          <a:latin typeface="Calibri" pitchFamily="34" charset="0"/>
                          <a:cs typeface="Calibri" pitchFamily="34" charset="0"/>
                        </a:rPr>
                        <a:t>Qué</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estás</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haciendo</a:t>
                      </a:r>
                      <a:r>
                        <a:rPr lang="en-GB" sz="1100" noProof="0" dirty="0">
                          <a:latin typeface="Calibri" pitchFamily="34" charset="0"/>
                          <a:cs typeface="Calibri" pitchFamily="34" charset="0"/>
                        </a:rPr>
                        <a:t>?-What are you doing? </a:t>
                      </a:r>
                      <a:r>
                        <a:rPr lang="en-GB" sz="1100" b="1" noProof="0" dirty="0">
                          <a:latin typeface="Calibri" pitchFamily="34" charset="0"/>
                          <a:cs typeface="Calibri" pitchFamily="34" charset="0"/>
                        </a:rPr>
                        <a:t>(Present continuous tense)</a:t>
                      </a:r>
                      <a:endParaRPr lang="en-GB" sz="1100" noProof="0" dirty="0">
                        <a:latin typeface="Calibri" pitchFamily="34" charset="0"/>
                        <a:cs typeface="Calibri" pitchFamily="34" charset="0"/>
                      </a:endParaRPr>
                    </a:p>
                    <a:p>
                      <a:r>
                        <a:rPr lang="en-GB" sz="1100" noProof="0" dirty="0" err="1">
                          <a:latin typeface="Calibri" pitchFamily="34" charset="0"/>
                          <a:cs typeface="Calibri" pitchFamily="34" charset="0"/>
                        </a:rPr>
                        <a:t>pasar</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tiempo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chateando</a:t>
                      </a:r>
                      <a:r>
                        <a:rPr lang="en-GB" sz="1100" noProof="0" dirty="0">
                          <a:latin typeface="Calibri" pitchFamily="34" charset="0"/>
                          <a:cs typeface="Calibri" pitchFamily="34" charset="0"/>
                        </a:rPr>
                        <a:t>-to spend time chatting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8199">
                <a:tc vMerge="1">
                  <a:txBody>
                    <a:bodyPr/>
                    <a:lstStyle/>
                    <a:p>
                      <a:endParaRPr lang="es-ES_tradnl"/>
                    </a:p>
                  </a:txBody>
                  <a:tcPr/>
                </a:tc>
                <a:tc rowSpan="2">
                  <a:txBody>
                    <a:bodyPr/>
                    <a:lstStyle/>
                    <a:p>
                      <a:r>
                        <a:rPr lang="en-GB" sz="1100" b="1" noProof="0" dirty="0">
                          <a:latin typeface="Calibri" pitchFamily="34" charset="0"/>
                          <a:cs typeface="Calibri" pitchFamily="34" charset="0"/>
                        </a:rPr>
                        <a:t>ADJECTIVES &amp; INTENSIFIERS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a:latin typeface="Calibri" pitchFamily="34" charset="0"/>
                          <a:cs typeface="Calibri" pitchFamily="34" charset="0"/>
                        </a:rPr>
                        <a:t>mucho- a lot</a:t>
                      </a:r>
                    </a:p>
                    <a:p>
                      <a:r>
                        <a:rPr lang="en-GB" sz="1100" noProof="0" dirty="0" err="1">
                          <a:latin typeface="Calibri" pitchFamily="34" charset="0"/>
                          <a:cs typeface="Calibri" pitchFamily="34" charset="0"/>
                        </a:rPr>
                        <a:t>muy</a:t>
                      </a:r>
                      <a:r>
                        <a:rPr lang="en-GB" sz="1100" noProof="0" dirty="0">
                          <a:latin typeface="Calibri" pitchFamily="34" charset="0"/>
                          <a:cs typeface="Calibri" pitchFamily="34" charset="0"/>
                        </a:rPr>
                        <a:t>-very</a:t>
                      </a:r>
                    </a:p>
                    <a:p>
                      <a:r>
                        <a:rPr lang="en-GB" sz="1100" noProof="0" dirty="0" err="1">
                          <a:latin typeface="Calibri" pitchFamily="34" charset="0"/>
                          <a:cs typeface="Calibri" pitchFamily="34" charset="0"/>
                        </a:rPr>
                        <a:t>relajante</a:t>
                      </a:r>
                      <a:r>
                        <a:rPr lang="en-GB" sz="1100" noProof="0" dirty="0">
                          <a:latin typeface="Calibri" pitchFamily="34" charset="0"/>
                          <a:cs typeface="Calibri" pitchFamily="34" charset="0"/>
                        </a:rPr>
                        <a:t>-relaxing</a:t>
                      </a:r>
                    </a:p>
                    <a:p>
                      <a:r>
                        <a:rPr lang="en-GB" sz="1100" noProof="0" dirty="0" err="1">
                          <a:latin typeface="Calibri" pitchFamily="34" charset="0"/>
                          <a:cs typeface="Calibri" pitchFamily="34" charset="0"/>
                        </a:rPr>
                        <a:t>útil</a:t>
                      </a:r>
                      <a:r>
                        <a:rPr lang="en-GB" sz="1100" noProof="0" dirty="0">
                          <a:latin typeface="Calibri" pitchFamily="34" charset="0"/>
                          <a:cs typeface="Calibri" pitchFamily="34" charset="0"/>
                        </a:rPr>
                        <a:t>-useful</a:t>
                      </a:r>
                    </a:p>
                    <a:p>
                      <a:r>
                        <a:rPr lang="en-GB" sz="1100" noProof="0" dirty="0" err="1">
                          <a:latin typeface="Calibri" pitchFamily="34" charset="0"/>
                          <a:cs typeface="Calibri" pitchFamily="34" charset="0"/>
                        </a:rPr>
                        <a:t>fácil</a:t>
                      </a:r>
                      <a:r>
                        <a:rPr lang="en-GB" sz="1100" noProof="0" dirty="0">
                          <a:latin typeface="Calibri" pitchFamily="34" charset="0"/>
                          <a:cs typeface="Calibri" pitchFamily="34" charset="0"/>
                        </a:rPr>
                        <a:t>-easy</a:t>
                      </a:r>
                    </a:p>
                    <a:p>
                      <a:r>
                        <a:rPr lang="en-GB" sz="1100" noProof="0" dirty="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866721">
                <a:tc rowSpan="3">
                  <a:txBody>
                    <a:bodyPr/>
                    <a:lstStyle/>
                    <a:p>
                      <a:r>
                        <a:rPr lang="en-GB" sz="1100" b="1" noProof="0" dirty="0">
                          <a:latin typeface="Calibri" pitchFamily="34" charset="0"/>
                          <a:cs typeface="Calibri" pitchFamily="34" charset="0"/>
                        </a:rPr>
                        <a:t>FUTURE TIME FRAME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a:latin typeface="Calibri" pitchFamily="34" charset="0"/>
                          <a:cs typeface="Calibri" pitchFamily="34" charset="0"/>
                        </a:rPr>
                        <a:t>la </a:t>
                      </a:r>
                      <a:r>
                        <a:rPr lang="en-GB" sz="1100" noProof="0" dirty="0" err="1">
                          <a:latin typeface="Calibri" pitchFamily="34" charset="0"/>
                          <a:cs typeface="Calibri" pitchFamily="34" charset="0"/>
                        </a:rPr>
                        <a:t>semana</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que</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viene</a:t>
                      </a:r>
                      <a:r>
                        <a:rPr lang="en-GB" sz="1100" noProof="0" dirty="0">
                          <a:latin typeface="Calibri" pitchFamily="34" charset="0"/>
                          <a:cs typeface="Calibri" pitchFamily="34" charset="0"/>
                        </a:rPr>
                        <a:t>-next week</a:t>
                      </a:r>
                    </a:p>
                    <a:p>
                      <a:r>
                        <a:rPr lang="en-GB" sz="1100" noProof="0" dirty="0" err="1">
                          <a:latin typeface="Calibri" pitchFamily="34" charset="0"/>
                          <a:cs typeface="Calibri" pitchFamily="34" charset="0"/>
                        </a:rPr>
                        <a:t>mañana</a:t>
                      </a:r>
                      <a:r>
                        <a:rPr lang="en-GB" sz="1100" noProof="0" dirty="0">
                          <a:latin typeface="Calibri" pitchFamily="34" charset="0"/>
                          <a:cs typeface="Calibri" pitchFamily="34" charset="0"/>
                        </a:rPr>
                        <a:t>-tom</a:t>
                      </a:r>
                      <a:r>
                        <a:rPr lang="en-GB" sz="1100" baseline="0" noProof="0" dirty="0">
                          <a:latin typeface="Calibri" pitchFamily="34" charset="0"/>
                          <a:cs typeface="Calibri" pitchFamily="34" charset="0"/>
                        </a:rPr>
                        <a:t>orrow</a:t>
                      </a:r>
                      <a:endParaRPr lang="en-GB" sz="1100" noProof="0" dirty="0">
                        <a:latin typeface="Calibri" pitchFamily="34" charset="0"/>
                        <a:cs typeface="Calibri" pitchFamily="34" charset="0"/>
                      </a:endParaRPr>
                    </a:p>
                    <a:p>
                      <a:r>
                        <a:rPr lang="en-GB" sz="1100" noProof="0" dirty="0">
                          <a:latin typeface="Calibri" pitchFamily="34" charset="0"/>
                          <a:cs typeface="Calibri" pitchFamily="34" charset="0"/>
                        </a:rPr>
                        <a:t>el </a:t>
                      </a:r>
                      <a:r>
                        <a:rPr lang="en-GB" sz="1100" noProof="0" dirty="0" err="1">
                          <a:latin typeface="Calibri" pitchFamily="34" charset="0"/>
                          <a:cs typeface="Calibri" pitchFamily="34" charset="0"/>
                        </a:rPr>
                        <a:t>año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próximo</a:t>
                      </a:r>
                      <a:r>
                        <a:rPr lang="en-GB" sz="1100" noProof="0" dirty="0">
                          <a:latin typeface="Calibri" pitchFamily="34" charset="0"/>
                          <a:cs typeface="Calibri" pitchFamily="34" charset="0"/>
                        </a:rPr>
                        <a:t>-next year</a:t>
                      </a:r>
                    </a:p>
                    <a:p>
                      <a:r>
                        <a:rPr lang="en-GB" sz="1100" noProof="0" dirty="0">
                          <a:latin typeface="Calibri" pitchFamily="34" charset="0"/>
                          <a:cs typeface="Calibri" pitchFamily="34" charset="0"/>
                        </a:rPr>
                        <a:t>Van a-They are going to </a:t>
                      </a:r>
                    </a:p>
                    <a:p>
                      <a:r>
                        <a:rPr lang="en-GB" sz="1100" noProof="0" dirty="0" err="1">
                          <a:latin typeface="Calibri" pitchFamily="34" charset="0"/>
                          <a:cs typeface="Calibri" pitchFamily="34" charset="0"/>
                        </a:rPr>
                        <a:t>Voy</a:t>
                      </a:r>
                      <a:r>
                        <a:rPr lang="en-GB" sz="1100" noProof="0" dirty="0">
                          <a:latin typeface="Calibri" pitchFamily="34" charset="0"/>
                          <a:cs typeface="Calibri" pitchFamily="34" charset="0"/>
                        </a:rPr>
                        <a:t> a-I am going to</a:t>
                      </a:r>
                    </a:p>
                    <a:p>
                      <a:endParaRPr lang="en-GB" sz="1100" b="1" noProof="0" dirty="0">
                        <a:latin typeface="Calibri" pitchFamily="34" charset="0"/>
                        <a:cs typeface="Calibri" pitchFamily="34" charset="0"/>
                      </a:endParaRPr>
                    </a:p>
                    <a:p>
                      <a:r>
                        <a:rPr lang="en-GB" sz="1100" b="1" noProof="0" dirty="0">
                          <a:latin typeface="Calibri" pitchFamily="34" charset="0"/>
                          <a:cs typeface="Calibri" pitchFamily="34" charset="0"/>
                        </a:rPr>
                        <a:t>FUTURE TIME FRAME (HIGHER)</a:t>
                      </a:r>
                    </a:p>
                    <a:p>
                      <a:r>
                        <a:rPr lang="en-GB" sz="1100" noProof="0" dirty="0" err="1">
                          <a:latin typeface="Calibri" pitchFamily="34" charset="0"/>
                          <a:cs typeface="Calibri" pitchFamily="34" charset="0"/>
                        </a:rPr>
                        <a:t>haré</a:t>
                      </a:r>
                      <a:r>
                        <a:rPr lang="en-GB" sz="1100" noProof="0" dirty="0">
                          <a:latin typeface="Calibri" pitchFamily="34" charset="0"/>
                          <a:cs typeface="Calibri" pitchFamily="34" charset="0"/>
                        </a:rPr>
                        <a:t>-I will do (</a:t>
                      </a:r>
                      <a:r>
                        <a:rPr lang="en-GB" sz="1100" b="1" noProof="0" dirty="0">
                          <a:latin typeface="Calibri" pitchFamily="34" charset="0"/>
                          <a:cs typeface="Calibri" pitchFamily="34" charset="0"/>
                        </a:rPr>
                        <a:t>Future</a:t>
                      </a:r>
                      <a:r>
                        <a:rPr lang="en-GB" sz="1100" b="1" baseline="0" noProof="0" dirty="0">
                          <a:latin typeface="Calibri" pitchFamily="34" charset="0"/>
                          <a:cs typeface="Calibri" pitchFamily="34" charset="0"/>
                        </a:rPr>
                        <a:t> tense)</a:t>
                      </a:r>
                      <a:endParaRPr lang="en-GB" sz="1100" b="1" noProof="0" dirty="0">
                        <a:latin typeface="Calibri" pitchFamily="34" charset="0"/>
                        <a:cs typeface="Calibri" pitchFamily="34" charset="0"/>
                      </a:endParaRPr>
                    </a:p>
                    <a:p>
                      <a:r>
                        <a:rPr lang="en-GB" sz="1100" noProof="0" dirty="0" err="1">
                          <a:latin typeface="Calibri" pitchFamily="34" charset="0"/>
                          <a:cs typeface="Calibri" pitchFamily="34" charset="0"/>
                        </a:rPr>
                        <a:t>quiero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ver</a:t>
                      </a:r>
                      <a:r>
                        <a:rPr lang="en-GB" sz="1100" noProof="0" dirty="0">
                          <a:latin typeface="Calibri" pitchFamily="34" charset="0"/>
                          <a:cs typeface="Calibri" pitchFamily="34" charset="0"/>
                        </a:rPr>
                        <a:t>-I want to see</a:t>
                      </a:r>
                    </a:p>
                    <a:p>
                      <a:r>
                        <a:rPr lang="en-GB" sz="1100" noProof="0" dirty="0" err="1">
                          <a:latin typeface="Calibri" pitchFamily="34" charset="0"/>
                          <a:cs typeface="Calibri" pitchFamily="34" charset="0"/>
                        </a:rPr>
                        <a:t>será</a:t>
                      </a:r>
                      <a:r>
                        <a:rPr lang="en-GB" sz="1100" noProof="0" dirty="0">
                          <a:latin typeface="Calibri" pitchFamily="34" charset="0"/>
                          <a:cs typeface="Calibri" pitchFamily="34" charset="0"/>
                        </a:rPr>
                        <a:t>-It will be </a:t>
                      </a:r>
                      <a:r>
                        <a:rPr lang="en-GB" sz="1100" b="1" noProof="0" dirty="0">
                          <a:latin typeface="Calibri" pitchFamily="34" charset="0"/>
                          <a:cs typeface="Calibri" pitchFamily="34" charset="0"/>
                        </a:rPr>
                        <a:t>(Future tense)</a:t>
                      </a:r>
                    </a:p>
                    <a:p>
                      <a:r>
                        <a:rPr lang="en-GB" sz="1100" noProof="0" dirty="0" err="1">
                          <a:latin typeface="Calibri" pitchFamily="34" charset="0"/>
                          <a:cs typeface="Calibri" pitchFamily="34" charset="0"/>
                        </a:rPr>
                        <a:t>Sería</a:t>
                      </a:r>
                      <a:r>
                        <a:rPr lang="en-GB" sz="1100" noProof="0" dirty="0">
                          <a:latin typeface="Calibri" pitchFamily="34" charset="0"/>
                          <a:cs typeface="Calibri" pitchFamily="34" charset="0"/>
                        </a:rPr>
                        <a:t>-It would be </a:t>
                      </a:r>
                      <a:r>
                        <a:rPr lang="en-GB" sz="1100" b="1" noProof="0" dirty="0">
                          <a:latin typeface="Calibri" pitchFamily="34" charset="0"/>
                          <a:cs typeface="Calibri" pitchFamily="34" charset="0"/>
                        </a:rPr>
                        <a:t>(Conditional tense)</a:t>
                      </a:r>
                    </a:p>
                    <a:p>
                      <a:r>
                        <a:rPr lang="en-GB" sz="1100" noProof="0" dirty="0" err="1">
                          <a:latin typeface="Calibri" pitchFamily="34" charset="0"/>
                          <a:cs typeface="Calibri" pitchFamily="34" charset="0"/>
                        </a:rPr>
                        <a:t>dirían</a:t>
                      </a:r>
                      <a:r>
                        <a:rPr lang="en-GB" sz="1100" noProof="0" dirty="0">
                          <a:latin typeface="Calibri" pitchFamily="34" charset="0"/>
                          <a:cs typeface="Calibri" pitchFamily="34" charset="0"/>
                        </a:rPr>
                        <a:t>-they would say (</a:t>
                      </a:r>
                      <a:r>
                        <a:rPr lang="en-GB" sz="1100" b="1" noProof="0" dirty="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789463">
                <a:tc vMerge="1">
                  <a:txBody>
                    <a:bodyPr/>
                    <a:lstStyle/>
                    <a:p>
                      <a:endParaRPr lang="es-ES_tradnl"/>
                    </a:p>
                  </a:txBody>
                  <a:tcPr/>
                </a:tc>
                <a:tc>
                  <a:txBody>
                    <a:bodyPr/>
                    <a:lstStyle/>
                    <a:p>
                      <a:r>
                        <a:rPr lang="en-GB" sz="1100" b="1" noProof="0" dirty="0">
                          <a:latin typeface="Calibri" pitchFamily="34" charset="0"/>
                          <a:cs typeface="Calibri" pitchFamily="34" charset="0"/>
                        </a:rPr>
                        <a:t>COMPLEX</a:t>
                      </a:r>
                      <a:r>
                        <a:rPr lang="en-GB" sz="1100" b="1" baseline="0" noProof="0" dirty="0">
                          <a:latin typeface="Calibri" pitchFamily="34" charset="0"/>
                          <a:cs typeface="Calibri" pitchFamily="34" charset="0"/>
                        </a:rPr>
                        <a:t> STRUCTURES </a:t>
                      </a:r>
                      <a:r>
                        <a:rPr lang="en-GB" sz="1100" b="1" noProof="0" dirty="0">
                          <a:latin typeface="Calibri" pitchFamily="34" charset="0"/>
                          <a:cs typeface="Calibri" pitchFamily="34" charset="0"/>
                        </a:rPr>
                        <a:t>(HIGHER)</a:t>
                      </a:r>
                    </a:p>
                    <a:p>
                      <a:r>
                        <a:rPr lang="en-GB" sz="1100" noProof="0" dirty="0" err="1">
                          <a:latin typeface="Calibri" pitchFamily="34" charset="0"/>
                          <a:cs typeface="Calibri" pitchFamily="34" charset="0"/>
                        </a:rPr>
                        <a:t>es</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más</a:t>
                      </a:r>
                      <a:r>
                        <a:rPr lang="en-GB" sz="1100" baseline="0" noProof="0" dirty="0">
                          <a:latin typeface="Calibri" pitchFamily="34" charset="0"/>
                          <a:cs typeface="Calibri" pitchFamily="34" charset="0"/>
                        </a:rPr>
                        <a:t> … </a:t>
                      </a:r>
                      <a:r>
                        <a:rPr lang="en-GB" sz="1100" baseline="0" noProof="0" dirty="0" err="1">
                          <a:latin typeface="Calibri" pitchFamily="34" charset="0"/>
                          <a:cs typeface="Calibri" pitchFamily="34" charset="0"/>
                        </a:rPr>
                        <a:t>que</a:t>
                      </a:r>
                      <a:r>
                        <a:rPr lang="en-GB" sz="1100" baseline="0" noProof="0" dirty="0">
                          <a:latin typeface="Calibri" pitchFamily="34" charset="0"/>
                          <a:cs typeface="Calibri" pitchFamily="34" charset="0"/>
                        </a:rPr>
                        <a:t>-is more … than</a:t>
                      </a:r>
                    </a:p>
                    <a:p>
                      <a:r>
                        <a:rPr lang="en-GB" sz="1100" baseline="0" noProof="0" dirty="0" err="1">
                          <a:latin typeface="Calibri" pitchFamily="34" charset="0"/>
                          <a:cs typeface="Calibri" pitchFamily="34" charset="0"/>
                        </a:rPr>
                        <a:t>usarlo</a:t>
                      </a:r>
                      <a:r>
                        <a:rPr lang="en-GB" sz="1100" baseline="0" noProof="0" dirty="0">
                          <a:latin typeface="Calibri" pitchFamily="34" charset="0"/>
                          <a:cs typeface="Calibri" pitchFamily="34" charset="0"/>
                        </a:rPr>
                        <a:t>- use it</a:t>
                      </a:r>
                    </a:p>
                    <a:p>
                      <a:r>
                        <a:rPr lang="en-GB" sz="1100" baseline="0" noProof="0" dirty="0">
                          <a:latin typeface="Calibri" pitchFamily="34" charset="0"/>
                          <a:cs typeface="Calibri" pitchFamily="34" charset="0"/>
                        </a:rPr>
                        <a:t>no </a:t>
                      </a:r>
                      <a:r>
                        <a:rPr lang="en-GB" sz="1100" b="1" baseline="0" noProof="0" dirty="0">
                          <a:latin typeface="Calibri" pitchFamily="34" charset="0"/>
                          <a:cs typeface="Calibri" pitchFamily="34" charset="0"/>
                        </a:rPr>
                        <a:t>lo</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hice</a:t>
                      </a:r>
                      <a:r>
                        <a:rPr lang="en-GB" sz="1100" baseline="0" noProof="0" dirty="0">
                          <a:latin typeface="Calibri" pitchFamily="34" charset="0"/>
                          <a:cs typeface="Calibri" pitchFamily="34" charset="0"/>
                        </a:rPr>
                        <a:t>-I didn’t do </a:t>
                      </a:r>
                      <a:r>
                        <a:rPr lang="en-GB" sz="1100" b="1" baseline="0" noProof="0" dirty="0">
                          <a:latin typeface="Calibri" pitchFamily="34" charset="0"/>
                          <a:cs typeface="Calibri" pitchFamily="34" charset="0"/>
                        </a:rPr>
                        <a:t>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936104">
                <a:tc vMerge="1">
                  <a:txBody>
                    <a:bodyPr/>
                    <a:lstStyle/>
                    <a:p>
                      <a:endParaRPr lang="es-ES_tradnl"/>
                    </a:p>
                  </a:txBody>
                  <a:tcPr/>
                </a:tc>
                <a:tc>
                  <a:txBody>
                    <a:bodyPr/>
                    <a:lstStyle/>
                    <a:p>
                      <a:r>
                        <a:rPr lang="en-GB" sz="1100" b="1" noProof="0" dirty="0">
                          <a:latin typeface="Calibri" pitchFamily="34" charset="0"/>
                          <a:cs typeface="Calibri" pitchFamily="34" charset="0"/>
                        </a:rPr>
                        <a:t>SUBJUNCTIVE</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(HIGHER)</a:t>
                      </a:r>
                    </a:p>
                    <a:p>
                      <a:r>
                        <a:rPr lang="en-GB" sz="1100" noProof="0" dirty="0" err="1">
                          <a:latin typeface="Calibri" pitchFamily="34" charset="0"/>
                          <a:cs typeface="Calibri" pitchFamily="34" charset="0"/>
                        </a:rPr>
                        <a:t>espero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que</a:t>
                      </a:r>
                      <a:r>
                        <a:rPr lang="en-GB" sz="1100" noProof="0" dirty="0">
                          <a:latin typeface="Calibri" pitchFamily="34" charset="0"/>
                          <a:cs typeface="Calibri" pitchFamily="34" charset="0"/>
                        </a:rPr>
                        <a:t> ...sea-I</a:t>
                      </a:r>
                      <a:r>
                        <a:rPr lang="en-GB" sz="1100" baseline="0" noProof="0" dirty="0">
                          <a:latin typeface="Calibri" pitchFamily="34" charset="0"/>
                          <a:cs typeface="Calibri" pitchFamily="34" charset="0"/>
                        </a:rPr>
                        <a:t> hope that ... is</a:t>
                      </a:r>
                      <a:endParaRPr lang="en-GB" sz="1100" noProof="0" dirty="0">
                        <a:latin typeface="Calibri" pitchFamily="34" charset="0"/>
                        <a:cs typeface="Calibri" pitchFamily="34" charset="0"/>
                      </a:endParaRPr>
                    </a:p>
                    <a:p>
                      <a:r>
                        <a:rPr lang="en-GB" sz="1100" noProof="0" dirty="0" err="1">
                          <a:latin typeface="Calibri" pitchFamily="34" charset="0"/>
                          <a:cs typeface="Calibri" pitchFamily="34" charset="0"/>
                        </a:rPr>
                        <a:t>cuando</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empiece</a:t>
                      </a:r>
                      <a:r>
                        <a:rPr lang="en-GB" sz="1100" baseline="0" noProof="0" dirty="0">
                          <a:latin typeface="Calibri" pitchFamily="34" charset="0"/>
                          <a:cs typeface="Calibri" pitchFamily="34" charset="0"/>
                        </a:rPr>
                        <a:t> -when  ... starts</a:t>
                      </a:r>
                    </a:p>
                    <a:p>
                      <a:r>
                        <a:rPr lang="en-GB" sz="1100" baseline="0" noProof="0" dirty="0">
                          <a:latin typeface="Calibri" pitchFamily="34" charset="0"/>
                          <a:cs typeface="Calibri" pitchFamily="34" charset="0"/>
                        </a:rPr>
                        <a:t>no seas -don’t be</a:t>
                      </a:r>
                    </a:p>
                    <a:p>
                      <a:r>
                        <a:rPr lang="en-GB" sz="1100" baseline="0" noProof="0" dirty="0" err="1">
                          <a:latin typeface="Calibri" pitchFamily="34" charset="0"/>
                          <a:cs typeface="Calibri" pitchFamily="34" charset="0"/>
                        </a:rPr>
                        <a:t>si</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supieran</a:t>
                      </a:r>
                      <a:r>
                        <a:rPr lang="en-GB" sz="1100" baseline="0" noProof="0" dirty="0">
                          <a:latin typeface="Calibri" pitchFamily="34" charset="0"/>
                          <a:cs typeface="Calibri" pitchFamily="34" charset="0"/>
                        </a:rPr>
                        <a:t>-if they knew</a:t>
                      </a:r>
                      <a:endParaRPr lang="en-GB" sz="11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5232" y="6"/>
            <a:ext cx="402232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social media, </a:t>
            </a:r>
            <a:r>
              <a:rPr lang="es-ES_tradnl" sz="1200" b="1" dirty="0" err="1">
                <a:latin typeface="+mn-lt"/>
              </a:rPr>
              <a:t>reading</a:t>
            </a:r>
            <a:r>
              <a:rPr lang="es-ES_tradnl" sz="1200" b="1" dirty="0">
                <a:latin typeface="+mn-lt"/>
              </a:rPr>
              <a:t> </a:t>
            </a:r>
            <a:r>
              <a:rPr lang="es-ES_tradnl" sz="1200" b="1" dirty="0" err="1">
                <a:latin typeface="+mn-lt"/>
              </a:rPr>
              <a:t>habits</a:t>
            </a:r>
            <a:endParaRPr lang="es-ES_tradnl" sz="1200" b="1" dirty="0">
              <a:latin typeface="+mn-lt"/>
            </a:endParaRPr>
          </a:p>
        </p:txBody>
      </p:sp>
      <p:pic>
        <p:nvPicPr>
          <p:cNvPr id="1026" name="Picture 2"/>
          <p:cNvPicPr>
            <a:picLocks noChangeAspect="1" noChangeArrowheads="1"/>
          </p:cNvPicPr>
          <p:nvPr/>
        </p:nvPicPr>
        <p:blipFill>
          <a:blip r:embed="rId3" cstate="print"/>
          <a:srcRect/>
          <a:stretch>
            <a:fillRect/>
          </a:stretch>
        </p:blipFill>
        <p:spPr bwMode="auto">
          <a:xfrm>
            <a:off x="0" y="323529"/>
            <a:ext cx="6858000" cy="239370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 y="2699792"/>
            <a:ext cx="6821069" cy="345638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6120435"/>
            <a:ext cx="6858000" cy="3006536"/>
          </a:xfrm>
          <a:prstGeom prst="rect">
            <a:avLst/>
          </a:prstGeom>
          <a:noFill/>
          <a:ln w="9525">
            <a:noFill/>
            <a:miter lim="800000"/>
            <a:headEnd/>
            <a:tailEnd/>
          </a:ln>
        </p:spPr>
      </p:pic>
      <p:sp>
        <p:nvSpPr>
          <p:cNvPr id="7" name="TextBox 6"/>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3</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4" y="395536"/>
            <a:ext cx="6864763" cy="3312368"/>
          </a:xfrm>
          <a:prstGeom prst="rect">
            <a:avLst/>
          </a:prstGeom>
          <a:noFill/>
          <a:ln w="9525">
            <a:noFill/>
            <a:miter lim="800000"/>
            <a:headEnd/>
            <a:tailEnd/>
          </a:ln>
        </p:spPr>
      </p:pic>
      <p:pic>
        <p:nvPicPr>
          <p:cNvPr id="23554" name="Picture 2"/>
          <p:cNvPicPr>
            <a:picLocks noChangeAspect="1" noChangeArrowheads="1"/>
          </p:cNvPicPr>
          <p:nvPr/>
        </p:nvPicPr>
        <p:blipFill>
          <a:blip r:embed="rId3" cstate="print"/>
          <a:srcRect/>
          <a:stretch>
            <a:fillRect/>
          </a:stretch>
        </p:blipFill>
        <p:spPr bwMode="auto">
          <a:xfrm>
            <a:off x="0" y="3923929"/>
            <a:ext cx="6858000" cy="2573475"/>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0" y="6876256"/>
            <a:ext cx="6858000" cy="1545944"/>
          </a:xfrm>
          <a:prstGeom prst="rect">
            <a:avLst/>
          </a:prstGeom>
          <a:noFill/>
          <a:ln w="9525">
            <a:noFill/>
            <a:miter lim="800000"/>
            <a:headEnd/>
            <a:tailEnd/>
          </a:ln>
        </p:spPr>
      </p:pic>
      <p:sp>
        <p:nvSpPr>
          <p:cNvPr id="6" name="TextBox 5"/>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3</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4864" y="27794"/>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pic>
        <p:nvPicPr>
          <p:cNvPr id="3077" name="Picture 5"/>
          <p:cNvPicPr>
            <a:picLocks noChangeAspect="1" noChangeArrowheads="1"/>
          </p:cNvPicPr>
          <p:nvPr/>
        </p:nvPicPr>
        <p:blipFill>
          <a:blip r:embed="rId2" cstate="print"/>
          <a:srcRect/>
          <a:stretch>
            <a:fillRect/>
          </a:stretch>
        </p:blipFill>
        <p:spPr bwMode="auto">
          <a:xfrm>
            <a:off x="0" y="395537"/>
            <a:ext cx="6858000" cy="2854235"/>
          </a:xfrm>
          <a:prstGeom prst="rect">
            <a:avLst/>
          </a:prstGeom>
          <a:noFill/>
          <a:ln w="9525">
            <a:noFill/>
            <a:miter lim="800000"/>
            <a:headEnd/>
            <a:tailEnd/>
          </a:ln>
        </p:spPr>
      </p:pic>
      <p:pic>
        <p:nvPicPr>
          <p:cNvPr id="3078" name="Picture 6"/>
          <p:cNvPicPr>
            <a:picLocks noChangeAspect="1" noChangeArrowheads="1"/>
          </p:cNvPicPr>
          <p:nvPr/>
        </p:nvPicPr>
        <p:blipFill>
          <a:blip r:embed="rId3" cstate="print"/>
          <a:srcRect/>
          <a:stretch>
            <a:fillRect/>
          </a:stretch>
        </p:blipFill>
        <p:spPr bwMode="auto">
          <a:xfrm>
            <a:off x="0" y="3275856"/>
            <a:ext cx="6858000" cy="954280"/>
          </a:xfrm>
          <a:prstGeom prst="rect">
            <a:avLst/>
          </a:prstGeom>
          <a:noFill/>
          <a:ln w="9525">
            <a:noFill/>
            <a:miter lim="800000"/>
            <a:headEnd/>
            <a:tailEnd/>
          </a:ln>
        </p:spPr>
      </p:pic>
      <p:pic>
        <p:nvPicPr>
          <p:cNvPr id="3079" name="Picture 7"/>
          <p:cNvPicPr>
            <a:picLocks noChangeAspect="1" noChangeArrowheads="1"/>
          </p:cNvPicPr>
          <p:nvPr/>
        </p:nvPicPr>
        <p:blipFill>
          <a:blip r:embed="rId4" cstate="print"/>
          <a:srcRect/>
          <a:stretch>
            <a:fillRect/>
          </a:stretch>
        </p:blipFill>
        <p:spPr bwMode="auto">
          <a:xfrm>
            <a:off x="0" y="4283968"/>
            <a:ext cx="6886524" cy="2952328"/>
          </a:xfrm>
          <a:prstGeom prst="rect">
            <a:avLst/>
          </a:prstGeom>
          <a:noFill/>
          <a:ln w="9525">
            <a:noFill/>
            <a:miter lim="800000"/>
            <a:headEnd/>
            <a:tailEnd/>
          </a:ln>
        </p:spPr>
      </p:pic>
      <p:pic>
        <p:nvPicPr>
          <p:cNvPr id="3080" name="Picture 8"/>
          <p:cNvPicPr>
            <a:picLocks noChangeAspect="1" noChangeArrowheads="1"/>
          </p:cNvPicPr>
          <p:nvPr/>
        </p:nvPicPr>
        <p:blipFill>
          <a:blip r:embed="rId5" cstate="print"/>
          <a:srcRect/>
          <a:stretch>
            <a:fillRect/>
          </a:stretch>
        </p:blipFill>
        <p:spPr bwMode="auto">
          <a:xfrm>
            <a:off x="0" y="7236301"/>
            <a:ext cx="6858000" cy="1668983"/>
          </a:xfrm>
          <a:prstGeom prst="rect">
            <a:avLst/>
          </a:prstGeom>
          <a:noFill/>
          <a:ln w="9525">
            <a:noFill/>
            <a:miter lim="800000"/>
            <a:headEnd/>
            <a:tailEnd/>
          </a:ln>
        </p:spPr>
      </p:pic>
      <p:sp>
        <p:nvSpPr>
          <p:cNvPr id="8" name="TextBox 7"/>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4</a:t>
            </a:r>
          </a:p>
        </p:txBody>
      </p:sp>
      <p:sp>
        <p:nvSpPr>
          <p:cNvPr id="9" name="Slide Number Placeholder 8"/>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49</a:t>
            </a:fld>
            <a:endParaRPr lang="en-GB" dirty="0"/>
          </a:p>
        </p:txBody>
      </p:sp>
    </p:spTree>
    <p:extLst>
      <p:ext uri="{BB962C8B-B14F-4D97-AF65-F5344CB8AC3E}">
        <p14:creationId xmlns:p14="http://schemas.microsoft.com/office/powerpoint/2010/main" val="300874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6"/>
            <a:ext cx="6172200" cy="677863"/>
          </a:xfrm>
        </p:spPr>
        <p:txBody>
          <a:bodyPr/>
          <a:lstStyle/>
          <a:p>
            <a:pPr eaLnBrk="1" hangingPunct="1"/>
            <a:r>
              <a:rPr lang="es-ES_tradnl" altLang="en-US" sz="2000" b="1" dirty="0"/>
              <a:t>LA FECHA: THE DATE</a:t>
            </a:r>
          </a:p>
        </p:txBody>
      </p:sp>
      <p:sp>
        <p:nvSpPr>
          <p:cNvPr id="4" name="Rectangle 3"/>
          <p:cNvSpPr/>
          <p:nvPr/>
        </p:nvSpPr>
        <p:spPr>
          <a:xfrm>
            <a:off x="476674" y="611191"/>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54"/>
            <a:ext cx="6669360" cy="4536479"/>
          </a:xfrm>
          <a:prstGeom prst="rect">
            <a:avLst/>
          </a:prstGeom>
          <a:noFill/>
          <a:ln w="9525">
            <a:noFill/>
            <a:miter lim="800000"/>
            <a:headEnd/>
            <a:tailEnd/>
          </a:ln>
        </p:spPr>
        <p:txBody>
          <a:bodyPr/>
          <a:lstStyle/>
          <a:p>
            <a:pPr algn="l"/>
            <a:r>
              <a:rPr lang="es-ES_tradnl" altLang="en-US" sz="1600" b="1" dirty="0">
                <a:latin typeface="Calibri" pitchFamily="34" charset="0"/>
              </a:rPr>
              <a:t>Los meses 		</a:t>
            </a:r>
            <a:r>
              <a:rPr lang="es-ES_tradnl" altLang="en-US" sz="1600" b="1" dirty="0" err="1">
                <a:latin typeface="Calibri" pitchFamily="34" charset="0"/>
              </a:rPr>
              <a:t>The</a:t>
            </a:r>
            <a:r>
              <a:rPr lang="es-ES_tradnl" altLang="en-US" sz="1600" b="1" dirty="0">
                <a:latin typeface="Calibri" pitchFamily="34" charset="0"/>
              </a:rPr>
              <a:t> </a:t>
            </a:r>
            <a:r>
              <a:rPr lang="es-ES_tradnl" altLang="en-US" sz="1600" b="1" dirty="0" err="1">
                <a:latin typeface="Calibri" pitchFamily="34" charset="0"/>
              </a:rPr>
              <a:t>Months</a:t>
            </a:r>
            <a:r>
              <a:rPr lang="es-ES_tradnl" altLang="en-US" sz="1600" b="1" dirty="0">
                <a:latin typeface="Calibri" pitchFamily="34" charset="0"/>
              </a:rPr>
              <a:t>	Los días		</a:t>
            </a:r>
            <a:r>
              <a:rPr lang="es-ES_tradnl" altLang="en-US" sz="1600" b="1" dirty="0" err="1">
                <a:latin typeface="Calibri" pitchFamily="34" charset="0"/>
              </a:rPr>
              <a:t>The</a:t>
            </a:r>
            <a:r>
              <a:rPr lang="es-ES_tradnl" altLang="en-US" sz="1600" b="1" dirty="0">
                <a:latin typeface="Calibri" pitchFamily="34" charset="0"/>
              </a:rPr>
              <a:t> </a:t>
            </a:r>
            <a:r>
              <a:rPr lang="es-ES_tradnl" altLang="en-US" sz="1600" b="1" dirty="0" err="1">
                <a:latin typeface="Calibri" pitchFamily="34" charset="0"/>
              </a:rPr>
              <a:t>days</a:t>
            </a:r>
            <a:endParaRPr lang="es-ES_tradnl" altLang="en-US" sz="1600" b="1" dirty="0">
              <a:latin typeface="Calibri" pitchFamily="34" charset="0"/>
            </a:endParaRPr>
          </a:p>
          <a:p>
            <a:pPr algn="l"/>
            <a:r>
              <a:rPr lang="es-ES_tradnl" altLang="en-US" sz="1600" dirty="0">
                <a:latin typeface="Calibri" pitchFamily="34" charset="0"/>
              </a:rPr>
              <a:t>enero		</a:t>
            </a:r>
            <a:r>
              <a:rPr lang="es-ES_tradnl" altLang="en-US" sz="1600" dirty="0" err="1">
                <a:latin typeface="Calibri" pitchFamily="34" charset="0"/>
              </a:rPr>
              <a:t>January</a:t>
            </a:r>
            <a:r>
              <a:rPr lang="es-ES_tradnl" altLang="en-US" sz="1600" dirty="0">
                <a:latin typeface="Calibri" pitchFamily="34" charset="0"/>
              </a:rPr>
              <a:t>		lunes		</a:t>
            </a:r>
            <a:r>
              <a:rPr lang="es-ES_tradnl" altLang="en-US" sz="1600" dirty="0" err="1">
                <a:latin typeface="Calibri" pitchFamily="34" charset="0"/>
              </a:rPr>
              <a:t>Monday</a:t>
            </a:r>
            <a:endParaRPr lang="es-ES_tradnl" altLang="en-US" sz="1600" dirty="0">
              <a:latin typeface="Calibri" pitchFamily="34" charset="0"/>
            </a:endParaRPr>
          </a:p>
          <a:p>
            <a:pPr algn="l"/>
            <a:r>
              <a:rPr lang="es-ES_tradnl" altLang="en-US" sz="1600" dirty="0">
                <a:latin typeface="Calibri" pitchFamily="34" charset="0"/>
              </a:rPr>
              <a:t>febrero		</a:t>
            </a:r>
            <a:r>
              <a:rPr lang="es-ES_tradnl" altLang="en-US" sz="1600" dirty="0" err="1">
                <a:latin typeface="Calibri" pitchFamily="34" charset="0"/>
              </a:rPr>
              <a:t>February</a:t>
            </a:r>
            <a:r>
              <a:rPr lang="es-ES_tradnl" altLang="en-US" sz="1600" dirty="0">
                <a:latin typeface="Calibri" pitchFamily="34" charset="0"/>
              </a:rPr>
              <a:t>		martes		</a:t>
            </a:r>
            <a:r>
              <a:rPr lang="es-ES_tradnl" altLang="en-US" sz="1600" dirty="0" err="1">
                <a:latin typeface="Calibri" pitchFamily="34" charset="0"/>
              </a:rPr>
              <a:t>Tuesday</a:t>
            </a:r>
            <a:endParaRPr lang="es-ES_tradnl" altLang="en-US" sz="1600" dirty="0">
              <a:latin typeface="Calibri" pitchFamily="34" charset="0"/>
            </a:endParaRPr>
          </a:p>
          <a:p>
            <a:pPr algn="l"/>
            <a:r>
              <a:rPr lang="es-ES_tradnl" altLang="en-US" sz="1600" dirty="0">
                <a:latin typeface="Calibri" pitchFamily="34" charset="0"/>
              </a:rPr>
              <a:t>marzo		</a:t>
            </a:r>
            <a:r>
              <a:rPr lang="es-ES_tradnl" altLang="en-US" sz="1600" dirty="0" err="1">
                <a:latin typeface="Calibri" pitchFamily="34" charset="0"/>
              </a:rPr>
              <a:t>March</a:t>
            </a:r>
            <a:r>
              <a:rPr lang="es-ES_tradnl" altLang="en-US" sz="1600" dirty="0">
                <a:latin typeface="Calibri" pitchFamily="34" charset="0"/>
              </a:rPr>
              <a:t>		miércoles		</a:t>
            </a:r>
            <a:r>
              <a:rPr lang="es-ES_tradnl" altLang="en-US" sz="1600" dirty="0" err="1">
                <a:latin typeface="Calibri" pitchFamily="34" charset="0"/>
              </a:rPr>
              <a:t>Wednesday</a:t>
            </a:r>
            <a:endParaRPr lang="es-ES_tradnl" altLang="en-US" sz="1600" dirty="0">
              <a:latin typeface="Calibri" pitchFamily="34" charset="0"/>
            </a:endParaRPr>
          </a:p>
          <a:p>
            <a:pPr algn="l"/>
            <a:r>
              <a:rPr lang="es-ES_tradnl" altLang="en-US" sz="1600" dirty="0">
                <a:latin typeface="Calibri" pitchFamily="34" charset="0"/>
              </a:rPr>
              <a:t>abril		</a:t>
            </a:r>
            <a:r>
              <a:rPr lang="es-ES_tradnl" altLang="en-US" sz="1600" dirty="0" err="1">
                <a:latin typeface="Calibri" pitchFamily="34" charset="0"/>
              </a:rPr>
              <a:t>April</a:t>
            </a:r>
            <a:r>
              <a:rPr lang="es-ES_tradnl" altLang="en-US" sz="1600" dirty="0">
                <a:latin typeface="Calibri" pitchFamily="34" charset="0"/>
              </a:rPr>
              <a:t>		jueves		</a:t>
            </a:r>
            <a:r>
              <a:rPr lang="es-ES_tradnl" altLang="en-US" sz="1600" dirty="0" err="1">
                <a:latin typeface="Calibri" pitchFamily="34" charset="0"/>
              </a:rPr>
              <a:t>Thursday</a:t>
            </a:r>
            <a:endParaRPr lang="es-ES_tradnl" altLang="en-US" sz="1600" dirty="0">
              <a:latin typeface="Calibri" pitchFamily="34" charset="0"/>
            </a:endParaRPr>
          </a:p>
          <a:p>
            <a:pPr algn="l"/>
            <a:r>
              <a:rPr lang="es-ES_tradnl" altLang="en-US" sz="1600" dirty="0">
                <a:latin typeface="Calibri" pitchFamily="34" charset="0"/>
              </a:rPr>
              <a:t>mayo		</a:t>
            </a:r>
            <a:r>
              <a:rPr lang="es-ES_tradnl" altLang="en-US" sz="1600" dirty="0" err="1">
                <a:latin typeface="Calibri" pitchFamily="34" charset="0"/>
              </a:rPr>
              <a:t>May</a:t>
            </a:r>
            <a:r>
              <a:rPr lang="es-ES_tradnl" altLang="en-US" sz="1600" dirty="0">
                <a:latin typeface="Calibri" pitchFamily="34" charset="0"/>
              </a:rPr>
              <a:t>		viernes		Friday</a:t>
            </a:r>
          </a:p>
          <a:p>
            <a:pPr algn="l"/>
            <a:r>
              <a:rPr lang="es-ES_tradnl" altLang="en-US" sz="1600" dirty="0">
                <a:latin typeface="Calibri" pitchFamily="34" charset="0"/>
              </a:rPr>
              <a:t>junio		June		sábado		</a:t>
            </a:r>
            <a:r>
              <a:rPr lang="es-ES_tradnl" altLang="en-US" sz="1600" dirty="0" err="1">
                <a:latin typeface="Calibri" pitchFamily="34" charset="0"/>
              </a:rPr>
              <a:t>Saturday</a:t>
            </a:r>
            <a:endParaRPr lang="es-ES_tradnl" altLang="en-US" sz="1600" dirty="0">
              <a:latin typeface="Calibri" pitchFamily="34" charset="0"/>
            </a:endParaRPr>
          </a:p>
          <a:p>
            <a:pPr algn="l"/>
            <a:r>
              <a:rPr lang="es-ES_tradnl" altLang="en-US" sz="1600" dirty="0">
                <a:latin typeface="Calibri" pitchFamily="34" charset="0"/>
              </a:rPr>
              <a:t>julio		</a:t>
            </a:r>
            <a:r>
              <a:rPr lang="es-ES_tradnl" altLang="en-US" sz="1600" dirty="0" err="1">
                <a:latin typeface="Calibri" pitchFamily="34" charset="0"/>
              </a:rPr>
              <a:t>July</a:t>
            </a:r>
            <a:r>
              <a:rPr lang="es-ES_tradnl" altLang="en-US" sz="1600" dirty="0">
                <a:latin typeface="Calibri" pitchFamily="34" charset="0"/>
              </a:rPr>
              <a:t>		domingo		</a:t>
            </a:r>
            <a:r>
              <a:rPr lang="es-ES_tradnl" altLang="en-US" sz="1600" dirty="0" err="1">
                <a:latin typeface="Calibri" pitchFamily="34" charset="0"/>
              </a:rPr>
              <a:t>Sunday</a:t>
            </a:r>
            <a:endParaRPr lang="es-ES_tradnl" altLang="en-US" sz="1600" dirty="0">
              <a:latin typeface="Calibri" pitchFamily="34" charset="0"/>
            </a:endParaRPr>
          </a:p>
          <a:p>
            <a:pPr algn="l"/>
            <a:r>
              <a:rPr lang="es-ES_tradnl" altLang="en-US" sz="1600" dirty="0">
                <a:latin typeface="Calibri" pitchFamily="34" charset="0"/>
              </a:rPr>
              <a:t>agosto		</a:t>
            </a:r>
            <a:r>
              <a:rPr lang="es-ES_tradnl" altLang="en-US" sz="1600" dirty="0" err="1">
                <a:latin typeface="Calibri" pitchFamily="34" charset="0"/>
              </a:rPr>
              <a:t>August</a:t>
            </a:r>
            <a:endParaRPr lang="es-ES_tradnl" altLang="en-US" sz="1600" dirty="0">
              <a:latin typeface="Calibri" pitchFamily="34" charset="0"/>
            </a:endParaRPr>
          </a:p>
          <a:p>
            <a:pPr algn="l"/>
            <a:r>
              <a:rPr lang="es-ES_tradnl" altLang="en-US" sz="1600" dirty="0">
                <a:latin typeface="Calibri" pitchFamily="34" charset="0"/>
              </a:rPr>
              <a:t>septiembre	</a:t>
            </a:r>
            <a:r>
              <a:rPr lang="es-ES_tradnl" altLang="en-US" sz="1600" dirty="0" err="1">
                <a:latin typeface="Calibri" pitchFamily="34" charset="0"/>
              </a:rPr>
              <a:t>September</a:t>
            </a:r>
            <a:endParaRPr lang="es-ES_tradnl" altLang="en-US" sz="1600" dirty="0">
              <a:latin typeface="Calibri" pitchFamily="34" charset="0"/>
            </a:endParaRPr>
          </a:p>
          <a:p>
            <a:pPr algn="l"/>
            <a:r>
              <a:rPr lang="es-ES_tradnl" altLang="en-US" sz="1600" dirty="0">
                <a:latin typeface="Calibri" pitchFamily="34" charset="0"/>
              </a:rPr>
              <a:t>octubre		</a:t>
            </a:r>
            <a:r>
              <a:rPr lang="es-ES_tradnl" altLang="en-US" sz="1600" dirty="0" err="1">
                <a:latin typeface="Calibri" pitchFamily="34" charset="0"/>
              </a:rPr>
              <a:t>October</a:t>
            </a:r>
            <a:endParaRPr lang="es-ES_tradnl" altLang="en-US" sz="1600" dirty="0">
              <a:latin typeface="Calibri" pitchFamily="34" charset="0"/>
            </a:endParaRPr>
          </a:p>
          <a:p>
            <a:pPr algn="l"/>
            <a:r>
              <a:rPr lang="es-ES_tradnl" altLang="en-US" sz="1600" dirty="0">
                <a:latin typeface="Calibri" pitchFamily="34" charset="0"/>
              </a:rPr>
              <a:t>noviembre		</a:t>
            </a:r>
            <a:r>
              <a:rPr lang="es-ES_tradnl" altLang="en-US" sz="1600" dirty="0" err="1">
                <a:latin typeface="Calibri" pitchFamily="34" charset="0"/>
              </a:rPr>
              <a:t>November</a:t>
            </a:r>
            <a:endParaRPr lang="es-ES_tradnl" altLang="en-US" sz="1600" dirty="0">
              <a:latin typeface="Calibri" pitchFamily="34" charset="0"/>
            </a:endParaRPr>
          </a:p>
          <a:p>
            <a:pPr algn="l"/>
            <a:r>
              <a:rPr lang="es-ES_tradnl" altLang="en-US" sz="1600" dirty="0">
                <a:latin typeface="Calibri" pitchFamily="34" charset="0"/>
              </a:rPr>
              <a:t>diciembre		</a:t>
            </a:r>
            <a:r>
              <a:rPr lang="es-ES_tradnl" altLang="en-US" sz="1600" dirty="0" err="1">
                <a:latin typeface="Calibri" pitchFamily="34" charset="0"/>
              </a:rPr>
              <a:t>December</a:t>
            </a:r>
            <a:endParaRPr lang="es-ES_tradnl" altLang="en-US" sz="1600" dirty="0">
              <a:latin typeface="Calibri" pitchFamily="34" charset="0"/>
            </a:endParaRPr>
          </a:p>
          <a:p>
            <a:pPr algn="l"/>
            <a:endParaRPr lang="es-ES_tradnl" altLang="en-US" b="1" dirty="0">
              <a:latin typeface="Calibri" pitchFamily="34" charset="0"/>
            </a:endParaRPr>
          </a:p>
          <a:p>
            <a:pPr algn="l"/>
            <a:r>
              <a:rPr lang="es-ES_tradnl" altLang="en-US" sz="1600" b="1" dirty="0">
                <a:latin typeface="Calibri" pitchFamily="34" charset="0"/>
              </a:rPr>
              <a:t>Las estaciones 	</a:t>
            </a:r>
            <a:r>
              <a:rPr lang="es-ES_tradnl" altLang="en-US" sz="1600" b="1" dirty="0" err="1">
                <a:latin typeface="Calibri" pitchFamily="34" charset="0"/>
              </a:rPr>
              <a:t>The</a:t>
            </a:r>
            <a:r>
              <a:rPr lang="es-ES_tradnl" altLang="en-US" sz="1600" b="1" dirty="0">
                <a:latin typeface="Calibri" pitchFamily="34" charset="0"/>
              </a:rPr>
              <a:t> </a:t>
            </a:r>
            <a:r>
              <a:rPr lang="es-ES_tradnl" altLang="en-US" sz="1600" b="1" dirty="0" err="1">
                <a:latin typeface="Calibri" pitchFamily="34" charset="0"/>
              </a:rPr>
              <a:t>seasons</a:t>
            </a:r>
            <a:endParaRPr lang="es-ES_tradnl" altLang="en-US" sz="1600" b="1" dirty="0">
              <a:latin typeface="Calibri" pitchFamily="34" charset="0"/>
            </a:endParaRPr>
          </a:p>
          <a:p>
            <a:pPr algn="l"/>
            <a:r>
              <a:rPr lang="es-ES_tradnl" altLang="en-US" sz="1600" dirty="0">
                <a:latin typeface="Calibri" pitchFamily="34" charset="0"/>
              </a:rPr>
              <a:t>primavera		</a:t>
            </a:r>
            <a:r>
              <a:rPr lang="es-ES_tradnl" altLang="en-US" sz="1600" dirty="0" err="1">
                <a:latin typeface="Calibri" pitchFamily="34" charset="0"/>
              </a:rPr>
              <a:t>spring</a:t>
            </a:r>
            <a:endParaRPr lang="es-ES_tradnl" altLang="en-US" sz="1600" dirty="0">
              <a:latin typeface="Calibri" pitchFamily="34" charset="0"/>
            </a:endParaRPr>
          </a:p>
          <a:p>
            <a:pPr algn="l"/>
            <a:r>
              <a:rPr lang="es-ES_tradnl" altLang="en-US" sz="1600" dirty="0">
                <a:latin typeface="Calibri" pitchFamily="34" charset="0"/>
              </a:rPr>
              <a:t>verano		</a:t>
            </a:r>
            <a:r>
              <a:rPr lang="es-ES_tradnl" altLang="en-US" sz="1600" dirty="0" err="1">
                <a:latin typeface="Calibri" pitchFamily="34" charset="0"/>
              </a:rPr>
              <a:t>summer</a:t>
            </a:r>
            <a:endParaRPr lang="es-ES_tradnl" altLang="en-US" sz="1600" dirty="0">
              <a:latin typeface="Calibri" pitchFamily="34" charset="0"/>
            </a:endParaRPr>
          </a:p>
          <a:p>
            <a:pPr algn="l"/>
            <a:r>
              <a:rPr lang="es-ES_tradnl" altLang="en-US" sz="1600" dirty="0">
                <a:latin typeface="Calibri" pitchFamily="34" charset="0"/>
              </a:rPr>
              <a:t>otoño		</a:t>
            </a:r>
            <a:r>
              <a:rPr lang="es-ES_tradnl" altLang="en-US" sz="1600" dirty="0" err="1">
                <a:latin typeface="Calibri" pitchFamily="34" charset="0"/>
              </a:rPr>
              <a:t>autumn</a:t>
            </a:r>
            <a:endParaRPr lang="es-ES_tradnl" altLang="en-US" sz="1600" dirty="0">
              <a:latin typeface="Calibri" pitchFamily="34" charset="0"/>
            </a:endParaRPr>
          </a:p>
          <a:p>
            <a:pPr algn="l"/>
            <a:r>
              <a:rPr lang="es-ES_tradnl" altLang="en-US" sz="1600" dirty="0">
                <a:latin typeface="Calibri" pitchFamily="34" charset="0"/>
              </a:rPr>
              <a:t>invierno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80" y="3635896"/>
            <a:ext cx="3455987" cy="9361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140970" y="3707909"/>
            <a:ext cx="3600400" cy="830997"/>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 </a:t>
            </a:r>
            <a:r>
              <a:rPr lang="en-GB" altLang="en-US" sz="1600" b="1" dirty="0" err="1">
                <a:solidFill>
                  <a:srgbClr val="000000"/>
                </a:solidFill>
                <a:latin typeface="Calibri" pitchFamily="34" charset="0"/>
              </a:rPr>
              <a:t>novecientos</a:t>
            </a:r>
            <a:r>
              <a:rPr lang="en-GB" altLang="en-US" sz="1600" b="1" dirty="0">
                <a:solidFill>
                  <a:srgbClr val="000000"/>
                </a:solidFill>
                <a:latin typeface="Calibri" pitchFamily="34" charset="0"/>
              </a:rPr>
              <a:t> </a:t>
            </a:r>
            <a:r>
              <a:rPr lang="en-GB" altLang="en-US" sz="1600" b="1" dirty="0" err="1">
                <a:solidFill>
                  <a:srgbClr val="000000"/>
                </a:solidFill>
                <a:latin typeface="Calibri" pitchFamily="34" charset="0"/>
              </a:rPr>
              <a:t>noventa</a:t>
            </a:r>
            <a:r>
              <a:rPr lang="en-GB" altLang="en-US" sz="1600" b="1" dirty="0">
                <a:solidFill>
                  <a:srgbClr val="000000"/>
                </a:solidFill>
                <a:latin typeface="Calibri" pitchFamily="34" charset="0"/>
              </a:rPr>
              <a:t>  y </a:t>
            </a:r>
            <a:r>
              <a:rPr lang="en-GB" altLang="en-US" sz="1600" b="1" dirty="0" err="1">
                <a:solidFill>
                  <a:srgbClr val="000000"/>
                </a:solidFill>
                <a:latin typeface="Calibri" pitchFamily="34" charset="0"/>
              </a:rPr>
              <a:t>ocho</a:t>
            </a:r>
            <a:r>
              <a:rPr lang="en-GB" altLang="en-US" sz="1600" b="1" dirty="0">
                <a:solidFill>
                  <a:srgbClr val="000000"/>
                </a:solidFill>
                <a:latin typeface="Calibri" pitchFamily="34" charset="0"/>
              </a:rPr>
              <a:t> = 1998</a:t>
            </a:r>
          </a:p>
          <a:p>
            <a:pPr algn="ctr"/>
            <a:endParaRPr lang="es-ES_tradnl" altLang="en-US" sz="1600" b="1" dirty="0">
              <a:solidFill>
                <a:srgbClr val="000000"/>
              </a:solidFill>
              <a:latin typeface="Calibri" pitchFamily="34" charset="0"/>
            </a:endParaRPr>
          </a:p>
          <a:p>
            <a:pPr algn="ctr"/>
            <a:r>
              <a:rPr lang="es-ES_tradnl" altLang="en-US" sz="1600" b="1" dirty="0">
                <a:solidFill>
                  <a:srgbClr val="000000"/>
                </a:solidFill>
                <a:latin typeface="Calibri" pitchFamily="34" charset="0"/>
              </a:rPr>
              <a:t>el dos mil doce = 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es-ES_tradnl" altLang="en-US" sz="1600" b="1" dirty="0">
                <a:solidFill>
                  <a:srgbClr val="000000"/>
                </a:solidFill>
                <a:latin typeface="Calibri" pitchFamily="34" charset="0"/>
                <a:cs typeface="Calibri" pitchFamily="34" charset="0"/>
              </a:rPr>
              <a:t>Los colores	</a:t>
            </a:r>
            <a:r>
              <a:rPr lang="es-ES_tradnl" altLang="en-US" sz="1600" b="1" dirty="0" err="1">
                <a:solidFill>
                  <a:srgbClr val="000000"/>
                </a:solidFill>
                <a:latin typeface="Calibri" pitchFamily="34" charset="0"/>
                <a:cs typeface="Calibri" pitchFamily="34" charset="0"/>
              </a:rPr>
              <a:t>The</a:t>
            </a:r>
            <a:r>
              <a:rPr lang="es-ES_tradnl" altLang="en-US" sz="1600" b="1" dirty="0">
                <a:solidFill>
                  <a:srgbClr val="000000"/>
                </a:solidFill>
                <a:latin typeface="Calibri" pitchFamily="34" charset="0"/>
                <a:cs typeface="Calibri" pitchFamily="34" charset="0"/>
              </a:rPr>
              <a:t> </a:t>
            </a:r>
            <a:r>
              <a:rPr lang="es-ES_tradnl" altLang="en-US" sz="1600" b="1" dirty="0" err="1">
                <a:solidFill>
                  <a:srgbClr val="000000"/>
                </a:solidFill>
                <a:latin typeface="Calibri" pitchFamily="34" charset="0"/>
                <a:cs typeface="Calibri" pitchFamily="34" charset="0"/>
              </a:rPr>
              <a:t>colours</a:t>
            </a:r>
            <a:endParaRPr lang="es-ES_tradnl" altLang="en-US" sz="1600" b="1"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rojo		red		rosa	        </a:t>
            </a:r>
            <a:r>
              <a:rPr lang="es-ES_tradnl" altLang="en-US" sz="1600" dirty="0" err="1">
                <a:solidFill>
                  <a:srgbClr val="000000"/>
                </a:solidFill>
                <a:latin typeface="Calibri" pitchFamily="34" charset="0"/>
                <a:cs typeface="Calibri" pitchFamily="34" charset="0"/>
              </a:rPr>
              <a:t>pink</a:t>
            </a:r>
            <a:r>
              <a:rPr lang="es-ES_tradnl" altLang="en-US" sz="1600" dirty="0">
                <a:solidFill>
                  <a:srgbClr val="000000"/>
                </a:solidFill>
                <a:latin typeface="Calibri" pitchFamily="34" charset="0"/>
                <a:cs typeface="Calibri" pitchFamily="34" charset="0"/>
              </a:rPr>
              <a:t>		</a:t>
            </a:r>
          </a:p>
          <a:p>
            <a:pPr algn="l"/>
            <a:r>
              <a:rPr lang="es-ES_tradnl" altLang="en-US" sz="1600" dirty="0">
                <a:solidFill>
                  <a:srgbClr val="000000"/>
                </a:solidFill>
                <a:latin typeface="Calibri" pitchFamily="34" charset="0"/>
                <a:cs typeface="Calibri" pitchFamily="34" charset="0"/>
              </a:rPr>
              <a:t>amarillo		</a:t>
            </a:r>
            <a:r>
              <a:rPr lang="es-ES_tradnl" altLang="en-US" sz="1600" dirty="0" err="1">
                <a:solidFill>
                  <a:srgbClr val="000000"/>
                </a:solidFill>
                <a:latin typeface="Calibri" pitchFamily="34" charset="0"/>
                <a:cs typeface="Calibri" pitchFamily="34" charset="0"/>
              </a:rPr>
              <a:t>yellow</a:t>
            </a:r>
            <a:r>
              <a:rPr lang="es-ES_tradnl" altLang="en-US" sz="1600" dirty="0">
                <a:solidFill>
                  <a:srgbClr val="000000"/>
                </a:solidFill>
                <a:latin typeface="Calibri" pitchFamily="34" charset="0"/>
                <a:cs typeface="Calibri" pitchFamily="34" charset="0"/>
              </a:rPr>
              <a:t>		marrón	        </a:t>
            </a:r>
            <a:r>
              <a:rPr lang="es-ES_tradnl" altLang="en-US" sz="1600" dirty="0" err="1">
                <a:solidFill>
                  <a:srgbClr val="000000"/>
                </a:solidFill>
                <a:latin typeface="Calibri" pitchFamily="34" charset="0"/>
                <a:cs typeface="Calibri" pitchFamily="34" charset="0"/>
              </a:rPr>
              <a:t>brown</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verde		</a:t>
            </a:r>
            <a:r>
              <a:rPr lang="es-ES_tradnl" altLang="en-US" sz="1600" dirty="0" err="1">
                <a:solidFill>
                  <a:srgbClr val="000000"/>
                </a:solidFill>
                <a:latin typeface="Calibri" pitchFamily="34" charset="0"/>
                <a:cs typeface="Calibri" pitchFamily="34" charset="0"/>
              </a:rPr>
              <a:t>green</a:t>
            </a:r>
            <a:r>
              <a:rPr lang="es-ES_tradnl" altLang="en-US" sz="1600" dirty="0">
                <a:solidFill>
                  <a:srgbClr val="000000"/>
                </a:solidFill>
                <a:latin typeface="Calibri" pitchFamily="34" charset="0"/>
                <a:cs typeface="Calibri" pitchFamily="34" charset="0"/>
              </a:rPr>
              <a:t>		naranja	        </a:t>
            </a:r>
            <a:r>
              <a:rPr lang="es-ES_tradnl" altLang="en-US" sz="1600" dirty="0" err="1">
                <a:solidFill>
                  <a:srgbClr val="000000"/>
                </a:solidFill>
                <a:latin typeface="Calibri" pitchFamily="34" charset="0"/>
                <a:cs typeface="Calibri" pitchFamily="34" charset="0"/>
              </a:rPr>
              <a:t>orange</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azul		</a:t>
            </a:r>
            <a:r>
              <a:rPr lang="es-ES_tradnl" altLang="en-US" sz="1600" dirty="0" err="1">
                <a:solidFill>
                  <a:srgbClr val="000000"/>
                </a:solidFill>
                <a:latin typeface="Calibri" pitchFamily="34" charset="0"/>
                <a:cs typeface="Calibri" pitchFamily="34" charset="0"/>
              </a:rPr>
              <a:t>blue</a:t>
            </a:r>
            <a:r>
              <a:rPr lang="es-ES_tradnl" altLang="en-US" sz="1600" dirty="0">
                <a:solidFill>
                  <a:srgbClr val="000000"/>
                </a:solidFill>
                <a:latin typeface="Calibri" pitchFamily="34" charset="0"/>
                <a:cs typeface="Calibri" pitchFamily="34" charset="0"/>
              </a:rPr>
              <a:t>		gris	        grey</a:t>
            </a:r>
          </a:p>
          <a:p>
            <a:pPr algn="l"/>
            <a:r>
              <a:rPr lang="es-ES_tradnl" altLang="en-US" sz="1600" dirty="0">
                <a:solidFill>
                  <a:srgbClr val="000000"/>
                </a:solidFill>
                <a:latin typeface="Calibri" pitchFamily="34" charset="0"/>
                <a:cs typeface="Calibri" pitchFamily="34" charset="0"/>
              </a:rPr>
              <a:t>blanco		</a:t>
            </a:r>
            <a:r>
              <a:rPr lang="es-ES_tradnl" altLang="en-US" sz="1600" dirty="0" err="1">
                <a:solidFill>
                  <a:srgbClr val="000000"/>
                </a:solidFill>
                <a:latin typeface="Calibri" pitchFamily="34" charset="0"/>
                <a:cs typeface="Calibri" pitchFamily="34" charset="0"/>
              </a:rPr>
              <a:t>white</a:t>
            </a:r>
            <a:r>
              <a:rPr lang="es-ES_tradnl" altLang="en-US" sz="1600" dirty="0">
                <a:solidFill>
                  <a:srgbClr val="000000"/>
                </a:solidFill>
                <a:latin typeface="Calibri" pitchFamily="34" charset="0"/>
                <a:cs typeface="Calibri" pitchFamily="34" charset="0"/>
              </a:rPr>
              <a:t>		morado	        </a:t>
            </a:r>
            <a:r>
              <a:rPr lang="es-ES_tradnl" altLang="en-US" sz="1600" dirty="0" err="1">
                <a:solidFill>
                  <a:srgbClr val="000000"/>
                </a:solidFill>
                <a:latin typeface="Calibri" pitchFamily="34" charset="0"/>
                <a:cs typeface="Calibri" pitchFamily="34" charset="0"/>
              </a:rPr>
              <a:t>purple</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negro		</a:t>
            </a:r>
            <a:r>
              <a:rPr lang="es-ES_tradnl" altLang="en-US" sz="1600" dirty="0" err="1">
                <a:solidFill>
                  <a:srgbClr val="000000"/>
                </a:solidFill>
                <a:latin typeface="Calibri" pitchFamily="34" charset="0"/>
                <a:cs typeface="Calibri" pitchFamily="34" charset="0"/>
              </a:rPr>
              <a:t>black</a:t>
            </a:r>
            <a:r>
              <a:rPr lang="es-ES_tradnl" altLang="en-US" sz="1600" dirty="0">
                <a:solidFill>
                  <a:srgbClr val="000000"/>
                </a:solidFill>
                <a:latin typeface="Calibri" pitchFamily="34" charset="0"/>
                <a:cs typeface="Calibri" pitchFamily="34" charset="0"/>
              </a:rPr>
              <a:t>		azul claro	        light </a:t>
            </a:r>
            <a:r>
              <a:rPr lang="es-ES_tradnl" altLang="en-US" sz="1600" dirty="0" err="1">
                <a:solidFill>
                  <a:srgbClr val="000000"/>
                </a:solidFill>
                <a:latin typeface="Calibri" pitchFamily="34" charset="0"/>
                <a:cs typeface="Calibri" pitchFamily="34" charset="0"/>
              </a:rPr>
              <a:t>blue</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azul oscuro	</a:t>
            </a:r>
            <a:r>
              <a:rPr lang="es-ES_tradnl" altLang="en-US" sz="1600" dirty="0" err="1">
                <a:solidFill>
                  <a:srgbClr val="000000"/>
                </a:solidFill>
                <a:latin typeface="Calibri" pitchFamily="34" charset="0"/>
                <a:cs typeface="Calibri" pitchFamily="34" charset="0"/>
              </a:rPr>
              <a:t>dark</a:t>
            </a:r>
            <a:r>
              <a:rPr lang="es-ES_tradnl" altLang="en-US" sz="1600" dirty="0">
                <a:solidFill>
                  <a:srgbClr val="000000"/>
                </a:solidFill>
                <a:latin typeface="Calibri" pitchFamily="34" charset="0"/>
                <a:cs typeface="Calibri" pitchFamily="34" charset="0"/>
              </a:rPr>
              <a:t> </a:t>
            </a:r>
            <a:r>
              <a:rPr lang="es-ES_tradnl" altLang="en-US" sz="1600" dirty="0" err="1">
                <a:solidFill>
                  <a:srgbClr val="000000"/>
                </a:solidFill>
                <a:latin typeface="Calibri" pitchFamily="34" charset="0"/>
                <a:cs typeface="Calibri" pitchFamily="34" charset="0"/>
              </a:rPr>
              <a:t>blue</a:t>
            </a:r>
            <a:r>
              <a:rPr lang="es-ES_tradnl" altLang="en-US" sz="1600" dirty="0">
                <a:solidFill>
                  <a:srgbClr val="000000"/>
                </a:solidFill>
                <a:latin typeface="Calibri" pitchFamily="34" charset="0"/>
                <a:cs typeface="Calibri" pitchFamily="34" charset="0"/>
              </a:rPr>
              <a:t>		azul marino       </a:t>
            </a:r>
            <a:r>
              <a:rPr lang="es-ES_tradnl" altLang="en-US" sz="1600" dirty="0" err="1">
                <a:solidFill>
                  <a:srgbClr val="000000"/>
                </a:solidFill>
                <a:latin typeface="Calibri" pitchFamily="34" charset="0"/>
                <a:cs typeface="Calibri" pitchFamily="34" charset="0"/>
              </a:rPr>
              <a:t>navy</a:t>
            </a:r>
            <a:r>
              <a:rPr lang="es-ES_tradnl" altLang="en-US" sz="1600" dirty="0">
                <a:solidFill>
                  <a:srgbClr val="000000"/>
                </a:solidFill>
                <a:latin typeface="Calibri" pitchFamily="34" charset="0"/>
                <a:cs typeface="Calibri" pitchFamily="34" charset="0"/>
              </a:rPr>
              <a:t> </a:t>
            </a:r>
            <a:r>
              <a:rPr lang="es-ES_tradnl" altLang="en-US" sz="1600" dirty="0" err="1">
                <a:solidFill>
                  <a:srgbClr val="000000"/>
                </a:solidFill>
                <a:latin typeface="Calibri" pitchFamily="34" charset="0"/>
                <a:cs typeface="Calibri" pitchFamily="34" charset="0"/>
              </a:rPr>
              <a:t>blue</a:t>
            </a:r>
            <a:endParaRPr lang="es-ES_tradnl"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2" y="683574"/>
            <a:ext cx="6408712" cy="584775"/>
          </a:xfrm>
          <a:prstGeom prst="rect">
            <a:avLst/>
          </a:prstGeom>
        </p:spPr>
        <p:txBody>
          <a:bodyPr wrap="square">
            <a:spAutoFit/>
          </a:bodyPr>
          <a:lstStyle/>
          <a:p>
            <a:pPr eaLnBrk="1" hangingPunct="1">
              <a:buFont typeface="Arial" charset="0"/>
              <a:buNone/>
            </a:pPr>
            <a:r>
              <a:rPr lang="es-ES_tradnl" altLang="en-US" sz="1600" b="1" dirty="0">
                <a:latin typeface="Calibri" pitchFamily="34" charset="0"/>
                <a:cs typeface="Calibri" pitchFamily="34" charset="0"/>
              </a:rPr>
              <a:t>¿Qué día es (hoy)?/ ¿Cuál es la fecha?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a:latin typeface="Calibri" pitchFamily="34" charset="0"/>
                <a:cs typeface="Calibri" pitchFamily="34" charset="0"/>
              </a:rPr>
              <a:t>Hoy es lunes, cinco de septiembre</a:t>
            </a:r>
          </a:p>
        </p:txBody>
      </p:sp>
      <p:sp>
        <p:nvSpPr>
          <p:cNvPr id="12" name="Slide Number Placeholder 11"/>
          <p:cNvSpPr>
            <a:spLocks noGrp="1"/>
          </p:cNvSpPr>
          <p:nvPr>
            <p:ph type="sldNum" sz="quarter" idx="12"/>
          </p:nvPr>
        </p:nvSpPr>
        <p:spPr/>
        <p:txBody>
          <a:bodyPr/>
          <a:lstStyle/>
          <a:p>
            <a:pPr>
              <a:defRPr/>
            </a:pPr>
            <a:fld id="{AF705EC1-4E73-459C-B1EC-0E22A002AD68}" type="slidenum">
              <a:rPr lang="en-GB" smtClean="0"/>
              <a:pPr>
                <a:defRPr/>
              </a:pPr>
              <a:t>5</a:t>
            </a:fld>
            <a:endParaRPr lang="en-GB"/>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0"/>
            <a:ext cx="6858000" cy="874357"/>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0" y="971601"/>
            <a:ext cx="6858000" cy="1371600"/>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1" y="2411761"/>
            <a:ext cx="6858000" cy="2007387"/>
          </a:xfrm>
          <a:prstGeom prst="rect">
            <a:avLst/>
          </a:prstGeom>
          <a:noFill/>
          <a:ln w="9525">
            <a:noFill/>
            <a:miter lim="800000"/>
            <a:headEnd/>
            <a:tailEnd/>
          </a:ln>
        </p:spPr>
      </p:pic>
      <p:pic>
        <p:nvPicPr>
          <p:cNvPr id="24581" name="Picture 5"/>
          <p:cNvPicPr>
            <a:picLocks noChangeAspect="1" noChangeArrowheads="1"/>
          </p:cNvPicPr>
          <p:nvPr/>
        </p:nvPicPr>
        <p:blipFill>
          <a:blip r:embed="rId5" cstate="print"/>
          <a:srcRect/>
          <a:stretch>
            <a:fillRect/>
          </a:stretch>
        </p:blipFill>
        <p:spPr bwMode="auto">
          <a:xfrm>
            <a:off x="0" y="4499998"/>
            <a:ext cx="6858000" cy="2582375"/>
          </a:xfrm>
          <a:prstGeom prst="rect">
            <a:avLst/>
          </a:prstGeom>
          <a:noFill/>
          <a:ln w="9525">
            <a:noFill/>
            <a:miter lim="800000"/>
            <a:headEnd/>
            <a:tailEnd/>
          </a:ln>
        </p:spPr>
      </p:pic>
      <p:pic>
        <p:nvPicPr>
          <p:cNvPr id="24582" name="Picture 6"/>
          <p:cNvPicPr>
            <a:picLocks noChangeAspect="1" noChangeArrowheads="1"/>
          </p:cNvPicPr>
          <p:nvPr/>
        </p:nvPicPr>
        <p:blipFill>
          <a:blip r:embed="rId6" cstate="print"/>
          <a:srcRect/>
          <a:stretch>
            <a:fillRect/>
          </a:stretch>
        </p:blipFill>
        <p:spPr bwMode="auto">
          <a:xfrm>
            <a:off x="0" y="7181759"/>
            <a:ext cx="6858000" cy="1962241"/>
          </a:xfrm>
          <a:prstGeom prst="rect">
            <a:avLst/>
          </a:prstGeom>
          <a:noFill/>
          <a:ln w="9525">
            <a:noFill/>
            <a:miter lim="800000"/>
            <a:headEnd/>
            <a:tailEnd/>
          </a:ln>
        </p:spPr>
      </p:pic>
      <p:sp>
        <p:nvSpPr>
          <p:cNvPr id="8" name="TextBox 7"/>
          <p:cNvSpPr txBox="1"/>
          <p:nvPr/>
        </p:nvSpPr>
        <p:spPr>
          <a:xfrm>
            <a:off x="2852936"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4</a:t>
            </a:r>
          </a:p>
        </p:txBody>
      </p:sp>
      <p:sp>
        <p:nvSpPr>
          <p:cNvPr id="9" name="Slide Number Placeholder 8"/>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50</a:t>
            </a:fld>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8800" y="3655"/>
            <a:ext cx="234448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a:t>
            </a:r>
            <a:r>
              <a:rPr lang="es-ES_tradnl" sz="1200" b="1" dirty="0" err="1">
                <a:latin typeface="Calibri" panose="020F0502020204030204" pitchFamily="34" charset="0"/>
                <a:cs typeface="Calibri" panose="020F0502020204030204" pitchFamily="34" charset="0"/>
              </a:rPr>
              <a:t>Eating</a:t>
            </a:r>
            <a:r>
              <a:rPr lang="es-ES_tradnl" sz="1200" b="1" dirty="0">
                <a:latin typeface="Calibri" panose="020F0502020204030204" pitchFamily="34" charset="0"/>
                <a:cs typeface="Calibri" panose="020F0502020204030204" pitchFamily="34" charset="0"/>
              </a:rPr>
              <a:t>, </a:t>
            </a:r>
            <a:r>
              <a:rPr lang="es-ES_tradnl" sz="1200" b="1" dirty="0" err="1">
                <a:latin typeface="Calibri" panose="020F0502020204030204" pitchFamily="34" charset="0"/>
                <a:cs typeface="Calibri" panose="020F0502020204030204" pitchFamily="34" charset="0"/>
              </a:rPr>
              <a:t>Illness</a:t>
            </a:r>
            <a:r>
              <a:rPr lang="es-ES_tradnl" sz="1200" b="1" dirty="0">
                <a:latin typeface="Calibri" panose="020F0502020204030204" pitchFamily="34" charset="0"/>
                <a:cs typeface="Calibri" panose="020F0502020204030204" pitchFamily="34" charset="0"/>
              </a:rPr>
              <a:t>, </a:t>
            </a:r>
            <a:r>
              <a:rPr lang="es-ES_tradnl" sz="1200" b="1" dirty="0" err="1">
                <a:latin typeface="Calibri" panose="020F0502020204030204" pitchFamily="34" charset="0"/>
                <a:cs typeface="Calibri" panose="020F0502020204030204" pitchFamily="34" charset="0"/>
              </a:rPr>
              <a:t>Festivals</a:t>
            </a:r>
            <a:endParaRPr lang="es-ES_tradnl" sz="1200" b="1" dirty="0">
              <a:latin typeface="Calibri" panose="020F0502020204030204" pitchFamily="34" charset="0"/>
              <a:cs typeface="Calibri" panose="020F0502020204030204" pitchFamily="34" charset="0"/>
            </a:endParaRPr>
          </a:p>
        </p:txBody>
      </p:sp>
      <p:pic>
        <p:nvPicPr>
          <p:cNvPr id="9217" name="Picture 1"/>
          <p:cNvPicPr>
            <a:picLocks noChangeAspect="1" noChangeArrowheads="1"/>
          </p:cNvPicPr>
          <p:nvPr/>
        </p:nvPicPr>
        <p:blipFill>
          <a:blip r:embed="rId2" cstate="print"/>
          <a:srcRect/>
          <a:stretch>
            <a:fillRect/>
          </a:stretch>
        </p:blipFill>
        <p:spPr bwMode="auto">
          <a:xfrm>
            <a:off x="24532" y="323528"/>
            <a:ext cx="6833468" cy="3672408"/>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0" y="4067949"/>
            <a:ext cx="6858000" cy="2965999"/>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51555" y="7070652"/>
            <a:ext cx="6806449" cy="2073349"/>
          </a:xfrm>
          <a:prstGeom prst="rect">
            <a:avLst/>
          </a:prstGeom>
          <a:noFill/>
          <a:ln w="9525">
            <a:noFill/>
            <a:miter lim="800000"/>
            <a:headEnd/>
            <a:tailEnd/>
          </a:ln>
        </p:spPr>
      </p:pic>
      <p:sp>
        <p:nvSpPr>
          <p:cNvPr id="7" name="TextBox 6"/>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6</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spTree>
    <p:extLst>
      <p:ext uri="{BB962C8B-B14F-4D97-AF65-F5344CB8AC3E}">
        <p14:creationId xmlns:p14="http://schemas.microsoft.com/office/powerpoint/2010/main" val="1364331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 y="1"/>
            <a:ext cx="6858000" cy="3478504"/>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0" y="3563889"/>
            <a:ext cx="6858000" cy="3682635"/>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0" y="7380317"/>
            <a:ext cx="6858000" cy="1410751"/>
          </a:xfrm>
          <a:prstGeom prst="rect">
            <a:avLst/>
          </a:prstGeom>
          <a:noFill/>
          <a:ln w="9525">
            <a:noFill/>
            <a:miter lim="800000"/>
            <a:headEnd/>
            <a:tailEnd/>
          </a:ln>
        </p:spPr>
      </p:pic>
      <p:sp>
        <p:nvSpPr>
          <p:cNvPr id="6" name="TextBox 5"/>
          <p:cNvSpPr txBox="1"/>
          <p:nvPr/>
        </p:nvSpPr>
        <p:spPr>
          <a:xfrm>
            <a:off x="2420888" y="467544"/>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6</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52</a:t>
            </a:fld>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50" y="6"/>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pic>
        <p:nvPicPr>
          <p:cNvPr id="8193" name="Picture 1"/>
          <p:cNvPicPr>
            <a:picLocks noChangeAspect="1" noChangeArrowheads="1"/>
          </p:cNvPicPr>
          <p:nvPr/>
        </p:nvPicPr>
        <p:blipFill>
          <a:blip r:embed="rId2" cstate="print"/>
          <a:srcRect/>
          <a:stretch>
            <a:fillRect/>
          </a:stretch>
        </p:blipFill>
        <p:spPr bwMode="auto">
          <a:xfrm>
            <a:off x="0" y="323534"/>
            <a:ext cx="6858000" cy="548911"/>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0" y="899593"/>
            <a:ext cx="6858000" cy="111779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0" y="2699797"/>
            <a:ext cx="6858000" cy="706713"/>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0" y="3419877"/>
            <a:ext cx="6858000" cy="1753895"/>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0" y="5220073"/>
            <a:ext cx="6858000" cy="1103755"/>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0" y="6300197"/>
            <a:ext cx="6858000" cy="1780769"/>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0" y="8126183"/>
            <a:ext cx="6858000" cy="1017820"/>
          </a:xfrm>
          <a:prstGeom prst="rect">
            <a:avLst/>
          </a:prstGeom>
          <a:noFill/>
          <a:ln w="9525">
            <a:noFill/>
            <a:miter lim="800000"/>
            <a:headEnd/>
            <a:tailEnd/>
          </a:ln>
        </p:spPr>
      </p:pic>
      <p:pic>
        <p:nvPicPr>
          <p:cNvPr id="1033" name="Picture 9"/>
          <p:cNvPicPr>
            <a:picLocks noChangeAspect="1" noChangeArrowheads="1"/>
          </p:cNvPicPr>
          <p:nvPr/>
        </p:nvPicPr>
        <p:blipFill>
          <a:blip r:embed="rId9" cstate="print"/>
          <a:srcRect/>
          <a:stretch>
            <a:fillRect/>
          </a:stretch>
        </p:blipFill>
        <p:spPr bwMode="auto">
          <a:xfrm>
            <a:off x="0" y="1979713"/>
            <a:ext cx="6858000" cy="692291"/>
          </a:xfrm>
          <a:prstGeom prst="rect">
            <a:avLst/>
          </a:prstGeom>
          <a:noFill/>
          <a:ln w="9525">
            <a:noFill/>
            <a:miter lim="800000"/>
            <a:headEnd/>
            <a:tailEnd/>
          </a:ln>
        </p:spPr>
      </p:pic>
      <p:sp>
        <p:nvSpPr>
          <p:cNvPr id="12" name="TextBox 11"/>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1</a:t>
            </a:r>
          </a:p>
        </p:txBody>
      </p:sp>
      <p:sp>
        <p:nvSpPr>
          <p:cNvPr id="13" name="Slide Number Placeholder 12"/>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53</a:t>
            </a:fld>
            <a:endParaRPr lang="en-GB"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1"/>
            <a:ext cx="6858000" cy="398002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3995936"/>
            <a:ext cx="6858000" cy="3249637"/>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0" y="7246104"/>
            <a:ext cx="6858000" cy="1897896"/>
          </a:xfrm>
          <a:prstGeom prst="rect">
            <a:avLst/>
          </a:prstGeom>
          <a:noFill/>
          <a:ln w="9525">
            <a:noFill/>
            <a:miter lim="800000"/>
            <a:headEnd/>
            <a:tailEnd/>
          </a:ln>
        </p:spPr>
      </p:pic>
      <p:sp>
        <p:nvSpPr>
          <p:cNvPr id="6" name="TextBox 5"/>
          <p:cNvSpPr txBox="1"/>
          <p:nvPr/>
        </p:nvSpPr>
        <p:spPr>
          <a:xfrm>
            <a:off x="4437112"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1</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54</a:t>
            </a:fld>
            <a:endParaRPr lang="en-GB"/>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4040" y="6"/>
            <a:ext cx="3141246"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Towns</a:t>
            </a:r>
            <a:r>
              <a:rPr lang="es-ES_tradnl" sz="1200" b="1" dirty="0">
                <a:latin typeface="+mn-lt"/>
              </a:rPr>
              <a:t>, places in a </a:t>
            </a:r>
            <a:r>
              <a:rPr lang="es-ES_tradnl" sz="1200" b="1" dirty="0" err="1">
                <a:latin typeface="+mn-lt"/>
              </a:rPr>
              <a:t>town</a:t>
            </a:r>
            <a:r>
              <a:rPr lang="es-ES_tradnl" sz="1200" b="1" dirty="0">
                <a:latin typeface="+mn-lt"/>
              </a:rPr>
              <a:t> &amp; shopping</a:t>
            </a:r>
          </a:p>
        </p:txBody>
      </p:sp>
      <p:pic>
        <p:nvPicPr>
          <p:cNvPr id="3074" name="Picture 2"/>
          <p:cNvPicPr>
            <a:picLocks noChangeAspect="1" noChangeArrowheads="1"/>
          </p:cNvPicPr>
          <p:nvPr/>
        </p:nvPicPr>
        <p:blipFill>
          <a:blip r:embed="rId2" cstate="print"/>
          <a:srcRect/>
          <a:stretch>
            <a:fillRect/>
          </a:stretch>
        </p:blipFill>
        <p:spPr bwMode="auto">
          <a:xfrm>
            <a:off x="4" y="251520"/>
            <a:ext cx="6857999" cy="195285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0" y="2267744"/>
            <a:ext cx="6858000" cy="813437"/>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0" y="3131840"/>
            <a:ext cx="6862708" cy="2592288"/>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5" y="5759625"/>
            <a:ext cx="6857999" cy="3351755"/>
          </a:xfrm>
          <a:prstGeom prst="rect">
            <a:avLst/>
          </a:prstGeom>
          <a:noFill/>
          <a:ln w="9525">
            <a:noFill/>
            <a:miter lim="800000"/>
            <a:headEnd/>
            <a:tailEnd/>
          </a:ln>
        </p:spPr>
      </p:pic>
      <p:sp>
        <p:nvSpPr>
          <p:cNvPr id="8" name="TextBox 7"/>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5</a:t>
            </a:r>
          </a:p>
        </p:txBody>
      </p:sp>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 y="1"/>
            <a:ext cx="6843374" cy="176368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0" y="1835702"/>
            <a:ext cx="6858000" cy="2048239"/>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0" y="3923929"/>
            <a:ext cx="6858000" cy="2612571"/>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6399" y="6588224"/>
            <a:ext cx="6851605" cy="2160240"/>
          </a:xfrm>
          <a:prstGeom prst="rect">
            <a:avLst/>
          </a:prstGeom>
          <a:noFill/>
          <a:ln w="9525">
            <a:noFill/>
            <a:miter lim="800000"/>
            <a:headEnd/>
            <a:tailEnd/>
          </a:ln>
        </p:spPr>
      </p:pic>
      <p:sp>
        <p:nvSpPr>
          <p:cNvPr id="7" name="TextBox 6"/>
          <p:cNvSpPr txBox="1"/>
          <p:nvPr/>
        </p:nvSpPr>
        <p:spPr>
          <a:xfrm>
            <a:off x="234888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5</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1632" y="6"/>
            <a:ext cx="3228769"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2 - </a:t>
            </a:r>
            <a:r>
              <a:rPr lang="es-ES_tradnl" sz="1200" b="1" dirty="0" err="1">
                <a:latin typeface="Calibri" pitchFamily="34" charset="0"/>
                <a:cs typeface="Calibri" pitchFamily="34" charset="0"/>
              </a:rPr>
              <a:t>Houses</a:t>
            </a:r>
            <a:r>
              <a:rPr lang="es-ES_tradnl" sz="1200" b="1" dirty="0">
                <a:latin typeface="Calibri" pitchFamily="34" charset="0"/>
                <a:cs typeface="Calibri" pitchFamily="34" charset="0"/>
              </a:rPr>
              <a:t>, global &amp; social </a:t>
            </a:r>
            <a:r>
              <a:rPr lang="es-ES_tradnl" sz="1200" b="1" dirty="0" err="1">
                <a:latin typeface="Calibri" pitchFamily="34" charset="0"/>
                <a:cs typeface="Calibri" pitchFamily="34" charset="0"/>
              </a:rPr>
              <a:t>issues</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health</a:t>
            </a:r>
            <a:endParaRPr lang="es-ES_tradnl" sz="1200" b="1" dirty="0">
              <a:latin typeface="Calibri" pitchFamily="34" charset="0"/>
              <a:cs typeface="Calibri"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1" y="323529"/>
            <a:ext cx="6826178" cy="316835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 y="3491881"/>
            <a:ext cx="6867075" cy="2304256"/>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0" y="5960910"/>
            <a:ext cx="6858000" cy="3183095"/>
          </a:xfrm>
          <a:prstGeom prst="rect">
            <a:avLst/>
          </a:prstGeom>
          <a:noFill/>
          <a:ln w="9525">
            <a:noFill/>
            <a:miter lim="800000"/>
            <a:headEnd/>
            <a:tailEnd/>
          </a:ln>
        </p:spPr>
      </p:pic>
      <p:sp>
        <p:nvSpPr>
          <p:cNvPr id="7" name="TextBox 6"/>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8</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 y="0"/>
            <a:ext cx="6824693" cy="3707904"/>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1" y="3779912"/>
            <a:ext cx="6858000" cy="2076579"/>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1" y="5940153"/>
            <a:ext cx="6858000" cy="2902475"/>
          </a:xfrm>
          <a:prstGeom prst="rect">
            <a:avLst/>
          </a:prstGeom>
          <a:noFill/>
          <a:ln w="9525">
            <a:noFill/>
            <a:miter lim="800000"/>
            <a:headEnd/>
            <a:tailEnd/>
          </a:ln>
        </p:spPr>
      </p:pic>
      <p:sp>
        <p:nvSpPr>
          <p:cNvPr id="6" name="TextBox 5"/>
          <p:cNvSpPr txBox="1"/>
          <p:nvPr/>
        </p:nvSpPr>
        <p:spPr>
          <a:xfrm>
            <a:off x="2348880" y="179512"/>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8</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89245" y="-27947"/>
            <a:ext cx="1279517"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a:t>
            </a:r>
            <a:r>
              <a:rPr lang="es-ES_tradnl" sz="1200" b="1" dirty="0" err="1">
                <a:latin typeface="Calibri" panose="020F0502020204030204" pitchFamily="34" charset="0"/>
                <a:cs typeface="Calibri" panose="020F0502020204030204" pitchFamily="34" charset="0"/>
              </a:rPr>
              <a:t>School</a:t>
            </a:r>
            <a:endParaRPr lang="es-ES_tradnl" sz="1200" b="1" dirty="0">
              <a:latin typeface="Calibri" panose="020F0502020204030204" pitchFamily="34" charset="0"/>
              <a:cs typeface="Calibri" panose="020F0502020204030204" pitchFamily="34" charset="0"/>
            </a:endParaRPr>
          </a:p>
        </p:txBody>
      </p:sp>
      <p:pic>
        <p:nvPicPr>
          <p:cNvPr id="7170" name="Picture 2"/>
          <p:cNvPicPr>
            <a:picLocks noChangeAspect="1" noChangeArrowheads="1"/>
          </p:cNvPicPr>
          <p:nvPr/>
        </p:nvPicPr>
        <p:blipFill>
          <a:blip r:embed="rId2" cstate="print"/>
          <a:srcRect/>
          <a:stretch>
            <a:fillRect/>
          </a:stretch>
        </p:blipFill>
        <p:spPr bwMode="auto">
          <a:xfrm>
            <a:off x="0" y="323529"/>
            <a:ext cx="6858000" cy="2643472"/>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0" y="2987824"/>
            <a:ext cx="6858000" cy="176916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0" y="4788024"/>
            <a:ext cx="6858000" cy="2900704"/>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0" y="7782869"/>
            <a:ext cx="6858000" cy="1361131"/>
          </a:xfrm>
          <a:prstGeom prst="rect">
            <a:avLst/>
          </a:prstGeom>
          <a:noFill/>
          <a:ln w="9525">
            <a:noFill/>
            <a:miter lim="800000"/>
            <a:headEnd/>
            <a:tailEnd/>
          </a:ln>
        </p:spPr>
      </p:pic>
      <p:sp>
        <p:nvSpPr>
          <p:cNvPr id="8" name="TextBox 7"/>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2</a:t>
            </a:r>
          </a:p>
        </p:txBody>
      </p:sp>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spTree>
    <p:extLst>
      <p:ext uri="{BB962C8B-B14F-4D97-AF65-F5344CB8AC3E}">
        <p14:creationId xmlns:p14="http://schemas.microsoft.com/office/powerpoint/2010/main" val="40696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51722326"/>
              </p:ext>
            </p:extLst>
          </p:nvPr>
        </p:nvGraphicFramePr>
        <p:xfrm>
          <a:off x="188640" y="251520"/>
          <a:ext cx="6471898" cy="8321040"/>
        </p:xfrm>
        <a:graphic>
          <a:graphicData uri="http://schemas.openxmlformats.org/drawingml/2006/table">
            <a:tbl>
              <a:tblPr>
                <a:tableStyleId>{5C22544A-7EE6-4342-B048-85BDC9FD1C3A}</a:tableStyleId>
              </a:tblPr>
              <a:tblGrid>
                <a:gridCol w="1414208">
                  <a:extLst>
                    <a:ext uri="{9D8B030D-6E8A-4147-A177-3AD203B41FA5}">
                      <a16:colId xmlns:a16="http://schemas.microsoft.com/office/drawing/2014/main" val="20000"/>
                    </a:ext>
                  </a:extLst>
                </a:gridCol>
                <a:gridCol w="1181493">
                  <a:extLst>
                    <a:ext uri="{9D8B030D-6E8A-4147-A177-3AD203B41FA5}">
                      <a16:colId xmlns:a16="http://schemas.microsoft.com/office/drawing/2014/main" val="20001"/>
                    </a:ext>
                  </a:extLst>
                </a:gridCol>
                <a:gridCol w="1164419">
                  <a:extLst>
                    <a:ext uri="{9D8B030D-6E8A-4147-A177-3AD203B41FA5}">
                      <a16:colId xmlns:a16="http://schemas.microsoft.com/office/drawing/2014/main" val="20002"/>
                    </a:ext>
                  </a:extLst>
                </a:gridCol>
                <a:gridCol w="1367635">
                  <a:extLst>
                    <a:ext uri="{9D8B030D-6E8A-4147-A177-3AD203B41FA5}">
                      <a16:colId xmlns:a16="http://schemas.microsoft.com/office/drawing/2014/main" val="20003"/>
                    </a:ext>
                  </a:extLst>
                </a:gridCol>
                <a:gridCol w="1344143">
                  <a:extLst>
                    <a:ext uri="{9D8B030D-6E8A-4147-A177-3AD203B41FA5}">
                      <a16:colId xmlns:a16="http://schemas.microsoft.com/office/drawing/2014/main" val="20004"/>
                    </a:ext>
                  </a:extLst>
                </a:gridCol>
              </a:tblGrid>
              <a:tr h="457200">
                <a:tc gridSpan="5">
                  <a:txBody>
                    <a:bodyPr/>
                    <a:lstStyle/>
                    <a:p>
                      <a:pPr algn="ctr"/>
                      <a:r>
                        <a:rPr lang="en-GB" sz="1200" b="1" dirty="0">
                          <a:latin typeface="Calibri" pitchFamily="34" charset="0"/>
                        </a:rPr>
                        <a:t>Treat like you would an ADJECTIVE</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320">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algún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algunos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74320">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ningún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ningunos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74320">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 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 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74320">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74320">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74320">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74320">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74320">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74320">
                <a:tc>
                  <a:txBody>
                    <a:bodyPr/>
                    <a:lstStyle/>
                    <a:p>
                      <a:pPr algn="ctr"/>
                      <a:r>
                        <a:rPr lang="en-GB" sz="1200" b="1" dirty="0">
                          <a:latin typeface="Calibri" pitchFamily="34" charset="0"/>
                        </a:rPr>
                        <a:t>that/ those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74320">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74320">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74320">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74320">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mío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mía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míos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mías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74320">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tuyo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tuya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a:t>
                      </a:r>
                      <a:r>
                        <a:rPr lang="es-ES_tradnl" sz="1200" baseline="0" noProof="0" dirty="0">
                          <a:latin typeface="Calibri" pitchFamily="34" charset="0"/>
                        </a:rPr>
                        <a:t> </a:t>
                      </a:r>
                      <a:r>
                        <a:rPr lang="es-ES_tradnl" sz="1200" noProof="0" dirty="0">
                          <a:latin typeface="Calibri" pitchFamily="34" charset="0"/>
                        </a:rPr>
                        <a:t>tuyos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tuyas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74320">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suyo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suya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suyos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suyas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74320">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nuestro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nuestra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nuestros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a:t>
                      </a:r>
                      <a:r>
                        <a:rPr lang="es-ES_tradnl" sz="1200" baseline="0" noProof="0" dirty="0">
                          <a:latin typeface="Calibri" pitchFamily="34" charset="0"/>
                        </a:rPr>
                        <a:t> </a:t>
                      </a:r>
                      <a:r>
                        <a:rPr lang="es-ES_tradnl" sz="1200" noProof="0" dirty="0">
                          <a:latin typeface="Calibri" pitchFamily="34" charset="0"/>
                        </a:rPr>
                        <a:t>nuestras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74320">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vuestro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vuestra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vuestros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vuestras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74320">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el </a:t>
                      </a:r>
                      <a:r>
                        <a:rPr lang="en-GB" sz="1200" dirty="0" err="1">
                          <a:latin typeface="Calibri" pitchFamily="34" charset="0"/>
                        </a:rPr>
                        <a:t>suyo</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suya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los </a:t>
                      </a:r>
                      <a:r>
                        <a:rPr lang="en-GB" sz="1200" dirty="0" err="1">
                          <a:latin typeface="Calibri" pitchFamily="34" charset="0"/>
                        </a:rPr>
                        <a:t>suyos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las</a:t>
                      </a:r>
                      <a:r>
                        <a:rPr lang="en-GB" sz="1200" dirty="0">
                          <a:latin typeface="Calibri" pitchFamily="34" charset="0"/>
                        </a:rPr>
                        <a:t> </a:t>
                      </a:r>
                      <a:r>
                        <a:rPr lang="en-GB" sz="1200" dirty="0" err="1">
                          <a:latin typeface="Calibri" pitchFamily="34" charset="0"/>
                        </a:rPr>
                        <a:t>suyas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274320">
                <a:tc>
                  <a:txBody>
                    <a:bodyPr/>
                    <a:lstStyle/>
                    <a:p>
                      <a:pPr algn="ctr"/>
                      <a:r>
                        <a:rPr lang="en-GB" sz="1200" b="1" dirty="0">
                          <a:latin typeface="Calibri" pitchFamily="34" charset="0"/>
                        </a:rPr>
                        <a:t>whose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cuyo</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cuyos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cuyas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bl>
          </a:graphicData>
        </a:graphic>
      </p:graphicFrame>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6</a:t>
            </a:fld>
            <a:endParaRPr lang="en-GB"/>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 y="4"/>
            <a:ext cx="6858000" cy="3468189"/>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0" y="3491882"/>
            <a:ext cx="6858000" cy="2279052"/>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0" y="5868145"/>
            <a:ext cx="6858000" cy="2766691"/>
          </a:xfrm>
          <a:prstGeom prst="rect">
            <a:avLst/>
          </a:prstGeom>
          <a:noFill/>
          <a:ln w="9525">
            <a:noFill/>
            <a:miter lim="800000"/>
            <a:headEnd/>
            <a:tailEnd/>
          </a:ln>
        </p:spPr>
      </p:pic>
      <p:sp>
        <p:nvSpPr>
          <p:cNvPr id="6" name="TextBox 5"/>
          <p:cNvSpPr txBox="1"/>
          <p:nvPr/>
        </p:nvSpPr>
        <p:spPr>
          <a:xfrm>
            <a:off x="2204864" y="179512"/>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2</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60</a:t>
            </a:fld>
            <a:endParaRPr lang="en-GB"/>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6"/>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pic>
        <p:nvPicPr>
          <p:cNvPr id="9218" name="Picture 2"/>
          <p:cNvPicPr>
            <a:picLocks noChangeAspect="1" noChangeArrowheads="1"/>
          </p:cNvPicPr>
          <p:nvPr/>
        </p:nvPicPr>
        <p:blipFill>
          <a:blip r:embed="rId2" cstate="print"/>
          <a:srcRect/>
          <a:stretch>
            <a:fillRect/>
          </a:stretch>
        </p:blipFill>
        <p:spPr bwMode="auto">
          <a:xfrm>
            <a:off x="0" y="251520"/>
            <a:ext cx="6832876" cy="36004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0" y="3923928"/>
            <a:ext cx="6844126" cy="288032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0" y="6983760"/>
            <a:ext cx="6872866" cy="2160240"/>
          </a:xfrm>
          <a:prstGeom prst="rect">
            <a:avLst/>
          </a:prstGeom>
          <a:noFill/>
          <a:ln w="9525">
            <a:noFill/>
            <a:miter lim="800000"/>
            <a:headEnd/>
            <a:tailEnd/>
          </a:ln>
        </p:spPr>
      </p:pic>
      <p:sp>
        <p:nvSpPr>
          <p:cNvPr id="8" name="TextBox 7"/>
          <p:cNvSpPr txBox="1"/>
          <p:nvPr/>
        </p:nvSpPr>
        <p:spPr>
          <a:xfrm>
            <a:off x="5714930" y="0"/>
            <a:ext cx="1107804"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Module7</a:t>
            </a:r>
          </a:p>
        </p:txBody>
      </p:sp>
      <p:sp>
        <p:nvSpPr>
          <p:cNvPr id="9" name="Slide Number Placeholder 8"/>
          <p:cNvSpPr>
            <a:spLocks noGrp="1"/>
          </p:cNvSpPr>
          <p:nvPr>
            <p:ph type="sldNum" sz="quarter" idx="12"/>
          </p:nvPr>
        </p:nvSpPr>
        <p:spPr>
          <a:xfrm>
            <a:off x="5257800" y="8460432"/>
            <a:ext cx="1600200" cy="485775"/>
          </a:xfrm>
        </p:spPr>
        <p:txBody>
          <a:bodyPr/>
          <a:lstStyle/>
          <a:p>
            <a:pPr>
              <a:defRPr/>
            </a:pPr>
            <a:fld id="{0F145BFC-05E3-4D00-AE96-44E6DC1FA43B}" type="slidenum">
              <a:rPr lang="en-GB" smtClean="0"/>
              <a:pPr>
                <a:defRPr/>
              </a:pPr>
              <a:t>61</a:t>
            </a:fld>
            <a:endParaRPr lang="en-GB" dirty="0"/>
          </a:p>
        </p:txBody>
      </p:sp>
    </p:spTree>
    <p:extLst>
      <p:ext uri="{BB962C8B-B14F-4D97-AF65-F5344CB8AC3E}">
        <p14:creationId xmlns:p14="http://schemas.microsoft.com/office/powerpoint/2010/main" val="346915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 y="4"/>
            <a:ext cx="6858000" cy="2758109"/>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0" y="2843808"/>
            <a:ext cx="6858000" cy="2264373"/>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0" y="5220072"/>
            <a:ext cx="6843360" cy="3600400"/>
          </a:xfrm>
          <a:prstGeom prst="rect">
            <a:avLst/>
          </a:prstGeom>
          <a:noFill/>
          <a:ln w="9525">
            <a:noFill/>
            <a:miter lim="800000"/>
            <a:headEnd/>
            <a:tailEnd/>
          </a:ln>
        </p:spPr>
      </p:pic>
      <p:sp>
        <p:nvSpPr>
          <p:cNvPr id="6" name="TextBox 5"/>
          <p:cNvSpPr txBox="1"/>
          <p:nvPr/>
        </p:nvSpPr>
        <p:spPr>
          <a:xfrm>
            <a:off x="6035339" y="0"/>
            <a:ext cx="822661" cy="215444"/>
          </a:xfrm>
          <a:prstGeom prst="rect">
            <a:avLst/>
          </a:prstGeom>
          <a:solidFill>
            <a:schemeClr val="bg1"/>
          </a:solidFill>
          <a:ln>
            <a:solidFill>
              <a:schemeClr val="tx1"/>
            </a:solidFill>
          </a:ln>
        </p:spPr>
        <p:txBody>
          <a:bodyPr wrap="none" rtlCol="0">
            <a:spAutoFit/>
          </a:bodyPr>
          <a:lstStyle/>
          <a:p>
            <a:r>
              <a:rPr lang="es-ES_tradnl" sz="800" b="1" dirty="0">
                <a:latin typeface="Calibri" pitchFamily="34" charset="0"/>
                <a:cs typeface="Calibri" pitchFamily="34" charset="0"/>
              </a:rPr>
              <a:t>VIVA Module 7</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62</a:t>
            </a:fld>
            <a:endParaRPr lang="en-GB"/>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8199156"/>
              </p:ext>
            </p:extLst>
          </p:nvPr>
        </p:nvGraphicFramePr>
        <p:xfrm>
          <a:off x="188640" y="0"/>
          <a:ext cx="6480720" cy="897420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a:latin typeface="Calibri" pitchFamily="34" charset="0"/>
                          <a:cs typeface="Calibri" pitchFamily="34" charset="0"/>
                        </a:rPr>
                        <a:t>LISTENING &amp; READING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a:latin typeface="Calibri" pitchFamily="34" charset="0"/>
                          <a:cs typeface="Calibri" pitchFamily="34" charset="0"/>
                        </a:rPr>
                        <a:t>Listening:</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a:latin typeface="Calibri" pitchFamily="34" charset="0"/>
                          <a:cs typeface="Calibri" pitchFamily="34" charset="0"/>
                        </a:rPr>
                        <a:t>Reading Exam advice (pages 42-43)</a:t>
                      </a:r>
                    </a:p>
                    <a:p>
                      <a:pPr marL="228600" indent="-228600">
                        <a:buFont typeface="Arial" pitchFamily="34" charset="0"/>
                        <a:buChar char="•"/>
                      </a:pPr>
                      <a:r>
                        <a:rPr lang="en-GB" sz="1200" noProof="0" dirty="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a:latin typeface="Calibri" pitchFamily="34" charset="0"/>
                          <a:cs typeface="Calibri" pitchFamily="34" charset="0"/>
                        </a:rPr>
                        <a:t>Listen to Spanish. Visualise the words you hear. Write down the words you recognise.</a:t>
                      </a:r>
                    </a:p>
                    <a:p>
                      <a:pPr marL="228600" indent="-228600">
                        <a:buFont typeface="Arial" pitchFamily="34" charset="0"/>
                        <a:buChar char="•"/>
                      </a:pPr>
                      <a:r>
                        <a:rPr lang="en-GB" sz="1200" noProof="0" dirty="0">
                          <a:latin typeface="Calibri" pitchFamily="34" charset="0"/>
                          <a:cs typeface="Calibri" pitchFamily="34" charset="0"/>
                        </a:rPr>
                        <a:t>Watch programmes/ films in Spanish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a:latin typeface="Calibri" pitchFamily="34" charset="0"/>
                          <a:cs typeface="Calibri" pitchFamily="34" charset="0"/>
                        </a:rPr>
                        <a:t>Be exact in your answers, including all the relevant information. For example  when you see or hear “a</a:t>
                      </a:r>
                      <a:r>
                        <a:rPr lang="en-GB" sz="1200" b="1" baseline="0" noProof="0" dirty="0">
                          <a:latin typeface="Calibri" pitchFamily="34" charset="0"/>
                          <a:cs typeface="Calibri" pitchFamily="34" charset="0"/>
                        </a:rPr>
                        <a:t>l </a:t>
                      </a:r>
                      <a:r>
                        <a:rPr lang="en-GB" sz="1200" b="1" baseline="0" noProof="0" dirty="0" err="1">
                          <a:latin typeface="Calibri" pitchFamily="34" charset="0"/>
                          <a:cs typeface="Calibri" pitchFamily="34" charset="0"/>
                        </a:rPr>
                        <a:t>menos</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cincuenta</a:t>
                      </a:r>
                      <a:r>
                        <a:rPr lang="en-GB" sz="1200" baseline="0" noProof="0" dirty="0">
                          <a:latin typeface="Calibri" pitchFamily="34" charset="0"/>
                          <a:cs typeface="Calibri" pitchFamily="34" charset="0"/>
                        </a:rPr>
                        <a:t>” the answer is “</a:t>
                      </a:r>
                      <a:r>
                        <a:rPr lang="en-GB" sz="1200" b="1" baseline="0" noProof="0" dirty="0">
                          <a:latin typeface="Calibri" pitchFamily="34" charset="0"/>
                          <a:cs typeface="Calibri" pitchFamily="34" charset="0"/>
                        </a:rPr>
                        <a:t>at least 50</a:t>
                      </a:r>
                      <a:r>
                        <a:rPr lang="en-GB" sz="1200" baseline="0" noProof="0" dirty="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a:latin typeface="Calibri" pitchFamily="34" charset="0"/>
                          <a:cs typeface="Calibri" pitchFamily="34" charset="0"/>
                        </a:rPr>
                        <a:t>SPEAKING &amp; WRITING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a:latin typeface="Calibri" pitchFamily="34" charset="0"/>
                          <a:cs typeface="Calibri" pitchFamily="34" charset="0"/>
                        </a:rPr>
                        <a:t>frames-past, present</a:t>
                      </a:r>
                      <a:r>
                        <a:rPr lang="en-GB" sz="1200" b="1" baseline="0" noProof="0" dirty="0">
                          <a:latin typeface="Calibri" pitchFamily="34" charset="0"/>
                          <a:cs typeface="Calibri" pitchFamily="34" charset="0"/>
                        </a:rPr>
                        <a:t> &amp; f</a:t>
                      </a:r>
                      <a:r>
                        <a:rPr lang="en-GB" sz="1200" b="1" noProof="0" dirty="0">
                          <a:latin typeface="Calibri" pitchFamily="34" charset="0"/>
                          <a:cs typeface="Calibri" pitchFamily="34" charset="0"/>
                        </a:rPr>
                        <a:t>uture,</a:t>
                      </a:r>
                      <a:r>
                        <a:rPr lang="en-GB" sz="1200" b="1" baseline="0" noProof="0" dirty="0">
                          <a:latin typeface="Calibri" pitchFamily="34" charset="0"/>
                          <a:cs typeface="Calibri" pitchFamily="34" charset="0"/>
                        </a:rPr>
                        <a:t> </a:t>
                      </a:r>
                      <a:r>
                        <a:rPr lang="en-GB" sz="1200" b="1" noProof="0" dirty="0">
                          <a:latin typeface="Calibri" pitchFamily="34" charset="0"/>
                          <a:cs typeface="Calibri" pitchFamily="34" charset="0"/>
                        </a:rPr>
                        <a:t>give opinions </a:t>
                      </a:r>
                      <a:r>
                        <a:rPr lang="en-GB" sz="1200" b="1" baseline="0" noProof="0" dirty="0">
                          <a:latin typeface="Calibri" pitchFamily="34" charset="0"/>
                          <a:cs typeface="Calibri" pitchFamily="34" charset="0"/>
                        </a:rPr>
                        <a:t> &amp;</a:t>
                      </a:r>
                      <a:endParaRPr lang="en-GB" sz="1200" b="1" noProof="0" dirty="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a:latin typeface="Calibri" pitchFamily="34" charset="0"/>
                          <a:cs typeface="Calibri" pitchFamily="34" charset="0"/>
                        </a:rPr>
                        <a:t>reasons! Use LOVE IT &amp; SPANISH STARS</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Speaking &amp; Writing: Pages 19-27</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Never waste an opportunity to use an </a:t>
                      </a:r>
                      <a:r>
                        <a:rPr lang="en-GB" sz="1200" b="1" baseline="0" noProof="0" dirty="0">
                          <a:latin typeface="Calibri" pitchFamily="34" charset="0"/>
                          <a:cs typeface="Calibri" pitchFamily="34" charset="0"/>
                        </a:rPr>
                        <a:t>adjective</a:t>
                      </a:r>
                      <a:r>
                        <a:rPr lang="en-GB" sz="1200" baseline="0" noProof="0" dirty="0">
                          <a:latin typeface="Calibri" pitchFamily="34" charset="0"/>
                          <a:cs typeface="Calibri" pitchFamily="34" charset="0"/>
                        </a:rPr>
                        <a:t> with a noun or an </a:t>
                      </a:r>
                      <a:r>
                        <a:rPr lang="en-GB" sz="1200" b="1" baseline="0" noProof="0" dirty="0">
                          <a:latin typeface="Calibri" pitchFamily="34" charset="0"/>
                          <a:cs typeface="Calibri" pitchFamily="34" charset="0"/>
                        </a:rPr>
                        <a:t>intensifier </a:t>
                      </a:r>
                      <a:r>
                        <a:rPr lang="en-GB" sz="1200" baseline="0" noProof="0" dirty="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Always use </a:t>
                      </a:r>
                      <a:r>
                        <a:rPr lang="en-GB" sz="1200" b="1" baseline="0" noProof="0" dirty="0" err="1">
                          <a:latin typeface="Calibri" pitchFamily="34" charset="0"/>
                          <a:cs typeface="Calibri" pitchFamily="34" charset="0"/>
                        </a:rPr>
                        <a:t>muy</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bastante</a:t>
                      </a:r>
                      <a:r>
                        <a:rPr lang="en-GB" sz="1200" b="1" baseline="0" noProof="0" dirty="0">
                          <a:latin typeface="Calibri" pitchFamily="34" charset="0"/>
                          <a:cs typeface="Calibri" pitchFamily="34" charset="0"/>
                        </a:rPr>
                        <a:t> </a:t>
                      </a:r>
                      <a:r>
                        <a:rPr lang="en-GB" sz="1200" b="0" baseline="0" noProof="0" dirty="0">
                          <a:latin typeface="Calibri" pitchFamily="34" charset="0"/>
                          <a:cs typeface="Calibri" pitchFamily="34" charset="0"/>
                        </a:rPr>
                        <a:t>or </a:t>
                      </a:r>
                      <a:r>
                        <a:rPr lang="en-GB" sz="1200" b="1" baseline="0" noProof="0" dirty="0" err="1">
                          <a:latin typeface="Calibri" pitchFamily="34" charset="0"/>
                          <a:cs typeface="Calibri" pitchFamily="34" charset="0"/>
                        </a:rPr>
                        <a:t>poco</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with </a:t>
                      </a:r>
                      <a:r>
                        <a:rPr lang="en-GB" sz="1200" baseline="0" noProof="0" dirty="0" err="1">
                          <a:latin typeface="Calibri" pitchFamily="34" charset="0"/>
                          <a:cs typeface="Calibri" pitchFamily="34" charset="0"/>
                        </a:rPr>
                        <a:t>i</a:t>
                      </a:r>
                      <a:r>
                        <a:rPr lang="en-GB" sz="1200" b="1" baseline="0" noProof="0" dirty="0" err="1">
                          <a:latin typeface="Calibri" pitchFamily="34" charset="0"/>
                          <a:cs typeface="Calibri" pitchFamily="34" charset="0"/>
                        </a:rPr>
                        <a:t>nteresante</a:t>
                      </a:r>
                      <a:endParaRPr lang="en-GB" sz="1200" b="1" baseline="0" noProof="0" dirty="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Speaking: Role play preparation (pages 28-30)</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Photo card preparation (pages 31-32)</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Conversation preparation  (pages 19-27 &amp; 33)</a:t>
                      </a:r>
                    </a:p>
                    <a:p>
                      <a:pPr marL="228600" indent="-228600">
                        <a:buFont typeface="Arial" pitchFamily="34" charset="0"/>
                        <a:buChar char="•"/>
                      </a:pPr>
                      <a:r>
                        <a:rPr lang="en-GB" sz="1200" baseline="0" noProof="0" dirty="0">
                          <a:latin typeface="Calibri" pitchFamily="34" charset="0"/>
                          <a:cs typeface="Calibri" pitchFamily="34" charset="0"/>
                        </a:rPr>
                        <a:t>Copy out your  conversation answers onto card-different colour for each theme to help you learn them. </a:t>
                      </a:r>
                      <a:endParaRPr lang="en-GB" sz="1200" noProof="0" dirty="0">
                        <a:latin typeface="Calibri" pitchFamily="34" charset="0"/>
                        <a:cs typeface="Calibri" pitchFamily="34" charset="0"/>
                      </a:endParaRPr>
                    </a:p>
                    <a:p>
                      <a:pPr marL="228600" indent="-228600">
                        <a:buFont typeface="Arial" pitchFamily="34" charset="0"/>
                        <a:buChar char="•"/>
                      </a:pPr>
                      <a:r>
                        <a:rPr lang="en-GB" sz="1200" noProof="0" dirty="0">
                          <a:latin typeface="Calibri" pitchFamily="34" charset="0"/>
                          <a:cs typeface="Calibri" pitchFamily="34" charset="0"/>
                        </a:rPr>
                        <a:t>Writing:</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Pages 34-41</a:t>
                      </a:r>
                    </a:p>
                    <a:p>
                      <a:pPr marL="228600" indent="-228600">
                        <a:buFont typeface="Arial" pitchFamily="34" charset="0"/>
                        <a:buChar char="•"/>
                      </a:pPr>
                      <a:r>
                        <a:rPr lang="en-GB" sz="1200" noProof="0" dirty="0">
                          <a:latin typeface="Calibri" pitchFamily="34" charset="0"/>
                          <a:cs typeface="Calibri" pitchFamily="34" charset="0"/>
                        </a:rPr>
                        <a:t>F</a:t>
                      </a:r>
                      <a:r>
                        <a:rPr lang="en-GB" sz="1200" baseline="0" noProof="0" dirty="0">
                          <a:latin typeface="Calibri" pitchFamily="34" charset="0"/>
                          <a:cs typeface="Calibri" pitchFamily="34" charset="0"/>
                        </a:rPr>
                        <a:t>Q1: Photo  &amp; 4 sentences (page 34)</a:t>
                      </a:r>
                    </a:p>
                    <a:p>
                      <a:pPr marL="228600" indent="-228600">
                        <a:buFont typeface="Arial" pitchFamily="34" charset="0"/>
                        <a:buChar char="•"/>
                      </a:pPr>
                      <a:r>
                        <a:rPr lang="en-GB" sz="1200" baseline="0" noProof="0" dirty="0">
                          <a:latin typeface="Calibri" pitchFamily="34" charset="0"/>
                          <a:cs typeface="Calibri" pitchFamily="34" charset="0"/>
                        </a:rPr>
                        <a:t>FQ2: 40 words (page 35)</a:t>
                      </a:r>
                    </a:p>
                    <a:p>
                      <a:pPr marL="228600" indent="-228600">
                        <a:buFont typeface="Arial" pitchFamily="34" charset="0"/>
                        <a:buChar char="•"/>
                      </a:pPr>
                      <a:r>
                        <a:rPr lang="en-GB" sz="1200" baseline="0" noProof="0" dirty="0">
                          <a:latin typeface="Calibri" pitchFamily="34" charset="0"/>
                          <a:cs typeface="Calibri" pitchFamily="34" charset="0"/>
                        </a:rPr>
                        <a:t>FQ3: translation into Spanish (pages 36-37)</a:t>
                      </a:r>
                    </a:p>
                    <a:p>
                      <a:pPr marL="228600" indent="-228600">
                        <a:buFont typeface="Arial" pitchFamily="34" charset="0"/>
                        <a:buChar char="•"/>
                      </a:pPr>
                      <a:r>
                        <a:rPr lang="en-GB" sz="1200" baseline="0" noProof="0" dirty="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How to write a 25 word bullet point answer; 10 Spanish stars that ensure you meet the success criteria for grade 5+ (page 39)</a:t>
                      </a:r>
                    </a:p>
                    <a:p>
                      <a:pPr marL="228600" indent="-228600">
                        <a:buFont typeface="Arial" pitchFamily="34" charset="0"/>
                        <a:buChar char="•"/>
                      </a:pPr>
                      <a:r>
                        <a:rPr lang="en-GB" sz="1200" baseline="0" noProof="0" dirty="0">
                          <a:latin typeface="Calibri" pitchFamily="34" charset="0"/>
                          <a:cs typeface="Calibri" pitchFamily="34" charset="0"/>
                        </a:rPr>
                        <a:t>HQ2: 150 words (page 40)</a:t>
                      </a:r>
                    </a:p>
                    <a:p>
                      <a:pPr marL="228600" indent="-228600">
                        <a:buFont typeface="Arial" pitchFamily="34" charset="0"/>
                        <a:buChar char="•"/>
                      </a:pPr>
                      <a:r>
                        <a:rPr lang="en-GB" sz="1200" baseline="0" noProof="0" dirty="0">
                          <a:latin typeface="Calibri" pitchFamily="34" charset="0"/>
                          <a:cs typeface="Calibri" pitchFamily="34" charset="0"/>
                        </a:rPr>
                        <a:t>HQ3: translation into Spanish (pages 36 &amp; 41)</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a:latin typeface="Calibri" pitchFamily="34" charset="0"/>
                          <a:cs typeface="Calibri" pitchFamily="34" charset="0"/>
                        </a:rPr>
                        <a:t>Use the </a:t>
                      </a:r>
                      <a:r>
                        <a:rPr lang="en-GB" sz="1200" b="1" noProof="0" dirty="0">
                          <a:latin typeface="Calibri" pitchFamily="34" charset="0"/>
                          <a:cs typeface="Calibri" pitchFamily="34" charset="0"/>
                        </a:rPr>
                        <a:t>imperfect </a:t>
                      </a:r>
                      <a:r>
                        <a:rPr lang="en-GB" sz="1200" noProof="0" dirty="0">
                          <a:latin typeface="Calibri" pitchFamily="34" charset="0"/>
                          <a:cs typeface="Calibri" pitchFamily="34" charset="0"/>
                        </a:rPr>
                        <a:t>tense to describe repeated</a:t>
                      </a:r>
                      <a:r>
                        <a:rPr lang="en-GB" sz="1200" baseline="0" noProof="0" dirty="0">
                          <a:latin typeface="Calibri" pitchFamily="34" charset="0"/>
                          <a:cs typeface="Calibri" pitchFamily="34" charset="0"/>
                        </a:rPr>
                        <a:t> actions in the past with a time phrase such as: “</a:t>
                      </a:r>
                      <a:r>
                        <a:rPr lang="en-GB" sz="1200" b="1" baseline="0" noProof="0" dirty="0" err="1">
                          <a:latin typeface="Calibri" pitchFamily="34" charset="0"/>
                          <a:cs typeface="Calibri" pitchFamily="34" charset="0"/>
                        </a:rPr>
                        <a:t>Todos</a:t>
                      </a:r>
                      <a:r>
                        <a:rPr lang="en-GB" sz="1200" b="1" baseline="0" noProof="0" dirty="0">
                          <a:latin typeface="Calibri" pitchFamily="34" charset="0"/>
                          <a:cs typeface="Calibri" pitchFamily="34" charset="0"/>
                        </a:rPr>
                        <a:t> los </a:t>
                      </a:r>
                      <a:r>
                        <a:rPr lang="en-GB" sz="1200" b="1" baseline="0" noProof="0" dirty="0" err="1">
                          <a:latin typeface="Calibri" pitchFamily="34" charset="0"/>
                          <a:cs typeface="Calibri" pitchFamily="34" charset="0"/>
                        </a:rPr>
                        <a:t>días</a:t>
                      </a:r>
                      <a:r>
                        <a:rPr lang="en-GB" sz="1200" baseline="0" noProof="0" dirty="0">
                          <a:latin typeface="Calibri" pitchFamily="34" charset="0"/>
                          <a:cs typeface="Calibri" pitchFamily="34" charset="0"/>
                        </a:rPr>
                        <a:t>”.</a:t>
                      </a:r>
                    </a:p>
                    <a:p>
                      <a:pPr>
                        <a:buFont typeface="Arial" pitchFamily="34" charset="0"/>
                        <a:buChar char="•"/>
                      </a:pPr>
                      <a:r>
                        <a:rPr lang="en-GB" sz="1200" baseline="0" noProof="0" dirty="0">
                          <a:latin typeface="Calibri" pitchFamily="34" charset="0"/>
                          <a:cs typeface="Calibri" pitchFamily="34" charset="0"/>
                        </a:rPr>
                        <a:t>Use the </a:t>
                      </a:r>
                      <a:r>
                        <a:rPr lang="en-GB" sz="1200" b="1" baseline="0" noProof="0" dirty="0">
                          <a:latin typeface="Calibri" pitchFamily="34" charset="0"/>
                          <a:cs typeface="Calibri" pitchFamily="34" charset="0"/>
                        </a:rPr>
                        <a:t>perfect </a:t>
                      </a:r>
                      <a:r>
                        <a:rPr lang="en-GB" sz="1200" baseline="0" noProof="0" dirty="0">
                          <a:latin typeface="Calibri" pitchFamily="34" charset="0"/>
                          <a:cs typeface="Calibri" pitchFamily="34" charset="0"/>
                        </a:rPr>
                        <a:t>tense to say what you have </a:t>
                      </a:r>
                      <a:r>
                        <a:rPr lang="en-GB" sz="1200" baseline="0" noProof="0">
                          <a:latin typeface="Calibri" pitchFamily="34" charset="0"/>
                          <a:cs typeface="Calibri" pitchFamily="34" charset="0"/>
                        </a:rPr>
                        <a:t>done and </a:t>
                      </a:r>
                      <a:r>
                        <a:rPr lang="en-GB" sz="1200" baseline="0" noProof="0" dirty="0">
                          <a:latin typeface="Calibri" pitchFamily="34" charset="0"/>
                          <a:cs typeface="Calibri" pitchFamily="34" charset="0"/>
                        </a:rPr>
                        <a:t>the </a:t>
                      </a:r>
                      <a:r>
                        <a:rPr lang="en-GB" sz="1200" b="1" baseline="0" noProof="0" dirty="0">
                          <a:latin typeface="Calibri" pitchFamily="34" charset="0"/>
                          <a:cs typeface="Calibri" pitchFamily="34" charset="0"/>
                        </a:rPr>
                        <a:t>pluperfect</a:t>
                      </a:r>
                      <a:r>
                        <a:rPr lang="en-GB" sz="1200" baseline="0" noProof="0" dirty="0">
                          <a:latin typeface="Calibri" pitchFamily="34" charset="0"/>
                          <a:cs typeface="Calibri" pitchFamily="34" charset="0"/>
                        </a:rPr>
                        <a:t> tense to say what you had done.</a:t>
                      </a:r>
                    </a:p>
                    <a:p>
                      <a:pPr>
                        <a:buFont typeface="Arial" pitchFamily="34" charset="0"/>
                        <a:buChar char="•"/>
                      </a:pPr>
                      <a:r>
                        <a:rPr lang="en-GB" sz="1200" baseline="0" noProof="0" dirty="0">
                          <a:latin typeface="Calibri" pitchFamily="34" charset="0"/>
                          <a:cs typeface="Calibri" pitchFamily="34" charset="0"/>
                        </a:rPr>
                        <a:t>Use the “</a:t>
                      </a:r>
                      <a:r>
                        <a:rPr lang="en-GB" sz="1200" b="1" baseline="0" noProof="0" dirty="0">
                          <a:latin typeface="Calibri" pitchFamily="34" charset="0"/>
                          <a:cs typeface="Calibri" pitchFamily="34" charset="0"/>
                        </a:rPr>
                        <a:t>we</a:t>
                      </a:r>
                      <a:r>
                        <a:rPr lang="en-GB" sz="1200" baseline="0" noProof="0" dirty="0">
                          <a:latin typeface="Calibri" pitchFamily="34" charset="0"/>
                          <a:cs typeface="Calibri" pitchFamily="34" charset="0"/>
                        </a:rPr>
                        <a:t>” form of the verb to describe the actions of others with sentence openers such as: “</a:t>
                      </a:r>
                      <a:r>
                        <a:rPr lang="en-GB" sz="1200" b="1" baseline="0" noProof="0" dirty="0" err="1">
                          <a:latin typeface="Calibri" pitchFamily="34" charset="0"/>
                          <a:cs typeface="Calibri" pitchFamily="34" charset="0"/>
                        </a:rPr>
                        <a:t>Mis</a:t>
                      </a:r>
                      <a:r>
                        <a:rPr lang="en-GB" sz="1200" b="1" baseline="0" noProof="0" dirty="0">
                          <a:latin typeface="Calibri" pitchFamily="34" charset="0"/>
                          <a:cs typeface="Calibri" pitchFamily="34" charset="0"/>
                        </a:rPr>
                        <a:t> amigos y </a:t>
                      </a:r>
                      <a:r>
                        <a:rPr lang="en-GB" sz="1200" b="1" baseline="0" noProof="0" dirty="0" err="1">
                          <a:latin typeface="Calibri" pitchFamily="34" charset="0"/>
                          <a:cs typeface="Calibri" pitchFamily="34" charset="0"/>
                        </a:rPr>
                        <a:t>yo</a:t>
                      </a:r>
                      <a:r>
                        <a:rPr lang="en-GB" sz="1200" baseline="0" noProof="0" dirty="0">
                          <a:latin typeface="Calibri" pitchFamily="34" charset="0"/>
                          <a:cs typeface="Calibri" pitchFamily="34" charset="0"/>
                        </a:rPr>
                        <a:t>” or “</a:t>
                      </a:r>
                      <a:r>
                        <a:rPr lang="en-GB" sz="1200" b="1" baseline="0" noProof="0" dirty="0">
                          <a:latin typeface="Calibri" pitchFamily="34" charset="0"/>
                          <a:cs typeface="Calibri" pitchFamily="34" charset="0"/>
                        </a:rPr>
                        <a:t>Mi </a:t>
                      </a:r>
                      <a:r>
                        <a:rPr lang="en-GB" sz="1200" b="1" baseline="0" noProof="0" dirty="0" err="1">
                          <a:latin typeface="Calibri" pitchFamily="34" charset="0"/>
                          <a:cs typeface="Calibri" pitchFamily="34" charset="0"/>
                        </a:rPr>
                        <a:t>familia</a:t>
                      </a:r>
                      <a:r>
                        <a:rPr lang="en-GB" sz="1200" b="1" baseline="0" noProof="0" dirty="0">
                          <a:latin typeface="Calibri" pitchFamily="34" charset="0"/>
                          <a:cs typeface="Calibri" pitchFamily="34" charset="0"/>
                        </a:rPr>
                        <a:t> y </a:t>
                      </a:r>
                      <a:r>
                        <a:rPr lang="en-GB" sz="1200" b="1" baseline="0" noProof="0" dirty="0" err="1">
                          <a:latin typeface="Calibri" pitchFamily="34" charset="0"/>
                          <a:cs typeface="Calibri" pitchFamily="34" charset="0"/>
                        </a:rPr>
                        <a:t>yo</a:t>
                      </a:r>
                      <a:r>
                        <a:rPr lang="en-GB" sz="1200" baseline="0" noProof="0" dirty="0">
                          <a:latin typeface="Calibri" pitchFamily="34" charset="0"/>
                          <a:cs typeface="Calibri" pitchFamily="34" charset="0"/>
                        </a:rPr>
                        <a:t>”.</a:t>
                      </a:r>
                    </a:p>
                    <a:p>
                      <a:pPr>
                        <a:buFont typeface="Arial" pitchFamily="34" charset="0"/>
                        <a:buChar char="•"/>
                      </a:pPr>
                      <a:r>
                        <a:rPr lang="en-GB" sz="1200" baseline="0" noProof="0" dirty="0">
                          <a:latin typeface="Calibri" pitchFamily="34" charset="0"/>
                          <a:cs typeface="Calibri" pitchFamily="34" charset="0"/>
                        </a:rPr>
                        <a:t>Include lots of </a:t>
                      </a:r>
                      <a:r>
                        <a:rPr lang="en-GB" sz="1200" baseline="0" noProof="0">
                          <a:latin typeface="Calibri" pitchFamily="34" charset="0"/>
                          <a:cs typeface="Calibri" pitchFamily="34" charset="0"/>
                        </a:rPr>
                        <a:t>variety and </a:t>
                      </a:r>
                      <a:r>
                        <a:rPr lang="en-GB" sz="1200" baseline="0" noProof="0" dirty="0">
                          <a:latin typeface="Calibri" pitchFamily="34" charset="0"/>
                          <a:cs typeface="Calibri" pitchFamily="34" charset="0"/>
                        </a:rPr>
                        <a:t>Spanish Stars</a:t>
                      </a:r>
                    </a:p>
                    <a:p>
                      <a:pPr>
                        <a:buFont typeface="Arial" pitchFamily="34" charset="0"/>
                        <a:buChar char="•"/>
                      </a:pPr>
                      <a:r>
                        <a:rPr lang="en-GB" sz="1200" baseline="0" noProof="0" dirty="0">
                          <a:latin typeface="Calibri" pitchFamily="34" charset="0"/>
                          <a:cs typeface="Calibri" pitchFamily="34" charset="0"/>
                        </a:rPr>
                        <a:t>Make sure your include extended sentences in your Spanish</a:t>
                      </a:r>
                    </a:p>
                    <a:p>
                      <a:pPr>
                        <a:buFont typeface="Arial" pitchFamily="34" charset="0"/>
                        <a:buChar char="•"/>
                      </a:pPr>
                      <a:r>
                        <a:rPr lang="en-GB" sz="1200" baseline="0" noProof="0" dirty="0">
                          <a:latin typeface="Calibri" pitchFamily="34" charset="0"/>
                          <a:cs typeface="Calibri" pitchFamily="34" charset="0"/>
                        </a:rPr>
                        <a:t>Include the opinions of others in more than one time frame such as: </a:t>
                      </a:r>
                      <a:r>
                        <a:rPr lang="en-GB" sz="1200" b="1" baseline="0" noProof="0" dirty="0">
                          <a:latin typeface="Calibri" pitchFamily="34" charset="0"/>
                          <a:cs typeface="Calibri" pitchFamily="34" charset="0"/>
                        </a:rPr>
                        <a:t>“A </a:t>
                      </a:r>
                      <a:r>
                        <a:rPr lang="en-GB" sz="1200" b="1" baseline="0" noProof="0" dirty="0" err="1">
                          <a:latin typeface="Calibri" pitchFamily="34" charset="0"/>
                          <a:cs typeface="Calibri" pitchFamily="34" charset="0"/>
                        </a:rPr>
                        <a:t>mis</a:t>
                      </a:r>
                      <a:r>
                        <a:rPr lang="en-GB" sz="1200" b="1" baseline="0" noProof="0" dirty="0">
                          <a:latin typeface="Calibri" pitchFamily="34" charset="0"/>
                          <a:cs typeface="Calibri" pitchFamily="34" charset="0"/>
                        </a:rPr>
                        <a:t> amigos y a mi </a:t>
                      </a:r>
                      <a:r>
                        <a:rPr lang="en-GB" sz="1200" b="1" baseline="0" noProof="0" dirty="0" err="1">
                          <a:latin typeface="Calibri" pitchFamily="34" charset="0"/>
                          <a:cs typeface="Calibri" pitchFamily="34" charset="0"/>
                        </a:rPr>
                        <a:t>nos</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gusta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pasar</a:t>
                      </a:r>
                      <a:r>
                        <a:rPr lang="en-GB" sz="1200" b="1" baseline="0" noProof="0" dirty="0">
                          <a:latin typeface="Calibri" pitchFamily="34" charset="0"/>
                          <a:cs typeface="Calibri" pitchFamily="34" charset="0"/>
                        </a:rPr>
                        <a:t> el fin de </a:t>
                      </a:r>
                      <a:r>
                        <a:rPr lang="en-GB" sz="1200" b="1" baseline="0" noProof="0" dirty="0" err="1">
                          <a:latin typeface="Calibri" pitchFamily="34" charset="0"/>
                          <a:cs typeface="Calibri" pitchFamily="34" charset="0"/>
                        </a:rPr>
                        <a:t>semana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juntos</a:t>
                      </a:r>
                      <a:r>
                        <a:rPr lang="en-GB" sz="1200" b="1" baseline="0" noProof="0" dirty="0">
                          <a:latin typeface="Calibri" pitchFamily="34" charset="0"/>
                          <a:cs typeface="Calibri" pitchFamily="34" charset="0"/>
                        </a:rPr>
                        <a:t>.” </a:t>
                      </a:r>
                      <a:r>
                        <a:rPr lang="en-GB" sz="1200" b="0" baseline="0" noProof="0" dirty="0">
                          <a:latin typeface="Calibri" pitchFamily="34" charset="0"/>
                          <a:cs typeface="Calibri" pitchFamily="34" charset="0"/>
                        </a:rPr>
                        <a:t>Or: </a:t>
                      </a:r>
                      <a:r>
                        <a:rPr lang="en-GB" sz="1200" b="1" baseline="0" noProof="0" dirty="0">
                          <a:latin typeface="Calibri" pitchFamily="34" charset="0"/>
                          <a:cs typeface="Calibri" pitchFamily="34" charset="0"/>
                        </a:rPr>
                        <a:t>“</a:t>
                      </a:r>
                      <a:r>
                        <a:rPr lang="en-GB" sz="1200" b="1" baseline="0" noProof="0" dirty="0" err="1">
                          <a:latin typeface="Calibri" pitchFamily="34" charset="0"/>
                          <a:cs typeface="Calibri" pitchFamily="34" charset="0"/>
                        </a:rPr>
                        <a:t>Cada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día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nos</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gustaba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tomar</a:t>
                      </a:r>
                      <a:r>
                        <a:rPr lang="en-GB" sz="1200" b="1" baseline="0" noProof="0" dirty="0">
                          <a:latin typeface="Calibri" pitchFamily="34" charset="0"/>
                          <a:cs typeface="Calibri" pitchFamily="34" charset="0"/>
                        </a:rPr>
                        <a:t> el sol, </a:t>
                      </a:r>
                      <a:r>
                        <a:rPr lang="en-GB" sz="1200" b="1" baseline="0" noProof="0" dirty="0" err="1">
                          <a:latin typeface="Calibri" pitchFamily="34" charset="0"/>
                          <a:cs typeface="Calibri" pitchFamily="34" charset="0"/>
                        </a:rPr>
                        <a:t>nadar</a:t>
                      </a:r>
                      <a:r>
                        <a:rPr lang="en-GB" sz="1200" b="1" baseline="0" noProof="0" dirty="0">
                          <a:latin typeface="Calibri" pitchFamily="34" charset="0"/>
                          <a:cs typeface="Calibri" pitchFamily="34" charset="0"/>
                        </a:rPr>
                        <a:t> en la </a:t>
                      </a:r>
                      <a:r>
                        <a:rPr lang="en-GB" sz="1200" b="1" baseline="0" noProof="0" dirty="0" err="1">
                          <a:latin typeface="Calibri" pitchFamily="34" charset="0"/>
                          <a:cs typeface="Calibri" pitchFamily="34" charset="0"/>
                        </a:rPr>
                        <a:t>psicina</a:t>
                      </a:r>
                      <a:r>
                        <a:rPr lang="en-GB" sz="1200" b="1" baseline="0" noProof="0" dirty="0">
                          <a:latin typeface="Calibri" pitchFamily="34" charset="0"/>
                          <a:cs typeface="Calibri" pitchFamily="34" charset="0"/>
                        </a:rPr>
                        <a:t> y </a:t>
                      </a:r>
                      <a:r>
                        <a:rPr lang="en-GB" sz="1200" b="1" baseline="0" noProof="0" dirty="0" err="1">
                          <a:latin typeface="Calibri" pitchFamily="34" charset="0"/>
                          <a:cs typeface="Calibri" pitchFamily="34" charset="0"/>
                        </a:rPr>
                        <a:t>jugar</a:t>
                      </a:r>
                      <a:r>
                        <a:rPr lang="en-GB" sz="1200" b="1" baseline="0" noProof="0" dirty="0">
                          <a:latin typeface="Calibri" pitchFamily="34" charset="0"/>
                          <a:cs typeface="Calibri" pitchFamily="34" charset="0"/>
                        </a:rPr>
                        <a:t> en 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a:latin typeface="Calibri" pitchFamily="34" charset="0"/>
                          <a:cs typeface="Calibri" pitchFamily="34" charset="0"/>
                        </a:rPr>
                        <a:t>FOR ALL 4 SKILLS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a:latin typeface="Calibri" pitchFamily="34" charset="0"/>
                          <a:cs typeface="Calibri" pitchFamily="34" charset="0"/>
                        </a:rPr>
                        <a:t>Know the basics (pages 2-6)</a:t>
                      </a:r>
                    </a:p>
                    <a:p>
                      <a:pPr marL="228600" indent="-228600">
                        <a:buFont typeface="Arial" pitchFamily="34" charset="0"/>
                        <a:buChar char="•"/>
                      </a:pPr>
                      <a:r>
                        <a:rPr lang="en-GB" sz="1200" baseline="0" noProof="0" dirty="0">
                          <a:latin typeface="Calibri" pitchFamily="34" charset="0"/>
                          <a:cs typeface="Calibri" pitchFamily="34" charset="0"/>
                        </a:rPr>
                        <a:t>“I” form of past, present, future  verbs (pages 7-18)</a:t>
                      </a:r>
                    </a:p>
                    <a:p>
                      <a:pPr marL="228600" indent="-228600">
                        <a:buFont typeface="Arial" pitchFamily="34" charset="0"/>
                        <a:buChar char="•"/>
                      </a:pPr>
                      <a:r>
                        <a:rPr lang="en-GB" sz="1200" baseline="0" noProof="0" dirty="0">
                          <a:latin typeface="Calibri" pitchFamily="34" charset="0"/>
                          <a:cs typeface="Calibri" pitchFamily="34" charset="0"/>
                        </a:rPr>
                        <a:t>10 essential verbs in 3 tenses (page 25) &amp; 10 Spanish Stars that ensure grade 5+ (page 39)</a:t>
                      </a:r>
                    </a:p>
                    <a:p>
                      <a:pPr marL="228600" indent="-228600">
                        <a:buFont typeface="Arial" pitchFamily="34" charset="0"/>
                        <a:buChar char="•"/>
                      </a:pPr>
                      <a:r>
                        <a:rPr lang="en-GB" sz="1200" baseline="0" noProof="0" dirty="0">
                          <a:latin typeface="Calibri" pitchFamily="34" charset="0"/>
                          <a:cs typeface="Calibri" pitchFamily="34" charset="0"/>
                        </a:rPr>
                        <a:t>Question words (page 28)</a:t>
                      </a:r>
                    </a:p>
                    <a:p>
                      <a:pPr marL="228600" indent="-228600">
                        <a:buFont typeface="Arial" pitchFamily="34" charset="0"/>
                        <a:buChar char="•"/>
                      </a:pPr>
                      <a:r>
                        <a:rPr lang="en-GB" sz="1200" baseline="0" noProof="0" dirty="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a:latin typeface="Calibri" pitchFamily="34" charset="0"/>
                          <a:cs typeface="Calibri" pitchFamily="34" charset="0"/>
                        </a:rPr>
                        <a:t>Opinions &amp; adjectives (page 22)</a:t>
                      </a:r>
                    </a:p>
                    <a:p>
                      <a:pPr marL="228600" indent="-228600">
                        <a:buFont typeface="Arial" pitchFamily="34" charset="0"/>
                        <a:buChar char="•"/>
                      </a:pPr>
                      <a:r>
                        <a:rPr lang="en-GB" sz="1200" baseline="0" noProof="0" dirty="0">
                          <a:latin typeface="Calibri" pitchFamily="34" charset="0"/>
                          <a:cs typeface="Calibri" pitchFamily="34" charset="0"/>
                        </a:rPr>
                        <a:t>Link words/ connectives (page 21)</a:t>
                      </a:r>
                    </a:p>
                    <a:p>
                      <a:pPr marL="228600" indent="-228600">
                        <a:buFont typeface="Arial" pitchFamily="34" charset="0"/>
                        <a:buChar char="•"/>
                      </a:pPr>
                      <a:r>
                        <a:rPr lang="en-GB" sz="1200" baseline="0" noProof="0" dirty="0">
                          <a:latin typeface="Calibri" pitchFamily="34" charset="0"/>
                          <a:cs typeface="Calibri" pitchFamily="34" charset="0"/>
                        </a:rPr>
                        <a:t>Use </a:t>
                      </a:r>
                      <a:r>
                        <a:rPr lang="en-GB" sz="1200" b="1" baseline="0" noProof="0" dirty="0">
                          <a:latin typeface="Calibri" pitchFamily="34" charset="0"/>
                          <a:cs typeface="Calibri" pitchFamily="34" charset="0"/>
                        </a:rPr>
                        <a:t>memrise.com </a:t>
                      </a:r>
                      <a:r>
                        <a:rPr lang="en-GB" sz="1200" baseline="0" noProof="0" dirty="0">
                          <a:latin typeface="Calibri" pitchFamily="34" charset="0"/>
                          <a:cs typeface="Calibri" pitchFamily="34" charset="0"/>
                        </a:rPr>
                        <a:t>to learn vocabulary  from the VIVA course. Look at the VIVA module numbers on pages 46-61 as a guide to navigating the site</a:t>
                      </a:r>
                    </a:p>
                    <a:p>
                      <a:pPr marL="228600" indent="-228600">
                        <a:buFont typeface="Arial" pitchFamily="34" charset="0"/>
                        <a:buChar char="•"/>
                      </a:pPr>
                      <a:r>
                        <a:rPr lang="en-GB" sz="1200" baseline="0" noProof="0" dirty="0">
                          <a:latin typeface="Calibri" pitchFamily="34" charset="0"/>
                          <a:cs typeface="Calibri" pitchFamily="34" charset="0"/>
                        </a:rPr>
                        <a:t>Visit useful websites for learning &amp; revising Spanish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63</a:t>
            </a:fld>
            <a:endParaRPr lang="en-GB"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64</a:t>
            </a:fld>
            <a:endParaRPr lang="en-GB"/>
          </a:p>
        </p:txBody>
      </p:sp>
      <p:sp>
        <p:nvSpPr>
          <p:cNvPr id="3" name="Rectangle 2"/>
          <p:cNvSpPr/>
          <p:nvPr/>
        </p:nvSpPr>
        <p:spPr>
          <a:xfrm>
            <a:off x="188640" y="339387"/>
            <a:ext cx="6480720" cy="8186857"/>
          </a:xfrm>
          <a:prstGeom prst="rect">
            <a:avLst/>
          </a:prstGeom>
        </p:spPr>
        <p:txBody>
          <a:bodyPr wrap="square">
            <a:spAutoFit/>
          </a:bodyPr>
          <a:lstStyle/>
          <a:p>
            <a:pPr>
              <a:lnSpc>
                <a:spcPct val="115000"/>
              </a:lnSpc>
              <a:spcAft>
                <a:spcPts val="0"/>
              </a:spcAft>
            </a:pPr>
            <a:r>
              <a:rPr lang="en-US" sz="1000" b="1" dirty="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a:latin typeface="Calibri" panose="020F0502020204030204" pitchFamily="34" charset="0"/>
                <a:ea typeface="Times New Roman" panose="02020603050405020304" pitchFamily="18" charset="0"/>
                <a:cs typeface="Calibri" panose="020F0502020204030204" pitchFamily="34" charset="0"/>
              </a:rPr>
              <a:t>RESEARCH &amp; REFERENCE</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translator</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tenses</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Spanish 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yourself!</a:t>
            </a:r>
            <a:endParaRPr lang="en-GB" sz="1000"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4.  http://www.spanishlanguage.co.uk/palabradia.htm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Sign up to the palabra del </a:t>
            </a:r>
            <a:r>
              <a:rPr lang="en-US" sz="1000" dirty="0" err="1">
                <a:latin typeface="Calibri" panose="020F0502020204030204" pitchFamily="34" charset="0"/>
                <a:ea typeface="Times New Roman" panose="02020603050405020304" pitchFamily="18" charset="0"/>
                <a:cs typeface="Calibri" panose="020F0502020204030204" pitchFamily="34" charset="0"/>
              </a:rPr>
              <a:t>día</a:t>
            </a:r>
            <a:r>
              <a:rPr lang="en-US" sz="1000" dirty="0">
                <a:latin typeface="Calibri" panose="020F0502020204030204" pitchFamily="34" charset="0"/>
                <a:ea typeface="Times New Roman" panose="02020603050405020304" pitchFamily="18" charset="0"/>
                <a:cs typeface="Calibri" panose="020F0502020204030204" pitchFamily="34" charset="0"/>
              </a:rPr>
              <a:t> and get your own Spanish word of the day emailed to you daily.</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Calibri" panose="020F0502020204030204" pitchFamily="34" charset="0"/>
                <a:cs typeface="Calibri" panose="020F0502020204030204" pitchFamily="34" charset="0"/>
              </a:rPr>
              <a:t>5.  http://spanish.typeit.org/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Spanish 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http://www.colby.edu/~bknelson/SLC/index.php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http://classtools.net/widgets/dustbin_6/k2uC7.htm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This link takes you to a tense sorting activity.  Great for speed.  You can also make your own grammar activities from the class tools site though.</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http://www.studyspanish.com/tutorial.htm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Use menu on left to choose your area and explore!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a:latin typeface="Calibri" panose="020F0502020204030204" pitchFamily="34" charset="0"/>
                <a:ea typeface="Times New Roman" panose="02020603050405020304" pitchFamily="18" charset="0"/>
                <a:cs typeface="Calibri" panose="020F0502020204030204" pitchFamily="34" charset="0"/>
              </a:rPr>
              <a:t>VOCABULARY BUILDING &amp; TOPIC KNOWLEDGE</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http://www.espanol-extra.co.uk/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You need a password and login for this site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3.  http://oye.languageskills.co.uk/intermediate/year10.html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5.  </a:t>
            </a:r>
            <a:r>
              <a:rPr lang="en-GB" sz="1000" dirty="0">
                <a:latin typeface="Calibri" panose="020F0502020204030204" pitchFamily="34" charset="0"/>
                <a:ea typeface="Calibri" panose="020F0502020204030204" pitchFamily="34" charset="0"/>
                <a:cs typeface="Calibri" panose="020F0502020204030204" pitchFamily="34" charset="0"/>
              </a:rPr>
              <a:t>http://www.freerice.com/index.php?&amp;t=18127850318&amp;s=Spanish</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http://www.bbc.co.uk/languages/spanish/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http://www.bbc.co.uk/education/revision/spanish/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revision</a:t>
            </a:r>
          </a:p>
          <a:p>
            <a:pPr>
              <a:lnSpc>
                <a:spcPct val="115000"/>
              </a:lnSpc>
              <a:spcAft>
                <a:spcPts val="0"/>
              </a:spcAft>
            </a:pPr>
            <a:endParaRPr lang="en-GB"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Spanish.  Save each one you make.  OR paste in the text and choose a Spanish 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a:latin typeface="Calibri" panose="020F0502020204030204" pitchFamily="34" charset="0"/>
                <a:cs typeface="Calibri" panose="020F0502020204030204" pitchFamily="34" charset="0"/>
              </a:rPr>
              <a:t>USEFUL WEBSITES FOR LEARNING &amp; REVISING SPANISH</a:t>
            </a:r>
          </a:p>
        </p:txBody>
      </p:sp>
    </p:spTree>
    <p:extLst>
      <p:ext uri="{BB962C8B-B14F-4D97-AF65-F5344CB8AC3E}">
        <p14:creationId xmlns:p14="http://schemas.microsoft.com/office/powerpoint/2010/main" val="3554492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2770405"/>
              </p:ext>
            </p:extLst>
          </p:nvPr>
        </p:nvGraphicFramePr>
        <p:xfrm>
          <a:off x="116632" y="83448"/>
          <a:ext cx="6696744" cy="894316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GCSE</a:t>
                      </a:r>
                      <a:r>
                        <a:rPr lang="en-GB" sz="1200" b="1" baseline="0" dirty="0">
                          <a:latin typeface="Calibri" pitchFamily="34" charset="0"/>
                          <a:cs typeface="Calibri" pitchFamily="34" charset="0"/>
                        </a:rPr>
                        <a:t> COURSE CONTENT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cs typeface="Calibri" pitchFamily="34" charset="0"/>
                        </a:rPr>
                        <a:t>(KERBOODLE ON LINE RESOURCE UNITS IN BRACKETS)</a:t>
                      </a:r>
                      <a:endParaRPr lang="en-GB"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THEME 1</a:t>
                      </a:r>
                      <a:endParaRPr lang="en-GB" sz="1200" b="1" baseline="0" dirty="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a:latin typeface="Calibri" pitchFamily="34" charset="0"/>
                          <a:cs typeface="Calibri" pitchFamily="34" charset="0"/>
                        </a:rPr>
                        <a:t>TOPIC 1:</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Me, my family &amp; friends (UNIT 1) </a:t>
                      </a:r>
                    </a:p>
                    <a:p>
                      <a:pPr>
                        <a:buFont typeface="Arial" pitchFamily="34" charset="0"/>
                        <a:buChar char="•"/>
                      </a:pPr>
                      <a:r>
                        <a:rPr lang="en-GB" sz="1000" dirty="0">
                          <a:latin typeface="Calibri" pitchFamily="34" charset="0"/>
                          <a:cs typeface="Calibri" pitchFamily="34" charset="0"/>
                        </a:rPr>
                        <a:t>relationships with family &amp; friends </a:t>
                      </a:r>
                    </a:p>
                    <a:p>
                      <a:pPr>
                        <a:buFont typeface="Arial" pitchFamily="34" charset="0"/>
                        <a:buChar char="•"/>
                      </a:pPr>
                      <a:r>
                        <a:rPr lang="en-GB" sz="1000" dirty="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1:</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Home, town, neighbourhood &amp; region  (UNIT 5)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1:</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My studies </a:t>
                      </a:r>
                    </a:p>
                    <a:p>
                      <a:r>
                        <a:rPr lang="en-GB" sz="1000" b="1" dirty="0">
                          <a:latin typeface="Calibri" pitchFamily="34" charset="0"/>
                          <a:cs typeface="Calibri" pitchFamily="34" charset="0"/>
                        </a:rPr>
                        <a:t>(UNIT 9)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a:latin typeface="Calibri" pitchFamily="34" charset="0"/>
                          <a:cs typeface="Calibri" pitchFamily="34" charset="0"/>
                        </a:rPr>
                        <a:t>TOPIC 2:</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Technology in everyday life  (UNIT 2) </a:t>
                      </a:r>
                    </a:p>
                    <a:p>
                      <a:pPr>
                        <a:buFont typeface="Arial" pitchFamily="34" charset="0"/>
                        <a:buChar char="•"/>
                      </a:pPr>
                      <a:r>
                        <a:rPr lang="en-GB" sz="1000" dirty="0">
                          <a:latin typeface="Calibri" pitchFamily="34" charset="0"/>
                          <a:cs typeface="Calibri" pitchFamily="34" charset="0"/>
                        </a:rPr>
                        <a:t>social media </a:t>
                      </a:r>
                    </a:p>
                    <a:p>
                      <a:pPr>
                        <a:buFont typeface="Arial" pitchFamily="34" charset="0"/>
                        <a:buChar char="•"/>
                      </a:pPr>
                      <a:r>
                        <a:rPr lang="en-GB" sz="1000" dirty="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2:</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Social issues (UNIT 6) </a:t>
                      </a:r>
                    </a:p>
                    <a:p>
                      <a:pPr>
                        <a:buFont typeface="Arial" pitchFamily="34" charset="0"/>
                        <a:buChar char="•"/>
                      </a:pPr>
                      <a:r>
                        <a:rPr lang="en-GB" sz="1000" b="0" dirty="0">
                          <a:latin typeface="Calibri" pitchFamily="34" charset="0"/>
                          <a:cs typeface="Calibri" pitchFamily="34" charset="0"/>
                        </a:rPr>
                        <a:t>charity/voluntary work </a:t>
                      </a:r>
                    </a:p>
                    <a:p>
                      <a:pPr>
                        <a:buFont typeface="Arial" pitchFamily="34" charset="0"/>
                        <a:buChar char="•"/>
                      </a:pPr>
                      <a:r>
                        <a:rPr lang="en-GB" sz="1000" b="0" dirty="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2:</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Life at school/college (UNIT 10)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a:latin typeface="Calibri" pitchFamily="34" charset="0"/>
                          <a:cs typeface="Calibri" pitchFamily="34" charset="0"/>
                        </a:rPr>
                        <a:t>TOPIC 3:</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Free time activities (UNIT 3)  </a:t>
                      </a:r>
                    </a:p>
                    <a:p>
                      <a:pPr>
                        <a:buFont typeface="Arial" pitchFamily="34" charset="0"/>
                        <a:buChar char="•"/>
                      </a:pPr>
                      <a:r>
                        <a:rPr lang="en-GB" sz="1000" b="0" dirty="0">
                          <a:latin typeface="Calibri" pitchFamily="34" charset="0"/>
                          <a:cs typeface="Calibri" pitchFamily="34" charset="0"/>
                        </a:rPr>
                        <a:t>music </a:t>
                      </a:r>
                    </a:p>
                    <a:p>
                      <a:pPr>
                        <a:buFont typeface="Arial" pitchFamily="34" charset="0"/>
                        <a:buChar char="•"/>
                      </a:pPr>
                      <a:r>
                        <a:rPr lang="en-GB" sz="1000" b="0" dirty="0">
                          <a:latin typeface="Calibri" pitchFamily="34" charset="0"/>
                          <a:cs typeface="Calibri" pitchFamily="34" charset="0"/>
                        </a:rPr>
                        <a:t>cinema &amp; TV </a:t>
                      </a:r>
                    </a:p>
                    <a:p>
                      <a:pPr>
                        <a:buFont typeface="Arial" pitchFamily="34" charset="0"/>
                        <a:buChar char="•"/>
                      </a:pPr>
                      <a:r>
                        <a:rPr lang="en-GB" sz="1000" b="0" dirty="0">
                          <a:latin typeface="Calibri" pitchFamily="34" charset="0"/>
                          <a:cs typeface="Calibri" pitchFamily="34" charset="0"/>
                        </a:rPr>
                        <a:t>food &amp; eating out</a:t>
                      </a:r>
                    </a:p>
                    <a:p>
                      <a:pPr>
                        <a:buFont typeface="Arial" pitchFamily="34" charset="0"/>
                        <a:buChar char="•"/>
                      </a:pPr>
                      <a:r>
                        <a:rPr lang="en-GB" sz="1000" b="0" dirty="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3:</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Global issues (UNIT 7)  </a:t>
                      </a:r>
                    </a:p>
                    <a:p>
                      <a:pPr>
                        <a:buFont typeface="Arial" pitchFamily="34" charset="0"/>
                        <a:buChar char="•"/>
                      </a:pPr>
                      <a:r>
                        <a:rPr lang="en-GB" sz="1000" b="0" dirty="0">
                          <a:latin typeface="Calibri" pitchFamily="34" charset="0"/>
                          <a:cs typeface="Calibri" pitchFamily="34" charset="0"/>
                        </a:rPr>
                        <a:t>the environment </a:t>
                      </a:r>
                    </a:p>
                    <a:p>
                      <a:pPr>
                        <a:buFont typeface="Arial" pitchFamily="34" charset="0"/>
                        <a:buChar char="•"/>
                      </a:pPr>
                      <a:r>
                        <a:rPr lang="en-GB" sz="1000" b="0" dirty="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3:</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Education post-16  (UNIT 11)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a:latin typeface="Calibri" pitchFamily="34" charset="0"/>
                          <a:cs typeface="Calibri" pitchFamily="34" charset="0"/>
                        </a:rPr>
                        <a:t>TOPIC 4:</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Customs &amp; festivals in</a:t>
                      </a:r>
                      <a:r>
                        <a:rPr lang="en-GB" sz="1000" b="1" baseline="0" dirty="0">
                          <a:latin typeface="Calibri" pitchFamily="34" charset="0"/>
                          <a:cs typeface="Calibri" pitchFamily="34" charset="0"/>
                        </a:rPr>
                        <a:t> Spanish-speaking </a:t>
                      </a:r>
                      <a:r>
                        <a:rPr lang="en-GB" sz="1000" b="1" dirty="0">
                          <a:latin typeface="Calibri" pitchFamily="34" charset="0"/>
                          <a:cs typeface="Calibri" pitchFamily="34" charset="0"/>
                        </a:rPr>
                        <a:t>countries/ communities (UNIT 4)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4:</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Travel &amp; tourism (UNIT 8)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4:</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Jobs, career</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choices &amp; ambitions (UNIT 12)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a:latin typeface="Calibri" pitchFamily="34" charset="0"/>
                          <a:cs typeface="Calibri" pitchFamily="34" charset="0"/>
                        </a:rPr>
                        <a:t>SPANISH ACCENTS</a:t>
                      </a:r>
                      <a:r>
                        <a:rPr lang="es-ES_tradnl" sz="1200" b="1" baseline="0" dirty="0">
                          <a:latin typeface="Calibri" pitchFamily="34" charset="0"/>
                          <a:cs typeface="Calibri" pitchFamily="34" charset="0"/>
                        </a:rPr>
                        <a:t> </a:t>
                      </a:r>
                      <a:r>
                        <a:rPr lang="es-ES_tradnl" sz="1200" b="1" dirty="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Gr + </a:t>
                      </a:r>
                      <a:r>
                        <a:rPr lang="es-ES_tradnl" sz="1200" b="1" dirty="0" err="1">
                          <a:latin typeface="Calibri" pitchFamily="34" charset="0"/>
                          <a:cs typeface="Calibri" pitchFamily="34" charset="0"/>
                        </a:rPr>
                        <a:t>vowel</a:t>
                      </a:r>
                      <a:r>
                        <a:rPr lang="es-ES_tradnl" sz="1200" b="1" dirty="0">
                          <a:latin typeface="Calibri" pitchFamily="34" charset="0"/>
                          <a:cs typeface="Calibri" pitchFamily="34" charset="0"/>
                        </a:rPr>
                        <a:t> = á é í </a:t>
                      </a:r>
                      <a:r>
                        <a:rPr lang="es-ES_tradnl" sz="1200" b="1" dirty="0" err="1">
                          <a:latin typeface="Calibri" pitchFamily="34" charset="0"/>
                          <a:cs typeface="Calibri" pitchFamily="34" charset="0"/>
                        </a:rPr>
                        <a:t>ó</a:t>
                      </a:r>
                      <a:r>
                        <a:rPr lang="es-ES_tradnl" sz="1200" b="1" dirty="0">
                          <a:latin typeface="Calibri" pitchFamily="34" charset="0"/>
                          <a:cs typeface="Calibri" pitchFamily="34" charset="0"/>
                        </a:rPr>
                        <a:t> ú (</a:t>
                      </a:r>
                      <a:r>
                        <a:rPr lang="es-ES_tradnl" sz="1200" b="1" dirty="0" err="1">
                          <a:latin typeface="Calibri" pitchFamily="34" charset="0"/>
                          <a:cs typeface="Calibri" pitchFamily="34" charset="0"/>
                        </a:rPr>
                        <a:t>Caps</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Lock</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for</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capitals</a:t>
                      </a:r>
                      <a:r>
                        <a:rPr lang="es-ES_tradnl" sz="1200" b="1" dirty="0">
                          <a:latin typeface="Calibri" pitchFamily="34" charset="0"/>
                          <a:cs typeface="Calibri" pitchFamily="34" charset="0"/>
                        </a:rPr>
                        <a:t>: Á É Í </a:t>
                      </a:r>
                      <a:r>
                        <a:rPr lang="es-ES_tradnl" sz="1200" b="1" dirty="0" err="1">
                          <a:latin typeface="Calibri" pitchFamily="34" charset="0"/>
                          <a:cs typeface="Calibri" pitchFamily="34" charset="0"/>
                        </a:rPr>
                        <a:t>Ó</a:t>
                      </a:r>
                      <a:r>
                        <a:rPr lang="es-ES_tradnl" sz="1200" b="1" dirty="0">
                          <a:latin typeface="Calibri" pitchFamily="34" charset="0"/>
                          <a:cs typeface="Calibri" pitchFamily="34" charset="0"/>
                        </a:rPr>
                        <a:t> Ú)</a:t>
                      </a:r>
                    </a:p>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+ 164 = ñ</a:t>
                      </a:r>
                    </a:p>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+ 168 = ¿</a:t>
                      </a:r>
                    </a:p>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+ 173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a:latin typeface="Calibri" panose="020F0502020204030204" pitchFamily="34" charset="0"/>
                          <a:cs typeface="Calibri" panose="020F0502020204030204" pitchFamily="34" charset="0"/>
                        </a:rPr>
                        <a:t>ACCURACY CHECKLIST (KEY</a:t>
                      </a:r>
                      <a:r>
                        <a:rPr lang="es-ES_tradnl" sz="1200" b="1" baseline="0" dirty="0">
                          <a:latin typeface="Calibri" panose="020F0502020204030204" pitchFamily="34" charset="0"/>
                          <a:cs typeface="Calibri" panose="020F0502020204030204" pitchFamily="34" charset="0"/>
                        </a:rPr>
                        <a:t> </a:t>
                      </a:r>
                      <a:r>
                        <a:rPr lang="es-ES_tradnl" sz="1200" b="1" dirty="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a:latin typeface="Calibri" panose="020F0502020204030204" pitchFamily="34" charset="0"/>
                          <a:cs typeface="Calibri" panose="020F0502020204030204" pitchFamily="34" charset="0"/>
                        </a:rPr>
                        <a:t>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rgbClr val="000000"/>
                          </a:solidFill>
                          <a:latin typeface="Calibri" panose="020F0502020204030204" pitchFamily="34" charset="0"/>
                          <a:ea typeface="Times New Roman"/>
                          <a:cs typeface="Calibri" panose="020F0502020204030204" pitchFamily="34" charset="0"/>
                        </a:rPr>
                        <a:t>Spelling</a:t>
                      </a:r>
                      <a:endParaRPr lang="en-GB" sz="1200" noProof="0" dirty="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a:latin typeface="Calibri" panose="020F0502020204030204" pitchFamily="34" charset="0"/>
                          <a:cs typeface="Calibri" panose="020F0502020204030204" pitchFamily="34" charset="0"/>
                        </a:rPr>
                        <a:t>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a:latin typeface="Calibri" panose="020F0502020204030204" pitchFamily="34" charset="0"/>
                          <a:cs typeface="Calibri" panose="020F0502020204030204" pitchFamily="34" charset="0"/>
                        </a:rPr>
                        <a:t>ADJ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rojo</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roja</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rojos</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rojas</a:t>
                      </a:r>
                      <a:endParaRPr lang="en-GB" sz="1200" noProof="0" dirty="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a:latin typeface="Calibri" panose="020F0502020204030204" pitchFamily="34" charset="0"/>
                          <a:cs typeface="Calibri" panose="020F0502020204030204" pitchFamily="34" charset="0"/>
                        </a:rPr>
                        <a:t>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a:solidFill>
                            <a:srgbClr val="000000"/>
                          </a:solidFill>
                          <a:latin typeface="Calibri" panose="020F0502020204030204" pitchFamily="34" charset="0"/>
                          <a:ea typeface="Times New Roman"/>
                          <a:cs typeface="Calibri" panose="020F0502020204030204" pitchFamily="34" charset="0"/>
                        </a:rPr>
                        <a:t>A</a:t>
                      </a:r>
                      <a:r>
                        <a:rPr lang="en-GB" sz="1200" noProof="0" dirty="0">
                          <a:solidFill>
                            <a:srgbClr val="000000"/>
                          </a:solidFill>
                          <a:latin typeface="Calibri" panose="020F0502020204030204" pitchFamily="34" charset="0"/>
                          <a:ea typeface="Times New Roman"/>
                          <a:cs typeface="Calibri" panose="020F0502020204030204" pitchFamily="34" charset="0"/>
                        </a:rPr>
                        <a:t> (un/ </a:t>
                      </a:r>
                      <a:r>
                        <a:rPr lang="en-GB" sz="1200" noProof="0" dirty="0" err="1">
                          <a:solidFill>
                            <a:srgbClr val="000000"/>
                          </a:solidFill>
                          <a:latin typeface="Calibri" panose="020F0502020204030204" pitchFamily="34" charset="0"/>
                          <a:ea typeface="Times New Roman"/>
                          <a:cs typeface="Calibri" panose="020F0502020204030204" pitchFamily="34" charset="0"/>
                        </a:rPr>
                        <a:t>una</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b="1" noProof="0" dirty="0">
                          <a:solidFill>
                            <a:srgbClr val="000000"/>
                          </a:solidFill>
                          <a:latin typeface="Calibri" panose="020F0502020204030204" pitchFamily="34" charset="0"/>
                          <a:ea typeface="Times New Roman"/>
                          <a:cs typeface="Calibri" panose="020F0502020204030204" pitchFamily="34" charset="0"/>
                        </a:rPr>
                        <a:t>some</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noProof="0" dirty="0" err="1">
                          <a:solidFill>
                            <a:srgbClr val="000000"/>
                          </a:solidFill>
                          <a:latin typeface="Calibri" panose="020F0502020204030204" pitchFamily="34" charset="0"/>
                          <a:ea typeface="Times New Roman"/>
                          <a:cs typeface="Calibri" panose="020F0502020204030204" pitchFamily="34" charset="0"/>
                        </a:rPr>
                        <a:t>unos</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noProof="0" dirty="0" err="1">
                          <a:solidFill>
                            <a:srgbClr val="000000"/>
                          </a:solidFill>
                          <a:latin typeface="Calibri" panose="020F0502020204030204" pitchFamily="34" charset="0"/>
                          <a:ea typeface="Times New Roman"/>
                          <a:cs typeface="Calibri" panose="020F0502020204030204" pitchFamily="34" charset="0"/>
                        </a:rPr>
                        <a:t>unas</a:t>
                      </a:r>
                      <a:r>
                        <a:rPr lang="en-GB" sz="1200" noProof="0" dirty="0">
                          <a:solidFill>
                            <a:srgbClr val="000000"/>
                          </a:solidFill>
                          <a:latin typeface="Calibri" panose="020F0502020204030204" pitchFamily="34" charset="0"/>
                          <a:ea typeface="Times New Roman"/>
                          <a:cs typeface="Calibri" panose="020F0502020204030204" pitchFamily="34" charset="0"/>
                        </a:rPr>
                        <a:t>),</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1" noProof="0" dirty="0">
                          <a:solidFill>
                            <a:srgbClr val="000000"/>
                          </a:solidFill>
                          <a:latin typeface="Calibri" panose="020F0502020204030204" pitchFamily="34" charset="0"/>
                          <a:ea typeface="Times New Roman"/>
                          <a:cs typeface="Calibri" panose="020F0502020204030204" pitchFamily="34" charset="0"/>
                        </a:rPr>
                        <a:t>the </a:t>
                      </a:r>
                      <a:r>
                        <a:rPr lang="en-GB" sz="1200" noProof="0" dirty="0">
                          <a:solidFill>
                            <a:srgbClr val="000000"/>
                          </a:solidFill>
                          <a:latin typeface="Calibri" panose="020F0502020204030204" pitchFamily="34" charset="0"/>
                          <a:ea typeface="Times New Roman"/>
                          <a:cs typeface="Calibri" panose="020F0502020204030204" pitchFamily="34" charset="0"/>
                        </a:rPr>
                        <a:t>(el/ la/</a:t>
                      </a:r>
                      <a:r>
                        <a:rPr lang="en-GB" sz="1200" noProof="0" dirty="0" err="1">
                          <a:solidFill>
                            <a:srgbClr val="000000"/>
                          </a:solidFill>
                          <a:latin typeface="Calibri" panose="020F0502020204030204" pitchFamily="34" charset="0"/>
                          <a:ea typeface="Times New Roman"/>
                          <a:cs typeface="Calibri" panose="020F0502020204030204" pitchFamily="34" charset="0"/>
                        </a:rPr>
                        <a:t>los</a:t>
                      </a:r>
                      <a:r>
                        <a:rPr lang="en-GB" sz="1200" noProof="0" dirty="0">
                          <a:solidFill>
                            <a:srgbClr val="000000"/>
                          </a:solidFill>
                          <a:latin typeface="Calibri" panose="020F0502020204030204" pitchFamily="34" charset="0"/>
                          <a:ea typeface="Times New Roman"/>
                          <a:cs typeface="Calibri" panose="020F0502020204030204" pitchFamily="34" charset="0"/>
                        </a:rPr>
                        <a:t>/ las), </a:t>
                      </a:r>
                      <a:r>
                        <a:rPr lang="en-GB" sz="1200" b="1" noProof="0" dirty="0">
                          <a:solidFill>
                            <a:srgbClr val="000000"/>
                          </a:solidFill>
                          <a:latin typeface="Calibri" panose="020F0502020204030204" pitchFamily="34" charset="0"/>
                          <a:ea typeface="Times New Roman"/>
                          <a:cs typeface="Calibri" panose="020F0502020204030204" pitchFamily="34" charset="0"/>
                        </a:rPr>
                        <a:t>my</a:t>
                      </a:r>
                      <a:r>
                        <a:rPr lang="en-GB" sz="1200" noProof="0" dirty="0">
                          <a:solidFill>
                            <a:srgbClr val="000000"/>
                          </a:solidFill>
                          <a:latin typeface="Calibri" panose="020F0502020204030204" pitchFamily="34" charset="0"/>
                          <a:ea typeface="Times New Roman"/>
                          <a:cs typeface="Calibri" panose="020F0502020204030204" pitchFamily="34" charset="0"/>
                        </a:rPr>
                        <a:t> (mi/ </a:t>
                      </a:r>
                      <a:r>
                        <a:rPr lang="en-GB" sz="1200" noProof="0" dirty="0" err="1">
                          <a:solidFill>
                            <a:srgbClr val="000000"/>
                          </a:solidFill>
                          <a:latin typeface="Calibri" panose="020F0502020204030204" pitchFamily="34" charset="0"/>
                          <a:ea typeface="Times New Roman"/>
                          <a:cs typeface="Calibri" panose="020F0502020204030204" pitchFamily="34" charset="0"/>
                        </a:rPr>
                        <a:t>mis</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noProof="0" dirty="0" err="1">
                          <a:solidFill>
                            <a:srgbClr val="000000"/>
                          </a:solidFill>
                          <a:latin typeface="Calibri" panose="020F0502020204030204" pitchFamily="34" charset="0"/>
                          <a:ea typeface="Times New Roman"/>
                          <a:cs typeface="Calibri" panose="020F0502020204030204" pitchFamily="34" charset="0"/>
                        </a:rPr>
                        <a:t>etc</a:t>
                      </a:r>
                      <a:endParaRPr lang="en-GB" sz="1200" noProof="0" dirty="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anose="020F0502020204030204" pitchFamily="34" charset="0"/>
                          <a:cs typeface="Calibri" panose="020F0502020204030204" pitchFamily="34" charset="0"/>
                        </a:rPr>
                        <a:t>SERIOUS ERROR:</a:t>
                      </a:r>
                      <a:r>
                        <a:rPr lang="en-GB" sz="1200" b="1" baseline="0" noProof="0" dirty="0">
                          <a:latin typeface="Calibri" panose="020F0502020204030204" pitchFamily="34" charset="0"/>
                          <a:cs typeface="Calibri" panose="020F0502020204030204" pitchFamily="34" charset="0"/>
                        </a:rPr>
                        <a:t> </a:t>
                      </a:r>
                      <a:r>
                        <a:rPr lang="en-GB" sz="1200" b="1" noProof="0" dirty="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a:latin typeface="Calibri" panose="020F0502020204030204" pitchFamily="34" charset="0"/>
                          <a:cs typeface="Calibri" panose="020F0502020204030204" pitchFamily="34" charset="0"/>
                        </a:rPr>
                        <a:t>VB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Wrong ending</a:t>
                      </a:r>
                      <a:r>
                        <a:rPr lang="en-GB" sz="1200" baseline="0" noProof="0" dirty="0">
                          <a:latin typeface="Calibri" panose="020F0502020204030204" pitchFamily="34" charset="0"/>
                          <a:cs typeface="Calibri" panose="020F0502020204030204" pitchFamily="34" charset="0"/>
                        </a:rPr>
                        <a:t> on verb or wrong tense</a:t>
                      </a:r>
                      <a:endParaRPr lang="en-GB" sz="1200" noProof="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a:latin typeface="Calibri" panose="020F0502020204030204" pitchFamily="34" charset="0"/>
                          <a:cs typeface="Calibri" panose="020F0502020204030204" pitchFamily="34" charset="0"/>
                        </a:rPr>
                        <a:t>WO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a:latin typeface="Calibri" panose="020F0502020204030204" pitchFamily="34" charset="0"/>
                          <a:cs typeface="Calibri" panose="020F0502020204030204" pitchFamily="34" charset="0"/>
                        </a:rPr>
                        <a:t>INF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a:latin typeface="Calibri" panose="020F0502020204030204" pitchFamily="34" charset="0"/>
                          <a:cs typeface="Calibri" panose="020F0502020204030204" pitchFamily="34" charset="0"/>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65</a:t>
            </a:fld>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2" name="Group 48"/>
          <p:cNvGraphicFramePr>
            <a:graphicFrameLocks noGrp="1"/>
          </p:cNvGraphicFramePr>
          <p:nvPr/>
        </p:nvGraphicFramePr>
        <p:xfrm>
          <a:off x="188640" y="179515"/>
          <a:ext cx="6480720" cy="8807047"/>
        </p:xfrm>
        <a:graphic>
          <a:graphicData uri="http://schemas.openxmlformats.org/drawingml/2006/table">
            <a:tbl>
              <a:tblPr/>
              <a:tblGrid>
                <a:gridCol w="1831307">
                  <a:extLst>
                    <a:ext uri="{9D8B030D-6E8A-4147-A177-3AD203B41FA5}">
                      <a16:colId xmlns:a16="http://schemas.microsoft.com/office/drawing/2014/main" val="20000"/>
                    </a:ext>
                  </a:extLst>
                </a:gridCol>
                <a:gridCol w="434639">
                  <a:extLst>
                    <a:ext uri="{9D8B030D-6E8A-4147-A177-3AD203B41FA5}">
                      <a16:colId xmlns:a16="http://schemas.microsoft.com/office/drawing/2014/main" val="20001"/>
                    </a:ext>
                  </a:extLst>
                </a:gridCol>
                <a:gridCol w="1290974">
                  <a:extLst>
                    <a:ext uri="{9D8B030D-6E8A-4147-A177-3AD203B41FA5}">
                      <a16:colId xmlns:a16="http://schemas.microsoft.com/office/drawing/2014/main" val="20002"/>
                    </a:ext>
                  </a:extLst>
                </a:gridCol>
                <a:gridCol w="797232">
                  <a:extLst>
                    <a:ext uri="{9D8B030D-6E8A-4147-A177-3AD203B41FA5}">
                      <a16:colId xmlns:a16="http://schemas.microsoft.com/office/drawing/2014/main" val="20003"/>
                    </a:ext>
                  </a:extLst>
                </a:gridCol>
                <a:gridCol w="664668">
                  <a:extLst>
                    <a:ext uri="{9D8B030D-6E8A-4147-A177-3AD203B41FA5}">
                      <a16:colId xmlns:a16="http://schemas.microsoft.com/office/drawing/2014/main" val="20004"/>
                    </a:ext>
                  </a:extLst>
                </a:gridCol>
                <a:gridCol w="398616">
                  <a:extLst>
                    <a:ext uri="{9D8B030D-6E8A-4147-A177-3AD203B41FA5}">
                      <a16:colId xmlns:a16="http://schemas.microsoft.com/office/drawing/2014/main" val="20005"/>
                    </a:ext>
                  </a:extLst>
                </a:gridCol>
                <a:gridCol w="1063284">
                  <a:extLst>
                    <a:ext uri="{9D8B030D-6E8A-4147-A177-3AD203B41FA5}">
                      <a16:colId xmlns:a16="http://schemas.microsoft.com/office/drawing/2014/main" val="20006"/>
                    </a:ext>
                  </a:extLst>
                </a:gridCol>
              </a:tblGrid>
              <a:tr h="320031">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rgbClr val="000000"/>
                          </a:solidFill>
                          <a:effectLst/>
                          <a:latin typeface="Calibri" pitchFamily="34" charset="0"/>
                        </a:rPr>
                        <a:t>GRAMMAR TERMS EXPLAINED</a:t>
                      </a:r>
                    </a:p>
                  </a:txBody>
                  <a:tcPr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Term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Its job</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noun (n)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Luis, </a:t>
                      </a:r>
                      <a:r>
                        <a:rPr kumimoji="0" lang="en-GB" sz="1200" b="0" i="0" u="none" strike="noStrike" cap="none" normalizeH="0" baseline="0" dirty="0" err="1">
                          <a:ln>
                            <a:noFill/>
                          </a:ln>
                          <a:solidFill>
                            <a:srgbClr val="000000"/>
                          </a:solidFill>
                          <a:effectLst/>
                          <a:latin typeface="Calibri" pitchFamily="34" charset="0"/>
                        </a:rPr>
                        <a:t>España</a:t>
                      </a:r>
                      <a:r>
                        <a:rPr kumimoji="0" lang="en-GB" sz="1200" b="0" i="0" u="none" strike="noStrike" cap="none" normalizeH="0" baseline="0" dirty="0">
                          <a:ln>
                            <a:noFill/>
                          </a:ln>
                          <a:solidFill>
                            <a:srgbClr val="000000"/>
                          </a:solidFill>
                          <a:effectLst/>
                          <a:latin typeface="Calibri" pitchFamily="34" charset="0"/>
                        </a:rPr>
                        <a:t>, un </a:t>
                      </a:r>
                      <a:r>
                        <a:rPr kumimoji="0" lang="en-GB" sz="1200" b="0" i="0" u="none" strike="noStrike" cap="none" normalizeH="0" baseline="0" dirty="0" err="1">
                          <a:ln>
                            <a:noFill/>
                          </a:ln>
                          <a:solidFill>
                            <a:srgbClr val="000000"/>
                          </a:solidFill>
                          <a:effectLst/>
                          <a:latin typeface="Calibri" pitchFamily="34" charset="0"/>
                        </a:rPr>
                        <a:t>gato</a:t>
                      </a:r>
                      <a:r>
                        <a:rPr kumimoji="0" lang="en-GB" sz="1200" b="0" i="0" u="none" strike="noStrike" cap="none" normalizeH="0" baseline="0" dirty="0">
                          <a:ln>
                            <a:noFill/>
                          </a:ln>
                          <a:solidFill>
                            <a:srgbClr val="000000"/>
                          </a:solidFill>
                          <a:effectLst/>
                          <a:latin typeface="Calibri" pitchFamily="34" charset="0"/>
                        </a:rPr>
                        <a:t>, un </a:t>
                      </a:r>
                      <a:r>
                        <a:rPr kumimoji="0" lang="en-GB" sz="1200" b="0" i="0" u="none" strike="noStrike" cap="none" normalizeH="0" baseline="0" dirty="0" err="1">
                          <a:ln>
                            <a:noFill/>
                          </a:ln>
                          <a:solidFill>
                            <a:srgbClr val="000000"/>
                          </a:solidFill>
                          <a:effectLst/>
                          <a:latin typeface="Calibri" pitchFamily="34" charset="0"/>
                        </a:rPr>
                        <a:t>libro</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lápiz</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una</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goma</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definite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articles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el,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los, </a:t>
                      </a:r>
                      <a:r>
                        <a:rPr kumimoji="0" lang="en-GB" sz="1200" b="0" i="0" u="none" strike="noStrike" cap="none" normalizeH="0" baseline="0" dirty="0" err="1">
                          <a:ln>
                            <a:noFill/>
                          </a:ln>
                          <a:solidFill>
                            <a:srgbClr val="000000"/>
                          </a:solidFill>
                          <a:effectLst/>
                          <a:latin typeface="Calibri" pitchFamily="34" charset="0"/>
                        </a:rPr>
                        <a:t>las</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un, una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unos , unas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adjective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err="1">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azul</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boli</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azul</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verb (</a:t>
                      </a:r>
                      <a:r>
                        <a:rPr kumimoji="0" lang="en-GB" sz="1200" b="0" i="0" u="none" strike="noStrike" cap="none" normalizeH="0" baseline="0" dirty="0" err="1">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me </a:t>
                      </a:r>
                      <a:r>
                        <a:rPr kumimoji="0" lang="en-GB" sz="1200" b="0" i="0" u="none" strike="noStrike" cap="none" normalizeH="0" baseline="0" dirty="0" err="1">
                          <a:ln>
                            <a:noFill/>
                          </a:ln>
                          <a:solidFill>
                            <a:srgbClr val="000000"/>
                          </a:solidFill>
                          <a:effectLst/>
                          <a:latin typeface="Calibri" pitchFamily="34" charset="0"/>
                        </a:rPr>
                        <a:t>llamo</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tengo</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adverb (adv)</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describes a </a:t>
                      </a:r>
                      <a:r>
                        <a:rPr kumimoji="0" lang="en-GB" sz="1200" b="1" i="0" u="none" strike="noStrike" cap="none" normalizeH="0" baseline="0" dirty="0">
                          <a:ln>
                            <a:noFill/>
                          </a:ln>
                          <a:solidFill>
                            <a:srgbClr val="000000"/>
                          </a:solidFill>
                          <a:effectLst/>
                          <a:latin typeface="Calibri" pitchFamily="34" charset="0"/>
                        </a:rPr>
                        <a:t>verb</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muy</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demasiado</a:t>
                      </a:r>
                      <a:r>
                        <a:rPr kumimoji="0" lang="en-GB" sz="1200" b="0" i="0" u="none" strike="noStrike" cap="none" normalizeH="0" baseline="0" dirty="0">
                          <a:ln>
                            <a:noFill/>
                          </a:ln>
                          <a:solidFill>
                            <a:srgbClr val="000000"/>
                          </a:solidFill>
                          <a:effectLst/>
                          <a:latin typeface="Calibri" pitchFamily="34" charset="0"/>
                        </a:rPr>
                        <a:t>, lentamente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7373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(not often used in Spanish)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4 WAYS OF EXPRESSING “YOU”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Tú</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Usted</a:t>
                      </a:r>
                      <a:r>
                        <a:rPr kumimoji="0" lang="en-GB" sz="1200" b="1" i="0" u="none" strike="noStrike" cap="none" normalizeH="0" baseline="0" dirty="0">
                          <a:ln>
                            <a:noFill/>
                          </a:ln>
                          <a:solidFill>
                            <a:srgbClr val="000000"/>
                          </a:solidFill>
                          <a:effectLst/>
                          <a:latin typeface="Calibri" pitchFamily="34" charset="0"/>
                        </a:rPr>
                        <a:t> = singular, polite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Vosotros</a:t>
                      </a:r>
                      <a:r>
                        <a:rPr kumimoji="0" lang="en-GB" sz="1200" b="1" i="0" u="none" strike="noStrike" cap="none" normalizeH="0" baseline="0" dirty="0">
                          <a:ln>
                            <a:noFill/>
                          </a:ln>
                          <a:solidFill>
                            <a:srgbClr val="000000"/>
                          </a:solidFill>
                          <a:effectLst/>
                          <a:latin typeface="Calibri" pitchFamily="34" charset="0"/>
                        </a:rPr>
                        <a:t>/ as = plural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Ustedes</a:t>
                      </a:r>
                      <a:r>
                        <a:rPr kumimoji="0" lang="en-GB" sz="1200" b="1" i="0" u="none" strike="noStrike" cap="none" normalizeH="0" baseline="0" dirty="0">
                          <a:ln>
                            <a:noFill/>
                          </a:ln>
                          <a:solidFill>
                            <a:srgbClr val="000000"/>
                          </a:solidFill>
                          <a:effectLst/>
                          <a:latin typeface="Calibri" pitchFamily="34" charset="0"/>
                        </a:rPr>
                        <a:t> = plural, polite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Tú</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Él</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Ella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Usted</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Nosotros</a:t>
                      </a:r>
                      <a:r>
                        <a:rPr kumimoji="0" lang="en-GB" sz="1200" b="0" i="0" u="none" strike="noStrike" cap="none" normalizeH="0" baseline="0" dirty="0">
                          <a:ln>
                            <a:noFill/>
                          </a:ln>
                          <a:solidFill>
                            <a:srgbClr val="000000"/>
                          </a:solidFill>
                          <a:effectLst/>
                          <a:latin typeface="Calibri" pitchFamily="34" charset="0"/>
                        </a:rPr>
                        <a:t>/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Vosotros</a:t>
                      </a:r>
                      <a:r>
                        <a:rPr kumimoji="0" lang="en-GB" sz="1200" b="0" i="0" u="none" strike="noStrike" cap="none" normalizeH="0" baseline="0" dirty="0">
                          <a:ln>
                            <a:noFill/>
                          </a:ln>
                          <a:solidFill>
                            <a:srgbClr val="000000"/>
                          </a:solidFill>
                          <a:effectLst/>
                          <a:latin typeface="Calibri" pitchFamily="34" charset="0"/>
                        </a:rPr>
                        <a:t>/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Ellos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Ustedes</a:t>
                      </a:r>
                      <a:r>
                        <a:rPr kumimoji="0" lang="en-GB" sz="1200" b="0" i="0" u="none" strike="noStrike" cap="none" normalizeH="0" baseline="0" dirty="0">
                          <a:ln>
                            <a:noFill/>
                          </a:ln>
                          <a:solidFill>
                            <a:srgbClr val="000000"/>
                          </a:solidFill>
                          <a:effectLst/>
                          <a:latin typeface="Calibri" pitchFamily="34" charset="0"/>
                        </a:rPr>
                        <a:t>        </a:t>
                      </a:r>
                    </a:p>
                  </a:txBody>
                  <a:tcPr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He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She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txBody>
                  <a:tcPr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0039">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rgbClr val="000000"/>
                          </a:solidFill>
                          <a:effectLst/>
                          <a:latin typeface="Calibri" pitchFamily="34" charset="0"/>
                        </a:rPr>
                        <a:t>TENSES EXPLAINED</a:t>
                      </a:r>
                    </a:p>
                  </a:txBody>
                  <a:tcPr marL="91432" marR="91432" marT="45719" marB="4571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 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CANTAR</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1"/>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Conditional</a:t>
                      </a:r>
                      <a:r>
                        <a:rPr kumimoji="0" lang="es-ES_tradnl" sz="1200" b="0" i="0" u="none" strike="noStrike" cap="none" normalizeH="0" baseline="0" dirty="0">
                          <a:ln>
                            <a:noFill/>
                          </a:ln>
                          <a:solidFill>
                            <a:srgbClr val="000000"/>
                          </a:solidFill>
                          <a:effectLst/>
                          <a:latin typeface="Calibri" pitchFamily="34" charset="0"/>
                        </a:rPr>
                        <a:t> (El Condicional)</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would </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would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Cantaría</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2"/>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Future</a:t>
                      </a:r>
                      <a:r>
                        <a:rPr kumimoji="0" lang="es-ES_tradnl" sz="1200" b="0" i="0" u="none" strike="noStrike" cap="none" normalizeH="0" baseline="0" dirty="0">
                          <a:ln>
                            <a:noFill/>
                          </a:ln>
                          <a:solidFill>
                            <a:srgbClr val="000000"/>
                          </a:solidFill>
                          <a:effectLst/>
                          <a:latin typeface="Calibri" pitchFamily="34" charset="0"/>
                        </a:rPr>
                        <a:t> ( El futuro)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will/ shall</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will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Cantaré</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3"/>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Present</a:t>
                      </a:r>
                      <a:r>
                        <a:rPr kumimoji="0" lang="es-ES_tradnl" sz="1200" b="0" i="0" u="none" strike="noStrike" cap="none" normalizeH="0" baseline="0" dirty="0">
                          <a:ln>
                            <a:noFill/>
                          </a:ln>
                          <a:solidFill>
                            <a:srgbClr val="000000"/>
                          </a:solidFill>
                          <a:effectLst/>
                          <a:latin typeface="Calibri" pitchFamily="34" charset="0"/>
                        </a:rPr>
                        <a:t> (El presente)</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is</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sing/ I do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a:ln>
                            <a:noFill/>
                          </a:ln>
                          <a:solidFill>
                            <a:srgbClr val="000000"/>
                          </a:solidFill>
                          <a:effectLst/>
                          <a:latin typeface="Calibri" pitchFamily="34" charset="0"/>
                        </a:rPr>
                        <a:t>Canto</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4"/>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Present</a:t>
                      </a:r>
                      <a:r>
                        <a:rPr kumimoji="0" lang="es-ES_tradnl" sz="1200" b="0" i="0" u="none" strike="noStrike" cap="none" normalizeH="0" baseline="0" dirty="0">
                          <a:ln>
                            <a:noFill/>
                          </a:ln>
                          <a:solidFill>
                            <a:srgbClr val="000000"/>
                          </a:solidFill>
                          <a:effectLst/>
                          <a:latin typeface="Calibri" pitchFamily="34" charset="0"/>
                        </a:rPr>
                        <a:t> </a:t>
                      </a:r>
                      <a:r>
                        <a:rPr kumimoji="0" lang="es-ES_tradnl" sz="1200" b="0" i="0" u="none" strike="noStrike" cap="none" normalizeH="0" baseline="0" dirty="0" err="1">
                          <a:ln>
                            <a:noFill/>
                          </a:ln>
                          <a:solidFill>
                            <a:srgbClr val="000000"/>
                          </a:solidFill>
                          <a:effectLst/>
                          <a:latin typeface="Calibri" pitchFamily="34" charset="0"/>
                        </a:rPr>
                        <a:t>continuous</a:t>
                      </a:r>
                      <a:r>
                        <a:rPr kumimoji="0" lang="es-ES_tradnl" sz="1200" b="0" i="0" u="none" strike="noStrike" cap="none" normalizeH="0" baseline="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a:ln>
                            <a:noFill/>
                          </a:ln>
                          <a:solidFill>
                            <a:srgbClr val="000000"/>
                          </a:solidFill>
                          <a:effectLst/>
                          <a:latin typeface="Calibri" pitchFamily="34" charset="0"/>
                        </a:rPr>
                        <a:t>( El presente continuo)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am ...</a:t>
                      </a:r>
                      <a:r>
                        <a:rPr kumimoji="0" lang="en-GB" sz="1200" b="0" i="0" u="none" strike="noStrike" cap="none" normalizeH="0" baseline="0" dirty="0" err="1">
                          <a:ln>
                            <a:noFill/>
                          </a:ln>
                          <a:solidFill>
                            <a:srgbClr val="000000"/>
                          </a:solidFill>
                          <a:effectLst/>
                          <a:latin typeface="Calibri" pitchFamily="34" charset="0"/>
                        </a:rPr>
                        <a:t>ing</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am singing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err="1">
                          <a:ln>
                            <a:noFill/>
                          </a:ln>
                          <a:solidFill>
                            <a:srgbClr val="000000"/>
                          </a:solidFill>
                          <a:effectLst/>
                          <a:latin typeface="Calibri" pitchFamily="34" charset="0"/>
                        </a:rPr>
                        <a:t>Estoy</a:t>
                      </a:r>
                      <a:r>
                        <a:rPr kumimoji="0" lang="en-GB" sz="1200" b="0" i="0" u="none" strike="noStrike" cap="none" normalizeH="0" baseline="0">
                          <a:ln>
                            <a:noFill/>
                          </a:ln>
                          <a:solidFill>
                            <a:srgbClr val="000000"/>
                          </a:solidFill>
                          <a:effectLst/>
                          <a:latin typeface="Calibri" pitchFamily="34" charset="0"/>
                        </a:rPr>
                        <a:t> cantando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5"/>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Imperfect</a:t>
                      </a:r>
                      <a:r>
                        <a:rPr kumimoji="0" lang="es-ES_tradnl" sz="1200" b="0" i="0" u="none" strike="noStrike" cap="none" normalizeH="0" baseline="0" dirty="0">
                          <a:ln>
                            <a:noFill/>
                          </a:ln>
                          <a:solidFill>
                            <a:srgbClr val="000000"/>
                          </a:solidFill>
                          <a:effectLst/>
                          <a:latin typeface="Calibri" pitchFamily="34" charset="0"/>
                        </a:rPr>
                        <a:t> (El imperfecto)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used to</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was singing/ used to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Cantaba</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6"/>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Imperfect</a:t>
                      </a:r>
                      <a:r>
                        <a:rPr kumimoji="0" lang="es-ES_tradnl" sz="1200" b="0" i="0" u="none" strike="noStrike" cap="none" normalizeH="0" baseline="0" dirty="0">
                          <a:ln>
                            <a:noFill/>
                          </a:ln>
                          <a:solidFill>
                            <a:srgbClr val="000000"/>
                          </a:solidFill>
                          <a:effectLst/>
                          <a:latin typeface="Calibri" pitchFamily="34" charset="0"/>
                        </a:rPr>
                        <a:t> </a:t>
                      </a:r>
                      <a:r>
                        <a:rPr kumimoji="0" lang="es-ES_tradnl" sz="1200" b="0" i="0" u="none" strike="noStrike" cap="none" normalizeH="0" baseline="0" dirty="0" err="1">
                          <a:ln>
                            <a:noFill/>
                          </a:ln>
                          <a:solidFill>
                            <a:srgbClr val="000000"/>
                          </a:solidFill>
                          <a:effectLst/>
                          <a:latin typeface="Calibri" pitchFamily="34" charset="0"/>
                        </a:rPr>
                        <a:t>continuous</a:t>
                      </a:r>
                      <a:r>
                        <a:rPr kumimoji="0" lang="es-ES_tradnl" sz="1200" b="0" i="0" u="none" strike="noStrike" cap="none" normalizeH="0" baseline="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a:ln>
                            <a:noFill/>
                          </a:ln>
                          <a:solidFill>
                            <a:srgbClr val="000000"/>
                          </a:solidFill>
                          <a:effectLst/>
                          <a:latin typeface="Calibri" pitchFamily="34" charset="0"/>
                        </a:rPr>
                        <a:t>(El imperfecto continuo)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was ...</a:t>
                      </a:r>
                      <a:r>
                        <a:rPr kumimoji="0" lang="en-GB" sz="1200" b="0" i="0" u="none" strike="noStrike" cap="none" normalizeH="0" baseline="0" dirty="0" err="1">
                          <a:ln>
                            <a:noFill/>
                          </a:ln>
                          <a:solidFill>
                            <a:srgbClr val="000000"/>
                          </a:solidFill>
                          <a:effectLst/>
                          <a:latin typeface="Calibri" pitchFamily="34" charset="0"/>
                        </a:rPr>
                        <a:t>ing</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was singing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err="1">
                          <a:ln>
                            <a:noFill/>
                          </a:ln>
                          <a:solidFill>
                            <a:srgbClr val="000000"/>
                          </a:solidFill>
                          <a:effectLst/>
                          <a:latin typeface="Calibri" pitchFamily="34" charset="0"/>
                        </a:rPr>
                        <a:t>Estaba</a:t>
                      </a:r>
                      <a:r>
                        <a:rPr kumimoji="0" lang="en-GB" sz="1200" b="0" i="0" u="none" strike="noStrike" cap="none" normalizeH="0" baseline="0">
                          <a:ln>
                            <a:noFill/>
                          </a:ln>
                          <a:solidFill>
                            <a:srgbClr val="000000"/>
                          </a:solidFill>
                          <a:effectLst/>
                          <a:latin typeface="Calibri" pitchFamily="34" charset="0"/>
                        </a:rPr>
                        <a:t> cantando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7"/>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a:ln>
                            <a:noFill/>
                          </a:ln>
                          <a:solidFill>
                            <a:srgbClr val="000000"/>
                          </a:solidFill>
                          <a:effectLst/>
                          <a:latin typeface="Calibri" pitchFamily="34" charset="0"/>
                        </a:rPr>
                        <a:t>Preterite (El pretérito)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did</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sang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Canté</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8"/>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Perfect</a:t>
                      </a:r>
                      <a:r>
                        <a:rPr kumimoji="0" lang="es-ES_tradnl" sz="1200" b="0" i="0" u="none" strike="noStrike" cap="none" normalizeH="0" baseline="0" dirty="0">
                          <a:ln>
                            <a:noFill/>
                          </a:ln>
                          <a:solidFill>
                            <a:srgbClr val="000000"/>
                          </a:solidFill>
                          <a:effectLst/>
                          <a:latin typeface="Calibri" pitchFamily="34" charset="0"/>
                        </a:rPr>
                        <a:t> (El perfecto)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has/ have</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have sung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a:ln>
                            <a:noFill/>
                          </a:ln>
                          <a:solidFill>
                            <a:srgbClr val="000000"/>
                          </a:solidFill>
                          <a:effectLst/>
                          <a:latin typeface="Calibri" pitchFamily="34" charset="0"/>
                        </a:rPr>
                        <a:t>He </a:t>
                      </a:r>
                      <a:r>
                        <a:rPr kumimoji="0" lang="en-GB" sz="1200" b="0" i="0" u="none" strike="noStrike" cap="none" normalizeH="0" baseline="0" dirty="0" err="1">
                          <a:ln>
                            <a:noFill/>
                          </a:ln>
                          <a:solidFill>
                            <a:srgbClr val="000000"/>
                          </a:solidFill>
                          <a:effectLst/>
                          <a:latin typeface="Calibri" pitchFamily="34" charset="0"/>
                        </a:rPr>
                        <a:t>cantado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9"/>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Pluperfect</a:t>
                      </a:r>
                      <a:r>
                        <a:rPr kumimoji="0" lang="es-ES_tradnl" sz="1200" b="0" i="0" u="none" strike="noStrike" cap="none" normalizeH="0" baseline="0" dirty="0">
                          <a:ln>
                            <a:noFill/>
                          </a:ln>
                          <a:solidFill>
                            <a:srgbClr val="000000"/>
                          </a:solidFill>
                          <a:effectLst/>
                          <a:latin typeface="Calibri" pitchFamily="34" charset="0"/>
                        </a:rPr>
                        <a:t> (El pluscuamperfecto)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had </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had sung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Había</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cantado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20"/>
                  </a:ext>
                </a:extLst>
              </a:tr>
            </a:tbl>
          </a:graphicData>
        </a:graphic>
      </p:graphicFrame>
      <p:sp>
        <p:nvSpPr>
          <p:cNvPr id="4" name="Slide Number Placeholder 3"/>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7</a:t>
            </a:fld>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nvGraphicFramePr>
        <p:xfrm>
          <a:off x="260648" y="2987825"/>
          <a:ext cx="6432733" cy="2584832"/>
        </p:xfrm>
        <a:graphic>
          <a:graphicData uri="http://schemas.openxmlformats.org/drawingml/2006/table">
            <a:tbl>
              <a:tblPr/>
              <a:tblGrid>
                <a:gridCol w="2404555">
                  <a:extLst>
                    <a:ext uri="{9D8B030D-6E8A-4147-A177-3AD203B41FA5}">
                      <a16:colId xmlns:a16="http://schemas.microsoft.com/office/drawing/2014/main" val="20000"/>
                    </a:ext>
                  </a:extLst>
                </a:gridCol>
                <a:gridCol w="1354334">
                  <a:extLst>
                    <a:ext uri="{9D8B030D-6E8A-4147-A177-3AD203B41FA5}">
                      <a16:colId xmlns:a16="http://schemas.microsoft.com/office/drawing/2014/main" val="20001"/>
                    </a:ext>
                  </a:extLst>
                </a:gridCol>
                <a:gridCol w="1583903">
                  <a:extLst>
                    <a:ext uri="{9D8B030D-6E8A-4147-A177-3AD203B41FA5}">
                      <a16:colId xmlns:a16="http://schemas.microsoft.com/office/drawing/2014/main" val="20002"/>
                    </a:ext>
                  </a:extLst>
                </a:gridCol>
                <a:gridCol w="1089941">
                  <a:extLst>
                    <a:ext uri="{9D8B030D-6E8A-4147-A177-3AD203B41FA5}">
                      <a16:colId xmlns:a16="http://schemas.microsoft.com/office/drawing/2014/main" val="20003"/>
                    </a:ext>
                  </a:extLst>
                </a:gridCol>
              </a:tblGrid>
              <a:tr h="276399">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 PRESENT TENSE ENDINGS FOR REGULAR VERBS</a:t>
                      </a:r>
                    </a:p>
                  </a:txBody>
                  <a:tcPr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553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dirty="0">
                        <a:ln>
                          <a:noFill/>
                        </a:ln>
                        <a:solidFill>
                          <a:schemeClr val="tx1"/>
                        </a:solidFill>
                        <a:effectLst/>
                        <a:latin typeface="Calibri" pitchFamily="34" charset="0"/>
                        <a:cs typeface="Calibri"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(AR) </a:t>
                      </a:r>
                      <a:r>
                        <a:rPr kumimoji="0" lang="en-GB" sz="1300" b="0" i="0" u="none" strike="noStrike" cap="none" normalizeH="0" baseline="0" dirty="0" err="1">
                          <a:ln>
                            <a:noFill/>
                          </a:ln>
                          <a:solidFill>
                            <a:schemeClr val="tx1"/>
                          </a:solidFill>
                          <a:effectLst/>
                          <a:latin typeface="Calibri" pitchFamily="34" charset="0"/>
                          <a:cs typeface="Calibri" pitchFamily="34" charset="0"/>
                        </a:rPr>
                        <a:t>hablar</a:t>
                      </a:r>
                      <a:r>
                        <a:rPr kumimoji="0" lang="en-GB" sz="1300" b="0"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to speak</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(ER) </a:t>
                      </a:r>
                      <a:r>
                        <a:rPr kumimoji="0" lang="en-GB" sz="1300" b="0" i="0" u="none" strike="noStrike" cap="none" normalizeH="0" baseline="0" dirty="0" err="1">
                          <a:ln>
                            <a:noFill/>
                          </a:ln>
                          <a:solidFill>
                            <a:schemeClr val="tx1"/>
                          </a:solidFill>
                          <a:effectLst/>
                          <a:latin typeface="Calibri" pitchFamily="34" charset="0"/>
                          <a:cs typeface="Calibri" pitchFamily="34" charset="0"/>
                        </a:rPr>
                        <a:t>aprender</a:t>
                      </a:r>
                      <a:r>
                        <a:rPr kumimoji="0" lang="en-GB" sz="1300" b="0"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to learn</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(IR) </a:t>
                      </a:r>
                      <a:r>
                        <a:rPr kumimoji="0" lang="en-GB" sz="1300" b="0" i="0" u="none" strike="noStrike" cap="none" normalizeH="0" baseline="0" dirty="0" err="1">
                          <a:ln>
                            <a:noFill/>
                          </a:ln>
                          <a:solidFill>
                            <a:schemeClr val="tx1"/>
                          </a:solidFill>
                          <a:effectLst/>
                          <a:latin typeface="Calibri" pitchFamily="34" charset="0"/>
                          <a:cs typeface="Calibri" pitchFamily="34" charset="0"/>
                        </a:rPr>
                        <a:t>vivir</a:t>
                      </a:r>
                      <a:r>
                        <a:rPr kumimoji="0" lang="en-GB" sz="1300" b="0"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to live</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yo</a:t>
                      </a:r>
                      <a:r>
                        <a:rPr kumimoji="0" lang="en-GB" sz="1300" b="0" i="0" u="none" strike="noStrike" cap="none" normalizeH="0" baseline="0" dirty="0">
                          <a:ln>
                            <a:noFill/>
                          </a:ln>
                          <a:solidFill>
                            <a:schemeClr val="tx1"/>
                          </a:solidFill>
                          <a:effectLst/>
                          <a:latin typeface="Calibri" pitchFamily="34" charset="0"/>
                          <a:cs typeface="Calibri" pitchFamily="34" charset="0"/>
                        </a:rPr>
                        <a:t> (I)</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o</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o</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viv</a:t>
                      </a:r>
                      <a:r>
                        <a:rPr kumimoji="0" lang="en-GB" sz="1300" b="1" i="0" u="none" strike="noStrike" cap="none" normalizeH="0" baseline="0" dirty="0">
                          <a:ln>
                            <a:noFill/>
                          </a:ln>
                          <a:solidFill>
                            <a:schemeClr val="tx1"/>
                          </a:solidFill>
                          <a:effectLst/>
                          <a:latin typeface="Calibri" pitchFamily="34" charset="0"/>
                          <a:cs typeface="Calibri" pitchFamily="34" charset="0"/>
                        </a:rPr>
                        <a:t>o</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a:t>
                      </a:r>
                      <a:r>
                        <a:rPr kumimoji="0" lang="en-US" sz="1300" b="0" i="0" u="none" strike="noStrike" cap="none" normalizeH="0" baseline="0" dirty="0">
                          <a:ln>
                            <a:noFill/>
                          </a:ln>
                          <a:solidFill>
                            <a:schemeClr val="tx1"/>
                          </a:solidFill>
                          <a:effectLst/>
                          <a:latin typeface="Calibri" pitchFamily="34" charset="0"/>
                          <a:cs typeface="Calibri" pitchFamily="34" charset="0"/>
                        </a:rPr>
                        <a:t>ú (you)</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GB" sz="1300" b="1" i="0" u="none" strike="noStrike" cap="none" normalizeH="0" baseline="0" dirty="0" err="1">
                          <a:ln>
                            <a:noFill/>
                          </a:ln>
                          <a:solidFill>
                            <a:schemeClr val="tx1"/>
                          </a:solidFill>
                          <a:effectLst/>
                          <a:latin typeface="Calibri" pitchFamily="34" charset="0"/>
                          <a:cs typeface="Calibri" pitchFamily="34" charset="0"/>
                        </a:rPr>
                        <a:t>es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300" b="0" i="0" u="none" strike="noStrike" cap="none" normalizeH="0" baseline="0" dirty="0" err="1">
                          <a:ln>
                            <a:noFill/>
                          </a:ln>
                          <a:solidFill>
                            <a:schemeClr val="tx1"/>
                          </a:solidFill>
                          <a:effectLst/>
                          <a:latin typeface="Calibri" pitchFamily="34" charset="0"/>
                          <a:cs typeface="Calibri" pitchFamily="34" charset="0"/>
                        </a:rPr>
                        <a:t>él</a:t>
                      </a:r>
                      <a:r>
                        <a:rPr kumimoji="0" lang="en-US" sz="1300" b="0" i="0" u="none" strike="noStrike" cap="none" normalizeH="0" baseline="0" dirty="0">
                          <a:ln>
                            <a:noFill/>
                          </a:ln>
                          <a:solidFill>
                            <a:schemeClr val="tx1"/>
                          </a:solidFill>
                          <a:effectLst/>
                          <a:latin typeface="Calibri" pitchFamily="34" charset="0"/>
                          <a:cs typeface="Calibri" pitchFamily="34" charset="0"/>
                        </a:rPr>
                        <a:t>/</a:t>
                      </a:r>
                      <a:r>
                        <a:rPr kumimoji="0" lang="en-US" sz="1300" b="0" i="0" u="none" strike="noStrike" cap="none" normalizeH="0" baseline="0" dirty="0" err="1">
                          <a:ln>
                            <a:noFill/>
                          </a:ln>
                          <a:solidFill>
                            <a:schemeClr val="tx1"/>
                          </a:solidFill>
                          <a:effectLst/>
                          <a:latin typeface="Calibri" pitchFamily="34" charset="0"/>
                          <a:cs typeface="Calibri" pitchFamily="34" charset="0"/>
                        </a:rPr>
                        <a:t>ella</a:t>
                      </a:r>
                      <a:r>
                        <a:rPr kumimoji="0" lang="en-US" sz="1300" b="0" i="0" u="none" strike="noStrike" cap="none" normalizeH="0" baseline="0" dirty="0">
                          <a:ln>
                            <a:noFill/>
                          </a:ln>
                          <a:solidFill>
                            <a:schemeClr val="tx1"/>
                          </a:solidFill>
                          <a:effectLst/>
                          <a:latin typeface="Calibri" pitchFamily="34" charset="0"/>
                          <a:cs typeface="Calibri" pitchFamily="34" charset="0"/>
                        </a:rPr>
                        <a:t>/</a:t>
                      </a:r>
                      <a:r>
                        <a:rPr kumimoji="0" lang="en-GB" sz="1300" b="0" i="0" u="none" strike="noStrike" cap="none" normalizeH="0" baseline="0" dirty="0" err="1">
                          <a:ln>
                            <a:noFill/>
                          </a:ln>
                          <a:solidFill>
                            <a:schemeClr val="tx1"/>
                          </a:solidFill>
                          <a:effectLst/>
                          <a:latin typeface="Calibri" pitchFamily="34" charset="0"/>
                          <a:cs typeface="Calibri" pitchFamily="34" charset="0"/>
                        </a:rPr>
                        <a:t>Usted</a:t>
                      </a:r>
                      <a:r>
                        <a:rPr kumimoji="0" lang="en-GB" sz="1300" b="0" i="0" u="none" strike="noStrike" cap="none" normalizeH="0" baseline="0" dirty="0">
                          <a:ln>
                            <a:noFill/>
                          </a:ln>
                          <a:solidFill>
                            <a:schemeClr val="tx1"/>
                          </a:solidFill>
                          <a:effectLst/>
                          <a:latin typeface="Calibri" pitchFamily="34" charset="0"/>
                          <a:cs typeface="Calibri" pitchFamily="34" charset="0"/>
                        </a:rPr>
                        <a:t>  </a:t>
                      </a:r>
                      <a:r>
                        <a:rPr kumimoji="0" lang="en-US" sz="1300" b="0" i="0" u="none" strike="noStrike" cap="none" normalizeH="0" baseline="0" dirty="0">
                          <a:ln>
                            <a:noFill/>
                          </a:ln>
                          <a:solidFill>
                            <a:schemeClr val="tx1"/>
                          </a:solidFill>
                          <a:effectLst/>
                          <a:latin typeface="Calibri" pitchFamily="34" charset="0"/>
                          <a:cs typeface="Calibri" pitchFamily="34" charset="0"/>
                        </a:rPr>
                        <a:t>(he/she/you)</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viv</a:t>
                      </a:r>
                      <a:r>
                        <a:rPr kumimoji="0" lang="en-GB" sz="1300" b="1" i="0" u="none" strike="noStrike" cap="none" normalizeH="0" baseline="0" dirty="0">
                          <a:ln>
                            <a:noFill/>
                          </a:ln>
                          <a:solidFill>
                            <a:schemeClr val="tx1"/>
                          </a:solidFill>
                          <a:effectLst/>
                          <a:latin typeface="Calibri" pitchFamily="34" charset="0"/>
                          <a:cs typeface="Calibri" pitchFamily="34" charset="0"/>
                        </a:rPr>
                        <a:t>e</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nosotros</a:t>
                      </a:r>
                      <a:r>
                        <a:rPr kumimoji="0" lang="en-GB" sz="1300" b="0" i="0" u="none" strike="noStrike" cap="none" normalizeH="0" baseline="0" dirty="0">
                          <a:ln>
                            <a:noFill/>
                          </a:ln>
                          <a:solidFill>
                            <a:schemeClr val="tx1"/>
                          </a:solidFill>
                          <a:effectLst/>
                          <a:latin typeface="Calibri" pitchFamily="34" charset="0"/>
                          <a:cs typeface="Calibri" pitchFamily="34" charset="0"/>
                        </a:rPr>
                        <a:t> (we)</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amos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emos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GB" sz="1300" b="1" i="0" u="none" strike="noStrike" cap="none" normalizeH="0" baseline="0" dirty="0" err="1">
                          <a:ln>
                            <a:noFill/>
                          </a:ln>
                          <a:solidFill>
                            <a:schemeClr val="tx1"/>
                          </a:solidFill>
                          <a:effectLst/>
                          <a:latin typeface="Calibri" pitchFamily="34" charset="0"/>
                          <a:cs typeface="Calibri" pitchFamily="34" charset="0"/>
                        </a:rPr>
                        <a:t>imos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vosotros</a:t>
                      </a:r>
                      <a:endParaRPr kumimoji="0" lang="en-GB" sz="1300" b="0" i="0" u="none" strike="noStrike" cap="none" normalizeH="0" baseline="0" dirty="0">
                        <a:ln>
                          <a:noFill/>
                        </a:ln>
                        <a:solidFill>
                          <a:schemeClr val="tx1"/>
                        </a:solidFill>
                        <a:effectLst/>
                        <a:latin typeface="Calibri" pitchFamily="34" charset="0"/>
                        <a:cs typeface="Calibri"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US" sz="1300" b="1" i="0" u="none" strike="noStrike" cap="none" normalizeH="0" baseline="0" dirty="0" err="1">
                          <a:ln>
                            <a:noFill/>
                          </a:ln>
                          <a:solidFill>
                            <a:schemeClr val="tx1"/>
                          </a:solidFill>
                          <a:effectLst/>
                          <a:latin typeface="Calibri" pitchFamily="34" charset="0"/>
                          <a:cs typeface="Calibri" pitchFamily="34" charset="0"/>
                        </a:rPr>
                        <a:t>áis</a:t>
                      </a:r>
                      <a:endParaRPr kumimoji="0" lang="en-US"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US" sz="1300" b="1" i="0" u="none" strike="noStrike" cap="none" normalizeH="0" baseline="0" dirty="0" err="1">
                          <a:ln>
                            <a:noFill/>
                          </a:ln>
                          <a:solidFill>
                            <a:schemeClr val="tx1"/>
                          </a:solidFill>
                          <a:effectLst/>
                          <a:latin typeface="Calibri" pitchFamily="34" charset="0"/>
                          <a:cs typeface="Calibri" pitchFamily="34" charset="0"/>
                        </a:rPr>
                        <a:t>éis</a:t>
                      </a:r>
                      <a:endParaRPr kumimoji="0" lang="en-US"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US" sz="1300" b="1" i="0" u="none" strike="noStrike" cap="none" normalizeH="0" baseline="0" dirty="0" err="1">
                          <a:ln>
                            <a:noFill/>
                          </a:ln>
                          <a:solidFill>
                            <a:schemeClr val="tx1"/>
                          </a:solidFill>
                          <a:effectLst/>
                          <a:latin typeface="Calibri" pitchFamily="34" charset="0"/>
                          <a:cs typeface="Calibri" pitchFamily="34" charset="0"/>
                        </a:rPr>
                        <a:t>ís</a:t>
                      </a:r>
                      <a:endParaRPr kumimoji="0" lang="en-US"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ellos</a:t>
                      </a:r>
                      <a:r>
                        <a:rPr kumimoji="0" lang="en-GB" sz="1300" b="0" i="0" u="none" strike="noStrike" cap="none" normalizeH="0" baseline="0" dirty="0">
                          <a:ln>
                            <a:noFill/>
                          </a:ln>
                          <a:solidFill>
                            <a:schemeClr val="tx1"/>
                          </a:solidFill>
                          <a:effectLst/>
                          <a:latin typeface="Calibri" pitchFamily="34" charset="0"/>
                          <a:cs typeface="Calibri" pitchFamily="34" charset="0"/>
                        </a:rPr>
                        <a:t>/</a:t>
                      </a:r>
                      <a:r>
                        <a:rPr kumimoji="0" lang="en-GB" sz="1300" b="0" i="0" u="none" strike="noStrike" cap="none" normalizeH="0" baseline="0" dirty="0" err="1">
                          <a:ln>
                            <a:noFill/>
                          </a:ln>
                          <a:solidFill>
                            <a:schemeClr val="tx1"/>
                          </a:solidFill>
                          <a:effectLst/>
                          <a:latin typeface="Calibri" pitchFamily="34" charset="0"/>
                          <a:cs typeface="Calibri" pitchFamily="34" charset="0"/>
                        </a:rPr>
                        <a:t>ellas</a:t>
                      </a:r>
                      <a:r>
                        <a:rPr kumimoji="0" lang="en-GB" sz="1300" b="0" i="0" u="none" strike="noStrike" cap="none" normalizeH="0" baseline="0" dirty="0">
                          <a:ln>
                            <a:noFill/>
                          </a:ln>
                          <a:solidFill>
                            <a:schemeClr val="tx1"/>
                          </a:solidFill>
                          <a:effectLst/>
                          <a:latin typeface="Calibri" pitchFamily="34" charset="0"/>
                          <a:cs typeface="Calibri" pitchFamily="34" charset="0"/>
                        </a:rPr>
                        <a:t>/</a:t>
                      </a:r>
                      <a:r>
                        <a:rPr kumimoji="0" lang="en-GB" sz="1300" b="0" i="0" u="none" strike="noStrike" cap="none" normalizeH="0" baseline="0" dirty="0" err="1">
                          <a:ln>
                            <a:noFill/>
                          </a:ln>
                          <a:solidFill>
                            <a:schemeClr val="tx1"/>
                          </a:solidFill>
                          <a:effectLst/>
                          <a:latin typeface="Calibri" pitchFamily="34" charset="0"/>
                          <a:cs typeface="Calibri" pitchFamily="34" charset="0"/>
                        </a:rPr>
                        <a:t>Ustedes</a:t>
                      </a:r>
                      <a:r>
                        <a:rPr kumimoji="0" lang="en-GB" sz="1300" b="0" i="0" u="none" strike="noStrike" cap="none" normalizeH="0" baseline="0" dirty="0">
                          <a:ln>
                            <a:noFill/>
                          </a:ln>
                          <a:solidFill>
                            <a:schemeClr val="tx1"/>
                          </a:solidFill>
                          <a:effectLst/>
                          <a:latin typeface="Calibri" pitchFamily="34" charset="0"/>
                          <a:cs typeface="Calibri" pitchFamily="34" charset="0"/>
                        </a:rPr>
                        <a:t> (they/you)</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an</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en</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GB" sz="1300" b="1" i="0" u="none" strike="noStrike" cap="none" normalizeH="0" baseline="0" dirty="0" err="1">
                          <a:ln>
                            <a:noFill/>
                          </a:ln>
                          <a:solidFill>
                            <a:schemeClr val="tx1"/>
                          </a:solidFill>
                          <a:effectLst/>
                          <a:latin typeface="Calibri" pitchFamily="34" charset="0"/>
                          <a:cs typeface="Calibri" pitchFamily="34" charset="0"/>
                        </a:rPr>
                        <a:t>en</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6"/>
            <a:ext cx="611981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400" b="1" dirty="0">
                <a:latin typeface="Calibri" pitchFamily="34" charset="0"/>
                <a:cs typeface="Calibri" pitchFamily="34" charset="0"/>
              </a:rPr>
              <a:t>THE PRESENT TENSE OF REGULAR VERBS</a:t>
            </a:r>
          </a:p>
        </p:txBody>
      </p:sp>
      <p:sp>
        <p:nvSpPr>
          <p:cNvPr id="12345" name="Text Box 57"/>
          <p:cNvSpPr txBox="1">
            <a:spLocks noChangeArrowheads="1"/>
          </p:cNvSpPr>
          <p:nvPr/>
        </p:nvSpPr>
        <p:spPr bwMode="auto">
          <a:xfrm>
            <a:off x="188917" y="468313"/>
            <a:ext cx="64531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200" dirty="0">
                <a:latin typeface="Calibri" pitchFamily="34" charset="0"/>
                <a:cs typeface="Calibri" pitchFamily="34" charset="0"/>
              </a:rPr>
              <a:t>To talk about actions in the present, you need to change the </a:t>
            </a:r>
            <a:r>
              <a:rPr lang="en-GB" sz="1200" b="1" dirty="0">
                <a:latin typeface="Calibri" pitchFamily="34" charset="0"/>
                <a:cs typeface="Calibri" pitchFamily="34" charset="0"/>
              </a:rPr>
              <a:t>infinitive</a:t>
            </a:r>
            <a:r>
              <a:rPr lang="en-GB" sz="1200" dirty="0">
                <a:latin typeface="Calibri" pitchFamily="34" charset="0"/>
                <a:cs typeface="Calibri" pitchFamily="34" charset="0"/>
              </a:rPr>
              <a:t> verb by taking off the last 2 letters (either –AR, -ER, or –IR</a:t>
            </a:r>
            <a:r>
              <a:rPr lang="en-GB" sz="1200">
                <a:latin typeface="Calibri" pitchFamily="34" charset="0"/>
                <a:cs typeface="Calibri" pitchFamily="34" charset="0"/>
              </a:rPr>
              <a:t>) and </a:t>
            </a:r>
            <a:r>
              <a:rPr lang="en-GB" sz="1200" dirty="0">
                <a:latin typeface="Calibri" pitchFamily="34" charset="0"/>
                <a:cs typeface="Calibri" pitchFamily="34" charset="0"/>
              </a:rPr>
              <a:t>adding different endings.  </a:t>
            </a:r>
            <a:br>
              <a:rPr lang="en-GB" sz="1200" dirty="0">
                <a:latin typeface="Calibri" pitchFamily="34" charset="0"/>
                <a:cs typeface="Calibri" pitchFamily="34" charset="0"/>
              </a:rPr>
            </a:br>
            <a:br>
              <a:rPr lang="en-GB" sz="1200" dirty="0">
                <a:latin typeface="Calibri" pitchFamily="34" charset="0"/>
                <a:cs typeface="Calibri" pitchFamily="34" charset="0"/>
              </a:rPr>
            </a:br>
            <a:r>
              <a:rPr lang="en-GB" sz="1200" dirty="0">
                <a:latin typeface="Calibri" pitchFamily="34" charset="0"/>
                <a:cs typeface="Calibri" pitchFamily="34" charset="0"/>
              </a:rPr>
              <a:t>The endings tell you who is doing the action of the verb. E.g. </a:t>
            </a:r>
            <a:r>
              <a:rPr lang="en-GB" sz="1200" dirty="0" err="1">
                <a:latin typeface="Calibri" pitchFamily="34" charset="0"/>
                <a:cs typeface="Calibri" pitchFamily="34" charset="0"/>
              </a:rPr>
              <a:t>habl</a:t>
            </a:r>
            <a:r>
              <a:rPr lang="en-GB" sz="1200" b="1" dirty="0" err="1">
                <a:latin typeface="Calibri" pitchFamily="34" charset="0"/>
                <a:cs typeface="Calibri" pitchFamily="34" charset="0"/>
              </a:rPr>
              <a:t>o</a:t>
            </a:r>
            <a:r>
              <a:rPr lang="en-GB" sz="1200" dirty="0">
                <a:latin typeface="Calibri" pitchFamily="34" charset="0"/>
                <a:cs typeface="Calibri" pitchFamily="34" charset="0"/>
              </a:rPr>
              <a:t> = I speak, </a:t>
            </a:r>
            <a:r>
              <a:rPr lang="en-GB" sz="1200" dirty="0" err="1">
                <a:latin typeface="Calibri" pitchFamily="34" charset="0"/>
                <a:cs typeface="Calibri" pitchFamily="34" charset="0"/>
              </a:rPr>
              <a:t>bail</a:t>
            </a:r>
            <a:r>
              <a:rPr lang="en-GB" sz="1200" b="1" dirty="0" err="1">
                <a:latin typeface="Calibri" pitchFamily="34" charset="0"/>
                <a:cs typeface="Calibri" pitchFamily="34" charset="0"/>
              </a:rPr>
              <a:t>an</a:t>
            </a:r>
            <a:r>
              <a:rPr lang="en-GB" sz="1200" dirty="0">
                <a:latin typeface="Calibri" pitchFamily="34" charset="0"/>
                <a:cs typeface="Calibri" pitchFamily="34" charset="0"/>
              </a:rPr>
              <a:t> = they dance.  </a:t>
            </a:r>
            <a:br>
              <a:rPr lang="en-GB" sz="1200" dirty="0">
                <a:latin typeface="Calibri" pitchFamily="34" charset="0"/>
                <a:cs typeface="Calibri" pitchFamily="34" charset="0"/>
              </a:rPr>
            </a:br>
            <a:br>
              <a:rPr lang="en-GB" sz="1200" dirty="0">
                <a:latin typeface="Calibri" pitchFamily="34" charset="0"/>
                <a:cs typeface="Calibri" pitchFamily="34" charset="0"/>
              </a:rPr>
            </a:br>
            <a:r>
              <a:rPr lang="en-GB" sz="1200" dirty="0">
                <a:latin typeface="Calibri" pitchFamily="34" charset="0"/>
                <a:cs typeface="Calibri" pitchFamily="34" charset="0"/>
              </a:rPr>
              <a:t>In Spanish you usually leave out the subject pronoun (I, you, he, she…) because the endings show which person is the subject of the verb (doing the action).</a:t>
            </a:r>
            <a:br>
              <a:rPr lang="en-GB" sz="1200" dirty="0">
                <a:latin typeface="Calibri" pitchFamily="34" charset="0"/>
                <a:cs typeface="Calibri" pitchFamily="34" charset="0"/>
              </a:rPr>
            </a:br>
            <a:br>
              <a:rPr lang="en-GB" sz="1200" dirty="0">
                <a:latin typeface="Calibri" pitchFamily="34" charset="0"/>
                <a:cs typeface="Calibri" pitchFamily="34" charset="0"/>
              </a:rPr>
            </a:br>
            <a:r>
              <a:rPr lang="en-GB" sz="1200" dirty="0">
                <a:latin typeface="Calibri" pitchFamily="34" charset="0"/>
                <a:cs typeface="Calibri" pitchFamily="34" charset="0"/>
              </a:rPr>
              <a:t>Look at the table below to see which endings you need to add to the regular –AR, -</a:t>
            </a:r>
            <a:r>
              <a:rPr lang="en-GB" sz="1200">
                <a:latin typeface="Calibri" pitchFamily="34" charset="0"/>
                <a:cs typeface="Calibri" pitchFamily="34" charset="0"/>
              </a:rPr>
              <a:t>ER and </a:t>
            </a:r>
            <a:r>
              <a:rPr lang="en-GB" sz="1200" dirty="0">
                <a:latin typeface="Calibri" pitchFamily="34" charset="0"/>
                <a:cs typeface="Calibri" pitchFamily="34" charset="0"/>
              </a:rPr>
              <a:t>–IR verbs to make the present tense.</a:t>
            </a:r>
            <a:endParaRPr lang="en-GB" sz="1200" b="1" dirty="0">
              <a:latin typeface="Calibri" pitchFamily="34" charset="0"/>
              <a:cs typeface="Calibri" pitchFamily="34" charset="0"/>
            </a:endParaRPr>
          </a:p>
        </p:txBody>
      </p:sp>
      <p:sp>
        <p:nvSpPr>
          <p:cNvPr id="12346" name="Text Box 58"/>
          <p:cNvSpPr txBox="1">
            <a:spLocks noChangeArrowheads="1"/>
          </p:cNvSpPr>
          <p:nvPr/>
        </p:nvSpPr>
        <p:spPr bwMode="auto">
          <a:xfrm>
            <a:off x="188644" y="2411765"/>
            <a:ext cx="6453187" cy="4616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200" dirty="0">
                <a:latin typeface="Calibri" pitchFamily="34" charset="0"/>
                <a:cs typeface="Calibri" pitchFamily="34" charset="0"/>
              </a:rPr>
              <a:t>NB:  Use the </a:t>
            </a:r>
            <a:r>
              <a:rPr lang="en-GB" sz="1200" b="1" dirty="0">
                <a:latin typeface="Calibri" pitchFamily="34" charset="0"/>
                <a:cs typeface="Calibri" pitchFamily="34" charset="0"/>
              </a:rPr>
              <a:t>t</a:t>
            </a:r>
            <a:r>
              <a:rPr lang="en-US" sz="1200" b="1">
                <a:latin typeface="Calibri" pitchFamily="34" charset="0"/>
                <a:cs typeface="Calibri" pitchFamily="34" charset="0"/>
              </a:rPr>
              <a:t>ú </a:t>
            </a:r>
            <a:r>
              <a:rPr lang="en-US" sz="1200">
                <a:latin typeface="Calibri" pitchFamily="34" charset="0"/>
                <a:cs typeface="Calibri" pitchFamily="34" charset="0"/>
              </a:rPr>
              <a:t>and </a:t>
            </a:r>
            <a:r>
              <a:rPr lang="en-US" sz="1200" b="1" dirty="0" err="1">
                <a:latin typeface="Calibri" pitchFamily="34" charset="0"/>
                <a:cs typeface="Calibri" pitchFamily="34" charset="0"/>
              </a:rPr>
              <a:t>vosotros</a:t>
            </a:r>
            <a:r>
              <a:rPr lang="en-US" sz="1200" b="1" dirty="0">
                <a:latin typeface="Calibri" pitchFamily="34" charset="0"/>
                <a:cs typeface="Calibri" pitchFamily="34" charset="0"/>
              </a:rPr>
              <a:t> </a:t>
            </a:r>
            <a:r>
              <a:rPr lang="en-US" sz="1200" dirty="0">
                <a:latin typeface="Calibri" pitchFamily="34" charset="0"/>
                <a:cs typeface="Calibri" pitchFamily="34" charset="0"/>
              </a:rPr>
              <a:t>forms of ‘you’ when talking to friends, relations or children.  Use the </a:t>
            </a:r>
            <a:r>
              <a:rPr lang="en-US" sz="1200" b="1" err="1">
                <a:latin typeface="Calibri" pitchFamily="34" charset="0"/>
                <a:cs typeface="Calibri" pitchFamily="34" charset="0"/>
              </a:rPr>
              <a:t>Usted</a:t>
            </a:r>
            <a:r>
              <a:rPr lang="en-US" sz="1200">
                <a:latin typeface="Calibri" pitchFamily="34" charset="0"/>
                <a:cs typeface="Calibri" pitchFamily="34" charset="0"/>
              </a:rPr>
              <a:t> and </a:t>
            </a:r>
            <a:r>
              <a:rPr lang="en-US" sz="1200" b="1" dirty="0" err="1">
                <a:latin typeface="Calibri" pitchFamily="34" charset="0"/>
                <a:cs typeface="Calibri" pitchFamily="34" charset="0"/>
              </a:rPr>
              <a:t>Ustedes</a:t>
            </a:r>
            <a:r>
              <a:rPr lang="en-US" sz="1200" dirty="0">
                <a:latin typeface="Calibri" pitchFamily="34" charset="0"/>
                <a:cs typeface="Calibri" pitchFamily="34" charset="0"/>
              </a:rPr>
              <a:t> forms when talking to an adult who you would not call by their first name.</a:t>
            </a:r>
            <a:endParaRPr lang="en-US" sz="1200" b="1" dirty="0">
              <a:latin typeface="Calibri" pitchFamily="34" charset="0"/>
              <a:cs typeface="Calibri" pitchFamily="34" charset="0"/>
            </a:endParaRPr>
          </a:p>
        </p:txBody>
      </p:sp>
      <p:graphicFrame>
        <p:nvGraphicFramePr>
          <p:cNvPr id="8" name="Table 7"/>
          <p:cNvGraphicFramePr>
            <a:graphicFrameLocks noGrp="1"/>
          </p:cNvGraphicFramePr>
          <p:nvPr/>
        </p:nvGraphicFramePr>
        <p:xfrm>
          <a:off x="260648" y="5724128"/>
          <a:ext cx="6408712" cy="297180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153617">
                <a:tc rowSpan="15">
                  <a:txBody>
                    <a:bodyPr/>
                    <a:lstStyle/>
                    <a:p>
                      <a:pPr algn="ctr">
                        <a:spcAft>
                          <a:spcPts val="0"/>
                        </a:spcAft>
                      </a:pPr>
                      <a:r>
                        <a:rPr lang="en-GB" sz="1300" b="1" dirty="0">
                          <a:latin typeface="Calibri" pitchFamily="34" charset="0"/>
                          <a:ea typeface="Times New Roman"/>
                          <a:cs typeface="Calibri" pitchFamily="34" charset="0"/>
                        </a:rPr>
                        <a:t>SOME VERBS ARE IIREGULAR IN THE “I” FORM &amp; HAVE TO BE LEARNED</a:t>
                      </a: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conocer </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conozco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know (a</a:t>
                      </a:r>
                      <a:r>
                        <a:rPr lang="en-GB" sz="1300" b="0" baseline="0" dirty="0">
                          <a:latin typeface="Calibri" pitchFamily="34" charset="0"/>
                          <a:ea typeface="Times New Roman"/>
                          <a:cs typeface="Calibri" pitchFamily="34" charset="0"/>
                        </a:rPr>
                        <a:t> person/place)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coger</a:t>
                      </a:r>
                      <a:r>
                        <a:rPr lang="en-GB" sz="1300" b="0" dirty="0">
                          <a:latin typeface="Calibri" pitchFamily="34" charset="0"/>
                          <a:ea typeface="Times New Roman"/>
                          <a:cs typeface="Calibri" pitchFamily="34" charset="0"/>
                        </a:rPr>
                        <a:t> </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cojo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catch</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dar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doy</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give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decir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a:latin typeface="Calibri" pitchFamily="34" charset="0"/>
                          <a:ea typeface="Times New Roman"/>
                          <a:cs typeface="Calibri" pitchFamily="34" charset="0"/>
                        </a:rPr>
                        <a:t>digo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say</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estar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a:latin typeface="Calibri" pitchFamily="34" charset="0"/>
                          <a:ea typeface="Times New Roman"/>
                          <a:cs typeface="Calibri" pitchFamily="34" charset="0"/>
                        </a:rPr>
                        <a:t>estoy</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am</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hacer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hago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do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a:latin typeface="Calibri" pitchFamily="34" charset="0"/>
                          <a:ea typeface="Times New Roman"/>
                          <a:cs typeface="Calibri" pitchFamily="34" charset="0"/>
                        </a:rPr>
                        <a:t>ir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voy</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go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oír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a:latin typeface="Calibri" pitchFamily="34" charset="0"/>
                          <a:ea typeface="Times New Roman"/>
                          <a:cs typeface="Calibri" pitchFamily="34" charset="0"/>
                        </a:rPr>
                        <a:t>oigo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hear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poner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pongo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put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producir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produzco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produce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saber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sé</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know (a fact)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salir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salgo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go out; I leave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ser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a:latin typeface="Calibri" pitchFamily="34" charset="0"/>
                          <a:ea typeface="Times New Roman"/>
                          <a:cs typeface="Calibri" pitchFamily="34" charset="0"/>
                        </a:rPr>
                        <a:t>soy</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am</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tener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tengo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have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ver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veo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see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9" name="Slide Number Placeholder 8"/>
          <p:cNvSpPr>
            <a:spLocks noGrp="1"/>
          </p:cNvSpPr>
          <p:nvPr>
            <p:ph type="sldNum" sz="quarter" idx="12"/>
          </p:nvPr>
        </p:nvSpPr>
        <p:spPr>
          <a:xfrm>
            <a:off x="5085184" y="8658225"/>
            <a:ext cx="1600200" cy="485775"/>
          </a:xfrm>
        </p:spPr>
        <p:txBody>
          <a:bodyPr/>
          <a:lstStyle/>
          <a:p>
            <a:pPr>
              <a:defRPr/>
            </a:pPr>
            <a:fld id="{0F145BFC-05E3-4D00-AE96-44E6DC1FA43B}" type="slidenum">
              <a:rPr lang="en-GB" smtClean="0"/>
              <a:pPr>
                <a:defRPr/>
              </a:pPr>
              <a:t>8</a:t>
            </a:fld>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54" name="Text Box 38"/>
          <p:cNvSpPr txBox="1">
            <a:spLocks noChangeArrowheads="1"/>
          </p:cNvSpPr>
          <p:nvPr/>
        </p:nvSpPr>
        <p:spPr bwMode="auto">
          <a:xfrm>
            <a:off x="188913" y="35496"/>
            <a:ext cx="61198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b="1" dirty="0">
                <a:latin typeface="Calibri" pitchFamily="34" charset="0"/>
                <a:cs typeface="Calibri" pitchFamily="34" charset="0"/>
              </a:rPr>
              <a:t>RADICAL-CHANGING VERBS IN THE PRESENT TENSE</a:t>
            </a:r>
          </a:p>
        </p:txBody>
      </p:sp>
      <p:sp>
        <p:nvSpPr>
          <p:cNvPr id="34855" name="Text Box 39"/>
          <p:cNvSpPr txBox="1">
            <a:spLocks noChangeArrowheads="1"/>
          </p:cNvSpPr>
          <p:nvPr/>
        </p:nvSpPr>
        <p:spPr bwMode="auto">
          <a:xfrm>
            <a:off x="44450" y="395865"/>
            <a:ext cx="67421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dirty="0">
                <a:latin typeface="Calibri" pitchFamily="34" charset="0"/>
                <a:cs typeface="Calibri" pitchFamily="34" charset="0"/>
              </a:rPr>
              <a:t>These verbs change their vowel in the root or stem of the verb, </a:t>
            </a:r>
            <a:r>
              <a:rPr lang="en-GB" sz="1600" b="1" dirty="0">
                <a:latin typeface="Calibri" pitchFamily="34" charset="0"/>
                <a:cs typeface="Calibri" pitchFamily="34" charset="0"/>
              </a:rPr>
              <a:t>except</a:t>
            </a:r>
            <a:r>
              <a:rPr lang="en-GB" sz="1600" dirty="0">
                <a:latin typeface="Calibri" pitchFamily="34" charset="0"/>
                <a:cs typeface="Calibri" pitchFamily="34" charset="0"/>
              </a:rPr>
              <a:t> in the </a:t>
            </a:r>
            <a:r>
              <a:rPr lang="en-GB" sz="1600" b="1" dirty="0" err="1">
                <a:latin typeface="Calibri" pitchFamily="34" charset="0"/>
                <a:cs typeface="Calibri" pitchFamily="34" charset="0"/>
              </a:rPr>
              <a:t>nosotros</a:t>
            </a:r>
            <a:r>
              <a:rPr lang="en-GB" sz="1600" dirty="0">
                <a:latin typeface="Calibri" pitchFamily="34" charset="0"/>
                <a:cs typeface="Calibri" pitchFamily="34" charset="0"/>
              </a:rPr>
              <a:t> and </a:t>
            </a:r>
            <a:r>
              <a:rPr lang="en-GB" sz="1600" b="1" dirty="0" err="1">
                <a:latin typeface="Calibri" pitchFamily="34" charset="0"/>
                <a:cs typeface="Calibri" pitchFamily="34" charset="0"/>
              </a:rPr>
              <a:t>vosotros</a:t>
            </a:r>
            <a:r>
              <a:rPr lang="en-GB" sz="1600" dirty="0">
                <a:latin typeface="Calibri" pitchFamily="34" charset="0"/>
                <a:cs typeface="Calibri" pitchFamily="34" charset="0"/>
              </a:rPr>
              <a:t> parts of the verb.   These verbs can also be called ‘</a:t>
            </a:r>
            <a:r>
              <a:rPr lang="en-GB" sz="1600" b="1" dirty="0">
                <a:latin typeface="Calibri" pitchFamily="34" charset="0"/>
                <a:cs typeface="Calibri" pitchFamily="34" charset="0"/>
              </a:rPr>
              <a:t>boot</a:t>
            </a:r>
            <a:r>
              <a:rPr lang="en-GB" sz="1600" dirty="0">
                <a:latin typeface="Calibri" pitchFamily="34" charset="0"/>
                <a:cs typeface="Calibri" pitchFamily="34" charset="0"/>
              </a:rPr>
              <a:t>’ verbs -  you can see why below!</a:t>
            </a:r>
          </a:p>
        </p:txBody>
      </p:sp>
      <p:pic>
        <p:nvPicPr>
          <p:cNvPr id="34856"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40" y="1187624"/>
            <a:ext cx="2849562" cy="230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63" name="Text Box 47"/>
          <p:cNvSpPr txBox="1">
            <a:spLocks noChangeArrowheads="1"/>
          </p:cNvSpPr>
          <p:nvPr/>
        </p:nvSpPr>
        <p:spPr bwMode="auto">
          <a:xfrm>
            <a:off x="3429004" y="1115621"/>
            <a:ext cx="3140075" cy="120032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latin typeface="Calibri" pitchFamily="34" charset="0"/>
                <a:cs typeface="Calibri" pitchFamily="34" charset="0"/>
              </a:rPr>
              <a:t>There are 4 types of change:</a:t>
            </a:r>
            <a:br>
              <a:rPr lang="en-GB" dirty="0">
                <a:latin typeface="Calibri" pitchFamily="34" charset="0"/>
                <a:cs typeface="Calibri" pitchFamily="34" charset="0"/>
              </a:rPr>
            </a:br>
            <a:r>
              <a:rPr lang="en-GB" b="1" dirty="0">
                <a:latin typeface="Calibri" pitchFamily="34" charset="0"/>
                <a:cs typeface="Calibri" pitchFamily="34" charset="0"/>
              </a:rPr>
              <a:t>e </a:t>
            </a:r>
            <a:r>
              <a:rPr lang="en-GB" b="1" dirty="0">
                <a:latin typeface="Calibri" pitchFamily="34" charset="0"/>
                <a:cs typeface="Calibri" pitchFamily="34" charset="0"/>
                <a:sym typeface="Wingdings" pitchFamily="2" charset="2"/>
              </a:rPr>
              <a:t> </a:t>
            </a:r>
            <a:r>
              <a:rPr lang="en-GB" b="1" dirty="0" err="1">
                <a:latin typeface="Calibri" pitchFamily="34" charset="0"/>
                <a:cs typeface="Calibri" pitchFamily="34" charset="0"/>
                <a:sym typeface="Wingdings" pitchFamily="2" charset="2"/>
              </a:rPr>
              <a:t>ie</a:t>
            </a:r>
            <a:br>
              <a:rPr lang="en-GB" b="1" dirty="0">
                <a:latin typeface="Calibri" pitchFamily="34" charset="0"/>
                <a:cs typeface="Calibri" pitchFamily="34" charset="0"/>
                <a:sym typeface="Wingdings" pitchFamily="2" charset="2"/>
              </a:rPr>
            </a:br>
            <a:r>
              <a:rPr lang="en-GB" b="1" dirty="0">
                <a:latin typeface="Calibri" pitchFamily="34" charset="0"/>
                <a:cs typeface="Calibri" pitchFamily="34" charset="0"/>
                <a:sym typeface="Wingdings" pitchFamily="2" charset="2"/>
              </a:rPr>
              <a:t>e  </a:t>
            </a:r>
            <a:r>
              <a:rPr lang="en-GB" b="1" dirty="0" err="1">
                <a:latin typeface="Calibri" pitchFamily="34" charset="0"/>
                <a:cs typeface="Calibri" pitchFamily="34" charset="0"/>
                <a:sym typeface="Wingdings" pitchFamily="2" charset="2"/>
              </a:rPr>
              <a:t>i</a:t>
            </a:r>
            <a:br>
              <a:rPr lang="en-GB" b="1" dirty="0">
                <a:latin typeface="Calibri" pitchFamily="34" charset="0"/>
                <a:cs typeface="Calibri" pitchFamily="34" charset="0"/>
                <a:sym typeface="Wingdings" pitchFamily="2" charset="2"/>
              </a:rPr>
            </a:br>
            <a:r>
              <a:rPr lang="en-GB" b="1" dirty="0">
                <a:latin typeface="Calibri" pitchFamily="34" charset="0"/>
                <a:cs typeface="Calibri" pitchFamily="34" charset="0"/>
                <a:sym typeface="Wingdings" pitchFamily="2" charset="2"/>
              </a:rPr>
              <a:t>o  </a:t>
            </a:r>
            <a:r>
              <a:rPr lang="en-GB" b="1" dirty="0" err="1">
                <a:latin typeface="Calibri" pitchFamily="34" charset="0"/>
                <a:cs typeface="Calibri" pitchFamily="34" charset="0"/>
                <a:sym typeface="Wingdings" pitchFamily="2" charset="2"/>
              </a:rPr>
              <a:t>ue</a:t>
            </a:r>
            <a:r>
              <a:rPr lang="en-GB" b="1" dirty="0">
                <a:latin typeface="Calibri" pitchFamily="34" charset="0"/>
                <a:cs typeface="Calibri" pitchFamily="34" charset="0"/>
                <a:sym typeface="Wingdings" pitchFamily="2" charset="2"/>
              </a:rPr>
              <a:t> &amp; u  </a:t>
            </a:r>
            <a:r>
              <a:rPr lang="en-GB" b="1" dirty="0" err="1">
                <a:latin typeface="Calibri" pitchFamily="34" charset="0"/>
                <a:cs typeface="Calibri" pitchFamily="34" charset="0"/>
                <a:sym typeface="Wingdings" pitchFamily="2" charset="2"/>
              </a:rPr>
              <a:t>ue</a:t>
            </a:r>
            <a:endParaRPr lang="en-GB" dirty="0">
              <a:latin typeface="Calibri" pitchFamily="34" charset="0"/>
              <a:cs typeface="Calibri" pitchFamily="34" charset="0"/>
            </a:endParaRPr>
          </a:p>
        </p:txBody>
      </p:sp>
      <p:graphicFrame>
        <p:nvGraphicFramePr>
          <p:cNvPr id="34952" name="Group 136"/>
          <p:cNvGraphicFramePr>
            <a:graphicFrameLocks noGrp="1"/>
          </p:cNvGraphicFramePr>
          <p:nvPr>
            <p:extLst>
              <p:ext uri="{D42A27DB-BD31-4B8C-83A1-F6EECF244321}">
                <p14:modId xmlns:p14="http://schemas.microsoft.com/office/powerpoint/2010/main" val="3861085223"/>
              </p:ext>
            </p:extLst>
          </p:nvPr>
        </p:nvGraphicFramePr>
        <p:xfrm>
          <a:off x="260648" y="3374456"/>
          <a:ext cx="6336702" cy="5590032"/>
        </p:xfrm>
        <a:graphic>
          <a:graphicData uri="http://schemas.openxmlformats.org/drawingml/2006/table">
            <a:tbl>
              <a:tblPr/>
              <a:tblGrid>
                <a:gridCol w="2376264">
                  <a:extLst>
                    <a:ext uri="{9D8B030D-6E8A-4147-A177-3AD203B41FA5}">
                      <a16:colId xmlns:a16="http://schemas.microsoft.com/office/drawing/2014/main" val="20000"/>
                    </a:ext>
                  </a:extLst>
                </a:gridCol>
                <a:gridCol w="1913278">
                  <a:extLst>
                    <a:ext uri="{9D8B030D-6E8A-4147-A177-3AD203B41FA5}">
                      <a16:colId xmlns:a16="http://schemas.microsoft.com/office/drawing/2014/main" val="20001"/>
                    </a:ext>
                  </a:extLst>
                </a:gridCol>
                <a:gridCol w="2047160">
                  <a:extLst>
                    <a:ext uri="{9D8B030D-6E8A-4147-A177-3AD203B41FA5}">
                      <a16:colId xmlns:a16="http://schemas.microsoft.com/office/drawing/2014/main" val="20002"/>
                    </a:ext>
                  </a:extLst>
                </a:gridCol>
              </a:tblGrid>
              <a:tr h="5486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ie</a:t>
                      </a:r>
                      <a:b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br>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preferir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 to prefer</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i</a:t>
                      </a:r>
                      <a:b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br>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decir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 to say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o</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ue</a:t>
                      </a:r>
                      <a: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t> or </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uue</a:t>
                      </a:r>
                      <a:b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br>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dormir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 to sleep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pref</a:t>
                      </a:r>
                      <a:r>
                        <a:rPr kumimoji="0" lang="en-GB" sz="1400" b="1" i="0" u="none" strike="noStrike" cap="none" normalizeH="0" baseline="0">
                          <a:ln>
                            <a:noFill/>
                          </a:ln>
                          <a:solidFill>
                            <a:schemeClr val="tx1"/>
                          </a:solidFill>
                          <a:effectLst/>
                          <a:latin typeface="Calibri" pitchFamily="34" charset="0"/>
                          <a:cs typeface="Calibri" pitchFamily="34" charset="0"/>
                        </a:rPr>
                        <a:t>ie</a:t>
                      </a:r>
                      <a:r>
                        <a:rPr kumimoji="0" lang="en-GB" sz="1400" b="0" i="0" u="none" strike="noStrike" cap="none" normalizeH="0" baseline="0">
                          <a:ln>
                            <a:noFill/>
                          </a:ln>
                          <a:solidFill>
                            <a:schemeClr val="tx1"/>
                          </a:solidFill>
                          <a:effectLst/>
                          <a:latin typeface="Calibri" pitchFamily="34" charset="0"/>
                          <a:cs typeface="Calibri" pitchFamily="34" charset="0"/>
                        </a:rPr>
                        <a:t>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digo</a:t>
                      </a:r>
                      <a:r>
                        <a:rPr kumimoji="0" lang="en-GB" sz="1400" b="1" i="0" u="none" strike="noStrike" cap="none" normalizeH="0" baseline="0" dirty="0">
                          <a:ln>
                            <a:noFill/>
                          </a:ln>
                          <a:solidFill>
                            <a:schemeClr val="tx1"/>
                          </a:solidFill>
                          <a:effectLst/>
                          <a:latin typeface="Calibri" pitchFamily="34" charset="0"/>
                          <a:cs typeface="Calibri" pitchFamily="34" charset="0"/>
                        </a:rPr>
                        <a:t>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rmo</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cs typeface="Calibri" pitchFamily="34" charset="0"/>
                        </a:rPr>
                        <a:t>pref</a:t>
                      </a:r>
                      <a:r>
                        <a:rPr kumimoji="0" lang="en-US" sz="1400" b="1" i="0" u="none" strike="noStrike" cap="none" normalizeH="0" baseline="0">
                          <a:ln>
                            <a:noFill/>
                          </a:ln>
                          <a:solidFill>
                            <a:schemeClr val="tx1"/>
                          </a:solidFill>
                          <a:effectLst/>
                          <a:latin typeface="Calibri" pitchFamily="34" charset="0"/>
                          <a:cs typeface="Calibri" pitchFamily="34" charset="0"/>
                        </a:rPr>
                        <a:t>ie</a:t>
                      </a:r>
                      <a:r>
                        <a:rPr kumimoji="0" lang="en-US" sz="1400" b="0" i="0" u="none" strike="noStrike" cap="none" normalizeH="0" baseline="0">
                          <a:ln>
                            <a:noFill/>
                          </a:ln>
                          <a:solidFill>
                            <a:schemeClr val="tx1"/>
                          </a:solidFill>
                          <a:effectLst/>
                          <a:latin typeface="Calibri" pitchFamily="34" charset="0"/>
                          <a:cs typeface="Calibri" pitchFamily="34" charset="0"/>
                        </a:rPr>
                        <a:t>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Calibri" pitchFamily="34" charset="0"/>
                        </a:rPr>
                        <a:t>d</a:t>
                      </a:r>
                      <a:r>
                        <a:rPr kumimoji="0" lang="en-GB" sz="1400" b="1" i="0" u="none" strike="noStrike" cap="none" normalizeH="0" baseline="0" dirty="0">
                          <a:ln>
                            <a:noFill/>
                          </a:ln>
                          <a:solidFill>
                            <a:schemeClr val="tx1"/>
                          </a:solidFill>
                          <a:effectLst/>
                          <a:latin typeface="Calibri" pitchFamily="34" charset="0"/>
                          <a:cs typeface="Calibri" pitchFamily="34" charset="0"/>
                        </a:rPr>
                        <a:t>i</a:t>
                      </a:r>
                      <a:r>
                        <a:rPr kumimoji="0" lang="en-GB" sz="1400" b="0" i="0" u="none" strike="noStrike" cap="none" normalizeH="0" baseline="0" dirty="0">
                          <a:ln>
                            <a:noFill/>
                          </a:ln>
                          <a:solidFill>
                            <a:schemeClr val="tx1"/>
                          </a:solidFill>
                          <a:effectLst/>
                          <a:latin typeface="Calibri" pitchFamily="34" charset="0"/>
                          <a:cs typeface="Calibri" pitchFamily="34" charset="0"/>
                        </a:rPr>
                        <a:t>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rmes</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cs typeface="Calibri" pitchFamily="34" charset="0"/>
                        </a:rPr>
                        <a:t>pref</a:t>
                      </a:r>
                      <a:r>
                        <a:rPr kumimoji="0" lang="en-US" sz="1400" b="1" i="0" u="none" strike="noStrike" cap="none" normalizeH="0" baseline="0">
                          <a:ln>
                            <a:noFill/>
                          </a:ln>
                          <a:solidFill>
                            <a:schemeClr val="tx1"/>
                          </a:solidFill>
                          <a:effectLst/>
                          <a:latin typeface="Calibri" pitchFamily="34" charset="0"/>
                          <a:cs typeface="Calibri" pitchFamily="34" charset="0"/>
                        </a:rPr>
                        <a:t>ie</a:t>
                      </a:r>
                      <a:r>
                        <a:rPr kumimoji="0" lang="en-US" sz="1400" b="0" i="0" u="none" strike="noStrike" cap="none" normalizeH="0" baseline="0">
                          <a:ln>
                            <a:noFill/>
                          </a:ln>
                          <a:solidFill>
                            <a:schemeClr val="tx1"/>
                          </a:solidFill>
                          <a:effectLst/>
                          <a:latin typeface="Calibri" pitchFamily="34" charset="0"/>
                          <a:cs typeface="Calibri" pitchFamily="34" charset="0"/>
                        </a:rPr>
                        <a:t>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d</a:t>
                      </a:r>
                      <a:r>
                        <a:rPr kumimoji="0" lang="en-GB" sz="1400" b="1" i="0" u="none" strike="noStrike" cap="none" normalizeH="0" baseline="0">
                          <a:ln>
                            <a:noFill/>
                          </a:ln>
                          <a:solidFill>
                            <a:schemeClr val="tx1"/>
                          </a:solidFill>
                          <a:effectLst/>
                          <a:latin typeface="Calibri" pitchFamily="34" charset="0"/>
                          <a:cs typeface="Calibri" pitchFamily="34" charset="0"/>
                        </a:rPr>
                        <a:t>i</a:t>
                      </a:r>
                      <a:r>
                        <a:rPr kumimoji="0" lang="en-GB" sz="1400" b="0" i="0" u="none" strike="noStrike" cap="none" normalizeH="0" baseline="0">
                          <a:ln>
                            <a:noFill/>
                          </a:ln>
                          <a:solidFill>
                            <a:schemeClr val="tx1"/>
                          </a:solidFill>
                          <a:effectLst/>
                          <a:latin typeface="Calibri" pitchFamily="34" charset="0"/>
                          <a:cs typeface="Calibri" pitchFamily="34" charset="0"/>
                        </a:rPr>
                        <a:t>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rme</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preferimos</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decimos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dormimos</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prefer</a:t>
                      </a:r>
                      <a:r>
                        <a:rPr kumimoji="0" lang="en-US" sz="1400" b="0" i="0" u="none" strike="noStrike" cap="none" normalizeH="0" baseline="0">
                          <a:ln>
                            <a:noFill/>
                          </a:ln>
                          <a:solidFill>
                            <a:schemeClr val="tx1"/>
                          </a:solidFill>
                          <a:effectLst/>
                          <a:latin typeface="Calibri" pitchFamily="34" charset="0"/>
                          <a:cs typeface="Calibri" pitchFamily="34" charset="0"/>
                        </a:rPr>
                        <a:t>ís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decís</a:t>
                      </a:r>
                      <a:endParaRPr kumimoji="0" lang="en-US"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dormís</a:t>
                      </a:r>
                      <a:endParaRPr kumimoji="0" lang="en-US"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pref</a:t>
                      </a:r>
                      <a:r>
                        <a:rPr kumimoji="0" lang="en-GB" sz="1400" b="1" i="0" u="none" strike="noStrike" cap="none" normalizeH="0" baseline="0" dirty="0" err="1">
                          <a:ln>
                            <a:noFill/>
                          </a:ln>
                          <a:solidFill>
                            <a:schemeClr val="tx1"/>
                          </a:solidFill>
                          <a:effectLst/>
                          <a:latin typeface="Calibri" pitchFamily="34" charset="0"/>
                          <a:cs typeface="Calibri" pitchFamily="34" charset="0"/>
                        </a:rPr>
                        <a:t>ie</a:t>
                      </a:r>
                      <a:r>
                        <a:rPr kumimoji="0" lang="en-GB" sz="1400" b="0" i="0" u="none" strike="noStrike" cap="none" normalizeH="0" baseline="0" dirty="0" err="1">
                          <a:ln>
                            <a:noFill/>
                          </a:ln>
                          <a:solidFill>
                            <a:schemeClr val="tx1"/>
                          </a:solidFill>
                          <a:effectLst/>
                          <a:latin typeface="Calibri" pitchFamily="34" charset="0"/>
                          <a:cs typeface="Calibri" pitchFamily="34" charset="0"/>
                        </a:rPr>
                        <a:t>ren</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d</a:t>
                      </a:r>
                      <a:r>
                        <a:rPr kumimoji="0" lang="en-GB" sz="1400" b="1" i="0" u="none" strike="noStrike" cap="none" normalizeH="0" baseline="0">
                          <a:ln>
                            <a:noFill/>
                          </a:ln>
                          <a:solidFill>
                            <a:schemeClr val="tx1"/>
                          </a:solidFill>
                          <a:effectLst/>
                          <a:latin typeface="Calibri" pitchFamily="34" charset="0"/>
                          <a:cs typeface="Calibri" pitchFamily="34" charset="0"/>
                        </a:rPr>
                        <a:t>i</a:t>
                      </a:r>
                      <a:r>
                        <a:rPr kumimoji="0" lang="en-GB" sz="1400" b="0" i="0" u="none" strike="noStrike" cap="none" normalizeH="0" baseline="0">
                          <a:ln>
                            <a:noFill/>
                          </a:ln>
                          <a:solidFill>
                            <a:schemeClr val="tx1"/>
                          </a:solidFill>
                          <a:effectLst/>
                          <a:latin typeface="Calibri" pitchFamily="34" charset="0"/>
                          <a:cs typeface="Calibri" pitchFamily="34" charset="0"/>
                        </a:rPr>
                        <a:t>cen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rmen</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75736">
                <a:tc>
                  <a:txBody>
                    <a:bodyPr/>
                    <a:lstStyle/>
                    <a:p>
                      <a:pPr algn="ctr"/>
                      <a:r>
                        <a:rPr lang="en-GB" sz="1400" b="1" dirty="0" err="1">
                          <a:latin typeface="Calibri" pitchFamily="34" charset="0"/>
                          <a:cs typeface="Calibri" pitchFamily="34" charset="0"/>
                        </a:rPr>
                        <a:t>e</a:t>
                      </a:r>
                      <a:r>
                        <a:rPr lang="en-GB" sz="1400" b="1" dirty="0" err="1">
                          <a:latin typeface="Calibri" pitchFamily="34" charset="0"/>
                          <a:cs typeface="Calibri" pitchFamily="34" charset="0"/>
                          <a:sym typeface="Wingdings" pitchFamily="2" charset="2"/>
                        </a:rPr>
                        <a:t>ie</a:t>
                      </a:r>
                      <a:endParaRPr lang="en-GB" sz="1400" b="1" dirty="0">
                        <a:latin typeface="Calibri" pitchFamily="34" charset="0"/>
                        <a:cs typeface="Calibri" pitchFamily="34" charset="0"/>
                        <a:sym typeface="Wingdings" pitchFamily="2" charset="2"/>
                      </a:endParaRPr>
                    </a:p>
                    <a:p>
                      <a:r>
                        <a:rPr lang="en-GB" sz="1400" dirty="0" err="1">
                          <a:latin typeface="Calibri" pitchFamily="34" charset="0"/>
                          <a:cs typeface="Calibri" pitchFamily="34" charset="0"/>
                        </a:rPr>
                        <a:t>pensar</a:t>
                      </a:r>
                      <a:r>
                        <a:rPr lang="en-GB" sz="1400" dirty="0">
                          <a:latin typeface="Calibri" pitchFamily="34" charset="0"/>
                          <a:cs typeface="Calibri" pitchFamily="34" charset="0"/>
                        </a:rPr>
                        <a:t> (to think), </a:t>
                      </a:r>
                      <a:br>
                        <a:rPr lang="en-GB" sz="1400" dirty="0">
                          <a:latin typeface="Calibri" pitchFamily="34" charset="0"/>
                          <a:cs typeface="Calibri" pitchFamily="34" charset="0"/>
                        </a:rPr>
                      </a:br>
                      <a:r>
                        <a:rPr lang="en-GB" sz="1400" dirty="0" err="1">
                          <a:latin typeface="Calibri" pitchFamily="34" charset="0"/>
                          <a:cs typeface="Calibri" pitchFamily="34" charset="0"/>
                        </a:rPr>
                        <a:t>cerrar</a:t>
                      </a:r>
                      <a:r>
                        <a:rPr lang="en-GB" sz="1400" dirty="0">
                          <a:latin typeface="Calibri" pitchFamily="34" charset="0"/>
                          <a:cs typeface="Calibri" pitchFamily="34" charset="0"/>
                        </a:rPr>
                        <a:t> (to close)	</a:t>
                      </a:r>
                      <a:br>
                        <a:rPr lang="en-GB" sz="1400" dirty="0">
                          <a:latin typeface="Calibri" pitchFamily="34" charset="0"/>
                          <a:cs typeface="Calibri" pitchFamily="34" charset="0"/>
                        </a:rPr>
                      </a:br>
                      <a:r>
                        <a:rPr lang="en-GB" sz="1400" dirty="0" err="1">
                          <a:latin typeface="Calibri" pitchFamily="34" charset="0"/>
                          <a:cs typeface="Calibri" pitchFamily="34" charset="0"/>
                        </a:rPr>
                        <a:t>despertarse</a:t>
                      </a:r>
                      <a:r>
                        <a:rPr lang="en-GB" sz="1400" dirty="0">
                          <a:latin typeface="Calibri" pitchFamily="34" charset="0"/>
                          <a:cs typeface="Calibri" pitchFamily="34" charset="0"/>
                        </a:rPr>
                        <a:t> (to wake up)</a:t>
                      </a:r>
                      <a:br>
                        <a:rPr lang="en-GB" sz="1400" dirty="0">
                          <a:latin typeface="Calibri" pitchFamily="34" charset="0"/>
                          <a:cs typeface="Calibri" pitchFamily="34" charset="0"/>
                        </a:rPr>
                      </a:br>
                      <a:r>
                        <a:rPr lang="en-GB" sz="1400" dirty="0" err="1">
                          <a:latin typeface="Calibri" pitchFamily="34" charset="0"/>
                          <a:cs typeface="Calibri" pitchFamily="34" charset="0"/>
                        </a:rPr>
                        <a:t>encender</a:t>
                      </a:r>
                      <a:r>
                        <a:rPr lang="en-GB" sz="1400" dirty="0">
                          <a:latin typeface="Calibri" pitchFamily="34" charset="0"/>
                          <a:cs typeface="Calibri" pitchFamily="34" charset="0"/>
                        </a:rPr>
                        <a:t> (to switch on) </a:t>
                      </a:r>
                      <a:br>
                        <a:rPr lang="en-GB" sz="1400" dirty="0">
                          <a:latin typeface="Calibri" pitchFamily="34" charset="0"/>
                          <a:cs typeface="Calibri" pitchFamily="34" charset="0"/>
                        </a:rPr>
                      </a:br>
                      <a:r>
                        <a:rPr lang="en-GB" sz="1400" dirty="0" err="1">
                          <a:latin typeface="Calibri" pitchFamily="34" charset="0"/>
                          <a:cs typeface="Calibri" pitchFamily="34" charset="0"/>
                        </a:rPr>
                        <a:t>empezar</a:t>
                      </a:r>
                      <a:r>
                        <a:rPr lang="en-GB" sz="1400" dirty="0">
                          <a:latin typeface="Calibri" pitchFamily="34" charset="0"/>
                          <a:cs typeface="Calibri" pitchFamily="34" charset="0"/>
                        </a:rPr>
                        <a:t> (to begin)	</a:t>
                      </a:r>
                      <a:br>
                        <a:rPr lang="en-GB" sz="1400" dirty="0">
                          <a:latin typeface="Calibri" pitchFamily="34" charset="0"/>
                          <a:cs typeface="Calibri" pitchFamily="34" charset="0"/>
                        </a:rPr>
                      </a:br>
                      <a:r>
                        <a:rPr lang="en-GB" sz="1400" dirty="0" err="1">
                          <a:latin typeface="Calibri" pitchFamily="34" charset="0"/>
                          <a:cs typeface="Calibri" pitchFamily="34" charset="0"/>
                        </a:rPr>
                        <a:t>entender</a:t>
                      </a:r>
                      <a:r>
                        <a:rPr lang="en-GB" sz="1400" dirty="0">
                          <a:latin typeface="Calibri" pitchFamily="34" charset="0"/>
                          <a:cs typeface="Calibri" pitchFamily="34" charset="0"/>
                        </a:rPr>
                        <a:t> (</a:t>
                      </a:r>
                      <a:r>
                        <a:rPr lang="en-GB" sz="1400">
                          <a:latin typeface="Calibri" pitchFamily="34" charset="0"/>
                          <a:cs typeface="Calibri" pitchFamily="34" charset="0"/>
                        </a:rPr>
                        <a:t>to understand)</a:t>
                      </a:r>
                      <a:br>
                        <a:rPr lang="en-GB" sz="1400" dirty="0">
                          <a:latin typeface="Calibri" pitchFamily="34" charset="0"/>
                          <a:cs typeface="Calibri" pitchFamily="34" charset="0"/>
                        </a:rPr>
                      </a:br>
                      <a:r>
                        <a:rPr lang="en-GB" sz="1400" dirty="0" err="1">
                          <a:latin typeface="Calibri" pitchFamily="34" charset="0"/>
                          <a:cs typeface="Calibri" pitchFamily="34" charset="0"/>
                        </a:rPr>
                        <a:t>comenzar</a:t>
                      </a:r>
                      <a:r>
                        <a:rPr lang="en-GB" sz="1400" dirty="0">
                          <a:latin typeface="Calibri" pitchFamily="34" charset="0"/>
                          <a:cs typeface="Calibri" pitchFamily="34" charset="0"/>
                        </a:rPr>
                        <a:t> (to begin)	</a:t>
                      </a:r>
                      <a:br>
                        <a:rPr lang="en-GB" sz="1400" dirty="0">
                          <a:latin typeface="Calibri" pitchFamily="34" charset="0"/>
                          <a:cs typeface="Calibri" pitchFamily="34" charset="0"/>
                        </a:rPr>
                      </a:br>
                      <a:r>
                        <a:rPr lang="en-GB" sz="1400" dirty="0" err="1">
                          <a:latin typeface="Calibri" pitchFamily="34" charset="0"/>
                          <a:cs typeface="Calibri" pitchFamily="34" charset="0"/>
                        </a:rPr>
                        <a:t>divertirse</a:t>
                      </a:r>
                      <a:r>
                        <a:rPr lang="en-GB" sz="1400" dirty="0">
                          <a:latin typeface="Calibri" pitchFamily="34" charset="0"/>
                          <a:cs typeface="Calibri" pitchFamily="34" charset="0"/>
                        </a:rPr>
                        <a:t> (to enjoy oneself)</a:t>
                      </a:r>
                      <a:br>
                        <a:rPr lang="en-GB" sz="1400" dirty="0">
                          <a:latin typeface="Calibri" pitchFamily="34" charset="0"/>
                          <a:cs typeface="Calibri" pitchFamily="34" charset="0"/>
                        </a:rPr>
                      </a:br>
                      <a:r>
                        <a:rPr lang="en-GB" sz="1400" dirty="0" err="1">
                          <a:latin typeface="Calibri" pitchFamily="34" charset="0"/>
                          <a:cs typeface="Calibri" pitchFamily="34" charset="0"/>
                        </a:rPr>
                        <a:t>tener</a:t>
                      </a:r>
                      <a:r>
                        <a:rPr lang="en-GB" sz="1400" dirty="0">
                          <a:latin typeface="Calibri" pitchFamily="34" charset="0"/>
                          <a:cs typeface="Calibri" pitchFamily="34" charset="0"/>
                        </a:rPr>
                        <a:t> (to have)</a:t>
                      </a:r>
                      <a:br>
                        <a:rPr lang="en-GB" sz="1400" dirty="0">
                          <a:latin typeface="Calibri" pitchFamily="34" charset="0"/>
                          <a:cs typeface="Calibri" pitchFamily="34" charset="0"/>
                        </a:rPr>
                      </a:br>
                      <a:r>
                        <a:rPr lang="en-GB" sz="1400" dirty="0" err="1">
                          <a:latin typeface="Calibri" pitchFamily="34" charset="0"/>
                          <a:cs typeface="Calibri" pitchFamily="34" charset="0"/>
                        </a:rPr>
                        <a:t>perder</a:t>
                      </a:r>
                      <a:r>
                        <a:rPr lang="en-GB" sz="1400" dirty="0">
                          <a:latin typeface="Calibri" pitchFamily="34" charset="0"/>
                          <a:cs typeface="Calibri" pitchFamily="34" charset="0"/>
                        </a:rPr>
                        <a:t> (to lose)</a:t>
                      </a:r>
                      <a:br>
                        <a:rPr lang="en-GB" sz="1400" dirty="0">
                          <a:latin typeface="Calibri" pitchFamily="34" charset="0"/>
                          <a:cs typeface="Calibri" pitchFamily="34" charset="0"/>
                        </a:rPr>
                      </a:br>
                      <a:r>
                        <a:rPr lang="en-GB" sz="1400" dirty="0" err="1">
                          <a:latin typeface="Calibri" pitchFamily="34" charset="0"/>
                          <a:cs typeface="Calibri" pitchFamily="34" charset="0"/>
                        </a:rPr>
                        <a:t>querer</a:t>
                      </a:r>
                      <a:r>
                        <a:rPr lang="en-GB" sz="1400" dirty="0">
                          <a:latin typeface="Calibri" pitchFamily="34" charset="0"/>
                          <a:cs typeface="Calibri" pitchFamily="34" charset="0"/>
                        </a:rPr>
                        <a:t> (to want)</a:t>
                      </a:r>
                      <a:br>
                        <a:rPr lang="en-GB" sz="1400" dirty="0">
                          <a:latin typeface="Calibri" pitchFamily="34" charset="0"/>
                          <a:cs typeface="Calibri" pitchFamily="34" charset="0"/>
                        </a:rPr>
                      </a:br>
                      <a:r>
                        <a:rPr lang="en-GB" sz="1400" dirty="0" err="1">
                          <a:latin typeface="Calibri" pitchFamily="34" charset="0"/>
                          <a:cs typeface="Calibri" pitchFamily="34" charset="0"/>
                        </a:rPr>
                        <a:t>recomendar</a:t>
                      </a:r>
                      <a:r>
                        <a:rPr lang="en-GB" sz="1400" dirty="0">
                          <a:latin typeface="Calibri" pitchFamily="34" charset="0"/>
                          <a:cs typeface="Calibri" pitchFamily="34" charset="0"/>
                        </a:rPr>
                        <a:t> (to recommend)</a:t>
                      </a:r>
                      <a:br>
                        <a:rPr lang="en-GB" sz="1400" dirty="0">
                          <a:latin typeface="Calibri" pitchFamily="34" charset="0"/>
                          <a:cs typeface="Calibri" pitchFamily="34" charset="0"/>
                        </a:rPr>
                      </a:br>
                      <a:r>
                        <a:rPr lang="en-GB" sz="1400" dirty="0" err="1">
                          <a:latin typeface="Calibri" pitchFamily="34" charset="0"/>
                          <a:cs typeface="Calibri" pitchFamily="34" charset="0"/>
                        </a:rPr>
                        <a:t>sentarse</a:t>
                      </a:r>
                      <a:r>
                        <a:rPr lang="en-GB" sz="1400" dirty="0">
                          <a:latin typeface="Calibri" pitchFamily="34" charset="0"/>
                          <a:cs typeface="Calibri" pitchFamily="34" charset="0"/>
                        </a:rPr>
                        <a:t> (to sit down)</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400" b="1" dirty="0" err="1">
                          <a:latin typeface="Calibri" pitchFamily="34" charset="0"/>
                          <a:cs typeface="Calibri" pitchFamily="34" charset="0"/>
                        </a:rPr>
                        <a:t>e</a:t>
                      </a:r>
                      <a:r>
                        <a:rPr lang="en-GB" sz="1400" b="1" dirty="0" err="1">
                          <a:latin typeface="Calibri" pitchFamily="34" charset="0"/>
                          <a:cs typeface="Calibri" pitchFamily="34" charset="0"/>
                          <a:sym typeface="Wingdings" pitchFamily="2" charset="2"/>
                        </a:rPr>
                        <a:t>i</a:t>
                      </a:r>
                      <a:endParaRPr lang="en-GB" sz="1400" b="1" dirty="0">
                        <a:latin typeface="Calibri" pitchFamily="34" charset="0"/>
                        <a:cs typeface="Calibri" pitchFamily="34" charset="0"/>
                        <a:sym typeface="Wingdings" pitchFamily="2" charset="2"/>
                      </a:endParaRPr>
                    </a:p>
                    <a:p>
                      <a:r>
                        <a:rPr lang="en-GB" sz="1400" dirty="0" err="1">
                          <a:latin typeface="Calibri" pitchFamily="34" charset="0"/>
                          <a:cs typeface="Calibri" pitchFamily="34" charset="0"/>
                        </a:rPr>
                        <a:t>pedir</a:t>
                      </a:r>
                      <a:r>
                        <a:rPr lang="en-GB" sz="1400" dirty="0">
                          <a:latin typeface="Calibri" pitchFamily="34" charset="0"/>
                          <a:cs typeface="Calibri" pitchFamily="34" charset="0"/>
                        </a:rPr>
                        <a:t> (to ask for), </a:t>
                      </a:r>
                      <a:br>
                        <a:rPr lang="en-GB" sz="1400" dirty="0">
                          <a:latin typeface="Calibri" pitchFamily="34" charset="0"/>
                          <a:cs typeface="Calibri" pitchFamily="34" charset="0"/>
                        </a:rPr>
                      </a:br>
                      <a:r>
                        <a:rPr lang="en-GB" sz="1400" dirty="0" err="1">
                          <a:latin typeface="Calibri" pitchFamily="34" charset="0"/>
                          <a:cs typeface="Calibri" pitchFamily="34" charset="0"/>
                        </a:rPr>
                        <a:t>repetir</a:t>
                      </a:r>
                      <a:r>
                        <a:rPr lang="en-GB" sz="1400" dirty="0">
                          <a:latin typeface="Calibri" pitchFamily="34" charset="0"/>
                          <a:cs typeface="Calibri" pitchFamily="34" charset="0"/>
                        </a:rPr>
                        <a:t> (to repeat)	</a:t>
                      </a:r>
                      <a:br>
                        <a:rPr lang="en-GB" sz="1400" dirty="0">
                          <a:latin typeface="Calibri" pitchFamily="34" charset="0"/>
                          <a:cs typeface="Calibri" pitchFamily="34" charset="0"/>
                        </a:rPr>
                      </a:br>
                      <a:r>
                        <a:rPr lang="en-GB" sz="1400" dirty="0">
                          <a:latin typeface="Calibri" pitchFamily="34" charset="0"/>
                          <a:cs typeface="Calibri" pitchFamily="34" charset="0"/>
                        </a:rPr>
                        <a:t>seguir (to follow)</a:t>
                      </a:r>
                      <a:br>
                        <a:rPr lang="en-GB" sz="1400" dirty="0">
                          <a:latin typeface="Calibri" pitchFamily="34" charset="0"/>
                          <a:cs typeface="Calibri" pitchFamily="34" charset="0"/>
                        </a:rPr>
                      </a:br>
                      <a:r>
                        <a:rPr lang="en-GB" sz="1400" dirty="0" err="1">
                          <a:latin typeface="Calibri" pitchFamily="34" charset="0"/>
                          <a:cs typeface="Calibri" pitchFamily="34" charset="0"/>
                        </a:rPr>
                        <a:t>vestirse</a:t>
                      </a:r>
                      <a:r>
                        <a:rPr lang="en-GB" sz="1400" dirty="0">
                          <a:latin typeface="Calibri" pitchFamily="34" charset="0"/>
                          <a:cs typeface="Calibri" pitchFamily="34" charset="0"/>
                        </a:rPr>
                        <a:t> (to get dressed)</a:t>
                      </a:r>
                      <a:br>
                        <a:rPr lang="en-GB" sz="1400" dirty="0">
                          <a:latin typeface="Calibri" pitchFamily="34" charset="0"/>
                          <a:cs typeface="Calibri" pitchFamily="34" charset="0"/>
                        </a:rPr>
                      </a:br>
                      <a:r>
                        <a:rPr lang="en-GB" sz="1400" dirty="0" err="1">
                          <a:latin typeface="Calibri" pitchFamily="34" charset="0"/>
                          <a:cs typeface="Calibri" pitchFamily="34" charset="0"/>
                        </a:rPr>
                        <a:t>elegir</a:t>
                      </a:r>
                      <a:r>
                        <a:rPr lang="en-GB" sz="1400" dirty="0">
                          <a:latin typeface="Calibri" pitchFamily="34" charset="0"/>
                          <a:cs typeface="Calibri" pitchFamily="34" charset="0"/>
                        </a:rPr>
                        <a:t> (to choose)</a:t>
                      </a:r>
                      <a:br>
                        <a:rPr lang="en-GB" sz="1400" dirty="0">
                          <a:latin typeface="Calibri" pitchFamily="34" charset="0"/>
                          <a:cs typeface="Calibri" pitchFamily="34" charset="0"/>
                        </a:rPr>
                      </a:br>
                      <a:r>
                        <a:rPr lang="en-GB" sz="1400" dirty="0" err="1">
                          <a:latin typeface="Calibri" pitchFamily="34" charset="0"/>
                          <a:cs typeface="Calibri" pitchFamily="34" charset="0"/>
                        </a:rPr>
                        <a:t>pedir</a:t>
                      </a:r>
                      <a:r>
                        <a:rPr lang="en-GB" sz="1400" dirty="0">
                          <a:latin typeface="Calibri" pitchFamily="34" charset="0"/>
                          <a:cs typeface="Calibri" pitchFamily="34" charset="0"/>
                        </a:rPr>
                        <a:t> </a:t>
                      </a:r>
                      <a:r>
                        <a:rPr lang="en-GB" sz="1400" dirty="0" err="1">
                          <a:latin typeface="Calibri" pitchFamily="34" charset="0"/>
                          <a:cs typeface="Calibri" pitchFamily="34" charset="0"/>
                        </a:rPr>
                        <a:t>prestado</a:t>
                      </a:r>
                      <a:r>
                        <a:rPr lang="en-GB" sz="1400" dirty="0">
                          <a:latin typeface="Calibri" pitchFamily="34" charset="0"/>
                          <a:cs typeface="Calibri" pitchFamily="34" charset="0"/>
                        </a:rPr>
                        <a:t> (to borrow)</a:t>
                      </a:r>
                      <a:br>
                        <a:rPr lang="en-GB" sz="1400" dirty="0">
                          <a:latin typeface="Calibri" pitchFamily="34" charset="0"/>
                          <a:cs typeface="Calibri" pitchFamily="34" charset="0"/>
                        </a:rPr>
                      </a:br>
                      <a:r>
                        <a:rPr lang="en-GB" sz="1400" dirty="0" err="1">
                          <a:latin typeface="Calibri" pitchFamily="34" charset="0"/>
                          <a:cs typeface="Calibri" pitchFamily="34" charset="0"/>
                        </a:rPr>
                        <a:t>reír</a:t>
                      </a:r>
                      <a:r>
                        <a:rPr lang="en-GB" sz="1400" dirty="0">
                          <a:latin typeface="Calibri" pitchFamily="34" charset="0"/>
                          <a:cs typeface="Calibri" pitchFamily="34" charset="0"/>
                        </a:rPr>
                        <a:t> (to laugh)</a:t>
                      </a:r>
                      <a:br>
                        <a:rPr lang="en-GB" sz="1400" dirty="0">
                          <a:latin typeface="Calibri" pitchFamily="34" charset="0"/>
                          <a:cs typeface="Calibri" pitchFamily="34" charset="0"/>
                        </a:rPr>
                      </a:br>
                      <a:r>
                        <a:rPr lang="en-GB" sz="1400" dirty="0" err="1">
                          <a:latin typeface="Calibri" pitchFamily="34" charset="0"/>
                          <a:cs typeface="Calibri" pitchFamily="34" charset="0"/>
                        </a:rPr>
                        <a:t>servir</a:t>
                      </a:r>
                      <a:r>
                        <a:rPr lang="en-GB" sz="1400" dirty="0">
                          <a:latin typeface="Calibri" pitchFamily="34" charset="0"/>
                          <a:cs typeface="Calibri" pitchFamily="34" charset="0"/>
                        </a:rPr>
                        <a:t> (to serve)</a:t>
                      </a:r>
                      <a:br>
                        <a:rPr lang="en-GB" sz="1400" dirty="0">
                          <a:latin typeface="Calibri" pitchFamily="34" charset="0"/>
                          <a:cs typeface="Calibri" pitchFamily="34" charset="0"/>
                        </a:rPr>
                      </a:br>
                      <a:r>
                        <a:rPr lang="en-GB" sz="1400" dirty="0" err="1">
                          <a:latin typeface="Calibri" pitchFamily="34" charset="0"/>
                          <a:cs typeface="Calibri" pitchFamily="34" charset="0"/>
                        </a:rPr>
                        <a:t>sonreír</a:t>
                      </a:r>
                      <a:r>
                        <a:rPr lang="en-GB" sz="1400" dirty="0">
                          <a:latin typeface="Calibri" pitchFamily="34" charset="0"/>
                          <a:cs typeface="Calibri" pitchFamily="34" charset="0"/>
                        </a:rPr>
                        <a:t> (to smile)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400" b="1" dirty="0" err="1">
                          <a:latin typeface="Calibri" pitchFamily="34" charset="0"/>
                          <a:cs typeface="Calibri" pitchFamily="34" charset="0"/>
                        </a:rPr>
                        <a:t>o</a:t>
                      </a:r>
                      <a:r>
                        <a:rPr lang="en-GB" sz="1400" b="1" dirty="0" err="1">
                          <a:latin typeface="Calibri" pitchFamily="34" charset="0"/>
                          <a:cs typeface="Calibri" pitchFamily="34" charset="0"/>
                          <a:sym typeface="Wingdings" pitchFamily="2" charset="2"/>
                        </a:rPr>
                        <a:t>ue</a:t>
                      </a:r>
                      <a:endParaRPr lang="en-GB" sz="1400" b="1" dirty="0">
                        <a:latin typeface="Calibri" pitchFamily="34" charset="0"/>
                        <a:cs typeface="Calibri" pitchFamily="34" charset="0"/>
                        <a:sym typeface="Wingdings" pitchFamily="2" charset="2"/>
                      </a:endParaRPr>
                    </a:p>
                    <a:p>
                      <a:r>
                        <a:rPr lang="en-GB" sz="1400" dirty="0" err="1">
                          <a:latin typeface="Calibri" pitchFamily="34" charset="0"/>
                          <a:cs typeface="Calibri" pitchFamily="34" charset="0"/>
                        </a:rPr>
                        <a:t>acostarse</a:t>
                      </a:r>
                      <a:r>
                        <a:rPr lang="en-GB" sz="1400" dirty="0">
                          <a:latin typeface="Calibri" pitchFamily="34" charset="0"/>
                          <a:cs typeface="Calibri" pitchFamily="34" charset="0"/>
                        </a:rPr>
                        <a:t> (to go to bed)</a:t>
                      </a:r>
                      <a:br>
                        <a:rPr lang="en-GB" sz="1400" dirty="0">
                          <a:latin typeface="Calibri" pitchFamily="34" charset="0"/>
                          <a:cs typeface="Calibri" pitchFamily="34" charset="0"/>
                        </a:rPr>
                      </a:br>
                      <a:r>
                        <a:rPr lang="en-GB" sz="1400" dirty="0" err="1">
                          <a:latin typeface="Calibri" pitchFamily="34" charset="0"/>
                          <a:cs typeface="Calibri" pitchFamily="34" charset="0"/>
                        </a:rPr>
                        <a:t>contar</a:t>
                      </a:r>
                      <a:r>
                        <a:rPr lang="en-GB" sz="1400" dirty="0">
                          <a:latin typeface="Calibri" pitchFamily="34" charset="0"/>
                          <a:cs typeface="Calibri" pitchFamily="34" charset="0"/>
                        </a:rPr>
                        <a:t> (to tell) </a:t>
                      </a:r>
                      <a:br>
                        <a:rPr lang="en-GB" sz="1400" dirty="0">
                          <a:latin typeface="Calibri" pitchFamily="34" charset="0"/>
                          <a:cs typeface="Calibri" pitchFamily="34" charset="0"/>
                        </a:rPr>
                      </a:br>
                      <a:r>
                        <a:rPr lang="en-GB" sz="1400" dirty="0" err="1">
                          <a:latin typeface="Calibri" pitchFamily="34" charset="0"/>
                          <a:cs typeface="Calibri" pitchFamily="34" charset="0"/>
                        </a:rPr>
                        <a:t>costar</a:t>
                      </a:r>
                      <a:r>
                        <a:rPr lang="en-GB" sz="1400" dirty="0">
                          <a:latin typeface="Calibri" pitchFamily="34" charset="0"/>
                          <a:cs typeface="Calibri" pitchFamily="34" charset="0"/>
                        </a:rPr>
                        <a:t> (to cost)</a:t>
                      </a:r>
                      <a:br>
                        <a:rPr lang="en-GB" sz="1400" dirty="0">
                          <a:latin typeface="Calibri" pitchFamily="34" charset="0"/>
                          <a:cs typeface="Calibri" pitchFamily="34" charset="0"/>
                        </a:rPr>
                      </a:br>
                      <a:r>
                        <a:rPr lang="en-GB" sz="1400" dirty="0" err="1">
                          <a:latin typeface="Calibri" pitchFamily="34" charset="0"/>
                          <a:cs typeface="Calibri" pitchFamily="34" charset="0"/>
                        </a:rPr>
                        <a:t>encontrar</a:t>
                      </a:r>
                      <a:r>
                        <a:rPr lang="en-GB" sz="1400" dirty="0">
                          <a:latin typeface="Calibri" pitchFamily="34" charset="0"/>
                          <a:cs typeface="Calibri" pitchFamily="34" charset="0"/>
                        </a:rPr>
                        <a:t> (to find)</a:t>
                      </a:r>
                      <a:br>
                        <a:rPr lang="en-GB" sz="1400" dirty="0">
                          <a:latin typeface="Calibri" pitchFamily="34" charset="0"/>
                          <a:cs typeface="Calibri" pitchFamily="34" charset="0"/>
                        </a:rPr>
                      </a:br>
                      <a:r>
                        <a:rPr lang="en-GB" sz="1400" dirty="0" err="1">
                          <a:latin typeface="Calibri" pitchFamily="34" charset="0"/>
                          <a:cs typeface="Calibri" pitchFamily="34" charset="0"/>
                        </a:rPr>
                        <a:t>mostrar</a:t>
                      </a:r>
                      <a:r>
                        <a:rPr lang="en-GB" sz="1400" dirty="0">
                          <a:latin typeface="Calibri" pitchFamily="34" charset="0"/>
                          <a:cs typeface="Calibri" pitchFamily="34" charset="0"/>
                        </a:rPr>
                        <a:t> (to show)</a:t>
                      </a:r>
                      <a:br>
                        <a:rPr lang="en-GB" sz="1400" dirty="0">
                          <a:latin typeface="Calibri" pitchFamily="34" charset="0"/>
                          <a:cs typeface="Calibri" pitchFamily="34" charset="0"/>
                        </a:rPr>
                      </a:br>
                      <a:r>
                        <a:rPr lang="en-GB" sz="1400" dirty="0" err="1">
                          <a:latin typeface="Calibri" pitchFamily="34" charset="0"/>
                          <a:cs typeface="Calibri" pitchFamily="34" charset="0"/>
                        </a:rPr>
                        <a:t>morir</a:t>
                      </a:r>
                      <a:r>
                        <a:rPr lang="en-GB" sz="1400" dirty="0">
                          <a:latin typeface="Calibri" pitchFamily="34" charset="0"/>
                          <a:cs typeface="Calibri" pitchFamily="34" charset="0"/>
                        </a:rPr>
                        <a:t> (to die)</a:t>
                      </a:r>
                      <a:br>
                        <a:rPr lang="en-GB" sz="1400" dirty="0">
                          <a:latin typeface="Calibri" pitchFamily="34" charset="0"/>
                          <a:cs typeface="Calibri" pitchFamily="34" charset="0"/>
                        </a:rPr>
                      </a:br>
                      <a:r>
                        <a:rPr lang="en-GB" sz="1400" dirty="0" err="1">
                          <a:latin typeface="Calibri" pitchFamily="34" charset="0"/>
                          <a:cs typeface="Calibri" pitchFamily="34" charset="0"/>
                        </a:rPr>
                        <a:t>poder</a:t>
                      </a:r>
                      <a:r>
                        <a:rPr lang="en-GB" sz="1400" dirty="0">
                          <a:latin typeface="Calibri" pitchFamily="34" charset="0"/>
                          <a:cs typeface="Calibri" pitchFamily="34" charset="0"/>
                        </a:rPr>
                        <a:t> (to be able to)</a:t>
                      </a:r>
                      <a:br>
                        <a:rPr lang="en-GB" sz="1400" dirty="0">
                          <a:latin typeface="Calibri" pitchFamily="34" charset="0"/>
                          <a:cs typeface="Calibri" pitchFamily="34" charset="0"/>
                        </a:rPr>
                      </a:br>
                      <a:r>
                        <a:rPr lang="en-GB" sz="1400" dirty="0" err="1">
                          <a:latin typeface="Calibri" pitchFamily="34" charset="0"/>
                          <a:cs typeface="Calibri" pitchFamily="34" charset="0"/>
                        </a:rPr>
                        <a:t>recordar</a:t>
                      </a:r>
                      <a:r>
                        <a:rPr lang="en-GB" sz="1400" dirty="0">
                          <a:latin typeface="Calibri" pitchFamily="34" charset="0"/>
                          <a:cs typeface="Calibri" pitchFamily="34" charset="0"/>
                        </a:rPr>
                        <a:t> (to remember)</a:t>
                      </a:r>
                    </a:p>
                    <a:p>
                      <a:r>
                        <a:rPr lang="en-GB" sz="1400" dirty="0" err="1">
                          <a:latin typeface="Calibri" pitchFamily="34" charset="0"/>
                          <a:cs typeface="Calibri" pitchFamily="34" charset="0"/>
                        </a:rPr>
                        <a:t>soler</a:t>
                      </a:r>
                      <a:r>
                        <a:rPr lang="en-GB" sz="1400" dirty="0">
                          <a:latin typeface="Calibri" pitchFamily="34" charset="0"/>
                          <a:cs typeface="Calibri" pitchFamily="34" charset="0"/>
                        </a:rPr>
                        <a:t> (to usually do)</a:t>
                      </a:r>
                      <a:br>
                        <a:rPr lang="en-GB" sz="1400" dirty="0">
                          <a:latin typeface="Calibri" pitchFamily="34" charset="0"/>
                          <a:cs typeface="Calibri" pitchFamily="34" charset="0"/>
                        </a:rPr>
                      </a:br>
                      <a:r>
                        <a:rPr lang="en-GB" sz="1400" dirty="0" err="1">
                          <a:latin typeface="Calibri" pitchFamily="34" charset="0"/>
                          <a:cs typeface="Calibri" pitchFamily="34" charset="0"/>
                        </a:rPr>
                        <a:t>volver</a:t>
                      </a:r>
                      <a:r>
                        <a:rPr lang="en-GB" sz="1400" dirty="0">
                          <a:latin typeface="Calibri" pitchFamily="34" charset="0"/>
                          <a:cs typeface="Calibri" pitchFamily="34" charset="0"/>
                        </a:rPr>
                        <a:t> (to return)</a:t>
                      </a:r>
                    </a:p>
                    <a:p>
                      <a:pPr algn="ct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uue</a:t>
                      </a:r>
                      <a:endPar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endParaRPr>
                    </a:p>
                    <a:p>
                      <a:pPr algn="l"/>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jugar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(to play)</a:t>
                      </a:r>
                      <a:endParaRPr lang="en-GB" sz="1400" b="0" dirty="0">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20" name="Table 19"/>
          <p:cNvGraphicFramePr>
            <a:graphicFrameLocks noGrp="1"/>
          </p:cNvGraphicFramePr>
          <p:nvPr/>
        </p:nvGraphicFramePr>
        <p:xfrm>
          <a:off x="476672" y="1547664"/>
          <a:ext cx="2808312" cy="1661160"/>
        </p:xfrm>
        <a:graphic>
          <a:graphicData uri="http://schemas.openxmlformats.org/drawingml/2006/table">
            <a:tbl>
              <a:tblPr>
                <a:tableStyleId>{5C22544A-7EE6-4342-B048-85BDC9FD1C3A}</a:tableStyleId>
              </a:tblPr>
              <a:tblGrid>
                <a:gridCol w="933768">
                  <a:extLst>
                    <a:ext uri="{9D8B030D-6E8A-4147-A177-3AD203B41FA5}">
                      <a16:colId xmlns:a16="http://schemas.microsoft.com/office/drawing/2014/main" val="20000"/>
                    </a:ext>
                  </a:extLst>
                </a:gridCol>
                <a:gridCol w="650408">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tblGrid>
              <a:tr h="381000">
                <a:tc>
                  <a:txBody>
                    <a:bodyPr/>
                    <a:lstStyle/>
                    <a:p>
                      <a:r>
                        <a:rPr lang="es-ES_tradnl" sz="1900" dirty="0"/>
                        <a:t>p</a:t>
                      </a:r>
                      <a:r>
                        <a:rPr lang="es-ES_tradnl" sz="1900" b="1" dirty="0"/>
                        <a:t>ie</a:t>
                      </a:r>
                      <a:r>
                        <a:rPr lang="es-ES_tradnl" sz="1900" dirty="0"/>
                        <a:t>nso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_tradnl"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900" dirty="0"/>
                        <a:t>pensamos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59080">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1000">
                <a:tc>
                  <a:txBody>
                    <a:bodyPr/>
                    <a:lstStyle/>
                    <a:p>
                      <a:r>
                        <a:rPr lang="es-ES_tradnl" sz="1900" dirty="0"/>
                        <a:t>p</a:t>
                      </a:r>
                      <a:r>
                        <a:rPr lang="es-ES_tradnl" sz="1900" b="1" dirty="0"/>
                        <a:t>ie</a:t>
                      </a:r>
                      <a:r>
                        <a:rPr lang="es-ES_tradnl" sz="1900" dirty="0"/>
                        <a:t>nsas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_tradnl"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900" dirty="0"/>
                        <a:t>pensáis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59080">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1000">
                <a:tc>
                  <a:txBody>
                    <a:bodyPr/>
                    <a:lstStyle/>
                    <a:p>
                      <a:r>
                        <a:rPr lang="es-ES_tradnl" sz="1900" dirty="0"/>
                        <a:t>p</a:t>
                      </a:r>
                      <a:r>
                        <a:rPr lang="es-ES_tradnl" sz="1900" b="1" dirty="0"/>
                        <a:t>ie</a:t>
                      </a:r>
                      <a:r>
                        <a:rPr lang="es-ES_tradnl" sz="1900" dirty="0"/>
                        <a:t>nsa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_tradnl"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900" dirty="0"/>
                        <a:t>p</a:t>
                      </a:r>
                      <a:r>
                        <a:rPr lang="es-ES_tradnl" sz="1900" b="1" dirty="0"/>
                        <a:t>ie</a:t>
                      </a:r>
                      <a:r>
                        <a:rPr lang="es-ES_tradnl" sz="1900" dirty="0"/>
                        <a:t>nsan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extLst>
      <p:ext uri="{BB962C8B-B14F-4D97-AF65-F5344CB8AC3E}">
        <p14:creationId xmlns:p14="http://schemas.microsoft.com/office/powerpoint/2010/main" val="884964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C41E683C-C494-4C2E-8B6D-20C0A257E284}"/>
</file>

<file path=customXml/itemProps2.xml><?xml version="1.0" encoding="utf-8"?>
<ds:datastoreItem xmlns:ds="http://schemas.openxmlformats.org/officeDocument/2006/customXml" ds:itemID="{CC243245-65B7-49E8-9B09-E52299B91F31}"/>
</file>

<file path=customXml/itemProps3.xml><?xml version="1.0" encoding="utf-8"?>
<ds:datastoreItem xmlns:ds="http://schemas.openxmlformats.org/officeDocument/2006/customXml" ds:itemID="{682BDE83-A546-45AF-9969-23442A71BC1F}"/>
</file>

<file path=docProps/app.xml><?xml version="1.0" encoding="utf-8"?>
<Properties xmlns="http://schemas.openxmlformats.org/officeDocument/2006/extended-properties" xmlns:vt="http://schemas.openxmlformats.org/officeDocument/2006/docPropsVTypes">
  <TotalTime>4564</TotalTime>
  <Words>17921</Words>
  <Application>Microsoft Office PowerPoint</Application>
  <PresentationFormat>On-screen Show (4:3)</PresentationFormat>
  <Paragraphs>3586</Paragraphs>
  <Slides>65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Times New Roman</vt:lpstr>
      <vt:lpstr>Office Theme</vt:lpstr>
      <vt:lpstr>Resources</vt:lpstr>
      <vt:lpstr>PowerPoint Presentation</vt:lpstr>
      <vt:lpstr>PowerPoint Presentation</vt:lpstr>
      <vt:lpstr>PowerPoint Presentation</vt:lpstr>
      <vt:lpstr>LA FECHA: THE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Voshtina, Stela</cp:lastModifiedBy>
  <cp:revision>393</cp:revision>
  <dcterms:created xsi:type="dcterms:W3CDTF">2010-04-12T15:11:53Z</dcterms:created>
  <dcterms:modified xsi:type="dcterms:W3CDTF">2023-11-10T12:05:24Z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