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A36ABB-FEE7-4F07-A732-3476BF6D8B3E}"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D1539-F4EF-42B3-A939-97B402CD969C}" type="slidenum">
              <a:rPr lang="en-GB" smtClean="0"/>
              <a:t>‹#›</a:t>
            </a:fld>
            <a:endParaRPr lang="en-GB"/>
          </a:p>
        </p:txBody>
      </p:sp>
    </p:spTree>
    <p:extLst>
      <p:ext uri="{BB962C8B-B14F-4D97-AF65-F5344CB8AC3E}">
        <p14:creationId xmlns:p14="http://schemas.microsoft.com/office/powerpoint/2010/main" val="352266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36ABB-FEE7-4F07-A732-3476BF6D8B3E}"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D1539-F4EF-42B3-A939-97B402CD969C}" type="slidenum">
              <a:rPr lang="en-GB" smtClean="0"/>
              <a:t>‹#›</a:t>
            </a:fld>
            <a:endParaRPr lang="en-GB"/>
          </a:p>
        </p:txBody>
      </p:sp>
    </p:spTree>
    <p:extLst>
      <p:ext uri="{BB962C8B-B14F-4D97-AF65-F5344CB8AC3E}">
        <p14:creationId xmlns:p14="http://schemas.microsoft.com/office/powerpoint/2010/main" val="218128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36ABB-FEE7-4F07-A732-3476BF6D8B3E}"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D1539-F4EF-42B3-A939-97B402CD969C}" type="slidenum">
              <a:rPr lang="en-GB" smtClean="0"/>
              <a:t>‹#›</a:t>
            </a:fld>
            <a:endParaRPr lang="en-GB"/>
          </a:p>
        </p:txBody>
      </p:sp>
    </p:spTree>
    <p:extLst>
      <p:ext uri="{BB962C8B-B14F-4D97-AF65-F5344CB8AC3E}">
        <p14:creationId xmlns:p14="http://schemas.microsoft.com/office/powerpoint/2010/main" val="58617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A36ABB-FEE7-4F07-A732-3476BF6D8B3E}"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D1539-F4EF-42B3-A939-97B402CD969C}" type="slidenum">
              <a:rPr lang="en-GB" smtClean="0"/>
              <a:t>‹#›</a:t>
            </a:fld>
            <a:endParaRPr lang="en-GB"/>
          </a:p>
        </p:txBody>
      </p:sp>
    </p:spTree>
    <p:extLst>
      <p:ext uri="{BB962C8B-B14F-4D97-AF65-F5344CB8AC3E}">
        <p14:creationId xmlns:p14="http://schemas.microsoft.com/office/powerpoint/2010/main" val="215660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A36ABB-FEE7-4F07-A732-3476BF6D8B3E}" type="datetimeFigureOut">
              <a:rPr lang="en-GB" smtClean="0"/>
              <a:t>28/03/2022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5D1539-F4EF-42B3-A939-97B402CD969C}" type="slidenum">
              <a:rPr lang="en-GB" smtClean="0"/>
              <a:t>‹#›</a:t>
            </a:fld>
            <a:endParaRPr lang="en-GB"/>
          </a:p>
        </p:txBody>
      </p:sp>
    </p:spTree>
    <p:extLst>
      <p:ext uri="{BB962C8B-B14F-4D97-AF65-F5344CB8AC3E}">
        <p14:creationId xmlns:p14="http://schemas.microsoft.com/office/powerpoint/2010/main" val="320630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A36ABB-FEE7-4F07-A732-3476BF6D8B3E}"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5D1539-F4EF-42B3-A939-97B402CD969C}" type="slidenum">
              <a:rPr lang="en-GB" smtClean="0"/>
              <a:t>‹#›</a:t>
            </a:fld>
            <a:endParaRPr lang="en-GB"/>
          </a:p>
        </p:txBody>
      </p:sp>
    </p:spTree>
    <p:extLst>
      <p:ext uri="{BB962C8B-B14F-4D97-AF65-F5344CB8AC3E}">
        <p14:creationId xmlns:p14="http://schemas.microsoft.com/office/powerpoint/2010/main" val="191370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A36ABB-FEE7-4F07-A732-3476BF6D8B3E}" type="datetimeFigureOut">
              <a:rPr lang="en-GB" smtClean="0"/>
              <a:t>28/03/2022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5D1539-F4EF-42B3-A939-97B402CD969C}" type="slidenum">
              <a:rPr lang="en-GB" smtClean="0"/>
              <a:t>‹#›</a:t>
            </a:fld>
            <a:endParaRPr lang="en-GB"/>
          </a:p>
        </p:txBody>
      </p:sp>
    </p:spTree>
    <p:extLst>
      <p:ext uri="{BB962C8B-B14F-4D97-AF65-F5344CB8AC3E}">
        <p14:creationId xmlns:p14="http://schemas.microsoft.com/office/powerpoint/2010/main" val="22254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A36ABB-FEE7-4F07-A732-3476BF6D8B3E}" type="datetimeFigureOut">
              <a:rPr lang="en-GB" smtClean="0"/>
              <a:t>28/03/2022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5D1539-F4EF-42B3-A939-97B402CD969C}" type="slidenum">
              <a:rPr lang="en-GB" smtClean="0"/>
              <a:t>‹#›</a:t>
            </a:fld>
            <a:endParaRPr lang="en-GB"/>
          </a:p>
        </p:txBody>
      </p:sp>
    </p:spTree>
    <p:extLst>
      <p:ext uri="{BB962C8B-B14F-4D97-AF65-F5344CB8AC3E}">
        <p14:creationId xmlns:p14="http://schemas.microsoft.com/office/powerpoint/2010/main" val="281134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36ABB-FEE7-4F07-A732-3476BF6D8B3E}" type="datetimeFigureOut">
              <a:rPr lang="en-GB" smtClean="0"/>
              <a:t>28/03/2022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5D1539-F4EF-42B3-A939-97B402CD969C}" type="slidenum">
              <a:rPr lang="en-GB" smtClean="0"/>
              <a:t>‹#›</a:t>
            </a:fld>
            <a:endParaRPr lang="en-GB"/>
          </a:p>
        </p:txBody>
      </p:sp>
    </p:spTree>
    <p:extLst>
      <p:ext uri="{BB962C8B-B14F-4D97-AF65-F5344CB8AC3E}">
        <p14:creationId xmlns:p14="http://schemas.microsoft.com/office/powerpoint/2010/main" val="139149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A36ABB-FEE7-4F07-A732-3476BF6D8B3E}"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5D1539-F4EF-42B3-A939-97B402CD969C}" type="slidenum">
              <a:rPr lang="en-GB" smtClean="0"/>
              <a:t>‹#›</a:t>
            </a:fld>
            <a:endParaRPr lang="en-GB"/>
          </a:p>
        </p:txBody>
      </p:sp>
    </p:spTree>
    <p:extLst>
      <p:ext uri="{BB962C8B-B14F-4D97-AF65-F5344CB8AC3E}">
        <p14:creationId xmlns:p14="http://schemas.microsoft.com/office/powerpoint/2010/main" val="381520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A36ABB-FEE7-4F07-A732-3476BF6D8B3E}" type="datetimeFigureOut">
              <a:rPr lang="en-GB" smtClean="0"/>
              <a:t>28/03/2022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5D1539-F4EF-42B3-A939-97B402CD969C}" type="slidenum">
              <a:rPr lang="en-GB" smtClean="0"/>
              <a:t>‹#›</a:t>
            </a:fld>
            <a:endParaRPr lang="en-GB"/>
          </a:p>
        </p:txBody>
      </p:sp>
    </p:spTree>
    <p:extLst>
      <p:ext uri="{BB962C8B-B14F-4D97-AF65-F5344CB8AC3E}">
        <p14:creationId xmlns:p14="http://schemas.microsoft.com/office/powerpoint/2010/main" val="37665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36ABB-FEE7-4F07-A732-3476BF6D8B3E}" type="datetimeFigureOut">
              <a:rPr lang="en-GB" smtClean="0"/>
              <a:t>28/03/2022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D1539-F4EF-42B3-A939-97B402CD969C}" type="slidenum">
              <a:rPr lang="en-GB" smtClean="0"/>
              <a:t>‹#›</a:t>
            </a:fld>
            <a:endParaRPr lang="en-GB"/>
          </a:p>
        </p:txBody>
      </p:sp>
    </p:spTree>
    <p:extLst>
      <p:ext uri="{BB962C8B-B14F-4D97-AF65-F5344CB8AC3E}">
        <p14:creationId xmlns:p14="http://schemas.microsoft.com/office/powerpoint/2010/main" val="304748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tAttachmentThumbnail?id=AAMkAGUwZTM3ZGEwLTAzNDYtNGNkYi04MjQzLTAxOTI0ODhkODk3MgBGAAAAAAAfzdIU5mQqRLBJhqJzF%2F%2BYBwCXmZmyWnFbTL0FwrkX0bmmAAABCPkIAAB3x158AnrYQZFPBG3MAIO5AAVInJryAAABEgAQAA3yA1y6P0xEgBuxqglpG%2Bw%3D&amp;thumbnailType=2&amp;token=eyJhbGciOiJSUzI1NiIsImtpZCI6IjMwODE3OUNFNUY0QjUyRTc4QjJEQjg5NjZCQUY0RUNDMzcyN0FFRUUiLCJ0eXAiOiJKV1QiLCJ4NXQiOiJNSUY1emw5TFV1ZUxMYmlXYTY5T3pEY25ydTQifQ"/>
          <p:cNvPicPr>
            <a:picLocks noChangeAspect="1" noChangeArrowheads="1"/>
          </p:cNvPicPr>
          <p:nvPr/>
        </p:nvPicPr>
        <p:blipFill>
          <a:blip r:embed="rId2">
            <a:extLst>
              <a:ext uri="{28A0092B-C50C-407E-A947-70E740481C1C}">
                <a14:useLocalDpi xmlns:a14="http://schemas.microsoft.com/office/drawing/2010/main" val="0"/>
              </a:ext>
            </a:extLst>
          </a:blip>
          <a:srcRect l="13124" t="28000" r="16124" b="4500"/>
          <a:stretch>
            <a:fillRect/>
          </a:stretch>
        </p:blipFill>
        <p:spPr bwMode="auto">
          <a:xfrm>
            <a:off x="158938" y="54766"/>
            <a:ext cx="2629367" cy="18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Box 4"/>
          <p:cNvSpPr txBox="1"/>
          <p:nvPr/>
        </p:nvSpPr>
        <p:spPr>
          <a:xfrm>
            <a:off x="375252" y="3770152"/>
            <a:ext cx="3258112" cy="2862322"/>
          </a:xfrm>
          <a:prstGeom prst="rect">
            <a:avLst/>
          </a:prstGeom>
          <a:noFill/>
          <a:ln>
            <a:solidFill>
              <a:schemeClr val="tx1"/>
            </a:solidFill>
          </a:ln>
        </p:spPr>
        <p:txBody>
          <a:bodyPr wrap="square" rtlCol="0">
            <a:spAutoFit/>
          </a:bodyPr>
          <a:lstStyle/>
          <a:p>
            <a:pPr algn="ctr"/>
            <a:r>
              <a:rPr lang="en-GB" sz="2000" b="1" dirty="0" smtClean="0">
                <a:latin typeface="Century Gothic" panose="020B0502020202020204" pitchFamily="34" charset="0"/>
              </a:rPr>
              <a:t>Equipment: </a:t>
            </a:r>
          </a:p>
          <a:p>
            <a:pPr marL="285750" indent="-285750">
              <a:buFont typeface="Arial" panose="020B0604020202020204" pitchFamily="34" charset="0"/>
              <a:buChar char="•"/>
            </a:pPr>
            <a:r>
              <a:rPr lang="en-GB" sz="2000" dirty="0" smtClean="0">
                <a:latin typeface="Century Gothic" panose="020B0502020202020204" pitchFamily="34" charset="0"/>
              </a:rPr>
              <a:t>Vacuum forming machine</a:t>
            </a:r>
          </a:p>
          <a:p>
            <a:pPr marL="285750" indent="-285750">
              <a:buFont typeface="Arial" panose="020B0604020202020204" pitchFamily="34" charset="0"/>
              <a:buChar char="•"/>
            </a:pPr>
            <a:r>
              <a:rPr lang="en-GB" sz="2000" dirty="0" smtClean="0">
                <a:latin typeface="Century Gothic" panose="020B0502020202020204" pitchFamily="34" charset="0"/>
              </a:rPr>
              <a:t>Mod roc former </a:t>
            </a:r>
          </a:p>
          <a:p>
            <a:pPr marL="285750" indent="-285750">
              <a:buFont typeface="Arial" panose="020B0604020202020204" pitchFamily="34" charset="0"/>
              <a:buChar char="•"/>
            </a:pPr>
            <a:r>
              <a:rPr lang="en-GB" sz="2000" dirty="0" smtClean="0">
                <a:latin typeface="Century Gothic" panose="020B0502020202020204" pitchFamily="34" charset="0"/>
              </a:rPr>
              <a:t>Plywood former (made on scroll saw process)</a:t>
            </a:r>
          </a:p>
          <a:p>
            <a:pPr marL="285750" indent="-285750">
              <a:buFont typeface="Arial" panose="020B0604020202020204" pitchFamily="34" charset="0"/>
              <a:buChar char="•"/>
            </a:pPr>
            <a:r>
              <a:rPr lang="en-GB" sz="2000" dirty="0" smtClean="0">
                <a:latin typeface="Century Gothic" panose="020B0502020202020204" pitchFamily="34" charset="0"/>
              </a:rPr>
              <a:t>Sheet of </a:t>
            </a:r>
            <a:r>
              <a:rPr lang="en-GB" sz="2000" dirty="0" err="1" smtClean="0">
                <a:latin typeface="Century Gothic" panose="020B0502020202020204" pitchFamily="34" charset="0"/>
              </a:rPr>
              <a:t>mylar</a:t>
            </a:r>
            <a:endParaRPr lang="en-GB" sz="2000" dirty="0" smtClean="0">
              <a:latin typeface="Century Gothic" panose="020B0502020202020204" pitchFamily="34" charset="0"/>
            </a:endParaRPr>
          </a:p>
          <a:p>
            <a:pPr marL="285750" indent="-285750">
              <a:buFont typeface="Arial" panose="020B0604020202020204" pitchFamily="34" charset="0"/>
              <a:buChar char="•"/>
            </a:pPr>
            <a:r>
              <a:rPr lang="en-GB" sz="2000" dirty="0" smtClean="0">
                <a:latin typeface="Century Gothic" panose="020B0502020202020204" pitchFamily="34" charset="0"/>
              </a:rPr>
              <a:t>Scissors </a:t>
            </a:r>
            <a:endParaRPr lang="en-GB" sz="2000" dirty="0">
              <a:latin typeface="Century Gothic" panose="020B0502020202020204" pitchFamily="34" charset="0"/>
            </a:endParaRPr>
          </a:p>
        </p:txBody>
      </p:sp>
      <p:sp>
        <p:nvSpPr>
          <p:cNvPr id="6" name="TextBox 5"/>
          <p:cNvSpPr txBox="1"/>
          <p:nvPr/>
        </p:nvSpPr>
        <p:spPr>
          <a:xfrm>
            <a:off x="3035981" y="92738"/>
            <a:ext cx="8151222" cy="923330"/>
          </a:xfrm>
          <a:prstGeom prst="rect">
            <a:avLst/>
          </a:prstGeom>
          <a:noFill/>
        </p:spPr>
        <p:txBody>
          <a:bodyPr wrap="square" rtlCol="0">
            <a:spAutoFit/>
          </a:bodyPr>
          <a:lstStyle/>
          <a:p>
            <a:r>
              <a:rPr lang="en-GB" sz="5400" dirty="0" smtClean="0">
                <a:latin typeface="Britannic Bold" panose="020B0903060703020204" pitchFamily="34" charset="0"/>
              </a:rPr>
              <a:t>Vacuum Forming</a:t>
            </a:r>
            <a:endParaRPr lang="en-GB" sz="5400" dirty="0">
              <a:latin typeface="Britannic Bold" panose="020B0903060703020204" pitchFamily="34" charset="0"/>
            </a:endParaRPr>
          </a:p>
        </p:txBody>
      </p:sp>
      <p:grpSp>
        <p:nvGrpSpPr>
          <p:cNvPr id="18" name="Group 17"/>
          <p:cNvGrpSpPr/>
          <p:nvPr/>
        </p:nvGrpSpPr>
        <p:grpSpPr>
          <a:xfrm>
            <a:off x="3788229" y="1285239"/>
            <a:ext cx="3344089" cy="5294148"/>
            <a:chOff x="3984174" y="1093589"/>
            <a:chExt cx="2305050" cy="3602038"/>
          </a:xfrm>
        </p:grpSpPr>
        <p:pic>
          <p:nvPicPr>
            <p:cNvPr id="1026" name="Picture 2" descr="IMG_86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380256" y="1430933"/>
              <a:ext cx="2165350" cy="16240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descr="IMG_8619"/>
            <p:cNvPicPr>
              <a:picLocks noChangeAspect="1" noChangeArrowheads="1"/>
            </p:cNvPicPr>
            <p:nvPr/>
          </p:nvPicPr>
          <p:blipFill>
            <a:blip r:embed="rId4" cstate="print">
              <a:extLst>
                <a:ext uri="{28A0092B-C50C-407E-A947-70E740481C1C}">
                  <a14:useLocalDpi xmlns:a14="http://schemas.microsoft.com/office/drawing/2010/main" val="0"/>
                </a:ext>
              </a:extLst>
            </a:blip>
            <a:srcRect r="44856"/>
            <a:stretch>
              <a:fillRect/>
            </a:stretch>
          </p:blipFill>
          <p:spPr bwMode="auto">
            <a:xfrm rot="5400000">
              <a:off x="4880318" y="3286721"/>
              <a:ext cx="1193800" cy="16240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4"/>
            <p:cNvSpPr txBox="1">
              <a:spLocks noChangeArrowheads="1"/>
            </p:cNvSpPr>
            <p:nvPr/>
          </p:nvSpPr>
          <p:spPr bwMode="auto">
            <a:xfrm>
              <a:off x="4160387" y="1984177"/>
              <a:ext cx="333375" cy="190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rgbClr val="000000"/>
                  </a:solidFill>
                  <a:effectLst/>
                  <a:latin typeface="Century Gothic" panose="020B0502020202020204" pitchFamily="34" charset="0"/>
                </a:rPr>
                <a:t>Bed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 Box 5"/>
            <p:cNvSpPr txBox="1">
              <a:spLocks noChangeArrowheads="1"/>
            </p:cNvSpPr>
            <p:nvPr/>
          </p:nvSpPr>
          <p:spPr bwMode="auto">
            <a:xfrm>
              <a:off x="3984174" y="1536502"/>
              <a:ext cx="666750" cy="3048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rgbClr val="000000"/>
                  </a:solidFill>
                  <a:effectLst/>
                  <a:latin typeface="Century Gothic" panose="020B0502020202020204" pitchFamily="34" charset="0"/>
                </a:rPr>
                <a:t>Clamp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Text Box 6"/>
            <p:cNvSpPr txBox="1">
              <a:spLocks noChangeArrowheads="1"/>
            </p:cNvSpPr>
            <p:nvPr/>
          </p:nvSpPr>
          <p:spPr bwMode="auto">
            <a:xfrm>
              <a:off x="3998462" y="1093589"/>
              <a:ext cx="666750" cy="3048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rgbClr val="000000"/>
                  </a:solidFill>
                  <a:effectLst/>
                  <a:latin typeface="Century Gothic" panose="020B0502020202020204" pitchFamily="34" charset="0"/>
                </a:rPr>
                <a:t>Heater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 Box 7"/>
            <p:cNvSpPr txBox="1">
              <a:spLocks noChangeArrowheads="1"/>
            </p:cNvSpPr>
            <p:nvPr/>
          </p:nvSpPr>
          <p:spPr bwMode="auto">
            <a:xfrm>
              <a:off x="4007987" y="2365177"/>
              <a:ext cx="642937" cy="4191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rgbClr val="000000"/>
                  </a:solidFill>
                  <a:effectLst/>
                  <a:latin typeface="Century Gothic" panose="020B0502020202020204" pitchFamily="34" charset="0"/>
                </a:rPr>
                <a:t>Toggle clamp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Text Box 8"/>
            <p:cNvSpPr txBox="1">
              <a:spLocks noChangeArrowheads="1"/>
            </p:cNvSpPr>
            <p:nvPr/>
          </p:nvSpPr>
          <p:spPr bwMode="auto">
            <a:xfrm>
              <a:off x="3984174" y="2884290"/>
              <a:ext cx="666750" cy="504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rgbClr val="000000"/>
                  </a:solidFill>
                  <a:effectLst/>
                  <a:latin typeface="Century Gothic" panose="020B0502020202020204" pitchFamily="34" charset="0"/>
                </a:rPr>
                <a:t>Vacuum pump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cxnSp>
          <p:nvCxnSpPr>
            <p:cNvPr id="1033" name="AutoShape 9"/>
            <p:cNvCxnSpPr>
              <a:cxnSpLocks noChangeShapeType="1"/>
            </p:cNvCxnSpPr>
            <p:nvPr/>
          </p:nvCxnSpPr>
          <p:spPr bwMode="auto">
            <a:xfrm>
              <a:off x="4579487" y="1269802"/>
              <a:ext cx="590550" cy="48577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4" name="AutoShape 10"/>
            <p:cNvCxnSpPr>
              <a:cxnSpLocks noChangeShapeType="1"/>
            </p:cNvCxnSpPr>
            <p:nvPr/>
          </p:nvCxnSpPr>
          <p:spPr bwMode="auto">
            <a:xfrm>
              <a:off x="4512812" y="1746052"/>
              <a:ext cx="723900" cy="17145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5" name="AutoShape 11"/>
            <p:cNvCxnSpPr>
              <a:cxnSpLocks noChangeShapeType="1"/>
            </p:cNvCxnSpPr>
            <p:nvPr/>
          </p:nvCxnSpPr>
          <p:spPr bwMode="auto">
            <a:xfrm>
              <a:off x="4493762" y="2088952"/>
              <a:ext cx="895350" cy="13335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6" name="AutoShape 12"/>
            <p:cNvCxnSpPr>
              <a:cxnSpLocks noChangeShapeType="1"/>
            </p:cNvCxnSpPr>
            <p:nvPr/>
          </p:nvCxnSpPr>
          <p:spPr bwMode="auto">
            <a:xfrm flipV="1">
              <a:off x="4503287" y="2327077"/>
              <a:ext cx="695325" cy="27622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7" name="AutoShape 13"/>
            <p:cNvCxnSpPr>
              <a:cxnSpLocks noChangeShapeType="1"/>
            </p:cNvCxnSpPr>
            <p:nvPr/>
          </p:nvCxnSpPr>
          <p:spPr bwMode="auto">
            <a:xfrm flipV="1">
              <a:off x="4579487" y="2917627"/>
              <a:ext cx="1028700" cy="31432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2" name="Text Box 14"/>
            <p:cNvSpPr txBox="1">
              <a:spLocks noChangeArrowheads="1"/>
            </p:cNvSpPr>
            <p:nvPr/>
          </p:nvSpPr>
          <p:spPr bwMode="auto">
            <a:xfrm>
              <a:off x="4007987" y="3522465"/>
              <a:ext cx="666750" cy="1143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rgbClr val="000000"/>
                  </a:solidFill>
                  <a:effectLst/>
                  <a:latin typeface="Century Gothic" panose="020B0502020202020204" pitchFamily="34" charset="0"/>
                </a:rPr>
                <a:t>Heater pulled forward to cover the mylar</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pSp>
      <p:sp>
        <p:nvSpPr>
          <p:cNvPr id="19" name="Text Box 15"/>
          <p:cNvSpPr txBox="1">
            <a:spLocks noChangeArrowheads="1"/>
          </p:cNvSpPr>
          <p:nvPr/>
        </p:nvSpPr>
        <p:spPr bwMode="auto">
          <a:xfrm>
            <a:off x="7511143" y="1210431"/>
            <a:ext cx="4246563" cy="41814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Century Gothic" panose="020B0502020202020204" pitchFamily="34" charset="0"/>
              </a:rPr>
              <a:t>Vacuum forming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smtClean="0">
                <a:ln>
                  <a:noFill/>
                </a:ln>
                <a:solidFill>
                  <a:srgbClr val="000000"/>
                </a:solidFill>
                <a:effectLst/>
                <a:latin typeface="Century Gothic" panose="020B0502020202020204" pitchFamily="34" charset="0"/>
              </a:rPr>
              <a:t>Once completed, place your plywood and mod roc formers on the bed of the vacuum former.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smtClean="0">
                <a:ln>
                  <a:noFill/>
                </a:ln>
                <a:solidFill>
                  <a:srgbClr val="000000"/>
                </a:solidFill>
                <a:effectLst/>
                <a:latin typeface="Century Gothic" panose="020B0502020202020204" pitchFamily="34" charset="0"/>
              </a:rPr>
              <a:t>Lower the bed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smtClean="0">
                <a:ln>
                  <a:noFill/>
                </a:ln>
                <a:solidFill>
                  <a:srgbClr val="000000"/>
                </a:solidFill>
                <a:effectLst/>
                <a:latin typeface="Century Gothic" panose="020B0502020202020204" pitchFamily="34" charset="0"/>
              </a:rPr>
              <a:t>Secure the </a:t>
            </a:r>
            <a:r>
              <a:rPr kumimoji="0" lang="en-GB" altLang="en-US" sz="1600" b="0" i="0" u="none" strike="noStrike" cap="none" normalizeH="0" baseline="0" dirty="0" err="1" smtClean="0">
                <a:ln>
                  <a:noFill/>
                </a:ln>
                <a:solidFill>
                  <a:srgbClr val="000000"/>
                </a:solidFill>
                <a:effectLst/>
                <a:latin typeface="Century Gothic" panose="020B0502020202020204" pitchFamily="34" charset="0"/>
              </a:rPr>
              <a:t>mylar</a:t>
            </a:r>
            <a:r>
              <a:rPr kumimoji="0" lang="en-GB" altLang="en-US" sz="1600" b="0" i="0" u="none" strike="noStrike" cap="none" normalizeH="0" baseline="0" dirty="0" smtClean="0">
                <a:ln>
                  <a:noFill/>
                </a:ln>
                <a:solidFill>
                  <a:srgbClr val="000000"/>
                </a:solidFill>
                <a:effectLst/>
                <a:latin typeface="Century Gothic" panose="020B0502020202020204" pitchFamily="34" charset="0"/>
              </a:rPr>
              <a:t> in place using the clamp and toggle clamps.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smtClean="0">
                <a:ln>
                  <a:noFill/>
                </a:ln>
                <a:solidFill>
                  <a:srgbClr val="000000"/>
                </a:solidFill>
                <a:effectLst/>
                <a:latin typeface="Century Gothic" panose="020B0502020202020204" pitchFamily="34" charset="0"/>
              </a:rPr>
              <a:t>Pull the heater over the </a:t>
            </a:r>
            <a:r>
              <a:rPr kumimoji="0" lang="en-GB" altLang="en-US" sz="1600" b="0" i="0" u="none" strike="noStrike" cap="none" normalizeH="0" baseline="0" dirty="0" err="1" smtClean="0">
                <a:ln>
                  <a:noFill/>
                </a:ln>
                <a:solidFill>
                  <a:srgbClr val="000000"/>
                </a:solidFill>
                <a:effectLst/>
                <a:latin typeface="Century Gothic" panose="020B0502020202020204" pitchFamily="34" charset="0"/>
              </a:rPr>
              <a:t>mylar</a:t>
            </a:r>
            <a:r>
              <a:rPr kumimoji="0" lang="en-GB" altLang="en-US" sz="1600" b="0" i="0" u="none" strike="noStrike" cap="none" normalizeH="0" baseline="0" dirty="0" smtClean="0">
                <a:ln>
                  <a:noFill/>
                </a:ln>
                <a:solidFill>
                  <a:srgbClr val="000000"/>
                </a:solidFill>
                <a:effectLst/>
                <a:latin typeface="Century Gothic" panose="020B0502020202020204" pitchFamily="34" charset="0"/>
              </a:rPr>
              <a:t> and allow to heat for approximately 1 minute. If the </a:t>
            </a:r>
            <a:r>
              <a:rPr kumimoji="0" lang="en-GB" altLang="en-US" sz="1600" b="0" i="0" u="none" strike="noStrike" cap="none" normalizeH="0" baseline="0" dirty="0" err="1" smtClean="0">
                <a:ln>
                  <a:noFill/>
                </a:ln>
                <a:solidFill>
                  <a:srgbClr val="000000"/>
                </a:solidFill>
                <a:effectLst/>
                <a:latin typeface="Century Gothic" panose="020B0502020202020204" pitchFamily="34" charset="0"/>
              </a:rPr>
              <a:t>mylar</a:t>
            </a:r>
            <a:r>
              <a:rPr kumimoji="0" lang="en-GB" altLang="en-US" sz="1600" b="0" i="0" u="none" strike="noStrike" cap="none" normalizeH="0" baseline="0" dirty="0" smtClean="0">
                <a:ln>
                  <a:noFill/>
                </a:ln>
                <a:solidFill>
                  <a:srgbClr val="000000"/>
                </a:solidFill>
                <a:effectLst/>
                <a:latin typeface="Century Gothic" panose="020B0502020202020204" pitchFamily="34" charset="0"/>
              </a:rPr>
              <a:t> is looks ready (as shown in demonstration) move on to the next step. If not place back in the oven and check every 10 seconds.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smtClean="0">
                <a:ln>
                  <a:noFill/>
                </a:ln>
                <a:solidFill>
                  <a:srgbClr val="000000"/>
                </a:solidFill>
                <a:effectLst/>
                <a:latin typeface="Century Gothic" panose="020B0502020202020204" pitchFamily="34" charset="0"/>
              </a:rPr>
              <a:t>Raise bed into </a:t>
            </a:r>
            <a:r>
              <a:rPr kumimoji="0" lang="en-GB" altLang="en-US" sz="1600" b="0" i="0" u="none" strike="noStrike" cap="none" normalizeH="0" baseline="0" dirty="0" err="1" smtClean="0">
                <a:ln>
                  <a:noFill/>
                </a:ln>
                <a:solidFill>
                  <a:srgbClr val="000000"/>
                </a:solidFill>
                <a:effectLst/>
                <a:latin typeface="Century Gothic" panose="020B0502020202020204" pitchFamily="34" charset="0"/>
              </a:rPr>
              <a:t>mylar</a:t>
            </a:r>
            <a:r>
              <a:rPr kumimoji="0" lang="en-GB" altLang="en-US" sz="1600" b="0" i="0" u="none" strike="noStrike" cap="none" normalizeH="0" baseline="0" dirty="0" smtClean="0">
                <a:ln>
                  <a:noFill/>
                </a:ln>
                <a:solidFill>
                  <a:srgbClr val="000000"/>
                </a:solidFill>
                <a:effectLst/>
                <a:latin typeface="Century Gothic" panose="020B0502020202020204" pitchFamily="34" charset="0"/>
              </a:rPr>
              <a:t> and turn on vacuum pump.</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smtClean="0">
                <a:ln>
                  <a:noFill/>
                </a:ln>
                <a:solidFill>
                  <a:srgbClr val="000000"/>
                </a:solidFill>
                <a:effectLst/>
                <a:latin typeface="Century Gothic" panose="020B0502020202020204" pitchFamily="34" charset="0"/>
              </a:rPr>
              <a:t>Leave for 30 seconds and then remove both former and </a:t>
            </a:r>
            <a:r>
              <a:rPr kumimoji="0" lang="en-GB" altLang="en-US" sz="1600" b="0" i="0" u="none" strike="noStrike" cap="none" normalizeH="0" baseline="0" dirty="0" err="1" smtClean="0">
                <a:ln>
                  <a:noFill/>
                </a:ln>
                <a:solidFill>
                  <a:srgbClr val="000000"/>
                </a:solidFill>
                <a:effectLst/>
                <a:latin typeface="Century Gothic" panose="020B0502020202020204" pitchFamily="34" charset="0"/>
              </a:rPr>
              <a:t>mylar</a:t>
            </a:r>
            <a:r>
              <a:rPr kumimoji="0" lang="en-GB" altLang="en-US" sz="1600" b="0" i="0" u="none" strike="noStrike" cap="none" normalizeH="0" baseline="0" dirty="0" smtClean="0">
                <a:ln>
                  <a:noFill/>
                </a:ln>
                <a:solidFill>
                  <a:srgbClr val="000000"/>
                </a:solidFill>
                <a:effectLst/>
                <a:latin typeface="Century Gothic" panose="020B0502020202020204" pitchFamily="34" charset="0"/>
              </a:rPr>
              <a: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600" dirty="0" smtClean="0">
                <a:solidFill>
                  <a:srgbClr val="000000"/>
                </a:solidFill>
                <a:latin typeface="Century Gothic" panose="020B0502020202020204" pitchFamily="34" charset="0"/>
              </a:rPr>
              <a:t>Use scissors to cut the formed shapes free of excess </a:t>
            </a:r>
            <a:r>
              <a:rPr lang="en-GB" altLang="en-US" sz="1600" dirty="0" err="1" smtClean="0">
                <a:solidFill>
                  <a:srgbClr val="000000"/>
                </a:solidFill>
                <a:latin typeface="Century Gothic" panose="020B0502020202020204" pitchFamily="34" charset="0"/>
              </a:rPr>
              <a:t>mylar</a:t>
            </a:r>
            <a:endParaRPr kumimoji="0" lang="en-GB" altLang="en-US" sz="1600" b="0" i="0" u="none" strike="noStrike" cap="none" normalizeH="0" baseline="0" dirty="0" smtClean="0">
              <a:ln>
                <a:noFill/>
              </a:ln>
              <a:solidFill>
                <a:srgbClr val="00000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smtClean="0">
              <a:ln>
                <a:noFill/>
              </a:ln>
              <a:solidFill>
                <a:srgbClr val="000000"/>
              </a:solidFill>
              <a:effectLst/>
              <a:latin typeface="Century Gothic" panose="020B0502020202020204" pitchFamily="34" charset="0"/>
            </a:endParaRPr>
          </a:p>
        </p:txBody>
      </p:sp>
      <p:pic>
        <p:nvPicPr>
          <p:cNvPr id="1040" name="Picture 16" descr="IMG_8608"/>
          <p:cNvPicPr>
            <a:picLocks noChangeAspect="1" noChangeArrowheads="1"/>
          </p:cNvPicPr>
          <p:nvPr/>
        </p:nvPicPr>
        <p:blipFill>
          <a:blip r:embed="rId5" cstate="print">
            <a:extLst>
              <a:ext uri="{28A0092B-C50C-407E-A947-70E740481C1C}">
                <a14:useLocalDpi xmlns:a14="http://schemas.microsoft.com/office/drawing/2010/main" val="0"/>
              </a:ext>
            </a:extLst>
          </a:blip>
          <a:srcRect l="26790" r="18909"/>
          <a:stretch>
            <a:fillRect/>
          </a:stretch>
        </p:blipFill>
        <p:spPr bwMode="auto">
          <a:xfrm rot="5400000">
            <a:off x="1438209" y="1362975"/>
            <a:ext cx="1942185" cy="26826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52196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G_8602"/>
          <p:cNvPicPr>
            <a:picLocks noChangeAspect="1" noChangeArrowheads="1"/>
          </p:cNvPicPr>
          <p:nvPr/>
        </p:nvPicPr>
        <p:blipFill>
          <a:blip r:embed="rId2" cstate="print">
            <a:extLst>
              <a:ext uri="{28A0092B-C50C-407E-A947-70E740481C1C}">
                <a14:useLocalDpi xmlns:a14="http://schemas.microsoft.com/office/drawing/2010/main" val="0"/>
              </a:ext>
            </a:extLst>
          </a:blip>
          <a:srcRect l="39139" t="21109" r="17151" b="9967"/>
          <a:stretch>
            <a:fillRect/>
          </a:stretch>
        </p:blipFill>
        <p:spPr bwMode="auto">
          <a:xfrm rot="5400000">
            <a:off x="543206" y="160849"/>
            <a:ext cx="2057014" cy="25345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descr="IMG_86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237" y="3094880"/>
            <a:ext cx="5079863" cy="365828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4"/>
          <p:cNvSpPr txBox="1">
            <a:spLocks noChangeArrowheads="1"/>
          </p:cNvSpPr>
          <p:nvPr/>
        </p:nvSpPr>
        <p:spPr bwMode="auto">
          <a:xfrm rot="16200000">
            <a:off x="-11586" y="4943339"/>
            <a:ext cx="862383" cy="317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entury Gothic" panose="020B0502020202020204" pitchFamily="34" charset="0"/>
              </a:rPr>
              <a:t>Tin Snips</a:t>
            </a:r>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p:sp>
        <p:nvSpPr>
          <p:cNvPr id="5" name="Text Box 5"/>
          <p:cNvSpPr txBox="1">
            <a:spLocks noChangeArrowheads="1"/>
          </p:cNvSpPr>
          <p:nvPr/>
        </p:nvSpPr>
        <p:spPr bwMode="auto">
          <a:xfrm rot="16200000">
            <a:off x="605125" y="6084628"/>
            <a:ext cx="862383" cy="317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entury Gothic" panose="020B0502020202020204" pitchFamily="34" charset="0"/>
              </a:rPr>
              <a:t>Chisel</a:t>
            </a:r>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p:sp>
        <p:nvSpPr>
          <p:cNvPr id="6" name="Text Box 6"/>
          <p:cNvSpPr txBox="1">
            <a:spLocks noChangeArrowheads="1"/>
          </p:cNvSpPr>
          <p:nvPr/>
        </p:nvSpPr>
        <p:spPr bwMode="auto">
          <a:xfrm>
            <a:off x="1531582" y="6204183"/>
            <a:ext cx="604938" cy="10979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0000"/>
                </a:solidFill>
                <a:effectLst/>
                <a:latin typeface="Century Gothic" panose="020B0502020202020204" pitchFamily="34" charset="0"/>
              </a:rPr>
              <a:t>Needle nose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0000"/>
                </a:solidFill>
                <a:effectLst/>
                <a:latin typeface="Century Gothic" panose="020B0502020202020204" pitchFamily="34" charset="0"/>
              </a:rPr>
              <a:t>Pliers</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sp>
        <p:nvSpPr>
          <p:cNvPr id="7" name="Text Box 7"/>
          <p:cNvSpPr txBox="1">
            <a:spLocks noChangeArrowheads="1"/>
          </p:cNvSpPr>
          <p:nvPr/>
        </p:nvSpPr>
        <p:spPr bwMode="auto">
          <a:xfrm rot="16200000">
            <a:off x="2094531" y="4710565"/>
            <a:ext cx="1194331" cy="30300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000000"/>
                </a:solidFill>
                <a:effectLst/>
                <a:latin typeface="Century Gothic" panose="020B0502020202020204" pitchFamily="34" charset="0"/>
              </a:rPr>
              <a:t>Screwdriver</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8" name="Text Box 8"/>
          <p:cNvSpPr txBox="1">
            <a:spLocks noChangeArrowheads="1"/>
          </p:cNvSpPr>
          <p:nvPr/>
        </p:nvSpPr>
        <p:spPr bwMode="auto">
          <a:xfrm rot="16200000">
            <a:off x="2375911" y="3295640"/>
            <a:ext cx="989004" cy="6559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entury Gothic" panose="020B0502020202020204" pitchFamily="34" charset="0"/>
              </a:rPr>
              <a:t>Chasing hammer</a:t>
            </a:r>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p:sp>
        <p:nvSpPr>
          <p:cNvPr id="9" name="Text Box 9"/>
          <p:cNvSpPr txBox="1">
            <a:spLocks noChangeArrowheads="1"/>
          </p:cNvSpPr>
          <p:nvPr/>
        </p:nvSpPr>
        <p:spPr bwMode="auto">
          <a:xfrm rot="16200000">
            <a:off x="287857" y="3486582"/>
            <a:ext cx="862383" cy="317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000000"/>
                </a:solidFill>
                <a:effectLst/>
                <a:latin typeface="Century Gothic" panose="020B0502020202020204" pitchFamily="34" charset="0"/>
              </a:rPr>
              <a:t>Scriber</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10" name="Text Box 10"/>
          <p:cNvSpPr txBox="1">
            <a:spLocks noChangeArrowheads="1"/>
          </p:cNvSpPr>
          <p:nvPr/>
        </p:nvSpPr>
        <p:spPr bwMode="auto">
          <a:xfrm rot="16200000">
            <a:off x="463591" y="3402088"/>
            <a:ext cx="1362018" cy="36361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0000"/>
                </a:solidFill>
                <a:effectLst/>
                <a:latin typeface="Century Gothic" panose="020B0502020202020204" pitchFamily="34" charset="0"/>
              </a:rPr>
              <a:t>Centre punch</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11" name="Text Box 11"/>
          <p:cNvSpPr txBox="1">
            <a:spLocks noChangeArrowheads="1"/>
          </p:cNvSpPr>
          <p:nvPr/>
        </p:nvSpPr>
        <p:spPr bwMode="auto">
          <a:xfrm rot="16200000">
            <a:off x="1259335" y="3317745"/>
            <a:ext cx="1218287" cy="3885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000000"/>
                </a:solidFill>
                <a:effectLst/>
                <a:latin typeface="Century Gothic" panose="020B0502020202020204" pitchFamily="34" charset="0"/>
              </a:rPr>
              <a:t>Screws/nails</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12" name="Text Box 12"/>
          <p:cNvSpPr txBox="1">
            <a:spLocks noChangeArrowheads="1"/>
          </p:cNvSpPr>
          <p:nvPr/>
        </p:nvSpPr>
        <p:spPr bwMode="auto">
          <a:xfrm rot="16200000">
            <a:off x="1489200" y="5006650"/>
            <a:ext cx="862383" cy="31726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entury Gothic" panose="020B0502020202020204" pitchFamily="34" charset="0"/>
              </a:rPr>
              <a:t>Pliers</a:t>
            </a:r>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p:sp>
        <p:nvSpPr>
          <p:cNvPr id="13" name="Text Box 13"/>
          <p:cNvSpPr txBox="1">
            <a:spLocks noChangeArrowheads="1"/>
          </p:cNvSpPr>
          <p:nvPr/>
        </p:nvSpPr>
        <p:spPr bwMode="auto">
          <a:xfrm rot="16200000">
            <a:off x="4329431" y="4945123"/>
            <a:ext cx="989004" cy="3137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entury Gothic" panose="020B0502020202020204" pitchFamily="34" charset="0"/>
              </a:rPr>
              <a:t>Board</a:t>
            </a:r>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p:sp>
        <p:nvSpPr>
          <p:cNvPr id="14" name="Text Box 14"/>
          <p:cNvSpPr txBox="1">
            <a:spLocks noChangeArrowheads="1"/>
          </p:cNvSpPr>
          <p:nvPr/>
        </p:nvSpPr>
        <p:spPr bwMode="auto">
          <a:xfrm rot="16200000">
            <a:off x="3760917" y="5063324"/>
            <a:ext cx="1077978" cy="73435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entury Gothic" panose="020B0502020202020204" pitchFamily="34" charset="0"/>
              </a:rPr>
              <a:t>Aluminium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smtClean="0">
                <a:ln>
                  <a:noFill/>
                </a:ln>
                <a:solidFill>
                  <a:srgbClr val="000000"/>
                </a:solidFill>
                <a:effectLst/>
                <a:latin typeface="Century Gothic" panose="020B0502020202020204" pitchFamily="34" charset="0"/>
              </a:rPr>
              <a:t>Square</a:t>
            </a:r>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p:sp>
        <p:nvSpPr>
          <p:cNvPr id="15" name="Text Box 15"/>
          <p:cNvSpPr txBox="1">
            <a:spLocks noChangeArrowheads="1"/>
          </p:cNvSpPr>
          <p:nvPr/>
        </p:nvSpPr>
        <p:spPr bwMode="auto">
          <a:xfrm rot="16200000">
            <a:off x="2443505" y="4875223"/>
            <a:ext cx="2087515" cy="6951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000000"/>
                </a:solidFill>
                <a:effectLst/>
                <a:latin typeface="Century Gothic" panose="020B0502020202020204" pitchFamily="34" charset="0"/>
              </a:rPr>
              <a:t>Ball peen hammers</a:t>
            </a:r>
            <a:endParaRPr kumimoji="0" lang="en-US" altLang="en-US" sz="4000" b="0" i="0" u="none" strike="noStrike" cap="none" normalizeH="0" baseline="0" dirty="0" smtClean="0">
              <a:ln>
                <a:noFill/>
              </a:ln>
              <a:solidFill>
                <a:schemeClr val="tx1"/>
              </a:solidFill>
              <a:effectLst/>
              <a:latin typeface="Arial" panose="020B0604020202020204" pitchFamily="34" charset="0"/>
            </a:endParaRPr>
          </a:p>
        </p:txBody>
      </p:sp>
      <p:sp>
        <p:nvSpPr>
          <p:cNvPr id="19" name="TextBox 18"/>
          <p:cNvSpPr txBox="1"/>
          <p:nvPr/>
        </p:nvSpPr>
        <p:spPr>
          <a:xfrm>
            <a:off x="3079879" y="81578"/>
            <a:ext cx="8151222" cy="923330"/>
          </a:xfrm>
          <a:prstGeom prst="rect">
            <a:avLst/>
          </a:prstGeom>
          <a:noFill/>
        </p:spPr>
        <p:txBody>
          <a:bodyPr wrap="square" rtlCol="0">
            <a:spAutoFit/>
          </a:bodyPr>
          <a:lstStyle/>
          <a:p>
            <a:r>
              <a:rPr lang="en-GB" sz="5400" dirty="0" smtClean="0">
                <a:latin typeface="Britannic Bold" panose="020B0903060703020204" pitchFamily="34" charset="0"/>
              </a:rPr>
              <a:t>Aluminium Beating</a:t>
            </a:r>
            <a:endParaRPr lang="en-GB" sz="5400" dirty="0">
              <a:latin typeface="Britannic Bold" panose="020B0903060703020204" pitchFamily="34" charset="0"/>
            </a:endParaRPr>
          </a:p>
        </p:txBody>
      </p:sp>
      <p:sp>
        <p:nvSpPr>
          <p:cNvPr id="17" name="Text Box 16"/>
          <p:cNvSpPr txBox="1">
            <a:spLocks noChangeArrowheads="1"/>
          </p:cNvSpPr>
          <p:nvPr/>
        </p:nvSpPr>
        <p:spPr bwMode="auto">
          <a:xfrm>
            <a:off x="5671499" y="1003939"/>
            <a:ext cx="6370596" cy="6419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Century Gothic" panose="020B0502020202020204" pitchFamily="34" charset="0"/>
              </a:rPr>
              <a:t>Place your square of aluminium on to a board and use the range of tools provided to create marks and patterns across the surface.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000000"/>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smtClean="0">
              <a:ln>
                <a:noFill/>
              </a:ln>
              <a:solidFill>
                <a:srgbClr val="000000"/>
              </a:solidFill>
              <a:effectLst/>
              <a:latin typeface="Century Gothic" panose="020B0502020202020204" pitchFamily="34" charset="0"/>
            </a:endParaRPr>
          </a:p>
        </p:txBody>
      </p:sp>
      <p:pic>
        <p:nvPicPr>
          <p:cNvPr id="21" name="Picture 3" descr="GetAttachmentThumbnail?id=AAMkAGUwZTM3ZGEwLTAzNDYtNGNkYi04MjQzLTAxOTI0ODhkODk3MgBGAAAAAAAfzdIU5mQqRLBJhqJzF%2F%2BYBwCXmZmyWnFbTL0FwrkX0bmmAAABCPkIAAB3x158AnrYQZFPBG3MAIO5AAVInJryAAABEgAQADeCLAd0UGlDkddBsAJQL6E%3D&amp;thumbnailType=2&amp;token=eyJhbGciOiJSUzI1NiIsImtpZCI6IjMwODE3OUNFNUY0QjUyRTc4QjJEQjg5NjZCQUY0RUNDMzcyN0FFRUUiLCJ0eXAiOiJKV1QiLCJ4NXQiOiJNSUY1emw5TFV1ZUxMYmlXYTY5T3pEY25ydTQifQ"/>
          <p:cNvPicPr>
            <a:picLocks noChangeAspect="1" noChangeArrowheads="1"/>
          </p:cNvPicPr>
          <p:nvPr/>
        </p:nvPicPr>
        <p:blipFill rotWithShape="1">
          <a:blip r:embed="rId4">
            <a:extLst>
              <a:ext uri="{28A0092B-C50C-407E-A947-70E740481C1C}">
                <a14:useLocalDpi xmlns:a14="http://schemas.microsoft.com/office/drawing/2010/main" val="0"/>
              </a:ext>
            </a:extLst>
          </a:blip>
          <a:srcRect t="30075"/>
          <a:stretch/>
        </p:blipFill>
        <p:spPr bwMode="auto">
          <a:xfrm>
            <a:off x="2799115" y="1125638"/>
            <a:ext cx="2681189" cy="227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8" name="Rectangle 17"/>
          <p:cNvSpPr/>
          <p:nvPr/>
        </p:nvSpPr>
        <p:spPr>
          <a:xfrm>
            <a:off x="5752789" y="1971967"/>
            <a:ext cx="6096000" cy="4524315"/>
          </a:xfrm>
          <a:prstGeom prst="rect">
            <a:avLst/>
          </a:prstGeom>
          <a:ln>
            <a:solidFill>
              <a:schemeClr val="tx1"/>
            </a:solidFill>
          </a:ln>
        </p:spPr>
        <p:txBody>
          <a:bodyPr>
            <a:spAutoFit/>
          </a:bodyPr>
          <a:lstStyle/>
          <a:p>
            <a:pPr lvl="0" algn="ctr" eaLnBrk="0" fontAlgn="base" hangingPunct="0">
              <a:spcBef>
                <a:spcPct val="0"/>
              </a:spcBef>
              <a:spcAft>
                <a:spcPct val="0"/>
              </a:spcAft>
            </a:pPr>
            <a:r>
              <a:rPr lang="en-GB" altLang="en-US" sz="1600" b="1" dirty="0">
                <a:solidFill>
                  <a:srgbClr val="000000"/>
                </a:solidFill>
                <a:latin typeface="Century Gothic" panose="020B0502020202020204" pitchFamily="34" charset="0"/>
              </a:rPr>
              <a:t>Equipment:</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Aluminium sheet </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Sacrificial board</a:t>
            </a:r>
          </a:p>
          <a:p>
            <a:pPr marL="285750" lvl="0" indent="-285750" eaLnBrk="0" fontAlgn="base" hangingPunct="0">
              <a:spcBef>
                <a:spcPct val="0"/>
              </a:spcBef>
              <a:spcAft>
                <a:spcPct val="0"/>
              </a:spcAft>
              <a:buFont typeface="Arial" panose="020B0604020202020204" pitchFamily="34" charset="0"/>
              <a:buChar char="•"/>
            </a:pPr>
            <a:r>
              <a:rPr lang="en-GB" altLang="en-US" sz="1600" b="1" dirty="0" smtClean="0">
                <a:solidFill>
                  <a:srgbClr val="000000"/>
                </a:solidFill>
                <a:latin typeface="Century Gothic" panose="020B0502020202020204" pitchFamily="34" charset="0"/>
              </a:rPr>
              <a:t>Tin </a:t>
            </a:r>
            <a:r>
              <a:rPr lang="en-GB" altLang="en-US" sz="1600" b="1" dirty="0">
                <a:solidFill>
                  <a:srgbClr val="000000"/>
                </a:solidFill>
                <a:latin typeface="Century Gothic" panose="020B0502020202020204" pitchFamily="34" charset="0"/>
              </a:rPr>
              <a:t>snips - </a:t>
            </a:r>
            <a:r>
              <a:rPr lang="en-GB" altLang="en-US" sz="1600" dirty="0">
                <a:solidFill>
                  <a:srgbClr val="000000"/>
                </a:solidFill>
                <a:latin typeface="Century Gothic" panose="020B0502020202020204" pitchFamily="34" charset="0"/>
              </a:rPr>
              <a:t>try cutting some thin strips in the </a:t>
            </a:r>
            <a:r>
              <a:rPr lang="en-GB" altLang="en-US" sz="1600" dirty="0" smtClean="0">
                <a:solidFill>
                  <a:srgbClr val="000000"/>
                </a:solidFill>
                <a:latin typeface="Century Gothic" panose="020B0502020202020204" pitchFamily="34" charset="0"/>
              </a:rPr>
              <a:t>aluminium</a:t>
            </a:r>
          </a:p>
          <a:p>
            <a:pPr marL="285750" lvl="0" indent="-285750" eaLnBrk="0" fontAlgn="base" hangingPunct="0">
              <a:spcBef>
                <a:spcPct val="0"/>
              </a:spcBef>
              <a:spcAft>
                <a:spcPct val="0"/>
              </a:spcAft>
              <a:buFont typeface="Arial" panose="020B0604020202020204" pitchFamily="34" charset="0"/>
              <a:buChar char="•"/>
            </a:pPr>
            <a:r>
              <a:rPr lang="en-GB" altLang="en-US" sz="1600" b="1" dirty="0" smtClean="0">
                <a:solidFill>
                  <a:srgbClr val="000000"/>
                </a:solidFill>
                <a:latin typeface="Century Gothic" panose="020B0502020202020204" pitchFamily="34" charset="0"/>
              </a:rPr>
              <a:t>Chisel/Screw </a:t>
            </a:r>
            <a:r>
              <a:rPr lang="en-GB" altLang="en-US" sz="1600" b="1" dirty="0">
                <a:solidFill>
                  <a:srgbClr val="000000"/>
                </a:solidFill>
                <a:latin typeface="Century Gothic" panose="020B0502020202020204" pitchFamily="34" charset="0"/>
              </a:rPr>
              <a:t>driver</a:t>
            </a:r>
            <a:r>
              <a:rPr lang="en-GB" altLang="en-US" sz="1600" dirty="0">
                <a:solidFill>
                  <a:srgbClr val="000000"/>
                </a:solidFill>
                <a:latin typeface="Century Gothic" panose="020B0502020202020204" pitchFamily="34" charset="0"/>
              </a:rPr>
              <a:t> - try hitting this with the hammer to create indents on the </a:t>
            </a:r>
            <a:r>
              <a:rPr lang="en-GB" altLang="en-US" sz="1600" dirty="0" smtClean="0">
                <a:solidFill>
                  <a:srgbClr val="000000"/>
                </a:solidFill>
                <a:latin typeface="Century Gothic" panose="020B0502020202020204" pitchFamily="34" charset="0"/>
              </a:rPr>
              <a:t>surface.</a:t>
            </a:r>
          </a:p>
          <a:p>
            <a:pPr marL="285750" lvl="0" indent="-285750" eaLnBrk="0" fontAlgn="base" hangingPunct="0">
              <a:spcBef>
                <a:spcPct val="0"/>
              </a:spcBef>
              <a:spcAft>
                <a:spcPct val="0"/>
              </a:spcAft>
              <a:buFont typeface="Arial" panose="020B0604020202020204" pitchFamily="34" charset="0"/>
              <a:buChar char="•"/>
            </a:pPr>
            <a:r>
              <a:rPr lang="en-GB" altLang="en-US" sz="1600" b="1" dirty="0" smtClean="0">
                <a:solidFill>
                  <a:srgbClr val="000000"/>
                </a:solidFill>
                <a:latin typeface="Century Gothic" panose="020B0502020202020204" pitchFamily="34" charset="0"/>
              </a:rPr>
              <a:t>Pliers </a:t>
            </a:r>
            <a:r>
              <a:rPr lang="en-GB" altLang="en-US" sz="1600" b="1" dirty="0">
                <a:solidFill>
                  <a:srgbClr val="000000"/>
                </a:solidFill>
                <a:latin typeface="Century Gothic" panose="020B0502020202020204" pitchFamily="34" charset="0"/>
              </a:rPr>
              <a:t>and needle nose pliers</a:t>
            </a:r>
            <a:r>
              <a:rPr lang="en-GB" altLang="en-US" sz="1600" dirty="0">
                <a:solidFill>
                  <a:srgbClr val="000000"/>
                </a:solidFill>
                <a:latin typeface="Century Gothic" panose="020B0502020202020204" pitchFamily="34" charset="0"/>
              </a:rPr>
              <a:t> - try twisting the edge of the material or the strips you cut with the tin </a:t>
            </a:r>
            <a:r>
              <a:rPr lang="en-GB" altLang="en-US" sz="1600" dirty="0" smtClean="0">
                <a:solidFill>
                  <a:srgbClr val="000000"/>
                </a:solidFill>
                <a:latin typeface="Century Gothic" panose="020B0502020202020204" pitchFamily="34" charset="0"/>
              </a:rPr>
              <a:t>snips.</a:t>
            </a:r>
          </a:p>
          <a:p>
            <a:pPr marL="285750" lvl="0" indent="-285750" eaLnBrk="0" fontAlgn="base" hangingPunct="0">
              <a:spcBef>
                <a:spcPct val="0"/>
              </a:spcBef>
              <a:spcAft>
                <a:spcPct val="0"/>
              </a:spcAft>
              <a:buFont typeface="Arial" panose="020B0604020202020204" pitchFamily="34" charset="0"/>
              <a:buChar char="•"/>
            </a:pPr>
            <a:r>
              <a:rPr lang="en-GB" altLang="en-US" sz="1600" b="1" dirty="0" smtClean="0">
                <a:solidFill>
                  <a:srgbClr val="000000"/>
                </a:solidFill>
                <a:latin typeface="Century Gothic" panose="020B0502020202020204" pitchFamily="34" charset="0"/>
              </a:rPr>
              <a:t>Hammer</a:t>
            </a:r>
            <a:r>
              <a:rPr lang="en-GB" altLang="en-US" sz="1600" dirty="0" smtClean="0">
                <a:solidFill>
                  <a:srgbClr val="000000"/>
                </a:solidFill>
                <a:latin typeface="Century Gothic" panose="020B0502020202020204" pitchFamily="34" charset="0"/>
              </a:rPr>
              <a:t> </a:t>
            </a:r>
            <a:r>
              <a:rPr lang="en-GB" altLang="en-US" sz="1600" dirty="0">
                <a:solidFill>
                  <a:srgbClr val="000000"/>
                </a:solidFill>
                <a:latin typeface="Century Gothic" panose="020B0502020202020204" pitchFamily="34" charset="0"/>
              </a:rPr>
              <a:t>- try using the chasing hammer to beat the     surface of the aluminium. The ball peen hammer can be used to hit a chisel/screw driver </a:t>
            </a:r>
            <a:r>
              <a:rPr lang="en-GB" altLang="en-US" sz="1600" dirty="0" smtClean="0">
                <a:solidFill>
                  <a:srgbClr val="000000"/>
                </a:solidFill>
                <a:latin typeface="Century Gothic" panose="020B0502020202020204" pitchFamily="34" charset="0"/>
              </a:rPr>
              <a:t>etc.</a:t>
            </a:r>
          </a:p>
          <a:p>
            <a:pPr marL="285750" lvl="0" indent="-285750" eaLnBrk="0" fontAlgn="base" hangingPunct="0">
              <a:spcBef>
                <a:spcPct val="0"/>
              </a:spcBef>
              <a:spcAft>
                <a:spcPct val="0"/>
              </a:spcAft>
              <a:buFont typeface="Arial" panose="020B0604020202020204" pitchFamily="34" charset="0"/>
              <a:buChar char="•"/>
            </a:pPr>
            <a:r>
              <a:rPr lang="en-GB" altLang="en-US" sz="1600" b="1" dirty="0" smtClean="0">
                <a:solidFill>
                  <a:srgbClr val="000000"/>
                </a:solidFill>
                <a:latin typeface="Century Gothic" panose="020B0502020202020204" pitchFamily="34" charset="0"/>
              </a:rPr>
              <a:t>Scriber</a:t>
            </a:r>
            <a:r>
              <a:rPr lang="en-GB" altLang="en-US" sz="1600" dirty="0" smtClean="0">
                <a:solidFill>
                  <a:srgbClr val="000000"/>
                </a:solidFill>
                <a:latin typeface="Century Gothic" panose="020B0502020202020204" pitchFamily="34" charset="0"/>
              </a:rPr>
              <a:t> </a:t>
            </a:r>
            <a:r>
              <a:rPr lang="en-GB" altLang="en-US" sz="1600" dirty="0">
                <a:solidFill>
                  <a:srgbClr val="000000"/>
                </a:solidFill>
                <a:latin typeface="Century Gothic" panose="020B0502020202020204" pitchFamily="34" charset="0"/>
              </a:rPr>
              <a:t>- do not hit this or you might snap the tip. Try scratching the surface of the </a:t>
            </a:r>
            <a:r>
              <a:rPr lang="en-GB" altLang="en-US" sz="1600" dirty="0" smtClean="0">
                <a:solidFill>
                  <a:srgbClr val="000000"/>
                </a:solidFill>
                <a:latin typeface="Century Gothic" panose="020B0502020202020204" pitchFamily="34" charset="0"/>
              </a:rPr>
              <a:t>metal.</a:t>
            </a:r>
          </a:p>
          <a:p>
            <a:pPr marL="285750" lvl="0" indent="-285750" eaLnBrk="0" fontAlgn="base" hangingPunct="0">
              <a:spcBef>
                <a:spcPct val="0"/>
              </a:spcBef>
              <a:spcAft>
                <a:spcPct val="0"/>
              </a:spcAft>
              <a:buFont typeface="Arial" panose="020B0604020202020204" pitchFamily="34" charset="0"/>
              <a:buChar char="•"/>
            </a:pPr>
            <a:r>
              <a:rPr lang="en-GB" altLang="en-US" sz="1600" b="1" dirty="0" smtClean="0">
                <a:solidFill>
                  <a:srgbClr val="000000"/>
                </a:solidFill>
                <a:latin typeface="Century Gothic" panose="020B0502020202020204" pitchFamily="34" charset="0"/>
              </a:rPr>
              <a:t>Centre </a:t>
            </a:r>
            <a:r>
              <a:rPr lang="en-GB" altLang="en-US" sz="1600" b="1" dirty="0">
                <a:solidFill>
                  <a:srgbClr val="000000"/>
                </a:solidFill>
                <a:latin typeface="Century Gothic" panose="020B0502020202020204" pitchFamily="34" charset="0"/>
              </a:rPr>
              <a:t>punch</a:t>
            </a:r>
            <a:r>
              <a:rPr lang="en-GB" altLang="en-US" sz="1600" dirty="0">
                <a:solidFill>
                  <a:srgbClr val="000000"/>
                </a:solidFill>
                <a:latin typeface="Century Gothic" panose="020B0502020202020204" pitchFamily="34" charset="0"/>
              </a:rPr>
              <a:t> - designed to create indents to help drill more accurately on metal this will create noticeable    circular </a:t>
            </a:r>
            <a:r>
              <a:rPr lang="en-GB" altLang="en-US" sz="1600" dirty="0" smtClean="0">
                <a:solidFill>
                  <a:srgbClr val="000000"/>
                </a:solidFill>
                <a:latin typeface="Century Gothic" panose="020B0502020202020204" pitchFamily="34" charset="0"/>
              </a:rPr>
              <a:t>indents.</a:t>
            </a:r>
          </a:p>
          <a:p>
            <a:pPr marL="285750" lvl="0" indent="-285750" eaLnBrk="0" fontAlgn="base" hangingPunct="0">
              <a:spcBef>
                <a:spcPct val="0"/>
              </a:spcBef>
              <a:spcAft>
                <a:spcPct val="0"/>
              </a:spcAft>
              <a:buFont typeface="Arial" panose="020B0604020202020204" pitchFamily="34" charset="0"/>
              <a:buChar char="•"/>
            </a:pPr>
            <a:r>
              <a:rPr lang="en-GB" altLang="en-US" sz="1600" b="1" dirty="0" smtClean="0">
                <a:solidFill>
                  <a:srgbClr val="000000"/>
                </a:solidFill>
                <a:latin typeface="Century Gothic" panose="020B0502020202020204" pitchFamily="34" charset="0"/>
              </a:rPr>
              <a:t>Screws/nails</a:t>
            </a:r>
            <a:r>
              <a:rPr lang="en-GB" altLang="en-US" sz="1600" dirty="0" smtClean="0">
                <a:solidFill>
                  <a:srgbClr val="000000"/>
                </a:solidFill>
                <a:latin typeface="Century Gothic" panose="020B0502020202020204" pitchFamily="34" charset="0"/>
              </a:rPr>
              <a:t> </a:t>
            </a:r>
            <a:r>
              <a:rPr lang="en-GB" altLang="en-US" sz="1600" dirty="0">
                <a:solidFill>
                  <a:srgbClr val="000000"/>
                </a:solidFill>
                <a:latin typeface="Century Gothic" panose="020B0502020202020204" pitchFamily="34" charset="0"/>
              </a:rPr>
              <a:t>- try hitting different parts of these with a hammer to create indents on the surface. </a:t>
            </a:r>
          </a:p>
        </p:txBody>
      </p:sp>
    </p:spTree>
    <p:extLst>
      <p:ext uri="{BB962C8B-B14F-4D97-AF65-F5344CB8AC3E}">
        <p14:creationId xmlns:p14="http://schemas.microsoft.com/office/powerpoint/2010/main" val="361816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G_8624"/>
          <p:cNvPicPr>
            <a:picLocks noChangeAspect="1" noChangeArrowheads="1"/>
          </p:cNvPicPr>
          <p:nvPr/>
        </p:nvPicPr>
        <p:blipFill>
          <a:blip r:embed="rId2" cstate="print">
            <a:extLst>
              <a:ext uri="{28A0092B-C50C-407E-A947-70E740481C1C}">
                <a14:useLocalDpi xmlns:a14="http://schemas.microsoft.com/office/drawing/2010/main" val="0"/>
              </a:ext>
            </a:extLst>
          </a:blip>
          <a:srcRect l="1727" t="35089" b="28510"/>
          <a:stretch>
            <a:fillRect/>
          </a:stretch>
        </p:blipFill>
        <p:spPr bwMode="auto">
          <a:xfrm>
            <a:off x="184810" y="5694045"/>
            <a:ext cx="3486374" cy="9680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IMG_86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63" y="319957"/>
            <a:ext cx="3483821" cy="261286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6" name="Picture 4" descr="IMG_8616"/>
          <p:cNvPicPr>
            <a:picLocks noChangeAspect="1" noChangeArrowheads="1"/>
          </p:cNvPicPr>
          <p:nvPr/>
        </p:nvPicPr>
        <p:blipFill>
          <a:blip r:embed="rId4" cstate="print">
            <a:extLst>
              <a:ext uri="{28A0092B-C50C-407E-A947-70E740481C1C}">
                <a14:useLocalDpi xmlns:a14="http://schemas.microsoft.com/office/drawing/2010/main" val="0"/>
              </a:ext>
            </a:extLst>
          </a:blip>
          <a:srcRect l="29059" b="12312"/>
          <a:stretch>
            <a:fillRect/>
          </a:stretch>
        </p:blipFill>
        <p:spPr bwMode="auto">
          <a:xfrm rot="5400000">
            <a:off x="95416" y="3216474"/>
            <a:ext cx="2469836" cy="22910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7" name="Picture 5" descr="IMG_8614"/>
          <p:cNvPicPr>
            <a:picLocks noChangeAspect="1" noChangeArrowheads="1"/>
          </p:cNvPicPr>
          <p:nvPr/>
        </p:nvPicPr>
        <p:blipFill>
          <a:blip r:embed="rId5" cstate="print">
            <a:extLst>
              <a:ext uri="{28A0092B-C50C-407E-A947-70E740481C1C}">
                <a14:useLocalDpi xmlns:a14="http://schemas.microsoft.com/office/drawing/2010/main" val="0"/>
              </a:ext>
            </a:extLst>
          </a:blip>
          <a:srcRect l="22313"/>
          <a:stretch>
            <a:fillRect/>
          </a:stretch>
        </p:blipFill>
        <p:spPr bwMode="auto">
          <a:xfrm rot="5400000">
            <a:off x="2574891" y="3169051"/>
            <a:ext cx="2469837" cy="23858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p:cNvSpPr txBox="1"/>
          <p:nvPr/>
        </p:nvSpPr>
        <p:spPr>
          <a:xfrm>
            <a:off x="3915902" y="94640"/>
            <a:ext cx="8151222" cy="923330"/>
          </a:xfrm>
          <a:prstGeom prst="rect">
            <a:avLst/>
          </a:prstGeom>
          <a:noFill/>
        </p:spPr>
        <p:txBody>
          <a:bodyPr wrap="square" rtlCol="0">
            <a:spAutoFit/>
          </a:bodyPr>
          <a:lstStyle/>
          <a:p>
            <a:r>
              <a:rPr lang="en-GB" sz="5400" dirty="0" smtClean="0">
                <a:latin typeface="Britannic Bold" panose="020B0903060703020204" pitchFamily="34" charset="0"/>
              </a:rPr>
              <a:t>Line Bending</a:t>
            </a:r>
            <a:endParaRPr lang="en-GB" sz="5400" dirty="0">
              <a:latin typeface="Britannic Bold" panose="020B0903060703020204" pitchFamily="34" charset="0"/>
            </a:endParaRPr>
          </a:p>
        </p:txBody>
      </p:sp>
      <p:sp>
        <p:nvSpPr>
          <p:cNvPr id="4" name="Text Box 6"/>
          <p:cNvSpPr txBox="1">
            <a:spLocks noChangeArrowheads="1"/>
          </p:cNvSpPr>
          <p:nvPr/>
        </p:nvSpPr>
        <p:spPr bwMode="auto">
          <a:xfrm>
            <a:off x="5548710" y="3003550"/>
            <a:ext cx="5789850" cy="38544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smtClean="0">
                <a:ln>
                  <a:noFill/>
                </a:ln>
                <a:solidFill>
                  <a:srgbClr val="000000"/>
                </a:solidFill>
                <a:effectLst/>
                <a:latin typeface="Century Gothic" panose="020B0502020202020204" pitchFamily="34" charset="0"/>
              </a:rPr>
              <a:t>Select your strip of acrylic. You are going to create a series of twists and bends along the length of the acrylic.</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smtClean="0">
                <a:ln>
                  <a:noFill/>
                </a:ln>
                <a:solidFill>
                  <a:srgbClr val="000000"/>
                </a:solidFill>
                <a:effectLst/>
                <a:latin typeface="Century Gothic" panose="020B0502020202020204" pitchFamily="34" charset="0"/>
              </a:rPr>
              <a:t>Line the piece you will fold/bend with the hot wire of the strip heater. You should heat both sides for thirty seconds at a time. You can check if the acrylic is ready to fold by trying to fold it. </a:t>
            </a:r>
            <a:r>
              <a:rPr kumimoji="0" lang="en-GB" altLang="en-US" sz="1600" b="0" i="1" u="none" strike="noStrike" cap="none" normalizeH="0" baseline="0" dirty="0" smtClean="0">
                <a:ln>
                  <a:noFill/>
                </a:ln>
                <a:solidFill>
                  <a:srgbClr val="000000"/>
                </a:solidFill>
                <a:effectLst/>
                <a:latin typeface="Century Gothic" panose="020B0502020202020204" pitchFamily="34" charset="0"/>
              </a:rPr>
              <a:t>If it folds easily, it is ready. If it requires force, you need to heat it for longer.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1" u="none" strike="noStrike" cap="none" normalizeH="0" baseline="0" dirty="0" smtClean="0">
              <a:ln>
                <a:noFill/>
              </a:ln>
              <a:solidFill>
                <a:srgbClr val="000000"/>
              </a:solidFill>
              <a:effectLst/>
              <a:latin typeface="Century Gothic" panose="020B0502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smtClean="0">
                <a:ln>
                  <a:noFill/>
                </a:ln>
                <a:solidFill>
                  <a:srgbClr val="000000"/>
                </a:solidFill>
                <a:effectLst/>
                <a:latin typeface="Century Gothic" panose="020B0502020202020204" pitchFamily="34" charset="0"/>
              </a:rPr>
              <a:t>Once ready, bend the acrylic over the 90 or 45 degree former or twist the acrylic to the desired shape and hold  in place for 30 seconds to 1 minute.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smtClean="0">
                <a:ln>
                  <a:noFill/>
                </a:ln>
                <a:solidFill>
                  <a:srgbClr val="000000"/>
                </a:solidFill>
                <a:effectLst/>
                <a:latin typeface="Century Gothic" panose="020B0502020202020204" pitchFamily="34" charset="0"/>
              </a:rPr>
              <a:t>Repeat this process, moving along the length of the acrylic strip.</a:t>
            </a:r>
          </a:p>
        </p:txBody>
      </p:sp>
      <p:sp>
        <p:nvSpPr>
          <p:cNvPr id="10" name="Rectangle 9"/>
          <p:cNvSpPr/>
          <p:nvPr/>
        </p:nvSpPr>
        <p:spPr>
          <a:xfrm>
            <a:off x="4198309" y="1212229"/>
            <a:ext cx="3273645" cy="1323439"/>
          </a:xfrm>
          <a:prstGeom prst="rect">
            <a:avLst/>
          </a:prstGeom>
          <a:ln>
            <a:solidFill>
              <a:schemeClr val="tx1"/>
            </a:solidFill>
          </a:ln>
        </p:spPr>
        <p:txBody>
          <a:bodyPr wrap="square">
            <a:spAutoFit/>
          </a:bodyPr>
          <a:lstStyle/>
          <a:p>
            <a:pPr lvl="0" algn="ctr" eaLnBrk="0" fontAlgn="base" hangingPunct="0">
              <a:spcBef>
                <a:spcPct val="0"/>
              </a:spcBef>
              <a:spcAft>
                <a:spcPct val="0"/>
              </a:spcAft>
            </a:pPr>
            <a:r>
              <a:rPr lang="en-GB" altLang="en-US" sz="1600" b="1" dirty="0">
                <a:solidFill>
                  <a:srgbClr val="000000"/>
                </a:solidFill>
                <a:latin typeface="Century Gothic" panose="020B0502020202020204" pitchFamily="34" charset="0"/>
              </a:rPr>
              <a:t>Equipment</a:t>
            </a:r>
            <a:r>
              <a:rPr lang="en-GB" altLang="en-US" sz="1600" b="1" dirty="0" smtClean="0">
                <a:solidFill>
                  <a:srgbClr val="000000"/>
                </a:solidFill>
                <a:latin typeface="Century Gothic" panose="020B0502020202020204" pitchFamily="34" charset="0"/>
              </a:rPr>
              <a:t>:</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Line bender</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10x200mm acrylic strip</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90 degree former </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45 degree former</a:t>
            </a:r>
          </a:p>
        </p:txBody>
      </p:sp>
    </p:spTree>
    <p:extLst>
      <p:ext uri="{BB962C8B-B14F-4D97-AF65-F5344CB8AC3E}">
        <p14:creationId xmlns:p14="http://schemas.microsoft.com/office/powerpoint/2010/main" val="61775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G_8622"/>
          <p:cNvPicPr>
            <a:picLocks noChangeAspect="1" noChangeArrowheads="1"/>
          </p:cNvPicPr>
          <p:nvPr/>
        </p:nvPicPr>
        <p:blipFill>
          <a:blip r:embed="rId2" cstate="print">
            <a:extLst>
              <a:ext uri="{28A0092B-C50C-407E-A947-70E740481C1C}">
                <a14:useLocalDpi xmlns:a14="http://schemas.microsoft.com/office/drawing/2010/main" val="0"/>
              </a:ext>
            </a:extLst>
          </a:blip>
          <a:srcRect l="12312" t="8691" r="15390"/>
          <a:stretch>
            <a:fillRect/>
          </a:stretch>
        </p:blipFill>
        <p:spPr bwMode="auto">
          <a:xfrm rot="5400000">
            <a:off x="150582" y="5412208"/>
            <a:ext cx="1409700" cy="1335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99" name="Picture 3" descr="IMG_8623"/>
          <p:cNvPicPr>
            <a:picLocks noChangeAspect="1" noChangeArrowheads="1"/>
          </p:cNvPicPr>
          <p:nvPr/>
        </p:nvPicPr>
        <p:blipFill>
          <a:blip r:embed="rId3" cstate="print">
            <a:extLst>
              <a:ext uri="{28A0092B-C50C-407E-A947-70E740481C1C}">
                <a14:useLocalDpi xmlns:a14="http://schemas.microsoft.com/office/drawing/2010/main" val="0"/>
              </a:ext>
            </a:extLst>
          </a:blip>
          <a:srcRect l="7036" r="21109"/>
          <a:stretch>
            <a:fillRect/>
          </a:stretch>
        </p:blipFill>
        <p:spPr bwMode="auto">
          <a:xfrm rot="5400000">
            <a:off x="1611678" y="5350296"/>
            <a:ext cx="1403350" cy="14652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0" name="Picture 4" descr="IMG_8601"/>
          <p:cNvPicPr>
            <a:picLocks noChangeAspect="1" noChangeArrowheads="1"/>
          </p:cNvPicPr>
          <p:nvPr/>
        </p:nvPicPr>
        <p:blipFill>
          <a:blip r:embed="rId4" cstate="print">
            <a:extLst>
              <a:ext uri="{28A0092B-C50C-407E-A947-70E740481C1C}">
                <a14:useLocalDpi xmlns:a14="http://schemas.microsoft.com/office/drawing/2010/main" val="0"/>
              </a:ext>
            </a:extLst>
          </a:blip>
          <a:srcRect l="41777" t="18176" r="10114" b="13799"/>
          <a:stretch>
            <a:fillRect/>
          </a:stretch>
        </p:blipFill>
        <p:spPr bwMode="auto">
          <a:xfrm rot="5400000">
            <a:off x="3556683" y="3154363"/>
            <a:ext cx="2839616" cy="30111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1" name="Picture 5" descr="IMG_8620"/>
          <p:cNvPicPr>
            <a:picLocks noChangeAspect="1" noChangeArrowheads="1"/>
          </p:cNvPicPr>
          <p:nvPr/>
        </p:nvPicPr>
        <p:blipFill>
          <a:blip r:embed="rId5" cstate="print">
            <a:extLst>
              <a:ext uri="{28A0092B-C50C-407E-A947-70E740481C1C}">
                <a14:useLocalDpi xmlns:a14="http://schemas.microsoft.com/office/drawing/2010/main" val="0"/>
              </a:ext>
            </a:extLst>
          </a:blip>
          <a:srcRect r="8183"/>
          <a:stretch>
            <a:fillRect/>
          </a:stretch>
        </p:blipFill>
        <p:spPr bwMode="auto">
          <a:xfrm rot="5400000">
            <a:off x="-56616" y="2939072"/>
            <a:ext cx="2609464" cy="21304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2" name="Picture 6" descr="IMG_86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15734" y="470020"/>
            <a:ext cx="2388914" cy="17916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4" name="Group 7"/>
          <p:cNvGrpSpPr>
            <a:grpSpLocks/>
          </p:cNvGrpSpPr>
          <p:nvPr/>
        </p:nvGrpSpPr>
        <p:grpSpPr bwMode="auto">
          <a:xfrm rot="2676369">
            <a:off x="2847885" y="5357438"/>
            <a:ext cx="476250" cy="498475"/>
            <a:chOff x="110509050" y="112785525"/>
            <a:chExt cx="571500" cy="742950"/>
          </a:xfrm>
        </p:grpSpPr>
        <p:sp>
          <p:nvSpPr>
            <p:cNvPr id="5" name="Rectangle 8"/>
            <p:cNvSpPr>
              <a:spLocks noChangeArrowheads="1"/>
            </p:cNvSpPr>
            <p:nvPr/>
          </p:nvSpPr>
          <p:spPr bwMode="auto">
            <a:xfrm>
              <a:off x="110718600" y="112785525"/>
              <a:ext cx="152400" cy="742950"/>
            </a:xfrm>
            <a:prstGeom prst="rect">
              <a:avLst/>
            </a:prstGeom>
            <a:solidFill>
              <a:srgbClr val="000000"/>
            </a:solidFill>
            <a:ln w="25400" algn="ctr">
              <a:solidFill>
                <a:srgbClr val="0C0C0C"/>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6" name="Rectangle 9"/>
            <p:cNvSpPr>
              <a:spLocks noChangeArrowheads="1"/>
            </p:cNvSpPr>
            <p:nvPr/>
          </p:nvSpPr>
          <p:spPr bwMode="auto">
            <a:xfrm>
              <a:off x="110509050" y="113071275"/>
              <a:ext cx="571500" cy="190500"/>
            </a:xfrm>
            <a:prstGeom prst="rect">
              <a:avLst/>
            </a:prstGeom>
            <a:solidFill>
              <a:srgbClr val="000000"/>
            </a:solidFill>
            <a:ln w="25400" algn="ctr">
              <a:solidFill>
                <a:srgbClr val="0C0C0C"/>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grpSp>
      <p:sp>
        <p:nvSpPr>
          <p:cNvPr id="7" name="Text Box 10"/>
          <p:cNvSpPr txBox="1">
            <a:spLocks noChangeArrowheads="1"/>
          </p:cNvSpPr>
          <p:nvPr/>
        </p:nvSpPr>
        <p:spPr bwMode="auto">
          <a:xfrm>
            <a:off x="702311" y="5381251"/>
            <a:ext cx="1309687" cy="2571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rgbClr val="000000"/>
                </a:solidFill>
                <a:effectLst/>
                <a:latin typeface="Century Gothic" panose="020B0502020202020204" pitchFamily="34" charset="0"/>
              </a:rPr>
              <a:t>Figure 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 Box 11"/>
          <p:cNvSpPr txBox="1">
            <a:spLocks noChangeArrowheads="1"/>
          </p:cNvSpPr>
          <p:nvPr/>
        </p:nvSpPr>
        <p:spPr bwMode="auto">
          <a:xfrm>
            <a:off x="2086611" y="5349501"/>
            <a:ext cx="1309687" cy="2571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smtClean="0">
                <a:ln>
                  <a:noFill/>
                </a:ln>
                <a:solidFill>
                  <a:srgbClr val="000000"/>
                </a:solidFill>
                <a:effectLst/>
                <a:latin typeface="Century Gothic" panose="020B0502020202020204" pitchFamily="34" charset="0"/>
              </a:rPr>
              <a:t>Figure 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 Box 13"/>
          <p:cNvSpPr txBox="1">
            <a:spLocks noChangeArrowheads="1"/>
          </p:cNvSpPr>
          <p:nvPr/>
        </p:nvSpPr>
        <p:spPr bwMode="auto">
          <a:xfrm>
            <a:off x="6657049" y="560204"/>
            <a:ext cx="5303520" cy="36544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Secure the 80mm x 80mm acrylic square on to the piece of board provided using masking tape (this must be secured as shown in the demonstration and in </a:t>
            </a:r>
            <a:r>
              <a:rPr kumimoji="0" lang="en-GB" altLang="en-US" b="1" i="0" u="none" strike="noStrike" cap="none" normalizeH="0" baseline="0" dirty="0" smtClean="0">
                <a:ln>
                  <a:noFill/>
                </a:ln>
                <a:solidFill>
                  <a:srgbClr val="000000"/>
                </a:solidFill>
                <a:effectLst/>
                <a:latin typeface="Century Gothic" panose="020B0502020202020204" pitchFamily="34" charset="0"/>
              </a:rPr>
              <a:t>figure 1 </a:t>
            </a:r>
            <a:r>
              <a:rPr kumimoji="0" lang="en-GB" altLang="en-US" b="0" i="0" u="none" strike="noStrike" cap="none" normalizeH="0" baseline="0" dirty="0" smtClean="0">
                <a:ln>
                  <a:noFill/>
                </a:ln>
                <a:solidFill>
                  <a:srgbClr val="000000"/>
                </a:solidFill>
                <a:effectLst/>
                <a:latin typeface="Century Gothic" panose="020B0502020202020204" pitchFamily="34" charset="0"/>
              </a:rPr>
              <a:t>below. Your tape should not be applied loosely as in </a:t>
            </a:r>
            <a:r>
              <a:rPr kumimoji="0" lang="en-GB" altLang="en-US" b="1" i="0" u="none" strike="noStrike" cap="none" normalizeH="0" baseline="0" dirty="0" smtClean="0">
                <a:ln>
                  <a:noFill/>
                </a:ln>
                <a:solidFill>
                  <a:srgbClr val="000000"/>
                </a:solidFill>
                <a:effectLst/>
                <a:latin typeface="Century Gothic" panose="020B0502020202020204" pitchFamily="34" charset="0"/>
              </a:rPr>
              <a:t>figure 2</a:t>
            </a:r>
            <a:r>
              <a:rPr kumimoji="0" lang="en-GB" altLang="en-US" b="0" i="0" u="none" strike="noStrike" cap="none" normalizeH="0" baseline="0" dirty="0" smtClean="0">
                <a:ln>
                  <a:noFill/>
                </a:ln>
                <a:solidFill>
                  <a:srgbClr val="000000"/>
                </a:solidFill>
                <a:effectLst/>
                <a:latin typeface="Century Gothic" panose="020B0502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200" b="0" i="0" u="none" strike="noStrike" cap="none" normalizeH="0" baseline="0" dirty="0" smtClean="0">
              <a:ln>
                <a:noFill/>
              </a:ln>
              <a:solidFill>
                <a:srgbClr val="000000"/>
              </a:solidFill>
              <a:effectLst/>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Put your safety goggles</a:t>
            </a:r>
            <a:r>
              <a:rPr kumimoji="0" lang="en-GB" altLang="en-US" b="0" i="0" u="none" strike="noStrike" cap="none" normalizeH="0" dirty="0" smtClean="0">
                <a:ln>
                  <a:noFill/>
                </a:ln>
                <a:solidFill>
                  <a:srgbClr val="000000"/>
                </a:solidFill>
                <a:effectLst/>
                <a:latin typeface="Century Gothic" panose="020B0502020202020204" pitchFamily="34" charset="0"/>
              </a:rPr>
              <a:t> 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Line the acrylic up with the drill bit and hold the board at the edge.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200" b="0" i="0" u="none" strike="noStrike" cap="none" normalizeH="0" baseline="0" dirty="0" smtClean="0">
              <a:ln>
                <a:noFill/>
              </a:ln>
              <a:solidFill>
                <a:srgbClr val="000000"/>
              </a:solidFill>
              <a:effectLst/>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Lower the guard. Turn on the drill. If it won’t turn on try releasing the emergency stop by twisting it.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200" b="0" i="0" u="none" strike="noStrike" cap="none" normalizeH="0" baseline="0" dirty="0" smtClean="0">
              <a:ln>
                <a:noFill/>
              </a:ln>
              <a:solidFill>
                <a:srgbClr val="000000"/>
              </a:solidFill>
              <a:effectLst/>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Lower the drill on to the surface of the acrylic until it creates an indent.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200" b="0" i="0" u="none" strike="noStrike" cap="none" normalizeH="0" baseline="0" dirty="0" smtClean="0">
              <a:ln>
                <a:noFill/>
              </a:ln>
              <a:solidFill>
                <a:srgbClr val="000000"/>
              </a:solidFill>
              <a:effectLst/>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Repeat this process, pulling the drill bit to different depths to create a surface pattern on the acrylic.</a:t>
            </a:r>
          </a:p>
        </p:txBody>
      </p:sp>
      <p:sp>
        <p:nvSpPr>
          <p:cNvPr id="16" name="TextBox 15"/>
          <p:cNvSpPr txBox="1"/>
          <p:nvPr/>
        </p:nvSpPr>
        <p:spPr>
          <a:xfrm>
            <a:off x="2086611" y="98539"/>
            <a:ext cx="8151222" cy="923330"/>
          </a:xfrm>
          <a:prstGeom prst="rect">
            <a:avLst/>
          </a:prstGeom>
          <a:noFill/>
        </p:spPr>
        <p:txBody>
          <a:bodyPr wrap="square" rtlCol="0">
            <a:spAutoFit/>
          </a:bodyPr>
          <a:lstStyle/>
          <a:p>
            <a:r>
              <a:rPr lang="en-GB" sz="5400" dirty="0" smtClean="0">
                <a:latin typeface="Britannic Bold" panose="020B0903060703020204" pitchFamily="34" charset="0"/>
              </a:rPr>
              <a:t>Pillar Drilling</a:t>
            </a:r>
            <a:endParaRPr lang="en-GB" sz="5400" dirty="0">
              <a:latin typeface="Britannic Bold" panose="020B0903060703020204" pitchFamily="34" charset="0"/>
            </a:endParaRPr>
          </a:p>
        </p:txBody>
      </p:sp>
      <p:sp>
        <p:nvSpPr>
          <p:cNvPr id="17" name="Rectangle 16"/>
          <p:cNvSpPr/>
          <p:nvPr/>
        </p:nvSpPr>
        <p:spPr>
          <a:xfrm>
            <a:off x="2804715" y="1251482"/>
            <a:ext cx="3655525" cy="1815882"/>
          </a:xfrm>
          <a:prstGeom prst="rect">
            <a:avLst/>
          </a:prstGeom>
          <a:ln>
            <a:solidFill>
              <a:schemeClr val="tx1"/>
            </a:solidFill>
          </a:ln>
        </p:spPr>
        <p:txBody>
          <a:bodyPr wrap="square">
            <a:spAutoFit/>
          </a:bodyPr>
          <a:lstStyle/>
          <a:p>
            <a:pPr lvl="0" algn="ctr" eaLnBrk="0" fontAlgn="base" hangingPunct="0">
              <a:spcBef>
                <a:spcPct val="0"/>
              </a:spcBef>
              <a:spcAft>
                <a:spcPct val="0"/>
              </a:spcAft>
            </a:pPr>
            <a:r>
              <a:rPr lang="en-GB" altLang="en-US" sz="1600" b="1" dirty="0">
                <a:solidFill>
                  <a:srgbClr val="000000"/>
                </a:solidFill>
                <a:latin typeface="Century Gothic" panose="020B0502020202020204" pitchFamily="34" charset="0"/>
              </a:rPr>
              <a:t>Equipment</a:t>
            </a:r>
            <a:r>
              <a:rPr lang="en-GB" altLang="en-US" sz="1600" b="1" dirty="0" smtClean="0">
                <a:solidFill>
                  <a:srgbClr val="000000"/>
                </a:solidFill>
                <a:latin typeface="Century Gothic" panose="020B0502020202020204" pitchFamily="34" charset="0"/>
              </a:rPr>
              <a:t>:</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80mm x 80mm acrylic square</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G clamp</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Sacrificial board</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Safety goggles</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Pillar drill</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Masking tape</a:t>
            </a:r>
          </a:p>
        </p:txBody>
      </p:sp>
    </p:spTree>
    <p:extLst>
      <p:ext uri="{BB962C8B-B14F-4D97-AF65-F5344CB8AC3E}">
        <p14:creationId xmlns:p14="http://schemas.microsoft.com/office/powerpoint/2010/main" val="386486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3632"/>
          <a:stretch>
            <a:fillRect/>
          </a:stretch>
        </p:blipFill>
        <p:spPr bwMode="auto">
          <a:xfrm rot="5400000">
            <a:off x="374676" y="4020296"/>
            <a:ext cx="2516868" cy="28450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123" name="Picture 3" descr="IMG_86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63580" y="668530"/>
            <a:ext cx="3793381" cy="284503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3301457" y="0"/>
            <a:ext cx="8151222" cy="923330"/>
          </a:xfrm>
          <a:prstGeom prst="rect">
            <a:avLst/>
          </a:prstGeom>
          <a:noFill/>
        </p:spPr>
        <p:txBody>
          <a:bodyPr wrap="square" rtlCol="0">
            <a:spAutoFit/>
          </a:bodyPr>
          <a:lstStyle/>
          <a:p>
            <a:r>
              <a:rPr lang="en-GB" sz="5400" dirty="0" smtClean="0">
                <a:latin typeface="Britannic Bold" panose="020B0903060703020204" pitchFamily="34" charset="0"/>
              </a:rPr>
              <a:t>Convection Oven</a:t>
            </a:r>
            <a:endParaRPr lang="en-GB" sz="5400" dirty="0">
              <a:latin typeface="Britannic Bold" panose="020B0903060703020204" pitchFamily="34" charset="0"/>
            </a:endParaRPr>
          </a:p>
        </p:txBody>
      </p:sp>
      <p:sp>
        <p:nvSpPr>
          <p:cNvPr id="7" name="Rectangle 6"/>
          <p:cNvSpPr/>
          <p:nvPr/>
        </p:nvSpPr>
        <p:spPr>
          <a:xfrm>
            <a:off x="3419023" y="1067021"/>
            <a:ext cx="3655525" cy="1569660"/>
          </a:xfrm>
          <a:prstGeom prst="rect">
            <a:avLst/>
          </a:prstGeom>
          <a:ln>
            <a:solidFill>
              <a:schemeClr val="tx1"/>
            </a:solidFill>
          </a:ln>
        </p:spPr>
        <p:txBody>
          <a:bodyPr wrap="square">
            <a:spAutoFit/>
          </a:bodyPr>
          <a:lstStyle/>
          <a:p>
            <a:pPr lvl="0" algn="ctr" eaLnBrk="0" fontAlgn="base" hangingPunct="0">
              <a:spcBef>
                <a:spcPct val="0"/>
              </a:spcBef>
              <a:spcAft>
                <a:spcPct val="0"/>
              </a:spcAft>
            </a:pPr>
            <a:r>
              <a:rPr lang="en-GB" altLang="en-US" sz="1600" b="1" dirty="0">
                <a:solidFill>
                  <a:srgbClr val="000000"/>
                </a:solidFill>
                <a:latin typeface="Century Gothic" panose="020B0502020202020204" pitchFamily="34" charset="0"/>
              </a:rPr>
              <a:t>Equipment</a:t>
            </a:r>
            <a:r>
              <a:rPr lang="en-GB" altLang="en-US" sz="1600" b="1" dirty="0" smtClean="0">
                <a:solidFill>
                  <a:srgbClr val="000000"/>
                </a:solidFill>
                <a:latin typeface="Century Gothic" panose="020B0502020202020204" pitchFamily="34" charset="0"/>
              </a:rPr>
              <a:t>:</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30mm x 120mm acrylic strip</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Heatproof gloves / gauntlets </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Convection oven </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Styrofoam former </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Vice</a:t>
            </a:r>
          </a:p>
        </p:txBody>
      </p:sp>
      <p:sp>
        <p:nvSpPr>
          <p:cNvPr id="4" name="Text Box 4"/>
          <p:cNvSpPr txBox="1">
            <a:spLocks noChangeArrowheads="1"/>
          </p:cNvSpPr>
          <p:nvPr/>
        </p:nvSpPr>
        <p:spPr bwMode="auto">
          <a:xfrm>
            <a:off x="3301457" y="3050560"/>
            <a:ext cx="8602604" cy="2941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Put the acrylic shelf in to the convection oven using heat proof gloves.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Leave in the oven for one minute and remove the acrylic.  If the acrylic is flexible move on to the next step. If not place the acrylic back in to the oven and check every 30 seconds.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Place in to the former you created and secure in the vice. Do not over tighten.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Leave in the vice for 5-10 minutes and remove. </a:t>
            </a:r>
          </a:p>
        </p:txBody>
      </p:sp>
    </p:spTree>
    <p:extLst>
      <p:ext uri="{BB962C8B-B14F-4D97-AF65-F5344CB8AC3E}">
        <p14:creationId xmlns:p14="http://schemas.microsoft.com/office/powerpoint/2010/main" val="91740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1457" y="0"/>
            <a:ext cx="8151222" cy="923330"/>
          </a:xfrm>
          <a:prstGeom prst="rect">
            <a:avLst/>
          </a:prstGeom>
          <a:noFill/>
        </p:spPr>
        <p:txBody>
          <a:bodyPr wrap="square" rtlCol="0">
            <a:spAutoFit/>
          </a:bodyPr>
          <a:lstStyle/>
          <a:p>
            <a:r>
              <a:rPr lang="en-GB" sz="5400" dirty="0" smtClean="0">
                <a:latin typeface="Britannic Bold" panose="020B0903060703020204" pitchFamily="34" charset="0"/>
              </a:rPr>
              <a:t>Scroll Saw</a:t>
            </a:r>
            <a:endParaRPr lang="en-GB" sz="5400" dirty="0">
              <a:latin typeface="Britannic Bold" panose="020B0903060703020204" pitchFamily="34" charset="0"/>
            </a:endParaRPr>
          </a:p>
        </p:txBody>
      </p:sp>
      <p:sp>
        <p:nvSpPr>
          <p:cNvPr id="7" name="Rectangle 6"/>
          <p:cNvSpPr/>
          <p:nvPr/>
        </p:nvSpPr>
        <p:spPr>
          <a:xfrm>
            <a:off x="3419023" y="1067021"/>
            <a:ext cx="3655525" cy="1569660"/>
          </a:xfrm>
          <a:prstGeom prst="rect">
            <a:avLst/>
          </a:prstGeom>
          <a:ln>
            <a:solidFill>
              <a:schemeClr val="tx1"/>
            </a:solidFill>
          </a:ln>
        </p:spPr>
        <p:txBody>
          <a:bodyPr wrap="square">
            <a:spAutoFit/>
          </a:bodyPr>
          <a:lstStyle/>
          <a:p>
            <a:pPr lvl="0" algn="ctr" eaLnBrk="0" fontAlgn="base" hangingPunct="0">
              <a:spcBef>
                <a:spcPct val="0"/>
              </a:spcBef>
              <a:spcAft>
                <a:spcPct val="0"/>
              </a:spcAft>
            </a:pPr>
            <a:r>
              <a:rPr lang="en-GB" altLang="en-US" sz="1600" b="1" dirty="0">
                <a:solidFill>
                  <a:srgbClr val="000000"/>
                </a:solidFill>
                <a:latin typeface="Century Gothic" panose="020B0502020202020204" pitchFamily="34" charset="0"/>
              </a:rPr>
              <a:t>Equipment</a:t>
            </a:r>
            <a:r>
              <a:rPr lang="en-GB" altLang="en-US" sz="1600" b="1" dirty="0" smtClean="0">
                <a:solidFill>
                  <a:srgbClr val="000000"/>
                </a:solidFill>
                <a:latin typeface="Century Gothic" panose="020B0502020202020204" pitchFamily="34" charset="0"/>
              </a:rPr>
              <a:t>:</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Scroll saw</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Pencil</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Ruler </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Safety goggles</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80mm x 80mm plywood</a:t>
            </a:r>
          </a:p>
        </p:txBody>
      </p:sp>
      <p:sp>
        <p:nvSpPr>
          <p:cNvPr id="4" name="Text Box 4"/>
          <p:cNvSpPr txBox="1">
            <a:spLocks noChangeArrowheads="1"/>
          </p:cNvSpPr>
          <p:nvPr/>
        </p:nvSpPr>
        <p:spPr bwMode="auto">
          <a:xfrm>
            <a:off x="3419023" y="3054042"/>
            <a:ext cx="8602604" cy="2941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smtClean="0">
                <a:solidFill>
                  <a:srgbClr val="000000"/>
                </a:solidFill>
                <a:latin typeface="Century Gothic" panose="020B0502020202020204" pitchFamily="34" charset="0"/>
              </a:rPr>
              <a:t>Collect 80mm x 80mm plywood square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800" dirty="0" smtClean="0">
              <a:solidFill>
                <a:srgbClr val="000000"/>
              </a:solidFill>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smtClean="0">
                <a:solidFill>
                  <a:srgbClr val="000000"/>
                </a:solidFill>
                <a:latin typeface="Century Gothic" panose="020B0502020202020204" pitchFamily="34" charset="0"/>
              </a:rPr>
              <a:t>Use a sharp pencil to mark out a 4 piece jigsaw or your initial on your plywood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800" dirty="0" smtClean="0">
              <a:solidFill>
                <a:srgbClr val="000000"/>
              </a:solidFill>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Adjust the hold</a:t>
            </a:r>
            <a:r>
              <a:rPr kumimoji="0" lang="en-GB" altLang="en-US" b="0" i="0" u="none" strike="noStrike" cap="none" normalizeH="0" dirty="0" smtClean="0">
                <a:ln>
                  <a:noFill/>
                </a:ln>
                <a:solidFill>
                  <a:srgbClr val="000000"/>
                </a:solidFill>
                <a:effectLst/>
                <a:latin typeface="Century Gothic" panose="020B0502020202020204" pitchFamily="34" charset="0"/>
              </a:rPr>
              <a:t> down / guard so it is just higher than the plywood.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dirty="0" smtClean="0">
              <a:ln>
                <a:noFill/>
              </a:ln>
              <a:solidFill>
                <a:srgbClr val="000000"/>
              </a:solidFill>
              <a:effectLst/>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baseline="0" dirty="0" smtClean="0">
                <a:solidFill>
                  <a:srgbClr val="000000"/>
                </a:solidFill>
                <a:latin typeface="Century Gothic" panose="020B0502020202020204" pitchFamily="34" charset="0"/>
              </a:rPr>
              <a:t>Push</a:t>
            </a:r>
            <a:r>
              <a:rPr lang="en-GB" altLang="en-US" dirty="0" smtClean="0">
                <a:solidFill>
                  <a:srgbClr val="000000"/>
                </a:solidFill>
                <a:latin typeface="Century Gothic" panose="020B0502020202020204" pitchFamily="34" charset="0"/>
              </a:rPr>
              <a:t> the blade into the plywood, following the lines. Turn slowly. It is also possible to remove the </a:t>
            </a:r>
            <a:r>
              <a:rPr lang="en-GB" altLang="en-US" dirty="0">
                <a:solidFill>
                  <a:srgbClr val="000000"/>
                </a:solidFill>
                <a:latin typeface="Century Gothic" panose="020B0502020202020204" pitchFamily="34" charset="0"/>
              </a:rPr>
              <a:t>b</a:t>
            </a:r>
            <a:r>
              <a:rPr lang="en-GB" altLang="en-US" dirty="0" smtClean="0">
                <a:solidFill>
                  <a:srgbClr val="000000"/>
                </a:solidFill>
                <a:latin typeface="Century Gothic" panose="020B0502020202020204" pitchFamily="34" charset="0"/>
              </a:rPr>
              <a:t>lade to achieve a sharp angle.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800" dirty="0" smtClean="0">
              <a:solidFill>
                <a:srgbClr val="000000"/>
              </a:solidFill>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dirty="0" smtClean="0">
                <a:solidFill>
                  <a:srgbClr val="000000"/>
                </a:solidFill>
                <a:latin typeface="Century Gothic" panose="020B0502020202020204" pitchFamily="34" charset="0"/>
              </a:rPr>
              <a:t>Remember to push the plywood firmly down to the scroll saw table.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800" dirty="0" smtClean="0">
              <a:solidFill>
                <a:srgbClr val="000000"/>
              </a:solidFill>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Push the red</a:t>
            </a:r>
            <a:r>
              <a:rPr kumimoji="0" lang="en-GB" altLang="en-US" b="0" i="0" u="none" strike="noStrike" cap="none" normalizeH="0" dirty="0" smtClean="0">
                <a:ln>
                  <a:noFill/>
                </a:ln>
                <a:solidFill>
                  <a:srgbClr val="000000"/>
                </a:solidFill>
                <a:effectLst/>
                <a:latin typeface="Century Gothic" panose="020B0502020202020204" pitchFamily="34" charset="0"/>
              </a:rPr>
              <a:t> stop button to turn the saw off.</a:t>
            </a:r>
            <a:endParaRPr kumimoji="0" lang="en-GB" altLang="en-US" b="0" i="0" u="none" strike="noStrike" cap="none" normalizeH="0" baseline="0" dirty="0" smtClean="0">
              <a:ln>
                <a:noFill/>
              </a:ln>
              <a:solidFill>
                <a:srgbClr val="000000"/>
              </a:solidFill>
              <a:effectLst/>
              <a:latin typeface="Century Gothic" panose="020B0502020202020204" pitchFamily="34" charset="0"/>
            </a:endParaRPr>
          </a:p>
        </p:txBody>
      </p:sp>
      <p:pic>
        <p:nvPicPr>
          <p:cNvPr id="2" name="Picture 1"/>
          <p:cNvPicPr>
            <a:picLocks noChangeAspect="1"/>
          </p:cNvPicPr>
          <p:nvPr/>
        </p:nvPicPr>
        <p:blipFill rotWithShape="1">
          <a:blip r:embed="rId2"/>
          <a:srcRect l="27243" t="35446" r="59705" b="41518"/>
          <a:stretch/>
        </p:blipFill>
        <p:spPr>
          <a:xfrm>
            <a:off x="377099" y="0"/>
            <a:ext cx="2630407" cy="2610174"/>
          </a:xfrm>
          <a:prstGeom prst="rect">
            <a:avLst/>
          </a:prstGeom>
        </p:spPr>
      </p:pic>
      <p:pic>
        <p:nvPicPr>
          <p:cNvPr id="3" name="Picture 2"/>
          <p:cNvPicPr>
            <a:picLocks noChangeAspect="1"/>
          </p:cNvPicPr>
          <p:nvPr/>
        </p:nvPicPr>
        <p:blipFill rotWithShape="1">
          <a:blip r:embed="rId3"/>
          <a:srcRect l="23428" t="23303" r="56693" b="34196"/>
          <a:stretch/>
        </p:blipFill>
        <p:spPr>
          <a:xfrm>
            <a:off x="691662" y="2439390"/>
            <a:ext cx="2001282" cy="2405582"/>
          </a:xfrm>
          <a:prstGeom prst="rect">
            <a:avLst/>
          </a:prstGeom>
        </p:spPr>
      </p:pic>
      <p:pic>
        <p:nvPicPr>
          <p:cNvPr id="5" name="Picture 4"/>
          <p:cNvPicPr>
            <a:picLocks noChangeAspect="1"/>
          </p:cNvPicPr>
          <p:nvPr/>
        </p:nvPicPr>
        <p:blipFill rotWithShape="1">
          <a:blip r:embed="rId4"/>
          <a:srcRect l="15396" t="23125" r="53782" b="34018"/>
          <a:stretch/>
        </p:blipFill>
        <p:spPr>
          <a:xfrm>
            <a:off x="420007" y="4911293"/>
            <a:ext cx="2272937" cy="1776889"/>
          </a:xfrm>
          <a:prstGeom prst="rect">
            <a:avLst/>
          </a:prstGeom>
        </p:spPr>
      </p:pic>
    </p:spTree>
    <p:extLst>
      <p:ext uri="{BB962C8B-B14F-4D97-AF65-F5344CB8AC3E}">
        <p14:creationId xmlns:p14="http://schemas.microsoft.com/office/powerpoint/2010/main" val="208468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18159" y="3143250"/>
            <a:ext cx="7460481" cy="3714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Select your 80 x 80 x 80mm </a:t>
            </a:r>
            <a:r>
              <a:rPr kumimoji="0" lang="en-GB" altLang="en-US" b="0" i="0" u="none" strike="noStrike" cap="none" normalizeH="0" baseline="0" dirty="0" err="1" smtClean="0">
                <a:ln>
                  <a:noFill/>
                </a:ln>
                <a:solidFill>
                  <a:srgbClr val="000000"/>
                </a:solidFill>
                <a:effectLst/>
                <a:latin typeface="Century Gothic" panose="020B0502020202020204" pitchFamily="34" charset="0"/>
              </a:rPr>
              <a:t>styrofoam</a:t>
            </a:r>
            <a:r>
              <a:rPr kumimoji="0" lang="en-GB" altLang="en-US" b="0" i="0" u="none" strike="noStrike" cap="none" normalizeH="0" baseline="0" dirty="0" smtClean="0">
                <a:ln>
                  <a:noFill/>
                </a:ln>
                <a:solidFill>
                  <a:srgbClr val="000000"/>
                </a:solidFill>
                <a:effectLst/>
                <a:latin typeface="Century Gothic" panose="020B0502020202020204" pitchFamily="34" charset="0"/>
              </a:rPr>
              <a:t> block.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Secure your </a:t>
            </a:r>
            <a:r>
              <a:rPr kumimoji="0" lang="en-GB" altLang="en-US" b="0" i="0" u="none" strike="noStrike" cap="none" normalizeH="0" baseline="0" dirty="0" err="1" smtClean="0">
                <a:ln>
                  <a:noFill/>
                </a:ln>
                <a:solidFill>
                  <a:srgbClr val="000000"/>
                </a:solidFill>
                <a:effectLst/>
                <a:latin typeface="Century Gothic" panose="020B0502020202020204" pitchFamily="34" charset="0"/>
              </a:rPr>
              <a:t>styrofoam</a:t>
            </a:r>
            <a:r>
              <a:rPr kumimoji="0" lang="en-GB" altLang="en-US" b="0" i="0" u="none" strike="noStrike" cap="none" normalizeH="0" baseline="0" dirty="0" smtClean="0">
                <a:ln>
                  <a:noFill/>
                </a:ln>
                <a:solidFill>
                  <a:srgbClr val="000000"/>
                </a:solidFill>
                <a:effectLst/>
                <a:latin typeface="Century Gothic" panose="020B0502020202020204" pitchFamily="34" charset="0"/>
              </a:rPr>
              <a:t> block into the vice. Use a coping saw to cut the corners away around the edge of the  block to begin to</a:t>
            </a:r>
            <a:r>
              <a:rPr kumimoji="0" lang="en-GB" altLang="en-US" b="0" i="0" u="none" strike="noStrike" cap="none" normalizeH="0" dirty="0" smtClean="0">
                <a:ln>
                  <a:noFill/>
                </a:ln>
                <a:solidFill>
                  <a:srgbClr val="000000"/>
                </a:solidFill>
                <a:effectLst/>
                <a:latin typeface="Century Gothic" panose="020B0502020202020204" pitchFamily="34" charset="0"/>
              </a:rPr>
              <a:t> form your hand held remote.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800" dirty="0">
              <a:solidFill>
                <a:srgbClr val="000000"/>
              </a:solidFill>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Use a range </a:t>
            </a:r>
            <a:r>
              <a:rPr lang="en-GB" altLang="en-US" dirty="0" smtClean="0">
                <a:solidFill>
                  <a:srgbClr val="000000"/>
                </a:solidFill>
                <a:latin typeface="Century Gothic" panose="020B0502020202020204" pitchFamily="34" charset="0"/>
              </a:rPr>
              <a:t>of files to </a:t>
            </a:r>
            <a:r>
              <a:rPr kumimoji="0" lang="en-GB" altLang="en-US" b="0" i="0" u="none" strike="noStrike" cap="none" normalizeH="0" baseline="0" dirty="0" smtClean="0">
                <a:ln>
                  <a:noFill/>
                </a:ln>
                <a:solidFill>
                  <a:srgbClr val="000000"/>
                </a:solidFill>
                <a:effectLst/>
                <a:latin typeface="Century Gothic" panose="020B0502020202020204" pitchFamily="34" charset="0"/>
              </a:rPr>
              <a:t>file the shape of your ergonomic handle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800" b="0" i="0" u="none" strike="noStrike" cap="none" normalizeH="0" baseline="0" dirty="0" smtClean="0">
              <a:ln>
                <a:noFill/>
              </a:ln>
              <a:solidFill>
                <a:srgbClr val="000000"/>
              </a:solidFill>
              <a:effectLst/>
              <a:latin typeface="Century Gothic" panose="020B0502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smtClean="0">
                <a:ln>
                  <a:noFill/>
                </a:ln>
                <a:solidFill>
                  <a:srgbClr val="000000"/>
                </a:solidFill>
                <a:effectLst/>
                <a:latin typeface="Century Gothic" panose="020B0502020202020204" pitchFamily="34" charset="0"/>
              </a:rPr>
              <a:t>Finish with glass paper.</a:t>
            </a:r>
          </a:p>
        </p:txBody>
      </p:sp>
      <p:sp>
        <p:nvSpPr>
          <p:cNvPr id="5" name="Rectangle 4"/>
          <p:cNvSpPr/>
          <p:nvPr/>
        </p:nvSpPr>
        <p:spPr>
          <a:xfrm>
            <a:off x="4635161" y="909113"/>
            <a:ext cx="4403772" cy="2062103"/>
          </a:xfrm>
          <a:prstGeom prst="rect">
            <a:avLst/>
          </a:prstGeom>
          <a:ln>
            <a:solidFill>
              <a:schemeClr val="tx1"/>
            </a:solidFill>
          </a:ln>
        </p:spPr>
        <p:txBody>
          <a:bodyPr wrap="square">
            <a:spAutoFit/>
          </a:bodyPr>
          <a:lstStyle/>
          <a:p>
            <a:pPr lvl="0" algn="ctr" eaLnBrk="0" fontAlgn="base" hangingPunct="0">
              <a:spcBef>
                <a:spcPct val="0"/>
              </a:spcBef>
              <a:spcAft>
                <a:spcPct val="0"/>
              </a:spcAft>
            </a:pPr>
            <a:r>
              <a:rPr lang="en-GB" altLang="en-US" sz="1600" b="1" dirty="0">
                <a:solidFill>
                  <a:srgbClr val="000000"/>
                </a:solidFill>
                <a:latin typeface="Century Gothic" panose="020B0502020202020204" pitchFamily="34" charset="0"/>
              </a:rPr>
              <a:t>Equipment</a:t>
            </a:r>
            <a:r>
              <a:rPr lang="en-GB" altLang="en-US" sz="1600" b="1" dirty="0" smtClean="0">
                <a:solidFill>
                  <a:srgbClr val="000000"/>
                </a:solidFill>
                <a:latin typeface="Century Gothic" panose="020B0502020202020204" pitchFamily="34" charset="0"/>
              </a:rPr>
              <a:t>:</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80mm x 80mm x 80mm Styrofoam</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Flat file</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Round file</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Half round file</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Triangular file</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Needle files</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Glass paper</a:t>
            </a:r>
          </a:p>
        </p:txBody>
      </p:sp>
      <p:grpSp>
        <p:nvGrpSpPr>
          <p:cNvPr id="6" name="Group 5"/>
          <p:cNvGrpSpPr/>
          <p:nvPr/>
        </p:nvGrpSpPr>
        <p:grpSpPr>
          <a:xfrm>
            <a:off x="456428" y="300345"/>
            <a:ext cx="3893503" cy="4402283"/>
            <a:chOff x="4763" y="0"/>
            <a:chExt cx="2257425" cy="2589213"/>
          </a:xfrm>
        </p:grpSpPr>
        <p:pic>
          <p:nvPicPr>
            <p:cNvPr id="7" name="Picture 2" descr="GetAttachmentThumbnail?id=AAMkAGUwZTM3ZGEwLTAzNDYtNGNkYi04MjQzLTAxOTI0ODhkODk3MgBGAAAAAAAfzdIU5mQqRLBJhqJzF%2F%2BYBwCXmZmyWnFbTL0FwrkX0bmmAAABCPkIAAB3x158AnrYQZFPBG3MAIO5AAVInJrzAAABEgAQAAmIkIMLnqxPsjZ9%2BvXw12Y%3D&amp;thumbnailType=2&amp;token=eyJhbGciOiJSUzI1NiIsImtpZCI6IjMwODE3OUNFNUY0QjUyRTc4QjJEQjg5NjZCQUY0RUNDMzcyN0FFRUUiLCJ0eXAiOiJKV1QiLCJ4NXQiOiJNSUY1emw5TFV1ZUxMYmlXYTY5T3pEY25ydTQifQ"/>
            <p:cNvPicPr>
              <a:picLocks noChangeAspect="1" noChangeArrowheads="1"/>
            </p:cNvPicPr>
            <p:nvPr/>
          </p:nvPicPr>
          <p:blipFill>
            <a:blip r:embed="rId2">
              <a:extLst>
                <a:ext uri="{28A0092B-C50C-407E-A947-70E740481C1C}">
                  <a14:useLocalDpi xmlns:a14="http://schemas.microsoft.com/office/drawing/2010/main" val="0"/>
                </a:ext>
              </a:extLst>
            </a:blip>
            <a:srcRect l="12811" t="7500" r="14687" b="34792"/>
            <a:stretch>
              <a:fillRect/>
            </a:stretch>
          </p:blipFill>
          <p:spPr bwMode="auto">
            <a:xfrm rot="5400000">
              <a:off x="-394493" y="399256"/>
              <a:ext cx="19812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3" descr="GetAttachmentThumbnail?id=AAMkAGUwZTM3ZGEwLTAzNDYtNGNkYi04MjQzLTAxOTI0ODhkODk3MgBGAAAAAAAfzdIU5mQqRLBJhqJzF%2F%2BYBwCXmZmyWnFbTL0FwrkX0bmmAAABCPkIAAB3x158AnrYQZFPBG3MAIO5AAVInJrzAAABEgAQANWyUPvgbkNFkg3YcVEd5GE%3D&amp;thumbnailType=2&amp;token=eyJhbGciOiJSUzI1NiIsImtpZCI6IjMwODE3OUNFNUY0QjUyRTc4QjJEQjg5NjZCQUY0RUNDMzcyN0FFRUUiLCJ0eXAiOiJKV1QiLCJ4NXQiOiJNSUY1emw5TFV1ZUxMYmlXYTY5T3pEY25ydTQifQ"/>
            <p:cNvPicPr>
              <a:picLocks noChangeAspect="1" noChangeArrowheads="1"/>
            </p:cNvPicPr>
            <p:nvPr/>
          </p:nvPicPr>
          <p:blipFill>
            <a:blip r:embed="rId3">
              <a:extLst>
                <a:ext uri="{28A0092B-C50C-407E-A947-70E740481C1C}">
                  <a14:useLocalDpi xmlns:a14="http://schemas.microsoft.com/office/drawing/2010/main" val="0"/>
                </a:ext>
              </a:extLst>
            </a:blip>
            <a:srcRect l="36427" t="20448" r="18672" b="12653"/>
            <a:stretch>
              <a:fillRect/>
            </a:stretch>
          </p:blipFill>
          <p:spPr bwMode="auto">
            <a:xfrm rot="5400000">
              <a:off x="985044" y="1312069"/>
              <a:ext cx="12065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pic>
        <p:nvPicPr>
          <p:cNvPr id="9" name="Picture 8"/>
          <p:cNvPicPr>
            <a:picLocks noChangeAspect="1"/>
          </p:cNvPicPr>
          <p:nvPr/>
        </p:nvPicPr>
        <p:blipFill rotWithShape="1">
          <a:blip r:embed="rId4"/>
          <a:srcRect l="17806" t="18661" r="50669" b="25625"/>
          <a:stretch/>
        </p:blipFill>
        <p:spPr>
          <a:xfrm>
            <a:off x="326572" y="5220817"/>
            <a:ext cx="1371600" cy="1362864"/>
          </a:xfrm>
          <a:prstGeom prst="rect">
            <a:avLst/>
          </a:prstGeom>
        </p:spPr>
      </p:pic>
      <p:pic>
        <p:nvPicPr>
          <p:cNvPr id="10" name="Picture 9"/>
          <p:cNvPicPr>
            <a:picLocks noChangeAspect="1"/>
          </p:cNvPicPr>
          <p:nvPr/>
        </p:nvPicPr>
        <p:blipFill rotWithShape="1">
          <a:blip r:embed="rId5"/>
          <a:srcRect l="14694" t="18661" r="47858" b="25625"/>
          <a:stretch/>
        </p:blipFill>
        <p:spPr>
          <a:xfrm flipH="1">
            <a:off x="1866399" y="5220817"/>
            <a:ext cx="1556539" cy="1441240"/>
          </a:xfrm>
          <a:prstGeom prst="rect">
            <a:avLst/>
          </a:prstGeom>
        </p:spPr>
      </p:pic>
      <p:pic>
        <p:nvPicPr>
          <p:cNvPr id="11" name="Picture 10"/>
          <p:cNvPicPr>
            <a:picLocks noChangeAspect="1"/>
          </p:cNvPicPr>
          <p:nvPr/>
        </p:nvPicPr>
        <p:blipFill rotWithShape="1">
          <a:blip r:embed="rId6"/>
          <a:srcRect l="10879" t="26875" r="45147" b="18125"/>
          <a:stretch/>
        </p:blipFill>
        <p:spPr>
          <a:xfrm>
            <a:off x="5537532" y="5287843"/>
            <a:ext cx="2087990" cy="1468267"/>
          </a:xfrm>
          <a:prstGeom prst="rect">
            <a:avLst/>
          </a:prstGeom>
        </p:spPr>
      </p:pic>
      <p:sp>
        <p:nvSpPr>
          <p:cNvPr id="12" name="TextBox 11"/>
          <p:cNvSpPr txBox="1"/>
          <p:nvPr/>
        </p:nvSpPr>
        <p:spPr>
          <a:xfrm>
            <a:off x="2735874" y="0"/>
            <a:ext cx="8151222" cy="923330"/>
          </a:xfrm>
          <a:prstGeom prst="rect">
            <a:avLst/>
          </a:prstGeom>
          <a:noFill/>
        </p:spPr>
        <p:txBody>
          <a:bodyPr wrap="square" rtlCol="0">
            <a:spAutoFit/>
          </a:bodyPr>
          <a:lstStyle/>
          <a:p>
            <a:r>
              <a:rPr lang="en-GB" sz="5400" dirty="0" smtClean="0">
                <a:latin typeface="Britannic Bold" panose="020B0903060703020204" pitchFamily="34" charset="0"/>
              </a:rPr>
              <a:t>File Forming</a:t>
            </a:r>
            <a:endParaRPr lang="en-GB" sz="5400" dirty="0">
              <a:latin typeface="Britannic Bold" panose="020B0903060703020204" pitchFamily="34" charset="0"/>
            </a:endParaRPr>
          </a:p>
        </p:txBody>
      </p:sp>
      <p:pic>
        <p:nvPicPr>
          <p:cNvPr id="13" name="Picture 12"/>
          <p:cNvPicPr>
            <a:picLocks noChangeAspect="1"/>
          </p:cNvPicPr>
          <p:nvPr/>
        </p:nvPicPr>
        <p:blipFill rotWithShape="1">
          <a:blip r:embed="rId7"/>
          <a:srcRect l="8570" t="18482" r="41634" b="25982"/>
          <a:stretch/>
        </p:blipFill>
        <p:spPr>
          <a:xfrm>
            <a:off x="3345765" y="5287843"/>
            <a:ext cx="2008331" cy="1259256"/>
          </a:xfrm>
          <a:prstGeom prst="rect">
            <a:avLst/>
          </a:prstGeom>
        </p:spPr>
      </p:pic>
      <p:pic>
        <p:nvPicPr>
          <p:cNvPr id="14" name="Picture 13"/>
          <p:cNvPicPr>
            <a:picLocks noChangeAspect="1"/>
          </p:cNvPicPr>
          <p:nvPr/>
        </p:nvPicPr>
        <p:blipFill rotWithShape="1">
          <a:blip r:embed="rId8"/>
          <a:srcRect l="16802" t="26518" r="49464" b="34375"/>
          <a:stretch/>
        </p:blipFill>
        <p:spPr>
          <a:xfrm>
            <a:off x="8131064" y="5310513"/>
            <a:ext cx="1815738" cy="1183472"/>
          </a:xfrm>
          <a:prstGeom prst="rect">
            <a:avLst/>
          </a:prstGeom>
        </p:spPr>
      </p:pic>
    </p:spTree>
    <p:extLst>
      <p:ext uri="{BB962C8B-B14F-4D97-AF65-F5344CB8AC3E}">
        <p14:creationId xmlns:p14="http://schemas.microsoft.com/office/powerpoint/2010/main" val="259902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_8606"/>
          <p:cNvPicPr>
            <a:picLocks noChangeAspect="1" noChangeArrowheads="1"/>
          </p:cNvPicPr>
          <p:nvPr/>
        </p:nvPicPr>
        <p:blipFill>
          <a:blip r:embed="rId2" cstate="print">
            <a:extLst>
              <a:ext uri="{28A0092B-C50C-407E-A947-70E740481C1C}">
                <a14:useLocalDpi xmlns:a14="http://schemas.microsoft.com/office/drawing/2010/main" val="0"/>
              </a:ext>
            </a:extLst>
          </a:blip>
          <a:srcRect l="22583" t="28476" r="25645" b="19350"/>
          <a:stretch>
            <a:fillRect/>
          </a:stretch>
        </p:blipFill>
        <p:spPr bwMode="auto">
          <a:xfrm>
            <a:off x="499712" y="1030560"/>
            <a:ext cx="3056856" cy="23121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3976845" y="1481318"/>
            <a:ext cx="6486504" cy="4851777"/>
          </a:xfrm>
          <a:prstGeom prst="rect">
            <a:avLst/>
          </a:prstGeom>
        </p:spPr>
        <p:txBody>
          <a:bodyPr wrap="square">
            <a:spAutoFit/>
          </a:bodyPr>
          <a:lstStyle/>
          <a:p>
            <a:pPr marL="285750" indent="-285750">
              <a:lnSpc>
                <a:spcPct val="125000"/>
              </a:lnSpc>
              <a:spcAft>
                <a:spcPts val="600"/>
              </a:spcAft>
              <a:buFont typeface="Arial" panose="020B0604020202020204" pitchFamily="34" charset="0"/>
              <a:buChar char="•"/>
            </a:pPr>
            <a:r>
              <a:rPr lang="en-GB" kern="1400" dirty="0" smtClean="0">
                <a:solidFill>
                  <a:srgbClr val="000000"/>
                </a:solidFill>
                <a:latin typeface="Century Gothic" panose="020B0502020202020204" pitchFamily="34" charset="0"/>
              </a:rPr>
              <a:t>Take </a:t>
            </a:r>
            <a:r>
              <a:rPr lang="en-GB" kern="1400" dirty="0">
                <a:solidFill>
                  <a:srgbClr val="000000"/>
                </a:solidFill>
                <a:latin typeface="Century Gothic" panose="020B0502020202020204" pitchFamily="34" charset="0"/>
              </a:rPr>
              <a:t>a piece of scrap card and mark out a rectangle </a:t>
            </a:r>
            <a:r>
              <a:rPr lang="en-GB" kern="1400" dirty="0">
                <a:latin typeface="Century Gothic" panose="020B0502020202020204" pitchFamily="34" charset="0"/>
              </a:rPr>
              <a:t>70 x 40mm </a:t>
            </a:r>
            <a:r>
              <a:rPr lang="en-GB" kern="1400" dirty="0">
                <a:solidFill>
                  <a:srgbClr val="000000"/>
                </a:solidFill>
                <a:latin typeface="Century Gothic" panose="020B0502020202020204" pitchFamily="34" charset="0"/>
              </a:rPr>
              <a:t>(this is the maximum size your </a:t>
            </a:r>
            <a:r>
              <a:rPr lang="en-GB" kern="1400" dirty="0" err="1">
                <a:solidFill>
                  <a:srgbClr val="000000"/>
                </a:solidFill>
                <a:latin typeface="Century Gothic" panose="020B0502020202020204" pitchFamily="34" charset="0"/>
              </a:rPr>
              <a:t>modroc</a:t>
            </a:r>
            <a:r>
              <a:rPr lang="en-GB" kern="1400" dirty="0">
                <a:solidFill>
                  <a:srgbClr val="000000"/>
                </a:solidFill>
                <a:latin typeface="Century Gothic" panose="020B0502020202020204" pitchFamily="34" charset="0"/>
              </a:rPr>
              <a:t> former can be). </a:t>
            </a:r>
            <a:endParaRPr lang="en-GB" sz="1200" kern="1400" dirty="0">
              <a:solidFill>
                <a:srgbClr val="000000"/>
              </a:solidFill>
              <a:latin typeface="Calibri" panose="020F0502020204030204" pitchFamily="34" charset="0"/>
            </a:endParaRPr>
          </a:p>
          <a:p>
            <a:pPr marL="285750" indent="-285750">
              <a:lnSpc>
                <a:spcPct val="125000"/>
              </a:lnSpc>
              <a:spcAft>
                <a:spcPts val="600"/>
              </a:spcAft>
              <a:buFont typeface="Arial" panose="020B0604020202020204" pitchFamily="34" charset="0"/>
              <a:buChar char="•"/>
            </a:pPr>
            <a:r>
              <a:rPr lang="en-GB" kern="1400" dirty="0" smtClean="0">
                <a:solidFill>
                  <a:srgbClr val="000000"/>
                </a:solidFill>
                <a:latin typeface="Century Gothic" panose="020B0502020202020204" pitchFamily="34" charset="0"/>
              </a:rPr>
              <a:t>Cut </a:t>
            </a:r>
            <a:r>
              <a:rPr lang="en-GB" kern="1400" dirty="0">
                <a:solidFill>
                  <a:srgbClr val="000000"/>
                </a:solidFill>
                <a:latin typeface="Century Gothic" panose="020B0502020202020204" pitchFamily="34" charset="0"/>
              </a:rPr>
              <a:t>small strips of Modroc and dip them into the water pot. </a:t>
            </a:r>
            <a:endParaRPr lang="en-GB" kern="1400" dirty="0" smtClean="0">
              <a:solidFill>
                <a:srgbClr val="000000"/>
              </a:solidFill>
              <a:latin typeface="Century Gothic" panose="020B0502020202020204" pitchFamily="34" charset="0"/>
            </a:endParaRPr>
          </a:p>
          <a:p>
            <a:pPr marL="285750" indent="-285750">
              <a:lnSpc>
                <a:spcPct val="125000"/>
              </a:lnSpc>
              <a:spcAft>
                <a:spcPts val="600"/>
              </a:spcAft>
              <a:buFont typeface="Arial" panose="020B0604020202020204" pitchFamily="34" charset="0"/>
              <a:buChar char="•"/>
            </a:pPr>
            <a:r>
              <a:rPr lang="en-GB" kern="1400" dirty="0" smtClean="0">
                <a:solidFill>
                  <a:srgbClr val="000000"/>
                </a:solidFill>
                <a:latin typeface="Century Gothic" panose="020B0502020202020204" pitchFamily="34" charset="0"/>
              </a:rPr>
              <a:t>Once </a:t>
            </a:r>
            <a:r>
              <a:rPr lang="en-GB" kern="1400" dirty="0">
                <a:solidFill>
                  <a:srgbClr val="000000"/>
                </a:solidFill>
                <a:latin typeface="Century Gothic" panose="020B0502020202020204" pitchFamily="34" charset="0"/>
              </a:rPr>
              <a:t>wet, shape them as desired on to the piece of card. </a:t>
            </a:r>
            <a:endParaRPr lang="en-GB" kern="1400" dirty="0" smtClean="0">
              <a:solidFill>
                <a:srgbClr val="000000"/>
              </a:solidFill>
              <a:latin typeface="Century Gothic" panose="020B0502020202020204" pitchFamily="34" charset="0"/>
            </a:endParaRPr>
          </a:p>
          <a:p>
            <a:pPr marL="285750" indent="-285750">
              <a:lnSpc>
                <a:spcPct val="125000"/>
              </a:lnSpc>
              <a:spcAft>
                <a:spcPts val="600"/>
              </a:spcAft>
              <a:buFont typeface="Arial" panose="020B0604020202020204" pitchFamily="34" charset="0"/>
              <a:buChar char="•"/>
            </a:pPr>
            <a:r>
              <a:rPr lang="en-GB" kern="1400" dirty="0" smtClean="0">
                <a:solidFill>
                  <a:srgbClr val="000000"/>
                </a:solidFill>
                <a:latin typeface="Century Gothic" panose="020B0502020202020204" pitchFamily="34" charset="0"/>
              </a:rPr>
              <a:t>Continue </a:t>
            </a:r>
            <a:r>
              <a:rPr lang="en-GB" kern="1400" dirty="0">
                <a:solidFill>
                  <a:srgbClr val="000000"/>
                </a:solidFill>
                <a:latin typeface="Century Gothic" panose="020B0502020202020204" pitchFamily="34" charset="0"/>
              </a:rPr>
              <a:t>building up layers until your former is at least 3mm in height. </a:t>
            </a:r>
            <a:endParaRPr lang="en-GB" sz="1200" kern="1400" dirty="0">
              <a:solidFill>
                <a:srgbClr val="000000"/>
              </a:solidFill>
              <a:latin typeface="Calibri" panose="020F0502020204030204" pitchFamily="34" charset="0"/>
            </a:endParaRPr>
          </a:p>
          <a:p>
            <a:pPr marL="285750" indent="-285750">
              <a:lnSpc>
                <a:spcPct val="125000"/>
              </a:lnSpc>
              <a:spcAft>
                <a:spcPts val="600"/>
              </a:spcAft>
              <a:buFont typeface="Arial" panose="020B0604020202020204" pitchFamily="34" charset="0"/>
              <a:buChar char="•"/>
            </a:pPr>
            <a:r>
              <a:rPr lang="en-GB" kern="1400" dirty="0" smtClean="0">
                <a:solidFill>
                  <a:srgbClr val="000000"/>
                </a:solidFill>
                <a:latin typeface="Century Gothic" panose="020B0502020202020204" pitchFamily="34" charset="0"/>
              </a:rPr>
              <a:t>Once completed, write your name on the cardboard and leave to dry in a safe place. </a:t>
            </a:r>
            <a:r>
              <a:rPr lang="en-GB" i="1" kern="1400" dirty="0" smtClean="0">
                <a:solidFill>
                  <a:srgbClr val="000000"/>
                </a:solidFill>
                <a:latin typeface="Century Gothic" panose="020B0502020202020204" pitchFamily="34" charset="0"/>
              </a:rPr>
              <a:t>You cannot vacuum form with this until at least next lesson.</a:t>
            </a:r>
            <a:endParaRPr lang="en-GB" sz="1200" kern="1400" dirty="0" smtClean="0">
              <a:ln>
                <a:noFill/>
              </a:ln>
              <a:solidFill>
                <a:srgbClr val="000000"/>
              </a:solidFill>
              <a:effectLst/>
              <a:latin typeface="Calibri" panose="020F0502020204030204" pitchFamily="34" charset="0"/>
            </a:endParaRPr>
          </a:p>
          <a:p>
            <a:pPr>
              <a:lnSpc>
                <a:spcPct val="119000"/>
              </a:lnSpc>
              <a:spcAft>
                <a:spcPts val="600"/>
              </a:spcAft>
            </a:pPr>
            <a:r>
              <a:rPr lang="en-GB" sz="1200" kern="1400" dirty="0" smtClean="0">
                <a:ln>
                  <a:noFill/>
                </a:ln>
                <a:solidFill>
                  <a:srgbClr val="000000"/>
                </a:solidFill>
                <a:effectLst/>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p:txBody>
      </p:sp>
      <p:sp>
        <p:nvSpPr>
          <p:cNvPr id="6" name="TextBox 5"/>
          <p:cNvSpPr txBox="1"/>
          <p:nvPr/>
        </p:nvSpPr>
        <p:spPr>
          <a:xfrm>
            <a:off x="3976845" y="299039"/>
            <a:ext cx="8151222" cy="923330"/>
          </a:xfrm>
          <a:prstGeom prst="rect">
            <a:avLst/>
          </a:prstGeom>
          <a:noFill/>
        </p:spPr>
        <p:txBody>
          <a:bodyPr wrap="square" rtlCol="0">
            <a:spAutoFit/>
          </a:bodyPr>
          <a:lstStyle/>
          <a:p>
            <a:r>
              <a:rPr lang="en-GB" sz="5400" dirty="0" smtClean="0">
                <a:latin typeface="Britannic Bold" panose="020B0903060703020204" pitchFamily="34" charset="0"/>
              </a:rPr>
              <a:t>Modroc Former</a:t>
            </a:r>
            <a:endParaRPr lang="en-GB" sz="5400" dirty="0">
              <a:latin typeface="Britannic Bold" panose="020B0903060703020204" pitchFamily="34" charset="0"/>
            </a:endParaRPr>
          </a:p>
        </p:txBody>
      </p:sp>
      <p:sp>
        <p:nvSpPr>
          <p:cNvPr id="7" name="Rectangle 6"/>
          <p:cNvSpPr/>
          <p:nvPr/>
        </p:nvSpPr>
        <p:spPr>
          <a:xfrm>
            <a:off x="499712" y="3907206"/>
            <a:ext cx="3056856" cy="1569660"/>
          </a:xfrm>
          <a:prstGeom prst="rect">
            <a:avLst/>
          </a:prstGeom>
          <a:ln>
            <a:solidFill>
              <a:schemeClr val="tx1"/>
            </a:solidFill>
          </a:ln>
        </p:spPr>
        <p:txBody>
          <a:bodyPr wrap="square">
            <a:spAutoFit/>
          </a:bodyPr>
          <a:lstStyle/>
          <a:p>
            <a:pPr lvl="0" algn="ctr" eaLnBrk="0" fontAlgn="base" hangingPunct="0">
              <a:spcBef>
                <a:spcPct val="0"/>
              </a:spcBef>
              <a:spcAft>
                <a:spcPct val="0"/>
              </a:spcAft>
            </a:pPr>
            <a:r>
              <a:rPr lang="en-GB" altLang="en-US" sz="1600" b="1" dirty="0">
                <a:solidFill>
                  <a:srgbClr val="000000"/>
                </a:solidFill>
                <a:latin typeface="Century Gothic" panose="020B0502020202020204" pitchFamily="34" charset="0"/>
              </a:rPr>
              <a:t>Equipment</a:t>
            </a:r>
            <a:r>
              <a:rPr lang="en-GB" altLang="en-US" sz="1600" b="1" dirty="0" smtClean="0">
                <a:solidFill>
                  <a:srgbClr val="000000"/>
                </a:solidFill>
                <a:latin typeface="Century Gothic" panose="020B0502020202020204" pitchFamily="34" charset="0"/>
              </a:rPr>
              <a:t>:</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Mod roc</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Scrap card</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Water pot half full with water</a:t>
            </a:r>
          </a:p>
          <a:p>
            <a:pPr marL="285750" lvl="0" indent="-285750" eaLnBrk="0" fontAlgn="base" hangingPunct="0">
              <a:spcBef>
                <a:spcPct val="0"/>
              </a:spcBef>
              <a:spcAft>
                <a:spcPct val="0"/>
              </a:spcAft>
              <a:buFont typeface="Arial" panose="020B0604020202020204" pitchFamily="34" charset="0"/>
              <a:buChar char="•"/>
            </a:pPr>
            <a:r>
              <a:rPr lang="en-GB" altLang="en-US" sz="1600" dirty="0" smtClean="0">
                <a:solidFill>
                  <a:srgbClr val="000000"/>
                </a:solidFill>
                <a:latin typeface="Century Gothic" panose="020B0502020202020204" pitchFamily="34" charset="0"/>
              </a:rPr>
              <a:t>Scissors </a:t>
            </a:r>
          </a:p>
        </p:txBody>
      </p:sp>
    </p:spTree>
    <p:extLst>
      <p:ext uri="{BB962C8B-B14F-4D97-AF65-F5344CB8AC3E}">
        <p14:creationId xmlns:p14="http://schemas.microsoft.com/office/powerpoint/2010/main" val="2816190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8" ma:contentTypeDescription="Create a new document." ma:contentTypeScope="" ma:versionID="c4253f1ec559ce4a1c8458976e9933d9">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1f43a1ec969e57a8b63a5fdad0c86529"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documentManagement>
</p:properties>
</file>

<file path=customXml/itemProps1.xml><?xml version="1.0" encoding="utf-8"?>
<ds:datastoreItem xmlns:ds="http://schemas.openxmlformats.org/officeDocument/2006/customXml" ds:itemID="{A3DBCAF5-09B8-43A5-A164-CA83A564825F}"/>
</file>

<file path=customXml/itemProps2.xml><?xml version="1.0" encoding="utf-8"?>
<ds:datastoreItem xmlns:ds="http://schemas.openxmlformats.org/officeDocument/2006/customXml" ds:itemID="{44E855FA-73D6-4AFF-AEF3-487C0D68ED16}"/>
</file>

<file path=customXml/itemProps3.xml><?xml version="1.0" encoding="utf-8"?>
<ds:datastoreItem xmlns:ds="http://schemas.openxmlformats.org/officeDocument/2006/customXml" ds:itemID="{90897F36-8A13-4515-86C9-6FB7E978D288}"/>
</file>

<file path=docProps/app.xml><?xml version="1.0" encoding="utf-8"?>
<Properties xmlns="http://schemas.openxmlformats.org/officeDocument/2006/extended-properties" xmlns:vt="http://schemas.openxmlformats.org/officeDocument/2006/docPropsVTypes">
  <TotalTime>107</TotalTime>
  <Words>1041</Words>
  <Application>Microsoft Office PowerPoint</Application>
  <PresentationFormat>Widescreen</PresentationFormat>
  <Paragraphs>147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Britannic Bold</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Newcastle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McVay</dc:creator>
  <cp:lastModifiedBy>Catherine McVay</cp:lastModifiedBy>
  <cp:revision>12</cp:revision>
  <dcterms:created xsi:type="dcterms:W3CDTF">2022-03-28T18:27:47Z</dcterms:created>
  <dcterms:modified xsi:type="dcterms:W3CDTF">2022-03-28T20:15:38Z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ies>
</file>