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13" r:id="rId2"/>
    <p:sldId id="419" r:id="rId3"/>
    <p:sldId id="355" r:id="rId4"/>
    <p:sldId id="414" r:id="rId5"/>
    <p:sldId id="257" r:id="rId6"/>
    <p:sldId id="258" r:id="rId7"/>
    <p:sldId id="420" r:id="rId8"/>
    <p:sldId id="259" r:id="rId9"/>
    <p:sldId id="409" r:id="rId10"/>
    <p:sldId id="408" r:id="rId11"/>
    <p:sldId id="416" r:id="rId12"/>
    <p:sldId id="410" r:id="rId13"/>
    <p:sldId id="411" r:id="rId14"/>
    <p:sldId id="417" r:id="rId15"/>
    <p:sldId id="418" r:id="rId16"/>
    <p:sldId id="369" r:id="rId17"/>
    <p:sldId id="325" r:id="rId18"/>
    <p:sldId id="415" r:id="rId19"/>
    <p:sldId id="412" r:id="rId20"/>
    <p:sldId id="404" r:id="rId21"/>
    <p:sldId id="405" r:id="rId22"/>
    <p:sldId id="406" r:id="rId2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114" d="100"/>
          <a:sy n="114" d="100"/>
        </p:scale>
        <p:origin x="2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CC49CD7A-3DF4-431A-AA60-90BE11DB4FF9}" type="datetimeFigureOut">
              <a:rPr lang="en-GB" smtClean="0"/>
              <a:t>17/10/2023</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E8693534-7156-4FAC-9E46-18E8D109DC00}" type="slidenum">
              <a:rPr lang="en-GB" smtClean="0"/>
              <a:t>‹#›</a:t>
            </a:fld>
            <a:endParaRPr lang="en-GB"/>
          </a:p>
        </p:txBody>
      </p:sp>
    </p:spTree>
    <p:extLst>
      <p:ext uri="{BB962C8B-B14F-4D97-AF65-F5344CB8AC3E}">
        <p14:creationId xmlns:p14="http://schemas.microsoft.com/office/powerpoint/2010/main" val="167393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F703AC7-67D5-434C-9EDC-1D9F1C5900E9}" type="datetimeFigureOut">
              <a:rPr lang="en-GB" smtClean="0"/>
              <a:t>17/10/2023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25FE56A-126B-4BFB-9CCC-CBAD18C8BBFF}" type="slidenum">
              <a:rPr lang="en-GB" smtClean="0"/>
              <a:t>‹#›</a:t>
            </a:fld>
            <a:endParaRPr lang="en-GB"/>
          </a:p>
        </p:txBody>
      </p:sp>
    </p:spTree>
    <p:extLst>
      <p:ext uri="{BB962C8B-B14F-4D97-AF65-F5344CB8AC3E}">
        <p14:creationId xmlns:p14="http://schemas.microsoft.com/office/powerpoint/2010/main" val="270178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B18A4B5-4AD2-485D-8A13-A5C417A2C853}"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21034-D955-42C0-94FF-894300858D5E}" type="slidenum">
              <a:rPr lang="en-GB" smtClean="0"/>
              <a:t>‹#›</a:t>
            </a:fld>
            <a:endParaRPr lang="en-GB"/>
          </a:p>
        </p:txBody>
      </p:sp>
    </p:spTree>
    <p:extLst>
      <p:ext uri="{BB962C8B-B14F-4D97-AF65-F5344CB8AC3E}">
        <p14:creationId xmlns:p14="http://schemas.microsoft.com/office/powerpoint/2010/main" val="180906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18A4B5-4AD2-485D-8A13-A5C417A2C853}"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21034-D955-42C0-94FF-894300858D5E}" type="slidenum">
              <a:rPr lang="en-GB" smtClean="0"/>
              <a:t>‹#›</a:t>
            </a:fld>
            <a:endParaRPr lang="en-GB"/>
          </a:p>
        </p:txBody>
      </p:sp>
    </p:spTree>
    <p:extLst>
      <p:ext uri="{BB962C8B-B14F-4D97-AF65-F5344CB8AC3E}">
        <p14:creationId xmlns:p14="http://schemas.microsoft.com/office/powerpoint/2010/main" val="7398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18A4B5-4AD2-485D-8A13-A5C417A2C853}"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21034-D955-42C0-94FF-894300858D5E}" type="slidenum">
              <a:rPr lang="en-GB" smtClean="0"/>
              <a:t>‹#›</a:t>
            </a:fld>
            <a:endParaRPr lang="en-GB"/>
          </a:p>
        </p:txBody>
      </p:sp>
    </p:spTree>
    <p:extLst>
      <p:ext uri="{BB962C8B-B14F-4D97-AF65-F5344CB8AC3E}">
        <p14:creationId xmlns:p14="http://schemas.microsoft.com/office/powerpoint/2010/main" val="320623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18A4B5-4AD2-485D-8A13-A5C417A2C853}"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21034-D955-42C0-94FF-894300858D5E}" type="slidenum">
              <a:rPr lang="en-GB" smtClean="0"/>
              <a:t>‹#›</a:t>
            </a:fld>
            <a:endParaRPr lang="en-GB"/>
          </a:p>
        </p:txBody>
      </p:sp>
    </p:spTree>
    <p:extLst>
      <p:ext uri="{BB962C8B-B14F-4D97-AF65-F5344CB8AC3E}">
        <p14:creationId xmlns:p14="http://schemas.microsoft.com/office/powerpoint/2010/main" val="219155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18A4B5-4AD2-485D-8A13-A5C417A2C853}" type="datetimeFigureOut">
              <a:rPr lang="en-GB" smtClean="0"/>
              <a:t>17/10/2023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721034-D955-42C0-94FF-894300858D5E}" type="slidenum">
              <a:rPr lang="en-GB" smtClean="0"/>
              <a:t>‹#›</a:t>
            </a:fld>
            <a:endParaRPr lang="en-GB"/>
          </a:p>
        </p:txBody>
      </p:sp>
    </p:spTree>
    <p:extLst>
      <p:ext uri="{BB962C8B-B14F-4D97-AF65-F5344CB8AC3E}">
        <p14:creationId xmlns:p14="http://schemas.microsoft.com/office/powerpoint/2010/main" val="1471344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B18A4B5-4AD2-485D-8A13-A5C417A2C853}" type="datetimeFigureOut">
              <a:rPr lang="en-GB" smtClean="0"/>
              <a:t>17/10/2023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721034-D955-42C0-94FF-894300858D5E}" type="slidenum">
              <a:rPr lang="en-GB" smtClean="0"/>
              <a:t>‹#›</a:t>
            </a:fld>
            <a:endParaRPr lang="en-GB"/>
          </a:p>
        </p:txBody>
      </p:sp>
    </p:spTree>
    <p:extLst>
      <p:ext uri="{BB962C8B-B14F-4D97-AF65-F5344CB8AC3E}">
        <p14:creationId xmlns:p14="http://schemas.microsoft.com/office/powerpoint/2010/main" val="3541867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B18A4B5-4AD2-485D-8A13-A5C417A2C853}" type="datetimeFigureOut">
              <a:rPr lang="en-GB" smtClean="0"/>
              <a:t>17/10/2023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721034-D955-42C0-94FF-894300858D5E}" type="slidenum">
              <a:rPr lang="en-GB" smtClean="0"/>
              <a:t>‹#›</a:t>
            </a:fld>
            <a:endParaRPr lang="en-GB"/>
          </a:p>
        </p:txBody>
      </p:sp>
    </p:spTree>
    <p:extLst>
      <p:ext uri="{BB962C8B-B14F-4D97-AF65-F5344CB8AC3E}">
        <p14:creationId xmlns:p14="http://schemas.microsoft.com/office/powerpoint/2010/main" val="307066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18A4B5-4AD2-485D-8A13-A5C417A2C853}" type="datetimeFigureOut">
              <a:rPr lang="en-GB" smtClean="0"/>
              <a:t>17/10/2023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721034-D955-42C0-94FF-894300858D5E}" type="slidenum">
              <a:rPr lang="en-GB" smtClean="0"/>
              <a:t>‹#›</a:t>
            </a:fld>
            <a:endParaRPr lang="en-GB"/>
          </a:p>
        </p:txBody>
      </p:sp>
    </p:spTree>
    <p:extLst>
      <p:ext uri="{BB962C8B-B14F-4D97-AF65-F5344CB8AC3E}">
        <p14:creationId xmlns:p14="http://schemas.microsoft.com/office/powerpoint/2010/main" val="129951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8A4B5-4AD2-485D-8A13-A5C417A2C853}" type="datetimeFigureOut">
              <a:rPr lang="en-GB" smtClean="0"/>
              <a:t>17/10/2023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721034-D955-42C0-94FF-894300858D5E}" type="slidenum">
              <a:rPr lang="en-GB" smtClean="0"/>
              <a:t>‹#›</a:t>
            </a:fld>
            <a:endParaRPr lang="en-GB"/>
          </a:p>
        </p:txBody>
      </p:sp>
    </p:spTree>
    <p:extLst>
      <p:ext uri="{BB962C8B-B14F-4D97-AF65-F5344CB8AC3E}">
        <p14:creationId xmlns:p14="http://schemas.microsoft.com/office/powerpoint/2010/main" val="425449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18A4B5-4AD2-485D-8A13-A5C417A2C853}" type="datetimeFigureOut">
              <a:rPr lang="en-GB" smtClean="0"/>
              <a:t>17/10/2023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721034-D955-42C0-94FF-894300858D5E}" type="slidenum">
              <a:rPr lang="en-GB" smtClean="0"/>
              <a:t>‹#›</a:t>
            </a:fld>
            <a:endParaRPr lang="en-GB"/>
          </a:p>
        </p:txBody>
      </p:sp>
    </p:spTree>
    <p:extLst>
      <p:ext uri="{BB962C8B-B14F-4D97-AF65-F5344CB8AC3E}">
        <p14:creationId xmlns:p14="http://schemas.microsoft.com/office/powerpoint/2010/main" val="159032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18A4B5-4AD2-485D-8A13-A5C417A2C853}" type="datetimeFigureOut">
              <a:rPr lang="en-GB" smtClean="0"/>
              <a:t>17/10/2023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721034-D955-42C0-94FF-894300858D5E}" type="slidenum">
              <a:rPr lang="en-GB" smtClean="0"/>
              <a:t>‹#›</a:t>
            </a:fld>
            <a:endParaRPr lang="en-GB"/>
          </a:p>
        </p:txBody>
      </p:sp>
    </p:spTree>
    <p:extLst>
      <p:ext uri="{BB962C8B-B14F-4D97-AF65-F5344CB8AC3E}">
        <p14:creationId xmlns:p14="http://schemas.microsoft.com/office/powerpoint/2010/main" val="427263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8A4B5-4AD2-485D-8A13-A5C417A2C853}" type="datetimeFigureOut">
              <a:rPr lang="en-GB" smtClean="0"/>
              <a:t>17/10/2023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21034-D955-42C0-94FF-894300858D5E}" type="slidenum">
              <a:rPr lang="en-GB" smtClean="0"/>
              <a:t>‹#›</a:t>
            </a:fld>
            <a:endParaRPr lang="en-GB"/>
          </a:p>
        </p:txBody>
      </p:sp>
    </p:spTree>
    <p:extLst>
      <p:ext uri="{BB962C8B-B14F-4D97-AF65-F5344CB8AC3E}">
        <p14:creationId xmlns:p14="http://schemas.microsoft.com/office/powerpoint/2010/main" val="95696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3TwgVQIZPsw?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O807mD59LrQ?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w5eMMf11uhM?feature=oembed"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3.png"/><Relationship Id="rId10"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248" y="425669"/>
            <a:ext cx="11587655" cy="769441"/>
          </a:xfrm>
          <a:prstGeom prst="rect">
            <a:avLst/>
          </a:prstGeom>
          <a:noFill/>
        </p:spPr>
        <p:txBody>
          <a:bodyPr wrap="square" rtlCol="0">
            <a:spAutoFit/>
          </a:bodyPr>
          <a:lstStyle/>
          <a:p>
            <a:pPr algn="ctr"/>
            <a:r>
              <a:rPr lang="en-GB" sz="4400" b="1" dirty="0"/>
              <a:t>Bell Task: </a:t>
            </a:r>
            <a:r>
              <a:rPr lang="en-GB" sz="4400" dirty="0"/>
              <a:t>What is market research?</a:t>
            </a:r>
          </a:p>
        </p:txBody>
      </p:sp>
      <p:sp>
        <p:nvSpPr>
          <p:cNvPr id="5" name="TextBox 4"/>
          <p:cNvSpPr txBox="1"/>
          <p:nvPr/>
        </p:nvSpPr>
        <p:spPr>
          <a:xfrm>
            <a:off x="599090" y="1387366"/>
            <a:ext cx="11240813" cy="4832092"/>
          </a:xfrm>
          <a:prstGeom prst="rect">
            <a:avLst/>
          </a:prstGeom>
          <a:noFill/>
        </p:spPr>
        <p:txBody>
          <a:bodyPr wrap="square" rtlCol="0">
            <a:spAutoFit/>
          </a:bodyPr>
          <a:lstStyle/>
          <a:p>
            <a:r>
              <a:rPr lang="en-GB" sz="3200" b="1" dirty="0"/>
              <a:t>Option A: </a:t>
            </a:r>
            <a:r>
              <a:rPr lang="en-GB" sz="2000" dirty="0"/>
              <a:t>Market research is finding out about the stocks and shares market. Knowing how profitable a business is in order to develop new products. Knowing how profitable a business is will allow you to see where successful products have been made or where errors have meant that a product failed. </a:t>
            </a:r>
          </a:p>
          <a:p>
            <a:endParaRPr lang="en-GB" sz="2000" dirty="0"/>
          </a:p>
          <a:p>
            <a:r>
              <a:rPr lang="en-GB" sz="3200" b="1" dirty="0"/>
              <a:t>Option B: </a:t>
            </a:r>
            <a:r>
              <a:rPr lang="en-GB" sz="2000" dirty="0"/>
              <a:t>Market research is an effort to gather information about the market you wish to place your product into, target markets and customers. You will research your competition and investigate your customers, starting with who they are and including things such as preferences, opinions, sales figures, anthropometric data etc. It is an important component of successful product design and a major factor in creating saleable products.</a:t>
            </a:r>
          </a:p>
          <a:p>
            <a:endParaRPr lang="en-GB" sz="3200" dirty="0"/>
          </a:p>
          <a:p>
            <a:r>
              <a:rPr lang="en-GB" sz="3200" b="1" dirty="0"/>
              <a:t>Option C: </a:t>
            </a:r>
            <a:r>
              <a:rPr lang="en-GB" sz="2000" dirty="0"/>
              <a:t>Market research is knowing how a design business functions. Researching the day to day tasks a Product Designer, Architect, Graphic Designer etc. will undertake at work. By knowing this you will understand the market which you wish to work within and make the correct career choice. </a:t>
            </a:r>
          </a:p>
        </p:txBody>
      </p:sp>
    </p:spTree>
    <p:extLst>
      <p:ext uri="{BB962C8B-B14F-4D97-AF65-F5344CB8AC3E}">
        <p14:creationId xmlns:p14="http://schemas.microsoft.com/office/powerpoint/2010/main" val="248032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1875" y="92826"/>
            <a:ext cx="11416553" cy="584775"/>
          </a:xfrm>
          <a:prstGeom prst="rect">
            <a:avLst/>
          </a:prstGeom>
          <a:noFill/>
        </p:spPr>
        <p:txBody>
          <a:bodyPr wrap="square" rtlCol="0">
            <a:spAutoFit/>
          </a:bodyPr>
          <a:lstStyle/>
          <a:p>
            <a:r>
              <a:rPr lang="en-GB" sz="3200" b="1" dirty="0">
                <a:solidFill>
                  <a:srgbClr val="7030A0"/>
                </a:solidFill>
              </a:rPr>
              <a:t>Market research</a:t>
            </a:r>
          </a:p>
        </p:txBody>
      </p:sp>
      <p:sp>
        <p:nvSpPr>
          <p:cNvPr id="2" name="TextBox 1"/>
          <p:cNvSpPr txBox="1"/>
          <p:nvPr/>
        </p:nvSpPr>
        <p:spPr>
          <a:xfrm>
            <a:off x="242045" y="570343"/>
            <a:ext cx="11376212" cy="1600438"/>
          </a:xfrm>
          <a:prstGeom prst="rect">
            <a:avLst/>
          </a:prstGeom>
          <a:noFill/>
        </p:spPr>
        <p:txBody>
          <a:bodyPr wrap="square" rtlCol="0">
            <a:spAutoFit/>
          </a:bodyPr>
          <a:lstStyle/>
          <a:p>
            <a:r>
              <a:rPr lang="en-GB" sz="2000" b="1" dirty="0"/>
              <a:t>Focus groups </a:t>
            </a:r>
            <a:r>
              <a:rPr lang="en-GB" sz="2000" dirty="0"/>
              <a:t>– </a:t>
            </a:r>
            <a:r>
              <a:rPr lang="en-GB" sz="2000" dirty="0">
                <a:solidFill>
                  <a:srgbClr val="FF0000"/>
                </a:solidFill>
              </a:rPr>
              <a:t>Open and closed questioning </a:t>
            </a:r>
            <a:r>
              <a:rPr lang="en-GB" sz="2000" dirty="0"/>
              <a:t>dependant of size of group and type of information required. </a:t>
            </a:r>
            <a:r>
              <a:rPr lang="en-GB" sz="2000" dirty="0">
                <a:solidFill>
                  <a:srgbClr val="FF0000"/>
                </a:solidFill>
              </a:rPr>
              <a:t>Audio and recordings </a:t>
            </a:r>
            <a:r>
              <a:rPr lang="en-GB" sz="2000" dirty="0"/>
              <a:t>of these can help for later reference and checking. There can be </a:t>
            </a:r>
            <a:r>
              <a:rPr lang="en-GB" sz="2000" dirty="0">
                <a:solidFill>
                  <a:srgbClr val="FF0000"/>
                </a:solidFill>
              </a:rPr>
              <a:t>interaction with products</a:t>
            </a:r>
            <a:r>
              <a:rPr lang="en-GB" sz="2000" dirty="0"/>
              <a:t>, components and prototypes to carry out </a:t>
            </a:r>
            <a:r>
              <a:rPr lang="en-GB" sz="2000" dirty="0">
                <a:solidFill>
                  <a:srgbClr val="FF0000"/>
                </a:solidFill>
              </a:rPr>
              <a:t>observations</a:t>
            </a:r>
            <a:r>
              <a:rPr lang="en-GB" sz="2000" dirty="0"/>
              <a:t> as well as questioning. In a focus group conversations and comments can be collected too.</a:t>
            </a:r>
          </a:p>
          <a:p>
            <a:r>
              <a:rPr lang="en-GB" dirty="0"/>
              <a:t> </a:t>
            </a:r>
          </a:p>
        </p:txBody>
      </p:sp>
      <p:pic>
        <p:nvPicPr>
          <p:cNvPr id="4" name="Online Media 3" title="How do focus groups work? - Hector Lanz">
            <a:hlinkClick r:id="" action="ppaction://media"/>
            <a:extLst>
              <a:ext uri="{FF2B5EF4-FFF2-40B4-BE49-F238E27FC236}">
                <a16:creationId xmlns:a16="http://schemas.microsoft.com/office/drawing/2014/main" id="{9ACEE406-9827-08CF-E1C9-DA0F60D0C20B}"/>
              </a:ext>
            </a:extLst>
          </p:cNvPr>
          <p:cNvPicPr>
            <a:picLocks noRot="1" noChangeAspect="1"/>
          </p:cNvPicPr>
          <p:nvPr>
            <a:videoFile r:link="rId1"/>
          </p:nvPr>
        </p:nvPicPr>
        <p:blipFill>
          <a:blip r:embed="rId3"/>
          <a:stretch>
            <a:fillRect/>
          </a:stretch>
        </p:blipFill>
        <p:spPr>
          <a:xfrm>
            <a:off x="1579461" y="1872025"/>
            <a:ext cx="8478939" cy="4790601"/>
          </a:xfrm>
          <a:prstGeom prst="rect">
            <a:avLst/>
          </a:prstGeom>
        </p:spPr>
      </p:pic>
    </p:spTree>
    <p:extLst>
      <p:ext uri="{BB962C8B-B14F-4D97-AF65-F5344CB8AC3E}">
        <p14:creationId xmlns:p14="http://schemas.microsoft.com/office/powerpoint/2010/main" val="202044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1875" y="92826"/>
            <a:ext cx="11416553" cy="584775"/>
          </a:xfrm>
          <a:prstGeom prst="rect">
            <a:avLst/>
          </a:prstGeom>
          <a:noFill/>
        </p:spPr>
        <p:txBody>
          <a:bodyPr wrap="square" rtlCol="0">
            <a:spAutoFit/>
          </a:bodyPr>
          <a:lstStyle/>
          <a:p>
            <a:r>
              <a:rPr lang="en-GB" sz="3200" b="1" dirty="0">
                <a:solidFill>
                  <a:srgbClr val="7030A0"/>
                </a:solidFill>
              </a:rPr>
              <a:t>Market research</a:t>
            </a:r>
          </a:p>
        </p:txBody>
      </p:sp>
      <p:sp>
        <p:nvSpPr>
          <p:cNvPr id="2" name="TextBox 1"/>
          <p:cNvSpPr txBox="1"/>
          <p:nvPr/>
        </p:nvSpPr>
        <p:spPr>
          <a:xfrm>
            <a:off x="242045" y="570343"/>
            <a:ext cx="11376212" cy="1600438"/>
          </a:xfrm>
          <a:prstGeom prst="rect">
            <a:avLst/>
          </a:prstGeom>
          <a:noFill/>
        </p:spPr>
        <p:txBody>
          <a:bodyPr wrap="square" rtlCol="0">
            <a:spAutoFit/>
          </a:bodyPr>
          <a:lstStyle/>
          <a:p>
            <a:r>
              <a:rPr lang="en-GB" sz="2000" b="1" dirty="0"/>
              <a:t>Focus groups </a:t>
            </a:r>
            <a:r>
              <a:rPr lang="en-GB" sz="2000" dirty="0"/>
              <a:t>– </a:t>
            </a:r>
            <a:r>
              <a:rPr lang="en-GB" sz="2000" dirty="0">
                <a:solidFill>
                  <a:srgbClr val="FF0000"/>
                </a:solidFill>
              </a:rPr>
              <a:t>Open and closed questioning </a:t>
            </a:r>
            <a:r>
              <a:rPr lang="en-GB" sz="2000" dirty="0"/>
              <a:t>dependant of size of group and type of information required. </a:t>
            </a:r>
            <a:r>
              <a:rPr lang="en-GB" sz="2000" dirty="0">
                <a:solidFill>
                  <a:srgbClr val="FF0000"/>
                </a:solidFill>
              </a:rPr>
              <a:t>Audio and recordings </a:t>
            </a:r>
            <a:r>
              <a:rPr lang="en-GB" sz="2000" dirty="0"/>
              <a:t>of these can help for later reference and checking. There can be </a:t>
            </a:r>
            <a:r>
              <a:rPr lang="en-GB" sz="2000" dirty="0">
                <a:solidFill>
                  <a:srgbClr val="FF0000"/>
                </a:solidFill>
              </a:rPr>
              <a:t>interaction with products</a:t>
            </a:r>
            <a:r>
              <a:rPr lang="en-GB" sz="2000" dirty="0"/>
              <a:t>, components and prototypes to carry out </a:t>
            </a:r>
            <a:r>
              <a:rPr lang="en-GB" sz="2000" dirty="0">
                <a:solidFill>
                  <a:srgbClr val="FF0000"/>
                </a:solidFill>
              </a:rPr>
              <a:t>observations</a:t>
            </a:r>
            <a:r>
              <a:rPr lang="en-GB" sz="2000" dirty="0"/>
              <a:t> as well as questioning. In a focus group conversations and comments can be collected too.</a:t>
            </a:r>
          </a:p>
          <a:p>
            <a:r>
              <a:rPr lang="en-GB" dirty="0"/>
              <a:t> </a:t>
            </a:r>
          </a:p>
        </p:txBody>
      </p:sp>
      <p:pic>
        <p:nvPicPr>
          <p:cNvPr id="1026" name="Picture 2" descr="Here&amp;#39;s How to Conduct a Focus Group | Fortu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16" y="2243689"/>
            <a:ext cx="2381742" cy="16347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thods overview — Jump The Fe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216" y="3983507"/>
            <a:ext cx="2706502" cy="27065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yly Group | Product Design and Industrial Design Company Melbourne | Industrial  Design Consultancy Australia | Industrial Designers - The Importance of Focus  Grou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7026" y="2900908"/>
            <a:ext cx="2595125" cy="25951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83084" y="1659313"/>
            <a:ext cx="5868241" cy="5078313"/>
          </a:xfrm>
          <a:prstGeom prst="rect">
            <a:avLst/>
          </a:prstGeom>
          <a:noFill/>
        </p:spPr>
        <p:txBody>
          <a:bodyPr wrap="square" rtlCol="0">
            <a:spAutoFit/>
          </a:bodyPr>
          <a:lstStyle/>
          <a:p>
            <a:r>
              <a:rPr lang="en-GB" b="1" dirty="0"/>
              <a:t>Advantages</a:t>
            </a:r>
          </a:p>
          <a:p>
            <a:pPr marL="285750" indent="-285750">
              <a:buFont typeface="Arial" panose="020B0604020202020204" pitchFamily="34" charset="0"/>
              <a:buChar char="•"/>
            </a:pPr>
            <a:r>
              <a:rPr lang="en-GB" dirty="0"/>
              <a:t>Can be conducted with specific client(s) / user(s)</a:t>
            </a:r>
          </a:p>
          <a:p>
            <a:pPr marL="285750" indent="-285750">
              <a:buFont typeface="Arial" panose="020B0604020202020204" pitchFamily="34" charset="0"/>
              <a:buChar char="•"/>
            </a:pPr>
            <a:r>
              <a:rPr lang="en-GB" dirty="0"/>
              <a:t>Questions can be planned or adapted at the moment to gain relevant information.</a:t>
            </a:r>
          </a:p>
          <a:p>
            <a:pPr marL="285750" indent="-285750">
              <a:buFont typeface="Arial" panose="020B0604020202020204" pitchFamily="34" charset="0"/>
              <a:buChar char="•"/>
            </a:pPr>
            <a:r>
              <a:rPr lang="en-GB" dirty="0"/>
              <a:t>In depth understanding of individual or small group</a:t>
            </a:r>
          </a:p>
          <a:p>
            <a:pPr marL="285750" indent="-285750">
              <a:buFont typeface="Arial" panose="020B0604020202020204" pitchFamily="34" charset="0"/>
              <a:buChar char="•"/>
            </a:pPr>
            <a:r>
              <a:rPr lang="en-GB" dirty="0"/>
              <a:t>User centred approach </a:t>
            </a:r>
          </a:p>
          <a:p>
            <a:pPr marL="285750" indent="-285750">
              <a:buFont typeface="Arial" panose="020B0604020202020204" pitchFamily="34" charset="0"/>
              <a:buChar char="•"/>
            </a:pPr>
            <a:r>
              <a:rPr lang="en-GB" dirty="0"/>
              <a:t>Allows the interviewee to discuss and expand on their responses</a:t>
            </a:r>
          </a:p>
          <a:p>
            <a:pPr marL="285750" indent="-285750">
              <a:buFont typeface="Arial" panose="020B0604020202020204" pitchFamily="34" charset="0"/>
              <a:buChar char="•"/>
            </a:pPr>
            <a:r>
              <a:rPr lang="en-GB" dirty="0"/>
              <a:t>Could collect anthropometric data or ergonomic feedback</a:t>
            </a:r>
          </a:p>
          <a:p>
            <a:pPr marL="285750" indent="-285750">
              <a:buFont typeface="Arial" panose="020B0604020202020204" pitchFamily="34" charset="0"/>
              <a:buChar char="•"/>
            </a:pPr>
            <a:endParaRPr lang="en-GB" dirty="0"/>
          </a:p>
          <a:p>
            <a:r>
              <a:rPr lang="en-GB" b="1" dirty="0"/>
              <a:t>Disadvantages</a:t>
            </a:r>
          </a:p>
          <a:p>
            <a:pPr marL="285750" indent="-285750">
              <a:buFont typeface="Wingdings" panose="05000000000000000000" pitchFamily="2" charset="2"/>
              <a:buChar char="Ø"/>
            </a:pPr>
            <a:r>
              <a:rPr lang="en-GB" dirty="0"/>
              <a:t>Only a small amount of info gained about the wider audience</a:t>
            </a:r>
          </a:p>
          <a:p>
            <a:pPr marL="285750" indent="-285750">
              <a:buFont typeface="Wingdings" panose="05000000000000000000" pitchFamily="2" charset="2"/>
              <a:buChar char="Ø"/>
            </a:pPr>
            <a:r>
              <a:rPr lang="en-GB" dirty="0"/>
              <a:t>Time cost</a:t>
            </a:r>
          </a:p>
          <a:p>
            <a:pPr marL="285750" indent="-285750">
              <a:buFont typeface="Wingdings" panose="05000000000000000000" pitchFamily="2" charset="2"/>
              <a:buChar char="Ø"/>
            </a:pPr>
            <a:r>
              <a:rPr lang="en-GB" dirty="0"/>
              <a:t>People can behave differently in focus group situation</a:t>
            </a:r>
          </a:p>
          <a:p>
            <a:endParaRPr lang="en-GB" dirty="0"/>
          </a:p>
          <a:p>
            <a:r>
              <a:rPr lang="en-GB" b="1" dirty="0"/>
              <a:t>Uses:</a:t>
            </a:r>
          </a:p>
          <a:p>
            <a:r>
              <a:rPr lang="en-GB" dirty="0"/>
              <a:t>To understand a specific client or user groups needs</a:t>
            </a:r>
          </a:p>
        </p:txBody>
      </p:sp>
    </p:spTree>
    <p:extLst>
      <p:ext uri="{BB962C8B-B14F-4D97-AF65-F5344CB8AC3E}">
        <p14:creationId xmlns:p14="http://schemas.microsoft.com/office/powerpoint/2010/main" val="82844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1875" y="92826"/>
            <a:ext cx="11416553" cy="584775"/>
          </a:xfrm>
          <a:prstGeom prst="rect">
            <a:avLst/>
          </a:prstGeom>
          <a:noFill/>
        </p:spPr>
        <p:txBody>
          <a:bodyPr wrap="square" rtlCol="0">
            <a:spAutoFit/>
          </a:bodyPr>
          <a:lstStyle/>
          <a:p>
            <a:r>
              <a:rPr lang="en-GB" sz="3200" b="1" dirty="0">
                <a:solidFill>
                  <a:srgbClr val="7030A0"/>
                </a:solidFill>
              </a:rPr>
              <a:t>Market research</a:t>
            </a:r>
          </a:p>
        </p:txBody>
      </p:sp>
      <p:sp>
        <p:nvSpPr>
          <p:cNvPr id="2" name="TextBox 1"/>
          <p:cNvSpPr txBox="1"/>
          <p:nvPr/>
        </p:nvSpPr>
        <p:spPr>
          <a:xfrm>
            <a:off x="262216" y="594994"/>
            <a:ext cx="11376212" cy="1292662"/>
          </a:xfrm>
          <a:prstGeom prst="rect">
            <a:avLst/>
          </a:prstGeom>
          <a:noFill/>
        </p:spPr>
        <p:txBody>
          <a:bodyPr wrap="square" rtlCol="0">
            <a:spAutoFit/>
          </a:bodyPr>
          <a:lstStyle/>
          <a:p>
            <a:r>
              <a:rPr lang="en-GB" sz="2000" b="1" dirty="0"/>
              <a:t>Product Analysis </a:t>
            </a:r>
            <a:r>
              <a:rPr lang="en-GB" sz="2000" dirty="0"/>
              <a:t>– </a:t>
            </a:r>
            <a:r>
              <a:rPr lang="en-GB" sz="2000" dirty="0">
                <a:solidFill>
                  <a:srgbClr val="FF0000"/>
                </a:solidFill>
              </a:rPr>
              <a:t>product interaction </a:t>
            </a:r>
            <a:r>
              <a:rPr lang="en-GB" sz="2000" dirty="0"/>
              <a:t>and well as </a:t>
            </a:r>
            <a:r>
              <a:rPr lang="en-GB" sz="2000" dirty="0">
                <a:solidFill>
                  <a:srgbClr val="FF0000"/>
                </a:solidFill>
              </a:rPr>
              <a:t>product disassembly </a:t>
            </a:r>
            <a:r>
              <a:rPr lang="en-GB" sz="2000" dirty="0"/>
              <a:t>can highlight strengths and weaknesses of existing products or </a:t>
            </a:r>
            <a:r>
              <a:rPr lang="en-GB" sz="2000" dirty="0">
                <a:solidFill>
                  <a:srgbClr val="FF0000"/>
                </a:solidFill>
              </a:rPr>
              <a:t>competitors</a:t>
            </a:r>
            <a:r>
              <a:rPr lang="en-GB" sz="2000" dirty="0"/>
              <a:t> products. Can help us understand how a product is made, material qualities, uses, aesthetics etc.</a:t>
            </a:r>
          </a:p>
          <a:p>
            <a:r>
              <a:rPr lang="en-GB" dirty="0"/>
              <a:t> </a:t>
            </a:r>
          </a:p>
        </p:txBody>
      </p:sp>
      <p:pic>
        <p:nvPicPr>
          <p:cNvPr id="6" name="Picture 5"/>
          <p:cNvPicPr>
            <a:picLocks noChangeAspect="1"/>
          </p:cNvPicPr>
          <p:nvPr/>
        </p:nvPicPr>
        <p:blipFill rotWithShape="1">
          <a:blip r:embed="rId2"/>
          <a:srcRect l="24677" t="26401" r="10345" b="12823"/>
          <a:stretch/>
        </p:blipFill>
        <p:spPr>
          <a:xfrm>
            <a:off x="221875" y="1584333"/>
            <a:ext cx="5113037" cy="3586757"/>
          </a:xfrm>
          <a:prstGeom prst="rect">
            <a:avLst/>
          </a:prstGeom>
        </p:spPr>
      </p:pic>
      <p:pic>
        <p:nvPicPr>
          <p:cNvPr id="9" name="Picture 8"/>
          <p:cNvPicPr>
            <a:picLocks noChangeAspect="1"/>
          </p:cNvPicPr>
          <p:nvPr/>
        </p:nvPicPr>
        <p:blipFill rotWithShape="1">
          <a:blip r:embed="rId3"/>
          <a:srcRect l="18696" t="23599" r="5011" b="10668"/>
          <a:stretch/>
        </p:blipFill>
        <p:spPr>
          <a:xfrm>
            <a:off x="1876897" y="3898341"/>
            <a:ext cx="4429310" cy="2862159"/>
          </a:xfrm>
          <a:prstGeom prst="rect">
            <a:avLst/>
          </a:prstGeom>
        </p:spPr>
      </p:pic>
      <p:sp>
        <p:nvSpPr>
          <p:cNvPr id="10" name="TextBox 9"/>
          <p:cNvSpPr txBox="1"/>
          <p:nvPr/>
        </p:nvSpPr>
        <p:spPr>
          <a:xfrm>
            <a:off x="6417059" y="1584333"/>
            <a:ext cx="5265683" cy="4801314"/>
          </a:xfrm>
          <a:prstGeom prst="rect">
            <a:avLst/>
          </a:prstGeom>
          <a:noFill/>
        </p:spPr>
        <p:txBody>
          <a:bodyPr wrap="square" rtlCol="0">
            <a:spAutoFit/>
          </a:bodyPr>
          <a:lstStyle/>
          <a:p>
            <a:r>
              <a:rPr lang="en-GB" b="1" dirty="0"/>
              <a:t>Advantages</a:t>
            </a:r>
          </a:p>
          <a:p>
            <a:pPr marL="285750" indent="-285750">
              <a:buFont typeface="Arial" panose="020B0604020202020204" pitchFamily="34" charset="0"/>
              <a:buChar char="•"/>
            </a:pPr>
            <a:r>
              <a:rPr lang="en-GB" dirty="0"/>
              <a:t>Can be conducted with specific products relating to your context</a:t>
            </a:r>
          </a:p>
          <a:p>
            <a:pPr marL="285750" indent="-285750">
              <a:buFont typeface="Arial" panose="020B0604020202020204" pitchFamily="34" charset="0"/>
              <a:buChar char="•"/>
            </a:pPr>
            <a:r>
              <a:rPr lang="en-GB" dirty="0"/>
              <a:t>Can understand the current market</a:t>
            </a:r>
          </a:p>
          <a:p>
            <a:pPr marL="285750" indent="-285750">
              <a:buFont typeface="Arial" panose="020B0604020202020204" pitchFamily="34" charset="0"/>
              <a:buChar char="•"/>
            </a:pPr>
            <a:r>
              <a:rPr lang="en-GB" dirty="0"/>
              <a:t>Can gain an understanding of what works and what does not work</a:t>
            </a:r>
          </a:p>
          <a:p>
            <a:pPr marL="285750" indent="-285750">
              <a:buFont typeface="Arial" panose="020B0604020202020204" pitchFamily="34" charset="0"/>
              <a:buChar char="•"/>
            </a:pPr>
            <a:r>
              <a:rPr lang="en-GB" dirty="0"/>
              <a:t>Gives inspiration </a:t>
            </a:r>
          </a:p>
          <a:p>
            <a:pPr marL="285750" indent="-285750">
              <a:buFont typeface="Arial" panose="020B0604020202020204" pitchFamily="34" charset="0"/>
              <a:buChar char="•"/>
            </a:pPr>
            <a:r>
              <a:rPr lang="en-GB" dirty="0"/>
              <a:t>Can be used in a focus group / interview situation</a:t>
            </a:r>
          </a:p>
          <a:p>
            <a:pPr marL="285750" indent="-285750">
              <a:buFont typeface="Arial" panose="020B0604020202020204" pitchFamily="34" charset="0"/>
              <a:buChar char="•"/>
            </a:pPr>
            <a:r>
              <a:rPr lang="en-GB" dirty="0"/>
              <a:t>Product can be disassembled</a:t>
            </a:r>
          </a:p>
          <a:p>
            <a:pPr marL="285750" indent="-285750">
              <a:buFont typeface="Arial" panose="020B0604020202020204" pitchFamily="34" charset="0"/>
              <a:buChar char="•"/>
            </a:pPr>
            <a:endParaRPr lang="en-GB" dirty="0"/>
          </a:p>
          <a:p>
            <a:r>
              <a:rPr lang="en-GB" b="1" dirty="0"/>
              <a:t>Disadvantages</a:t>
            </a:r>
          </a:p>
          <a:p>
            <a:pPr marL="285750" indent="-285750">
              <a:buFont typeface="Wingdings" panose="05000000000000000000" pitchFamily="2" charset="2"/>
              <a:buChar char="Ø"/>
            </a:pPr>
            <a:r>
              <a:rPr lang="en-GB" dirty="0"/>
              <a:t>Cost of buying products </a:t>
            </a:r>
          </a:p>
          <a:p>
            <a:pPr marL="285750" indent="-285750">
              <a:buFont typeface="Wingdings" panose="05000000000000000000" pitchFamily="2" charset="2"/>
              <a:buChar char="Ø"/>
            </a:pPr>
            <a:r>
              <a:rPr lang="en-GB" dirty="0"/>
              <a:t>Product analysis over internet is not reliable</a:t>
            </a:r>
          </a:p>
          <a:p>
            <a:pPr marL="285750" indent="-285750">
              <a:buFont typeface="Wingdings" panose="05000000000000000000" pitchFamily="2" charset="2"/>
              <a:buChar char="Ø"/>
            </a:pPr>
            <a:r>
              <a:rPr lang="en-GB" dirty="0"/>
              <a:t>Can cause fixation</a:t>
            </a:r>
          </a:p>
          <a:p>
            <a:endParaRPr lang="en-GB" dirty="0"/>
          </a:p>
          <a:p>
            <a:r>
              <a:rPr lang="en-GB" b="1" dirty="0"/>
              <a:t>Uses:</a:t>
            </a:r>
          </a:p>
          <a:p>
            <a:r>
              <a:rPr lang="en-GB" dirty="0"/>
              <a:t>To understand rivals, material and product testing </a:t>
            </a:r>
          </a:p>
        </p:txBody>
      </p:sp>
    </p:spTree>
    <p:extLst>
      <p:ext uri="{BB962C8B-B14F-4D97-AF65-F5344CB8AC3E}">
        <p14:creationId xmlns:p14="http://schemas.microsoft.com/office/powerpoint/2010/main" val="249592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1875" y="92826"/>
            <a:ext cx="11416553" cy="584775"/>
          </a:xfrm>
          <a:prstGeom prst="rect">
            <a:avLst/>
          </a:prstGeom>
          <a:noFill/>
        </p:spPr>
        <p:txBody>
          <a:bodyPr wrap="square" rtlCol="0">
            <a:spAutoFit/>
          </a:bodyPr>
          <a:lstStyle/>
          <a:p>
            <a:r>
              <a:rPr lang="en-GB" sz="3200" b="1" dirty="0">
                <a:solidFill>
                  <a:srgbClr val="7030A0"/>
                </a:solidFill>
              </a:rPr>
              <a:t>Market research</a:t>
            </a:r>
          </a:p>
        </p:txBody>
      </p:sp>
      <p:sp>
        <p:nvSpPr>
          <p:cNvPr id="2" name="TextBox 1"/>
          <p:cNvSpPr txBox="1"/>
          <p:nvPr/>
        </p:nvSpPr>
        <p:spPr>
          <a:xfrm>
            <a:off x="221875" y="677600"/>
            <a:ext cx="11376212" cy="1292662"/>
          </a:xfrm>
          <a:prstGeom prst="rect">
            <a:avLst/>
          </a:prstGeom>
          <a:noFill/>
        </p:spPr>
        <p:txBody>
          <a:bodyPr wrap="square" rtlCol="0">
            <a:spAutoFit/>
          </a:bodyPr>
          <a:lstStyle/>
          <a:p>
            <a:r>
              <a:rPr lang="en-GB" sz="2000" b="1" dirty="0"/>
              <a:t>Material Testing</a:t>
            </a:r>
            <a:r>
              <a:rPr lang="en-GB" sz="2000" dirty="0"/>
              <a:t>– Using workshop and industrial techniques to test to suitability of a material  for the intended product. These tests can look at aesthetic appeal, finishes, weathering, strength, roughness, coloration etc.</a:t>
            </a:r>
          </a:p>
          <a:p>
            <a:r>
              <a:rPr lang="en-GB" dirty="0"/>
              <a:t> </a:t>
            </a:r>
          </a:p>
        </p:txBody>
      </p:sp>
      <p:pic>
        <p:nvPicPr>
          <p:cNvPr id="2050" name="Picture 2" descr="Universal testing machine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65" y="2376247"/>
            <a:ext cx="2736462" cy="21367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terials Testing Images, Stock Photos &amp;amp; Vectors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l="24792" r="32768" b="9803"/>
          <a:stretch/>
        </p:blipFill>
        <p:spPr bwMode="auto">
          <a:xfrm>
            <a:off x="2665342" y="1514646"/>
            <a:ext cx="2396359" cy="36564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terial Testing Material Testing Metal &amp;amp; Alloys Testing Ferrous,  Non-Ferrous-metals and Precious metals, Steel, Tool. Corrosion Testing  Spray, Cass, Pitting, Crevice Corrosion, HIC/SSCC Test Welded Structure  Testing Welding performance and procedur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875" y="4926836"/>
            <a:ext cx="4511018" cy="15706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543694" y="2295843"/>
            <a:ext cx="6280938" cy="3416320"/>
          </a:xfrm>
          <a:prstGeom prst="rect">
            <a:avLst/>
          </a:prstGeom>
          <a:noFill/>
        </p:spPr>
        <p:txBody>
          <a:bodyPr wrap="square" rtlCol="0">
            <a:spAutoFit/>
          </a:bodyPr>
          <a:lstStyle/>
          <a:p>
            <a:r>
              <a:rPr lang="en-GB" b="1" dirty="0"/>
              <a:t>Advantages</a:t>
            </a:r>
          </a:p>
          <a:p>
            <a:pPr marL="285750" indent="-285750">
              <a:buFont typeface="Arial" panose="020B0604020202020204" pitchFamily="34" charset="0"/>
              <a:buChar char="•"/>
            </a:pPr>
            <a:r>
              <a:rPr lang="en-GB" dirty="0"/>
              <a:t>Can test suitable materials against stresses and environmental factors </a:t>
            </a:r>
          </a:p>
          <a:p>
            <a:pPr marL="285750" indent="-285750">
              <a:buFont typeface="Arial" panose="020B0604020202020204" pitchFamily="34" charset="0"/>
              <a:buChar char="•"/>
            </a:pPr>
            <a:r>
              <a:rPr lang="en-GB" dirty="0"/>
              <a:t>Can see which materials will be suitable and make decisions</a:t>
            </a:r>
          </a:p>
          <a:p>
            <a:pPr marL="285750" indent="-285750">
              <a:buFont typeface="Arial" panose="020B0604020202020204" pitchFamily="34" charset="0"/>
              <a:buChar char="•"/>
            </a:pPr>
            <a:r>
              <a:rPr lang="en-GB" dirty="0"/>
              <a:t>Can test simple material form, existing products or prototypes</a:t>
            </a:r>
          </a:p>
          <a:p>
            <a:pPr marL="285750" indent="-285750">
              <a:buFont typeface="Arial" panose="020B0604020202020204" pitchFamily="34" charset="0"/>
              <a:buChar char="•"/>
            </a:pPr>
            <a:r>
              <a:rPr lang="en-GB" dirty="0"/>
              <a:t>Can be conducted via CAD</a:t>
            </a:r>
          </a:p>
          <a:p>
            <a:pPr marL="285750" indent="-285750">
              <a:buFont typeface="Arial" panose="020B0604020202020204" pitchFamily="34" charset="0"/>
              <a:buChar char="•"/>
            </a:pPr>
            <a:endParaRPr lang="en-GB" dirty="0"/>
          </a:p>
          <a:p>
            <a:r>
              <a:rPr lang="en-GB" b="1" dirty="0"/>
              <a:t>Disadvantages</a:t>
            </a:r>
          </a:p>
          <a:p>
            <a:pPr marL="285750" indent="-285750">
              <a:buFont typeface="Wingdings" panose="05000000000000000000" pitchFamily="2" charset="2"/>
              <a:buChar char="Ø"/>
            </a:pPr>
            <a:r>
              <a:rPr lang="en-GB" dirty="0"/>
              <a:t>Cost of materials and machinery / software</a:t>
            </a:r>
          </a:p>
          <a:p>
            <a:endParaRPr lang="en-GB" dirty="0"/>
          </a:p>
          <a:p>
            <a:r>
              <a:rPr lang="en-GB" b="1" dirty="0"/>
              <a:t>Uses:</a:t>
            </a:r>
          </a:p>
          <a:p>
            <a:r>
              <a:rPr lang="en-GB" dirty="0"/>
              <a:t>To understand which materials are suitable for your product</a:t>
            </a:r>
          </a:p>
        </p:txBody>
      </p:sp>
    </p:spTree>
    <p:extLst>
      <p:ext uri="{BB962C8B-B14F-4D97-AF65-F5344CB8AC3E}">
        <p14:creationId xmlns:p14="http://schemas.microsoft.com/office/powerpoint/2010/main" val="76709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74BE5F-907F-CA0B-4833-9C543DCA0E05}"/>
              </a:ext>
            </a:extLst>
          </p:cNvPr>
          <p:cNvSpPr txBox="1"/>
          <p:nvPr/>
        </p:nvSpPr>
        <p:spPr>
          <a:xfrm>
            <a:off x="221875" y="92826"/>
            <a:ext cx="11416553" cy="584775"/>
          </a:xfrm>
          <a:prstGeom prst="rect">
            <a:avLst/>
          </a:prstGeom>
          <a:noFill/>
        </p:spPr>
        <p:txBody>
          <a:bodyPr wrap="square" rtlCol="0">
            <a:spAutoFit/>
          </a:bodyPr>
          <a:lstStyle/>
          <a:p>
            <a:r>
              <a:rPr lang="en-GB" sz="3200" b="1" dirty="0">
                <a:solidFill>
                  <a:srgbClr val="7030A0"/>
                </a:solidFill>
              </a:rPr>
              <a:t>Market research</a:t>
            </a:r>
          </a:p>
        </p:txBody>
      </p:sp>
      <p:sp>
        <p:nvSpPr>
          <p:cNvPr id="6" name="TextBox 5">
            <a:extLst>
              <a:ext uri="{FF2B5EF4-FFF2-40B4-BE49-F238E27FC236}">
                <a16:creationId xmlns:a16="http://schemas.microsoft.com/office/drawing/2014/main" id="{A3700A2D-BA72-E500-CA24-D8924DC5BC42}"/>
              </a:ext>
            </a:extLst>
          </p:cNvPr>
          <p:cNvSpPr txBox="1"/>
          <p:nvPr/>
        </p:nvSpPr>
        <p:spPr>
          <a:xfrm>
            <a:off x="221875" y="677600"/>
            <a:ext cx="11376212" cy="1292662"/>
          </a:xfrm>
          <a:prstGeom prst="rect">
            <a:avLst/>
          </a:prstGeom>
          <a:noFill/>
        </p:spPr>
        <p:txBody>
          <a:bodyPr wrap="square" rtlCol="0">
            <a:spAutoFit/>
          </a:bodyPr>
          <a:lstStyle/>
          <a:p>
            <a:r>
              <a:rPr lang="en-GB" sz="2000" b="1" dirty="0"/>
              <a:t>Material Testing</a:t>
            </a:r>
            <a:r>
              <a:rPr lang="en-GB" sz="2000" dirty="0"/>
              <a:t>– Using workshop and industrial techniques to test to suitability of a material  for the intended product. These tests can look at aesthetic appeal, finishes, weathering, strength, roughness, coloration etc.</a:t>
            </a:r>
          </a:p>
          <a:p>
            <a:r>
              <a:rPr lang="en-GB" dirty="0"/>
              <a:t> </a:t>
            </a:r>
          </a:p>
        </p:txBody>
      </p:sp>
      <p:pic>
        <p:nvPicPr>
          <p:cNvPr id="7" name="Online Media 6" title="Product Design, Testing and Modification: Trunki (Preview)">
            <a:hlinkClick r:id="" action="ppaction://media"/>
            <a:extLst>
              <a:ext uri="{FF2B5EF4-FFF2-40B4-BE49-F238E27FC236}">
                <a16:creationId xmlns:a16="http://schemas.microsoft.com/office/drawing/2014/main" id="{82D50630-10EA-667B-EFE8-05C65BFEC6E4}"/>
              </a:ext>
            </a:extLst>
          </p:cNvPr>
          <p:cNvPicPr>
            <a:picLocks noRot="1" noChangeAspect="1"/>
          </p:cNvPicPr>
          <p:nvPr>
            <a:videoFile r:link="rId1"/>
          </p:nvPr>
        </p:nvPicPr>
        <p:blipFill>
          <a:blip r:embed="rId3"/>
          <a:stretch>
            <a:fillRect/>
          </a:stretch>
        </p:blipFill>
        <p:spPr>
          <a:xfrm>
            <a:off x="2105582" y="1536726"/>
            <a:ext cx="8790216" cy="4966472"/>
          </a:xfrm>
          <a:prstGeom prst="rect">
            <a:avLst/>
          </a:prstGeom>
        </p:spPr>
      </p:pic>
    </p:spTree>
    <p:extLst>
      <p:ext uri="{BB962C8B-B14F-4D97-AF65-F5344CB8AC3E}">
        <p14:creationId xmlns:p14="http://schemas.microsoft.com/office/powerpoint/2010/main" val="217135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arbon vs Aluminum Frames - Which is Stronger?">
            <a:hlinkClick r:id="" action="ppaction://media"/>
            <a:extLst>
              <a:ext uri="{FF2B5EF4-FFF2-40B4-BE49-F238E27FC236}">
                <a16:creationId xmlns:a16="http://schemas.microsoft.com/office/drawing/2014/main" id="{6BCC01EA-5B35-C9C7-3C89-0D0C4A822674}"/>
              </a:ext>
            </a:extLst>
          </p:cNvPr>
          <p:cNvPicPr>
            <a:picLocks noRot="1" noChangeAspect="1"/>
          </p:cNvPicPr>
          <p:nvPr>
            <a:videoFile r:link="rId1"/>
          </p:nvPr>
        </p:nvPicPr>
        <p:blipFill>
          <a:blip r:embed="rId3"/>
          <a:stretch>
            <a:fillRect/>
          </a:stretch>
        </p:blipFill>
        <p:spPr>
          <a:xfrm>
            <a:off x="1741298" y="1626276"/>
            <a:ext cx="8709404" cy="4920814"/>
          </a:xfrm>
          <a:prstGeom prst="rect">
            <a:avLst/>
          </a:prstGeom>
        </p:spPr>
      </p:pic>
      <p:sp>
        <p:nvSpPr>
          <p:cNvPr id="5" name="TextBox 4">
            <a:extLst>
              <a:ext uri="{FF2B5EF4-FFF2-40B4-BE49-F238E27FC236}">
                <a16:creationId xmlns:a16="http://schemas.microsoft.com/office/drawing/2014/main" id="{F474BE5F-907F-CA0B-4833-9C543DCA0E05}"/>
              </a:ext>
            </a:extLst>
          </p:cNvPr>
          <p:cNvSpPr txBox="1"/>
          <p:nvPr/>
        </p:nvSpPr>
        <p:spPr>
          <a:xfrm>
            <a:off x="221875" y="92826"/>
            <a:ext cx="11416553" cy="584775"/>
          </a:xfrm>
          <a:prstGeom prst="rect">
            <a:avLst/>
          </a:prstGeom>
          <a:noFill/>
        </p:spPr>
        <p:txBody>
          <a:bodyPr wrap="square" rtlCol="0">
            <a:spAutoFit/>
          </a:bodyPr>
          <a:lstStyle/>
          <a:p>
            <a:r>
              <a:rPr lang="en-GB" sz="3200" b="1" dirty="0">
                <a:solidFill>
                  <a:srgbClr val="7030A0"/>
                </a:solidFill>
              </a:rPr>
              <a:t>Market research</a:t>
            </a:r>
          </a:p>
        </p:txBody>
      </p:sp>
      <p:sp>
        <p:nvSpPr>
          <p:cNvPr id="6" name="TextBox 5">
            <a:extLst>
              <a:ext uri="{FF2B5EF4-FFF2-40B4-BE49-F238E27FC236}">
                <a16:creationId xmlns:a16="http://schemas.microsoft.com/office/drawing/2014/main" id="{A3700A2D-BA72-E500-CA24-D8924DC5BC42}"/>
              </a:ext>
            </a:extLst>
          </p:cNvPr>
          <p:cNvSpPr txBox="1"/>
          <p:nvPr/>
        </p:nvSpPr>
        <p:spPr>
          <a:xfrm>
            <a:off x="221875" y="677600"/>
            <a:ext cx="11376212" cy="1292662"/>
          </a:xfrm>
          <a:prstGeom prst="rect">
            <a:avLst/>
          </a:prstGeom>
          <a:noFill/>
        </p:spPr>
        <p:txBody>
          <a:bodyPr wrap="square" rtlCol="0">
            <a:spAutoFit/>
          </a:bodyPr>
          <a:lstStyle/>
          <a:p>
            <a:r>
              <a:rPr lang="en-GB" sz="2000" b="1" dirty="0"/>
              <a:t>Material Testing</a:t>
            </a:r>
            <a:r>
              <a:rPr lang="en-GB" sz="2000" dirty="0"/>
              <a:t>– Using workshop and industrial techniques to test to suitability of a material  for the intended product. These tests can look at aesthetic appeal, finishes, weathering, strength, roughness, coloration etc.</a:t>
            </a:r>
          </a:p>
          <a:p>
            <a:r>
              <a:rPr lang="en-GB" dirty="0"/>
              <a:t> </a:t>
            </a:r>
          </a:p>
        </p:txBody>
      </p:sp>
    </p:spTree>
    <p:extLst>
      <p:ext uri="{BB962C8B-B14F-4D97-AF65-F5344CB8AC3E}">
        <p14:creationId xmlns:p14="http://schemas.microsoft.com/office/powerpoint/2010/main" val="297306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4"/>
                </p:tgtEl>
              </p:cMediaNode>
            </p:video>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793" y="1686911"/>
            <a:ext cx="6779172" cy="4154984"/>
          </a:xfrm>
          <a:prstGeom prst="rect">
            <a:avLst/>
          </a:prstGeom>
          <a:noFill/>
        </p:spPr>
        <p:txBody>
          <a:bodyPr wrap="square" rtlCol="0">
            <a:spAutoFit/>
          </a:bodyPr>
          <a:lstStyle/>
          <a:p>
            <a:pPr marL="342900" indent="-342900">
              <a:buAutoNum type="arabicPeriod"/>
            </a:pPr>
            <a:r>
              <a:rPr lang="en-GB" sz="2400" dirty="0"/>
              <a:t>What is market research?</a:t>
            </a:r>
          </a:p>
          <a:p>
            <a:pPr marL="342900" indent="-342900">
              <a:buAutoNum type="arabicPeriod"/>
            </a:pPr>
            <a:endParaRPr lang="en-GB" sz="2400" dirty="0"/>
          </a:p>
          <a:p>
            <a:pPr marL="342900" indent="-342900">
              <a:buAutoNum type="arabicPeriod"/>
            </a:pPr>
            <a:r>
              <a:rPr lang="en-GB" sz="2400" dirty="0"/>
              <a:t>What might happen if we do not carry out thorough market research?</a:t>
            </a:r>
          </a:p>
          <a:p>
            <a:pPr marL="342900" indent="-342900">
              <a:buAutoNum type="arabicPeriod"/>
            </a:pPr>
            <a:endParaRPr lang="en-GB" sz="2400" dirty="0"/>
          </a:p>
          <a:p>
            <a:pPr marL="342900" indent="-342900">
              <a:buAutoNum type="arabicPeriod"/>
            </a:pPr>
            <a:r>
              <a:rPr lang="en-GB" sz="2400" dirty="0"/>
              <a:t>What is primary research?</a:t>
            </a:r>
          </a:p>
          <a:p>
            <a:pPr marL="342900" indent="-342900">
              <a:buAutoNum type="arabicPeriod"/>
            </a:pPr>
            <a:endParaRPr lang="en-GB" sz="2400" dirty="0"/>
          </a:p>
          <a:p>
            <a:pPr marL="342900" indent="-342900">
              <a:buAutoNum type="arabicPeriod"/>
            </a:pPr>
            <a:r>
              <a:rPr lang="en-GB" sz="2400" dirty="0"/>
              <a:t>What is secondary research?</a:t>
            </a:r>
          </a:p>
          <a:p>
            <a:pPr marL="342900" indent="-342900">
              <a:buAutoNum type="arabicPeriod"/>
            </a:pPr>
            <a:endParaRPr lang="en-GB" sz="2400" dirty="0"/>
          </a:p>
          <a:p>
            <a:pPr marL="342900" indent="-342900">
              <a:buFontTx/>
              <a:buAutoNum type="arabicPeriod"/>
            </a:pPr>
            <a:r>
              <a:rPr lang="en-GB" sz="2400" dirty="0"/>
              <a:t>Give 5 examples of possible market research you could carry out / use when developing a product…</a:t>
            </a: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flipV="1">
            <a:off x="9026434" y="4398070"/>
            <a:ext cx="3165566" cy="2459930"/>
          </a:xfrm>
          <a:prstGeom prst="rect">
            <a:avLst/>
          </a:prstGeom>
          <a:effectLst>
            <a:softEdge rad="63500"/>
          </a:effectLst>
        </p:spPr>
      </p:pic>
      <p:sp>
        <p:nvSpPr>
          <p:cNvPr id="6" name="TextBox 5"/>
          <p:cNvSpPr txBox="1"/>
          <p:nvPr/>
        </p:nvSpPr>
        <p:spPr>
          <a:xfrm>
            <a:off x="378372" y="583324"/>
            <a:ext cx="7630510" cy="707886"/>
          </a:xfrm>
          <a:prstGeom prst="rect">
            <a:avLst/>
          </a:prstGeom>
          <a:noFill/>
        </p:spPr>
        <p:txBody>
          <a:bodyPr wrap="square" rtlCol="0">
            <a:spAutoFit/>
          </a:bodyPr>
          <a:lstStyle/>
          <a:p>
            <a:r>
              <a:rPr lang="en-GB" sz="4000" b="1" dirty="0"/>
              <a:t>Starter: Review Quiz</a:t>
            </a:r>
          </a:p>
        </p:txBody>
      </p:sp>
      <p:pic>
        <p:nvPicPr>
          <p:cNvPr id="1026" name="Picture 2" descr="Her Majesty reveals she is a massive fan of Post-it no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5035" y="419671"/>
            <a:ext cx="5533870" cy="368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114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534" y="226945"/>
            <a:ext cx="11416553" cy="584775"/>
          </a:xfrm>
          <a:prstGeom prst="rect">
            <a:avLst/>
          </a:prstGeom>
          <a:noFill/>
        </p:spPr>
        <p:txBody>
          <a:bodyPr wrap="square" rtlCol="0">
            <a:spAutoFit/>
          </a:bodyPr>
          <a:lstStyle/>
          <a:p>
            <a:r>
              <a:rPr lang="en-GB" sz="3200" b="1" dirty="0">
                <a:solidFill>
                  <a:srgbClr val="7030A0"/>
                </a:solidFill>
              </a:rPr>
              <a:t>Market research – Planning Your Research</a:t>
            </a:r>
          </a:p>
        </p:txBody>
      </p:sp>
      <p:sp>
        <p:nvSpPr>
          <p:cNvPr id="6" name="TextBox 5"/>
          <p:cNvSpPr txBox="1"/>
          <p:nvPr/>
        </p:nvSpPr>
        <p:spPr>
          <a:xfrm>
            <a:off x="181534" y="1260377"/>
            <a:ext cx="11477296" cy="1508105"/>
          </a:xfrm>
          <a:prstGeom prst="rect">
            <a:avLst/>
          </a:prstGeom>
          <a:noFill/>
        </p:spPr>
        <p:txBody>
          <a:bodyPr wrap="square" rtlCol="0">
            <a:spAutoFit/>
          </a:bodyPr>
          <a:lstStyle/>
          <a:p>
            <a:r>
              <a:rPr lang="en-GB" sz="2000" dirty="0"/>
              <a:t>You are going to design a product to fit with the context of teenage lifestyles. This is a very broad context and at the moment you have no ideas what ‘type’ of product you will make. All you need know is that you will have a client who is a teenager and your product must improve or benefit their lifestyle somehow…</a:t>
            </a:r>
          </a:p>
          <a:p>
            <a:endParaRPr lang="en-GB" sz="1600" dirty="0"/>
          </a:p>
          <a:p>
            <a:pPr marL="285750" indent="-285750">
              <a:buFont typeface="Arial" panose="020B0604020202020204" pitchFamily="34" charset="0"/>
              <a:buChar char="•"/>
            </a:pPr>
            <a:endParaRPr lang="en-GB" sz="1600" dirty="0"/>
          </a:p>
        </p:txBody>
      </p:sp>
      <p:sp>
        <p:nvSpPr>
          <p:cNvPr id="8" name="TextBox 7"/>
          <p:cNvSpPr txBox="1"/>
          <p:nvPr/>
        </p:nvSpPr>
        <p:spPr>
          <a:xfrm>
            <a:off x="181534" y="737157"/>
            <a:ext cx="5975131" cy="523220"/>
          </a:xfrm>
          <a:prstGeom prst="rect">
            <a:avLst/>
          </a:prstGeom>
          <a:noFill/>
        </p:spPr>
        <p:txBody>
          <a:bodyPr wrap="square" rtlCol="0">
            <a:spAutoFit/>
          </a:bodyPr>
          <a:lstStyle/>
          <a:p>
            <a:r>
              <a:rPr lang="en-GB" sz="2800" b="1" dirty="0"/>
              <a:t>Context – Teenage Lifestyles</a:t>
            </a:r>
          </a:p>
        </p:txBody>
      </p:sp>
      <p:sp>
        <p:nvSpPr>
          <p:cNvPr id="7" name="TextBox 6"/>
          <p:cNvSpPr txBox="1"/>
          <p:nvPr/>
        </p:nvSpPr>
        <p:spPr>
          <a:xfrm>
            <a:off x="181534" y="2414539"/>
            <a:ext cx="11477296" cy="707886"/>
          </a:xfrm>
          <a:prstGeom prst="rect">
            <a:avLst/>
          </a:prstGeom>
          <a:noFill/>
        </p:spPr>
        <p:txBody>
          <a:bodyPr wrap="square" rtlCol="0">
            <a:spAutoFit/>
          </a:bodyPr>
          <a:lstStyle/>
          <a:p>
            <a:r>
              <a:rPr lang="en-GB" sz="2000" b="1" dirty="0"/>
              <a:t>Task : </a:t>
            </a:r>
            <a:r>
              <a:rPr lang="en-GB" sz="2000" dirty="0"/>
              <a:t>For each form of market research, identify how you will use it to work explore and develop a product for this context. Create an expanded mind map to explore the possible uses of each.</a:t>
            </a:r>
          </a:p>
        </p:txBody>
      </p:sp>
      <p:sp>
        <p:nvSpPr>
          <p:cNvPr id="2" name="Oval 1"/>
          <p:cNvSpPr/>
          <p:nvPr/>
        </p:nvSpPr>
        <p:spPr>
          <a:xfrm>
            <a:off x="3631475" y="4752013"/>
            <a:ext cx="2184205" cy="1663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Planning Market Research </a:t>
            </a:r>
          </a:p>
        </p:txBody>
      </p:sp>
      <p:cxnSp>
        <p:nvCxnSpPr>
          <p:cNvPr id="9" name="Straight Arrow Connector 8"/>
          <p:cNvCxnSpPr>
            <a:stCxn id="2" idx="7"/>
          </p:cNvCxnSpPr>
          <p:nvPr/>
        </p:nvCxnSpPr>
        <p:spPr>
          <a:xfrm flipV="1">
            <a:off x="5495811" y="4351177"/>
            <a:ext cx="878864" cy="644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44492" y="4037669"/>
            <a:ext cx="2076995" cy="369332"/>
          </a:xfrm>
          <a:prstGeom prst="rect">
            <a:avLst/>
          </a:prstGeom>
          <a:noFill/>
        </p:spPr>
        <p:txBody>
          <a:bodyPr wrap="square" rtlCol="0">
            <a:spAutoFit/>
          </a:bodyPr>
          <a:lstStyle/>
          <a:p>
            <a:r>
              <a:rPr lang="en-GB" dirty="0"/>
              <a:t>Questionnaire</a:t>
            </a:r>
          </a:p>
        </p:txBody>
      </p:sp>
      <p:cxnSp>
        <p:nvCxnSpPr>
          <p:cNvPr id="12" name="Straight Arrow Connector 11"/>
          <p:cNvCxnSpPr/>
          <p:nvPr/>
        </p:nvCxnSpPr>
        <p:spPr>
          <a:xfrm flipV="1">
            <a:off x="7354389" y="3645783"/>
            <a:ext cx="391886" cy="39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76904" y="3476368"/>
            <a:ext cx="3317965" cy="307777"/>
          </a:xfrm>
          <a:prstGeom prst="rect">
            <a:avLst/>
          </a:prstGeom>
          <a:noFill/>
        </p:spPr>
        <p:txBody>
          <a:bodyPr wrap="square" rtlCol="0">
            <a:spAutoFit/>
          </a:bodyPr>
          <a:lstStyle/>
          <a:p>
            <a:r>
              <a:rPr lang="en-GB" sz="1400" dirty="0"/>
              <a:t>Survey 1 form in each year group</a:t>
            </a:r>
          </a:p>
        </p:txBody>
      </p:sp>
      <p:cxnSp>
        <p:nvCxnSpPr>
          <p:cNvPr id="15" name="Straight Arrow Connector 14"/>
          <p:cNvCxnSpPr>
            <a:endCxn id="10" idx="3"/>
          </p:cNvCxnSpPr>
          <p:nvPr/>
        </p:nvCxnSpPr>
        <p:spPr>
          <a:xfrm>
            <a:off x="8072847" y="4222334"/>
            <a:ext cx="548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21487" y="4068446"/>
            <a:ext cx="3317965" cy="307777"/>
          </a:xfrm>
          <a:prstGeom prst="rect">
            <a:avLst/>
          </a:prstGeom>
          <a:noFill/>
        </p:spPr>
        <p:txBody>
          <a:bodyPr wrap="square" rtlCol="0">
            <a:spAutoFit/>
          </a:bodyPr>
          <a:lstStyle/>
          <a:p>
            <a:r>
              <a:rPr lang="en-GB" sz="1400" dirty="0"/>
              <a:t>Closed questions</a:t>
            </a:r>
          </a:p>
        </p:txBody>
      </p:sp>
      <p:cxnSp>
        <p:nvCxnSpPr>
          <p:cNvPr id="20" name="Straight Arrow Connector 19"/>
          <p:cNvCxnSpPr/>
          <p:nvPr/>
        </p:nvCxnSpPr>
        <p:spPr>
          <a:xfrm>
            <a:off x="7746275" y="4376223"/>
            <a:ext cx="130629" cy="375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354389" y="4785959"/>
            <a:ext cx="1897938" cy="307777"/>
          </a:xfrm>
          <a:prstGeom prst="rect">
            <a:avLst/>
          </a:prstGeom>
          <a:noFill/>
        </p:spPr>
        <p:txBody>
          <a:bodyPr wrap="square" rtlCol="0">
            <a:spAutoFit/>
          </a:bodyPr>
          <a:lstStyle/>
          <a:p>
            <a:r>
              <a:rPr lang="en-GB" sz="1400" dirty="0"/>
              <a:t>Main challenges?</a:t>
            </a:r>
          </a:p>
        </p:txBody>
      </p:sp>
    </p:spTree>
    <p:extLst>
      <p:ext uri="{BB962C8B-B14F-4D97-AF65-F5344CB8AC3E}">
        <p14:creationId xmlns:p14="http://schemas.microsoft.com/office/powerpoint/2010/main" val="90001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534" y="226945"/>
            <a:ext cx="11416553" cy="584775"/>
          </a:xfrm>
          <a:prstGeom prst="rect">
            <a:avLst/>
          </a:prstGeom>
          <a:noFill/>
        </p:spPr>
        <p:txBody>
          <a:bodyPr wrap="square" rtlCol="0">
            <a:spAutoFit/>
          </a:bodyPr>
          <a:lstStyle/>
          <a:p>
            <a:r>
              <a:rPr lang="en-GB" sz="3200" b="1" dirty="0">
                <a:solidFill>
                  <a:srgbClr val="7030A0"/>
                </a:solidFill>
              </a:rPr>
              <a:t>Market research – Planning Your Research</a:t>
            </a:r>
          </a:p>
        </p:txBody>
      </p:sp>
      <p:sp>
        <p:nvSpPr>
          <p:cNvPr id="8" name="TextBox 7"/>
          <p:cNvSpPr txBox="1"/>
          <p:nvPr/>
        </p:nvSpPr>
        <p:spPr>
          <a:xfrm>
            <a:off x="181534" y="722328"/>
            <a:ext cx="5975131" cy="369332"/>
          </a:xfrm>
          <a:prstGeom prst="rect">
            <a:avLst/>
          </a:prstGeom>
          <a:noFill/>
        </p:spPr>
        <p:txBody>
          <a:bodyPr wrap="square" rtlCol="0">
            <a:spAutoFit/>
          </a:bodyPr>
          <a:lstStyle/>
          <a:p>
            <a:r>
              <a:rPr lang="en-GB" b="1" dirty="0"/>
              <a:t>Context – Teenage Lifestyles</a:t>
            </a:r>
          </a:p>
        </p:txBody>
      </p:sp>
      <p:sp>
        <p:nvSpPr>
          <p:cNvPr id="3" name="TextBox 2"/>
          <p:cNvSpPr txBox="1"/>
          <p:nvPr/>
        </p:nvSpPr>
        <p:spPr>
          <a:xfrm>
            <a:off x="331076" y="1371600"/>
            <a:ext cx="11461531" cy="4832092"/>
          </a:xfrm>
          <a:prstGeom prst="rect">
            <a:avLst/>
          </a:prstGeom>
          <a:noFill/>
        </p:spPr>
        <p:txBody>
          <a:bodyPr wrap="square" rtlCol="0">
            <a:spAutoFit/>
          </a:bodyPr>
          <a:lstStyle/>
          <a:p>
            <a:r>
              <a:rPr lang="en-GB" sz="2200" b="1" dirty="0"/>
              <a:t>Questionnaire: </a:t>
            </a:r>
            <a:r>
              <a:rPr lang="en-GB" sz="2200" dirty="0"/>
              <a:t>Who would you survey (age, gender, hobbies, education? What type of questions might you ask? How many people would you survey? How would you show the data?</a:t>
            </a:r>
          </a:p>
          <a:p>
            <a:endParaRPr lang="en-GB" sz="2200" b="1" dirty="0"/>
          </a:p>
          <a:p>
            <a:r>
              <a:rPr lang="en-GB" sz="2200" b="1" dirty="0"/>
              <a:t>Interview: </a:t>
            </a:r>
            <a:r>
              <a:rPr lang="en-GB" sz="2200" dirty="0"/>
              <a:t>Who would you interview? What questions might you ask? Would you give them products to interact with, what products would you give? Would you record your interview? </a:t>
            </a:r>
          </a:p>
          <a:p>
            <a:endParaRPr lang="en-GB" sz="2200" dirty="0"/>
          </a:p>
          <a:p>
            <a:r>
              <a:rPr lang="en-GB" sz="2200" b="1" dirty="0"/>
              <a:t>Focus group: </a:t>
            </a:r>
            <a:r>
              <a:rPr lang="en-GB" sz="2200" dirty="0"/>
              <a:t>How many people would you include? What type of people would you include? What questions might you ask? Will you be in the room? What tasks will you give them? Will you record your focus group?</a:t>
            </a:r>
          </a:p>
          <a:p>
            <a:endParaRPr lang="en-GB" sz="2200" dirty="0"/>
          </a:p>
          <a:p>
            <a:r>
              <a:rPr lang="en-GB" sz="2200" b="1" dirty="0"/>
              <a:t>Product analysis: </a:t>
            </a:r>
            <a:r>
              <a:rPr lang="en-GB" sz="2200" dirty="0"/>
              <a:t>Which products would you analyse? Which products might you disassemble? What questions will you ask about each product?</a:t>
            </a:r>
          </a:p>
          <a:p>
            <a:endParaRPr lang="en-GB" sz="2200" dirty="0"/>
          </a:p>
          <a:p>
            <a:r>
              <a:rPr lang="en-GB" sz="2200" b="1" dirty="0"/>
              <a:t>Material testing: </a:t>
            </a:r>
            <a:r>
              <a:rPr lang="en-GB" sz="2200" dirty="0"/>
              <a:t>Which materials will you test? How will you test them?</a:t>
            </a:r>
          </a:p>
        </p:txBody>
      </p:sp>
    </p:spTree>
    <p:extLst>
      <p:ext uri="{BB962C8B-B14F-4D97-AF65-F5344CB8AC3E}">
        <p14:creationId xmlns:p14="http://schemas.microsoft.com/office/powerpoint/2010/main" val="47698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534" y="226945"/>
            <a:ext cx="11416553" cy="584775"/>
          </a:xfrm>
          <a:prstGeom prst="rect">
            <a:avLst/>
          </a:prstGeom>
          <a:noFill/>
        </p:spPr>
        <p:txBody>
          <a:bodyPr wrap="square" rtlCol="0">
            <a:spAutoFit/>
          </a:bodyPr>
          <a:lstStyle/>
          <a:p>
            <a:r>
              <a:rPr lang="en-GB" sz="3200" b="1" dirty="0">
                <a:solidFill>
                  <a:srgbClr val="7030A0"/>
                </a:solidFill>
              </a:rPr>
              <a:t>Market research – Extension Task</a:t>
            </a: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flipV="1">
            <a:off x="9026434" y="4398070"/>
            <a:ext cx="3165566" cy="2459930"/>
          </a:xfrm>
          <a:prstGeom prst="rect">
            <a:avLst/>
          </a:prstGeom>
          <a:effectLst>
            <a:softEdge rad="63500"/>
          </a:effectLst>
        </p:spPr>
      </p:pic>
      <p:sp>
        <p:nvSpPr>
          <p:cNvPr id="6" name="TextBox 5"/>
          <p:cNvSpPr txBox="1"/>
          <p:nvPr/>
        </p:nvSpPr>
        <p:spPr>
          <a:xfrm>
            <a:off x="331076" y="1258749"/>
            <a:ext cx="11477296" cy="1477328"/>
          </a:xfrm>
          <a:prstGeom prst="rect">
            <a:avLst/>
          </a:prstGeom>
          <a:noFill/>
        </p:spPr>
        <p:txBody>
          <a:bodyPr wrap="square" rtlCol="0">
            <a:spAutoFit/>
          </a:bodyPr>
          <a:lstStyle/>
          <a:p>
            <a:r>
              <a:rPr lang="en-GB" dirty="0"/>
              <a:t>You are going to design a product to fit with the context of teenage lifestyles. This is a very broad context and at the moment you have no ideas what ‘type’ of product you will make. All you need know is that you will have a client who is a teenager and your product must improve or benefit their lifestyle somehow…</a:t>
            </a:r>
          </a:p>
          <a:p>
            <a:endParaRPr lang="en-GB" dirty="0"/>
          </a:p>
          <a:p>
            <a:pPr marL="285750" indent="-285750">
              <a:buFont typeface="Arial" panose="020B0604020202020204" pitchFamily="34" charset="0"/>
              <a:buChar char="•"/>
            </a:pPr>
            <a:endParaRPr lang="en-GB" dirty="0"/>
          </a:p>
        </p:txBody>
      </p:sp>
      <p:sp>
        <p:nvSpPr>
          <p:cNvPr id="8" name="TextBox 7"/>
          <p:cNvSpPr txBox="1"/>
          <p:nvPr/>
        </p:nvSpPr>
        <p:spPr>
          <a:xfrm>
            <a:off x="331076" y="787868"/>
            <a:ext cx="5975131" cy="523220"/>
          </a:xfrm>
          <a:prstGeom prst="rect">
            <a:avLst/>
          </a:prstGeom>
          <a:noFill/>
        </p:spPr>
        <p:txBody>
          <a:bodyPr wrap="square" rtlCol="0">
            <a:spAutoFit/>
          </a:bodyPr>
          <a:lstStyle/>
          <a:p>
            <a:r>
              <a:rPr lang="en-GB" sz="2800" b="1" dirty="0"/>
              <a:t>Context – Teenage Lifestyles</a:t>
            </a:r>
          </a:p>
        </p:txBody>
      </p:sp>
      <p:sp>
        <p:nvSpPr>
          <p:cNvPr id="3" name="Oval Callout 2"/>
          <p:cNvSpPr/>
          <p:nvPr/>
        </p:nvSpPr>
        <p:spPr>
          <a:xfrm>
            <a:off x="1876097" y="2601310"/>
            <a:ext cx="6432331" cy="2853559"/>
          </a:xfrm>
          <a:prstGeom prst="wedgeEllipseCallout">
            <a:avLst>
              <a:gd name="adj1" fmla="val -56569"/>
              <a:gd name="adj2" fmla="val 7244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254468" y="2955253"/>
            <a:ext cx="5454869" cy="2246769"/>
          </a:xfrm>
          <a:prstGeom prst="rect">
            <a:avLst/>
          </a:prstGeom>
          <a:noFill/>
        </p:spPr>
        <p:txBody>
          <a:bodyPr wrap="square" rtlCol="0">
            <a:spAutoFit/>
          </a:bodyPr>
          <a:lstStyle/>
          <a:p>
            <a:pPr algn="ctr"/>
            <a:r>
              <a:rPr lang="en-GB" sz="2000" dirty="0"/>
              <a:t>What information would be </a:t>
            </a:r>
            <a:r>
              <a:rPr lang="en-GB" sz="2000" b="1" u="sng" dirty="0"/>
              <a:t>useful</a:t>
            </a:r>
            <a:r>
              <a:rPr lang="en-GB" sz="2000" dirty="0"/>
              <a:t>?</a:t>
            </a:r>
          </a:p>
          <a:p>
            <a:pPr marL="285750" indent="-285750" algn="ctr">
              <a:buFont typeface="Arial" panose="020B0604020202020204" pitchFamily="34" charset="0"/>
              <a:buChar char="•"/>
            </a:pPr>
            <a:r>
              <a:rPr lang="en-GB" sz="2000" dirty="0"/>
              <a:t>Hobbies?</a:t>
            </a:r>
          </a:p>
          <a:p>
            <a:pPr marL="285750" indent="-285750" algn="ctr">
              <a:buFont typeface="Arial" panose="020B0604020202020204" pitchFamily="34" charset="0"/>
              <a:buChar char="•"/>
            </a:pPr>
            <a:r>
              <a:rPr lang="en-GB" sz="2000" dirty="0"/>
              <a:t>Age?</a:t>
            </a:r>
          </a:p>
          <a:p>
            <a:pPr marL="285750" indent="-285750" algn="ctr">
              <a:buFont typeface="Arial" panose="020B0604020202020204" pitchFamily="34" charset="0"/>
              <a:buChar char="•"/>
            </a:pPr>
            <a:r>
              <a:rPr lang="en-GB" sz="2000" dirty="0"/>
              <a:t>School life?</a:t>
            </a:r>
          </a:p>
          <a:p>
            <a:pPr marL="285750" indent="-285750" algn="ctr">
              <a:buFont typeface="Arial" panose="020B0604020202020204" pitchFamily="34" charset="0"/>
              <a:buChar char="•"/>
            </a:pPr>
            <a:r>
              <a:rPr lang="en-GB" sz="2000" dirty="0"/>
              <a:t>Sport?</a:t>
            </a:r>
          </a:p>
          <a:p>
            <a:pPr marL="285750" indent="-285750" algn="ctr">
              <a:buFont typeface="Arial" panose="020B0604020202020204" pitchFamily="34" charset="0"/>
              <a:buChar char="•"/>
            </a:pPr>
            <a:r>
              <a:rPr lang="en-GB" sz="2000" dirty="0"/>
              <a:t>Injuries?</a:t>
            </a:r>
          </a:p>
          <a:p>
            <a:pPr marL="285750" indent="-285750" algn="ctr">
              <a:buFont typeface="Arial" panose="020B0604020202020204" pitchFamily="34" charset="0"/>
              <a:buChar char="•"/>
            </a:pPr>
            <a:r>
              <a:rPr lang="en-GB" sz="2000" dirty="0"/>
              <a:t>Favourite colour?</a:t>
            </a:r>
          </a:p>
        </p:txBody>
      </p:sp>
    </p:spTree>
    <p:extLst>
      <p:ext uri="{BB962C8B-B14F-4D97-AF65-F5344CB8AC3E}">
        <p14:creationId xmlns:p14="http://schemas.microsoft.com/office/powerpoint/2010/main" val="376083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2172" y="1054843"/>
            <a:ext cx="11587655" cy="769441"/>
          </a:xfrm>
          <a:prstGeom prst="rect">
            <a:avLst/>
          </a:prstGeom>
          <a:noFill/>
        </p:spPr>
        <p:txBody>
          <a:bodyPr wrap="square" rtlCol="0">
            <a:spAutoFit/>
          </a:bodyPr>
          <a:lstStyle/>
          <a:p>
            <a:pPr algn="ctr"/>
            <a:r>
              <a:rPr lang="en-GB" sz="4400" b="1" dirty="0"/>
              <a:t>Bell Task: </a:t>
            </a:r>
            <a:r>
              <a:rPr lang="en-GB" sz="4400" dirty="0"/>
              <a:t>What is market research?</a:t>
            </a:r>
          </a:p>
        </p:txBody>
      </p:sp>
      <p:sp>
        <p:nvSpPr>
          <p:cNvPr id="5" name="TextBox 4"/>
          <p:cNvSpPr txBox="1"/>
          <p:nvPr/>
        </p:nvSpPr>
        <p:spPr>
          <a:xfrm>
            <a:off x="708147" y="1982984"/>
            <a:ext cx="11240813" cy="3908762"/>
          </a:xfrm>
          <a:prstGeom prst="rect">
            <a:avLst/>
          </a:prstGeom>
          <a:noFill/>
        </p:spPr>
        <p:txBody>
          <a:bodyPr wrap="square" rtlCol="0">
            <a:spAutoFit/>
          </a:bodyPr>
          <a:lstStyle/>
          <a:p>
            <a:endParaRPr lang="en-GB" sz="2000" dirty="0"/>
          </a:p>
          <a:p>
            <a:r>
              <a:rPr lang="en-GB" sz="2800" dirty="0"/>
              <a:t>Market research is an effort to </a:t>
            </a:r>
            <a:r>
              <a:rPr lang="en-GB" sz="2800" dirty="0">
                <a:solidFill>
                  <a:srgbClr val="FF0000"/>
                </a:solidFill>
              </a:rPr>
              <a:t>gather information </a:t>
            </a:r>
            <a:r>
              <a:rPr lang="en-GB" sz="2800" dirty="0"/>
              <a:t>about the </a:t>
            </a:r>
            <a:r>
              <a:rPr lang="en-GB" sz="2800" dirty="0">
                <a:solidFill>
                  <a:srgbClr val="FF0000"/>
                </a:solidFill>
              </a:rPr>
              <a:t>market you wish to place your product into</a:t>
            </a:r>
            <a:r>
              <a:rPr lang="en-GB" sz="2800" dirty="0"/>
              <a:t>, </a:t>
            </a:r>
            <a:r>
              <a:rPr lang="en-GB" sz="2800" dirty="0">
                <a:solidFill>
                  <a:srgbClr val="FF0000"/>
                </a:solidFill>
              </a:rPr>
              <a:t>target markets and customers</a:t>
            </a:r>
            <a:r>
              <a:rPr lang="en-GB" sz="2800" dirty="0"/>
              <a:t>. You will research your </a:t>
            </a:r>
            <a:r>
              <a:rPr lang="en-GB" sz="2800" dirty="0">
                <a:solidFill>
                  <a:srgbClr val="FF0000"/>
                </a:solidFill>
              </a:rPr>
              <a:t>competition and their products </a:t>
            </a:r>
            <a:r>
              <a:rPr lang="en-GB" sz="2800" dirty="0"/>
              <a:t>as well as investigate your </a:t>
            </a:r>
            <a:r>
              <a:rPr lang="en-GB" sz="2800" dirty="0">
                <a:solidFill>
                  <a:srgbClr val="FF0000"/>
                </a:solidFill>
              </a:rPr>
              <a:t>customers</a:t>
            </a:r>
            <a:r>
              <a:rPr lang="en-GB" sz="2800" dirty="0"/>
              <a:t>; starting with who they are and including things such as </a:t>
            </a:r>
            <a:r>
              <a:rPr lang="en-GB" sz="2800" dirty="0">
                <a:solidFill>
                  <a:srgbClr val="FF0000"/>
                </a:solidFill>
              </a:rPr>
              <a:t>preferences, opinions, sales figures, anthropometric </a:t>
            </a:r>
            <a:r>
              <a:rPr lang="en-GB" sz="2800" dirty="0"/>
              <a:t>data etc. It is an important component of successful product design and a major factor in creating </a:t>
            </a:r>
            <a:r>
              <a:rPr lang="en-GB" sz="2800" dirty="0">
                <a:solidFill>
                  <a:srgbClr val="FF0000"/>
                </a:solidFill>
              </a:rPr>
              <a:t>saleable products</a:t>
            </a:r>
            <a:r>
              <a:rPr lang="en-GB" sz="2800" dirty="0"/>
              <a:t>.</a:t>
            </a:r>
          </a:p>
          <a:p>
            <a:endParaRPr lang="en-GB" sz="3200" dirty="0"/>
          </a:p>
        </p:txBody>
      </p:sp>
    </p:spTree>
    <p:extLst>
      <p:ext uri="{BB962C8B-B14F-4D97-AF65-F5344CB8AC3E}">
        <p14:creationId xmlns:p14="http://schemas.microsoft.com/office/powerpoint/2010/main" val="3887386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166" t="19411" r="37451" b="67873"/>
          <a:stretch/>
        </p:blipFill>
        <p:spPr>
          <a:xfrm>
            <a:off x="1394314" y="963380"/>
            <a:ext cx="8803472" cy="1640541"/>
          </a:xfrm>
          <a:prstGeom prst="rect">
            <a:avLst/>
          </a:prstGeom>
        </p:spPr>
      </p:pic>
      <p:pic>
        <p:nvPicPr>
          <p:cNvPr id="5" name="Picture 4"/>
          <p:cNvPicPr>
            <a:picLocks noChangeAspect="1"/>
          </p:cNvPicPr>
          <p:nvPr/>
        </p:nvPicPr>
        <p:blipFill rotWithShape="1">
          <a:blip r:embed="rId3"/>
          <a:srcRect l="24461" t="22287" r="37745" b="61634"/>
          <a:stretch/>
        </p:blipFill>
        <p:spPr>
          <a:xfrm>
            <a:off x="1600199" y="2603921"/>
            <a:ext cx="8597587" cy="2057399"/>
          </a:xfrm>
          <a:prstGeom prst="rect">
            <a:avLst/>
          </a:prstGeom>
        </p:spPr>
      </p:pic>
      <p:sp>
        <p:nvSpPr>
          <p:cNvPr id="6" name="TextBox 5"/>
          <p:cNvSpPr txBox="1"/>
          <p:nvPr/>
        </p:nvSpPr>
        <p:spPr>
          <a:xfrm>
            <a:off x="8915400" y="4059796"/>
            <a:ext cx="403411" cy="369332"/>
          </a:xfrm>
          <a:prstGeom prst="rect">
            <a:avLst/>
          </a:prstGeom>
          <a:solidFill>
            <a:schemeClr val="bg1"/>
          </a:solidFill>
        </p:spPr>
        <p:txBody>
          <a:bodyPr wrap="square" rtlCol="0">
            <a:spAutoFit/>
          </a:bodyPr>
          <a:lstStyle/>
          <a:p>
            <a:r>
              <a:rPr lang="en-GB" dirty="0"/>
              <a:t>(4</a:t>
            </a:r>
          </a:p>
        </p:txBody>
      </p:sp>
      <p:sp>
        <p:nvSpPr>
          <p:cNvPr id="7" name="TextBox 6"/>
          <p:cNvSpPr txBox="1"/>
          <p:nvPr/>
        </p:nvSpPr>
        <p:spPr>
          <a:xfrm>
            <a:off x="2191871" y="4059796"/>
            <a:ext cx="658905" cy="369332"/>
          </a:xfrm>
          <a:prstGeom prst="rect">
            <a:avLst/>
          </a:prstGeom>
          <a:solidFill>
            <a:schemeClr val="bg1"/>
          </a:solidFill>
        </p:spPr>
        <p:txBody>
          <a:bodyPr wrap="square" rtlCol="0">
            <a:spAutoFit/>
          </a:bodyPr>
          <a:lstStyle/>
          <a:p>
            <a:endParaRPr lang="en-GB" dirty="0"/>
          </a:p>
        </p:txBody>
      </p:sp>
      <p:sp>
        <p:nvSpPr>
          <p:cNvPr id="8" name="TextBox 7"/>
          <p:cNvSpPr txBox="1"/>
          <p:nvPr/>
        </p:nvSpPr>
        <p:spPr>
          <a:xfrm>
            <a:off x="309282" y="255494"/>
            <a:ext cx="8606118" cy="707886"/>
          </a:xfrm>
          <a:prstGeom prst="rect">
            <a:avLst/>
          </a:prstGeom>
          <a:noFill/>
        </p:spPr>
        <p:txBody>
          <a:bodyPr wrap="square" rtlCol="0">
            <a:spAutoFit/>
          </a:bodyPr>
          <a:lstStyle/>
          <a:p>
            <a:r>
              <a:rPr lang="en-GB" sz="4000" dirty="0"/>
              <a:t>Exam Style Questions</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396" t="23155" r="37628" b="66078"/>
          <a:stretch/>
        </p:blipFill>
        <p:spPr bwMode="auto">
          <a:xfrm>
            <a:off x="1600199" y="4429128"/>
            <a:ext cx="10053829" cy="14558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8"/>
          <p:cNvPicPr>
            <a:picLocks noChangeAspect="1"/>
          </p:cNvPicPr>
          <p:nvPr/>
        </p:nvPicPr>
        <p:blipFill rotWithShape="1">
          <a:blip r:embed="rId5"/>
          <a:srcRect l="69828" t="58105" r="25172" b="38627"/>
          <a:stretch/>
        </p:blipFill>
        <p:spPr>
          <a:xfrm>
            <a:off x="9009530" y="5807650"/>
            <a:ext cx="1214985" cy="446685"/>
          </a:xfrm>
          <a:prstGeom prst="rect">
            <a:avLst/>
          </a:prstGeom>
        </p:spPr>
      </p:pic>
    </p:spTree>
    <p:extLst>
      <p:ext uri="{BB962C8B-B14F-4D97-AF65-F5344CB8AC3E}">
        <p14:creationId xmlns:p14="http://schemas.microsoft.com/office/powerpoint/2010/main" val="2580893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0343" t="23855" r="27084" b="12615"/>
          <a:stretch/>
        </p:blipFill>
        <p:spPr>
          <a:xfrm>
            <a:off x="5889812" y="134470"/>
            <a:ext cx="5957048" cy="6535271"/>
          </a:xfrm>
          <a:prstGeom prst="rect">
            <a:avLst/>
          </a:prstGeom>
        </p:spPr>
      </p:pic>
      <p:pic>
        <p:nvPicPr>
          <p:cNvPr id="5" name="Picture 4"/>
          <p:cNvPicPr>
            <a:picLocks noChangeAspect="1"/>
          </p:cNvPicPr>
          <p:nvPr/>
        </p:nvPicPr>
        <p:blipFill rotWithShape="1">
          <a:blip r:embed="rId3"/>
          <a:srcRect l="40564" t="28039" r="27010" b="32223"/>
          <a:stretch/>
        </p:blipFill>
        <p:spPr>
          <a:xfrm>
            <a:off x="188259" y="1358152"/>
            <a:ext cx="5930153" cy="4087906"/>
          </a:xfrm>
          <a:prstGeom prst="rect">
            <a:avLst/>
          </a:prstGeom>
        </p:spPr>
      </p:pic>
    </p:spTree>
    <p:extLst>
      <p:ext uri="{BB962C8B-B14F-4D97-AF65-F5344CB8AC3E}">
        <p14:creationId xmlns:p14="http://schemas.microsoft.com/office/powerpoint/2010/main" val="2750162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0270" t="9347" r="27598" b="66209"/>
          <a:stretch/>
        </p:blipFill>
        <p:spPr>
          <a:xfrm>
            <a:off x="1842247" y="1264023"/>
            <a:ext cx="8323729" cy="3561872"/>
          </a:xfrm>
          <a:prstGeom prst="rect">
            <a:avLst/>
          </a:prstGeom>
        </p:spPr>
      </p:pic>
    </p:spTree>
    <p:extLst>
      <p:ext uri="{BB962C8B-B14F-4D97-AF65-F5344CB8AC3E}">
        <p14:creationId xmlns:p14="http://schemas.microsoft.com/office/powerpoint/2010/main" val="4218183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Phoenix Fitness Sports Drink Water Bottle - Gym Running Drinks Bottle - For  Runners, Walkers and Joggers - Lightwe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604" y="3603195"/>
            <a:ext cx="1693833" cy="32026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hildren's Bunny Water Bottle, Cat Water Bottle for Children, Kids Bunny  Water Bottle, Rex Water Bottles - Bunny | Becky &amp; Lolo"/>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21050" r="24093"/>
          <a:stretch/>
        </p:blipFill>
        <p:spPr bwMode="auto">
          <a:xfrm>
            <a:off x="3538145" y="91440"/>
            <a:ext cx="1756869" cy="3202625"/>
          </a:xfrm>
          <a:prstGeom prst="rect">
            <a:avLst/>
          </a:prstGeom>
          <a:extLst>
            <a:ext uri="{909E8E84-426E-40DD-AFC4-6F175D3DCCD1}">
              <a14:hiddenFill xmlns:a14="http://schemas.microsoft.com/office/drawing/2010/main">
                <a:solidFill>
                  <a:srgbClr val="FFFFFF"/>
                </a:solidFill>
              </a14:hiddenFill>
            </a:ext>
          </a:extLst>
        </p:spPr>
      </p:pic>
      <p:pic>
        <p:nvPicPr>
          <p:cNvPr id="13" name="Picture 6" descr="12 Best Reusable Coffee Cups: Vogue Editors Spill Their Favorite Picks |  Vogue"/>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856076" y="117566"/>
            <a:ext cx="2855414" cy="28554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ollapsible Foldable Water Bottle Set of 4, Green Limitless Flexible  Reusable BPA Free Water Bottles with Label Strip. Idea for Hiking  Adventures Traveling Outdoor Sports: Amazon.co.uk: Sports &amp; Outdoo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1490" y="3662053"/>
            <a:ext cx="2966448" cy="30065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Advanced Anti-Colic Baby Bottles, Anti-Colic Bottles | Tommee Tippee"/>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27302" t="6248" r="25582" b="5768"/>
          <a:stretch/>
        </p:blipFill>
        <p:spPr bwMode="auto">
          <a:xfrm>
            <a:off x="9441099" y="91441"/>
            <a:ext cx="1797768" cy="33571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Drinking Bottles - Drinking Aids : Complete Care Shop"/>
          <p:cNvPicPr>
            <a:picLocks noChangeAspect="1" noChangeArrowheads="1"/>
          </p:cNvPicPr>
          <p:nvPr/>
        </p:nvPicPr>
        <p:blipFill rotWithShape="1">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l="18127" r="21530"/>
          <a:stretch/>
        </p:blipFill>
        <p:spPr bwMode="auto">
          <a:xfrm>
            <a:off x="6024623" y="3155627"/>
            <a:ext cx="2257764" cy="37415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61673" y="355442"/>
            <a:ext cx="3200400" cy="6186309"/>
          </a:xfrm>
          <a:prstGeom prst="rect">
            <a:avLst/>
          </a:prstGeom>
          <a:noFill/>
          <a:ln>
            <a:solidFill>
              <a:srgbClr val="0070C0"/>
            </a:solidFill>
          </a:ln>
        </p:spPr>
        <p:txBody>
          <a:bodyPr wrap="square" rtlCol="0">
            <a:spAutoFit/>
          </a:bodyPr>
          <a:lstStyle/>
          <a:p>
            <a:r>
              <a:rPr lang="en-GB" sz="3600" b="1" dirty="0"/>
              <a:t>Starter: </a:t>
            </a:r>
            <a:endParaRPr lang="en-GB" sz="2000" dirty="0"/>
          </a:p>
          <a:p>
            <a:pPr algn="ctr"/>
            <a:r>
              <a:rPr lang="en-GB" sz="2000" dirty="0"/>
              <a:t>Who is the intended customer for each of these drinks bottles / cups?</a:t>
            </a:r>
          </a:p>
          <a:p>
            <a:pPr algn="ctr"/>
            <a:endParaRPr lang="en-GB" sz="2000" dirty="0"/>
          </a:p>
          <a:p>
            <a:pPr algn="ctr"/>
            <a:endParaRPr lang="en-GB" sz="1000" dirty="0"/>
          </a:p>
          <a:p>
            <a:pPr algn="ctr"/>
            <a:r>
              <a:rPr lang="en-GB" sz="2000" dirty="0"/>
              <a:t>Why do they all look different?</a:t>
            </a:r>
          </a:p>
          <a:p>
            <a:pPr algn="ctr"/>
            <a:endParaRPr lang="en-GB" sz="1000" dirty="0"/>
          </a:p>
          <a:p>
            <a:pPr algn="ctr"/>
            <a:endParaRPr lang="en-GB" sz="2000" dirty="0"/>
          </a:p>
          <a:p>
            <a:pPr algn="ctr"/>
            <a:r>
              <a:rPr lang="en-GB" sz="2000" dirty="0"/>
              <a:t>What forms of research might you carry out to make a new drinks cup / bottle?</a:t>
            </a:r>
          </a:p>
          <a:p>
            <a:pPr algn="ctr"/>
            <a:endParaRPr lang="en-GB" sz="2000" dirty="0"/>
          </a:p>
          <a:p>
            <a:pPr algn="ctr"/>
            <a:endParaRPr lang="en-GB" sz="1000" dirty="0"/>
          </a:p>
          <a:p>
            <a:pPr algn="ctr"/>
            <a:r>
              <a:rPr lang="en-GB" sz="2000" dirty="0"/>
              <a:t>Why is it important that designers and manufacturers understand the specific needs of our client / user group?</a:t>
            </a:r>
          </a:p>
        </p:txBody>
      </p:sp>
    </p:spTree>
    <p:extLst>
      <p:ext uri="{BB962C8B-B14F-4D97-AF65-F5344CB8AC3E}">
        <p14:creationId xmlns:p14="http://schemas.microsoft.com/office/powerpoint/2010/main" val="255421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57646" y="222069"/>
            <a:ext cx="4728754" cy="2586445"/>
          </a:xfrm>
          <a:prstGeom prst="cloudCallout">
            <a:avLst>
              <a:gd name="adj1" fmla="val -59231"/>
              <a:gd name="adj2" fmla="val 75632"/>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50"/>
                </a:solidFill>
              </a:rPr>
              <a:t>What is Primary Research?</a:t>
            </a:r>
          </a:p>
        </p:txBody>
      </p:sp>
      <p:sp>
        <p:nvSpPr>
          <p:cNvPr id="5" name="Cloud Callout 4"/>
          <p:cNvSpPr/>
          <p:nvPr/>
        </p:nvSpPr>
        <p:spPr>
          <a:xfrm>
            <a:off x="6409509" y="222068"/>
            <a:ext cx="4728754" cy="2586445"/>
          </a:xfrm>
          <a:prstGeom prst="cloudCallout">
            <a:avLst>
              <a:gd name="adj1" fmla="val 61487"/>
              <a:gd name="adj2" fmla="val 65026"/>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70C0"/>
                </a:solidFill>
              </a:rPr>
              <a:t>What is Secondary Research?</a:t>
            </a:r>
          </a:p>
        </p:txBody>
      </p:sp>
      <p:sp>
        <p:nvSpPr>
          <p:cNvPr id="6" name="TextBox 5"/>
          <p:cNvSpPr txBox="1"/>
          <p:nvPr/>
        </p:nvSpPr>
        <p:spPr>
          <a:xfrm>
            <a:off x="1397726" y="3220355"/>
            <a:ext cx="3448594" cy="3139321"/>
          </a:xfrm>
          <a:prstGeom prst="rect">
            <a:avLst/>
          </a:prstGeom>
          <a:noFill/>
        </p:spPr>
        <p:txBody>
          <a:bodyPr wrap="square" rtlCol="0">
            <a:spAutoFit/>
          </a:bodyPr>
          <a:lstStyle/>
          <a:p>
            <a:endParaRPr lang="en-GB" sz="2400" b="1" dirty="0"/>
          </a:p>
          <a:p>
            <a:r>
              <a:rPr lang="en-GB" sz="2400" b="1" dirty="0"/>
              <a:t>Self created / conducted</a:t>
            </a:r>
          </a:p>
          <a:p>
            <a:endParaRPr lang="en-GB" sz="2400" b="1" dirty="0"/>
          </a:p>
          <a:p>
            <a:pPr marL="285750" indent="-285750">
              <a:buFont typeface="Arial" panose="020B0604020202020204" pitchFamily="34" charset="0"/>
              <a:buChar char="•"/>
            </a:pPr>
            <a:r>
              <a:rPr lang="en-GB" dirty="0">
                <a:solidFill>
                  <a:srgbClr val="00B050"/>
                </a:solidFill>
              </a:rPr>
              <a:t>Trustworthy</a:t>
            </a:r>
          </a:p>
          <a:p>
            <a:pPr marL="285750" indent="-285750">
              <a:buFont typeface="Arial" panose="020B0604020202020204" pitchFamily="34" charset="0"/>
              <a:buChar char="•"/>
            </a:pPr>
            <a:r>
              <a:rPr lang="en-GB" dirty="0">
                <a:solidFill>
                  <a:srgbClr val="00B050"/>
                </a:solidFill>
              </a:rPr>
              <a:t>Specific your focus / tailored to your project </a:t>
            </a:r>
          </a:p>
          <a:p>
            <a:pPr marL="285750" indent="-285750">
              <a:buFont typeface="Arial" panose="020B0604020202020204" pitchFamily="34" charset="0"/>
              <a:buChar char="•"/>
            </a:pPr>
            <a:r>
              <a:rPr lang="en-GB" dirty="0">
                <a:solidFill>
                  <a:srgbClr val="FF0000"/>
                </a:solidFill>
              </a:rPr>
              <a:t>Usually small scale </a:t>
            </a:r>
          </a:p>
          <a:p>
            <a:pPr marL="285750" indent="-285750">
              <a:buFont typeface="Arial" panose="020B0604020202020204" pitchFamily="34" charset="0"/>
              <a:buChar char="•"/>
            </a:pPr>
            <a:r>
              <a:rPr lang="en-GB" dirty="0">
                <a:solidFill>
                  <a:srgbClr val="FF0000"/>
                </a:solidFill>
              </a:rPr>
              <a:t>Time consuming </a:t>
            </a:r>
          </a:p>
          <a:p>
            <a:pPr marL="285750" indent="-285750">
              <a:buFont typeface="Arial" panose="020B0604020202020204" pitchFamily="34" charset="0"/>
              <a:buChar char="•"/>
            </a:pPr>
            <a:r>
              <a:rPr lang="en-GB" dirty="0">
                <a:solidFill>
                  <a:srgbClr val="FF0000"/>
                </a:solidFill>
              </a:rPr>
              <a:t>Costly </a:t>
            </a:r>
          </a:p>
          <a:p>
            <a:pPr marL="285750" indent="-285750">
              <a:buFont typeface="Arial" panose="020B0604020202020204" pitchFamily="34" charset="0"/>
              <a:buChar char="•"/>
            </a:pPr>
            <a:endParaRPr lang="en-GB" dirty="0"/>
          </a:p>
        </p:txBody>
      </p:sp>
      <p:sp>
        <p:nvSpPr>
          <p:cNvPr id="7" name="TextBox 6"/>
          <p:cNvSpPr txBox="1"/>
          <p:nvPr/>
        </p:nvSpPr>
        <p:spPr>
          <a:xfrm>
            <a:off x="6576969" y="3429000"/>
            <a:ext cx="5301842" cy="2769989"/>
          </a:xfrm>
          <a:prstGeom prst="rect">
            <a:avLst/>
          </a:prstGeom>
          <a:noFill/>
        </p:spPr>
        <p:txBody>
          <a:bodyPr wrap="square" rtlCol="0">
            <a:spAutoFit/>
          </a:bodyPr>
          <a:lstStyle/>
          <a:p>
            <a:r>
              <a:rPr lang="en-GB" sz="2400" b="1" dirty="0"/>
              <a:t>Already complied or created by others</a:t>
            </a:r>
          </a:p>
          <a:p>
            <a:r>
              <a:rPr lang="en-GB" sz="2400" b="1" dirty="0"/>
              <a:t> </a:t>
            </a:r>
          </a:p>
          <a:p>
            <a:pPr marL="285750" indent="-285750">
              <a:buFont typeface="Arial" panose="020B0604020202020204" pitchFamily="34" charset="0"/>
              <a:buChar char="•"/>
            </a:pPr>
            <a:r>
              <a:rPr lang="en-GB" dirty="0">
                <a:solidFill>
                  <a:srgbClr val="00B050"/>
                </a:solidFill>
              </a:rPr>
              <a:t>Usually published </a:t>
            </a:r>
          </a:p>
          <a:p>
            <a:pPr marL="285750" indent="-285750">
              <a:buFont typeface="Arial" panose="020B0604020202020204" pitchFamily="34" charset="0"/>
              <a:buChar char="•"/>
            </a:pPr>
            <a:r>
              <a:rPr lang="en-GB" dirty="0">
                <a:solidFill>
                  <a:srgbClr val="00B050"/>
                </a:solidFill>
              </a:rPr>
              <a:t>Cost effective or free to access </a:t>
            </a:r>
          </a:p>
          <a:p>
            <a:pPr marL="285750" indent="-285750">
              <a:buFont typeface="Arial" panose="020B0604020202020204" pitchFamily="34" charset="0"/>
              <a:buChar char="•"/>
            </a:pPr>
            <a:r>
              <a:rPr lang="en-GB" dirty="0">
                <a:solidFill>
                  <a:srgbClr val="00B050"/>
                </a:solidFill>
              </a:rPr>
              <a:t>Usually broad scale </a:t>
            </a:r>
          </a:p>
          <a:p>
            <a:pPr marL="285750" indent="-285750">
              <a:buFont typeface="Arial" panose="020B0604020202020204" pitchFamily="34" charset="0"/>
              <a:buChar char="•"/>
            </a:pPr>
            <a:r>
              <a:rPr lang="en-GB" dirty="0">
                <a:solidFill>
                  <a:srgbClr val="00B050"/>
                </a:solidFill>
              </a:rPr>
              <a:t>Quicker than carrying out primary research</a:t>
            </a:r>
          </a:p>
          <a:p>
            <a:pPr marL="285750" indent="-285750">
              <a:buFont typeface="Arial" panose="020B0604020202020204" pitchFamily="34" charset="0"/>
              <a:buChar char="•"/>
            </a:pPr>
            <a:r>
              <a:rPr lang="en-GB" dirty="0">
                <a:solidFill>
                  <a:srgbClr val="FF0000"/>
                </a:solidFill>
              </a:rPr>
              <a:t>Might not focus on specific area you need</a:t>
            </a:r>
          </a:p>
          <a:p>
            <a:pPr marL="285750" indent="-285750">
              <a:buFont typeface="Arial" panose="020B0604020202020204" pitchFamily="34" charset="0"/>
              <a:buChar char="•"/>
            </a:pPr>
            <a:r>
              <a:rPr lang="en-GB" dirty="0">
                <a:solidFill>
                  <a:srgbClr val="FF0000"/>
                </a:solidFill>
              </a:rPr>
              <a:t>Could be biased or untrustworthy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50455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flipV="1">
            <a:off x="9026434" y="4398070"/>
            <a:ext cx="3165566" cy="2459930"/>
          </a:xfrm>
          <a:prstGeom prst="rect">
            <a:avLst/>
          </a:prstGeom>
          <a:effectLst>
            <a:softEdge rad="63500"/>
          </a:effectLst>
        </p:spPr>
      </p:pic>
      <p:sp>
        <p:nvSpPr>
          <p:cNvPr id="7" name="TextBox 6"/>
          <p:cNvSpPr txBox="1"/>
          <p:nvPr/>
        </p:nvSpPr>
        <p:spPr>
          <a:xfrm>
            <a:off x="994186" y="191400"/>
            <a:ext cx="11416553" cy="584775"/>
          </a:xfrm>
          <a:prstGeom prst="rect">
            <a:avLst/>
          </a:prstGeom>
          <a:noFill/>
        </p:spPr>
        <p:txBody>
          <a:bodyPr wrap="square" rtlCol="0">
            <a:spAutoFit/>
          </a:bodyPr>
          <a:lstStyle/>
          <a:p>
            <a:r>
              <a:rPr lang="en-GB" sz="3200" b="1" dirty="0">
                <a:solidFill>
                  <a:srgbClr val="7030A0"/>
                </a:solidFill>
              </a:rPr>
              <a:t>Primary Research???		Or   	Secondary Research???</a:t>
            </a:r>
          </a:p>
        </p:txBody>
      </p:sp>
      <p:sp>
        <p:nvSpPr>
          <p:cNvPr id="8" name="TextBox 7"/>
          <p:cNvSpPr txBox="1"/>
          <p:nvPr/>
        </p:nvSpPr>
        <p:spPr>
          <a:xfrm>
            <a:off x="2879941" y="1659037"/>
            <a:ext cx="2729753" cy="369332"/>
          </a:xfrm>
          <a:prstGeom prst="rect">
            <a:avLst/>
          </a:prstGeom>
          <a:noFill/>
        </p:spPr>
        <p:txBody>
          <a:bodyPr wrap="square" rtlCol="0">
            <a:spAutoFit/>
          </a:bodyPr>
          <a:lstStyle/>
          <a:p>
            <a:r>
              <a:rPr lang="en-GB" dirty="0"/>
              <a:t>Interviews</a:t>
            </a:r>
          </a:p>
        </p:txBody>
      </p:sp>
      <p:sp>
        <p:nvSpPr>
          <p:cNvPr id="9" name="TextBox 8"/>
          <p:cNvSpPr txBox="1"/>
          <p:nvPr/>
        </p:nvSpPr>
        <p:spPr>
          <a:xfrm>
            <a:off x="1176647" y="2545503"/>
            <a:ext cx="2729753" cy="369332"/>
          </a:xfrm>
          <a:prstGeom prst="rect">
            <a:avLst/>
          </a:prstGeom>
          <a:noFill/>
        </p:spPr>
        <p:txBody>
          <a:bodyPr wrap="square" rtlCol="0">
            <a:spAutoFit/>
          </a:bodyPr>
          <a:lstStyle/>
          <a:p>
            <a:r>
              <a:rPr lang="en-GB" dirty="0"/>
              <a:t>Case studies</a:t>
            </a:r>
          </a:p>
        </p:txBody>
      </p:sp>
      <p:sp>
        <p:nvSpPr>
          <p:cNvPr id="10" name="TextBox 9"/>
          <p:cNvSpPr txBox="1"/>
          <p:nvPr/>
        </p:nvSpPr>
        <p:spPr>
          <a:xfrm>
            <a:off x="8290525" y="1474371"/>
            <a:ext cx="2729753" cy="369332"/>
          </a:xfrm>
          <a:prstGeom prst="rect">
            <a:avLst/>
          </a:prstGeom>
          <a:noFill/>
        </p:spPr>
        <p:txBody>
          <a:bodyPr wrap="square" rtlCol="0">
            <a:spAutoFit/>
          </a:bodyPr>
          <a:lstStyle/>
          <a:p>
            <a:r>
              <a:rPr lang="en-GB" dirty="0"/>
              <a:t>Observations of users</a:t>
            </a:r>
          </a:p>
        </p:txBody>
      </p:sp>
      <p:sp>
        <p:nvSpPr>
          <p:cNvPr id="12" name="TextBox 11"/>
          <p:cNvSpPr txBox="1"/>
          <p:nvPr/>
        </p:nvSpPr>
        <p:spPr>
          <a:xfrm>
            <a:off x="3529882" y="3616635"/>
            <a:ext cx="2729753" cy="369332"/>
          </a:xfrm>
          <a:prstGeom prst="rect">
            <a:avLst/>
          </a:prstGeom>
          <a:noFill/>
        </p:spPr>
        <p:txBody>
          <a:bodyPr wrap="square" rtlCol="0">
            <a:spAutoFit/>
          </a:bodyPr>
          <a:lstStyle/>
          <a:p>
            <a:r>
              <a:rPr lang="en-GB" dirty="0"/>
              <a:t>Taking measurements</a:t>
            </a:r>
          </a:p>
        </p:txBody>
      </p:sp>
      <p:sp>
        <p:nvSpPr>
          <p:cNvPr id="13" name="TextBox 12"/>
          <p:cNvSpPr txBox="1"/>
          <p:nvPr/>
        </p:nvSpPr>
        <p:spPr>
          <a:xfrm>
            <a:off x="2043982" y="4644066"/>
            <a:ext cx="2729753" cy="369332"/>
          </a:xfrm>
          <a:prstGeom prst="rect">
            <a:avLst/>
          </a:prstGeom>
          <a:noFill/>
        </p:spPr>
        <p:txBody>
          <a:bodyPr wrap="square" rtlCol="0">
            <a:spAutoFit/>
          </a:bodyPr>
          <a:lstStyle/>
          <a:p>
            <a:r>
              <a:rPr lang="en-GB" dirty="0"/>
              <a:t>Physical material testing</a:t>
            </a:r>
          </a:p>
        </p:txBody>
      </p:sp>
      <p:sp>
        <p:nvSpPr>
          <p:cNvPr id="14" name="TextBox 13"/>
          <p:cNvSpPr txBox="1"/>
          <p:nvPr/>
        </p:nvSpPr>
        <p:spPr>
          <a:xfrm>
            <a:off x="8290525" y="5200462"/>
            <a:ext cx="2729753" cy="369332"/>
          </a:xfrm>
          <a:prstGeom prst="rect">
            <a:avLst/>
          </a:prstGeom>
          <a:noFill/>
        </p:spPr>
        <p:txBody>
          <a:bodyPr wrap="square" rtlCol="0">
            <a:spAutoFit/>
          </a:bodyPr>
          <a:lstStyle/>
          <a:p>
            <a:r>
              <a:rPr lang="en-GB" dirty="0"/>
              <a:t>Questionnaires</a:t>
            </a:r>
          </a:p>
        </p:txBody>
      </p:sp>
      <p:sp>
        <p:nvSpPr>
          <p:cNvPr id="15" name="TextBox 14"/>
          <p:cNvSpPr txBox="1"/>
          <p:nvPr/>
        </p:nvSpPr>
        <p:spPr>
          <a:xfrm>
            <a:off x="6483689" y="4224404"/>
            <a:ext cx="2729753" cy="369332"/>
          </a:xfrm>
          <a:prstGeom prst="rect">
            <a:avLst/>
          </a:prstGeom>
          <a:noFill/>
        </p:spPr>
        <p:txBody>
          <a:bodyPr wrap="square" rtlCol="0">
            <a:spAutoFit/>
          </a:bodyPr>
          <a:lstStyle/>
          <a:p>
            <a:r>
              <a:rPr lang="en-GB" dirty="0"/>
              <a:t>Focus groups</a:t>
            </a:r>
          </a:p>
        </p:txBody>
      </p:sp>
      <p:sp>
        <p:nvSpPr>
          <p:cNvPr id="16" name="TextBox 15"/>
          <p:cNvSpPr txBox="1"/>
          <p:nvPr/>
        </p:nvSpPr>
        <p:spPr>
          <a:xfrm>
            <a:off x="3629838" y="2564200"/>
            <a:ext cx="2729753" cy="369332"/>
          </a:xfrm>
          <a:prstGeom prst="rect">
            <a:avLst/>
          </a:prstGeom>
          <a:noFill/>
        </p:spPr>
        <p:txBody>
          <a:bodyPr wrap="square" rtlCol="0">
            <a:spAutoFit/>
          </a:bodyPr>
          <a:lstStyle/>
          <a:p>
            <a:r>
              <a:rPr lang="en-GB" dirty="0"/>
              <a:t>Product analysis</a:t>
            </a:r>
          </a:p>
        </p:txBody>
      </p:sp>
      <p:sp>
        <p:nvSpPr>
          <p:cNvPr id="17" name="TextBox 16"/>
          <p:cNvSpPr txBox="1"/>
          <p:nvPr/>
        </p:nvSpPr>
        <p:spPr>
          <a:xfrm>
            <a:off x="5291447" y="1137942"/>
            <a:ext cx="2729753" cy="369332"/>
          </a:xfrm>
          <a:prstGeom prst="rect">
            <a:avLst/>
          </a:prstGeom>
          <a:noFill/>
        </p:spPr>
        <p:txBody>
          <a:bodyPr wrap="square" rtlCol="0">
            <a:spAutoFit/>
          </a:bodyPr>
          <a:lstStyle/>
          <a:p>
            <a:r>
              <a:rPr lang="en-GB" dirty="0"/>
              <a:t>Books</a:t>
            </a:r>
          </a:p>
        </p:txBody>
      </p:sp>
      <p:sp>
        <p:nvSpPr>
          <p:cNvPr id="18" name="TextBox 17"/>
          <p:cNvSpPr txBox="1"/>
          <p:nvPr/>
        </p:nvSpPr>
        <p:spPr>
          <a:xfrm>
            <a:off x="9735187" y="2147904"/>
            <a:ext cx="2729753" cy="369332"/>
          </a:xfrm>
          <a:prstGeom prst="rect">
            <a:avLst/>
          </a:prstGeom>
          <a:noFill/>
        </p:spPr>
        <p:txBody>
          <a:bodyPr wrap="square" rtlCol="0">
            <a:spAutoFit/>
          </a:bodyPr>
          <a:lstStyle/>
          <a:p>
            <a:r>
              <a:rPr lang="en-GB" dirty="0"/>
              <a:t>Articles</a:t>
            </a:r>
          </a:p>
        </p:txBody>
      </p:sp>
      <p:sp>
        <p:nvSpPr>
          <p:cNvPr id="19" name="TextBox 18"/>
          <p:cNvSpPr txBox="1"/>
          <p:nvPr/>
        </p:nvSpPr>
        <p:spPr>
          <a:xfrm>
            <a:off x="5835155" y="1915384"/>
            <a:ext cx="2729753" cy="369332"/>
          </a:xfrm>
          <a:prstGeom prst="rect">
            <a:avLst/>
          </a:prstGeom>
          <a:noFill/>
        </p:spPr>
        <p:txBody>
          <a:bodyPr wrap="square" rtlCol="0">
            <a:spAutoFit/>
          </a:bodyPr>
          <a:lstStyle/>
          <a:p>
            <a:r>
              <a:rPr lang="en-GB" dirty="0"/>
              <a:t>Magazines</a:t>
            </a:r>
          </a:p>
        </p:txBody>
      </p:sp>
      <p:sp>
        <p:nvSpPr>
          <p:cNvPr id="20" name="TextBox 19"/>
          <p:cNvSpPr txBox="1"/>
          <p:nvPr/>
        </p:nvSpPr>
        <p:spPr>
          <a:xfrm>
            <a:off x="679106" y="1159311"/>
            <a:ext cx="2729753" cy="369332"/>
          </a:xfrm>
          <a:prstGeom prst="rect">
            <a:avLst/>
          </a:prstGeom>
          <a:noFill/>
        </p:spPr>
        <p:txBody>
          <a:bodyPr wrap="square" rtlCol="0">
            <a:spAutoFit/>
          </a:bodyPr>
          <a:lstStyle/>
          <a:p>
            <a:r>
              <a:rPr lang="en-GB" dirty="0"/>
              <a:t>Internet</a:t>
            </a:r>
          </a:p>
        </p:txBody>
      </p:sp>
      <p:sp>
        <p:nvSpPr>
          <p:cNvPr id="21" name="TextBox 20"/>
          <p:cNvSpPr txBox="1"/>
          <p:nvPr/>
        </p:nvSpPr>
        <p:spPr>
          <a:xfrm>
            <a:off x="794943" y="3862807"/>
            <a:ext cx="2729753" cy="369332"/>
          </a:xfrm>
          <a:prstGeom prst="rect">
            <a:avLst/>
          </a:prstGeom>
          <a:noFill/>
        </p:spPr>
        <p:txBody>
          <a:bodyPr wrap="square" rtlCol="0">
            <a:spAutoFit/>
          </a:bodyPr>
          <a:lstStyle/>
          <a:p>
            <a:r>
              <a:rPr lang="en-GB" dirty="0"/>
              <a:t>Official data</a:t>
            </a:r>
          </a:p>
        </p:txBody>
      </p:sp>
      <p:sp>
        <p:nvSpPr>
          <p:cNvPr id="22" name="TextBox 21"/>
          <p:cNvSpPr txBox="1"/>
          <p:nvPr/>
        </p:nvSpPr>
        <p:spPr>
          <a:xfrm>
            <a:off x="6910632" y="2980352"/>
            <a:ext cx="2729753" cy="369332"/>
          </a:xfrm>
          <a:prstGeom prst="rect">
            <a:avLst/>
          </a:prstGeom>
          <a:noFill/>
        </p:spPr>
        <p:txBody>
          <a:bodyPr wrap="square" rtlCol="0">
            <a:spAutoFit/>
          </a:bodyPr>
          <a:lstStyle/>
          <a:p>
            <a:r>
              <a:rPr lang="en-GB" dirty="0"/>
              <a:t>Government statistics</a:t>
            </a:r>
          </a:p>
        </p:txBody>
      </p:sp>
      <p:sp>
        <p:nvSpPr>
          <p:cNvPr id="23" name="TextBox 22"/>
          <p:cNvSpPr txBox="1"/>
          <p:nvPr/>
        </p:nvSpPr>
        <p:spPr>
          <a:xfrm>
            <a:off x="10092047" y="3067457"/>
            <a:ext cx="2729753" cy="369332"/>
          </a:xfrm>
          <a:prstGeom prst="rect">
            <a:avLst/>
          </a:prstGeom>
          <a:noFill/>
        </p:spPr>
        <p:txBody>
          <a:bodyPr wrap="square" rtlCol="0">
            <a:spAutoFit/>
          </a:bodyPr>
          <a:lstStyle/>
          <a:p>
            <a:r>
              <a:rPr lang="en-GB" dirty="0"/>
              <a:t>Company information</a:t>
            </a:r>
          </a:p>
        </p:txBody>
      </p:sp>
      <p:sp>
        <p:nvSpPr>
          <p:cNvPr id="24" name="TextBox 23"/>
          <p:cNvSpPr txBox="1"/>
          <p:nvPr/>
        </p:nvSpPr>
        <p:spPr>
          <a:xfrm>
            <a:off x="4180879" y="5385128"/>
            <a:ext cx="2729753" cy="369332"/>
          </a:xfrm>
          <a:prstGeom prst="rect">
            <a:avLst/>
          </a:prstGeom>
          <a:noFill/>
        </p:spPr>
        <p:txBody>
          <a:bodyPr wrap="square" rtlCol="0">
            <a:spAutoFit/>
          </a:bodyPr>
          <a:lstStyle/>
          <a:p>
            <a:r>
              <a:rPr lang="en-GB" dirty="0"/>
              <a:t>Newspapers</a:t>
            </a:r>
          </a:p>
        </p:txBody>
      </p:sp>
      <p:sp>
        <p:nvSpPr>
          <p:cNvPr id="25" name="TextBox 24"/>
          <p:cNvSpPr txBox="1"/>
          <p:nvPr/>
        </p:nvSpPr>
        <p:spPr>
          <a:xfrm>
            <a:off x="877641" y="5715198"/>
            <a:ext cx="2729753" cy="369332"/>
          </a:xfrm>
          <a:prstGeom prst="rect">
            <a:avLst/>
          </a:prstGeom>
          <a:noFill/>
        </p:spPr>
        <p:txBody>
          <a:bodyPr wrap="square" rtlCol="0">
            <a:spAutoFit/>
          </a:bodyPr>
          <a:lstStyle/>
          <a:p>
            <a:r>
              <a:rPr lang="en-GB" dirty="0"/>
              <a:t>Radio</a:t>
            </a:r>
          </a:p>
        </p:txBody>
      </p:sp>
      <p:sp>
        <p:nvSpPr>
          <p:cNvPr id="26" name="TextBox 25"/>
          <p:cNvSpPr txBox="1"/>
          <p:nvPr/>
        </p:nvSpPr>
        <p:spPr>
          <a:xfrm>
            <a:off x="6707742" y="5901024"/>
            <a:ext cx="2729753" cy="369332"/>
          </a:xfrm>
          <a:prstGeom prst="rect">
            <a:avLst/>
          </a:prstGeom>
          <a:noFill/>
        </p:spPr>
        <p:txBody>
          <a:bodyPr wrap="square" rtlCol="0">
            <a:spAutoFit/>
          </a:bodyPr>
          <a:lstStyle/>
          <a:p>
            <a:r>
              <a:rPr lang="en-GB" dirty="0"/>
              <a:t>TV</a:t>
            </a:r>
          </a:p>
        </p:txBody>
      </p:sp>
      <p:sp>
        <p:nvSpPr>
          <p:cNvPr id="27" name="TextBox 26"/>
          <p:cNvSpPr txBox="1"/>
          <p:nvPr/>
        </p:nvSpPr>
        <p:spPr>
          <a:xfrm>
            <a:off x="2895788" y="5918775"/>
            <a:ext cx="2729753" cy="369332"/>
          </a:xfrm>
          <a:prstGeom prst="rect">
            <a:avLst/>
          </a:prstGeom>
          <a:noFill/>
        </p:spPr>
        <p:txBody>
          <a:bodyPr wrap="square" rtlCol="0">
            <a:spAutoFit/>
          </a:bodyPr>
          <a:lstStyle/>
          <a:p>
            <a:r>
              <a:rPr lang="en-GB" dirty="0"/>
              <a:t>The work of others</a:t>
            </a:r>
          </a:p>
        </p:txBody>
      </p:sp>
    </p:spTree>
    <p:extLst>
      <p:ext uri="{BB962C8B-B14F-4D97-AF65-F5344CB8AC3E}">
        <p14:creationId xmlns:p14="http://schemas.microsoft.com/office/powerpoint/2010/main" val="343807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17550" y="219098"/>
            <a:ext cx="9196252" cy="584775"/>
          </a:xfrm>
          <a:prstGeom prst="rect">
            <a:avLst/>
          </a:prstGeom>
          <a:noFill/>
        </p:spPr>
        <p:txBody>
          <a:bodyPr wrap="square" rtlCol="0">
            <a:spAutoFit/>
          </a:bodyPr>
          <a:lstStyle/>
          <a:p>
            <a:pPr algn="ctr"/>
            <a:r>
              <a:rPr lang="en-GB" sz="3200" dirty="0"/>
              <a:t>Investigation Techniques</a:t>
            </a:r>
          </a:p>
        </p:txBody>
      </p:sp>
      <p:sp>
        <p:nvSpPr>
          <p:cNvPr id="7" name="TextBox 6"/>
          <p:cNvSpPr txBox="1"/>
          <p:nvPr/>
        </p:nvSpPr>
        <p:spPr>
          <a:xfrm>
            <a:off x="941295" y="1237129"/>
            <a:ext cx="11416553" cy="584775"/>
          </a:xfrm>
          <a:prstGeom prst="rect">
            <a:avLst/>
          </a:prstGeom>
          <a:noFill/>
        </p:spPr>
        <p:txBody>
          <a:bodyPr wrap="square" rtlCol="0">
            <a:spAutoFit/>
          </a:bodyPr>
          <a:lstStyle/>
          <a:p>
            <a:r>
              <a:rPr lang="en-GB" sz="3200" b="1" dirty="0">
                <a:solidFill>
                  <a:srgbClr val="7030A0"/>
                </a:solidFill>
              </a:rPr>
              <a:t>Primary Research				Secondary Research</a:t>
            </a:r>
          </a:p>
        </p:txBody>
      </p:sp>
      <p:sp>
        <p:nvSpPr>
          <p:cNvPr id="8" name="TextBox 7"/>
          <p:cNvSpPr txBox="1"/>
          <p:nvPr/>
        </p:nvSpPr>
        <p:spPr>
          <a:xfrm>
            <a:off x="1778307" y="2228994"/>
            <a:ext cx="2729753" cy="369332"/>
          </a:xfrm>
          <a:prstGeom prst="rect">
            <a:avLst/>
          </a:prstGeom>
          <a:noFill/>
        </p:spPr>
        <p:txBody>
          <a:bodyPr wrap="square" rtlCol="0">
            <a:spAutoFit/>
          </a:bodyPr>
          <a:lstStyle/>
          <a:p>
            <a:r>
              <a:rPr lang="en-GB" dirty="0"/>
              <a:t>Interviews</a:t>
            </a:r>
          </a:p>
        </p:txBody>
      </p:sp>
      <p:sp>
        <p:nvSpPr>
          <p:cNvPr id="9" name="TextBox 8"/>
          <p:cNvSpPr txBox="1"/>
          <p:nvPr/>
        </p:nvSpPr>
        <p:spPr>
          <a:xfrm>
            <a:off x="1658630" y="2647294"/>
            <a:ext cx="2729753" cy="369332"/>
          </a:xfrm>
          <a:prstGeom prst="rect">
            <a:avLst/>
          </a:prstGeom>
          <a:noFill/>
        </p:spPr>
        <p:txBody>
          <a:bodyPr wrap="square" rtlCol="0">
            <a:spAutoFit/>
          </a:bodyPr>
          <a:lstStyle/>
          <a:p>
            <a:r>
              <a:rPr lang="en-GB" dirty="0"/>
              <a:t>Case studies</a:t>
            </a:r>
          </a:p>
        </p:txBody>
      </p:sp>
      <p:sp>
        <p:nvSpPr>
          <p:cNvPr id="10" name="TextBox 9"/>
          <p:cNvSpPr txBox="1"/>
          <p:nvPr/>
        </p:nvSpPr>
        <p:spPr>
          <a:xfrm>
            <a:off x="1364428" y="1806672"/>
            <a:ext cx="2729753" cy="369332"/>
          </a:xfrm>
          <a:prstGeom prst="rect">
            <a:avLst/>
          </a:prstGeom>
          <a:noFill/>
        </p:spPr>
        <p:txBody>
          <a:bodyPr wrap="square" rtlCol="0">
            <a:spAutoFit/>
          </a:bodyPr>
          <a:lstStyle/>
          <a:p>
            <a:r>
              <a:rPr lang="en-GB" dirty="0"/>
              <a:t>Observations of users</a:t>
            </a:r>
          </a:p>
        </p:txBody>
      </p:sp>
      <p:sp>
        <p:nvSpPr>
          <p:cNvPr id="12" name="TextBox 11"/>
          <p:cNvSpPr txBox="1"/>
          <p:nvPr/>
        </p:nvSpPr>
        <p:spPr>
          <a:xfrm>
            <a:off x="1284643" y="3545978"/>
            <a:ext cx="2729753" cy="369332"/>
          </a:xfrm>
          <a:prstGeom prst="rect">
            <a:avLst/>
          </a:prstGeom>
          <a:noFill/>
        </p:spPr>
        <p:txBody>
          <a:bodyPr wrap="square" rtlCol="0">
            <a:spAutoFit/>
          </a:bodyPr>
          <a:lstStyle/>
          <a:p>
            <a:r>
              <a:rPr lang="en-GB" dirty="0"/>
              <a:t>Taking measurements</a:t>
            </a:r>
          </a:p>
        </p:txBody>
      </p:sp>
      <p:sp>
        <p:nvSpPr>
          <p:cNvPr id="13" name="TextBox 12"/>
          <p:cNvSpPr txBox="1"/>
          <p:nvPr/>
        </p:nvSpPr>
        <p:spPr>
          <a:xfrm>
            <a:off x="1240635" y="4380505"/>
            <a:ext cx="2729753" cy="369332"/>
          </a:xfrm>
          <a:prstGeom prst="rect">
            <a:avLst/>
          </a:prstGeom>
          <a:noFill/>
        </p:spPr>
        <p:txBody>
          <a:bodyPr wrap="square" rtlCol="0">
            <a:spAutoFit/>
          </a:bodyPr>
          <a:lstStyle/>
          <a:p>
            <a:r>
              <a:rPr lang="en-GB" dirty="0"/>
              <a:t>Physical material testing</a:t>
            </a:r>
          </a:p>
        </p:txBody>
      </p:sp>
      <p:sp>
        <p:nvSpPr>
          <p:cNvPr id="14" name="TextBox 13"/>
          <p:cNvSpPr txBox="1"/>
          <p:nvPr/>
        </p:nvSpPr>
        <p:spPr>
          <a:xfrm>
            <a:off x="1578845" y="4773911"/>
            <a:ext cx="2729753" cy="369332"/>
          </a:xfrm>
          <a:prstGeom prst="rect">
            <a:avLst/>
          </a:prstGeom>
          <a:noFill/>
        </p:spPr>
        <p:txBody>
          <a:bodyPr wrap="square" rtlCol="0">
            <a:spAutoFit/>
          </a:bodyPr>
          <a:lstStyle/>
          <a:p>
            <a:r>
              <a:rPr lang="en-GB" dirty="0"/>
              <a:t>Questionnaires</a:t>
            </a:r>
          </a:p>
        </p:txBody>
      </p:sp>
      <p:sp>
        <p:nvSpPr>
          <p:cNvPr id="15" name="TextBox 14"/>
          <p:cNvSpPr txBox="1"/>
          <p:nvPr/>
        </p:nvSpPr>
        <p:spPr>
          <a:xfrm>
            <a:off x="1658630" y="4004741"/>
            <a:ext cx="2729753" cy="369332"/>
          </a:xfrm>
          <a:prstGeom prst="rect">
            <a:avLst/>
          </a:prstGeom>
          <a:noFill/>
        </p:spPr>
        <p:txBody>
          <a:bodyPr wrap="square" rtlCol="0">
            <a:spAutoFit/>
          </a:bodyPr>
          <a:lstStyle/>
          <a:p>
            <a:r>
              <a:rPr lang="en-GB" dirty="0"/>
              <a:t>Focus groups</a:t>
            </a:r>
          </a:p>
        </p:txBody>
      </p:sp>
      <p:sp>
        <p:nvSpPr>
          <p:cNvPr id="16" name="TextBox 15"/>
          <p:cNvSpPr txBox="1"/>
          <p:nvPr/>
        </p:nvSpPr>
        <p:spPr>
          <a:xfrm>
            <a:off x="1458110" y="3065594"/>
            <a:ext cx="2729753" cy="369332"/>
          </a:xfrm>
          <a:prstGeom prst="rect">
            <a:avLst/>
          </a:prstGeom>
          <a:noFill/>
        </p:spPr>
        <p:txBody>
          <a:bodyPr wrap="square" rtlCol="0">
            <a:spAutoFit/>
          </a:bodyPr>
          <a:lstStyle/>
          <a:p>
            <a:r>
              <a:rPr lang="en-GB" dirty="0"/>
              <a:t>Product analysis</a:t>
            </a:r>
          </a:p>
        </p:txBody>
      </p:sp>
      <p:sp>
        <p:nvSpPr>
          <p:cNvPr id="17" name="TextBox 16"/>
          <p:cNvSpPr txBox="1"/>
          <p:nvPr/>
        </p:nvSpPr>
        <p:spPr>
          <a:xfrm>
            <a:off x="9096936" y="3394357"/>
            <a:ext cx="2729753" cy="369332"/>
          </a:xfrm>
          <a:prstGeom prst="rect">
            <a:avLst/>
          </a:prstGeom>
          <a:noFill/>
        </p:spPr>
        <p:txBody>
          <a:bodyPr wrap="square" rtlCol="0">
            <a:spAutoFit/>
          </a:bodyPr>
          <a:lstStyle/>
          <a:p>
            <a:r>
              <a:rPr lang="en-GB" dirty="0"/>
              <a:t>Books</a:t>
            </a:r>
          </a:p>
        </p:txBody>
      </p:sp>
      <p:sp>
        <p:nvSpPr>
          <p:cNvPr id="18" name="TextBox 17"/>
          <p:cNvSpPr txBox="1"/>
          <p:nvPr/>
        </p:nvSpPr>
        <p:spPr>
          <a:xfrm>
            <a:off x="9055186" y="3013545"/>
            <a:ext cx="2729753" cy="369332"/>
          </a:xfrm>
          <a:prstGeom prst="rect">
            <a:avLst/>
          </a:prstGeom>
          <a:noFill/>
        </p:spPr>
        <p:txBody>
          <a:bodyPr wrap="square" rtlCol="0">
            <a:spAutoFit/>
          </a:bodyPr>
          <a:lstStyle/>
          <a:p>
            <a:r>
              <a:rPr lang="en-GB" dirty="0"/>
              <a:t>Articles</a:t>
            </a:r>
          </a:p>
        </p:txBody>
      </p:sp>
      <p:sp>
        <p:nvSpPr>
          <p:cNvPr id="19" name="TextBox 18"/>
          <p:cNvSpPr txBox="1"/>
          <p:nvPr/>
        </p:nvSpPr>
        <p:spPr>
          <a:xfrm>
            <a:off x="8906883" y="2619799"/>
            <a:ext cx="2729753" cy="369332"/>
          </a:xfrm>
          <a:prstGeom prst="rect">
            <a:avLst/>
          </a:prstGeom>
          <a:noFill/>
        </p:spPr>
        <p:txBody>
          <a:bodyPr wrap="square" rtlCol="0">
            <a:spAutoFit/>
          </a:bodyPr>
          <a:lstStyle/>
          <a:p>
            <a:r>
              <a:rPr lang="en-GB" dirty="0"/>
              <a:t>Magazines</a:t>
            </a:r>
          </a:p>
        </p:txBody>
      </p:sp>
      <p:sp>
        <p:nvSpPr>
          <p:cNvPr id="20" name="TextBox 19"/>
          <p:cNvSpPr txBox="1"/>
          <p:nvPr/>
        </p:nvSpPr>
        <p:spPr>
          <a:xfrm>
            <a:off x="8955292" y="1839312"/>
            <a:ext cx="2729753" cy="369332"/>
          </a:xfrm>
          <a:prstGeom prst="rect">
            <a:avLst/>
          </a:prstGeom>
          <a:noFill/>
        </p:spPr>
        <p:txBody>
          <a:bodyPr wrap="square" rtlCol="0">
            <a:spAutoFit/>
          </a:bodyPr>
          <a:lstStyle/>
          <a:p>
            <a:r>
              <a:rPr lang="en-GB" dirty="0"/>
              <a:t>Internet</a:t>
            </a:r>
          </a:p>
        </p:txBody>
      </p:sp>
      <p:sp>
        <p:nvSpPr>
          <p:cNvPr id="21" name="TextBox 20"/>
          <p:cNvSpPr txBox="1"/>
          <p:nvPr/>
        </p:nvSpPr>
        <p:spPr>
          <a:xfrm>
            <a:off x="8789222" y="2226053"/>
            <a:ext cx="2729753" cy="369332"/>
          </a:xfrm>
          <a:prstGeom prst="rect">
            <a:avLst/>
          </a:prstGeom>
          <a:noFill/>
        </p:spPr>
        <p:txBody>
          <a:bodyPr wrap="square" rtlCol="0">
            <a:spAutoFit/>
          </a:bodyPr>
          <a:lstStyle/>
          <a:p>
            <a:r>
              <a:rPr lang="en-GB" dirty="0"/>
              <a:t>Official data</a:t>
            </a:r>
          </a:p>
        </p:txBody>
      </p:sp>
      <p:sp>
        <p:nvSpPr>
          <p:cNvPr id="22" name="TextBox 21"/>
          <p:cNvSpPr txBox="1"/>
          <p:nvPr/>
        </p:nvSpPr>
        <p:spPr>
          <a:xfrm>
            <a:off x="8498028" y="4140683"/>
            <a:ext cx="2729753" cy="369332"/>
          </a:xfrm>
          <a:prstGeom prst="rect">
            <a:avLst/>
          </a:prstGeom>
          <a:noFill/>
        </p:spPr>
        <p:txBody>
          <a:bodyPr wrap="square" rtlCol="0">
            <a:spAutoFit/>
          </a:bodyPr>
          <a:lstStyle/>
          <a:p>
            <a:r>
              <a:rPr lang="en-GB" dirty="0"/>
              <a:t>Government statistics</a:t>
            </a:r>
          </a:p>
        </p:txBody>
      </p:sp>
      <p:sp>
        <p:nvSpPr>
          <p:cNvPr id="23" name="TextBox 22"/>
          <p:cNvSpPr txBox="1"/>
          <p:nvPr/>
        </p:nvSpPr>
        <p:spPr>
          <a:xfrm>
            <a:off x="8498029" y="3746937"/>
            <a:ext cx="2729753" cy="369332"/>
          </a:xfrm>
          <a:prstGeom prst="rect">
            <a:avLst/>
          </a:prstGeom>
          <a:noFill/>
        </p:spPr>
        <p:txBody>
          <a:bodyPr wrap="square" rtlCol="0">
            <a:spAutoFit/>
          </a:bodyPr>
          <a:lstStyle/>
          <a:p>
            <a:r>
              <a:rPr lang="en-GB" dirty="0"/>
              <a:t>Company information</a:t>
            </a:r>
          </a:p>
        </p:txBody>
      </p:sp>
      <p:sp>
        <p:nvSpPr>
          <p:cNvPr id="24" name="TextBox 23"/>
          <p:cNvSpPr txBox="1"/>
          <p:nvPr/>
        </p:nvSpPr>
        <p:spPr>
          <a:xfrm>
            <a:off x="8954987" y="4585998"/>
            <a:ext cx="2729753" cy="369332"/>
          </a:xfrm>
          <a:prstGeom prst="rect">
            <a:avLst/>
          </a:prstGeom>
          <a:noFill/>
        </p:spPr>
        <p:txBody>
          <a:bodyPr wrap="square" rtlCol="0">
            <a:spAutoFit/>
          </a:bodyPr>
          <a:lstStyle/>
          <a:p>
            <a:r>
              <a:rPr lang="en-GB" dirty="0"/>
              <a:t>Newspapers</a:t>
            </a:r>
          </a:p>
        </p:txBody>
      </p:sp>
      <p:sp>
        <p:nvSpPr>
          <p:cNvPr id="25" name="TextBox 24"/>
          <p:cNvSpPr txBox="1"/>
          <p:nvPr/>
        </p:nvSpPr>
        <p:spPr>
          <a:xfrm>
            <a:off x="9234063" y="5817947"/>
            <a:ext cx="2729753" cy="369332"/>
          </a:xfrm>
          <a:prstGeom prst="rect">
            <a:avLst/>
          </a:prstGeom>
          <a:noFill/>
        </p:spPr>
        <p:txBody>
          <a:bodyPr wrap="square" rtlCol="0">
            <a:spAutoFit/>
          </a:bodyPr>
          <a:lstStyle/>
          <a:p>
            <a:r>
              <a:rPr lang="en-GB" dirty="0"/>
              <a:t>Radio</a:t>
            </a:r>
          </a:p>
        </p:txBody>
      </p:sp>
      <p:sp>
        <p:nvSpPr>
          <p:cNvPr id="26" name="TextBox 25"/>
          <p:cNvSpPr txBox="1"/>
          <p:nvPr/>
        </p:nvSpPr>
        <p:spPr>
          <a:xfrm>
            <a:off x="9362611" y="5424630"/>
            <a:ext cx="2729753" cy="369332"/>
          </a:xfrm>
          <a:prstGeom prst="rect">
            <a:avLst/>
          </a:prstGeom>
          <a:noFill/>
        </p:spPr>
        <p:txBody>
          <a:bodyPr wrap="square" rtlCol="0">
            <a:spAutoFit/>
          </a:bodyPr>
          <a:lstStyle/>
          <a:p>
            <a:r>
              <a:rPr lang="en-GB" dirty="0"/>
              <a:t>TV</a:t>
            </a:r>
          </a:p>
        </p:txBody>
      </p:sp>
      <p:sp>
        <p:nvSpPr>
          <p:cNvPr id="27" name="TextBox 26"/>
          <p:cNvSpPr txBox="1"/>
          <p:nvPr/>
        </p:nvSpPr>
        <p:spPr>
          <a:xfrm>
            <a:off x="8618332" y="4979315"/>
            <a:ext cx="2729753" cy="369332"/>
          </a:xfrm>
          <a:prstGeom prst="rect">
            <a:avLst/>
          </a:prstGeom>
          <a:noFill/>
        </p:spPr>
        <p:txBody>
          <a:bodyPr wrap="square" rtlCol="0">
            <a:spAutoFit/>
          </a:bodyPr>
          <a:lstStyle/>
          <a:p>
            <a:r>
              <a:rPr lang="en-GB" dirty="0"/>
              <a:t>The work of others</a:t>
            </a:r>
          </a:p>
        </p:txBody>
      </p:sp>
    </p:spTree>
    <p:extLst>
      <p:ext uri="{BB962C8B-B14F-4D97-AF65-F5344CB8AC3E}">
        <p14:creationId xmlns:p14="http://schemas.microsoft.com/office/powerpoint/2010/main" val="322677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P spid="16" grpId="0"/>
      <p:bldP spid="18" grpId="0"/>
      <p:bldP spid="19" grpId="0"/>
      <p:bldP spid="21" grpId="0"/>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1F06BC-D33E-7F1D-DF11-52C1E9C5DB3A}"/>
              </a:ext>
            </a:extLst>
          </p:cNvPr>
          <p:cNvSpPr txBox="1"/>
          <p:nvPr/>
        </p:nvSpPr>
        <p:spPr>
          <a:xfrm>
            <a:off x="446015" y="1543574"/>
            <a:ext cx="11450971" cy="4431983"/>
          </a:xfrm>
          <a:prstGeom prst="rect">
            <a:avLst/>
          </a:prstGeom>
          <a:noFill/>
        </p:spPr>
        <p:txBody>
          <a:bodyPr wrap="square" rtlCol="0">
            <a:spAutoFit/>
          </a:bodyPr>
          <a:lstStyle/>
          <a:p>
            <a:pPr algn="ctr"/>
            <a:r>
              <a:rPr lang="en-GB" sz="5400" b="1" dirty="0">
                <a:solidFill>
                  <a:srgbClr val="00B0F0"/>
                </a:solidFill>
              </a:rPr>
              <a:t>Retrieval:</a:t>
            </a:r>
          </a:p>
          <a:p>
            <a:pPr algn="ctr"/>
            <a:endParaRPr lang="en-GB" sz="2800" dirty="0"/>
          </a:p>
          <a:p>
            <a:pPr algn="ctr"/>
            <a:r>
              <a:rPr lang="en-GB" sz="4000" dirty="0"/>
              <a:t>1. Define Market Research…</a:t>
            </a:r>
          </a:p>
          <a:p>
            <a:pPr algn="ctr"/>
            <a:endParaRPr lang="en-GB" sz="4000" dirty="0"/>
          </a:p>
          <a:p>
            <a:pPr algn="ctr"/>
            <a:r>
              <a:rPr lang="en-GB" sz="4000" dirty="0"/>
              <a:t>2. What is Primary Research? Give 3 examples…</a:t>
            </a:r>
          </a:p>
          <a:p>
            <a:pPr algn="ctr"/>
            <a:endParaRPr lang="en-GB" sz="4000" dirty="0"/>
          </a:p>
          <a:p>
            <a:pPr algn="ctr"/>
            <a:r>
              <a:rPr lang="en-GB" sz="4000" dirty="0"/>
              <a:t>3. What is Secondary Research? Give 3 examples…</a:t>
            </a:r>
          </a:p>
        </p:txBody>
      </p:sp>
      <p:sp>
        <p:nvSpPr>
          <p:cNvPr id="5" name="TextBox 4">
            <a:extLst>
              <a:ext uri="{FF2B5EF4-FFF2-40B4-BE49-F238E27FC236}">
                <a16:creationId xmlns:a16="http://schemas.microsoft.com/office/drawing/2014/main" id="{32444C99-D488-6CAE-B777-8B79011EE6AE}"/>
              </a:ext>
            </a:extLst>
          </p:cNvPr>
          <p:cNvSpPr txBox="1"/>
          <p:nvPr/>
        </p:nvSpPr>
        <p:spPr>
          <a:xfrm>
            <a:off x="1263940" y="478173"/>
            <a:ext cx="9664118" cy="923330"/>
          </a:xfrm>
          <a:prstGeom prst="rect">
            <a:avLst/>
          </a:prstGeom>
          <a:solidFill>
            <a:schemeClr val="accent5">
              <a:lumMod val="20000"/>
              <a:lumOff val="80000"/>
            </a:schemeClr>
          </a:solidFill>
        </p:spPr>
        <p:txBody>
          <a:bodyPr wrap="square" rtlCol="0">
            <a:spAutoFit/>
          </a:bodyPr>
          <a:lstStyle/>
          <a:p>
            <a:pPr algn="ctr"/>
            <a:r>
              <a:rPr lang="en-GB" b="1" dirty="0"/>
              <a:t>Task 1: </a:t>
            </a:r>
            <a:r>
              <a:rPr lang="en-GB" dirty="0"/>
              <a:t>Collect your file from the box at the back of the room.</a:t>
            </a:r>
          </a:p>
          <a:p>
            <a:pPr algn="ctr"/>
            <a:r>
              <a:rPr lang="en-GB" b="1" dirty="0"/>
              <a:t>Task 2: </a:t>
            </a:r>
            <a:r>
              <a:rPr lang="en-GB" dirty="0"/>
              <a:t>Collect a post it note from your table.</a:t>
            </a:r>
          </a:p>
          <a:p>
            <a:pPr algn="ctr"/>
            <a:r>
              <a:rPr lang="en-GB" b="1" dirty="0"/>
              <a:t>Task 3: </a:t>
            </a:r>
            <a:r>
              <a:rPr lang="en-GB" dirty="0"/>
              <a:t>Complete the retrieval task on your post it note </a:t>
            </a:r>
            <a:r>
              <a:rPr lang="en-GB" u="sng" dirty="0"/>
              <a:t>without looking in your file </a:t>
            </a:r>
            <a:r>
              <a:rPr lang="en-GB" dirty="0"/>
              <a:t>for the answers.</a:t>
            </a:r>
          </a:p>
        </p:txBody>
      </p:sp>
    </p:spTree>
    <p:extLst>
      <p:ext uri="{BB962C8B-B14F-4D97-AF65-F5344CB8AC3E}">
        <p14:creationId xmlns:p14="http://schemas.microsoft.com/office/powerpoint/2010/main" val="1995392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1875" y="92826"/>
            <a:ext cx="11416553" cy="584775"/>
          </a:xfrm>
          <a:prstGeom prst="rect">
            <a:avLst/>
          </a:prstGeom>
          <a:noFill/>
        </p:spPr>
        <p:txBody>
          <a:bodyPr wrap="square" rtlCol="0">
            <a:spAutoFit/>
          </a:bodyPr>
          <a:lstStyle/>
          <a:p>
            <a:r>
              <a:rPr lang="en-GB" sz="3200" b="1" dirty="0">
                <a:solidFill>
                  <a:srgbClr val="7030A0"/>
                </a:solidFill>
              </a:rPr>
              <a:t>Market research</a:t>
            </a:r>
          </a:p>
        </p:txBody>
      </p:sp>
      <p:sp>
        <p:nvSpPr>
          <p:cNvPr id="2" name="TextBox 1"/>
          <p:cNvSpPr txBox="1"/>
          <p:nvPr/>
        </p:nvSpPr>
        <p:spPr>
          <a:xfrm>
            <a:off x="262216" y="818259"/>
            <a:ext cx="11376212" cy="1600438"/>
          </a:xfrm>
          <a:prstGeom prst="rect">
            <a:avLst/>
          </a:prstGeom>
          <a:noFill/>
        </p:spPr>
        <p:txBody>
          <a:bodyPr wrap="square" rtlCol="0">
            <a:spAutoFit/>
          </a:bodyPr>
          <a:lstStyle/>
          <a:p>
            <a:r>
              <a:rPr lang="en-GB" sz="2000" b="1" dirty="0"/>
              <a:t>Questionnaire – </a:t>
            </a:r>
            <a:r>
              <a:rPr lang="en-GB" sz="2000" dirty="0"/>
              <a:t>Mostly </a:t>
            </a:r>
            <a:r>
              <a:rPr lang="en-GB" sz="2000" dirty="0">
                <a:solidFill>
                  <a:srgbClr val="FF0000"/>
                </a:solidFill>
              </a:rPr>
              <a:t>closed questions </a:t>
            </a:r>
            <a:r>
              <a:rPr lang="en-GB" sz="2000" dirty="0"/>
              <a:t>with a selection of possible answers. This allows for </a:t>
            </a:r>
            <a:r>
              <a:rPr lang="en-GB" sz="2000" dirty="0">
                <a:solidFill>
                  <a:srgbClr val="FF0000"/>
                </a:solidFill>
              </a:rPr>
              <a:t>simple data </a:t>
            </a:r>
            <a:r>
              <a:rPr lang="en-GB" sz="2000" dirty="0"/>
              <a:t>to be collected for a </a:t>
            </a:r>
            <a:r>
              <a:rPr lang="en-GB" sz="2000" dirty="0">
                <a:solidFill>
                  <a:srgbClr val="FF0000"/>
                </a:solidFill>
              </a:rPr>
              <a:t>larger number of consumers</a:t>
            </a:r>
            <a:r>
              <a:rPr lang="en-GB" sz="2000" dirty="0"/>
              <a:t>. Wide variety of topics can be asked which are relevant to information required, </a:t>
            </a:r>
            <a:r>
              <a:rPr lang="en-GB" sz="2000" dirty="0">
                <a:solidFill>
                  <a:srgbClr val="FF0000"/>
                </a:solidFill>
              </a:rPr>
              <a:t>graphs and tables </a:t>
            </a:r>
            <a:r>
              <a:rPr lang="en-GB" sz="2000" dirty="0"/>
              <a:t>can easily be produced from this information.</a:t>
            </a:r>
            <a:endParaRPr lang="en-GB" sz="2000" b="1" dirty="0"/>
          </a:p>
          <a:p>
            <a:endParaRPr lang="en-GB" sz="2000" b="1" dirty="0"/>
          </a:p>
          <a:p>
            <a:r>
              <a:rPr lang="en-GB" dirty="0"/>
              <a:t> </a:t>
            </a:r>
          </a:p>
        </p:txBody>
      </p:sp>
      <p:pic>
        <p:nvPicPr>
          <p:cNvPr id="9" name="Picture 8"/>
          <p:cNvPicPr>
            <a:picLocks noChangeAspect="1"/>
          </p:cNvPicPr>
          <p:nvPr/>
        </p:nvPicPr>
        <p:blipFill rotWithShape="1">
          <a:blip r:embed="rId2"/>
          <a:srcRect l="25161" t="26832" r="13901" b="13901"/>
          <a:stretch/>
        </p:blipFill>
        <p:spPr>
          <a:xfrm>
            <a:off x="425669" y="2175642"/>
            <a:ext cx="5943600" cy="4335518"/>
          </a:xfrm>
          <a:prstGeom prst="rect">
            <a:avLst/>
          </a:prstGeom>
        </p:spPr>
      </p:pic>
      <p:sp>
        <p:nvSpPr>
          <p:cNvPr id="10" name="TextBox 9"/>
          <p:cNvSpPr txBox="1"/>
          <p:nvPr/>
        </p:nvSpPr>
        <p:spPr>
          <a:xfrm>
            <a:off x="6536198" y="2034142"/>
            <a:ext cx="5265683" cy="4524315"/>
          </a:xfrm>
          <a:prstGeom prst="rect">
            <a:avLst/>
          </a:prstGeom>
          <a:noFill/>
        </p:spPr>
        <p:txBody>
          <a:bodyPr wrap="square" rtlCol="0">
            <a:spAutoFit/>
          </a:bodyPr>
          <a:lstStyle/>
          <a:p>
            <a:r>
              <a:rPr lang="en-GB" b="1" dirty="0"/>
              <a:t>Advantages</a:t>
            </a:r>
          </a:p>
          <a:p>
            <a:pPr marL="285750" indent="-285750">
              <a:buFont typeface="Arial" panose="020B0604020202020204" pitchFamily="34" charset="0"/>
              <a:buChar char="•"/>
            </a:pPr>
            <a:r>
              <a:rPr lang="en-GB" dirty="0"/>
              <a:t>Can be given to a specific target market / demographic</a:t>
            </a:r>
          </a:p>
          <a:p>
            <a:pPr marL="285750" indent="-285750">
              <a:buFont typeface="Arial" panose="020B0604020202020204" pitchFamily="34" charset="0"/>
              <a:buChar char="•"/>
            </a:pPr>
            <a:r>
              <a:rPr lang="en-GB" dirty="0"/>
              <a:t>Larger data collection to see an over view of a demographic</a:t>
            </a:r>
          </a:p>
          <a:p>
            <a:pPr marL="285750" indent="-285750">
              <a:buFont typeface="Arial" panose="020B0604020202020204" pitchFamily="34" charset="0"/>
              <a:buChar char="•"/>
            </a:pPr>
            <a:r>
              <a:rPr lang="en-GB" dirty="0"/>
              <a:t>Questions can be planned to gain relevant data</a:t>
            </a:r>
          </a:p>
          <a:p>
            <a:pPr marL="285750" indent="-285750">
              <a:buFont typeface="Arial" panose="020B0604020202020204" pitchFamily="34" charset="0"/>
              <a:buChar char="•"/>
            </a:pPr>
            <a:r>
              <a:rPr lang="en-GB" dirty="0"/>
              <a:t>Easy / quicker to analyse information than with open questioning</a:t>
            </a:r>
          </a:p>
          <a:p>
            <a:pPr marL="285750" indent="-285750">
              <a:buFont typeface="Arial" panose="020B0604020202020204" pitchFamily="34" charset="0"/>
              <a:buChar char="•"/>
            </a:pPr>
            <a:endParaRPr lang="en-GB" dirty="0"/>
          </a:p>
          <a:p>
            <a:r>
              <a:rPr lang="en-GB" b="1" dirty="0"/>
              <a:t>Disadvantages</a:t>
            </a:r>
          </a:p>
          <a:p>
            <a:pPr marL="285750" indent="-285750">
              <a:buFont typeface="Wingdings" panose="05000000000000000000" pitchFamily="2" charset="2"/>
              <a:buChar char="Ø"/>
            </a:pPr>
            <a:r>
              <a:rPr lang="en-GB" dirty="0"/>
              <a:t>Only simple to collate data if closed questions used</a:t>
            </a:r>
          </a:p>
          <a:p>
            <a:pPr marL="285750" indent="-285750">
              <a:buFont typeface="Wingdings" panose="05000000000000000000" pitchFamily="2" charset="2"/>
              <a:buChar char="Ø"/>
            </a:pPr>
            <a:r>
              <a:rPr lang="en-GB" dirty="0"/>
              <a:t>Do not allow public to give further explanation</a:t>
            </a:r>
          </a:p>
          <a:p>
            <a:pPr marL="285750" indent="-285750">
              <a:buFont typeface="Wingdings" panose="05000000000000000000" pitchFamily="2" charset="2"/>
              <a:buChar char="Ø"/>
            </a:pPr>
            <a:r>
              <a:rPr lang="en-GB" dirty="0"/>
              <a:t>Does not allow for ‘meaningful conversation </a:t>
            </a:r>
          </a:p>
          <a:p>
            <a:pPr marL="285750" indent="-285750">
              <a:buFont typeface="Wingdings" panose="05000000000000000000" pitchFamily="2" charset="2"/>
              <a:buChar char="Ø"/>
            </a:pPr>
            <a:endParaRPr lang="en-GB" dirty="0"/>
          </a:p>
          <a:p>
            <a:r>
              <a:rPr lang="en-GB" b="1" dirty="0"/>
              <a:t>Uses</a:t>
            </a:r>
          </a:p>
          <a:p>
            <a:r>
              <a:rPr lang="en-GB" dirty="0"/>
              <a:t>To get overview of larger target market / demographic</a:t>
            </a:r>
          </a:p>
        </p:txBody>
      </p:sp>
    </p:spTree>
    <p:extLst>
      <p:ext uri="{BB962C8B-B14F-4D97-AF65-F5344CB8AC3E}">
        <p14:creationId xmlns:p14="http://schemas.microsoft.com/office/powerpoint/2010/main" val="331449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3380" y="0"/>
            <a:ext cx="11416553" cy="584775"/>
          </a:xfrm>
          <a:prstGeom prst="rect">
            <a:avLst/>
          </a:prstGeom>
          <a:noFill/>
        </p:spPr>
        <p:txBody>
          <a:bodyPr wrap="square" rtlCol="0">
            <a:spAutoFit/>
          </a:bodyPr>
          <a:lstStyle/>
          <a:p>
            <a:r>
              <a:rPr lang="en-GB" sz="3200" b="1" dirty="0">
                <a:solidFill>
                  <a:srgbClr val="7030A0"/>
                </a:solidFill>
              </a:rPr>
              <a:t>Market research</a:t>
            </a:r>
          </a:p>
        </p:txBody>
      </p:sp>
      <p:sp>
        <p:nvSpPr>
          <p:cNvPr id="2" name="TextBox 1"/>
          <p:cNvSpPr txBox="1"/>
          <p:nvPr/>
        </p:nvSpPr>
        <p:spPr>
          <a:xfrm>
            <a:off x="223380" y="584775"/>
            <a:ext cx="11376212" cy="1292662"/>
          </a:xfrm>
          <a:prstGeom prst="rect">
            <a:avLst/>
          </a:prstGeom>
          <a:noFill/>
        </p:spPr>
        <p:txBody>
          <a:bodyPr wrap="square" rtlCol="0">
            <a:spAutoFit/>
          </a:bodyPr>
          <a:lstStyle/>
          <a:p>
            <a:r>
              <a:rPr lang="en-GB" sz="2000" b="1" dirty="0"/>
              <a:t>Interviews – </a:t>
            </a:r>
            <a:r>
              <a:rPr lang="en-GB" sz="2000" dirty="0"/>
              <a:t>Mostly use </a:t>
            </a:r>
            <a:r>
              <a:rPr lang="en-GB" sz="2000" dirty="0">
                <a:solidFill>
                  <a:srgbClr val="FF0000"/>
                </a:solidFill>
              </a:rPr>
              <a:t>open questions </a:t>
            </a:r>
            <a:r>
              <a:rPr lang="en-GB" sz="2000" dirty="0"/>
              <a:t>to allow the interviewee to </a:t>
            </a:r>
            <a:r>
              <a:rPr lang="en-GB" sz="2000" dirty="0">
                <a:solidFill>
                  <a:srgbClr val="FF0000"/>
                </a:solidFill>
              </a:rPr>
              <a:t>expand and explain </a:t>
            </a:r>
            <a:r>
              <a:rPr lang="en-GB" sz="2000" dirty="0"/>
              <a:t>their comments. These interviews </a:t>
            </a:r>
            <a:r>
              <a:rPr lang="en-GB" sz="2000" dirty="0">
                <a:solidFill>
                  <a:srgbClr val="FF0000"/>
                </a:solidFill>
              </a:rPr>
              <a:t>usually take longer</a:t>
            </a:r>
            <a:r>
              <a:rPr lang="en-GB" sz="2000" dirty="0"/>
              <a:t> than a questionnaire and given a </a:t>
            </a:r>
            <a:r>
              <a:rPr lang="en-GB" sz="2000" dirty="0">
                <a:solidFill>
                  <a:srgbClr val="FF0000"/>
                </a:solidFill>
              </a:rPr>
              <a:t>smaller field </a:t>
            </a:r>
            <a:r>
              <a:rPr lang="en-GB" sz="2000" dirty="0"/>
              <a:t>of responses, but they are useful when creating a </a:t>
            </a:r>
            <a:r>
              <a:rPr lang="en-GB" sz="2000" dirty="0">
                <a:solidFill>
                  <a:srgbClr val="FF0000"/>
                </a:solidFill>
              </a:rPr>
              <a:t>bespoke</a:t>
            </a:r>
            <a:r>
              <a:rPr lang="en-GB" sz="2000" dirty="0"/>
              <a:t> or a </a:t>
            </a:r>
            <a:r>
              <a:rPr lang="en-GB" sz="2000" dirty="0">
                <a:solidFill>
                  <a:srgbClr val="FF0000"/>
                </a:solidFill>
              </a:rPr>
              <a:t>batch</a:t>
            </a:r>
            <a:r>
              <a:rPr lang="en-GB" sz="2000" dirty="0"/>
              <a:t> product for a small target market. </a:t>
            </a:r>
          </a:p>
          <a:p>
            <a:r>
              <a:rPr lang="en-GB" dirty="0"/>
              <a:t> </a:t>
            </a:r>
          </a:p>
        </p:txBody>
      </p:sp>
      <p:pic>
        <p:nvPicPr>
          <p:cNvPr id="6" name="Picture 5"/>
          <p:cNvPicPr>
            <a:picLocks noChangeAspect="1"/>
          </p:cNvPicPr>
          <p:nvPr/>
        </p:nvPicPr>
        <p:blipFill rotWithShape="1">
          <a:blip r:embed="rId2"/>
          <a:srcRect l="25485" t="27048" r="11799" b="14547"/>
          <a:stretch/>
        </p:blipFill>
        <p:spPr>
          <a:xfrm>
            <a:off x="262216" y="2077984"/>
            <a:ext cx="6627315" cy="4628873"/>
          </a:xfrm>
          <a:prstGeom prst="rect">
            <a:avLst/>
          </a:prstGeom>
        </p:spPr>
      </p:pic>
      <p:sp>
        <p:nvSpPr>
          <p:cNvPr id="10" name="TextBox 9"/>
          <p:cNvSpPr txBox="1"/>
          <p:nvPr/>
        </p:nvSpPr>
        <p:spPr>
          <a:xfrm>
            <a:off x="6926317" y="1779687"/>
            <a:ext cx="5265683" cy="5078313"/>
          </a:xfrm>
          <a:prstGeom prst="rect">
            <a:avLst/>
          </a:prstGeom>
          <a:noFill/>
        </p:spPr>
        <p:txBody>
          <a:bodyPr wrap="square" rtlCol="0">
            <a:spAutoFit/>
          </a:bodyPr>
          <a:lstStyle/>
          <a:p>
            <a:r>
              <a:rPr lang="en-GB" b="1" dirty="0"/>
              <a:t>Advantages</a:t>
            </a:r>
          </a:p>
          <a:p>
            <a:pPr marL="285750" indent="-285750">
              <a:buFont typeface="Arial" panose="020B0604020202020204" pitchFamily="34" charset="0"/>
              <a:buChar char="•"/>
            </a:pPr>
            <a:r>
              <a:rPr lang="en-GB" dirty="0"/>
              <a:t>Can be conducted with specific client(s) / user(s)</a:t>
            </a:r>
          </a:p>
          <a:p>
            <a:pPr marL="285750" indent="-285750">
              <a:buFont typeface="Arial" panose="020B0604020202020204" pitchFamily="34" charset="0"/>
              <a:buChar char="•"/>
            </a:pPr>
            <a:r>
              <a:rPr lang="en-GB" dirty="0"/>
              <a:t>Questions can be planned or adapted at the moment to gain relevant information.</a:t>
            </a:r>
          </a:p>
          <a:p>
            <a:pPr marL="285750" indent="-285750">
              <a:buFont typeface="Arial" panose="020B0604020202020204" pitchFamily="34" charset="0"/>
              <a:buChar char="•"/>
            </a:pPr>
            <a:r>
              <a:rPr lang="en-GB" dirty="0"/>
              <a:t>In depth understanding of individual or small group</a:t>
            </a:r>
          </a:p>
          <a:p>
            <a:pPr marL="285750" indent="-285750">
              <a:buFont typeface="Arial" panose="020B0604020202020204" pitchFamily="34" charset="0"/>
              <a:buChar char="•"/>
            </a:pPr>
            <a:r>
              <a:rPr lang="en-GB" dirty="0"/>
              <a:t>User centred approach </a:t>
            </a:r>
          </a:p>
          <a:p>
            <a:pPr marL="285750" indent="-285750">
              <a:buFont typeface="Arial" panose="020B0604020202020204" pitchFamily="34" charset="0"/>
              <a:buChar char="•"/>
            </a:pPr>
            <a:r>
              <a:rPr lang="en-GB" dirty="0"/>
              <a:t>Allows the interviewee to expand on their responses</a:t>
            </a:r>
          </a:p>
          <a:p>
            <a:pPr marL="285750" indent="-285750">
              <a:buFont typeface="Arial" panose="020B0604020202020204" pitchFamily="34" charset="0"/>
              <a:buChar char="•"/>
            </a:pPr>
            <a:r>
              <a:rPr lang="en-GB" dirty="0"/>
              <a:t>Could collect anthropometric data or ergonomic feedback</a:t>
            </a:r>
          </a:p>
          <a:p>
            <a:pPr marL="285750" indent="-285750">
              <a:buFont typeface="Arial" panose="020B0604020202020204" pitchFamily="34" charset="0"/>
              <a:buChar char="•"/>
            </a:pPr>
            <a:endParaRPr lang="en-GB" dirty="0"/>
          </a:p>
          <a:p>
            <a:r>
              <a:rPr lang="en-GB" b="1" dirty="0"/>
              <a:t>Disadvantages</a:t>
            </a:r>
          </a:p>
          <a:p>
            <a:pPr marL="285750" indent="-285750">
              <a:buFont typeface="Wingdings" panose="05000000000000000000" pitchFamily="2" charset="2"/>
              <a:buChar char="Ø"/>
            </a:pPr>
            <a:r>
              <a:rPr lang="en-GB" dirty="0"/>
              <a:t>Only a small amount of info gained about the wider audience</a:t>
            </a:r>
          </a:p>
          <a:p>
            <a:pPr marL="285750" indent="-285750">
              <a:buFont typeface="Wingdings" panose="05000000000000000000" pitchFamily="2" charset="2"/>
              <a:buChar char="Ø"/>
            </a:pPr>
            <a:r>
              <a:rPr lang="en-GB" dirty="0"/>
              <a:t>Time cost</a:t>
            </a:r>
          </a:p>
          <a:p>
            <a:endParaRPr lang="en-GB" dirty="0"/>
          </a:p>
          <a:p>
            <a:r>
              <a:rPr lang="en-GB" b="1" dirty="0"/>
              <a:t>Uses</a:t>
            </a:r>
          </a:p>
          <a:p>
            <a:r>
              <a:rPr lang="en-GB" dirty="0"/>
              <a:t>To understand a specific client or user groups needs</a:t>
            </a:r>
          </a:p>
        </p:txBody>
      </p:sp>
    </p:spTree>
    <p:extLst>
      <p:ext uri="{BB962C8B-B14F-4D97-AF65-F5344CB8AC3E}">
        <p14:creationId xmlns:p14="http://schemas.microsoft.com/office/powerpoint/2010/main" val="244818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8" ma:contentTypeDescription="Create a new document." ma:contentTypeScope="" ma:versionID="c4253f1ec559ce4a1c8458976e9933d9">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1f43a1ec969e57a8b63a5fdad0c86529"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documentManagement>
</p:properties>
</file>

<file path=customXml/itemProps1.xml><?xml version="1.0" encoding="utf-8"?>
<ds:datastoreItem xmlns:ds="http://schemas.openxmlformats.org/officeDocument/2006/customXml" ds:itemID="{9EB035BC-1064-4AA7-8C65-527981782846}"/>
</file>

<file path=customXml/itemProps2.xml><?xml version="1.0" encoding="utf-8"?>
<ds:datastoreItem xmlns:ds="http://schemas.openxmlformats.org/officeDocument/2006/customXml" ds:itemID="{A84758C3-621A-4A91-B752-90DF691C7A61}"/>
</file>

<file path=customXml/itemProps3.xml><?xml version="1.0" encoding="utf-8"?>
<ds:datastoreItem xmlns:ds="http://schemas.openxmlformats.org/officeDocument/2006/customXml" ds:itemID="{008833F8-ED0B-49AD-96B4-A4F453C89092}"/>
</file>

<file path=docProps/app.xml><?xml version="1.0" encoding="utf-8"?>
<Properties xmlns="http://schemas.openxmlformats.org/officeDocument/2006/extended-properties" xmlns:vt="http://schemas.openxmlformats.org/officeDocument/2006/docPropsVTypes">
  <TotalTime>19851</TotalTime>
  <Words>1791</Words>
  <Application>Microsoft Office PowerPoint</Application>
  <PresentationFormat>Widescreen</PresentationFormat>
  <Paragraphs>224</Paragraphs>
  <Slides>22</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Mary's Catholic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McVay, Catherine</dc:creator>
  <cp:lastModifiedBy>McVay, Catherine</cp:lastModifiedBy>
  <cp:revision>107</cp:revision>
  <cp:lastPrinted>2020-03-17T13:24:03Z</cp:lastPrinted>
  <dcterms:created xsi:type="dcterms:W3CDTF">2019-06-07T11:13:47Z</dcterms:created>
  <dcterms:modified xsi:type="dcterms:W3CDTF">2023-10-18T08:14:11Z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ies>
</file>