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3" r:id="rId4"/>
    <p:sldId id="264" r:id="rId5"/>
    <p:sldId id="265" r:id="rId6"/>
    <p:sldId id="266" r:id="rId7"/>
    <p:sldId id="267" r:id="rId8"/>
    <p:sldId id="268" r:id="rId9"/>
    <p:sldId id="269"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6C5C5C-5F1F-4C42-9733-E1F89E98B1C9}"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411632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6C5C5C-5F1F-4C42-9733-E1F89E98B1C9}"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332392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6C5C5C-5F1F-4C42-9733-E1F89E98B1C9}"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701272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33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6C5C5C-5F1F-4C42-9733-E1F89E98B1C9}"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56538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6C5C5C-5F1F-4C42-9733-E1F89E98B1C9}" type="datetimeFigureOut">
              <a:rPr lang="en-GB" smtClean="0"/>
              <a:t>14/11/2023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178147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6C5C5C-5F1F-4C42-9733-E1F89E98B1C9}"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82813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6C5C5C-5F1F-4C42-9733-E1F89E98B1C9}" type="datetimeFigureOut">
              <a:rPr lang="en-GB" smtClean="0"/>
              <a:t>14/11/2023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65854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6C5C5C-5F1F-4C42-9733-E1F89E98B1C9}" type="datetimeFigureOut">
              <a:rPr lang="en-GB" smtClean="0"/>
              <a:t>14/11/2023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333507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C5C5C-5F1F-4C42-9733-E1F89E98B1C9}" type="datetimeFigureOut">
              <a:rPr lang="en-GB" smtClean="0"/>
              <a:t>14/11/2023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48868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6C5C5C-5F1F-4C42-9733-E1F89E98B1C9}"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272149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6C5C5C-5F1F-4C42-9733-E1F89E98B1C9}" type="datetimeFigureOut">
              <a:rPr lang="en-GB" smtClean="0"/>
              <a:t>14/11/2023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BF7177-358B-4064-A0F3-5B93B4A10AB5}" type="slidenum">
              <a:rPr lang="en-GB" smtClean="0"/>
              <a:t>‹#›</a:t>
            </a:fld>
            <a:endParaRPr lang="en-GB"/>
          </a:p>
        </p:txBody>
      </p:sp>
    </p:spTree>
    <p:extLst>
      <p:ext uri="{BB962C8B-B14F-4D97-AF65-F5344CB8AC3E}">
        <p14:creationId xmlns:p14="http://schemas.microsoft.com/office/powerpoint/2010/main" val="425028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C5C5C-5F1F-4C42-9733-E1F89E98B1C9}" type="datetimeFigureOut">
              <a:rPr lang="en-GB" smtClean="0"/>
              <a:t>14/11/2023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F7177-358B-4064-A0F3-5B93B4A10AB5}" type="slidenum">
              <a:rPr lang="en-GB" smtClean="0"/>
              <a:t>‹#›</a:t>
            </a:fld>
            <a:endParaRPr lang="en-GB"/>
          </a:p>
        </p:txBody>
      </p:sp>
    </p:spTree>
    <p:extLst>
      <p:ext uri="{BB962C8B-B14F-4D97-AF65-F5344CB8AC3E}">
        <p14:creationId xmlns:p14="http://schemas.microsoft.com/office/powerpoint/2010/main" val="198303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getty.edu/art/exhibitions/fashion_photography/"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824"/>
            <a:ext cx="7795259" cy="1162115"/>
          </a:xfrm>
        </p:spPr>
        <p:txBody>
          <a:bodyPr>
            <a:normAutofit fontScale="90000"/>
          </a:bodyPr>
          <a:lstStyle/>
          <a:p>
            <a:r>
              <a:rPr lang="en-GB" dirty="0" smtClean="0"/>
              <a:t>Using Photography to enrich your coursework </a:t>
            </a:r>
            <a:endParaRPr lang="en-GB" dirty="0"/>
          </a:p>
        </p:txBody>
      </p:sp>
      <p:sp>
        <p:nvSpPr>
          <p:cNvPr id="3" name="Text Placeholder 2"/>
          <p:cNvSpPr>
            <a:spLocks noGrp="1"/>
          </p:cNvSpPr>
          <p:nvPr>
            <p:ph type="body" idx="1"/>
          </p:nvPr>
        </p:nvSpPr>
        <p:spPr>
          <a:xfrm>
            <a:off x="385822" y="1094291"/>
            <a:ext cx="5357559" cy="4555200"/>
          </a:xfrm>
          <a:ln>
            <a:solidFill>
              <a:schemeClr val="tx2">
                <a:lumMod val="40000"/>
                <a:lumOff val="60000"/>
              </a:schemeClr>
            </a:solidFill>
          </a:ln>
        </p:spPr>
        <p:txBody>
          <a:bodyPr>
            <a:normAutofit fontScale="85000" lnSpcReduction="20000"/>
          </a:bodyPr>
          <a:lstStyle/>
          <a:p>
            <a:pPr marL="152396" indent="0">
              <a:buNone/>
            </a:pPr>
            <a:r>
              <a:rPr lang="en-GB" dirty="0" smtClean="0"/>
              <a:t>Collect </a:t>
            </a:r>
            <a:r>
              <a:rPr lang="en-GB" dirty="0" smtClean="0"/>
              <a:t>and create exciting new Strange </a:t>
            </a:r>
            <a:r>
              <a:rPr lang="en-GB" dirty="0"/>
              <a:t>&amp; Fantastic images and photographs to give your work some fresh ideas. </a:t>
            </a:r>
          </a:p>
          <a:p>
            <a:pPr marL="152396" indent="0">
              <a:buNone/>
            </a:pPr>
            <a:endParaRPr lang="en-GB" dirty="0"/>
          </a:p>
          <a:p>
            <a:pPr marL="152396" indent="0">
              <a:buNone/>
            </a:pPr>
            <a:r>
              <a:rPr lang="en-GB" dirty="0"/>
              <a:t>A full Photoshoot could look amazing in your books. </a:t>
            </a:r>
          </a:p>
          <a:p>
            <a:pPr marL="152396" indent="0">
              <a:buNone/>
            </a:pPr>
            <a:r>
              <a:rPr lang="en-GB" u="sng" dirty="0">
                <a:solidFill>
                  <a:srgbClr val="FF0000"/>
                </a:solidFill>
              </a:rPr>
              <a:t>Consider: </a:t>
            </a:r>
          </a:p>
          <a:p>
            <a:r>
              <a:rPr lang="en-GB" u="sng" dirty="0"/>
              <a:t>Subject Matter</a:t>
            </a:r>
          </a:p>
          <a:p>
            <a:pPr marL="152396" indent="0">
              <a:buNone/>
            </a:pPr>
            <a:r>
              <a:rPr lang="en-GB" dirty="0"/>
              <a:t> What are you going to photograph? </a:t>
            </a:r>
          </a:p>
          <a:p>
            <a:r>
              <a:rPr lang="en-GB" dirty="0"/>
              <a:t>Props/costumes you might need </a:t>
            </a:r>
          </a:p>
          <a:p>
            <a:r>
              <a:rPr lang="en-GB" dirty="0"/>
              <a:t>Location (interior &amp; exterior) </a:t>
            </a:r>
          </a:p>
          <a:p>
            <a:r>
              <a:rPr lang="en-GB" dirty="0"/>
              <a:t>Background (plain or busy) </a:t>
            </a:r>
          </a:p>
          <a:p>
            <a:r>
              <a:rPr lang="en-GB" dirty="0"/>
              <a:t>Camera angle (view from above, below, zoomed in) </a:t>
            </a:r>
          </a:p>
          <a:p>
            <a:r>
              <a:rPr lang="en-GB" dirty="0"/>
              <a:t>Lighting (natural, lamps, candles, torches) </a:t>
            </a:r>
            <a:endParaRPr lang="en-GB" dirty="0" smtClean="0"/>
          </a:p>
          <a:p>
            <a:r>
              <a:rPr lang="en-GB" smtClean="0"/>
              <a:t>Close ups </a:t>
            </a:r>
            <a:endParaRPr lang="en-GB" dirty="0" smtClean="0"/>
          </a:p>
          <a:p>
            <a:endParaRPr lang="en-GB" dirty="0"/>
          </a:p>
          <a:p>
            <a:pPr marL="152396" indent="0">
              <a:buNone/>
            </a:pPr>
            <a:endParaRPr lang="en-GB" dirty="0"/>
          </a:p>
        </p:txBody>
      </p:sp>
      <p:pic>
        <p:nvPicPr>
          <p:cNvPr id="4" name="Picture 3"/>
          <p:cNvPicPr>
            <a:picLocks noChangeAspect="1"/>
          </p:cNvPicPr>
          <p:nvPr/>
        </p:nvPicPr>
        <p:blipFill>
          <a:blip r:embed="rId2"/>
          <a:stretch>
            <a:fillRect/>
          </a:stretch>
        </p:blipFill>
        <p:spPr>
          <a:xfrm>
            <a:off x="9944100" y="41208"/>
            <a:ext cx="2247900" cy="2990850"/>
          </a:xfrm>
          <a:prstGeom prst="rect">
            <a:avLst/>
          </a:prstGeom>
        </p:spPr>
      </p:pic>
      <p:pic>
        <p:nvPicPr>
          <p:cNvPr id="5" name="Picture 4"/>
          <p:cNvPicPr>
            <a:picLocks noChangeAspect="1"/>
          </p:cNvPicPr>
          <p:nvPr/>
        </p:nvPicPr>
        <p:blipFill>
          <a:blip r:embed="rId3"/>
          <a:stretch>
            <a:fillRect/>
          </a:stretch>
        </p:blipFill>
        <p:spPr>
          <a:xfrm>
            <a:off x="9944100" y="3153143"/>
            <a:ext cx="2247900" cy="2781300"/>
          </a:xfrm>
          <a:prstGeom prst="rect">
            <a:avLst/>
          </a:prstGeom>
        </p:spPr>
      </p:pic>
      <p:pic>
        <p:nvPicPr>
          <p:cNvPr id="6" name="Picture 5"/>
          <p:cNvPicPr>
            <a:picLocks noChangeAspect="1"/>
          </p:cNvPicPr>
          <p:nvPr/>
        </p:nvPicPr>
        <p:blipFill>
          <a:blip r:embed="rId4"/>
          <a:stretch>
            <a:fillRect/>
          </a:stretch>
        </p:blipFill>
        <p:spPr>
          <a:xfrm>
            <a:off x="7892222" y="3032058"/>
            <a:ext cx="1925138" cy="2561412"/>
          </a:xfrm>
          <a:prstGeom prst="rect">
            <a:avLst/>
          </a:prstGeom>
        </p:spPr>
      </p:pic>
      <p:pic>
        <p:nvPicPr>
          <p:cNvPr id="7" name="Picture 6"/>
          <p:cNvPicPr>
            <a:picLocks noChangeAspect="1"/>
          </p:cNvPicPr>
          <p:nvPr/>
        </p:nvPicPr>
        <p:blipFill>
          <a:blip r:embed="rId5"/>
          <a:stretch>
            <a:fillRect/>
          </a:stretch>
        </p:blipFill>
        <p:spPr>
          <a:xfrm>
            <a:off x="7922000" y="210889"/>
            <a:ext cx="1895360" cy="2651488"/>
          </a:xfrm>
          <a:prstGeom prst="rect">
            <a:avLst/>
          </a:prstGeom>
        </p:spPr>
      </p:pic>
      <p:pic>
        <p:nvPicPr>
          <p:cNvPr id="8" name="Picture 7"/>
          <p:cNvPicPr>
            <a:picLocks noChangeAspect="1"/>
          </p:cNvPicPr>
          <p:nvPr/>
        </p:nvPicPr>
        <p:blipFill>
          <a:blip r:embed="rId6"/>
          <a:stretch>
            <a:fillRect/>
          </a:stretch>
        </p:blipFill>
        <p:spPr>
          <a:xfrm>
            <a:off x="5932825" y="1909126"/>
            <a:ext cx="1799731" cy="2701350"/>
          </a:xfrm>
          <a:prstGeom prst="rect">
            <a:avLst/>
          </a:prstGeom>
        </p:spPr>
      </p:pic>
    </p:spTree>
    <p:extLst>
      <p:ext uri="{BB962C8B-B14F-4D97-AF65-F5344CB8AC3E}">
        <p14:creationId xmlns:p14="http://schemas.microsoft.com/office/powerpoint/2010/main" val="370780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ck at Home? - Ways Still Life Photography Can Keep Your Skills Sh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189" y="186981"/>
            <a:ext cx="7488089" cy="60054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6422" y="186981"/>
            <a:ext cx="4201886" cy="2308324"/>
          </a:xfrm>
          <a:prstGeom prst="rect">
            <a:avLst/>
          </a:prstGeom>
          <a:ln>
            <a:solidFill>
              <a:schemeClr val="tx1"/>
            </a:solidFill>
          </a:ln>
        </p:spPr>
        <p:txBody>
          <a:bodyPr wrap="square">
            <a:spAutoFit/>
          </a:bodyPr>
          <a:lstStyle/>
          <a:p>
            <a:r>
              <a:rPr lang="en-GB" b="1" dirty="0" smtClean="0">
                <a:solidFill>
                  <a:srgbClr val="00243F"/>
                </a:solidFill>
                <a:latin typeface="Sintony"/>
              </a:rPr>
              <a:t>Use your photographs to tell a story! </a:t>
            </a:r>
            <a:endParaRPr lang="en-GB" b="1" dirty="0">
              <a:solidFill>
                <a:srgbClr val="00243F"/>
              </a:solidFill>
              <a:latin typeface="Sintony"/>
            </a:endParaRPr>
          </a:p>
          <a:p>
            <a:r>
              <a:rPr lang="en-GB" dirty="0" smtClean="0">
                <a:solidFill>
                  <a:srgbClr val="222222"/>
                </a:solidFill>
                <a:latin typeface="open sans"/>
              </a:rPr>
              <a:t>Use </a:t>
            </a:r>
            <a:r>
              <a:rPr lang="en-GB" dirty="0">
                <a:solidFill>
                  <a:srgbClr val="222222"/>
                </a:solidFill>
                <a:latin typeface="open sans"/>
              </a:rPr>
              <a:t>your objects, background, lighting, camera angle, and whatever other photographic tricks you can summon. Your objective is to make the viewer see the story in your photo. A picture can be worth a thousand words, if you choose those “words” carefully.</a:t>
            </a:r>
            <a:endParaRPr lang="en-GB" b="0" i="0" dirty="0">
              <a:solidFill>
                <a:srgbClr val="222222"/>
              </a:solidFill>
              <a:effectLst/>
              <a:latin typeface="open sans"/>
            </a:endParaRPr>
          </a:p>
        </p:txBody>
      </p:sp>
      <p:pic>
        <p:nvPicPr>
          <p:cNvPr id="4" name="Picture 3"/>
          <p:cNvPicPr>
            <a:picLocks noChangeAspect="1"/>
          </p:cNvPicPr>
          <p:nvPr/>
        </p:nvPicPr>
        <p:blipFill>
          <a:blip r:embed="rId3"/>
          <a:stretch>
            <a:fillRect/>
          </a:stretch>
        </p:blipFill>
        <p:spPr>
          <a:xfrm>
            <a:off x="376868" y="2780229"/>
            <a:ext cx="3900994" cy="2600663"/>
          </a:xfrm>
          <a:prstGeom prst="rect">
            <a:avLst/>
          </a:prstGeom>
        </p:spPr>
      </p:pic>
    </p:spTree>
    <p:extLst>
      <p:ext uri="{BB962C8B-B14F-4D97-AF65-F5344CB8AC3E}">
        <p14:creationId xmlns:p14="http://schemas.microsoft.com/office/powerpoint/2010/main" val="422583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0467" y="0"/>
            <a:ext cx="4886936" cy="7042286"/>
          </a:xfrm>
          <a:prstGeom prst="rect">
            <a:avLst/>
          </a:prstGeom>
        </p:spPr>
      </p:pic>
      <p:sp>
        <p:nvSpPr>
          <p:cNvPr id="5" name="Rectangle 4"/>
          <p:cNvSpPr/>
          <p:nvPr/>
        </p:nvSpPr>
        <p:spPr>
          <a:xfrm>
            <a:off x="8042031" y="369353"/>
            <a:ext cx="6096000" cy="6463308"/>
          </a:xfrm>
          <a:prstGeom prst="rect">
            <a:avLst/>
          </a:prstGeom>
        </p:spPr>
        <p:txBody>
          <a:bodyPr>
            <a:spAutoFit/>
          </a:bodyPr>
          <a:lstStyle/>
          <a:p>
            <a:r>
              <a:rPr lang="en-GB" dirty="0" smtClean="0"/>
              <a:t>Digital drawing/editing apps:</a:t>
            </a:r>
          </a:p>
          <a:p>
            <a:r>
              <a:rPr lang="en-GB" dirty="0" err="1" smtClean="0"/>
              <a:t>Tayasui</a:t>
            </a:r>
            <a:r>
              <a:rPr lang="en-GB" dirty="0" smtClean="0"/>
              <a:t> sketches</a:t>
            </a:r>
          </a:p>
          <a:p>
            <a:r>
              <a:rPr lang="en-GB" dirty="0" err="1" smtClean="0"/>
              <a:t>Glitchlab</a:t>
            </a:r>
            <a:endParaRPr lang="en-GB" dirty="0" smtClean="0"/>
          </a:p>
          <a:p>
            <a:r>
              <a:rPr lang="en-GB" dirty="0" err="1" smtClean="0"/>
              <a:t>Mirrorlab</a:t>
            </a:r>
            <a:endParaRPr lang="en-GB" dirty="0" smtClean="0"/>
          </a:p>
          <a:p>
            <a:r>
              <a:rPr lang="en-GB" dirty="0" err="1" smtClean="0"/>
              <a:t>Hypocam</a:t>
            </a:r>
            <a:endParaRPr lang="en-GB" dirty="0" smtClean="0"/>
          </a:p>
          <a:p>
            <a:r>
              <a:rPr lang="en-GB" dirty="0" err="1" smtClean="0"/>
              <a:t>Instasquare</a:t>
            </a:r>
            <a:endParaRPr lang="en-GB" dirty="0" smtClean="0"/>
          </a:p>
          <a:p>
            <a:r>
              <a:rPr lang="en-GB" dirty="0" smtClean="0"/>
              <a:t>Photoshop express</a:t>
            </a:r>
          </a:p>
          <a:p>
            <a:r>
              <a:rPr lang="en-GB" dirty="0" err="1" smtClean="0"/>
              <a:t>Hipstamatic</a:t>
            </a:r>
            <a:endParaRPr lang="en-GB" dirty="0" smtClean="0"/>
          </a:p>
          <a:p>
            <a:r>
              <a:rPr lang="en-GB" dirty="0" err="1" smtClean="0"/>
              <a:t>Pixlr</a:t>
            </a:r>
            <a:endParaRPr lang="en-GB" dirty="0" smtClean="0"/>
          </a:p>
          <a:p>
            <a:r>
              <a:rPr lang="en-GB" dirty="0" err="1" smtClean="0"/>
              <a:t>Snapseed</a:t>
            </a:r>
            <a:endParaRPr lang="en-GB" dirty="0" smtClean="0"/>
          </a:p>
          <a:p>
            <a:r>
              <a:rPr lang="en-GB" dirty="0" smtClean="0"/>
              <a:t>Fragment</a:t>
            </a:r>
          </a:p>
          <a:p>
            <a:r>
              <a:rPr lang="en-GB" dirty="0" err="1" smtClean="0"/>
              <a:t>Kaleidacam</a:t>
            </a:r>
            <a:endParaRPr lang="en-GB" dirty="0" smtClean="0"/>
          </a:p>
          <a:p>
            <a:r>
              <a:rPr lang="en-GB" dirty="0" err="1" smtClean="0"/>
              <a:t>Prisma</a:t>
            </a:r>
            <a:endParaRPr lang="en-GB" dirty="0" smtClean="0"/>
          </a:p>
          <a:p>
            <a:r>
              <a:rPr lang="en-GB" dirty="0" smtClean="0"/>
              <a:t>Instagram Layout</a:t>
            </a:r>
          </a:p>
          <a:p>
            <a:r>
              <a:rPr lang="en-GB" dirty="0" err="1" smtClean="0"/>
              <a:t>PhotoPea</a:t>
            </a:r>
            <a:r>
              <a:rPr lang="en-GB" dirty="0" smtClean="0"/>
              <a:t> - www.photopea.com</a:t>
            </a:r>
          </a:p>
          <a:p>
            <a:r>
              <a:rPr lang="en-GB" dirty="0" err="1" smtClean="0"/>
              <a:t>Pixlr</a:t>
            </a:r>
            <a:endParaRPr lang="en-GB" dirty="0" smtClean="0"/>
          </a:p>
          <a:p>
            <a:r>
              <a:rPr lang="en-GB" dirty="0" err="1" smtClean="0"/>
              <a:t>VSCOcam</a:t>
            </a:r>
            <a:endParaRPr lang="en-GB" dirty="0" smtClean="0"/>
          </a:p>
          <a:p>
            <a:r>
              <a:rPr lang="en-GB" dirty="0" smtClean="0"/>
              <a:t>Tiny Worlds (99P)</a:t>
            </a:r>
          </a:p>
          <a:p>
            <a:r>
              <a:rPr lang="en-GB" dirty="0" smtClean="0"/>
              <a:t>Autodesk sketchbook</a:t>
            </a:r>
          </a:p>
          <a:p>
            <a:r>
              <a:rPr lang="en-GB" dirty="0" smtClean="0"/>
              <a:t>Snap seed</a:t>
            </a:r>
          </a:p>
          <a:p>
            <a:r>
              <a:rPr lang="en-GB" dirty="0" err="1" smtClean="0"/>
              <a:t>FXStencil</a:t>
            </a:r>
            <a:endParaRPr lang="en-GB" dirty="0" smtClean="0"/>
          </a:p>
          <a:p>
            <a:r>
              <a:rPr lang="en-GB" dirty="0" smtClean="0"/>
              <a:t>Vinci</a:t>
            </a:r>
          </a:p>
          <a:p>
            <a:r>
              <a:rPr lang="en-GB" dirty="0" err="1" smtClean="0"/>
              <a:t>Prisma</a:t>
            </a:r>
            <a:endParaRPr lang="en-GB" dirty="0"/>
          </a:p>
        </p:txBody>
      </p:sp>
      <p:sp>
        <p:nvSpPr>
          <p:cNvPr id="6" name="TextBox 5"/>
          <p:cNvSpPr txBox="1"/>
          <p:nvPr/>
        </p:nvSpPr>
        <p:spPr>
          <a:xfrm>
            <a:off x="98474" y="211015"/>
            <a:ext cx="2096086" cy="5909310"/>
          </a:xfrm>
          <a:prstGeom prst="rect">
            <a:avLst/>
          </a:prstGeom>
          <a:solidFill>
            <a:schemeClr val="accent1">
              <a:lumMod val="60000"/>
              <a:lumOff val="40000"/>
            </a:schemeClr>
          </a:solidFill>
        </p:spPr>
        <p:txBody>
          <a:bodyPr wrap="square" rtlCol="0">
            <a:spAutoFit/>
          </a:bodyPr>
          <a:lstStyle/>
          <a:p>
            <a:pPr marL="342900" indent="-342900">
              <a:buAutoNum type="arabicPeriod"/>
            </a:pPr>
            <a:r>
              <a:rPr lang="en-GB" dirty="0" smtClean="0"/>
              <a:t>Take a photo and edit it using free apps, filters and drawing tools.</a:t>
            </a:r>
          </a:p>
          <a:p>
            <a:pPr marL="342900" indent="-342900">
              <a:buAutoNum type="arabicPeriod"/>
            </a:pPr>
            <a:r>
              <a:rPr lang="en-GB" dirty="0" smtClean="0"/>
              <a:t>When confident try doing your own digital artwork without using an image underneath. </a:t>
            </a:r>
          </a:p>
          <a:p>
            <a:pPr marL="342900" indent="-342900">
              <a:buAutoNum type="arabicPeriod"/>
            </a:pPr>
            <a:endParaRPr lang="en-GB" dirty="0"/>
          </a:p>
          <a:p>
            <a:r>
              <a:rPr lang="en-GB" dirty="0" smtClean="0"/>
              <a:t>You could do this using your own photographs or FOUND images from the internet. </a:t>
            </a:r>
          </a:p>
          <a:p>
            <a:pPr marL="342900" indent="-342900">
              <a:buAutoNum type="arabicPeriod"/>
            </a:pPr>
            <a:endParaRPr lang="en-GB" dirty="0"/>
          </a:p>
          <a:p>
            <a:pPr marL="342900" indent="-342900">
              <a:buAutoNum type="arabicPeriod"/>
            </a:pPr>
            <a:endParaRPr lang="en-GB" dirty="0" smtClean="0"/>
          </a:p>
          <a:p>
            <a:pPr marL="342900" indent="-342900">
              <a:buAutoNum type="arabicPeriod"/>
            </a:pPr>
            <a:endParaRPr lang="en-GB" dirty="0" smtClean="0"/>
          </a:p>
          <a:p>
            <a:pPr marL="342900" indent="-342900">
              <a:buAutoNum type="arabicPeriod"/>
            </a:pPr>
            <a:endParaRPr lang="en-GB" dirty="0"/>
          </a:p>
        </p:txBody>
      </p:sp>
      <p:sp>
        <p:nvSpPr>
          <p:cNvPr id="7" name="TextBox 6"/>
          <p:cNvSpPr txBox="1"/>
          <p:nvPr/>
        </p:nvSpPr>
        <p:spPr>
          <a:xfrm>
            <a:off x="10686197" y="5268036"/>
            <a:ext cx="1228299" cy="1569660"/>
          </a:xfrm>
          <a:prstGeom prst="rect">
            <a:avLst/>
          </a:prstGeom>
          <a:solidFill>
            <a:srgbClr val="FF0000"/>
          </a:solidFill>
        </p:spPr>
        <p:txBody>
          <a:bodyPr wrap="square" rtlCol="0">
            <a:spAutoFit/>
          </a:bodyPr>
          <a:lstStyle/>
          <a:p>
            <a:r>
              <a:rPr lang="en-GB" sz="9600" dirty="0" smtClean="0"/>
              <a:t>1</a:t>
            </a:r>
            <a:endParaRPr lang="en-GB" sz="9600" dirty="0"/>
          </a:p>
        </p:txBody>
      </p:sp>
      <p:sp>
        <p:nvSpPr>
          <p:cNvPr id="2" name="TextBox 1"/>
          <p:cNvSpPr txBox="1"/>
          <p:nvPr/>
        </p:nvSpPr>
        <p:spPr>
          <a:xfrm>
            <a:off x="3449782" y="211015"/>
            <a:ext cx="4239491" cy="369332"/>
          </a:xfrm>
          <a:prstGeom prst="rect">
            <a:avLst/>
          </a:prstGeom>
          <a:solidFill>
            <a:schemeClr val="accent1">
              <a:lumMod val="75000"/>
            </a:schemeClr>
          </a:solidFill>
        </p:spPr>
        <p:txBody>
          <a:bodyPr wrap="square" rtlCol="0">
            <a:spAutoFit/>
          </a:bodyPr>
          <a:lstStyle/>
          <a:p>
            <a:r>
              <a:rPr lang="en-GB" dirty="0" smtClean="0"/>
              <a:t>EDITING APPS FOR FREE </a:t>
            </a:r>
            <a:endParaRPr lang="en-GB" dirty="0"/>
          </a:p>
        </p:txBody>
      </p:sp>
    </p:spTree>
    <p:extLst>
      <p:ext uri="{BB962C8B-B14F-4D97-AF65-F5344CB8AC3E}">
        <p14:creationId xmlns:p14="http://schemas.microsoft.com/office/powerpoint/2010/main" val="54387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3239040" y="-44548"/>
            <a:ext cx="5176911" cy="6902548"/>
          </a:xfrm>
          <a:prstGeom prst="rect">
            <a:avLst/>
          </a:prstGeom>
        </p:spPr>
      </p:pic>
      <p:pic>
        <p:nvPicPr>
          <p:cNvPr id="6" name="Picture 5"/>
          <p:cNvPicPr>
            <a:picLocks noChangeAspect="1"/>
          </p:cNvPicPr>
          <p:nvPr/>
        </p:nvPicPr>
        <p:blipFill>
          <a:blip r:embed="rId3"/>
          <a:stretch>
            <a:fillRect/>
          </a:stretch>
        </p:blipFill>
        <p:spPr>
          <a:xfrm>
            <a:off x="8632522" y="1209723"/>
            <a:ext cx="3463329" cy="6778381"/>
          </a:xfrm>
          <a:prstGeom prst="rect">
            <a:avLst/>
          </a:prstGeom>
        </p:spPr>
      </p:pic>
      <p:pic>
        <p:nvPicPr>
          <p:cNvPr id="7" name="Picture 6"/>
          <p:cNvPicPr>
            <a:picLocks noChangeAspect="1"/>
          </p:cNvPicPr>
          <p:nvPr/>
        </p:nvPicPr>
        <p:blipFill>
          <a:blip r:embed="rId4"/>
          <a:stretch>
            <a:fillRect/>
          </a:stretch>
        </p:blipFill>
        <p:spPr>
          <a:xfrm>
            <a:off x="8632522" y="143736"/>
            <a:ext cx="3441268" cy="2131973"/>
          </a:xfrm>
          <a:prstGeom prst="rect">
            <a:avLst/>
          </a:prstGeom>
        </p:spPr>
      </p:pic>
      <p:pic>
        <p:nvPicPr>
          <p:cNvPr id="8" name="Picture 7"/>
          <p:cNvPicPr>
            <a:picLocks noChangeAspect="1"/>
          </p:cNvPicPr>
          <p:nvPr/>
        </p:nvPicPr>
        <p:blipFill>
          <a:blip r:embed="rId5"/>
          <a:stretch>
            <a:fillRect/>
          </a:stretch>
        </p:blipFill>
        <p:spPr>
          <a:xfrm>
            <a:off x="466876" y="3351934"/>
            <a:ext cx="2555593" cy="3506066"/>
          </a:xfrm>
          <a:prstGeom prst="rect">
            <a:avLst/>
          </a:prstGeom>
        </p:spPr>
      </p:pic>
      <p:pic>
        <p:nvPicPr>
          <p:cNvPr id="9" name="Picture 8"/>
          <p:cNvPicPr>
            <a:picLocks noChangeAspect="1"/>
          </p:cNvPicPr>
          <p:nvPr/>
        </p:nvPicPr>
        <p:blipFill>
          <a:blip r:embed="rId6"/>
          <a:stretch>
            <a:fillRect/>
          </a:stretch>
        </p:blipFill>
        <p:spPr>
          <a:xfrm>
            <a:off x="472737" y="62756"/>
            <a:ext cx="2549732" cy="3399642"/>
          </a:xfrm>
          <a:prstGeom prst="rect">
            <a:avLst/>
          </a:prstGeom>
        </p:spPr>
      </p:pic>
      <p:pic>
        <p:nvPicPr>
          <p:cNvPr id="4" name="Picture 3"/>
          <p:cNvPicPr>
            <a:picLocks noChangeAspect="1"/>
          </p:cNvPicPr>
          <p:nvPr/>
        </p:nvPicPr>
        <p:blipFill>
          <a:blip r:embed="rId7"/>
          <a:stretch>
            <a:fillRect/>
          </a:stretch>
        </p:blipFill>
        <p:spPr>
          <a:xfrm>
            <a:off x="7152422" y="4258560"/>
            <a:ext cx="1851125" cy="2668173"/>
          </a:xfrm>
          <a:prstGeom prst="rect">
            <a:avLst/>
          </a:prstGeom>
        </p:spPr>
      </p:pic>
    </p:spTree>
    <p:extLst>
      <p:ext uri="{BB962C8B-B14F-4D97-AF65-F5344CB8AC3E}">
        <p14:creationId xmlns:p14="http://schemas.microsoft.com/office/powerpoint/2010/main" val="154277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167"/>
            <a:ext cx="11360800" cy="763600"/>
          </a:xfrm>
          <a:solidFill>
            <a:schemeClr val="accent1">
              <a:lumMod val="40000"/>
              <a:lumOff val="60000"/>
            </a:schemeClr>
          </a:solidFill>
        </p:spPr>
        <p:txBody>
          <a:bodyPr>
            <a:normAutofit fontScale="90000"/>
          </a:bodyPr>
          <a:lstStyle/>
          <a:p>
            <a:r>
              <a:rPr lang="en-GB" dirty="0" smtClean="0"/>
              <a:t>Photoshoots</a:t>
            </a:r>
            <a:endParaRPr lang="en-GB" dirty="0"/>
          </a:p>
        </p:txBody>
      </p:sp>
      <p:sp>
        <p:nvSpPr>
          <p:cNvPr id="3" name="Text Placeholder 2"/>
          <p:cNvSpPr>
            <a:spLocks noGrp="1"/>
          </p:cNvSpPr>
          <p:nvPr>
            <p:ph type="body" idx="1"/>
          </p:nvPr>
        </p:nvSpPr>
        <p:spPr>
          <a:xfrm>
            <a:off x="218652" y="1266092"/>
            <a:ext cx="6674517" cy="5317587"/>
          </a:xfrm>
          <a:solidFill>
            <a:schemeClr val="bg2">
              <a:lumMod val="90000"/>
            </a:schemeClr>
          </a:solidFill>
        </p:spPr>
        <p:txBody>
          <a:bodyPr>
            <a:normAutofit/>
          </a:bodyPr>
          <a:lstStyle/>
          <a:p>
            <a:pPr marL="152396" indent="0">
              <a:buNone/>
            </a:pPr>
            <a:endParaRPr lang="en-GB" dirty="0"/>
          </a:p>
          <a:p>
            <a:pPr marL="152396" indent="0">
              <a:buNone/>
            </a:pPr>
            <a:r>
              <a:rPr lang="en-GB" dirty="0" smtClean="0"/>
              <a:t>The best GCSE projects we’ve seen have exciting photographs in them. In fact, some of the photographs are so ambitious and exciting they become part of the final piece and really help students record their ideas. </a:t>
            </a:r>
            <a:endParaRPr lang="en-GB" dirty="0" smtClean="0"/>
          </a:p>
          <a:p>
            <a:pPr marL="152396" indent="0">
              <a:buNone/>
            </a:pPr>
            <a:endParaRPr lang="en-GB" dirty="0"/>
          </a:p>
          <a:p>
            <a:pPr marL="152396" indent="0">
              <a:buNone/>
            </a:pPr>
            <a:r>
              <a:rPr lang="en-GB" dirty="0" smtClean="0"/>
              <a:t>Explore your coursework theme with some </a:t>
            </a:r>
            <a:r>
              <a:rPr lang="en-GB" dirty="0" err="1" smtClean="0"/>
              <a:t>some</a:t>
            </a:r>
            <a:r>
              <a:rPr lang="en-GB" dirty="0" smtClean="0"/>
              <a:t> </a:t>
            </a:r>
            <a:r>
              <a:rPr lang="en-GB" dirty="0" smtClean="0"/>
              <a:t>photography techniques and collect some strong images to include in your project. </a:t>
            </a:r>
          </a:p>
          <a:p>
            <a:pPr marL="152396" indent="0">
              <a:buNone/>
            </a:pPr>
            <a:endParaRPr lang="en-GB" dirty="0"/>
          </a:p>
          <a:p>
            <a:pPr marL="152396" indent="0">
              <a:buNone/>
            </a:pPr>
            <a:endParaRPr lang="en-GB" dirty="0"/>
          </a:p>
        </p:txBody>
      </p:sp>
      <p:pic>
        <p:nvPicPr>
          <p:cNvPr id="4" name="Picture 3"/>
          <p:cNvPicPr>
            <a:picLocks noChangeAspect="1"/>
          </p:cNvPicPr>
          <p:nvPr/>
        </p:nvPicPr>
        <p:blipFill>
          <a:blip r:embed="rId2"/>
          <a:stretch>
            <a:fillRect/>
          </a:stretch>
        </p:blipFill>
        <p:spPr>
          <a:xfrm>
            <a:off x="7376198" y="136167"/>
            <a:ext cx="4529721" cy="6212362"/>
          </a:xfrm>
          <a:prstGeom prst="rect">
            <a:avLst/>
          </a:prstGeom>
        </p:spPr>
      </p:pic>
    </p:spTree>
    <p:extLst>
      <p:ext uri="{BB962C8B-B14F-4D97-AF65-F5344CB8AC3E}">
        <p14:creationId xmlns:p14="http://schemas.microsoft.com/office/powerpoint/2010/main" val="2375870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78824" y="4557932"/>
            <a:ext cx="6664980" cy="2051873"/>
          </a:xfrm>
          <a:ln>
            <a:noFill/>
          </a:ln>
        </p:spPr>
        <p:txBody>
          <a:bodyPr>
            <a:normAutofit fontScale="70000" lnSpcReduction="20000"/>
          </a:bodyPr>
          <a:lstStyle/>
          <a:p>
            <a:pPr marL="0" indent="0">
              <a:buNone/>
            </a:pPr>
            <a:r>
              <a:rPr lang="en-GB" dirty="0" smtClean="0">
                <a:solidFill>
                  <a:schemeClr val="bg1"/>
                </a:solidFill>
              </a:rPr>
              <a:t>KEY FEATURES </a:t>
            </a:r>
          </a:p>
          <a:p>
            <a:pPr marL="0" indent="0">
              <a:buNone/>
            </a:pPr>
            <a:r>
              <a:rPr lang="en-GB" dirty="0" smtClean="0">
                <a:solidFill>
                  <a:schemeClr val="bg1"/>
                </a:solidFill>
              </a:rPr>
              <a:t>Prop &amp; Set Heavy </a:t>
            </a:r>
          </a:p>
          <a:p>
            <a:pPr marL="0" indent="0">
              <a:buNone/>
            </a:pPr>
            <a:r>
              <a:rPr lang="en-GB" dirty="0" smtClean="0">
                <a:solidFill>
                  <a:schemeClr val="bg1"/>
                </a:solidFill>
              </a:rPr>
              <a:t>Dramatic </a:t>
            </a:r>
          </a:p>
          <a:p>
            <a:pPr marL="0" indent="0">
              <a:buNone/>
            </a:pPr>
            <a:r>
              <a:rPr lang="en-GB" dirty="0" smtClean="0">
                <a:solidFill>
                  <a:schemeClr val="bg1"/>
                </a:solidFill>
              </a:rPr>
              <a:t>Lighting </a:t>
            </a:r>
          </a:p>
          <a:p>
            <a:pPr marL="0" indent="0">
              <a:buNone/>
            </a:pPr>
            <a:r>
              <a:rPr lang="en-GB" dirty="0" smtClean="0">
                <a:solidFill>
                  <a:schemeClr val="bg1"/>
                </a:solidFill>
              </a:rPr>
              <a:t>Pose </a:t>
            </a:r>
          </a:p>
          <a:p>
            <a:pPr marL="0" indent="0">
              <a:buNone/>
            </a:pPr>
            <a:r>
              <a:rPr lang="en-GB" dirty="0" smtClean="0">
                <a:solidFill>
                  <a:schemeClr val="bg1"/>
                </a:solidFill>
              </a:rPr>
              <a:t>Viewpoint/Awkward poses and angles </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536657" y="262763"/>
            <a:ext cx="6507147" cy="3904288"/>
          </a:xfrm>
          <a:prstGeom prst="rect">
            <a:avLst/>
          </a:prstGeom>
        </p:spPr>
      </p:pic>
      <p:pic>
        <p:nvPicPr>
          <p:cNvPr id="5" name="Picture 4"/>
          <p:cNvPicPr>
            <a:picLocks noChangeAspect="1"/>
          </p:cNvPicPr>
          <p:nvPr/>
        </p:nvPicPr>
        <p:blipFill>
          <a:blip r:embed="rId3"/>
          <a:stretch>
            <a:fillRect/>
          </a:stretch>
        </p:blipFill>
        <p:spPr>
          <a:xfrm>
            <a:off x="7432766" y="262763"/>
            <a:ext cx="4527322" cy="6210290"/>
          </a:xfrm>
          <a:prstGeom prst="rect">
            <a:avLst/>
          </a:prstGeom>
        </p:spPr>
      </p:pic>
    </p:spTree>
    <p:extLst>
      <p:ext uri="{BB962C8B-B14F-4D97-AF65-F5344CB8AC3E}">
        <p14:creationId xmlns:p14="http://schemas.microsoft.com/office/powerpoint/2010/main" val="276354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85101" y="260212"/>
            <a:ext cx="5874777" cy="3298913"/>
          </a:xfrm>
          <a:prstGeom prst="rect">
            <a:avLst/>
          </a:prstGeom>
        </p:spPr>
      </p:pic>
      <p:pic>
        <p:nvPicPr>
          <p:cNvPr id="9" name="Picture 8"/>
          <p:cNvPicPr>
            <a:picLocks noChangeAspect="1"/>
          </p:cNvPicPr>
          <p:nvPr/>
        </p:nvPicPr>
        <p:blipFill>
          <a:blip r:embed="rId3"/>
          <a:stretch>
            <a:fillRect/>
          </a:stretch>
        </p:blipFill>
        <p:spPr>
          <a:xfrm>
            <a:off x="149939" y="2772888"/>
            <a:ext cx="7475000" cy="4204688"/>
          </a:xfrm>
          <a:prstGeom prst="rect">
            <a:avLst/>
          </a:prstGeom>
        </p:spPr>
      </p:pic>
      <p:pic>
        <p:nvPicPr>
          <p:cNvPr id="1026" name="Picture 2" descr="Meet Duckie Thot, the Model Stealing the Spotlight as the Star of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116" y="3664038"/>
            <a:ext cx="4036585" cy="30248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0252" y="916386"/>
            <a:ext cx="5514536" cy="1323439"/>
          </a:xfrm>
          <a:prstGeom prst="rect">
            <a:avLst/>
          </a:prstGeom>
          <a:solidFill>
            <a:schemeClr val="tx1"/>
          </a:solidFill>
          <a:ln>
            <a:solidFill>
              <a:schemeClr val="bg1"/>
            </a:solidFill>
          </a:ln>
        </p:spPr>
        <p:txBody>
          <a:bodyPr wrap="square" rtlCol="0">
            <a:spAutoFit/>
          </a:bodyPr>
          <a:lstStyle/>
          <a:p>
            <a:r>
              <a:rPr lang="en-GB" sz="2000" dirty="0" smtClean="0">
                <a:solidFill>
                  <a:schemeClr val="bg1"/>
                </a:solidFill>
              </a:rPr>
              <a:t>Story telling </a:t>
            </a:r>
          </a:p>
          <a:p>
            <a:r>
              <a:rPr lang="en-GB" sz="2000" dirty="0" smtClean="0">
                <a:solidFill>
                  <a:schemeClr val="bg1"/>
                </a:solidFill>
              </a:rPr>
              <a:t>Fun </a:t>
            </a:r>
          </a:p>
          <a:p>
            <a:r>
              <a:rPr lang="en-GB" sz="2000" dirty="0" smtClean="0">
                <a:solidFill>
                  <a:schemeClr val="bg1"/>
                </a:solidFill>
              </a:rPr>
              <a:t>Power poses </a:t>
            </a:r>
          </a:p>
          <a:p>
            <a:r>
              <a:rPr lang="en-GB" sz="2000" dirty="0" smtClean="0">
                <a:solidFill>
                  <a:schemeClr val="bg1"/>
                </a:solidFill>
              </a:rPr>
              <a:t>Figures given height over the viewer </a:t>
            </a:r>
            <a:endParaRPr lang="en-GB" sz="2000" dirty="0">
              <a:solidFill>
                <a:schemeClr val="bg1"/>
              </a:solidFill>
            </a:endParaRPr>
          </a:p>
        </p:txBody>
      </p:sp>
    </p:spTree>
    <p:extLst>
      <p:ext uri="{BB962C8B-B14F-4D97-AF65-F5344CB8AC3E}">
        <p14:creationId xmlns:p14="http://schemas.microsoft.com/office/powerpoint/2010/main" val="321795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920241" y="4760986"/>
            <a:ext cx="8571411" cy="1801834"/>
          </a:xfrm>
          <a:ln>
            <a:solidFill>
              <a:schemeClr val="tx1"/>
            </a:solidFill>
          </a:ln>
        </p:spPr>
        <p:txBody>
          <a:bodyPr>
            <a:normAutofit fontScale="70000" lnSpcReduction="20000"/>
          </a:bodyPr>
          <a:lstStyle/>
          <a:p>
            <a:pPr marL="0" indent="0">
              <a:buNone/>
            </a:pPr>
            <a:r>
              <a:rPr lang="en-GB" b="1" dirty="0">
                <a:solidFill>
                  <a:schemeClr val="bg1"/>
                </a:solidFill>
              </a:rPr>
              <a:t>Tim Walker, The Dress-Lamp Tree, England, 2002</a:t>
            </a:r>
            <a:endParaRPr lang="en-GB" dirty="0">
              <a:solidFill>
                <a:schemeClr val="bg1"/>
              </a:solidFill>
            </a:endParaRPr>
          </a:p>
          <a:p>
            <a:pPr marL="0" indent="0">
              <a:buNone/>
            </a:pPr>
            <a:r>
              <a:rPr lang="en-GB" dirty="0">
                <a:solidFill>
                  <a:schemeClr val="bg1"/>
                </a:solidFill>
              </a:rPr>
              <a:t>At what point does fashion photography become art? A new show at the </a:t>
            </a:r>
            <a:r>
              <a:rPr lang="en-GB" dirty="0">
                <a:solidFill>
                  <a:schemeClr val="bg1"/>
                </a:solidFill>
                <a:hlinkClick r:id="rId2"/>
              </a:rPr>
              <a:t>Getty </a:t>
            </a:r>
            <a:r>
              <a:rPr lang="en-GB" dirty="0" err="1">
                <a:solidFill>
                  <a:schemeClr val="bg1"/>
                </a:solidFill>
                <a:hlinkClick r:id="rId2"/>
              </a:rPr>
              <a:t>Center</a:t>
            </a:r>
            <a:r>
              <a:rPr lang="en-GB" dirty="0">
                <a:solidFill>
                  <a:schemeClr val="bg1"/>
                </a:solidFill>
                <a:hlinkClick r:id="rId2"/>
              </a:rPr>
              <a:t> in Los Angeles</a:t>
            </a:r>
            <a:r>
              <a:rPr lang="en-GB" dirty="0">
                <a:solidFill>
                  <a:schemeClr val="bg1"/>
                </a:solidFill>
              </a:rPr>
              <a:t> explores the art of fashion photography at its most creative. Tim Walker, a photographer whose set-heavy images often dip into realms beyond our traditional understanding of fashion—to theatre, installation and more—does away completely with the notion of models in the above image, hanging various inner-lit dresses from a large tree.</a:t>
            </a:r>
          </a:p>
          <a:p>
            <a:pPr marL="0" indent="0">
              <a:buNone/>
            </a:pPr>
            <a:endParaRPr lang="en-GB" dirty="0"/>
          </a:p>
        </p:txBody>
      </p:sp>
      <p:pic>
        <p:nvPicPr>
          <p:cNvPr id="4" name="Picture 3"/>
          <p:cNvPicPr>
            <a:picLocks noChangeAspect="1"/>
          </p:cNvPicPr>
          <p:nvPr/>
        </p:nvPicPr>
        <p:blipFill>
          <a:blip r:embed="rId3"/>
          <a:stretch>
            <a:fillRect/>
          </a:stretch>
        </p:blipFill>
        <p:spPr>
          <a:xfrm>
            <a:off x="93072" y="100569"/>
            <a:ext cx="5354139" cy="4010004"/>
          </a:xfrm>
          <a:prstGeom prst="rect">
            <a:avLst/>
          </a:prstGeom>
        </p:spPr>
      </p:pic>
      <p:pic>
        <p:nvPicPr>
          <p:cNvPr id="5" name="Picture 4"/>
          <p:cNvPicPr>
            <a:picLocks noChangeAspect="1"/>
          </p:cNvPicPr>
          <p:nvPr/>
        </p:nvPicPr>
        <p:blipFill>
          <a:blip r:embed="rId4"/>
          <a:stretch>
            <a:fillRect/>
          </a:stretch>
        </p:blipFill>
        <p:spPr>
          <a:xfrm>
            <a:off x="5543005" y="0"/>
            <a:ext cx="5715000" cy="4543425"/>
          </a:xfrm>
          <a:prstGeom prst="rect">
            <a:avLst/>
          </a:prstGeom>
        </p:spPr>
      </p:pic>
    </p:spTree>
    <p:extLst>
      <p:ext uri="{BB962C8B-B14F-4D97-AF65-F5344CB8AC3E}">
        <p14:creationId xmlns:p14="http://schemas.microsoft.com/office/powerpoint/2010/main" val="282468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00930" y="4807981"/>
            <a:ext cx="8571411" cy="1801834"/>
          </a:xfrm>
          <a:ln>
            <a:solidFill>
              <a:schemeClr val="bg1"/>
            </a:solidFill>
          </a:ln>
        </p:spPr>
        <p:txBody>
          <a:bodyPr>
            <a:normAutofit/>
          </a:bodyPr>
          <a:lstStyle/>
          <a:p>
            <a:pPr marL="0" indent="0">
              <a:buNone/>
            </a:pPr>
            <a:r>
              <a:rPr lang="en-GB" dirty="0" smtClean="0">
                <a:solidFill>
                  <a:schemeClr val="bg1"/>
                </a:solidFill>
              </a:rPr>
              <a:t>Could you borrow ideas from Tim Walker about striking poses, awkward angles, maybe you could include over the top props and costumes! Perhaps, you don’t even need a model, what about creating something like his dress tree? </a:t>
            </a:r>
            <a:endParaRPr lang="en-GB" b="1" dirty="0">
              <a:solidFill>
                <a:schemeClr val="bg1"/>
              </a:solidFill>
            </a:endParaRPr>
          </a:p>
        </p:txBody>
      </p:sp>
      <p:pic>
        <p:nvPicPr>
          <p:cNvPr id="4" name="Picture 3"/>
          <p:cNvPicPr>
            <a:picLocks noChangeAspect="1"/>
          </p:cNvPicPr>
          <p:nvPr/>
        </p:nvPicPr>
        <p:blipFill>
          <a:blip r:embed="rId2"/>
          <a:stretch>
            <a:fillRect/>
          </a:stretch>
        </p:blipFill>
        <p:spPr>
          <a:xfrm>
            <a:off x="93072" y="100569"/>
            <a:ext cx="5354139" cy="4010004"/>
          </a:xfrm>
          <a:prstGeom prst="rect">
            <a:avLst/>
          </a:prstGeom>
        </p:spPr>
      </p:pic>
      <p:pic>
        <p:nvPicPr>
          <p:cNvPr id="5" name="Picture 4"/>
          <p:cNvPicPr>
            <a:picLocks noChangeAspect="1"/>
          </p:cNvPicPr>
          <p:nvPr/>
        </p:nvPicPr>
        <p:blipFill>
          <a:blip r:embed="rId3"/>
          <a:stretch>
            <a:fillRect/>
          </a:stretch>
        </p:blipFill>
        <p:spPr>
          <a:xfrm>
            <a:off x="5543005" y="0"/>
            <a:ext cx="5715000" cy="4543425"/>
          </a:xfrm>
          <a:prstGeom prst="rect">
            <a:avLst/>
          </a:prstGeom>
        </p:spPr>
      </p:pic>
    </p:spTree>
    <p:extLst>
      <p:ext uri="{BB962C8B-B14F-4D97-AF65-F5344CB8AC3E}">
        <p14:creationId xmlns:p14="http://schemas.microsoft.com/office/powerpoint/2010/main" val="103026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 y="210380"/>
            <a:ext cx="10515600" cy="1325563"/>
          </a:xfrm>
          <a:solidFill>
            <a:schemeClr val="bg2">
              <a:lumMod val="90000"/>
            </a:schemeClr>
          </a:solidFill>
        </p:spPr>
        <p:txBody>
          <a:bodyPr/>
          <a:lstStyle/>
          <a:p>
            <a:r>
              <a:rPr lang="en-GB" dirty="0" smtClean="0"/>
              <a:t>OTHER THINGS TO CONSIDER FOR YOUR PHOTOSHOOT </a:t>
            </a:r>
            <a:endParaRPr lang="en-GB" dirty="0"/>
          </a:p>
        </p:txBody>
      </p:sp>
      <p:sp>
        <p:nvSpPr>
          <p:cNvPr id="3" name="Content Placeholder 2"/>
          <p:cNvSpPr>
            <a:spLocks noGrp="1"/>
          </p:cNvSpPr>
          <p:nvPr>
            <p:ph idx="1"/>
          </p:nvPr>
        </p:nvSpPr>
        <p:spPr>
          <a:xfrm>
            <a:off x="4503067" y="1552896"/>
            <a:ext cx="2390101" cy="4961691"/>
          </a:xfrm>
        </p:spPr>
        <p:txBody>
          <a:bodyPr/>
          <a:lstStyle/>
          <a:p>
            <a:pPr marL="0" indent="0">
              <a:buNone/>
            </a:pPr>
            <a:r>
              <a:rPr lang="en-GB" dirty="0" smtClean="0"/>
              <a:t>Look at the next few slides before you take your photoshoot or photoshoots. </a:t>
            </a:r>
            <a:endParaRPr lang="en-GB" dirty="0"/>
          </a:p>
        </p:txBody>
      </p:sp>
      <p:pic>
        <p:nvPicPr>
          <p:cNvPr id="4" name="Picture 3"/>
          <p:cNvPicPr>
            <a:picLocks noChangeAspect="1"/>
          </p:cNvPicPr>
          <p:nvPr/>
        </p:nvPicPr>
        <p:blipFill>
          <a:blip r:embed="rId2"/>
          <a:stretch>
            <a:fillRect/>
          </a:stretch>
        </p:blipFill>
        <p:spPr>
          <a:xfrm>
            <a:off x="6893168" y="938600"/>
            <a:ext cx="5026557" cy="3400318"/>
          </a:xfrm>
          <a:prstGeom prst="rect">
            <a:avLst/>
          </a:prstGeom>
        </p:spPr>
      </p:pic>
      <p:pic>
        <p:nvPicPr>
          <p:cNvPr id="5" name="Picture 4"/>
          <p:cNvPicPr>
            <a:picLocks noChangeAspect="1"/>
          </p:cNvPicPr>
          <p:nvPr/>
        </p:nvPicPr>
        <p:blipFill>
          <a:blip r:embed="rId3"/>
          <a:stretch>
            <a:fillRect/>
          </a:stretch>
        </p:blipFill>
        <p:spPr>
          <a:xfrm>
            <a:off x="4503068" y="3952244"/>
            <a:ext cx="4780201" cy="2691676"/>
          </a:xfrm>
          <a:prstGeom prst="rect">
            <a:avLst/>
          </a:prstGeom>
        </p:spPr>
      </p:pic>
      <p:pic>
        <p:nvPicPr>
          <p:cNvPr id="6" name="Picture 5"/>
          <p:cNvPicPr>
            <a:picLocks noChangeAspect="1"/>
          </p:cNvPicPr>
          <p:nvPr/>
        </p:nvPicPr>
        <p:blipFill>
          <a:blip r:embed="rId4"/>
          <a:stretch>
            <a:fillRect/>
          </a:stretch>
        </p:blipFill>
        <p:spPr>
          <a:xfrm>
            <a:off x="258493" y="1552896"/>
            <a:ext cx="3863341" cy="5091024"/>
          </a:xfrm>
          <a:prstGeom prst="rect">
            <a:avLst/>
          </a:prstGeom>
        </p:spPr>
      </p:pic>
    </p:spTree>
    <p:extLst>
      <p:ext uri="{BB962C8B-B14F-4D97-AF65-F5344CB8AC3E}">
        <p14:creationId xmlns:p14="http://schemas.microsoft.com/office/powerpoint/2010/main" val="242181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5788" y="512010"/>
            <a:ext cx="5555066" cy="1754326"/>
          </a:xfrm>
          <a:prstGeom prst="rect">
            <a:avLst/>
          </a:prstGeom>
          <a:solidFill>
            <a:schemeClr val="accent1">
              <a:lumMod val="60000"/>
              <a:lumOff val="40000"/>
            </a:schemeClr>
          </a:solidFill>
        </p:spPr>
        <p:txBody>
          <a:bodyPr wrap="square" rtlCol="0">
            <a:spAutoFit/>
          </a:bodyPr>
          <a:lstStyle/>
          <a:p>
            <a:r>
              <a:rPr lang="en-GB" dirty="0" smtClean="0"/>
              <a:t>Experiment with lighting. </a:t>
            </a:r>
          </a:p>
          <a:p>
            <a:r>
              <a:rPr lang="en-GB" dirty="0" smtClean="0"/>
              <a:t>Could you use natural light, torches, candles, fairy lights, lamps, street light, light from a phone or laptop screen, window light? </a:t>
            </a:r>
            <a:r>
              <a:rPr lang="en-GB" b="1" dirty="0" smtClean="0"/>
              <a:t>What time of day will you take your photographs? </a:t>
            </a:r>
          </a:p>
          <a:p>
            <a:endParaRPr lang="en-GB" dirty="0"/>
          </a:p>
        </p:txBody>
      </p:sp>
      <p:sp>
        <p:nvSpPr>
          <p:cNvPr id="5" name="TextBox 4"/>
          <p:cNvSpPr txBox="1"/>
          <p:nvPr/>
        </p:nvSpPr>
        <p:spPr>
          <a:xfrm>
            <a:off x="228491" y="188844"/>
            <a:ext cx="5693022" cy="954107"/>
          </a:xfrm>
          <a:prstGeom prst="rect">
            <a:avLst/>
          </a:prstGeom>
          <a:solidFill>
            <a:schemeClr val="bg1">
              <a:lumMod val="85000"/>
            </a:schemeClr>
          </a:solidFill>
        </p:spPr>
        <p:txBody>
          <a:bodyPr wrap="square" rtlCol="0">
            <a:spAutoFit/>
          </a:bodyPr>
          <a:lstStyle/>
          <a:p>
            <a:endParaRPr lang="en-GB" sz="2800" b="1" i="1" dirty="0"/>
          </a:p>
          <a:p>
            <a:r>
              <a:rPr lang="en-GB" sz="2800" b="1" u="sng" dirty="0" smtClean="0"/>
              <a:t>LIGHTING CREATES MOOD </a:t>
            </a:r>
            <a:endParaRPr lang="en-GB" sz="2800" b="1" u="sng" dirty="0"/>
          </a:p>
        </p:txBody>
      </p:sp>
      <p:pic>
        <p:nvPicPr>
          <p:cNvPr id="6" name="Picture 5"/>
          <p:cNvPicPr>
            <a:picLocks noChangeAspect="1"/>
          </p:cNvPicPr>
          <p:nvPr/>
        </p:nvPicPr>
        <p:blipFill>
          <a:blip r:embed="rId2"/>
          <a:stretch>
            <a:fillRect/>
          </a:stretch>
        </p:blipFill>
        <p:spPr>
          <a:xfrm>
            <a:off x="130232" y="1862137"/>
            <a:ext cx="3067050" cy="3067050"/>
          </a:xfrm>
          <a:prstGeom prst="rect">
            <a:avLst/>
          </a:prstGeom>
        </p:spPr>
      </p:pic>
      <p:pic>
        <p:nvPicPr>
          <p:cNvPr id="7" name="Picture 6"/>
          <p:cNvPicPr>
            <a:picLocks noChangeAspect="1"/>
          </p:cNvPicPr>
          <p:nvPr/>
        </p:nvPicPr>
        <p:blipFill>
          <a:blip r:embed="rId3"/>
          <a:stretch>
            <a:fillRect/>
          </a:stretch>
        </p:blipFill>
        <p:spPr>
          <a:xfrm>
            <a:off x="3302138" y="1507292"/>
            <a:ext cx="2619375" cy="1743075"/>
          </a:xfrm>
          <a:prstGeom prst="rect">
            <a:avLst/>
          </a:prstGeom>
        </p:spPr>
      </p:pic>
      <p:pic>
        <p:nvPicPr>
          <p:cNvPr id="11" name="Picture 10"/>
          <p:cNvPicPr>
            <a:picLocks noChangeAspect="1"/>
          </p:cNvPicPr>
          <p:nvPr/>
        </p:nvPicPr>
        <p:blipFill>
          <a:blip r:embed="rId4"/>
          <a:stretch>
            <a:fillRect/>
          </a:stretch>
        </p:blipFill>
        <p:spPr>
          <a:xfrm>
            <a:off x="3302138" y="3309714"/>
            <a:ext cx="3241319" cy="1823242"/>
          </a:xfrm>
          <a:prstGeom prst="rect">
            <a:avLst/>
          </a:prstGeom>
        </p:spPr>
      </p:pic>
      <p:pic>
        <p:nvPicPr>
          <p:cNvPr id="12" name="Picture 11"/>
          <p:cNvPicPr>
            <a:picLocks noChangeAspect="1"/>
          </p:cNvPicPr>
          <p:nvPr/>
        </p:nvPicPr>
        <p:blipFill>
          <a:blip r:embed="rId5"/>
          <a:stretch>
            <a:fillRect/>
          </a:stretch>
        </p:blipFill>
        <p:spPr>
          <a:xfrm>
            <a:off x="3734786" y="5192303"/>
            <a:ext cx="2466975" cy="1847850"/>
          </a:xfrm>
          <a:prstGeom prst="rect">
            <a:avLst/>
          </a:prstGeom>
        </p:spPr>
      </p:pic>
      <p:pic>
        <p:nvPicPr>
          <p:cNvPr id="13" name="Picture 12"/>
          <p:cNvPicPr>
            <a:picLocks noChangeAspect="1"/>
          </p:cNvPicPr>
          <p:nvPr/>
        </p:nvPicPr>
        <p:blipFill>
          <a:blip r:embed="rId6"/>
          <a:stretch>
            <a:fillRect/>
          </a:stretch>
        </p:blipFill>
        <p:spPr>
          <a:xfrm>
            <a:off x="228491" y="4448737"/>
            <a:ext cx="3371170" cy="2409263"/>
          </a:xfrm>
          <a:prstGeom prst="rect">
            <a:avLst/>
          </a:prstGeom>
        </p:spPr>
      </p:pic>
    </p:spTree>
    <p:extLst>
      <p:ext uri="{BB962C8B-B14F-4D97-AF65-F5344CB8AC3E}">
        <p14:creationId xmlns:p14="http://schemas.microsoft.com/office/powerpoint/2010/main" val="232762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39006" y="217631"/>
            <a:ext cx="5252143" cy="4291012"/>
          </a:xfrm>
          <a:solidFill>
            <a:schemeClr val="accent1">
              <a:lumMod val="60000"/>
              <a:lumOff val="40000"/>
            </a:schemeClr>
          </a:solidFill>
        </p:spPr>
        <p:txBody>
          <a:bodyPr>
            <a:normAutofit fontScale="92500" lnSpcReduction="10000"/>
          </a:bodyPr>
          <a:lstStyle/>
          <a:p>
            <a:pPr marL="0" indent="0">
              <a:buNone/>
            </a:pPr>
            <a:r>
              <a:rPr lang="en-GB" dirty="0" smtClean="0"/>
              <a:t>CHANGING THE VIEWPOINT &amp; ANGLE CAN MAKE NORMAL THINGS LOOK STRANGE &amp; FANTASTIC.  </a:t>
            </a:r>
          </a:p>
          <a:p>
            <a:pPr marL="0" indent="0">
              <a:buNone/>
            </a:pPr>
            <a:endParaRPr lang="en-GB" dirty="0"/>
          </a:p>
          <a:p>
            <a:pPr marL="0" indent="0">
              <a:buNone/>
            </a:pPr>
            <a:r>
              <a:rPr lang="en-GB" dirty="0" smtClean="0"/>
              <a:t>THINKING ABOUT YOUR THEME AND THE OBJECTS AND PEOPLE YOU ARE SURROUNDED BY. PHOTOGRAPH THEM FROM A RANGE OF ANGLES. </a:t>
            </a:r>
          </a:p>
          <a:p>
            <a:pPr marL="0" indent="0">
              <a:buNone/>
            </a:pPr>
            <a:endParaRPr lang="en-GB" dirty="0"/>
          </a:p>
          <a:p>
            <a:pPr marL="0" indent="0">
              <a:buNone/>
            </a:pPr>
            <a:endParaRPr lang="en-GB" dirty="0"/>
          </a:p>
          <a:p>
            <a:pPr marL="0" indent="0">
              <a:buNone/>
            </a:pPr>
            <a:r>
              <a:rPr lang="en-GB" dirty="0" smtClean="0"/>
              <a:t> </a:t>
            </a:r>
            <a:endParaRPr lang="en-GB" dirty="0"/>
          </a:p>
        </p:txBody>
      </p:sp>
      <p:sp>
        <p:nvSpPr>
          <p:cNvPr id="4" name="TextBox 3">
            <a:extLst>
              <a:ext uri="{FF2B5EF4-FFF2-40B4-BE49-F238E27FC236}">
                <a16:creationId xmlns:a16="http://schemas.microsoft.com/office/drawing/2014/main" id="{831E86E7-734D-48C1-A8A7-33566A513FD3}"/>
              </a:ext>
            </a:extLst>
          </p:cNvPr>
          <p:cNvSpPr txBox="1"/>
          <p:nvPr/>
        </p:nvSpPr>
        <p:spPr>
          <a:xfrm>
            <a:off x="413766" y="3983532"/>
            <a:ext cx="5634336" cy="2790224"/>
          </a:xfrm>
          <a:prstGeom prst="rect">
            <a:avLst/>
          </a:prstGeom>
          <a:solidFill>
            <a:schemeClr val="accent1">
              <a:lumMod val="40000"/>
              <a:lumOff val="6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dirty="0"/>
              <a:t>Change the angle that you shoot from</a:t>
            </a:r>
          </a:p>
          <a:p>
            <a:pPr marL="285750" indent="-228600">
              <a:lnSpc>
                <a:spcPct val="90000"/>
              </a:lnSpc>
              <a:spcAft>
                <a:spcPts val="600"/>
              </a:spcAft>
              <a:buFont typeface="Arial" panose="020B0604020202020204" pitchFamily="34" charset="0"/>
              <a:buChar char="•"/>
            </a:pPr>
            <a:r>
              <a:rPr lang="en-US" dirty="0"/>
              <a:t>Lie down on the floor</a:t>
            </a:r>
            <a:endParaRPr lang="en-US" dirty="0">
              <a:cs typeface="Calibri"/>
            </a:endParaRPr>
          </a:p>
          <a:p>
            <a:pPr marL="285750" indent="-228600">
              <a:lnSpc>
                <a:spcPct val="90000"/>
              </a:lnSpc>
              <a:spcAft>
                <a:spcPts val="600"/>
              </a:spcAft>
              <a:buFont typeface="Arial" panose="020B0604020202020204" pitchFamily="34" charset="0"/>
              <a:buChar char="•"/>
            </a:pPr>
            <a:r>
              <a:rPr lang="en-US" dirty="0"/>
              <a:t>Shoot under or below things</a:t>
            </a:r>
            <a:endParaRPr lang="en-US" dirty="0">
              <a:cs typeface="Calibri"/>
            </a:endParaRPr>
          </a:p>
          <a:p>
            <a:pPr marL="285750" indent="-228600">
              <a:lnSpc>
                <a:spcPct val="90000"/>
              </a:lnSpc>
              <a:spcAft>
                <a:spcPts val="600"/>
              </a:spcAft>
              <a:buFont typeface="Arial" panose="020B0604020202020204" pitchFamily="34" charset="0"/>
              <a:buChar char="•"/>
            </a:pPr>
            <a:r>
              <a:rPr lang="en-US" dirty="0"/>
              <a:t>Birds eye view</a:t>
            </a:r>
            <a:endParaRPr lang="en-US" dirty="0">
              <a:cs typeface="Calibri"/>
            </a:endParaRPr>
          </a:p>
          <a:p>
            <a:pPr marL="285750" indent="-228600">
              <a:lnSpc>
                <a:spcPct val="90000"/>
              </a:lnSpc>
              <a:spcAft>
                <a:spcPts val="600"/>
              </a:spcAft>
              <a:buFont typeface="Arial" panose="020B0604020202020204" pitchFamily="34" charset="0"/>
              <a:buChar char="•"/>
            </a:pPr>
            <a:r>
              <a:rPr lang="en-US" dirty="0"/>
              <a:t>Zoom right in on something</a:t>
            </a:r>
            <a:endParaRPr lang="en-US" dirty="0">
              <a:cs typeface="Calibri"/>
            </a:endParaRPr>
          </a:p>
          <a:p>
            <a:pPr marL="285750" indent="-228600">
              <a:lnSpc>
                <a:spcPct val="90000"/>
              </a:lnSpc>
              <a:spcAft>
                <a:spcPts val="600"/>
              </a:spcAft>
              <a:buFont typeface="Arial" panose="020B0604020202020204" pitchFamily="34" charset="0"/>
              <a:buChar char="•"/>
            </a:pPr>
            <a:r>
              <a:rPr lang="en-US" dirty="0"/>
              <a:t>Take a photograph from a </a:t>
            </a:r>
            <a:r>
              <a:rPr lang="en-US" dirty="0" smtClean="0"/>
              <a:t>reflection</a:t>
            </a:r>
          </a:p>
          <a:p>
            <a:pPr marL="285750" indent="-228600">
              <a:lnSpc>
                <a:spcPct val="90000"/>
              </a:lnSpc>
              <a:spcAft>
                <a:spcPts val="600"/>
              </a:spcAft>
              <a:buFont typeface="Arial" panose="020B0604020202020204" pitchFamily="34" charset="0"/>
              <a:buChar char="•"/>
            </a:pPr>
            <a:r>
              <a:rPr lang="en-US" dirty="0" smtClean="0"/>
              <a:t>Take a photograph from above your subject. </a:t>
            </a:r>
            <a:r>
              <a:rPr lang="en-US" dirty="0"/>
              <a:t> </a:t>
            </a:r>
            <a:endParaRPr lang="en-US" dirty="0">
              <a:cs typeface="Calibri"/>
            </a:endParaRPr>
          </a:p>
        </p:txBody>
      </p:sp>
      <p:pic>
        <p:nvPicPr>
          <p:cNvPr id="5" name="Picture 4"/>
          <p:cNvPicPr>
            <a:picLocks noChangeAspect="1"/>
          </p:cNvPicPr>
          <p:nvPr/>
        </p:nvPicPr>
        <p:blipFill>
          <a:blip r:embed="rId4"/>
          <a:stretch>
            <a:fillRect/>
          </a:stretch>
        </p:blipFill>
        <p:spPr>
          <a:xfrm>
            <a:off x="9361170" y="83988"/>
            <a:ext cx="2691823" cy="4018643"/>
          </a:xfrm>
          <a:prstGeom prst="rect">
            <a:avLst/>
          </a:prstGeom>
        </p:spPr>
      </p:pic>
      <p:pic>
        <p:nvPicPr>
          <p:cNvPr id="7" name="Picture 6"/>
          <p:cNvPicPr>
            <a:picLocks noChangeAspect="1"/>
          </p:cNvPicPr>
          <p:nvPr/>
        </p:nvPicPr>
        <p:blipFill>
          <a:blip r:embed="rId5"/>
          <a:stretch>
            <a:fillRect/>
          </a:stretch>
        </p:blipFill>
        <p:spPr>
          <a:xfrm>
            <a:off x="5584960" y="217631"/>
            <a:ext cx="2967130" cy="4266564"/>
          </a:xfrm>
          <a:prstGeom prst="rect">
            <a:avLst/>
          </a:prstGeom>
        </p:spPr>
      </p:pic>
      <p:pic>
        <p:nvPicPr>
          <p:cNvPr id="6" name="Picture 5"/>
          <p:cNvPicPr>
            <a:picLocks noChangeAspect="1"/>
          </p:cNvPicPr>
          <p:nvPr/>
        </p:nvPicPr>
        <p:blipFill>
          <a:blip r:embed="rId6"/>
          <a:stretch>
            <a:fillRect/>
          </a:stretch>
        </p:blipFill>
        <p:spPr>
          <a:xfrm>
            <a:off x="6471745" y="3156236"/>
            <a:ext cx="2746004" cy="3617520"/>
          </a:xfrm>
          <a:prstGeom prst="rect">
            <a:avLst/>
          </a:prstGeom>
        </p:spPr>
      </p:pic>
      <p:pic>
        <p:nvPicPr>
          <p:cNvPr id="8" name="Picture 4" descr="A close up of some shoes&#10;&#10;Description generated with high confidence">
            <a:extLst>
              <a:ext uri="{FF2B5EF4-FFF2-40B4-BE49-F238E27FC236}">
                <a16:creationId xmlns:a16="http://schemas.microsoft.com/office/drawing/2014/main" id="{0468890D-57E3-451C-9623-316AB31BD361}"/>
              </a:ext>
            </a:extLst>
          </p:cNvPr>
          <p:cNvPicPr>
            <a:picLocks noChangeAspect="1"/>
          </p:cNvPicPr>
          <p:nvPr/>
        </p:nvPicPr>
        <p:blipFill rotWithShape="1">
          <a:blip r:embed="rId7"/>
          <a:srcRect l="15367" r="10758"/>
          <a:stretch/>
        </p:blipFill>
        <p:spPr>
          <a:xfrm>
            <a:off x="9321565" y="3983532"/>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9" name="TextBox 8"/>
          <p:cNvSpPr txBox="1"/>
          <p:nvPr/>
        </p:nvSpPr>
        <p:spPr>
          <a:xfrm>
            <a:off x="5391149" y="2992582"/>
            <a:ext cx="4944342" cy="369332"/>
          </a:xfrm>
          <a:prstGeom prst="rect">
            <a:avLst/>
          </a:prstGeom>
          <a:solidFill>
            <a:srgbClr val="FF0000"/>
          </a:solidFill>
        </p:spPr>
        <p:txBody>
          <a:bodyPr wrap="square" rtlCol="0">
            <a:spAutoFit/>
          </a:bodyPr>
          <a:lstStyle/>
          <a:p>
            <a:r>
              <a:rPr lang="en-GB" dirty="0" smtClean="0"/>
              <a:t>LISTEN TO ADVICE ON PHOTOGRAPHY</a:t>
            </a:r>
            <a:endParaRPr lang="en-GB" dirty="0"/>
          </a:p>
        </p:txBody>
      </p:sp>
      <p:pic>
        <p:nvPicPr>
          <p:cNvPr id="10" name="Photography Wee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42343" y="3493031"/>
            <a:ext cx="609600" cy="609600"/>
          </a:xfrm>
          <a:prstGeom prst="rect">
            <a:avLst/>
          </a:prstGeom>
        </p:spPr>
      </p:pic>
    </p:spTree>
    <p:extLst>
      <p:ext uri="{BB962C8B-B14F-4D97-AF65-F5344CB8AC3E}">
        <p14:creationId xmlns:p14="http://schemas.microsoft.com/office/powerpoint/2010/main" val="3974834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9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A61A46-26A1-47E8-8D01-FA178FCE96D5}"/>
</file>

<file path=customXml/itemProps2.xml><?xml version="1.0" encoding="utf-8"?>
<ds:datastoreItem xmlns:ds="http://schemas.openxmlformats.org/officeDocument/2006/customXml" ds:itemID="{3AFC1CCA-FB42-4BF1-88A1-769B8795EEEB}"/>
</file>

<file path=customXml/itemProps3.xml><?xml version="1.0" encoding="utf-8"?>
<ds:datastoreItem xmlns:ds="http://schemas.openxmlformats.org/officeDocument/2006/customXml" ds:itemID="{3E4329D7-FEF9-42BC-88C4-A4195DD8E571}"/>
</file>

<file path=docProps/app.xml><?xml version="1.0" encoding="utf-8"?>
<Properties xmlns="http://schemas.openxmlformats.org/officeDocument/2006/extended-properties" xmlns:vt="http://schemas.openxmlformats.org/officeDocument/2006/docPropsVTypes">
  <TotalTime>98</TotalTime>
  <Words>595</Words>
  <Application>Microsoft Office PowerPoint</Application>
  <PresentationFormat>Widescreen</PresentationFormat>
  <Paragraphs>84</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open sans</vt:lpstr>
      <vt:lpstr>Sintony</vt:lpstr>
      <vt:lpstr>Office Theme</vt:lpstr>
      <vt:lpstr>Using Photography to enrich your coursework </vt:lpstr>
      <vt:lpstr>Photoshoots</vt:lpstr>
      <vt:lpstr>PowerPoint Presentation</vt:lpstr>
      <vt:lpstr>PowerPoint Presentation</vt:lpstr>
      <vt:lpstr>PowerPoint Presentation</vt:lpstr>
      <vt:lpstr>PowerPoint Presentation</vt:lpstr>
      <vt:lpstr>OTHER THINGS TO CONSIDER FOR YOUR PHOTOSHOOT </vt:lpstr>
      <vt:lpstr>PowerPoint Presentation</vt:lpstr>
      <vt:lpstr>PowerPoint Presentation</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19th July</dc:title>
  <dc:creator>Tait, Kathrine</dc:creator>
  <cp:lastModifiedBy>Tait, Kathrine</cp:lastModifiedBy>
  <cp:revision>3</cp:revision>
  <dcterms:created xsi:type="dcterms:W3CDTF">2021-07-18T20:07:56Z</dcterms:created>
  <dcterms:modified xsi:type="dcterms:W3CDTF">2023-11-14T21:15:20Z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