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1" r:id="rId6"/>
    <p:sldId id="262"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C7715-947F-44E9-910A-BF1AA1C0799C}" type="datetimeFigureOut">
              <a:rPr lang="en-GB" smtClean="0"/>
              <a:t>14/11/2023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0756A-90AA-433B-94E9-E0CF7B8CAC67}" type="slidenum">
              <a:rPr lang="en-GB" smtClean="0"/>
              <a:t>‹#›</a:t>
            </a:fld>
            <a:endParaRPr lang="en-GB"/>
          </a:p>
        </p:txBody>
      </p:sp>
    </p:spTree>
    <p:extLst>
      <p:ext uri="{BB962C8B-B14F-4D97-AF65-F5344CB8AC3E}">
        <p14:creationId xmlns:p14="http://schemas.microsoft.com/office/powerpoint/2010/main" val="34819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296554b6f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296554b6f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27786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A7149F-4829-4BB5-A1F3-53971DB7C94E}"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1A872C-74D2-4525-9293-DC8DBFCD28CC}" type="slidenum">
              <a:rPr lang="en-GB" smtClean="0"/>
              <a:t>‹#›</a:t>
            </a:fld>
            <a:endParaRPr lang="en-GB"/>
          </a:p>
        </p:txBody>
      </p:sp>
    </p:spTree>
    <p:extLst>
      <p:ext uri="{BB962C8B-B14F-4D97-AF65-F5344CB8AC3E}">
        <p14:creationId xmlns:p14="http://schemas.microsoft.com/office/powerpoint/2010/main" val="228395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A7149F-4829-4BB5-A1F3-53971DB7C94E}"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1A872C-74D2-4525-9293-DC8DBFCD28CC}" type="slidenum">
              <a:rPr lang="en-GB" smtClean="0"/>
              <a:t>‹#›</a:t>
            </a:fld>
            <a:endParaRPr lang="en-GB"/>
          </a:p>
        </p:txBody>
      </p:sp>
    </p:spTree>
    <p:extLst>
      <p:ext uri="{BB962C8B-B14F-4D97-AF65-F5344CB8AC3E}">
        <p14:creationId xmlns:p14="http://schemas.microsoft.com/office/powerpoint/2010/main" val="267473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A7149F-4829-4BB5-A1F3-53971DB7C94E}"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1A872C-74D2-4525-9293-DC8DBFCD28CC}" type="slidenum">
              <a:rPr lang="en-GB" smtClean="0"/>
              <a:t>‹#›</a:t>
            </a:fld>
            <a:endParaRPr lang="en-GB"/>
          </a:p>
        </p:txBody>
      </p:sp>
    </p:spTree>
    <p:extLst>
      <p:ext uri="{BB962C8B-B14F-4D97-AF65-F5344CB8AC3E}">
        <p14:creationId xmlns:p14="http://schemas.microsoft.com/office/powerpoint/2010/main" val="656140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41714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A7149F-4829-4BB5-A1F3-53971DB7C94E}"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1A872C-74D2-4525-9293-DC8DBFCD28CC}" type="slidenum">
              <a:rPr lang="en-GB" smtClean="0"/>
              <a:t>‹#›</a:t>
            </a:fld>
            <a:endParaRPr lang="en-GB"/>
          </a:p>
        </p:txBody>
      </p:sp>
    </p:spTree>
    <p:extLst>
      <p:ext uri="{BB962C8B-B14F-4D97-AF65-F5344CB8AC3E}">
        <p14:creationId xmlns:p14="http://schemas.microsoft.com/office/powerpoint/2010/main" val="1111970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A7149F-4829-4BB5-A1F3-53971DB7C94E}"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1A872C-74D2-4525-9293-DC8DBFCD28CC}" type="slidenum">
              <a:rPr lang="en-GB" smtClean="0"/>
              <a:t>‹#›</a:t>
            </a:fld>
            <a:endParaRPr lang="en-GB"/>
          </a:p>
        </p:txBody>
      </p:sp>
    </p:spTree>
    <p:extLst>
      <p:ext uri="{BB962C8B-B14F-4D97-AF65-F5344CB8AC3E}">
        <p14:creationId xmlns:p14="http://schemas.microsoft.com/office/powerpoint/2010/main" val="395021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AA7149F-4829-4BB5-A1F3-53971DB7C94E}" type="datetimeFigureOut">
              <a:rPr lang="en-GB" smtClean="0"/>
              <a:t>14/11/2023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1A872C-74D2-4525-9293-DC8DBFCD28CC}" type="slidenum">
              <a:rPr lang="en-GB" smtClean="0"/>
              <a:t>‹#›</a:t>
            </a:fld>
            <a:endParaRPr lang="en-GB"/>
          </a:p>
        </p:txBody>
      </p:sp>
    </p:spTree>
    <p:extLst>
      <p:ext uri="{BB962C8B-B14F-4D97-AF65-F5344CB8AC3E}">
        <p14:creationId xmlns:p14="http://schemas.microsoft.com/office/powerpoint/2010/main" val="13611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AA7149F-4829-4BB5-A1F3-53971DB7C94E}" type="datetimeFigureOut">
              <a:rPr lang="en-GB" smtClean="0"/>
              <a:t>14/11/2023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1A872C-74D2-4525-9293-DC8DBFCD28CC}" type="slidenum">
              <a:rPr lang="en-GB" smtClean="0"/>
              <a:t>‹#›</a:t>
            </a:fld>
            <a:endParaRPr lang="en-GB"/>
          </a:p>
        </p:txBody>
      </p:sp>
    </p:spTree>
    <p:extLst>
      <p:ext uri="{BB962C8B-B14F-4D97-AF65-F5344CB8AC3E}">
        <p14:creationId xmlns:p14="http://schemas.microsoft.com/office/powerpoint/2010/main" val="124864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AA7149F-4829-4BB5-A1F3-53971DB7C94E}" type="datetimeFigureOut">
              <a:rPr lang="en-GB" smtClean="0"/>
              <a:t>14/11/2023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1A872C-74D2-4525-9293-DC8DBFCD28CC}" type="slidenum">
              <a:rPr lang="en-GB" smtClean="0"/>
              <a:t>‹#›</a:t>
            </a:fld>
            <a:endParaRPr lang="en-GB"/>
          </a:p>
        </p:txBody>
      </p:sp>
    </p:spTree>
    <p:extLst>
      <p:ext uri="{BB962C8B-B14F-4D97-AF65-F5344CB8AC3E}">
        <p14:creationId xmlns:p14="http://schemas.microsoft.com/office/powerpoint/2010/main" val="425227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7149F-4829-4BB5-A1F3-53971DB7C94E}" type="datetimeFigureOut">
              <a:rPr lang="en-GB" smtClean="0"/>
              <a:t>14/11/2023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1A872C-74D2-4525-9293-DC8DBFCD28CC}" type="slidenum">
              <a:rPr lang="en-GB" smtClean="0"/>
              <a:t>‹#›</a:t>
            </a:fld>
            <a:endParaRPr lang="en-GB"/>
          </a:p>
        </p:txBody>
      </p:sp>
    </p:spTree>
    <p:extLst>
      <p:ext uri="{BB962C8B-B14F-4D97-AF65-F5344CB8AC3E}">
        <p14:creationId xmlns:p14="http://schemas.microsoft.com/office/powerpoint/2010/main" val="315899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A7149F-4829-4BB5-A1F3-53971DB7C94E}" type="datetimeFigureOut">
              <a:rPr lang="en-GB" smtClean="0"/>
              <a:t>14/11/2023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1A872C-74D2-4525-9293-DC8DBFCD28CC}" type="slidenum">
              <a:rPr lang="en-GB" smtClean="0"/>
              <a:t>‹#›</a:t>
            </a:fld>
            <a:endParaRPr lang="en-GB"/>
          </a:p>
        </p:txBody>
      </p:sp>
    </p:spTree>
    <p:extLst>
      <p:ext uri="{BB962C8B-B14F-4D97-AF65-F5344CB8AC3E}">
        <p14:creationId xmlns:p14="http://schemas.microsoft.com/office/powerpoint/2010/main" val="276079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A7149F-4829-4BB5-A1F3-53971DB7C94E}" type="datetimeFigureOut">
              <a:rPr lang="en-GB" smtClean="0"/>
              <a:t>14/11/2023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1A872C-74D2-4525-9293-DC8DBFCD28CC}" type="slidenum">
              <a:rPr lang="en-GB" smtClean="0"/>
              <a:t>‹#›</a:t>
            </a:fld>
            <a:endParaRPr lang="en-GB"/>
          </a:p>
        </p:txBody>
      </p:sp>
    </p:spTree>
    <p:extLst>
      <p:ext uri="{BB962C8B-B14F-4D97-AF65-F5344CB8AC3E}">
        <p14:creationId xmlns:p14="http://schemas.microsoft.com/office/powerpoint/2010/main" val="1021858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7149F-4829-4BB5-A1F3-53971DB7C94E}" type="datetimeFigureOut">
              <a:rPr lang="en-GB" smtClean="0"/>
              <a:t>14/11/2023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A872C-74D2-4525-9293-DC8DBFCD28CC}" type="slidenum">
              <a:rPr lang="en-GB" smtClean="0"/>
              <a:t>‹#›</a:t>
            </a:fld>
            <a:endParaRPr lang="en-GB"/>
          </a:p>
        </p:txBody>
      </p:sp>
    </p:spTree>
    <p:extLst>
      <p:ext uri="{BB962C8B-B14F-4D97-AF65-F5344CB8AC3E}">
        <p14:creationId xmlns:p14="http://schemas.microsoft.com/office/powerpoint/2010/main" val="644142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1" y="-3583"/>
            <a:ext cx="9248503" cy="6943625"/>
          </a:xfrm>
          <a:prstGeom prst="rect">
            <a:avLst/>
          </a:prstGeom>
        </p:spPr>
      </p:pic>
      <p:sp>
        <p:nvSpPr>
          <p:cNvPr id="2" name="Title 1"/>
          <p:cNvSpPr>
            <a:spLocks noGrp="1"/>
          </p:cNvSpPr>
          <p:nvPr>
            <p:ph type="ctrTitle"/>
          </p:nvPr>
        </p:nvSpPr>
        <p:spPr>
          <a:xfrm>
            <a:off x="2444932" y="2664823"/>
            <a:ext cx="7589520" cy="3961703"/>
          </a:xfrm>
          <a:solidFill>
            <a:schemeClr val="tx2">
              <a:lumMod val="40000"/>
              <a:lumOff val="60000"/>
            </a:schemeClr>
          </a:solidFill>
        </p:spPr>
        <p:txBody>
          <a:bodyPr>
            <a:noAutofit/>
          </a:bodyPr>
          <a:lstStyle/>
          <a:p>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Presenting visual work in an imaginative, clear and coherent manner </a:t>
            </a:r>
            <a:br>
              <a:rPr lang="en-GB" sz="3200" dirty="0" smtClean="0"/>
            </a:br>
            <a:r>
              <a:rPr lang="en-GB" sz="3000" dirty="0">
                <a:latin typeface="Comic Sans MS" panose="030F0702030302020204" pitchFamily="66" charset="0"/>
              </a:rPr>
              <a:t/>
            </a:r>
            <a:br>
              <a:rPr lang="en-GB" sz="3000" dirty="0">
                <a:latin typeface="Comic Sans MS" panose="030F0702030302020204" pitchFamily="66" charset="0"/>
              </a:rPr>
            </a:br>
            <a:r>
              <a:rPr lang="en-GB" sz="3000" dirty="0">
                <a:latin typeface="Comic Sans MS" panose="030F0702030302020204" pitchFamily="66" charset="0"/>
              </a:rPr>
              <a:t>1. </a:t>
            </a:r>
            <a:r>
              <a:rPr lang="en-GB" sz="3000" dirty="0">
                <a:latin typeface="Comic Sans MS" panose="030F0702030302020204" pitchFamily="66" charset="0"/>
              </a:rPr>
              <a:t>A02 Reviewing and refining (improving) your work through written annotations.</a:t>
            </a:r>
            <a:br>
              <a:rPr lang="en-GB" sz="3000" dirty="0">
                <a:latin typeface="Comic Sans MS" panose="030F0702030302020204" pitchFamily="66" charset="0"/>
              </a:rPr>
            </a:br>
            <a:r>
              <a:rPr lang="en-GB" sz="3000" dirty="0">
                <a:latin typeface="Comic Sans MS" panose="030F0702030302020204" pitchFamily="66" charset="0"/>
              </a:rPr>
              <a:t> </a:t>
            </a:r>
            <a:br>
              <a:rPr lang="en-GB" sz="3000" dirty="0">
                <a:latin typeface="Comic Sans MS" panose="030F0702030302020204" pitchFamily="66" charset="0"/>
              </a:rPr>
            </a:br>
            <a:r>
              <a:rPr lang="en-GB" sz="3000" dirty="0">
                <a:latin typeface="Comic Sans MS" panose="030F0702030302020204" pitchFamily="66" charset="0"/>
              </a:rPr>
              <a:t>2. A03 Learning to presenting and recording your ideas in a clear and creative manner. </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93265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75" y="-194468"/>
            <a:ext cx="10515600" cy="1325563"/>
          </a:xfrm>
        </p:spPr>
        <p:txBody>
          <a:bodyPr/>
          <a:lstStyle/>
          <a:p>
            <a:r>
              <a:rPr lang="en-GB" dirty="0" smtClean="0"/>
              <a:t>IDEAS AND EXAMPLES </a:t>
            </a:r>
            <a:endParaRPr lang="en-GB" dirty="0"/>
          </a:p>
        </p:txBody>
      </p:sp>
      <p:sp>
        <p:nvSpPr>
          <p:cNvPr id="3" name="Content Placeholder 2"/>
          <p:cNvSpPr>
            <a:spLocks noGrp="1"/>
          </p:cNvSpPr>
          <p:nvPr>
            <p:ph idx="1"/>
          </p:nvPr>
        </p:nvSpPr>
        <p:spPr>
          <a:xfrm>
            <a:off x="849086" y="1131095"/>
            <a:ext cx="5377543" cy="5178265"/>
          </a:xfrm>
          <a:solidFill>
            <a:schemeClr val="tx2">
              <a:lumMod val="40000"/>
              <a:lumOff val="60000"/>
            </a:schemeClr>
          </a:solidFill>
        </p:spPr>
        <p:txBody>
          <a:bodyPr>
            <a:normAutofit fontScale="92500"/>
          </a:bodyPr>
          <a:lstStyle/>
          <a:p>
            <a:pPr marL="0" indent="0">
              <a:buNone/>
            </a:pPr>
            <a:r>
              <a:rPr lang="en-GB" dirty="0" smtClean="0"/>
              <a:t>Place photographs/images alongside </a:t>
            </a:r>
          </a:p>
          <a:p>
            <a:pPr marL="0" indent="0">
              <a:buNone/>
            </a:pPr>
            <a:r>
              <a:rPr lang="en-GB" dirty="0" smtClean="0"/>
              <a:t>your own drawings and paintings. </a:t>
            </a:r>
          </a:p>
          <a:p>
            <a:pPr marL="0" indent="0">
              <a:buNone/>
            </a:pPr>
            <a:endParaRPr lang="en-GB" dirty="0"/>
          </a:p>
          <a:p>
            <a:pPr marL="0" indent="0">
              <a:buNone/>
            </a:pPr>
            <a:r>
              <a:rPr lang="en-GB" dirty="0" smtClean="0"/>
              <a:t>Give everything enough room on the page/board. </a:t>
            </a:r>
          </a:p>
          <a:p>
            <a:pPr marL="0" indent="0">
              <a:buNone/>
            </a:pPr>
            <a:endParaRPr lang="en-GB" dirty="0"/>
          </a:p>
          <a:p>
            <a:pPr marL="0" indent="0">
              <a:buNone/>
            </a:pPr>
            <a:r>
              <a:rPr lang="en-GB" dirty="0" smtClean="0"/>
              <a:t>Include fine work and looser sketches. </a:t>
            </a:r>
          </a:p>
          <a:p>
            <a:pPr marL="0" indent="0">
              <a:buNone/>
            </a:pPr>
            <a:endParaRPr lang="en-GB" dirty="0"/>
          </a:p>
          <a:p>
            <a:pPr marL="0" indent="0">
              <a:buNone/>
            </a:pPr>
            <a:r>
              <a:rPr lang="en-GB" dirty="0" smtClean="0"/>
              <a:t>Small areas of annotation to show you </a:t>
            </a:r>
          </a:p>
          <a:p>
            <a:pPr marL="0" indent="0">
              <a:buNone/>
            </a:pPr>
            <a:r>
              <a:rPr lang="en-GB" dirty="0" smtClean="0"/>
              <a:t>Are reviewing your work as you go! </a:t>
            </a:r>
            <a:endParaRPr lang="en-GB" dirty="0"/>
          </a:p>
        </p:txBody>
      </p:sp>
      <p:pic>
        <p:nvPicPr>
          <p:cNvPr id="4" name="Picture 3"/>
          <p:cNvPicPr>
            <a:picLocks noChangeAspect="1"/>
          </p:cNvPicPr>
          <p:nvPr/>
        </p:nvPicPr>
        <p:blipFill>
          <a:blip r:embed="rId2"/>
          <a:stretch>
            <a:fillRect/>
          </a:stretch>
        </p:blipFill>
        <p:spPr>
          <a:xfrm>
            <a:off x="6550754" y="857250"/>
            <a:ext cx="3892397" cy="5550558"/>
          </a:xfrm>
          <a:prstGeom prst="rect">
            <a:avLst/>
          </a:prstGeom>
        </p:spPr>
      </p:pic>
    </p:spTree>
    <p:extLst>
      <p:ext uri="{BB962C8B-B14F-4D97-AF65-F5344CB8AC3E}">
        <p14:creationId xmlns:p14="http://schemas.microsoft.com/office/powerpoint/2010/main" val="226924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a:bodyPr>
          <a:lstStyle/>
          <a:p>
            <a:r>
              <a:rPr lang="en-GB" dirty="0" smtClean="0"/>
              <a:t>Backgrounds can be added if it helps the artwork stand out. </a:t>
            </a:r>
            <a:endParaRPr lang="en-GB" dirty="0"/>
          </a:p>
        </p:txBody>
      </p:sp>
      <p:sp>
        <p:nvSpPr>
          <p:cNvPr id="3" name="Content Placeholder 2"/>
          <p:cNvSpPr>
            <a:spLocks noGrp="1"/>
          </p:cNvSpPr>
          <p:nvPr>
            <p:ph idx="1"/>
          </p:nvPr>
        </p:nvSpPr>
        <p:spPr>
          <a:xfrm>
            <a:off x="2152650" y="5436559"/>
            <a:ext cx="7886700" cy="278749"/>
          </a:xfrm>
          <a:solidFill>
            <a:schemeClr val="tx2">
              <a:lumMod val="40000"/>
              <a:lumOff val="60000"/>
            </a:schemeClr>
          </a:solidFill>
        </p:spPr>
        <p:txBody>
          <a:bodyPr>
            <a:normAutofit fontScale="55000" lnSpcReduction="20000"/>
          </a:bodyPr>
          <a:lstStyle/>
          <a:p>
            <a:r>
              <a:rPr lang="en-GB" dirty="0" smtClean="0"/>
              <a:t>Washes of colour, paper backgrounds are worth considering </a:t>
            </a:r>
            <a:endParaRPr lang="en-GB" dirty="0"/>
          </a:p>
        </p:txBody>
      </p:sp>
      <p:pic>
        <p:nvPicPr>
          <p:cNvPr id="4" name="Picture 3"/>
          <p:cNvPicPr>
            <a:picLocks noChangeAspect="1"/>
          </p:cNvPicPr>
          <p:nvPr/>
        </p:nvPicPr>
        <p:blipFill>
          <a:blip r:embed="rId2"/>
          <a:stretch>
            <a:fillRect/>
          </a:stretch>
        </p:blipFill>
        <p:spPr>
          <a:xfrm>
            <a:off x="1524001" y="2023110"/>
            <a:ext cx="4271671" cy="3139678"/>
          </a:xfrm>
          <a:prstGeom prst="rect">
            <a:avLst/>
          </a:prstGeom>
        </p:spPr>
      </p:pic>
      <p:pic>
        <p:nvPicPr>
          <p:cNvPr id="5" name="Picture 4"/>
          <p:cNvPicPr>
            <a:picLocks noChangeAspect="1"/>
          </p:cNvPicPr>
          <p:nvPr/>
        </p:nvPicPr>
        <p:blipFill>
          <a:blip r:embed="rId3"/>
          <a:stretch>
            <a:fillRect/>
          </a:stretch>
        </p:blipFill>
        <p:spPr>
          <a:xfrm>
            <a:off x="5795671" y="2023110"/>
            <a:ext cx="4486975" cy="3188114"/>
          </a:xfrm>
          <a:prstGeom prst="rect">
            <a:avLst/>
          </a:prstGeom>
        </p:spPr>
      </p:pic>
    </p:spTree>
    <p:extLst>
      <p:ext uri="{BB962C8B-B14F-4D97-AF65-F5344CB8AC3E}">
        <p14:creationId xmlns:p14="http://schemas.microsoft.com/office/powerpoint/2010/main" val="304417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388473" y="857252"/>
            <a:ext cx="8913911" cy="5231699"/>
          </a:xfrm>
          <a:prstGeom prst="rect">
            <a:avLst/>
          </a:prstGeom>
        </p:spPr>
      </p:pic>
      <p:sp>
        <p:nvSpPr>
          <p:cNvPr id="5" name="TextBox 4"/>
          <p:cNvSpPr txBox="1"/>
          <p:nvPr/>
        </p:nvSpPr>
        <p:spPr>
          <a:xfrm>
            <a:off x="3071948" y="1425486"/>
            <a:ext cx="4624252" cy="1061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100" b="1" dirty="0">
                <a:solidFill>
                  <a:schemeClr val="tx1"/>
                </a:solidFill>
                <a:latin typeface="Comic Sans MS" panose="030F0702030302020204" pitchFamily="66" charset="0"/>
              </a:rPr>
              <a:t>Keeping it simple with plain backgrounds can make your work look wonderful </a:t>
            </a:r>
          </a:p>
        </p:txBody>
      </p:sp>
      <p:pic>
        <p:nvPicPr>
          <p:cNvPr id="6" name="Picture 5"/>
          <p:cNvPicPr>
            <a:picLocks noChangeAspect="1"/>
          </p:cNvPicPr>
          <p:nvPr/>
        </p:nvPicPr>
        <p:blipFill>
          <a:blip r:embed="rId3"/>
          <a:stretch>
            <a:fillRect/>
          </a:stretch>
        </p:blipFill>
        <p:spPr>
          <a:xfrm rot="16200000">
            <a:off x="1740671" y="1941804"/>
            <a:ext cx="4581525" cy="6096000"/>
          </a:xfrm>
          <a:prstGeom prst="rect">
            <a:avLst/>
          </a:prstGeom>
        </p:spPr>
      </p:pic>
    </p:spTree>
    <p:extLst>
      <p:ext uri="{BB962C8B-B14F-4D97-AF65-F5344CB8AC3E}">
        <p14:creationId xmlns:p14="http://schemas.microsoft.com/office/powerpoint/2010/main" val="2744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7284720" y="4599758"/>
            <a:ext cx="2754630" cy="890214"/>
          </a:xfrm>
          <a:solidFill>
            <a:schemeClr val="tx2">
              <a:lumMod val="40000"/>
              <a:lumOff val="60000"/>
            </a:schemeClr>
          </a:solidFill>
        </p:spPr>
        <p:txBody>
          <a:bodyPr>
            <a:normAutofit fontScale="62500" lnSpcReduction="20000"/>
          </a:bodyPr>
          <a:lstStyle/>
          <a:p>
            <a:pPr marL="0" indent="0">
              <a:buNone/>
            </a:pPr>
            <a:r>
              <a:rPr lang="en-GB" dirty="0" smtClean="0"/>
              <a:t>Over lap drawings if you wish and consider different coloured backgrounds/papers. </a:t>
            </a:r>
            <a:endParaRPr lang="en-GB" dirty="0"/>
          </a:p>
        </p:txBody>
      </p:sp>
      <p:pic>
        <p:nvPicPr>
          <p:cNvPr id="4" name="Picture 3"/>
          <p:cNvPicPr>
            <a:picLocks noChangeAspect="1"/>
          </p:cNvPicPr>
          <p:nvPr/>
        </p:nvPicPr>
        <p:blipFill rotWithShape="1">
          <a:blip r:embed="rId2"/>
          <a:srcRect l="7550" t="29783" r="44736" b="8273"/>
          <a:stretch/>
        </p:blipFill>
        <p:spPr>
          <a:xfrm>
            <a:off x="1621972" y="720092"/>
            <a:ext cx="5417820" cy="5280659"/>
          </a:xfrm>
          <a:prstGeom prst="rect">
            <a:avLst/>
          </a:prstGeom>
        </p:spPr>
      </p:pic>
      <p:pic>
        <p:nvPicPr>
          <p:cNvPr id="5" name="Picture 4"/>
          <p:cNvPicPr>
            <a:picLocks noChangeAspect="1"/>
          </p:cNvPicPr>
          <p:nvPr/>
        </p:nvPicPr>
        <p:blipFill>
          <a:blip r:embed="rId3"/>
          <a:stretch>
            <a:fillRect/>
          </a:stretch>
        </p:blipFill>
        <p:spPr>
          <a:xfrm>
            <a:off x="5870259" y="974510"/>
            <a:ext cx="4429125" cy="3321844"/>
          </a:xfrm>
          <a:prstGeom prst="rect">
            <a:avLst/>
          </a:prstGeom>
        </p:spPr>
      </p:pic>
    </p:spTree>
    <p:extLst>
      <p:ext uri="{BB962C8B-B14F-4D97-AF65-F5344CB8AC3E}">
        <p14:creationId xmlns:p14="http://schemas.microsoft.com/office/powerpoint/2010/main" val="1020185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74320" y="365125"/>
            <a:ext cx="4796247" cy="5518061"/>
          </a:xfrm>
          <a:solidFill>
            <a:schemeClr val="accent1">
              <a:lumMod val="40000"/>
              <a:lumOff val="60000"/>
            </a:schemeClr>
          </a:solidFill>
        </p:spPr>
        <p:txBody>
          <a:bodyPr>
            <a:normAutofit lnSpcReduction="10000"/>
          </a:bodyPr>
          <a:lstStyle/>
          <a:p>
            <a:pPr marL="0" indent="0">
              <a:buNone/>
            </a:pPr>
            <a:r>
              <a:rPr lang="en-GB" dirty="0" smtClean="0"/>
              <a:t>Fill gaps on </a:t>
            </a:r>
            <a:r>
              <a:rPr lang="en-GB" dirty="0" smtClean="0"/>
              <a:t>pages </a:t>
            </a:r>
            <a:r>
              <a:rPr lang="en-GB" dirty="0" smtClean="0"/>
              <a:t>with </a:t>
            </a:r>
            <a:r>
              <a:rPr lang="en-GB" dirty="0" smtClean="0"/>
              <a:t>extra sketches and studies linking to the theme. </a:t>
            </a:r>
          </a:p>
          <a:p>
            <a:pPr marL="0" indent="0">
              <a:buNone/>
            </a:pPr>
            <a:endParaRPr lang="en-GB" dirty="0"/>
          </a:p>
          <a:p>
            <a:pPr marL="0" indent="0">
              <a:buNone/>
            </a:pPr>
            <a:r>
              <a:rPr lang="en-GB" u="sng" dirty="0" smtClean="0"/>
              <a:t>Suggested: </a:t>
            </a:r>
          </a:p>
          <a:p>
            <a:r>
              <a:rPr lang="en-GB" dirty="0" smtClean="0"/>
              <a:t>Zoomed in studies </a:t>
            </a:r>
          </a:p>
          <a:p>
            <a:r>
              <a:rPr lang="en-GB" dirty="0" smtClean="0"/>
              <a:t>Loose sketch from a slightly different angle </a:t>
            </a:r>
          </a:p>
          <a:p>
            <a:r>
              <a:rPr lang="en-GB" dirty="0" smtClean="0"/>
              <a:t>Cutting up an image and drawing in the missing parts</a:t>
            </a:r>
          </a:p>
          <a:p>
            <a:r>
              <a:rPr lang="en-GB" dirty="0" smtClean="0"/>
              <a:t>Adding extra images/photos </a:t>
            </a:r>
            <a:endParaRPr lang="en-GB" dirty="0" smtClean="0"/>
          </a:p>
          <a:p>
            <a:r>
              <a:rPr lang="en-GB" dirty="0" smtClean="0"/>
              <a:t>Add appropriate backgrounds where </a:t>
            </a:r>
            <a:r>
              <a:rPr lang="en-GB" dirty="0" err="1" smtClean="0"/>
              <a:t>neded</a:t>
            </a:r>
            <a:r>
              <a:rPr lang="en-GB" dirty="0" smtClean="0"/>
              <a:t> </a:t>
            </a:r>
            <a:r>
              <a:rPr lang="en-GB" dirty="0" smtClean="0"/>
              <a:t> </a:t>
            </a:r>
            <a:endParaRPr lang="en-GB" dirty="0" smtClean="0"/>
          </a:p>
          <a:p>
            <a:pPr marL="0" indent="0">
              <a:buNone/>
            </a:pPr>
            <a:endParaRPr lang="en-GB" dirty="0"/>
          </a:p>
        </p:txBody>
      </p:sp>
      <p:pic>
        <p:nvPicPr>
          <p:cNvPr id="4" name="Picture 3"/>
          <p:cNvPicPr>
            <a:picLocks noChangeAspect="1"/>
          </p:cNvPicPr>
          <p:nvPr/>
        </p:nvPicPr>
        <p:blipFill>
          <a:blip r:embed="rId2"/>
          <a:stretch>
            <a:fillRect/>
          </a:stretch>
        </p:blipFill>
        <p:spPr>
          <a:xfrm>
            <a:off x="5519645" y="2125266"/>
            <a:ext cx="4056059" cy="5852314"/>
          </a:xfrm>
          <a:prstGeom prst="rect">
            <a:avLst/>
          </a:prstGeom>
        </p:spPr>
      </p:pic>
      <p:pic>
        <p:nvPicPr>
          <p:cNvPr id="5" name="Picture 4"/>
          <p:cNvPicPr>
            <a:picLocks noChangeAspect="1"/>
          </p:cNvPicPr>
          <p:nvPr/>
        </p:nvPicPr>
        <p:blipFill>
          <a:blip r:embed="rId3"/>
          <a:stretch>
            <a:fillRect/>
          </a:stretch>
        </p:blipFill>
        <p:spPr>
          <a:xfrm>
            <a:off x="5070567" y="857250"/>
            <a:ext cx="5221877" cy="3710282"/>
          </a:xfrm>
          <a:prstGeom prst="rect">
            <a:avLst/>
          </a:prstGeom>
        </p:spPr>
      </p:pic>
    </p:spTree>
    <p:extLst>
      <p:ext uri="{BB962C8B-B14F-4D97-AF65-F5344CB8AC3E}">
        <p14:creationId xmlns:p14="http://schemas.microsoft.com/office/powerpoint/2010/main" val="1626067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110"/>
          <p:cNvSpPr txBox="1">
            <a:spLocks noGrp="1"/>
          </p:cNvSpPr>
          <p:nvPr>
            <p:ph type="title"/>
          </p:nvPr>
        </p:nvSpPr>
        <p:spPr>
          <a:xfrm>
            <a:off x="337433" y="1240971"/>
            <a:ext cx="11554331" cy="370647"/>
          </a:xfrm>
          <a:prstGeom prst="rect">
            <a:avLst/>
          </a:prstGeom>
        </p:spPr>
        <p:txBody>
          <a:bodyPr spcFirstLastPara="1" vert="horz" wrap="square" lIns="121900" tIns="121900" rIns="121900" bIns="121900" rtlCol="0" anchor="t" anchorCtr="0">
            <a:noAutofit/>
          </a:bodyPr>
          <a:lstStyle/>
          <a:p>
            <a:r>
              <a:rPr lang="en" sz="3200" dirty="0"/>
              <a:t>Review</a:t>
            </a:r>
            <a:r>
              <a:rPr lang="en" sz="3200"/>
              <a:t>: </a:t>
            </a:r>
            <a:r>
              <a:rPr lang="en" sz="3200" smtClean="0"/>
              <a:t>Annotate </a:t>
            </a:r>
            <a:r>
              <a:rPr lang="en" sz="3200" dirty="0"/>
              <a:t>it! </a:t>
            </a:r>
            <a:endParaRPr sz="3200" dirty="0"/>
          </a:p>
          <a:p>
            <a:endParaRPr dirty="0"/>
          </a:p>
        </p:txBody>
      </p:sp>
      <p:sp>
        <p:nvSpPr>
          <p:cNvPr id="911" name="Google Shape;911;p110"/>
          <p:cNvSpPr txBox="1">
            <a:spLocks noGrp="1"/>
          </p:cNvSpPr>
          <p:nvPr>
            <p:ph type="body" idx="1"/>
          </p:nvPr>
        </p:nvSpPr>
        <p:spPr>
          <a:xfrm>
            <a:off x="337433" y="2407100"/>
            <a:ext cx="11276000" cy="3950400"/>
          </a:xfrm>
          <a:prstGeom prst="rect">
            <a:avLst/>
          </a:prstGeom>
          <a:solidFill>
            <a:srgbClr val="F6B26B"/>
          </a:solidFill>
        </p:spPr>
        <p:txBody>
          <a:bodyPr spcFirstLastPara="1" vert="horz" wrap="square" lIns="121900" tIns="121900" rIns="121900" bIns="121900" rtlCol="0" anchor="t" anchorCtr="0">
            <a:noAutofit/>
          </a:bodyPr>
          <a:lstStyle/>
          <a:p>
            <a:pPr marL="0" indent="0">
              <a:buNone/>
            </a:pPr>
            <a:r>
              <a:rPr lang="en" sz="3200" dirty="0">
                <a:solidFill>
                  <a:srgbClr val="000000"/>
                </a:solidFill>
              </a:rPr>
              <a:t>What have you created today? </a:t>
            </a:r>
            <a:endParaRPr sz="3200" dirty="0">
              <a:solidFill>
                <a:srgbClr val="000000"/>
              </a:solidFill>
            </a:endParaRPr>
          </a:p>
          <a:p>
            <a:pPr marL="0" indent="0">
              <a:spcBef>
                <a:spcPts val="2133"/>
              </a:spcBef>
              <a:buNone/>
            </a:pPr>
            <a:r>
              <a:rPr lang="en" sz="3200" dirty="0">
                <a:solidFill>
                  <a:srgbClr val="000000"/>
                </a:solidFill>
              </a:rPr>
              <a:t>Why have you chosen that particular medium or technique? </a:t>
            </a:r>
            <a:endParaRPr sz="3200" dirty="0">
              <a:solidFill>
                <a:srgbClr val="000000"/>
              </a:solidFill>
            </a:endParaRPr>
          </a:p>
          <a:p>
            <a:pPr marL="0" indent="0">
              <a:spcBef>
                <a:spcPts val="2133"/>
              </a:spcBef>
              <a:buNone/>
            </a:pPr>
            <a:r>
              <a:rPr lang="en" sz="3200" dirty="0">
                <a:solidFill>
                  <a:srgbClr val="000000"/>
                </a:solidFill>
              </a:rPr>
              <a:t>Has this experiment helped you make decisions about your final piece? </a:t>
            </a:r>
            <a:endParaRPr sz="3200" dirty="0">
              <a:solidFill>
                <a:srgbClr val="000000"/>
              </a:solidFill>
            </a:endParaRPr>
          </a:p>
          <a:p>
            <a:pPr marL="0" indent="0">
              <a:spcBef>
                <a:spcPts val="2133"/>
              </a:spcBef>
              <a:spcAft>
                <a:spcPts val="2133"/>
              </a:spcAft>
              <a:buNone/>
            </a:pPr>
            <a:r>
              <a:rPr lang="en" sz="3200" dirty="0">
                <a:solidFill>
                  <a:srgbClr val="000000"/>
                </a:solidFill>
              </a:rPr>
              <a:t>Next I need to explore/experiment with……………………..</a:t>
            </a:r>
            <a:endParaRPr sz="3200" dirty="0">
              <a:solidFill>
                <a:srgbClr val="000000"/>
              </a:solidFill>
            </a:endParaRPr>
          </a:p>
        </p:txBody>
      </p:sp>
      <p:sp>
        <p:nvSpPr>
          <p:cNvPr id="2" name="TextBox 1"/>
          <p:cNvSpPr txBox="1"/>
          <p:nvPr/>
        </p:nvSpPr>
        <p:spPr>
          <a:xfrm>
            <a:off x="337433" y="235131"/>
            <a:ext cx="11276000" cy="830997"/>
          </a:xfrm>
          <a:prstGeom prst="rect">
            <a:avLst/>
          </a:prstGeom>
          <a:solidFill>
            <a:schemeClr val="accent1">
              <a:lumMod val="60000"/>
              <a:lumOff val="40000"/>
            </a:schemeClr>
          </a:solidFill>
        </p:spPr>
        <p:txBody>
          <a:bodyPr wrap="square" rtlCol="0">
            <a:spAutoFit/>
          </a:bodyPr>
          <a:lstStyle/>
          <a:p>
            <a:r>
              <a:rPr lang="en-GB" sz="2400" dirty="0"/>
              <a:t>Can you </a:t>
            </a:r>
            <a:r>
              <a:rPr lang="en-GB" sz="2400" b="1" u="sng" dirty="0"/>
              <a:t>visually explain</a:t>
            </a:r>
            <a:r>
              <a:rPr lang="en-GB" sz="2400" b="1" dirty="0"/>
              <a:t> </a:t>
            </a:r>
            <a:r>
              <a:rPr lang="en-GB" sz="2400" dirty="0"/>
              <a:t>and </a:t>
            </a:r>
            <a:r>
              <a:rPr lang="en-GB" sz="2400" b="1" u="sng" dirty="0"/>
              <a:t>explore</a:t>
            </a:r>
            <a:r>
              <a:rPr lang="en-GB" sz="2400" b="1" dirty="0"/>
              <a:t> </a:t>
            </a:r>
            <a:r>
              <a:rPr lang="en-GB" sz="2400" dirty="0"/>
              <a:t>your idea through </a:t>
            </a:r>
            <a:r>
              <a:rPr lang="en-GB" sz="2400" u="sng" dirty="0"/>
              <a:t>creative</a:t>
            </a:r>
            <a:r>
              <a:rPr lang="en-GB" sz="2400" dirty="0"/>
              <a:t> </a:t>
            </a:r>
            <a:r>
              <a:rPr lang="en-GB" sz="2400" b="1" dirty="0"/>
              <a:t>experimental </a:t>
            </a:r>
            <a:r>
              <a:rPr lang="en-GB" sz="2400" dirty="0"/>
              <a:t>development pages?</a:t>
            </a:r>
          </a:p>
        </p:txBody>
      </p:sp>
    </p:spTree>
    <p:extLst>
      <p:ext uri="{BB962C8B-B14F-4D97-AF65-F5344CB8AC3E}">
        <p14:creationId xmlns:p14="http://schemas.microsoft.com/office/powerpoint/2010/main" val="2245545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8" ma:contentTypeDescription="Create a new document." ma:contentTypeScope="" ma:versionID="c4253f1ec559ce4a1c8458976e9933d9">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1f43a1ec969e57a8b63a5fdad0c86529"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Completed xmlns="070f71ce-64c7-4b17-bb6b-21ebf0c68387">false</Completed>
  </documentManagement>
</p:properties>
</file>

<file path=customXml/itemProps1.xml><?xml version="1.0" encoding="utf-8"?>
<ds:datastoreItem xmlns:ds="http://schemas.openxmlformats.org/officeDocument/2006/customXml" ds:itemID="{8CC7A64C-E9D7-499C-A7DB-93D73177EFF0}"/>
</file>

<file path=customXml/itemProps2.xml><?xml version="1.0" encoding="utf-8"?>
<ds:datastoreItem xmlns:ds="http://schemas.openxmlformats.org/officeDocument/2006/customXml" ds:itemID="{0FC56F2D-61F1-4436-B852-4E980CDED4D2}"/>
</file>

<file path=customXml/itemProps3.xml><?xml version="1.0" encoding="utf-8"?>
<ds:datastoreItem xmlns:ds="http://schemas.openxmlformats.org/officeDocument/2006/customXml" ds:itemID="{8A5F6F7C-E3DF-4229-9C40-62C41E4CB4D8}"/>
</file>

<file path=docProps/app.xml><?xml version="1.0" encoding="utf-8"?>
<Properties xmlns="http://schemas.openxmlformats.org/officeDocument/2006/extended-properties" xmlns:vt="http://schemas.openxmlformats.org/officeDocument/2006/docPropsVTypes">
  <TotalTime>126</TotalTime>
  <Words>260</Words>
  <Application>Microsoft Office PowerPoint</Application>
  <PresentationFormat>Widescreen</PresentationFormat>
  <Paragraphs>29</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Comic Sans MS</vt:lpstr>
      <vt:lpstr>Office Theme</vt:lpstr>
      <vt:lpstr>                          Presenting visual work in an imaginative, clear and coherent manner   1. A02 Reviewing and refining (improving) your work through written annotations.   2. A03 Learning to presenting and recording your ideas in a clear and creative manner. </vt:lpstr>
      <vt:lpstr>IDEAS AND EXAMPLES </vt:lpstr>
      <vt:lpstr>Backgrounds can be added if it helps the artwork stand out. </vt:lpstr>
      <vt:lpstr>PowerPoint Presentation</vt:lpstr>
      <vt:lpstr>PowerPoint Presentation</vt:lpstr>
      <vt:lpstr>PowerPoint Presentation</vt:lpstr>
      <vt:lpstr>Review: Annotate it!  </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Presenting Work</dc:title>
  <dc:creator>Tait, Kathrine</dc:creator>
  <cp:lastModifiedBy>Tait, Kathrine</cp:lastModifiedBy>
  <cp:revision>2</cp:revision>
  <dcterms:created xsi:type="dcterms:W3CDTF">2023-11-14T19:45:07Z</dcterms:created>
  <dcterms:modified xsi:type="dcterms:W3CDTF">2023-11-14T21:51:54Z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ies>
</file>