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5.xml" ContentType="application/vnd.openxmlformats-officedocument.presentationml.slide+xml"/>
  <Override PartName="/ppt/slides/slide9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3" r:id="rId2"/>
    <p:sldId id="268" r:id="rId3"/>
    <p:sldId id="265" r:id="rId4"/>
    <p:sldId id="257" r:id="rId5"/>
    <p:sldId id="258" r:id="rId6"/>
    <p:sldId id="259" r:id="rId7"/>
    <p:sldId id="260" r:id="rId8"/>
    <p:sldId id="261" r:id="rId9"/>
    <p:sldId id="262" r:id="rId10"/>
    <p:sldId id="267" r:id="rId11"/>
    <p:sldId id="266" r:id="rId12"/>
    <p:sldId id="26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41" autoAdjust="0"/>
    <p:restoredTop sz="94660"/>
  </p:normalViewPr>
  <p:slideViewPr>
    <p:cSldViewPr snapToGrid="0">
      <p:cViewPr varScale="1">
        <p:scale>
          <a:sx n="73" d="100"/>
          <a:sy n="73" d="100"/>
        </p:scale>
        <p:origin x="60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AAB68D-3326-4459-86D7-08FC85177A8F}" type="datetimeFigureOut">
              <a:rPr lang="en-GB" smtClean="0"/>
              <a:t>14/11/2023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1DFAC4-F6C0-4591-8146-972EFA199A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36998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g1d3a937eb6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9" name="Google Shape;509;g1d3a937eb6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721400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F3A11-A276-49D1-B9CF-2AD108043FF3}" type="datetimeFigureOut">
              <a:rPr lang="en-GB" smtClean="0"/>
              <a:t>14/11/2023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F526D-CA84-4DA1-9C5F-BD8D0947B1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8811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F3A11-A276-49D1-B9CF-2AD108043FF3}" type="datetimeFigureOut">
              <a:rPr lang="en-GB" smtClean="0"/>
              <a:t>14/11/2023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F526D-CA84-4DA1-9C5F-BD8D0947B1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8616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F3A11-A276-49D1-B9CF-2AD108043FF3}" type="datetimeFigureOut">
              <a:rPr lang="en-GB" smtClean="0"/>
              <a:t>14/11/2023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F526D-CA84-4DA1-9C5F-BD8D0947B1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36841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084579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F3A11-A276-49D1-B9CF-2AD108043FF3}" type="datetimeFigureOut">
              <a:rPr lang="en-GB" smtClean="0"/>
              <a:t>14/11/2023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F526D-CA84-4DA1-9C5F-BD8D0947B1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6686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F3A11-A276-49D1-B9CF-2AD108043FF3}" type="datetimeFigureOut">
              <a:rPr lang="en-GB" smtClean="0"/>
              <a:t>14/11/2023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F526D-CA84-4DA1-9C5F-BD8D0947B1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1873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F3A11-A276-49D1-B9CF-2AD108043FF3}" type="datetimeFigureOut">
              <a:rPr lang="en-GB" smtClean="0"/>
              <a:t>14/11/2023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F526D-CA84-4DA1-9C5F-BD8D0947B1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5880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F3A11-A276-49D1-B9CF-2AD108043FF3}" type="datetimeFigureOut">
              <a:rPr lang="en-GB" smtClean="0"/>
              <a:t>14/11/2023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F526D-CA84-4DA1-9C5F-BD8D0947B1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2424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F3A11-A276-49D1-B9CF-2AD108043FF3}" type="datetimeFigureOut">
              <a:rPr lang="en-GB" smtClean="0"/>
              <a:t>14/11/2023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F526D-CA84-4DA1-9C5F-BD8D0947B1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0124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F3A11-A276-49D1-B9CF-2AD108043FF3}" type="datetimeFigureOut">
              <a:rPr lang="en-GB" smtClean="0"/>
              <a:t>14/11/2023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F526D-CA84-4DA1-9C5F-BD8D0947B1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5809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F3A11-A276-49D1-B9CF-2AD108043FF3}" type="datetimeFigureOut">
              <a:rPr lang="en-GB" smtClean="0"/>
              <a:t>14/11/2023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F526D-CA84-4DA1-9C5F-BD8D0947B1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896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F3A11-A276-49D1-B9CF-2AD108043FF3}" type="datetimeFigureOut">
              <a:rPr lang="en-GB" smtClean="0"/>
              <a:t>14/11/2023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F526D-CA84-4DA1-9C5F-BD8D0947B1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4532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EF3A11-A276-49D1-B9CF-2AD108043FF3}" type="datetimeFigureOut">
              <a:rPr lang="en-GB" smtClean="0"/>
              <a:t>14/11/2023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5F526D-CA84-4DA1-9C5F-BD8D0947B1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2949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anmurphyartist.com/about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rtistaday.com/?page_id=17683" TargetMode="Externa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4696" y="1023975"/>
            <a:ext cx="8006196" cy="64233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4284" y="274639"/>
            <a:ext cx="7886700" cy="1498673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dirty="0" smtClean="0"/>
              <a:t>This week Assessment Objective Focus: </a:t>
            </a:r>
            <a:r>
              <a:rPr lang="en-GB" b="1" dirty="0" smtClean="0"/>
              <a:t>AO1</a:t>
            </a:r>
            <a:endParaRPr lang="en-GB" dirty="0"/>
          </a:p>
          <a:p>
            <a:r>
              <a:rPr lang="en-GB" b="1" dirty="0"/>
              <a:t>Develop ideas</a:t>
            </a:r>
            <a:r>
              <a:rPr lang="en-GB" dirty="0"/>
              <a:t> through investigations informed by </a:t>
            </a:r>
            <a:r>
              <a:rPr lang="en-GB" b="1" dirty="0"/>
              <a:t>contextual and other </a:t>
            </a:r>
            <a:r>
              <a:rPr lang="en-GB" b="1" dirty="0" smtClean="0"/>
              <a:t>source </a:t>
            </a:r>
            <a:r>
              <a:rPr lang="en-GB" dirty="0" smtClean="0"/>
              <a:t>demonstrating </a:t>
            </a:r>
            <a:r>
              <a:rPr lang="en-GB" dirty="0"/>
              <a:t>analytical and cultural understanding (Artist research &amp; development of ideas using research) 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5004956" y="4193325"/>
            <a:ext cx="2182091" cy="21698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350" dirty="0"/>
              <a:t>Student has used similar materials to the artist and added their own embellishment </a:t>
            </a:r>
          </a:p>
          <a:p>
            <a:endParaRPr lang="en-GB" sz="1350" dirty="0"/>
          </a:p>
          <a:p>
            <a:r>
              <a:rPr lang="en-GB" sz="1350" dirty="0"/>
              <a:t>Images and written responses are well presented </a:t>
            </a:r>
          </a:p>
          <a:p>
            <a:endParaRPr lang="en-GB" sz="1350" dirty="0"/>
          </a:p>
          <a:p>
            <a:r>
              <a:rPr lang="en-GB" sz="1350" dirty="0"/>
              <a:t>Suitable background </a:t>
            </a:r>
          </a:p>
        </p:txBody>
      </p:sp>
    </p:spTree>
    <p:extLst>
      <p:ext uri="{BB962C8B-B14F-4D97-AF65-F5344CB8AC3E}">
        <p14:creationId xmlns:p14="http://schemas.microsoft.com/office/powerpoint/2010/main" val="33421924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6778" t="16667" r="21356" b="7386"/>
          <a:stretch/>
        </p:blipFill>
        <p:spPr>
          <a:xfrm rot="5400000">
            <a:off x="3077442" y="1688525"/>
            <a:ext cx="6037119" cy="4166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8008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400" y="1"/>
            <a:ext cx="6624736" cy="1560839"/>
          </a:xfrm>
        </p:spPr>
        <p:txBody>
          <a:bodyPr/>
          <a:lstStyle/>
          <a:p>
            <a:r>
              <a:rPr lang="en-GB" dirty="0" smtClean="0"/>
              <a:t>Artist Page Checklist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8194" y="2029041"/>
            <a:ext cx="5712725" cy="4358695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GB" dirty="0" smtClean="0"/>
              <a:t>Priority 1: A strong visual response to the artist work (This does not have to be a copy of the artist work, but should show a flavour of the artist’s style and materials)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dirty="0" smtClean="0"/>
              <a:t>Written annotations to explain your artist choice and style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dirty="0" smtClean="0"/>
              <a:t>Clear title ( artist name or movement)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6041" y="-2178"/>
            <a:ext cx="3693203" cy="6561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4402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 Artist Part 2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1504" y="1556792"/>
            <a:ext cx="4762872" cy="4781128"/>
          </a:xfrm>
          <a:solidFill>
            <a:srgbClr val="FFC000"/>
          </a:solidFill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 smtClean="0"/>
              <a:t>Plotting out a drawing link to your artist research next to your written research homework.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We can add the materials in the next lessons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Make sure it is big enough on the page.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*You can copy the artist piece OR you could apply their style to your own image  </a:t>
            </a:r>
            <a:endParaRPr lang="en-GB" dirty="0"/>
          </a:p>
        </p:txBody>
      </p:sp>
      <p:pic>
        <p:nvPicPr>
          <p:cNvPr id="2050" name="Picture 2" descr="Year 10 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9970" y="1417639"/>
            <a:ext cx="4054531" cy="284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744072" y="4509121"/>
            <a:ext cx="1512168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WRITTEN ANALYSIS 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8976320" y="4365105"/>
            <a:ext cx="1512168" cy="203132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VISUAL  ANALYSIS CREATED BY THE STUDENT IN THE STYLE OF THE ARTIST!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54457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76212"/>
            <a:ext cx="9753600" cy="65055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 Artist Part </a:t>
            </a:r>
            <a:r>
              <a:rPr lang="en-GB" dirty="0" smtClean="0"/>
              <a:t>1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1504" y="1556792"/>
            <a:ext cx="4762872" cy="4781128"/>
          </a:xfrm>
          <a:solidFill>
            <a:srgbClr val="FFC000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Look at Ian Murphy’s work. </a:t>
            </a:r>
          </a:p>
          <a:p>
            <a:pPr marL="0" indent="0">
              <a:buNone/>
            </a:pPr>
            <a:r>
              <a:rPr lang="en-GB" dirty="0" smtClean="0"/>
              <a:t>Read out about his technique and answer the questions on the next slides.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>
                <a:hlinkClick r:id="rId3"/>
              </a:rPr>
              <a:t>https://www.ianmurphyartist.com/about/</a:t>
            </a: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8976320" y="4365105"/>
            <a:ext cx="1512168" cy="203132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VISUAL  ANALYSIS CREATED BY THE STUDENT IN THE STYLE OF THE ARTIST!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39464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317480" cy="481442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Examples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49167" y="4997292"/>
            <a:ext cx="5219670" cy="1260928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800" dirty="0"/>
              <a:t>High quality work in the style of the artist </a:t>
            </a:r>
          </a:p>
          <a:p>
            <a:pPr marL="0" indent="0">
              <a:buNone/>
            </a:pPr>
            <a:r>
              <a:rPr lang="en-GB" sz="1800" dirty="0"/>
              <a:t>Looks like the most important part of the page </a:t>
            </a:r>
          </a:p>
          <a:p>
            <a:pPr marL="0" indent="0">
              <a:buNone/>
            </a:pPr>
            <a:r>
              <a:rPr lang="en-GB" sz="1800" dirty="0"/>
              <a:t>Student has taken their own photos using the artist 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6573" y="979886"/>
            <a:ext cx="5380821" cy="39402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8792" t="13770" r="7191"/>
          <a:stretch/>
        </p:blipFill>
        <p:spPr>
          <a:xfrm>
            <a:off x="7057159" y="923762"/>
            <a:ext cx="3434196" cy="5334458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V="1">
            <a:off x="6707395" y="4473286"/>
            <a:ext cx="604343" cy="12988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35266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20607" y="3058510"/>
            <a:ext cx="5612524" cy="4266707"/>
          </a:xfrm>
        </p:spPr>
        <p:txBody>
          <a:bodyPr>
            <a:normAutofit fontScale="90000"/>
          </a:bodyPr>
          <a:lstStyle/>
          <a:p>
            <a:pPr algn="l"/>
            <a:r>
              <a:rPr lang="en-GB" sz="4000" dirty="0" smtClean="0"/>
              <a:t>Jealous Curator</a:t>
            </a:r>
            <a:br>
              <a:rPr lang="en-GB" sz="4000" dirty="0" smtClean="0"/>
            </a:br>
            <a:r>
              <a:rPr lang="en-GB" sz="4000" dirty="0" smtClean="0"/>
              <a:t>Tate</a:t>
            </a:r>
            <a:br>
              <a:rPr lang="en-GB" sz="4000" dirty="0" smtClean="0"/>
            </a:br>
            <a:r>
              <a:rPr lang="en-GB" sz="4000" dirty="0" smtClean="0"/>
              <a:t>Saatchi Gallery</a:t>
            </a:r>
            <a:br>
              <a:rPr lang="en-GB" sz="4000" dirty="0" smtClean="0"/>
            </a:br>
            <a:r>
              <a:rPr lang="en-GB" sz="4000" dirty="0" smtClean="0"/>
              <a:t>This is colossal</a:t>
            </a:r>
            <a:br>
              <a:rPr lang="en-GB" sz="4000" dirty="0" smtClean="0"/>
            </a:br>
            <a:r>
              <a:rPr lang="en-GB" sz="4000" dirty="0" smtClean="0"/>
              <a:t>The Art Story</a:t>
            </a:r>
            <a:br>
              <a:rPr lang="en-GB" sz="4000" dirty="0" smtClean="0"/>
            </a:br>
            <a:r>
              <a:rPr lang="en-GB" sz="4000" dirty="0" smtClean="0"/>
              <a:t>Pinterest</a:t>
            </a:r>
            <a:br>
              <a:rPr lang="en-GB" sz="4000" dirty="0" smtClean="0"/>
            </a:br>
            <a:r>
              <a:rPr lang="en-GB" sz="4000" dirty="0" smtClean="0"/>
              <a:t>Artsy</a:t>
            </a:r>
            <a:br>
              <a:rPr lang="en-GB" sz="4000" dirty="0" smtClean="0"/>
            </a:br>
            <a:r>
              <a:rPr lang="en-GB" sz="4000" dirty="0" smtClean="0"/>
              <a:t>Art2day</a:t>
            </a:r>
            <a:br>
              <a:rPr lang="en-GB" sz="4000" dirty="0" smtClean="0"/>
            </a:br>
            <a:r>
              <a:rPr lang="en-GB" sz="4000" dirty="0" err="1" smtClean="0"/>
              <a:t>TheCoolHunter</a:t>
            </a:r>
            <a:r>
              <a:rPr lang="en-GB" sz="4000" dirty="0" smtClean="0"/>
              <a:t/>
            </a:r>
            <a:br>
              <a:rPr lang="en-GB" sz="4000" dirty="0" smtClean="0"/>
            </a:br>
            <a:r>
              <a:rPr lang="en-GB" sz="4000" dirty="0" err="1" smtClean="0"/>
              <a:t>Artnet</a:t>
            </a:r>
            <a:r>
              <a:rPr lang="en-GB" sz="4000" dirty="0" smtClean="0"/>
              <a:t/>
            </a:r>
            <a:br>
              <a:rPr lang="en-GB" sz="4000" dirty="0" smtClean="0"/>
            </a:br>
            <a:r>
              <a:rPr lang="en-GB" sz="4000" dirty="0" err="1" smtClean="0"/>
              <a:t>LensCulture</a:t>
            </a:r>
            <a:r>
              <a:rPr lang="en-GB" sz="4000" dirty="0" smtClean="0"/>
              <a:t/>
            </a:r>
            <a:br>
              <a:rPr lang="en-GB" sz="4000" dirty="0" smtClean="0"/>
            </a:br>
            <a:r>
              <a:rPr lang="en-GB" sz="4000" dirty="0" smtClean="0"/>
              <a:t>Museum of Modern Art</a:t>
            </a:r>
            <a:br>
              <a:rPr lang="en-GB" sz="4000" dirty="0" smtClean="0"/>
            </a:br>
            <a:r>
              <a:rPr lang="en-GB" sz="4000" dirty="0" smtClean="0"/>
              <a:t/>
            </a:r>
            <a:br>
              <a:rPr lang="en-GB" sz="4000" dirty="0" smtClean="0"/>
            </a:br>
            <a:endParaRPr lang="en-GB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331076" y="346841"/>
            <a:ext cx="6448096" cy="3416320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n-GB" sz="72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lgerian" panose="04020705040A02060702" pitchFamily="82" charset="0"/>
              </a:rPr>
              <a:t>HOW DO I FIND AN ARTIST TO RESEARCH?</a:t>
            </a:r>
            <a:endParaRPr lang="en-GB" sz="7200" b="1" u="sng" dirty="0">
              <a:solidFill>
                <a:schemeClr val="tx1">
                  <a:lumMod val="95000"/>
                  <a:lumOff val="5000"/>
                </a:schemeClr>
              </a:solidFill>
              <a:latin typeface="Algerian" panose="04020705040A02060702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9185" y="4461641"/>
            <a:ext cx="6589987" cy="830997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n-GB" sz="4800" dirty="0" smtClean="0">
                <a:latin typeface="Arial Black" panose="020B0A04020102020204" pitchFamily="34" charset="0"/>
              </a:rPr>
              <a:t>TRY THESE SITES</a:t>
            </a:r>
            <a:endParaRPr lang="en-GB" sz="48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51405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solidFill>
            <a:schemeClr val="bg2">
              <a:lumMod val="90000"/>
            </a:schemeClr>
          </a:solidFill>
        </p:spPr>
        <p:txBody>
          <a:bodyPr/>
          <a:lstStyle/>
          <a:p>
            <a:pPr marL="152396" indent="0">
              <a:buNone/>
            </a:pPr>
            <a:r>
              <a:rPr lang="en-GB" dirty="0"/>
              <a:t>Looking for an artist to inspire your </a:t>
            </a:r>
            <a:r>
              <a:rPr lang="en-GB" dirty="0" smtClean="0"/>
              <a:t>project? </a:t>
            </a:r>
            <a:endParaRPr lang="en-GB" dirty="0"/>
          </a:p>
          <a:p>
            <a:pPr marL="152396" indent="0">
              <a:buNone/>
            </a:pPr>
            <a:endParaRPr lang="en-GB" dirty="0"/>
          </a:p>
          <a:p>
            <a:pPr marL="152396" indent="0">
              <a:buNone/>
            </a:pPr>
            <a:r>
              <a:rPr lang="en-GB" dirty="0">
                <a:hlinkClick r:id="rId2"/>
              </a:rPr>
              <a:t>https://www.artistaday.com/?page_id=17683</a:t>
            </a:r>
            <a:r>
              <a:rPr lang="en-GB" dirty="0"/>
              <a:t> This website is great for seeing thousands of artists and you can even look at top ten results for specific themes. E.g. work featuring butterflies. </a:t>
            </a:r>
          </a:p>
          <a:p>
            <a:pPr marL="152396" indent="0">
              <a:buNone/>
            </a:pPr>
            <a:endParaRPr lang="en-GB" dirty="0"/>
          </a:p>
          <a:p>
            <a:pPr marL="152396" indent="0">
              <a:buNone/>
            </a:pPr>
            <a:r>
              <a:rPr lang="en-GB" dirty="0"/>
              <a:t>You don’t need to select artist now, but it might be useful to jot some names down of any artists you like the look of. </a:t>
            </a:r>
          </a:p>
          <a:p>
            <a:pPr marL="152396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78777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6778" t="16667" r="21356" b="7386"/>
          <a:stretch/>
        </p:blipFill>
        <p:spPr>
          <a:xfrm rot="5400000">
            <a:off x="2071254" y="1108366"/>
            <a:ext cx="8049492" cy="5555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4133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403" t="40247" r="23912" b="10132"/>
          <a:stretch/>
        </p:blipFill>
        <p:spPr>
          <a:xfrm rot="5400000">
            <a:off x="-2326890" y="2482214"/>
            <a:ext cx="8024449" cy="30381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" t="18708" r="37548" b="8049"/>
          <a:stretch/>
        </p:blipFill>
        <p:spPr>
          <a:xfrm rot="5400000">
            <a:off x="1923019" y="1087433"/>
            <a:ext cx="7523811" cy="49610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t="16325" r="32750" b="9434"/>
          <a:stretch/>
        </p:blipFill>
        <p:spPr>
          <a:xfrm rot="5400000">
            <a:off x="4436486" y="1136072"/>
            <a:ext cx="8750011" cy="543098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87782" y="3048000"/>
            <a:ext cx="5140036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Can you use the keyword and prompts to add any more detail to your written analysis?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46668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64"/>
          <p:cNvSpPr txBox="1">
            <a:spLocks noGrp="1"/>
          </p:cNvSpPr>
          <p:nvPr>
            <p:ph type="title"/>
          </p:nvPr>
        </p:nvSpPr>
        <p:spPr>
          <a:xfrm>
            <a:off x="148979" y="47004"/>
            <a:ext cx="3740632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" sz="3200" dirty="0" smtClean="0"/>
              <a:t>ARTIST QUESTIONS </a:t>
            </a:r>
            <a:endParaRPr sz="3200" dirty="0"/>
          </a:p>
        </p:txBody>
      </p:sp>
      <p:sp>
        <p:nvSpPr>
          <p:cNvPr id="512" name="Google Shape;512;p64"/>
          <p:cNvSpPr txBox="1">
            <a:spLocks noGrp="1"/>
          </p:cNvSpPr>
          <p:nvPr>
            <p:ph type="body" idx="1"/>
          </p:nvPr>
        </p:nvSpPr>
        <p:spPr>
          <a:xfrm>
            <a:off x="298936" y="940526"/>
            <a:ext cx="8557681" cy="542108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marL="0" indent="0">
              <a:buSzPts val="1100"/>
              <a:buNone/>
            </a:pPr>
            <a:r>
              <a:rPr lang="en-GB" sz="2400" dirty="0" smtClean="0">
                <a:solidFill>
                  <a:schemeClr val="dk1"/>
                </a:solidFill>
                <a:highlight>
                  <a:srgbClr val="FFFFFF"/>
                </a:highlight>
              </a:rPr>
              <a:t>Start</a:t>
            </a:r>
            <a:r>
              <a:rPr lang="en" sz="2400" dirty="0" smtClean="0">
                <a:solidFill>
                  <a:schemeClr val="dk1"/>
                </a:solidFill>
                <a:highlight>
                  <a:srgbClr val="FFFFFF"/>
                </a:highlight>
              </a:rPr>
              <a:t> by using your senses to note down what you feel. Use your imagination! </a:t>
            </a:r>
            <a:r>
              <a:rPr lang="en" sz="2400" dirty="0" smtClean="0">
                <a:solidFill>
                  <a:schemeClr val="dk1"/>
                </a:solidFill>
                <a:highlight>
                  <a:srgbClr val="FFFFFF"/>
                </a:highlight>
                <a:sym typeface="Wingdings" panose="05000000000000000000" pitchFamily="2" charset="2"/>
              </a:rPr>
              <a:t> </a:t>
            </a:r>
            <a:endParaRPr lang="en" sz="2400" dirty="0" smtClean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indent="0">
              <a:buSzPts val="1100"/>
              <a:buNone/>
            </a:pPr>
            <a:endParaRPr lang="en" sz="2400" dirty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indent="0">
              <a:buSzPts val="1100"/>
              <a:buNone/>
            </a:pPr>
            <a:endParaRPr lang="en" sz="2400" dirty="0" smtClean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indent="0">
              <a:buSzPts val="1100"/>
              <a:buNone/>
            </a:pPr>
            <a:r>
              <a:rPr lang="en" sz="2400" dirty="0" smtClean="0">
                <a:solidFill>
                  <a:schemeClr val="dk1"/>
                </a:solidFill>
                <a:highlight>
                  <a:srgbClr val="FFFFFF"/>
                </a:highlight>
              </a:rPr>
              <a:t>1.Describe what </a:t>
            </a:r>
            <a:r>
              <a:rPr lang="en" sz="2400" dirty="0">
                <a:solidFill>
                  <a:schemeClr val="dk1"/>
                </a:solidFill>
                <a:highlight>
                  <a:srgbClr val="FFFFFF"/>
                </a:highlight>
              </a:rPr>
              <a:t>do you </a:t>
            </a:r>
            <a:r>
              <a:rPr lang="en" sz="2400" dirty="0" smtClean="0">
                <a:solidFill>
                  <a:schemeClr val="dk1"/>
                </a:solidFill>
                <a:highlight>
                  <a:srgbClr val="FFFFFF"/>
                </a:highlight>
              </a:rPr>
              <a:t>see in the piece of art? Is there a clear style? Use the keywords to help.  </a:t>
            </a:r>
          </a:p>
          <a:p>
            <a:pPr marL="0" indent="0">
              <a:buSzPts val="1100"/>
              <a:buNone/>
            </a:pPr>
            <a:endParaRPr lang="en" sz="2400" dirty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indent="0">
              <a:buSzPts val="1100"/>
              <a:buNone/>
            </a:pPr>
            <a:r>
              <a:rPr lang="en" sz="2400" dirty="0" smtClean="0">
                <a:solidFill>
                  <a:schemeClr val="dk1"/>
                </a:solidFill>
                <a:highlight>
                  <a:srgbClr val="FFFFFF"/>
                </a:highlight>
              </a:rPr>
              <a:t>2.What </a:t>
            </a:r>
            <a:r>
              <a:rPr lang="en" sz="2400" dirty="0">
                <a:solidFill>
                  <a:schemeClr val="dk1"/>
                </a:solidFill>
                <a:highlight>
                  <a:srgbClr val="FFFFFF"/>
                </a:highlight>
              </a:rPr>
              <a:t>do you feel when looking at the artworks? </a:t>
            </a:r>
            <a:r>
              <a:rPr lang="en" sz="2400" dirty="0" smtClean="0">
                <a:solidFill>
                  <a:schemeClr val="dk1"/>
                </a:solidFill>
                <a:highlight>
                  <a:srgbClr val="FFFFFF"/>
                </a:highlight>
              </a:rPr>
              <a:t>(mood/atmosphere) e the keywords to help. </a:t>
            </a:r>
            <a:endParaRPr sz="2400" dirty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indent="0">
              <a:spcBef>
                <a:spcPts val="1600"/>
              </a:spcBef>
              <a:buSzPts val="1100"/>
              <a:buNone/>
            </a:pPr>
            <a:r>
              <a:rPr lang="en" sz="2400" dirty="0">
                <a:solidFill>
                  <a:schemeClr val="dk1"/>
                </a:solidFill>
                <a:highlight>
                  <a:srgbClr val="FFFFFF"/>
                </a:highlight>
              </a:rPr>
              <a:t>3. </a:t>
            </a:r>
            <a:r>
              <a:rPr lang="en" sz="2400" dirty="0" smtClean="0">
                <a:solidFill>
                  <a:schemeClr val="dk1"/>
                </a:solidFill>
                <a:highlight>
                  <a:srgbClr val="FFFFFF"/>
                </a:highlight>
              </a:rPr>
              <a:t>Does </a:t>
            </a:r>
            <a:r>
              <a:rPr lang="en" sz="2400" dirty="0">
                <a:solidFill>
                  <a:schemeClr val="dk1"/>
                </a:solidFill>
                <a:highlight>
                  <a:srgbClr val="FFFFFF"/>
                </a:highlight>
              </a:rPr>
              <a:t>the artist give any clues about the </a:t>
            </a:r>
            <a:r>
              <a:rPr lang="en" sz="2400" dirty="0" smtClean="0">
                <a:solidFill>
                  <a:schemeClr val="dk1"/>
                </a:solidFill>
                <a:highlight>
                  <a:srgbClr val="FFFFFF"/>
                </a:highlight>
              </a:rPr>
              <a:t>subject? (e.g. the character of the model; type of place ) </a:t>
            </a:r>
            <a:endParaRPr sz="2400" dirty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indent="0">
              <a:spcBef>
                <a:spcPts val="1600"/>
              </a:spcBef>
              <a:buSzPts val="1100"/>
              <a:buNone/>
            </a:pPr>
            <a:r>
              <a:rPr lang="en" sz="2400" dirty="0">
                <a:solidFill>
                  <a:schemeClr val="dk1"/>
                </a:solidFill>
                <a:highlight>
                  <a:srgbClr val="FFFFFF"/>
                </a:highlight>
              </a:rPr>
              <a:t>4</a:t>
            </a:r>
            <a:r>
              <a:rPr lang="en" sz="2400" dirty="0" smtClean="0">
                <a:solidFill>
                  <a:schemeClr val="dk1"/>
                </a:solidFill>
                <a:highlight>
                  <a:srgbClr val="FFFFFF"/>
                </a:highlight>
              </a:rPr>
              <a:t>. How does </a:t>
            </a:r>
            <a:r>
              <a:rPr lang="en" sz="2400" dirty="0">
                <a:solidFill>
                  <a:schemeClr val="dk1"/>
                </a:solidFill>
                <a:highlight>
                  <a:srgbClr val="FFFFFF"/>
                </a:highlight>
              </a:rPr>
              <a:t>the </a:t>
            </a:r>
            <a:r>
              <a:rPr lang="en" sz="2400" dirty="0" smtClean="0">
                <a:solidFill>
                  <a:schemeClr val="dk1"/>
                </a:solidFill>
                <a:highlight>
                  <a:srgbClr val="FFFFFF"/>
                </a:highlight>
              </a:rPr>
              <a:t>artist apply the materials?  (e.g</a:t>
            </a:r>
            <a:r>
              <a:rPr lang="en" sz="2400" dirty="0">
                <a:solidFill>
                  <a:schemeClr val="dk1"/>
                </a:solidFill>
                <a:highlight>
                  <a:srgbClr val="FFFFFF"/>
                </a:highlight>
              </a:rPr>
              <a:t>. colours, brush strokes, detail, </a:t>
            </a:r>
            <a:r>
              <a:rPr lang="en" sz="2400" dirty="0" smtClean="0">
                <a:solidFill>
                  <a:schemeClr val="dk1"/>
                </a:solidFill>
                <a:highlight>
                  <a:srgbClr val="FFFFFF"/>
                </a:highlight>
              </a:rPr>
              <a:t>line, loose, composition) </a:t>
            </a:r>
            <a:endParaRPr sz="2400" dirty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indent="0">
              <a:spcBef>
                <a:spcPts val="1600"/>
              </a:spcBef>
              <a:buSzPts val="1100"/>
              <a:buNone/>
            </a:pPr>
            <a:r>
              <a:rPr lang="en" sz="2400" dirty="0">
                <a:solidFill>
                  <a:schemeClr val="dk1"/>
                </a:solidFill>
                <a:highlight>
                  <a:srgbClr val="FFFFFF"/>
                </a:highlight>
              </a:rPr>
              <a:t>5</a:t>
            </a:r>
            <a:r>
              <a:rPr lang="en" sz="2400" dirty="0" smtClean="0">
                <a:solidFill>
                  <a:schemeClr val="dk1"/>
                </a:solidFill>
                <a:highlight>
                  <a:srgbClr val="FFFFFF"/>
                </a:highlight>
              </a:rPr>
              <a:t>. </a:t>
            </a:r>
            <a:r>
              <a:rPr lang="en-GB" sz="2400" dirty="0" smtClean="0">
                <a:solidFill>
                  <a:schemeClr val="dk1"/>
                </a:solidFill>
                <a:highlight>
                  <a:srgbClr val="FFFFFF"/>
                </a:highlight>
              </a:rPr>
              <a:t>Why did you select this particular artist</a:t>
            </a:r>
            <a:r>
              <a:rPr lang="en-GB" sz="2400" dirty="0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r>
              <a:rPr lang="en-GB" sz="2400" dirty="0" smtClean="0">
                <a:solidFill>
                  <a:schemeClr val="dk1"/>
                </a:solidFill>
                <a:highlight>
                  <a:srgbClr val="FFFFFF"/>
                </a:highlight>
              </a:rPr>
              <a:t>for your project? And how could you use their style or techniques in your own work? </a:t>
            </a:r>
            <a:endParaRPr sz="2400" dirty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indent="0">
              <a:spcBef>
                <a:spcPts val="1600"/>
              </a:spcBef>
              <a:buNone/>
            </a:pPr>
            <a:endParaRPr sz="2000" dirty="0"/>
          </a:p>
          <a:p>
            <a:pPr marL="0" indent="0">
              <a:spcBef>
                <a:spcPts val="1600"/>
              </a:spcBef>
              <a:spcAft>
                <a:spcPts val="1600"/>
              </a:spcAft>
              <a:buNone/>
            </a:pPr>
            <a:endParaRPr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4227" y="229667"/>
            <a:ext cx="1845907" cy="9691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22931" y="1969760"/>
            <a:ext cx="1693817" cy="12703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l="9033" t="13510" b="14000"/>
          <a:stretch/>
        </p:blipFill>
        <p:spPr>
          <a:xfrm>
            <a:off x="9255610" y="2225484"/>
            <a:ext cx="1054133" cy="9046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76817" y="4270720"/>
            <a:ext cx="1731207" cy="115343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550122" y="333354"/>
            <a:ext cx="1270757" cy="64633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What do you see?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9142421" y="1469148"/>
            <a:ext cx="2815401" cy="64633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Can you tell what it feels like? Use your imagination 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9027425" y="3194429"/>
            <a:ext cx="2815401" cy="92333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Does this piece of art make a sound? What can you hear? 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10025168" y="4319073"/>
            <a:ext cx="1932654" cy="175432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Does it remind you of something you’ve experienced before? (use your memory) </a:t>
            </a:r>
            <a:endParaRPr lang="en-GB" dirty="0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3336053" y="1457011"/>
            <a:ext cx="5691372" cy="200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4369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08980" y="140837"/>
            <a:ext cx="4192219" cy="1715469"/>
          </a:xfrm>
          <a:solidFill>
            <a:schemeClr val="accent2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txBody>
          <a:bodyPr>
            <a:normAutofit lnSpcReduction="10000"/>
          </a:bodyPr>
          <a:lstStyle/>
          <a:p>
            <a:pPr marL="114300" indent="0">
              <a:buNone/>
            </a:pPr>
            <a:r>
              <a:rPr lang="en-GB" sz="2000" b="1" dirty="0" smtClean="0"/>
              <a:t>COMPOSITION </a:t>
            </a:r>
          </a:p>
          <a:p>
            <a:pPr marL="114300" indent="0">
              <a:buNone/>
            </a:pPr>
            <a:endParaRPr lang="en-GB" sz="2000" b="1" dirty="0"/>
          </a:p>
          <a:p>
            <a:pPr marL="114300" indent="0">
              <a:buNone/>
            </a:pPr>
            <a:r>
              <a:rPr lang="en-GB" sz="1500" dirty="0" smtClean="0"/>
              <a:t>Background; Space; Mid-ground; foreground; extreme foreground; Near;   blurred; complex; overlap;  confused; eye-line; focus; frame;  </a:t>
            </a:r>
          </a:p>
          <a:p>
            <a:pPr marL="114300" indent="0">
              <a:buNone/>
            </a:pPr>
            <a:r>
              <a:rPr lang="en-GB" sz="1500" dirty="0" smtClean="0"/>
              <a:t>Perspective; proportion; layout; scale; Symmetry; lines  </a:t>
            </a:r>
            <a:endParaRPr lang="en-GB" sz="1500" dirty="0"/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114179" y="2822836"/>
            <a:ext cx="3411817" cy="184231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txBody>
          <a:bodyPr spcFirstLastPara="1" vert="horz" wrap="square" lIns="91425" tIns="91425" rIns="91425" bIns="91425" rtlCol="0" anchor="t" anchorCtr="0">
            <a:normAutofit lnSpcReduction="10000"/>
          </a:bodyPr>
          <a:lstStyle>
            <a:lvl1pPr marL="457200" lvl="0" indent="-3429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lvl="1" indent="-317500" algn="l" defTabSz="9144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17500" algn="l" defTabSz="9144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17500" algn="l" defTabSz="9144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317500" algn="l" defTabSz="9144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17500" algn="l" defTabSz="9144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9144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9144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9144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anose="020B0604020202020204" pitchFamily="34" charset="0"/>
              <a:buNone/>
            </a:pPr>
            <a:r>
              <a:rPr lang="en-GB" sz="2000" b="1" dirty="0" smtClean="0"/>
              <a:t>FORM &amp; SPACE </a:t>
            </a:r>
          </a:p>
          <a:p>
            <a:pPr marL="114300" indent="0">
              <a:buFont typeface="Arial" panose="020B0604020202020204" pitchFamily="34" charset="0"/>
              <a:buNone/>
            </a:pPr>
            <a:endParaRPr lang="en-GB" sz="2000" b="1" dirty="0"/>
          </a:p>
          <a:p>
            <a:pPr marL="114300" indent="0">
              <a:buFont typeface="Arial" panose="020B0604020202020204" pitchFamily="34" charset="0"/>
              <a:buNone/>
            </a:pPr>
            <a:r>
              <a:rPr lang="en-GB" sz="1400" dirty="0" smtClean="0"/>
              <a:t>Scale &amp; size, Proportion; Perspective;   Vanishing points; Angles; Viewpoint; </a:t>
            </a:r>
            <a:endParaRPr lang="en-GB" sz="1400" dirty="0"/>
          </a:p>
          <a:p>
            <a:pPr marL="114300" indent="0">
              <a:buFont typeface="Arial" panose="020B0604020202020204" pitchFamily="34" charset="0"/>
              <a:buNone/>
            </a:pPr>
            <a:r>
              <a:rPr lang="en-GB" sz="1400" dirty="0" smtClean="0"/>
              <a:t>Carved; cast; decorate; human form;   woven;  motif; natural; pointed/sharp;   rounded; scattered; stacked; ordered;   chaotic. </a:t>
            </a:r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114179" y="117566"/>
            <a:ext cx="4131250" cy="128016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txBody>
          <a:bodyPr spcFirstLastPara="1" vert="horz" wrap="square" lIns="91425" tIns="91425" rIns="91425" bIns="91425" rtlCol="0" anchor="t" anchorCtr="0">
            <a:normAutofit fontScale="85000" lnSpcReduction="20000"/>
          </a:bodyPr>
          <a:lstStyle>
            <a:lvl1pPr marL="457200" lvl="0" indent="-3429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lvl="1" indent="-317500" algn="l" defTabSz="9144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17500" algn="l" defTabSz="9144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17500" algn="l" defTabSz="9144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317500" algn="l" defTabSz="9144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17500" algn="l" defTabSz="9144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9144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9144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9144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anose="020B0604020202020204" pitchFamily="34" charset="0"/>
              <a:buNone/>
            </a:pPr>
            <a:r>
              <a:rPr lang="en-GB" dirty="0" smtClean="0"/>
              <a:t>LINE  </a:t>
            </a:r>
          </a:p>
          <a:p>
            <a:pPr marL="114300" indent="0">
              <a:buFont typeface="Arial" panose="020B0604020202020204" pitchFamily="34" charset="0"/>
              <a:buNone/>
            </a:pPr>
            <a:endParaRPr lang="en-GB" sz="1600" dirty="0" smtClean="0"/>
          </a:p>
          <a:p>
            <a:pPr marL="114300" indent="0">
              <a:buFont typeface="Arial" panose="020B0604020202020204" pitchFamily="34" charset="0"/>
              <a:buNone/>
            </a:pPr>
            <a:r>
              <a:rPr lang="en-GB" sz="1600" dirty="0" smtClean="0"/>
              <a:t>Short;  flowing; scribble; loose; sweeping; tight;   broken; faint; heavy, confident; angular; continuous; cross hatched; diagonal; horizontal, vertical; spiral; energetic.   </a:t>
            </a:r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114179" y="1500472"/>
            <a:ext cx="4131250" cy="12335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429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lvl="1" indent="-317500" algn="l" defTabSz="9144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17500" algn="l" defTabSz="9144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17500" algn="l" defTabSz="9144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317500" algn="l" defTabSz="9144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17500" algn="l" defTabSz="9144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9144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9144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9144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anose="020B0604020202020204" pitchFamily="34" charset="0"/>
              <a:buNone/>
            </a:pPr>
            <a:r>
              <a:rPr lang="en-GB" dirty="0" smtClean="0"/>
              <a:t>Shape  </a:t>
            </a:r>
            <a:r>
              <a:rPr lang="en-GB" sz="1400" dirty="0" smtClean="0"/>
              <a:t>Angular; body figure; form; frame; model; Organic/natural ; precise; accurate; rough; Sculpted; sharp; uniform ; distorted </a:t>
            </a:r>
            <a:endParaRPr lang="en-GB" sz="1400" dirty="0"/>
          </a:p>
        </p:txBody>
      </p:sp>
      <p:sp>
        <p:nvSpPr>
          <p:cNvPr id="10" name="Text Placeholder 2"/>
          <p:cNvSpPr txBox="1">
            <a:spLocks/>
          </p:cNvSpPr>
          <p:nvPr/>
        </p:nvSpPr>
        <p:spPr>
          <a:xfrm>
            <a:off x="3664872" y="4024441"/>
            <a:ext cx="4970190" cy="126491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txBody>
          <a:bodyPr spcFirstLastPara="1" vert="horz" wrap="square" lIns="91425" tIns="91425" rIns="91425" bIns="91425" rtlCol="0" anchor="t" anchorCtr="0">
            <a:normAutofit fontScale="85000" lnSpcReduction="20000"/>
          </a:bodyPr>
          <a:lstStyle>
            <a:lvl1pPr marL="457200" lvl="0" indent="-3429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lvl="1" indent="-317500" algn="l" defTabSz="9144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17500" algn="l" defTabSz="9144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17500" algn="l" defTabSz="9144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317500" algn="l" defTabSz="9144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17500" algn="l" defTabSz="9144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9144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9144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9144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anose="020B0604020202020204" pitchFamily="34" charset="0"/>
              <a:buNone/>
            </a:pPr>
            <a:r>
              <a:rPr lang="en-GB" b="1" dirty="0" smtClean="0"/>
              <a:t>Colour</a:t>
            </a:r>
            <a:r>
              <a:rPr lang="en-GB" dirty="0" smtClean="0"/>
              <a:t>  </a:t>
            </a:r>
          </a:p>
          <a:p>
            <a:pPr marL="114300" indent="0">
              <a:buFont typeface="Arial" panose="020B0604020202020204" pitchFamily="34" charset="0"/>
              <a:buNone/>
            </a:pPr>
            <a:endParaRPr lang="en-GB" sz="1500" dirty="0" smtClean="0"/>
          </a:p>
          <a:p>
            <a:pPr marL="114300" indent="0">
              <a:buFont typeface="Arial" panose="020B0604020202020204" pitchFamily="34" charset="0"/>
              <a:buNone/>
            </a:pPr>
            <a:r>
              <a:rPr lang="en-GB" sz="1500" dirty="0" smtClean="0"/>
              <a:t>Blend; harmonious; Contrasting; intense   mixed; opaque; matt; gloss; bright; surreal; pale; pastel; primary; pure;  saturated; secondary; exaggerated; clash;    soft; tint; translucent; transparent;   vibrant; cold; warm; deep; dull; glowing;  luminous; neon; earthy </a:t>
            </a:r>
            <a:endParaRPr lang="en-GB" sz="1500" dirty="0"/>
          </a:p>
        </p:txBody>
      </p:sp>
      <p:sp>
        <p:nvSpPr>
          <p:cNvPr id="11" name="Text Placeholder 2"/>
          <p:cNvSpPr txBox="1">
            <a:spLocks/>
          </p:cNvSpPr>
          <p:nvPr/>
        </p:nvSpPr>
        <p:spPr>
          <a:xfrm>
            <a:off x="4421318" y="2117270"/>
            <a:ext cx="4167542" cy="172569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429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lvl="1" indent="-317500" algn="l" defTabSz="9144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17500" algn="l" defTabSz="9144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17500" algn="l" defTabSz="9144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317500" algn="l" defTabSz="9144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17500" algn="l" defTabSz="9144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9144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9144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9144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anose="020B0604020202020204" pitchFamily="34" charset="0"/>
              <a:buNone/>
            </a:pPr>
            <a:r>
              <a:rPr lang="en-GB" dirty="0" smtClean="0"/>
              <a:t>Tone &amp; Light </a:t>
            </a:r>
          </a:p>
          <a:p>
            <a:pPr marL="114300" indent="0">
              <a:buFont typeface="Arial" panose="020B0604020202020204" pitchFamily="34" charset="0"/>
              <a:buNone/>
            </a:pPr>
            <a:endParaRPr lang="en-GB" sz="1400" dirty="0" smtClean="0"/>
          </a:p>
          <a:p>
            <a:pPr marL="114300" indent="0">
              <a:buFont typeface="Arial" panose="020B0604020202020204" pitchFamily="34" charset="0"/>
              <a:buNone/>
            </a:pPr>
            <a:r>
              <a:rPr lang="en-GB" sz="1400" dirty="0" smtClean="0"/>
              <a:t>Shading; tonal blending; Shadow; light; highlight; tint; dark; bleach; bright; contrast; crisp; faded; graduated; harsh  intense; smooth; gentle; haze; softened   natural &amp; artificial light; dramatic; soft. </a:t>
            </a:r>
          </a:p>
          <a:p>
            <a:pPr marL="114300" indent="0">
              <a:buFont typeface="Arial" panose="020B0604020202020204" pitchFamily="34" charset="0"/>
              <a:buNone/>
            </a:pPr>
            <a:endParaRPr lang="en-GB" sz="1400" dirty="0"/>
          </a:p>
          <a:p>
            <a:pPr marL="114300" indent="0">
              <a:buFont typeface="Arial" panose="020B0604020202020204" pitchFamily="34" charset="0"/>
              <a:buNone/>
            </a:pPr>
            <a:endParaRPr lang="en-GB" sz="1400" dirty="0"/>
          </a:p>
        </p:txBody>
      </p:sp>
      <p:sp>
        <p:nvSpPr>
          <p:cNvPr id="12" name="Text Placeholder 2"/>
          <p:cNvSpPr txBox="1">
            <a:spLocks/>
          </p:cNvSpPr>
          <p:nvPr/>
        </p:nvSpPr>
        <p:spPr>
          <a:xfrm>
            <a:off x="114179" y="4749200"/>
            <a:ext cx="3411817" cy="156591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429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lvl="1" indent="-317500" algn="l" defTabSz="9144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17500" algn="l" defTabSz="9144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17500" algn="l" defTabSz="9144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317500" algn="l" defTabSz="9144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17500" algn="l" defTabSz="9144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9144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9144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9144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anose="020B0604020202020204" pitchFamily="34" charset="0"/>
              <a:buNone/>
            </a:pPr>
            <a:r>
              <a:rPr lang="en-GB" dirty="0" smtClean="0"/>
              <a:t>PATTERN </a:t>
            </a:r>
          </a:p>
          <a:p>
            <a:pPr marL="114300" indent="0">
              <a:buFont typeface="Arial" panose="020B0604020202020204" pitchFamily="34" charset="0"/>
              <a:buNone/>
            </a:pPr>
            <a:endParaRPr lang="en-GB" sz="1400" dirty="0" smtClean="0"/>
          </a:p>
          <a:p>
            <a:pPr marL="114300" indent="0">
              <a:buFont typeface="Arial" panose="020B0604020202020204" pitchFamily="34" charset="0"/>
              <a:buNone/>
            </a:pPr>
            <a:r>
              <a:rPr lang="en-GB" sz="1400" dirty="0" smtClean="0"/>
              <a:t>Embellish;  flowing; fluid; geometric; repeat; ornamental; overlap; simple; </a:t>
            </a:r>
          </a:p>
          <a:p>
            <a:pPr marL="114300" indent="0">
              <a:buFont typeface="Arial" panose="020B0604020202020204" pitchFamily="34" charset="0"/>
              <a:buNone/>
            </a:pPr>
            <a:r>
              <a:rPr lang="en-GB" sz="1400" dirty="0" smtClean="0"/>
              <a:t>Symmetric; irregular; natural; stamp; </a:t>
            </a:r>
          </a:p>
          <a:p>
            <a:pPr marL="114300" indent="0">
              <a:buFont typeface="Arial" panose="020B0604020202020204" pitchFamily="34" charset="0"/>
              <a:buNone/>
            </a:pPr>
            <a:r>
              <a:rPr lang="en-GB" sz="1400" dirty="0" smtClean="0"/>
              <a:t>Uniform &amp; ordered; stencil; structured </a:t>
            </a:r>
          </a:p>
          <a:p>
            <a:pPr marL="114300" indent="0">
              <a:buFont typeface="Arial" panose="020B0604020202020204" pitchFamily="34" charset="0"/>
              <a:buNone/>
            </a:pPr>
            <a:endParaRPr lang="en-GB" sz="1400" dirty="0"/>
          </a:p>
        </p:txBody>
      </p:sp>
      <p:sp>
        <p:nvSpPr>
          <p:cNvPr id="13" name="Text Placeholder 2"/>
          <p:cNvSpPr txBox="1">
            <a:spLocks/>
          </p:cNvSpPr>
          <p:nvPr/>
        </p:nvSpPr>
        <p:spPr>
          <a:xfrm>
            <a:off x="3664872" y="5563361"/>
            <a:ext cx="6140257" cy="105455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txBody>
          <a:bodyPr spcFirstLastPara="1" vert="horz" wrap="square" lIns="91425" tIns="91425" rIns="91425" bIns="91425" rtlCol="0" anchor="t" anchorCtr="0">
            <a:normAutofit fontScale="92500" lnSpcReduction="10000"/>
          </a:bodyPr>
          <a:lstStyle>
            <a:lvl1pPr marL="457200" lvl="0" indent="-3429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lvl="1" indent="-317500" algn="l" defTabSz="9144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17500" algn="l" defTabSz="9144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17500" algn="l" defTabSz="9144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317500" algn="l" defTabSz="9144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17500" algn="l" defTabSz="9144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9144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9144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9144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anose="020B0604020202020204" pitchFamily="34" charset="0"/>
              <a:buNone/>
            </a:pPr>
            <a:r>
              <a:rPr lang="en-GB" dirty="0" smtClean="0"/>
              <a:t>Texture  </a:t>
            </a:r>
          </a:p>
          <a:p>
            <a:pPr marL="114300" indent="0">
              <a:buFont typeface="Arial" panose="020B0604020202020204" pitchFamily="34" charset="0"/>
              <a:buNone/>
            </a:pPr>
            <a:endParaRPr lang="en-GB" sz="1400" dirty="0" smtClean="0"/>
          </a:p>
          <a:p>
            <a:pPr marL="114300" indent="0">
              <a:buFont typeface="Arial" panose="020B0604020202020204" pitchFamily="34" charset="0"/>
              <a:buNone/>
            </a:pPr>
            <a:r>
              <a:rPr lang="en-GB" sz="1400" dirty="0" smtClean="0"/>
              <a:t>Coarse; cross hatched; dots/ pointillism; fine; flat; smooth; glaze; impasto; jagged  matt; glossy; rough; crumple; shiny; splatter; thick; thin; wash; bubbled; worn; aged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740075" y="117566"/>
            <a:ext cx="1715589" cy="520142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TYPE </a:t>
            </a:r>
          </a:p>
          <a:p>
            <a:r>
              <a:rPr lang="en-GB" sz="1400" dirty="0" smtClean="0"/>
              <a:t>Realistic</a:t>
            </a:r>
          </a:p>
          <a:p>
            <a:r>
              <a:rPr lang="en-GB" sz="1400" dirty="0" smtClean="0"/>
              <a:t>Photorealism </a:t>
            </a:r>
          </a:p>
          <a:p>
            <a:r>
              <a:rPr lang="en-GB" sz="1400" dirty="0" smtClean="0"/>
              <a:t>Abstract </a:t>
            </a:r>
          </a:p>
          <a:p>
            <a:r>
              <a:rPr lang="en-GB" sz="1400" dirty="0" smtClean="0"/>
              <a:t>Distort </a:t>
            </a:r>
          </a:p>
          <a:p>
            <a:r>
              <a:rPr lang="en-GB" sz="1400" dirty="0" smtClean="0"/>
              <a:t>Emotional </a:t>
            </a:r>
          </a:p>
          <a:p>
            <a:r>
              <a:rPr lang="en-GB" sz="1400" dirty="0" smtClean="0"/>
              <a:t>Exaggerated </a:t>
            </a:r>
          </a:p>
          <a:p>
            <a:r>
              <a:rPr lang="en-GB" sz="1400" dirty="0" smtClean="0"/>
              <a:t>Cartoon/ Caricature </a:t>
            </a:r>
          </a:p>
          <a:p>
            <a:r>
              <a:rPr lang="en-GB" sz="1400" dirty="0" smtClean="0"/>
              <a:t>Fantasy </a:t>
            </a:r>
          </a:p>
          <a:p>
            <a:r>
              <a:rPr lang="en-GB" sz="1400" dirty="0" smtClean="0"/>
              <a:t>Figurative </a:t>
            </a:r>
          </a:p>
          <a:p>
            <a:r>
              <a:rPr lang="en-GB" sz="1400" dirty="0" smtClean="0"/>
              <a:t>Landscape </a:t>
            </a:r>
          </a:p>
          <a:p>
            <a:r>
              <a:rPr lang="en-GB" sz="1400" dirty="0" smtClean="0"/>
              <a:t>Seascape </a:t>
            </a:r>
          </a:p>
          <a:p>
            <a:r>
              <a:rPr lang="en-GB" sz="1400" dirty="0" smtClean="0"/>
              <a:t>Portrait </a:t>
            </a:r>
          </a:p>
          <a:p>
            <a:r>
              <a:rPr lang="en-GB" sz="1400" dirty="0" smtClean="0"/>
              <a:t>Interior </a:t>
            </a:r>
          </a:p>
          <a:p>
            <a:r>
              <a:rPr lang="en-GB" sz="1400" dirty="0" smtClean="0"/>
              <a:t>Architectural </a:t>
            </a:r>
          </a:p>
          <a:p>
            <a:r>
              <a:rPr lang="en-GB" sz="1400" dirty="0" smtClean="0"/>
              <a:t>Still Life </a:t>
            </a:r>
          </a:p>
          <a:p>
            <a:r>
              <a:rPr lang="en-GB" sz="1400" dirty="0" smtClean="0"/>
              <a:t>Impressionist</a:t>
            </a:r>
          </a:p>
          <a:p>
            <a:r>
              <a:rPr lang="en-GB" sz="1400" dirty="0" smtClean="0"/>
              <a:t>Surreal </a:t>
            </a:r>
          </a:p>
          <a:p>
            <a:r>
              <a:rPr lang="en-GB" sz="1400" dirty="0" smtClean="0"/>
              <a:t>Illusions </a:t>
            </a:r>
          </a:p>
          <a:p>
            <a:r>
              <a:rPr lang="en-GB" sz="1400" dirty="0" smtClean="0"/>
              <a:t>Pop Art </a:t>
            </a:r>
          </a:p>
          <a:p>
            <a:r>
              <a:rPr lang="en-GB" sz="1400" dirty="0" smtClean="0"/>
              <a:t>Fauvism </a:t>
            </a:r>
          </a:p>
          <a:p>
            <a:r>
              <a:rPr lang="en-GB" sz="1400" dirty="0" smtClean="0"/>
              <a:t>Stylised  </a:t>
            </a:r>
          </a:p>
          <a:p>
            <a:r>
              <a:rPr lang="en-GB" sz="1400" dirty="0" smtClean="0"/>
              <a:t>Expressionists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547615" y="140838"/>
            <a:ext cx="1414176" cy="397031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Drawing </a:t>
            </a:r>
          </a:p>
          <a:p>
            <a:r>
              <a:rPr lang="en-GB" sz="1400" dirty="0" smtClean="0"/>
              <a:t>Painting </a:t>
            </a:r>
          </a:p>
          <a:p>
            <a:r>
              <a:rPr lang="en-GB" sz="1400" dirty="0" smtClean="0"/>
              <a:t>Printing making </a:t>
            </a:r>
          </a:p>
          <a:p>
            <a:r>
              <a:rPr lang="en-GB" sz="1400" dirty="0" smtClean="0"/>
              <a:t>Collage </a:t>
            </a:r>
          </a:p>
          <a:p>
            <a:r>
              <a:rPr lang="en-GB" sz="1400" dirty="0" smtClean="0"/>
              <a:t>Sculpting (3D) </a:t>
            </a:r>
          </a:p>
          <a:p>
            <a:r>
              <a:rPr lang="en-GB" sz="1400" dirty="0" smtClean="0"/>
              <a:t>Carving </a:t>
            </a:r>
            <a:endParaRPr lang="en-GB" sz="1400" dirty="0"/>
          </a:p>
          <a:p>
            <a:r>
              <a:rPr lang="en-GB" sz="1400" dirty="0" smtClean="0"/>
              <a:t>Ceramic</a:t>
            </a:r>
          </a:p>
          <a:p>
            <a:r>
              <a:rPr lang="en-GB" sz="1400" dirty="0" smtClean="0"/>
              <a:t>Digital </a:t>
            </a:r>
          </a:p>
          <a:p>
            <a:r>
              <a:rPr lang="en-GB" sz="1400" dirty="0" smtClean="0"/>
              <a:t>Street Art </a:t>
            </a:r>
          </a:p>
          <a:p>
            <a:r>
              <a:rPr lang="en-GB" sz="1400" dirty="0" smtClean="0"/>
              <a:t>Textiles </a:t>
            </a:r>
          </a:p>
          <a:p>
            <a:r>
              <a:rPr lang="en-GB" sz="1400" dirty="0" smtClean="0"/>
              <a:t>Photography </a:t>
            </a:r>
          </a:p>
          <a:p>
            <a:r>
              <a:rPr lang="en-GB" sz="1400" dirty="0" smtClean="0"/>
              <a:t>Installation </a:t>
            </a:r>
          </a:p>
          <a:p>
            <a:r>
              <a:rPr lang="en-GB" sz="1400" dirty="0" smtClean="0"/>
              <a:t>Architecture </a:t>
            </a:r>
          </a:p>
          <a:p>
            <a:r>
              <a:rPr lang="en-GB" sz="1400" dirty="0" smtClean="0"/>
              <a:t>Fashion </a:t>
            </a:r>
          </a:p>
          <a:p>
            <a:r>
              <a:rPr lang="en-GB" sz="1400" dirty="0" smtClean="0"/>
              <a:t>Mixed Media </a:t>
            </a:r>
          </a:p>
          <a:p>
            <a:r>
              <a:rPr lang="en-GB" sz="1400" dirty="0" smtClean="0"/>
              <a:t>Land Art (Using the landscape) </a:t>
            </a:r>
          </a:p>
          <a:p>
            <a:r>
              <a:rPr lang="en-GB" sz="1400" dirty="0" smtClean="0"/>
              <a:t>Assemblages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84995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ED9C647E071ED4D9B7D0BA81432F5C2" ma:contentTypeVersion="18" ma:contentTypeDescription="Create a new document." ma:contentTypeScope="" ma:versionID="c4253f1ec559ce4a1c8458976e9933d9">
  <xsd:schema xmlns:xsd="http://www.w3.org/2001/XMLSchema" xmlns:xs="http://www.w3.org/2001/XMLSchema" xmlns:p="http://schemas.microsoft.com/office/2006/metadata/properties" xmlns:ns2="070f71ce-64c7-4b17-bb6b-21ebf0c68387" xmlns:ns3="8c49430d-f190-4cd8-83c3-84bb6a3d29af" targetNamespace="http://schemas.microsoft.com/office/2006/metadata/properties" ma:root="true" ma:fieldsID="1f43a1ec969e57a8b63a5fdad0c86529" ns2:_="" ns3:_="">
    <xsd:import namespace="070f71ce-64c7-4b17-bb6b-21ebf0c68387"/>
    <xsd:import namespace="8c49430d-f190-4cd8-83c3-84bb6a3d29a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Completed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Not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0f71ce-64c7-4b17-bb6b-21ebf0c6838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Completed" ma:index="17" nillable="true" ma:displayName="Completed" ma:default="0" ma:format="Dropdown" ma:internalName="Completed">
      <xsd:simpleType>
        <xsd:restriction base="dms:Boolea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a72bb472-3a9c-4f56-9e6f-fdae2be011a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3" nillable="true" ma:displayName="MediaServiceEventHashCode" ma:hidden="true" ma:internalName="MediaServiceEventHashCode" ma:readOnly="true">
      <xsd:simpleType>
        <xsd:restriction base="dms:Text"/>
      </xsd:simpleType>
    </xsd:element>
    <xsd:element name="Notes" ma:index="24" nillable="true" ma:displayName="Notes" ma:format="Dropdown" ma:internalName="Notes">
      <xsd:simpleType>
        <xsd:restriction base="dms:Note">
          <xsd:maxLength value="255"/>
        </xsd:restriction>
      </xsd:simple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49430d-f190-4cd8-83c3-84bb6a3d29a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0199d808-df6e-4fcd-b362-d9c1aab5c644}" ma:internalName="TaxCatchAll" ma:showField="CatchAllData" ma:web="8c49430d-f190-4cd8-83c3-84bb6a3d29a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otes xmlns="070f71ce-64c7-4b17-bb6b-21ebf0c68387" xsi:nil="true"/>
    <TaxCatchAll xmlns="8c49430d-f190-4cd8-83c3-84bb6a3d29af" xsi:nil="true"/>
    <lcf76f155ced4ddcb4097134ff3c332f xmlns="070f71ce-64c7-4b17-bb6b-21ebf0c68387">
      <Terms xmlns="http://schemas.microsoft.com/office/infopath/2007/PartnerControls"/>
    </lcf76f155ced4ddcb4097134ff3c332f>
    <Completed xmlns="070f71ce-64c7-4b17-bb6b-21ebf0c68387">false</Completed>
  </documentManagement>
</p:properties>
</file>

<file path=customXml/itemProps1.xml><?xml version="1.0" encoding="utf-8"?>
<ds:datastoreItem xmlns:ds="http://schemas.openxmlformats.org/officeDocument/2006/customXml" ds:itemID="{69C0B943-E761-4A30-AB86-E60140D00EC0}"/>
</file>

<file path=customXml/itemProps2.xml><?xml version="1.0" encoding="utf-8"?>
<ds:datastoreItem xmlns:ds="http://schemas.openxmlformats.org/officeDocument/2006/customXml" ds:itemID="{446E8CDD-F0A6-48E6-9F8A-D1C8A8CA3085}"/>
</file>

<file path=customXml/itemProps3.xml><?xml version="1.0" encoding="utf-8"?>
<ds:datastoreItem xmlns:ds="http://schemas.openxmlformats.org/officeDocument/2006/customXml" ds:itemID="{638E32F1-A57A-4306-8B40-287D91BAC5C0}"/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958</Words>
  <Application>Microsoft Office PowerPoint</Application>
  <PresentationFormat>Widescreen</PresentationFormat>
  <Paragraphs>120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Algerian</vt:lpstr>
      <vt:lpstr>Arial</vt:lpstr>
      <vt:lpstr>Arial Black</vt:lpstr>
      <vt:lpstr>Calibri</vt:lpstr>
      <vt:lpstr>Calibri Light</vt:lpstr>
      <vt:lpstr>Wingdings</vt:lpstr>
      <vt:lpstr>Office Theme</vt:lpstr>
      <vt:lpstr>PowerPoint Presentation</vt:lpstr>
      <vt:lpstr> Artist Part 1 </vt:lpstr>
      <vt:lpstr>Examples </vt:lpstr>
      <vt:lpstr>Jealous Curator Tate Saatchi Gallery This is colossal The Art Story Pinterest Artsy Art2day TheCoolHunter Artnet LensCulture Museum of Modern Art  </vt:lpstr>
      <vt:lpstr>PowerPoint Presentation</vt:lpstr>
      <vt:lpstr>PowerPoint Presentation</vt:lpstr>
      <vt:lpstr>PowerPoint Presentation</vt:lpstr>
      <vt:lpstr>ARTIST QUESTIONS </vt:lpstr>
      <vt:lpstr>PowerPoint Presentation</vt:lpstr>
      <vt:lpstr>PowerPoint Presentation</vt:lpstr>
      <vt:lpstr>Artist Page Checklist </vt:lpstr>
      <vt:lpstr> Artist Part 2 </vt:lpstr>
    </vt:vector>
  </TitlesOfParts>
  <Company>NCC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Tait, Kathrine</dc:creator>
  <cp:lastModifiedBy>Tait, Kathrine</cp:lastModifiedBy>
  <cp:revision>2</cp:revision>
  <dcterms:created xsi:type="dcterms:W3CDTF">2023-11-14T21:26:19Z</dcterms:created>
  <dcterms:modified xsi:type="dcterms:W3CDTF">2023-11-14T21:43:45Z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0x0101001ED9C647E071ED4D9B7D0BA81432F5C2</vt:lpwstr>
  </property>
</Properties>
</file>