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diagrams/data1.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38.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39.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6.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Layouts/slideLayout5.xml" ContentType="application/vnd.openxmlformats-officedocument.presentationml.slideLayout+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Layouts/slideLayout18.xml" ContentType="application/vnd.openxmlformats-officedocument.presentationml.slideLayout+xml"/>
  <Override PartName="/ppt/slideLayouts/slideLayout1.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17.xml" ContentType="application/vnd.openxmlformats-officedocument.presentationml.slideLayout+xml"/>
  <Override PartName="/ppt/slideLayouts/slideLayout19.xml" ContentType="application/vnd.openxmlformats-officedocument.presentationml.slideLayout+xml"/>
  <Override PartName="/ppt/slideLayouts/slideLayout15.xml" ContentType="application/vnd.openxmlformats-officedocument.presentationml.slideLayout+xml"/>
  <Override PartName="/ppt/slideLayouts/slideLayout6.xml" ContentType="application/vnd.openxmlformats-officedocument.presentationml.slideLayout+xml"/>
  <Override PartName="/ppt/slideLayouts/slideLayout16.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slideLayouts/slideLayout11.xml" ContentType="application/vnd.openxmlformats-officedocument.presentationml.slideLayout+xml"/>
  <Override PartName="/ppt/slideLayouts/slideLayout14.xml" ContentType="application/vnd.openxmlformats-officedocument.presentationml.slideLayout+xml"/>
  <Override PartName="/ppt/slideLayouts/slideLayout10.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diagrams/layout1.xml" ContentType="application/vnd.openxmlformats-officedocument.drawingml.diagramLayout+xml"/>
  <Override PartName="/ppt/diagrams/colors1.xml" ContentType="application/vnd.openxmlformats-officedocument.drawingml.diagramColors+xml"/>
  <Override PartName="/ppt/diagrams/quickStyle1.xml" ContentType="application/vnd.openxmlformats-officedocument.drawingml.diagramStyle+xml"/>
  <Override PartName="/ppt/diagrams/drawing1.xml" ContentType="application/vnd.ms-office.drawingml.diagramDrawing+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theme/theme3.xml" ContentType="application/vnd.openxmlformats-officedocument.theme+xml"/>
  <Override PartName="/ppt/theme/theme2.xml" ContentType="application/vnd.openxmlformats-officedocument.theme+xml"/>
  <Override PartName="/ppt/diagrams/drawing4.xml" ContentType="application/vnd.ms-office.drawingml.diagramDrawing+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rawing6.xml" ContentType="application/vnd.ms-office.drawingml.diagramDrawing+xml"/>
  <Override PartName="/ppt/diagrams/colors6.xml" ContentType="application/vnd.openxmlformats-officedocument.drawingml.diagramColors+xml"/>
  <Override PartName="/ppt/diagrams/quickStyle6.xml" ContentType="application/vnd.openxmlformats-officedocument.drawingml.diagramStyle+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heme/theme1.xml" ContentType="application/vnd.openxmlformats-officedocument.theme+xml"/>
  <Override PartName="/ppt/diagrams/layout6.xml" ContentType="application/vnd.openxmlformats-officedocument.drawingml.diagramLayout+xml"/>
  <Override PartName="/ppt/diagrams/layout4.xml" ContentType="application/vnd.openxmlformats-officedocument.drawingml.diagramLayout+xml"/>
  <Override PartName="/ppt/diagrams/quickStyle4.xml" ContentType="application/vnd.openxmlformats-officedocument.drawingml.diagramStyle+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colors4.xml" ContentType="application/vnd.openxmlformats-officedocument.drawingml.diagramColors+xml"/>
  <Override PartName="/ppt/notesMasters/notesMaster1.xml" ContentType="application/vnd.openxmlformats-officedocument.presentationml.notesMaster+xml"/>
  <Override PartName="/ppt/diagrams/layout8.xml" ContentType="application/vnd.openxmlformats-officedocument.drawingml.diagramLayout+xml"/>
  <Override PartName="/ppt/diagrams/colors8.xml" ContentType="application/vnd.openxmlformats-officedocument.drawingml.diagramColors+xml"/>
  <Override PartName="/ppt/diagrams/quickStyle8.xml" ContentType="application/vnd.openxmlformats-officedocument.drawingml.diagramStyle+xml"/>
  <Override PartName="/ppt/diagrams/drawing8.xml" ContentType="application/vnd.ms-office.drawingml.diagramDrawing+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2"/>
  </p:notesMasterIdLst>
  <p:sldIdLst>
    <p:sldId id="256" r:id="rId3"/>
    <p:sldId id="258" r:id="rId4"/>
    <p:sldId id="259" r:id="rId5"/>
    <p:sldId id="260" r:id="rId6"/>
    <p:sldId id="261" r:id="rId7"/>
    <p:sldId id="264" r:id="rId8"/>
    <p:sldId id="265" r:id="rId9"/>
    <p:sldId id="266" r:id="rId10"/>
    <p:sldId id="267" r:id="rId11"/>
    <p:sldId id="268" r:id="rId12"/>
    <p:sldId id="270" r:id="rId13"/>
    <p:sldId id="271" r:id="rId14"/>
    <p:sldId id="273" r:id="rId15"/>
    <p:sldId id="278" r:id="rId16"/>
    <p:sldId id="279" r:id="rId17"/>
    <p:sldId id="280" r:id="rId18"/>
    <p:sldId id="282" r:id="rId19"/>
    <p:sldId id="283" r:id="rId20"/>
    <p:sldId id="284" r:id="rId21"/>
    <p:sldId id="285" r:id="rId22"/>
    <p:sldId id="286" r:id="rId23"/>
    <p:sldId id="287" r:id="rId24"/>
    <p:sldId id="288" r:id="rId25"/>
    <p:sldId id="289" r:id="rId26"/>
    <p:sldId id="290" r:id="rId27"/>
    <p:sldId id="291" r:id="rId28"/>
    <p:sldId id="293" r:id="rId29"/>
    <p:sldId id="294" r:id="rId30"/>
    <p:sldId id="295" r:id="rId31"/>
    <p:sldId id="296" r:id="rId32"/>
    <p:sldId id="297" r:id="rId33"/>
    <p:sldId id="298" r:id="rId34"/>
    <p:sldId id="299" r:id="rId35"/>
    <p:sldId id="300" r:id="rId36"/>
    <p:sldId id="301" r:id="rId37"/>
    <p:sldId id="302" r:id="rId38"/>
    <p:sldId id="303" r:id="rId39"/>
    <p:sldId id="304" r:id="rId40"/>
    <p:sldId id="30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59" d="100"/>
          <a:sy n="59" d="100"/>
        </p:scale>
        <p:origin x="1176" y="3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customXml" Target="../customXml/item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48" Type="http://schemas.openxmlformats.org/officeDocument/2006/relationships/customXml" Target="../customXml/item2.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2D2E84-FF4B-401E-87B9-2CD0FC0D4429}" type="doc">
      <dgm:prSet loTypeId="urn:microsoft.com/office/officeart/2008/layout/RadialCluster" loCatId="cycle" qsTypeId="urn:microsoft.com/office/officeart/2005/8/quickstyle/simple1" qsCatId="simple" csTypeId="urn:microsoft.com/office/officeart/2005/8/colors/accent0_1" csCatId="mainScheme" phldr="1"/>
      <dgm:spPr/>
      <dgm:t>
        <a:bodyPr/>
        <a:lstStyle/>
        <a:p>
          <a:endParaRPr lang="en-GB"/>
        </a:p>
      </dgm:t>
    </dgm:pt>
    <dgm:pt modelId="{02699B47-A223-4CC5-BD78-C8A2525B144C}">
      <dgm:prSet phldrT="[Text]"/>
      <dgm:spPr>
        <a:solidFill>
          <a:srgbClr val="00B0F0"/>
        </a:solidFill>
      </dgm:spPr>
      <dgm:t>
        <a:bodyPr/>
        <a:lstStyle/>
        <a:p>
          <a:r>
            <a:rPr lang="en-GB" dirty="0">
              <a:latin typeface="Comic Sans MS" panose="030F0702030302020204" pitchFamily="66" charset="0"/>
            </a:rPr>
            <a:t>Physical </a:t>
          </a:r>
        </a:p>
        <a:p>
          <a:r>
            <a:rPr lang="en-GB" dirty="0">
              <a:latin typeface="Comic Sans MS" panose="030F0702030302020204" pitchFamily="66" charset="0"/>
            </a:rPr>
            <a:t>Barriers</a:t>
          </a:r>
        </a:p>
      </dgm:t>
    </dgm:pt>
    <dgm:pt modelId="{D499A07C-33C6-47BF-A4CB-22A1626D0E6D}" type="parTrans" cxnId="{B06C5E44-1664-4561-B8A5-8571622D49D1}">
      <dgm:prSet/>
      <dgm:spPr/>
      <dgm:t>
        <a:bodyPr/>
        <a:lstStyle/>
        <a:p>
          <a:endParaRPr lang="en-GB">
            <a:latin typeface="Comic Sans MS" panose="030F0702030302020204" pitchFamily="66" charset="0"/>
          </a:endParaRPr>
        </a:p>
      </dgm:t>
    </dgm:pt>
    <dgm:pt modelId="{2219A5BB-B9C3-4078-A02E-15B6744E4EC7}" type="sibTrans" cxnId="{B06C5E44-1664-4561-B8A5-8571622D49D1}">
      <dgm:prSet/>
      <dgm:spPr/>
      <dgm:t>
        <a:bodyPr/>
        <a:lstStyle/>
        <a:p>
          <a:endParaRPr lang="en-GB">
            <a:latin typeface="Comic Sans MS" panose="030F0702030302020204" pitchFamily="66" charset="0"/>
          </a:endParaRPr>
        </a:p>
      </dgm:t>
    </dgm:pt>
    <dgm:pt modelId="{A1F24A0A-FBB4-46CA-A82B-3A41D6DA3C74}">
      <dgm:prSet phldrT="[Text]"/>
      <dgm:spPr/>
      <dgm:t>
        <a:bodyPr/>
        <a:lstStyle/>
        <a:p>
          <a:r>
            <a:rPr lang="en-GB">
              <a:latin typeface="Comic Sans MS" panose="030F0702030302020204" pitchFamily="66" charset="0"/>
            </a:rPr>
            <a:t>Ramps and stairs</a:t>
          </a:r>
        </a:p>
      </dgm:t>
    </dgm:pt>
    <dgm:pt modelId="{86D2AE12-29C9-4165-B9CA-7703AFD7DEAD}" type="parTrans" cxnId="{CDE59A0B-9515-4091-A69F-27EAC29FE22A}">
      <dgm:prSet/>
      <dgm:spPr/>
      <dgm:t>
        <a:bodyPr/>
        <a:lstStyle/>
        <a:p>
          <a:endParaRPr lang="en-GB">
            <a:latin typeface="Comic Sans MS" panose="030F0702030302020204" pitchFamily="66" charset="0"/>
          </a:endParaRPr>
        </a:p>
      </dgm:t>
    </dgm:pt>
    <dgm:pt modelId="{1FF0E59F-AD31-448F-927E-3038BA94FB37}" type="sibTrans" cxnId="{CDE59A0B-9515-4091-A69F-27EAC29FE22A}">
      <dgm:prSet/>
      <dgm:spPr/>
      <dgm:t>
        <a:bodyPr/>
        <a:lstStyle/>
        <a:p>
          <a:endParaRPr lang="en-GB">
            <a:latin typeface="Comic Sans MS" panose="030F0702030302020204" pitchFamily="66" charset="0"/>
          </a:endParaRPr>
        </a:p>
      </dgm:t>
    </dgm:pt>
    <dgm:pt modelId="{F2AFCE57-25CA-4F3B-BD66-854AB6A494E7}">
      <dgm:prSet phldrT="[Text]"/>
      <dgm:spPr/>
      <dgm:t>
        <a:bodyPr/>
        <a:lstStyle/>
        <a:p>
          <a:r>
            <a:rPr lang="en-GB" dirty="0">
              <a:latin typeface="Comic Sans MS" panose="030F0702030302020204" pitchFamily="66" charset="0"/>
            </a:rPr>
            <a:t>Lack of lifts and lift controls being out of reach</a:t>
          </a:r>
        </a:p>
      </dgm:t>
    </dgm:pt>
    <dgm:pt modelId="{8552C980-2443-4F49-9298-1335A944B6FE}" type="parTrans" cxnId="{6997B873-86A0-4D8E-BD4C-E9FBDF0C4DB6}">
      <dgm:prSet/>
      <dgm:spPr/>
      <dgm:t>
        <a:bodyPr/>
        <a:lstStyle/>
        <a:p>
          <a:endParaRPr lang="en-GB">
            <a:latin typeface="Comic Sans MS" panose="030F0702030302020204" pitchFamily="66" charset="0"/>
          </a:endParaRPr>
        </a:p>
      </dgm:t>
    </dgm:pt>
    <dgm:pt modelId="{D749C637-7534-4FE5-8747-4D49349EB594}" type="sibTrans" cxnId="{6997B873-86A0-4D8E-BD4C-E9FBDF0C4DB6}">
      <dgm:prSet/>
      <dgm:spPr/>
      <dgm:t>
        <a:bodyPr/>
        <a:lstStyle/>
        <a:p>
          <a:endParaRPr lang="en-GB">
            <a:latin typeface="Comic Sans MS" panose="030F0702030302020204" pitchFamily="66" charset="0"/>
          </a:endParaRPr>
        </a:p>
      </dgm:t>
    </dgm:pt>
    <dgm:pt modelId="{306E80B3-D791-4AC5-BAE9-436B029AF724}">
      <dgm:prSet phldrT="[Text]"/>
      <dgm:spPr/>
      <dgm:t>
        <a:bodyPr/>
        <a:lstStyle/>
        <a:p>
          <a:r>
            <a:rPr lang="en-GB">
              <a:latin typeface="Comic Sans MS" panose="030F0702030302020204" pitchFamily="66" charset="0"/>
            </a:rPr>
            <a:t>Lack of adapted toilet facilities</a:t>
          </a:r>
        </a:p>
      </dgm:t>
    </dgm:pt>
    <dgm:pt modelId="{298FC3F5-BA35-47FB-91B4-38902AF568A3}" type="parTrans" cxnId="{AD9BBC32-8507-43DA-8754-0F96DC81515E}">
      <dgm:prSet/>
      <dgm:spPr/>
      <dgm:t>
        <a:bodyPr/>
        <a:lstStyle/>
        <a:p>
          <a:endParaRPr lang="en-GB">
            <a:latin typeface="Comic Sans MS" panose="030F0702030302020204" pitchFamily="66" charset="0"/>
          </a:endParaRPr>
        </a:p>
      </dgm:t>
    </dgm:pt>
    <dgm:pt modelId="{016031ED-DAD0-4460-8573-799E6F1006CF}" type="sibTrans" cxnId="{AD9BBC32-8507-43DA-8754-0F96DC81515E}">
      <dgm:prSet/>
      <dgm:spPr/>
      <dgm:t>
        <a:bodyPr/>
        <a:lstStyle/>
        <a:p>
          <a:endParaRPr lang="en-GB">
            <a:latin typeface="Comic Sans MS" panose="030F0702030302020204" pitchFamily="66" charset="0"/>
          </a:endParaRPr>
        </a:p>
      </dgm:t>
    </dgm:pt>
    <dgm:pt modelId="{29A8A457-49BA-474C-959B-1D62C5DB3005}">
      <dgm:prSet phldrT="[Text]"/>
      <dgm:spPr/>
      <dgm:t>
        <a:bodyPr/>
        <a:lstStyle/>
        <a:p>
          <a:endParaRPr lang="en-GB">
            <a:latin typeface="Comic Sans MS" panose="030F0702030302020204" pitchFamily="66" charset="0"/>
          </a:endParaRPr>
        </a:p>
      </dgm:t>
    </dgm:pt>
    <dgm:pt modelId="{B58CBAD0-9E31-43DC-941F-83B2A6DFCC7E}" type="parTrans" cxnId="{6F7A112B-D419-45CF-BB20-DAF1DE8509F5}">
      <dgm:prSet/>
      <dgm:spPr/>
      <dgm:t>
        <a:bodyPr/>
        <a:lstStyle/>
        <a:p>
          <a:endParaRPr lang="en-GB">
            <a:latin typeface="Comic Sans MS" panose="030F0702030302020204" pitchFamily="66" charset="0"/>
          </a:endParaRPr>
        </a:p>
      </dgm:t>
    </dgm:pt>
    <dgm:pt modelId="{D08333CA-805C-4147-A99F-F81286ADAF03}" type="sibTrans" cxnId="{6F7A112B-D419-45CF-BB20-DAF1DE8509F5}">
      <dgm:prSet/>
      <dgm:spPr/>
      <dgm:t>
        <a:bodyPr/>
        <a:lstStyle/>
        <a:p>
          <a:endParaRPr lang="en-GB">
            <a:latin typeface="Comic Sans MS" panose="030F0702030302020204" pitchFamily="66" charset="0"/>
          </a:endParaRPr>
        </a:p>
      </dgm:t>
    </dgm:pt>
    <dgm:pt modelId="{9540FA49-D2A9-4D29-B756-4338A0DA16A2}">
      <dgm:prSet phldrT="[Text]"/>
      <dgm:spPr/>
      <dgm:t>
        <a:bodyPr/>
        <a:lstStyle/>
        <a:p>
          <a:r>
            <a:rPr lang="en-GB">
              <a:latin typeface="Comic Sans MS" panose="030F0702030302020204" pitchFamily="66" charset="0"/>
            </a:rPr>
            <a:t>Lack of space to move around</a:t>
          </a:r>
        </a:p>
      </dgm:t>
    </dgm:pt>
    <dgm:pt modelId="{6734BCEA-DB3F-467E-98C5-D8929914299B}" type="parTrans" cxnId="{F34CDC23-5EEA-4030-AB64-81622E482CC1}">
      <dgm:prSet/>
      <dgm:spPr/>
      <dgm:t>
        <a:bodyPr/>
        <a:lstStyle/>
        <a:p>
          <a:endParaRPr lang="en-GB">
            <a:latin typeface="Comic Sans MS" panose="030F0702030302020204" pitchFamily="66" charset="0"/>
          </a:endParaRPr>
        </a:p>
      </dgm:t>
    </dgm:pt>
    <dgm:pt modelId="{41285B27-35DB-4F46-9914-C2F5D1828269}" type="sibTrans" cxnId="{F34CDC23-5EEA-4030-AB64-81622E482CC1}">
      <dgm:prSet/>
      <dgm:spPr/>
      <dgm:t>
        <a:bodyPr/>
        <a:lstStyle/>
        <a:p>
          <a:endParaRPr lang="en-GB">
            <a:latin typeface="Comic Sans MS" panose="030F0702030302020204" pitchFamily="66" charset="0"/>
          </a:endParaRPr>
        </a:p>
      </dgm:t>
    </dgm:pt>
    <dgm:pt modelId="{627BAD26-E215-4B10-8ABA-27BA2269C598}">
      <dgm:prSet phldrT="[Text]"/>
      <dgm:spPr/>
      <dgm:t>
        <a:bodyPr/>
        <a:lstStyle/>
        <a:p>
          <a:r>
            <a:rPr lang="en-GB">
              <a:latin typeface="Comic Sans MS" panose="030F0702030302020204" pitchFamily="66" charset="0"/>
            </a:rPr>
            <a:t>Places to leave equipment safely</a:t>
          </a:r>
        </a:p>
      </dgm:t>
    </dgm:pt>
    <dgm:pt modelId="{76A05FBD-EC09-4C39-B803-B0D3BC5FAAA6}" type="parTrans" cxnId="{474DC78C-8BF9-48C7-BDC7-555C2A50978F}">
      <dgm:prSet/>
      <dgm:spPr/>
      <dgm:t>
        <a:bodyPr/>
        <a:lstStyle/>
        <a:p>
          <a:endParaRPr lang="en-GB">
            <a:latin typeface="Comic Sans MS" panose="030F0702030302020204" pitchFamily="66" charset="0"/>
          </a:endParaRPr>
        </a:p>
      </dgm:t>
    </dgm:pt>
    <dgm:pt modelId="{F202E2FF-48CA-4A19-83AD-F7FA7EC2D0B9}" type="sibTrans" cxnId="{474DC78C-8BF9-48C7-BDC7-555C2A50978F}">
      <dgm:prSet/>
      <dgm:spPr/>
      <dgm:t>
        <a:bodyPr/>
        <a:lstStyle/>
        <a:p>
          <a:endParaRPr lang="en-GB">
            <a:latin typeface="Comic Sans MS" panose="030F0702030302020204" pitchFamily="66" charset="0"/>
          </a:endParaRPr>
        </a:p>
      </dgm:t>
    </dgm:pt>
    <dgm:pt modelId="{79762C99-C2D6-4BE4-AC83-065BFBC86860}">
      <dgm:prSet phldrT="[Text]"/>
      <dgm:spPr/>
      <dgm:t>
        <a:bodyPr/>
        <a:lstStyle/>
        <a:p>
          <a:r>
            <a:rPr lang="en-GB">
              <a:latin typeface="Comic Sans MS" panose="030F0702030302020204" pitchFamily="66" charset="0"/>
            </a:rPr>
            <a:t>No clear signs for the deaf or intellectually imparied </a:t>
          </a:r>
        </a:p>
      </dgm:t>
    </dgm:pt>
    <dgm:pt modelId="{B45563F0-88F9-46E1-815F-2C2BD4E73892}" type="parTrans" cxnId="{4E67FB83-AB66-4ACA-B1CF-C8C458A98D06}">
      <dgm:prSet/>
      <dgm:spPr/>
      <dgm:t>
        <a:bodyPr/>
        <a:lstStyle/>
        <a:p>
          <a:endParaRPr lang="en-GB">
            <a:latin typeface="Comic Sans MS" panose="030F0702030302020204" pitchFamily="66" charset="0"/>
          </a:endParaRPr>
        </a:p>
      </dgm:t>
    </dgm:pt>
    <dgm:pt modelId="{29A72A5C-30FA-43F3-998D-BE0D8AF12097}" type="sibTrans" cxnId="{4E67FB83-AB66-4ACA-B1CF-C8C458A98D06}">
      <dgm:prSet/>
      <dgm:spPr/>
      <dgm:t>
        <a:bodyPr/>
        <a:lstStyle/>
        <a:p>
          <a:endParaRPr lang="en-GB">
            <a:latin typeface="Comic Sans MS" panose="030F0702030302020204" pitchFamily="66" charset="0"/>
          </a:endParaRPr>
        </a:p>
      </dgm:t>
    </dgm:pt>
    <dgm:pt modelId="{EB753FFF-8CC7-427E-8A31-94287670A1EF}">
      <dgm:prSet phldrT="[Text]"/>
      <dgm:spPr/>
      <dgm:t>
        <a:bodyPr/>
        <a:lstStyle/>
        <a:p>
          <a:r>
            <a:rPr lang="en-GB">
              <a:latin typeface="Comic Sans MS" panose="030F0702030302020204" pitchFamily="66" charset="0"/>
            </a:rPr>
            <a:t>Lack of parking</a:t>
          </a:r>
        </a:p>
      </dgm:t>
    </dgm:pt>
    <dgm:pt modelId="{6ADE9976-EA1C-419D-B0B0-27932252A828}" type="parTrans" cxnId="{EE2750EB-10E1-426E-8FB1-77A5FBBF08B1}">
      <dgm:prSet/>
      <dgm:spPr/>
      <dgm:t>
        <a:bodyPr/>
        <a:lstStyle/>
        <a:p>
          <a:endParaRPr lang="en-GB">
            <a:latin typeface="Comic Sans MS" panose="030F0702030302020204" pitchFamily="66" charset="0"/>
          </a:endParaRPr>
        </a:p>
      </dgm:t>
    </dgm:pt>
    <dgm:pt modelId="{F2450C62-013E-47E9-8B68-D0456BCDBAC3}" type="sibTrans" cxnId="{EE2750EB-10E1-426E-8FB1-77A5FBBF08B1}">
      <dgm:prSet/>
      <dgm:spPr/>
      <dgm:t>
        <a:bodyPr/>
        <a:lstStyle/>
        <a:p>
          <a:endParaRPr lang="en-GB">
            <a:latin typeface="Comic Sans MS" panose="030F0702030302020204" pitchFamily="66" charset="0"/>
          </a:endParaRPr>
        </a:p>
      </dgm:t>
    </dgm:pt>
    <dgm:pt modelId="{4DF803C2-B760-4B8D-84ED-26ED9DA30E2C}">
      <dgm:prSet phldrT="[Text]"/>
      <dgm:spPr/>
      <dgm:t>
        <a:bodyPr/>
        <a:lstStyle/>
        <a:p>
          <a:endParaRPr lang="en-GB">
            <a:latin typeface="Comic Sans MS" panose="030F0702030302020204" pitchFamily="66" charset="0"/>
          </a:endParaRPr>
        </a:p>
      </dgm:t>
    </dgm:pt>
    <dgm:pt modelId="{84978472-B86F-4487-9189-AA33BC494B6F}" type="parTrans" cxnId="{DE984065-CB31-42A9-A47F-6613713BF911}">
      <dgm:prSet/>
      <dgm:spPr/>
      <dgm:t>
        <a:bodyPr/>
        <a:lstStyle/>
        <a:p>
          <a:endParaRPr lang="en-GB">
            <a:latin typeface="Comic Sans MS" panose="030F0702030302020204" pitchFamily="66" charset="0"/>
          </a:endParaRPr>
        </a:p>
      </dgm:t>
    </dgm:pt>
    <dgm:pt modelId="{AC756773-A050-40B9-87DA-4C02FCE74F0A}" type="sibTrans" cxnId="{DE984065-CB31-42A9-A47F-6613713BF911}">
      <dgm:prSet/>
      <dgm:spPr/>
      <dgm:t>
        <a:bodyPr/>
        <a:lstStyle/>
        <a:p>
          <a:endParaRPr lang="en-GB">
            <a:latin typeface="Comic Sans MS" panose="030F0702030302020204" pitchFamily="66" charset="0"/>
          </a:endParaRPr>
        </a:p>
      </dgm:t>
    </dgm:pt>
    <dgm:pt modelId="{9CB62604-97D8-4AD6-B3CA-54F3CDEF0FC5}" type="pres">
      <dgm:prSet presAssocID="{6A2D2E84-FF4B-401E-87B9-2CD0FC0D4429}" presName="Name0" presStyleCnt="0">
        <dgm:presLayoutVars>
          <dgm:chMax val="1"/>
          <dgm:chPref val="1"/>
          <dgm:dir/>
          <dgm:animOne val="branch"/>
          <dgm:animLvl val="lvl"/>
        </dgm:presLayoutVars>
      </dgm:prSet>
      <dgm:spPr/>
      <dgm:t>
        <a:bodyPr/>
        <a:lstStyle/>
        <a:p>
          <a:endParaRPr lang="en-US"/>
        </a:p>
      </dgm:t>
    </dgm:pt>
    <dgm:pt modelId="{0AD01F64-E146-41EE-9D20-46CD12F1E5A2}" type="pres">
      <dgm:prSet presAssocID="{02699B47-A223-4CC5-BD78-C8A2525B144C}" presName="singleCycle" presStyleCnt="0"/>
      <dgm:spPr/>
    </dgm:pt>
    <dgm:pt modelId="{F276A940-20A4-4D13-B1B9-16EADAD6AD73}" type="pres">
      <dgm:prSet presAssocID="{02699B47-A223-4CC5-BD78-C8A2525B144C}" presName="singleCenter" presStyleLbl="node1" presStyleIdx="0" presStyleCnt="8" custScaleX="182776" custScaleY="105081" custLinFactNeighborX="-538" custLinFactNeighborY="1615">
        <dgm:presLayoutVars>
          <dgm:chMax val="7"/>
          <dgm:chPref val="7"/>
        </dgm:presLayoutVars>
      </dgm:prSet>
      <dgm:spPr/>
      <dgm:t>
        <a:bodyPr/>
        <a:lstStyle/>
        <a:p>
          <a:endParaRPr lang="en-US"/>
        </a:p>
      </dgm:t>
    </dgm:pt>
    <dgm:pt modelId="{EA206DB4-DAB8-4359-A2B9-8921D24D6A18}" type="pres">
      <dgm:prSet presAssocID="{86D2AE12-29C9-4165-B9CA-7703AFD7DEAD}" presName="Name56" presStyleLbl="parChTrans1D2" presStyleIdx="0" presStyleCnt="7"/>
      <dgm:spPr/>
      <dgm:t>
        <a:bodyPr/>
        <a:lstStyle/>
        <a:p>
          <a:endParaRPr lang="en-US"/>
        </a:p>
      </dgm:t>
    </dgm:pt>
    <dgm:pt modelId="{3C54F22C-F4EA-4C09-B97B-F7050557230B}" type="pres">
      <dgm:prSet presAssocID="{A1F24A0A-FBB4-46CA-A82B-3A41D6DA3C74}" presName="text0" presStyleLbl="node1" presStyleIdx="1" presStyleCnt="8" custScaleX="257012">
        <dgm:presLayoutVars>
          <dgm:bulletEnabled val="1"/>
        </dgm:presLayoutVars>
      </dgm:prSet>
      <dgm:spPr/>
      <dgm:t>
        <a:bodyPr/>
        <a:lstStyle/>
        <a:p>
          <a:endParaRPr lang="en-US"/>
        </a:p>
      </dgm:t>
    </dgm:pt>
    <dgm:pt modelId="{480CD35A-9268-431B-9D27-1E8E65476B55}" type="pres">
      <dgm:prSet presAssocID="{8552C980-2443-4F49-9298-1335A944B6FE}" presName="Name56" presStyleLbl="parChTrans1D2" presStyleIdx="1" presStyleCnt="7"/>
      <dgm:spPr/>
      <dgm:t>
        <a:bodyPr/>
        <a:lstStyle/>
        <a:p>
          <a:endParaRPr lang="en-US"/>
        </a:p>
      </dgm:t>
    </dgm:pt>
    <dgm:pt modelId="{0C643BD9-F69C-47EE-B882-8BFBD7444417}" type="pres">
      <dgm:prSet presAssocID="{F2AFCE57-25CA-4F3B-BD66-854AB6A494E7}" presName="text0" presStyleLbl="node1" presStyleIdx="2" presStyleCnt="8" custScaleX="253590" custRadScaleRad="183004" custRadScaleInc="66945">
        <dgm:presLayoutVars>
          <dgm:bulletEnabled val="1"/>
        </dgm:presLayoutVars>
      </dgm:prSet>
      <dgm:spPr/>
      <dgm:t>
        <a:bodyPr/>
        <a:lstStyle/>
        <a:p>
          <a:endParaRPr lang="en-US"/>
        </a:p>
      </dgm:t>
    </dgm:pt>
    <dgm:pt modelId="{7E7646CA-D02F-49E6-B406-BCCFB7031003}" type="pres">
      <dgm:prSet presAssocID="{298FC3F5-BA35-47FB-91B4-38902AF568A3}" presName="Name56" presStyleLbl="parChTrans1D2" presStyleIdx="2" presStyleCnt="7"/>
      <dgm:spPr/>
      <dgm:t>
        <a:bodyPr/>
        <a:lstStyle/>
        <a:p>
          <a:endParaRPr lang="en-US"/>
        </a:p>
      </dgm:t>
    </dgm:pt>
    <dgm:pt modelId="{87115E24-54C3-4AD8-849B-6AF96A451EC0}" type="pres">
      <dgm:prSet presAssocID="{306E80B3-D791-4AC5-BAE9-436B029AF724}" presName="text0" presStyleLbl="node1" presStyleIdx="3" presStyleCnt="8" custScaleX="264526" custRadScaleRad="166658" custRadScaleInc="-23928">
        <dgm:presLayoutVars>
          <dgm:bulletEnabled val="1"/>
        </dgm:presLayoutVars>
      </dgm:prSet>
      <dgm:spPr/>
      <dgm:t>
        <a:bodyPr/>
        <a:lstStyle/>
        <a:p>
          <a:endParaRPr lang="en-US"/>
        </a:p>
      </dgm:t>
    </dgm:pt>
    <dgm:pt modelId="{70328BFC-692C-43C2-844C-C1E36C9345FE}" type="pres">
      <dgm:prSet presAssocID="{6734BCEA-DB3F-467E-98C5-D8929914299B}" presName="Name56" presStyleLbl="parChTrans1D2" presStyleIdx="3" presStyleCnt="7"/>
      <dgm:spPr/>
      <dgm:t>
        <a:bodyPr/>
        <a:lstStyle/>
        <a:p>
          <a:endParaRPr lang="en-US"/>
        </a:p>
      </dgm:t>
    </dgm:pt>
    <dgm:pt modelId="{CAC5C345-9933-4D30-BFF0-D36C176BE3DE}" type="pres">
      <dgm:prSet presAssocID="{9540FA49-D2A9-4D29-B756-4338A0DA16A2}" presName="text0" presStyleLbl="node1" presStyleIdx="4" presStyleCnt="8" custScaleX="247283" custRadScaleRad="137066" custRadScaleInc="-94171">
        <dgm:presLayoutVars>
          <dgm:bulletEnabled val="1"/>
        </dgm:presLayoutVars>
      </dgm:prSet>
      <dgm:spPr/>
      <dgm:t>
        <a:bodyPr/>
        <a:lstStyle/>
        <a:p>
          <a:endParaRPr lang="en-US"/>
        </a:p>
      </dgm:t>
    </dgm:pt>
    <dgm:pt modelId="{4484317E-A19F-4D21-A691-4EFFC92D6313}" type="pres">
      <dgm:prSet presAssocID="{76A05FBD-EC09-4C39-B803-B0D3BC5FAAA6}" presName="Name56" presStyleLbl="parChTrans1D2" presStyleIdx="4" presStyleCnt="7"/>
      <dgm:spPr/>
      <dgm:t>
        <a:bodyPr/>
        <a:lstStyle/>
        <a:p>
          <a:endParaRPr lang="en-US"/>
        </a:p>
      </dgm:t>
    </dgm:pt>
    <dgm:pt modelId="{025E2F4D-3498-415E-A119-B3A655477B4A}" type="pres">
      <dgm:prSet presAssocID="{627BAD26-E215-4B10-8ABA-27BA2269C598}" presName="text0" presStyleLbl="node1" presStyleIdx="5" presStyleCnt="8" custScaleX="255346" custRadScaleRad="135550" custRadScaleInc="90041">
        <dgm:presLayoutVars>
          <dgm:bulletEnabled val="1"/>
        </dgm:presLayoutVars>
      </dgm:prSet>
      <dgm:spPr/>
      <dgm:t>
        <a:bodyPr/>
        <a:lstStyle/>
        <a:p>
          <a:endParaRPr lang="en-US"/>
        </a:p>
      </dgm:t>
    </dgm:pt>
    <dgm:pt modelId="{41CFB530-F30B-463A-927C-00925B199575}" type="pres">
      <dgm:prSet presAssocID="{B45563F0-88F9-46E1-815F-2C2BD4E73892}" presName="Name56" presStyleLbl="parChTrans1D2" presStyleIdx="5" presStyleCnt="7"/>
      <dgm:spPr/>
      <dgm:t>
        <a:bodyPr/>
        <a:lstStyle/>
        <a:p>
          <a:endParaRPr lang="en-US"/>
        </a:p>
      </dgm:t>
    </dgm:pt>
    <dgm:pt modelId="{988BC8E2-9605-47DF-9E95-B827D67EBDF0}" type="pres">
      <dgm:prSet presAssocID="{79762C99-C2D6-4BE4-AC83-065BFBC86860}" presName="text0" presStyleLbl="node1" presStyleIdx="6" presStyleCnt="8" custScaleX="255577" custRadScaleRad="160418" custRadScaleInc="20299">
        <dgm:presLayoutVars>
          <dgm:bulletEnabled val="1"/>
        </dgm:presLayoutVars>
      </dgm:prSet>
      <dgm:spPr/>
      <dgm:t>
        <a:bodyPr/>
        <a:lstStyle/>
        <a:p>
          <a:endParaRPr lang="en-US"/>
        </a:p>
      </dgm:t>
    </dgm:pt>
    <dgm:pt modelId="{CF662DDC-254D-4648-98BD-49A2C4D5329E}" type="pres">
      <dgm:prSet presAssocID="{6ADE9976-EA1C-419D-B0B0-27932252A828}" presName="Name56" presStyleLbl="parChTrans1D2" presStyleIdx="6" presStyleCnt="7"/>
      <dgm:spPr/>
      <dgm:t>
        <a:bodyPr/>
        <a:lstStyle/>
        <a:p>
          <a:endParaRPr lang="en-US"/>
        </a:p>
      </dgm:t>
    </dgm:pt>
    <dgm:pt modelId="{B64704D2-B909-439E-BDCA-A3F5BCFA232F}" type="pres">
      <dgm:prSet presAssocID="{EB753FFF-8CC7-427E-8A31-94287670A1EF}" presName="text0" presStyleLbl="node1" presStyleIdx="7" presStyleCnt="8" custScaleX="252365" custRadScaleRad="170157" custRadScaleInc="-66408">
        <dgm:presLayoutVars>
          <dgm:bulletEnabled val="1"/>
        </dgm:presLayoutVars>
      </dgm:prSet>
      <dgm:spPr/>
      <dgm:t>
        <a:bodyPr/>
        <a:lstStyle/>
        <a:p>
          <a:endParaRPr lang="en-US"/>
        </a:p>
      </dgm:t>
    </dgm:pt>
  </dgm:ptLst>
  <dgm:cxnLst>
    <dgm:cxn modelId="{451F9B33-ABEE-4931-A75C-E33DE9472B0C}" type="presOf" srcId="{306E80B3-D791-4AC5-BAE9-436B029AF724}" destId="{87115E24-54C3-4AD8-849B-6AF96A451EC0}" srcOrd="0" destOrd="0" presId="urn:microsoft.com/office/officeart/2008/layout/RadialCluster"/>
    <dgm:cxn modelId="{FDA4B6E4-19DA-4500-81F2-45E04E2B6973}" type="presOf" srcId="{EB753FFF-8CC7-427E-8A31-94287670A1EF}" destId="{B64704D2-B909-439E-BDCA-A3F5BCFA232F}" srcOrd="0" destOrd="0" presId="urn:microsoft.com/office/officeart/2008/layout/RadialCluster"/>
    <dgm:cxn modelId="{8581A3E8-D8E5-4874-97A1-50D27A9AF2D6}" type="presOf" srcId="{298FC3F5-BA35-47FB-91B4-38902AF568A3}" destId="{7E7646CA-D02F-49E6-B406-BCCFB7031003}" srcOrd="0" destOrd="0" presId="urn:microsoft.com/office/officeart/2008/layout/RadialCluster"/>
    <dgm:cxn modelId="{EE2750EB-10E1-426E-8FB1-77A5FBBF08B1}" srcId="{02699B47-A223-4CC5-BD78-C8A2525B144C}" destId="{EB753FFF-8CC7-427E-8A31-94287670A1EF}" srcOrd="6" destOrd="0" parTransId="{6ADE9976-EA1C-419D-B0B0-27932252A828}" sibTransId="{F2450C62-013E-47E9-8B68-D0456BCDBAC3}"/>
    <dgm:cxn modelId="{55F3F1C2-C204-40B5-9E6C-9DDBA7660026}" type="presOf" srcId="{9540FA49-D2A9-4D29-B756-4338A0DA16A2}" destId="{CAC5C345-9933-4D30-BFF0-D36C176BE3DE}" srcOrd="0" destOrd="0" presId="urn:microsoft.com/office/officeart/2008/layout/RadialCluster"/>
    <dgm:cxn modelId="{70FBC623-E893-499C-99C2-DB07C9D83739}" type="presOf" srcId="{02699B47-A223-4CC5-BD78-C8A2525B144C}" destId="{F276A940-20A4-4D13-B1B9-16EADAD6AD73}" srcOrd="0" destOrd="0" presId="urn:microsoft.com/office/officeart/2008/layout/RadialCluster"/>
    <dgm:cxn modelId="{0C8B816B-875D-47C6-8FD1-0E77C640F0D3}" type="presOf" srcId="{6734BCEA-DB3F-467E-98C5-D8929914299B}" destId="{70328BFC-692C-43C2-844C-C1E36C9345FE}" srcOrd="0" destOrd="0" presId="urn:microsoft.com/office/officeart/2008/layout/RadialCluster"/>
    <dgm:cxn modelId="{DE984065-CB31-42A9-A47F-6613713BF911}" srcId="{6A2D2E84-FF4B-401E-87B9-2CD0FC0D4429}" destId="{4DF803C2-B760-4B8D-84ED-26ED9DA30E2C}" srcOrd="1" destOrd="0" parTransId="{84978472-B86F-4487-9189-AA33BC494B6F}" sibTransId="{AC756773-A050-40B9-87DA-4C02FCE74F0A}"/>
    <dgm:cxn modelId="{CDE59A0B-9515-4091-A69F-27EAC29FE22A}" srcId="{02699B47-A223-4CC5-BD78-C8A2525B144C}" destId="{A1F24A0A-FBB4-46CA-A82B-3A41D6DA3C74}" srcOrd="0" destOrd="0" parTransId="{86D2AE12-29C9-4165-B9CA-7703AFD7DEAD}" sibTransId="{1FF0E59F-AD31-448F-927E-3038BA94FB37}"/>
    <dgm:cxn modelId="{516E761C-BA2C-4FE6-8E09-053F5879E8C9}" type="presOf" srcId="{6A2D2E84-FF4B-401E-87B9-2CD0FC0D4429}" destId="{9CB62604-97D8-4AD6-B3CA-54F3CDEF0FC5}" srcOrd="0" destOrd="0" presId="urn:microsoft.com/office/officeart/2008/layout/RadialCluster"/>
    <dgm:cxn modelId="{F34CDC23-5EEA-4030-AB64-81622E482CC1}" srcId="{02699B47-A223-4CC5-BD78-C8A2525B144C}" destId="{9540FA49-D2A9-4D29-B756-4338A0DA16A2}" srcOrd="3" destOrd="0" parTransId="{6734BCEA-DB3F-467E-98C5-D8929914299B}" sibTransId="{41285B27-35DB-4F46-9914-C2F5D1828269}"/>
    <dgm:cxn modelId="{4E67FB83-AB66-4ACA-B1CF-C8C458A98D06}" srcId="{02699B47-A223-4CC5-BD78-C8A2525B144C}" destId="{79762C99-C2D6-4BE4-AC83-065BFBC86860}" srcOrd="5" destOrd="0" parTransId="{B45563F0-88F9-46E1-815F-2C2BD4E73892}" sibTransId="{29A72A5C-30FA-43F3-998D-BE0D8AF12097}"/>
    <dgm:cxn modelId="{1B1EAA9C-853A-496D-90FA-11FD159C326A}" type="presOf" srcId="{F2AFCE57-25CA-4F3B-BD66-854AB6A494E7}" destId="{0C643BD9-F69C-47EE-B882-8BFBD7444417}" srcOrd="0" destOrd="0" presId="urn:microsoft.com/office/officeart/2008/layout/RadialCluster"/>
    <dgm:cxn modelId="{B06C5E44-1664-4561-B8A5-8571622D49D1}" srcId="{6A2D2E84-FF4B-401E-87B9-2CD0FC0D4429}" destId="{02699B47-A223-4CC5-BD78-C8A2525B144C}" srcOrd="0" destOrd="0" parTransId="{D499A07C-33C6-47BF-A4CB-22A1626D0E6D}" sibTransId="{2219A5BB-B9C3-4078-A02E-15B6744E4EC7}"/>
    <dgm:cxn modelId="{41A64ECE-CA2A-477B-A9F7-5DFE73277A8A}" type="presOf" srcId="{A1F24A0A-FBB4-46CA-A82B-3A41D6DA3C74}" destId="{3C54F22C-F4EA-4C09-B97B-F7050557230B}" srcOrd="0" destOrd="0" presId="urn:microsoft.com/office/officeart/2008/layout/RadialCluster"/>
    <dgm:cxn modelId="{C8102832-94FD-46EC-B920-A20C452911C4}" type="presOf" srcId="{B45563F0-88F9-46E1-815F-2C2BD4E73892}" destId="{41CFB530-F30B-463A-927C-00925B199575}" srcOrd="0" destOrd="0" presId="urn:microsoft.com/office/officeart/2008/layout/RadialCluster"/>
    <dgm:cxn modelId="{6997B873-86A0-4D8E-BD4C-E9FBDF0C4DB6}" srcId="{02699B47-A223-4CC5-BD78-C8A2525B144C}" destId="{F2AFCE57-25CA-4F3B-BD66-854AB6A494E7}" srcOrd="1" destOrd="0" parTransId="{8552C980-2443-4F49-9298-1335A944B6FE}" sibTransId="{D749C637-7534-4FE5-8747-4D49349EB594}"/>
    <dgm:cxn modelId="{650BC976-0D5D-4159-B56D-C6FCBB17B534}" type="presOf" srcId="{6ADE9976-EA1C-419D-B0B0-27932252A828}" destId="{CF662DDC-254D-4648-98BD-49A2C4D5329E}" srcOrd="0" destOrd="0" presId="urn:microsoft.com/office/officeart/2008/layout/RadialCluster"/>
    <dgm:cxn modelId="{AD9BBC32-8507-43DA-8754-0F96DC81515E}" srcId="{02699B47-A223-4CC5-BD78-C8A2525B144C}" destId="{306E80B3-D791-4AC5-BAE9-436B029AF724}" srcOrd="2" destOrd="0" parTransId="{298FC3F5-BA35-47FB-91B4-38902AF568A3}" sibTransId="{016031ED-DAD0-4460-8573-799E6F1006CF}"/>
    <dgm:cxn modelId="{407DE36F-133A-4EC5-87A9-1766790E7441}" type="presOf" srcId="{76A05FBD-EC09-4C39-B803-B0D3BC5FAAA6}" destId="{4484317E-A19F-4D21-A691-4EFFC92D6313}" srcOrd="0" destOrd="0" presId="urn:microsoft.com/office/officeart/2008/layout/RadialCluster"/>
    <dgm:cxn modelId="{6F7A112B-D419-45CF-BB20-DAF1DE8509F5}" srcId="{4DF803C2-B760-4B8D-84ED-26ED9DA30E2C}" destId="{29A8A457-49BA-474C-959B-1D62C5DB3005}" srcOrd="0" destOrd="0" parTransId="{B58CBAD0-9E31-43DC-941F-83B2A6DFCC7E}" sibTransId="{D08333CA-805C-4147-A99F-F81286ADAF03}"/>
    <dgm:cxn modelId="{0232E5B9-08F2-4982-B330-8EE994970B31}" type="presOf" srcId="{8552C980-2443-4F49-9298-1335A944B6FE}" destId="{480CD35A-9268-431B-9D27-1E8E65476B55}" srcOrd="0" destOrd="0" presId="urn:microsoft.com/office/officeart/2008/layout/RadialCluster"/>
    <dgm:cxn modelId="{9FA09FD8-86C9-4D3C-A0FF-2BC8B456F26F}" type="presOf" srcId="{627BAD26-E215-4B10-8ABA-27BA2269C598}" destId="{025E2F4D-3498-415E-A119-B3A655477B4A}" srcOrd="0" destOrd="0" presId="urn:microsoft.com/office/officeart/2008/layout/RadialCluster"/>
    <dgm:cxn modelId="{5BE1FB46-A17B-4717-A4B4-FF99EA6464AC}" type="presOf" srcId="{79762C99-C2D6-4BE4-AC83-065BFBC86860}" destId="{988BC8E2-9605-47DF-9E95-B827D67EBDF0}" srcOrd="0" destOrd="0" presId="urn:microsoft.com/office/officeart/2008/layout/RadialCluster"/>
    <dgm:cxn modelId="{04C5FBD9-5057-445D-9C14-2D121D01F34B}" type="presOf" srcId="{86D2AE12-29C9-4165-B9CA-7703AFD7DEAD}" destId="{EA206DB4-DAB8-4359-A2B9-8921D24D6A18}" srcOrd="0" destOrd="0" presId="urn:microsoft.com/office/officeart/2008/layout/RadialCluster"/>
    <dgm:cxn modelId="{474DC78C-8BF9-48C7-BDC7-555C2A50978F}" srcId="{02699B47-A223-4CC5-BD78-C8A2525B144C}" destId="{627BAD26-E215-4B10-8ABA-27BA2269C598}" srcOrd="4" destOrd="0" parTransId="{76A05FBD-EC09-4C39-B803-B0D3BC5FAAA6}" sibTransId="{F202E2FF-48CA-4A19-83AD-F7FA7EC2D0B9}"/>
    <dgm:cxn modelId="{DA28821F-D361-4993-ABEA-B257CEE2573E}" type="presParOf" srcId="{9CB62604-97D8-4AD6-B3CA-54F3CDEF0FC5}" destId="{0AD01F64-E146-41EE-9D20-46CD12F1E5A2}" srcOrd="0" destOrd="0" presId="urn:microsoft.com/office/officeart/2008/layout/RadialCluster"/>
    <dgm:cxn modelId="{67C6B9A2-D108-4F97-A964-375348896043}" type="presParOf" srcId="{0AD01F64-E146-41EE-9D20-46CD12F1E5A2}" destId="{F276A940-20A4-4D13-B1B9-16EADAD6AD73}" srcOrd="0" destOrd="0" presId="urn:microsoft.com/office/officeart/2008/layout/RadialCluster"/>
    <dgm:cxn modelId="{CCC721BB-C6D4-47C4-9558-CD50CA8BFDE6}" type="presParOf" srcId="{0AD01F64-E146-41EE-9D20-46CD12F1E5A2}" destId="{EA206DB4-DAB8-4359-A2B9-8921D24D6A18}" srcOrd="1" destOrd="0" presId="urn:microsoft.com/office/officeart/2008/layout/RadialCluster"/>
    <dgm:cxn modelId="{0C97B9E6-B9EE-451A-B443-9A4FF86C4EC5}" type="presParOf" srcId="{0AD01F64-E146-41EE-9D20-46CD12F1E5A2}" destId="{3C54F22C-F4EA-4C09-B97B-F7050557230B}" srcOrd="2" destOrd="0" presId="urn:microsoft.com/office/officeart/2008/layout/RadialCluster"/>
    <dgm:cxn modelId="{D36BA774-BB8C-41DB-BD51-E57BEF573480}" type="presParOf" srcId="{0AD01F64-E146-41EE-9D20-46CD12F1E5A2}" destId="{480CD35A-9268-431B-9D27-1E8E65476B55}" srcOrd="3" destOrd="0" presId="urn:microsoft.com/office/officeart/2008/layout/RadialCluster"/>
    <dgm:cxn modelId="{7F5901E6-D80B-4A6E-852F-68B97FAF10A0}" type="presParOf" srcId="{0AD01F64-E146-41EE-9D20-46CD12F1E5A2}" destId="{0C643BD9-F69C-47EE-B882-8BFBD7444417}" srcOrd="4" destOrd="0" presId="urn:microsoft.com/office/officeart/2008/layout/RadialCluster"/>
    <dgm:cxn modelId="{5F838B78-96BF-45E2-81FE-0FC39B31FEAD}" type="presParOf" srcId="{0AD01F64-E146-41EE-9D20-46CD12F1E5A2}" destId="{7E7646CA-D02F-49E6-B406-BCCFB7031003}" srcOrd="5" destOrd="0" presId="urn:microsoft.com/office/officeart/2008/layout/RadialCluster"/>
    <dgm:cxn modelId="{801DD45C-7A4E-48F5-A0E0-AC4D0C48CBFF}" type="presParOf" srcId="{0AD01F64-E146-41EE-9D20-46CD12F1E5A2}" destId="{87115E24-54C3-4AD8-849B-6AF96A451EC0}" srcOrd="6" destOrd="0" presId="urn:microsoft.com/office/officeart/2008/layout/RadialCluster"/>
    <dgm:cxn modelId="{59ED51E6-4F83-41B5-870B-11D390225EBC}" type="presParOf" srcId="{0AD01F64-E146-41EE-9D20-46CD12F1E5A2}" destId="{70328BFC-692C-43C2-844C-C1E36C9345FE}" srcOrd="7" destOrd="0" presId="urn:microsoft.com/office/officeart/2008/layout/RadialCluster"/>
    <dgm:cxn modelId="{8A26E75D-C46B-4D73-A9FD-2433A161F2D6}" type="presParOf" srcId="{0AD01F64-E146-41EE-9D20-46CD12F1E5A2}" destId="{CAC5C345-9933-4D30-BFF0-D36C176BE3DE}" srcOrd="8" destOrd="0" presId="urn:microsoft.com/office/officeart/2008/layout/RadialCluster"/>
    <dgm:cxn modelId="{E9756A32-3244-4EF8-A8AF-6E2CB2E0C340}" type="presParOf" srcId="{0AD01F64-E146-41EE-9D20-46CD12F1E5A2}" destId="{4484317E-A19F-4D21-A691-4EFFC92D6313}" srcOrd="9" destOrd="0" presId="urn:microsoft.com/office/officeart/2008/layout/RadialCluster"/>
    <dgm:cxn modelId="{F37EC190-07C7-4AB6-9C63-A38245579A96}" type="presParOf" srcId="{0AD01F64-E146-41EE-9D20-46CD12F1E5A2}" destId="{025E2F4D-3498-415E-A119-B3A655477B4A}" srcOrd="10" destOrd="0" presId="urn:microsoft.com/office/officeart/2008/layout/RadialCluster"/>
    <dgm:cxn modelId="{7AB5F8B2-1649-4B71-80EF-63204029F6D5}" type="presParOf" srcId="{0AD01F64-E146-41EE-9D20-46CD12F1E5A2}" destId="{41CFB530-F30B-463A-927C-00925B199575}" srcOrd="11" destOrd="0" presId="urn:microsoft.com/office/officeart/2008/layout/RadialCluster"/>
    <dgm:cxn modelId="{FC0C0F29-18C4-4452-A30E-59433B55577A}" type="presParOf" srcId="{0AD01F64-E146-41EE-9D20-46CD12F1E5A2}" destId="{988BC8E2-9605-47DF-9E95-B827D67EBDF0}" srcOrd="12" destOrd="0" presId="urn:microsoft.com/office/officeart/2008/layout/RadialCluster"/>
    <dgm:cxn modelId="{E4673E94-3FA8-4A94-A5A3-F876A6CF9E54}" type="presParOf" srcId="{0AD01F64-E146-41EE-9D20-46CD12F1E5A2}" destId="{CF662DDC-254D-4648-98BD-49A2C4D5329E}" srcOrd="13" destOrd="0" presId="urn:microsoft.com/office/officeart/2008/layout/RadialCluster"/>
    <dgm:cxn modelId="{D7F13220-AA68-4EC7-99C5-8E33C4E43E95}" type="presParOf" srcId="{0AD01F64-E146-41EE-9D20-46CD12F1E5A2}" destId="{B64704D2-B909-439E-BDCA-A3F5BCFA232F}" srcOrd="14"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2D2E84-FF4B-401E-87B9-2CD0FC0D4429}" type="doc">
      <dgm:prSet loTypeId="urn:microsoft.com/office/officeart/2008/layout/RadialCluster" loCatId="cycle" qsTypeId="urn:microsoft.com/office/officeart/2005/8/quickstyle/simple1" qsCatId="simple" csTypeId="urn:microsoft.com/office/officeart/2005/8/colors/accent0_1" csCatId="mainScheme" phldr="1"/>
      <dgm:spPr/>
      <dgm:t>
        <a:bodyPr/>
        <a:lstStyle/>
        <a:p>
          <a:endParaRPr lang="en-GB"/>
        </a:p>
      </dgm:t>
    </dgm:pt>
    <dgm:pt modelId="{02699B47-A223-4CC5-BD78-C8A2525B144C}">
      <dgm:prSet phldrT="[Text]"/>
      <dgm:spPr>
        <a:solidFill>
          <a:srgbClr val="FFC000"/>
        </a:solidFill>
      </dgm:spPr>
      <dgm:t>
        <a:bodyPr/>
        <a:lstStyle/>
        <a:p>
          <a:r>
            <a:rPr lang="en-GB" dirty="0">
              <a:latin typeface="Comic Sans MS" panose="030F0702030302020204" pitchFamily="66" charset="0"/>
            </a:rPr>
            <a:t>Resource</a:t>
          </a:r>
        </a:p>
        <a:p>
          <a:r>
            <a:rPr lang="en-GB" dirty="0">
              <a:latin typeface="Comic Sans MS" panose="030F0702030302020204" pitchFamily="66" charset="0"/>
            </a:rPr>
            <a:t>Barrier</a:t>
          </a:r>
        </a:p>
      </dgm:t>
    </dgm:pt>
    <dgm:pt modelId="{D499A07C-33C6-47BF-A4CB-22A1626D0E6D}" type="parTrans" cxnId="{B06C5E44-1664-4561-B8A5-8571622D49D1}">
      <dgm:prSet/>
      <dgm:spPr/>
      <dgm:t>
        <a:bodyPr/>
        <a:lstStyle/>
        <a:p>
          <a:endParaRPr lang="en-GB">
            <a:latin typeface="Comic Sans MS" panose="030F0702030302020204" pitchFamily="66" charset="0"/>
          </a:endParaRPr>
        </a:p>
      </dgm:t>
    </dgm:pt>
    <dgm:pt modelId="{2219A5BB-B9C3-4078-A02E-15B6744E4EC7}" type="sibTrans" cxnId="{B06C5E44-1664-4561-B8A5-8571622D49D1}">
      <dgm:prSet/>
      <dgm:spPr/>
      <dgm:t>
        <a:bodyPr/>
        <a:lstStyle/>
        <a:p>
          <a:endParaRPr lang="en-GB">
            <a:latin typeface="Comic Sans MS" panose="030F0702030302020204" pitchFamily="66" charset="0"/>
          </a:endParaRPr>
        </a:p>
      </dgm:t>
    </dgm:pt>
    <dgm:pt modelId="{A1F24A0A-FBB4-46CA-A82B-3A41D6DA3C74}">
      <dgm:prSet phldrT="[Text]"/>
      <dgm:spPr/>
      <dgm:t>
        <a:bodyPr/>
        <a:lstStyle/>
        <a:p>
          <a:r>
            <a:rPr lang="en-GB">
              <a:latin typeface="Comic Sans MS" panose="030F0702030302020204" pitchFamily="66" charset="0"/>
            </a:rPr>
            <a:t>Staff shortages</a:t>
          </a:r>
        </a:p>
      </dgm:t>
    </dgm:pt>
    <dgm:pt modelId="{86D2AE12-29C9-4165-B9CA-7703AFD7DEAD}" type="parTrans" cxnId="{CDE59A0B-9515-4091-A69F-27EAC29FE22A}">
      <dgm:prSet/>
      <dgm:spPr/>
      <dgm:t>
        <a:bodyPr/>
        <a:lstStyle/>
        <a:p>
          <a:endParaRPr lang="en-GB">
            <a:latin typeface="Comic Sans MS" panose="030F0702030302020204" pitchFamily="66" charset="0"/>
          </a:endParaRPr>
        </a:p>
      </dgm:t>
    </dgm:pt>
    <dgm:pt modelId="{1FF0E59F-AD31-448F-927E-3038BA94FB37}" type="sibTrans" cxnId="{CDE59A0B-9515-4091-A69F-27EAC29FE22A}">
      <dgm:prSet/>
      <dgm:spPr/>
      <dgm:t>
        <a:bodyPr/>
        <a:lstStyle/>
        <a:p>
          <a:endParaRPr lang="en-GB">
            <a:latin typeface="Comic Sans MS" panose="030F0702030302020204" pitchFamily="66" charset="0"/>
          </a:endParaRPr>
        </a:p>
      </dgm:t>
    </dgm:pt>
    <dgm:pt modelId="{F2AFCE57-25CA-4F3B-BD66-854AB6A494E7}">
      <dgm:prSet phldrT="[Text]"/>
      <dgm:spPr/>
      <dgm:t>
        <a:bodyPr/>
        <a:lstStyle/>
        <a:p>
          <a:r>
            <a:rPr lang="en-GB">
              <a:latin typeface="Comic Sans MS" panose="030F0702030302020204" pitchFamily="66" charset="0"/>
            </a:rPr>
            <a:t>Not enough vaccinations or medication</a:t>
          </a:r>
        </a:p>
      </dgm:t>
    </dgm:pt>
    <dgm:pt modelId="{8552C980-2443-4F49-9298-1335A944B6FE}" type="parTrans" cxnId="{6997B873-86A0-4D8E-BD4C-E9FBDF0C4DB6}">
      <dgm:prSet/>
      <dgm:spPr/>
      <dgm:t>
        <a:bodyPr/>
        <a:lstStyle/>
        <a:p>
          <a:endParaRPr lang="en-GB">
            <a:latin typeface="Comic Sans MS" panose="030F0702030302020204" pitchFamily="66" charset="0"/>
          </a:endParaRPr>
        </a:p>
      </dgm:t>
    </dgm:pt>
    <dgm:pt modelId="{D749C637-7534-4FE5-8747-4D49349EB594}" type="sibTrans" cxnId="{6997B873-86A0-4D8E-BD4C-E9FBDF0C4DB6}">
      <dgm:prSet/>
      <dgm:spPr/>
      <dgm:t>
        <a:bodyPr/>
        <a:lstStyle/>
        <a:p>
          <a:endParaRPr lang="en-GB">
            <a:latin typeface="Comic Sans MS" panose="030F0702030302020204" pitchFamily="66" charset="0"/>
          </a:endParaRPr>
        </a:p>
      </dgm:t>
    </dgm:pt>
    <dgm:pt modelId="{306E80B3-D791-4AC5-BAE9-436B029AF724}">
      <dgm:prSet phldrT="[Text]"/>
      <dgm:spPr/>
      <dgm:t>
        <a:bodyPr/>
        <a:lstStyle/>
        <a:p>
          <a:r>
            <a:rPr lang="en-GB" dirty="0">
              <a:latin typeface="Comic Sans MS" panose="030F0702030302020204" pitchFamily="66" charset="0"/>
            </a:rPr>
            <a:t>Lack of information</a:t>
          </a:r>
        </a:p>
      </dgm:t>
    </dgm:pt>
    <dgm:pt modelId="{298FC3F5-BA35-47FB-91B4-38902AF568A3}" type="parTrans" cxnId="{AD9BBC32-8507-43DA-8754-0F96DC81515E}">
      <dgm:prSet/>
      <dgm:spPr/>
      <dgm:t>
        <a:bodyPr/>
        <a:lstStyle/>
        <a:p>
          <a:endParaRPr lang="en-GB">
            <a:latin typeface="Comic Sans MS" panose="030F0702030302020204" pitchFamily="66" charset="0"/>
          </a:endParaRPr>
        </a:p>
      </dgm:t>
    </dgm:pt>
    <dgm:pt modelId="{016031ED-DAD0-4460-8573-799E6F1006CF}" type="sibTrans" cxnId="{AD9BBC32-8507-43DA-8754-0F96DC81515E}">
      <dgm:prSet/>
      <dgm:spPr/>
      <dgm:t>
        <a:bodyPr/>
        <a:lstStyle/>
        <a:p>
          <a:endParaRPr lang="en-GB">
            <a:latin typeface="Comic Sans MS" panose="030F0702030302020204" pitchFamily="66" charset="0"/>
          </a:endParaRPr>
        </a:p>
      </dgm:t>
    </dgm:pt>
    <dgm:pt modelId="{29A8A457-49BA-474C-959B-1D62C5DB3005}">
      <dgm:prSet phldrT="[Text]"/>
      <dgm:spPr/>
      <dgm:t>
        <a:bodyPr/>
        <a:lstStyle/>
        <a:p>
          <a:endParaRPr lang="en-GB" dirty="0">
            <a:latin typeface="Comic Sans MS" panose="030F0702030302020204" pitchFamily="66" charset="0"/>
          </a:endParaRPr>
        </a:p>
      </dgm:t>
    </dgm:pt>
    <dgm:pt modelId="{B58CBAD0-9E31-43DC-941F-83B2A6DFCC7E}" type="parTrans" cxnId="{6F7A112B-D419-45CF-BB20-DAF1DE8509F5}">
      <dgm:prSet/>
      <dgm:spPr/>
      <dgm:t>
        <a:bodyPr/>
        <a:lstStyle/>
        <a:p>
          <a:endParaRPr lang="en-GB">
            <a:latin typeface="Comic Sans MS" panose="030F0702030302020204" pitchFamily="66" charset="0"/>
          </a:endParaRPr>
        </a:p>
      </dgm:t>
    </dgm:pt>
    <dgm:pt modelId="{D08333CA-805C-4147-A99F-F81286ADAF03}" type="sibTrans" cxnId="{6F7A112B-D419-45CF-BB20-DAF1DE8509F5}">
      <dgm:prSet/>
      <dgm:spPr/>
      <dgm:t>
        <a:bodyPr/>
        <a:lstStyle/>
        <a:p>
          <a:endParaRPr lang="en-GB">
            <a:latin typeface="Comic Sans MS" panose="030F0702030302020204" pitchFamily="66" charset="0"/>
          </a:endParaRPr>
        </a:p>
      </dgm:t>
    </dgm:pt>
    <dgm:pt modelId="{9540FA49-D2A9-4D29-B756-4338A0DA16A2}">
      <dgm:prSet phldrT="[Text]"/>
      <dgm:spPr/>
      <dgm:t>
        <a:bodyPr/>
        <a:lstStyle/>
        <a:p>
          <a:r>
            <a:rPr lang="en-GB" dirty="0">
              <a:latin typeface="Comic Sans MS" panose="030F0702030302020204" pitchFamily="66" charset="0"/>
            </a:rPr>
            <a:t>Not enough money to fund the service</a:t>
          </a:r>
        </a:p>
      </dgm:t>
    </dgm:pt>
    <dgm:pt modelId="{6734BCEA-DB3F-467E-98C5-D8929914299B}" type="parTrans" cxnId="{F34CDC23-5EEA-4030-AB64-81622E482CC1}">
      <dgm:prSet/>
      <dgm:spPr/>
      <dgm:t>
        <a:bodyPr/>
        <a:lstStyle/>
        <a:p>
          <a:endParaRPr lang="en-GB">
            <a:latin typeface="Comic Sans MS" panose="030F0702030302020204" pitchFamily="66" charset="0"/>
          </a:endParaRPr>
        </a:p>
      </dgm:t>
    </dgm:pt>
    <dgm:pt modelId="{41285B27-35DB-4F46-9914-C2F5D1828269}" type="sibTrans" cxnId="{F34CDC23-5EEA-4030-AB64-81622E482CC1}">
      <dgm:prSet/>
      <dgm:spPr/>
      <dgm:t>
        <a:bodyPr/>
        <a:lstStyle/>
        <a:p>
          <a:endParaRPr lang="en-GB">
            <a:latin typeface="Comic Sans MS" panose="030F0702030302020204" pitchFamily="66" charset="0"/>
          </a:endParaRPr>
        </a:p>
      </dgm:t>
    </dgm:pt>
    <dgm:pt modelId="{627BAD26-E215-4B10-8ABA-27BA2269C598}">
      <dgm:prSet phldrT="[Text]"/>
      <dgm:spPr/>
      <dgm:t>
        <a:bodyPr/>
        <a:lstStyle/>
        <a:p>
          <a:r>
            <a:rPr lang="en-GB">
              <a:latin typeface="Comic Sans MS" panose="030F0702030302020204" pitchFamily="66" charset="0"/>
            </a:rPr>
            <a:t>High demand for the service</a:t>
          </a:r>
        </a:p>
      </dgm:t>
    </dgm:pt>
    <dgm:pt modelId="{76A05FBD-EC09-4C39-B803-B0D3BC5FAAA6}" type="parTrans" cxnId="{474DC78C-8BF9-48C7-BDC7-555C2A50978F}">
      <dgm:prSet/>
      <dgm:spPr/>
      <dgm:t>
        <a:bodyPr/>
        <a:lstStyle/>
        <a:p>
          <a:endParaRPr lang="en-GB">
            <a:latin typeface="Comic Sans MS" panose="030F0702030302020204" pitchFamily="66" charset="0"/>
          </a:endParaRPr>
        </a:p>
      </dgm:t>
    </dgm:pt>
    <dgm:pt modelId="{F202E2FF-48CA-4A19-83AD-F7FA7EC2D0B9}" type="sibTrans" cxnId="{474DC78C-8BF9-48C7-BDC7-555C2A50978F}">
      <dgm:prSet/>
      <dgm:spPr/>
      <dgm:t>
        <a:bodyPr/>
        <a:lstStyle/>
        <a:p>
          <a:endParaRPr lang="en-GB">
            <a:latin typeface="Comic Sans MS" panose="030F0702030302020204" pitchFamily="66" charset="0"/>
          </a:endParaRPr>
        </a:p>
      </dgm:t>
    </dgm:pt>
    <dgm:pt modelId="{79762C99-C2D6-4BE4-AC83-065BFBC86860}">
      <dgm:prSet phldrT="[Text]"/>
      <dgm:spPr/>
      <dgm:t>
        <a:bodyPr/>
        <a:lstStyle/>
        <a:p>
          <a:r>
            <a:rPr lang="en-GB" dirty="0">
              <a:latin typeface="Comic Sans MS" panose="030F0702030302020204" pitchFamily="66" charset="0"/>
            </a:rPr>
            <a:t>Waiting lists to be treated</a:t>
          </a:r>
        </a:p>
      </dgm:t>
    </dgm:pt>
    <dgm:pt modelId="{B45563F0-88F9-46E1-815F-2C2BD4E73892}" type="parTrans" cxnId="{4E67FB83-AB66-4ACA-B1CF-C8C458A98D06}">
      <dgm:prSet/>
      <dgm:spPr/>
      <dgm:t>
        <a:bodyPr/>
        <a:lstStyle/>
        <a:p>
          <a:endParaRPr lang="en-GB">
            <a:latin typeface="Comic Sans MS" panose="030F0702030302020204" pitchFamily="66" charset="0"/>
          </a:endParaRPr>
        </a:p>
      </dgm:t>
    </dgm:pt>
    <dgm:pt modelId="{29A72A5C-30FA-43F3-998D-BE0D8AF12097}" type="sibTrans" cxnId="{4E67FB83-AB66-4ACA-B1CF-C8C458A98D06}">
      <dgm:prSet/>
      <dgm:spPr/>
      <dgm:t>
        <a:bodyPr/>
        <a:lstStyle/>
        <a:p>
          <a:endParaRPr lang="en-GB">
            <a:latin typeface="Comic Sans MS" panose="030F0702030302020204" pitchFamily="66" charset="0"/>
          </a:endParaRPr>
        </a:p>
      </dgm:t>
    </dgm:pt>
    <dgm:pt modelId="{EB753FFF-8CC7-427E-8A31-94287670A1EF}">
      <dgm:prSet phldrT="[Text]"/>
      <dgm:spPr/>
      <dgm:t>
        <a:bodyPr/>
        <a:lstStyle/>
        <a:p>
          <a:r>
            <a:rPr lang="en-GB">
              <a:latin typeface="Comic Sans MS" panose="030F0702030302020204" pitchFamily="66" charset="0"/>
            </a:rPr>
            <a:t>Not enough specialist equipment</a:t>
          </a:r>
        </a:p>
      </dgm:t>
    </dgm:pt>
    <dgm:pt modelId="{6ADE9976-EA1C-419D-B0B0-27932252A828}" type="parTrans" cxnId="{EE2750EB-10E1-426E-8FB1-77A5FBBF08B1}">
      <dgm:prSet/>
      <dgm:spPr/>
      <dgm:t>
        <a:bodyPr/>
        <a:lstStyle/>
        <a:p>
          <a:endParaRPr lang="en-GB">
            <a:latin typeface="Comic Sans MS" panose="030F0702030302020204" pitchFamily="66" charset="0"/>
          </a:endParaRPr>
        </a:p>
      </dgm:t>
    </dgm:pt>
    <dgm:pt modelId="{F2450C62-013E-47E9-8B68-D0456BCDBAC3}" type="sibTrans" cxnId="{EE2750EB-10E1-426E-8FB1-77A5FBBF08B1}">
      <dgm:prSet/>
      <dgm:spPr/>
      <dgm:t>
        <a:bodyPr/>
        <a:lstStyle/>
        <a:p>
          <a:endParaRPr lang="en-GB">
            <a:latin typeface="Comic Sans MS" panose="030F0702030302020204" pitchFamily="66" charset="0"/>
          </a:endParaRPr>
        </a:p>
      </dgm:t>
    </dgm:pt>
    <dgm:pt modelId="{9CB62604-97D8-4AD6-B3CA-54F3CDEF0FC5}" type="pres">
      <dgm:prSet presAssocID="{6A2D2E84-FF4B-401E-87B9-2CD0FC0D4429}" presName="Name0" presStyleCnt="0">
        <dgm:presLayoutVars>
          <dgm:chMax val="1"/>
          <dgm:chPref val="1"/>
          <dgm:dir/>
          <dgm:animOne val="branch"/>
          <dgm:animLvl val="lvl"/>
        </dgm:presLayoutVars>
      </dgm:prSet>
      <dgm:spPr/>
      <dgm:t>
        <a:bodyPr/>
        <a:lstStyle/>
        <a:p>
          <a:endParaRPr lang="en-US"/>
        </a:p>
      </dgm:t>
    </dgm:pt>
    <dgm:pt modelId="{0AD01F64-E146-41EE-9D20-46CD12F1E5A2}" type="pres">
      <dgm:prSet presAssocID="{02699B47-A223-4CC5-BD78-C8A2525B144C}" presName="singleCycle" presStyleCnt="0"/>
      <dgm:spPr/>
    </dgm:pt>
    <dgm:pt modelId="{F276A940-20A4-4D13-B1B9-16EADAD6AD73}" type="pres">
      <dgm:prSet presAssocID="{02699B47-A223-4CC5-BD78-C8A2525B144C}" presName="singleCenter" presStyleLbl="node1" presStyleIdx="0" presStyleCnt="8" custScaleX="182776" custScaleY="105081">
        <dgm:presLayoutVars>
          <dgm:chMax val="7"/>
          <dgm:chPref val="7"/>
        </dgm:presLayoutVars>
      </dgm:prSet>
      <dgm:spPr/>
      <dgm:t>
        <a:bodyPr/>
        <a:lstStyle/>
        <a:p>
          <a:endParaRPr lang="en-US"/>
        </a:p>
      </dgm:t>
    </dgm:pt>
    <dgm:pt modelId="{EA206DB4-DAB8-4359-A2B9-8921D24D6A18}" type="pres">
      <dgm:prSet presAssocID="{86D2AE12-29C9-4165-B9CA-7703AFD7DEAD}" presName="Name56" presStyleLbl="parChTrans1D2" presStyleIdx="0" presStyleCnt="7"/>
      <dgm:spPr/>
      <dgm:t>
        <a:bodyPr/>
        <a:lstStyle/>
        <a:p>
          <a:endParaRPr lang="en-US"/>
        </a:p>
      </dgm:t>
    </dgm:pt>
    <dgm:pt modelId="{3C54F22C-F4EA-4C09-B97B-F7050557230B}" type="pres">
      <dgm:prSet presAssocID="{A1F24A0A-FBB4-46CA-A82B-3A41D6DA3C74}" presName="text0" presStyleLbl="node1" presStyleIdx="1" presStyleCnt="8" custScaleX="257012">
        <dgm:presLayoutVars>
          <dgm:bulletEnabled val="1"/>
        </dgm:presLayoutVars>
      </dgm:prSet>
      <dgm:spPr/>
      <dgm:t>
        <a:bodyPr/>
        <a:lstStyle/>
        <a:p>
          <a:endParaRPr lang="en-US"/>
        </a:p>
      </dgm:t>
    </dgm:pt>
    <dgm:pt modelId="{480CD35A-9268-431B-9D27-1E8E65476B55}" type="pres">
      <dgm:prSet presAssocID="{8552C980-2443-4F49-9298-1335A944B6FE}" presName="Name56" presStyleLbl="parChTrans1D2" presStyleIdx="1" presStyleCnt="7"/>
      <dgm:spPr/>
      <dgm:t>
        <a:bodyPr/>
        <a:lstStyle/>
        <a:p>
          <a:endParaRPr lang="en-US"/>
        </a:p>
      </dgm:t>
    </dgm:pt>
    <dgm:pt modelId="{0C643BD9-F69C-47EE-B882-8BFBD7444417}" type="pres">
      <dgm:prSet presAssocID="{F2AFCE57-25CA-4F3B-BD66-854AB6A494E7}" presName="text0" presStyleLbl="node1" presStyleIdx="2" presStyleCnt="8" custScaleX="253590" custRadScaleRad="182132" custRadScaleInc="69717">
        <dgm:presLayoutVars>
          <dgm:bulletEnabled val="1"/>
        </dgm:presLayoutVars>
      </dgm:prSet>
      <dgm:spPr/>
      <dgm:t>
        <a:bodyPr/>
        <a:lstStyle/>
        <a:p>
          <a:endParaRPr lang="en-US"/>
        </a:p>
      </dgm:t>
    </dgm:pt>
    <dgm:pt modelId="{7E7646CA-D02F-49E6-B406-BCCFB7031003}" type="pres">
      <dgm:prSet presAssocID="{298FC3F5-BA35-47FB-91B4-38902AF568A3}" presName="Name56" presStyleLbl="parChTrans1D2" presStyleIdx="2" presStyleCnt="7"/>
      <dgm:spPr/>
      <dgm:t>
        <a:bodyPr/>
        <a:lstStyle/>
        <a:p>
          <a:endParaRPr lang="en-US"/>
        </a:p>
      </dgm:t>
    </dgm:pt>
    <dgm:pt modelId="{87115E24-54C3-4AD8-849B-6AF96A451EC0}" type="pres">
      <dgm:prSet presAssocID="{306E80B3-D791-4AC5-BAE9-436B029AF724}" presName="text0" presStyleLbl="node1" presStyleIdx="3" presStyleCnt="8" custScaleX="264526" custRadScaleRad="166658" custRadScaleInc="-23928">
        <dgm:presLayoutVars>
          <dgm:bulletEnabled val="1"/>
        </dgm:presLayoutVars>
      </dgm:prSet>
      <dgm:spPr/>
      <dgm:t>
        <a:bodyPr/>
        <a:lstStyle/>
        <a:p>
          <a:endParaRPr lang="en-US"/>
        </a:p>
      </dgm:t>
    </dgm:pt>
    <dgm:pt modelId="{70328BFC-692C-43C2-844C-C1E36C9345FE}" type="pres">
      <dgm:prSet presAssocID="{6734BCEA-DB3F-467E-98C5-D8929914299B}" presName="Name56" presStyleLbl="parChTrans1D2" presStyleIdx="3" presStyleCnt="7"/>
      <dgm:spPr/>
      <dgm:t>
        <a:bodyPr/>
        <a:lstStyle/>
        <a:p>
          <a:endParaRPr lang="en-US"/>
        </a:p>
      </dgm:t>
    </dgm:pt>
    <dgm:pt modelId="{CAC5C345-9933-4D30-BFF0-D36C176BE3DE}" type="pres">
      <dgm:prSet presAssocID="{9540FA49-D2A9-4D29-B756-4338A0DA16A2}" presName="text0" presStyleLbl="node1" presStyleIdx="4" presStyleCnt="8" custScaleX="247283" custRadScaleRad="137066" custRadScaleInc="-94171">
        <dgm:presLayoutVars>
          <dgm:bulletEnabled val="1"/>
        </dgm:presLayoutVars>
      </dgm:prSet>
      <dgm:spPr/>
      <dgm:t>
        <a:bodyPr/>
        <a:lstStyle/>
        <a:p>
          <a:endParaRPr lang="en-US"/>
        </a:p>
      </dgm:t>
    </dgm:pt>
    <dgm:pt modelId="{4484317E-A19F-4D21-A691-4EFFC92D6313}" type="pres">
      <dgm:prSet presAssocID="{76A05FBD-EC09-4C39-B803-B0D3BC5FAAA6}" presName="Name56" presStyleLbl="parChTrans1D2" presStyleIdx="4" presStyleCnt="7"/>
      <dgm:spPr/>
      <dgm:t>
        <a:bodyPr/>
        <a:lstStyle/>
        <a:p>
          <a:endParaRPr lang="en-US"/>
        </a:p>
      </dgm:t>
    </dgm:pt>
    <dgm:pt modelId="{025E2F4D-3498-415E-A119-B3A655477B4A}" type="pres">
      <dgm:prSet presAssocID="{627BAD26-E215-4B10-8ABA-27BA2269C598}" presName="text0" presStyleLbl="node1" presStyleIdx="5" presStyleCnt="8" custScaleX="255346" custRadScaleRad="135550" custRadScaleInc="90041">
        <dgm:presLayoutVars>
          <dgm:bulletEnabled val="1"/>
        </dgm:presLayoutVars>
      </dgm:prSet>
      <dgm:spPr/>
      <dgm:t>
        <a:bodyPr/>
        <a:lstStyle/>
        <a:p>
          <a:endParaRPr lang="en-US"/>
        </a:p>
      </dgm:t>
    </dgm:pt>
    <dgm:pt modelId="{41CFB530-F30B-463A-927C-00925B199575}" type="pres">
      <dgm:prSet presAssocID="{B45563F0-88F9-46E1-815F-2C2BD4E73892}" presName="Name56" presStyleLbl="parChTrans1D2" presStyleIdx="5" presStyleCnt="7"/>
      <dgm:spPr/>
      <dgm:t>
        <a:bodyPr/>
        <a:lstStyle/>
        <a:p>
          <a:endParaRPr lang="en-US"/>
        </a:p>
      </dgm:t>
    </dgm:pt>
    <dgm:pt modelId="{988BC8E2-9605-47DF-9E95-B827D67EBDF0}" type="pres">
      <dgm:prSet presAssocID="{79762C99-C2D6-4BE4-AC83-065BFBC86860}" presName="text0" presStyleLbl="node1" presStyleIdx="6" presStyleCnt="8" custScaleX="255577" custRadScaleRad="160418" custRadScaleInc="20299">
        <dgm:presLayoutVars>
          <dgm:bulletEnabled val="1"/>
        </dgm:presLayoutVars>
      </dgm:prSet>
      <dgm:spPr/>
      <dgm:t>
        <a:bodyPr/>
        <a:lstStyle/>
        <a:p>
          <a:endParaRPr lang="en-US"/>
        </a:p>
      </dgm:t>
    </dgm:pt>
    <dgm:pt modelId="{CF662DDC-254D-4648-98BD-49A2C4D5329E}" type="pres">
      <dgm:prSet presAssocID="{6ADE9976-EA1C-419D-B0B0-27932252A828}" presName="Name56" presStyleLbl="parChTrans1D2" presStyleIdx="6" presStyleCnt="7"/>
      <dgm:spPr/>
      <dgm:t>
        <a:bodyPr/>
        <a:lstStyle/>
        <a:p>
          <a:endParaRPr lang="en-US"/>
        </a:p>
      </dgm:t>
    </dgm:pt>
    <dgm:pt modelId="{B64704D2-B909-439E-BDCA-A3F5BCFA232F}" type="pres">
      <dgm:prSet presAssocID="{EB753FFF-8CC7-427E-8A31-94287670A1EF}" presName="text0" presStyleLbl="node1" presStyleIdx="7" presStyleCnt="8" custScaleX="252365" custRadScaleRad="170157" custRadScaleInc="-66408">
        <dgm:presLayoutVars>
          <dgm:bulletEnabled val="1"/>
        </dgm:presLayoutVars>
      </dgm:prSet>
      <dgm:spPr/>
      <dgm:t>
        <a:bodyPr/>
        <a:lstStyle/>
        <a:p>
          <a:endParaRPr lang="en-US"/>
        </a:p>
      </dgm:t>
    </dgm:pt>
  </dgm:ptLst>
  <dgm:cxnLst>
    <dgm:cxn modelId="{F3C01EA1-FFBB-4EFF-9617-9A22D68B4431}" type="presOf" srcId="{298FC3F5-BA35-47FB-91B4-38902AF568A3}" destId="{7E7646CA-D02F-49E6-B406-BCCFB7031003}" srcOrd="0" destOrd="0" presId="urn:microsoft.com/office/officeart/2008/layout/RadialCluster"/>
    <dgm:cxn modelId="{DD69E2FC-6F2A-4946-B39C-15FF8FA7301A}" type="presOf" srcId="{A1F24A0A-FBB4-46CA-A82B-3A41D6DA3C74}" destId="{3C54F22C-F4EA-4C09-B97B-F7050557230B}" srcOrd="0" destOrd="0" presId="urn:microsoft.com/office/officeart/2008/layout/RadialCluster"/>
    <dgm:cxn modelId="{35C54520-5461-4B84-836D-220DD28ECF9E}" type="presOf" srcId="{B45563F0-88F9-46E1-815F-2C2BD4E73892}" destId="{41CFB530-F30B-463A-927C-00925B199575}" srcOrd="0" destOrd="0" presId="urn:microsoft.com/office/officeart/2008/layout/RadialCluster"/>
    <dgm:cxn modelId="{0ECB00F7-1679-4DA6-8313-B16478C2B87A}" type="presOf" srcId="{86D2AE12-29C9-4165-B9CA-7703AFD7DEAD}" destId="{EA206DB4-DAB8-4359-A2B9-8921D24D6A18}" srcOrd="0" destOrd="0" presId="urn:microsoft.com/office/officeart/2008/layout/RadialCluster"/>
    <dgm:cxn modelId="{EE2750EB-10E1-426E-8FB1-77A5FBBF08B1}" srcId="{02699B47-A223-4CC5-BD78-C8A2525B144C}" destId="{EB753FFF-8CC7-427E-8A31-94287670A1EF}" srcOrd="6" destOrd="0" parTransId="{6ADE9976-EA1C-419D-B0B0-27932252A828}" sibTransId="{F2450C62-013E-47E9-8B68-D0456BCDBAC3}"/>
    <dgm:cxn modelId="{085E0358-C2B0-4EB2-9B12-68521E735DDA}" type="presOf" srcId="{6734BCEA-DB3F-467E-98C5-D8929914299B}" destId="{70328BFC-692C-43C2-844C-C1E36C9345FE}" srcOrd="0" destOrd="0" presId="urn:microsoft.com/office/officeart/2008/layout/RadialCluster"/>
    <dgm:cxn modelId="{BDDEA3B8-0B8D-48ED-AEDE-1F259394134F}" type="presOf" srcId="{76A05FBD-EC09-4C39-B803-B0D3BC5FAAA6}" destId="{4484317E-A19F-4D21-A691-4EFFC92D6313}" srcOrd="0" destOrd="0" presId="urn:microsoft.com/office/officeart/2008/layout/RadialCluster"/>
    <dgm:cxn modelId="{20733451-C591-4EF9-949C-29A6682CD8BC}" type="presOf" srcId="{6A2D2E84-FF4B-401E-87B9-2CD0FC0D4429}" destId="{9CB62604-97D8-4AD6-B3CA-54F3CDEF0FC5}" srcOrd="0" destOrd="0" presId="urn:microsoft.com/office/officeart/2008/layout/RadialCluster"/>
    <dgm:cxn modelId="{20F99075-5A2A-49FB-88F5-677AFE720A98}" type="presOf" srcId="{627BAD26-E215-4B10-8ABA-27BA2269C598}" destId="{025E2F4D-3498-415E-A119-B3A655477B4A}" srcOrd="0" destOrd="0" presId="urn:microsoft.com/office/officeart/2008/layout/RadialCluster"/>
    <dgm:cxn modelId="{CDE59A0B-9515-4091-A69F-27EAC29FE22A}" srcId="{02699B47-A223-4CC5-BD78-C8A2525B144C}" destId="{A1F24A0A-FBB4-46CA-A82B-3A41D6DA3C74}" srcOrd="0" destOrd="0" parTransId="{86D2AE12-29C9-4165-B9CA-7703AFD7DEAD}" sibTransId="{1FF0E59F-AD31-448F-927E-3038BA94FB37}"/>
    <dgm:cxn modelId="{FFFA46CB-9E10-4A8E-A0C2-84A0FD495C82}" type="presOf" srcId="{9540FA49-D2A9-4D29-B756-4338A0DA16A2}" destId="{CAC5C345-9933-4D30-BFF0-D36C176BE3DE}" srcOrd="0" destOrd="0" presId="urn:microsoft.com/office/officeart/2008/layout/RadialCluster"/>
    <dgm:cxn modelId="{55C2EA53-D3CA-4299-A7F1-2E757ABFA816}" type="presOf" srcId="{02699B47-A223-4CC5-BD78-C8A2525B144C}" destId="{F276A940-20A4-4D13-B1B9-16EADAD6AD73}" srcOrd="0" destOrd="0" presId="urn:microsoft.com/office/officeart/2008/layout/RadialCluster"/>
    <dgm:cxn modelId="{0E49BCD3-668D-4028-968A-D70E26CB8503}" type="presOf" srcId="{8552C980-2443-4F49-9298-1335A944B6FE}" destId="{480CD35A-9268-431B-9D27-1E8E65476B55}" srcOrd="0" destOrd="0" presId="urn:microsoft.com/office/officeart/2008/layout/RadialCluster"/>
    <dgm:cxn modelId="{C8E0CD38-7103-44AD-858D-49D4FDF94B9C}" type="presOf" srcId="{F2AFCE57-25CA-4F3B-BD66-854AB6A494E7}" destId="{0C643BD9-F69C-47EE-B882-8BFBD7444417}" srcOrd="0" destOrd="0" presId="urn:microsoft.com/office/officeart/2008/layout/RadialCluster"/>
    <dgm:cxn modelId="{F34CDC23-5EEA-4030-AB64-81622E482CC1}" srcId="{02699B47-A223-4CC5-BD78-C8A2525B144C}" destId="{9540FA49-D2A9-4D29-B756-4338A0DA16A2}" srcOrd="3" destOrd="0" parTransId="{6734BCEA-DB3F-467E-98C5-D8929914299B}" sibTransId="{41285B27-35DB-4F46-9914-C2F5D1828269}"/>
    <dgm:cxn modelId="{4E67FB83-AB66-4ACA-B1CF-C8C458A98D06}" srcId="{02699B47-A223-4CC5-BD78-C8A2525B144C}" destId="{79762C99-C2D6-4BE4-AC83-065BFBC86860}" srcOrd="5" destOrd="0" parTransId="{B45563F0-88F9-46E1-815F-2C2BD4E73892}" sibTransId="{29A72A5C-30FA-43F3-998D-BE0D8AF12097}"/>
    <dgm:cxn modelId="{B06C5E44-1664-4561-B8A5-8571622D49D1}" srcId="{6A2D2E84-FF4B-401E-87B9-2CD0FC0D4429}" destId="{02699B47-A223-4CC5-BD78-C8A2525B144C}" srcOrd="0" destOrd="0" parTransId="{D499A07C-33C6-47BF-A4CB-22A1626D0E6D}" sibTransId="{2219A5BB-B9C3-4078-A02E-15B6744E4EC7}"/>
    <dgm:cxn modelId="{6997B873-86A0-4D8E-BD4C-E9FBDF0C4DB6}" srcId="{02699B47-A223-4CC5-BD78-C8A2525B144C}" destId="{F2AFCE57-25CA-4F3B-BD66-854AB6A494E7}" srcOrd="1" destOrd="0" parTransId="{8552C980-2443-4F49-9298-1335A944B6FE}" sibTransId="{D749C637-7534-4FE5-8747-4D49349EB594}"/>
    <dgm:cxn modelId="{AD9BBC32-8507-43DA-8754-0F96DC81515E}" srcId="{02699B47-A223-4CC5-BD78-C8A2525B144C}" destId="{306E80B3-D791-4AC5-BAE9-436B029AF724}" srcOrd="2" destOrd="0" parTransId="{298FC3F5-BA35-47FB-91B4-38902AF568A3}" sibTransId="{016031ED-DAD0-4460-8573-799E6F1006CF}"/>
    <dgm:cxn modelId="{BABA962D-4A50-4A6D-9A59-D9C003EFD8BC}" type="presOf" srcId="{6ADE9976-EA1C-419D-B0B0-27932252A828}" destId="{CF662DDC-254D-4648-98BD-49A2C4D5329E}" srcOrd="0" destOrd="0" presId="urn:microsoft.com/office/officeart/2008/layout/RadialCluster"/>
    <dgm:cxn modelId="{37102C9A-2134-4DAC-9B84-B7C1BB8895A4}" type="presOf" srcId="{306E80B3-D791-4AC5-BAE9-436B029AF724}" destId="{87115E24-54C3-4AD8-849B-6AF96A451EC0}" srcOrd="0" destOrd="0" presId="urn:microsoft.com/office/officeart/2008/layout/RadialCluster"/>
    <dgm:cxn modelId="{6F7A112B-D419-45CF-BB20-DAF1DE8509F5}" srcId="{02699B47-A223-4CC5-BD78-C8A2525B144C}" destId="{29A8A457-49BA-474C-959B-1D62C5DB3005}" srcOrd="7" destOrd="0" parTransId="{B58CBAD0-9E31-43DC-941F-83B2A6DFCC7E}" sibTransId="{D08333CA-805C-4147-A99F-F81286ADAF03}"/>
    <dgm:cxn modelId="{B057C575-5E1C-464C-BA4B-F06693C4D4B1}" type="presOf" srcId="{79762C99-C2D6-4BE4-AC83-065BFBC86860}" destId="{988BC8E2-9605-47DF-9E95-B827D67EBDF0}" srcOrd="0" destOrd="0" presId="urn:microsoft.com/office/officeart/2008/layout/RadialCluster"/>
    <dgm:cxn modelId="{9B7CF499-0CF3-4F8A-9922-267077F7F3EA}" type="presOf" srcId="{EB753FFF-8CC7-427E-8A31-94287670A1EF}" destId="{B64704D2-B909-439E-BDCA-A3F5BCFA232F}" srcOrd="0" destOrd="0" presId="urn:microsoft.com/office/officeart/2008/layout/RadialCluster"/>
    <dgm:cxn modelId="{474DC78C-8BF9-48C7-BDC7-555C2A50978F}" srcId="{02699B47-A223-4CC5-BD78-C8A2525B144C}" destId="{627BAD26-E215-4B10-8ABA-27BA2269C598}" srcOrd="4" destOrd="0" parTransId="{76A05FBD-EC09-4C39-B803-B0D3BC5FAAA6}" sibTransId="{F202E2FF-48CA-4A19-83AD-F7FA7EC2D0B9}"/>
    <dgm:cxn modelId="{8656574D-0CEC-48A0-B0B7-E3EAC7D38B73}" type="presParOf" srcId="{9CB62604-97D8-4AD6-B3CA-54F3CDEF0FC5}" destId="{0AD01F64-E146-41EE-9D20-46CD12F1E5A2}" srcOrd="0" destOrd="0" presId="urn:microsoft.com/office/officeart/2008/layout/RadialCluster"/>
    <dgm:cxn modelId="{D859AD36-6B64-4444-ADA9-0140DECE1EF9}" type="presParOf" srcId="{0AD01F64-E146-41EE-9D20-46CD12F1E5A2}" destId="{F276A940-20A4-4D13-B1B9-16EADAD6AD73}" srcOrd="0" destOrd="0" presId="urn:microsoft.com/office/officeart/2008/layout/RadialCluster"/>
    <dgm:cxn modelId="{90257CA4-D4A1-4FB2-9037-5B9486CABAF0}" type="presParOf" srcId="{0AD01F64-E146-41EE-9D20-46CD12F1E5A2}" destId="{EA206DB4-DAB8-4359-A2B9-8921D24D6A18}" srcOrd="1" destOrd="0" presId="urn:microsoft.com/office/officeart/2008/layout/RadialCluster"/>
    <dgm:cxn modelId="{D1007ABA-5DB4-451D-8ABE-C1FE91301AE9}" type="presParOf" srcId="{0AD01F64-E146-41EE-9D20-46CD12F1E5A2}" destId="{3C54F22C-F4EA-4C09-B97B-F7050557230B}" srcOrd="2" destOrd="0" presId="urn:microsoft.com/office/officeart/2008/layout/RadialCluster"/>
    <dgm:cxn modelId="{8AA4AD6F-F86C-4DCC-9D4F-F9B625A00510}" type="presParOf" srcId="{0AD01F64-E146-41EE-9D20-46CD12F1E5A2}" destId="{480CD35A-9268-431B-9D27-1E8E65476B55}" srcOrd="3" destOrd="0" presId="urn:microsoft.com/office/officeart/2008/layout/RadialCluster"/>
    <dgm:cxn modelId="{86EAD963-0AFB-4470-ADF8-731BF0A7EC70}" type="presParOf" srcId="{0AD01F64-E146-41EE-9D20-46CD12F1E5A2}" destId="{0C643BD9-F69C-47EE-B882-8BFBD7444417}" srcOrd="4" destOrd="0" presId="urn:microsoft.com/office/officeart/2008/layout/RadialCluster"/>
    <dgm:cxn modelId="{1D71B98F-363F-42CD-A505-A3DDC1C603FD}" type="presParOf" srcId="{0AD01F64-E146-41EE-9D20-46CD12F1E5A2}" destId="{7E7646CA-D02F-49E6-B406-BCCFB7031003}" srcOrd="5" destOrd="0" presId="urn:microsoft.com/office/officeart/2008/layout/RadialCluster"/>
    <dgm:cxn modelId="{75D266E0-F074-4983-8FAF-257C64982A2F}" type="presParOf" srcId="{0AD01F64-E146-41EE-9D20-46CD12F1E5A2}" destId="{87115E24-54C3-4AD8-849B-6AF96A451EC0}" srcOrd="6" destOrd="0" presId="urn:microsoft.com/office/officeart/2008/layout/RadialCluster"/>
    <dgm:cxn modelId="{20FC248C-ABE9-4695-B2F8-4CD48F6C1648}" type="presParOf" srcId="{0AD01F64-E146-41EE-9D20-46CD12F1E5A2}" destId="{70328BFC-692C-43C2-844C-C1E36C9345FE}" srcOrd="7" destOrd="0" presId="urn:microsoft.com/office/officeart/2008/layout/RadialCluster"/>
    <dgm:cxn modelId="{56F0AF37-0D51-491E-ACBC-5BFD79CF9677}" type="presParOf" srcId="{0AD01F64-E146-41EE-9D20-46CD12F1E5A2}" destId="{CAC5C345-9933-4D30-BFF0-D36C176BE3DE}" srcOrd="8" destOrd="0" presId="urn:microsoft.com/office/officeart/2008/layout/RadialCluster"/>
    <dgm:cxn modelId="{47AD9DDD-B19C-462A-A6A6-A2B78B0E4717}" type="presParOf" srcId="{0AD01F64-E146-41EE-9D20-46CD12F1E5A2}" destId="{4484317E-A19F-4D21-A691-4EFFC92D6313}" srcOrd="9" destOrd="0" presId="urn:microsoft.com/office/officeart/2008/layout/RadialCluster"/>
    <dgm:cxn modelId="{45C19F31-DDAB-4A7F-914B-143B28E58DF0}" type="presParOf" srcId="{0AD01F64-E146-41EE-9D20-46CD12F1E5A2}" destId="{025E2F4D-3498-415E-A119-B3A655477B4A}" srcOrd="10" destOrd="0" presId="urn:microsoft.com/office/officeart/2008/layout/RadialCluster"/>
    <dgm:cxn modelId="{0C69C001-EE31-4BF1-85A2-322B82842759}" type="presParOf" srcId="{0AD01F64-E146-41EE-9D20-46CD12F1E5A2}" destId="{41CFB530-F30B-463A-927C-00925B199575}" srcOrd="11" destOrd="0" presId="urn:microsoft.com/office/officeart/2008/layout/RadialCluster"/>
    <dgm:cxn modelId="{3DD51F92-E32B-44DA-BA5B-503B945EDB42}" type="presParOf" srcId="{0AD01F64-E146-41EE-9D20-46CD12F1E5A2}" destId="{988BC8E2-9605-47DF-9E95-B827D67EBDF0}" srcOrd="12" destOrd="0" presId="urn:microsoft.com/office/officeart/2008/layout/RadialCluster"/>
    <dgm:cxn modelId="{A076E893-C335-4D01-84D7-6930B34EAAC9}" type="presParOf" srcId="{0AD01F64-E146-41EE-9D20-46CD12F1E5A2}" destId="{CF662DDC-254D-4648-98BD-49A2C4D5329E}" srcOrd="13" destOrd="0" presId="urn:microsoft.com/office/officeart/2008/layout/RadialCluster"/>
    <dgm:cxn modelId="{DE5BA569-E055-4120-A2E3-211D746CF6D6}" type="presParOf" srcId="{0AD01F64-E146-41EE-9D20-46CD12F1E5A2}" destId="{B64704D2-B909-439E-BDCA-A3F5BCFA232F}" srcOrd="14"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2D2E84-FF4B-401E-87B9-2CD0FC0D4429}" type="doc">
      <dgm:prSet loTypeId="urn:microsoft.com/office/officeart/2008/layout/RadialCluster" loCatId="cycle" qsTypeId="urn:microsoft.com/office/officeart/2005/8/quickstyle/simple1" qsCatId="simple" csTypeId="urn:microsoft.com/office/officeart/2005/8/colors/accent0_1" csCatId="mainScheme" phldr="1"/>
      <dgm:spPr/>
      <dgm:t>
        <a:bodyPr/>
        <a:lstStyle/>
        <a:p>
          <a:endParaRPr lang="en-GB"/>
        </a:p>
      </dgm:t>
    </dgm:pt>
    <dgm:pt modelId="{02699B47-A223-4CC5-BD78-C8A2525B144C}">
      <dgm:prSet phldrT="[Text]"/>
      <dgm:spPr>
        <a:solidFill>
          <a:srgbClr val="00B0F0"/>
        </a:solidFill>
      </dgm:spPr>
      <dgm:t>
        <a:bodyPr/>
        <a:lstStyle/>
        <a:p>
          <a:r>
            <a:rPr lang="en-GB" dirty="0">
              <a:latin typeface="Comic Sans MS" panose="030F0702030302020204" pitchFamily="66" charset="0"/>
            </a:rPr>
            <a:t>Sensory</a:t>
          </a:r>
        </a:p>
        <a:p>
          <a:r>
            <a:rPr lang="en-GB" dirty="0">
              <a:latin typeface="Comic Sans MS" panose="030F0702030302020204" pitchFamily="66" charset="0"/>
            </a:rPr>
            <a:t>Barriers</a:t>
          </a:r>
        </a:p>
      </dgm:t>
    </dgm:pt>
    <dgm:pt modelId="{D499A07C-33C6-47BF-A4CB-22A1626D0E6D}" type="parTrans" cxnId="{B06C5E44-1664-4561-B8A5-8571622D49D1}">
      <dgm:prSet/>
      <dgm:spPr/>
      <dgm:t>
        <a:bodyPr/>
        <a:lstStyle/>
        <a:p>
          <a:endParaRPr lang="en-GB">
            <a:latin typeface="Comic Sans MS" panose="030F0702030302020204" pitchFamily="66" charset="0"/>
          </a:endParaRPr>
        </a:p>
      </dgm:t>
    </dgm:pt>
    <dgm:pt modelId="{2219A5BB-B9C3-4078-A02E-15B6744E4EC7}" type="sibTrans" cxnId="{B06C5E44-1664-4561-B8A5-8571622D49D1}">
      <dgm:prSet/>
      <dgm:spPr/>
      <dgm:t>
        <a:bodyPr/>
        <a:lstStyle/>
        <a:p>
          <a:endParaRPr lang="en-GB">
            <a:latin typeface="Comic Sans MS" panose="030F0702030302020204" pitchFamily="66" charset="0"/>
          </a:endParaRPr>
        </a:p>
      </dgm:t>
    </dgm:pt>
    <dgm:pt modelId="{A1F24A0A-FBB4-46CA-A82B-3A41D6DA3C74}">
      <dgm:prSet phldrT="[Text]"/>
      <dgm:spPr/>
      <dgm:t>
        <a:bodyPr/>
        <a:lstStyle/>
        <a:p>
          <a:r>
            <a:rPr lang="en-GB" dirty="0">
              <a:latin typeface="Comic Sans MS" panose="030F0702030302020204" pitchFamily="66" charset="0"/>
            </a:rPr>
            <a:t> Signs which are too small</a:t>
          </a:r>
        </a:p>
      </dgm:t>
    </dgm:pt>
    <dgm:pt modelId="{86D2AE12-29C9-4165-B9CA-7703AFD7DEAD}" type="parTrans" cxnId="{CDE59A0B-9515-4091-A69F-27EAC29FE22A}">
      <dgm:prSet/>
      <dgm:spPr/>
      <dgm:t>
        <a:bodyPr/>
        <a:lstStyle/>
        <a:p>
          <a:endParaRPr lang="en-GB">
            <a:latin typeface="Comic Sans MS" panose="030F0702030302020204" pitchFamily="66" charset="0"/>
          </a:endParaRPr>
        </a:p>
      </dgm:t>
    </dgm:pt>
    <dgm:pt modelId="{1FF0E59F-AD31-448F-927E-3038BA94FB37}" type="sibTrans" cxnId="{CDE59A0B-9515-4091-A69F-27EAC29FE22A}">
      <dgm:prSet/>
      <dgm:spPr/>
      <dgm:t>
        <a:bodyPr/>
        <a:lstStyle/>
        <a:p>
          <a:endParaRPr lang="en-GB">
            <a:latin typeface="Comic Sans MS" panose="030F0702030302020204" pitchFamily="66" charset="0"/>
          </a:endParaRPr>
        </a:p>
      </dgm:t>
    </dgm:pt>
    <dgm:pt modelId="{F2AFCE57-25CA-4F3B-BD66-854AB6A494E7}">
      <dgm:prSet phldrT="[Text]"/>
      <dgm:spPr/>
      <dgm:t>
        <a:bodyPr/>
        <a:lstStyle/>
        <a:p>
          <a:r>
            <a:rPr lang="en-GB" dirty="0">
              <a:latin typeface="Comic Sans MS" panose="030F0702030302020204" pitchFamily="66" charset="0"/>
            </a:rPr>
            <a:t>Relying on glasses to function properly</a:t>
          </a:r>
        </a:p>
      </dgm:t>
    </dgm:pt>
    <dgm:pt modelId="{8552C980-2443-4F49-9298-1335A944B6FE}" type="parTrans" cxnId="{6997B873-86A0-4D8E-BD4C-E9FBDF0C4DB6}">
      <dgm:prSet/>
      <dgm:spPr/>
      <dgm:t>
        <a:bodyPr/>
        <a:lstStyle/>
        <a:p>
          <a:endParaRPr lang="en-GB">
            <a:latin typeface="Comic Sans MS" panose="030F0702030302020204" pitchFamily="66" charset="0"/>
          </a:endParaRPr>
        </a:p>
      </dgm:t>
    </dgm:pt>
    <dgm:pt modelId="{D749C637-7534-4FE5-8747-4D49349EB594}" type="sibTrans" cxnId="{6997B873-86A0-4D8E-BD4C-E9FBDF0C4DB6}">
      <dgm:prSet/>
      <dgm:spPr/>
      <dgm:t>
        <a:bodyPr/>
        <a:lstStyle/>
        <a:p>
          <a:endParaRPr lang="en-GB">
            <a:latin typeface="Comic Sans MS" panose="030F0702030302020204" pitchFamily="66" charset="0"/>
          </a:endParaRPr>
        </a:p>
      </dgm:t>
    </dgm:pt>
    <dgm:pt modelId="{306E80B3-D791-4AC5-BAE9-436B029AF724}">
      <dgm:prSet phldrT="[Text]"/>
      <dgm:spPr/>
      <dgm:t>
        <a:bodyPr/>
        <a:lstStyle/>
        <a:p>
          <a:r>
            <a:rPr lang="en-GB" dirty="0">
              <a:latin typeface="Comic Sans MS" panose="030F0702030302020204" pitchFamily="66" charset="0"/>
            </a:rPr>
            <a:t> Lack of braille for the blind</a:t>
          </a:r>
        </a:p>
      </dgm:t>
    </dgm:pt>
    <dgm:pt modelId="{298FC3F5-BA35-47FB-91B4-38902AF568A3}" type="parTrans" cxnId="{AD9BBC32-8507-43DA-8754-0F96DC81515E}">
      <dgm:prSet/>
      <dgm:spPr/>
      <dgm:t>
        <a:bodyPr/>
        <a:lstStyle/>
        <a:p>
          <a:endParaRPr lang="en-GB">
            <a:latin typeface="Comic Sans MS" panose="030F0702030302020204" pitchFamily="66" charset="0"/>
          </a:endParaRPr>
        </a:p>
      </dgm:t>
    </dgm:pt>
    <dgm:pt modelId="{016031ED-DAD0-4460-8573-799E6F1006CF}" type="sibTrans" cxnId="{AD9BBC32-8507-43DA-8754-0F96DC81515E}">
      <dgm:prSet/>
      <dgm:spPr/>
      <dgm:t>
        <a:bodyPr/>
        <a:lstStyle/>
        <a:p>
          <a:endParaRPr lang="en-GB">
            <a:latin typeface="Comic Sans MS" panose="030F0702030302020204" pitchFamily="66" charset="0"/>
          </a:endParaRPr>
        </a:p>
      </dgm:t>
    </dgm:pt>
    <dgm:pt modelId="{29A8A457-49BA-474C-959B-1D62C5DB3005}">
      <dgm:prSet phldrT="[Text]"/>
      <dgm:spPr/>
      <dgm:t>
        <a:bodyPr/>
        <a:lstStyle/>
        <a:p>
          <a:endParaRPr lang="en-GB">
            <a:latin typeface="Comic Sans MS" panose="030F0702030302020204" pitchFamily="66" charset="0"/>
          </a:endParaRPr>
        </a:p>
      </dgm:t>
    </dgm:pt>
    <dgm:pt modelId="{B58CBAD0-9E31-43DC-941F-83B2A6DFCC7E}" type="parTrans" cxnId="{6F7A112B-D419-45CF-BB20-DAF1DE8509F5}">
      <dgm:prSet/>
      <dgm:spPr/>
      <dgm:t>
        <a:bodyPr/>
        <a:lstStyle/>
        <a:p>
          <a:endParaRPr lang="en-GB">
            <a:latin typeface="Comic Sans MS" panose="030F0702030302020204" pitchFamily="66" charset="0"/>
          </a:endParaRPr>
        </a:p>
      </dgm:t>
    </dgm:pt>
    <dgm:pt modelId="{D08333CA-805C-4147-A99F-F81286ADAF03}" type="sibTrans" cxnId="{6F7A112B-D419-45CF-BB20-DAF1DE8509F5}">
      <dgm:prSet/>
      <dgm:spPr/>
      <dgm:t>
        <a:bodyPr/>
        <a:lstStyle/>
        <a:p>
          <a:endParaRPr lang="en-GB">
            <a:latin typeface="Comic Sans MS" panose="030F0702030302020204" pitchFamily="66" charset="0"/>
          </a:endParaRPr>
        </a:p>
      </dgm:t>
    </dgm:pt>
    <dgm:pt modelId="{9540FA49-D2A9-4D29-B756-4338A0DA16A2}">
      <dgm:prSet phldrT="[Text]"/>
      <dgm:spPr/>
      <dgm:t>
        <a:bodyPr/>
        <a:lstStyle/>
        <a:p>
          <a:r>
            <a:rPr lang="en-GB" dirty="0">
              <a:latin typeface="Comic Sans MS" panose="030F0702030302020204" pitchFamily="66" charset="0"/>
            </a:rPr>
            <a:t> </a:t>
          </a:r>
          <a:r>
            <a:rPr lang="en-GB" dirty="0" err="1">
              <a:latin typeface="Comic Sans MS" panose="030F0702030302020204" pitchFamily="66" charset="0"/>
            </a:rPr>
            <a:t>Tannoy’s</a:t>
          </a:r>
          <a:r>
            <a:rPr lang="en-GB" dirty="0">
              <a:latin typeface="Comic Sans MS" panose="030F0702030302020204" pitchFamily="66" charset="0"/>
            </a:rPr>
            <a:t> which cannot be heard by the deaf</a:t>
          </a:r>
        </a:p>
      </dgm:t>
    </dgm:pt>
    <dgm:pt modelId="{6734BCEA-DB3F-467E-98C5-D8929914299B}" type="parTrans" cxnId="{F34CDC23-5EEA-4030-AB64-81622E482CC1}">
      <dgm:prSet/>
      <dgm:spPr/>
      <dgm:t>
        <a:bodyPr/>
        <a:lstStyle/>
        <a:p>
          <a:endParaRPr lang="en-GB">
            <a:latin typeface="Comic Sans MS" panose="030F0702030302020204" pitchFamily="66" charset="0"/>
          </a:endParaRPr>
        </a:p>
      </dgm:t>
    </dgm:pt>
    <dgm:pt modelId="{41285B27-35DB-4F46-9914-C2F5D1828269}" type="sibTrans" cxnId="{F34CDC23-5EEA-4030-AB64-81622E482CC1}">
      <dgm:prSet/>
      <dgm:spPr/>
      <dgm:t>
        <a:bodyPr/>
        <a:lstStyle/>
        <a:p>
          <a:endParaRPr lang="en-GB">
            <a:latin typeface="Comic Sans MS" panose="030F0702030302020204" pitchFamily="66" charset="0"/>
          </a:endParaRPr>
        </a:p>
      </dgm:t>
    </dgm:pt>
    <dgm:pt modelId="{627BAD26-E215-4B10-8ABA-27BA2269C598}">
      <dgm:prSet phldrT="[Text]"/>
      <dgm:spPr/>
      <dgm:t>
        <a:bodyPr/>
        <a:lstStyle/>
        <a:p>
          <a:r>
            <a:rPr lang="en-GB" dirty="0">
              <a:latin typeface="Comic Sans MS" panose="030F0702030302020204" pitchFamily="66" charset="0"/>
            </a:rPr>
            <a:t> Loss of hearing and lack of understanding of important conversations</a:t>
          </a:r>
        </a:p>
      </dgm:t>
    </dgm:pt>
    <dgm:pt modelId="{76A05FBD-EC09-4C39-B803-B0D3BC5FAAA6}" type="parTrans" cxnId="{474DC78C-8BF9-48C7-BDC7-555C2A50978F}">
      <dgm:prSet/>
      <dgm:spPr/>
      <dgm:t>
        <a:bodyPr/>
        <a:lstStyle/>
        <a:p>
          <a:endParaRPr lang="en-GB">
            <a:latin typeface="Comic Sans MS" panose="030F0702030302020204" pitchFamily="66" charset="0"/>
          </a:endParaRPr>
        </a:p>
      </dgm:t>
    </dgm:pt>
    <dgm:pt modelId="{F202E2FF-48CA-4A19-83AD-F7FA7EC2D0B9}" type="sibTrans" cxnId="{474DC78C-8BF9-48C7-BDC7-555C2A50978F}">
      <dgm:prSet/>
      <dgm:spPr/>
      <dgm:t>
        <a:bodyPr/>
        <a:lstStyle/>
        <a:p>
          <a:endParaRPr lang="en-GB">
            <a:latin typeface="Comic Sans MS" panose="030F0702030302020204" pitchFamily="66" charset="0"/>
          </a:endParaRPr>
        </a:p>
      </dgm:t>
    </dgm:pt>
    <dgm:pt modelId="{79762C99-C2D6-4BE4-AC83-065BFBC86860}">
      <dgm:prSet phldrT="[Text]"/>
      <dgm:spPr/>
      <dgm:t>
        <a:bodyPr/>
        <a:lstStyle/>
        <a:p>
          <a:r>
            <a:rPr lang="en-GB" dirty="0">
              <a:latin typeface="Comic Sans MS" panose="030F0702030302020204" pitchFamily="66" charset="0"/>
            </a:rPr>
            <a:t>Colour coded directions for those who are colour blind</a:t>
          </a:r>
        </a:p>
      </dgm:t>
    </dgm:pt>
    <dgm:pt modelId="{B45563F0-88F9-46E1-815F-2C2BD4E73892}" type="parTrans" cxnId="{4E67FB83-AB66-4ACA-B1CF-C8C458A98D06}">
      <dgm:prSet/>
      <dgm:spPr/>
      <dgm:t>
        <a:bodyPr/>
        <a:lstStyle/>
        <a:p>
          <a:endParaRPr lang="en-GB">
            <a:latin typeface="Comic Sans MS" panose="030F0702030302020204" pitchFamily="66" charset="0"/>
          </a:endParaRPr>
        </a:p>
      </dgm:t>
    </dgm:pt>
    <dgm:pt modelId="{29A72A5C-30FA-43F3-998D-BE0D8AF12097}" type="sibTrans" cxnId="{4E67FB83-AB66-4ACA-B1CF-C8C458A98D06}">
      <dgm:prSet/>
      <dgm:spPr/>
      <dgm:t>
        <a:bodyPr/>
        <a:lstStyle/>
        <a:p>
          <a:endParaRPr lang="en-GB">
            <a:latin typeface="Comic Sans MS" panose="030F0702030302020204" pitchFamily="66" charset="0"/>
          </a:endParaRPr>
        </a:p>
      </dgm:t>
    </dgm:pt>
    <dgm:pt modelId="{EB753FFF-8CC7-427E-8A31-94287670A1EF}">
      <dgm:prSet phldrT="[Text]"/>
      <dgm:spPr/>
      <dgm:t>
        <a:bodyPr/>
        <a:lstStyle/>
        <a:p>
          <a:r>
            <a:rPr lang="en-GB" dirty="0">
              <a:latin typeface="Comic Sans MS" panose="030F0702030302020204" pitchFamily="66" charset="0"/>
            </a:rPr>
            <a:t> Relying on other to direct them to a service</a:t>
          </a:r>
        </a:p>
      </dgm:t>
    </dgm:pt>
    <dgm:pt modelId="{6ADE9976-EA1C-419D-B0B0-27932252A828}" type="parTrans" cxnId="{EE2750EB-10E1-426E-8FB1-77A5FBBF08B1}">
      <dgm:prSet/>
      <dgm:spPr/>
      <dgm:t>
        <a:bodyPr/>
        <a:lstStyle/>
        <a:p>
          <a:endParaRPr lang="en-GB">
            <a:latin typeface="Comic Sans MS" panose="030F0702030302020204" pitchFamily="66" charset="0"/>
          </a:endParaRPr>
        </a:p>
      </dgm:t>
    </dgm:pt>
    <dgm:pt modelId="{F2450C62-013E-47E9-8B68-D0456BCDBAC3}" type="sibTrans" cxnId="{EE2750EB-10E1-426E-8FB1-77A5FBBF08B1}">
      <dgm:prSet/>
      <dgm:spPr/>
      <dgm:t>
        <a:bodyPr/>
        <a:lstStyle/>
        <a:p>
          <a:endParaRPr lang="en-GB">
            <a:latin typeface="Comic Sans MS" panose="030F0702030302020204" pitchFamily="66" charset="0"/>
          </a:endParaRPr>
        </a:p>
      </dgm:t>
    </dgm:pt>
    <dgm:pt modelId="{4DF803C2-B760-4B8D-84ED-26ED9DA30E2C}">
      <dgm:prSet phldrT="[Text]"/>
      <dgm:spPr/>
      <dgm:t>
        <a:bodyPr/>
        <a:lstStyle/>
        <a:p>
          <a:endParaRPr lang="en-GB">
            <a:latin typeface="Comic Sans MS" panose="030F0702030302020204" pitchFamily="66" charset="0"/>
          </a:endParaRPr>
        </a:p>
      </dgm:t>
    </dgm:pt>
    <dgm:pt modelId="{84978472-B86F-4487-9189-AA33BC494B6F}" type="parTrans" cxnId="{DE984065-CB31-42A9-A47F-6613713BF911}">
      <dgm:prSet/>
      <dgm:spPr/>
      <dgm:t>
        <a:bodyPr/>
        <a:lstStyle/>
        <a:p>
          <a:endParaRPr lang="en-GB">
            <a:latin typeface="Comic Sans MS" panose="030F0702030302020204" pitchFamily="66" charset="0"/>
          </a:endParaRPr>
        </a:p>
      </dgm:t>
    </dgm:pt>
    <dgm:pt modelId="{AC756773-A050-40B9-87DA-4C02FCE74F0A}" type="sibTrans" cxnId="{DE984065-CB31-42A9-A47F-6613713BF911}">
      <dgm:prSet/>
      <dgm:spPr/>
      <dgm:t>
        <a:bodyPr/>
        <a:lstStyle/>
        <a:p>
          <a:endParaRPr lang="en-GB">
            <a:latin typeface="Comic Sans MS" panose="030F0702030302020204" pitchFamily="66" charset="0"/>
          </a:endParaRPr>
        </a:p>
      </dgm:t>
    </dgm:pt>
    <dgm:pt modelId="{9CB62604-97D8-4AD6-B3CA-54F3CDEF0FC5}" type="pres">
      <dgm:prSet presAssocID="{6A2D2E84-FF4B-401E-87B9-2CD0FC0D4429}" presName="Name0" presStyleCnt="0">
        <dgm:presLayoutVars>
          <dgm:chMax val="1"/>
          <dgm:chPref val="1"/>
          <dgm:dir/>
          <dgm:animOne val="branch"/>
          <dgm:animLvl val="lvl"/>
        </dgm:presLayoutVars>
      </dgm:prSet>
      <dgm:spPr/>
      <dgm:t>
        <a:bodyPr/>
        <a:lstStyle/>
        <a:p>
          <a:endParaRPr lang="en-US"/>
        </a:p>
      </dgm:t>
    </dgm:pt>
    <dgm:pt modelId="{0AD01F64-E146-41EE-9D20-46CD12F1E5A2}" type="pres">
      <dgm:prSet presAssocID="{02699B47-A223-4CC5-BD78-C8A2525B144C}" presName="singleCycle" presStyleCnt="0"/>
      <dgm:spPr/>
    </dgm:pt>
    <dgm:pt modelId="{F276A940-20A4-4D13-B1B9-16EADAD6AD73}" type="pres">
      <dgm:prSet presAssocID="{02699B47-A223-4CC5-BD78-C8A2525B144C}" presName="singleCenter" presStyleLbl="node1" presStyleIdx="0" presStyleCnt="8" custScaleX="182776" custScaleY="105081" custLinFactNeighborX="-538" custLinFactNeighborY="1615">
        <dgm:presLayoutVars>
          <dgm:chMax val="7"/>
          <dgm:chPref val="7"/>
        </dgm:presLayoutVars>
      </dgm:prSet>
      <dgm:spPr/>
      <dgm:t>
        <a:bodyPr/>
        <a:lstStyle/>
        <a:p>
          <a:endParaRPr lang="en-US"/>
        </a:p>
      </dgm:t>
    </dgm:pt>
    <dgm:pt modelId="{EA206DB4-DAB8-4359-A2B9-8921D24D6A18}" type="pres">
      <dgm:prSet presAssocID="{86D2AE12-29C9-4165-B9CA-7703AFD7DEAD}" presName="Name56" presStyleLbl="parChTrans1D2" presStyleIdx="0" presStyleCnt="7"/>
      <dgm:spPr/>
      <dgm:t>
        <a:bodyPr/>
        <a:lstStyle/>
        <a:p>
          <a:endParaRPr lang="en-US"/>
        </a:p>
      </dgm:t>
    </dgm:pt>
    <dgm:pt modelId="{3C54F22C-F4EA-4C09-B97B-F7050557230B}" type="pres">
      <dgm:prSet presAssocID="{A1F24A0A-FBB4-46CA-A82B-3A41D6DA3C74}" presName="text0" presStyleLbl="node1" presStyleIdx="1" presStyleCnt="8" custScaleX="257012">
        <dgm:presLayoutVars>
          <dgm:bulletEnabled val="1"/>
        </dgm:presLayoutVars>
      </dgm:prSet>
      <dgm:spPr/>
      <dgm:t>
        <a:bodyPr/>
        <a:lstStyle/>
        <a:p>
          <a:endParaRPr lang="en-US"/>
        </a:p>
      </dgm:t>
    </dgm:pt>
    <dgm:pt modelId="{480CD35A-9268-431B-9D27-1E8E65476B55}" type="pres">
      <dgm:prSet presAssocID="{8552C980-2443-4F49-9298-1335A944B6FE}" presName="Name56" presStyleLbl="parChTrans1D2" presStyleIdx="1" presStyleCnt="7"/>
      <dgm:spPr/>
      <dgm:t>
        <a:bodyPr/>
        <a:lstStyle/>
        <a:p>
          <a:endParaRPr lang="en-US"/>
        </a:p>
      </dgm:t>
    </dgm:pt>
    <dgm:pt modelId="{0C643BD9-F69C-47EE-B882-8BFBD7444417}" type="pres">
      <dgm:prSet presAssocID="{F2AFCE57-25CA-4F3B-BD66-854AB6A494E7}" presName="text0" presStyleLbl="node1" presStyleIdx="2" presStyleCnt="8" custScaleX="253590" custRadScaleRad="183004" custRadScaleInc="66945">
        <dgm:presLayoutVars>
          <dgm:bulletEnabled val="1"/>
        </dgm:presLayoutVars>
      </dgm:prSet>
      <dgm:spPr/>
      <dgm:t>
        <a:bodyPr/>
        <a:lstStyle/>
        <a:p>
          <a:endParaRPr lang="en-US"/>
        </a:p>
      </dgm:t>
    </dgm:pt>
    <dgm:pt modelId="{7E7646CA-D02F-49E6-B406-BCCFB7031003}" type="pres">
      <dgm:prSet presAssocID="{298FC3F5-BA35-47FB-91B4-38902AF568A3}" presName="Name56" presStyleLbl="parChTrans1D2" presStyleIdx="2" presStyleCnt="7"/>
      <dgm:spPr/>
      <dgm:t>
        <a:bodyPr/>
        <a:lstStyle/>
        <a:p>
          <a:endParaRPr lang="en-US"/>
        </a:p>
      </dgm:t>
    </dgm:pt>
    <dgm:pt modelId="{87115E24-54C3-4AD8-849B-6AF96A451EC0}" type="pres">
      <dgm:prSet presAssocID="{306E80B3-D791-4AC5-BAE9-436B029AF724}" presName="text0" presStyleLbl="node1" presStyleIdx="3" presStyleCnt="8" custScaleX="264526" custRadScaleRad="166658" custRadScaleInc="-23928">
        <dgm:presLayoutVars>
          <dgm:bulletEnabled val="1"/>
        </dgm:presLayoutVars>
      </dgm:prSet>
      <dgm:spPr/>
      <dgm:t>
        <a:bodyPr/>
        <a:lstStyle/>
        <a:p>
          <a:endParaRPr lang="en-US"/>
        </a:p>
      </dgm:t>
    </dgm:pt>
    <dgm:pt modelId="{70328BFC-692C-43C2-844C-C1E36C9345FE}" type="pres">
      <dgm:prSet presAssocID="{6734BCEA-DB3F-467E-98C5-D8929914299B}" presName="Name56" presStyleLbl="parChTrans1D2" presStyleIdx="3" presStyleCnt="7"/>
      <dgm:spPr/>
      <dgm:t>
        <a:bodyPr/>
        <a:lstStyle/>
        <a:p>
          <a:endParaRPr lang="en-US"/>
        </a:p>
      </dgm:t>
    </dgm:pt>
    <dgm:pt modelId="{CAC5C345-9933-4D30-BFF0-D36C176BE3DE}" type="pres">
      <dgm:prSet presAssocID="{9540FA49-D2A9-4D29-B756-4338A0DA16A2}" presName="text0" presStyleLbl="node1" presStyleIdx="4" presStyleCnt="8" custScaleX="247283" custRadScaleRad="137066" custRadScaleInc="-94171">
        <dgm:presLayoutVars>
          <dgm:bulletEnabled val="1"/>
        </dgm:presLayoutVars>
      </dgm:prSet>
      <dgm:spPr/>
      <dgm:t>
        <a:bodyPr/>
        <a:lstStyle/>
        <a:p>
          <a:endParaRPr lang="en-US"/>
        </a:p>
      </dgm:t>
    </dgm:pt>
    <dgm:pt modelId="{4484317E-A19F-4D21-A691-4EFFC92D6313}" type="pres">
      <dgm:prSet presAssocID="{76A05FBD-EC09-4C39-B803-B0D3BC5FAAA6}" presName="Name56" presStyleLbl="parChTrans1D2" presStyleIdx="4" presStyleCnt="7"/>
      <dgm:spPr/>
      <dgm:t>
        <a:bodyPr/>
        <a:lstStyle/>
        <a:p>
          <a:endParaRPr lang="en-US"/>
        </a:p>
      </dgm:t>
    </dgm:pt>
    <dgm:pt modelId="{025E2F4D-3498-415E-A119-B3A655477B4A}" type="pres">
      <dgm:prSet presAssocID="{627BAD26-E215-4B10-8ABA-27BA2269C598}" presName="text0" presStyleLbl="node1" presStyleIdx="5" presStyleCnt="8" custScaleX="255346" custRadScaleRad="135550" custRadScaleInc="90041">
        <dgm:presLayoutVars>
          <dgm:bulletEnabled val="1"/>
        </dgm:presLayoutVars>
      </dgm:prSet>
      <dgm:spPr/>
      <dgm:t>
        <a:bodyPr/>
        <a:lstStyle/>
        <a:p>
          <a:endParaRPr lang="en-US"/>
        </a:p>
      </dgm:t>
    </dgm:pt>
    <dgm:pt modelId="{41CFB530-F30B-463A-927C-00925B199575}" type="pres">
      <dgm:prSet presAssocID="{B45563F0-88F9-46E1-815F-2C2BD4E73892}" presName="Name56" presStyleLbl="parChTrans1D2" presStyleIdx="5" presStyleCnt="7"/>
      <dgm:spPr/>
      <dgm:t>
        <a:bodyPr/>
        <a:lstStyle/>
        <a:p>
          <a:endParaRPr lang="en-US"/>
        </a:p>
      </dgm:t>
    </dgm:pt>
    <dgm:pt modelId="{988BC8E2-9605-47DF-9E95-B827D67EBDF0}" type="pres">
      <dgm:prSet presAssocID="{79762C99-C2D6-4BE4-AC83-065BFBC86860}" presName="text0" presStyleLbl="node1" presStyleIdx="6" presStyleCnt="8" custScaleX="255577" custRadScaleRad="160418" custRadScaleInc="20299">
        <dgm:presLayoutVars>
          <dgm:bulletEnabled val="1"/>
        </dgm:presLayoutVars>
      </dgm:prSet>
      <dgm:spPr/>
      <dgm:t>
        <a:bodyPr/>
        <a:lstStyle/>
        <a:p>
          <a:endParaRPr lang="en-US"/>
        </a:p>
      </dgm:t>
    </dgm:pt>
    <dgm:pt modelId="{CF662DDC-254D-4648-98BD-49A2C4D5329E}" type="pres">
      <dgm:prSet presAssocID="{6ADE9976-EA1C-419D-B0B0-27932252A828}" presName="Name56" presStyleLbl="parChTrans1D2" presStyleIdx="6" presStyleCnt="7"/>
      <dgm:spPr/>
      <dgm:t>
        <a:bodyPr/>
        <a:lstStyle/>
        <a:p>
          <a:endParaRPr lang="en-US"/>
        </a:p>
      </dgm:t>
    </dgm:pt>
    <dgm:pt modelId="{B64704D2-B909-439E-BDCA-A3F5BCFA232F}" type="pres">
      <dgm:prSet presAssocID="{EB753FFF-8CC7-427E-8A31-94287670A1EF}" presName="text0" presStyleLbl="node1" presStyleIdx="7" presStyleCnt="8" custScaleX="252365" custRadScaleRad="170157" custRadScaleInc="-66408">
        <dgm:presLayoutVars>
          <dgm:bulletEnabled val="1"/>
        </dgm:presLayoutVars>
      </dgm:prSet>
      <dgm:spPr/>
      <dgm:t>
        <a:bodyPr/>
        <a:lstStyle/>
        <a:p>
          <a:endParaRPr lang="en-US"/>
        </a:p>
      </dgm:t>
    </dgm:pt>
  </dgm:ptLst>
  <dgm:cxnLst>
    <dgm:cxn modelId="{A994AFC0-A225-4A75-A4E3-3A954B27B850}" type="presOf" srcId="{6ADE9976-EA1C-419D-B0B0-27932252A828}" destId="{CF662DDC-254D-4648-98BD-49A2C4D5329E}" srcOrd="0" destOrd="0" presId="urn:microsoft.com/office/officeart/2008/layout/RadialCluster"/>
    <dgm:cxn modelId="{EEC3A681-0E0B-4C62-8E3D-05331A21FB8A}" type="presOf" srcId="{9540FA49-D2A9-4D29-B756-4338A0DA16A2}" destId="{CAC5C345-9933-4D30-BFF0-D36C176BE3DE}" srcOrd="0" destOrd="0" presId="urn:microsoft.com/office/officeart/2008/layout/RadialCluster"/>
    <dgm:cxn modelId="{BF98ED03-9690-4289-95CD-60867F1ACF44}" type="presOf" srcId="{6734BCEA-DB3F-467E-98C5-D8929914299B}" destId="{70328BFC-692C-43C2-844C-C1E36C9345FE}" srcOrd="0" destOrd="0" presId="urn:microsoft.com/office/officeart/2008/layout/RadialCluster"/>
    <dgm:cxn modelId="{0C44B300-4686-41DB-AA24-927D055A0614}" type="presOf" srcId="{306E80B3-D791-4AC5-BAE9-436B029AF724}" destId="{87115E24-54C3-4AD8-849B-6AF96A451EC0}" srcOrd="0" destOrd="0" presId="urn:microsoft.com/office/officeart/2008/layout/RadialCluster"/>
    <dgm:cxn modelId="{1BEBB8BE-6497-4A2D-8BCB-2101E0E66E9D}" type="presOf" srcId="{79762C99-C2D6-4BE4-AC83-065BFBC86860}" destId="{988BC8E2-9605-47DF-9E95-B827D67EBDF0}" srcOrd="0" destOrd="0" presId="urn:microsoft.com/office/officeart/2008/layout/RadialCluster"/>
    <dgm:cxn modelId="{560DE83A-F592-4E38-A6F4-616629F38B2A}" type="presOf" srcId="{F2AFCE57-25CA-4F3B-BD66-854AB6A494E7}" destId="{0C643BD9-F69C-47EE-B882-8BFBD7444417}" srcOrd="0" destOrd="0" presId="urn:microsoft.com/office/officeart/2008/layout/RadialCluster"/>
    <dgm:cxn modelId="{B4C9E807-021F-4C9D-B1E2-665E6337A692}" type="presOf" srcId="{A1F24A0A-FBB4-46CA-A82B-3A41D6DA3C74}" destId="{3C54F22C-F4EA-4C09-B97B-F7050557230B}" srcOrd="0" destOrd="0" presId="urn:microsoft.com/office/officeart/2008/layout/RadialCluster"/>
    <dgm:cxn modelId="{652A391A-9ED1-4FC9-9CFE-C0028A6A768E}" type="presOf" srcId="{86D2AE12-29C9-4165-B9CA-7703AFD7DEAD}" destId="{EA206DB4-DAB8-4359-A2B9-8921D24D6A18}" srcOrd="0" destOrd="0" presId="urn:microsoft.com/office/officeart/2008/layout/RadialCluster"/>
    <dgm:cxn modelId="{9EC13468-2E75-4913-AFC3-490254E60BAB}" type="presOf" srcId="{6A2D2E84-FF4B-401E-87B9-2CD0FC0D4429}" destId="{9CB62604-97D8-4AD6-B3CA-54F3CDEF0FC5}" srcOrd="0" destOrd="0" presId="urn:microsoft.com/office/officeart/2008/layout/RadialCluster"/>
    <dgm:cxn modelId="{0374AF84-02EA-4066-AEAC-D98009DACBE5}" type="presOf" srcId="{298FC3F5-BA35-47FB-91B4-38902AF568A3}" destId="{7E7646CA-D02F-49E6-B406-BCCFB7031003}" srcOrd="0" destOrd="0" presId="urn:microsoft.com/office/officeart/2008/layout/RadialCluster"/>
    <dgm:cxn modelId="{6997B873-86A0-4D8E-BD4C-E9FBDF0C4DB6}" srcId="{02699B47-A223-4CC5-BD78-C8A2525B144C}" destId="{F2AFCE57-25CA-4F3B-BD66-854AB6A494E7}" srcOrd="1" destOrd="0" parTransId="{8552C980-2443-4F49-9298-1335A944B6FE}" sibTransId="{D749C637-7534-4FE5-8747-4D49349EB594}"/>
    <dgm:cxn modelId="{B06C5E44-1664-4561-B8A5-8571622D49D1}" srcId="{6A2D2E84-FF4B-401E-87B9-2CD0FC0D4429}" destId="{02699B47-A223-4CC5-BD78-C8A2525B144C}" srcOrd="0" destOrd="0" parTransId="{D499A07C-33C6-47BF-A4CB-22A1626D0E6D}" sibTransId="{2219A5BB-B9C3-4078-A02E-15B6744E4EC7}"/>
    <dgm:cxn modelId="{F60C7665-36ED-409D-94B0-601B1B08A7BC}" type="presOf" srcId="{EB753FFF-8CC7-427E-8A31-94287670A1EF}" destId="{B64704D2-B909-439E-BDCA-A3F5BCFA232F}" srcOrd="0" destOrd="0" presId="urn:microsoft.com/office/officeart/2008/layout/RadialCluster"/>
    <dgm:cxn modelId="{AD9BBC32-8507-43DA-8754-0F96DC81515E}" srcId="{02699B47-A223-4CC5-BD78-C8A2525B144C}" destId="{306E80B3-D791-4AC5-BAE9-436B029AF724}" srcOrd="2" destOrd="0" parTransId="{298FC3F5-BA35-47FB-91B4-38902AF568A3}" sibTransId="{016031ED-DAD0-4460-8573-799E6F1006CF}"/>
    <dgm:cxn modelId="{F34CDC23-5EEA-4030-AB64-81622E482CC1}" srcId="{02699B47-A223-4CC5-BD78-C8A2525B144C}" destId="{9540FA49-D2A9-4D29-B756-4338A0DA16A2}" srcOrd="3" destOrd="0" parTransId="{6734BCEA-DB3F-467E-98C5-D8929914299B}" sibTransId="{41285B27-35DB-4F46-9914-C2F5D1828269}"/>
    <dgm:cxn modelId="{CDE59A0B-9515-4091-A69F-27EAC29FE22A}" srcId="{02699B47-A223-4CC5-BD78-C8A2525B144C}" destId="{A1F24A0A-FBB4-46CA-A82B-3A41D6DA3C74}" srcOrd="0" destOrd="0" parTransId="{86D2AE12-29C9-4165-B9CA-7703AFD7DEAD}" sibTransId="{1FF0E59F-AD31-448F-927E-3038BA94FB37}"/>
    <dgm:cxn modelId="{46637327-92EC-41FA-A187-F31671E74BFC}" type="presOf" srcId="{76A05FBD-EC09-4C39-B803-B0D3BC5FAAA6}" destId="{4484317E-A19F-4D21-A691-4EFFC92D6313}" srcOrd="0" destOrd="0" presId="urn:microsoft.com/office/officeart/2008/layout/RadialCluster"/>
    <dgm:cxn modelId="{92E9F1FC-576C-4E04-917B-9BBBEEC2FD70}" type="presOf" srcId="{8552C980-2443-4F49-9298-1335A944B6FE}" destId="{480CD35A-9268-431B-9D27-1E8E65476B55}" srcOrd="0" destOrd="0" presId="urn:microsoft.com/office/officeart/2008/layout/RadialCluster"/>
    <dgm:cxn modelId="{A2EBAFAB-3E8C-45F5-9541-BCD1FA03C5AF}" type="presOf" srcId="{B45563F0-88F9-46E1-815F-2C2BD4E73892}" destId="{41CFB530-F30B-463A-927C-00925B199575}" srcOrd="0" destOrd="0" presId="urn:microsoft.com/office/officeart/2008/layout/RadialCluster"/>
    <dgm:cxn modelId="{A56CB0C3-BE56-49DE-8A17-1FA8DC2BC9F3}" type="presOf" srcId="{627BAD26-E215-4B10-8ABA-27BA2269C598}" destId="{025E2F4D-3498-415E-A119-B3A655477B4A}" srcOrd="0" destOrd="0" presId="urn:microsoft.com/office/officeart/2008/layout/RadialCluster"/>
    <dgm:cxn modelId="{6F7A112B-D419-45CF-BB20-DAF1DE8509F5}" srcId="{4DF803C2-B760-4B8D-84ED-26ED9DA30E2C}" destId="{29A8A457-49BA-474C-959B-1D62C5DB3005}" srcOrd="0" destOrd="0" parTransId="{B58CBAD0-9E31-43DC-941F-83B2A6DFCC7E}" sibTransId="{D08333CA-805C-4147-A99F-F81286ADAF03}"/>
    <dgm:cxn modelId="{474DC78C-8BF9-48C7-BDC7-555C2A50978F}" srcId="{02699B47-A223-4CC5-BD78-C8A2525B144C}" destId="{627BAD26-E215-4B10-8ABA-27BA2269C598}" srcOrd="4" destOrd="0" parTransId="{76A05FBD-EC09-4C39-B803-B0D3BC5FAAA6}" sibTransId="{F202E2FF-48CA-4A19-83AD-F7FA7EC2D0B9}"/>
    <dgm:cxn modelId="{FDE01E6A-CFA6-45B2-8467-C7D3259F0A38}" type="presOf" srcId="{02699B47-A223-4CC5-BD78-C8A2525B144C}" destId="{F276A940-20A4-4D13-B1B9-16EADAD6AD73}" srcOrd="0" destOrd="0" presId="urn:microsoft.com/office/officeart/2008/layout/RadialCluster"/>
    <dgm:cxn modelId="{EE2750EB-10E1-426E-8FB1-77A5FBBF08B1}" srcId="{02699B47-A223-4CC5-BD78-C8A2525B144C}" destId="{EB753FFF-8CC7-427E-8A31-94287670A1EF}" srcOrd="6" destOrd="0" parTransId="{6ADE9976-EA1C-419D-B0B0-27932252A828}" sibTransId="{F2450C62-013E-47E9-8B68-D0456BCDBAC3}"/>
    <dgm:cxn modelId="{4E67FB83-AB66-4ACA-B1CF-C8C458A98D06}" srcId="{02699B47-A223-4CC5-BD78-C8A2525B144C}" destId="{79762C99-C2D6-4BE4-AC83-065BFBC86860}" srcOrd="5" destOrd="0" parTransId="{B45563F0-88F9-46E1-815F-2C2BD4E73892}" sibTransId="{29A72A5C-30FA-43F3-998D-BE0D8AF12097}"/>
    <dgm:cxn modelId="{DE984065-CB31-42A9-A47F-6613713BF911}" srcId="{6A2D2E84-FF4B-401E-87B9-2CD0FC0D4429}" destId="{4DF803C2-B760-4B8D-84ED-26ED9DA30E2C}" srcOrd="1" destOrd="0" parTransId="{84978472-B86F-4487-9189-AA33BC494B6F}" sibTransId="{AC756773-A050-40B9-87DA-4C02FCE74F0A}"/>
    <dgm:cxn modelId="{7416AB28-D42A-4A46-A9BE-74449C7E45FD}" type="presParOf" srcId="{9CB62604-97D8-4AD6-B3CA-54F3CDEF0FC5}" destId="{0AD01F64-E146-41EE-9D20-46CD12F1E5A2}" srcOrd="0" destOrd="0" presId="urn:microsoft.com/office/officeart/2008/layout/RadialCluster"/>
    <dgm:cxn modelId="{CAC9D53A-EBBD-47D9-9105-E3FEED58B9BA}" type="presParOf" srcId="{0AD01F64-E146-41EE-9D20-46CD12F1E5A2}" destId="{F276A940-20A4-4D13-B1B9-16EADAD6AD73}" srcOrd="0" destOrd="0" presId="urn:microsoft.com/office/officeart/2008/layout/RadialCluster"/>
    <dgm:cxn modelId="{B3CFD13B-9C01-4561-9331-867C4EB2D4F2}" type="presParOf" srcId="{0AD01F64-E146-41EE-9D20-46CD12F1E5A2}" destId="{EA206DB4-DAB8-4359-A2B9-8921D24D6A18}" srcOrd="1" destOrd="0" presId="urn:microsoft.com/office/officeart/2008/layout/RadialCluster"/>
    <dgm:cxn modelId="{1643E857-02C1-44ED-A979-4DEC888FC64B}" type="presParOf" srcId="{0AD01F64-E146-41EE-9D20-46CD12F1E5A2}" destId="{3C54F22C-F4EA-4C09-B97B-F7050557230B}" srcOrd="2" destOrd="0" presId="urn:microsoft.com/office/officeart/2008/layout/RadialCluster"/>
    <dgm:cxn modelId="{310B14CB-2513-48D6-B8BF-7173BF25BE07}" type="presParOf" srcId="{0AD01F64-E146-41EE-9D20-46CD12F1E5A2}" destId="{480CD35A-9268-431B-9D27-1E8E65476B55}" srcOrd="3" destOrd="0" presId="urn:microsoft.com/office/officeart/2008/layout/RadialCluster"/>
    <dgm:cxn modelId="{DA5A6EAC-5BB4-4956-B443-ED2477FD1FA0}" type="presParOf" srcId="{0AD01F64-E146-41EE-9D20-46CD12F1E5A2}" destId="{0C643BD9-F69C-47EE-B882-8BFBD7444417}" srcOrd="4" destOrd="0" presId="urn:microsoft.com/office/officeart/2008/layout/RadialCluster"/>
    <dgm:cxn modelId="{EBD578BC-D294-4003-B156-50244450B080}" type="presParOf" srcId="{0AD01F64-E146-41EE-9D20-46CD12F1E5A2}" destId="{7E7646CA-D02F-49E6-B406-BCCFB7031003}" srcOrd="5" destOrd="0" presId="urn:microsoft.com/office/officeart/2008/layout/RadialCluster"/>
    <dgm:cxn modelId="{6C690D50-B50D-4ECD-BCF4-A4297A85C2FC}" type="presParOf" srcId="{0AD01F64-E146-41EE-9D20-46CD12F1E5A2}" destId="{87115E24-54C3-4AD8-849B-6AF96A451EC0}" srcOrd="6" destOrd="0" presId="urn:microsoft.com/office/officeart/2008/layout/RadialCluster"/>
    <dgm:cxn modelId="{A081D130-6232-4479-A363-DD753408FCFB}" type="presParOf" srcId="{0AD01F64-E146-41EE-9D20-46CD12F1E5A2}" destId="{70328BFC-692C-43C2-844C-C1E36C9345FE}" srcOrd="7" destOrd="0" presId="urn:microsoft.com/office/officeart/2008/layout/RadialCluster"/>
    <dgm:cxn modelId="{5959D821-3AA6-49EB-AFDC-0A3D6949018F}" type="presParOf" srcId="{0AD01F64-E146-41EE-9D20-46CD12F1E5A2}" destId="{CAC5C345-9933-4D30-BFF0-D36C176BE3DE}" srcOrd="8" destOrd="0" presId="urn:microsoft.com/office/officeart/2008/layout/RadialCluster"/>
    <dgm:cxn modelId="{4C1EF54D-50D9-46B5-B20C-CDAC01AEFF11}" type="presParOf" srcId="{0AD01F64-E146-41EE-9D20-46CD12F1E5A2}" destId="{4484317E-A19F-4D21-A691-4EFFC92D6313}" srcOrd="9" destOrd="0" presId="urn:microsoft.com/office/officeart/2008/layout/RadialCluster"/>
    <dgm:cxn modelId="{D81869EE-50D9-48FB-8148-0E36DA81E27B}" type="presParOf" srcId="{0AD01F64-E146-41EE-9D20-46CD12F1E5A2}" destId="{025E2F4D-3498-415E-A119-B3A655477B4A}" srcOrd="10" destOrd="0" presId="urn:microsoft.com/office/officeart/2008/layout/RadialCluster"/>
    <dgm:cxn modelId="{80C213DC-86E0-4B6D-B79F-DAE6F541AD71}" type="presParOf" srcId="{0AD01F64-E146-41EE-9D20-46CD12F1E5A2}" destId="{41CFB530-F30B-463A-927C-00925B199575}" srcOrd="11" destOrd="0" presId="urn:microsoft.com/office/officeart/2008/layout/RadialCluster"/>
    <dgm:cxn modelId="{196149E3-5623-4F81-B24A-C1F598393EE2}" type="presParOf" srcId="{0AD01F64-E146-41EE-9D20-46CD12F1E5A2}" destId="{988BC8E2-9605-47DF-9E95-B827D67EBDF0}" srcOrd="12" destOrd="0" presId="urn:microsoft.com/office/officeart/2008/layout/RadialCluster"/>
    <dgm:cxn modelId="{575478D9-10E6-432D-9A59-63A7AFDC5A62}" type="presParOf" srcId="{0AD01F64-E146-41EE-9D20-46CD12F1E5A2}" destId="{CF662DDC-254D-4648-98BD-49A2C4D5329E}" srcOrd="13" destOrd="0" presId="urn:microsoft.com/office/officeart/2008/layout/RadialCluster"/>
    <dgm:cxn modelId="{808CB9BA-882F-4390-AAEF-0F2DF4C97CF5}" type="presParOf" srcId="{0AD01F64-E146-41EE-9D20-46CD12F1E5A2}" destId="{B64704D2-B909-439E-BDCA-A3F5BCFA232F}" srcOrd="14"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A2D2E84-FF4B-401E-87B9-2CD0FC0D4429}" type="doc">
      <dgm:prSet loTypeId="urn:microsoft.com/office/officeart/2008/layout/RadialCluster" loCatId="cycle" qsTypeId="urn:microsoft.com/office/officeart/2005/8/quickstyle/simple1" qsCatId="simple" csTypeId="urn:microsoft.com/office/officeart/2005/8/colors/accent0_1" csCatId="mainScheme" phldr="1"/>
      <dgm:spPr/>
      <dgm:t>
        <a:bodyPr/>
        <a:lstStyle/>
        <a:p>
          <a:endParaRPr lang="en-GB"/>
        </a:p>
      </dgm:t>
    </dgm:pt>
    <dgm:pt modelId="{02699B47-A223-4CC5-BD78-C8A2525B144C}">
      <dgm:prSet phldrT="[Text]"/>
      <dgm:spPr>
        <a:solidFill>
          <a:srgbClr val="FF0000"/>
        </a:solidFill>
      </dgm:spPr>
      <dgm:t>
        <a:bodyPr/>
        <a:lstStyle/>
        <a:p>
          <a:r>
            <a:rPr lang="en-GB" dirty="0">
              <a:latin typeface="Comic Sans MS" panose="030F0702030302020204" pitchFamily="66" charset="0"/>
            </a:rPr>
            <a:t>Psychological </a:t>
          </a:r>
        </a:p>
        <a:p>
          <a:r>
            <a:rPr lang="en-GB" dirty="0">
              <a:latin typeface="Comic Sans MS" panose="030F0702030302020204" pitchFamily="66" charset="0"/>
            </a:rPr>
            <a:t>Barriers</a:t>
          </a:r>
        </a:p>
      </dgm:t>
    </dgm:pt>
    <dgm:pt modelId="{D499A07C-33C6-47BF-A4CB-22A1626D0E6D}" type="parTrans" cxnId="{B06C5E44-1664-4561-B8A5-8571622D49D1}">
      <dgm:prSet/>
      <dgm:spPr/>
      <dgm:t>
        <a:bodyPr/>
        <a:lstStyle/>
        <a:p>
          <a:endParaRPr lang="en-GB">
            <a:latin typeface="Comic Sans MS" panose="030F0702030302020204" pitchFamily="66" charset="0"/>
          </a:endParaRPr>
        </a:p>
      </dgm:t>
    </dgm:pt>
    <dgm:pt modelId="{2219A5BB-B9C3-4078-A02E-15B6744E4EC7}" type="sibTrans" cxnId="{B06C5E44-1664-4561-B8A5-8571622D49D1}">
      <dgm:prSet/>
      <dgm:spPr/>
      <dgm:t>
        <a:bodyPr/>
        <a:lstStyle/>
        <a:p>
          <a:endParaRPr lang="en-GB">
            <a:latin typeface="Comic Sans MS" panose="030F0702030302020204" pitchFamily="66" charset="0"/>
          </a:endParaRPr>
        </a:p>
      </dgm:t>
    </dgm:pt>
    <dgm:pt modelId="{A1F24A0A-FBB4-46CA-A82B-3A41D6DA3C74}">
      <dgm:prSet phldrT="[Text]"/>
      <dgm:spPr/>
      <dgm:t>
        <a:bodyPr/>
        <a:lstStyle/>
        <a:p>
          <a:r>
            <a:rPr lang="en-GB" dirty="0">
              <a:latin typeface="Comic Sans MS" panose="030F0702030302020204" pitchFamily="66" charset="0"/>
            </a:rPr>
            <a:t>Fear and stigma of service</a:t>
          </a:r>
        </a:p>
      </dgm:t>
    </dgm:pt>
    <dgm:pt modelId="{86D2AE12-29C9-4165-B9CA-7703AFD7DEAD}" type="parTrans" cxnId="{CDE59A0B-9515-4091-A69F-27EAC29FE22A}">
      <dgm:prSet/>
      <dgm:spPr/>
      <dgm:t>
        <a:bodyPr/>
        <a:lstStyle/>
        <a:p>
          <a:endParaRPr lang="en-GB">
            <a:latin typeface="Comic Sans MS" panose="030F0702030302020204" pitchFamily="66" charset="0"/>
          </a:endParaRPr>
        </a:p>
      </dgm:t>
    </dgm:pt>
    <dgm:pt modelId="{1FF0E59F-AD31-448F-927E-3038BA94FB37}" type="sibTrans" cxnId="{CDE59A0B-9515-4091-A69F-27EAC29FE22A}">
      <dgm:prSet/>
      <dgm:spPr/>
      <dgm:t>
        <a:bodyPr/>
        <a:lstStyle/>
        <a:p>
          <a:endParaRPr lang="en-GB">
            <a:latin typeface="Comic Sans MS" panose="030F0702030302020204" pitchFamily="66" charset="0"/>
          </a:endParaRPr>
        </a:p>
      </dgm:t>
    </dgm:pt>
    <dgm:pt modelId="{F2AFCE57-25CA-4F3B-BD66-854AB6A494E7}">
      <dgm:prSet phldrT="[Text]"/>
      <dgm:spPr/>
      <dgm:t>
        <a:bodyPr/>
        <a:lstStyle/>
        <a:p>
          <a:r>
            <a:rPr lang="en-GB" dirty="0">
              <a:latin typeface="Comic Sans MS" panose="030F0702030302020204" pitchFamily="66" charset="0"/>
            </a:rPr>
            <a:t>Lack of </a:t>
          </a:r>
          <a:r>
            <a:rPr lang="en-GB" dirty="0" err="1">
              <a:latin typeface="Comic Sans MS" panose="030F0702030302020204" pitchFamily="66" charset="0"/>
            </a:rPr>
            <a:t>understadning</a:t>
          </a:r>
          <a:r>
            <a:rPr lang="en-GB" dirty="0">
              <a:latin typeface="Comic Sans MS" panose="030F0702030302020204" pitchFamily="66" charset="0"/>
            </a:rPr>
            <a:t> about the service</a:t>
          </a:r>
        </a:p>
      </dgm:t>
    </dgm:pt>
    <dgm:pt modelId="{8552C980-2443-4F49-9298-1335A944B6FE}" type="parTrans" cxnId="{6997B873-86A0-4D8E-BD4C-E9FBDF0C4DB6}">
      <dgm:prSet/>
      <dgm:spPr/>
      <dgm:t>
        <a:bodyPr/>
        <a:lstStyle/>
        <a:p>
          <a:endParaRPr lang="en-GB">
            <a:latin typeface="Comic Sans MS" panose="030F0702030302020204" pitchFamily="66" charset="0"/>
          </a:endParaRPr>
        </a:p>
      </dgm:t>
    </dgm:pt>
    <dgm:pt modelId="{D749C637-7534-4FE5-8747-4D49349EB594}" type="sibTrans" cxnId="{6997B873-86A0-4D8E-BD4C-E9FBDF0C4DB6}">
      <dgm:prSet/>
      <dgm:spPr/>
      <dgm:t>
        <a:bodyPr/>
        <a:lstStyle/>
        <a:p>
          <a:endParaRPr lang="en-GB">
            <a:latin typeface="Comic Sans MS" panose="030F0702030302020204" pitchFamily="66" charset="0"/>
          </a:endParaRPr>
        </a:p>
      </dgm:t>
    </dgm:pt>
    <dgm:pt modelId="{306E80B3-D791-4AC5-BAE9-436B029AF724}">
      <dgm:prSet phldrT="[Text]"/>
      <dgm:spPr/>
      <dgm:t>
        <a:bodyPr/>
        <a:lstStyle/>
        <a:p>
          <a:r>
            <a:rPr lang="en-GB">
              <a:latin typeface="Comic Sans MS" panose="030F0702030302020204" pitchFamily="66" charset="0"/>
            </a:rPr>
            <a:t>Trying to cope without help</a:t>
          </a:r>
        </a:p>
      </dgm:t>
    </dgm:pt>
    <dgm:pt modelId="{298FC3F5-BA35-47FB-91B4-38902AF568A3}" type="parTrans" cxnId="{AD9BBC32-8507-43DA-8754-0F96DC81515E}">
      <dgm:prSet/>
      <dgm:spPr/>
      <dgm:t>
        <a:bodyPr/>
        <a:lstStyle/>
        <a:p>
          <a:endParaRPr lang="en-GB">
            <a:latin typeface="Comic Sans MS" panose="030F0702030302020204" pitchFamily="66" charset="0"/>
          </a:endParaRPr>
        </a:p>
      </dgm:t>
    </dgm:pt>
    <dgm:pt modelId="{016031ED-DAD0-4460-8573-799E6F1006CF}" type="sibTrans" cxnId="{AD9BBC32-8507-43DA-8754-0F96DC81515E}">
      <dgm:prSet/>
      <dgm:spPr/>
      <dgm:t>
        <a:bodyPr/>
        <a:lstStyle/>
        <a:p>
          <a:endParaRPr lang="en-GB">
            <a:latin typeface="Comic Sans MS" panose="030F0702030302020204" pitchFamily="66" charset="0"/>
          </a:endParaRPr>
        </a:p>
      </dgm:t>
    </dgm:pt>
    <dgm:pt modelId="{29A8A457-49BA-474C-959B-1D62C5DB3005}">
      <dgm:prSet phldrT="[Text]"/>
      <dgm:spPr/>
      <dgm:t>
        <a:bodyPr/>
        <a:lstStyle/>
        <a:p>
          <a:endParaRPr lang="en-GB">
            <a:latin typeface="Comic Sans MS" panose="030F0702030302020204" pitchFamily="66" charset="0"/>
          </a:endParaRPr>
        </a:p>
      </dgm:t>
    </dgm:pt>
    <dgm:pt modelId="{B58CBAD0-9E31-43DC-941F-83B2A6DFCC7E}" type="parTrans" cxnId="{6F7A112B-D419-45CF-BB20-DAF1DE8509F5}">
      <dgm:prSet/>
      <dgm:spPr/>
      <dgm:t>
        <a:bodyPr/>
        <a:lstStyle/>
        <a:p>
          <a:endParaRPr lang="en-GB">
            <a:latin typeface="Comic Sans MS" panose="030F0702030302020204" pitchFamily="66" charset="0"/>
          </a:endParaRPr>
        </a:p>
      </dgm:t>
    </dgm:pt>
    <dgm:pt modelId="{D08333CA-805C-4147-A99F-F81286ADAF03}" type="sibTrans" cxnId="{6F7A112B-D419-45CF-BB20-DAF1DE8509F5}">
      <dgm:prSet/>
      <dgm:spPr/>
      <dgm:t>
        <a:bodyPr/>
        <a:lstStyle/>
        <a:p>
          <a:endParaRPr lang="en-GB">
            <a:latin typeface="Comic Sans MS" panose="030F0702030302020204" pitchFamily="66" charset="0"/>
          </a:endParaRPr>
        </a:p>
      </dgm:t>
    </dgm:pt>
    <dgm:pt modelId="{9540FA49-D2A9-4D29-B756-4338A0DA16A2}">
      <dgm:prSet phldrT="[Text]"/>
      <dgm:spPr/>
      <dgm:t>
        <a:bodyPr/>
        <a:lstStyle/>
        <a:p>
          <a:r>
            <a:rPr lang="en-GB">
              <a:latin typeface="Comic Sans MS" panose="030F0702030302020204" pitchFamily="66" charset="0"/>
            </a:rPr>
            <a:t>Being scared to go on thier own</a:t>
          </a:r>
        </a:p>
      </dgm:t>
    </dgm:pt>
    <dgm:pt modelId="{6734BCEA-DB3F-467E-98C5-D8929914299B}" type="parTrans" cxnId="{F34CDC23-5EEA-4030-AB64-81622E482CC1}">
      <dgm:prSet/>
      <dgm:spPr/>
      <dgm:t>
        <a:bodyPr/>
        <a:lstStyle/>
        <a:p>
          <a:endParaRPr lang="en-GB">
            <a:latin typeface="Comic Sans MS" panose="030F0702030302020204" pitchFamily="66" charset="0"/>
          </a:endParaRPr>
        </a:p>
      </dgm:t>
    </dgm:pt>
    <dgm:pt modelId="{41285B27-35DB-4F46-9914-C2F5D1828269}" type="sibTrans" cxnId="{F34CDC23-5EEA-4030-AB64-81622E482CC1}">
      <dgm:prSet/>
      <dgm:spPr/>
      <dgm:t>
        <a:bodyPr/>
        <a:lstStyle/>
        <a:p>
          <a:endParaRPr lang="en-GB">
            <a:latin typeface="Comic Sans MS" panose="030F0702030302020204" pitchFamily="66" charset="0"/>
          </a:endParaRPr>
        </a:p>
      </dgm:t>
    </dgm:pt>
    <dgm:pt modelId="{627BAD26-E215-4B10-8ABA-27BA2269C598}">
      <dgm:prSet phldrT="[Text]"/>
      <dgm:spPr/>
      <dgm:t>
        <a:bodyPr/>
        <a:lstStyle/>
        <a:p>
          <a:r>
            <a:rPr lang="en-GB">
              <a:latin typeface="Comic Sans MS" panose="030F0702030302020204" pitchFamily="66" charset="0"/>
            </a:rPr>
            <a:t>Not wanting to ask for help</a:t>
          </a:r>
        </a:p>
      </dgm:t>
    </dgm:pt>
    <dgm:pt modelId="{76A05FBD-EC09-4C39-B803-B0D3BC5FAAA6}" type="parTrans" cxnId="{474DC78C-8BF9-48C7-BDC7-555C2A50978F}">
      <dgm:prSet/>
      <dgm:spPr/>
      <dgm:t>
        <a:bodyPr/>
        <a:lstStyle/>
        <a:p>
          <a:endParaRPr lang="en-GB">
            <a:latin typeface="Comic Sans MS" panose="030F0702030302020204" pitchFamily="66" charset="0"/>
          </a:endParaRPr>
        </a:p>
      </dgm:t>
    </dgm:pt>
    <dgm:pt modelId="{F202E2FF-48CA-4A19-83AD-F7FA7EC2D0B9}" type="sibTrans" cxnId="{474DC78C-8BF9-48C7-BDC7-555C2A50978F}">
      <dgm:prSet/>
      <dgm:spPr/>
      <dgm:t>
        <a:bodyPr/>
        <a:lstStyle/>
        <a:p>
          <a:endParaRPr lang="en-GB">
            <a:latin typeface="Comic Sans MS" panose="030F0702030302020204" pitchFamily="66" charset="0"/>
          </a:endParaRPr>
        </a:p>
      </dgm:t>
    </dgm:pt>
    <dgm:pt modelId="{79762C99-C2D6-4BE4-AC83-065BFBC86860}">
      <dgm:prSet phldrT="[Text]"/>
      <dgm:spPr/>
      <dgm:t>
        <a:bodyPr/>
        <a:lstStyle/>
        <a:p>
          <a:r>
            <a:rPr lang="en-GB">
              <a:latin typeface="Comic Sans MS" panose="030F0702030302020204" pitchFamily="66" charset="0"/>
            </a:rPr>
            <a:t>Scared of being judged</a:t>
          </a:r>
        </a:p>
      </dgm:t>
    </dgm:pt>
    <dgm:pt modelId="{B45563F0-88F9-46E1-815F-2C2BD4E73892}" type="parTrans" cxnId="{4E67FB83-AB66-4ACA-B1CF-C8C458A98D06}">
      <dgm:prSet/>
      <dgm:spPr/>
      <dgm:t>
        <a:bodyPr/>
        <a:lstStyle/>
        <a:p>
          <a:endParaRPr lang="en-GB">
            <a:latin typeface="Comic Sans MS" panose="030F0702030302020204" pitchFamily="66" charset="0"/>
          </a:endParaRPr>
        </a:p>
      </dgm:t>
    </dgm:pt>
    <dgm:pt modelId="{29A72A5C-30FA-43F3-998D-BE0D8AF12097}" type="sibTrans" cxnId="{4E67FB83-AB66-4ACA-B1CF-C8C458A98D06}">
      <dgm:prSet/>
      <dgm:spPr/>
      <dgm:t>
        <a:bodyPr/>
        <a:lstStyle/>
        <a:p>
          <a:endParaRPr lang="en-GB">
            <a:latin typeface="Comic Sans MS" panose="030F0702030302020204" pitchFamily="66" charset="0"/>
          </a:endParaRPr>
        </a:p>
      </dgm:t>
    </dgm:pt>
    <dgm:pt modelId="{EB753FFF-8CC7-427E-8A31-94287670A1EF}">
      <dgm:prSet phldrT="[Text]"/>
      <dgm:spPr/>
      <dgm:t>
        <a:bodyPr/>
        <a:lstStyle/>
        <a:p>
          <a:r>
            <a:rPr lang="en-GB" dirty="0">
              <a:latin typeface="Comic Sans MS" panose="030F0702030302020204" pitchFamily="66" charset="0"/>
            </a:rPr>
            <a:t>Doesn’t want people to know</a:t>
          </a:r>
        </a:p>
      </dgm:t>
    </dgm:pt>
    <dgm:pt modelId="{6ADE9976-EA1C-419D-B0B0-27932252A828}" type="parTrans" cxnId="{EE2750EB-10E1-426E-8FB1-77A5FBBF08B1}">
      <dgm:prSet/>
      <dgm:spPr/>
      <dgm:t>
        <a:bodyPr/>
        <a:lstStyle/>
        <a:p>
          <a:endParaRPr lang="en-GB">
            <a:latin typeface="Comic Sans MS" panose="030F0702030302020204" pitchFamily="66" charset="0"/>
          </a:endParaRPr>
        </a:p>
      </dgm:t>
    </dgm:pt>
    <dgm:pt modelId="{F2450C62-013E-47E9-8B68-D0456BCDBAC3}" type="sibTrans" cxnId="{EE2750EB-10E1-426E-8FB1-77A5FBBF08B1}">
      <dgm:prSet/>
      <dgm:spPr/>
      <dgm:t>
        <a:bodyPr/>
        <a:lstStyle/>
        <a:p>
          <a:endParaRPr lang="en-GB">
            <a:latin typeface="Comic Sans MS" panose="030F0702030302020204" pitchFamily="66" charset="0"/>
          </a:endParaRPr>
        </a:p>
      </dgm:t>
    </dgm:pt>
    <dgm:pt modelId="{9CB62604-97D8-4AD6-B3CA-54F3CDEF0FC5}" type="pres">
      <dgm:prSet presAssocID="{6A2D2E84-FF4B-401E-87B9-2CD0FC0D4429}" presName="Name0" presStyleCnt="0">
        <dgm:presLayoutVars>
          <dgm:chMax val="1"/>
          <dgm:chPref val="1"/>
          <dgm:dir/>
          <dgm:animOne val="branch"/>
          <dgm:animLvl val="lvl"/>
        </dgm:presLayoutVars>
      </dgm:prSet>
      <dgm:spPr/>
      <dgm:t>
        <a:bodyPr/>
        <a:lstStyle/>
        <a:p>
          <a:endParaRPr lang="en-US"/>
        </a:p>
      </dgm:t>
    </dgm:pt>
    <dgm:pt modelId="{0AD01F64-E146-41EE-9D20-46CD12F1E5A2}" type="pres">
      <dgm:prSet presAssocID="{02699B47-A223-4CC5-BD78-C8A2525B144C}" presName="singleCycle" presStyleCnt="0"/>
      <dgm:spPr/>
    </dgm:pt>
    <dgm:pt modelId="{F276A940-20A4-4D13-B1B9-16EADAD6AD73}" type="pres">
      <dgm:prSet presAssocID="{02699B47-A223-4CC5-BD78-C8A2525B144C}" presName="singleCenter" presStyleLbl="node1" presStyleIdx="0" presStyleCnt="8" custScaleX="182776" custScaleY="105081">
        <dgm:presLayoutVars>
          <dgm:chMax val="7"/>
          <dgm:chPref val="7"/>
        </dgm:presLayoutVars>
      </dgm:prSet>
      <dgm:spPr/>
      <dgm:t>
        <a:bodyPr/>
        <a:lstStyle/>
        <a:p>
          <a:endParaRPr lang="en-US"/>
        </a:p>
      </dgm:t>
    </dgm:pt>
    <dgm:pt modelId="{EA206DB4-DAB8-4359-A2B9-8921D24D6A18}" type="pres">
      <dgm:prSet presAssocID="{86D2AE12-29C9-4165-B9CA-7703AFD7DEAD}" presName="Name56" presStyleLbl="parChTrans1D2" presStyleIdx="0" presStyleCnt="7"/>
      <dgm:spPr/>
      <dgm:t>
        <a:bodyPr/>
        <a:lstStyle/>
        <a:p>
          <a:endParaRPr lang="en-US"/>
        </a:p>
      </dgm:t>
    </dgm:pt>
    <dgm:pt modelId="{3C54F22C-F4EA-4C09-B97B-F7050557230B}" type="pres">
      <dgm:prSet presAssocID="{A1F24A0A-FBB4-46CA-A82B-3A41D6DA3C74}" presName="text0" presStyleLbl="node1" presStyleIdx="1" presStyleCnt="8" custScaleX="257012">
        <dgm:presLayoutVars>
          <dgm:bulletEnabled val="1"/>
        </dgm:presLayoutVars>
      </dgm:prSet>
      <dgm:spPr/>
      <dgm:t>
        <a:bodyPr/>
        <a:lstStyle/>
        <a:p>
          <a:endParaRPr lang="en-US"/>
        </a:p>
      </dgm:t>
    </dgm:pt>
    <dgm:pt modelId="{480CD35A-9268-431B-9D27-1E8E65476B55}" type="pres">
      <dgm:prSet presAssocID="{8552C980-2443-4F49-9298-1335A944B6FE}" presName="Name56" presStyleLbl="parChTrans1D2" presStyleIdx="1" presStyleCnt="7"/>
      <dgm:spPr/>
      <dgm:t>
        <a:bodyPr/>
        <a:lstStyle/>
        <a:p>
          <a:endParaRPr lang="en-US"/>
        </a:p>
      </dgm:t>
    </dgm:pt>
    <dgm:pt modelId="{0C643BD9-F69C-47EE-B882-8BFBD7444417}" type="pres">
      <dgm:prSet presAssocID="{F2AFCE57-25CA-4F3B-BD66-854AB6A494E7}" presName="text0" presStyleLbl="node1" presStyleIdx="2" presStyleCnt="8" custScaleX="253590" custRadScaleRad="182132" custRadScaleInc="69717">
        <dgm:presLayoutVars>
          <dgm:bulletEnabled val="1"/>
        </dgm:presLayoutVars>
      </dgm:prSet>
      <dgm:spPr/>
      <dgm:t>
        <a:bodyPr/>
        <a:lstStyle/>
        <a:p>
          <a:endParaRPr lang="en-US"/>
        </a:p>
      </dgm:t>
    </dgm:pt>
    <dgm:pt modelId="{7E7646CA-D02F-49E6-B406-BCCFB7031003}" type="pres">
      <dgm:prSet presAssocID="{298FC3F5-BA35-47FB-91B4-38902AF568A3}" presName="Name56" presStyleLbl="parChTrans1D2" presStyleIdx="2" presStyleCnt="7"/>
      <dgm:spPr/>
      <dgm:t>
        <a:bodyPr/>
        <a:lstStyle/>
        <a:p>
          <a:endParaRPr lang="en-US"/>
        </a:p>
      </dgm:t>
    </dgm:pt>
    <dgm:pt modelId="{87115E24-54C3-4AD8-849B-6AF96A451EC0}" type="pres">
      <dgm:prSet presAssocID="{306E80B3-D791-4AC5-BAE9-436B029AF724}" presName="text0" presStyleLbl="node1" presStyleIdx="3" presStyleCnt="8" custScaleX="264526" custRadScaleRad="166658" custRadScaleInc="-23928">
        <dgm:presLayoutVars>
          <dgm:bulletEnabled val="1"/>
        </dgm:presLayoutVars>
      </dgm:prSet>
      <dgm:spPr/>
      <dgm:t>
        <a:bodyPr/>
        <a:lstStyle/>
        <a:p>
          <a:endParaRPr lang="en-US"/>
        </a:p>
      </dgm:t>
    </dgm:pt>
    <dgm:pt modelId="{70328BFC-692C-43C2-844C-C1E36C9345FE}" type="pres">
      <dgm:prSet presAssocID="{6734BCEA-DB3F-467E-98C5-D8929914299B}" presName="Name56" presStyleLbl="parChTrans1D2" presStyleIdx="3" presStyleCnt="7"/>
      <dgm:spPr/>
      <dgm:t>
        <a:bodyPr/>
        <a:lstStyle/>
        <a:p>
          <a:endParaRPr lang="en-US"/>
        </a:p>
      </dgm:t>
    </dgm:pt>
    <dgm:pt modelId="{CAC5C345-9933-4D30-BFF0-D36C176BE3DE}" type="pres">
      <dgm:prSet presAssocID="{9540FA49-D2A9-4D29-B756-4338A0DA16A2}" presName="text0" presStyleLbl="node1" presStyleIdx="4" presStyleCnt="8" custScaleX="247283" custRadScaleRad="137066" custRadScaleInc="-94171">
        <dgm:presLayoutVars>
          <dgm:bulletEnabled val="1"/>
        </dgm:presLayoutVars>
      </dgm:prSet>
      <dgm:spPr/>
      <dgm:t>
        <a:bodyPr/>
        <a:lstStyle/>
        <a:p>
          <a:endParaRPr lang="en-US"/>
        </a:p>
      </dgm:t>
    </dgm:pt>
    <dgm:pt modelId="{4484317E-A19F-4D21-A691-4EFFC92D6313}" type="pres">
      <dgm:prSet presAssocID="{76A05FBD-EC09-4C39-B803-B0D3BC5FAAA6}" presName="Name56" presStyleLbl="parChTrans1D2" presStyleIdx="4" presStyleCnt="7"/>
      <dgm:spPr/>
      <dgm:t>
        <a:bodyPr/>
        <a:lstStyle/>
        <a:p>
          <a:endParaRPr lang="en-US"/>
        </a:p>
      </dgm:t>
    </dgm:pt>
    <dgm:pt modelId="{025E2F4D-3498-415E-A119-B3A655477B4A}" type="pres">
      <dgm:prSet presAssocID="{627BAD26-E215-4B10-8ABA-27BA2269C598}" presName="text0" presStyleLbl="node1" presStyleIdx="5" presStyleCnt="8" custScaleX="255346" custRadScaleRad="135550" custRadScaleInc="90041">
        <dgm:presLayoutVars>
          <dgm:bulletEnabled val="1"/>
        </dgm:presLayoutVars>
      </dgm:prSet>
      <dgm:spPr/>
      <dgm:t>
        <a:bodyPr/>
        <a:lstStyle/>
        <a:p>
          <a:endParaRPr lang="en-US"/>
        </a:p>
      </dgm:t>
    </dgm:pt>
    <dgm:pt modelId="{41CFB530-F30B-463A-927C-00925B199575}" type="pres">
      <dgm:prSet presAssocID="{B45563F0-88F9-46E1-815F-2C2BD4E73892}" presName="Name56" presStyleLbl="parChTrans1D2" presStyleIdx="5" presStyleCnt="7"/>
      <dgm:spPr/>
      <dgm:t>
        <a:bodyPr/>
        <a:lstStyle/>
        <a:p>
          <a:endParaRPr lang="en-US"/>
        </a:p>
      </dgm:t>
    </dgm:pt>
    <dgm:pt modelId="{988BC8E2-9605-47DF-9E95-B827D67EBDF0}" type="pres">
      <dgm:prSet presAssocID="{79762C99-C2D6-4BE4-AC83-065BFBC86860}" presName="text0" presStyleLbl="node1" presStyleIdx="6" presStyleCnt="8" custScaleX="255577" custRadScaleRad="160418" custRadScaleInc="20299">
        <dgm:presLayoutVars>
          <dgm:bulletEnabled val="1"/>
        </dgm:presLayoutVars>
      </dgm:prSet>
      <dgm:spPr/>
      <dgm:t>
        <a:bodyPr/>
        <a:lstStyle/>
        <a:p>
          <a:endParaRPr lang="en-US"/>
        </a:p>
      </dgm:t>
    </dgm:pt>
    <dgm:pt modelId="{CF662DDC-254D-4648-98BD-49A2C4D5329E}" type="pres">
      <dgm:prSet presAssocID="{6ADE9976-EA1C-419D-B0B0-27932252A828}" presName="Name56" presStyleLbl="parChTrans1D2" presStyleIdx="6" presStyleCnt="7"/>
      <dgm:spPr/>
      <dgm:t>
        <a:bodyPr/>
        <a:lstStyle/>
        <a:p>
          <a:endParaRPr lang="en-US"/>
        </a:p>
      </dgm:t>
    </dgm:pt>
    <dgm:pt modelId="{B64704D2-B909-439E-BDCA-A3F5BCFA232F}" type="pres">
      <dgm:prSet presAssocID="{EB753FFF-8CC7-427E-8A31-94287670A1EF}" presName="text0" presStyleLbl="node1" presStyleIdx="7" presStyleCnt="8" custScaleX="252365" custRadScaleRad="170157" custRadScaleInc="-66408">
        <dgm:presLayoutVars>
          <dgm:bulletEnabled val="1"/>
        </dgm:presLayoutVars>
      </dgm:prSet>
      <dgm:spPr/>
      <dgm:t>
        <a:bodyPr/>
        <a:lstStyle/>
        <a:p>
          <a:endParaRPr lang="en-US"/>
        </a:p>
      </dgm:t>
    </dgm:pt>
  </dgm:ptLst>
  <dgm:cxnLst>
    <dgm:cxn modelId="{6A2C86A7-BAA5-4824-882B-841BF2BE0AE2}" type="presOf" srcId="{A1F24A0A-FBB4-46CA-A82B-3A41D6DA3C74}" destId="{3C54F22C-F4EA-4C09-B97B-F7050557230B}" srcOrd="0" destOrd="0" presId="urn:microsoft.com/office/officeart/2008/layout/RadialCluster"/>
    <dgm:cxn modelId="{EE2750EB-10E1-426E-8FB1-77A5FBBF08B1}" srcId="{02699B47-A223-4CC5-BD78-C8A2525B144C}" destId="{EB753FFF-8CC7-427E-8A31-94287670A1EF}" srcOrd="6" destOrd="0" parTransId="{6ADE9976-EA1C-419D-B0B0-27932252A828}" sibTransId="{F2450C62-013E-47E9-8B68-D0456BCDBAC3}"/>
    <dgm:cxn modelId="{EB45BA84-A5BB-4AF8-BC8E-BE69974E7900}" type="presOf" srcId="{6ADE9976-EA1C-419D-B0B0-27932252A828}" destId="{CF662DDC-254D-4648-98BD-49A2C4D5329E}" srcOrd="0" destOrd="0" presId="urn:microsoft.com/office/officeart/2008/layout/RadialCluster"/>
    <dgm:cxn modelId="{692C05FA-FEDE-4466-AD30-AF13BD522D13}" type="presOf" srcId="{79762C99-C2D6-4BE4-AC83-065BFBC86860}" destId="{988BC8E2-9605-47DF-9E95-B827D67EBDF0}" srcOrd="0" destOrd="0" presId="urn:microsoft.com/office/officeart/2008/layout/RadialCluster"/>
    <dgm:cxn modelId="{514331E2-1DA8-493D-965C-FDFC774D7B75}" type="presOf" srcId="{86D2AE12-29C9-4165-B9CA-7703AFD7DEAD}" destId="{EA206DB4-DAB8-4359-A2B9-8921D24D6A18}" srcOrd="0" destOrd="0" presId="urn:microsoft.com/office/officeart/2008/layout/RadialCluster"/>
    <dgm:cxn modelId="{ABFA3BC0-B445-4BEF-B526-895B24579ABB}" type="presOf" srcId="{F2AFCE57-25CA-4F3B-BD66-854AB6A494E7}" destId="{0C643BD9-F69C-47EE-B882-8BFBD7444417}" srcOrd="0" destOrd="0" presId="urn:microsoft.com/office/officeart/2008/layout/RadialCluster"/>
    <dgm:cxn modelId="{CDE59A0B-9515-4091-A69F-27EAC29FE22A}" srcId="{02699B47-A223-4CC5-BD78-C8A2525B144C}" destId="{A1F24A0A-FBB4-46CA-A82B-3A41D6DA3C74}" srcOrd="0" destOrd="0" parTransId="{86D2AE12-29C9-4165-B9CA-7703AFD7DEAD}" sibTransId="{1FF0E59F-AD31-448F-927E-3038BA94FB37}"/>
    <dgm:cxn modelId="{D52F1C23-48E0-4F5F-A81D-F5993A3CEB6E}" type="presOf" srcId="{76A05FBD-EC09-4C39-B803-B0D3BC5FAAA6}" destId="{4484317E-A19F-4D21-A691-4EFFC92D6313}" srcOrd="0" destOrd="0" presId="urn:microsoft.com/office/officeart/2008/layout/RadialCluster"/>
    <dgm:cxn modelId="{1F810CF3-870A-4A20-8FAF-C735B99B4972}" type="presOf" srcId="{6A2D2E84-FF4B-401E-87B9-2CD0FC0D4429}" destId="{9CB62604-97D8-4AD6-B3CA-54F3CDEF0FC5}" srcOrd="0" destOrd="0" presId="urn:microsoft.com/office/officeart/2008/layout/RadialCluster"/>
    <dgm:cxn modelId="{AA101D51-DD4D-4548-B4A7-762C91CB0DDF}" type="presOf" srcId="{02699B47-A223-4CC5-BD78-C8A2525B144C}" destId="{F276A940-20A4-4D13-B1B9-16EADAD6AD73}" srcOrd="0" destOrd="0" presId="urn:microsoft.com/office/officeart/2008/layout/RadialCluster"/>
    <dgm:cxn modelId="{F34CDC23-5EEA-4030-AB64-81622E482CC1}" srcId="{02699B47-A223-4CC5-BD78-C8A2525B144C}" destId="{9540FA49-D2A9-4D29-B756-4338A0DA16A2}" srcOrd="3" destOrd="0" parTransId="{6734BCEA-DB3F-467E-98C5-D8929914299B}" sibTransId="{41285B27-35DB-4F46-9914-C2F5D1828269}"/>
    <dgm:cxn modelId="{4E67FB83-AB66-4ACA-B1CF-C8C458A98D06}" srcId="{02699B47-A223-4CC5-BD78-C8A2525B144C}" destId="{79762C99-C2D6-4BE4-AC83-065BFBC86860}" srcOrd="5" destOrd="0" parTransId="{B45563F0-88F9-46E1-815F-2C2BD4E73892}" sibTransId="{29A72A5C-30FA-43F3-998D-BE0D8AF12097}"/>
    <dgm:cxn modelId="{797C8298-8E69-4B64-9C79-9918FF98D410}" type="presOf" srcId="{8552C980-2443-4F49-9298-1335A944B6FE}" destId="{480CD35A-9268-431B-9D27-1E8E65476B55}" srcOrd="0" destOrd="0" presId="urn:microsoft.com/office/officeart/2008/layout/RadialCluster"/>
    <dgm:cxn modelId="{B06C5E44-1664-4561-B8A5-8571622D49D1}" srcId="{6A2D2E84-FF4B-401E-87B9-2CD0FC0D4429}" destId="{02699B47-A223-4CC5-BD78-C8A2525B144C}" srcOrd="0" destOrd="0" parTransId="{D499A07C-33C6-47BF-A4CB-22A1626D0E6D}" sibTransId="{2219A5BB-B9C3-4078-A02E-15B6744E4EC7}"/>
    <dgm:cxn modelId="{6DAFD310-1743-42D2-A3CA-C9683E15FEC4}" type="presOf" srcId="{EB753FFF-8CC7-427E-8A31-94287670A1EF}" destId="{B64704D2-B909-439E-BDCA-A3F5BCFA232F}" srcOrd="0" destOrd="0" presId="urn:microsoft.com/office/officeart/2008/layout/RadialCluster"/>
    <dgm:cxn modelId="{6997B873-86A0-4D8E-BD4C-E9FBDF0C4DB6}" srcId="{02699B47-A223-4CC5-BD78-C8A2525B144C}" destId="{F2AFCE57-25CA-4F3B-BD66-854AB6A494E7}" srcOrd="1" destOrd="0" parTransId="{8552C980-2443-4F49-9298-1335A944B6FE}" sibTransId="{D749C637-7534-4FE5-8747-4D49349EB594}"/>
    <dgm:cxn modelId="{6EAF90ED-C549-47BE-84B7-BE170328AC12}" type="presOf" srcId="{627BAD26-E215-4B10-8ABA-27BA2269C598}" destId="{025E2F4D-3498-415E-A119-B3A655477B4A}" srcOrd="0" destOrd="0" presId="urn:microsoft.com/office/officeart/2008/layout/RadialCluster"/>
    <dgm:cxn modelId="{AD9BBC32-8507-43DA-8754-0F96DC81515E}" srcId="{02699B47-A223-4CC5-BD78-C8A2525B144C}" destId="{306E80B3-D791-4AC5-BAE9-436B029AF724}" srcOrd="2" destOrd="0" parTransId="{298FC3F5-BA35-47FB-91B4-38902AF568A3}" sibTransId="{016031ED-DAD0-4460-8573-799E6F1006CF}"/>
    <dgm:cxn modelId="{C85A431B-3CCB-4BD6-9CA6-9066C7244F33}" type="presOf" srcId="{9540FA49-D2A9-4D29-B756-4338A0DA16A2}" destId="{CAC5C345-9933-4D30-BFF0-D36C176BE3DE}" srcOrd="0" destOrd="0" presId="urn:microsoft.com/office/officeart/2008/layout/RadialCluster"/>
    <dgm:cxn modelId="{930CCEC9-2FBB-437A-B952-6457A3568818}" type="presOf" srcId="{6734BCEA-DB3F-467E-98C5-D8929914299B}" destId="{70328BFC-692C-43C2-844C-C1E36C9345FE}" srcOrd="0" destOrd="0" presId="urn:microsoft.com/office/officeart/2008/layout/RadialCluster"/>
    <dgm:cxn modelId="{67AD3466-FE46-415E-8A27-DFD2B0869B21}" type="presOf" srcId="{B45563F0-88F9-46E1-815F-2C2BD4E73892}" destId="{41CFB530-F30B-463A-927C-00925B199575}" srcOrd="0" destOrd="0" presId="urn:microsoft.com/office/officeart/2008/layout/RadialCluster"/>
    <dgm:cxn modelId="{606DB5AD-57CA-416B-94FD-9838B2B21AA5}" type="presOf" srcId="{306E80B3-D791-4AC5-BAE9-436B029AF724}" destId="{87115E24-54C3-4AD8-849B-6AF96A451EC0}" srcOrd="0" destOrd="0" presId="urn:microsoft.com/office/officeart/2008/layout/RadialCluster"/>
    <dgm:cxn modelId="{6F7A112B-D419-45CF-BB20-DAF1DE8509F5}" srcId="{02699B47-A223-4CC5-BD78-C8A2525B144C}" destId="{29A8A457-49BA-474C-959B-1D62C5DB3005}" srcOrd="7" destOrd="0" parTransId="{B58CBAD0-9E31-43DC-941F-83B2A6DFCC7E}" sibTransId="{D08333CA-805C-4147-A99F-F81286ADAF03}"/>
    <dgm:cxn modelId="{474DC78C-8BF9-48C7-BDC7-555C2A50978F}" srcId="{02699B47-A223-4CC5-BD78-C8A2525B144C}" destId="{627BAD26-E215-4B10-8ABA-27BA2269C598}" srcOrd="4" destOrd="0" parTransId="{76A05FBD-EC09-4C39-B803-B0D3BC5FAAA6}" sibTransId="{F202E2FF-48CA-4A19-83AD-F7FA7EC2D0B9}"/>
    <dgm:cxn modelId="{E8C90E59-9B52-40DA-AF35-2F62FDF36FB3}" type="presOf" srcId="{298FC3F5-BA35-47FB-91B4-38902AF568A3}" destId="{7E7646CA-D02F-49E6-B406-BCCFB7031003}" srcOrd="0" destOrd="0" presId="urn:microsoft.com/office/officeart/2008/layout/RadialCluster"/>
    <dgm:cxn modelId="{6A3397A0-EF35-431E-8E5C-1E9770398F63}" type="presParOf" srcId="{9CB62604-97D8-4AD6-B3CA-54F3CDEF0FC5}" destId="{0AD01F64-E146-41EE-9D20-46CD12F1E5A2}" srcOrd="0" destOrd="0" presId="urn:microsoft.com/office/officeart/2008/layout/RadialCluster"/>
    <dgm:cxn modelId="{A9FAB0E0-7EDC-4893-AAB9-3B8B30694348}" type="presParOf" srcId="{0AD01F64-E146-41EE-9D20-46CD12F1E5A2}" destId="{F276A940-20A4-4D13-B1B9-16EADAD6AD73}" srcOrd="0" destOrd="0" presId="urn:microsoft.com/office/officeart/2008/layout/RadialCluster"/>
    <dgm:cxn modelId="{453A5393-0626-4E11-AA6F-EA8EF6EA8104}" type="presParOf" srcId="{0AD01F64-E146-41EE-9D20-46CD12F1E5A2}" destId="{EA206DB4-DAB8-4359-A2B9-8921D24D6A18}" srcOrd="1" destOrd="0" presId="urn:microsoft.com/office/officeart/2008/layout/RadialCluster"/>
    <dgm:cxn modelId="{FEBEE63D-1F93-45E0-9560-8E9D21B31E8D}" type="presParOf" srcId="{0AD01F64-E146-41EE-9D20-46CD12F1E5A2}" destId="{3C54F22C-F4EA-4C09-B97B-F7050557230B}" srcOrd="2" destOrd="0" presId="urn:microsoft.com/office/officeart/2008/layout/RadialCluster"/>
    <dgm:cxn modelId="{1061623A-63A2-4DA7-96A1-A9FDA363809D}" type="presParOf" srcId="{0AD01F64-E146-41EE-9D20-46CD12F1E5A2}" destId="{480CD35A-9268-431B-9D27-1E8E65476B55}" srcOrd="3" destOrd="0" presId="urn:microsoft.com/office/officeart/2008/layout/RadialCluster"/>
    <dgm:cxn modelId="{252DCEE6-58EE-41B2-8D75-BE1D048267CA}" type="presParOf" srcId="{0AD01F64-E146-41EE-9D20-46CD12F1E5A2}" destId="{0C643BD9-F69C-47EE-B882-8BFBD7444417}" srcOrd="4" destOrd="0" presId="urn:microsoft.com/office/officeart/2008/layout/RadialCluster"/>
    <dgm:cxn modelId="{C6400987-B5FD-4048-B8C8-440BAA661DDE}" type="presParOf" srcId="{0AD01F64-E146-41EE-9D20-46CD12F1E5A2}" destId="{7E7646CA-D02F-49E6-B406-BCCFB7031003}" srcOrd="5" destOrd="0" presId="urn:microsoft.com/office/officeart/2008/layout/RadialCluster"/>
    <dgm:cxn modelId="{F0F5A37E-2430-4F57-8FA3-A5CC91995EA6}" type="presParOf" srcId="{0AD01F64-E146-41EE-9D20-46CD12F1E5A2}" destId="{87115E24-54C3-4AD8-849B-6AF96A451EC0}" srcOrd="6" destOrd="0" presId="urn:microsoft.com/office/officeart/2008/layout/RadialCluster"/>
    <dgm:cxn modelId="{247E8C8A-3370-4C0E-A7EF-8049081FA766}" type="presParOf" srcId="{0AD01F64-E146-41EE-9D20-46CD12F1E5A2}" destId="{70328BFC-692C-43C2-844C-C1E36C9345FE}" srcOrd="7" destOrd="0" presId="urn:microsoft.com/office/officeart/2008/layout/RadialCluster"/>
    <dgm:cxn modelId="{F7FF1E98-24F0-4343-96BC-BAA7F50731E8}" type="presParOf" srcId="{0AD01F64-E146-41EE-9D20-46CD12F1E5A2}" destId="{CAC5C345-9933-4D30-BFF0-D36C176BE3DE}" srcOrd="8" destOrd="0" presId="urn:microsoft.com/office/officeart/2008/layout/RadialCluster"/>
    <dgm:cxn modelId="{6A7A836A-092C-479F-95F1-06C8FAE63886}" type="presParOf" srcId="{0AD01F64-E146-41EE-9D20-46CD12F1E5A2}" destId="{4484317E-A19F-4D21-A691-4EFFC92D6313}" srcOrd="9" destOrd="0" presId="urn:microsoft.com/office/officeart/2008/layout/RadialCluster"/>
    <dgm:cxn modelId="{5A1EC6D5-E943-429B-B102-6190E874D423}" type="presParOf" srcId="{0AD01F64-E146-41EE-9D20-46CD12F1E5A2}" destId="{025E2F4D-3498-415E-A119-B3A655477B4A}" srcOrd="10" destOrd="0" presId="urn:microsoft.com/office/officeart/2008/layout/RadialCluster"/>
    <dgm:cxn modelId="{C344B2A1-C7DB-4469-96B4-A1AB28DDCD62}" type="presParOf" srcId="{0AD01F64-E146-41EE-9D20-46CD12F1E5A2}" destId="{41CFB530-F30B-463A-927C-00925B199575}" srcOrd="11" destOrd="0" presId="urn:microsoft.com/office/officeart/2008/layout/RadialCluster"/>
    <dgm:cxn modelId="{6D49D365-3FE7-4A5F-B659-55A44FBF02B8}" type="presParOf" srcId="{0AD01F64-E146-41EE-9D20-46CD12F1E5A2}" destId="{988BC8E2-9605-47DF-9E95-B827D67EBDF0}" srcOrd="12" destOrd="0" presId="urn:microsoft.com/office/officeart/2008/layout/RadialCluster"/>
    <dgm:cxn modelId="{80E15A98-250B-4BE5-9E96-B2CB492093DA}" type="presParOf" srcId="{0AD01F64-E146-41EE-9D20-46CD12F1E5A2}" destId="{CF662DDC-254D-4648-98BD-49A2C4D5329E}" srcOrd="13" destOrd="0" presId="urn:microsoft.com/office/officeart/2008/layout/RadialCluster"/>
    <dgm:cxn modelId="{893B019A-971B-4B70-9F77-3A4F511E482B}" type="presParOf" srcId="{0AD01F64-E146-41EE-9D20-46CD12F1E5A2}" destId="{B64704D2-B909-439E-BDCA-A3F5BCFA232F}" srcOrd="14"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A2D2E84-FF4B-401E-87B9-2CD0FC0D4429}" type="doc">
      <dgm:prSet loTypeId="urn:microsoft.com/office/officeart/2008/layout/RadialCluster" loCatId="cycle" qsTypeId="urn:microsoft.com/office/officeart/2005/8/quickstyle/simple1" qsCatId="simple" csTypeId="urn:microsoft.com/office/officeart/2005/8/colors/accent0_1" csCatId="mainScheme" phldr="1"/>
      <dgm:spPr/>
      <dgm:t>
        <a:bodyPr/>
        <a:lstStyle/>
        <a:p>
          <a:endParaRPr lang="en-GB"/>
        </a:p>
      </dgm:t>
    </dgm:pt>
    <dgm:pt modelId="{02699B47-A223-4CC5-BD78-C8A2525B144C}">
      <dgm:prSet phldrT="[Text]"/>
      <dgm:spPr>
        <a:solidFill>
          <a:srgbClr val="00B0F0"/>
        </a:solidFill>
      </dgm:spPr>
      <dgm:t>
        <a:bodyPr/>
        <a:lstStyle/>
        <a:p>
          <a:r>
            <a:rPr lang="en-GB" dirty="0">
              <a:latin typeface="Comic Sans MS" panose="030F0702030302020204" pitchFamily="66" charset="0"/>
            </a:rPr>
            <a:t>Language</a:t>
          </a:r>
        </a:p>
        <a:p>
          <a:r>
            <a:rPr lang="en-GB" dirty="0">
              <a:latin typeface="Comic Sans MS" panose="030F0702030302020204" pitchFamily="66" charset="0"/>
            </a:rPr>
            <a:t>Barriers</a:t>
          </a:r>
        </a:p>
      </dgm:t>
    </dgm:pt>
    <dgm:pt modelId="{D499A07C-33C6-47BF-A4CB-22A1626D0E6D}" type="parTrans" cxnId="{B06C5E44-1664-4561-B8A5-8571622D49D1}">
      <dgm:prSet/>
      <dgm:spPr/>
      <dgm:t>
        <a:bodyPr/>
        <a:lstStyle/>
        <a:p>
          <a:endParaRPr lang="en-GB">
            <a:latin typeface="Comic Sans MS" panose="030F0702030302020204" pitchFamily="66" charset="0"/>
          </a:endParaRPr>
        </a:p>
      </dgm:t>
    </dgm:pt>
    <dgm:pt modelId="{2219A5BB-B9C3-4078-A02E-15B6744E4EC7}" type="sibTrans" cxnId="{B06C5E44-1664-4561-B8A5-8571622D49D1}">
      <dgm:prSet/>
      <dgm:spPr/>
      <dgm:t>
        <a:bodyPr/>
        <a:lstStyle/>
        <a:p>
          <a:endParaRPr lang="en-GB">
            <a:latin typeface="Comic Sans MS" panose="030F0702030302020204" pitchFamily="66" charset="0"/>
          </a:endParaRPr>
        </a:p>
      </dgm:t>
    </dgm:pt>
    <dgm:pt modelId="{A1F24A0A-FBB4-46CA-A82B-3A41D6DA3C74}">
      <dgm:prSet phldrT="[Text]"/>
      <dgm:spPr/>
      <dgm:t>
        <a:bodyPr/>
        <a:lstStyle/>
        <a:p>
          <a:r>
            <a:rPr lang="en-GB" dirty="0">
              <a:latin typeface="Comic Sans MS" panose="030F0702030302020204" pitchFamily="66" charset="0"/>
            </a:rPr>
            <a:t> A person who has dementia reverting back to their first language</a:t>
          </a:r>
        </a:p>
      </dgm:t>
    </dgm:pt>
    <dgm:pt modelId="{86D2AE12-29C9-4165-B9CA-7703AFD7DEAD}" type="parTrans" cxnId="{CDE59A0B-9515-4091-A69F-27EAC29FE22A}">
      <dgm:prSet/>
      <dgm:spPr/>
      <dgm:t>
        <a:bodyPr/>
        <a:lstStyle/>
        <a:p>
          <a:endParaRPr lang="en-GB">
            <a:latin typeface="Comic Sans MS" panose="030F0702030302020204" pitchFamily="66" charset="0"/>
          </a:endParaRPr>
        </a:p>
      </dgm:t>
    </dgm:pt>
    <dgm:pt modelId="{1FF0E59F-AD31-448F-927E-3038BA94FB37}" type="sibTrans" cxnId="{CDE59A0B-9515-4091-A69F-27EAC29FE22A}">
      <dgm:prSet/>
      <dgm:spPr/>
      <dgm:t>
        <a:bodyPr/>
        <a:lstStyle/>
        <a:p>
          <a:endParaRPr lang="en-GB">
            <a:latin typeface="Comic Sans MS" panose="030F0702030302020204" pitchFamily="66" charset="0"/>
          </a:endParaRPr>
        </a:p>
      </dgm:t>
    </dgm:pt>
    <dgm:pt modelId="{F2AFCE57-25CA-4F3B-BD66-854AB6A494E7}">
      <dgm:prSet phldrT="[Text]"/>
      <dgm:spPr/>
      <dgm:t>
        <a:bodyPr/>
        <a:lstStyle/>
        <a:p>
          <a:r>
            <a:rPr lang="en-GB" dirty="0">
              <a:latin typeface="Comic Sans MS" panose="030F0702030302020204" pitchFamily="66" charset="0"/>
            </a:rPr>
            <a:t> Stuttering and speech difficulties which could cause confusion</a:t>
          </a:r>
        </a:p>
      </dgm:t>
    </dgm:pt>
    <dgm:pt modelId="{8552C980-2443-4F49-9298-1335A944B6FE}" type="parTrans" cxnId="{6997B873-86A0-4D8E-BD4C-E9FBDF0C4DB6}">
      <dgm:prSet/>
      <dgm:spPr/>
      <dgm:t>
        <a:bodyPr/>
        <a:lstStyle/>
        <a:p>
          <a:endParaRPr lang="en-GB">
            <a:latin typeface="Comic Sans MS" panose="030F0702030302020204" pitchFamily="66" charset="0"/>
          </a:endParaRPr>
        </a:p>
      </dgm:t>
    </dgm:pt>
    <dgm:pt modelId="{D749C637-7534-4FE5-8747-4D49349EB594}" type="sibTrans" cxnId="{6997B873-86A0-4D8E-BD4C-E9FBDF0C4DB6}">
      <dgm:prSet/>
      <dgm:spPr/>
      <dgm:t>
        <a:bodyPr/>
        <a:lstStyle/>
        <a:p>
          <a:endParaRPr lang="en-GB">
            <a:latin typeface="Comic Sans MS" panose="030F0702030302020204" pitchFamily="66" charset="0"/>
          </a:endParaRPr>
        </a:p>
      </dgm:t>
    </dgm:pt>
    <dgm:pt modelId="{306E80B3-D791-4AC5-BAE9-436B029AF724}">
      <dgm:prSet phldrT="[Text]"/>
      <dgm:spPr/>
      <dgm:t>
        <a:bodyPr/>
        <a:lstStyle/>
        <a:p>
          <a:r>
            <a:rPr lang="en-GB" dirty="0">
              <a:latin typeface="Comic Sans MS" panose="030F0702030302020204" pitchFamily="66" charset="0"/>
            </a:rPr>
            <a:t> Not speaking the same language when trying to explain your issues</a:t>
          </a:r>
        </a:p>
      </dgm:t>
    </dgm:pt>
    <dgm:pt modelId="{298FC3F5-BA35-47FB-91B4-38902AF568A3}" type="parTrans" cxnId="{AD9BBC32-8507-43DA-8754-0F96DC81515E}">
      <dgm:prSet/>
      <dgm:spPr/>
      <dgm:t>
        <a:bodyPr/>
        <a:lstStyle/>
        <a:p>
          <a:endParaRPr lang="en-GB">
            <a:latin typeface="Comic Sans MS" panose="030F0702030302020204" pitchFamily="66" charset="0"/>
          </a:endParaRPr>
        </a:p>
      </dgm:t>
    </dgm:pt>
    <dgm:pt modelId="{016031ED-DAD0-4460-8573-799E6F1006CF}" type="sibTrans" cxnId="{AD9BBC32-8507-43DA-8754-0F96DC81515E}">
      <dgm:prSet/>
      <dgm:spPr/>
      <dgm:t>
        <a:bodyPr/>
        <a:lstStyle/>
        <a:p>
          <a:endParaRPr lang="en-GB">
            <a:latin typeface="Comic Sans MS" panose="030F0702030302020204" pitchFamily="66" charset="0"/>
          </a:endParaRPr>
        </a:p>
      </dgm:t>
    </dgm:pt>
    <dgm:pt modelId="{29A8A457-49BA-474C-959B-1D62C5DB3005}">
      <dgm:prSet phldrT="[Text]"/>
      <dgm:spPr/>
      <dgm:t>
        <a:bodyPr/>
        <a:lstStyle/>
        <a:p>
          <a:endParaRPr lang="en-GB">
            <a:latin typeface="Comic Sans MS" panose="030F0702030302020204" pitchFamily="66" charset="0"/>
          </a:endParaRPr>
        </a:p>
      </dgm:t>
    </dgm:pt>
    <dgm:pt modelId="{B58CBAD0-9E31-43DC-941F-83B2A6DFCC7E}" type="parTrans" cxnId="{6F7A112B-D419-45CF-BB20-DAF1DE8509F5}">
      <dgm:prSet/>
      <dgm:spPr/>
      <dgm:t>
        <a:bodyPr/>
        <a:lstStyle/>
        <a:p>
          <a:endParaRPr lang="en-GB">
            <a:latin typeface="Comic Sans MS" panose="030F0702030302020204" pitchFamily="66" charset="0"/>
          </a:endParaRPr>
        </a:p>
      </dgm:t>
    </dgm:pt>
    <dgm:pt modelId="{D08333CA-805C-4147-A99F-F81286ADAF03}" type="sibTrans" cxnId="{6F7A112B-D419-45CF-BB20-DAF1DE8509F5}">
      <dgm:prSet/>
      <dgm:spPr/>
      <dgm:t>
        <a:bodyPr/>
        <a:lstStyle/>
        <a:p>
          <a:endParaRPr lang="en-GB">
            <a:latin typeface="Comic Sans MS" panose="030F0702030302020204" pitchFamily="66" charset="0"/>
          </a:endParaRPr>
        </a:p>
      </dgm:t>
    </dgm:pt>
    <dgm:pt modelId="{9540FA49-D2A9-4D29-B756-4338A0DA16A2}">
      <dgm:prSet phldrT="[Text]"/>
      <dgm:spPr/>
      <dgm:t>
        <a:bodyPr/>
        <a:lstStyle/>
        <a:p>
          <a:r>
            <a:rPr lang="en-GB" dirty="0">
              <a:latin typeface="Comic Sans MS" panose="030F0702030302020204" pitchFamily="66" charset="0"/>
            </a:rPr>
            <a:t> Using jargon when trying to explain a patients condition</a:t>
          </a:r>
        </a:p>
      </dgm:t>
    </dgm:pt>
    <dgm:pt modelId="{6734BCEA-DB3F-467E-98C5-D8929914299B}" type="parTrans" cxnId="{F34CDC23-5EEA-4030-AB64-81622E482CC1}">
      <dgm:prSet/>
      <dgm:spPr/>
      <dgm:t>
        <a:bodyPr/>
        <a:lstStyle/>
        <a:p>
          <a:endParaRPr lang="en-GB">
            <a:latin typeface="Comic Sans MS" panose="030F0702030302020204" pitchFamily="66" charset="0"/>
          </a:endParaRPr>
        </a:p>
      </dgm:t>
    </dgm:pt>
    <dgm:pt modelId="{41285B27-35DB-4F46-9914-C2F5D1828269}" type="sibTrans" cxnId="{F34CDC23-5EEA-4030-AB64-81622E482CC1}">
      <dgm:prSet/>
      <dgm:spPr/>
      <dgm:t>
        <a:bodyPr/>
        <a:lstStyle/>
        <a:p>
          <a:endParaRPr lang="en-GB">
            <a:latin typeface="Comic Sans MS" panose="030F0702030302020204" pitchFamily="66" charset="0"/>
          </a:endParaRPr>
        </a:p>
      </dgm:t>
    </dgm:pt>
    <dgm:pt modelId="{627BAD26-E215-4B10-8ABA-27BA2269C598}">
      <dgm:prSet phldrT="[Text]"/>
      <dgm:spPr/>
      <dgm:t>
        <a:bodyPr/>
        <a:lstStyle/>
        <a:p>
          <a:r>
            <a:rPr lang="en-GB" dirty="0">
              <a:latin typeface="Comic Sans MS" panose="030F0702030302020204" pitchFamily="66" charset="0"/>
            </a:rPr>
            <a:t> Slang may be used and cause confusion</a:t>
          </a:r>
        </a:p>
      </dgm:t>
    </dgm:pt>
    <dgm:pt modelId="{76A05FBD-EC09-4C39-B803-B0D3BC5FAAA6}" type="parTrans" cxnId="{474DC78C-8BF9-48C7-BDC7-555C2A50978F}">
      <dgm:prSet/>
      <dgm:spPr/>
      <dgm:t>
        <a:bodyPr/>
        <a:lstStyle/>
        <a:p>
          <a:endParaRPr lang="en-GB">
            <a:latin typeface="Comic Sans MS" panose="030F0702030302020204" pitchFamily="66" charset="0"/>
          </a:endParaRPr>
        </a:p>
      </dgm:t>
    </dgm:pt>
    <dgm:pt modelId="{F202E2FF-48CA-4A19-83AD-F7FA7EC2D0B9}" type="sibTrans" cxnId="{474DC78C-8BF9-48C7-BDC7-555C2A50978F}">
      <dgm:prSet/>
      <dgm:spPr/>
      <dgm:t>
        <a:bodyPr/>
        <a:lstStyle/>
        <a:p>
          <a:endParaRPr lang="en-GB">
            <a:latin typeface="Comic Sans MS" panose="030F0702030302020204" pitchFamily="66" charset="0"/>
          </a:endParaRPr>
        </a:p>
      </dgm:t>
    </dgm:pt>
    <dgm:pt modelId="{79762C99-C2D6-4BE4-AC83-065BFBC86860}">
      <dgm:prSet phldrT="[Text]"/>
      <dgm:spPr/>
      <dgm:t>
        <a:bodyPr/>
        <a:lstStyle/>
        <a:p>
          <a:r>
            <a:rPr lang="en-GB" dirty="0">
              <a:latin typeface="Comic Sans MS" panose="030F0702030302020204" pitchFamily="66" charset="0"/>
            </a:rPr>
            <a:t> Lack of interpreters to explain situations</a:t>
          </a:r>
        </a:p>
      </dgm:t>
    </dgm:pt>
    <dgm:pt modelId="{B45563F0-88F9-46E1-815F-2C2BD4E73892}" type="parTrans" cxnId="{4E67FB83-AB66-4ACA-B1CF-C8C458A98D06}">
      <dgm:prSet/>
      <dgm:spPr/>
      <dgm:t>
        <a:bodyPr/>
        <a:lstStyle/>
        <a:p>
          <a:endParaRPr lang="en-GB">
            <a:latin typeface="Comic Sans MS" panose="030F0702030302020204" pitchFamily="66" charset="0"/>
          </a:endParaRPr>
        </a:p>
      </dgm:t>
    </dgm:pt>
    <dgm:pt modelId="{29A72A5C-30FA-43F3-998D-BE0D8AF12097}" type="sibTrans" cxnId="{4E67FB83-AB66-4ACA-B1CF-C8C458A98D06}">
      <dgm:prSet/>
      <dgm:spPr/>
      <dgm:t>
        <a:bodyPr/>
        <a:lstStyle/>
        <a:p>
          <a:endParaRPr lang="en-GB">
            <a:latin typeface="Comic Sans MS" panose="030F0702030302020204" pitchFamily="66" charset="0"/>
          </a:endParaRPr>
        </a:p>
      </dgm:t>
    </dgm:pt>
    <dgm:pt modelId="{EB753FFF-8CC7-427E-8A31-94287670A1EF}">
      <dgm:prSet phldrT="[Text]"/>
      <dgm:spPr/>
      <dgm:t>
        <a:bodyPr/>
        <a:lstStyle/>
        <a:p>
          <a:r>
            <a:rPr lang="en-GB" dirty="0">
              <a:latin typeface="Comic Sans MS" panose="030F0702030302020204" pitchFamily="66" charset="0"/>
            </a:rPr>
            <a:t> All letters and written information in one language</a:t>
          </a:r>
        </a:p>
      </dgm:t>
    </dgm:pt>
    <dgm:pt modelId="{6ADE9976-EA1C-419D-B0B0-27932252A828}" type="parTrans" cxnId="{EE2750EB-10E1-426E-8FB1-77A5FBBF08B1}">
      <dgm:prSet/>
      <dgm:spPr/>
      <dgm:t>
        <a:bodyPr/>
        <a:lstStyle/>
        <a:p>
          <a:endParaRPr lang="en-GB">
            <a:latin typeface="Comic Sans MS" panose="030F0702030302020204" pitchFamily="66" charset="0"/>
          </a:endParaRPr>
        </a:p>
      </dgm:t>
    </dgm:pt>
    <dgm:pt modelId="{F2450C62-013E-47E9-8B68-D0456BCDBAC3}" type="sibTrans" cxnId="{EE2750EB-10E1-426E-8FB1-77A5FBBF08B1}">
      <dgm:prSet/>
      <dgm:spPr/>
      <dgm:t>
        <a:bodyPr/>
        <a:lstStyle/>
        <a:p>
          <a:endParaRPr lang="en-GB">
            <a:latin typeface="Comic Sans MS" panose="030F0702030302020204" pitchFamily="66" charset="0"/>
          </a:endParaRPr>
        </a:p>
      </dgm:t>
    </dgm:pt>
    <dgm:pt modelId="{4DF803C2-B760-4B8D-84ED-26ED9DA30E2C}">
      <dgm:prSet phldrT="[Text]"/>
      <dgm:spPr/>
      <dgm:t>
        <a:bodyPr/>
        <a:lstStyle/>
        <a:p>
          <a:endParaRPr lang="en-GB">
            <a:latin typeface="Comic Sans MS" panose="030F0702030302020204" pitchFamily="66" charset="0"/>
          </a:endParaRPr>
        </a:p>
      </dgm:t>
    </dgm:pt>
    <dgm:pt modelId="{84978472-B86F-4487-9189-AA33BC494B6F}" type="parTrans" cxnId="{DE984065-CB31-42A9-A47F-6613713BF911}">
      <dgm:prSet/>
      <dgm:spPr/>
      <dgm:t>
        <a:bodyPr/>
        <a:lstStyle/>
        <a:p>
          <a:endParaRPr lang="en-GB">
            <a:latin typeface="Comic Sans MS" panose="030F0702030302020204" pitchFamily="66" charset="0"/>
          </a:endParaRPr>
        </a:p>
      </dgm:t>
    </dgm:pt>
    <dgm:pt modelId="{AC756773-A050-40B9-87DA-4C02FCE74F0A}" type="sibTrans" cxnId="{DE984065-CB31-42A9-A47F-6613713BF911}">
      <dgm:prSet/>
      <dgm:spPr/>
      <dgm:t>
        <a:bodyPr/>
        <a:lstStyle/>
        <a:p>
          <a:endParaRPr lang="en-GB">
            <a:latin typeface="Comic Sans MS" panose="030F0702030302020204" pitchFamily="66" charset="0"/>
          </a:endParaRPr>
        </a:p>
      </dgm:t>
    </dgm:pt>
    <dgm:pt modelId="{9CB62604-97D8-4AD6-B3CA-54F3CDEF0FC5}" type="pres">
      <dgm:prSet presAssocID="{6A2D2E84-FF4B-401E-87B9-2CD0FC0D4429}" presName="Name0" presStyleCnt="0">
        <dgm:presLayoutVars>
          <dgm:chMax val="1"/>
          <dgm:chPref val="1"/>
          <dgm:dir/>
          <dgm:animOne val="branch"/>
          <dgm:animLvl val="lvl"/>
        </dgm:presLayoutVars>
      </dgm:prSet>
      <dgm:spPr/>
      <dgm:t>
        <a:bodyPr/>
        <a:lstStyle/>
        <a:p>
          <a:endParaRPr lang="en-US"/>
        </a:p>
      </dgm:t>
    </dgm:pt>
    <dgm:pt modelId="{0AD01F64-E146-41EE-9D20-46CD12F1E5A2}" type="pres">
      <dgm:prSet presAssocID="{02699B47-A223-4CC5-BD78-C8A2525B144C}" presName="singleCycle" presStyleCnt="0"/>
      <dgm:spPr/>
    </dgm:pt>
    <dgm:pt modelId="{F276A940-20A4-4D13-B1B9-16EADAD6AD73}" type="pres">
      <dgm:prSet presAssocID="{02699B47-A223-4CC5-BD78-C8A2525B144C}" presName="singleCenter" presStyleLbl="node1" presStyleIdx="0" presStyleCnt="8" custScaleX="182776" custScaleY="105081" custLinFactNeighborX="-538" custLinFactNeighborY="1615">
        <dgm:presLayoutVars>
          <dgm:chMax val="7"/>
          <dgm:chPref val="7"/>
        </dgm:presLayoutVars>
      </dgm:prSet>
      <dgm:spPr/>
      <dgm:t>
        <a:bodyPr/>
        <a:lstStyle/>
        <a:p>
          <a:endParaRPr lang="en-US"/>
        </a:p>
      </dgm:t>
    </dgm:pt>
    <dgm:pt modelId="{EA206DB4-DAB8-4359-A2B9-8921D24D6A18}" type="pres">
      <dgm:prSet presAssocID="{86D2AE12-29C9-4165-B9CA-7703AFD7DEAD}" presName="Name56" presStyleLbl="parChTrans1D2" presStyleIdx="0" presStyleCnt="7"/>
      <dgm:spPr/>
      <dgm:t>
        <a:bodyPr/>
        <a:lstStyle/>
        <a:p>
          <a:endParaRPr lang="en-US"/>
        </a:p>
      </dgm:t>
    </dgm:pt>
    <dgm:pt modelId="{3C54F22C-F4EA-4C09-B97B-F7050557230B}" type="pres">
      <dgm:prSet presAssocID="{A1F24A0A-FBB4-46CA-A82B-3A41D6DA3C74}" presName="text0" presStyleLbl="node1" presStyleIdx="1" presStyleCnt="8" custScaleX="257012">
        <dgm:presLayoutVars>
          <dgm:bulletEnabled val="1"/>
        </dgm:presLayoutVars>
      </dgm:prSet>
      <dgm:spPr/>
      <dgm:t>
        <a:bodyPr/>
        <a:lstStyle/>
        <a:p>
          <a:endParaRPr lang="en-US"/>
        </a:p>
      </dgm:t>
    </dgm:pt>
    <dgm:pt modelId="{480CD35A-9268-431B-9D27-1E8E65476B55}" type="pres">
      <dgm:prSet presAssocID="{8552C980-2443-4F49-9298-1335A944B6FE}" presName="Name56" presStyleLbl="parChTrans1D2" presStyleIdx="1" presStyleCnt="7"/>
      <dgm:spPr/>
      <dgm:t>
        <a:bodyPr/>
        <a:lstStyle/>
        <a:p>
          <a:endParaRPr lang="en-US"/>
        </a:p>
      </dgm:t>
    </dgm:pt>
    <dgm:pt modelId="{0C643BD9-F69C-47EE-B882-8BFBD7444417}" type="pres">
      <dgm:prSet presAssocID="{F2AFCE57-25CA-4F3B-BD66-854AB6A494E7}" presName="text0" presStyleLbl="node1" presStyleIdx="2" presStyleCnt="8" custScaleX="253590" custRadScaleRad="183004" custRadScaleInc="66945">
        <dgm:presLayoutVars>
          <dgm:bulletEnabled val="1"/>
        </dgm:presLayoutVars>
      </dgm:prSet>
      <dgm:spPr/>
      <dgm:t>
        <a:bodyPr/>
        <a:lstStyle/>
        <a:p>
          <a:endParaRPr lang="en-US"/>
        </a:p>
      </dgm:t>
    </dgm:pt>
    <dgm:pt modelId="{7E7646CA-D02F-49E6-B406-BCCFB7031003}" type="pres">
      <dgm:prSet presAssocID="{298FC3F5-BA35-47FB-91B4-38902AF568A3}" presName="Name56" presStyleLbl="parChTrans1D2" presStyleIdx="2" presStyleCnt="7"/>
      <dgm:spPr/>
      <dgm:t>
        <a:bodyPr/>
        <a:lstStyle/>
        <a:p>
          <a:endParaRPr lang="en-US"/>
        </a:p>
      </dgm:t>
    </dgm:pt>
    <dgm:pt modelId="{87115E24-54C3-4AD8-849B-6AF96A451EC0}" type="pres">
      <dgm:prSet presAssocID="{306E80B3-D791-4AC5-BAE9-436B029AF724}" presName="text0" presStyleLbl="node1" presStyleIdx="3" presStyleCnt="8" custScaleX="264526" custRadScaleRad="166658" custRadScaleInc="-23928">
        <dgm:presLayoutVars>
          <dgm:bulletEnabled val="1"/>
        </dgm:presLayoutVars>
      </dgm:prSet>
      <dgm:spPr/>
      <dgm:t>
        <a:bodyPr/>
        <a:lstStyle/>
        <a:p>
          <a:endParaRPr lang="en-US"/>
        </a:p>
      </dgm:t>
    </dgm:pt>
    <dgm:pt modelId="{70328BFC-692C-43C2-844C-C1E36C9345FE}" type="pres">
      <dgm:prSet presAssocID="{6734BCEA-DB3F-467E-98C5-D8929914299B}" presName="Name56" presStyleLbl="parChTrans1D2" presStyleIdx="3" presStyleCnt="7"/>
      <dgm:spPr/>
      <dgm:t>
        <a:bodyPr/>
        <a:lstStyle/>
        <a:p>
          <a:endParaRPr lang="en-US"/>
        </a:p>
      </dgm:t>
    </dgm:pt>
    <dgm:pt modelId="{CAC5C345-9933-4D30-BFF0-D36C176BE3DE}" type="pres">
      <dgm:prSet presAssocID="{9540FA49-D2A9-4D29-B756-4338A0DA16A2}" presName="text0" presStyleLbl="node1" presStyleIdx="4" presStyleCnt="8" custScaleX="247283" custRadScaleRad="137066" custRadScaleInc="-94171">
        <dgm:presLayoutVars>
          <dgm:bulletEnabled val="1"/>
        </dgm:presLayoutVars>
      </dgm:prSet>
      <dgm:spPr/>
      <dgm:t>
        <a:bodyPr/>
        <a:lstStyle/>
        <a:p>
          <a:endParaRPr lang="en-US"/>
        </a:p>
      </dgm:t>
    </dgm:pt>
    <dgm:pt modelId="{4484317E-A19F-4D21-A691-4EFFC92D6313}" type="pres">
      <dgm:prSet presAssocID="{76A05FBD-EC09-4C39-B803-B0D3BC5FAAA6}" presName="Name56" presStyleLbl="parChTrans1D2" presStyleIdx="4" presStyleCnt="7"/>
      <dgm:spPr/>
      <dgm:t>
        <a:bodyPr/>
        <a:lstStyle/>
        <a:p>
          <a:endParaRPr lang="en-US"/>
        </a:p>
      </dgm:t>
    </dgm:pt>
    <dgm:pt modelId="{025E2F4D-3498-415E-A119-B3A655477B4A}" type="pres">
      <dgm:prSet presAssocID="{627BAD26-E215-4B10-8ABA-27BA2269C598}" presName="text0" presStyleLbl="node1" presStyleIdx="5" presStyleCnt="8" custScaleX="255346" custRadScaleRad="135550" custRadScaleInc="90041">
        <dgm:presLayoutVars>
          <dgm:bulletEnabled val="1"/>
        </dgm:presLayoutVars>
      </dgm:prSet>
      <dgm:spPr/>
      <dgm:t>
        <a:bodyPr/>
        <a:lstStyle/>
        <a:p>
          <a:endParaRPr lang="en-US"/>
        </a:p>
      </dgm:t>
    </dgm:pt>
    <dgm:pt modelId="{41CFB530-F30B-463A-927C-00925B199575}" type="pres">
      <dgm:prSet presAssocID="{B45563F0-88F9-46E1-815F-2C2BD4E73892}" presName="Name56" presStyleLbl="parChTrans1D2" presStyleIdx="5" presStyleCnt="7"/>
      <dgm:spPr/>
      <dgm:t>
        <a:bodyPr/>
        <a:lstStyle/>
        <a:p>
          <a:endParaRPr lang="en-US"/>
        </a:p>
      </dgm:t>
    </dgm:pt>
    <dgm:pt modelId="{988BC8E2-9605-47DF-9E95-B827D67EBDF0}" type="pres">
      <dgm:prSet presAssocID="{79762C99-C2D6-4BE4-AC83-065BFBC86860}" presName="text0" presStyleLbl="node1" presStyleIdx="6" presStyleCnt="8" custScaleX="255577" custRadScaleRad="160418" custRadScaleInc="20299">
        <dgm:presLayoutVars>
          <dgm:bulletEnabled val="1"/>
        </dgm:presLayoutVars>
      </dgm:prSet>
      <dgm:spPr/>
      <dgm:t>
        <a:bodyPr/>
        <a:lstStyle/>
        <a:p>
          <a:endParaRPr lang="en-US"/>
        </a:p>
      </dgm:t>
    </dgm:pt>
    <dgm:pt modelId="{CF662DDC-254D-4648-98BD-49A2C4D5329E}" type="pres">
      <dgm:prSet presAssocID="{6ADE9976-EA1C-419D-B0B0-27932252A828}" presName="Name56" presStyleLbl="parChTrans1D2" presStyleIdx="6" presStyleCnt="7"/>
      <dgm:spPr/>
      <dgm:t>
        <a:bodyPr/>
        <a:lstStyle/>
        <a:p>
          <a:endParaRPr lang="en-US"/>
        </a:p>
      </dgm:t>
    </dgm:pt>
    <dgm:pt modelId="{B64704D2-B909-439E-BDCA-A3F5BCFA232F}" type="pres">
      <dgm:prSet presAssocID="{EB753FFF-8CC7-427E-8A31-94287670A1EF}" presName="text0" presStyleLbl="node1" presStyleIdx="7" presStyleCnt="8" custScaleX="252365" custRadScaleRad="170157" custRadScaleInc="-66408">
        <dgm:presLayoutVars>
          <dgm:bulletEnabled val="1"/>
        </dgm:presLayoutVars>
      </dgm:prSet>
      <dgm:spPr/>
      <dgm:t>
        <a:bodyPr/>
        <a:lstStyle/>
        <a:p>
          <a:endParaRPr lang="en-US"/>
        </a:p>
      </dgm:t>
    </dgm:pt>
  </dgm:ptLst>
  <dgm:cxnLst>
    <dgm:cxn modelId="{09949F05-490F-4619-980A-3D21EFDB6D4C}" type="presOf" srcId="{6A2D2E84-FF4B-401E-87B9-2CD0FC0D4429}" destId="{9CB62604-97D8-4AD6-B3CA-54F3CDEF0FC5}" srcOrd="0" destOrd="0" presId="urn:microsoft.com/office/officeart/2008/layout/RadialCluster"/>
    <dgm:cxn modelId="{94A2C21B-3D8D-4547-8448-301F53183C82}" type="presOf" srcId="{6734BCEA-DB3F-467E-98C5-D8929914299B}" destId="{70328BFC-692C-43C2-844C-C1E36C9345FE}" srcOrd="0" destOrd="0" presId="urn:microsoft.com/office/officeart/2008/layout/RadialCluster"/>
    <dgm:cxn modelId="{6997B873-86A0-4D8E-BD4C-E9FBDF0C4DB6}" srcId="{02699B47-A223-4CC5-BD78-C8A2525B144C}" destId="{F2AFCE57-25CA-4F3B-BD66-854AB6A494E7}" srcOrd="1" destOrd="0" parTransId="{8552C980-2443-4F49-9298-1335A944B6FE}" sibTransId="{D749C637-7534-4FE5-8747-4D49349EB594}"/>
    <dgm:cxn modelId="{0523575E-C20A-4102-99E0-D77B5D201746}" type="presOf" srcId="{EB753FFF-8CC7-427E-8A31-94287670A1EF}" destId="{B64704D2-B909-439E-BDCA-A3F5BCFA232F}" srcOrd="0" destOrd="0" presId="urn:microsoft.com/office/officeart/2008/layout/RadialCluster"/>
    <dgm:cxn modelId="{153BB228-3208-4109-9D41-15C3AE918FE8}" type="presOf" srcId="{306E80B3-D791-4AC5-BAE9-436B029AF724}" destId="{87115E24-54C3-4AD8-849B-6AF96A451EC0}" srcOrd="0" destOrd="0" presId="urn:microsoft.com/office/officeart/2008/layout/RadialCluster"/>
    <dgm:cxn modelId="{EE2750EB-10E1-426E-8FB1-77A5FBBF08B1}" srcId="{02699B47-A223-4CC5-BD78-C8A2525B144C}" destId="{EB753FFF-8CC7-427E-8A31-94287670A1EF}" srcOrd="6" destOrd="0" parTransId="{6ADE9976-EA1C-419D-B0B0-27932252A828}" sibTransId="{F2450C62-013E-47E9-8B68-D0456BCDBAC3}"/>
    <dgm:cxn modelId="{E469341D-F095-4BC0-9E45-3D1A0911DC33}" type="presOf" srcId="{86D2AE12-29C9-4165-B9CA-7703AFD7DEAD}" destId="{EA206DB4-DAB8-4359-A2B9-8921D24D6A18}" srcOrd="0" destOrd="0" presId="urn:microsoft.com/office/officeart/2008/layout/RadialCluster"/>
    <dgm:cxn modelId="{CDE59A0B-9515-4091-A69F-27EAC29FE22A}" srcId="{02699B47-A223-4CC5-BD78-C8A2525B144C}" destId="{A1F24A0A-FBB4-46CA-A82B-3A41D6DA3C74}" srcOrd="0" destOrd="0" parTransId="{86D2AE12-29C9-4165-B9CA-7703AFD7DEAD}" sibTransId="{1FF0E59F-AD31-448F-927E-3038BA94FB37}"/>
    <dgm:cxn modelId="{CB25E828-1A2F-427B-85FC-F1DD53C012A2}" type="presOf" srcId="{A1F24A0A-FBB4-46CA-A82B-3A41D6DA3C74}" destId="{3C54F22C-F4EA-4C09-B97B-F7050557230B}" srcOrd="0" destOrd="0" presId="urn:microsoft.com/office/officeart/2008/layout/RadialCluster"/>
    <dgm:cxn modelId="{6F7A112B-D419-45CF-BB20-DAF1DE8509F5}" srcId="{4DF803C2-B760-4B8D-84ED-26ED9DA30E2C}" destId="{29A8A457-49BA-474C-959B-1D62C5DB3005}" srcOrd="0" destOrd="0" parTransId="{B58CBAD0-9E31-43DC-941F-83B2A6DFCC7E}" sibTransId="{D08333CA-805C-4147-A99F-F81286ADAF03}"/>
    <dgm:cxn modelId="{AD9BBC32-8507-43DA-8754-0F96DC81515E}" srcId="{02699B47-A223-4CC5-BD78-C8A2525B144C}" destId="{306E80B3-D791-4AC5-BAE9-436B029AF724}" srcOrd="2" destOrd="0" parTransId="{298FC3F5-BA35-47FB-91B4-38902AF568A3}" sibTransId="{016031ED-DAD0-4460-8573-799E6F1006CF}"/>
    <dgm:cxn modelId="{6A16E1D1-8FB0-42CD-B91B-5B756FACCB03}" type="presOf" srcId="{F2AFCE57-25CA-4F3B-BD66-854AB6A494E7}" destId="{0C643BD9-F69C-47EE-B882-8BFBD7444417}" srcOrd="0" destOrd="0" presId="urn:microsoft.com/office/officeart/2008/layout/RadialCluster"/>
    <dgm:cxn modelId="{B9C74E62-6619-4B8A-ADA9-3A32310C3647}" type="presOf" srcId="{8552C980-2443-4F49-9298-1335A944B6FE}" destId="{480CD35A-9268-431B-9D27-1E8E65476B55}" srcOrd="0" destOrd="0" presId="urn:microsoft.com/office/officeart/2008/layout/RadialCluster"/>
    <dgm:cxn modelId="{F34CDC23-5EEA-4030-AB64-81622E482CC1}" srcId="{02699B47-A223-4CC5-BD78-C8A2525B144C}" destId="{9540FA49-D2A9-4D29-B756-4338A0DA16A2}" srcOrd="3" destOrd="0" parTransId="{6734BCEA-DB3F-467E-98C5-D8929914299B}" sibTransId="{41285B27-35DB-4F46-9914-C2F5D1828269}"/>
    <dgm:cxn modelId="{98AA8DDD-8338-4579-8474-B090346D35B0}" type="presOf" srcId="{76A05FBD-EC09-4C39-B803-B0D3BC5FAAA6}" destId="{4484317E-A19F-4D21-A691-4EFFC92D6313}" srcOrd="0" destOrd="0" presId="urn:microsoft.com/office/officeart/2008/layout/RadialCluster"/>
    <dgm:cxn modelId="{3AB87B2E-0141-4473-97BA-695DFE9F2936}" type="presOf" srcId="{298FC3F5-BA35-47FB-91B4-38902AF568A3}" destId="{7E7646CA-D02F-49E6-B406-BCCFB7031003}" srcOrd="0" destOrd="0" presId="urn:microsoft.com/office/officeart/2008/layout/RadialCluster"/>
    <dgm:cxn modelId="{88919B4D-1047-4885-B686-BFF9F567DA0A}" type="presOf" srcId="{627BAD26-E215-4B10-8ABA-27BA2269C598}" destId="{025E2F4D-3498-415E-A119-B3A655477B4A}" srcOrd="0" destOrd="0" presId="urn:microsoft.com/office/officeart/2008/layout/RadialCluster"/>
    <dgm:cxn modelId="{9A235131-1443-4875-AEC6-E4E88CBD4EEB}" type="presOf" srcId="{79762C99-C2D6-4BE4-AC83-065BFBC86860}" destId="{988BC8E2-9605-47DF-9E95-B827D67EBDF0}" srcOrd="0" destOrd="0" presId="urn:microsoft.com/office/officeart/2008/layout/RadialCluster"/>
    <dgm:cxn modelId="{794F2567-F806-4456-9F05-0C8C8398CC86}" type="presOf" srcId="{02699B47-A223-4CC5-BD78-C8A2525B144C}" destId="{F276A940-20A4-4D13-B1B9-16EADAD6AD73}" srcOrd="0" destOrd="0" presId="urn:microsoft.com/office/officeart/2008/layout/RadialCluster"/>
    <dgm:cxn modelId="{4BEEC2E1-3F67-4737-B3B8-98707448BE2A}" type="presOf" srcId="{9540FA49-D2A9-4D29-B756-4338A0DA16A2}" destId="{CAC5C345-9933-4D30-BFF0-D36C176BE3DE}" srcOrd="0" destOrd="0" presId="urn:microsoft.com/office/officeart/2008/layout/RadialCluster"/>
    <dgm:cxn modelId="{42F38AE4-E2C0-461B-99C3-38F894ECBD75}" type="presOf" srcId="{B45563F0-88F9-46E1-815F-2C2BD4E73892}" destId="{41CFB530-F30B-463A-927C-00925B199575}" srcOrd="0" destOrd="0" presId="urn:microsoft.com/office/officeart/2008/layout/RadialCluster"/>
    <dgm:cxn modelId="{B06C5E44-1664-4561-B8A5-8571622D49D1}" srcId="{6A2D2E84-FF4B-401E-87B9-2CD0FC0D4429}" destId="{02699B47-A223-4CC5-BD78-C8A2525B144C}" srcOrd="0" destOrd="0" parTransId="{D499A07C-33C6-47BF-A4CB-22A1626D0E6D}" sibTransId="{2219A5BB-B9C3-4078-A02E-15B6744E4EC7}"/>
    <dgm:cxn modelId="{4E67FB83-AB66-4ACA-B1CF-C8C458A98D06}" srcId="{02699B47-A223-4CC5-BD78-C8A2525B144C}" destId="{79762C99-C2D6-4BE4-AC83-065BFBC86860}" srcOrd="5" destOrd="0" parTransId="{B45563F0-88F9-46E1-815F-2C2BD4E73892}" sibTransId="{29A72A5C-30FA-43F3-998D-BE0D8AF12097}"/>
    <dgm:cxn modelId="{474DC78C-8BF9-48C7-BDC7-555C2A50978F}" srcId="{02699B47-A223-4CC5-BD78-C8A2525B144C}" destId="{627BAD26-E215-4B10-8ABA-27BA2269C598}" srcOrd="4" destOrd="0" parTransId="{76A05FBD-EC09-4C39-B803-B0D3BC5FAAA6}" sibTransId="{F202E2FF-48CA-4A19-83AD-F7FA7EC2D0B9}"/>
    <dgm:cxn modelId="{DE984065-CB31-42A9-A47F-6613713BF911}" srcId="{6A2D2E84-FF4B-401E-87B9-2CD0FC0D4429}" destId="{4DF803C2-B760-4B8D-84ED-26ED9DA30E2C}" srcOrd="1" destOrd="0" parTransId="{84978472-B86F-4487-9189-AA33BC494B6F}" sibTransId="{AC756773-A050-40B9-87DA-4C02FCE74F0A}"/>
    <dgm:cxn modelId="{1136C719-F1FF-425F-8DDB-D081A22094AF}" type="presOf" srcId="{6ADE9976-EA1C-419D-B0B0-27932252A828}" destId="{CF662DDC-254D-4648-98BD-49A2C4D5329E}" srcOrd="0" destOrd="0" presId="urn:microsoft.com/office/officeart/2008/layout/RadialCluster"/>
    <dgm:cxn modelId="{B8A077D0-25A1-4940-8E4E-E09BF6A570CE}" type="presParOf" srcId="{9CB62604-97D8-4AD6-B3CA-54F3CDEF0FC5}" destId="{0AD01F64-E146-41EE-9D20-46CD12F1E5A2}" srcOrd="0" destOrd="0" presId="urn:microsoft.com/office/officeart/2008/layout/RadialCluster"/>
    <dgm:cxn modelId="{E79F9BF2-B448-4EF1-9AC0-DD376E484996}" type="presParOf" srcId="{0AD01F64-E146-41EE-9D20-46CD12F1E5A2}" destId="{F276A940-20A4-4D13-B1B9-16EADAD6AD73}" srcOrd="0" destOrd="0" presId="urn:microsoft.com/office/officeart/2008/layout/RadialCluster"/>
    <dgm:cxn modelId="{921BFB84-6B48-4A0F-8F11-12146D8037DF}" type="presParOf" srcId="{0AD01F64-E146-41EE-9D20-46CD12F1E5A2}" destId="{EA206DB4-DAB8-4359-A2B9-8921D24D6A18}" srcOrd="1" destOrd="0" presId="urn:microsoft.com/office/officeart/2008/layout/RadialCluster"/>
    <dgm:cxn modelId="{C79C9A11-255B-4EEC-8F4B-B794EFD9A35F}" type="presParOf" srcId="{0AD01F64-E146-41EE-9D20-46CD12F1E5A2}" destId="{3C54F22C-F4EA-4C09-B97B-F7050557230B}" srcOrd="2" destOrd="0" presId="urn:microsoft.com/office/officeart/2008/layout/RadialCluster"/>
    <dgm:cxn modelId="{AA599C0C-9572-4A1A-9788-CAEE6F2323FB}" type="presParOf" srcId="{0AD01F64-E146-41EE-9D20-46CD12F1E5A2}" destId="{480CD35A-9268-431B-9D27-1E8E65476B55}" srcOrd="3" destOrd="0" presId="urn:microsoft.com/office/officeart/2008/layout/RadialCluster"/>
    <dgm:cxn modelId="{108C7F69-CD69-4307-AA17-62CE0EC8D5EA}" type="presParOf" srcId="{0AD01F64-E146-41EE-9D20-46CD12F1E5A2}" destId="{0C643BD9-F69C-47EE-B882-8BFBD7444417}" srcOrd="4" destOrd="0" presId="urn:microsoft.com/office/officeart/2008/layout/RadialCluster"/>
    <dgm:cxn modelId="{34FD8F1F-91D2-44F8-95AD-43C6951B293C}" type="presParOf" srcId="{0AD01F64-E146-41EE-9D20-46CD12F1E5A2}" destId="{7E7646CA-D02F-49E6-B406-BCCFB7031003}" srcOrd="5" destOrd="0" presId="urn:microsoft.com/office/officeart/2008/layout/RadialCluster"/>
    <dgm:cxn modelId="{395184F7-BDAC-468C-AE3C-5835068C81B8}" type="presParOf" srcId="{0AD01F64-E146-41EE-9D20-46CD12F1E5A2}" destId="{87115E24-54C3-4AD8-849B-6AF96A451EC0}" srcOrd="6" destOrd="0" presId="urn:microsoft.com/office/officeart/2008/layout/RadialCluster"/>
    <dgm:cxn modelId="{0FC8DE17-4EF0-4FE6-97E2-94D3BF9A7D24}" type="presParOf" srcId="{0AD01F64-E146-41EE-9D20-46CD12F1E5A2}" destId="{70328BFC-692C-43C2-844C-C1E36C9345FE}" srcOrd="7" destOrd="0" presId="urn:microsoft.com/office/officeart/2008/layout/RadialCluster"/>
    <dgm:cxn modelId="{0BB5EF09-0B7D-4874-94F2-E2FF3CD85B89}" type="presParOf" srcId="{0AD01F64-E146-41EE-9D20-46CD12F1E5A2}" destId="{CAC5C345-9933-4D30-BFF0-D36C176BE3DE}" srcOrd="8" destOrd="0" presId="urn:microsoft.com/office/officeart/2008/layout/RadialCluster"/>
    <dgm:cxn modelId="{3940B24A-677A-4452-95DA-FB2ECC6DC3E1}" type="presParOf" srcId="{0AD01F64-E146-41EE-9D20-46CD12F1E5A2}" destId="{4484317E-A19F-4D21-A691-4EFFC92D6313}" srcOrd="9" destOrd="0" presId="urn:microsoft.com/office/officeart/2008/layout/RadialCluster"/>
    <dgm:cxn modelId="{167CA625-A6A4-438A-9EED-1B0FB12D9674}" type="presParOf" srcId="{0AD01F64-E146-41EE-9D20-46CD12F1E5A2}" destId="{025E2F4D-3498-415E-A119-B3A655477B4A}" srcOrd="10" destOrd="0" presId="urn:microsoft.com/office/officeart/2008/layout/RadialCluster"/>
    <dgm:cxn modelId="{756D3CCD-C2E4-4C14-9F37-691FFD4DC1DE}" type="presParOf" srcId="{0AD01F64-E146-41EE-9D20-46CD12F1E5A2}" destId="{41CFB530-F30B-463A-927C-00925B199575}" srcOrd="11" destOrd="0" presId="urn:microsoft.com/office/officeart/2008/layout/RadialCluster"/>
    <dgm:cxn modelId="{4A698FCE-DE2D-4FA5-B094-42997FB4B6A3}" type="presParOf" srcId="{0AD01F64-E146-41EE-9D20-46CD12F1E5A2}" destId="{988BC8E2-9605-47DF-9E95-B827D67EBDF0}" srcOrd="12" destOrd="0" presId="urn:microsoft.com/office/officeart/2008/layout/RadialCluster"/>
    <dgm:cxn modelId="{5755B5BB-9837-4CD2-898E-8E0FBA631567}" type="presParOf" srcId="{0AD01F64-E146-41EE-9D20-46CD12F1E5A2}" destId="{CF662DDC-254D-4648-98BD-49A2C4D5329E}" srcOrd="13" destOrd="0" presId="urn:microsoft.com/office/officeart/2008/layout/RadialCluster"/>
    <dgm:cxn modelId="{47D6B552-E4A0-420F-885B-8F1233EC355B}" type="presParOf" srcId="{0AD01F64-E146-41EE-9D20-46CD12F1E5A2}" destId="{B64704D2-B909-439E-BDCA-A3F5BCFA232F}" srcOrd="14"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A2D2E84-FF4B-401E-87B9-2CD0FC0D4429}" type="doc">
      <dgm:prSet loTypeId="urn:microsoft.com/office/officeart/2008/layout/RadialCluster" loCatId="cycle" qsTypeId="urn:microsoft.com/office/officeart/2005/8/quickstyle/simple1" qsCatId="simple" csTypeId="urn:microsoft.com/office/officeart/2005/8/colors/accent0_1" csCatId="mainScheme" phldr="1"/>
      <dgm:spPr/>
      <dgm:t>
        <a:bodyPr/>
        <a:lstStyle/>
        <a:p>
          <a:endParaRPr lang="en-GB"/>
        </a:p>
      </dgm:t>
    </dgm:pt>
    <dgm:pt modelId="{02699B47-A223-4CC5-BD78-C8A2525B144C}">
      <dgm:prSet phldrT="[Text]"/>
      <dgm:spPr>
        <a:solidFill>
          <a:srgbClr val="00B0F0"/>
        </a:solidFill>
      </dgm:spPr>
      <dgm:t>
        <a:bodyPr/>
        <a:lstStyle/>
        <a:p>
          <a:r>
            <a:rPr lang="en-GB" dirty="0">
              <a:latin typeface="Comic Sans MS" panose="030F0702030302020204" pitchFamily="66" charset="0"/>
            </a:rPr>
            <a:t>Intellectual</a:t>
          </a:r>
        </a:p>
        <a:p>
          <a:r>
            <a:rPr lang="en-GB" dirty="0">
              <a:latin typeface="Comic Sans MS" panose="030F0702030302020204" pitchFamily="66" charset="0"/>
            </a:rPr>
            <a:t>Barriers</a:t>
          </a:r>
        </a:p>
      </dgm:t>
    </dgm:pt>
    <dgm:pt modelId="{D499A07C-33C6-47BF-A4CB-22A1626D0E6D}" type="parTrans" cxnId="{B06C5E44-1664-4561-B8A5-8571622D49D1}">
      <dgm:prSet/>
      <dgm:spPr/>
      <dgm:t>
        <a:bodyPr/>
        <a:lstStyle/>
        <a:p>
          <a:endParaRPr lang="en-GB">
            <a:latin typeface="Comic Sans MS" panose="030F0702030302020204" pitchFamily="66" charset="0"/>
          </a:endParaRPr>
        </a:p>
      </dgm:t>
    </dgm:pt>
    <dgm:pt modelId="{2219A5BB-B9C3-4078-A02E-15B6744E4EC7}" type="sibTrans" cxnId="{B06C5E44-1664-4561-B8A5-8571622D49D1}">
      <dgm:prSet/>
      <dgm:spPr/>
      <dgm:t>
        <a:bodyPr/>
        <a:lstStyle/>
        <a:p>
          <a:endParaRPr lang="en-GB">
            <a:latin typeface="Comic Sans MS" panose="030F0702030302020204" pitchFamily="66" charset="0"/>
          </a:endParaRPr>
        </a:p>
      </dgm:t>
    </dgm:pt>
    <dgm:pt modelId="{A1F24A0A-FBB4-46CA-A82B-3A41D6DA3C74}">
      <dgm:prSet phldrT="[Text]"/>
      <dgm:spPr/>
      <dgm:t>
        <a:bodyPr/>
        <a:lstStyle/>
        <a:p>
          <a:r>
            <a:rPr lang="en-GB" dirty="0">
              <a:latin typeface="Comic Sans MS" panose="030F0702030302020204" pitchFamily="66" charset="0"/>
            </a:rPr>
            <a:t> Poor education about where to go for health care</a:t>
          </a:r>
        </a:p>
      </dgm:t>
    </dgm:pt>
    <dgm:pt modelId="{86D2AE12-29C9-4165-B9CA-7703AFD7DEAD}" type="parTrans" cxnId="{CDE59A0B-9515-4091-A69F-27EAC29FE22A}">
      <dgm:prSet/>
      <dgm:spPr/>
      <dgm:t>
        <a:bodyPr/>
        <a:lstStyle/>
        <a:p>
          <a:endParaRPr lang="en-GB">
            <a:latin typeface="Comic Sans MS" panose="030F0702030302020204" pitchFamily="66" charset="0"/>
          </a:endParaRPr>
        </a:p>
      </dgm:t>
    </dgm:pt>
    <dgm:pt modelId="{1FF0E59F-AD31-448F-927E-3038BA94FB37}" type="sibTrans" cxnId="{CDE59A0B-9515-4091-A69F-27EAC29FE22A}">
      <dgm:prSet/>
      <dgm:spPr/>
      <dgm:t>
        <a:bodyPr/>
        <a:lstStyle/>
        <a:p>
          <a:endParaRPr lang="en-GB">
            <a:latin typeface="Comic Sans MS" panose="030F0702030302020204" pitchFamily="66" charset="0"/>
          </a:endParaRPr>
        </a:p>
      </dgm:t>
    </dgm:pt>
    <dgm:pt modelId="{F2AFCE57-25CA-4F3B-BD66-854AB6A494E7}">
      <dgm:prSet phldrT="[Text]"/>
      <dgm:spPr/>
      <dgm:t>
        <a:bodyPr/>
        <a:lstStyle/>
        <a:p>
          <a:r>
            <a:rPr lang="en-GB" dirty="0">
              <a:latin typeface="Comic Sans MS" panose="030F0702030302020204" pitchFamily="66" charset="0"/>
            </a:rPr>
            <a:t>Lack of knowledge about health impacts</a:t>
          </a:r>
        </a:p>
      </dgm:t>
    </dgm:pt>
    <dgm:pt modelId="{8552C980-2443-4F49-9298-1335A944B6FE}" type="parTrans" cxnId="{6997B873-86A0-4D8E-BD4C-E9FBDF0C4DB6}">
      <dgm:prSet/>
      <dgm:spPr/>
      <dgm:t>
        <a:bodyPr/>
        <a:lstStyle/>
        <a:p>
          <a:endParaRPr lang="en-GB">
            <a:latin typeface="Comic Sans MS" panose="030F0702030302020204" pitchFamily="66" charset="0"/>
          </a:endParaRPr>
        </a:p>
      </dgm:t>
    </dgm:pt>
    <dgm:pt modelId="{D749C637-7534-4FE5-8747-4D49349EB594}" type="sibTrans" cxnId="{6997B873-86A0-4D8E-BD4C-E9FBDF0C4DB6}">
      <dgm:prSet/>
      <dgm:spPr/>
      <dgm:t>
        <a:bodyPr/>
        <a:lstStyle/>
        <a:p>
          <a:endParaRPr lang="en-GB">
            <a:latin typeface="Comic Sans MS" panose="030F0702030302020204" pitchFamily="66" charset="0"/>
          </a:endParaRPr>
        </a:p>
      </dgm:t>
    </dgm:pt>
    <dgm:pt modelId="{306E80B3-D791-4AC5-BAE9-436B029AF724}">
      <dgm:prSet phldrT="[Text]"/>
      <dgm:spPr/>
      <dgm:t>
        <a:bodyPr/>
        <a:lstStyle/>
        <a:p>
          <a:r>
            <a:rPr lang="en-GB" dirty="0">
              <a:latin typeface="Comic Sans MS" panose="030F0702030302020204" pitchFamily="66" charset="0"/>
            </a:rPr>
            <a:t> They may feel too embarrassed to ask for help</a:t>
          </a:r>
        </a:p>
      </dgm:t>
    </dgm:pt>
    <dgm:pt modelId="{298FC3F5-BA35-47FB-91B4-38902AF568A3}" type="parTrans" cxnId="{AD9BBC32-8507-43DA-8754-0F96DC81515E}">
      <dgm:prSet/>
      <dgm:spPr/>
      <dgm:t>
        <a:bodyPr/>
        <a:lstStyle/>
        <a:p>
          <a:endParaRPr lang="en-GB">
            <a:latin typeface="Comic Sans MS" panose="030F0702030302020204" pitchFamily="66" charset="0"/>
          </a:endParaRPr>
        </a:p>
      </dgm:t>
    </dgm:pt>
    <dgm:pt modelId="{016031ED-DAD0-4460-8573-799E6F1006CF}" type="sibTrans" cxnId="{AD9BBC32-8507-43DA-8754-0F96DC81515E}">
      <dgm:prSet/>
      <dgm:spPr/>
      <dgm:t>
        <a:bodyPr/>
        <a:lstStyle/>
        <a:p>
          <a:endParaRPr lang="en-GB">
            <a:latin typeface="Comic Sans MS" panose="030F0702030302020204" pitchFamily="66" charset="0"/>
          </a:endParaRPr>
        </a:p>
      </dgm:t>
    </dgm:pt>
    <dgm:pt modelId="{29A8A457-49BA-474C-959B-1D62C5DB3005}">
      <dgm:prSet phldrT="[Text]"/>
      <dgm:spPr/>
      <dgm:t>
        <a:bodyPr/>
        <a:lstStyle/>
        <a:p>
          <a:endParaRPr lang="en-GB">
            <a:latin typeface="Comic Sans MS" panose="030F0702030302020204" pitchFamily="66" charset="0"/>
          </a:endParaRPr>
        </a:p>
      </dgm:t>
    </dgm:pt>
    <dgm:pt modelId="{B58CBAD0-9E31-43DC-941F-83B2A6DFCC7E}" type="parTrans" cxnId="{6F7A112B-D419-45CF-BB20-DAF1DE8509F5}">
      <dgm:prSet/>
      <dgm:spPr/>
      <dgm:t>
        <a:bodyPr/>
        <a:lstStyle/>
        <a:p>
          <a:endParaRPr lang="en-GB">
            <a:latin typeface="Comic Sans MS" panose="030F0702030302020204" pitchFamily="66" charset="0"/>
          </a:endParaRPr>
        </a:p>
      </dgm:t>
    </dgm:pt>
    <dgm:pt modelId="{D08333CA-805C-4147-A99F-F81286ADAF03}" type="sibTrans" cxnId="{6F7A112B-D419-45CF-BB20-DAF1DE8509F5}">
      <dgm:prSet/>
      <dgm:spPr/>
      <dgm:t>
        <a:bodyPr/>
        <a:lstStyle/>
        <a:p>
          <a:endParaRPr lang="en-GB">
            <a:latin typeface="Comic Sans MS" panose="030F0702030302020204" pitchFamily="66" charset="0"/>
          </a:endParaRPr>
        </a:p>
      </dgm:t>
    </dgm:pt>
    <dgm:pt modelId="{9540FA49-D2A9-4D29-B756-4338A0DA16A2}">
      <dgm:prSet phldrT="[Text]"/>
      <dgm:spPr/>
      <dgm:t>
        <a:bodyPr/>
        <a:lstStyle/>
        <a:p>
          <a:r>
            <a:rPr lang="en-GB" dirty="0">
              <a:latin typeface="Comic Sans MS" panose="030F0702030302020204" pitchFamily="66" charset="0"/>
            </a:rPr>
            <a:t> They cannot read or write </a:t>
          </a:r>
        </a:p>
      </dgm:t>
    </dgm:pt>
    <dgm:pt modelId="{6734BCEA-DB3F-467E-98C5-D8929914299B}" type="parTrans" cxnId="{F34CDC23-5EEA-4030-AB64-81622E482CC1}">
      <dgm:prSet/>
      <dgm:spPr/>
      <dgm:t>
        <a:bodyPr/>
        <a:lstStyle/>
        <a:p>
          <a:endParaRPr lang="en-GB">
            <a:latin typeface="Comic Sans MS" panose="030F0702030302020204" pitchFamily="66" charset="0"/>
          </a:endParaRPr>
        </a:p>
      </dgm:t>
    </dgm:pt>
    <dgm:pt modelId="{41285B27-35DB-4F46-9914-C2F5D1828269}" type="sibTrans" cxnId="{F34CDC23-5EEA-4030-AB64-81622E482CC1}">
      <dgm:prSet/>
      <dgm:spPr/>
      <dgm:t>
        <a:bodyPr/>
        <a:lstStyle/>
        <a:p>
          <a:endParaRPr lang="en-GB">
            <a:latin typeface="Comic Sans MS" panose="030F0702030302020204" pitchFamily="66" charset="0"/>
          </a:endParaRPr>
        </a:p>
      </dgm:t>
    </dgm:pt>
    <dgm:pt modelId="{627BAD26-E215-4B10-8ABA-27BA2269C598}">
      <dgm:prSet phldrT="[Text]"/>
      <dgm:spPr/>
      <dgm:t>
        <a:bodyPr/>
        <a:lstStyle/>
        <a:p>
          <a:r>
            <a:rPr lang="en-GB" dirty="0">
              <a:latin typeface="Comic Sans MS" panose="030F0702030302020204" pitchFamily="66" charset="0"/>
            </a:rPr>
            <a:t> They may not be able to make their own decisions</a:t>
          </a:r>
        </a:p>
      </dgm:t>
    </dgm:pt>
    <dgm:pt modelId="{76A05FBD-EC09-4C39-B803-B0D3BC5FAAA6}" type="parTrans" cxnId="{474DC78C-8BF9-48C7-BDC7-555C2A50978F}">
      <dgm:prSet/>
      <dgm:spPr/>
      <dgm:t>
        <a:bodyPr/>
        <a:lstStyle/>
        <a:p>
          <a:endParaRPr lang="en-GB">
            <a:latin typeface="Comic Sans MS" panose="030F0702030302020204" pitchFamily="66" charset="0"/>
          </a:endParaRPr>
        </a:p>
      </dgm:t>
    </dgm:pt>
    <dgm:pt modelId="{F202E2FF-48CA-4A19-83AD-F7FA7EC2D0B9}" type="sibTrans" cxnId="{474DC78C-8BF9-48C7-BDC7-555C2A50978F}">
      <dgm:prSet/>
      <dgm:spPr/>
      <dgm:t>
        <a:bodyPr/>
        <a:lstStyle/>
        <a:p>
          <a:endParaRPr lang="en-GB">
            <a:latin typeface="Comic Sans MS" panose="030F0702030302020204" pitchFamily="66" charset="0"/>
          </a:endParaRPr>
        </a:p>
      </dgm:t>
    </dgm:pt>
    <dgm:pt modelId="{79762C99-C2D6-4BE4-AC83-065BFBC86860}">
      <dgm:prSet phldrT="[Text]"/>
      <dgm:spPr/>
      <dgm:t>
        <a:bodyPr/>
        <a:lstStyle/>
        <a:p>
          <a:r>
            <a:rPr lang="en-GB" dirty="0">
              <a:latin typeface="Comic Sans MS" panose="030F0702030302020204" pitchFamily="66" charset="0"/>
            </a:rPr>
            <a:t>They rely on parents who are unaware of their health issues</a:t>
          </a:r>
        </a:p>
      </dgm:t>
    </dgm:pt>
    <dgm:pt modelId="{B45563F0-88F9-46E1-815F-2C2BD4E73892}" type="parTrans" cxnId="{4E67FB83-AB66-4ACA-B1CF-C8C458A98D06}">
      <dgm:prSet/>
      <dgm:spPr/>
      <dgm:t>
        <a:bodyPr/>
        <a:lstStyle/>
        <a:p>
          <a:endParaRPr lang="en-GB">
            <a:latin typeface="Comic Sans MS" panose="030F0702030302020204" pitchFamily="66" charset="0"/>
          </a:endParaRPr>
        </a:p>
      </dgm:t>
    </dgm:pt>
    <dgm:pt modelId="{29A72A5C-30FA-43F3-998D-BE0D8AF12097}" type="sibTrans" cxnId="{4E67FB83-AB66-4ACA-B1CF-C8C458A98D06}">
      <dgm:prSet/>
      <dgm:spPr/>
      <dgm:t>
        <a:bodyPr/>
        <a:lstStyle/>
        <a:p>
          <a:endParaRPr lang="en-GB">
            <a:latin typeface="Comic Sans MS" panose="030F0702030302020204" pitchFamily="66" charset="0"/>
          </a:endParaRPr>
        </a:p>
      </dgm:t>
    </dgm:pt>
    <dgm:pt modelId="{EB753FFF-8CC7-427E-8A31-94287670A1EF}">
      <dgm:prSet phldrT="[Text]"/>
      <dgm:spPr/>
      <dgm:t>
        <a:bodyPr/>
        <a:lstStyle/>
        <a:p>
          <a:r>
            <a:rPr lang="en-GB" dirty="0">
              <a:latin typeface="Comic Sans MS" panose="030F0702030302020204" pitchFamily="66" charset="0"/>
            </a:rPr>
            <a:t>They have a fear of hospital and medical support</a:t>
          </a:r>
        </a:p>
      </dgm:t>
    </dgm:pt>
    <dgm:pt modelId="{6ADE9976-EA1C-419D-B0B0-27932252A828}" type="parTrans" cxnId="{EE2750EB-10E1-426E-8FB1-77A5FBBF08B1}">
      <dgm:prSet/>
      <dgm:spPr/>
      <dgm:t>
        <a:bodyPr/>
        <a:lstStyle/>
        <a:p>
          <a:endParaRPr lang="en-GB">
            <a:latin typeface="Comic Sans MS" panose="030F0702030302020204" pitchFamily="66" charset="0"/>
          </a:endParaRPr>
        </a:p>
      </dgm:t>
    </dgm:pt>
    <dgm:pt modelId="{F2450C62-013E-47E9-8B68-D0456BCDBAC3}" type="sibTrans" cxnId="{EE2750EB-10E1-426E-8FB1-77A5FBBF08B1}">
      <dgm:prSet/>
      <dgm:spPr/>
      <dgm:t>
        <a:bodyPr/>
        <a:lstStyle/>
        <a:p>
          <a:endParaRPr lang="en-GB">
            <a:latin typeface="Comic Sans MS" panose="030F0702030302020204" pitchFamily="66" charset="0"/>
          </a:endParaRPr>
        </a:p>
      </dgm:t>
    </dgm:pt>
    <dgm:pt modelId="{4DF803C2-B760-4B8D-84ED-26ED9DA30E2C}">
      <dgm:prSet phldrT="[Text]"/>
      <dgm:spPr/>
      <dgm:t>
        <a:bodyPr/>
        <a:lstStyle/>
        <a:p>
          <a:endParaRPr lang="en-GB">
            <a:latin typeface="Comic Sans MS" panose="030F0702030302020204" pitchFamily="66" charset="0"/>
          </a:endParaRPr>
        </a:p>
      </dgm:t>
    </dgm:pt>
    <dgm:pt modelId="{84978472-B86F-4487-9189-AA33BC494B6F}" type="parTrans" cxnId="{DE984065-CB31-42A9-A47F-6613713BF911}">
      <dgm:prSet/>
      <dgm:spPr/>
      <dgm:t>
        <a:bodyPr/>
        <a:lstStyle/>
        <a:p>
          <a:endParaRPr lang="en-GB">
            <a:latin typeface="Comic Sans MS" panose="030F0702030302020204" pitchFamily="66" charset="0"/>
          </a:endParaRPr>
        </a:p>
      </dgm:t>
    </dgm:pt>
    <dgm:pt modelId="{AC756773-A050-40B9-87DA-4C02FCE74F0A}" type="sibTrans" cxnId="{DE984065-CB31-42A9-A47F-6613713BF911}">
      <dgm:prSet/>
      <dgm:spPr/>
      <dgm:t>
        <a:bodyPr/>
        <a:lstStyle/>
        <a:p>
          <a:endParaRPr lang="en-GB">
            <a:latin typeface="Comic Sans MS" panose="030F0702030302020204" pitchFamily="66" charset="0"/>
          </a:endParaRPr>
        </a:p>
      </dgm:t>
    </dgm:pt>
    <dgm:pt modelId="{9CB62604-97D8-4AD6-B3CA-54F3CDEF0FC5}" type="pres">
      <dgm:prSet presAssocID="{6A2D2E84-FF4B-401E-87B9-2CD0FC0D4429}" presName="Name0" presStyleCnt="0">
        <dgm:presLayoutVars>
          <dgm:chMax val="1"/>
          <dgm:chPref val="1"/>
          <dgm:dir/>
          <dgm:animOne val="branch"/>
          <dgm:animLvl val="lvl"/>
        </dgm:presLayoutVars>
      </dgm:prSet>
      <dgm:spPr/>
      <dgm:t>
        <a:bodyPr/>
        <a:lstStyle/>
        <a:p>
          <a:endParaRPr lang="en-US"/>
        </a:p>
      </dgm:t>
    </dgm:pt>
    <dgm:pt modelId="{0AD01F64-E146-41EE-9D20-46CD12F1E5A2}" type="pres">
      <dgm:prSet presAssocID="{02699B47-A223-4CC5-BD78-C8A2525B144C}" presName="singleCycle" presStyleCnt="0"/>
      <dgm:spPr/>
    </dgm:pt>
    <dgm:pt modelId="{F276A940-20A4-4D13-B1B9-16EADAD6AD73}" type="pres">
      <dgm:prSet presAssocID="{02699B47-A223-4CC5-BD78-C8A2525B144C}" presName="singleCenter" presStyleLbl="node1" presStyleIdx="0" presStyleCnt="8" custScaleX="182776" custScaleY="105081" custLinFactNeighborX="-538" custLinFactNeighborY="1615">
        <dgm:presLayoutVars>
          <dgm:chMax val="7"/>
          <dgm:chPref val="7"/>
        </dgm:presLayoutVars>
      </dgm:prSet>
      <dgm:spPr/>
      <dgm:t>
        <a:bodyPr/>
        <a:lstStyle/>
        <a:p>
          <a:endParaRPr lang="en-US"/>
        </a:p>
      </dgm:t>
    </dgm:pt>
    <dgm:pt modelId="{EA206DB4-DAB8-4359-A2B9-8921D24D6A18}" type="pres">
      <dgm:prSet presAssocID="{86D2AE12-29C9-4165-B9CA-7703AFD7DEAD}" presName="Name56" presStyleLbl="parChTrans1D2" presStyleIdx="0" presStyleCnt="7"/>
      <dgm:spPr/>
      <dgm:t>
        <a:bodyPr/>
        <a:lstStyle/>
        <a:p>
          <a:endParaRPr lang="en-US"/>
        </a:p>
      </dgm:t>
    </dgm:pt>
    <dgm:pt modelId="{3C54F22C-F4EA-4C09-B97B-F7050557230B}" type="pres">
      <dgm:prSet presAssocID="{A1F24A0A-FBB4-46CA-A82B-3A41D6DA3C74}" presName="text0" presStyleLbl="node1" presStyleIdx="1" presStyleCnt="8" custScaleX="257012">
        <dgm:presLayoutVars>
          <dgm:bulletEnabled val="1"/>
        </dgm:presLayoutVars>
      </dgm:prSet>
      <dgm:spPr/>
      <dgm:t>
        <a:bodyPr/>
        <a:lstStyle/>
        <a:p>
          <a:endParaRPr lang="en-US"/>
        </a:p>
      </dgm:t>
    </dgm:pt>
    <dgm:pt modelId="{480CD35A-9268-431B-9D27-1E8E65476B55}" type="pres">
      <dgm:prSet presAssocID="{8552C980-2443-4F49-9298-1335A944B6FE}" presName="Name56" presStyleLbl="parChTrans1D2" presStyleIdx="1" presStyleCnt="7"/>
      <dgm:spPr/>
      <dgm:t>
        <a:bodyPr/>
        <a:lstStyle/>
        <a:p>
          <a:endParaRPr lang="en-US"/>
        </a:p>
      </dgm:t>
    </dgm:pt>
    <dgm:pt modelId="{0C643BD9-F69C-47EE-B882-8BFBD7444417}" type="pres">
      <dgm:prSet presAssocID="{F2AFCE57-25CA-4F3B-BD66-854AB6A494E7}" presName="text0" presStyleLbl="node1" presStyleIdx="2" presStyleCnt="8" custScaleX="253590" custRadScaleRad="183004" custRadScaleInc="66945">
        <dgm:presLayoutVars>
          <dgm:bulletEnabled val="1"/>
        </dgm:presLayoutVars>
      </dgm:prSet>
      <dgm:spPr/>
      <dgm:t>
        <a:bodyPr/>
        <a:lstStyle/>
        <a:p>
          <a:endParaRPr lang="en-US"/>
        </a:p>
      </dgm:t>
    </dgm:pt>
    <dgm:pt modelId="{7E7646CA-D02F-49E6-B406-BCCFB7031003}" type="pres">
      <dgm:prSet presAssocID="{298FC3F5-BA35-47FB-91B4-38902AF568A3}" presName="Name56" presStyleLbl="parChTrans1D2" presStyleIdx="2" presStyleCnt="7"/>
      <dgm:spPr/>
      <dgm:t>
        <a:bodyPr/>
        <a:lstStyle/>
        <a:p>
          <a:endParaRPr lang="en-US"/>
        </a:p>
      </dgm:t>
    </dgm:pt>
    <dgm:pt modelId="{87115E24-54C3-4AD8-849B-6AF96A451EC0}" type="pres">
      <dgm:prSet presAssocID="{306E80B3-D791-4AC5-BAE9-436B029AF724}" presName="text0" presStyleLbl="node1" presStyleIdx="3" presStyleCnt="8" custScaleX="264526" custRadScaleRad="166658" custRadScaleInc="-23928">
        <dgm:presLayoutVars>
          <dgm:bulletEnabled val="1"/>
        </dgm:presLayoutVars>
      </dgm:prSet>
      <dgm:spPr/>
      <dgm:t>
        <a:bodyPr/>
        <a:lstStyle/>
        <a:p>
          <a:endParaRPr lang="en-US"/>
        </a:p>
      </dgm:t>
    </dgm:pt>
    <dgm:pt modelId="{70328BFC-692C-43C2-844C-C1E36C9345FE}" type="pres">
      <dgm:prSet presAssocID="{6734BCEA-DB3F-467E-98C5-D8929914299B}" presName="Name56" presStyleLbl="parChTrans1D2" presStyleIdx="3" presStyleCnt="7"/>
      <dgm:spPr/>
      <dgm:t>
        <a:bodyPr/>
        <a:lstStyle/>
        <a:p>
          <a:endParaRPr lang="en-US"/>
        </a:p>
      </dgm:t>
    </dgm:pt>
    <dgm:pt modelId="{CAC5C345-9933-4D30-BFF0-D36C176BE3DE}" type="pres">
      <dgm:prSet presAssocID="{9540FA49-D2A9-4D29-B756-4338A0DA16A2}" presName="text0" presStyleLbl="node1" presStyleIdx="4" presStyleCnt="8" custScaleX="247283" custRadScaleRad="137066" custRadScaleInc="-94171">
        <dgm:presLayoutVars>
          <dgm:bulletEnabled val="1"/>
        </dgm:presLayoutVars>
      </dgm:prSet>
      <dgm:spPr/>
      <dgm:t>
        <a:bodyPr/>
        <a:lstStyle/>
        <a:p>
          <a:endParaRPr lang="en-US"/>
        </a:p>
      </dgm:t>
    </dgm:pt>
    <dgm:pt modelId="{4484317E-A19F-4D21-A691-4EFFC92D6313}" type="pres">
      <dgm:prSet presAssocID="{76A05FBD-EC09-4C39-B803-B0D3BC5FAAA6}" presName="Name56" presStyleLbl="parChTrans1D2" presStyleIdx="4" presStyleCnt="7"/>
      <dgm:spPr/>
      <dgm:t>
        <a:bodyPr/>
        <a:lstStyle/>
        <a:p>
          <a:endParaRPr lang="en-US"/>
        </a:p>
      </dgm:t>
    </dgm:pt>
    <dgm:pt modelId="{025E2F4D-3498-415E-A119-B3A655477B4A}" type="pres">
      <dgm:prSet presAssocID="{627BAD26-E215-4B10-8ABA-27BA2269C598}" presName="text0" presStyleLbl="node1" presStyleIdx="5" presStyleCnt="8" custScaleX="255346" custRadScaleRad="135550" custRadScaleInc="90041">
        <dgm:presLayoutVars>
          <dgm:bulletEnabled val="1"/>
        </dgm:presLayoutVars>
      </dgm:prSet>
      <dgm:spPr/>
      <dgm:t>
        <a:bodyPr/>
        <a:lstStyle/>
        <a:p>
          <a:endParaRPr lang="en-US"/>
        </a:p>
      </dgm:t>
    </dgm:pt>
    <dgm:pt modelId="{41CFB530-F30B-463A-927C-00925B199575}" type="pres">
      <dgm:prSet presAssocID="{B45563F0-88F9-46E1-815F-2C2BD4E73892}" presName="Name56" presStyleLbl="parChTrans1D2" presStyleIdx="5" presStyleCnt="7"/>
      <dgm:spPr/>
      <dgm:t>
        <a:bodyPr/>
        <a:lstStyle/>
        <a:p>
          <a:endParaRPr lang="en-US"/>
        </a:p>
      </dgm:t>
    </dgm:pt>
    <dgm:pt modelId="{988BC8E2-9605-47DF-9E95-B827D67EBDF0}" type="pres">
      <dgm:prSet presAssocID="{79762C99-C2D6-4BE4-AC83-065BFBC86860}" presName="text0" presStyleLbl="node1" presStyleIdx="6" presStyleCnt="8" custScaleX="255577" custRadScaleRad="160418" custRadScaleInc="20299">
        <dgm:presLayoutVars>
          <dgm:bulletEnabled val="1"/>
        </dgm:presLayoutVars>
      </dgm:prSet>
      <dgm:spPr/>
      <dgm:t>
        <a:bodyPr/>
        <a:lstStyle/>
        <a:p>
          <a:endParaRPr lang="en-US"/>
        </a:p>
      </dgm:t>
    </dgm:pt>
    <dgm:pt modelId="{CF662DDC-254D-4648-98BD-49A2C4D5329E}" type="pres">
      <dgm:prSet presAssocID="{6ADE9976-EA1C-419D-B0B0-27932252A828}" presName="Name56" presStyleLbl="parChTrans1D2" presStyleIdx="6" presStyleCnt="7"/>
      <dgm:spPr/>
      <dgm:t>
        <a:bodyPr/>
        <a:lstStyle/>
        <a:p>
          <a:endParaRPr lang="en-US"/>
        </a:p>
      </dgm:t>
    </dgm:pt>
    <dgm:pt modelId="{B64704D2-B909-439E-BDCA-A3F5BCFA232F}" type="pres">
      <dgm:prSet presAssocID="{EB753FFF-8CC7-427E-8A31-94287670A1EF}" presName="text0" presStyleLbl="node1" presStyleIdx="7" presStyleCnt="8" custScaleX="252365" custRadScaleRad="170157" custRadScaleInc="-66408">
        <dgm:presLayoutVars>
          <dgm:bulletEnabled val="1"/>
        </dgm:presLayoutVars>
      </dgm:prSet>
      <dgm:spPr/>
      <dgm:t>
        <a:bodyPr/>
        <a:lstStyle/>
        <a:p>
          <a:endParaRPr lang="en-US"/>
        </a:p>
      </dgm:t>
    </dgm:pt>
  </dgm:ptLst>
  <dgm:cxnLst>
    <dgm:cxn modelId="{88793344-3615-4BE9-9F67-E51AED540CDD}" type="presOf" srcId="{8552C980-2443-4F49-9298-1335A944B6FE}" destId="{480CD35A-9268-431B-9D27-1E8E65476B55}" srcOrd="0" destOrd="0" presId="urn:microsoft.com/office/officeart/2008/layout/RadialCluster"/>
    <dgm:cxn modelId="{E9753F30-CE16-496C-9964-214E28295304}" type="presOf" srcId="{6ADE9976-EA1C-419D-B0B0-27932252A828}" destId="{CF662DDC-254D-4648-98BD-49A2C4D5329E}" srcOrd="0" destOrd="0" presId="urn:microsoft.com/office/officeart/2008/layout/RadialCluster"/>
    <dgm:cxn modelId="{FF3EC6EA-4501-48CC-9001-764F74C11636}" type="presOf" srcId="{79762C99-C2D6-4BE4-AC83-065BFBC86860}" destId="{988BC8E2-9605-47DF-9E95-B827D67EBDF0}" srcOrd="0" destOrd="0" presId="urn:microsoft.com/office/officeart/2008/layout/RadialCluster"/>
    <dgm:cxn modelId="{FC139EC9-99BC-4E41-8BD4-81AEB2C79A98}" type="presOf" srcId="{EB753FFF-8CC7-427E-8A31-94287670A1EF}" destId="{B64704D2-B909-439E-BDCA-A3F5BCFA232F}" srcOrd="0" destOrd="0" presId="urn:microsoft.com/office/officeart/2008/layout/RadialCluster"/>
    <dgm:cxn modelId="{AB8D72F9-2E6E-4BFE-BF98-EDD72F8EAA41}" type="presOf" srcId="{298FC3F5-BA35-47FB-91B4-38902AF568A3}" destId="{7E7646CA-D02F-49E6-B406-BCCFB7031003}" srcOrd="0" destOrd="0" presId="urn:microsoft.com/office/officeart/2008/layout/RadialCluster"/>
    <dgm:cxn modelId="{6997B873-86A0-4D8E-BD4C-E9FBDF0C4DB6}" srcId="{02699B47-A223-4CC5-BD78-C8A2525B144C}" destId="{F2AFCE57-25CA-4F3B-BD66-854AB6A494E7}" srcOrd="1" destOrd="0" parTransId="{8552C980-2443-4F49-9298-1335A944B6FE}" sibTransId="{D749C637-7534-4FE5-8747-4D49349EB594}"/>
    <dgm:cxn modelId="{B06C5E44-1664-4561-B8A5-8571622D49D1}" srcId="{6A2D2E84-FF4B-401E-87B9-2CD0FC0D4429}" destId="{02699B47-A223-4CC5-BD78-C8A2525B144C}" srcOrd="0" destOrd="0" parTransId="{D499A07C-33C6-47BF-A4CB-22A1626D0E6D}" sibTransId="{2219A5BB-B9C3-4078-A02E-15B6744E4EC7}"/>
    <dgm:cxn modelId="{F2421C3B-FAF8-4182-BA2B-BA6395DD71EB}" type="presOf" srcId="{6734BCEA-DB3F-467E-98C5-D8929914299B}" destId="{70328BFC-692C-43C2-844C-C1E36C9345FE}" srcOrd="0" destOrd="0" presId="urn:microsoft.com/office/officeart/2008/layout/RadialCluster"/>
    <dgm:cxn modelId="{585DA25F-29FB-4F4B-AC18-418081C1D938}" type="presOf" srcId="{F2AFCE57-25CA-4F3B-BD66-854AB6A494E7}" destId="{0C643BD9-F69C-47EE-B882-8BFBD7444417}" srcOrd="0" destOrd="0" presId="urn:microsoft.com/office/officeart/2008/layout/RadialCluster"/>
    <dgm:cxn modelId="{0C119459-7BB6-4CED-B3AF-84FB8490681F}" type="presOf" srcId="{76A05FBD-EC09-4C39-B803-B0D3BC5FAAA6}" destId="{4484317E-A19F-4D21-A691-4EFFC92D6313}" srcOrd="0" destOrd="0" presId="urn:microsoft.com/office/officeart/2008/layout/RadialCluster"/>
    <dgm:cxn modelId="{AD9BBC32-8507-43DA-8754-0F96DC81515E}" srcId="{02699B47-A223-4CC5-BD78-C8A2525B144C}" destId="{306E80B3-D791-4AC5-BAE9-436B029AF724}" srcOrd="2" destOrd="0" parTransId="{298FC3F5-BA35-47FB-91B4-38902AF568A3}" sibTransId="{016031ED-DAD0-4460-8573-799E6F1006CF}"/>
    <dgm:cxn modelId="{F34CDC23-5EEA-4030-AB64-81622E482CC1}" srcId="{02699B47-A223-4CC5-BD78-C8A2525B144C}" destId="{9540FA49-D2A9-4D29-B756-4338A0DA16A2}" srcOrd="3" destOrd="0" parTransId="{6734BCEA-DB3F-467E-98C5-D8929914299B}" sibTransId="{41285B27-35DB-4F46-9914-C2F5D1828269}"/>
    <dgm:cxn modelId="{B0FC2D80-77EC-410E-8D06-143C040945E5}" type="presOf" srcId="{A1F24A0A-FBB4-46CA-A82B-3A41D6DA3C74}" destId="{3C54F22C-F4EA-4C09-B97B-F7050557230B}" srcOrd="0" destOrd="0" presId="urn:microsoft.com/office/officeart/2008/layout/RadialCluster"/>
    <dgm:cxn modelId="{CDE59A0B-9515-4091-A69F-27EAC29FE22A}" srcId="{02699B47-A223-4CC5-BD78-C8A2525B144C}" destId="{A1F24A0A-FBB4-46CA-A82B-3A41D6DA3C74}" srcOrd="0" destOrd="0" parTransId="{86D2AE12-29C9-4165-B9CA-7703AFD7DEAD}" sibTransId="{1FF0E59F-AD31-448F-927E-3038BA94FB37}"/>
    <dgm:cxn modelId="{6BD433EB-1B1E-4F9C-A592-3978121D43C1}" type="presOf" srcId="{6A2D2E84-FF4B-401E-87B9-2CD0FC0D4429}" destId="{9CB62604-97D8-4AD6-B3CA-54F3CDEF0FC5}" srcOrd="0" destOrd="0" presId="urn:microsoft.com/office/officeart/2008/layout/RadialCluster"/>
    <dgm:cxn modelId="{9B2A77DC-EFAB-4F84-9B43-A71274726C25}" type="presOf" srcId="{9540FA49-D2A9-4D29-B756-4338A0DA16A2}" destId="{CAC5C345-9933-4D30-BFF0-D36C176BE3DE}" srcOrd="0" destOrd="0" presId="urn:microsoft.com/office/officeart/2008/layout/RadialCluster"/>
    <dgm:cxn modelId="{2EB70749-96D1-4DED-B59B-27BEAEB81232}" type="presOf" srcId="{B45563F0-88F9-46E1-815F-2C2BD4E73892}" destId="{41CFB530-F30B-463A-927C-00925B199575}" srcOrd="0" destOrd="0" presId="urn:microsoft.com/office/officeart/2008/layout/RadialCluster"/>
    <dgm:cxn modelId="{6F7A112B-D419-45CF-BB20-DAF1DE8509F5}" srcId="{4DF803C2-B760-4B8D-84ED-26ED9DA30E2C}" destId="{29A8A457-49BA-474C-959B-1D62C5DB3005}" srcOrd="0" destOrd="0" parTransId="{B58CBAD0-9E31-43DC-941F-83B2A6DFCC7E}" sibTransId="{D08333CA-805C-4147-A99F-F81286ADAF03}"/>
    <dgm:cxn modelId="{474DC78C-8BF9-48C7-BDC7-555C2A50978F}" srcId="{02699B47-A223-4CC5-BD78-C8A2525B144C}" destId="{627BAD26-E215-4B10-8ABA-27BA2269C598}" srcOrd="4" destOrd="0" parTransId="{76A05FBD-EC09-4C39-B803-B0D3BC5FAAA6}" sibTransId="{F202E2FF-48CA-4A19-83AD-F7FA7EC2D0B9}"/>
    <dgm:cxn modelId="{1D99403E-B71A-40B5-823C-EEC39774E8C7}" type="presOf" srcId="{627BAD26-E215-4B10-8ABA-27BA2269C598}" destId="{025E2F4D-3498-415E-A119-B3A655477B4A}" srcOrd="0" destOrd="0" presId="urn:microsoft.com/office/officeart/2008/layout/RadialCluster"/>
    <dgm:cxn modelId="{0CCD3482-EE8F-414F-953B-DA66676E303D}" type="presOf" srcId="{02699B47-A223-4CC5-BD78-C8A2525B144C}" destId="{F276A940-20A4-4D13-B1B9-16EADAD6AD73}" srcOrd="0" destOrd="0" presId="urn:microsoft.com/office/officeart/2008/layout/RadialCluster"/>
    <dgm:cxn modelId="{EE2750EB-10E1-426E-8FB1-77A5FBBF08B1}" srcId="{02699B47-A223-4CC5-BD78-C8A2525B144C}" destId="{EB753FFF-8CC7-427E-8A31-94287670A1EF}" srcOrd="6" destOrd="0" parTransId="{6ADE9976-EA1C-419D-B0B0-27932252A828}" sibTransId="{F2450C62-013E-47E9-8B68-D0456BCDBAC3}"/>
    <dgm:cxn modelId="{5FDACC69-A67E-4121-8F03-3E063EA45D4C}" type="presOf" srcId="{306E80B3-D791-4AC5-BAE9-436B029AF724}" destId="{87115E24-54C3-4AD8-849B-6AF96A451EC0}" srcOrd="0" destOrd="0" presId="urn:microsoft.com/office/officeart/2008/layout/RadialCluster"/>
    <dgm:cxn modelId="{4E67FB83-AB66-4ACA-B1CF-C8C458A98D06}" srcId="{02699B47-A223-4CC5-BD78-C8A2525B144C}" destId="{79762C99-C2D6-4BE4-AC83-065BFBC86860}" srcOrd="5" destOrd="0" parTransId="{B45563F0-88F9-46E1-815F-2C2BD4E73892}" sibTransId="{29A72A5C-30FA-43F3-998D-BE0D8AF12097}"/>
    <dgm:cxn modelId="{67CCCF81-46F5-463F-88B1-C0218723FF1E}" type="presOf" srcId="{86D2AE12-29C9-4165-B9CA-7703AFD7DEAD}" destId="{EA206DB4-DAB8-4359-A2B9-8921D24D6A18}" srcOrd="0" destOrd="0" presId="urn:microsoft.com/office/officeart/2008/layout/RadialCluster"/>
    <dgm:cxn modelId="{DE984065-CB31-42A9-A47F-6613713BF911}" srcId="{6A2D2E84-FF4B-401E-87B9-2CD0FC0D4429}" destId="{4DF803C2-B760-4B8D-84ED-26ED9DA30E2C}" srcOrd="1" destOrd="0" parTransId="{84978472-B86F-4487-9189-AA33BC494B6F}" sibTransId="{AC756773-A050-40B9-87DA-4C02FCE74F0A}"/>
    <dgm:cxn modelId="{334B398B-257F-4998-AAA2-5B903D1B7C87}" type="presParOf" srcId="{9CB62604-97D8-4AD6-B3CA-54F3CDEF0FC5}" destId="{0AD01F64-E146-41EE-9D20-46CD12F1E5A2}" srcOrd="0" destOrd="0" presId="urn:microsoft.com/office/officeart/2008/layout/RadialCluster"/>
    <dgm:cxn modelId="{99587096-5D20-4594-9182-2FB07C06E8DD}" type="presParOf" srcId="{0AD01F64-E146-41EE-9D20-46CD12F1E5A2}" destId="{F276A940-20A4-4D13-B1B9-16EADAD6AD73}" srcOrd="0" destOrd="0" presId="urn:microsoft.com/office/officeart/2008/layout/RadialCluster"/>
    <dgm:cxn modelId="{D8C75AA2-8D89-48D8-BE9C-352527DFC066}" type="presParOf" srcId="{0AD01F64-E146-41EE-9D20-46CD12F1E5A2}" destId="{EA206DB4-DAB8-4359-A2B9-8921D24D6A18}" srcOrd="1" destOrd="0" presId="urn:microsoft.com/office/officeart/2008/layout/RadialCluster"/>
    <dgm:cxn modelId="{BF28B44B-0A72-4F69-8D1E-7DAD3A44DBB1}" type="presParOf" srcId="{0AD01F64-E146-41EE-9D20-46CD12F1E5A2}" destId="{3C54F22C-F4EA-4C09-B97B-F7050557230B}" srcOrd="2" destOrd="0" presId="urn:microsoft.com/office/officeart/2008/layout/RadialCluster"/>
    <dgm:cxn modelId="{639BBA4F-CE54-4D6E-9DFA-BFABF85F766A}" type="presParOf" srcId="{0AD01F64-E146-41EE-9D20-46CD12F1E5A2}" destId="{480CD35A-9268-431B-9D27-1E8E65476B55}" srcOrd="3" destOrd="0" presId="urn:microsoft.com/office/officeart/2008/layout/RadialCluster"/>
    <dgm:cxn modelId="{C0DDDC59-86FC-413B-9396-7F1DCD89A2B6}" type="presParOf" srcId="{0AD01F64-E146-41EE-9D20-46CD12F1E5A2}" destId="{0C643BD9-F69C-47EE-B882-8BFBD7444417}" srcOrd="4" destOrd="0" presId="urn:microsoft.com/office/officeart/2008/layout/RadialCluster"/>
    <dgm:cxn modelId="{81565F37-A098-4105-B6C9-FDED95D27C97}" type="presParOf" srcId="{0AD01F64-E146-41EE-9D20-46CD12F1E5A2}" destId="{7E7646CA-D02F-49E6-B406-BCCFB7031003}" srcOrd="5" destOrd="0" presId="urn:microsoft.com/office/officeart/2008/layout/RadialCluster"/>
    <dgm:cxn modelId="{C4C74C84-4616-438E-B57D-11DE4A8A838C}" type="presParOf" srcId="{0AD01F64-E146-41EE-9D20-46CD12F1E5A2}" destId="{87115E24-54C3-4AD8-849B-6AF96A451EC0}" srcOrd="6" destOrd="0" presId="urn:microsoft.com/office/officeart/2008/layout/RadialCluster"/>
    <dgm:cxn modelId="{C3BB603C-1567-4311-A3CC-FF51E4BCD7E0}" type="presParOf" srcId="{0AD01F64-E146-41EE-9D20-46CD12F1E5A2}" destId="{70328BFC-692C-43C2-844C-C1E36C9345FE}" srcOrd="7" destOrd="0" presId="urn:microsoft.com/office/officeart/2008/layout/RadialCluster"/>
    <dgm:cxn modelId="{8BFC9260-D997-4E1C-A5BB-E8549BDBA55B}" type="presParOf" srcId="{0AD01F64-E146-41EE-9D20-46CD12F1E5A2}" destId="{CAC5C345-9933-4D30-BFF0-D36C176BE3DE}" srcOrd="8" destOrd="0" presId="urn:microsoft.com/office/officeart/2008/layout/RadialCluster"/>
    <dgm:cxn modelId="{4E147829-B005-42A3-A1D5-978EC9E21E13}" type="presParOf" srcId="{0AD01F64-E146-41EE-9D20-46CD12F1E5A2}" destId="{4484317E-A19F-4D21-A691-4EFFC92D6313}" srcOrd="9" destOrd="0" presId="urn:microsoft.com/office/officeart/2008/layout/RadialCluster"/>
    <dgm:cxn modelId="{AEFD66A1-813C-432F-AE9B-C7C6D734E74B}" type="presParOf" srcId="{0AD01F64-E146-41EE-9D20-46CD12F1E5A2}" destId="{025E2F4D-3498-415E-A119-B3A655477B4A}" srcOrd="10" destOrd="0" presId="urn:microsoft.com/office/officeart/2008/layout/RadialCluster"/>
    <dgm:cxn modelId="{38054616-9DCB-45C5-8446-0AB633541BDD}" type="presParOf" srcId="{0AD01F64-E146-41EE-9D20-46CD12F1E5A2}" destId="{41CFB530-F30B-463A-927C-00925B199575}" srcOrd="11" destOrd="0" presId="urn:microsoft.com/office/officeart/2008/layout/RadialCluster"/>
    <dgm:cxn modelId="{6F316F75-45F0-4ED6-AC81-359BCEFE1F2B}" type="presParOf" srcId="{0AD01F64-E146-41EE-9D20-46CD12F1E5A2}" destId="{988BC8E2-9605-47DF-9E95-B827D67EBDF0}" srcOrd="12" destOrd="0" presId="urn:microsoft.com/office/officeart/2008/layout/RadialCluster"/>
    <dgm:cxn modelId="{48B860E6-E54E-4100-996B-D21EB3209A69}" type="presParOf" srcId="{0AD01F64-E146-41EE-9D20-46CD12F1E5A2}" destId="{CF662DDC-254D-4648-98BD-49A2C4D5329E}" srcOrd="13" destOrd="0" presId="urn:microsoft.com/office/officeart/2008/layout/RadialCluster"/>
    <dgm:cxn modelId="{8AC35833-9601-4C91-8A2B-46985837F106}" type="presParOf" srcId="{0AD01F64-E146-41EE-9D20-46CD12F1E5A2}" destId="{B64704D2-B909-439E-BDCA-A3F5BCFA232F}" srcOrd="14"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A2D2E84-FF4B-401E-87B9-2CD0FC0D4429}" type="doc">
      <dgm:prSet loTypeId="urn:microsoft.com/office/officeart/2008/layout/RadialCluster" loCatId="cycle" qsTypeId="urn:microsoft.com/office/officeart/2005/8/quickstyle/simple1" qsCatId="simple" csTypeId="urn:microsoft.com/office/officeart/2005/8/colors/accent0_1" csCatId="mainScheme" phldr="1"/>
      <dgm:spPr/>
      <dgm:t>
        <a:bodyPr/>
        <a:lstStyle/>
        <a:p>
          <a:endParaRPr lang="en-GB"/>
        </a:p>
      </dgm:t>
    </dgm:pt>
    <dgm:pt modelId="{02699B47-A223-4CC5-BD78-C8A2525B144C}">
      <dgm:prSet phldrT="[Text]"/>
      <dgm:spPr>
        <a:solidFill>
          <a:srgbClr val="92D050"/>
        </a:solidFill>
      </dgm:spPr>
      <dgm:t>
        <a:bodyPr/>
        <a:lstStyle/>
        <a:p>
          <a:r>
            <a:rPr lang="en-GB">
              <a:latin typeface="Comic Sans MS" panose="030F0702030302020204" pitchFamily="66" charset="0"/>
            </a:rPr>
            <a:t>Geographical</a:t>
          </a:r>
        </a:p>
        <a:p>
          <a:r>
            <a:rPr lang="en-GB">
              <a:latin typeface="Comic Sans MS" panose="030F0702030302020204" pitchFamily="66" charset="0"/>
            </a:rPr>
            <a:t>Barrier</a:t>
          </a:r>
        </a:p>
      </dgm:t>
    </dgm:pt>
    <dgm:pt modelId="{D499A07C-33C6-47BF-A4CB-22A1626D0E6D}" type="parTrans" cxnId="{B06C5E44-1664-4561-B8A5-8571622D49D1}">
      <dgm:prSet/>
      <dgm:spPr/>
      <dgm:t>
        <a:bodyPr/>
        <a:lstStyle/>
        <a:p>
          <a:endParaRPr lang="en-GB">
            <a:latin typeface="Comic Sans MS" panose="030F0702030302020204" pitchFamily="66" charset="0"/>
          </a:endParaRPr>
        </a:p>
      </dgm:t>
    </dgm:pt>
    <dgm:pt modelId="{2219A5BB-B9C3-4078-A02E-15B6744E4EC7}" type="sibTrans" cxnId="{B06C5E44-1664-4561-B8A5-8571622D49D1}">
      <dgm:prSet/>
      <dgm:spPr/>
      <dgm:t>
        <a:bodyPr/>
        <a:lstStyle/>
        <a:p>
          <a:endParaRPr lang="en-GB">
            <a:latin typeface="Comic Sans MS" panose="030F0702030302020204" pitchFamily="66" charset="0"/>
          </a:endParaRPr>
        </a:p>
      </dgm:t>
    </dgm:pt>
    <dgm:pt modelId="{A1F24A0A-FBB4-46CA-A82B-3A41D6DA3C74}">
      <dgm:prSet phldrT="[Text]"/>
      <dgm:spPr/>
      <dgm:t>
        <a:bodyPr/>
        <a:lstStyle/>
        <a:p>
          <a:r>
            <a:rPr lang="en-GB" dirty="0">
              <a:latin typeface="Comic Sans MS" panose="030F0702030302020204" pitchFamily="66" charset="0"/>
            </a:rPr>
            <a:t>Too far away for clients</a:t>
          </a:r>
        </a:p>
      </dgm:t>
    </dgm:pt>
    <dgm:pt modelId="{86D2AE12-29C9-4165-B9CA-7703AFD7DEAD}" type="parTrans" cxnId="{CDE59A0B-9515-4091-A69F-27EAC29FE22A}">
      <dgm:prSet/>
      <dgm:spPr/>
      <dgm:t>
        <a:bodyPr/>
        <a:lstStyle/>
        <a:p>
          <a:endParaRPr lang="en-GB">
            <a:latin typeface="Comic Sans MS" panose="030F0702030302020204" pitchFamily="66" charset="0"/>
          </a:endParaRPr>
        </a:p>
      </dgm:t>
    </dgm:pt>
    <dgm:pt modelId="{1FF0E59F-AD31-448F-927E-3038BA94FB37}" type="sibTrans" cxnId="{CDE59A0B-9515-4091-A69F-27EAC29FE22A}">
      <dgm:prSet/>
      <dgm:spPr/>
      <dgm:t>
        <a:bodyPr/>
        <a:lstStyle/>
        <a:p>
          <a:endParaRPr lang="en-GB">
            <a:latin typeface="Comic Sans MS" panose="030F0702030302020204" pitchFamily="66" charset="0"/>
          </a:endParaRPr>
        </a:p>
      </dgm:t>
    </dgm:pt>
    <dgm:pt modelId="{F2AFCE57-25CA-4F3B-BD66-854AB6A494E7}">
      <dgm:prSet phldrT="[Text]"/>
      <dgm:spPr/>
      <dgm:t>
        <a:bodyPr/>
        <a:lstStyle/>
        <a:p>
          <a:r>
            <a:rPr lang="en-GB" dirty="0">
              <a:latin typeface="Comic Sans MS" panose="030F0702030302020204" pitchFamily="66" charset="0"/>
            </a:rPr>
            <a:t>Have to rely on public transport</a:t>
          </a:r>
        </a:p>
      </dgm:t>
    </dgm:pt>
    <dgm:pt modelId="{8552C980-2443-4F49-9298-1335A944B6FE}" type="parTrans" cxnId="{6997B873-86A0-4D8E-BD4C-E9FBDF0C4DB6}">
      <dgm:prSet/>
      <dgm:spPr/>
      <dgm:t>
        <a:bodyPr/>
        <a:lstStyle/>
        <a:p>
          <a:endParaRPr lang="en-GB">
            <a:latin typeface="Comic Sans MS" panose="030F0702030302020204" pitchFamily="66" charset="0"/>
          </a:endParaRPr>
        </a:p>
      </dgm:t>
    </dgm:pt>
    <dgm:pt modelId="{D749C637-7534-4FE5-8747-4D49349EB594}" type="sibTrans" cxnId="{6997B873-86A0-4D8E-BD4C-E9FBDF0C4DB6}">
      <dgm:prSet/>
      <dgm:spPr/>
      <dgm:t>
        <a:bodyPr/>
        <a:lstStyle/>
        <a:p>
          <a:endParaRPr lang="en-GB">
            <a:latin typeface="Comic Sans MS" panose="030F0702030302020204" pitchFamily="66" charset="0"/>
          </a:endParaRPr>
        </a:p>
      </dgm:t>
    </dgm:pt>
    <dgm:pt modelId="{306E80B3-D791-4AC5-BAE9-436B029AF724}">
      <dgm:prSet phldrT="[Text]"/>
      <dgm:spPr/>
      <dgm:t>
        <a:bodyPr/>
        <a:lstStyle/>
        <a:p>
          <a:r>
            <a:rPr lang="en-GB">
              <a:latin typeface="Comic Sans MS" panose="030F0702030302020204" pitchFamily="66" charset="0"/>
            </a:rPr>
            <a:t>No where to park</a:t>
          </a:r>
        </a:p>
      </dgm:t>
    </dgm:pt>
    <dgm:pt modelId="{298FC3F5-BA35-47FB-91B4-38902AF568A3}" type="parTrans" cxnId="{AD9BBC32-8507-43DA-8754-0F96DC81515E}">
      <dgm:prSet/>
      <dgm:spPr/>
      <dgm:t>
        <a:bodyPr/>
        <a:lstStyle/>
        <a:p>
          <a:endParaRPr lang="en-GB">
            <a:latin typeface="Comic Sans MS" panose="030F0702030302020204" pitchFamily="66" charset="0"/>
          </a:endParaRPr>
        </a:p>
      </dgm:t>
    </dgm:pt>
    <dgm:pt modelId="{016031ED-DAD0-4460-8573-799E6F1006CF}" type="sibTrans" cxnId="{AD9BBC32-8507-43DA-8754-0F96DC81515E}">
      <dgm:prSet/>
      <dgm:spPr/>
      <dgm:t>
        <a:bodyPr/>
        <a:lstStyle/>
        <a:p>
          <a:endParaRPr lang="en-GB">
            <a:latin typeface="Comic Sans MS" panose="030F0702030302020204" pitchFamily="66" charset="0"/>
          </a:endParaRPr>
        </a:p>
      </dgm:t>
    </dgm:pt>
    <dgm:pt modelId="{29A8A457-49BA-474C-959B-1D62C5DB3005}">
      <dgm:prSet phldrT="[Text]"/>
      <dgm:spPr/>
      <dgm:t>
        <a:bodyPr/>
        <a:lstStyle/>
        <a:p>
          <a:endParaRPr lang="en-GB">
            <a:latin typeface="Comic Sans MS" panose="030F0702030302020204" pitchFamily="66" charset="0"/>
          </a:endParaRPr>
        </a:p>
      </dgm:t>
    </dgm:pt>
    <dgm:pt modelId="{B58CBAD0-9E31-43DC-941F-83B2A6DFCC7E}" type="parTrans" cxnId="{6F7A112B-D419-45CF-BB20-DAF1DE8509F5}">
      <dgm:prSet/>
      <dgm:spPr/>
      <dgm:t>
        <a:bodyPr/>
        <a:lstStyle/>
        <a:p>
          <a:endParaRPr lang="en-GB">
            <a:latin typeface="Comic Sans MS" panose="030F0702030302020204" pitchFamily="66" charset="0"/>
          </a:endParaRPr>
        </a:p>
      </dgm:t>
    </dgm:pt>
    <dgm:pt modelId="{D08333CA-805C-4147-A99F-F81286ADAF03}" type="sibTrans" cxnId="{6F7A112B-D419-45CF-BB20-DAF1DE8509F5}">
      <dgm:prSet/>
      <dgm:spPr/>
      <dgm:t>
        <a:bodyPr/>
        <a:lstStyle/>
        <a:p>
          <a:endParaRPr lang="en-GB">
            <a:latin typeface="Comic Sans MS" panose="030F0702030302020204" pitchFamily="66" charset="0"/>
          </a:endParaRPr>
        </a:p>
      </dgm:t>
    </dgm:pt>
    <dgm:pt modelId="{9540FA49-D2A9-4D29-B756-4338A0DA16A2}">
      <dgm:prSet phldrT="[Text]"/>
      <dgm:spPr/>
      <dgm:t>
        <a:bodyPr/>
        <a:lstStyle/>
        <a:p>
          <a:r>
            <a:rPr lang="en-GB">
              <a:latin typeface="Comic Sans MS" panose="030F0702030302020204" pitchFamily="66" charset="0"/>
            </a:rPr>
            <a:t>Transport not very often</a:t>
          </a:r>
        </a:p>
      </dgm:t>
    </dgm:pt>
    <dgm:pt modelId="{6734BCEA-DB3F-467E-98C5-D8929914299B}" type="parTrans" cxnId="{F34CDC23-5EEA-4030-AB64-81622E482CC1}">
      <dgm:prSet/>
      <dgm:spPr/>
      <dgm:t>
        <a:bodyPr/>
        <a:lstStyle/>
        <a:p>
          <a:endParaRPr lang="en-GB">
            <a:latin typeface="Comic Sans MS" panose="030F0702030302020204" pitchFamily="66" charset="0"/>
          </a:endParaRPr>
        </a:p>
      </dgm:t>
    </dgm:pt>
    <dgm:pt modelId="{41285B27-35DB-4F46-9914-C2F5D1828269}" type="sibTrans" cxnId="{F34CDC23-5EEA-4030-AB64-81622E482CC1}">
      <dgm:prSet/>
      <dgm:spPr/>
      <dgm:t>
        <a:bodyPr/>
        <a:lstStyle/>
        <a:p>
          <a:endParaRPr lang="en-GB">
            <a:latin typeface="Comic Sans MS" panose="030F0702030302020204" pitchFamily="66" charset="0"/>
          </a:endParaRPr>
        </a:p>
      </dgm:t>
    </dgm:pt>
    <dgm:pt modelId="{627BAD26-E215-4B10-8ABA-27BA2269C598}">
      <dgm:prSet phldrT="[Text]"/>
      <dgm:spPr/>
      <dgm:t>
        <a:bodyPr/>
        <a:lstStyle/>
        <a:p>
          <a:r>
            <a:rPr lang="en-GB">
              <a:latin typeface="Comic Sans MS" panose="030F0702030302020204" pitchFamily="66" charset="0"/>
            </a:rPr>
            <a:t>Relying on other people to take you</a:t>
          </a:r>
        </a:p>
      </dgm:t>
    </dgm:pt>
    <dgm:pt modelId="{76A05FBD-EC09-4C39-B803-B0D3BC5FAAA6}" type="parTrans" cxnId="{474DC78C-8BF9-48C7-BDC7-555C2A50978F}">
      <dgm:prSet/>
      <dgm:spPr/>
      <dgm:t>
        <a:bodyPr/>
        <a:lstStyle/>
        <a:p>
          <a:endParaRPr lang="en-GB">
            <a:latin typeface="Comic Sans MS" panose="030F0702030302020204" pitchFamily="66" charset="0"/>
          </a:endParaRPr>
        </a:p>
      </dgm:t>
    </dgm:pt>
    <dgm:pt modelId="{F202E2FF-48CA-4A19-83AD-F7FA7EC2D0B9}" type="sibTrans" cxnId="{474DC78C-8BF9-48C7-BDC7-555C2A50978F}">
      <dgm:prSet/>
      <dgm:spPr/>
      <dgm:t>
        <a:bodyPr/>
        <a:lstStyle/>
        <a:p>
          <a:endParaRPr lang="en-GB">
            <a:latin typeface="Comic Sans MS" panose="030F0702030302020204" pitchFamily="66" charset="0"/>
          </a:endParaRPr>
        </a:p>
      </dgm:t>
    </dgm:pt>
    <dgm:pt modelId="{79762C99-C2D6-4BE4-AC83-065BFBC86860}">
      <dgm:prSet phldrT="[Text]"/>
      <dgm:spPr/>
      <dgm:t>
        <a:bodyPr/>
        <a:lstStyle/>
        <a:p>
          <a:r>
            <a:rPr lang="en-GB">
              <a:latin typeface="Comic Sans MS" panose="030F0702030302020204" pitchFamily="66" charset="0"/>
            </a:rPr>
            <a:t>Living in a rural area</a:t>
          </a:r>
        </a:p>
      </dgm:t>
    </dgm:pt>
    <dgm:pt modelId="{B45563F0-88F9-46E1-815F-2C2BD4E73892}" type="parTrans" cxnId="{4E67FB83-AB66-4ACA-B1CF-C8C458A98D06}">
      <dgm:prSet/>
      <dgm:spPr/>
      <dgm:t>
        <a:bodyPr/>
        <a:lstStyle/>
        <a:p>
          <a:endParaRPr lang="en-GB">
            <a:latin typeface="Comic Sans MS" panose="030F0702030302020204" pitchFamily="66" charset="0"/>
          </a:endParaRPr>
        </a:p>
      </dgm:t>
    </dgm:pt>
    <dgm:pt modelId="{29A72A5C-30FA-43F3-998D-BE0D8AF12097}" type="sibTrans" cxnId="{4E67FB83-AB66-4ACA-B1CF-C8C458A98D06}">
      <dgm:prSet/>
      <dgm:spPr/>
      <dgm:t>
        <a:bodyPr/>
        <a:lstStyle/>
        <a:p>
          <a:endParaRPr lang="en-GB">
            <a:latin typeface="Comic Sans MS" panose="030F0702030302020204" pitchFamily="66" charset="0"/>
          </a:endParaRPr>
        </a:p>
      </dgm:t>
    </dgm:pt>
    <dgm:pt modelId="{EB753FFF-8CC7-427E-8A31-94287670A1EF}">
      <dgm:prSet phldrT="[Text]"/>
      <dgm:spPr/>
      <dgm:t>
        <a:bodyPr/>
        <a:lstStyle/>
        <a:p>
          <a:r>
            <a:rPr lang="en-GB" dirty="0">
              <a:latin typeface="Comic Sans MS" panose="030F0702030302020204" pitchFamily="66" charset="0"/>
            </a:rPr>
            <a:t>Not easy to get to without help</a:t>
          </a:r>
        </a:p>
      </dgm:t>
    </dgm:pt>
    <dgm:pt modelId="{6ADE9976-EA1C-419D-B0B0-27932252A828}" type="parTrans" cxnId="{EE2750EB-10E1-426E-8FB1-77A5FBBF08B1}">
      <dgm:prSet/>
      <dgm:spPr/>
      <dgm:t>
        <a:bodyPr/>
        <a:lstStyle/>
        <a:p>
          <a:endParaRPr lang="en-GB">
            <a:latin typeface="Comic Sans MS" panose="030F0702030302020204" pitchFamily="66" charset="0"/>
          </a:endParaRPr>
        </a:p>
      </dgm:t>
    </dgm:pt>
    <dgm:pt modelId="{F2450C62-013E-47E9-8B68-D0456BCDBAC3}" type="sibTrans" cxnId="{EE2750EB-10E1-426E-8FB1-77A5FBBF08B1}">
      <dgm:prSet/>
      <dgm:spPr/>
      <dgm:t>
        <a:bodyPr/>
        <a:lstStyle/>
        <a:p>
          <a:endParaRPr lang="en-GB">
            <a:latin typeface="Comic Sans MS" panose="030F0702030302020204" pitchFamily="66" charset="0"/>
          </a:endParaRPr>
        </a:p>
      </dgm:t>
    </dgm:pt>
    <dgm:pt modelId="{9CB62604-97D8-4AD6-B3CA-54F3CDEF0FC5}" type="pres">
      <dgm:prSet presAssocID="{6A2D2E84-FF4B-401E-87B9-2CD0FC0D4429}" presName="Name0" presStyleCnt="0">
        <dgm:presLayoutVars>
          <dgm:chMax val="1"/>
          <dgm:chPref val="1"/>
          <dgm:dir/>
          <dgm:animOne val="branch"/>
          <dgm:animLvl val="lvl"/>
        </dgm:presLayoutVars>
      </dgm:prSet>
      <dgm:spPr/>
      <dgm:t>
        <a:bodyPr/>
        <a:lstStyle/>
        <a:p>
          <a:endParaRPr lang="en-US"/>
        </a:p>
      </dgm:t>
    </dgm:pt>
    <dgm:pt modelId="{0AD01F64-E146-41EE-9D20-46CD12F1E5A2}" type="pres">
      <dgm:prSet presAssocID="{02699B47-A223-4CC5-BD78-C8A2525B144C}" presName="singleCycle" presStyleCnt="0"/>
      <dgm:spPr/>
    </dgm:pt>
    <dgm:pt modelId="{F276A940-20A4-4D13-B1B9-16EADAD6AD73}" type="pres">
      <dgm:prSet presAssocID="{02699B47-A223-4CC5-BD78-C8A2525B144C}" presName="singleCenter" presStyleLbl="node1" presStyleIdx="0" presStyleCnt="8" custScaleX="182776" custScaleY="105081">
        <dgm:presLayoutVars>
          <dgm:chMax val="7"/>
          <dgm:chPref val="7"/>
        </dgm:presLayoutVars>
      </dgm:prSet>
      <dgm:spPr/>
      <dgm:t>
        <a:bodyPr/>
        <a:lstStyle/>
        <a:p>
          <a:endParaRPr lang="en-US"/>
        </a:p>
      </dgm:t>
    </dgm:pt>
    <dgm:pt modelId="{EA206DB4-DAB8-4359-A2B9-8921D24D6A18}" type="pres">
      <dgm:prSet presAssocID="{86D2AE12-29C9-4165-B9CA-7703AFD7DEAD}" presName="Name56" presStyleLbl="parChTrans1D2" presStyleIdx="0" presStyleCnt="7"/>
      <dgm:spPr/>
      <dgm:t>
        <a:bodyPr/>
        <a:lstStyle/>
        <a:p>
          <a:endParaRPr lang="en-US"/>
        </a:p>
      </dgm:t>
    </dgm:pt>
    <dgm:pt modelId="{3C54F22C-F4EA-4C09-B97B-F7050557230B}" type="pres">
      <dgm:prSet presAssocID="{A1F24A0A-FBB4-46CA-A82B-3A41D6DA3C74}" presName="text0" presStyleLbl="node1" presStyleIdx="1" presStyleCnt="8" custScaleX="257012">
        <dgm:presLayoutVars>
          <dgm:bulletEnabled val="1"/>
        </dgm:presLayoutVars>
      </dgm:prSet>
      <dgm:spPr/>
      <dgm:t>
        <a:bodyPr/>
        <a:lstStyle/>
        <a:p>
          <a:endParaRPr lang="en-US"/>
        </a:p>
      </dgm:t>
    </dgm:pt>
    <dgm:pt modelId="{480CD35A-9268-431B-9D27-1E8E65476B55}" type="pres">
      <dgm:prSet presAssocID="{8552C980-2443-4F49-9298-1335A944B6FE}" presName="Name56" presStyleLbl="parChTrans1D2" presStyleIdx="1" presStyleCnt="7"/>
      <dgm:spPr/>
      <dgm:t>
        <a:bodyPr/>
        <a:lstStyle/>
        <a:p>
          <a:endParaRPr lang="en-US"/>
        </a:p>
      </dgm:t>
    </dgm:pt>
    <dgm:pt modelId="{0C643BD9-F69C-47EE-B882-8BFBD7444417}" type="pres">
      <dgm:prSet presAssocID="{F2AFCE57-25CA-4F3B-BD66-854AB6A494E7}" presName="text0" presStyleLbl="node1" presStyleIdx="2" presStyleCnt="8" custScaleX="253590" custRadScaleRad="182132" custRadScaleInc="69717">
        <dgm:presLayoutVars>
          <dgm:bulletEnabled val="1"/>
        </dgm:presLayoutVars>
      </dgm:prSet>
      <dgm:spPr/>
      <dgm:t>
        <a:bodyPr/>
        <a:lstStyle/>
        <a:p>
          <a:endParaRPr lang="en-US"/>
        </a:p>
      </dgm:t>
    </dgm:pt>
    <dgm:pt modelId="{7E7646CA-D02F-49E6-B406-BCCFB7031003}" type="pres">
      <dgm:prSet presAssocID="{298FC3F5-BA35-47FB-91B4-38902AF568A3}" presName="Name56" presStyleLbl="parChTrans1D2" presStyleIdx="2" presStyleCnt="7"/>
      <dgm:spPr/>
      <dgm:t>
        <a:bodyPr/>
        <a:lstStyle/>
        <a:p>
          <a:endParaRPr lang="en-US"/>
        </a:p>
      </dgm:t>
    </dgm:pt>
    <dgm:pt modelId="{87115E24-54C3-4AD8-849B-6AF96A451EC0}" type="pres">
      <dgm:prSet presAssocID="{306E80B3-D791-4AC5-BAE9-436B029AF724}" presName="text0" presStyleLbl="node1" presStyleIdx="3" presStyleCnt="8" custScaleX="264526" custRadScaleRad="166658" custRadScaleInc="-23928">
        <dgm:presLayoutVars>
          <dgm:bulletEnabled val="1"/>
        </dgm:presLayoutVars>
      </dgm:prSet>
      <dgm:spPr/>
      <dgm:t>
        <a:bodyPr/>
        <a:lstStyle/>
        <a:p>
          <a:endParaRPr lang="en-US"/>
        </a:p>
      </dgm:t>
    </dgm:pt>
    <dgm:pt modelId="{70328BFC-692C-43C2-844C-C1E36C9345FE}" type="pres">
      <dgm:prSet presAssocID="{6734BCEA-DB3F-467E-98C5-D8929914299B}" presName="Name56" presStyleLbl="parChTrans1D2" presStyleIdx="3" presStyleCnt="7"/>
      <dgm:spPr/>
      <dgm:t>
        <a:bodyPr/>
        <a:lstStyle/>
        <a:p>
          <a:endParaRPr lang="en-US"/>
        </a:p>
      </dgm:t>
    </dgm:pt>
    <dgm:pt modelId="{CAC5C345-9933-4D30-BFF0-D36C176BE3DE}" type="pres">
      <dgm:prSet presAssocID="{9540FA49-D2A9-4D29-B756-4338A0DA16A2}" presName="text0" presStyleLbl="node1" presStyleIdx="4" presStyleCnt="8" custScaleX="247283" custRadScaleRad="137066" custRadScaleInc="-94171">
        <dgm:presLayoutVars>
          <dgm:bulletEnabled val="1"/>
        </dgm:presLayoutVars>
      </dgm:prSet>
      <dgm:spPr/>
      <dgm:t>
        <a:bodyPr/>
        <a:lstStyle/>
        <a:p>
          <a:endParaRPr lang="en-US"/>
        </a:p>
      </dgm:t>
    </dgm:pt>
    <dgm:pt modelId="{4484317E-A19F-4D21-A691-4EFFC92D6313}" type="pres">
      <dgm:prSet presAssocID="{76A05FBD-EC09-4C39-B803-B0D3BC5FAAA6}" presName="Name56" presStyleLbl="parChTrans1D2" presStyleIdx="4" presStyleCnt="7"/>
      <dgm:spPr/>
      <dgm:t>
        <a:bodyPr/>
        <a:lstStyle/>
        <a:p>
          <a:endParaRPr lang="en-US"/>
        </a:p>
      </dgm:t>
    </dgm:pt>
    <dgm:pt modelId="{025E2F4D-3498-415E-A119-B3A655477B4A}" type="pres">
      <dgm:prSet presAssocID="{627BAD26-E215-4B10-8ABA-27BA2269C598}" presName="text0" presStyleLbl="node1" presStyleIdx="5" presStyleCnt="8" custScaleX="255346" custRadScaleRad="135550" custRadScaleInc="90041">
        <dgm:presLayoutVars>
          <dgm:bulletEnabled val="1"/>
        </dgm:presLayoutVars>
      </dgm:prSet>
      <dgm:spPr/>
      <dgm:t>
        <a:bodyPr/>
        <a:lstStyle/>
        <a:p>
          <a:endParaRPr lang="en-US"/>
        </a:p>
      </dgm:t>
    </dgm:pt>
    <dgm:pt modelId="{41CFB530-F30B-463A-927C-00925B199575}" type="pres">
      <dgm:prSet presAssocID="{B45563F0-88F9-46E1-815F-2C2BD4E73892}" presName="Name56" presStyleLbl="parChTrans1D2" presStyleIdx="5" presStyleCnt="7"/>
      <dgm:spPr/>
      <dgm:t>
        <a:bodyPr/>
        <a:lstStyle/>
        <a:p>
          <a:endParaRPr lang="en-US"/>
        </a:p>
      </dgm:t>
    </dgm:pt>
    <dgm:pt modelId="{988BC8E2-9605-47DF-9E95-B827D67EBDF0}" type="pres">
      <dgm:prSet presAssocID="{79762C99-C2D6-4BE4-AC83-065BFBC86860}" presName="text0" presStyleLbl="node1" presStyleIdx="6" presStyleCnt="8" custScaleX="255577" custRadScaleRad="160418" custRadScaleInc="20299">
        <dgm:presLayoutVars>
          <dgm:bulletEnabled val="1"/>
        </dgm:presLayoutVars>
      </dgm:prSet>
      <dgm:spPr/>
      <dgm:t>
        <a:bodyPr/>
        <a:lstStyle/>
        <a:p>
          <a:endParaRPr lang="en-US"/>
        </a:p>
      </dgm:t>
    </dgm:pt>
    <dgm:pt modelId="{CF662DDC-254D-4648-98BD-49A2C4D5329E}" type="pres">
      <dgm:prSet presAssocID="{6ADE9976-EA1C-419D-B0B0-27932252A828}" presName="Name56" presStyleLbl="parChTrans1D2" presStyleIdx="6" presStyleCnt="7"/>
      <dgm:spPr/>
      <dgm:t>
        <a:bodyPr/>
        <a:lstStyle/>
        <a:p>
          <a:endParaRPr lang="en-US"/>
        </a:p>
      </dgm:t>
    </dgm:pt>
    <dgm:pt modelId="{B64704D2-B909-439E-BDCA-A3F5BCFA232F}" type="pres">
      <dgm:prSet presAssocID="{EB753FFF-8CC7-427E-8A31-94287670A1EF}" presName="text0" presStyleLbl="node1" presStyleIdx="7" presStyleCnt="8" custScaleX="252365" custRadScaleRad="170157" custRadScaleInc="-66408">
        <dgm:presLayoutVars>
          <dgm:bulletEnabled val="1"/>
        </dgm:presLayoutVars>
      </dgm:prSet>
      <dgm:spPr/>
      <dgm:t>
        <a:bodyPr/>
        <a:lstStyle/>
        <a:p>
          <a:endParaRPr lang="en-US"/>
        </a:p>
      </dgm:t>
    </dgm:pt>
  </dgm:ptLst>
  <dgm:cxnLst>
    <dgm:cxn modelId="{5F4A7206-7242-4851-AE67-9DE904B7298C}" type="presOf" srcId="{EB753FFF-8CC7-427E-8A31-94287670A1EF}" destId="{B64704D2-B909-439E-BDCA-A3F5BCFA232F}" srcOrd="0" destOrd="0" presId="urn:microsoft.com/office/officeart/2008/layout/RadialCluster"/>
    <dgm:cxn modelId="{93AFDAE3-9924-4E91-B703-5B0DCADAB3A3}" type="presOf" srcId="{306E80B3-D791-4AC5-BAE9-436B029AF724}" destId="{87115E24-54C3-4AD8-849B-6AF96A451EC0}" srcOrd="0" destOrd="0" presId="urn:microsoft.com/office/officeart/2008/layout/RadialCluster"/>
    <dgm:cxn modelId="{EE2750EB-10E1-426E-8FB1-77A5FBBF08B1}" srcId="{02699B47-A223-4CC5-BD78-C8A2525B144C}" destId="{EB753FFF-8CC7-427E-8A31-94287670A1EF}" srcOrd="6" destOrd="0" parTransId="{6ADE9976-EA1C-419D-B0B0-27932252A828}" sibTransId="{F2450C62-013E-47E9-8B68-D0456BCDBAC3}"/>
    <dgm:cxn modelId="{CDE59A0B-9515-4091-A69F-27EAC29FE22A}" srcId="{02699B47-A223-4CC5-BD78-C8A2525B144C}" destId="{A1F24A0A-FBB4-46CA-A82B-3A41D6DA3C74}" srcOrd="0" destOrd="0" parTransId="{86D2AE12-29C9-4165-B9CA-7703AFD7DEAD}" sibTransId="{1FF0E59F-AD31-448F-927E-3038BA94FB37}"/>
    <dgm:cxn modelId="{280D6912-A70A-42B7-BA8B-B0C26FE6EEAE}" type="presOf" srcId="{A1F24A0A-FBB4-46CA-A82B-3A41D6DA3C74}" destId="{3C54F22C-F4EA-4C09-B97B-F7050557230B}" srcOrd="0" destOrd="0" presId="urn:microsoft.com/office/officeart/2008/layout/RadialCluster"/>
    <dgm:cxn modelId="{3A1F2F92-A045-4887-80F5-B63217F1DC40}" type="presOf" srcId="{8552C980-2443-4F49-9298-1335A944B6FE}" destId="{480CD35A-9268-431B-9D27-1E8E65476B55}" srcOrd="0" destOrd="0" presId="urn:microsoft.com/office/officeart/2008/layout/RadialCluster"/>
    <dgm:cxn modelId="{7E5B1087-4755-41F8-B842-B8682BAFDAC8}" type="presOf" srcId="{298FC3F5-BA35-47FB-91B4-38902AF568A3}" destId="{7E7646CA-D02F-49E6-B406-BCCFB7031003}" srcOrd="0" destOrd="0" presId="urn:microsoft.com/office/officeart/2008/layout/RadialCluster"/>
    <dgm:cxn modelId="{F34CDC23-5EEA-4030-AB64-81622E482CC1}" srcId="{02699B47-A223-4CC5-BD78-C8A2525B144C}" destId="{9540FA49-D2A9-4D29-B756-4338A0DA16A2}" srcOrd="3" destOrd="0" parTransId="{6734BCEA-DB3F-467E-98C5-D8929914299B}" sibTransId="{41285B27-35DB-4F46-9914-C2F5D1828269}"/>
    <dgm:cxn modelId="{4E67FB83-AB66-4ACA-B1CF-C8C458A98D06}" srcId="{02699B47-A223-4CC5-BD78-C8A2525B144C}" destId="{79762C99-C2D6-4BE4-AC83-065BFBC86860}" srcOrd="5" destOrd="0" parTransId="{B45563F0-88F9-46E1-815F-2C2BD4E73892}" sibTransId="{29A72A5C-30FA-43F3-998D-BE0D8AF12097}"/>
    <dgm:cxn modelId="{6A7CDBCF-CAFE-4224-8B42-5D1FAE0FE9DD}" type="presOf" srcId="{76A05FBD-EC09-4C39-B803-B0D3BC5FAAA6}" destId="{4484317E-A19F-4D21-A691-4EFFC92D6313}" srcOrd="0" destOrd="0" presId="urn:microsoft.com/office/officeart/2008/layout/RadialCluster"/>
    <dgm:cxn modelId="{B06C5E44-1664-4561-B8A5-8571622D49D1}" srcId="{6A2D2E84-FF4B-401E-87B9-2CD0FC0D4429}" destId="{02699B47-A223-4CC5-BD78-C8A2525B144C}" srcOrd="0" destOrd="0" parTransId="{D499A07C-33C6-47BF-A4CB-22A1626D0E6D}" sibTransId="{2219A5BB-B9C3-4078-A02E-15B6744E4EC7}"/>
    <dgm:cxn modelId="{5E8F4A32-FC9C-474A-B845-DE69E0349B4E}" type="presOf" srcId="{9540FA49-D2A9-4D29-B756-4338A0DA16A2}" destId="{CAC5C345-9933-4D30-BFF0-D36C176BE3DE}" srcOrd="0" destOrd="0" presId="urn:microsoft.com/office/officeart/2008/layout/RadialCluster"/>
    <dgm:cxn modelId="{A6664D43-F4AD-4E4A-8E78-D7AB3B5373D2}" type="presOf" srcId="{6A2D2E84-FF4B-401E-87B9-2CD0FC0D4429}" destId="{9CB62604-97D8-4AD6-B3CA-54F3CDEF0FC5}" srcOrd="0" destOrd="0" presId="urn:microsoft.com/office/officeart/2008/layout/RadialCluster"/>
    <dgm:cxn modelId="{36FFB5E5-C8F4-42D0-BE75-E9E9D7E275FD}" type="presOf" srcId="{86D2AE12-29C9-4165-B9CA-7703AFD7DEAD}" destId="{EA206DB4-DAB8-4359-A2B9-8921D24D6A18}" srcOrd="0" destOrd="0" presId="urn:microsoft.com/office/officeart/2008/layout/RadialCluster"/>
    <dgm:cxn modelId="{69029DE1-651C-4C66-9BED-57BD96458B65}" type="presOf" srcId="{02699B47-A223-4CC5-BD78-C8A2525B144C}" destId="{F276A940-20A4-4D13-B1B9-16EADAD6AD73}" srcOrd="0" destOrd="0" presId="urn:microsoft.com/office/officeart/2008/layout/RadialCluster"/>
    <dgm:cxn modelId="{140EB160-91DF-41CF-A2B4-46E703D65B1D}" type="presOf" srcId="{6734BCEA-DB3F-467E-98C5-D8929914299B}" destId="{70328BFC-692C-43C2-844C-C1E36C9345FE}" srcOrd="0" destOrd="0" presId="urn:microsoft.com/office/officeart/2008/layout/RadialCluster"/>
    <dgm:cxn modelId="{6997B873-86A0-4D8E-BD4C-E9FBDF0C4DB6}" srcId="{02699B47-A223-4CC5-BD78-C8A2525B144C}" destId="{F2AFCE57-25CA-4F3B-BD66-854AB6A494E7}" srcOrd="1" destOrd="0" parTransId="{8552C980-2443-4F49-9298-1335A944B6FE}" sibTransId="{D749C637-7534-4FE5-8747-4D49349EB594}"/>
    <dgm:cxn modelId="{AD9BBC32-8507-43DA-8754-0F96DC81515E}" srcId="{02699B47-A223-4CC5-BD78-C8A2525B144C}" destId="{306E80B3-D791-4AC5-BAE9-436B029AF724}" srcOrd="2" destOrd="0" parTransId="{298FC3F5-BA35-47FB-91B4-38902AF568A3}" sibTransId="{016031ED-DAD0-4460-8573-799E6F1006CF}"/>
    <dgm:cxn modelId="{4C669331-8348-4735-B9BC-77265928B1F0}" type="presOf" srcId="{79762C99-C2D6-4BE4-AC83-065BFBC86860}" destId="{988BC8E2-9605-47DF-9E95-B827D67EBDF0}" srcOrd="0" destOrd="0" presId="urn:microsoft.com/office/officeart/2008/layout/RadialCluster"/>
    <dgm:cxn modelId="{F7B71A26-8EF5-42F9-8961-9E5E89B99A7D}" type="presOf" srcId="{B45563F0-88F9-46E1-815F-2C2BD4E73892}" destId="{41CFB530-F30B-463A-927C-00925B199575}" srcOrd="0" destOrd="0" presId="urn:microsoft.com/office/officeart/2008/layout/RadialCluster"/>
    <dgm:cxn modelId="{CB23E04A-FF08-46D0-AD15-38370139127F}" type="presOf" srcId="{F2AFCE57-25CA-4F3B-BD66-854AB6A494E7}" destId="{0C643BD9-F69C-47EE-B882-8BFBD7444417}" srcOrd="0" destOrd="0" presId="urn:microsoft.com/office/officeart/2008/layout/RadialCluster"/>
    <dgm:cxn modelId="{304F0C00-CF5A-4F06-A528-277E333373EF}" type="presOf" srcId="{6ADE9976-EA1C-419D-B0B0-27932252A828}" destId="{CF662DDC-254D-4648-98BD-49A2C4D5329E}" srcOrd="0" destOrd="0" presId="urn:microsoft.com/office/officeart/2008/layout/RadialCluster"/>
    <dgm:cxn modelId="{6F7A112B-D419-45CF-BB20-DAF1DE8509F5}" srcId="{02699B47-A223-4CC5-BD78-C8A2525B144C}" destId="{29A8A457-49BA-474C-959B-1D62C5DB3005}" srcOrd="7" destOrd="0" parTransId="{B58CBAD0-9E31-43DC-941F-83B2A6DFCC7E}" sibTransId="{D08333CA-805C-4147-A99F-F81286ADAF03}"/>
    <dgm:cxn modelId="{474DC78C-8BF9-48C7-BDC7-555C2A50978F}" srcId="{02699B47-A223-4CC5-BD78-C8A2525B144C}" destId="{627BAD26-E215-4B10-8ABA-27BA2269C598}" srcOrd="4" destOrd="0" parTransId="{76A05FBD-EC09-4C39-B803-B0D3BC5FAAA6}" sibTransId="{F202E2FF-48CA-4A19-83AD-F7FA7EC2D0B9}"/>
    <dgm:cxn modelId="{C564D331-60CA-4F2B-9454-9C8290723CCE}" type="presOf" srcId="{627BAD26-E215-4B10-8ABA-27BA2269C598}" destId="{025E2F4D-3498-415E-A119-B3A655477B4A}" srcOrd="0" destOrd="0" presId="urn:microsoft.com/office/officeart/2008/layout/RadialCluster"/>
    <dgm:cxn modelId="{25C25AF1-7C59-40FE-9A89-EFC50DEBBD1F}" type="presParOf" srcId="{9CB62604-97D8-4AD6-B3CA-54F3CDEF0FC5}" destId="{0AD01F64-E146-41EE-9D20-46CD12F1E5A2}" srcOrd="0" destOrd="0" presId="urn:microsoft.com/office/officeart/2008/layout/RadialCluster"/>
    <dgm:cxn modelId="{B30C930F-F8B2-4EFC-8FF6-07F271799BDC}" type="presParOf" srcId="{0AD01F64-E146-41EE-9D20-46CD12F1E5A2}" destId="{F276A940-20A4-4D13-B1B9-16EADAD6AD73}" srcOrd="0" destOrd="0" presId="urn:microsoft.com/office/officeart/2008/layout/RadialCluster"/>
    <dgm:cxn modelId="{E40F2AE9-FF9D-4D3D-B5AA-1D0396B0CBFF}" type="presParOf" srcId="{0AD01F64-E146-41EE-9D20-46CD12F1E5A2}" destId="{EA206DB4-DAB8-4359-A2B9-8921D24D6A18}" srcOrd="1" destOrd="0" presId="urn:microsoft.com/office/officeart/2008/layout/RadialCluster"/>
    <dgm:cxn modelId="{16029416-8F65-4B84-B450-2871ACEC1007}" type="presParOf" srcId="{0AD01F64-E146-41EE-9D20-46CD12F1E5A2}" destId="{3C54F22C-F4EA-4C09-B97B-F7050557230B}" srcOrd="2" destOrd="0" presId="urn:microsoft.com/office/officeart/2008/layout/RadialCluster"/>
    <dgm:cxn modelId="{2630682A-41F1-403A-9EBA-18967935A3E5}" type="presParOf" srcId="{0AD01F64-E146-41EE-9D20-46CD12F1E5A2}" destId="{480CD35A-9268-431B-9D27-1E8E65476B55}" srcOrd="3" destOrd="0" presId="urn:microsoft.com/office/officeart/2008/layout/RadialCluster"/>
    <dgm:cxn modelId="{AE3AA5F8-61FE-4582-A194-FC97C0EDA627}" type="presParOf" srcId="{0AD01F64-E146-41EE-9D20-46CD12F1E5A2}" destId="{0C643BD9-F69C-47EE-B882-8BFBD7444417}" srcOrd="4" destOrd="0" presId="urn:microsoft.com/office/officeart/2008/layout/RadialCluster"/>
    <dgm:cxn modelId="{61D27350-342D-4CBB-A6C2-E4DCB15904BF}" type="presParOf" srcId="{0AD01F64-E146-41EE-9D20-46CD12F1E5A2}" destId="{7E7646CA-D02F-49E6-B406-BCCFB7031003}" srcOrd="5" destOrd="0" presId="urn:microsoft.com/office/officeart/2008/layout/RadialCluster"/>
    <dgm:cxn modelId="{18E56D5C-322B-4624-893F-DFF2205AAE44}" type="presParOf" srcId="{0AD01F64-E146-41EE-9D20-46CD12F1E5A2}" destId="{87115E24-54C3-4AD8-849B-6AF96A451EC0}" srcOrd="6" destOrd="0" presId="urn:microsoft.com/office/officeart/2008/layout/RadialCluster"/>
    <dgm:cxn modelId="{8826D3AD-D462-4F18-8DA1-206B08979E83}" type="presParOf" srcId="{0AD01F64-E146-41EE-9D20-46CD12F1E5A2}" destId="{70328BFC-692C-43C2-844C-C1E36C9345FE}" srcOrd="7" destOrd="0" presId="urn:microsoft.com/office/officeart/2008/layout/RadialCluster"/>
    <dgm:cxn modelId="{950CDAEF-CF0A-4E40-B2FB-1F1D65234D79}" type="presParOf" srcId="{0AD01F64-E146-41EE-9D20-46CD12F1E5A2}" destId="{CAC5C345-9933-4D30-BFF0-D36C176BE3DE}" srcOrd="8" destOrd="0" presId="urn:microsoft.com/office/officeart/2008/layout/RadialCluster"/>
    <dgm:cxn modelId="{8EBFD21B-8989-40B4-AF3A-321F738C8D73}" type="presParOf" srcId="{0AD01F64-E146-41EE-9D20-46CD12F1E5A2}" destId="{4484317E-A19F-4D21-A691-4EFFC92D6313}" srcOrd="9" destOrd="0" presId="urn:microsoft.com/office/officeart/2008/layout/RadialCluster"/>
    <dgm:cxn modelId="{80655A37-6F1C-4514-977B-58B1FD557439}" type="presParOf" srcId="{0AD01F64-E146-41EE-9D20-46CD12F1E5A2}" destId="{025E2F4D-3498-415E-A119-B3A655477B4A}" srcOrd="10" destOrd="0" presId="urn:microsoft.com/office/officeart/2008/layout/RadialCluster"/>
    <dgm:cxn modelId="{446EA7CC-4449-4885-A459-CBA4944883E7}" type="presParOf" srcId="{0AD01F64-E146-41EE-9D20-46CD12F1E5A2}" destId="{41CFB530-F30B-463A-927C-00925B199575}" srcOrd="11" destOrd="0" presId="urn:microsoft.com/office/officeart/2008/layout/RadialCluster"/>
    <dgm:cxn modelId="{5E21A29B-55E8-4AAB-9315-84191D115666}" type="presParOf" srcId="{0AD01F64-E146-41EE-9D20-46CD12F1E5A2}" destId="{988BC8E2-9605-47DF-9E95-B827D67EBDF0}" srcOrd="12" destOrd="0" presId="urn:microsoft.com/office/officeart/2008/layout/RadialCluster"/>
    <dgm:cxn modelId="{1B45A72B-F219-4ED8-840D-2FE1E5915752}" type="presParOf" srcId="{0AD01F64-E146-41EE-9D20-46CD12F1E5A2}" destId="{CF662DDC-254D-4648-98BD-49A2C4D5329E}" srcOrd="13" destOrd="0" presId="urn:microsoft.com/office/officeart/2008/layout/RadialCluster"/>
    <dgm:cxn modelId="{7A455221-9972-41C7-A00A-5F52E3B284E3}" type="presParOf" srcId="{0AD01F64-E146-41EE-9D20-46CD12F1E5A2}" destId="{B64704D2-B909-439E-BDCA-A3F5BCFA232F}" srcOrd="14"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A2D2E84-FF4B-401E-87B9-2CD0FC0D4429}" type="doc">
      <dgm:prSet loTypeId="urn:microsoft.com/office/officeart/2008/layout/RadialCluster" loCatId="cycle" qsTypeId="urn:microsoft.com/office/officeart/2005/8/quickstyle/simple1" qsCatId="simple" csTypeId="urn:microsoft.com/office/officeart/2005/8/colors/accent0_1" csCatId="mainScheme" phldr="1"/>
      <dgm:spPr/>
      <dgm:t>
        <a:bodyPr/>
        <a:lstStyle/>
        <a:p>
          <a:endParaRPr lang="en-GB"/>
        </a:p>
      </dgm:t>
    </dgm:pt>
    <dgm:pt modelId="{02699B47-A223-4CC5-BD78-C8A2525B144C}">
      <dgm:prSet phldrT="[Text]"/>
      <dgm:spPr>
        <a:solidFill>
          <a:srgbClr val="7030A0"/>
        </a:solidFill>
      </dgm:spPr>
      <dgm:t>
        <a:bodyPr/>
        <a:lstStyle/>
        <a:p>
          <a:r>
            <a:rPr lang="en-GB" b="1" dirty="0">
              <a:latin typeface="Comic Sans MS" panose="030F0702030302020204" pitchFamily="66" charset="0"/>
            </a:rPr>
            <a:t>Financial</a:t>
          </a:r>
        </a:p>
        <a:p>
          <a:r>
            <a:rPr lang="en-GB" b="1" dirty="0">
              <a:latin typeface="Comic Sans MS" panose="030F0702030302020204" pitchFamily="66" charset="0"/>
            </a:rPr>
            <a:t>Barrier</a:t>
          </a:r>
        </a:p>
      </dgm:t>
    </dgm:pt>
    <dgm:pt modelId="{D499A07C-33C6-47BF-A4CB-22A1626D0E6D}" type="parTrans" cxnId="{B06C5E44-1664-4561-B8A5-8571622D49D1}">
      <dgm:prSet/>
      <dgm:spPr/>
      <dgm:t>
        <a:bodyPr/>
        <a:lstStyle/>
        <a:p>
          <a:endParaRPr lang="en-GB">
            <a:latin typeface="Comic Sans MS" panose="030F0702030302020204" pitchFamily="66" charset="0"/>
          </a:endParaRPr>
        </a:p>
      </dgm:t>
    </dgm:pt>
    <dgm:pt modelId="{2219A5BB-B9C3-4078-A02E-15B6744E4EC7}" type="sibTrans" cxnId="{B06C5E44-1664-4561-B8A5-8571622D49D1}">
      <dgm:prSet/>
      <dgm:spPr/>
      <dgm:t>
        <a:bodyPr/>
        <a:lstStyle/>
        <a:p>
          <a:endParaRPr lang="en-GB">
            <a:latin typeface="Comic Sans MS" panose="030F0702030302020204" pitchFamily="66" charset="0"/>
          </a:endParaRPr>
        </a:p>
      </dgm:t>
    </dgm:pt>
    <dgm:pt modelId="{A1F24A0A-FBB4-46CA-A82B-3A41D6DA3C74}">
      <dgm:prSet phldrT="[Text]"/>
      <dgm:spPr/>
      <dgm:t>
        <a:bodyPr/>
        <a:lstStyle/>
        <a:p>
          <a:r>
            <a:rPr lang="en-GB">
              <a:latin typeface="Comic Sans MS" panose="030F0702030302020204" pitchFamily="66" charset="0"/>
            </a:rPr>
            <a:t>Cannot afford bus or train</a:t>
          </a:r>
        </a:p>
      </dgm:t>
    </dgm:pt>
    <dgm:pt modelId="{86D2AE12-29C9-4165-B9CA-7703AFD7DEAD}" type="parTrans" cxnId="{CDE59A0B-9515-4091-A69F-27EAC29FE22A}">
      <dgm:prSet/>
      <dgm:spPr/>
      <dgm:t>
        <a:bodyPr/>
        <a:lstStyle/>
        <a:p>
          <a:endParaRPr lang="en-GB">
            <a:latin typeface="Comic Sans MS" panose="030F0702030302020204" pitchFamily="66" charset="0"/>
          </a:endParaRPr>
        </a:p>
      </dgm:t>
    </dgm:pt>
    <dgm:pt modelId="{1FF0E59F-AD31-448F-927E-3038BA94FB37}" type="sibTrans" cxnId="{CDE59A0B-9515-4091-A69F-27EAC29FE22A}">
      <dgm:prSet/>
      <dgm:spPr/>
      <dgm:t>
        <a:bodyPr/>
        <a:lstStyle/>
        <a:p>
          <a:endParaRPr lang="en-GB">
            <a:latin typeface="Comic Sans MS" panose="030F0702030302020204" pitchFamily="66" charset="0"/>
          </a:endParaRPr>
        </a:p>
      </dgm:t>
    </dgm:pt>
    <dgm:pt modelId="{F2AFCE57-25CA-4F3B-BD66-854AB6A494E7}">
      <dgm:prSet phldrT="[Text]"/>
      <dgm:spPr/>
      <dgm:t>
        <a:bodyPr/>
        <a:lstStyle/>
        <a:p>
          <a:r>
            <a:rPr lang="en-GB">
              <a:latin typeface="Comic Sans MS" panose="030F0702030302020204" pitchFamily="66" charset="0"/>
            </a:rPr>
            <a:t>Cannot afford precriptions</a:t>
          </a:r>
        </a:p>
      </dgm:t>
    </dgm:pt>
    <dgm:pt modelId="{8552C980-2443-4F49-9298-1335A944B6FE}" type="parTrans" cxnId="{6997B873-86A0-4D8E-BD4C-E9FBDF0C4DB6}">
      <dgm:prSet/>
      <dgm:spPr/>
      <dgm:t>
        <a:bodyPr/>
        <a:lstStyle/>
        <a:p>
          <a:endParaRPr lang="en-GB">
            <a:latin typeface="Comic Sans MS" panose="030F0702030302020204" pitchFamily="66" charset="0"/>
          </a:endParaRPr>
        </a:p>
      </dgm:t>
    </dgm:pt>
    <dgm:pt modelId="{D749C637-7534-4FE5-8747-4D49349EB594}" type="sibTrans" cxnId="{6997B873-86A0-4D8E-BD4C-E9FBDF0C4DB6}">
      <dgm:prSet/>
      <dgm:spPr/>
      <dgm:t>
        <a:bodyPr/>
        <a:lstStyle/>
        <a:p>
          <a:endParaRPr lang="en-GB">
            <a:latin typeface="Comic Sans MS" panose="030F0702030302020204" pitchFamily="66" charset="0"/>
          </a:endParaRPr>
        </a:p>
      </dgm:t>
    </dgm:pt>
    <dgm:pt modelId="{306E80B3-D791-4AC5-BAE9-436B029AF724}">
      <dgm:prSet phldrT="[Text]"/>
      <dgm:spPr/>
      <dgm:t>
        <a:bodyPr/>
        <a:lstStyle/>
        <a:p>
          <a:r>
            <a:rPr lang="en-GB">
              <a:latin typeface="Comic Sans MS" panose="030F0702030302020204" pitchFamily="66" charset="0"/>
            </a:rPr>
            <a:t>Paying for parking</a:t>
          </a:r>
        </a:p>
      </dgm:t>
    </dgm:pt>
    <dgm:pt modelId="{298FC3F5-BA35-47FB-91B4-38902AF568A3}" type="parTrans" cxnId="{AD9BBC32-8507-43DA-8754-0F96DC81515E}">
      <dgm:prSet/>
      <dgm:spPr/>
      <dgm:t>
        <a:bodyPr/>
        <a:lstStyle/>
        <a:p>
          <a:endParaRPr lang="en-GB">
            <a:latin typeface="Comic Sans MS" panose="030F0702030302020204" pitchFamily="66" charset="0"/>
          </a:endParaRPr>
        </a:p>
      </dgm:t>
    </dgm:pt>
    <dgm:pt modelId="{016031ED-DAD0-4460-8573-799E6F1006CF}" type="sibTrans" cxnId="{AD9BBC32-8507-43DA-8754-0F96DC81515E}">
      <dgm:prSet/>
      <dgm:spPr/>
      <dgm:t>
        <a:bodyPr/>
        <a:lstStyle/>
        <a:p>
          <a:endParaRPr lang="en-GB">
            <a:latin typeface="Comic Sans MS" panose="030F0702030302020204" pitchFamily="66" charset="0"/>
          </a:endParaRPr>
        </a:p>
      </dgm:t>
    </dgm:pt>
    <dgm:pt modelId="{9540FA49-D2A9-4D29-B756-4338A0DA16A2}">
      <dgm:prSet phldrT="[Text]"/>
      <dgm:spPr/>
      <dgm:t>
        <a:bodyPr/>
        <a:lstStyle/>
        <a:p>
          <a:r>
            <a:rPr lang="en-GB">
              <a:latin typeface="Comic Sans MS" panose="030F0702030302020204" pitchFamily="66" charset="0"/>
            </a:rPr>
            <a:t>Expensive to use service</a:t>
          </a:r>
        </a:p>
      </dgm:t>
    </dgm:pt>
    <dgm:pt modelId="{6734BCEA-DB3F-467E-98C5-D8929914299B}" type="parTrans" cxnId="{F34CDC23-5EEA-4030-AB64-81622E482CC1}">
      <dgm:prSet/>
      <dgm:spPr/>
      <dgm:t>
        <a:bodyPr/>
        <a:lstStyle/>
        <a:p>
          <a:endParaRPr lang="en-GB">
            <a:latin typeface="Comic Sans MS" panose="030F0702030302020204" pitchFamily="66" charset="0"/>
          </a:endParaRPr>
        </a:p>
      </dgm:t>
    </dgm:pt>
    <dgm:pt modelId="{41285B27-35DB-4F46-9914-C2F5D1828269}" type="sibTrans" cxnId="{F34CDC23-5EEA-4030-AB64-81622E482CC1}">
      <dgm:prSet/>
      <dgm:spPr/>
      <dgm:t>
        <a:bodyPr/>
        <a:lstStyle/>
        <a:p>
          <a:endParaRPr lang="en-GB">
            <a:latin typeface="Comic Sans MS" panose="030F0702030302020204" pitchFamily="66" charset="0"/>
          </a:endParaRPr>
        </a:p>
      </dgm:t>
    </dgm:pt>
    <dgm:pt modelId="{627BAD26-E215-4B10-8ABA-27BA2269C598}">
      <dgm:prSet phldrT="[Text]"/>
      <dgm:spPr/>
      <dgm:t>
        <a:bodyPr/>
        <a:lstStyle/>
        <a:p>
          <a:r>
            <a:rPr lang="en-GB">
              <a:latin typeface="Comic Sans MS" panose="030F0702030302020204" pitchFamily="66" charset="0"/>
            </a:rPr>
            <a:t>Charges for certain services</a:t>
          </a:r>
        </a:p>
      </dgm:t>
    </dgm:pt>
    <dgm:pt modelId="{76A05FBD-EC09-4C39-B803-B0D3BC5FAAA6}" type="parTrans" cxnId="{474DC78C-8BF9-48C7-BDC7-555C2A50978F}">
      <dgm:prSet/>
      <dgm:spPr/>
      <dgm:t>
        <a:bodyPr/>
        <a:lstStyle/>
        <a:p>
          <a:endParaRPr lang="en-GB">
            <a:latin typeface="Comic Sans MS" panose="030F0702030302020204" pitchFamily="66" charset="0"/>
          </a:endParaRPr>
        </a:p>
      </dgm:t>
    </dgm:pt>
    <dgm:pt modelId="{F202E2FF-48CA-4A19-83AD-F7FA7EC2D0B9}" type="sibTrans" cxnId="{474DC78C-8BF9-48C7-BDC7-555C2A50978F}">
      <dgm:prSet/>
      <dgm:spPr/>
      <dgm:t>
        <a:bodyPr/>
        <a:lstStyle/>
        <a:p>
          <a:endParaRPr lang="en-GB">
            <a:latin typeface="Comic Sans MS" panose="030F0702030302020204" pitchFamily="66" charset="0"/>
          </a:endParaRPr>
        </a:p>
      </dgm:t>
    </dgm:pt>
    <dgm:pt modelId="{EB753FFF-8CC7-427E-8A31-94287670A1EF}">
      <dgm:prSet phldrT="[Text]"/>
      <dgm:spPr/>
      <dgm:t>
        <a:bodyPr/>
        <a:lstStyle/>
        <a:p>
          <a:r>
            <a:rPr lang="en-GB">
              <a:latin typeface="Comic Sans MS" panose="030F0702030302020204" pitchFamily="66" charset="0"/>
            </a:rPr>
            <a:t>Having to borrow money from friends and family</a:t>
          </a:r>
        </a:p>
      </dgm:t>
    </dgm:pt>
    <dgm:pt modelId="{6ADE9976-EA1C-419D-B0B0-27932252A828}" type="parTrans" cxnId="{EE2750EB-10E1-426E-8FB1-77A5FBBF08B1}">
      <dgm:prSet/>
      <dgm:spPr/>
      <dgm:t>
        <a:bodyPr/>
        <a:lstStyle/>
        <a:p>
          <a:endParaRPr lang="en-GB">
            <a:latin typeface="Comic Sans MS" panose="030F0702030302020204" pitchFamily="66" charset="0"/>
          </a:endParaRPr>
        </a:p>
      </dgm:t>
    </dgm:pt>
    <dgm:pt modelId="{F2450C62-013E-47E9-8B68-D0456BCDBAC3}" type="sibTrans" cxnId="{EE2750EB-10E1-426E-8FB1-77A5FBBF08B1}">
      <dgm:prSet/>
      <dgm:spPr/>
      <dgm:t>
        <a:bodyPr/>
        <a:lstStyle/>
        <a:p>
          <a:endParaRPr lang="en-GB">
            <a:latin typeface="Comic Sans MS" panose="030F0702030302020204" pitchFamily="66" charset="0"/>
          </a:endParaRPr>
        </a:p>
      </dgm:t>
    </dgm:pt>
    <dgm:pt modelId="{9CB62604-97D8-4AD6-B3CA-54F3CDEF0FC5}" type="pres">
      <dgm:prSet presAssocID="{6A2D2E84-FF4B-401E-87B9-2CD0FC0D4429}" presName="Name0" presStyleCnt="0">
        <dgm:presLayoutVars>
          <dgm:chMax val="1"/>
          <dgm:chPref val="1"/>
          <dgm:dir/>
          <dgm:animOne val="branch"/>
          <dgm:animLvl val="lvl"/>
        </dgm:presLayoutVars>
      </dgm:prSet>
      <dgm:spPr/>
      <dgm:t>
        <a:bodyPr/>
        <a:lstStyle/>
        <a:p>
          <a:endParaRPr lang="en-US"/>
        </a:p>
      </dgm:t>
    </dgm:pt>
    <dgm:pt modelId="{0AD01F64-E146-41EE-9D20-46CD12F1E5A2}" type="pres">
      <dgm:prSet presAssocID="{02699B47-A223-4CC5-BD78-C8A2525B144C}" presName="singleCycle" presStyleCnt="0"/>
      <dgm:spPr/>
    </dgm:pt>
    <dgm:pt modelId="{F276A940-20A4-4D13-B1B9-16EADAD6AD73}" type="pres">
      <dgm:prSet presAssocID="{02699B47-A223-4CC5-BD78-C8A2525B144C}" presName="singleCenter" presStyleLbl="node1" presStyleIdx="0" presStyleCnt="7" custScaleX="182776" custScaleY="105081">
        <dgm:presLayoutVars>
          <dgm:chMax val="7"/>
          <dgm:chPref val="7"/>
        </dgm:presLayoutVars>
      </dgm:prSet>
      <dgm:spPr/>
      <dgm:t>
        <a:bodyPr/>
        <a:lstStyle/>
        <a:p>
          <a:endParaRPr lang="en-US"/>
        </a:p>
      </dgm:t>
    </dgm:pt>
    <dgm:pt modelId="{EA206DB4-DAB8-4359-A2B9-8921D24D6A18}" type="pres">
      <dgm:prSet presAssocID="{86D2AE12-29C9-4165-B9CA-7703AFD7DEAD}" presName="Name56" presStyleLbl="parChTrans1D2" presStyleIdx="0" presStyleCnt="6"/>
      <dgm:spPr/>
      <dgm:t>
        <a:bodyPr/>
        <a:lstStyle/>
        <a:p>
          <a:endParaRPr lang="en-US"/>
        </a:p>
      </dgm:t>
    </dgm:pt>
    <dgm:pt modelId="{3C54F22C-F4EA-4C09-B97B-F7050557230B}" type="pres">
      <dgm:prSet presAssocID="{A1F24A0A-FBB4-46CA-A82B-3A41D6DA3C74}" presName="text0" presStyleLbl="node1" presStyleIdx="1" presStyleCnt="7" custScaleX="257012">
        <dgm:presLayoutVars>
          <dgm:bulletEnabled val="1"/>
        </dgm:presLayoutVars>
      </dgm:prSet>
      <dgm:spPr/>
      <dgm:t>
        <a:bodyPr/>
        <a:lstStyle/>
        <a:p>
          <a:endParaRPr lang="en-US"/>
        </a:p>
      </dgm:t>
    </dgm:pt>
    <dgm:pt modelId="{480CD35A-9268-431B-9D27-1E8E65476B55}" type="pres">
      <dgm:prSet presAssocID="{8552C980-2443-4F49-9298-1335A944B6FE}" presName="Name56" presStyleLbl="parChTrans1D2" presStyleIdx="1" presStyleCnt="6"/>
      <dgm:spPr/>
      <dgm:t>
        <a:bodyPr/>
        <a:lstStyle/>
        <a:p>
          <a:endParaRPr lang="en-US"/>
        </a:p>
      </dgm:t>
    </dgm:pt>
    <dgm:pt modelId="{0C643BD9-F69C-47EE-B882-8BFBD7444417}" type="pres">
      <dgm:prSet presAssocID="{F2AFCE57-25CA-4F3B-BD66-854AB6A494E7}" presName="text0" presStyleLbl="node1" presStyleIdx="2" presStyleCnt="7" custScaleX="253590" custRadScaleRad="182132" custRadScaleInc="69717">
        <dgm:presLayoutVars>
          <dgm:bulletEnabled val="1"/>
        </dgm:presLayoutVars>
      </dgm:prSet>
      <dgm:spPr/>
      <dgm:t>
        <a:bodyPr/>
        <a:lstStyle/>
        <a:p>
          <a:endParaRPr lang="en-US"/>
        </a:p>
      </dgm:t>
    </dgm:pt>
    <dgm:pt modelId="{7E7646CA-D02F-49E6-B406-BCCFB7031003}" type="pres">
      <dgm:prSet presAssocID="{298FC3F5-BA35-47FB-91B4-38902AF568A3}" presName="Name56" presStyleLbl="parChTrans1D2" presStyleIdx="2" presStyleCnt="6"/>
      <dgm:spPr/>
      <dgm:t>
        <a:bodyPr/>
        <a:lstStyle/>
        <a:p>
          <a:endParaRPr lang="en-US"/>
        </a:p>
      </dgm:t>
    </dgm:pt>
    <dgm:pt modelId="{87115E24-54C3-4AD8-849B-6AF96A451EC0}" type="pres">
      <dgm:prSet presAssocID="{306E80B3-D791-4AC5-BAE9-436B029AF724}" presName="text0" presStyleLbl="node1" presStyleIdx="3" presStyleCnt="7" custScaleX="264526" custRadScaleRad="166658" custRadScaleInc="-23928">
        <dgm:presLayoutVars>
          <dgm:bulletEnabled val="1"/>
        </dgm:presLayoutVars>
      </dgm:prSet>
      <dgm:spPr/>
      <dgm:t>
        <a:bodyPr/>
        <a:lstStyle/>
        <a:p>
          <a:endParaRPr lang="en-US"/>
        </a:p>
      </dgm:t>
    </dgm:pt>
    <dgm:pt modelId="{70328BFC-692C-43C2-844C-C1E36C9345FE}" type="pres">
      <dgm:prSet presAssocID="{6734BCEA-DB3F-467E-98C5-D8929914299B}" presName="Name56" presStyleLbl="parChTrans1D2" presStyleIdx="3" presStyleCnt="6"/>
      <dgm:spPr/>
      <dgm:t>
        <a:bodyPr/>
        <a:lstStyle/>
        <a:p>
          <a:endParaRPr lang="en-US"/>
        </a:p>
      </dgm:t>
    </dgm:pt>
    <dgm:pt modelId="{CAC5C345-9933-4D30-BFF0-D36C176BE3DE}" type="pres">
      <dgm:prSet presAssocID="{9540FA49-D2A9-4D29-B756-4338A0DA16A2}" presName="text0" presStyleLbl="node1" presStyleIdx="4" presStyleCnt="7" custScaleX="247283" custRadScaleRad="98389" custRadScaleInc="-4865">
        <dgm:presLayoutVars>
          <dgm:bulletEnabled val="1"/>
        </dgm:presLayoutVars>
      </dgm:prSet>
      <dgm:spPr/>
      <dgm:t>
        <a:bodyPr/>
        <a:lstStyle/>
        <a:p>
          <a:endParaRPr lang="en-US"/>
        </a:p>
      </dgm:t>
    </dgm:pt>
    <dgm:pt modelId="{4484317E-A19F-4D21-A691-4EFFC92D6313}" type="pres">
      <dgm:prSet presAssocID="{76A05FBD-EC09-4C39-B803-B0D3BC5FAAA6}" presName="Name56" presStyleLbl="parChTrans1D2" presStyleIdx="4" presStyleCnt="6"/>
      <dgm:spPr/>
      <dgm:t>
        <a:bodyPr/>
        <a:lstStyle/>
        <a:p>
          <a:endParaRPr lang="en-US"/>
        </a:p>
      </dgm:t>
    </dgm:pt>
    <dgm:pt modelId="{025E2F4D-3498-415E-A119-B3A655477B4A}" type="pres">
      <dgm:prSet presAssocID="{627BAD26-E215-4B10-8ABA-27BA2269C598}" presName="text0" presStyleLbl="node1" presStyleIdx="5" presStyleCnt="7" custScaleX="255346" custRadScaleRad="166800" custRadScaleInc="31406">
        <dgm:presLayoutVars>
          <dgm:bulletEnabled val="1"/>
        </dgm:presLayoutVars>
      </dgm:prSet>
      <dgm:spPr/>
      <dgm:t>
        <a:bodyPr/>
        <a:lstStyle/>
        <a:p>
          <a:endParaRPr lang="en-US"/>
        </a:p>
      </dgm:t>
    </dgm:pt>
    <dgm:pt modelId="{CF662DDC-254D-4648-98BD-49A2C4D5329E}" type="pres">
      <dgm:prSet presAssocID="{6ADE9976-EA1C-419D-B0B0-27932252A828}" presName="Name56" presStyleLbl="parChTrans1D2" presStyleIdx="5" presStyleCnt="6"/>
      <dgm:spPr/>
      <dgm:t>
        <a:bodyPr/>
        <a:lstStyle/>
        <a:p>
          <a:endParaRPr lang="en-US"/>
        </a:p>
      </dgm:t>
    </dgm:pt>
    <dgm:pt modelId="{B64704D2-B909-439E-BDCA-A3F5BCFA232F}" type="pres">
      <dgm:prSet presAssocID="{EB753FFF-8CC7-427E-8A31-94287670A1EF}" presName="text0" presStyleLbl="node1" presStyleIdx="6" presStyleCnt="7" custScaleX="252365" custRadScaleRad="169009" custRadScaleInc="-58510">
        <dgm:presLayoutVars>
          <dgm:bulletEnabled val="1"/>
        </dgm:presLayoutVars>
      </dgm:prSet>
      <dgm:spPr/>
      <dgm:t>
        <a:bodyPr/>
        <a:lstStyle/>
        <a:p>
          <a:endParaRPr lang="en-US"/>
        </a:p>
      </dgm:t>
    </dgm:pt>
  </dgm:ptLst>
  <dgm:cxnLst>
    <dgm:cxn modelId="{E070A24D-EC1C-4E14-ABF2-EDB48EE6A7F0}" type="presOf" srcId="{6A2D2E84-FF4B-401E-87B9-2CD0FC0D4429}" destId="{9CB62604-97D8-4AD6-B3CA-54F3CDEF0FC5}" srcOrd="0" destOrd="0" presId="urn:microsoft.com/office/officeart/2008/layout/RadialCluster"/>
    <dgm:cxn modelId="{C3EC5C70-D987-4063-A4D8-493D98EDBEAC}" type="presOf" srcId="{627BAD26-E215-4B10-8ABA-27BA2269C598}" destId="{025E2F4D-3498-415E-A119-B3A655477B4A}" srcOrd="0" destOrd="0" presId="urn:microsoft.com/office/officeart/2008/layout/RadialCluster"/>
    <dgm:cxn modelId="{EE2750EB-10E1-426E-8FB1-77A5FBBF08B1}" srcId="{02699B47-A223-4CC5-BD78-C8A2525B144C}" destId="{EB753FFF-8CC7-427E-8A31-94287670A1EF}" srcOrd="5" destOrd="0" parTransId="{6ADE9976-EA1C-419D-B0B0-27932252A828}" sibTransId="{F2450C62-013E-47E9-8B68-D0456BCDBAC3}"/>
    <dgm:cxn modelId="{4AF85B01-8C8F-4A90-A030-060B14D38422}" type="presOf" srcId="{8552C980-2443-4F49-9298-1335A944B6FE}" destId="{480CD35A-9268-431B-9D27-1E8E65476B55}" srcOrd="0" destOrd="0" presId="urn:microsoft.com/office/officeart/2008/layout/RadialCluster"/>
    <dgm:cxn modelId="{D4A006D5-C928-435E-B8F4-16DE69C7F150}" type="presOf" srcId="{298FC3F5-BA35-47FB-91B4-38902AF568A3}" destId="{7E7646CA-D02F-49E6-B406-BCCFB7031003}" srcOrd="0" destOrd="0" presId="urn:microsoft.com/office/officeart/2008/layout/RadialCluster"/>
    <dgm:cxn modelId="{2B8B089C-9B69-47DE-AB4F-8A479AA93144}" type="presOf" srcId="{EB753FFF-8CC7-427E-8A31-94287670A1EF}" destId="{B64704D2-B909-439E-BDCA-A3F5BCFA232F}" srcOrd="0" destOrd="0" presId="urn:microsoft.com/office/officeart/2008/layout/RadialCluster"/>
    <dgm:cxn modelId="{06161710-C572-42CA-B9D6-D2A95BF55B92}" type="presOf" srcId="{9540FA49-D2A9-4D29-B756-4338A0DA16A2}" destId="{CAC5C345-9933-4D30-BFF0-D36C176BE3DE}" srcOrd="0" destOrd="0" presId="urn:microsoft.com/office/officeart/2008/layout/RadialCluster"/>
    <dgm:cxn modelId="{CDE59A0B-9515-4091-A69F-27EAC29FE22A}" srcId="{02699B47-A223-4CC5-BD78-C8A2525B144C}" destId="{A1F24A0A-FBB4-46CA-A82B-3A41D6DA3C74}" srcOrd="0" destOrd="0" parTransId="{86D2AE12-29C9-4165-B9CA-7703AFD7DEAD}" sibTransId="{1FF0E59F-AD31-448F-927E-3038BA94FB37}"/>
    <dgm:cxn modelId="{70644583-B093-431C-A9DE-DB5E7C00F268}" type="presOf" srcId="{6734BCEA-DB3F-467E-98C5-D8929914299B}" destId="{70328BFC-692C-43C2-844C-C1E36C9345FE}" srcOrd="0" destOrd="0" presId="urn:microsoft.com/office/officeart/2008/layout/RadialCluster"/>
    <dgm:cxn modelId="{288DC1F1-2046-4B84-B3F5-2E06FF8D4F57}" type="presOf" srcId="{F2AFCE57-25CA-4F3B-BD66-854AB6A494E7}" destId="{0C643BD9-F69C-47EE-B882-8BFBD7444417}" srcOrd="0" destOrd="0" presId="urn:microsoft.com/office/officeart/2008/layout/RadialCluster"/>
    <dgm:cxn modelId="{F34CDC23-5EEA-4030-AB64-81622E482CC1}" srcId="{02699B47-A223-4CC5-BD78-C8A2525B144C}" destId="{9540FA49-D2A9-4D29-B756-4338A0DA16A2}" srcOrd="3" destOrd="0" parTransId="{6734BCEA-DB3F-467E-98C5-D8929914299B}" sibTransId="{41285B27-35DB-4F46-9914-C2F5D1828269}"/>
    <dgm:cxn modelId="{D0EF9BDD-A7AD-4FB1-B6B4-5139447EB6AE}" type="presOf" srcId="{76A05FBD-EC09-4C39-B803-B0D3BC5FAAA6}" destId="{4484317E-A19F-4D21-A691-4EFFC92D6313}" srcOrd="0" destOrd="0" presId="urn:microsoft.com/office/officeart/2008/layout/RadialCluster"/>
    <dgm:cxn modelId="{B06C5E44-1664-4561-B8A5-8571622D49D1}" srcId="{6A2D2E84-FF4B-401E-87B9-2CD0FC0D4429}" destId="{02699B47-A223-4CC5-BD78-C8A2525B144C}" srcOrd="0" destOrd="0" parTransId="{D499A07C-33C6-47BF-A4CB-22A1626D0E6D}" sibTransId="{2219A5BB-B9C3-4078-A02E-15B6744E4EC7}"/>
    <dgm:cxn modelId="{3079F067-38EA-41DD-9EAD-125D53020F45}" type="presOf" srcId="{306E80B3-D791-4AC5-BAE9-436B029AF724}" destId="{87115E24-54C3-4AD8-849B-6AF96A451EC0}" srcOrd="0" destOrd="0" presId="urn:microsoft.com/office/officeart/2008/layout/RadialCluster"/>
    <dgm:cxn modelId="{65A2EE66-322D-4E71-9809-7A9662DA2BF4}" type="presOf" srcId="{86D2AE12-29C9-4165-B9CA-7703AFD7DEAD}" destId="{EA206DB4-DAB8-4359-A2B9-8921D24D6A18}" srcOrd="0" destOrd="0" presId="urn:microsoft.com/office/officeart/2008/layout/RadialCluster"/>
    <dgm:cxn modelId="{6997B873-86A0-4D8E-BD4C-E9FBDF0C4DB6}" srcId="{02699B47-A223-4CC5-BD78-C8A2525B144C}" destId="{F2AFCE57-25CA-4F3B-BD66-854AB6A494E7}" srcOrd="1" destOrd="0" parTransId="{8552C980-2443-4F49-9298-1335A944B6FE}" sibTransId="{D749C637-7534-4FE5-8747-4D49349EB594}"/>
    <dgm:cxn modelId="{AD9BBC32-8507-43DA-8754-0F96DC81515E}" srcId="{02699B47-A223-4CC5-BD78-C8A2525B144C}" destId="{306E80B3-D791-4AC5-BAE9-436B029AF724}" srcOrd="2" destOrd="0" parTransId="{298FC3F5-BA35-47FB-91B4-38902AF568A3}" sibTransId="{016031ED-DAD0-4460-8573-799E6F1006CF}"/>
    <dgm:cxn modelId="{3AA75551-0234-4892-AAAD-3F88CB22D49A}" type="presOf" srcId="{02699B47-A223-4CC5-BD78-C8A2525B144C}" destId="{F276A940-20A4-4D13-B1B9-16EADAD6AD73}" srcOrd="0" destOrd="0" presId="urn:microsoft.com/office/officeart/2008/layout/RadialCluster"/>
    <dgm:cxn modelId="{14E0057A-A96C-494C-AF61-43885C25A059}" type="presOf" srcId="{A1F24A0A-FBB4-46CA-A82B-3A41D6DA3C74}" destId="{3C54F22C-F4EA-4C09-B97B-F7050557230B}" srcOrd="0" destOrd="0" presId="urn:microsoft.com/office/officeart/2008/layout/RadialCluster"/>
    <dgm:cxn modelId="{8C7BB144-C02C-4F4A-A2FB-A1DC52CD3331}" type="presOf" srcId="{6ADE9976-EA1C-419D-B0B0-27932252A828}" destId="{CF662DDC-254D-4648-98BD-49A2C4D5329E}" srcOrd="0" destOrd="0" presId="urn:microsoft.com/office/officeart/2008/layout/RadialCluster"/>
    <dgm:cxn modelId="{474DC78C-8BF9-48C7-BDC7-555C2A50978F}" srcId="{02699B47-A223-4CC5-BD78-C8A2525B144C}" destId="{627BAD26-E215-4B10-8ABA-27BA2269C598}" srcOrd="4" destOrd="0" parTransId="{76A05FBD-EC09-4C39-B803-B0D3BC5FAAA6}" sibTransId="{F202E2FF-48CA-4A19-83AD-F7FA7EC2D0B9}"/>
    <dgm:cxn modelId="{BBB46200-A602-4096-B645-FF263513D553}" type="presParOf" srcId="{9CB62604-97D8-4AD6-B3CA-54F3CDEF0FC5}" destId="{0AD01F64-E146-41EE-9D20-46CD12F1E5A2}" srcOrd="0" destOrd="0" presId="urn:microsoft.com/office/officeart/2008/layout/RadialCluster"/>
    <dgm:cxn modelId="{2E135C8F-F5DA-4F37-B057-A5F2589D521C}" type="presParOf" srcId="{0AD01F64-E146-41EE-9D20-46CD12F1E5A2}" destId="{F276A940-20A4-4D13-B1B9-16EADAD6AD73}" srcOrd="0" destOrd="0" presId="urn:microsoft.com/office/officeart/2008/layout/RadialCluster"/>
    <dgm:cxn modelId="{D4ABC7D6-C149-4CFB-9710-D5FCBE37BD73}" type="presParOf" srcId="{0AD01F64-E146-41EE-9D20-46CD12F1E5A2}" destId="{EA206DB4-DAB8-4359-A2B9-8921D24D6A18}" srcOrd="1" destOrd="0" presId="urn:microsoft.com/office/officeart/2008/layout/RadialCluster"/>
    <dgm:cxn modelId="{241914ED-7111-4F01-9949-495A8A8E2472}" type="presParOf" srcId="{0AD01F64-E146-41EE-9D20-46CD12F1E5A2}" destId="{3C54F22C-F4EA-4C09-B97B-F7050557230B}" srcOrd="2" destOrd="0" presId="urn:microsoft.com/office/officeart/2008/layout/RadialCluster"/>
    <dgm:cxn modelId="{4C89404F-1E1A-4326-8D27-D1952BA7BF68}" type="presParOf" srcId="{0AD01F64-E146-41EE-9D20-46CD12F1E5A2}" destId="{480CD35A-9268-431B-9D27-1E8E65476B55}" srcOrd="3" destOrd="0" presId="urn:microsoft.com/office/officeart/2008/layout/RadialCluster"/>
    <dgm:cxn modelId="{EAC74D21-B68A-46CA-8AB4-A1D8CDD83BE6}" type="presParOf" srcId="{0AD01F64-E146-41EE-9D20-46CD12F1E5A2}" destId="{0C643BD9-F69C-47EE-B882-8BFBD7444417}" srcOrd="4" destOrd="0" presId="urn:microsoft.com/office/officeart/2008/layout/RadialCluster"/>
    <dgm:cxn modelId="{9F971D14-588D-4D0A-A6EB-77E413A293BA}" type="presParOf" srcId="{0AD01F64-E146-41EE-9D20-46CD12F1E5A2}" destId="{7E7646CA-D02F-49E6-B406-BCCFB7031003}" srcOrd="5" destOrd="0" presId="urn:microsoft.com/office/officeart/2008/layout/RadialCluster"/>
    <dgm:cxn modelId="{144139B1-E406-47B5-9682-C1FE0049FFE7}" type="presParOf" srcId="{0AD01F64-E146-41EE-9D20-46CD12F1E5A2}" destId="{87115E24-54C3-4AD8-849B-6AF96A451EC0}" srcOrd="6" destOrd="0" presId="urn:microsoft.com/office/officeart/2008/layout/RadialCluster"/>
    <dgm:cxn modelId="{82842D4D-DC7D-48AE-908D-D5A93EA5D61A}" type="presParOf" srcId="{0AD01F64-E146-41EE-9D20-46CD12F1E5A2}" destId="{70328BFC-692C-43C2-844C-C1E36C9345FE}" srcOrd="7" destOrd="0" presId="urn:microsoft.com/office/officeart/2008/layout/RadialCluster"/>
    <dgm:cxn modelId="{83E6A5CB-3487-4975-A835-59FE780962F7}" type="presParOf" srcId="{0AD01F64-E146-41EE-9D20-46CD12F1E5A2}" destId="{CAC5C345-9933-4D30-BFF0-D36C176BE3DE}" srcOrd="8" destOrd="0" presId="urn:microsoft.com/office/officeart/2008/layout/RadialCluster"/>
    <dgm:cxn modelId="{E5C92028-88D6-4FB3-9A0F-C0D30FF310E5}" type="presParOf" srcId="{0AD01F64-E146-41EE-9D20-46CD12F1E5A2}" destId="{4484317E-A19F-4D21-A691-4EFFC92D6313}" srcOrd="9" destOrd="0" presId="urn:microsoft.com/office/officeart/2008/layout/RadialCluster"/>
    <dgm:cxn modelId="{EF84C79B-685E-4852-B129-0C8A3E2BAB59}" type="presParOf" srcId="{0AD01F64-E146-41EE-9D20-46CD12F1E5A2}" destId="{025E2F4D-3498-415E-A119-B3A655477B4A}" srcOrd="10" destOrd="0" presId="urn:microsoft.com/office/officeart/2008/layout/RadialCluster"/>
    <dgm:cxn modelId="{6573C383-821D-4627-B9BA-AE579031FCCC}" type="presParOf" srcId="{0AD01F64-E146-41EE-9D20-46CD12F1E5A2}" destId="{CF662DDC-254D-4648-98BD-49A2C4D5329E}" srcOrd="11" destOrd="0" presId="urn:microsoft.com/office/officeart/2008/layout/RadialCluster"/>
    <dgm:cxn modelId="{785469A5-F4F7-4F7E-B7FD-011C572E341E}" type="presParOf" srcId="{0AD01F64-E146-41EE-9D20-46CD12F1E5A2}" destId="{B64704D2-B909-439E-BDCA-A3F5BCFA232F}" srcOrd="12"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76A940-20A4-4D13-B1B9-16EADAD6AD73}">
      <dsp:nvSpPr>
        <dsp:cNvPr id="0" name=""/>
        <dsp:cNvSpPr/>
      </dsp:nvSpPr>
      <dsp:spPr>
        <a:xfrm>
          <a:off x="2755959" y="1972721"/>
          <a:ext cx="2877656" cy="1654412"/>
        </a:xfrm>
        <a:prstGeom prst="roundRect">
          <a:avLst/>
        </a:prstGeom>
        <a:solidFill>
          <a:srgbClr val="00B0F0"/>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360" tIns="86360" rIns="86360" bIns="86360" numCol="1" spcCol="1270" anchor="ctr" anchorCtr="0">
          <a:noAutofit/>
        </a:bodyPr>
        <a:lstStyle/>
        <a:p>
          <a:pPr lvl="0" algn="ctr" defTabSz="1511300">
            <a:lnSpc>
              <a:spcPct val="90000"/>
            </a:lnSpc>
            <a:spcBef>
              <a:spcPct val="0"/>
            </a:spcBef>
            <a:spcAft>
              <a:spcPct val="35000"/>
            </a:spcAft>
          </a:pPr>
          <a:r>
            <a:rPr lang="en-GB" sz="3400" kern="1200" dirty="0">
              <a:latin typeface="Comic Sans MS" panose="030F0702030302020204" pitchFamily="66" charset="0"/>
            </a:rPr>
            <a:t>Physical </a:t>
          </a:r>
        </a:p>
        <a:p>
          <a:pPr lvl="0" algn="ctr" defTabSz="1511300">
            <a:lnSpc>
              <a:spcPct val="90000"/>
            </a:lnSpc>
            <a:spcBef>
              <a:spcPct val="0"/>
            </a:spcBef>
            <a:spcAft>
              <a:spcPct val="35000"/>
            </a:spcAft>
          </a:pPr>
          <a:r>
            <a:rPr lang="en-GB" sz="3400" kern="1200" dirty="0">
              <a:latin typeface="Comic Sans MS" panose="030F0702030302020204" pitchFamily="66" charset="0"/>
            </a:rPr>
            <a:t>Barriers</a:t>
          </a:r>
        </a:p>
      </dsp:txBody>
      <dsp:txXfrm>
        <a:off x="2836721" y="2053483"/>
        <a:ext cx="2716132" cy="1492888"/>
      </dsp:txXfrm>
    </dsp:sp>
    <dsp:sp modelId="{EA206DB4-DAB8-4359-A2B9-8921D24D6A18}">
      <dsp:nvSpPr>
        <dsp:cNvPr id="0" name=""/>
        <dsp:cNvSpPr/>
      </dsp:nvSpPr>
      <dsp:spPr>
        <a:xfrm rot="16235831">
          <a:off x="3775509" y="1540337"/>
          <a:ext cx="864815" cy="0"/>
        </a:xfrm>
        <a:custGeom>
          <a:avLst/>
          <a:gdLst/>
          <a:ahLst/>
          <a:cxnLst/>
          <a:rect l="0" t="0" r="0" b="0"/>
          <a:pathLst>
            <a:path>
              <a:moveTo>
                <a:pt x="0" y="0"/>
              </a:moveTo>
              <a:lnTo>
                <a:pt x="864815"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54F22C-F4EA-4C09-B97B-F7050557230B}">
      <dsp:nvSpPr>
        <dsp:cNvPr id="0" name=""/>
        <dsp:cNvSpPr/>
      </dsp:nvSpPr>
      <dsp:spPr>
        <a:xfrm>
          <a:off x="2862363" y="53094"/>
          <a:ext cx="2711114" cy="105485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lvl="0" algn="ctr" defTabSz="1111250">
            <a:lnSpc>
              <a:spcPct val="90000"/>
            </a:lnSpc>
            <a:spcBef>
              <a:spcPct val="0"/>
            </a:spcBef>
            <a:spcAft>
              <a:spcPct val="35000"/>
            </a:spcAft>
          </a:pPr>
          <a:r>
            <a:rPr lang="en-GB" sz="2500" kern="1200">
              <a:latin typeface="Comic Sans MS" panose="030F0702030302020204" pitchFamily="66" charset="0"/>
            </a:rPr>
            <a:t>Ramps and stairs</a:t>
          </a:r>
        </a:p>
      </dsp:txBody>
      <dsp:txXfrm>
        <a:off x="2913857" y="104588"/>
        <a:ext cx="2608126" cy="951871"/>
      </dsp:txXfrm>
    </dsp:sp>
    <dsp:sp modelId="{480CD35A-9268-431B-9D27-1E8E65476B55}">
      <dsp:nvSpPr>
        <dsp:cNvPr id="0" name=""/>
        <dsp:cNvSpPr/>
      </dsp:nvSpPr>
      <dsp:spPr>
        <a:xfrm rot="19981085">
          <a:off x="5604546" y="1946215"/>
          <a:ext cx="534108" cy="0"/>
        </a:xfrm>
        <a:custGeom>
          <a:avLst/>
          <a:gdLst/>
          <a:ahLst/>
          <a:cxnLst/>
          <a:rect l="0" t="0" r="0" b="0"/>
          <a:pathLst>
            <a:path>
              <a:moveTo>
                <a:pt x="0" y="0"/>
              </a:moveTo>
              <a:lnTo>
                <a:pt x="534108"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643BD9-F69C-47EE-B882-8BFBD7444417}">
      <dsp:nvSpPr>
        <dsp:cNvPr id="0" name=""/>
        <dsp:cNvSpPr/>
      </dsp:nvSpPr>
      <dsp:spPr>
        <a:xfrm>
          <a:off x="5808024" y="770191"/>
          <a:ext cx="2675017" cy="105485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GB" sz="1800" kern="1200" dirty="0">
              <a:latin typeface="Comic Sans MS" panose="030F0702030302020204" pitchFamily="66" charset="0"/>
            </a:rPr>
            <a:t>Lack of lifts and lift controls being out of reach</a:t>
          </a:r>
        </a:p>
      </dsp:txBody>
      <dsp:txXfrm>
        <a:off x="5859518" y="821685"/>
        <a:ext cx="2572029" cy="951871"/>
      </dsp:txXfrm>
    </dsp:sp>
    <dsp:sp modelId="{7E7646CA-D02F-49E6-B406-BCCFB7031003}">
      <dsp:nvSpPr>
        <dsp:cNvPr id="0" name=""/>
        <dsp:cNvSpPr/>
      </dsp:nvSpPr>
      <dsp:spPr>
        <a:xfrm rot="412548">
          <a:off x="5633401" y="2976989"/>
          <a:ext cx="59477" cy="0"/>
        </a:xfrm>
        <a:custGeom>
          <a:avLst/>
          <a:gdLst/>
          <a:ahLst/>
          <a:cxnLst/>
          <a:rect l="0" t="0" r="0" b="0"/>
          <a:pathLst>
            <a:path>
              <a:moveTo>
                <a:pt x="0" y="0"/>
              </a:moveTo>
              <a:lnTo>
                <a:pt x="59477"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115E24-54C3-4AD8-849B-6AF96A451EC0}">
      <dsp:nvSpPr>
        <dsp:cNvPr id="0" name=""/>
        <dsp:cNvSpPr/>
      </dsp:nvSpPr>
      <dsp:spPr>
        <a:xfrm>
          <a:off x="5692665" y="2621358"/>
          <a:ext cx="2790376" cy="105485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lvl="0" algn="ctr" defTabSz="1111250">
            <a:lnSpc>
              <a:spcPct val="90000"/>
            </a:lnSpc>
            <a:spcBef>
              <a:spcPct val="0"/>
            </a:spcBef>
            <a:spcAft>
              <a:spcPct val="35000"/>
            </a:spcAft>
          </a:pPr>
          <a:r>
            <a:rPr lang="en-GB" sz="2500" kern="1200">
              <a:latin typeface="Comic Sans MS" panose="030F0702030302020204" pitchFamily="66" charset="0"/>
            </a:rPr>
            <a:t>Lack of adapted toilet facilities</a:t>
          </a:r>
        </a:p>
      </dsp:txBody>
      <dsp:txXfrm>
        <a:off x="5744159" y="2672852"/>
        <a:ext cx="2687388" cy="951871"/>
      </dsp:txXfrm>
    </dsp:sp>
    <dsp:sp modelId="{70328BFC-692C-43C2-844C-C1E36C9345FE}">
      <dsp:nvSpPr>
        <dsp:cNvPr id="0" name=""/>
        <dsp:cNvSpPr/>
      </dsp:nvSpPr>
      <dsp:spPr>
        <a:xfrm rot="2324133">
          <a:off x="5142881" y="3863583"/>
          <a:ext cx="755756" cy="0"/>
        </a:xfrm>
        <a:custGeom>
          <a:avLst/>
          <a:gdLst/>
          <a:ahLst/>
          <a:cxnLst/>
          <a:rect l="0" t="0" r="0" b="0"/>
          <a:pathLst>
            <a:path>
              <a:moveTo>
                <a:pt x="0" y="0"/>
              </a:moveTo>
              <a:lnTo>
                <a:pt x="755756"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C5C345-9933-4D30-BFF0-D36C176BE3DE}">
      <dsp:nvSpPr>
        <dsp:cNvPr id="0" name=""/>
        <dsp:cNvSpPr/>
      </dsp:nvSpPr>
      <dsp:spPr>
        <a:xfrm>
          <a:off x="5168780" y="4100031"/>
          <a:ext cx="2608487" cy="105485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lvl="0" algn="ctr" defTabSz="1111250">
            <a:lnSpc>
              <a:spcPct val="90000"/>
            </a:lnSpc>
            <a:spcBef>
              <a:spcPct val="0"/>
            </a:spcBef>
            <a:spcAft>
              <a:spcPct val="35000"/>
            </a:spcAft>
          </a:pPr>
          <a:r>
            <a:rPr lang="en-GB" sz="2500" kern="1200">
              <a:latin typeface="Comic Sans MS" panose="030F0702030302020204" pitchFamily="66" charset="0"/>
            </a:rPr>
            <a:t>Lack of space to move around</a:t>
          </a:r>
        </a:p>
      </dsp:txBody>
      <dsp:txXfrm>
        <a:off x="5220274" y="4151525"/>
        <a:ext cx="2505499" cy="951871"/>
      </dsp:txXfrm>
    </dsp:sp>
    <dsp:sp modelId="{4484317E-A19F-4D21-A691-4EFFC92D6313}">
      <dsp:nvSpPr>
        <dsp:cNvPr id="0" name=""/>
        <dsp:cNvSpPr/>
      </dsp:nvSpPr>
      <dsp:spPr>
        <a:xfrm rot="8376776">
          <a:off x="2552275" y="3873598"/>
          <a:ext cx="760752" cy="0"/>
        </a:xfrm>
        <a:custGeom>
          <a:avLst/>
          <a:gdLst/>
          <a:ahLst/>
          <a:cxnLst/>
          <a:rect l="0" t="0" r="0" b="0"/>
          <a:pathLst>
            <a:path>
              <a:moveTo>
                <a:pt x="0" y="0"/>
              </a:moveTo>
              <a:lnTo>
                <a:pt x="760752"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5E2F4D-3498-415E-A119-B3A655477B4A}">
      <dsp:nvSpPr>
        <dsp:cNvPr id="0" name=""/>
        <dsp:cNvSpPr/>
      </dsp:nvSpPr>
      <dsp:spPr>
        <a:xfrm>
          <a:off x="676143" y="4120063"/>
          <a:ext cx="2693540" cy="105485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GB" sz="2400" kern="1200">
              <a:latin typeface="Comic Sans MS" panose="030F0702030302020204" pitchFamily="66" charset="0"/>
            </a:rPr>
            <a:t>Places to leave equipment safely</a:t>
          </a:r>
        </a:p>
      </dsp:txBody>
      <dsp:txXfrm>
        <a:off x="727637" y="4171557"/>
        <a:ext cx="2590552" cy="951871"/>
      </dsp:txXfrm>
    </dsp:sp>
    <dsp:sp modelId="{41CFB530-F30B-463A-927C-00925B199575}">
      <dsp:nvSpPr>
        <dsp:cNvPr id="0" name=""/>
        <dsp:cNvSpPr/>
      </dsp:nvSpPr>
      <dsp:spPr>
        <a:xfrm rot="10333225">
          <a:off x="2695699" y="3000598"/>
          <a:ext cx="60539" cy="0"/>
        </a:xfrm>
        <a:custGeom>
          <a:avLst/>
          <a:gdLst/>
          <a:ahLst/>
          <a:cxnLst/>
          <a:rect l="0" t="0" r="0" b="0"/>
          <a:pathLst>
            <a:path>
              <a:moveTo>
                <a:pt x="0" y="0"/>
              </a:moveTo>
              <a:lnTo>
                <a:pt x="60539"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8BC8E2-9605-47DF-9E95-B827D67EBDF0}">
      <dsp:nvSpPr>
        <dsp:cNvPr id="0" name=""/>
        <dsp:cNvSpPr/>
      </dsp:nvSpPr>
      <dsp:spPr>
        <a:xfrm>
          <a:off x="0" y="2661428"/>
          <a:ext cx="2695977" cy="105485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GB" sz="1800" kern="1200">
              <a:latin typeface="Comic Sans MS" panose="030F0702030302020204" pitchFamily="66" charset="0"/>
            </a:rPr>
            <a:t>No clear signs for the deaf or intellectually imparied </a:t>
          </a:r>
        </a:p>
      </dsp:txBody>
      <dsp:txXfrm>
        <a:off x="51494" y="2712922"/>
        <a:ext cx="2592989" cy="951871"/>
      </dsp:txXfrm>
    </dsp:sp>
    <dsp:sp modelId="{CF662DDC-254D-4648-98BD-49A2C4D5329E}">
      <dsp:nvSpPr>
        <dsp:cNvPr id="0" name=""/>
        <dsp:cNvSpPr/>
      </dsp:nvSpPr>
      <dsp:spPr>
        <a:xfrm rot="12372765">
          <a:off x="2382056" y="2004485"/>
          <a:ext cx="394171" cy="0"/>
        </a:xfrm>
        <a:custGeom>
          <a:avLst/>
          <a:gdLst/>
          <a:ahLst/>
          <a:cxnLst/>
          <a:rect l="0" t="0" r="0" b="0"/>
          <a:pathLst>
            <a:path>
              <a:moveTo>
                <a:pt x="0" y="0"/>
              </a:moveTo>
              <a:lnTo>
                <a:pt x="394171"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4704D2-B909-439E-BDCA-A3F5BCFA232F}">
      <dsp:nvSpPr>
        <dsp:cNvPr id="0" name=""/>
        <dsp:cNvSpPr/>
      </dsp:nvSpPr>
      <dsp:spPr>
        <a:xfrm>
          <a:off x="0" y="862572"/>
          <a:ext cx="2662095" cy="105485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66040" rIns="66040" bIns="66040" numCol="1" spcCol="1270" anchor="ctr" anchorCtr="0">
          <a:noAutofit/>
        </a:bodyPr>
        <a:lstStyle/>
        <a:p>
          <a:pPr lvl="0" algn="ctr" defTabSz="1155700">
            <a:lnSpc>
              <a:spcPct val="90000"/>
            </a:lnSpc>
            <a:spcBef>
              <a:spcPct val="0"/>
            </a:spcBef>
            <a:spcAft>
              <a:spcPct val="35000"/>
            </a:spcAft>
          </a:pPr>
          <a:r>
            <a:rPr lang="en-GB" sz="2600" kern="1200">
              <a:latin typeface="Comic Sans MS" panose="030F0702030302020204" pitchFamily="66" charset="0"/>
            </a:rPr>
            <a:t>Lack of parking</a:t>
          </a:r>
        </a:p>
      </dsp:txBody>
      <dsp:txXfrm>
        <a:off x="51494" y="914066"/>
        <a:ext cx="2559107" cy="9518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76A940-20A4-4D13-B1B9-16EADAD6AD73}">
      <dsp:nvSpPr>
        <dsp:cNvPr id="0" name=""/>
        <dsp:cNvSpPr/>
      </dsp:nvSpPr>
      <dsp:spPr>
        <a:xfrm>
          <a:off x="3334417" y="1891842"/>
          <a:ext cx="2860366" cy="1644472"/>
        </a:xfrm>
        <a:prstGeom prst="roundRect">
          <a:avLst/>
        </a:prstGeom>
        <a:solidFill>
          <a:srgbClr val="FFC000"/>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360" tIns="86360" rIns="86360" bIns="86360" numCol="1" spcCol="1270" anchor="ctr" anchorCtr="0">
          <a:noAutofit/>
        </a:bodyPr>
        <a:lstStyle/>
        <a:p>
          <a:pPr lvl="0" algn="ctr" defTabSz="1511300">
            <a:lnSpc>
              <a:spcPct val="90000"/>
            </a:lnSpc>
            <a:spcBef>
              <a:spcPct val="0"/>
            </a:spcBef>
            <a:spcAft>
              <a:spcPct val="35000"/>
            </a:spcAft>
          </a:pPr>
          <a:r>
            <a:rPr lang="en-GB" sz="3400" kern="1200" dirty="0">
              <a:latin typeface="Comic Sans MS" panose="030F0702030302020204" pitchFamily="66" charset="0"/>
            </a:rPr>
            <a:t>Resource</a:t>
          </a:r>
        </a:p>
        <a:p>
          <a:pPr lvl="0" algn="ctr" defTabSz="1511300">
            <a:lnSpc>
              <a:spcPct val="90000"/>
            </a:lnSpc>
            <a:spcBef>
              <a:spcPct val="0"/>
            </a:spcBef>
            <a:spcAft>
              <a:spcPct val="35000"/>
            </a:spcAft>
          </a:pPr>
          <a:r>
            <a:rPr lang="en-GB" sz="3400" kern="1200" dirty="0">
              <a:latin typeface="Comic Sans MS" panose="030F0702030302020204" pitchFamily="66" charset="0"/>
            </a:rPr>
            <a:t>Barrier</a:t>
          </a:r>
        </a:p>
      </dsp:txBody>
      <dsp:txXfrm>
        <a:off x="3414694" y="1972119"/>
        <a:ext cx="2699812" cy="1483918"/>
      </dsp:txXfrm>
    </dsp:sp>
    <dsp:sp modelId="{EA206DB4-DAB8-4359-A2B9-8921D24D6A18}">
      <dsp:nvSpPr>
        <dsp:cNvPr id="0" name=""/>
        <dsp:cNvSpPr/>
      </dsp:nvSpPr>
      <dsp:spPr>
        <a:xfrm rot="16200000">
          <a:off x="4369327" y="1496569"/>
          <a:ext cx="790545" cy="0"/>
        </a:xfrm>
        <a:custGeom>
          <a:avLst/>
          <a:gdLst/>
          <a:ahLst/>
          <a:cxnLst/>
          <a:rect l="0" t="0" r="0" b="0"/>
          <a:pathLst>
            <a:path>
              <a:moveTo>
                <a:pt x="0" y="0"/>
              </a:moveTo>
              <a:lnTo>
                <a:pt x="790545"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54F22C-F4EA-4C09-B97B-F7050557230B}">
      <dsp:nvSpPr>
        <dsp:cNvPr id="0" name=""/>
        <dsp:cNvSpPr/>
      </dsp:nvSpPr>
      <dsp:spPr>
        <a:xfrm>
          <a:off x="3417187" y="52775"/>
          <a:ext cx="2694826" cy="1048521"/>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lvl="0" algn="ctr" defTabSz="1111250">
            <a:lnSpc>
              <a:spcPct val="90000"/>
            </a:lnSpc>
            <a:spcBef>
              <a:spcPct val="0"/>
            </a:spcBef>
            <a:spcAft>
              <a:spcPct val="35000"/>
            </a:spcAft>
          </a:pPr>
          <a:r>
            <a:rPr lang="en-GB" sz="2500" kern="1200">
              <a:latin typeface="Comic Sans MS" panose="030F0702030302020204" pitchFamily="66" charset="0"/>
            </a:rPr>
            <a:t>Staff shortages</a:t>
          </a:r>
        </a:p>
      </dsp:txBody>
      <dsp:txXfrm>
        <a:off x="3468372" y="103960"/>
        <a:ext cx="2592456" cy="946151"/>
      </dsp:txXfrm>
    </dsp:sp>
    <dsp:sp modelId="{480CD35A-9268-431B-9D27-1E8E65476B55}">
      <dsp:nvSpPr>
        <dsp:cNvPr id="0" name=""/>
        <dsp:cNvSpPr/>
      </dsp:nvSpPr>
      <dsp:spPr>
        <a:xfrm rot="20309446">
          <a:off x="6167747" y="2008103"/>
          <a:ext cx="776461" cy="0"/>
        </a:xfrm>
        <a:custGeom>
          <a:avLst/>
          <a:gdLst/>
          <a:ahLst/>
          <a:cxnLst/>
          <a:rect l="0" t="0" r="0" b="0"/>
          <a:pathLst>
            <a:path>
              <a:moveTo>
                <a:pt x="0" y="0"/>
              </a:moveTo>
              <a:lnTo>
                <a:pt x="776461"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643BD9-F69C-47EE-B882-8BFBD7444417}">
      <dsp:nvSpPr>
        <dsp:cNvPr id="0" name=""/>
        <dsp:cNvSpPr/>
      </dsp:nvSpPr>
      <dsp:spPr>
        <a:xfrm>
          <a:off x="6917172" y="817556"/>
          <a:ext cx="2658945" cy="1048521"/>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lvl="0" algn="ctr" defTabSz="755650">
            <a:lnSpc>
              <a:spcPct val="90000"/>
            </a:lnSpc>
            <a:spcBef>
              <a:spcPct val="0"/>
            </a:spcBef>
            <a:spcAft>
              <a:spcPct val="35000"/>
            </a:spcAft>
          </a:pPr>
          <a:r>
            <a:rPr lang="en-GB" sz="1700" kern="1200">
              <a:latin typeface="Comic Sans MS" panose="030F0702030302020204" pitchFamily="66" charset="0"/>
            </a:rPr>
            <a:t>Not enough vaccinations or medication</a:t>
          </a:r>
        </a:p>
      </dsp:txBody>
      <dsp:txXfrm>
        <a:off x="6968357" y="868741"/>
        <a:ext cx="2556575" cy="946151"/>
      </dsp:txXfrm>
    </dsp:sp>
    <dsp:sp modelId="{7E7646CA-D02F-49E6-B406-BCCFB7031003}">
      <dsp:nvSpPr>
        <dsp:cNvPr id="0" name=""/>
        <dsp:cNvSpPr/>
      </dsp:nvSpPr>
      <dsp:spPr>
        <a:xfrm rot="415340">
          <a:off x="6192553" y="2924607"/>
          <a:ext cx="612184" cy="0"/>
        </a:xfrm>
        <a:custGeom>
          <a:avLst/>
          <a:gdLst/>
          <a:ahLst/>
          <a:cxnLst/>
          <a:rect l="0" t="0" r="0" b="0"/>
          <a:pathLst>
            <a:path>
              <a:moveTo>
                <a:pt x="0" y="0"/>
              </a:moveTo>
              <a:lnTo>
                <a:pt x="612184"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115E24-54C3-4AD8-849B-6AF96A451EC0}">
      <dsp:nvSpPr>
        <dsp:cNvPr id="0" name=""/>
        <dsp:cNvSpPr/>
      </dsp:nvSpPr>
      <dsp:spPr>
        <a:xfrm>
          <a:off x="6802505" y="2605608"/>
          <a:ext cx="2773612" cy="1048521"/>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lvl="0" algn="ctr" defTabSz="1111250">
            <a:lnSpc>
              <a:spcPct val="90000"/>
            </a:lnSpc>
            <a:spcBef>
              <a:spcPct val="0"/>
            </a:spcBef>
            <a:spcAft>
              <a:spcPct val="35000"/>
            </a:spcAft>
          </a:pPr>
          <a:r>
            <a:rPr lang="en-GB" sz="2500" kern="1200" dirty="0">
              <a:latin typeface="Comic Sans MS" panose="030F0702030302020204" pitchFamily="66" charset="0"/>
            </a:rPr>
            <a:t>Lack of information</a:t>
          </a:r>
        </a:p>
      </dsp:txBody>
      <dsp:txXfrm>
        <a:off x="6853690" y="2656793"/>
        <a:ext cx="2671242" cy="946151"/>
      </dsp:txXfrm>
    </dsp:sp>
    <dsp:sp modelId="{70328BFC-692C-43C2-844C-C1E36C9345FE}">
      <dsp:nvSpPr>
        <dsp:cNvPr id="0" name=""/>
        <dsp:cNvSpPr/>
      </dsp:nvSpPr>
      <dsp:spPr>
        <a:xfrm rot="2404219">
          <a:off x="5643773" y="3805857"/>
          <a:ext cx="837439" cy="0"/>
        </a:xfrm>
        <a:custGeom>
          <a:avLst/>
          <a:gdLst/>
          <a:ahLst/>
          <a:cxnLst/>
          <a:rect l="0" t="0" r="0" b="0"/>
          <a:pathLst>
            <a:path>
              <a:moveTo>
                <a:pt x="0" y="0"/>
              </a:moveTo>
              <a:lnTo>
                <a:pt x="837439"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C5C345-9933-4D30-BFF0-D36C176BE3DE}">
      <dsp:nvSpPr>
        <dsp:cNvPr id="0" name=""/>
        <dsp:cNvSpPr/>
      </dsp:nvSpPr>
      <dsp:spPr>
        <a:xfrm>
          <a:off x="5709747" y="4075398"/>
          <a:ext cx="2592815" cy="1048521"/>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GB" sz="2000" kern="1200" dirty="0">
              <a:latin typeface="Comic Sans MS" panose="030F0702030302020204" pitchFamily="66" charset="0"/>
            </a:rPr>
            <a:t>Not enough money to fund the service</a:t>
          </a:r>
        </a:p>
      </dsp:txBody>
      <dsp:txXfrm>
        <a:off x="5760932" y="4126583"/>
        <a:ext cx="2490445" cy="946151"/>
      </dsp:txXfrm>
    </dsp:sp>
    <dsp:sp modelId="{4484317E-A19F-4D21-A691-4EFFC92D6313}">
      <dsp:nvSpPr>
        <dsp:cNvPr id="0" name=""/>
        <dsp:cNvSpPr/>
      </dsp:nvSpPr>
      <dsp:spPr>
        <a:xfrm rot="8332061">
          <a:off x="3078201" y="3815812"/>
          <a:ext cx="849791" cy="0"/>
        </a:xfrm>
        <a:custGeom>
          <a:avLst/>
          <a:gdLst/>
          <a:ahLst/>
          <a:cxnLst/>
          <a:rect l="0" t="0" r="0" b="0"/>
          <a:pathLst>
            <a:path>
              <a:moveTo>
                <a:pt x="0" y="0"/>
              </a:moveTo>
              <a:lnTo>
                <a:pt x="849791"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5E2F4D-3498-415E-A119-B3A655477B4A}">
      <dsp:nvSpPr>
        <dsp:cNvPr id="0" name=""/>
        <dsp:cNvSpPr/>
      </dsp:nvSpPr>
      <dsp:spPr>
        <a:xfrm>
          <a:off x="1244102" y="4095309"/>
          <a:ext cx="2677357" cy="1048521"/>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lvl="0" algn="ctr" defTabSz="1111250">
            <a:lnSpc>
              <a:spcPct val="90000"/>
            </a:lnSpc>
            <a:spcBef>
              <a:spcPct val="0"/>
            </a:spcBef>
            <a:spcAft>
              <a:spcPct val="35000"/>
            </a:spcAft>
          </a:pPr>
          <a:r>
            <a:rPr lang="en-GB" sz="2500" kern="1200">
              <a:latin typeface="Comic Sans MS" panose="030F0702030302020204" pitchFamily="66" charset="0"/>
            </a:rPr>
            <a:t>High demand for the service</a:t>
          </a:r>
        </a:p>
      </dsp:txBody>
      <dsp:txXfrm>
        <a:off x="1295287" y="4146494"/>
        <a:ext cx="2574987" cy="946151"/>
      </dsp:txXfrm>
    </dsp:sp>
    <dsp:sp modelId="{41CFB530-F30B-463A-927C-00925B199575}">
      <dsp:nvSpPr>
        <dsp:cNvPr id="0" name=""/>
        <dsp:cNvSpPr/>
      </dsp:nvSpPr>
      <dsp:spPr>
        <a:xfrm rot="10341756">
          <a:off x="2703891" y="2947943"/>
          <a:ext cx="633335" cy="0"/>
        </a:xfrm>
        <a:custGeom>
          <a:avLst/>
          <a:gdLst/>
          <a:ahLst/>
          <a:cxnLst/>
          <a:rect l="0" t="0" r="0" b="0"/>
          <a:pathLst>
            <a:path>
              <a:moveTo>
                <a:pt x="0" y="0"/>
              </a:moveTo>
              <a:lnTo>
                <a:pt x="633335"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8BC8E2-9605-47DF-9E95-B827D67EBDF0}">
      <dsp:nvSpPr>
        <dsp:cNvPr id="0" name=""/>
        <dsp:cNvSpPr/>
      </dsp:nvSpPr>
      <dsp:spPr>
        <a:xfrm>
          <a:off x="26920" y="2645438"/>
          <a:ext cx="2679779" cy="1048521"/>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lvl="0" algn="ctr" defTabSz="1111250">
            <a:lnSpc>
              <a:spcPct val="90000"/>
            </a:lnSpc>
            <a:spcBef>
              <a:spcPct val="0"/>
            </a:spcBef>
            <a:spcAft>
              <a:spcPct val="35000"/>
            </a:spcAft>
          </a:pPr>
          <a:r>
            <a:rPr lang="en-GB" sz="2500" kern="1200" dirty="0">
              <a:latin typeface="Comic Sans MS" panose="030F0702030302020204" pitchFamily="66" charset="0"/>
            </a:rPr>
            <a:t>Waiting lists to be treated</a:t>
          </a:r>
        </a:p>
      </dsp:txBody>
      <dsp:txXfrm>
        <a:off x="78105" y="2696623"/>
        <a:ext cx="2577409" cy="946151"/>
      </dsp:txXfrm>
    </dsp:sp>
    <dsp:sp modelId="{CF662DDC-254D-4648-98BD-49A2C4D5329E}">
      <dsp:nvSpPr>
        <dsp:cNvPr id="0" name=""/>
        <dsp:cNvSpPr/>
      </dsp:nvSpPr>
      <dsp:spPr>
        <a:xfrm rot="12089705">
          <a:off x="2680680" y="2026770"/>
          <a:ext cx="677290" cy="0"/>
        </a:xfrm>
        <a:custGeom>
          <a:avLst/>
          <a:gdLst/>
          <a:ahLst/>
          <a:cxnLst/>
          <a:rect l="0" t="0" r="0" b="0"/>
          <a:pathLst>
            <a:path>
              <a:moveTo>
                <a:pt x="0" y="0"/>
              </a:moveTo>
              <a:lnTo>
                <a:pt x="677290"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4704D2-B909-439E-BDCA-A3F5BCFA232F}">
      <dsp:nvSpPr>
        <dsp:cNvPr id="0" name=""/>
        <dsp:cNvSpPr/>
      </dsp:nvSpPr>
      <dsp:spPr>
        <a:xfrm>
          <a:off x="58131" y="857389"/>
          <a:ext cx="2646101" cy="1048521"/>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GB" sz="2000" kern="1200">
              <a:latin typeface="Comic Sans MS" panose="030F0702030302020204" pitchFamily="66" charset="0"/>
            </a:rPr>
            <a:t>Not enough specialist equipment</a:t>
          </a:r>
        </a:p>
      </dsp:txBody>
      <dsp:txXfrm>
        <a:off x="109316" y="908574"/>
        <a:ext cx="2543731" cy="9461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76A940-20A4-4D13-B1B9-16EADAD6AD73}">
      <dsp:nvSpPr>
        <dsp:cNvPr id="0" name=""/>
        <dsp:cNvSpPr/>
      </dsp:nvSpPr>
      <dsp:spPr>
        <a:xfrm>
          <a:off x="2755959" y="1972721"/>
          <a:ext cx="2877656" cy="1654412"/>
        </a:xfrm>
        <a:prstGeom prst="roundRect">
          <a:avLst/>
        </a:prstGeom>
        <a:solidFill>
          <a:srgbClr val="00B0F0"/>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360" tIns="86360" rIns="86360" bIns="86360" numCol="1" spcCol="1270" anchor="ctr" anchorCtr="0">
          <a:noAutofit/>
        </a:bodyPr>
        <a:lstStyle/>
        <a:p>
          <a:pPr lvl="0" algn="ctr" defTabSz="1511300">
            <a:lnSpc>
              <a:spcPct val="90000"/>
            </a:lnSpc>
            <a:spcBef>
              <a:spcPct val="0"/>
            </a:spcBef>
            <a:spcAft>
              <a:spcPct val="35000"/>
            </a:spcAft>
          </a:pPr>
          <a:r>
            <a:rPr lang="en-GB" sz="3400" kern="1200" dirty="0">
              <a:latin typeface="Comic Sans MS" panose="030F0702030302020204" pitchFamily="66" charset="0"/>
            </a:rPr>
            <a:t>Sensory</a:t>
          </a:r>
        </a:p>
        <a:p>
          <a:pPr lvl="0" algn="ctr" defTabSz="1511300">
            <a:lnSpc>
              <a:spcPct val="90000"/>
            </a:lnSpc>
            <a:spcBef>
              <a:spcPct val="0"/>
            </a:spcBef>
            <a:spcAft>
              <a:spcPct val="35000"/>
            </a:spcAft>
          </a:pPr>
          <a:r>
            <a:rPr lang="en-GB" sz="3400" kern="1200" dirty="0">
              <a:latin typeface="Comic Sans MS" panose="030F0702030302020204" pitchFamily="66" charset="0"/>
            </a:rPr>
            <a:t>Barriers</a:t>
          </a:r>
        </a:p>
      </dsp:txBody>
      <dsp:txXfrm>
        <a:off x="2836721" y="2053483"/>
        <a:ext cx="2716132" cy="1492888"/>
      </dsp:txXfrm>
    </dsp:sp>
    <dsp:sp modelId="{EA206DB4-DAB8-4359-A2B9-8921D24D6A18}">
      <dsp:nvSpPr>
        <dsp:cNvPr id="0" name=""/>
        <dsp:cNvSpPr/>
      </dsp:nvSpPr>
      <dsp:spPr>
        <a:xfrm rot="16235831">
          <a:off x="3775509" y="1540337"/>
          <a:ext cx="864815" cy="0"/>
        </a:xfrm>
        <a:custGeom>
          <a:avLst/>
          <a:gdLst/>
          <a:ahLst/>
          <a:cxnLst/>
          <a:rect l="0" t="0" r="0" b="0"/>
          <a:pathLst>
            <a:path>
              <a:moveTo>
                <a:pt x="0" y="0"/>
              </a:moveTo>
              <a:lnTo>
                <a:pt x="864815"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54F22C-F4EA-4C09-B97B-F7050557230B}">
      <dsp:nvSpPr>
        <dsp:cNvPr id="0" name=""/>
        <dsp:cNvSpPr/>
      </dsp:nvSpPr>
      <dsp:spPr>
        <a:xfrm>
          <a:off x="2862363" y="53094"/>
          <a:ext cx="2711114" cy="105485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lvl="0" algn="ctr" defTabSz="1111250">
            <a:lnSpc>
              <a:spcPct val="90000"/>
            </a:lnSpc>
            <a:spcBef>
              <a:spcPct val="0"/>
            </a:spcBef>
            <a:spcAft>
              <a:spcPct val="35000"/>
            </a:spcAft>
          </a:pPr>
          <a:r>
            <a:rPr lang="en-GB" sz="2500" kern="1200" dirty="0">
              <a:latin typeface="Comic Sans MS" panose="030F0702030302020204" pitchFamily="66" charset="0"/>
            </a:rPr>
            <a:t> Signs which are too small</a:t>
          </a:r>
        </a:p>
      </dsp:txBody>
      <dsp:txXfrm>
        <a:off x="2913857" y="104588"/>
        <a:ext cx="2608126" cy="951871"/>
      </dsp:txXfrm>
    </dsp:sp>
    <dsp:sp modelId="{480CD35A-9268-431B-9D27-1E8E65476B55}">
      <dsp:nvSpPr>
        <dsp:cNvPr id="0" name=""/>
        <dsp:cNvSpPr/>
      </dsp:nvSpPr>
      <dsp:spPr>
        <a:xfrm rot="19981085">
          <a:off x="5604546" y="1946215"/>
          <a:ext cx="534108" cy="0"/>
        </a:xfrm>
        <a:custGeom>
          <a:avLst/>
          <a:gdLst/>
          <a:ahLst/>
          <a:cxnLst/>
          <a:rect l="0" t="0" r="0" b="0"/>
          <a:pathLst>
            <a:path>
              <a:moveTo>
                <a:pt x="0" y="0"/>
              </a:moveTo>
              <a:lnTo>
                <a:pt x="534108"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643BD9-F69C-47EE-B882-8BFBD7444417}">
      <dsp:nvSpPr>
        <dsp:cNvPr id="0" name=""/>
        <dsp:cNvSpPr/>
      </dsp:nvSpPr>
      <dsp:spPr>
        <a:xfrm>
          <a:off x="5808024" y="770191"/>
          <a:ext cx="2675017" cy="105485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GB" sz="2000" kern="1200" dirty="0">
              <a:latin typeface="Comic Sans MS" panose="030F0702030302020204" pitchFamily="66" charset="0"/>
            </a:rPr>
            <a:t>Relying on glasses to function properly</a:t>
          </a:r>
        </a:p>
      </dsp:txBody>
      <dsp:txXfrm>
        <a:off x="5859518" y="821685"/>
        <a:ext cx="2572029" cy="951871"/>
      </dsp:txXfrm>
    </dsp:sp>
    <dsp:sp modelId="{7E7646CA-D02F-49E6-B406-BCCFB7031003}">
      <dsp:nvSpPr>
        <dsp:cNvPr id="0" name=""/>
        <dsp:cNvSpPr/>
      </dsp:nvSpPr>
      <dsp:spPr>
        <a:xfrm rot="412548">
          <a:off x="5633401" y="2976989"/>
          <a:ext cx="59477" cy="0"/>
        </a:xfrm>
        <a:custGeom>
          <a:avLst/>
          <a:gdLst/>
          <a:ahLst/>
          <a:cxnLst/>
          <a:rect l="0" t="0" r="0" b="0"/>
          <a:pathLst>
            <a:path>
              <a:moveTo>
                <a:pt x="0" y="0"/>
              </a:moveTo>
              <a:lnTo>
                <a:pt x="59477"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115E24-54C3-4AD8-849B-6AF96A451EC0}">
      <dsp:nvSpPr>
        <dsp:cNvPr id="0" name=""/>
        <dsp:cNvSpPr/>
      </dsp:nvSpPr>
      <dsp:spPr>
        <a:xfrm>
          <a:off x="5692665" y="2621358"/>
          <a:ext cx="2790376" cy="105485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lvl="0" algn="ctr" defTabSz="1111250">
            <a:lnSpc>
              <a:spcPct val="90000"/>
            </a:lnSpc>
            <a:spcBef>
              <a:spcPct val="0"/>
            </a:spcBef>
            <a:spcAft>
              <a:spcPct val="35000"/>
            </a:spcAft>
          </a:pPr>
          <a:r>
            <a:rPr lang="en-GB" sz="2500" kern="1200" dirty="0">
              <a:latin typeface="Comic Sans MS" panose="030F0702030302020204" pitchFamily="66" charset="0"/>
            </a:rPr>
            <a:t> Lack of braille for the blind</a:t>
          </a:r>
        </a:p>
      </dsp:txBody>
      <dsp:txXfrm>
        <a:off x="5744159" y="2672852"/>
        <a:ext cx="2687388" cy="951871"/>
      </dsp:txXfrm>
    </dsp:sp>
    <dsp:sp modelId="{70328BFC-692C-43C2-844C-C1E36C9345FE}">
      <dsp:nvSpPr>
        <dsp:cNvPr id="0" name=""/>
        <dsp:cNvSpPr/>
      </dsp:nvSpPr>
      <dsp:spPr>
        <a:xfrm rot="2324133">
          <a:off x="5142881" y="3863583"/>
          <a:ext cx="755756" cy="0"/>
        </a:xfrm>
        <a:custGeom>
          <a:avLst/>
          <a:gdLst/>
          <a:ahLst/>
          <a:cxnLst/>
          <a:rect l="0" t="0" r="0" b="0"/>
          <a:pathLst>
            <a:path>
              <a:moveTo>
                <a:pt x="0" y="0"/>
              </a:moveTo>
              <a:lnTo>
                <a:pt x="755756"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C5C345-9933-4D30-BFF0-D36C176BE3DE}">
      <dsp:nvSpPr>
        <dsp:cNvPr id="0" name=""/>
        <dsp:cNvSpPr/>
      </dsp:nvSpPr>
      <dsp:spPr>
        <a:xfrm>
          <a:off x="5168780" y="4100031"/>
          <a:ext cx="2608487" cy="105485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GB" sz="1800" kern="1200" dirty="0">
              <a:latin typeface="Comic Sans MS" panose="030F0702030302020204" pitchFamily="66" charset="0"/>
            </a:rPr>
            <a:t> </a:t>
          </a:r>
          <a:r>
            <a:rPr lang="en-GB" sz="1800" kern="1200" dirty="0" err="1">
              <a:latin typeface="Comic Sans MS" panose="030F0702030302020204" pitchFamily="66" charset="0"/>
            </a:rPr>
            <a:t>Tannoy’s</a:t>
          </a:r>
          <a:r>
            <a:rPr lang="en-GB" sz="1800" kern="1200" dirty="0">
              <a:latin typeface="Comic Sans MS" panose="030F0702030302020204" pitchFamily="66" charset="0"/>
            </a:rPr>
            <a:t> which cannot be heard by the deaf</a:t>
          </a:r>
        </a:p>
      </dsp:txBody>
      <dsp:txXfrm>
        <a:off x="5220274" y="4151525"/>
        <a:ext cx="2505499" cy="951871"/>
      </dsp:txXfrm>
    </dsp:sp>
    <dsp:sp modelId="{4484317E-A19F-4D21-A691-4EFFC92D6313}">
      <dsp:nvSpPr>
        <dsp:cNvPr id="0" name=""/>
        <dsp:cNvSpPr/>
      </dsp:nvSpPr>
      <dsp:spPr>
        <a:xfrm rot="8376776">
          <a:off x="2552275" y="3873598"/>
          <a:ext cx="760752" cy="0"/>
        </a:xfrm>
        <a:custGeom>
          <a:avLst/>
          <a:gdLst/>
          <a:ahLst/>
          <a:cxnLst/>
          <a:rect l="0" t="0" r="0" b="0"/>
          <a:pathLst>
            <a:path>
              <a:moveTo>
                <a:pt x="0" y="0"/>
              </a:moveTo>
              <a:lnTo>
                <a:pt x="760752"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5E2F4D-3498-415E-A119-B3A655477B4A}">
      <dsp:nvSpPr>
        <dsp:cNvPr id="0" name=""/>
        <dsp:cNvSpPr/>
      </dsp:nvSpPr>
      <dsp:spPr>
        <a:xfrm>
          <a:off x="676143" y="4120063"/>
          <a:ext cx="2693540" cy="105485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lvl="0" algn="ctr" defTabSz="755650">
            <a:lnSpc>
              <a:spcPct val="90000"/>
            </a:lnSpc>
            <a:spcBef>
              <a:spcPct val="0"/>
            </a:spcBef>
            <a:spcAft>
              <a:spcPct val="35000"/>
            </a:spcAft>
          </a:pPr>
          <a:r>
            <a:rPr lang="en-GB" sz="1700" kern="1200" dirty="0">
              <a:latin typeface="Comic Sans MS" panose="030F0702030302020204" pitchFamily="66" charset="0"/>
            </a:rPr>
            <a:t> Loss of hearing and lack of understanding of important conversations</a:t>
          </a:r>
        </a:p>
      </dsp:txBody>
      <dsp:txXfrm>
        <a:off x="727637" y="4171557"/>
        <a:ext cx="2590552" cy="951871"/>
      </dsp:txXfrm>
    </dsp:sp>
    <dsp:sp modelId="{41CFB530-F30B-463A-927C-00925B199575}">
      <dsp:nvSpPr>
        <dsp:cNvPr id="0" name=""/>
        <dsp:cNvSpPr/>
      </dsp:nvSpPr>
      <dsp:spPr>
        <a:xfrm rot="10333225">
          <a:off x="2695699" y="3000598"/>
          <a:ext cx="60539" cy="0"/>
        </a:xfrm>
        <a:custGeom>
          <a:avLst/>
          <a:gdLst/>
          <a:ahLst/>
          <a:cxnLst/>
          <a:rect l="0" t="0" r="0" b="0"/>
          <a:pathLst>
            <a:path>
              <a:moveTo>
                <a:pt x="0" y="0"/>
              </a:moveTo>
              <a:lnTo>
                <a:pt x="60539"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8BC8E2-9605-47DF-9E95-B827D67EBDF0}">
      <dsp:nvSpPr>
        <dsp:cNvPr id="0" name=""/>
        <dsp:cNvSpPr/>
      </dsp:nvSpPr>
      <dsp:spPr>
        <a:xfrm>
          <a:off x="0" y="2661428"/>
          <a:ext cx="2695977" cy="105485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GB" sz="1800" kern="1200" dirty="0">
              <a:latin typeface="Comic Sans MS" panose="030F0702030302020204" pitchFamily="66" charset="0"/>
            </a:rPr>
            <a:t>Colour coded directions for those who are colour blind</a:t>
          </a:r>
        </a:p>
      </dsp:txBody>
      <dsp:txXfrm>
        <a:off x="51494" y="2712922"/>
        <a:ext cx="2592989" cy="951871"/>
      </dsp:txXfrm>
    </dsp:sp>
    <dsp:sp modelId="{CF662DDC-254D-4648-98BD-49A2C4D5329E}">
      <dsp:nvSpPr>
        <dsp:cNvPr id="0" name=""/>
        <dsp:cNvSpPr/>
      </dsp:nvSpPr>
      <dsp:spPr>
        <a:xfrm rot="12372765">
          <a:off x="2382056" y="2004485"/>
          <a:ext cx="394171" cy="0"/>
        </a:xfrm>
        <a:custGeom>
          <a:avLst/>
          <a:gdLst/>
          <a:ahLst/>
          <a:cxnLst/>
          <a:rect l="0" t="0" r="0" b="0"/>
          <a:pathLst>
            <a:path>
              <a:moveTo>
                <a:pt x="0" y="0"/>
              </a:moveTo>
              <a:lnTo>
                <a:pt x="394171"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4704D2-B909-439E-BDCA-A3F5BCFA232F}">
      <dsp:nvSpPr>
        <dsp:cNvPr id="0" name=""/>
        <dsp:cNvSpPr/>
      </dsp:nvSpPr>
      <dsp:spPr>
        <a:xfrm>
          <a:off x="0" y="862572"/>
          <a:ext cx="2662095" cy="105485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GB" sz="1800" kern="1200" dirty="0">
              <a:latin typeface="Comic Sans MS" panose="030F0702030302020204" pitchFamily="66" charset="0"/>
            </a:rPr>
            <a:t> Relying on other to direct them to a service</a:t>
          </a:r>
        </a:p>
      </dsp:txBody>
      <dsp:txXfrm>
        <a:off x="51494" y="914066"/>
        <a:ext cx="2559107" cy="9518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76A940-20A4-4D13-B1B9-16EADAD6AD73}">
      <dsp:nvSpPr>
        <dsp:cNvPr id="0" name=""/>
        <dsp:cNvSpPr/>
      </dsp:nvSpPr>
      <dsp:spPr>
        <a:xfrm>
          <a:off x="2560697" y="1665306"/>
          <a:ext cx="2517855" cy="1447557"/>
        </a:xfrm>
        <a:prstGeom prst="roundRect">
          <a:avLst/>
        </a:prstGeom>
        <a:solidFill>
          <a:srgbClr val="FF0000"/>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GB" sz="2800" kern="1200" dirty="0">
              <a:latin typeface="Comic Sans MS" panose="030F0702030302020204" pitchFamily="66" charset="0"/>
            </a:rPr>
            <a:t>Psychological </a:t>
          </a:r>
        </a:p>
        <a:p>
          <a:pPr lvl="0" algn="ctr" defTabSz="1244600">
            <a:lnSpc>
              <a:spcPct val="90000"/>
            </a:lnSpc>
            <a:spcBef>
              <a:spcPct val="0"/>
            </a:spcBef>
            <a:spcAft>
              <a:spcPct val="35000"/>
            </a:spcAft>
          </a:pPr>
          <a:r>
            <a:rPr lang="en-GB" sz="2800" kern="1200" dirty="0">
              <a:latin typeface="Comic Sans MS" panose="030F0702030302020204" pitchFamily="66" charset="0"/>
            </a:rPr>
            <a:t>Barriers</a:t>
          </a:r>
        </a:p>
      </dsp:txBody>
      <dsp:txXfrm>
        <a:off x="2631361" y="1735970"/>
        <a:ext cx="2376527" cy="1306229"/>
      </dsp:txXfrm>
    </dsp:sp>
    <dsp:sp modelId="{EA206DB4-DAB8-4359-A2B9-8921D24D6A18}">
      <dsp:nvSpPr>
        <dsp:cNvPr id="0" name=""/>
        <dsp:cNvSpPr/>
      </dsp:nvSpPr>
      <dsp:spPr>
        <a:xfrm rot="16200000">
          <a:off x="3471683" y="1317364"/>
          <a:ext cx="695882" cy="0"/>
        </a:xfrm>
        <a:custGeom>
          <a:avLst/>
          <a:gdLst/>
          <a:ahLst/>
          <a:cxnLst/>
          <a:rect l="0" t="0" r="0" b="0"/>
          <a:pathLst>
            <a:path>
              <a:moveTo>
                <a:pt x="0" y="0"/>
              </a:moveTo>
              <a:lnTo>
                <a:pt x="695882"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54F22C-F4EA-4C09-B97B-F7050557230B}">
      <dsp:nvSpPr>
        <dsp:cNvPr id="0" name=""/>
        <dsp:cNvSpPr/>
      </dsp:nvSpPr>
      <dsp:spPr>
        <a:xfrm>
          <a:off x="2633556" y="46455"/>
          <a:ext cx="2372137" cy="922967"/>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en-GB" sz="2200" kern="1200" dirty="0">
              <a:latin typeface="Comic Sans MS" panose="030F0702030302020204" pitchFamily="66" charset="0"/>
            </a:rPr>
            <a:t>Fear and stigma of service</a:t>
          </a:r>
        </a:p>
      </dsp:txBody>
      <dsp:txXfrm>
        <a:off x="2678612" y="91511"/>
        <a:ext cx="2282025" cy="832855"/>
      </dsp:txXfrm>
    </dsp:sp>
    <dsp:sp modelId="{480CD35A-9268-431B-9D27-1E8E65476B55}">
      <dsp:nvSpPr>
        <dsp:cNvPr id="0" name=""/>
        <dsp:cNvSpPr/>
      </dsp:nvSpPr>
      <dsp:spPr>
        <a:xfrm rot="20149363">
          <a:off x="5059140" y="1733263"/>
          <a:ext cx="442605" cy="0"/>
        </a:xfrm>
        <a:custGeom>
          <a:avLst/>
          <a:gdLst/>
          <a:ahLst/>
          <a:cxnLst/>
          <a:rect l="0" t="0" r="0" b="0"/>
          <a:pathLst>
            <a:path>
              <a:moveTo>
                <a:pt x="0" y="0"/>
              </a:moveTo>
              <a:lnTo>
                <a:pt x="442605"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643BD9-F69C-47EE-B882-8BFBD7444417}">
      <dsp:nvSpPr>
        <dsp:cNvPr id="0" name=""/>
        <dsp:cNvSpPr/>
      </dsp:nvSpPr>
      <dsp:spPr>
        <a:xfrm>
          <a:off x="5339994" y="719659"/>
          <a:ext cx="2340553" cy="922967"/>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GB" sz="1600" kern="1200" dirty="0">
              <a:latin typeface="Comic Sans MS" panose="030F0702030302020204" pitchFamily="66" charset="0"/>
            </a:rPr>
            <a:t>Lack of </a:t>
          </a:r>
          <a:r>
            <a:rPr lang="en-GB" sz="1600" kern="1200" dirty="0" err="1">
              <a:latin typeface="Comic Sans MS" panose="030F0702030302020204" pitchFamily="66" charset="0"/>
            </a:rPr>
            <a:t>understadning</a:t>
          </a:r>
          <a:r>
            <a:rPr lang="en-GB" sz="1600" kern="1200" dirty="0">
              <a:latin typeface="Comic Sans MS" panose="030F0702030302020204" pitchFamily="66" charset="0"/>
            </a:rPr>
            <a:t> about the service</a:t>
          </a:r>
        </a:p>
      </dsp:txBody>
      <dsp:txXfrm>
        <a:off x="5385050" y="764715"/>
        <a:ext cx="2250441" cy="832855"/>
      </dsp:txXfrm>
    </dsp:sp>
    <dsp:sp modelId="{7E7646CA-D02F-49E6-B406-BCCFB7031003}">
      <dsp:nvSpPr>
        <dsp:cNvPr id="0" name=""/>
        <dsp:cNvSpPr/>
      </dsp:nvSpPr>
      <dsp:spPr>
        <a:xfrm rot="473549">
          <a:off x="5077785" y="2574732"/>
          <a:ext cx="162041" cy="0"/>
        </a:xfrm>
        <a:custGeom>
          <a:avLst/>
          <a:gdLst/>
          <a:ahLst/>
          <a:cxnLst/>
          <a:rect l="0" t="0" r="0" b="0"/>
          <a:pathLst>
            <a:path>
              <a:moveTo>
                <a:pt x="0" y="0"/>
              </a:moveTo>
              <a:lnTo>
                <a:pt x="162041"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115E24-54C3-4AD8-849B-6AF96A451EC0}">
      <dsp:nvSpPr>
        <dsp:cNvPr id="0" name=""/>
        <dsp:cNvSpPr/>
      </dsp:nvSpPr>
      <dsp:spPr>
        <a:xfrm>
          <a:off x="5239059" y="2293603"/>
          <a:ext cx="2441488" cy="922967"/>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en-GB" sz="2200" kern="1200">
              <a:latin typeface="Comic Sans MS" panose="030F0702030302020204" pitchFamily="66" charset="0"/>
            </a:rPr>
            <a:t>Trying to cope without help</a:t>
          </a:r>
        </a:p>
      </dsp:txBody>
      <dsp:txXfrm>
        <a:off x="5284115" y="2338659"/>
        <a:ext cx="2351376" cy="832855"/>
      </dsp:txXfrm>
    </dsp:sp>
    <dsp:sp modelId="{70328BFC-692C-43C2-844C-C1E36C9345FE}">
      <dsp:nvSpPr>
        <dsp:cNvPr id="0" name=""/>
        <dsp:cNvSpPr/>
      </dsp:nvSpPr>
      <dsp:spPr>
        <a:xfrm rot="2404219">
          <a:off x="4593521" y="3350129"/>
          <a:ext cx="737161" cy="0"/>
        </a:xfrm>
        <a:custGeom>
          <a:avLst/>
          <a:gdLst/>
          <a:ahLst/>
          <a:cxnLst/>
          <a:rect l="0" t="0" r="0" b="0"/>
          <a:pathLst>
            <a:path>
              <a:moveTo>
                <a:pt x="0" y="0"/>
              </a:moveTo>
              <a:lnTo>
                <a:pt x="737161"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C5C345-9933-4D30-BFF0-D36C176BE3DE}">
      <dsp:nvSpPr>
        <dsp:cNvPr id="0" name=""/>
        <dsp:cNvSpPr/>
      </dsp:nvSpPr>
      <dsp:spPr>
        <a:xfrm>
          <a:off x="4651595" y="3587394"/>
          <a:ext cx="2282341" cy="922967"/>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en-GB" sz="2200" kern="1200">
              <a:latin typeface="Comic Sans MS" panose="030F0702030302020204" pitchFamily="66" charset="0"/>
            </a:rPr>
            <a:t>Being scared to go on thier own</a:t>
          </a:r>
        </a:p>
      </dsp:txBody>
      <dsp:txXfrm>
        <a:off x="4696651" y="3632450"/>
        <a:ext cx="2192229" cy="832855"/>
      </dsp:txXfrm>
    </dsp:sp>
    <dsp:sp modelId="{4484317E-A19F-4D21-A691-4EFFC92D6313}">
      <dsp:nvSpPr>
        <dsp:cNvPr id="0" name=""/>
        <dsp:cNvSpPr/>
      </dsp:nvSpPr>
      <dsp:spPr>
        <a:xfrm rot="8332061">
          <a:off x="2335161" y="3358892"/>
          <a:ext cx="748034" cy="0"/>
        </a:xfrm>
        <a:custGeom>
          <a:avLst/>
          <a:gdLst/>
          <a:ahLst/>
          <a:cxnLst/>
          <a:rect l="0" t="0" r="0" b="0"/>
          <a:pathLst>
            <a:path>
              <a:moveTo>
                <a:pt x="0" y="0"/>
              </a:moveTo>
              <a:lnTo>
                <a:pt x="748034"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5E2F4D-3498-415E-A119-B3A655477B4A}">
      <dsp:nvSpPr>
        <dsp:cNvPr id="0" name=""/>
        <dsp:cNvSpPr/>
      </dsp:nvSpPr>
      <dsp:spPr>
        <a:xfrm>
          <a:off x="720684" y="3604920"/>
          <a:ext cx="2356760" cy="922967"/>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en-GB" sz="2200" kern="1200">
              <a:latin typeface="Comic Sans MS" panose="030F0702030302020204" pitchFamily="66" charset="0"/>
            </a:rPr>
            <a:t>Not wanting to ask for help</a:t>
          </a:r>
        </a:p>
      </dsp:txBody>
      <dsp:txXfrm>
        <a:off x="765740" y="3649976"/>
        <a:ext cx="2266648" cy="832855"/>
      </dsp:txXfrm>
    </dsp:sp>
    <dsp:sp modelId="{41CFB530-F30B-463A-927C-00925B199575}">
      <dsp:nvSpPr>
        <dsp:cNvPr id="0" name=""/>
        <dsp:cNvSpPr/>
      </dsp:nvSpPr>
      <dsp:spPr>
        <a:xfrm rot="10281744">
          <a:off x="2357735" y="2595652"/>
          <a:ext cx="204119" cy="0"/>
        </a:xfrm>
        <a:custGeom>
          <a:avLst/>
          <a:gdLst/>
          <a:ahLst/>
          <a:cxnLst/>
          <a:rect l="0" t="0" r="0" b="0"/>
          <a:pathLst>
            <a:path>
              <a:moveTo>
                <a:pt x="0" y="0"/>
              </a:moveTo>
              <a:lnTo>
                <a:pt x="204119"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8BC8E2-9605-47DF-9E95-B827D67EBDF0}">
      <dsp:nvSpPr>
        <dsp:cNvPr id="0" name=""/>
        <dsp:cNvSpPr/>
      </dsp:nvSpPr>
      <dsp:spPr>
        <a:xfrm>
          <a:off x="0" y="2328663"/>
          <a:ext cx="2358892" cy="922967"/>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en-GB" sz="2200" kern="1200">
              <a:latin typeface="Comic Sans MS" panose="030F0702030302020204" pitchFamily="66" charset="0"/>
            </a:rPr>
            <a:t>Scared of being judged</a:t>
          </a:r>
        </a:p>
      </dsp:txBody>
      <dsp:txXfrm>
        <a:off x="45056" y="2373719"/>
        <a:ext cx="2268780" cy="832855"/>
      </dsp:txXfrm>
    </dsp:sp>
    <dsp:sp modelId="{CF662DDC-254D-4648-98BD-49A2C4D5329E}">
      <dsp:nvSpPr>
        <dsp:cNvPr id="0" name=""/>
        <dsp:cNvSpPr/>
      </dsp:nvSpPr>
      <dsp:spPr>
        <a:xfrm rot="12230041">
          <a:off x="2192884" y="1755314"/>
          <a:ext cx="384194" cy="0"/>
        </a:xfrm>
        <a:custGeom>
          <a:avLst/>
          <a:gdLst/>
          <a:ahLst/>
          <a:cxnLst/>
          <a:rect l="0" t="0" r="0" b="0"/>
          <a:pathLst>
            <a:path>
              <a:moveTo>
                <a:pt x="0" y="0"/>
              </a:moveTo>
              <a:lnTo>
                <a:pt x="384194"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4704D2-B909-439E-BDCA-A3F5BCFA232F}">
      <dsp:nvSpPr>
        <dsp:cNvPr id="0" name=""/>
        <dsp:cNvSpPr/>
      </dsp:nvSpPr>
      <dsp:spPr>
        <a:xfrm>
          <a:off x="0" y="754722"/>
          <a:ext cx="2329246" cy="922967"/>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en-GB" sz="2200" kern="1200" dirty="0">
              <a:latin typeface="Comic Sans MS" panose="030F0702030302020204" pitchFamily="66" charset="0"/>
            </a:rPr>
            <a:t>Doesn’t want people to know</a:t>
          </a:r>
        </a:p>
      </dsp:txBody>
      <dsp:txXfrm>
        <a:off x="45056" y="799778"/>
        <a:ext cx="2239134" cy="8328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76A940-20A4-4D13-B1B9-16EADAD6AD73}">
      <dsp:nvSpPr>
        <dsp:cNvPr id="0" name=""/>
        <dsp:cNvSpPr/>
      </dsp:nvSpPr>
      <dsp:spPr>
        <a:xfrm>
          <a:off x="2755959" y="1972721"/>
          <a:ext cx="2877656" cy="1654412"/>
        </a:xfrm>
        <a:prstGeom prst="roundRect">
          <a:avLst/>
        </a:prstGeom>
        <a:solidFill>
          <a:srgbClr val="00B0F0"/>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360" tIns="86360" rIns="86360" bIns="86360" numCol="1" spcCol="1270" anchor="ctr" anchorCtr="0">
          <a:noAutofit/>
        </a:bodyPr>
        <a:lstStyle/>
        <a:p>
          <a:pPr lvl="0" algn="ctr" defTabSz="1511300">
            <a:lnSpc>
              <a:spcPct val="90000"/>
            </a:lnSpc>
            <a:spcBef>
              <a:spcPct val="0"/>
            </a:spcBef>
            <a:spcAft>
              <a:spcPct val="35000"/>
            </a:spcAft>
          </a:pPr>
          <a:r>
            <a:rPr lang="en-GB" sz="3400" kern="1200" dirty="0">
              <a:latin typeface="Comic Sans MS" panose="030F0702030302020204" pitchFamily="66" charset="0"/>
            </a:rPr>
            <a:t>Language</a:t>
          </a:r>
        </a:p>
        <a:p>
          <a:pPr lvl="0" algn="ctr" defTabSz="1511300">
            <a:lnSpc>
              <a:spcPct val="90000"/>
            </a:lnSpc>
            <a:spcBef>
              <a:spcPct val="0"/>
            </a:spcBef>
            <a:spcAft>
              <a:spcPct val="35000"/>
            </a:spcAft>
          </a:pPr>
          <a:r>
            <a:rPr lang="en-GB" sz="3400" kern="1200" dirty="0">
              <a:latin typeface="Comic Sans MS" panose="030F0702030302020204" pitchFamily="66" charset="0"/>
            </a:rPr>
            <a:t>Barriers</a:t>
          </a:r>
        </a:p>
      </dsp:txBody>
      <dsp:txXfrm>
        <a:off x="2836721" y="2053483"/>
        <a:ext cx="2716132" cy="1492888"/>
      </dsp:txXfrm>
    </dsp:sp>
    <dsp:sp modelId="{EA206DB4-DAB8-4359-A2B9-8921D24D6A18}">
      <dsp:nvSpPr>
        <dsp:cNvPr id="0" name=""/>
        <dsp:cNvSpPr/>
      </dsp:nvSpPr>
      <dsp:spPr>
        <a:xfrm rot="16235831">
          <a:off x="3775509" y="1540337"/>
          <a:ext cx="864815" cy="0"/>
        </a:xfrm>
        <a:custGeom>
          <a:avLst/>
          <a:gdLst/>
          <a:ahLst/>
          <a:cxnLst/>
          <a:rect l="0" t="0" r="0" b="0"/>
          <a:pathLst>
            <a:path>
              <a:moveTo>
                <a:pt x="0" y="0"/>
              </a:moveTo>
              <a:lnTo>
                <a:pt x="864815"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54F22C-F4EA-4C09-B97B-F7050557230B}">
      <dsp:nvSpPr>
        <dsp:cNvPr id="0" name=""/>
        <dsp:cNvSpPr/>
      </dsp:nvSpPr>
      <dsp:spPr>
        <a:xfrm>
          <a:off x="2862363" y="53094"/>
          <a:ext cx="2711114" cy="105485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lvl="0" algn="ctr" defTabSz="755650">
            <a:lnSpc>
              <a:spcPct val="90000"/>
            </a:lnSpc>
            <a:spcBef>
              <a:spcPct val="0"/>
            </a:spcBef>
            <a:spcAft>
              <a:spcPct val="35000"/>
            </a:spcAft>
          </a:pPr>
          <a:r>
            <a:rPr lang="en-GB" sz="1700" kern="1200" dirty="0">
              <a:latin typeface="Comic Sans MS" panose="030F0702030302020204" pitchFamily="66" charset="0"/>
            </a:rPr>
            <a:t> A person who has dementia reverting back to their first language</a:t>
          </a:r>
        </a:p>
      </dsp:txBody>
      <dsp:txXfrm>
        <a:off x="2913857" y="104588"/>
        <a:ext cx="2608126" cy="951871"/>
      </dsp:txXfrm>
    </dsp:sp>
    <dsp:sp modelId="{480CD35A-9268-431B-9D27-1E8E65476B55}">
      <dsp:nvSpPr>
        <dsp:cNvPr id="0" name=""/>
        <dsp:cNvSpPr/>
      </dsp:nvSpPr>
      <dsp:spPr>
        <a:xfrm rot="19981085">
          <a:off x="5604546" y="1946215"/>
          <a:ext cx="534108" cy="0"/>
        </a:xfrm>
        <a:custGeom>
          <a:avLst/>
          <a:gdLst/>
          <a:ahLst/>
          <a:cxnLst/>
          <a:rect l="0" t="0" r="0" b="0"/>
          <a:pathLst>
            <a:path>
              <a:moveTo>
                <a:pt x="0" y="0"/>
              </a:moveTo>
              <a:lnTo>
                <a:pt x="534108"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643BD9-F69C-47EE-B882-8BFBD7444417}">
      <dsp:nvSpPr>
        <dsp:cNvPr id="0" name=""/>
        <dsp:cNvSpPr/>
      </dsp:nvSpPr>
      <dsp:spPr>
        <a:xfrm>
          <a:off x="5808024" y="770191"/>
          <a:ext cx="2675017" cy="105485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GB" sz="1800" kern="1200" dirty="0">
              <a:latin typeface="Comic Sans MS" panose="030F0702030302020204" pitchFamily="66" charset="0"/>
            </a:rPr>
            <a:t> Stuttering and speech difficulties which could cause confusion</a:t>
          </a:r>
        </a:p>
      </dsp:txBody>
      <dsp:txXfrm>
        <a:off x="5859518" y="821685"/>
        <a:ext cx="2572029" cy="951871"/>
      </dsp:txXfrm>
    </dsp:sp>
    <dsp:sp modelId="{7E7646CA-D02F-49E6-B406-BCCFB7031003}">
      <dsp:nvSpPr>
        <dsp:cNvPr id="0" name=""/>
        <dsp:cNvSpPr/>
      </dsp:nvSpPr>
      <dsp:spPr>
        <a:xfrm rot="412548">
          <a:off x="5633401" y="2976989"/>
          <a:ext cx="59477" cy="0"/>
        </a:xfrm>
        <a:custGeom>
          <a:avLst/>
          <a:gdLst/>
          <a:ahLst/>
          <a:cxnLst/>
          <a:rect l="0" t="0" r="0" b="0"/>
          <a:pathLst>
            <a:path>
              <a:moveTo>
                <a:pt x="0" y="0"/>
              </a:moveTo>
              <a:lnTo>
                <a:pt x="59477"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115E24-54C3-4AD8-849B-6AF96A451EC0}">
      <dsp:nvSpPr>
        <dsp:cNvPr id="0" name=""/>
        <dsp:cNvSpPr/>
      </dsp:nvSpPr>
      <dsp:spPr>
        <a:xfrm>
          <a:off x="5692665" y="2621358"/>
          <a:ext cx="2790376" cy="105485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GB" sz="1800" kern="1200" dirty="0">
              <a:latin typeface="Comic Sans MS" panose="030F0702030302020204" pitchFamily="66" charset="0"/>
            </a:rPr>
            <a:t> Not speaking the same language when trying to explain your issues</a:t>
          </a:r>
        </a:p>
      </dsp:txBody>
      <dsp:txXfrm>
        <a:off x="5744159" y="2672852"/>
        <a:ext cx="2687388" cy="951871"/>
      </dsp:txXfrm>
    </dsp:sp>
    <dsp:sp modelId="{70328BFC-692C-43C2-844C-C1E36C9345FE}">
      <dsp:nvSpPr>
        <dsp:cNvPr id="0" name=""/>
        <dsp:cNvSpPr/>
      </dsp:nvSpPr>
      <dsp:spPr>
        <a:xfrm rot="2324133">
          <a:off x="5142881" y="3863583"/>
          <a:ext cx="755756" cy="0"/>
        </a:xfrm>
        <a:custGeom>
          <a:avLst/>
          <a:gdLst/>
          <a:ahLst/>
          <a:cxnLst/>
          <a:rect l="0" t="0" r="0" b="0"/>
          <a:pathLst>
            <a:path>
              <a:moveTo>
                <a:pt x="0" y="0"/>
              </a:moveTo>
              <a:lnTo>
                <a:pt x="755756"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C5C345-9933-4D30-BFF0-D36C176BE3DE}">
      <dsp:nvSpPr>
        <dsp:cNvPr id="0" name=""/>
        <dsp:cNvSpPr/>
      </dsp:nvSpPr>
      <dsp:spPr>
        <a:xfrm>
          <a:off x="5168780" y="4100031"/>
          <a:ext cx="2608487" cy="105485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GB" sz="1800" kern="1200" dirty="0">
              <a:latin typeface="Comic Sans MS" panose="030F0702030302020204" pitchFamily="66" charset="0"/>
            </a:rPr>
            <a:t> Using jargon when trying to explain a patients condition</a:t>
          </a:r>
        </a:p>
      </dsp:txBody>
      <dsp:txXfrm>
        <a:off x="5220274" y="4151525"/>
        <a:ext cx="2505499" cy="951871"/>
      </dsp:txXfrm>
    </dsp:sp>
    <dsp:sp modelId="{4484317E-A19F-4D21-A691-4EFFC92D6313}">
      <dsp:nvSpPr>
        <dsp:cNvPr id="0" name=""/>
        <dsp:cNvSpPr/>
      </dsp:nvSpPr>
      <dsp:spPr>
        <a:xfrm rot="8376776">
          <a:off x="2552275" y="3873598"/>
          <a:ext cx="760752" cy="0"/>
        </a:xfrm>
        <a:custGeom>
          <a:avLst/>
          <a:gdLst/>
          <a:ahLst/>
          <a:cxnLst/>
          <a:rect l="0" t="0" r="0" b="0"/>
          <a:pathLst>
            <a:path>
              <a:moveTo>
                <a:pt x="0" y="0"/>
              </a:moveTo>
              <a:lnTo>
                <a:pt x="760752"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5E2F4D-3498-415E-A119-B3A655477B4A}">
      <dsp:nvSpPr>
        <dsp:cNvPr id="0" name=""/>
        <dsp:cNvSpPr/>
      </dsp:nvSpPr>
      <dsp:spPr>
        <a:xfrm>
          <a:off x="676143" y="4120063"/>
          <a:ext cx="2693540" cy="105485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933450">
            <a:lnSpc>
              <a:spcPct val="90000"/>
            </a:lnSpc>
            <a:spcBef>
              <a:spcPct val="0"/>
            </a:spcBef>
            <a:spcAft>
              <a:spcPct val="35000"/>
            </a:spcAft>
          </a:pPr>
          <a:r>
            <a:rPr lang="en-GB" sz="2100" kern="1200" dirty="0">
              <a:latin typeface="Comic Sans MS" panose="030F0702030302020204" pitchFamily="66" charset="0"/>
            </a:rPr>
            <a:t> Slang may be used and cause confusion</a:t>
          </a:r>
        </a:p>
      </dsp:txBody>
      <dsp:txXfrm>
        <a:off x="727637" y="4171557"/>
        <a:ext cx="2590552" cy="951871"/>
      </dsp:txXfrm>
    </dsp:sp>
    <dsp:sp modelId="{41CFB530-F30B-463A-927C-00925B199575}">
      <dsp:nvSpPr>
        <dsp:cNvPr id="0" name=""/>
        <dsp:cNvSpPr/>
      </dsp:nvSpPr>
      <dsp:spPr>
        <a:xfrm rot="10333225">
          <a:off x="2695699" y="3000598"/>
          <a:ext cx="60539" cy="0"/>
        </a:xfrm>
        <a:custGeom>
          <a:avLst/>
          <a:gdLst/>
          <a:ahLst/>
          <a:cxnLst/>
          <a:rect l="0" t="0" r="0" b="0"/>
          <a:pathLst>
            <a:path>
              <a:moveTo>
                <a:pt x="0" y="0"/>
              </a:moveTo>
              <a:lnTo>
                <a:pt x="60539"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8BC8E2-9605-47DF-9E95-B827D67EBDF0}">
      <dsp:nvSpPr>
        <dsp:cNvPr id="0" name=""/>
        <dsp:cNvSpPr/>
      </dsp:nvSpPr>
      <dsp:spPr>
        <a:xfrm>
          <a:off x="0" y="2661428"/>
          <a:ext cx="2695977" cy="105485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lvl="0" algn="ctr" defTabSz="844550">
            <a:lnSpc>
              <a:spcPct val="90000"/>
            </a:lnSpc>
            <a:spcBef>
              <a:spcPct val="0"/>
            </a:spcBef>
            <a:spcAft>
              <a:spcPct val="35000"/>
            </a:spcAft>
          </a:pPr>
          <a:r>
            <a:rPr lang="en-GB" sz="1900" kern="1200" dirty="0">
              <a:latin typeface="Comic Sans MS" panose="030F0702030302020204" pitchFamily="66" charset="0"/>
            </a:rPr>
            <a:t> Lack of interpreters to explain situations</a:t>
          </a:r>
        </a:p>
      </dsp:txBody>
      <dsp:txXfrm>
        <a:off x="51494" y="2712922"/>
        <a:ext cx="2592989" cy="951871"/>
      </dsp:txXfrm>
    </dsp:sp>
    <dsp:sp modelId="{CF662DDC-254D-4648-98BD-49A2C4D5329E}">
      <dsp:nvSpPr>
        <dsp:cNvPr id="0" name=""/>
        <dsp:cNvSpPr/>
      </dsp:nvSpPr>
      <dsp:spPr>
        <a:xfrm rot="12372765">
          <a:off x="2382056" y="2004485"/>
          <a:ext cx="394171" cy="0"/>
        </a:xfrm>
        <a:custGeom>
          <a:avLst/>
          <a:gdLst/>
          <a:ahLst/>
          <a:cxnLst/>
          <a:rect l="0" t="0" r="0" b="0"/>
          <a:pathLst>
            <a:path>
              <a:moveTo>
                <a:pt x="0" y="0"/>
              </a:moveTo>
              <a:lnTo>
                <a:pt x="394171"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4704D2-B909-439E-BDCA-A3F5BCFA232F}">
      <dsp:nvSpPr>
        <dsp:cNvPr id="0" name=""/>
        <dsp:cNvSpPr/>
      </dsp:nvSpPr>
      <dsp:spPr>
        <a:xfrm>
          <a:off x="0" y="862572"/>
          <a:ext cx="2662095" cy="105485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GB" sz="1800" kern="1200" dirty="0">
              <a:latin typeface="Comic Sans MS" panose="030F0702030302020204" pitchFamily="66" charset="0"/>
            </a:rPr>
            <a:t> All letters and written information in one language</a:t>
          </a:r>
        </a:p>
      </dsp:txBody>
      <dsp:txXfrm>
        <a:off x="51494" y="914066"/>
        <a:ext cx="2559107" cy="95187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76A940-20A4-4D13-B1B9-16EADAD6AD73}">
      <dsp:nvSpPr>
        <dsp:cNvPr id="0" name=""/>
        <dsp:cNvSpPr/>
      </dsp:nvSpPr>
      <dsp:spPr>
        <a:xfrm>
          <a:off x="2755959" y="1972721"/>
          <a:ext cx="2877656" cy="1654412"/>
        </a:xfrm>
        <a:prstGeom prst="roundRect">
          <a:avLst/>
        </a:prstGeom>
        <a:solidFill>
          <a:srgbClr val="00B0F0"/>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360" tIns="86360" rIns="86360" bIns="86360" numCol="1" spcCol="1270" anchor="ctr" anchorCtr="0">
          <a:noAutofit/>
        </a:bodyPr>
        <a:lstStyle/>
        <a:p>
          <a:pPr lvl="0" algn="ctr" defTabSz="1511300">
            <a:lnSpc>
              <a:spcPct val="90000"/>
            </a:lnSpc>
            <a:spcBef>
              <a:spcPct val="0"/>
            </a:spcBef>
            <a:spcAft>
              <a:spcPct val="35000"/>
            </a:spcAft>
          </a:pPr>
          <a:r>
            <a:rPr lang="en-GB" sz="3400" kern="1200" dirty="0">
              <a:latin typeface="Comic Sans MS" panose="030F0702030302020204" pitchFamily="66" charset="0"/>
            </a:rPr>
            <a:t>Intellectual</a:t>
          </a:r>
        </a:p>
        <a:p>
          <a:pPr lvl="0" algn="ctr" defTabSz="1511300">
            <a:lnSpc>
              <a:spcPct val="90000"/>
            </a:lnSpc>
            <a:spcBef>
              <a:spcPct val="0"/>
            </a:spcBef>
            <a:spcAft>
              <a:spcPct val="35000"/>
            </a:spcAft>
          </a:pPr>
          <a:r>
            <a:rPr lang="en-GB" sz="3400" kern="1200" dirty="0">
              <a:latin typeface="Comic Sans MS" panose="030F0702030302020204" pitchFamily="66" charset="0"/>
            </a:rPr>
            <a:t>Barriers</a:t>
          </a:r>
        </a:p>
      </dsp:txBody>
      <dsp:txXfrm>
        <a:off x="2836721" y="2053483"/>
        <a:ext cx="2716132" cy="1492888"/>
      </dsp:txXfrm>
    </dsp:sp>
    <dsp:sp modelId="{EA206DB4-DAB8-4359-A2B9-8921D24D6A18}">
      <dsp:nvSpPr>
        <dsp:cNvPr id="0" name=""/>
        <dsp:cNvSpPr/>
      </dsp:nvSpPr>
      <dsp:spPr>
        <a:xfrm rot="16235831">
          <a:off x="3775509" y="1540337"/>
          <a:ext cx="864815" cy="0"/>
        </a:xfrm>
        <a:custGeom>
          <a:avLst/>
          <a:gdLst/>
          <a:ahLst/>
          <a:cxnLst/>
          <a:rect l="0" t="0" r="0" b="0"/>
          <a:pathLst>
            <a:path>
              <a:moveTo>
                <a:pt x="0" y="0"/>
              </a:moveTo>
              <a:lnTo>
                <a:pt x="864815"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54F22C-F4EA-4C09-B97B-F7050557230B}">
      <dsp:nvSpPr>
        <dsp:cNvPr id="0" name=""/>
        <dsp:cNvSpPr/>
      </dsp:nvSpPr>
      <dsp:spPr>
        <a:xfrm>
          <a:off x="2862363" y="53094"/>
          <a:ext cx="2711114" cy="105485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GB" sz="1800" kern="1200" dirty="0">
              <a:latin typeface="Comic Sans MS" panose="030F0702030302020204" pitchFamily="66" charset="0"/>
            </a:rPr>
            <a:t> Poor education about where to go for health care</a:t>
          </a:r>
        </a:p>
      </dsp:txBody>
      <dsp:txXfrm>
        <a:off x="2913857" y="104588"/>
        <a:ext cx="2608126" cy="951871"/>
      </dsp:txXfrm>
    </dsp:sp>
    <dsp:sp modelId="{480CD35A-9268-431B-9D27-1E8E65476B55}">
      <dsp:nvSpPr>
        <dsp:cNvPr id="0" name=""/>
        <dsp:cNvSpPr/>
      </dsp:nvSpPr>
      <dsp:spPr>
        <a:xfrm rot="19981085">
          <a:off x="5604546" y="1946215"/>
          <a:ext cx="534108" cy="0"/>
        </a:xfrm>
        <a:custGeom>
          <a:avLst/>
          <a:gdLst/>
          <a:ahLst/>
          <a:cxnLst/>
          <a:rect l="0" t="0" r="0" b="0"/>
          <a:pathLst>
            <a:path>
              <a:moveTo>
                <a:pt x="0" y="0"/>
              </a:moveTo>
              <a:lnTo>
                <a:pt x="534108"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643BD9-F69C-47EE-B882-8BFBD7444417}">
      <dsp:nvSpPr>
        <dsp:cNvPr id="0" name=""/>
        <dsp:cNvSpPr/>
      </dsp:nvSpPr>
      <dsp:spPr>
        <a:xfrm>
          <a:off x="5808024" y="770191"/>
          <a:ext cx="2675017" cy="105485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lvl="0" algn="ctr" defTabSz="844550">
            <a:lnSpc>
              <a:spcPct val="90000"/>
            </a:lnSpc>
            <a:spcBef>
              <a:spcPct val="0"/>
            </a:spcBef>
            <a:spcAft>
              <a:spcPct val="35000"/>
            </a:spcAft>
          </a:pPr>
          <a:r>
            <a:rPr lang="en-GB" sz="1900" kern="1200" dirty="0">
              <a:latin typeface="Comic Sans MS" panose="030F0702030302020204" pitchFamily="66" charset="0"/>
            </a:rPr>
            <a:t>Lack of knowledge about health impacts</a:t>
          </a:r>
        </a:p>
      </dsp:txBody>
      <dsp:txXfrm>
        <a:off x="5859518" y="821685"/>
        <a:ext cx="2572029" cy="951871"/>
      </dsp:txXfrm>
    </dsp:sp>
    <dsp:sp modelId="{7E7646CA-D02F-49E6-B406-BCCFB7031003}">
      <dsp:nvSpPr>
        <dsp:cNvPr id="0" name=""/>
        <dsp:cNvSpPr/>
      </dsp:nvSpPr>
      <dsp:spPr>
        <a:xfrm rot="412548">
          <a:off x="5633401" y="2976989"/>
          <a:ext cx="59477" cy="0"/>
        </a:xfrm>
        <a:custGeom>
          <a:avLst/>
          <a:gdLst/>
          <a:ahLst/>
          <a:cxnLst/>
          <a:rect l="0" t="0" r="0" b="0"/>
          <a:pathLst>
            <a:path>
              <a:moveTo>
                <a:pt x="0" y="0"/>
              </a:moveTo>
              <a:lnTo>
                <a:pt x="59477"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115E24-54C3-4AD8-849B-6AF96A451EC0}">
      <dsp:nvSpPr>
        <dsp:cNvPr id="0" name=""/>
        <dsp:cNvSpPr/>
      </dsp:nvSpPr>
      <dsp:spPr>
        <a:xfrm>
          <a:off x="5692665" y="2621358"/>
          <a:ext cx="2790376" cy="105485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GB" sz="1800" kern="1200" dirty="0">
              <a:latin typeface="Comic Sans MS" panose="030F0702030302020204" pitchFamily="66" charset="0"/>
            </a:rPr>
            <a:t> They may feel too embarrassed to ask for help</a:t>
          </a:r>
        </a:p>
      </dsp:txBody>
      <dsp:txXfrm>
        <a:off x="5744159" y="2672852"/>
        <a:ext cx="2687388" cy="951871"/>
      </dsp:txXfrm>
    </dsp:sp>
    <dsp:sp modelId="{70328BFC-692C-43C2-844C-C1E36C9345FE}">
      <dsp:nvSpPr>
        <dsp:cNvPr id="0" name=""/>
        <dsp:cNvSpPr/>
      </dsp:nvSpPr>
      <dsp:spPr>
        <a:xfrm rot="2324133">
          <a:off x="5142881" y="3863583"/>
          <a:ext cx="755756" cy="0"/>
        </a:xfrm>
        <a:custGeom>
          <a:avLst/>
          <a:gdLst/>
          <a:ahLst/>
          <a:cxnLst/>
          <a:rect l="0" t="0" r="0" b="0"/>
          <a:pathLst>
            <a:path>
              <a:moveTo>
                <a:pt x="0" y="0"/>
              </a:moveTo>
              <a:lnTo>
                <a:pt x="755756"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C5C345-9933-4D30-BFF0-D36C176BE3DE}">
      <dsp:nvSpPr>
        <dsp:cNvPr id="0" name=""/>
        <dsp:cNvSpPr/>
      </dsp:nvSpPr>
      <dsp:spPr>
        <a:xfrm>
          <a:off x="5168780" y="4100031"/>
          <a:ext cx="2608487" cy="105485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lvl="0" algn="ctr" defTabSz="1111250">
            <a:lnSpc>
              <a:spcPct val="90000"/>
            </a:lnSpc>
            <a:spcBef>
              <a:spcPct val="0"/>
            </a:spcBef>
            <a:spcAft>
              <a:spcPct val="35000"/>
            </a:spcAft>
          </a:pPr>
          <a:r>
            <a:rPr lang="en-GB" sz="2500" kern="1200" dirty="0">
              <a:latin typeface="Comic Sans MS" panose="030F0702030302020204" pitchFamily="66" charset="0"/>
            </a:rPr>
            <a:t> They cannot read or write </a:t>
          </a:r>
        </a:p>
      </dsp:txBody>
      <dsp:txXfrm>
        <a:off x="5220274" y="4151525"/>
        <a:ext cx="2505499" cy="951871"/>
      </dsp:txXfrm>
    </dsp:sp>
    <dsp:sp modelId="{4484317E-A19F-4D21-A691-4EFFC92D6313}">
      <dsp:nvSpPr>
        <dsp:cNvPr id="0" name=""/>
        <dsp:cNvSpPr/>
      </dsp:nvSpPr>
      <dsp:spPr>
        <a:xfrm rot="8376776">
          <a:off x="2552275" y="3873598"/>
          <a:ext cx="760752" cy="0"/>
        </a:xfrm>
        <a:custGeom>
          <a:avLst/>
          <a:gdLst/>
          <a:ahLst/>
          <a:cxnLst/>
          <a:rect l="0" t="0" r="0" b="0"/>
          <a:pathLst>
            <a:path>
              <a:moveTo>
                <a:pt x="0" y="0"/>
              </a:moveTo>
              <a:lnTo>
                <a:pt x="760752"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5E2F4D-3498-415E-A119-B3A655477B4A}">
      <dsp:nvSpPr>
        <dsp:cNvPr id="0" name=""/>
        <dsp:cNvSpPr/>
      </dsp:nvSpPr>
      <dsp:spPr>
        <a:xfrm>
          <a:off x="676143" y="4120063"/>
          <a:ext cx="2693540" cy="105485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GB" sz="1800" kern="1200" dirty="0">
              <a:latin typeface="Comic Sans MS" panose="030F0702030302020204" pitchFamily="66" charset="0"/>
            </a:rPr>
            <a:t> They may not be able to make their own decisions</a:t>
          </a:r>
        </a:p>
      </dsp:txBody>
      <dsp:txXfrm>
        <a:off x="727637" y="4171557"/>
        <a:ext cx="2590552" cy="951871"/>
      </dsp:txXfrm>
    </dsp:sp>
    <dsp:sp modelId="{41CFB530-F30B-463A-927C-00925B199575}">
      <dsp:nvSpPr>
        <dsp:cNvPr id="0" name=""/>
        <dsp:cNvSpPr/>
      </dsp:nvSpPr>
      <dsp:spPr>
        <a:xfrm rot="10333225">
          <a:off x="2695699" y="3000598"/>
          <a:ext cx="60539" cy="0"/>
        </a:xfrm>
        <a:custGeom>
          <a:avLst/>
          <a:gdLst/>
          <a:ahLst/>
          <a:cxnLst/>
          <a:rect l="0" t="0" r="0" b="0"/>
          <a:pathLst>
            <a:path>
              <a:moveTo>
                <a:pt x="0" y="0"/>
              </a:moveTo>
              <a:lnTo>
                <a:pt x="60539"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8BC8E2-9605-47DF-9E95-B827D67EBDF0}">
      <dsp:nvSpPr>
        <dsp:cNvPr id="0" name=""/>
        <dsp:cNvSpPr/>
      </dsp:nvSpPr>
      <dsp:spPr>
        <a:xfrm>
          <a:off x="0" y="2661428"/>
          <a:ext cx="2695977" cy="105485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GB" sz="1800" kern="1200" dirty="0">
              <a:latin typeface="Comic Sans MS" panose="030F0702030302020204" pitchFamily="66" charset="0"/>
            </a:rPr>
            <a:t>They rely on parents who are unaware of their health issues</a:t>
          </a:r>
        </a:p>
      </dsp:txBody>
      <dsp:txXfrm>
        <a:off x="51494" y="2712922"/>
        <a:ext cx="2592989" cy="951871"/>
      </dsp:txXfrm>
    </dsp:sp>
    <dsp:sp modelId="{CF662DDC-254D-4648-98BD-49A2C4D5329E}">
      <dsp:nvSpPr>
        <dsp:cNvPr id="0" name=""/>
        <dsp:cNvSpPr/>
      </dsp:nvSpPr>
      <dsp:spPr>
        <a:xfrm rot="12372765">
          <a:off x="2382056" y="2004485"/>
          <a:ext cx="394171" cy="0"/>
        </a:xfrm>
        <a:custGeom>
          <a:avLst/>
          <a:gdLst/>
          <a:ahLst/>
          <a:cxnLst/>
          <a:rect l="0" t="0" r="0" b="0"/>
          <a:pathLst>
            <a:path>
              <a:moveTo>
                <a:pt x="0" y="0"/>
              </a:moveTo>
              <a:lnTo>
                <a:pt x="394171"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4704D2-B909-439E-BDCA-A3F5BCFA232F}">
      <dsp:nvSpPr>
        <dsp:cNvPr id="0" name=""/>
        <dsp:cNvSpPr/>
      </dsp:nvSpPr>
      <dsp:spPr>
        <a:xfrm>
          <a:off x="0" y="862572"/>
          <a:ext cx="2662095" cy="105485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GB" sz="1800" kern="1200" dirty="0">
              <a:latin typeface="Comic Sans MS" panose="030F0702030302020204" pitchFamily="66" charset="0"/>
            </a:rPr>
            <a:t>They have a fear of hospital and medical support</a:t>
          </a:r>
        </a:p>
      </dsp:txBody>
      <dsp:txXfrm>
        <a:off x="51494" y="914066"/>
        <a:ext cx="2559107" cy="95187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76A940-20A4-4D13-B1B9-16EADAD6AD73}">
      <dsp:nvSpPr>
        <dsp:cNvPr id="0" name=""/>
        <dsp:cNvSpPr/>
      </dsp:nvSpPr>
      <dsp:spPr>
        <a:xfrm>
          <a:off x="2779344" y="1800361"/>
          <a:ext cx="2722051" cy="1564953"/>
        </a:xfrm>
        <a:prstGeom prst="roundRect">
          <a:avLst/>
        </a:prstGeom>
        <a:solidFill>
          <a:srgbClr val="92D050"/>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740" tIns="78740" rIns="78740" bIns="78740" numCol="1" spcCol="1270" anchor="ctr" anchorCtr="0">
          <a:noAutofit/>
        </a:bodyPr>
        <a:lstStyle/>
        <a:p>
          <a:pPr lvl="0" algn="ctr" defTabSz="1377950">
            <a:lnSpc>
              <a:spcPct val="90000"/>
            </a:lnSpc>
            <a:spcBef>
              <a:spcPct val="0"/>
            </a:spcBef>
            <a:spcAft>
              <a:spcPct val="35000"/>
            </a:spcAft>
          </a:pPr>
          <a:r>
            <a:rPr lang="en-GB" sz="3100" kern="1200">
              <a:latin typeface="Comic Sans MS" panose="030F0702030302020204" pitchFamily="66" charset="0"/>
            </a:rPr>
            <a:t>Geographical</a:t>
          </a:r>
        </a:p>
        <a:p>
          <a:pPr lvl="0" algn="ctr" defTabSz="1377950">
            <a:lnSpc>
              <a:spcPct val="90000"/>
            </a:lnSpc>
            <a:spcBef>
              <a:spcPct val="0"/>
            </a:spcBef>
            <a:spcAft>
              <a:spcPct val="35000"/>
            </a:spcAft>
          </a:pPr>
          <a:r>
            <a:rPr lang="en-GB" sz="3100" kern="1200">
              <a:latin typeface="Comic Sans MS" panose="030F0702030302020204" pitchFamily="66" charset="0"/>
            </a:rPr>
            <a:t>Barrier</a:t>
          </a:r>
        </a:p>
      </dsp:txBody>
      <dsp:txXfrm>
        <a:off x="2855739" y="1876756"/>
        <a:ext cx="2569261" cy="1412163"/>
      </dsp:txXfrm>
    </dsp:sp>
    <dsp:sp modelId="{EA206DB4-DAB8-4359-A2B9-8921D24D6A18}">
      <dsp:nvSpPr>
        <dsp:cNvPr id="0" name=""/>
        <dsp:cNvSpPr/>
      </dsp:nvSpPr>
      <dsp:spPr>
        <a:xfrm rot="16200000">
          <a:off x="3764210" y="1424202"/>
          <a:ext cx="752318" cy="0"/>
        </a:xfrm>
        <a:custGeom>
          <a:avLst/>
          <a:gdLst/>
          <a:ahLst/>
          <a:cxnLst/>
          <a:rect l="0" t="0" r="0" b="0"/>
          <a:pathLst>
            <a:path>
              <a:moveTo>
                <a:pt x="0" y="0"/>
              </a:moveTo>
              <a:lnTo>
                <a:pt x="752318"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54F22C-F4EA-4C09-B97B-F7050557230B}">
      <dsp:nvSpPr>
        <dsp:cNvPr id="0" name=""/>
        <dsp:cNvSpPr/>
      </dsp:nvSpPr>
      <dsp:spPr>
        <a:xfrm>
          <a:off x="2858111" y="50223"/>
          <a:ext cx="2564515" cy="99781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GB" sz="2400" kern="1200" dirty="0">
              <a:latin typeface="Comic Sans MS" panose="030F0702030302020204" pitchFamily="66" charset="0"/>
            </a:rPr>
            <a:t>Too far away for clients</a:t>
          </a:r>
        </a:p>
      </dsp:txBody>
      <dsp:txXfrm>
        <a:off x="2906821" y="98933"/>
        <a:ext cx="2467095" cy="900399"/>
      </dsp:txXfrm>
    </dsp:sp>
    <dsp:sp modelId="{480CD35A-9268-431B-9D27-1E8E65476B55}">
      <dsp:nvSpPr>
        <dsp:cNvPr id="0" name=""/>
        <dsp:cNvSpPr/>
      </dsp:nvSpPr>
      <dsp:spPr>
        <a:xfrm rot="20154195">
          <a:off x="5480236" y="1874978"/>
          <a:ext cx="485628" cy="0"/>
        </a:xfrm>
        <a:custGeom>
          <a:avLst/>
          <a:gdLst/>
          <a:ahLst/>
          <a:cxnLst/>
          <a:rect l="0" t="0" r="0" b="0"/>
          <a:pathLst>
            <a:path>
              <a:moveTo>
                <a:pt x="0" y="0"/>
              </a:moveTo>
              <a:lnTo>
                <a:pt x="485628"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643BD9-F69C-47EE-B882-8BFBD7444417}">
      <dsp:nvSpPr>
        <dsp:cNvPr id="0" name=""/>
        <dsp:cNvSpPr/>
      </dsp:nvSpPr>
      <dsp:spPr>
        <a:xfrm>
          <a:off x="5795016" y="778022"/>
          <a:ext cx="2530370" cy="99781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GB" sz="2400" kern="1200" dirty="0">
              <a:latin typeface="Comic Sans MS" panose="030F0702030302020204" pitchFamily="66" charset="0"/>
            </a:rPr>
            <a:t>Have to rely on public transport</a:t>
          </a:r>
        </a:p>
      </dsp:txBody>
      <dsp:txXfrm>
        <a:off x="5843726" y="826732"/>
        <a:ext cx="2432950" cy="900399"/>
      </dsp:txXfrm>
    </dsp:sp>
    <dsp:sp modelId="{7E7646CA-D02F-49E6-B406-BCCFB7031003}">
      <dsp:nvSpPr>
        <dsp:cNvPr id="0" name=""/>
        <dsp:cNvSpPr/>
      </dsp:nvSpPr>
      <dsp:spPr>
        <a:xfrm rot="471757">
          <a:off x="5500520" y="2783530"/>
          <a:ext cx="186250" cy="0"/>
        </a:xfrm>
        <a:custGeom>
          <a:avLst/>
          <a:gdLst/>
          <a:ahLst/>
          <a:cxnLst/>
          <a:rect l="0" t="0" r="0" b="0"/>
          <a:pathLst>
            <a:path>
              <a:moveTo>
                <a:pt x="0" y="0"/>
              </a:moveTo>
              <a:lnTo>
                <a:pt x="186250"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115E24-54C3-4AD8-849B-6AF96A451EC0}">
      <dsp:nvSpPr>
        <dsp:cNvPr id="0" name=""/>
        <dsp:cNvSpPr/>
      </dsp:nvSpPr>
      <dsp:spPr>
        <a:xfrm>
          <a:off x="5685895" y="2479612"/>
          <a:ext cx="2639491" cy="99781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GB" sz="2400" kern="1200">
              <a:latin typeface="Comic Sans MS" panose="030F0702030302020204" pitchFamily="66" charset="0"/>
            </a:rPr>
            <a:t>No where to park</a:t>
          </a:r>
        </a:p>
      </dsp:txBody>
      <dsp:txXfrm>
        <a:off x="5734605" y="2528322"/>
        <a:ext cx="2542071" cy="900399"/>
      </dsp:txXfrm>
    </dsp:sp>
    <dsp:sp modelId="{70328BFC-692C-43C2-844C-C1E36C9345FE}">
      <dsp:nvSpPr>
        <dsp:cNvPr id="0" name=""/>
        <dsp:cNvSpPr/>
      </dsp:nvSpPr>
      <dsp:spPr>
        <a:xfrm rot="2404219">
          <a:off x="4977029" y="3621822"/>
          <a:ext cx="796944" cy="0"/>
        </a:xfrm>
        <a:custGeom>
          <a:avLst/>
          <a:gdLst/>
          <a:ahLst/>
          <a:cxnLst/>
          <a:rect l="0" t="0" r="0" b="0"/>
          <a:pathLst>
            <a:path>
              <a:moveTo>
                <a:pt x="0" y="0"/>
              </a:moveTo>
              <a:lnTo>
                <a:pt x="796944"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C5C345-9933-4D30-BFF0-D36C176BE3DE}">
      <dsp:nvSpPr>
        <dsp:cNvPr id="0" name=""/>
        <dsp:cNvSpPr/>
      </dsp:nvSpPr>
      <dsp:spPr>
        <a:xfrm>
          <a:off x="5039812" y="3878329"/>
          <a:ext cx="2467437" cy="99781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GB" sz="2400" kern="1200">
              <a:latin typeface="Comic Sans MS" panose="030F0702030302020204" pitchFamily="66" charset="0"/>
            </a:rPr>
            <a:t>Transport not very often</a:t>
          </a:r>
        </a:p>
      </dsp:txBody>
      <dsp:txXfrm>
        <a:off x="5088522" y="3927039"/>
        <a:ext cx="2370017" cy="900399"/>
      </dsp:txXfrm>
    </dsp:sp>
    <dsp:sp modelId="{4484317E-A19F-4D21-A691-4EFFC92D6313}">
      <dsp:nvSpPr>
        <dsp:cNvPr id="0" name=""/>
        <dsp:cNvSpPr/>
      </dsp:nvSpPr>
      <dsp:spPr>
        <a:xfrm rot="8332061">
          <a:off x="2535517" y="3631296"/>
          <a:ext cx="808699" cy="0"/>
        </a:xfrm>
        <a:custGeom>
          <a:avLst/>
          <a:gdLst/>
          <a:ahLst/>
          <a:cxnLst/>
          <a:rect l="0" t="0" r="0" b="0"/>
          <a:pathLst>
            <a:path>
              <a:moveTo>
                <a:pt x="0" y="0"/>
              </a:moveTo>
              <a:lnTo>
                <a:pt x="808699"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5E2F4D-3498-415E-A119-B3A655477B4A}">
      <dsp:nvSpPr>
        <dsp:cNvPr id="0" name=""/>
        <dsp:cNvSpPr/>
      </dsp:nvSpPr>
      <dsp:spPr>
        <a:xfrm>
          <a:off x="790107" y="3897277"/>
          <a:ext cx="2547892" cy="99781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933450">
            <a:lnSpc>
              <a:spcPct val="90000"/>
            </a:lnSpc>
            <a:spcBef>
              <a:spcPct val="0"/>
            </a:spcBef>
            <a:spcAft>
              <a:spcPct val="35000"/>
            </a:spcAft>
          </a:pPr>
          <a:r>
            <a:rPr lang="en-GB" sz="2100" kern="1200">
              <a:latin typeface="Comic Sans MS" panose="030F0702030302020204" pitchFamily="66" charset="0"/>
            </a:rPr>
            <a:t>Relying on other people to take you</a:t>
          </a:r>
        </a:p>
      </dsp:txBody>
      <dsp:txXfrm>
        <a:off x="838817" y="3945987"/>
        <a:ext cx="2450472" cy="900399"/>
      </dsp:txXfrm>
    </dsp:sp>
    <dsp:sp modelId="{41CFB530-F30B-463A-927C-00925B199575}">
      <dsp:nvSpPr>
        <dsp:cNvPr id="0" name=""/>
        <dsp:cNvSpPr/>
      </dsp:nvSpPr>
      <dsp:spPr>
        <a:xfrm rot="10283699">
          <a:off x="2548892" y="2806133"/>
          <a:ext cx="231755" cy="0"/>
        </a:xfrm>
        <a:custGeom>
          <a:avLst/>
          <a:gdLst/>
          <a:ahLst/>
          <a:cxnLst/>
          <a:rect l="0" t="0" r="0" b="0"/>
          <a:pathLst>
            <a:path>
              <a:moveTo>
                <a:pt x="0" y="0"/>
              </a:moveTo>
              <a:lnTo>
                <a:pt x="231755"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8BC8E2-9605-47DF-9E95-B827D67EBDF0}">
      <dsp:nvSpPr>
        <dsp:cNvPr id="0" name=""/>
        <dsp:cNvSpPr/>
      </dsp:nvSpPr>
      <dsp:spPr>
        <a:xfrm>
          <a:off x="0" y="2517516"/>
          <a:ext cx="2550197" cy="99781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GB" sz="2400" kern="1200">
              <a:latin typeface="Comic Sans MS" panose="030F0702030302020204" pitchFamily="66" charset="0"/>
            </a:rPr>
            <a:t>Living in a rural area</a:t>
          </a:r>
        </a:p>
      </dsp:txBody>
      <dsp:txXfrm>
        <a:off x="48710" y="2566226"/>
        <a:ext cx="2452777" cy="900399"/>
      </dsp:txXfrm>
    </dsp:sp>
    <dsp:sp modelId="{CF662DDC-254D-4648-98BD-49A2C4D5329E}">
      <dsp:nvSpPr>
        <dsp:cNvPr id="0" name=""/>
        <dsp:cNvSpPr/>
      </dsp:nvSpPr>
      <dsp:spPr>
        <a:xfrm rot="12225197">
          <a:off x="2374865" y="1898814"/>
          <a:ext cx="422367" cy="0"/>
        </a:xfrm>
        <a:custGeom>
          <a:avLst/>
          <a:gdLst/>
          <a:ahLst/>
          <a:cxnLst/>
          <a:rect l="0" t="0" r="0" b="0"/>
          <a:pathLst>
            <a:path>
              <a:moveTo>
                <a:pt x="0" y="0"/>
              </a:moveTo>
              <a:lnTo>
                <a:pt x="422367"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4704D2-B909-439E-BDCA-A3F5BCFA232F}">
      <dsp:nvSpPr>
        <dsp:cNvPr id="0" name=""/>
        <dsp:cNvSpPr/>
      </dsp:nvSpPr>
      <dsp:spPr>
        <a:xfrm>
          <a:off x="0" y="815930"/>
          <a:ext cx="2518147" cy="99781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GB" sz="2400" kern="1200" dirty="0">
              <a:latin typeface="Comic Sans MS" panose="030F0702030302020204" pitchFamily="66" charset="0"/>
            </a:rPr>
            <a:t>Not easy to get to without help</a:t>
          </a:r>
        </a:p>
      </dsp:txBody>
      <dsp:txXfrm>
        <a:off x="48710" y="864640"/>
        <a:ext cx="2420727" cy="9003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76A940-20A4-4D13-B1B9-16EADAD6AD73}">
      <dsp:nvSpPr>
        <dsp:cNvPr id="0" name=""/>
        <dsp:cNvSpPr/>
      </dsp:nvSpPr>
      <dsp:spPr>
        <a:xfrm>
          <a:off x="2717520" y="1678070"/>
          <a:ext cx="2687472" cy="1545073"/>
        </a:xfrm>
        <a:prstGeom prst="roundRect">
          <a:avLst/>
        </a:prstGeom>
        <a:solidFill>
          <a:srgbClr val="7030A0"/>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lvl="0" algn="ctr" defTabSz="1422400">
            <a:lnSpc>
              <a:spcPct val="90000"/>
            </a:lnSpc>
            <a:spcBef>
              <a:spcPct val="0"/>
            </a:spcBef>
            <a:spcAft>
              <a:spcPct val="35000"/>
            </a:spcAft>
          </a:pPr>
          <a:r>
            <a:rPr lang="en-GB" sz="3200" b="1" kern="1200" dirty="0">
              <a:latin typeface="Comic Sans MS" panose="030F0702030302020204" pitchFamily="66" charset="0"/>
            </a:rPr>
            <a:t>Financial</a:t>
          </a:r>
        </a:p>
        <a:p>
          <a:pPr lvl="0" algn="ctr" defTabSz="1422400">
            <a:lnSpc>
              <a:spcPct val="90000"/>
            </a:lnSpc>
            <a:spcBef>
              <a:spcPct val="0"/>
            </a:spcBef>
            <a:spcAft>
              <a:spcPct val="35000"/>
            </a:spcAft>
          </a:pPr>
          <a:r>
            <a:rPr lang="en-GB" sz="3200" b="1" kern="1200" dirty="0">
              <a:latin typeface="Comic Sans MS" panose="030F0702030302020204" pitchFamily="66" charset="0"/>
            </a:rPr>
            <a:t>Barrier</a:t>
          </a:r>
        </a:p>
      </dsp:txBody>
      <dsp:txXfrm>
        <a:off x="2792944" y="1753494"/>
        <a:ext cx="2536624" cy="1394225"/>
      </dsp:txXfrm>
    </dsp:sp>
    <dsp:sp modelId="{EA206DB4-DAB8-4359-A2B9-8921D24D6A18}">
      <dsp:nvSpPr>
        <dsp:cNvPr id="0" name=""/>
        <dsp:cNvSpPr/>
      </dsp:nvSpPr>
      <dsp:spPr>
        <a:xfrm rot="16200000">
          <a:off x="3715004" y="1331817"/>
          <a:ext cx="692505" cy="0"/>
        </a:xfrm>
        <a:custGeom>
          <a:avLst/>
          <a:gdLst/>
          <a:ahLst/>
          <a:cxnLst/>
          <a:rect l="0" t="0" r="0" b="0"/>
          <a:pathLst>
            <a:path>
              <a:moveTo>
                <a:pt x="0" y="0"/>
              </a:moveTo>
              <a:lnTo>
                <a:pt x="692505"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54F22C-F4EA-4C09-B97B-F7050557230B}">
      <dsp:nvSpPr>
        <dsp:cNvPr id="0" name=""/>
        <dsp:cNvSpPr/>
      </dsp:nvSpPr>
      <dsp:spPr>
        <a:xfrm>
          <a:off x="2795287" y="421"/>
          <a:ext cx="2531938" cy="985144"/>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GB" sz="2400" kern="1200">
              <a:latin typeface="Comic Sans MS" panose="030F0702030302020204" pitchFamily="66" charset="0"/>
            </a:rPr>
            <a:t>Cannot afford bus or train</a:t>
          </a:r>
        </a:p>
      </dsp:txBody>
      <dsp:txXfrm>
        <a:off x="2843378" y="48512"/>
        <a:ext cx="2435756" cy="888962"/>
      </dsp:txXfrm>
    </dsp:sp>
    <dsp:sp modelId="{480CD35A-9268-431B-9D27-1E8E65476B55}">
      <dsp:nvSpPr>
        <dsp:cNvPr id="0" name=""/>
        <dsp:cNvSpPr/>
      </dsp:nvSpPr>
      <dsp:spPr>
        <a:xfrm rot="20931239">
          <a:off x="5402450" y="2159797"/>
          <a:ext cx="269597" cy="0"/>
        </a:xfrm>
        <a:custGeom>
          <a:avLst/>
          <a:gdLst/>
          <a:ahLst/>
          <a:cxnLst/>
          <a:rect l="0" t="0" r="0" b="0"/>
          <a:pathLst>
            <a:path>
              <a:moveTo>
                <a:pt x="0" y="0"/>
              </a:moveTo>
              <a:lnTo>
                <a:pt x="269597"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643BD9-F69C-47EE-B882-8BFBD7444417}">
      <dsp:nvSpPr>
        <dsp:cNvPr id="0" name=""/>
        <dsp:cNvSpPr/>
      </dsp:nvSpPr>
      <dsp:spPr>
        <a:xfrm>
          <a:off x="5669505" y="1395059"/>
          <a:ext cx="2498226" cy="985144"/>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GB" sz="2400" kern="1200">
              <a:latin typeface="Comic Sans MS" panose="030F0702030302020204" pitchFamily="66" charset="0"/>
            </a:rPr>
            <a:t>Cannot afford precriptions</a:t>
          </a:r>
        </a:p>
      </dsp:txBody>
      <dsp:txXfrm>
        <a:off x="5717596" y="1443150"/>
        <a:ext cx="2402044" cy="888962"/>
      </dsp:txXfrm>
    </dsp:sp>
    <dsp:sp modelId="{7E7646CA-D02F-49E6-B406-BCCFB7031003}">
      <dsp:nvSpPr>
        <dsp:cNvPr id="0" name=""/>
        <dsp:cNvSpPr/>
      </dsp:nvSpPr>
      <dsp:spPr>
        <a:xfrm rot="1457577">
          <a:off x="5387095" y="3140287"/>
          <a:ext cx="404270" cy="0"/>
        </a:xfrm>
        <a:custGeom>
          <a:avLst/>
          <a:gdLst/>
          <a:ahLst/>
          <a:cxnLst/>
          <a:rect l="0" t="0" r="0" b="0"/>
          <a:pathLst>
            <a:path>
              <a:moveTo>
                <a:pt x="0" y="0"/>
              </a:moveTo>
              <a:lnTo>
                <a:pt x="404270"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115E24-54C3-4AD8-849B-6AF96A451EC0}">
      <dsp:nvSpPr>
        <dsp:cNvPr id="0" name=""/>
        <dsp:cNvSpPr/>
      </dsp:nvSpPr>
      <dsp:spPr>
        <a:xfrm>
          <a:off x="5561769" y="3223446"/>
          <a:ext cx="2605962" cy="985144"/>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GB" sz="2400" kern="1200">
              <a:latin typeface="Comic Sans MS" panose="030F0702030302020204" pitchFamily="66" charset="0"/>
            </a:rPr>
            <a:t>Paying for parking</a:t>
          </a:r>
        </a:p>
      </dsp:txBody>
      <dsp:txXfrm>
        <a:off x="5609860" y="3271537"/>
        <a:ext cx="2509780" cy="888962"/>
      </dsp:txXfrm>
    </dsp:sp>
    <dsp:sp modelId="{70328BFC-692C-43C2-844C-C1E36C9345FE}">
      <dsp:nvSpPr>
        <dsp:cNvPr id="0" name=""/>
        <dsp:cNvSpPr/>
      </dsp:nvSpPr>
      <dsp:spPr>
        <a:xfrm rot="5312430">
          <a:off x="3759073" y="3553315"/>
          <a:ext cx="660557" cy="0"/>
        </a:xfrm>
        <a:custGeom>
          <a:avLst/>
          <a:gdLst/>
          <a:ahLst/>
          <a:cxnLst/>
          <a:rect l="0" t="0" r="0" b="0"/>
          <a:pathLst>
            <a:path>
              <a:moveTo>
                <a:pt x="0" y="0"/>
              </a:moveTo>
              <a:lnTo>
                <a:pt x="660557"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C5C345-9933-4D30-BFF0-D36C176BE3DE}">
      <dsp:nvSpPr>
        <dsp:cNvPr id="0" name=""/>
        <dsp:cNvSpPr/>
      </dsp:nvSpPr>
      <dsp:spPr>
        <a:xfrm>
          <a:off x="2892267" y="3883486"/>
          <a:ext cx="2436093" cy="985144"/>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GB" sz="2400" kern="1200">
              <a:latin typeface="Comic Sans MS" panose="030F0702030302020204" pitchFamily="66" charset="0"/>
            </a:rPr>
            <a:t>Expensive to use service</a:t>
          </a:r>
        </a:p>
      </dsp:txBody>
      <dsp:txXfrm>
        <a:off x="2940358" y="3931577"/>
        <a:ext cx="2339911" cy="888962"/>
      </dsp:txXfrm>
    </dsp:sp>
    <dsp:sp modelId="{4484317E-A19F-4D21-A691-4EFFC92D6313}">
      <dsp:nvSpPr>
        <dsp:cNvPr id="0" name=""/>
        <dsp:cNvSpPr/>
      </dsp:nvSpPr>
      <dsp:spPr>
        <a:xfrm rot="9464196">
          <a:off x="2450632" y="3053225"/>
          <a:ext cx="277220" cy="0"/>
        </a:xfrm>
        <a:custGeom>
          <a:avLst/>
          <a:gdLst/>
          <a:ahLst/>
          <a:cxnLst/>
          <a:rect l="0" t="0" r="0" b="0"/>
          <a:pathLst>
            <a:path>
              <a:moveTo>
                <a:pt x="0" y="0"/>
              </a:moveTo>
              <a:lnTo>
                <a:pt x="277220"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5E2F4D-3498-415E-A119-B3A655477B4A}">
      <dsp:nvSpPr>
        <dsp:cNvPr id="0" name=""/>
        <dsp:cNvSpPr/>
      </dsp:nvSpPr>
      <dsp:spPr>
        <a:xfrm>
          <a:off x="0" y="3105740"/>
          <a:ext cx="2515525" cy="985144"/>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GB" sz="2400" kern="1200">
              <a:latin typeface="Comic Sans MS" panose="030F0702030302020204" pitchFamily="66" charset="0"/>
            </a:rPr>
            <a:t>Charges for certain services</a:t>
          </a:r>
        </a:p>
      </dsp:txBody>
      <dsp:txXfrm>
        <a:off x="48091" y="3153831"/>
        <a:ext cx="2419343" cy="888962"/>
      </dsp:txXfrm>
    </dsp:sp>
    <dsp:sp modelId="{CF662DDC-254D-4648-98BD-49A2C4D5329E}">
      <dsp:nvSpPr>
        <dsp:cNvPr id="0" name=""/>
        <dsp:cNvSpPr/>
      </dsp:nvSpPr>
      <dsp:spPr>
        <a:xfrm rot="11652004">
          <a:off x="2482512" y="2081316"/>
          <a:ext cx="238653" cy="0"/>
        </a:xfrm>
        <a:custGeom>
          <a:avLst/>
          <a:gdLst/>
          <a:ahLst/>
          <a:cxnLst/>
          <a:rect l="0" t="0" r="0" b="0"/>
          <a:pathLst>
            <a:path>
              <a:moveTo>
                <a:pt x="0" y="0"/>
              </a:moveTo>
              <a:lnTo>
                <a:pt x="238653"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4704D2-B909-439E-BDCA-A3F5BCFA232F}">
      <dsp:nvSpPr>
        <dsp:cNvPr id="0" name=""/>
        <dsp:cNvSpPr/>
      </dsp:nvSpPr>
      <dsp:spPr>
        <a:xfrm>
          <a:off x="0" y="1244923"/>
          <a:ext cx="2486158" cy="985144"/>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GB" sz="1600" kern="1200">
              <a:latin typeface="Comic Sans MS" panose="030F0702030302020204" pitchFamily="66" charset="0"/>
            </a:rPr>
            <a:t>Having to borrow money from friends and family</a:t>
          </a:r>
        </a:p>
      </dsp:txBody>
      <dsp:txXfrm>
        <a:off x="48091" y="1293014"/>
        <a:ext cx="2389976" cy="888962"/>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5932DD-7885-4293-8767-98DE5E67E58A}" type="datetimeFigureOut">
              <a:rPr lang="en-GB" smtClean="0"/>
              <a:t>08/11/2023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1E3742-C538-469D-BF43-4D922B898465}" type="slidenum">
              <a:rPr lang="en-GB" smtClean="0"/>
              <a:t>‹#›</a:t>
            </a:fld>
            <a:endParaRPr lang="en-GB"/>
          </a:p>
        </p:txBody>
      </p:sp>
    </p:spTree>
    <p:extLst>
      <p:ext uri="{BB962C8B-B14F-4D97-AF65-F5344CB8AC3E}">
        <p14:creationId xmlns:p14="http://schemas.microsoft.com/office/powerpoint/2010/main" val="3967229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11C81F-C61F-4B9B-811B-20781D9C58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5276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t>A sheet is provided to glue in.</a:t>
            </a:r>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E4B2C7D-E37C-44F4-9868-FB1EB93A425E}" type="slidenum">
              <a:rPr kumimoji="0" lang="en-GB"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54755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58DA6D9-1C61-47F5-8FD0-926D1D2C4F69}" type="datetimeFigureOut">
              <a:rPr lang="en-GB" smtClean="0"/>
              <a:t>08/11/2023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3C5428-0108-4185-925D-3F141ABDE7EE}" type="slidenum">
              <a:rPr lang="en-GB" smtClean="0"/>
              <a:t>‹#›</a:t>
            </a:fld>
            <a:endParaRPr lang="en-GB"/>
          </a:p>
        </p:txBody>
      </p:sp>
    </p:spTree>
    <p:extLst>
      <p:ext uri="{BB962C8B-B14F-4D97-AF65-F5344CB8AC3E}">
        <p14:creationId xmlns:p14="http://schemas.microsoft.com/office/powerpoint/2010/main" val="1336315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58DA6D9-1C61-47F5-8FD0-926D1D2C4F69}" type="datetimeFigureOut">
              <a:rPr lang="en-GB" smtClean="0"/>
              <a:t>08/11/2023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3C5428-0108-4185-925D-3F141ABDE7EE}" type="slidenum">
              <a:rPr lang="en-GB" smtClean="0"/>
              <a:t>‹#›</a:t>
            </a:fld>
            <a:endParaRPr lang="en-GB"/>
          </a:p>
        </p:txBody>
      </p:sp>
    </p:spTree>
    <p:extLst>
      <p:ext uri="{BB962C8B-B14F-4D97-AF65-F5344CB8AC3E}">
        <p14:creationId xmlns:p14="http://schemas.microsoft.com/office/powerpoint/2010/main" val="26793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58DA6D9-1C61-47F5-8FD0-926D1D2C4F69}" type="datetimeFigureOut">
              <a:rPr lang="en-GB" smtClean="0"/>
              <a:t>08/11/2023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3C5428-0108-4185-925D-3F141ABDE7EE}" type="slidenum">
              <a:rPr lang="en-GB" smtClean="0"/>
              <a:t>‹#›</a:t>
            </a:fld>
            <a:endParaRPr lang="en-GB"/>
          </a:p>
        </p:txBody>
      </p:sp>
    </p:spTree>
    <p:extLst>
      <p:ext uri="{BB962C8B-B14F-4D97-AF65-F5344CB8AC3E}">
        <p14:creationId xmlns:p14="http://schemas.microsoft.com/office/powerpoint/2010/main" val="2876656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7DED047-A22B-4B90-8D40-505A6249663D}" type="datetimeFigureOut">
              <a:rPr lang="en-GB" smtClean="0"/>
              <a:t>08/11/2023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3BB0624-0DAB-49C4-A9C1-1D7DB613BC23}" type="slidenum">
              <a:rPr lang="en-GB" smtClean="0"/>
              <a:t>‹#›</a:t>
            </a:fld>
            <a:endParaRPr lang="en-GB"/>
          </a:p>
        </p:txBody>
      </p:sp>
    </p:spTree>
    <p:extLst>
      <p:ext uri="{BB962C8B-B14F-4D97-AF65-F5344CB8AC3E}">
        <p14:creationId xmlns:p14="http://schemas.microsoft.com/office/powerpoint/2010/main" val="36679574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lvl1pPr>
              <a:defRPr>
                <a:latin typeface="Comic Sans MS" panose="030F0702030302020204" pitchFamily="66" charset="0"/>
              </a:defRPr>
            </a:lvl1pPr>
          </a:lstStyle>
          <a:p>
            <a:r>
              <a:rPr lang="en-US"/>
              <a:t>Click to edit Master title style</a:t>
            </a:r>
            <a:endParaRPr lang="en-GB"/>
          </a:p>
        </p:txBody>
      </p:sp>
      <p:sp>
        <p:nvSpPr>
          <p:cNvPr id="3" name="Content Placeholder 2"/>
          <p:cNvSpPr>
            <a:spLocks noGrp="1"/>
          </p:cNvSpPr>
          <p:nvPr>
            <p:ph idx="1"/>
          </p:nvPr>
        </p:nvSpPr>
        <p:spPr/>
        <p:txBody>
          <a:bodyPr/>
          <a:lstStyle>
            <a:lvl1pPr>
              <a:defRPr>
                <a:latin typeface="Comic Sans MS" panose="030F0702030302020204" pitchFamily="66" charset="0"/>
              </a:defRPr>
            </a:lvl1pPr>
            <a:lvl2pPr>
              <a:defRPr>
                <a:latin typeface="Comic Sans MS" panose="030F0702030302020204" pitchFamily="66" charset="0"/>
              </a:defRPr>
            </a:lvl2pPr>
            <a:lvl3pPr>
              <a:defRPr>
                <a:latin typeface="Comic Sans MS" panose="030F0702030302020204" pitchFamily="66" charset="0"/>
              </a:defRPr>
            </a:lvl3pPr>
            <a:lvl4pPr>
              <a:defRPr>
                <a:latin typeface="Comic Sans MS" panose="030F0702030302020204" pitchFamily="66" charset="0"/>
              </a:defRPr>
            </a:lvl4pPr>
            <a:lvl5pPr>
              <a:defRPr>
                <a:latin typeface="Comic Sans MS" panose="030F0702030302020204" pitchFamily="66"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7DED047-A22B-4B90-8D40-505A6249663D}" type="datetimeFigureOut">
              <a:rPr lang="en-GB" smtClean="0"/>
              <a:t>08/11/2023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3BB0624-0DAB-49C4-A9C1-1D7DB613BC23}" type="slidenum">
              <a:rPr lang="en-GB" smtClean="0"/>
              <a:t>‹#›</a:t>
            </a:fld>
            <a:endParaRPr lang="en-GB"/>
          </a:p>
        </p:txBody>
      </p:sp>
    </p:spTree>
    <p:extLst>
      <p:ext uri="{BB962C8B-B14F-4D97-AF65-F5344CB8AC3E}">
        <p14:creationId xmlns:p14="http://schemas.microsoft.com/office/powerpoint/2010/main" val="2255354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7DED047-A22B-4B90-8D40-505A6249663D}" type="datetimeFigureOut">
              <a:rPr lang="en-GB" smtClean="0"/>
              <a:t>08/11/2023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3BB0624-0DAB-49C4-A9C1-1D7DB613BC23}" type="slidenum">
              <a:rPr lang="en-GB" smtClean="0"/>
              <a:t>‹#›</a:t>
            </a:fld>
            <a:endParaRPr lang="en-GB"/>
          </a:p>
        </p:txBody>
      </p:sp>
    </p:spTree>
    <p:extLst>
      <p:ext uri="{BB962C8B-B14F-4D97-AF65-F5344CB8AC3E}">
        <p14:creationId xmlns:p14="http://schemas.microsoft.com/office/powerpoint/2010/main" val="5174290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7DED047-A22B-4B90-8D40-505A6249663D}" type="datetimeFigureOut">
              <a:rPr lang="en-GB" smtClean="0"/>
              <a:t>08/11/2023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3BB0624-0DAB-49C4-A9C1-1D7DB613BC23}" type="slidenum">
              <a:rPr lang="en-GB" smtClean="0"/>
              <a:t>‹#›</a:t>
            </a:fld>
            <a:endParaRPr lang="en-GB"/>
          </a:p>
        </p:txBody>
      </p:sp>
    </p:spTree>
    <p:extLst>
      <p:ext uri="{BB962C8B-B14F-4D97-AF65-F5344CB8AC3E}">
        <p14:creationId xmlns:p14="http://schemas.microsoft.com/office/powerpoint/2010/main" val="25514250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7DED047-A22B-4B90-8D40-505A6249663D}" type="datetimeFigureOut">
              <a:rPr lang="en-GB" smtClean="0"/>
              <a:t>08/11/2023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3BB0624-0DAB-49C4-A9C1-1D7DB613BC23}" type="slidenum">
              <a:rPr lang="en-GB" smtClean="0"/>
              <a:t>‹#›</a:t>
            </a:fld>
            <a:endParaRPr lang="en-GB"/>
          </a:p>
        </p:txBody>
      </p:sp>
    </p:spTree>
    <p:extLst>
      <p:ext uri="{BB962C8B-B14F-4D97-AF65-F5344CB8AC3E}">
        <p14:creationId xmlns:p14="http://schemas.microsoft.com/office/powerpoint/2010/main" val="6854285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7DED047-A22B-4B90-8D40-505A6249663D}" type="datetimeFigureOut">
              <a:rPr lang="en-GB" smtClean="0"/>
              <a:t>08/11/2023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3BB0624-0DAB-49C4-A9C1-1D7DB613BC23}" type="slidenum">
              <a:rPr lang="en-GB" smtClean="0"/>
              <a:t>‹#›</a:t>
            </a:fld>
            <a:endParaRPr lang="en-GB"/>
          </a:p>
        </p:txBody>
      </p:sp>
    </p:spTree>
    <p:extLst>
      <p:ext uri="{BB962C8B-B14F-4D97-AF65-F5344CB8AC3E}">
        <p14:creationId xmlns:p14="http://schemas.microsoft.com/office/powerpoint/2010/main" val="17737332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DED047-A22B-4B90-8D40-505A6249663D}" type="datetimeFigureOut">
              <a:rPr lang="en-GB" smtClean="0"/>
              <a:t>08/11/2023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3BB0624-0DAB-49C4-A9C1-1D7DB613BC23}" type="slidenum">
              <a:rPr lang="en-GB" smtClean="0"/>
              <a:t>‹#›</a:t>
            </a:fld>
            <a:endParaRPr lang="en-GB"/>
          </a:p>
        </p:txBody>
      </p:sp>
    </p:spTree>
    <p:extLst>
      <p:ext uri="{BB962C8B-B14F-4D97-AF65-F5344CB8AC3E}">
        <p14:creationId xmlns:p14="http://schemas.microsoft.com/office/powerpoint/2010/main" val="721314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DED047-A22B-4B90-8D40-505A6249663D}" type="datetimeFigureOut">
              <a:rPr lang="en-GB" smtClean="0"/>
              <a:t>08/11/2023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3BB0624-0DAB-49C4-A9C1-1D7DB613BC23}" type="slidenum">
              <a:rPr lang="en-GB" smtClean="0"/>
              <a:t>‹#›</a:t>
            </a:fld>
            <a:endParaRPr lang="en-GB"/>
          </a:p>
        </p:txBody>
      </p:sp>
    </p:spTree>
    <p:extLst>
      <p:ext uri="{BB962C8B-B14F-4D97-AF65-F5344CB8AC3E}">
        <p14:creationId xmlns:p14="http://schemas.microsoft.com/office/powerpoint/2010/main" val="2489306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58DA6D9-1C61-47F5-8FD0-926D1D2C4F69}" type="datetimeFigureOut">
              <a:rPr lang="en-GB" smtClean="0"/>
              <a:t>08/11/2023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3C5428-0108-4185-925D-3F141ABDE7EE}" type="slidenum">
              <a:rPr lang="en-GB" smtClean="0"/>
              <a:t>‹#›</a:t>
            </a:fld>
            <a:endParaRPr lang="en-GB"/>
          </a:p>
        </p:txBody>
      </p:sp>
    </p:spTree>
    <p:extLst>
      <p:ext uri="{BB962C8B-B14F-4D97-AF65-F5344CB8AC3E}">
        <p14:creationId xmlns:p14="http://schemas.microsoft.com/office/powerpoint/2010/main" val="1666047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DED047-A22B-4B90-8D40-505A6249663D}" type="datetimeFigureOut">
              <a:rPr lang="en-GB" smtClean="0"/>
              <a:t>08/11/2023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3BB0624-0DAB-49C4-A9C1-1D7DB613BC23}" type="slidenum">
              <a:rPr lang="en-GB" smtClean="0"/>
              <a:t>‹#›</a:t>
            </a:fld>
            <a:endParaRPr lang="en-GB"/>
          </a:p>
        </p:txBody>
      </p:sp>
    </p:spTree>
    <p:extLst>
      <p:ext uri="{BB962C8B-B14F-4D97-AF65-F5344CB8AC3E}">
        <p14:creationId xmlns:p14="http://schemas.microsoft.com/office/powerpoint/2010/main" val="33351066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7DED047-A22B-4B90-8D40-505A6249663D}" type="datetimeFigureOut">
              <a:rPr lang="en-GB" smtClean="0"/>
              <a:t>08/11/2023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3BB0624-0DAB-49C4-A9C1-1D7DB613BC23}" type="slidenum">
              <a:rPr lang="en-GB" smtClean="0"/>
              <a:t>‹#›</a:t>
            </a:fld>
            <a:endParaRPr lang="en-GB"/>
          </a:p>
        </p:txBody>
      </p:sp>
    </p:spTree>
    <p:extLst>
      <p:ext uri="{BB962C8B-B14F-4D97-AF65-F5344CB8AC3E}">
        <p14:creationId xmlns:p14="http://schemas.microsoft.com/office/powerpoint/2010/main" val="2270126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7DED047-A22B-4B90-8D40-505A6249663D}" type="datetimeFigureOut">
              <a:rPr lang="en-GB" smtClean="0"/>
              <a:t>08/11/2023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3BB0624-0DAB-49C4-A9C1-1D7DB613BC23}" type="slidenum">
              <a:rPr lang="en-GB" smtClean="0"/>
              <a:t>‹#›</a:t>
            </a:fld>
            <a:endParaRPr lang="en-GB"/>
          </a:p>
        </p:txBody>
      </p:sp>
    </p:spTree>
    <p:extLst>
      <p:ext uri="{BB962C8B-B14F-4D97-AF65-F5344CB8AC3E}">
        <p14:creationId xmlns:p14="http://schemas.microsoft.com/office/powerpoint/2010/main" val="1906176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58DA6D9-1C61-47F5-8FD0-926D1D2C4F69}" type="datetimeFigureOut">
              <a:rPr lang="en-GB" smtClean="0"/>
              <a:t>08/11/2023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3C5428-0108-4185-925D-3F141ABDE7EE}" type="slidenum">
              <a:rPr lang="en-GB" smtClean="0"/>
              <a:t>‹#›</a:t>
            </a:fld>
            <a:endParaRPr lang="en-GB"/>
          </a:p>
        </p:txBody>
      </p:sp>
    </p:spTree>
    <p:extLst>
      <p:ext uri="{BB962C8B-B14F-4D97-AF65-F5344CB8AC3E}">
        <p14:creationId xmlns:p14="http://schemas.microsoft.com/office/powerpoint/2010/main" val="2031256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58DA6D9-1C61-47F5-8FD0-926D1D2C4F69}" type="datetimeFigureOut">
              <a:rPr lang="en-GB" smtClean="0"/>
              <a:t>08/11/2023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13C5428-0108-4185-925D-3F141ABDE7EE}" type="slidenum">
              <a:rPr lang="en-GB" smtClean="0"/>
              <a:t>‹#›</a:t>
            </a:fld>
            <a:endParaRPr lang="en-GB"/>
          </a:p>
        </p:txBody>
      </p:sp>
    </p:spTree>
    <p:extLst>
      <p:ext uri="{BB962C8B-B14F-4D97-AF65-F5344CB8AC3E}">
        <p14:creationId xmlns:p14="http://schemas.microsoft.com/office/powerpoint/2010/main" val="3723186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58DA6D9-1C61-47F5-8FD0-926D1D2C4F69}" type="datetimeFigureOut">
              <a:rPr lang="en-GB" smtClean="0"/>
              <a:t>08/11/2023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13C5428-0108-4185-925D-3F141ABDE7EE}" type="slidenum">
              <a:rPr lang="en-GB" smtClean="0"/>
              <a:t>‹#›</a:t>
            </a:fld>
            <a:endParaRPr lang="en-GB"/>
          </a:p>
        </p:txBody>
      </p:sp>
    </p:spTree>
    <p:extLst>
      <p:ext uri="{BB962C8B-B14F-4D97-AF65-F5344CB8AC3E}">
        <p14:creationId xmlns:p14="http://schemas.microsoft.com/office/powerpoint/2010/main" val="1539000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58DA6D9-1C61-47F5-8FD0-926D1D2C4F69}" type="datetimeFigureOut">
              <a:rPr lang="en-GB" smtClean="0"/>
              <a:t>08/11/2023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13C5428-0108-4185-925D-3F141ABDE7EE}" type="slidenum">
              <a:rPr lang="en-GB" smtClean="0"/>
              <a:t>‹#›</a:t>
            </a:fld>
            <a:endParaRPr lang="en-GB"/>
          </a:p>
        </p:txBody>
      </p:sp>
    </p:spTree>
    <p:extLst>
      <p:ext uri="{BB962C8B-B14F-4D97-AF65-F5344CB8AC3E}">
        <p14:creationId xmlns:p14="http://schemas.microsoft.com/office/powerpoint/2010/main" val="318246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8DA6D9-1C61-47F5-8FD0-926D1D2C4F69}" type="datetimeFigureOut">
              <a:rPr lang="en-GB" smtClean="0"/>
              <a:t>08/11/2023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13C5428-0108-4185-925D-3F141ABDE7EE}" type="slidenum">
              <a:rPr lang="en-GB" smtClean="0"/>
              <a:t>‹#›</a:t>
            </a:fld>
            <a:endParaRPr lang="en-GB"/>
          </a:p>
        </p:txBody>
      </p:sp>
    </p:spTree>
    <p:extLst>
      <p:ext uri="{BB962C8B-B14F-4D97-AF65-F5344CB8AC3E}">
        <p14:creationId xmlns:p14="http://schemas.microsoft.com/office/powerpoint/2010/main" val="1363776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58DA6D9-1C61-47F5-8FD0-926D1D2C4F69}" type="datetimeFigureOut">
              <a:rPr lang="en-GB" smtClean="0"/>
              <a:t>08/11/2023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13C5428-0108-4185-925D-3F141ABDE7EE}" type="slidenum">
              <a:rPr lang="en-GB" smtClean="0"/>
              <a:t>‹#›</a:t>
            </a:fld>
            <a:endParaRPr lang="en-GB"/>
          </a:p>
        </p:txBody>
      </p:sp>
    </p:spTree>
    <p:extLst>
      <p:ext uri="{BB962C8B-B14F-4D97-AF65-F5344CB8AC3E}">
        <p14:creationId xmlns:p14="http://schemas.microsoft.com/office/powerpoint/2010/main" val="2019305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58DA6D9-1C61-47F5-8FD0-926D1D2C4F69}" type="datetimeFigureOut">
              <a:rPr lang="en-GB" smtClean="0"/>
              <a:t>08/11/2023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13C5428-0108-4185-925D-3F141ABDE7EE}" type="slidenum">
              <a:rPr lang="en-GB" smtClean="0"/>
              <a:t>‹#›</a:t>
            </a:fld>
            <a:endParaRPr lang="en-GB"/>
          </a:p>
        </p:txBody>
      </p:sp>
    </p:spTree>
    <p:extLst>
      <p:ext uri="{BB962C8B-B14F-4D97-AF65-F5344CB8AC3E}">
        <p14:creationId xmlns:p14="http://schemas.microsoft.com/office/powerpoint/2010/main" val="760079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8DA6D9-1C61-47F5-8FD0-926D1D2C4F69}" type="datetimeFigureOut">
              <a:rPr lang="en-GB" smtClean="0"/>
              <a:t>08/11/2023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3C5428-0108-4185-925D-3F141ABDE7EE}" type="slidenum">
              <a:rPr lang="en-GB" smtClean="0"/>
              <a:t>‹#›</a:t>
            </a:fld>
            <a:endParaRPr lang="en-GB"/>
          </a:p>
        </p:txBody>
      </p:sp>
    </p:spTree>
    <p:extLst>
      <p:ext uri="{BB962C8B-B14F-4D97-AF65-F5344CB8AC3E}">
        <p14:creationId xmlns:p14="http://schemas.microsoft.com/office/powerpoint/2010/main" val="31546585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9966">
            <a:alpha val="70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DED047-A22B-4B90-8D40-505A6249663D}" type="datetimeFigureOut">
              <a:rPr lang="en-GB" smtClean="0"/>
              <a:t>08/11/2023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BB0624-0DAB-49C4-A9C1-1D7DB613BC23}" type="slidenum">
              <a:rPr lang="en-GB" smtClean="0"/>
              <a:t>‹#›</a:t>
            </a:fld>
            <a:endParaRPr lang="en-GB"/>
          </a:p>
        </p:txBody>
      </p:sp>
    </p:spTree>
    <p:extLst>
      <p:ext uri="{BB962C8B-B14F-4D97-AF65-F5344CB8AC3E}">
        <p14:creationId xmlns:p14="http://schemas.microsoft.com/office/powerpoint/2010/main" val="14303419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3.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png"/><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png"/><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3">
            <a:extLst>
              <a:ext uri="{FF2B5EF4-FFF2-40B4-BE49-F238E27FC236}">
                <a16:creationId xmlns:a16="http://schemas.microsoft.com/office/drawing/2014/main" id="{E48733D2-271E-4295-A417-4CB10BA408C9}"/>
              </a:ext>
            </a:extLst>
          </p:cNvPr>
          <p:cNvSpPr/>
          <p:nvPr/>
        </p:nvSpPr>
        <p:spPr>
          <a:xfrm>
            <a:off x="1663908" y="2218544"/>
            <a:ext cx="3262406" cy="2266289"/>
          </a:xfrm>
          <a:prstGeom prst="wedgeRoundRectCallout">
            <a:avLst>
              <a:gd name="adj1" fmla="val -30261"/>
              <a:gd name="adj2" fmla="val 69464"/>
              <a:gd name="adj3"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What is a barrier?</a:t>
            </a:r>
          </a:p>
        </p:txBody>
      </p:sp>
      <p:sp>
        <p:nvSpPr>
          <p:cNvPr id="6" name="Rounded Rectangular Callout 5">
            <a:extLst>
              <a:ext uri="{FF2B5EF4-FFF2-40B4-BE49-F238E27FC236}">
                <a16:creationId xmlns:a16="http://schemas.microsoft.com/office/drawing/2014/main" id="{2464E806-168C-46B1-B7DD-336DA4DE4B26}"/>
              </a:ext>
            </a:extLst>
          </p:cNvPr>
          <p:cNvSpPr/>
          <p:nvPr/>
        </p:nvSpPr>
        <p:spPr>
          <a:xfrm>
            <a:off x="7540215" y="2218544"/>
            <a:ext cx="3262406" cy="2266289"/>
          </a:xfrm>
          <a:prstGeom prst="wedgeRoundRectCallout">
            <a:avLst>
              <a:gd name="adj1" fmla="val -33927"/>
              <a:gd name="adj2" fmla="val 69464"/>
              <a:gd name="adj3"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What types of barrier might there be in HSC?</a:t>
            </a:r>
          </a:p>
        </p:txBody>
      </p:sp>
    </p:spTree>
    <p:extLst>
      <p:ext uri="{BB962C8B-B14F-4D97-AF65-F5344CB8AC3E}">
        <p14:creationId xmlns:p14="http://schemas.microsoft.com/office/powerpoint/2010/main" val="13393962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3663" y="-13884"/>
            <a:ext cx="10972800" cy="830178"/>
          </a:xfrm>
          <a:noFill/>
        </p:spPr>
        <p:txBody>
          <a:bodyPr>
            <a:normAutofit/>
          </a:bodyPr>
          <a:lstStyle/>
          <a:p>
            <a:pPr algn="ctr"/>
            <a:r>
              <a:rPr lang="en-GB" sz="4800" b="1" dirty="0"/>
              <a:t>Overcoming Resource Barriers</a:t>
            </a:r>
          </a:p>
        </p:txBody>
      </p:sp>
      <p:sp>
        <p:nvSpPr>
          <p:cNvPr id="2" name="TextBox 1"/>
          <p:cNvSpPr txBox="1"/>
          <p:nvPr/>
        </p:nvSpPr>
        <p:spPr>
          <a:xfrm>
            <a:off x="372640" y="4190434"/>
            <a:ext cx="1144672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Answers: </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4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They have to get all clients up, medicate them and feed them ready to start the day</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4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Neglected, disempowered, unimportant</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4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Have volunteers or family members support, rearrange her appointment when more staff are available.</a:t>
            </a:r>
          </a:p>
        </p:txBody>
      </p:sp>
      <p:sp>
        <p:nvSpPr>
          <p:cNvPr id="4" name="Rectangle 3">
            <a:extLst>
              <a:ext uri="{FF2B5EF4-FFF2-40B4-BE49-F238E27FC236}">
                <a16:creationId xmlns:a16="http://schemas.microsoft.com/office/drawing/2014/main" id="{24B2DBF4-7AA2-4940-895F-26DFC821F2FA}"/>
              </a:ext>
            </a:extLst>
          </p:cNvPr>
          <p:cNvSpPr/>
          <p:nvPr/>
        </p:nvSpPr>
        <p:spPr>
          <a:xfrm>
            <a:off x="96253" y="960672"/>
            <a:ext cx="12015537" cy="30469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Miss Cooper is staying in a nursing home while her bungalow is fitted with handrails and ramps. She recently broke her hip and is recovering in the nursing home.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She used the phone in her room to make an optician’s appointment at 10:00am tomorrow. She asked for a carer to go with her because she needs physical assistance.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The nurse in charge informed her that no one can take her then – all care staff will be helping other residents to wash, dress and have breakfast. The home is also short staffed.</a:t>
            </a:r>
          </a:p>
        </p:txBody>
      </p:sp>
    </p:spTree>
    <p:extLst>
      <p:ext uri="{BB962C8B-B14F-4D97-AF65-F5344CB8AC3E}">
        <p14:creationId xmlns:p14="http://schemas.microsoft.com/office/powerpoint/2010/main" val="3478459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down)">
                                      <p:cBhvr>
                                        <p:cTn id="2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3663" y="398647"/>
            <a:ext cx="10972800" cy="830178"/>
          </a:xfrm>
          <a:noFill/>
        </p:spPr>
        <p:txBody>
          <a:bodyPr>
            <a:normAutofit/>
          </a:bodyPr>
          <a:lstStyle/>
          <a:p>
            <a:pPr algn="ctr"/>
            <a:r>
              <a:rPr lang="en-GB" sz="4800" b="1" dirty="0"/>
              <a:t>Sensory Barriers</a:t>
            </a:r>
          </a:p>
        </p:txBody>
      </p:sp>
      <p:sp>
        <p:nvSpPr>
          <p:cNvPr id="2" name="Content Placeholder 1"/>
          <p:cNvSpPr>
            <a:spLocks noGrp="1"/>
          </p:cNvSpPr>
          <p:nvPr>
            <p:ph idx="1"/>
          </p:nvPr>
        </p:nvSpPr>
        <p:spPr>
          <a:xfrm>
            <a:off x="239176" y="1372928"/>
            <a:ext cx="11728235" cy="2076125"/>
          </a:xfrm>
        </p:spPr>
        <p:txBody>
          <a:bodyPr>
            <a:normAutofit fontScale="92500" lnSpcReduction="10000"/>
          </a:bodyPr>
          <a:lstStyle/>
          <a:p>
            <a:pPr marL="109728" indent="0" algn="ctr">
              <a:lnSpc>
                <a:spcPct val="110000"/>
              </a:lnSpc>
              <a:buNone/>
            </a:pPr>
            <a:r>
              <a:rPr lang="en-GB" sz="2400" dirty="0"/>
              <a:t>Senses are important because they allow us to see, hear, taste, touch and smell. However sometimes we can have difficulties with one or more of our senses. </a:t>
            </a:r>
          </a:p>
          <a:p>
            <a:pPr marL="109728" indent="0" algn="ctr">
              <a:lnSpc>
                <a:spcPct val="110000"/>
              </a:lnSpc>
              <a:buNone/>
            </a:pPr>
            <a:r>
              <a:rPr lang="en-GB" sz="2400" b="1" i="1" dirty="0"/>
              <a:t>Discuss: What reasons are there for senses declining?</a:t>
            </a:r>
          </a:p>
          <a:p>
            <a:pPr marL="109728" indent="0" algn="ctr">
              <a:lnSpc>
                <a:spcPct val="110000"/>
              </a:lnSpc>
              <a:buNone/>
            </a:pPr>
            <a:r>
              <a:rPr lang="en-GB" sz="2400" dirty="0"/>
              <a:t>Old age where they naturally start to deteriorate, being born with an impairment or an illness/accident.</a:t>
            </a:r>
          </a:p>
          <a:p>
            <a:pPr marL="109728" indent="0" algn="ctr">
              <a:lnSpc>
                <a:spcPct val="110000"/>
              </a:lnSpc>
              <a:buNone/>
            </a:pPr>
            <a:endParaRPr lang="en-GB" sz="2400" dirty="0"/>
          </a:p>
          <a:p>
            <a:pPr marL="109728" indent="0" algn="ctr">
              <a:lnSpc>
                <a:spcPct val="110000"/>
              </a:lnSpc>
              <a:buNone/>
            </a:pPr>
            <a:endParaRPr lang="en-GB" sz="2400" dirty="0"/>
          </a:p>
        </p:txBody>
      </p:sp>
      <p:sp>
        <p:nvSpPr>
          <p:cNvPr id="4" name="Rectangle 3"/>
          <p:cNvSpPr/>
          <p:nvPr/>
        </p:nvSpPr>
        <p:spPr>
          <a:xfrm>
            <a:off x="239176" y="3913175"/>
            <a:ext cx="11728235" cy="461665"/>
          </a:xfrm>
          <a:prstGeom prst="rect">
            <a:avLst/>
          </a:prstGeom>
        </p:spPr>
        <p:txBody>
          <a:bodyPr wrap="square">
            <a:spAutoFit/>
          </a:bodyPr>
          <a:lstStyle/>
          <a:p>
            <a:pPr marL="109728"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How do these images show sensory barriers when accessing a service:</a:t>
            </a:r>
            <a:endParaRPr kumimoji="0" lang="en-GB" sz="2400" b="0" i="0" u="none" strike="noStrike" kern="1200" cap="none" spc="0" normalizeH="0" baseline="0" noProof="0" dirty="0">
              <a:ln>
                <a:noFill/>
              </a:ln>
              <a:solidFill>
                <a:srgbClr val="44546A"/>
              </a:solidFill>
              <a:effectLst/>
              <a:uLnTx/>
              <a:uFillTx/>
              <a:latin typeface="Comic Sans MS" panose="030F0702030302020204" pitchFamily="66" charset="0"/>
              <a:ea typeface="+mn-ea"/>
              <a:cs typeface="+mn-cs"/>
            </a:endParaRPr>
          </a:p>
        </p:txBody>
      </p:sp>
      <p:pic>
        <p:nvPicPr>
          <p:cNvPr id="5" name="Picture 4">
            <a:extLst>
              <a:ext uri="{FF2B5EF4-FFF2-40B4-BE49-F238E27FC236}">
                <a16:creationId xmlns:a16="http://schemas.microsoft.com/office/drawing/2014/main" id="{5FAC4A6A-15C0-43D4-9D4B-0B3018C7ED93}"/>
              </a:ext>
            </a:extLst>
          </p:cNvPr>
          <p:cNvPicPr>
            <a:picLocks noChangeAspect="1"/>
          </p:cNvPicPr>
          <p:nvPr/>
        </p:nvPicPr>
        <p:blipFill>
          <a:blip r:embed="rId2"/>
          <a:stretch>
            <a:fillRect/>
          </a:stretch>
        </p:blipFill>
        <p:spPr>
          <a:xfrm>
            <a:off x="423863" y="4663004"/>
            <a:ext cx="2928938" cy="1952625"/>
          </a:xfrm>
          <a:prstGeom prst="rect">
            <a:avLst/>
          </a:prstGeom>
        </p:spPr>
      </p:pic>
      <p:pic>
        <p:nvPicPr>
          <p:cNvPr id="1026" name="Picture 2" descr="Image result for signs in hospitals">
            <a:extLst>
              <a:ext uri="{FF2B5EF4-FFF2-40B4-BE49-F238E27FC236}">
                <a16:creationId xmlns:a16="http://schemas.microsoft.com/office/drawing/2014/main" id="{4C049CB6-BC6C-4FF2-B179-E6AF208CF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2163" y="4609363"/>
            <a:ext cx="2247900" cy="20383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leaflet wall in hospital">
            <a:extLst>
              <a:ext uri="{FF2B5EF4-FFF2-40B4-BE49-F238E27FC236}">
                <a16:creationId xmlns:a16="http://schemas.microsoft.com/office/drawing/2014/main" id="{DCC9398C-6AC8-49D2-A8AE-8472027BEB7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7133" y="4754464"/>
            <a:ext cx="2236971" cy="167772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braille">
            <a:extLst>
              <a:ext uri="{FF2B5EF4-FFF2-40B4-BE49-F238E27FC236}">
                <a16:creationId xmlns:a16="http://schemas.microsoft.com/office/drawing/2014/main" id="{1F6D4F88-23AD-407C-8B12-B3E9DC76C6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91174" y="4805878"/>
            <a:ext cx="2095500" cy="166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891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36"/>
                                        </p:tgtEl>
                                        <p:attrNameLst>
                                          <p:attrName>style.visibility</p:attrName>
                                        </p:attrNameLst>
                                      </p:cBhvr>
                                      <p:to>
                                        <p:strVal val="visible"/>
                                      </p:to>
                                    </p:set>
                                    <p:animEffect transition="in" filter="barn(inVertical)">
                                      <p:cBhvr>
                                        <p:cTn id="29" dur="500"/>
                                        <p:tgtEl>
                                          <p:spTgt spid="1036"/>
                                        </p:tgtEl>
                                      </p:cBhvr>
                                    </p:animEffect>
                                  </p:childTnLst>
                                </p:cTn>
                              </p:par>
                              <p:par>
                                <p:cTn id="30" presetID="16" presetClass="entr" presetSubtype="21" fill="hold" nodeType="withEffect">
                                  <p:stCondLst>
                                    <p:cond delay="0"/>
                                  </p:stCondLst>
                                  <p:childTnLst>
                                    <p:set>
                                      <p:cBhvr>
                                        <p:cTn id="31" dur="1" fill="hold">
                                          <p:stCondLst>
                                            <p:cond delay="0"/>
                                          </p:stCondLst>
                                        </p:cTn>
                                        <p:tgtEl>
                                          <p:spTgt spid="1030"/>
                                        </p:tgtEl>
                                        <p:attrNameLst>
                                          <p:attrName>style.visibility</p:attrName>
                                        </p:attrNameLst>
                                      </p:cBhvr>
                                      <p:to>
                                        <p:strVal val="visible"/>
                                      </p:to>
                                    </p:set>
                                    <p:animEffect transition="in" filter="barn(inVertical)">
                                      <p:cBhvr>
                                        <p:cTn id="32" dur="500"/>
                                        <p:tgtEl>
                                          <p:spTgt spid="1030"/>
                                        </p:tgtEl>
                                      </p:cBhvr>
                                    </p:animEffect>
                                  </p:childTnLst>
                                </p:cTn>
                              </p:par>
                              <p:par>
                                <p:cTn id="33" presetID="16" presetClass="entr" presetSubtype="21" fill="hold" nodeType="with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barn(inVertical)">
                                      <p:cBhvr>
                                        <p:cTn id="35" dur="500"/>
                                        <p:tgtEl>
                                          <p:spTgt spid="1026"/>
                                        </p:tgtEl>
                                      </p:cBhvr>
                                    </p:animEffect>
                                  </p:childTnLst>
                                </p:cTn>
                              </p:par>
                              <p:par>
                                <p:cTn id="36" presetID="16" presetClass="entr" presetSubtype="21"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3663" y="639334"/>
            <a:ext cx="10972800" cy="830178"/>
          </a:xfrm>
          <a:noFill/>
        </p:spPr>
        <p:txBody>
          <a:bodyPr>
            <a:normAutofit/>
          </a:bodyPr>
          <a:lstStyle/>
          <a:p>
            <a:pPr algn="ctr"/>
            <a:r>
              <a:rPr lang="en-GB" sz="4800" b="1" dirty="0"/>
              <a:t>Examples of Sensory Barriers</a:t>
            </a:r>
          </a:p>
        </p:txBody>
      </p:sp>
      <p:graphicFrame>
        <p:nvGraphicFramePr>
          <p:cNvPr id="4" name="Diagram 3"/>
          <p:cNvGraphicFramePr/>
          <p:nvPr>
            <p:extLst/>
          </p:nvPr>
        </p:nvGraphicFramePr>
        <p:xfrm>
          <a:off x="3477731" y="1469512"/>
          <a:ext cx="8483042" cy="52480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2" descr="Taking notes | Free SV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635" y="430573"/>
            <a:ext cx="1462364" cy="1462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867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graphicEl>
                                              <a:dgm id="{F276A940-20A4-4D13-B1B9-16EADAD6AD73}"/>
                                            </p:graphicEl>
                                          </p:spTgt>
                                        </p:tgtEl>
                                        <p:attrNameLst>
                                          <p:attrName>style.visibility</p:attrName>
                                        </p:attrNameLst>
                                      </p:cBhvr>
                                      <p:to>
                                        <p:strVal val="visible"/>
                                      </p:to>
                                    </p:set>
                                    <p:animEffect transition="in" filter="circle(in)">
                                      <p:cBhvr>
                                        <p:cTn id="7" dur="2000"/>
                                        <p:tgtEl>
                                          <p:spTgt spid="4">
                                            <p:graphicEl>
                                              <a:dgm id="{F276A940-20A4-4D13-B1B9-16EADAD6AD7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graphicEl>
                                              <a:dgm id="{EA206DB4-DAB8-4359-A2B9-8921D24D6A18}"/>
                                            </p:graphicEl>
                                          </p:spTgt>
                                        </p:tgtEl>
                                        <p:attrNameLst>
                                          <p:attrName>style.visibility</p:attrName>
                                        </p:attrNameLst>
                                      </p:cBhvr>
                                      <p:to>
                                        <p:strVal val="visible"/>
                                      </p:to>
                                    </p:set>
                                    <p:animEffect transition="in" filter="circle(in)">
                                      <p:cBhvr>
                                        <p:cTn id="12" dur="2000"/>
                                        <p:tgtEl>
                                          <p:spTgt spid="4">
                                            <p:graphicEl>
                                              <a:dgm id="{EA206DB4-DAB8-4359-A2B9-8921D24D6A18}"/>
                                            </p:graphicEl>
                                          </p:spTgt>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graphicEl>
                                              <a:dgm id="{3C54F22C-F4EA-4C09-B97B-F7050557230B}"/>
                                            </p:graphicEl>
                                          </p:spTgt>
                                        </p:tgtEl>
                                        <p:attrNameLst>
                                          <p:attrName>style.visibility</p:attrName>
                                        </p:attrNameLst>
                                      </p:cBhvr>
                                      <p:to>
                                        <p:strVal val="visible"/>
                                      </p:to>
                                    </p:set>
                                    <p:animEffect transition="in" filter="circle(in)">
                                      <p:cBhvr>
                                        <p:cTn id="15" dur="2000"/>
                                        <p:tgtEl>
                                          <p:spTgt spid="4">
                                            <p:graphicEl>
                                              <a:dgm id="{3C54F22C-F4EA-4C09-B97B-F7050557230B}"/>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4">
                                            <p:graphicEl>
                                              <a:dgm id="{480CD35A-9268-431B-9D27-1E8E65476B55}"/>
                                            </p:graphicEl>
                                          </p:spTgt>
                                        </p:tgtEl>
                                        <p:attrNameLst>
                                          <p:attrName>style.visibility</p:attrName>
                                        </p:attrNameLst>
                                      </p:cBhvr>
                                      <p:to>
                                        <p:strVal val="visible"/>
                                      </p:to>
                                    </p:set>
                                    <p:animEffect transition="in" filter="circle(in)">
                                      <p:cBhvr>
                                        <p:cTn id="20" dur="2000"/>
                                        <p:tgtEl>
                                          <p:spTgt spid="4">
                                            <p:graphicEl>
                                              <a:dgm id="{480CD35A-9268-431B-9D27-1E8E65476B55}"/>
                                            </p:graphicEl>
                                          </p:spTgt>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4">
                                            <p:graphicEl>
                                              <a:dgm id="{0C643BD9-F69C-47EE-B882-8BFBD7444417}"/>
                                            </p:graphicEl>
                                          </p:spTgt>
                                        </p:tgtEl>
                                        <p:attrNameLst>
                                          <p:attrName>style.visibility</p:attrName>
                                        </p:attrNameLst>
                                      </p:cBhvr>
                                      <p:to>
                                        <p:strVal val="visible"/>
                                      </p:to>
                                    </p:set>
                                    <p:animEffect transition="in" filter="circle(in)">
                                      <p:cBhvr>
                                        <p:cTn id="23" dur="2000"/>
                                        <p:tgtEl>
                                          <p:spTgt spid="4">
                                            <p:graphicEl>
                                              <a:dgm id="{0C643BD9-F69C-47EE-B882-8BFBD7444417}"/>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4">
                                            <p:graphicEl>
                                              <a:dgm id="{7E7646CA-D02F-49E6-B406-BCCFB7031003}"/>
                                            </p:graphicEl>
                                          </p:spTgt>
                                        </p:tgtEl>
                                        <p:attrNameLst>
                                          <p:attrName>style.visibility</p:attrName>
                                        </p:attrNameLst>
                                      </p:cBhvr>
                                      <p:to>
                                        <p:strVal val="visible"/>
                                      </p:to>
                                    </p:set>
                                    <p:animEffect transition="in" filter="circle(in)">
                                      <p:cBhvr>
                                        <p:cTn id="28" dur="2000"/>
                                        <p:tgtEl>
                                          <p:spTgt spid="4">
                                            <p:graphicEl>
                                              <a:dgm id="{7E7646CA-D02F-49E6-B406-BCCFB7031003}"/>
                                            </p:graphicEl>
                                          </p:spTgt>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4">
                                            <p:graphicEl>
                                              <a:dgm id="{87115E24-54C3-4AD8-849B-6AF96A451EC0}"/>
                                            </p:graphicEl>
                                          </p:spTgt>
                                        </p:tgtEl>
                                        <p:attrNameLst>
                                          <p:attrName>style.visibility</p:attrName>
                                        </p:attrNameLst>
                                      </p:cBhvr>
                                      <p:to>
                                        <p:strVal val="visible"/>
                                      </p:to>
                                    </p:set>
                                    <p:animEffect transition="in" filter="circle(in)">
                                      <p:cBhvr>
                                        <p:cTn id="31" dur="2000"/>
                                        <p:tgtEl>
                                          <p:spTgt spid="4">
                                            <p:graphicEl>
                                              <a:dgm id="{87115E24-54C3-4AD8-849B-6AF96A451EC0}"/>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4">
                                            <p:graphicEl>
                                              <a:dgm id="{70328BFC-692C-43C2-844C-C1E36C9345FE}"/>
                                            </p:graphicEl>
                                          </p:spTgt>
                                        </p:tgtEl>
                                        <p:attrNameLst>
                                          <p:attrName>style.visibility</p:attrName>
                                        </p:attrNameLst>
                                      </p:cBhvr>
                                      <p:to>
                                        <p:strVal val="visible"/>
                                      </p:to>
                                    </p:set>
                                    <p:animEffect transition="in" filter="circle(in)">
                                      <p:cBhvr>
                                        <p:cTn id="36" dur="2000"/>
                                        <p:tgtEl>
                                          <p:spTgt spid="4">
                                            <p:graphicEl>
                                              <a:dgm id="{70328BFC-692C-43C2-844C-C1E36C9345FE}"/>
                                            </p:graphicEl>
                                          </p:spTgt>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4">
                                            <p:graphicEl>
                                              <a:dgm id="{CAC5C345-9933-4D30-BFF0-D36C176BE3DE}"/>
                                            </p:graphicEl>
                                          </p:spTgt>
                                        </p:tgtEl>
                                        <p:attrNameLst>
                                          <p:attrName>style.visibility</p:attrName>
                                        </p:attrNameLst>
                                      </p:cBhvr>
                                      <p:to>
                                        <p:strVal val="visible"/>
                                      </p:to>
                                    </p:set>
                                    <p:animEffect transition="in" filter="circle(in)">
                                      <p:cBhvr>
                                        <p:cTn id="39" dur="2000"/>
                                        <p:tgtEl>
                                          <p:spTgt spid="4">
                                            <p:graphicEl>
                                              <a:dgm id="{CAC5C345-9933-4D30-BFF0-D36C176BE3DE}"/>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4">
                                            <p:graphicEl>
                                              <a:dgm id="{4484317E-A19F-4D21-A691-4EFFC92D6313}"/>
                                            </p:graphicEl>
                                          </p:spTgt>
                                        </p:tgtEl>
                                        <p:attrNameLst>
                                          <p:attrName>style.visibility</p:attrName>
                                        </p:attrNameLst>
                                      </p:cBhvr>
                                      <p:to>
                                        <p:strVal val="visible"/>
                                      </p:to>
                                    </p:set>
                                    <p:animEffect transition="in" filter="circle(in)">
                                      <p:cBhvr>
                                        <p:cTn id="44" dur="2000"/>
                                        <p:tgtEl>
                                          <p:spTgt spid="4">
                                            <p:graphicEl>
                                              <a:dgm id="{4484317E-A19F-4D21-A691-4EFFC92D6313}"/>
                                            </p:graphicEl>
                                          </p:spTgt>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4">
                                            <p:graphicEl>
                                              <a:dgm id="{025E2F4D-3498-415E-A119-B3A655477B4A}"/>
                                            </p:graphicEl>
                                          </p:spTgt>
                                        </p:tgtEl>
                                        <p:attrNameLst>
                                          <p:attrName>style.visibility</p:attrName>
                                        </p:attrNameLst>
                                      </p:cBhvr>
                                      <p:to>
                                        <p:strVal val="visible"/>
                                      </p:to>
                                    </p:set>
                                    <p:animEffect transition="in" filter="circle(in)">
                                      <p:cBhvr>
                                        <p:cTn id="47" dur="2000"/>
                                        <p:tgtEl>
                                          <p:spTgt spid="4">
                                            <p:graphicEl>
                                              <a:dgm id="{025E2F4D-3498-415E-A119-B3A655477B4A}"/>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4">
                                            <p:graphicEl>
                                              <a:dgm id="{41CFB530-F30B-463A-927C-00925B199575}"/>
                                            </p:graphicEl>
                                          </p:spTgt>
                                        </p:tgtEl>
                                        <p:attrNameLst>
                                          <p:attrName>style.visibility</p:attrName>
                                        </p:attrNameLst>
                                      </p:cBhvr>
                                      <p:to>
                                        <p:strVal val="visible"/>
                                      </p:to>
                                    </p:set>
                                    <p:animEffect transition="in" filter="circle(in)">
                                      <p:cBhvr>
                                        <p:cTn id="52" dur="2000"/>
                                        <p:tgtEl>
                                          <p:spTgt spid="4">
                                            <p:graphicEl>
                                              <a:dgm id="{41CFB530-F30B-463A-927C-00925B199575}"/>
                                            </p:graphicEl>
                                          </p:spTgt>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4">
                                            <p:graphicEl>
                                              <a:dgm id="{988BC8E2-9605-47DF-9E95-B827D67EBDF0}"/>
                                            </p:graphicEl>
                                          </p:spTgt>
                                        </p:tgtEl>
                                        <p:attrNameLst>
                                          <p:attrName>style.visibility</p:attrName>
                                        </p:attrNameLst>
                                      </p:cBhvr>
                                      <p:to>
                                        <p:strVal val="visible"/>
                                      </p:to>
                                    </p:set>
                                    <p:animEffect transition="in" filter="circle(in)">
                                      <p:cBhvr>
                                        <p:cTn id="55" dur="2000"/>
                                        <p:tgtEl>
                                          <p:spTgt spid="4">
                                            <p:graphicEl>
                                              <a:dgm id="{988BC8E2-9605-47DF-9E95-B827D67EBDF0}"/>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4">
                                            <p:graphicEl>
                                              <a:dgm id="{CF662DDC-254D-4648-98BD-49A2C4D5329E}"/>
                                            </p:graphicEl>
                                          </p:spTgt>
                                        </p:tgtEl>
                                        <p:attrNameLst>
                                          <p:attrName>style.visibility</p:attrName>
                                        </p:attrNameLst>
                                      </p:cBhvr>
                                      <p:to>
                                        <p:strVal val="visible"/>
                                      </p:to>
                                    </p:set>
                                    <p:animEffect transition="in" filter="circle(in)">
                                      <p:cBhvr>
                                        <p:cTn id="60" dur="2000"/>
                                        <p:tgtEl>
                                          <p:spTgt spid="4">
                                            <p:graphicEl>
                                              <a:dgm id="{CF662DDC-254D-4648-98BD-49A2C4D5329E}"/>
                                            </p:graphicEl>
                                          </p:spTgt>
                                        </p:tgtEl>
                                      </p:cBhvr>
                                    </p:animEffect>
                                  </p:childTnLst>
                                </p:cTn>
                              </p:par>
                              <p:par>
                                <p:cTn id="61" presetID="6" presetClass="entr" presetSubtype="16" fill="hold" grpId="0" nodeType="withEffect">
                                  <p:stCondLst>
                                    <p:cond delay="0"/>
                                  </p:stCondLst>
                                  <p:childTnLst>
                                    <p:set>
                                      <p:cBhvr>
                                        <p:cTn id="62" dur="1" fill="hold">
                                          <p:stCondLst>
                                            <p:cond delay="0"/>
                                          </p:stCondLst>
                                        </p:cTn>
                                        <p:tgtEl>
                                          <p:spTgt spid="4">
                                            <p:graphicEl>
                                              <a:dgm id="{B64704D2-B909-439E-BDCA-A3F5BCFA232F}"/>
                                            </p:graphicEl>
                                          </p:spTgt>
                                        </p:tgtEl>
                                        <p:attrNameLst>
                                          <p:attrName>style.visibility</p:attrName>
                                        </p:attrNameLst>
                                      </p:cBhvr>
                                      <p:to>
                                        <p:strVal val="visible"/>
                                      </p:to>
                                    </p:set>
                                    <p:animEffect transition="in" filter="circle(in)">
                                      <p:cBhvr>
                                        <p:cTn id="63" dur="2000"/>
                                        <p:tgtEl>
                                          <p:spTgt spid="4">
                                            <p:graphicEl>
                                              <a:dgm id="{B64704D2-B909-439E-BDCA-A3F5BCFA232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6D484-8028-435D-882C-C9B761128440}"/>
              </a:ext>
            </a:extLst>
          </p:cNvPr>
          <p:cNvSpPr>
            <a:spLocks noGrp="1"/>
          </p:cNvSpPr>
          <p:nvPr>
            <p:ph type="title"/>
          </p:nvPr>
        </p:nvSpPr>
        <p:spPr/>
        <p:txBody>
          <a:bodyPr/>
          <a:lstStyle/>
          <a:p>
            <a:pPr algn="ctr"/>
            <a:r>
              <a:rPr lang="en-GB" b="1" dirty="0">
                <a:latin typeface="Comic Sans MS" panose="030F0702030302020204" pitchFamily="66" charset="0"/>
              </a:rPr>
              <a:t>Overcoming Sensory </a:t>
            </a:r>
            <a:r>
              <a:rPr lang="en-GB" b="1" dirty="0"/>
              <a:t>B</a:t>
            </a:r>
            <a:r>
              <a:rPr lang="en-GB" b="1" dirty="0">
                <a:latin typeface="Comic Sans MS" panose="030F0702030302020204" pitchFamily="66" charset="0"/>
              </a:rPr>
              <a:t>arriers</a:t>
            </a:r>
          </a:p>
        </p:txBody>
      </p:sp>
      <p:sp>
        <p:nvSpPr>
          <p:cNvPr id="3" name="Content Placeholder 2">
            <a:extLst>
              <a:ext uri="{FF2B5EF4-FFF2-40B4-BE49-F238E27FC236}">
                <a16:creationId xmlns:a16="http://schemas.microsoft.com/office/drawing/2014/main" id="{E7A84CB7-B756-4DD9-8664-07AE0DD36744}"/>
              </a:ext>
            </a:extLst>
          </p:cNvPr>
          <p:cNvSpPr>
            <a:spLocks noGrp="1"/>
          </p:cNvSpPr>
          <p:nvPr>
            <p:ph idx="1"/>
          </p:nvPr>
        </p:nvSpPr>
        <p:spPr/>
        <p:txBody>
          <a:bodyPr>
            <a:normAutofit lnSpcReduction="10000"/>
          </a:bodyPr>
          <a:lstStyle/>
          <a:p>
            <a:r>
              <a:rPr lang="en-GB" dirty="0">
                <a:latin typeface="Comic Sans MS" panose="030F0702030302020204" pitchFamily="66" charset="0"/>
              </a:rPr>
              <a:t>Hearing loops (</a:t>
            </a:r>
            <a:r>
              <a:rPr lang="en-GB" dirty="0"/>
              <a:t>a special type of sound system for use by people with hearing aids)</a:t>
            </a:r>
            <a:endParaRPr lang="en-GB" dirty="0">
              <a:latin typeface="Comic Sans MS" panose="030F0702030302020204" pitchFamily="66" charset="0"/>
            </a:endParaRPr>
          </a:p>
          <a:p>
            <a:r>
              <a:rPr lang="en-GB" dirty="0">
                <a:latin typeface="Comic Sans MS" panose="030F0702030302020204" pitchFamily="66" charset="0"/>
              </a:rPr>
              <a:t>British Sign Language (BSL)</a:t>
            </a:r>
          </a:p>
          <a:p>
            <a:r>
              <a:rPr lang="en-GB" dirty="0">
                <a:latin typeface="Comic Sans MS" panose="030F0702030302020204" pitchFamily="66" charset="0"/>
              </a:rPr>
              <a:t>Interpreters</a:t>
            </a:r>
          </a:p>
          <a:p>
            <a:r>
              <a:rPr lang="en-GB" dirty="0">
                <a:latin typeface="Comic Sans MS" panose="030F0702030302020204" pitchFamily="66" charset="0"/>
              </a:rPr>
              <a:t>Communication cards (</a:t>
            </a:r>
            <a:r>
              <a:rPr lang="en-GB" dirty="0"/>
              <a:t>a set of icons that patients can use if they are having difficulty communicating their immediate needs, wants or concerns)</a:t>
            </a:r>
            <a:endParaRPr lang="en-GB" dirty="0">
              <a:latin typeface="Comic Sans MS" panose="030F0702030302020204" pitchFamily="66" charset="0"/>
            </a:endParaRPr>
          </a:p>
          <a:p>
            <a:r>
              <a:rPr lang="en-GB" dirty="0">
                <a:latin typeface="Comic Sans MS" panose="030F0702030302020204" pitchFamily="66" charset="0"/>
              </a:rPr>
              <a:t>Large print leaflets</a:t>
            </a:r>
          </a:p>
          <a:p>
            <a:r>
              <a:rPr lang="en-GB" dirty="0">
                <a:latin typeface="Comic Sans MS" panose="030F0702030302020204" pitchFamily="66" charset="0"/>
              </a:rPr>
              <a:t>Braille leaflets</a:t>
            </a:r>
          </a:p>
          <a:p>
            <a:r>
              <a:rPr lang="en-GB" dirty="0">
                <a:latin typeface="Comic Sans MS" panose="030F0702030302020204" pitchFamily="66" charset="0"/>
              </a:rPr>
              <a:t>Staff collecting vulnerable service users from waiting areas</a:t>
            </a:r>
          </a:p>
          <a:p>
            <a:endParaRPr lang="en-GB" dirty="0">
              <a:latin typeface="Comic Sans MS" panose="030F0702030302020204" pitchFamily="66" charset="0"/>
            </a:endParaRPr>
          </a:p>
        </p:txBody>
      </p:sp>
      <p:pic>
        <p:nvPicPr>
          <p:cNvPr id="4" name="Picture 2" descr="Taking notes | Free SV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9879" y="15085"/>
            <a:ext cx="1462364" cy="1462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94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3663" y="368167"/>
            <a:ext cx="10972800" cy="830178"/>
          </a:xfrm>
          <a:noFill/>
        </p:spPr>
        <p:txBody>
          <a:bodyPr>
            <a:normAutofit/>
          </a:bodyPr>
          <a:lstStyle/>
          <a:p>
            <a:pPr algn="ctr"/>
            <a:r>
              <a:rPr lang="en-GB" sz="4800" b="1" dirty="0"/>
              <a:t>Psychological Barriers</a:t>
            </a:r>
          </a:p>
        </p:txBody>
      </p:sp>
      <p:sp>
        <p:nvSpPr>
          <p:cNvPr id="2" name="Content Placeholder 1"/>
          <p:cNvSpPr>
            <a:spLocks noGrp="1"/>
          </p:cNvSpPr>
          <p:nvPr>
            <p:ph idx="1"/>
          </p:nvPr>
        </p:nvSpPr>
        <p:spPr>
          <a:xfrm>
            <a:off x="382203" y="1235034"/>
            <a:ext cx="10972800" cy="4325112"/>
          </a:xfrm>
        </p:spPr>
        <p:txBody>
          <a:bodyPr/>
          <a:lstStyle/>
          <a:p>
            <a:pPr marL="109728" indent="0">
              <a:buNone/>
            </a:pPr>
            <a:r>
              <a:rPr lang="en-GB" dirty="0"/>
              <a:t>Psychological barriers are not physical, but are caused when people are too scared or worried to use a service.  </a:t>
            </a:r>
          </a:p>
          <a:p>
            <a:pPr marL="109728" indent="0">
              <a:buNone/>
            </a:pPr>
            <a:r>
              <a:rPr lang="en-GB" b="1" dirty="0">
                <a:solidFill>
                  <a:srgbClr val="FF0000"/>
                </a:solidFill>
              </a:rPr>
              <a:t>Why might people not want to use services?</a:t>
            </a:r>
          </a:p>
          <a:p>
            <a:r>
              <a:rPr lang="en-GB" dirty="0"/>
              <a:t>Too proud to ask for help </a:t>
            </a:r>
          </a:p>
          <a:p>
            <a:r>
              <a:rPr lang="en-GB" dirty="0"/>
              <a:t>Scared of getting more ill (superbug)</a:t>
            </a:r>
          </a:p>
          <a:p>
            <a:r>
              <a:rPr lang="en-GB" dirty="0"/>
              <a:t>People might judge them </a:t>
            </a:r>
          </a:p>
          <a:p>
            <a:r>
              <a:rPr lang="en-GB" dirty="0"/>
              <a:t>Not having someone to go with them</a:t>
            </a:r>
          </a:p>
          <a:p>
            <a:r>
              <a:rPr lang="en-GB" dirty="0"/>
              <a:t>Feel like a burden</a:t>
            </a:r>
          </a:p>
          <a:p>
            <a:pPr marL="109728" indent="0">
              <a:buNone/>
            </a:pPr>
            <a:endParaRPr lang="en-GB" b="1" dirty="0">
              <a:solidFill>
                <a:srgbClr val="FF0000"/>
              </a:solidFill>
            </a:endParaRPr>
          </a:p>
        </p:txBody>
      </p:sp>
      <p:pic>
        <p:nvPicPr>
          <p:cNvPr id="4" name="Picture 3"/>
          <p:cNvPicPr>
            <a:picLocks noChangeAspect="1"/>
          </p:cNvPicPr>
          <p:nvPr/>
        </p:nvPicPr>
        <p:blipFill>
          <a:blip r:embed="rId2"/>
          <a:stretch>
            <a:fillRect/>
          </a:stretch>
        </p:blipFill>
        <p:spPr>
          <a:xfrm>
            <a:off x="9161747" y="2240424"/>
            <a:ext cx="2495550" cy="2495550"/>
          </a:xfrm>
          <a:prstGeom prst="rect">
            <a:avLst/>
          </a:prstGeom>
        </p:spPr>
      </p:pic>
      <p:pic>
        <p:nvPicPr>
          <p:cNvPr id="5" name="Picture 4"/>
          <p:cNvPicPr>
            <a:picLocks noChangeAspect="1"/>
          </p:cNvPicPr>
          <p:nvPr/>
        </p:nvPicPr>
        <p:blipFill>
          <a:blip r:embed="rId3"/>
          <a:stretch>
            <a:fillRect/>
          </a:stretch>
        </p:blipFill>
        <p:spPr>
          <a:xfrm>
            <a:off x="7329237" y="4256741"/>
            <a:ext cx="1658553" cy="2498670"/>
          </a:xfrm>
          <a:prstGeom prst="rect">
            <a:avLst/>
          </a:prstGeom>
        </p:spPr>
      </p:pic>
      <p:pic>
        <p:nvPicPr>
          <p:cNvPr id="6" name="Picture 5"/>
          <p:cNvPicPr>
            <a:picLocks noChangeAspect="1"/>
          </p:cNvPicPr>
          <p:nvPr/>
        </p:nvPicPr>
        <p:blipFill>
          <a:blip r:embed="rId4"/>
          <a:stretch>
            <a:fillRect/>
          </a:stretch>
        </p:blipFill>
        <p:spPr>
          <a:xfrm>
            <a:off x="8987790" y="4772663"/>
            <a:ext cx="2971800" cy="1982748"/>
          </a:xfrm>
          <a:prstGeom prst="rect">
            <a:avLst/>
          </a:prstGeom>
        </p:spPr>
      </p:pic>
      <p:pic>
        <p:nvPicPr>
          <p:cNvPr id="7" name="Picture 6"/>
          <p:cNvPicPr>
            <a:picLocks noChangeAspect="1"/>
          </p:cNvPicPr>
          <p:nvPr/>
        </p:nvPicPr>
        <p:blipFill>
          <a:blip r:embed="rId5"/>
          <a:stretch>
            <a:fillRect/>
          </a:stretch>
        </p:blipFill>
        <p:spPr>
          <a:xfrm>
            <a:off x="3947661" y="4907561"/>
            <a:ext cx="3362325" cy="1847850"/>
          </a:xfrm>
          <a:prstGeom prst="rect">
            <a:avLst/>
          </a:prstGeom>
        </p:spPr>
      </p:pic>
    </p:spTree>
    <p:extLst>
      <p:ext uri="{BB962C8B-B14F-4D97-AF65-F5344CB8AC3E}">
        <p14:creationId xmlns:p14="http://schemas.microsoft.com/office/powerpoint/2010/main" val="242067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barn(inVertical)">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barn(inVertical)">
                                      <p:cBhvr>
                                        <p:cTn id="32" dur="500"/>
                                        <p:tgtEl>
                                          <p:spTgt spid="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Effect transition="in" filter="barn(inVertical)">
                                      <p:cBhvr>
                                        <p:cTn id="37" dur="500"/>
                                        <p:tgtEl>
                                          <p:spTgt spid="2">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animEffect transition="in" filter="barn(inVertical)">
                                      <p:cBhvr>
                                        <p:cTn id="42" dur="500"/>
                                        <p:tgtEl>
                                          <p:spTgt spid="2">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animEffect transition="in" filter="barn(inVertical)">
                                      <p:cBhvr>
                                        <p:cTn id="47" dur="500"/>
                                        <p:tgtEl>
                                          <p:spTgt spid="2">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
                                            <p:txEl>
                                              <p:pRg st="6" end="6"/>
                                            </p:txEl>
                                          </p:spTgt>
                                        </p:tgtEl>
                                        <p:attrNameLst>
                                          <p:attrName>style.visibility</p:attrName>
                                        </p:attrNameLst>
                                      </p:cBhvr>
                                      <p:to>
                                        <p:strVal val="visible"/>
                                      </p:to>
                                    </p:set>
                                    <p:animEffect transition="in" filter="barn(inVertical)">
                                      <p:cBhvr>
                                        <p:cTn id="5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3663" y="368167"/>
            <a:ext cx="10972800" cy="830178"/>
          </a:xfrm>
          <a:noFill/>
        </p:spPr>
        <p:txBody>
          <a:bodyPr>
            <a:normAutofit/>
          </a:bodyPr>
          <a:lstStyle/>
          <a:p>
            <a:pPr algn="ctr"/>
            <a:r>
              <a:rPr lang="en-GB" sz="4800" b="1" dirty="0"/>
              <a:t>Psychological Barriers</a:t>
            </a:r>
          </a:p>
        </p:txBody>
      </p:sp>
      <p:graphicFrame>
        <p:nvGraphicFramePr>
          <p:cNvPr id="4" name="Diagram 3"/>
          <p:cNvGraphicFramePr/>
          <p:nvPr>
            <p:extLst>
              <p:ext uri="{D42A27DB-BD31-4B8C-83A1-F6EECF244321}">
                <p14:modId xmlns:p14="http://schemas.microsoft.com/office/powerpoint/2010/main" val="4259774295"/>
              </p:ext>
            </p:extLst>
          </p:nvPr>
        </p:nvGraphicFramePr>
        <p:xfrm>
          <a:off x="2279789" y="1704041"/>
          <a:ext cx="7680548" cy="45918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4340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3663" y="383407"/>
            <a:ext cx="10972800" cy="830178"/>
          </a:xfrm>
          <a:noFill/>
        </p:spPr>
        <p:txBody>
          <a:bodyPr>
            <a:normAutofit/>
          </a:bodyPr>
          <a:lstStyle/>
          <a:p>
            <a:pPr algn="ctr"/>
            <a:r>
              <a:rPr lang="en-GB" sz="4800" b="1" dirty="0"/>
              <a:t>Cultural Barriers</a:t>
            </a:r>
          </a:p>
        </p:txBody>
      </p:sp>
      <p:sp>
        <p:nvSpPr>
          <p:cNvPr id="2" name="Content Placeholder 1"/>
          <p:cNvSpPr>
            <a:spLocks noGrp="1"/>
          </p:cNvSpPr>
          <p:nvPr>
            <p:ph idx="1"/>
          </p:nvPr>
        </p:nvSpPr>
        <p:spPr>
          <a:xfrm>
            <a:off x="382202" y="1213585"/>
            <a:ext cx="11574571" cy="2563285"/>
          </a:xfrm>
        </p:spPr>
        <p:txBody>
          <a:bodyPr>
            <a:normAutofit fontScale="85000" lnSpcReduction="10000"/>
          </a:bodyPr>
          <a:lstStyle/>
          <a:p>
            <a:pPr marL="109728" indent="0">
              <a:lnSpc>
                <a:spcPct val="120000"/>
              </a:lnSpc>
              <a:buNone/>
            </a:pPr>
            <a:r>
              <a:rPr lang="en-GB" dirty="0"/>
              <a:t>People from different cultural backgrounds might find accessing services difficult. They could be worried that their cultural needs wont be met within services of other may judge them. </a:t>
            </a:r>
          </a:p>
          <a:p>
            <a:pPr marL="109728" indent="0">
              <a:lnSpc>
                <a:spcPct val="120000"/>
              </a:lnSpc>
              <a:buNone/>
            </a:pPr>
            <a:endParaRPr lang="en-GB" b="1" dirty="0">
              <a:solidFill>
                <a:srgbClr val="FF0000"/>
              </a:solidFill>
            </a:endParaRPr>
          </a:p>
          <a:p>
            <a:pPr marL="109728" indent="0">
              <a:lnSpc>
                <a:spcPct val="120000"/>
              </a:lnSpc>
              <a:buNone/>
            </a:pPr>
            <a:r>
              <a:rPr lang="en-GB" b="1" dirty="0">
                <a:solidFill>
                  <a:srgbClr val="FF0000"/>
                </a:solidFill>
              </a:rPr>
              <a:t>What cultural barriers are you aware that prevent access to services?</a:t>
            </a:r>
          </a:p>
        </p:txBody>
      </p:sp>
      <p:sp>
        <p:nvSpPr>
          <p:cNvPr id="8" name="Rectangle 7">
            <a:extLst>
              <a:ext uri="{FF2B5EF4-FFF2-40B4-BE49-F238E27FC236}">
                <a16:creationId xmlns:a16="http://schemas.microsoft.com/office/drawing/2014/main" id="{47757B0A-9588-43C8-A0DF-BF462B1D8D56}"/>
              </a:ext>
            </a:extLst>
          </p:cNvPr>
          <p:cNvSpPr/>
          <p:nvPr/>
        </p:nvSpPr>
        <p:spPr>
          <a:xfrm>
            <a:off x="543339" y="3684899"/>
            <a:ext cx="6602896" cy="2677656"/>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546A"/>
                </a:solidFill>
                <a:effectLst/>
                <a:uLnTx/>
                <a:uFillTx/>
                <a:latin typeface="Comic Sans MS" panose="030F0702030302020204" pitchFamily="66" charset="0"/>
                <a:ea typeface="+mn-ea"/>
                <a:cs typeface="+mn-cs"/>
              </a:rPr>
              <a:t>Not having professionals who are of the same sex, for example, women doctors/consultants for women</a:t>
            </a:r>
            <a:endParaRPr kumimoji="0" lang="en-GB" sz="2400" b="0" i="0" u="none" strike="noStrike" kern="1200" cap="none" spc="0" normalizeH="0" baseline="0" noProof="0" dirty="0">
              <a:ln>
                <a:noFill/>
              </a:ln>
              <a:solidFill>
                <a:srgbClr val="44546A"/>
              </a:solidFill>
              <a:effectLst/>
              <a:uLnTx/>
              <a:uFillTx/>
              <a:latin typeface="Comic Sans MS" panose="030F0702030302020204" pitchFamily="66"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546A"/>
                </a:solidFill>
                <a:effectLst/>
                <a:uLnTx/>
                <a:uFillTx/>
                <a:latin typeface="Comic Sans MS" panose="030F0702030302020204" pitchFamily="66" charset="0"/>
                <a:ea typeface="+mn-ea"/>
                <a:cs typeface="+mn-cs"/>
              </a:rPr>
              <a:t>Some treatments being considered unacceptable to certain cultures.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546A"/>
                </a:solidFill>
                <a:effectLst/>
                <a:uLnTx/>
                <a:uFillTx/>
                <a:latin typeface="Comic Sans MS" panose="030F0702030302020204" pitchFamily="66" charset="0"/>
                <a:ea typeface="+mn-ea"/>
                <a:cs typeface="+mn-cs"/>
              </a:rPr>
              <a:t>Preferences about food or dress may not be understood properly.</a:t>
            </a:r>
            <a:endParaRPr kumimoji="0" lang="en-GB" sz="2400" b="0" i="0" u="none" strike="noStrike" kern="1200" cap="none" spc="0" normalizeH="0" baseline="0" noProof="0" dirty="0">
              <a:ln>
                <a:noFill/>
              </a:ln>
              <a:solidFill>
                <a:srgbClr val="44546A"/>
              </a:solidFill>
              <a:effectLst/>
              <a:uLnTx/>
              <a:uFillTx/>
              <a:latin typeface="Comic Sans MS" panose="030F0702030302020204" pitchFamily="66" charset="0"/>
              <a:ea typeface="+mn-ea"/>
              <a:cs typeface="+mn-cs"/>
            </a:endParaRPr>
          </a:p>
        </p:txBody>
      </p:sp>
      <p:pic>
        <p:nvPicPr>
          <p:cNvPr id="1028" name="Picture 4" descr="Image result for cultural barriers in health and social care">
            <a:extLst>
              <a:ext uri="{FF2B5EF4-FFF2-40B4-BE49-F238E27FC236}">
                <a16:creationId xmlns:a16="http://schemas.microsoft.com/office/drawing/2014/main" id="{44DE586A-8413-4CFA-BC95-EE2959996F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9452" y="3735259"/>
            <a:ext cx="3984104" cy="2762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862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arn(inVertical)">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9D59-D6B4-4EBB-9D82-C96E685922B0}"/>
              </a:ext>
            </a:extLst>
          </p:cNvPr>
          <p:cNvSpPr>
            <a:spLocks noGrp="1"/>
          </p:cNvSpPr>
          <p:nvPr>
            <p:ph type="title"/>
          </p:nvPr>
        </p:nvSpPr>
        <p:spPr/>
        <p:txBody>
          <a:bodyPr/>
          <a:lstStyle/>
          <a:p>
            <a:r>
              <a:rPr lang="en-GB" dirty="0">
                <a:latin typeface="Comic Sans MS" panose="030F0702030302020204" pitchFamily="66" charset="0"/>
              </a:rPr>
              <a:t>Overcoming social, cultural and psychological barriers</a:t>
            </a:r>
          </a:p>
        </p:txBody>
      </p:sp>
      <p:sp>
        <p:nvSpPr>
          <p:cNvPr id="3" name="Content Placeholder 2">
            <a:extLst>
              <a:ext uri="{FF2B5EF4-FFF2-40B4-BE49-F238E27FC236}">
                <a16:creationId xmlns:a16="http://schemas.microsoft.com/office/drawing/2014/main" id="{2F2AAB75-AB1C-48EF-8AD1-CE8B0EA1BBB7}"/>
              </a:ext>
            </a:extLst>
          </p:cNvPr>
          <p:cNvSpPr>
            <a:spLocks noGrp="1"/>
          </p:cNvSpPr>
          <p:nvPr>
            <p:ph idx="1"/>
          </p:nvPr>
        </p:nvSpPr>
        <p:spPr/>
        <p:txBody>
          <a:bodyPr/>
          <a:lstStyle/>
          <a:p>
            <a:r>
              <a:rPr lang="en-GB" dirty="0">
                <a:latin typeface="Comic Sans MS" panose="030F0702030302020204" pitchFamily="66" charset="0"/>
              </a:rPr>
              <a:t>Awareness campaigns</a:t>
            </a:r>
          </a:p>
          <a:p>
            <a:r>
              <a:rPr lang="en-GB" dirty="0">
                <a:latin typeface="Comic Sans MS" panose="030F0702030302020204" pitchFamily="66" charset="0"/>
              </a:rPr>
              <a:t>Posters and leaflets</a:t>
            </a:r>
          </a:p>
          <a:p>
            <a:r>
              <a:rPr lang="en-GB" dirty="0">
                <a:latin typeface="Comic Sans MS" panose="030F0702030302020204" pitchFamily="66" charset="0"/>
              </a:rPr>
              <a:t>Well women and well men clinics</a:t>
            </a:r>
          </a:p>
          <a:p>
            <a:r>
              <a:rPr lang="en-GB" dirty="0">
                <a:latin typeface="Comic Sans MS" panose="030F0702030302020204" pitchFamily="66" charset="0"/>
              </a:rPr>
              <a:t>Choice of service provider (e.g. if male or female is preferred) </a:t>
            </a:r>
          </a:p>
          <a:p>
            <a:r>
              <a:rPr lang="en-GB" dirty="0">
                <a:latin typeface="Comic Sans MS" panose="030F0702030302020204" pitchFamily="66" charset="0"/>
              </a:rPr>
              <a:t>Collaboration with community and faith groups</a:t>
            </a:r>
          </a:p>
        </p:txBody>
      </p:sp>
      <p:pic>
        <p:nvPicPr>
          <p:cNvPr id="5" name="Picture 2" descr="Taking notes | Free SV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91436" y="228324"/>
            <a:ext cx="1462364" cy="1462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821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3663" y="246247"/>
            <a:ext cx="10972800" cy="830178"/>
          </a:xfrm>
          <a:noFill/>
        </p:spPr>
        <p:txBody>
          <a:bodyPr>
            <a:normAutofit/>
          </a:bodyPr>
          <a:lstStyle/>
          <a:p>
            <a:pPr algn="ctr"/>
            <a:r>
              <a:rPr lang="en-GB" sz="4800" b="1" dirty="0"/>
              <a:t>Language Barriers</a:t>
            </a:r>
          </a:p>
        </p:txBody>
      </p:sp>
      <p:sp>
        <p:nvSpPr>
          <p:cNvPr id="2" name="Content Placeholder 1"/>
          <p:cNvSpPr>
            <a:spLocks noGrp="1"/>
          </p:cNvSpPr>
          <p:nvPr>
            <p:ph idx="1"/>
          </p:nvPr>
        </p:nvSpPr>
        <p:spPr>
          <a:xfrm>
            <a:off x="633663" y="1190049"/>
            <a:ext cx="11061032" cy="1435505"/>
          </a:xfrm>
        </p:spPr>
        <p:txBody>
          <a:bodyPr>
            <a:noAutofit/>
          </a:bodyPr>
          <a:lstStyle/>
          <a:p>
            <a:pPr marL="109728" indent="0">
              <a:lnSpc>
                <a:spcPct val="110000"/>
              </a:lnSpc>
              <a:buNone/>
            </a:pPr>
            <a:r>
              <a:rPr lang="en-GB" dirty="0">
                <a:solidFill>
                  <a:schemeClr val="tx1"/>
                </a:solidFill>
              </a:rPr>
              <a:t>Several thousand languages, phrases and terms in language are spoken across the world. But this can become a barrier to accessing health services when you cannot communicate effectively.</a:t>
            </a:r>
          </a:p>
        </p:txBody>
      </p:sp>
      <p:sp>
        <p:nvSpPr>
          <p:cNvPr id="4" name="Rectangle 3"/>
          <p:cNvSpPr/>
          <p:nvPr/>
        </p:nvSpPr>
        <p:spPr>
          <a:xfrm>
            <a:off x="0" y="3247962"/>
            <a:ext cx="6859457" cy="3539430"/>
          </a:xfrm>
          <a:prstGeom prst="rect">
            <a:avLst/>
          </a:prstGeom>
        </p:spPr>
        <p:txBody>
          <a:bodyPr wrap="square">
            <a:spAutoFit/>
          </a:bodyPr>
          <a:lstStyle/>
          <a:p>
            <a:pPr marL="109728"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How can language be a barrier?</a:t>
            </a:r>
          </a:p>
          <a:p>
            <a:pPr marL="566928" marR="0" lvl="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Jargon</a:t>
            </a:r>
            <a:r>
              <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 technical words or phrases used by a professional </a:t>
            </a:r>
          </a:p>
          <a:p>
            <a:pPr marL="566928" marR="0" lvl="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Slang</a:t>
            </a:r>
            <a:r>
              <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 informal words which are not the standard part of language </a:t>
            </a:r>
          </a:p>
          <a:p>
            <a:pPr marL="566928" marR="0" lvl="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Dialect</a:t>
            </a:r>
            <a:r>
              <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 a variety of language or speech pattern specific to the area you live</a:t>
            </a:r>
          </a:p>
        </p:txBody>
      </p:sp>
      <p:pic>
        <p:nvPicPr>
          <p:cNvPr id="5" name="Picture 4"/>
          <p:cNvPicPr>
            <a:picLocks noChangeAspect="1"/>
          </p:cNvPicPr>
          <p:nvPr/>
        </p:nvPicPr>
        <p:blipFill>
          <a:blip r:embed="rId2"/>
          <a:stretch>
            <a:fillRect/>
          </a:stretch>
        </p:blipFill>
        <p:spPr>
          <a:xfrm>
            <a:off x="8736925" y="5227439"/>
            <a:ext cx="3268979" cy="1591584"/>
          </a:xfrm>
          <a:prstGeom prst="rect">
            <a:avLst/>
          </a:prstGeom>
        </p:spPr>
      </p:pic>
      <p:pic>
        <p:nvPicPr>
          <p:cNvPr id="6" name="Picture 5"/>
          <p:cNvPicPr>
            <a:picLocks noChangeAspect="1"/>
          </p:cNvPicPr>
          <p:nvPr/>
        </p:nvPicPr>
        <p:blipFill>
          <a:blip r:embed="rId3"/>
          <a:stretch>
            <a:fillRect/>
          </a:stretch>
        </p:blipFill>
        <p:spPr>
          <a:xfrm>
            <a:off x="6950908" y="3164024"/>
            <a:ext cx="2590800" cy="1943100"/>
          </a:xfrm>
          <a:prstGeom prst="rect">
            <a:avLst/>
          </a:prstGeom>
        </p:spPr>
      </p:pic>
      <p:pic>
        <p:nvPicPr>
          <p:cNvPr id="7" name="Picture 6"/>
          <p:cNvPicPr>
            <a:picLocks noChangeAspect="1"/>
          </p:cNvPicPr>
          <p:nvPr/>
        </p:nvPicPr>
        <p:blipFill>
          <a:blip r:embed="rId4"/>
          <a:stretch>
            <a:fillRect/>
          </a:stretch>
        </p:blipFill>
        <p:spPr>
          <a:xfrm>
            <a:off x="9734212" y="2680624"/>
            <a:ext cx="2271692" cy="2199803"/>
          </a:xfrm>
          <a:prstGeom prst="rect">
            <a:avLst/>
          </a:prstGeom>
        </p:spPr>
      </p:pic>
    </p:spTree>
    <p:extLst>
      <p:ext uri="{BB962C8B-B14F-4D97-AF65-F5344CB8AC3E}">
        <p14:creationId xmlns:p14="http://schemas.microsoft.com/office/powerpoint/2010/main" val="1204973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3663" y="456454"/>
            <a:ext cx="10972800" cy="830178"/>
          </a:xfrm>
          <a:noFill/>
        </p:spPr>
        <p:txBody>
          <a:bodyPr>
            <a:normAutofit/>
          </a:bodyPr>
          <a:lstStyle/>
          <a:p>
            <a:pPr algn="ctr"/>
            <a:r>
              <a:rPr lang="en-GB" sz="4800" b="1" dirty="0"/>
              <a:t>Examples of Language Barriers</a:t>
            </a:r>
          </a:p>
        </p:txBody>
      </p:sp>
      <p:graphicFrame>
        <p:nvGraphicFramePr>
          <p:cNvPr id="4" name="Diagram 3"/>
          <p:cNvGraphicFramePr/>
          <p:nvPr>
            <p:extLst/>
          </p:nvPr>
        </p:nvGraphicFramePr>
        <p:xfrm>
          <a:off x="3253142" y="1427064"/>
          <a:ext cx="8483042" cy="52480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478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F276A940-20A4-4D13-B1B9-16EADAD6AD73}"/>
                                            </p:graphicEl>
                                          </p:spTgt>
                                        </p:tgtEl>
                                        <p:attrNameLst>
                                          <p:attrName>style.visibility</p:attrName>
                                        </p:attrNameLst>
                                      </p:cBhvr>
                                      <p:to>
                                        <p:strVal val="visible"/>
                                      </p:to>
                                    </p:set>
                                    <p:animEffect transition="in" filter="fade">
                                      <p:cBhvr>
                                        <p:cTn id="7" dur="1000"/>
                                        <p:tgtEl>
                                          <p:spTgt spid="4">
                                            <p:graphicEl>
                                              <a:dgm id="{F276A940-20A4-4D13-B1B9-16EADAD6AD73}"/>
                                            </p:graphicEl>
                                          </p:spTgt>
                                        </p:tgtEl>
                                      </p:cBhvr>
                                    </p:animEffect>
                                    <p:anim calcmode="lin" valueType="num">
                                      <p:cBhvr>
                                        <p:cTn id="8" dur="1000" fill="hold"/>
                                        <p:tgtEl>
                                          <p:spTgt spid="4">
                                            <p:graphicEl>
                                              <a:dgm id="{F276A940-20A4-4D13-B1B9-16EADAD6AD73}"/>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F276A940-20A4-4D13-B1B9-16EADAD6AD73}"/>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graphicEl>
                                              <a:dgm id="{EA206DB4-DAB8-4359-A2B9-8921D24D6A18}"/>
                                            </p:graphicEl>
                                          </p:spTgt>
                                        </p:tgtEl>
                                        <p:attrNameLst>
                                          <p:attrName>style.visibility</p:attrName>
                                        </p:attrNameLst>
                                      </p:cBhvr>
                                      <p:to>
                                        <p:strVal val="visible"/>
                                      </p:to>
                                    </p:set>
                                    <p:animEffect transition="in" filter="fade">
                                      <p:cBhvr>
                                        <p:cTn id="14" dur="1000"/>
                                        <p:tgtEl>
                                          <p:spTgt spid="4">
                                            <p:graphicEl>
                                              <a:dgm id="{EA206DB4-DAB8-4359-A2B9-8921D24D6A18}"/>
                                            </p:graphicEl>
                                          </p:spTgt>
                                        </p:tgtEl>
                                      </p:cBhvr>
                                    </p:animEffect>
                                    <p:anim calcmode="lin" valueType="num">
                                      <p:cBhvr>
                                        <p:cTn id="15" dur="1000" fill="hold"/>
                                        <p:tgtEl>
                                          <p:spTgt spid="4">
                                            <p:graphicEl>
                                              <a:dgm id="{EA206DB4-DAB8-4359-A2B9-8921D24D6A18}"/>
                                            </p:graphicEl>
                                          </p:spTgt>
                                        </p:tgtEl>
                                        <p:attrNameLst>
                                          <p:attrName>ppt_x</p:attrName>
                                        </p:attrNameLst>
                                      </p:cBhvr>
                                      <p:tavLst>
                                        <p:tav tm="0">
                                          <p:val>
                                            <p:strVal val="#ppt_x"/>
                                          </p:val>
                                        </p:tav>
                                        <p:tav tm="100000">
                                          <p:val>
                                            <p:strVal val="#ppt_x"/>
                                          </p:val>
                                        </p:tav>
                                      </p:tavLst>
                                    </p:anim>
                                    <p:anim calcmode="lin" valueType="num">
                                      <p:cBhvr>
                                        <p:cTn id="16" dur="1000" fill="hold"/>
                                        <p:tgtEl>
                                          <p:spTgt spid="4">
                                            <p:graphicEl>
                                              <a:dgm id="{EA206DB4-DAB8-4359-A2B9-8921D24D6A18}"/>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graphicEl>
                                              <a:dgm id="{3C54F22C-F4EA-4C09-B97B-F7050557230B}"/>
                                            </p:graphicEl>
                                          </p:spTgt>
                                        </p:tgtEl>
                                        <p:attrNameLst>
                                          <p:attrName>style.visibility</p:attrName>
                                        </p:attrNameLst>
                                      </p:cBhvr>
                                      <p:to>
                                        <p:strVal val="visible"/>
                                      </p:to>
                                    </p:set>
                                    <p:animEffect transition="in" filter="fade">
                                      <p:cBhvr>
                                        <p:cTn id="19" dur="1000"/>
                                        <p:tgtEl>
                                          <p:spTgt spid="4">
                                            <p:graphicEl>
                                              <a:dgm id="{3C54F22C-F4EA-4C09-B97B-F7050557230B}"/>
                                            </p:graphicEl>
                                          </p:spTgt>
                                        </p:tgtEl>
                                      </p:cBhvr>
                                    </p:animEffect>
                                    <p:anim calcmode="lin" valueType="num">
                                      <p:cBhvr>
                                        <p:cTn id="20" dur="1000" fill="hold"/>
                                        <p:tgtEl>
                                          <p:spTgt spid="4">
                                            <p:graphicEl>
                                              <a:dgm id="{3C54F22C-F4EA-4C09-B97B-F7050557230B}"/>
                                            </p:graphicEl>
                                          </p:spTgt>
                                        </p:tgtEl>
                                        <p:attrNameLst>
                                          <p:attrName>ppt_x</p:attrName>
                                        </p:attrNameLst>
                                      </p:cBhvr>
                                      <p:tavLst>
                                        <p:tav tm="0">
                                          <p:val>
                                            <p:strVal val="#ppt_x"/>
                                          </p:val>
                                        </p:tav>
                                        <p:tav tm="100000">
                                          <p:val>
                                            <p:strVal val="#ppt_x"/>
                                          </p:val>
                                        </p:tav>
                                      </p:tavLst>
                                    </p:anim>
                                    <p:anim calcmode="lin" valueType="num">
                                      <p:cBhvr>
                                        <p:cTn id="21" dur="1000" fill="hold"/>
                                        <p:tgtEl>
                                          <p:spTgt spid="4">
                                            <p:graphicEl>
                                              <a:dgm id="{3C54F22C-F4EA-4C09-B97B-F7050557230B}"/>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graphicEl>
                                              <a:dgm id="{480CD35A-9268-431B-9D27-1E8E65476B55}"/>
                                            </p:graphicEl>
                                          </p:spTgt>
                                        </p:tgtEl>
                                        <p:attrNameLst>
                                          <p:attrName>style.visibility</p:attrName>
                                        </p:attrNameLst>
                                      </p:cBhvr>
                                      <p:to>
                                        <p:strVal val="visible"/>
                                      </p:to>
                                    </p:set>
                                    <p:animEffect transition="in" filter="fade">
                                      <p:cBhvr>
                                        <p:cTn id="26" dur="1000"/>
                                        <p:tgtEl>
                                          <p:spTgt spid="4">
                                            <p:graphicEl>
                                              <a:dgm id="{480CD35A-9268-431B-9D27-1E8E65476B55}"/>
                                            </p:graphicEl>
                                          </p:spTgt>
                                        </p:tgtEl>
                                      </p:cBhvr>
                                    </p:animEffect>
                                    <p:anim calcmode="lin" valueType="num">
                                      <p:cBhvr>
                                        <p:cTn id="27" dur="1000" fill="hold"/>
                                        <p:tgtEl>
                                          <p:spTgt spid="4">
                                            <p:graphicEl>
                                              <a:dgm id="{480CD35A-9268-431B-9D27-1E8E65476B55}"/>
                                            </p:graphicEl>
                                          </p:spTgt>
                                        </p:tgtEl>
                                        <p:attrNameLst>
                                          <p:attrName>ppt_x</p:attrName>
                                        </p:attrNameLst>
                                      </p:cBhvr>
                                      <p:tavLst>
                                        <p:tav tm="0">
                                          <p:val>
                                            <p:strVal val="#ppt_x"/>
                                          </p:val>
                                        </p:tav>
                                        <p:tav tm="100000">
                                          <p:val>
                                            <p:strVal val="#ppt_x"/>
                                          </p:val>
                                        </p:tav>
                                      </p:tavLst>
                                    </p:anim>
                                    <p:anim calcmode="lin" valueType="num">
                                      <p:cBhvr>
                                        <p:cTn id="28" dur="1000" fill="hold"/>
                                        <p:tgtEl>
                                          <p:spTgt spid="4">
                                            <p:graphicEl>
                                              <a:dgm id="{480CD35A-9268-431B-9D27-1E8E65476B55}"/>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
                                            <p:graphicEl>
                                              <a:dgm id="{0C643BD9-F69C-47EE-B882-8BFBD7444417}"/>
                                            </p:graphicEl>
                                          </p:spTgt>
                                        </p:tgtEl>
                                        <p:attrNameLst>
                                          <p:attrName>style.visibility</p:attrName>
                                        </p:attrNameLst>
                                      </p:cBhvr>
                                      <p:to>
                                        <p:strVal val="visible"/>
                                      </p:to>
                                    </p:set>
                                    <p:animEffect transition="in" filter="fade">
                                      <p:cBhvr>
                                        <p:cTn id="31" dur="1000"/>
                                        <p:tgtEl>
                                          <p:spTgt spid="4">
                                            <p:graphicEl>
                                              <a:dgm id="{0C643BD9-F69C-47EE-B882-8BFBD7444417}"/>
                                            </p:graphicEl>
                                          </p:spTgt>
                                        </p:tgtEl>
                                      </p:cBhvr>
                                    </p:animEffect>
                                    <p:anim calcmode="lin" valueType="num">
                                      <p:cBhvr>
                                        <p:cTn id="32" dur="1000" fill="hold"/>
                                        <p:tgtEl>
                                          <p:spTgt spid="4">
                                            <p:graphicEl>
                                              <a:dgm id="{0C643BD9-F69C-47EE-B882-8BFBD7444417}"/>
                                            </p:graphicEl>
                                          </p:spTgt>
                                        </p:tgtEl>
                                        <p:attrNameLst>
                                          <p:attrName>ppt_x</p:attrName>
                                        </p:attrNameLst>
                                      </p:cBhvr>
                                      <p:tavLst>
                                        <p:tav tm="0">
                                          <p:val>
                                            <p:strVal val="#ppt_x"/>
                                          </p:val>
                                        </p:tav>
                                        <p:tav tm="100000">
                                          <p:val>
                                            <p:strVal val="#ppt_x"/>
                                          </p:val>
                                        </p:tav>
                                      </p:tavLst>
                                    </p:anim>
                                    <p:anim calcmode="lin" valueType="num">
                                      <p:cBhvr>
                                        <p:cTn id="33" dur="1000" fill="hold"/>
                                        <p:tgtEl>
                                          <p:spTgt spid="4">
                                            <p:graphicEl>
                                              <a:dgm id="{0C643BD9-F69C-47EE-B882-8BFBD7444417}"/>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
                                            <p:graphicEl>
                                              <a:dgm id="{7E7646CA-D02F-49E6-B406-BCCFB7031003}"/>
                                            </p:graphicEl>
                                          </p:spTgt>
                                        </p:tgtEl>
                                        <p:attrNameLst>
                                          <p:attrName>style.visibility</p:attrName>
                                        </p:attrNameLst>
                                      </p:cBhvr>
                                      <p:to>
                                        <p:strVal val="visible"/>
                                      </p:to>
                                    </p:set>
                                    <p:animEffect transition="in" filter="fade">
                                      <p:cBhvr>
                                        <p:cTn id="38" dur="1000"/>
                                        <p:tgtEl>
                                          <p:spTgt spid="4">
                                            <p:graphicEl>
                                              <a:dgm id="{7E7646CA-D02F-49E6-B406-BCCFB7031003}"/>
                                            </p:graphicEl>
                                          </p:spTgt>
                                        </p:tgtEl>
                                      </p:cBhvr>
                                    </p:animEffect>
                                    <p:anim calcmode="lin" valueType="num">
                                      <p:cBhvr>
                                        <p:cTn id="39" dur="1000" fill="hold"/>
                                        <p:tgtEl>
                                          <p:spTgt spid="4">
                                            <p:graphicEl>
                                              <a:dgm id="{7E7646CA-D02F-49E6-B406-BCCFB7031003}"/>
                                            </p:graphicEl>
                                          </p:spTgt>
                                        </p:tgtEl>
                                        <p:attrNameLst>
                                          <p:attrName>ppt_x</p:attrName>
                                        </p:attrNameLst>
                                      </p:cBhvr>
                                      <p:tavLst>
                                        <p:tav tm="0">
                                          <p:val>
                                            <p:strVal val="#ppt_x"/>
                                          </p:val>
                                        </p:tav>
                                        <p:tav tm="100000">
                                          <p:val>
                                            <p:strVal val="#ppt_x"/>
                                          </p:val>
                                        </p:tav>
                                      </p:tavLst>
                                    </p:anim>
                                    <p:anim calcmode="lin" valueType="num">
                                      <p:cBhvr>
                                        <p:cTn id="40" dur="1000" fill="hold"/>
                                        <p:tgtEl>
                                          <p:spTgt spid="4">
                                            <p:graphicEl>
                                              <a:dgm id="{7E7646CA-D02F-49E6-B406-BCCFB7031003}"/>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4">
                                            <p:graphicEl>
                                              <a:dgm id="{87115E24-54C3-4AD8-849B-6AF96A451EC0}"/>
                                            </p:graphicEl>
                                          </p:spTgt>
                                        </p:tgtEl>
                                        <p:attrNameLst>
                                          <p:attrName>style.visibility</p:attrName>
                                        </p:attrNameLst>
                                      </p:cBhvr>
                                      <p:to>
                                        <p:strVal val="visible"/>
                                      </p:to>
                                    </p:set>
                                    <p:animEffect transition="in" filter="fade">
                                      <p:cBhvr>
                                        <p:cTn id="43" dur="1000"/>
                                        <p:tgtEl>
                                          <p:spTgt spid="4">
                                            <p:graphicEl>
                                              <a:dgm id="{87115E24-54C3-4AD8-849B-6AF96A451EC0}"/>
                                            </p:graphicEl>
                                          </p:spTgt>
                                        </p:tgtEl>
                                      </p:cBhvr>
                                    </p:animEffect>
                                    <p:anim calcmode="lin" valueType="num">
                                      <p:cBhvr>
                                        <p:cTn id="44" dur="1000" fill="hold"/>
                                        <p:tgtEl>
                                          <p:spTgt spid="4">
                                            <p:graphicEl>
                                              <a:dgm id="{87115E24-54C3-4AD8-849B-6AF96A451EC0}"/>
                                            </p:graphicEl>
                                          </p:spTgt>
                                        </p:tgtEl>
                                        <p:attrNameLst>
                                          <p:attrName>ppt_x</p:attrName>
                                        </p:attrNameLst>
                                      </p:cBhvr>
                                      <p:tavLst>
                                        <p:tav tm="0">
                                          <p:val>
                                            <p:strVal val="#ppt_x"/>
                                          </p:val>
                                        </p:tav>
                                        <p:tav tm="100000">
                                          <p:val>
                                            <p:strVal val="#ppt_x"/>
                                          </p:val>
                                        </p:tav>
                                      </p:tavLst>
                                    </p:anim>
                                    <p:anim calcmode="lin" valueType="num">
                                      <p:cBhvr>
                                        <p:cTn id="45" dur="1000" fill="hold"/>
                                        <p:tgtEl>
                                          <p:spTgt spid="4">
                                            <p:graphicEl>
                                              <a:dgm id="{87115E24-54C3-4AD8-849B-6AF96A451EC0}"/>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4">
                                            <p:graphicEl>
                                              <a:dgm id="{70328BFC-692C-43C2-844C-C1E36C9345FE}"/>
                                            </p:graphicEl>
                                          </p:spTgt>
                                        </p:tgtEl>
                                        <p:attrNameLst>
                                          <p:attrName>style.visibility</p:attrName>
                                        </p:attrNameLst>
                                      </p:cBhvr>
                                      <p:to>
                                        <p:strVal val="visible"/>
                                      </p:to>
                                    </p:set>
                                    <p:animEffect transition="in" filter="fade">
                                      <p:cBhvr>
                                        <p:cTn id="50" dur="1000"/>
                                        <p:tgtEl>
                                          <p:spTgt spid="4">
                                            <p:graphicEl>
                                              <a:dgm id="{70328BFC-692C-43C2-844C-C1E36C9345FE}"/>
                                            </p:graphicEl>
                                          </p:spTgt>
                                        </p:tgtEl>
                                      </p:cBhvr>
                                    </p:animEffect>
                                    <p:anim calcmode="lin" valueType="num">
                                      <p:cBhvr>
                                        <p:cTn id="51" dur="1000" fill="hold"/>
                                        <p:tgtEl>
                                          <p:spTgt spid="4">
                                            <p:graphicEl>
                                              <a:dgm id="{70328BFC-692C-43C2-844C-C1E36C9345FE}"/>
                                            </p:graphicEl>
                                          </p:spTgt>
                                        </p:tgtEl>
                                        <p:attrNameLst>
                                          <p:attrName>ppt_x</p:attrName>
                                        </p:attrNameLst>
                                      </p:cBhvr>
                                      <p:tavLst>
                                        <p:tav tm="0">
                                          <p:val>
                                            <p:strVal val="#ppt_x"/>
                                          </p:val>
                                        </p:tav>
                                        <p:tav tm="100000">
                                          <p:val>
                                            <p:strVal val="#ppt_x"/>
                                          </p:val>
                                        </p:tav>
                                      </p:tavLst>
                                    </p:anim>
                                    <p:anim calcmode="lin" valueType="num">
                                      <p:cBhvr>
                                        <p:cTn id="52" dur="1000" fill="hold"/>
                                        <p:tgtEl>
                                          <p:spTgt spid="4">
                                            <p:graphicEl>
                                              <a:dgm id="{70328BFC-692C-43C2-844C-C1E36C9345FE}"/>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4">
                                            <p:graphicEl>
                                              <a:dgm id="{CAC5C345-9933-4D30-BFF0-D36C176BE3DE}"/>
                                            </p:graphicEl>
                                          </p:spTgt>
                                        </p:tgtEl>
                                        <p:attrNameLst>
                                          <p:attrName>style.visibility</p:attrName>
                                        </p:attrNameLst>
                                      </p:cBhvr>
                                      <p:to>
                                        <p:strVal val="visible"/>
                                      </p:to>
                                    </p:set>
                                    <p:animEffect transition="in" filter="fade">
                                      <p:cBhvr>
                                        <p:cTn id="55" dur="1000"/>
                                        <p:tgtEl>
                                          <p:spTgt spid="4">
                                            <p:graphicEl>
                                              <a:dgm id="{CAC5C345-9933-4D30-BFF0-D36C176BE3DE}"/>
                                            </p:graphicEl>
                                          </p:spTgt>
                                        </p:tgtEl>
                                      </p:cBhvr>
                                    </p:animEffect>
                                    <p:anim calcmode="lin" valueType="num">
                                      <p:cBhvr>
                                        <p:cTn id="56" dur="1000" fill="hold"/>
                                        <p:tgtEl>
                                          <p:spTgt spid="4">
                                            <p:graphicEl>
                                              <a:dgm id="{CAC5C345-9933-4D30-BFF0-D36C176BE3DE}"/>
                                            </p:graphicEl>
                                          </p:spTgt>
                                        </p:tgtEl>
                                        <p:attrNameLst>
                                          <p:attrName>ppt_x</p:attrName>
                                        </p:attrNameLst>
                                      </p:cBhvr>
                                      <p:tavLst>
                                        <p:tav tm="0">
                                          <p:val>
                                            <p:strVal val="#ppt_x"/>
                                          </p:val>
                                        </p:tav>
                                        <p:tav tm="100000">
                                          <p:val>
                                            <p:strVal val="#ppt_x"/>
                                          </p:val>
                                        </p:tav>
                                      </p:tavLst>
                                    </p:anim>
                                    <p:anim calcmode="lin" valueType="num">
                                      <p:cBhvr>
                                        <p:cTn id="57" dur="1000" fill="hold"/>
                                        <p:tgtEl>
                                          <p:spTgt spid="4">
                                            <p:graphicEl>
                                              <a:dgm id="{CAC5C345-9933-4D30-BFF0-D36C176BE3DE}"/>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4">
                                            <p:graphicEl>
                                              <a:dgm id="{4484317E-A19F-4D21-A691-4EFFC92D6313}"/>
                                            </p:graphicEl>
                                          </p:spTgt>
                                        </p:tgtEl>
                                        <p:attrNameLst>
                                          <p:attrName>style.visibility</p:attrName>
                                        </p:attrNameLst>
                                      </p:cBhvr>
                                      <p:to>
                                        <p:strVal val="visible"/>
                                      </p:to>
                                    </p:set>
                                    <p:animEffect transition="in" filter="fade">
                                      <p:cBhvr>
                                        <p:cTn id="62" dur="1000"/>
                                        <p:tgtEl>
                                          <p:spTgt spid="4">
                                            <p:graphicEl>
                                              <a:dgm id="{4484317E-A19F-4D21-A691-4EFFC92D6313}"/>
                                            </p:graphicEl>
                                          </p:spTgt>
                                        </p:tgtEl>
                                      </p:cBhvr>
                                    </p:animEffect>
                                    <p:anim calcmode="lin" valueType="num">
                                      <p:cBhvr>
                                        <p:cTn id="63" dur="1000" fill="hold"/>
                                        <p:tgtEl>
                                          <p:spTgt spid="4">
                                            <p:graphicEl>
                                              <a:dgm id="{4484317E-A19F-4D21-A691-4EFFC92D6313}"/>
                                            </p:graphicEl>
                                          </p:spTgt>
                                        </p:tgtEl>
                                        <p:attrNameLst>
                                          <p:attrName>ppt_x</p:attrName>
                                        </p:attrNameLst>
                                      </p:cBhvr>
                                      <p:tavLst>
                                        <p:tav tm="0">
                                          <p:val>
                                            <p:strVal val="#ppt_x"/>
                                          </p:val>
                                        </p:tav>
                                        <p:tav tm="100000">
                                          <p:val>
                                            <p:strVal val="#ppt_x"/>
                                          </p:val>
                                        </p:tav>
                                      </p:tavLst>
                                    </p:anim>
                                    <p:anim calcmode="lin" valueType="num">
                                      <p:cBhvr>
                                        <p:cTn id="64" dur="1000" fill="hold"/>
                                        <p:tgtEl>
                                          <p:spTgt spid="4">
                                            <p:graphicEl>
                                              <a:dgm id="{4484317E-A19F-4D21-A691-4EFFC92D6313}"/>
                                            </p:graphic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4">
                                            <p:graphicEl>
                                              <a:dgm id="{025E2F4D-3498-415E-A119-B3A655477B4A}"/>
                                            </p:graphicEl>
                                          </p:spTgt>
                                        </p:tgtEl>
                                        <p:attrNameLst>
                                          <p:attrName>style.visibility</p:attrName>
                                        </p:attrNameLst>
                                      </p:cBhvr>
                                      <p:to>
                                        <p:strVal val="visible"/>
                                      </p:to>
                                    </p:set>
                                    <p:animEffect transition="in" filter="fade">
                                      <p:cBhvr>
                                        <p:cTn id="67" dur="1000"/>
                                        <p:tgtEl>
                                          <p:spTgt spid="4">
                                            <p:graphicEl>
                                              <a:dgm id="{025E2F4D-3498-415E-A119-B3A655477B4A}"/>
                                            </p:graphicEl>
                                          </p:spTgt>
                                        </p:tgtEl>
                                      </p:cBhvr>
                                    </p:animEffect>
                                    <p:anim calcmode="lin" valueType="num">
                                      <p:cBhvr>
                                        <p:cTn id="68" dur="1000" fill="hold"/>
                                        <p:tgtEl>
                                          <p:spTgt spid="4">
                                            <p:graphicEl>
                                              <a:dgm id="{025E2F4D-3498-415E-A119-B3A655477B4A}"/>
                                            </p:graphicEl>
                                          </p:spTgt>
                                        </p:tgtEl>
                                        <p:attrNameLst>
                                          <p:attrName>ppt_x</p:attrName>
                                        </p:attrNameLst>
                                      </p:cBhvr>
                                      <p:tavLst>
                                        <p:tav tm="0">
                                          <p:val>
                                            <p:strVal val="#ppt_x"/>
                                          </p:val>
                                        </p:tav>
                                        <p:tav tm="100000">
                                          <p:val>
                                            <p:strVal val="#ppt_x"/>
                                          </p:val>
                                        </p:tav>
                                      </p:tavLst>
                                    </p:anim>
                                    <p:anim calcmode="lin" valueType="num">
                                      <p:cBhvr>
                                        <p:cTn id="69" dur="1000" fill="hold"/>
                                        <p:tgtEl>
                                          <p:spTgt spid="4">
                                            <p:graphicEl>
                                              <a:dgm id="{025E2F4D-3498-415E-A119-B3A655477B4A}"/>
                                            </p:graphic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4">
                                            <p:graphicEl>
                                              <a:dgm id="{41CFB530-F30B-463A-927C-00925B199575}"/>
                                            </p:graphicEl>
                                          </p:spTgt>
                                        </p:tgtEl>
                                        <p:attrNameLst>
                                          <p:attrName>style.visibility</p:attrName>
                                        </p:attrNameLst>
                                      </p:cBhvr>
                                      <p:to>
                                        <p:strVal val="visible"/>
                                      </p:to>
                                    </p:set>
                                    <p:animEffect transition="in" filter="fade">
                                      <p:cBhvr>
                                        <p:cTn id="74" dur="1000"/>
                                        <p:tgtEl>
                                          <p:spTgt spid="4">
                                            <p:graphicEl>
                                              <a:dgm id="{41CFB530-F30B-463A-927C-00925B199575}"/>
                                            </p:graphicEl>
                                          </p:spTgt>
                                        </p:tgtEl>
                                      </p:cBhvr>
                                    </p:animEffect>
                                    <p:anim calcmode="lin" valueType="num">
                                      <p:cBhvr>
                                        <p:cTn id="75" dur="1000" fill="hold"/>
                                        <p:tgtEl>
                                          <p:spTgt spid="4">
                                            <p:graphicEl>
                                              <a:dgm id="{41CFB530-F30B-463A-927C-00925B199575}"/>
                                            </p:graphicEl>
                                          </p:spTgt>
                                        </p:tgtEl>
                                        <p:attrNameLst>
                                          <p:attrName>ppt_x</p:attrName>
                                        </p:attrNameLst>
                                      </p:cBhvr>
                                      <p:tavLst>
                                        <p:tav tm="0">
                                          <p:val>
                                            <p:strVal val="#ppt_x"/>
                                          </p:val>
                                        </p:tav>
                                        <p:tav tm="100000">
                                          <p:val>
                                            <p:strVal val="#ppt_x"/>
                                          </p:val>
                                        </p:tav>
                                      </p:tavLst>
                                    </p:anim>
                                    <p:anim calcmode="lin" valueType="num">
                                      <p:cBhvr>
                                        <p:cTn id="76" dur="1000" fill="hold"/>
                                        <p:tgtEl>
                                          <p:spTgt spid="4">
                                            <p:graphicEl>
                                              <a:dgm id="{41CFB530-F30B-463A-927C-00925B199575}"/>
                                            </p:graphicEl>
                                          </p:spTgt>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4">
                                            <p:graphicEl>
                                              <a:dgm id="{988BC8E2-9605-47DF-9E95-B827D67EBDF0}"/>
                                            </p:graphicEl>
                                          </p:spTgt>
                                        </p:tgtEl>
                                        <p:attrNameLst>
                                          <p:attrName>style.visibility</p:attrName>
                                        </p:attrNameLst>
                                      </p:cBhvr>
                                      <p:to>
                                        <p:strVal val="visible"/>
                                      </p:to>
                                    </p:set>
                                    <p:animEffect transition="in" filter="fade">
                                      <p:cBhvr>
                                        <p:cTn id="79" dur="1000"/>
                                        <p:tgtEl>
                                          <p:spTgt spid="4">
                                            <p:graphicEl>
                                              <a:dgm id="{988BC8E2-9605-47DF-9E95-B827D67EBDF0}"/>
                                            </p:graphicEl>
                                          </p:spTgt>
                                        </p:tgtEl>
                                      </p:cBhvr>
                                    </p:animEffect>
                                    <p:anim calcmode="lin" valueType="num">
                                      <p:cBhvr>
                                        <p:cTn id="80" dur="1000" fill="hold"/>
                                        <p:tgtEl>
                                          <p:spTgt spid="4">
                                            <p:graphicEl>
                                              <a:dgm id="{988BC8E2-9605-47DF-9E95-B827D67EBDF0}"/>
                                            </p:graphicEl>
                                          </p:spTgt>
                                        </p:tgtEl>
                                        <p:attrNameLst>
                                          <p:attrName>ppt_x</p:attrName>
                                        </p:attrNameLst>
                                      </p:cBhvr>
                                      <p:tavLst>
                                        <p:tav tm="0">
                                          <p:val>
                                            <p:strVal val="#ppt_x"/>
                                          </p:val>
                                        </p:tav>
                                        <p:tav tm="100000">
                                          <p:val>
                                            <p:strVal val="#ppt_x"/>
                                          </p:val>
                                        </p:tav>
                                      </p:tavLst>
                                    </p:anim>
                                    <p:anim calcmode="lin" valueType="num">
                                      <p:cBhvr>
                                        <p:cTn id="81" dur="1000" fill="hold"/>
                                        <p:tgtEl>
                                          <p:spTgt spid="4">
                                            <p:graphicEl>
                                              <a:dgm id="{988BC8E2-9605-47DF-9E95-B827D67EBDF0}"/>
                                            </p:graphicEl>
                                          </p:spTgt>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4">
                                            <p:graphicEl>
                                              <a:dgm id="{CF662DDC-254D-4648-98BD-49A2C4D5329E}"/>
                                            </p:graphicEl>
                                          </p:spTgt>
                                        </p:tgtEl>
                                        <p:attrNameLst>
                                          <p:attrName>style.visibility</p:attrName>
                                        </p:attrNameLst>
                                      </p:cBhvr>
                                      <p:to>
                                        <p:strVal val="visible"/>
                                      </p:to>
                                    </p:set>
                                    <p:animEffect transition="in" filter="fade">
                                      <p:cBhvr>
                                        <p:cTn id="86" dur="1000"/>
                                        <p:tgtEl>
                                          <p:spTgt spid="4">
                                            <p:graphicEl>
                                              <a:dgm id="{CF662DDC-254D-4648-98BD-49A2C4D5329E}"/>
                                            </p:graphicEl>
                                          </p:spTgt>
                                        </p:tgtEl>
                                      </p:cBhvr>
                                    </p:animEffect>
                                    <p:anim calcmode="lin" valueType="num">
                                      <p:cBhvr>
                                        <p:cTn id="87" dur="1000" fill="hold"/>
                                        <p:tgtEl>
                                          <p:spTgt spid="4">
                                            <p:graphicEl>
                                              <a:dgm id="{CF662DDC-254D-4648-98BD-49A2C4D5329E}"/>
                                            </p:graphicEl>
                                          </p:spTgt>
                                        </p:tgtEl>
                                        <p:attrNameLst>
                                          <p:attrName>ppt_x</p:attrName>
                                        </p:attrNameLst>
                                      </p:cBhvr>
                                      <p:tavLst>
                                        <p:tav tm="0">
                                          <p:val>
                                            <p:strVal val="#ppt_x"/>
                                          </p:val>
                                        </p:tav>
                                        <p:tav tm="100000">
                                          <p:val>
                                            <p:strVal val="#ppt_x"/>
                                          </p:val>
                                        </p:tav>
                                      </p:tavLst>
                                    </p:anim>
                                    <p:anim calcmode="lin" valueType="num">
                                      <p:cBhvr>
                                        <p:cTn id="88" dur="1000" fill="hold"/>
                                        <p:tgtEl>
                                          <p:spTgt spid="4">
                                            <p:graphicEl>
                                              <a:dgm id="{CF662DDC-254D-4648-98BD-49A2C4D5329E}"/>
                                            </p:graphicEl>
                                          </p:spTgt>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4">
                                            <p:graphicEl>
                                              <a:dgm id="{B64704D2-B909-439E-BDCA-A3F5BCFA232F}"/>
                                            </p:graphicEl>
                                          </p:spTgt>
                                        </p:tgtEl>
                                        <p:attrNameLst>
                                          <p:attrName>style.visibility</p:attrName>
                                        </p:attrNameLst>
                                      </p:cBhvr>
                                      <p:to>
                                        <p:strVal val="visible"/>
                                      </p:to>
                                    </p:set>
                                    <p:animEffect transition="in" filter="fade">
                                      <p:cBhvr>
                                        <p:cTn id="91" dur="1000"/>
                                        <p:tgtEl>
                                          <p:spTgt spid="4">
                                            <p:graphicEl>
                                              <a:dgm id="{B64704D2-B909-439E-BDCA-A3F5BCFA232F}"/>
                                            </p:graphicEl>
                                          </p:spTgt>
                                        </p:tgtEl>
                                      </p:cBhvr>
                                    </p:animEffect>
                                    <p:anim calcmode="lin" valueType="num">
                                      <p:cBhvr>
                                        <p:cTn id="92" dur="1000" fill="hold"/>
                                        <p:tgtEl>
                                          <p:spTgt spid="4">
                                            <p:graphicEl>
                                              <a:dgm id="{B64704D2-B909-439E-BDCA-A3F5BCFA232F}"/>
                                            </p:graphicEl>
                                          </p:spTgt>
                                        </p:tgtEl>
                                        <p:attrNameLst>
                                          <p:attrName>ppt_x</p:attrName>
                                        </p:attrNameLst>
                                      </p:cBhvr>
                                      <p:tavLst>
                                        <p:tav tm="0">
                                          <p:val>
                                            <p:strVal val="#ppt_x"/>
                                          </p:val>
                                        </p:tav>
                                        <p:tav tm="100000">
                                          <p:val>
                                            <p:strVal val="#ppt_x"/>
                                          </p:val>
                                        </p:tav>
                                      </p:tavLst>
                                    </p:anim>
                                    <p:anim calcmode="lin" valueType="num">
                                      <p:cBhvr>
                                        <p:cTn id="93" dur="1000" fill="hold"/>
                                        <p:tgtEl>
                                          <p:spTgt spid="4">
                                            <p:graphicEl>
                                              <a:dgm id="{B64704D2-B909-439E-BDCA-A3F5BCFA232F}"/>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5"/>
            <a:ext cx="10515600" cy="808355"/>
          </a:xfrm>
        </p:spPr>
        <p:txBody>
          <a:bodyPr/>
          <a:lstStyle/>
          <a:p>
            <a:pPr algn="ctr"/>
            <a:r>
              <a:rPr lang="en-GB" dirty="0"/>
              <a:t>What are Barriers?</a:t>
            </a:r>
          </a:p>
        </p:txBody>
      </p:sp>
      <p:sp>
        <p:nvSpPr>
          <p:cNvPr id="2" name="Content Placeholder 1"/>
          <p:cNvSpPr>
            <a:spLocks noGrp="1"/>
          </p:cNvSpPr>
          <p:nvPr>
            <p:ph idx="1"/>
          </p:nvPr>
        </p:nvSpPr>
        <p:spPr>
          <a:xfrm>
            <a:off x="838200" y="1188721"/>
            <a:ext cx="10515600" cy="5379720"/>
          </a:xfrm>
        </p:spPr>
        <p:txBody>
          <a:bodyPr>
            <a:normAutofit fontScale="92500" lnSpcReduction="10000"/>
          </a:bodyPr>
          <a:lstStyle/>
          <a:p>
            <a:pPr marL="0" indent="0">
              <a:buNone/>
            </a:pPr>
            <a:r>
              <a:rPr lang="en-GB" dirty="0"/>
              <a:t>Barriers are factors (issues) which prevent you from using a service at all or using it properly. These barriers mean that people cannot take control over their own life and may need to rely on others to allow them to take control. </a:t>
            </a:r>
          </a:p>
          <a:p>
            <a:pPr marL="0" indent="0">
              <a:buNone/>
            </a:pPr>
            <a:endParaRPr lang="en-GB" dirty="0"/>
          </a:p>
          <a:p>
            <a:pPr marL="0" indent="0">
              <a:buNone/>
            </a:pPr>
            <a:r>
              <a:rPr lang="en-GB" b="1" dirty="0"/>
              <a:t>Why are barriers so bad?</a:t>
            </a:r>
          </a:p>
          <a:p>
            <a:r>
              <a:rPr lang="en-GB" dirty="0"/>
              <a:t>Prevent people from getting any treatment or support</a:t>
            </a:r>
          </a:p>
          <a:p>
            <a:r>
              <a:rPr lang="en-GB" dirty="0"/>
              <a:t>Some people can’t control the barriers</a:t>
            </a:r>
          </a:p>
          <a:p>
            <a:endParaRPr lang="en-GB" dirty="0"/>
          </a:p>
          <a:p>
            <a:pPr marL="0" indent="0">
              <a:buNone/>
            </a:pPr>
            <a:r>
              <a:rPr lang="en-GB" b="1" dirty="0"/>
              <a:t>Why are barriers hard to control or prevent?</a:t>
            </a:r>
          </a:p>
          <a:p>
            <a:r>
              <a:rPr lang="en-GB" dirty="0"/>
              <a:t>No money </a:t>
            </a:r>
          </a:p>
          <a:p>
            <a:r>
              <a:rPr lang="en-GB" dirty="0"/>
              <a:t>Scared</a:t>
            </a:r>
          </a:p>
          <a:p>
            <a:r>
              <a:rPr lang="en-GB" dirty="0"/>
              <a:t>Too young or old</a:t>
            </a:r>
          </a:p>
        </p:txBody>
      </p:sp>
      <p:pic>
        <p:nvPicPr>
          <p:cNvPr id="6" name="Picture 2" descr="Taking notes | Free SV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22618" y="68262"/>
            <a:ext cx="1462364" cy="1462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18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fade">
                                      <p:cBhvr>
                                        <p:cTn id="32" dur="500"/>
                                        <p:tgtEl>
                                          <p:spTgt spid="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Effect transition="in" filter="fade">
                                      <p:cBhvr>
                                        <p:cTn id="37" dur="500"/>
                                        <p:tgtEl>
                                          <p:spTgt spid="2">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9" end="9"/>
                                            </p:txEl>
                                          </p:spTgt>
                                        </p:tgtEl>
                                        <p:attrNameLst>
                                          <p:attrName>style.visibility</p:attrName>
                                        </p:attrNameLst>
                                      </p:cBhvr>
                                      <p:to>
                                        <p:strVal val="visible"/>
                                      </p:to>
                                    </p:set>
                                    <p:animEffect transition="in" filter="fade">
                                      <p:cBhvr>
                                        <p:cTn id="4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5B5D5-A7C3-4DE8-A851-D7EC5088B4E6}"/>
              </a:ext>
            </a:extLst>
          </p:cNvPr>
          <p:cNvSpPr>
            <a:spLocks noGrp="1"/>
          </p:cNvSpPr>
          <p:nvPr>
            <p:ph type="title"/>
          </p:nvPr>
        </p:nvSpPr>
        <p:spPr/>
        <p:txBody>
          <a:bodyPr/>
          <a:lstStyle/>
          <a:p>
            <a:pPr algn="ctr"/>
            <a:r>
              <a:rPr lang="en-GB" b="1" dirty="0">
                <a:latin typeface="Comic Sans MS" panose="030F0702030302020204" pitchFamily="66" charset="0"/>
              </a:rPr>
              <a:t>Overcoming Language </a:t>
            </a:r>
            <a:r>
              <a:rPr lang="en-GB" b="1" dirty="0"/>
              <a:t>B</a:t>
            </a:r>
            <a:r>
              <a:rPr lang="en-GB" b="1" dirty="0">
                <a:latin typeface="Comic Sans MS" panose="030F0702030302020204" pitchFamily="66" charset="0"/>
              </a:rPr>
              <a:t>arriers</a:t>
            </a:r>
          </a:p>
        </p:txBody>
      </p:sp>
      <p:sp>
        <p:nvSpPr>
          <p:cNvPr id="3" name="Content Placeholder 2">
            <a:extLst>
              <a:ext uri="{FF2B5EF4-FFF2-40B4-BE49-F238E27FC236}">
                <a16:creationId xmlns:a16="http://schemas.microsoft.com/office/drawing/2014/main" id="{7FAB3F25-8787-401E-AD68-1078D43A3BE8}"/>
              </a:ext>
            </a:extLst>
          </p:cNvPr>
          <p:cNvSpPr>
            <a:spLocks noGrp="1"/>
          </p:cNvSpPr>
          <p:nvPr>
            <p:ph idx="1"/>
          </p:nvPr>
        </p:nvSpPr>
        <p:spPr/>
        <p:txBody>
          <a:bodyPr/>
          <a:lstStyle/>
          <a:p>
            <a:r>
              <a:rPr lang="en-GB" dirty="0">
                <a:latin typeface="Comic Sans MS" panose="030F0702030302020204" pitchFamily="66" charset="0"/>
              </a:rPr>
              <a:t>Face-to-face and telephone interpretation services</a:t>
            </a:r>
          </a:p>
          <a:p>
            <a:r>
              <a:rPr lang="en-GB" dirty="0">
                <a:latin typeface="Comic Sans MS" panose="030F0702030302020204" pitchFamily="66" charset="0"/>
              </a:rPr>
              <a:t>Health and wellbeing group meetings for speakers of other languages</a:t>
            </a:r>
          </a:p>
          <a:p>
            <a:r>
              <a:rPr lang="en-GB" dirty="0">
                <a:latin typeface="Comic Sans MS" panose="030F0702030302020204" pitchFamily="66" charset="0"/>
              </a:rPr>
              <a:t>Longer appointments</a:t>
            </a:r>
          </a:p>
          <a:p>
            <a:r>
              <a:rPr lang="en-GB" dirty="0">
                <a:latin typeface="Comic Sans MS" panose="030F0702030302020204" pitchFamily="66" charset="0"/>
              </a:rPr>
              <a:t>Use of advocates</a:t>
            </a:r>
          </a:p>
          <a:p>
            <a:r>
              <a:rPr lang="en-GB" dirty="0">
                <a:latin typeface="Comic Sans MS" panose="030F0702030302020204" pitchFamily="66" charset="0"/>
              </a:rPr>
              <a:t>Staff training and awareness of common speech and language difficulties.</a:t>
            </a:r>
          </a:p>
          <a:p>
            <a:endParaRPr lang="en-GB" dirty="0">
              <a:latin typeface="Comic Sans MS" panose="030F0702030302020204" pitchFamily="66" charset="0"/>
            </a:endParaRPr>
          </a:p>
        </p:txBody>
      </p:sp>
      <p:pic>
        <p:nvPicPr>
          <p:cNvPr id="4" name="Picture 2" descr="Taking notes | Free SV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22618" y="228324"/>
            <a:ext cx="1462364" cy="1462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36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3663" y="702396"/>
            <a:ext cx="10972800" cy="830178"/>
          </a:xfrm>
          <a:noFill/>
        </p:spPr>
        <p:txBody>
          <a:bodyPr>
            <a:normAutofit/>
          </a:bodyPr>
          <a:lstStyle/>
          <a:p>
            <a:pPr algn="ctr"/>
            <a:r>
              <a:rPr lang="en-GB" sz="4800" b="1" dirty="0"/>
              <a:t>Overcoming Language Barriers</a:t>
            </a:r>
          </a:p>
        </p:txBody>
      </p:sp>
      <p:sp>
        <p:nvSpPr>
          <p:cNvPr id="2" name="TextBox 1"/>
          <p:cNvSpPr txBox="1"/>
          <p:nvPr/>
        </p:nvSpPr>
        <p:spPr>
          <a:xfrm>
            <a:off x="396703" y="1800159"/>
            <a:ext cx="1144672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For each of case studies below make a note of their language barrier and how they can be overcome.</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1" i="1"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French patient waiting in A&amp;E with a broken leg</a:t>
            </a:r>
            <a:r>
              <a:rPr kumimoji="0" lang="en-GB"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r>
            <a:br>
              <a:rPr kumimoji="0" lang="en-GB"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r>
              <a:rPr kumimoji="0" lang="en-GB" sz="24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rPr>
              <a:t>Barrier - 				Overcome by - </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1" i="1"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Bulgarian patient waiting in a doctors surgery and given leaflets to read about infections</a:t>
            </a:r>
            <a:br>
              <a:rPr kumimoji="0" lang="en-GB" sz="2400" b="1" i="1"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r>
              <a:rPr kumimoji="0" lang="en-GB" sz="24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rPr>
              <a:t>Barrier - 				Overcome by - </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1" i="1"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Dementia patient who has reverted back to their first language</a:t>
            </a:r>
            <a:r>
              <a:rPr kumimoji="0" lang="en-GB"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br>
              <a:rPr kumimoji="0" lang="en-GB"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r>
              <a:rPr kumimoji="0" lang="en-GB" sz="24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rPr>
              <a:t>Barrier - 				Overcome by - </a:t>
            </a:r>
            <a:endParaRPr kumimoji="0" lang="en-GB"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1" i="1"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Surgeon with an Irish accent explaining a procedure to an elderly person</a:t>
            </a:r>
            <a:r>
              <a:rPr kumimoji="0" lang="en-GB"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r>
            <a:br>
              <a:rPr kumimoji="0" lang="en-GB"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r>
              <a:rPr kumimoji="0" lang="en-GB" sz="24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rPr>
              <a:t>Barrier - 				Overcome by - </a:t>
            </a:r>
            <a:endParaRPr kumimoji="0" lang="en-GB"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4202078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3663" y="733927"/>
            <a:ext cx="10972800" cy="830178"/>
          </a:xfrm>
          <a:noFill/>
        </p:spPr>
        <p:txBody>
          <a:bodyPr>
            <a:normAutofit/>
          </a:bodyPr>
          <a:lstStyle/>
          <a:p>
            <a:pPr algn="ctr"/>
            <a:r>
              <a:rPr lang="en-GB" sz="4800" b="1" dirty="0"/>
              <a:t>Intellectual Barriers</a:t>
            </a:r>
          </a:p>
        </p:txBody>
      </p:sp>
      <p:sp>
        <p:nvSpPr>
          <p:cNvPr id="2" name="Content Placeholder 1"/>
          <p:cNvSpPr>
            <a:spLocks noGrp="1"/>
          </p:cNvSpPr>
          <p:nvPr>
            <p:ph idx="1"/>
          </p:nvPr>
        </p:nvSpPr>
        <p:spPr>
          <a:xfrm>
            <a:off x="633663" y="1677729"/>
            <a:ext cx="10972800" cy="1570797"/>
          </a:xfrm>
        </p:spPr>
        <p:txBody>
          <a:bodyPr>
            <a:noAutofit/>
          </a:bodyPr>
          <a:lstStyle/>
          <a:p>
            <a:pPr marL="109728" indent="0" algn="ctr">
              <a:lnSpc>
                <a:spcPct val="110000"/>
              </a:lnSpc>
              <a:buNone/>
            </a:pPr>
            <a:r>
              <a:rPr lang="en-GB" dirty="0">
                <a:solidFill>
                  <a:schemeClr val="tx1"/>
                </a:solidFill>
              </a:rPr>
              <a:t>Some people find learning and problem solving difficult. This intellectual disability could lead to physical and mental difficulties to access health and social care services. </a:t>
            </a:r>
          </a:p>
          <a:p>
            <a:pPr marL="109728" indent="0" algn="ctr">
              <a:lnSpc>
                <a:spcPct val="110000"/>
              </a:lnSpc>
              <a:buNone/>
            </a:pPr>
            <a:endParaRPr lang="en-GB" dirty="0"/>
          </a:p>
        </p:txBody>
      </p:sp>
      <p:sp>
        <p:nvSpPr>
          <p:cNvPr id="4" name="Rectangle 3"/>
          <p:cNvSpPr/>
          <p:nvPr/>
        </p:nvSpPr>
        <p:spPr>
          <a:xfrm>
            <a:off x="239175" y="3600922"/>
            <a:ext cx="6405465" cy="2677656"/>
          </a:xfrm>
          <a:prstGeom prst="rect">
            <a:avLst/>
          </a:prstGeom>
        </p:spPr>
        <p:txBody>
          <a:bodyPr wrap="square">
            <a:spAutoFit/>
          </a:bodyPr>
          <a:lstStyle/>
          <a:p>
            <a:pPr marL="109728"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What are intellectual difficulties?</a:t>
            </a:r>
          </a:p>
          <a:p>
            <a:pPr marL="109728"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1"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endParaRPr>
          </a:p>
          <a:p>
            <a:pPr marL="109728"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An intellectual disability is caused by an interference with the brain development, before, during or after birth. </a:t>
            </a:r>
          </a:p>
        </p:txBody>
      </p:sp>
      <p:pic>
        <p:nvPicPr>
          <p:cNvPr id="1026" name="Picture 2" descr="Image result for intellectual difficult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1069" y="3373371"/>
            <a:ext cx="4692526" cy="3132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000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arn(inVertical)">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3663" y="410734"/>
            <a:ext cx="10972800" cy="830178"/>
          </a:xfrm>
          <a:noFill/>
        </p:spPr>
        <p:txBody>
          <a:bodyPr>
            <a:normAutofit/>
          </a:bodyPr>
          <a:lstStyle/>
          <a:p>
            <a:pPr algn="ctr"/>
            <a:r>
              <a:rPr lang="en-GB" sz="4800" b="1" dirty="0"/>
              <a:t>Examples of Intellectual Barriers</a:t>
            </a:r>
          </a:p>
        </p:txBody>
      </p:sp>
      <p:graphicFrame>
        <p:nvGraphicFramePr>
          <p:cNvPr id="4" name="Diagram 3"/>
          <p:cNvGraphicFramePr/>
          <p:nvPr>
            <p:extLst>
              <p:ext uri="{D42A27DB-BD31-4B8C-83A1-F6EECF244321}">
                <p14:modId xmlns:p14="http://schemas.microsoft.com/office/powerpoint/2010/main" val="1336353893"/>
              </p:ext>
            </p:extLst>
          </p:nvPr>
        </p:nvGraphicFramePr>
        <p:xfrm>
          <a:off x="1878542" y="1240912"/>
          <a:ext cx="8483042" cy="52480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281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graphicEl>
                                              <a:dgm id="{F276A940-20A4-4D13-B1B9-16EADAD6AD73}"/>
                                            </p:graphicEl>
                                          </p:spTgt>
                                        </p:tgtEl>
                                        <p:attrNameLst>
                                          <p:attrName>style.visibility</p:attrName>
                                        </p:attrNameLst>
                                      </p:cBhvr>
                                      <p:to>
                                        <p:strVal val="visible"/>
                                      </p:to>
                                    </p:set>
                                    <p:anim calcmode="lin" valueType="num">
                                      <p:cBhvr additive="base">
                                        <p:cTn id="7" dur="500" fill="hold"/>
                                        <p:tgtEl>
                                          <p:spTgt spid="4">
                                            <p:graphicEl>
                                              <a:dgm id="{F276A940-20A4-4D13-B1B9-16EADAD6AD73}"/>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graphicEl>
                                              <a:dgm id="{F276A940-20A4-4D13-B1B9-16EADAD6AD73}"/>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graphicEl>
                                              <a:dgm id="{EA206DB4-DAB8-4359-A2B9-8921D24D6A18}"/>
                                            </p:graphicEl>
                                          </p:spTgt>
                                        </p:tgtEl>
                                        <p:attrNameLst>
                                          <p:attrName>style.visibility</p:attrName>
                                        </p:attrNameLst>
                                      </p:cBhvr>
                                      <p:to>
                                        <p:strVal val="visible"/>
                                      </p:to>
                                    </p:set>
                                    <p:anim calcmode="lin" valueType="num">
                                      <p:cBhvr additive="base">
                                        <p:cTn id="13" dur="500" fill="hold"/>
                                        <p:tgtEl>
                                          <p:spTgt spid="4">
                                            <p:graphicEl>
                                              <a:dgm id="{EA206DB4-DAB8-4359-A2B9-8921D24D6A18}"/>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graphicEl>
                                              <a:dgm id="{EA206DB4-DAB8-4359-A2B9-8921D24D6A18}"/>
                                            </p:graphic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graphicEl>
                                              <a:dgm id="{3C54F22C-F4EA-4C09-B97B-F7050557230B}"/>
                                            </p:graphicEl>
                                          </p:spTgt>
                                        </p:tgtEl>
                                        <p:attrNameLst>
                                          <p:attrName>style.visibility</p:attrName>
                                        </p:attrNameLst>
                                      </p:cBhvr>
                                      <p:to>
                                        <p:strVal val="visible"/>
                                      </p:to>
                                    </p:set>
                                    <p:anim calcmode="lin" valueType="num">
                                      <p:cBhvr additive="base">
                                        <p:cTn id="17" dur="500" fill="hold"/>
                                        <p:tgtEl>
                                          <p:spTgt spid="4">
                                            <p:graphicEl>
                                              <a:dgm id="{3C54F22C-F4EA-4C09-B97B-F7050557230B}"/>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graphicEl>
                                              <a:dgm id="{3C54F22C-F4EA-4C09-B97B-F7050557230B}"/>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graphicEl>
                                              <a:dgm id="{480CD35A-9268-431B-9D27-1E8E65476B55}"/>
                                            </p:graphicEl>
                                          </p:spTgt>
                                        </p:tgtEl>
                                        <p:attrNameLst>
                                          <p:attrName>style.visibility</p:attrName>
                                        </p:attrNameLst>
                                      </p:cBhvr>
                                      <p:to>
                                        <p:strVal val="visible"/>
                                      </p:to>
                                    </p:set>
                                    <p:anim calcmode="lin" valueType="num">
                                      <p:cBhvr additive="base">
                                        <p:cTn id="23" dur="500" fill="hold"/>
                                        <p:tgtEl>
                                          <p:spTgt spid="4">
                                            <p:graphicEl>
                                              <a:dgm id="{480CD35A-9268-431B-9D27-1E8E65476B55}"/>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graphicEl>
                                              <a:dgm id="{480CD35A-9268-431B-9D27-1E8E65476B55}"/>
                                            </p:graphic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graphicEl>
                                              <a:dgm id="{0C643BD9-F69C-47EE-B882-8BFBD7444417}"/>
                                            </p:graphicEl>
                                          </p:spTgt>
                                        </p:tgtEl>
                                        <p:attrNameLst>
                                          <p:attrName>style.visibility</p:attrName>
                                        </p:attrNameLst>
                                      </p:cBhvr>
                                      <p:to>
                                        <p:strVal val="visible"/>
                                      </p:to>
                                    </p:set>
                                    <p:anim calcmode="lin" valueType="num">
                                      <p:cBhvr additive="base">
                                        <p:cTn id="27" dur="500" fill="hold"/>
                                        <p:tgtEl>
                                          <p:spTgt spid="4">
                                            <p:graphicEl>
                                              <a:dgm id="{0C643BD9-F69C-47EE-B882-8BFBD7444417}"/>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graphicEl>
                                              <a:dgm id="{0C643BD9-F69C-47EE-B882-8BFBD7444417}"/>
                                            </p:graphic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graphicEl>
                                              <a:dgm id="{7E7646CA-D02F-49E6-B406-BCCFB7031003}"/>
                                            </p:graphicEl>
                                          </p:spTgt>
                                        </p:tgtEl>
                                        <p:attrNameLst>
                                          <p:attrName>style.visibility</p:attrName>
                                        </p:attrNameLst>
                                      </p:cBhvr>
                                      <p:to>
                                        <p:strVal val="visible"/>
                                      </p:to>
                                    </p:set>
                                    <p:anim calcmode="lin" valueType="num">
                                      <p:cBhvr additive="base">
                                        <p:cTn id="33" dur="500" fill="hold"/>
                                        <p:tgtEl>
                                          <p:spTgt spid="4">
                                            <p:graphicEl>
                                              <a:dgm id="{7E7646CA-D02F-49E6-B406-BCCFB7031003}"/>
                                            </p:graphic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graphicEl>
                                              <a:dgm id="{7E7646CA-D02F-49E6-B406-BCCFB7031003}"/>
                                            </p:graphic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
                                            <p:graphicEl>
                                              <a:dgm id="{87115E24-54C3-4AD8-849B-6AF96A451EC0}"/>
                                            </p:graphicEl>
                                          </p:spTgt>
                                        </p:tgtEl>
                                        <p:attrNameLst>
                                          <p:attrName>style.visibility</p:attrName>
                                        </p:attrNameLst>
                                      </p:cBhvr>
                                      <p:to>
                                        <p:strVal val="visible"/>
                                      </p:to>
                                    </p:set>
                                    <p:anim calcmode="lin" valueType="num">
                                      <p:cBhvr additive="base">
                                        <p:cTn id="37" dur="500" fill="hold"/>
                                        <p:tgtEl>
                                          <p:spTgt spid="4">
                                            <p:graphicEl>
                                              <a:dgm id="{87115E24-54C3-4AD8-849B-6AF96A451EC0}"/>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graphicEl>
                                              <a:dgm id="{87115E24-54C3-4AD8-849B-6AF96A451EC0}"/>
                                            </p:graphic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graphicEl>
                                              <a:dgm id="{70328BFC-692C-43C2-844C-C1E36C9345FE}"/>
                                            </p:graphicEl>
                                          </p:spTgt>
                                        </p:tgtEl>
                                        <p:attrNameLst>
                                          <p:attrName>style.visibility</p:attrName>
                                        </p:attrNameLst>
                                      </p:cBhvr>
                                      <p:to>
                                        <p:strVal val="visible"/>
                                      </p:to>
                                    </p:set>
                                    <p:anim calcmode="lin" valueType="num">
                                      <p:cBhvr additive="base">
                                        <p:cTn id="43" dur="500" fill="hold"/>
                                        <p:tgtEl>
                                          <p:spTgt spid="4">
                                            <p:graphicEl>
                                              <a:dgm id="{70328BFC-692C-43C2-844C-C1E36C9345FE}"/>
                                            </p:graphic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graphicEl>
                                              <a:dgm id="{70328BFC-692C-43C2-844C-C1E36C9345FE}"/>
                                            </p:graphic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
                                            <p:graphicEl>
                                              <a:dgm id="{CAC5C345-9933-4D30-BFF0-D36C176BE3DE}"/>
                                            </p:graphicEl>
                                          </p:spTgt>
                                        </p:tgtEl>
                                        <p:attrNameLst>
                                          <p:attrName>style.visibility</p:attrName>
                                        </p:attrNameLst>
                                      </p:cBhvr>
                                      <p:to>
                                        <p:strVal val="visible"/>
                                      </p:to>
                                    </p:set>
                                    <p:anim calcmode="lin" valueType="num">
                                      <p:cBhvr additive="base">
                                        <p:cTn id="47" dur="500" fill="hold"/>
                                        <p:tgtEl>
                                          <p:spTgt spid="4">
                                            <p:graphicEl>
                                              <a:dgm id="{CAC5C345-9933-4D30-BFF0-D36C176BE3DE}"/>
                                            </p:graphic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graphicEl>
                                              <a:dgm id="{CAC5C345-9933-4D30-BFF0-D36C176BE3DE}"/>
                                            </p:graphic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
                                            <p:graphicEl>
                                              <a:dgm id="{4484317E-A19F-4D21-A691-4EFFC92D6313}"/>
                                            </p:graphicEl>
                                          </p:spTgt>
                                        </p:tgtEl>
                                        <p:attrNameLst>
                                          <p:attrName>style.visibility</p:attrName>
                                        </p:attrNameLst>
                                      </p:cBhvr>
                                      <p:to>
                                        <p:strVal val="visible"/>
                                      </p:to>
                                    </p:set>
                                    <p:anim calcmode="lin" valueType="num">
                                      <p:cBhvr additive="base">
                                        <p:cTn id="53" dur="500" fill="hold"/>
                                        <p:tgtEl>
                                          <p:spTgt spid="4">
                                            <p:graphicEl>
                                              <a:dgm id="{4484317E-A19F-4D21-A691-4EFFC92D6313}"/>
                                            </p:graphicEl>
                                          </p:spTgt>
                                        </p:tgtEl>
                                        <p:attrNameLst>
                                          <p:attrName>ppt_x</p:attrName>
                                        </p:attrNameLst>
                                      </p:cBhvr>
                                      <p:tavLst>
                                        <p:tav tm="0">
                                          <p:val>
                                            <p:strVal val="#ppt_x"/>
                                          </p:val>
                                        </p:tav>
                                        <p:tav tm="100000">
                                          <p:val>
                                            <p:strVal val="#ppt_x"/>
                                          </p:val>
                                        </p:tav>
                                      </p:tavLst>
                                    </p:anim>
                                    <p:anim calcmode="lin" valueType="num">
                                      <p:cBhvr additive="base">
                                        <p:cTn id="54" dur="500" fill="hold"/>
                                        <p:tgtEl>
                                          <p:spTgt spid="4">
                                            <p:graphicEl>
                                              <a:dgm id="{4484317E-A19F-4D21-A691-4EFFC92D6313}"/>
                                            </p:graphic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4">
                                            <p:graphicEl>
                                              <a:dgm id="{025E2F4D-3498-415E-A119-B3A655477B4A}"/>
                                            </p:graphicEl>
                                          </p:spTgt>
                                        </p:tgtEl>
                                        <p:attrNameLst>
                                          <p:attrName>style.visibility</p:attrName>
                                        </p:attrNameLst>
                                      </p:cBhvr>
                                      <p:to>
                                        <p:strVal val="visible"/>
                                      </p:to>
                                    </p:set>
                                    <p:anim calcmode="lin" valueType="num">
                                      <p:cBhvr additive="base">
                                        <p:cTn id="57" dur="500" fill="hold"/>
                                        <p:tgtEl>
                                          <p:spTgt spid="4">
                                            <p:graphicEl>
                                              <a:dgm id="{025E2F4D-3498-415E-A119-B3A655477B4A}"/>
                                            </p:graphicEl>
                                          </p:spTgt>
                                        </p:tgtEl>
                                        <p:attrNameLst>
                                          <p:attrName>ppt_x</p:attrName>
                                        </p:attrNameLst>
                                      </p:cBhvr>
                                      <p:tavLst>
                                        <p:tav tm="0">
                                          <p:val>
                                            <p:strVal val="#ppt_x"/>
                                          </p:val>
                                        </p:tav>
                                        <p:tav tm="100000">
                                          <p:val>
                                            <p:strVal val="#ppt_x"/>
                                          </p:val>
                                        </p:tav>
                                      </p:tavLst>
                                    </p:anim>
                                    <p:anim calcmode="lin" valueType="num">
                                      <p:cBhvr additive="base">
                                        <p:cTn id="58" dur="500" fill="hold"/>
                                        <p:tgtEl>
                                          <p:spTgt spid="4">
                                            <p:graphicEl>
                                              <a:dgm id="{025E2F4D-3498-415E-A119-B3A655477B4A}"/>
                                            </p:graphic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4">
                                            <p:graphicEl>
                                              <a:dgm id="{41CFB530-F30B-463A-927C-00925B199575}"/>
                                            </p:graphicEl>
                                          </p:spTgt>
                                        </p:tgtEl>
                                        <p:attrNameLst>
                                          <p:attrName>style.visibility</p:attrName>
                                        </p:attrNameLst>
                                      </p:cBhvr>
                                      <p:to>
                                        <p:strVal val="visible"/>
                                      </p:to>
                                    </p:set>
                                    <p:anim calcmode="lin" valueType="num">
                                      <p:cBhvr additive="base">
                                        <p:cTn id="63" dur="500" fill="hold"/>
                                        <p:tgtEl>
                                          <p:spTgt spid="4">
                                            <p:graphicEl>
                                              <a:dgm id="{41CFB530-F30B-463A-927C-00925B199575}"/>
                                            </p:graphicEl>
                                          </p:spTgt>
                                        </p:tgtEl>
                                        <p:attrNameLst>
                                          <p:attrName>ppt_x</p:attrName>
                                        </p:attrNameLst>
                                      </p:cBhvr>
                                      <p:tavLst>
                                        <p:tav tm="0">
                                          <p:val>
                                            <p:strVal val="#ppt_x"/>
                                          </p:val>
                                        </p:tav>
                                        <p:tav tm="100000">
                                          <p:val>
                                            <p:strVal val="#ppt_x"/>
                                          </p:val>
                                        </p:tav>
                                      </p:tavLst>
                                    </p:anim>
                                    <p:anim calcmode="lin" valueType="num">
                                      <p:cBhvr additive="base">
                                        <p:cTn id="64" dur="500" fill="hold"/>
                                        <p:tgtEl>
                                          <p:spTgt spid="4">
                                            <p:graphicEl>
                                              <a:dgm id="{41CFB530-F30B-463A-927C-00925B199575}"/>
                                            </p:graphicEl>
                                          </p:spTgt>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
                                            <p:graphicEl>
                                              <a:dgm id="{988BC8E2-9605-47DF-9E95-B827D67EBDF0}"/>
                                            </p:graphicEl>
                                          </p:spTgt>
                                        </p:tgtEl>
                                        <p:attrNameLst>
                                          <p:attrName>style.visibility</p:attrName>
                                        </p:attrNameLst>
                                      </p:cBhvr>
                                      <p:to>
                                        <p:strVal val="visible"/>
                                      </p:to>
                                    </p:set>
                                    <p:anim calcmode="lin" valueType="num">
                                      <p:cBhvr additive="base">
                                        <p:cTn id="67" dur="500" fill="hold"/>
                                        <p:tgtEl>
                                          <p:spTgt spid="4">
                                            <p:graphicEl>
                                              <a:dgm id="{988BC8E2-9605-47DF-9E95-B827D67EBDF0}"/>
                                            </p:graphic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graphicEl>
                                              <a:dgm id="{988BC8E2-9605-47DF-9E95-B827D67EBDF0}"/>
                                            </p:graphic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
                                            <p:graphicEl>
                                              <a:dgm id="{CF662DDC-254D-4648-98BD-49A2C4D5329E}"/>
                                            </p:graphicEl>
                                          </p:spTgt>
                                        </p:tgtEl>
                                        <p:attrNameLst>
                                          <p:attrName>style.visibility</p:attrName>
                                        </p:attrNameLst>
                                      </p:cBhvr>
                                      <p:to>
                                        <p:strVal val="visible"/>
                                      </p:to>
                                    </p:set>
                                    <p:anim calcmode="lin" valueType="num">
                                      <p:cBhvr additive="base">
                                        <p:cTn id="73" dur="500" fill="hold"/>
                                        <p:tgtEl>
                                          <p:spTgt spid="4">
                                            <p:graphicEl>
                                              <a:dgm id="{CF662DDC-254D-4648-98BD-49A2C4D5329E}"/>
                                            </p:graphicEl>
                                          </p:spTgt>
                                        </p:tgtEl>
                                        <p:attrNameLst>
                                          <p:attrName>ppt_x</p:attrName>
                                        </p:attrNameLst>
                                      </p:cBhvr>
                                      <p:tavLst>
                                        <p:tav tm="0">
                                          <p:val>
                                            <p:strVal val="#ppt_x"/>
                                          </p:val>
                                        </p:tav>
                                        <p:tav tm="100000">
                                          <p:val>
                                            <p:strVal val="#ppt_x"/>
                                          </p:val>
                                        </p:tav>
                                      </p:tavLst>
                                    </p:anim>
                                    <p:anim calcmode="lin" valueType="num">
                                      <p:cBhvr additive="base">
                                        <p:cTn id="74" dur="500" fill="hold"/>
                                        <p:tgtEl>
                                          <p:spTgt spid="4">
                                            <p:graphicEl>
                                              <a:dgm id="{CF662DDC-254D-4648-98BD-49A2C4D5329E}"/>
                                            </p:graphicEl>
                                          </p:spTgt>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4">
                                            <p:graphicEl>
                                              <a:dgm id="{B64704D2-B909-439E-BDCA-A3F5BCFA232F}"/>
                                            </p:graphicEl>
                                          </p:spTgt>
                                        </p:tgtEl>
                                        <p:attrNameLst>
                                          <p:attrName>style.visibility</p:attrName>
                                        </p:attrNameLst>
                                      </p:cBhvr>
                                      <p:to>
                                        <p:strVal val="visible"/>
                                      </p:to>
                                    </p:set>
                                    <p:anim calcmode="lin" valueType="num">
                                      <p:cBhvr additive="base">
                                        <p:cTn id="77" dur="500" fill="hold"/>
                                        <p:tgtEl>
                                          <p:spTgt spid="4">
                                            <p:graphicEl>
                                              <a:dgm id="{B64704D2-B909-439E-BDCA-A3F5BCFA232F}"/>
                                            </p:graphicEl>
                                          </p:spTgt>
                                        </p:tgtEl>
                                        <p:attrNameLst>
                                          <p:attrName>ppt_x</p:attrName>
                                        </p:attrNameLst>
                                      </p:cBhvr>
                                      <p:tavLst>
                                        <p:tav tm="0">
                                          <p:val>
                                            <p:strVal val="#ppt_x"/>
                                          </p:val>
                                        </p:tav>
                                        <p:tav tm="100000">
                                          <p:val>
                                            <p:strVal val="#ppt_x"/>
                                          </p:val>
                                        </p:tav>
                                      </p:tavLst>
                                    </p:anim>
                                    <p:anim calcmode="lin" valueType="num">
                                      <p:cBhvr additive="base">
                                        <p:cTn id="78" dur="500" fill="hold"/>
                                        <p:tgtEl>
                                          <p:spTgt spid="4">
                                            <p:graphicEl>
                                              <a:dgm id="{B64704D2-B909-439E-BDCA-A3F5BCFA232F}"/>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78DBF-6427-427C-8644-4FE6BB42434A}"/>
              </a:ext>
            </a:extLst>
          </p:cNvPr>
          <p:cNvSpPr>
            <a:spLocks noGrp="1"/>
          </p:cNvSpPr>
          <p:nvPr>
            <p:ph type="title"/>
          </p:nvPr>
        </p:nvSpPr>
        <p:spPr/>
        <p:txBody>
          <a:bodyPr/>
          <a:lstStyle/>
          <a:p>
            <a:pPr algn="ctr"/>
            <a:r>
              <a:rPr lang="en-GB" b="1" dirty="0"/>
              <a:t>Overcoming Intellectual Barriers</a:t>
            </a:r>
          </a:p>
        </p:txBody>
      </p:sp>
      <p:sp>
        <p:nvSpPr>
          <p:cNvPr id="3" name="Content Placeholder 2">
            <a:extLst>
              <a:ext uri="{FF2B5EF4-FFF2-40B4-BE49-F238E27FC236}">
                <a16:creationId xmlns:a16="http://schemas.microsoft.com/office/drawing/2014/main" id="{8E871E12-73A6-4EE5-8685-F6E59068F55C}"/>
              </a:ext>
            </a:extLst>
          </p:cNvPr>
          <p:cNvSpPr>
            <a:spLocks noGrp="1"/>
          </p:cNvSpPr>
          <p:nvPr>
            <p:ph idx="1"/>
          </p:nvPr>
        </p:nvSpPr>
        <p:spPr/>
        <p:txBody>
          <a:bodyPr>
            <a:normAutofit fontScale="92500"/>
          </a:bodyPr>
          <a:lstStyle/>
          <a:p>
            <a:r>
              <a:rPr lang="en-GB" dirty="0">
                <a:latin typeface="Comic Sans MS" panose="030F0702030302020204" pitchFamily="66" charset="0"/>
              </a:rPr>
              <a:t>Use of Health Passports and All About Me documents</a:t>
            </a:r>
          </a:p>
          <a:p>
            <a:r>
              <a:rPr lang="en-GB" dirty="0">
                <a:latin typeface="Comic Sans MS" panose="030F0702030302020204" pitchFamily="66" charset="0"/>
              </a:rPr>
              <a:t>Use of advocates</a:t>
            </a:r>
          </a:p>
          <a:p>
            <a:r>
              <a:rPr lang="en-GB" dirty="0">
                <a:latin typeface="Comic Sans MS" panose="030F0702030302020204" pitchFamily="66" charset="0"/>
              </a:rPr>
              <a:t>Use of Learning Disability Nurses (LDN’s) and support workers</a:t>
            </a:r>
          </a:p>
          <a:p>
            <a:r>
              <a:rPr lang="en-GB" dirty="0">
                <a:latin typeface="Comic Sans MS" panose="030F0702030302020204" pitchFamily="66" charset="0"/>
              </a:rPr>
              <a:t>Quiet Clinics’</a:t>
            </a:r>
          </a:p>
          <a:p>
            <a:r>
              <a:rPr lang="en-GB" dirty="0">
                <a:latin typeface="Comic Sans MS" panose="030F0702030302020204" pitchFamily="66" charset="0"/>
              </a:rPr>
              <a:t>Quiet waiting areas</a:t>
            </a:r>
          </a:p>
          <a:p>
            <a:r>
              <a:rPr lang="en-GB" dirty="0">
                <a:latin typeface="Comic Sans MS" panose="030F0702030302020204" pitchFamily="66" charset="0"/>
              </a:rPr>
              <a:t>Longer appointment times</a:t>
            </a:r>
          </a:p>
          <a:p>
            <a:r>
              <a:rPr lang="en-GB" dirty="0">
                <a:latin typeface="Comic Sans MS" panose="030F0702030302020204" pitchFamily="66" charset="0"/>
              </a:rPr>
              <a:t>Use of communication cards</a:t>
            </a:r>
          </a:p>
          <a:p>
            <a:r>
              <a:rPr lang="en-GB" dirty="0">
                <a:latin typeface="Comic Sans MS" panose="030F0702030302020204" pitchFamily="66" charset="0"/>
              </a:rPr>
              <a:t>Adhering to The Accessible Information Standard</a:t>
            </a:r>
          </a:p>
          <a:p>
            <a:r>
              <a:rPr lang="en-GB" dirty="0">
                <a:latin typeface="Comic Sans MS" panose="030F0702030302020204" pitchFamily="66" charset="0"/>
              </a:rPr>
              <a:t>Providing low text ‘easy read’ leaflets</a:t>
            </a:r>
          </a:p>
          <a:p>
            <a:endParaRPr lang="en-GB" dirty="0">
              <a:latin typeface="Comic Sans MS" panose="030F0702030302020204" pitchFamily="66" charset="0"/>
            </a:endParaRPr>
          </a:p>
        </p:txBody>
      </p:sp>
      <p:pic>
        <p:nvPicPr>
          <p:cNvPr id="4" name="Picture 2" descr="Taking notes | Free SV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22618" y="228324"/>
            <a:ext cx="1462364" cy="1462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13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3663" y="336636"/>
            <a:ext cx="10972800" cy="830178"/>
          </a:xfrm>
          <a:noFill/>
        </p:spPr>
        <p:txBody>
          <a:bodyPr>
            <a:normAutofit/>
          </a:bodyPr>
          <a:lstStyle/>
          <a:p>
            <a:pPr algn="ctr"/>
            <a:r>
              <a:rPr lang="en-GB" sz="4800" b="1" dirty="0"/>
              <a:t>Overcoming Intellectual Barriers</a:t>
            </a:r>
          </a:p>
        </p:txBody>
      </p:sp>
      <p:sp>
        <p:nvSpPr>
          <p:cNvPr id="2" name="TextBox 1"/>
          <p:cNvSpPr txBox="1"/>
          <p:nvPr/>
        </p:nvSpPr>
        <p:spPr>
          <a:xfrm>
            <a:off x="396702" y="1434399"/>
            <a:ext cx="7592265"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This is James, he has autism and has stopped eating. James’ carer Mary knows there is something wrong and he has started to lose a lot of weight.</a:t>
            </a:r>
          </a:p>
        </p:txBody>
      </p:sp>
      <p:sp>
        <p:nvSpPr>
          <p:cNvPr id="4" name="AutoShape 2" descr="Image result for adult with autis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52" name="Picture 4" descr="Image result for adult with auti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6733" y="1222409"/>
            <a:ext cx="3740251" cy="25025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0375" y="3412158"/>
            <a:ext cx="11283216" cy="193899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2400" b="1" i="0" u="sng" strike="noStrike" kern="1200" cap="none" spc="0" normalizeH="0" baseline="0" noProof="0" dirty="0">
                <a:ln>
                  <a:noFill/>
                </a:ln>
                <a:solidFill>
                  <a:srgbClr val="7030A0"/>
                </a:solidFill>
                <a:effectLst/>
                <a:uLnTx/>
                <a:uFillTx/>
                <a:latin typeface="Comic Sans MS" panose="030F0702030302020204" pitchFamily="66" charset="0"/>
                <a:ea typeface="+mn-ea"/>
                <a:cs typeface="+mn-cs"/>
              </a:rPr>
              <a:t>What intellectual barriers does James face?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rPr>
              <a:t>2. </a:t>
            </a:r>
            <a:r>
              <a:rPr kumimoji="0" lang="en-GB" sz="2400" b="1" i="0" u="sng" strike="noStrike" kern="1200" cap="none" spc="0" normalizeH="0" baseline="0" noProof="0" dirty="0">
                <a:ln>
                  <a:noFill/>
                </a:ln>
                <a:solidFill>
                  <a:srgbClr val="7030A0"/>
                </a:solidFill>
                <a:effectLst/>
                <a:uLnTx/>
                <a:uFillTx/>
                <a:latin typeface="Comic Sans MS" panose="030F0702030302020204" pitchFamily="66" charset="0"/>
                <a:ea typeface="+mn-ea"/>
                <a:cs typeface="+mn-cs"/>
              </a:rPr>
              <a:t>How can we overcome these intellectual challenges?</a:t>
            </a:r>
          </a:p>
        </p:txBody>
      </p:sp>
    </p:spTree>
    <p:extLst>
      <p:ext uri="{BB962C8B-B14F-4D97-AF65-F5344CB8AC3E}">
        <p14:creationId xmlns:p14="http://schemas.microsoft.com/office/powerpoint/2010/main" val="28855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3663" y="336636"/>
            <a:ext cx="10972800" cy="830178"/>
          </a:xfrm>
          <a:noFill/>
        </p:spPr>
        <p:txBody>
          <a:bodyPr>
            <a:normAutofit/>
          </a:bodyPr>
          <a:lstStyle/>
          <a:p>
            <a:pPr algn="ctr"/>
            <a:r>
              <a:rPr lang="en-GB" sz="4800" b="1" dirty="0"/>
              <a:t>Overcoming Intellectual Barriers</a:t>
            </a:r>
          </a:p>
        </p:txBody>
      </p:sp>
      <p:sp>
        <p:nvSpPr>
          <p:cNvPr id="2" name="TextBox 1"/>
          <p:cNvSpPr txBox="1"/>
          <p:nvPr/>
        </p:nvSpPr>
        <p:spPr>
          <a:xfrm>
            <a:off x="396702" y="1434399"/>
            <a:ext cx="7592265"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This is James, he has autism and has stopped eating. James’ carer Mary knows there is something wrong and he has started to lose a lot of weight.</a:t>
            </a:r>
          </a:p>
        </p:txBody>
      </p:sp>
      <p:sp>
        <p:nvSpPr>
          <p:cNvPr id="4" name="AutoShape 2" descr="Image result for adult with autis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52" name="Picture 4" descr="Image result for adult with auti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6733" y="1222409"/>
            <a:ext cx="3740251" cy="25025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0375" y="3412158"/>
            <a:ext cx="11283216" cy="304698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2400" b="1" i="0" u="sng" strike="noStrike" kern="1200" cap="none" spc="0" normalizeH="0" baseline="0" noProof="0" dirty="0">
                <a:ln>
                  <a:noFill/>
                </a:ln>
                <a:solidFill>
                  <a:srgbClr val="7030A0"/>
                </a:solidFill>
                <a:effectLst/>
                <a:uLnTx/>
                <a:uFillTx/>
                <a:latin typeface="Comic Sans MS" panose="030F0702030302020204" pitchFamily="66" charset="0"/>
                <a:ea typeface="+mn-ea"/>
                <a:cs typeface="+mn-cs"/>
              </a:rPr>
              <a:t>What intellectual barriers does James face?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He cannot explain his emotions, he does not like to talk to strangers about his health problems , he does not like going to new places as they scare him.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rPr>
              <a:t>2.   </a:t>
            </a:r>
            <a:r>
              <a:rPr kumimoji="0" lang="en-GB" sz="2400" b="1" i="0" u="sng" strike="noStrike" kern="1200" cap="none" spc="0" normalizeH="0" baseline="0" noProof="0" dirty="0">
                <a:ln>
                  <a:noFill/>
                </a:ln>
                <a:solidFill>
                  <a:srgbClr val="7030A0"/>
                </a:solidFill>
                <a:effectLst/>
                <a:uLnTx/>
                <a:uFillTx/>
                <a:latin typeface="Comic Sans MS" panose="030F0702030302020204" pitchFamily="66" charset="0"/>
                <a:ea typeface="+mn-ea"/>
                <a:cs typeface="+mn-cs"/>
              </a:rPr>
              <a:t>How can we overcome these intellectual challenges?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Prepare James for his hospital visit, avoid noisy areas, speak clearly and do not shout, involve his family with him, be prepared to explain all of the processes about to be taken, read leaflets to him if needed.</a:t>
            </a:r>
          </a:p>
        </p:txBody>
      </p:sp>
    </p:spTree>
    <p:extLst>
      <p:ext uri="{BB962C8B-B14F-4D97-AF65-F5344CB8AC3E}">
        <p14:creationId xmlns:p14="http://schemas.microsoft.com/office/powerpoint/2010/main" val="1608842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b="1" u="sng" dirty="0">
                <a:latin typeface="Comic Sans MS" panose="030F0702030302020204" pitchFamily="66" charset="0"/>
              </a:rPr>
              <a:t>Geographical and Financial Barriers</a:t>
            </a:r>
          </a:p>
        </p:txBody>
      </p:sp>
      <p:pic>
        <p:nvPicPr>
          <p:cNvPr id="2" name="Picture 1"/>
          <p:cNvPicPr>
            <a:picLocks noChangeAspect="1"/>
          </p:cNvPicPr>
          <p:nvPr/>
        </p:nvPicPr>
        <p:blipFill>
          <a:blip r:embed="rId2"/>
          <a:stretch>
            <a:fillRect/>
          </a:stretch>
        </p:blipFill>
        <p:spPr>
          <a:xfrm>
            <a:off x="500166" y="1859280"/>
            <a:ext cx="5451054" cy="3619500"/>
          </a:xfrm>
          <a:prstGeom prst="rect">
            <a:avLst/>
          </a:prstGeom>
        </p:spPr>
      </p:pic>
      <p:pic>
        <p:nvPicPr>
          <p:cNvPr id="3074" name="Picture 2" descr="The 10 busiest cities in the world - 10 Most Today"/>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366936" y="1859280"/>
            <a:ext cx="5242530" cy="3619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00166" y="5821680"/>
            <a:ext cx="111093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What different barriers to services might people face based on living in these locations?</a:t>
            </a:r>
          </a:p>
        </p:txBody>
      </p:sp>
    </p:spTree>
    <p:extLst>
      <p:ext uri="{BB962C8B-B14F-4D97-AF65-F5344CB8AC3E}">
        <p14:creationId xmlns:p14="http://schemas.microsoft.com/office/powerpoint/2010/main" val="2464904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3663" y="596767"/>
            <a:ext cx="10972800" cy="830178"/>
          </a:xfrm>
          <a:noFill/>
        </p:spPr>
        <p:txBody>
          <a:bodyPr>
            <a:normAutofit/>
          </a:bodyPr>
          <a:lstStyle/>
          <a:p>
            <a:pPr algn="ctr"/>
            <a:r>
              <a:rPr lang="en-GB" sz="4800" b="1"/>
              <a:t>Geographical </a:t>
            </a:r>
            <a:r>
              <a:rPr lang="en-GB" sz="4800" b="1" dirty="0"/>
              <a:t>Barriers</a:t>
            </a:r>
          </a:p>
        </p:txBody>
      </p:sp>
      <p:sp>
        <p:nvSpPr>
          <p:cNvPr id="2" name="Content Placeholder 1"/>
          <p:cNvSpPr>
            <a:spLocks noGrp="1"/>
          </p:cNvSpPr>
          <p:nvPr>
            <p:ph idx="1"/>
          </p:nvPr>
        </p:nvSpPr>
        <p:spPr>
          <a:xfrm>
            <a:off x="633663" y="1482344"/>
            <a:ext cx="10972800" cy="4325112"/>
          </a:xfrm>
        </p:spPr>
        <p:txBody>
          <a:bodyPr/>
          <a:lstStyle/>
          <a:p>
            <a:pPr marL="109728" indent="0" algn="ctr">
              <a:buNone/>
            </a:pPr>
            <a:r>
              <a:rPr lang="en-GB" dirty="0"/>
              <a:t>Geographical barriers  are problems caused by where people and resources physically are. </a:t>
            </a:r>
          </a:p>
          <a:p>
            <a:pPr marL="109728" indent="0">
              <a:buNone/>
            </a:pPr>
            <a:r>
              <a:rPr lang="en-GB" b="1" dirty="0">
                <a:solidFill>
                  <a:srgbClr val="FF0000"/>
                </a:solidFill>
              </a:rPr>
              <a:t>What issues could you face here?</a:t>
            </a:r>
          </a:p>
          <a:p>
            <a:r>
              <a:rPr lang="en-GB" dirty="0"/>
              <a:t>Living too far away </a:t>
            </a:r>
          </a:p>
          <a:p>
            <a:r>
              <a:rPr lang="en-GB" dirty="0"/>
              <a:t>Living close but its very busy </a:t>
            </a:r>
          </a:p>
          <a:p>
            <a:r>
              <a:rPr lang="en-GB" dirty="0"/>
              <a:t>Transport issues</a:t>
            </a:r>
          </a:p>
        </p:txBody>
      </p:sp>
      <p:pic>
        <p:nvPicPr>
          <p:cNvPr id="4" name="Picture 3"/>
          <p:cNvPicPr>
            <a:picLocks noChangeAspect="1"/>
          </p:cNvPicPr>
          <p:nvPr/>
        </p:nvPicPr>
        <p:blipFill>
          <a:blip r:embed="rId2"/>
          <a:stretch>
            <a:fillRect/>
          </a:stretch>
        </p:blipFill>
        <p:spPr>
          <a:xfrm>
            <a:off x="9102090" y="3959542"/>
            <a:ext cx="2857500" cy="2505075"/>
          </a:xfrm>
          <a:prstGeom prst="rect">
            <a:avLst/>
          </a:prstGeom>
        </p:spPr>
      </p:pic>
      <p:pic>
        <p:nvPicPr>
          <p:cNvPr id="5" name="Picture 4"/>
          <p:cNvPicPr>
            <a:picLocks noChangeAspect="1"/>
          </p:cNvPicPr>
          <p:nvPr/>
        </p:nvPicPr>
        <p:blipFill>
          <a:blip r:embed="rId3"/>
          <a:stretch>
            <a:fillRect/>
          </a:stretch>
        </p:blipFill>
        <p:spPr>
          <a:xfrm>
            <a:off x="5415213" y="3959541"/>
            <a:ext cx="3333750" cy="2505075"/>
          </a:xfrm>
          <a:prstGeom prst="rect">
            <a:avLst/>
          </a:prstGeom>
        </p:spPr>
      </p:pic>
      <p:pic>
        <p:nvPicPr>
          <p:cNvPr id="6" name="Picture 5"/>
          <p:cNvPicPr>
            <a:picLocks noChangeAspect="1"/>
          </p:cNvPicPr>
          <p:nvPr/>
        </p:nvPicPr>
        <p:blipFill rotWithShape="1">
          <a:blip r:embed="rId4"/>
          <a:srcRect t="16515"/>
          <a:stretch/>
        </p:blipFill>
        <p:spPr>
          <a:xfrm>
            <a:off x="1538438" y="4437697"/>
            <a:ext cx="3700212" cy="2026919"/>
          </a:xfrm>
          <a:prstGeom prst="rect">
            <a:avLst/>
          </a:prstGeom>
        </p:spPr>
      </p:pic>
    </p:spTree>
    <p:extLst>
      <p:ext uri="{BB962C8B-B14F-4D97-AF65-F5344CB8AC3E}">
        <p14:creationId xmlns:p14="http://schemas.microsoft.com/office/powerpoint/2010/main" val="1637675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down)">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down)">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wipe(down)">
                                      <p:cBhvr>
                                        <p:cTn id="32" dur="5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wipe(down)">
                                      <p:cBhvr>
                                        <p:cTn id="3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3663" y="639334"/>
            <a:ext cx="10972800" cy="830178"/>
          </a:xfrm>
          <a:noFill/>
        </p:spPr>
        <p:txBody>
          <a:bodyPr>
            <a:normAutofit/>
          </a:bodyPr>
          <a:lstStyle/>
          <a:p>
            <a:pPr algn="ctr"/>
            <a:r>
              <a:rPr lang="en-GB" sz="4800" b="1" dirty="0"/>
              <a:t>Examples of Geographical Barriers</a:t>
            </a:r>
          </a:p>
        </p:txBody>
      </p:sp>
      <p:graphicFrame>
        <p:nvGraphicFramePr>
          <p:cNvPr id="4" name="Diagram 3"/>
          <p:cNvGraphicFramePr/>
          <p:nvPr>
            <p:extLst/>
          </p:nvPr>
        </p:nvGraphicFramePr>
        <p:xfrm>
          <a:off x="1922198" y="1704538"/>
          <a:ext cx="8325387" cy="49642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7483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graphicEl>
                                              <a:dgm id="{F276A940-20A4-4D13-B1B9-16EADAD6AD73}"/>
                                            </p:graphicEl>
                                          </p:spTgt>
                                        </p:tgtEl>
                                        <p:attrNameLst>
                                          <p:attrName>style.visibility</p:attrName>
                                        </p:attrNameLst>
                                      </p:cBhvr>
                                      <p:to>
                                        <p:strVal val="visible"/>
                                      </p:to>
                                    </p:set>
                                    <p:animEffect transition="in" filter="circle(in)">
                                      <p:cBhvr>
                                        <p:cTn id="7" dur="2000"/>
                                        <p:tgtEl>
                                          <p:spTgt spid="4">
                                            <p:graphicEl>
                                              <a:dgm id="{F276A940-20A4-4D13-B1B9-16EADAD6AD7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graphicEl>
                                              <a:dgm id="{EA206DB4-DAB8-4359-A2B9-8921D24D6A18}"/>
                                            </p:graphicEl>
                                          </p:spTgt>
                                        </p:tgtEl>
                                        <p:attrNameLst>
                                          <p:attrName>style.visibility</p:attrName>
                                        </p:attrNameLst>
                                      </p:cBhvr>
                                      <p:to>
                                        <p:strVal val="visible"/>
                                      </p:to>
                                    </p:set>
                                    <p:animEffect transition="in" filter="circle(in)">
                                      <p:cBhvr>
                                        <p:cTn id="12" dur="2000"/>
                                        <p:tgtEl>
                                          <p:spTgt spid="4">
                                            <p:graphicEl>
                                              <a:dgm id="{EA206DB4-DAB8-4359-A2B9-8921D24D6A18}"/>
                                            </p:graphicEl>
                                          </p:spTgt>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graphicEl>
                                              <a:dgm id="{3C54F22C-F4EA-4C09-B97B-F7050557230B}"/>
                                            </p:graphicEl>
                                          </p:spTgt>
                                        </p:tgtEl>
                                        <p:attrNameLst>
                                          <p:attrName>style.visibility</p:attrName>
                                        </p:attrNameLst>
                                      </p:cBhvr>
                                      <p:to>
                                        <p:strVal val="visible"/>
                                      </p:to>
                                    </p:set>
                                    <p:animEffect transition="in" filter="circle(in)">
                                      <p:cBhvr>
                                        <p:cTn id="15" dur="2000"/>
                                        <p:tgtEl>
                                          <p:spTgt spid="4">
                                            <p:graphicEl>
                                              <a:dgm id="{3C54F22C-F4EA-4C09-B97B-F7050557230B}"/>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4">
                                            <p:graphicEl>
                                              <a:dgm id="{480CD35A-9268-431B-9D27-1E8E65476B55}"/>
                                            </p:graphicEl>
                                          </p:spTgt>
                                        </p:tgtEl>
                                        <p:attrNameLst>
                                          <p:attrName>style.visibility</p:attrName>
                                        </p:attrNameLst>
                                      </p:cBhvr>
                                      <p:to>
                                        <p:strVal val="visible"/>
                                      </p:to>
                                    </p:set>
                                    <p:animEffect transition="in" filter="circle(in)">
                                      <p:cBhvr>
                                        <p:cTn id="20" dur="2000"/>
                                        <p:tgtEl>
                                          <p:spTgt spid="4">
                                            <p:graphicEl>
                                              <a:dgm id="{480CD35A-9268-431B-9D27-1E8E65476B55}"/>
                                            </p:graphicEl>
                                          </p:spTgt>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4">
                                            <p:graphicEl>
                                              <a:dgm id="{0C643BD9-F69C-47EE-B882-8BFBD7444417}"/>
                                            </p:graphicEl>
                                          </p:spTgt>
                                        </p:tgtEl>
                                        <p:attrNameLst>
                                          <p:attrName>style.visibility</p:attrName>
                                        </p:attrNameLst>
                                      </p:cBhvr>
                                      <p:to>
                                        <p:strVal val="visible"/>
                                      </p:to>
                                    </p:set>
                                    <p:animEffect transition="in" filter="circle(in)">
                                      <p:cBhvr>
                                        <p:cTn id="23" dur="2000"/>
                                        <p:tgtEl>
                                          <p:spTgt spid="4">
                                            <p:graphicEl>
                                              <a:dgm id="{0C643BD9-F69C-47EE-B882-8BFBD7444417}"/>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4">
                                            <p:graphicEl>
                                              <a:dgm id="{7E7646CA-D02F-49E6-B406-BCCFB7031003}"/>
                                            </p:graphicEl>
                                          </p:spTgt>
                                        </p:tgtEl>
                                        <p:attrNameLst>
                                          <p:attrName>style.visibility</p:attrName>
                                        </p:attrNameLst>
                                      </p:cBhvr>
                                      <p:to>
                                        <p:strVal val="visible"/>
                                      </p:to>
                                    </p:set>
                                    <p:animEffect transition="in" filter="circle(in)">
                                      <p:cBhvr>
                                        <p:cTn id="28" dur="2000"/>
                                        <p:tgtEl>
                                          <p:spTgt spid="4">
                                            <p:graphicEl>
                                              <a:dgm id="{7E7646CA-D02F-49E6-B406-BCCFB7031003}"/>
                                            </p:graphicEl>
                                          </p:spTgt>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4">
                                            <p:graphicEl>
                                              <a:dgm id="{87115E24-54C3-4AD8-849B-6AF96A451EC0}"/>
                                            </p:graphicEl>
                                          </p:spTgt>
                                        </p:tgtEl>
                                        <p:attrNameLst>
                                          <p:attrName>style.visibility</p:attrName>
                                        </p:attrNameLst>
                                      </p:cBhvr>
                                      <p:to>
                                        <p:strVal val="visible"/>
                                      </p:to>
                                    </p:set>
                                    <p:animEffect transition="in" filter="circle(in)">
                                      <p:cBhvr>
                                        <p:cTn id="31" dur="2000"/>
                                        <p:tgtEl>
                                          <p:spTgt spid="4">
                                            <p:graphicEl>
                                              <a:dgm id="{87115E24-54C3-4AD8-849B-6AF96A451EC0}"/>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4">
                                            <p:graphicEl>
                                              <a:dgm id="{70328BFC-692C-43C2-844C-C1E36C9345FE}"/>
                                            </p:graphicEl>
                                          </p:spTgt>
                                        </p:tgtEl>
                                        <p:attrNameLst>
                                          <p:attrName>style.visibility</p:attrName>
                                        </p:attrNameLst>
                                      </p:cBhvr>
                                      <p:to>
                                        <p:strVal val="visible"/>
                                      </p:to>
                                    </p:set>
                                    <p:animEffect transition="in" filter="circle(in)">
                                      <p:cBhvr>
                                        <p:cTn id="36" dur="2000"/>
                                        <p:tgtEl>
                                          <p:spTgt spid="4">
                                            <p:graphicEl>
                                              <a:dgm id="{70328BFC-692C-43C2-844C-C1E36C9345FE}"/>
                                            </p:graphicEl>
                                          </p:spTgt>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4">
                                            <p:graphicEl>
                                              <a:dgm id="{CAC5C345-9933-4D30-BFF0-D36C176BE3DE}"/>
                                            </p:graphicEl>
                                          </p:spTgt>
                                        </p:tgtEl>
                                        <p:attrNameLst>
                                          <p:attrName>style.visibility</p:attrName>
                                        </p:attrNameLst>
                                      </p:cBhvr>
                                      <p:to>
                                        <p:strVal val="visible"/>
                                      </p:to>
                                    </p:set>
                                    <p:animEffect transition="in" filter="circle(in)">
                                      <p:cBhvr>
                                        <p:cTn id="39" dur="2000"/>
                                        <p:tgtEl>
                                          <p:spTgt spid="4">
                                            <p:graphicEl>
                                              <a:dgm id="{CAC5C345-9933-4D30-BFF0-D36C176BE3DE}"/>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4">
                                            <p:graphicEl>
                                              <a:dgm id="{4484317E-A19F-4D21-A691-4EFFC92D6313}"/>
                                            </p:graphicEl>
                                          </p:spTgt>
                                        </p:tgtEl>
                                        <p:attrNameLst>
                                          <p:attrName>style.visibility</p:attrName>
                                        </p:attrNameLst>
                                      </p:cBhvr>
                                      <p:to>
                                        <p:strVal val="visible"/>
                                      </p:to>
                                    </p:set>
                                    <p:animEffect transition="in" filter="circle(in)">
                                      <p:cBhvr>
                                        <p:cTn id="44" dur="2000"/>
                                        <p:tgtEl>
                                          <p:spTgt spid="4">
                                            <p:graphicEl>
                                              <a:dgm id="{4484317E-A19F-4D21-A691-4EFFC92D6313}"/>
                                            </p:graphicEl>
                                          </p:spTgt>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4">
                                            <p:graphicEl>
                                              <a:dgm id="{025E2F4D-3498-415E-A119-B3A655477B4A}"/>
                                            </p:graphicEl>
                                          </p:spTgt>
                                        </p:tgtEl>
                                        <p:attrNameLst>
                                          <p:attrName>style.visibility</p:attrName>
                                        </p:attrNameLst>
                                      </p:cBhvr>
                                      <p:to>
                                        <p:strVal val="visible"/>
                                      </p:to>
                                    </p:set>
                                    <p:animEffect transition="in" filter="circle(in)">
                                      <p:cBhvr>
                                        <p:cTn id="47" dur="2000"/>
                                        <p:tgtEl>
                                          <p:spTgt spid="4">
                                            <p:graphicEl>
                                              <a:dgm id="{025E2F4D-3498-415E-A119-B3A655477B4A}"/>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4">
                                            <p:graphicEl>
                                              <a:dgm id="{41CFB530-F30B-463A-927C-00925B199575}"/>
                                            </p:graphicEl>
                                          </p:spTgt>
                                        </p:tgtEl>
                                        <p:attrNameLst>
                                          <p:attrName>style.visibility</p:attrName>
                                        </p:attrNameLst>
                                      </p:cBhvr>
                                      <p:to>
                                        <p:strVal val="visible"/>
                                      </p:to>
                                    </p:set>
                                    <p:animEffect transition="in" filter="circle(in)">
                                      <p:cBhvr>
                                        <p:cTn id="52" dur="2000"/>
                                        <p:tgtEl>
                                          <p:spTgt spid="4">
                                            <p:graphicEl>
                                              <a:dgm id="{41CFB530-F30B-463A-927C-00925B199575}"/>
                                            </p:graphicEl>
                                          </p:spTgt>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4">
                                            <p:graphicEl>
                                              <a:dgm id="{988BC8E2-9605-47DF-9E95-B827D67EBDF0}"/>
                                            </p:graphicEl>
                                          </p:spTgt>
                                        </p:tgtEl>
                                        <p:attrNameLst>
                                          <p:attrName>style.visibility</p:attrName>
                                        </p:attrNameLst>
                                      </p:cBhvr>
                                      <p:to>
                                        <p:strVal val="visible"/>
                                      </p:to>
                                    </p:set>
                                    <p:animEffect transition="in" filter="circle(in)">
                                      <p:cBhvr>
                                        <p:cTn id="55" dur="2000"/>
                                        <p:tgtEl>
                                          <p:spTgt spid="4">
                                            <p:graphicEl>
                                              <a:dgm id="{988BC8E2-9605-47DF-9E95-B827D67EBDF0}"/>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4">
                                            <p:graphicEl>
                                              <a:dgm id="{CF662DDC-254D-4648-98BD-49A2C4D5329E}"/>
                                            </p:graphicEl>
                                          </p:spTgt>
                                        </p:tgtEl>
                                        <p:attrNameLst>
                                          <p:attrName>style.visibility</p:attrName>
                                        </p:attrNameLst>
                                      </p:cBhvr>
                                      <p:to>
                                        <p:strVal val="visible"/>
                                      </p:to>
                                    </p:set>
                                    <p:animEffect transition="in" filter="circle(in)">
                                      <p:cBhvr>
                                        <p:cTn id="60" dur="2000"/>
                                        <p:tgtEl>
                                          <p:spTgt spid="4">
                                            <p:graphicEl>
                                              <a:dgm id="{CF662DDC-254D-4648-98BD-49A2C4D5329E}"/>
                                            </p:graphicEl>
                                          </p:spTgt>
                                        </p:tgtEl>
                                      </p:cBhvr>
                                    </p:animEffect>
                                  </p:childTnLst>
                                </p:cTn>
                              </p:par>
                              <p:par>
                                <p:cTn id="61" presetID="6" presetClass="entr" presetSubtype="16" fill="hold" grpId="0" nodeType="withEffect">
                                  <p:stCondLst>
                                    <p:cond delay="0"/>
                                  </p:stCondLst>
                                  <p:childTnLst>
                                    <p:set>
                                      <p:cBhvr>
                                        <p:cTn id="62" dur="1" fill="hold">
                                          <p:stCondLst>
                                            <p:cond delay="0"/>
                                          </p:stCondLst>
                                        </p:cTn>
                                        <p:tgtEl>
                                          <p:spTgt spid="4">
                                            <p:graphicEl>
                                              <a:dgm id="{B64704D2-B909-439E-BDCA-A3F5BCFA232F}"/>
                                            </p:graphicEl>
                                          </p:spTgt>
                                        </p:tgtEl>
                                        <p:attrNameLst>
                                          <p:attrName>style.visibility</p:attrName>
                                        </p:attrNameLst>
                                      </p:cBhvr>
                                      <p:to>
                                        <p:strVal val="visible"/>
                                      </p:to>
                                    </p:set>
                                    <p:animEffect transition="in" filter="circle(in)">
                                      <p:cBhvr>
                                        <p:cTn id="63" dur="2000"/>
                                        <p:tgtEl>
                                          <p:spTgt spid="4">
                                            <p:graphicEl>
                                              <a:dgm id="{B64704D2-B909-439E-BDCA-A3F5BCFA232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436" y="3334732"/>
            <a:ext cx="2038351"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0" name="Rectangle 2"/>
          <p:cNvSpPr>
            <a:spLocks noChangeArrowheads="1"/>
          </p:cNvSpPr>
          <p:nvPr/>
        </p:nvSpPr>
        <p:spPr bwMode="auto">
          <a:xfrm>
            <a:off x="-46769" y="1790155"/>
            <a:ext cx="6096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dirty="0">
                <a:ln>
                  <a:noFill/>
                </a:ln>
                <a:solidFill>
                  <a:prstClr val="black"/>
                </a:solidFill>
                <a:effectLst/>
                <a:uLnTx/>
                <a:uFillTx/>
                <a:latin typeface="Comic Sans MS" panose="030F0702030302020204" pitchFamily="66" charset="0"/>
                <a:ea typeface="+mn-ea"/>
                <a:cs typeface="+mn-cs"/>
              </a:rPr>
              <a:t>Geographical  Barriers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pic>
        <p:nvPicPr>
          <p:cNvPr id="1434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773" y="2318765"/>
            <a:ext cx="2476934" cy="1108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2" name="Rectangle 3"/>
          <p:cNvSpPr>
            <a:spLocks noChangeArrowheads="1"/>
          </p:cNvSpPr>
          <p:nvPr/>
        </p:nvSpPr>
        <p:spPr bwMode="auto">
          <a:xfrm>
            <a:off x="157539" y="3785766"/>
            <a:ext cx="6096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dirty="0">
                <a:ln>
                  <a:noFill/>
                </a:ln>
                <a:solidFill>
                  <a:prstClr val="black"/>
                </a:solidFill>
                <a:effectLst/>
                <a:uLnTx/>
                <a:uFillTx/>
                <a:latin typeface="Comic Sans MS" panose="030F0702030302020204" pitchFamily="66" charset="0"/>
                <a:ea typeface="+mn-ea"/>
                <a:cs typeface="+mn-cs"/>
              </a:rPr>
              <a:t>Financial Barriers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pic>
        <p:nvPicPr>
          <p:cNvPr id="14343"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879" y="4299873"/>
            <a:ext cx="2485954" cy="154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4" name="Rectangle 4"/>
          <p:cNvSpPr>
            <a:spLocks noChangeArrowheads="1"/>
          </p:cNvSpPr>
          <p:nvPr/>
        </p:nvSpPr>
        <p:spPr bwMode="auto">
          <a:xfrm>
            <a:off x="3031189" y="4903946"/>
            <a:ext cx="6096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dirty="0">
                <a:ln>
                  <a:noFill/>
                </a:ln>
                <a:solidFill>
                  <a:prstClr val="black"/>
                </a:solidFill>
                <a:effectLst/>
                <a:uLnTx/>
                <a:uFillTx/>
                <a:latin typeface="Comic Sans MS" panose="030F0702030302020204" pitchFamily="66" charset="0"/>
                <a:ea typeface="+mn-ea"/>
                <a:cs typeface="+mn-cs"/>
              </a:rPr>
              <a:t>Resource Barriers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sng"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sng"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pic>
        <p:nvPicPr>
          <p:cNvPr id="1434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5539" y="5507196"/>
            <a:ext cx="2271184"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6" name="Rectangle 5"/>
          <p:cNvSpPr>
            <a:spLocks noChangeArrowheads="1"/>
          </p:cNvSpPr>
          <p:nvPr/>
        </p:nvSpPr>
        <p:spPr bwMode="auto">
          <a:xfrm>
            <a:off x="8980724" y="1986272"/>
            <a:ext cx="6096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Language Barriers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pic>
        <p:nvPicPr>
          <p:cNvPr id="14347"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50830" y="3768605"/>
            <a:ext cx="2025613" cy="1519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8" name="Rectangle 6"/>
          <p:cNvSpPr>
            <a:spLocks noChangeArrowheads="1"/>
          </p:cNvSpPr>
          <p:nvPr/>
        </p:nvSpPr>
        <p:spPr bwMode="auto">
          <a:xfrm>
            <a:off x="6406112" y="1270890"/>
            <a:ext cx="59841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Social, cultural and psychological </a:t>
            </a:r>
          </a:p>
        </p:txBody>
      </p:sp>
      <p:pic>
        <p:nvPicPr>
          <p:cNvPr id="14349"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21773" y="1781419"/>
            <a:ext cx="1773694" cy="1332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50" name="Rectangle 7"/>
          <p:cNvSpPr>
            <a:spLocks noChangeArrowheads="1"/>
          </p:cNvSpPr>
          <p:nvPr/>
        </p:nvSpPr>
        <p:spPr bwMode="auto">
          <a:xfrm>
            <a:off x="3178993" y="1198728"/>
            <a:ext cx="31133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Physical Barriers</a:t>
            </a:r>
          </a:p>
        </p:txBody>
      </p:sp>
      <p:pic>
        <p:nvPicPr>
          <p:cNvPr id="14351"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70917" y="1799104"/>
            <a:ext cx="1204140" cy="1396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itle 2"/>
          <p:cNvSpPr>
            <a:spLocks noGrp="1"/>
          </p:cNvSpPr>
          <p:nvPr>
            <p:ph type="title"/>
          </p:nvPr>
        </p:nvSpPr>
        <p:spPr>
          <a:xfrm>
            <a:off x="838200" y="288926"/>
            <a:ext cx="10515600" cy="965304"/>
          </a:xfrm>
          <a:noFill/>
        </p:spPr>
        <p:txBody>
          <a:bodyPr>
            <a:normAutofit/>
          </a:bodyPr>
          <a:lstStyle/>
          <a:p>
            <a:pPr algn="ctr"/>
            <a:r>
              <a:rPr lang="en-GB" sz="4800" b="1" dirty="0">
                <a:latin typeface="Comic Sans MS" panose="030F0702030302020204" pitchFamily="66" charset="0"/>
              </a:rPr>
              <a:t>The 8 types of barriers</a:t>
            </a:r>
          </a:p>
        </p:txBody>
      </p:sp>
      <p:sp>
        <p:nvSpPr>
          <p:cNvPr id="16" name="Rectangle 3"/>
          <p:cNvSpPr>
            <a:spLocks noChangeArrowheads="1"/>
          </p:cNvSpPr>
          <p:nvPr/>
        </p:nvSpPr>
        <p:spPr bwMode="auto">
          <a:xfrm>
            <a:off x="6672350" y="4779686"/>
            <a:ext cx="6096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Sensory Barriers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pic>
        <p:nvPicPr>
          <p:cNvPr id="1026" name="Picture 2" descr="Image result for language barrier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42135" y="2477017"/>
            <a:ext cx="1699022" cy="113347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3"/>
          <p:cNvSpPr>
            <a:spLocks noChangeArrowheads="1"/>
          </p:cNvSpPr>
          <p:nvPr/>
        </p:nvSpPr>
        <p:spPr bwMode="auto">
          <a:xfrm>
            <a:off x="8183243" y="3241529"/>
            <a:ext cx="6096000"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dirty="0">
                <a:ln>
                  <a:noFill/>
                </a:ln>
                <a:solidFill>
                  <a:prstClr val="black"/>
                </a:solidFill>
                <a:effectLst/>
                <a:uLnTx/>
                <a:uFillTx/>
                <a:latin typeface="Comic Sans MS" panose="030F0702030302020204" pitchFamily="66" charset="0"/>
                <a:ea typeface="+mn-ea"/>
                <a:cs typeface="+mn-cs"/>
              </a:rPr>
              <a:t>Intellectual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dirty="0">
                <a:ln>
                  <a:noFill/>
                </a:ln>
                <a:solidFill>
                  <a:prstClr val="black"/>
                </a:solidFill>
                <a:effectLst/>
                <a:uLnTx/>
                <a:uFillTx/>
                <a:latin typeface="Comic Sans MS" panose="030F0702030302020204" pitchFamily="66" charset="0"/>
                <a:ea typeface="+mn-ea"/>
                <a:cs typeface="+mn-cs"/>
              </a:rPr>
              <a:t>Barriers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pic>
        <p:nvPicPr>
          <p:cNvPr id="1028" name="Picture 4" descr="Image result for sensory barrier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62479" y="5251322"/>
            <a:ext cx="2008175" cy="143249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aking notes | Free SV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9879" y="15085"/>
            <a:ext cx="1462364" cy="1462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53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 calcmode="lin" valueType="num">
                                      <p:cBhvr additive="base">
                                        <p:cTn id="7" dur="500" fill="hold"/>
                                        <p:tgtEl>
                                          <p:spTgt spid="14340"/>
                                        </p:tgtEl>
                                        <p:attrNameLst>
                                          <p:attrName>ppt_x</p:attrName>
                                        </p:attrNameLst>
                                      </p:cBhvr>
                                      <p:tavLst>
                                        <p:tav tm="0">
                                          <p:val>
                                            <p:strVal val="#ppt_x"/>
                                          </p:val>
                                        </p:tav>
                                        <p:tav tm="100000">
                                          <p:val>
                                            <p:strVal val="#ppt_x"/>
                                          </p:val>
                                        </p:tav>
                                      </p:tavLst>
                                    </p:anim>
                                    <p:anim calcmode="lin" valueType="num">
                                      <p:cBhvr additive="base">
                                        <p:cTn id="8" dur="500" fill="hold"/>
                                        <p:tgtEl>
                                          <p:spTgt spid="143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350"/>
                                        </p:tgtEl>
                                        <p:attrNameLst>
                                          <p:attrName>style.visibility</p:attrName>
                                        </p:attrNameLst>
                                      </p:cBhvr>
                                      <p:to>
                                        <p:strVal val="visible"/>
                                      </p:to>
                                    </p:set>
                                    <p:anim calcmode="lin" valueType="num">
                                      <p:cBhvr additive="base">
                                        <p:cTn id="13" dur="500" fill="hold"/>
                                        <p:tgtEl>
                                          <p:spTgt spid="14350"/>
                                        </p:tgtEl>
                                        <p:attrNameLst>
                                          <p:attrName>ppt_x</p:attrName>
                                        </p:attrNameLst>
                                      </p:cBhvr>
                                      <p:tavLst>
                                        <p:tav tm="0">
                                          <p:val>
                                            <p:strVal val="#ppt_x"/>
                                          </p:val>
                                        </p:tav>
                                        <p:tav tm="100000">
                                          <p:val>
                                            <p:strVal val="#ppt_x"/>
                                          </p:val>
                                        </p:tav>
                                      </p:tavLst>
                                    </p:anim>
                                    <p:anim calcmode="lin" valueType="num">
                                      <p:cBhvr additive="base">
                                        <p:cTn id="14" dur="500" fill="hold"/>
                                        <p:tgtEl>
                                          <p:spTgt spid="1435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348"/>
                                        </p:tgtEl>
                                        <p:attrNameLst>
                                          <p:attrName>style.visibility</p:attrName>
                                        </p:attrNameLst>
                                      </p:cBhvr>
                                      <p:to>
                                        <p:strVal val="visible"/>
                                      </p:to>
                                    </p:set>
                                    <p:anim calcmode="lin" valueType="num">
                                      <p:cBhvr additive="base">
                                        <p:cTn id="19" dur="500" fill="hold"/>
                                        <p:tgtEl>
                                          <p:spTgt spid="14348"/>
                                        </p:tgtEl>
                                        <p:attrNameLst>
                                          <p:attrName>ppt_x</p:attrName>
                                        </p:attrNameLst>
                                      </p:cBhvr>
                                      <p:tavLst>
                                        <p:tav tm="0">
                                          <p:val>
                                            <p:strVal val="#ppt_x"/>
                                          </p:val>
                                        </p:tav>
                                        <p:tav tm="100000">
                                          <p:val>
                                            <p:strVal val="#ppt_x"/>
                                          </p:val>
                                        </p:tav>
                                      </p:tavLst>
                                    </p:anim>
                                    <p:anim calcmode="lin" valueType="num">
                                      <p:cBhvr additive="base">
                                        <p:cTn id="20" dur="500" fill="hold"/>
                                        <p:tgtEl>
                                          <p:spTgt spid="1434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ppt_x"/>
                                          </p:val>
                                        </p:tav>
                                        <p:tav tm="100000">
                                          <p:val>
                                            <p:strVal val="#ppt_x"/>
                                          </p:val>
                                        </p:tav>
                                      </p:tavLst>
                                    </p:anim>
                                    <p:anim calcmode="lin" valueType="num">
                                      <p:cBhvr additive="base">
                                        <p:cTn id="26" dur="500" fill="hold"/>
                                        <p:tgtEl>
                                          <p:spTgt spid="1434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344"/>
                                        </p:tgtEl>
                                        <p:attrNameLst>
                                          <p:attrName>style.visibility</p:attrName>
                                        </p:attrNameLst>
                                      </p:cBhvr>
                                      <p:to>
                                        <p:strVal val="visible"/>
                                      </p:to>
                                    </p:set>
                                    <p:anim calcmode="lin" valueType="num">
                                      <p:cBhvr additive="base">
                                        <p:cTn id="31" dur="500" fill="hold"/>
                                        <p:tgtEl>
                                          <p:spTgt spid="14344"/>
                                        </p:tgtEl>
                                        <p:attrNameLst>
                                          <p:attrName>ppt_x</p:attrName>
                                        </p:attrNameLst>
                                      </p:cBhvr>
                                      <p:tavLst>
                                        <p:tav tm="0">
                                          <p:val>
                                            <p:strVal val="#ppt_x"/>
                                          </p:val>
                                        </p:tav>
                                        <p:tav tm="100000">
                                          <p:val>
                                            <p:strVal val="#ppt_x"/>
                                          </p:val>
                                        </p:tav>
                                      </p:tavLst>
                                    </p:anim>
                                    <p:anim calcmode="lin" valueType="num">
                                      <p:cBhvr additive="base">
                                        <p:cTn id="32" dur="500" fill="hold"/>
                                        <p:tgtEl>
                                          <p:spTgt spid="1434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342"/>
                                        </p:tgtEl>
                                        <p:attrNameLst>
                                          <p:attrName>style.visibility</p:attrName>
                                        </p:attrNameLst>
                                      </p:cBhvr>
                                      <p:to>
                                        <p:strVal val="visible"/>
                                      </p:to>
                                    </p:set>
                                    <p:anim calcmode="lin" valueType="num">
                                      <p:cBhvr additive="base">
                                        <p:cTn id="37" dur="500" fill="hold"/>
                                        <p:tgtEl>
                                          <p:spTgt spid="14342"/>
                                        </p:tgtEl>
                                        <p:attrNameLst>
                                          <p:attrName>ppt_x</p:attrName>
                                        </p:attrNameLst>
                                      </p:cBhvr>
                                      <p:tavLst>
                                        <p:tav tm="0">
                                          <p:val>
                                            <p:strVal val="#ppt_x"/>
                                          </p:val>
                                        </p:tav>
                                        <p:tav tm="100000">
                                          <p:val>
                                            <p:strVal val="#ppt_x"/>
                                          </p:val>
                                        </p:tav>
                                      </p:tavLst>
                                    </p:anim>
                                    <p:anim calcmode="lin" valueType="num">
                                      <p:cBhvr additive="base">
                                        <p:cTn id="38" dur="500" fill="hold"/>
                                        <p:tgtEl>
                                          <p:spTgt spid="1434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P spid="14342" grpId="0"/>
      <p:bldP spid="14344" grpId="0"/>
      <p:bldP spid="14346" grpId="0"/>
      <p:bldP spid="14348" grpId="0"/>
      <p:bldP spid="14350" grpId="0"/>
      <p:bldP spid="16" grpId="0"/>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3663" y="639334"/>
            <a:ext cx="10972800" cy="830178"/>
          </a:xfrm>
          <a:noFill/>
        </p:spPr>
        <p:txBody>
          <a:bodyPr>
            <a:normAutofit/>
          </a:bodyPr>
          <a:lstStyle/>
          <a:p>
            <a:pPr algn="ctr"/>
            <a:r>
              <a:rPr lang="en-GB" sz="4800" b="1" dirty="0"/>
              <a:t>Reasons for Geographical Barriers</a:t>
            </a:r>
          </a:p>
        </p:txBody>
      </p:sp>
      <p:pic>
        <p:nvPicPr>
          <p:cNvPr id="2" name="Picture 1"/>
          <p:cNvPicPr>
            <a:picLocks noChangeAspect="1"/>
          </p:cNvPicPr>
          <p:nvPr/>
        </p:nvPicPr>
        <p:blipFill rotWithShape="1">
          <a:blip r:embed="rId2"/>
          <a:srcRect l="40793" t="4254" r="10670" b="7290"/>
          <a:stretch/>
        </p:blipFill>
        <p:spPr>
          <a:xfrm rot="5400000">
            <a:off x="3322776" y="496856"/>
            <a:ext cx="5302979" cy="7248292"/>
          </a:xfrm>
          <a:prstGeom prst="rect">
            <a:avLst/>
          </a:prstGeom>
        </p:spPr>
      </p:pic>
    </p:spTree>
    <p:extLst>
      <p:ext uri="{BB962C8B-B14F-4D97-AF65-F5344CB8AC3E}">
        <p14:creationId xmlns:p14="http://schemas.microsoft.com/office/powerpoint/2010/main" val="4177538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380DA-2B30-42B7-BFE9-6A7E666D5E21}"/>
              </a:ext>
            </a:extLst>
          </p:cNvPr>
          <p:cNvSpPr>
            <a:spLocks noGrp="1"/>
          </p:cNvSpPr>
          <p:nvPr>
            <p:ph type="title"/>
          </p:nvPr>
        </p:nvSpPr>
        <p:spPr/>
        <p:txBody>
          <a:bodyPr/>
          <a:lstStyle/>
          <a:p>
            <a:pPr algn="ctr"/>
            <a:r>
              <a:rPr lang="en-GB" b="1" dirty="0">
                <a:latin typeface="Comic Sans MS" panose="030F0702030302020204" pitchFamily="66" charset="0"/>
              </a:rPr>
              <a:t>Overcoming Geographical </a:t>
            </a:r>
            <a:r>
              <a:rPr lang="en-GB" b="1" dirty="0"/>
              <a:t>B</a:t>
            </a:r>
            <a:r>
              <a:rPr lang="en-GB" b="1" dirty="0">
                <a:latin typeface="Comic Sans MS" panose="030F0702030302020204" pitchFamily="66" charset="0"/>
              </a:rPr>
              <a:t>arriers</a:t>
            </a:r>
          </a:p>
        </p:txBody>
      </p:sp>
      <p:sp>
        <p:nvSpPr>
          <p:cNvPr id="3" name="Content Placeholder 2">
            <a:extLst>
              <a:ext uri="{FF2B5EF4-FFF2-40B4-BE49-F238E27FC236}">
                <a16:creationId xmlns:a16="http://schemas.microsoft.com/office/drawing/2014/main" id="{8A9B9039-7E48-441F-9CB2-433F3CAFC94E}"/>
              </a:ext>
            </a:extLst>
          </p:cNvPr>
          <p:cNvSpPr>
            <a:spLocks noGrp="1"/>
          </p:cNvSpPr>
          <p:nvPr>
            <p:ph idx="1"/>
          </p:nvPr>
        </p:nvSpPr>
        <p:spPr/>
        <p:txBody>
          <a:bodyPr/>
          <a:lstStyle/>
          <a:p>
            <a:r>
              <a:rPr lang="en-GB" dirty="0">
                <a:latin typeface="Comic Sans MS" panose="030F0702030302020204" pitchFamily="66" charset="0"/>
              </a:rPr>
              <a:t>Local community transport schemes for disabled or elderly service users</a:t>
            </a:r>
          </a:p>
          <a:p>
            <a:r>
              <a:rPr lang="en-GB" dirty="0">
                <a:latin typeface="Comic Sans MS" panose="030F0702030302020204" pitchFamily="66" charset="0"/>
              </a:rPr>
              <a:t>Home/community visits</a:t>
            </a:r>
          </a:p>
          <a:p>
            <a:r>
              <a:rPr lang="en-GB" dirty="0">
                <a:latin typeface="Comic Sans MS" panose="030F0702030302020204" pitchFamily="66" charset="0"/>
              </a:rPr>
              <a:t>Community clinics</a:t>
            </a:r>
          </a:p>
          <a:p>
            <a:r>
              <a:rPr lang="en-GB" dirty="0">
                <a:latin typeface="Comic Sans MS" panose="030F0702030302020204" pitchFamily="66" charset="0"/>
              </a:rPr>
              <a:t>Telehealth schemes</a:t>
            </a:r>
          </a:p>
          <a:p>
            <a:endParaRPr lang="en-GB" dirty="0">
              <a:latin typeface="Comic Sans MS" panose="030F0702030302020204" pitchFamily="66" charset="0"/>
            </a:endParaRPr>
          </a:p>
        </p:txBody>
      </p:sp>
      <p:pic>
        <p:nvPicPr>
          <p:cNvPr id="4" name="Picture 2" descr="Taking notes | Free SV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9636" y="228324"/>
            <a:ext cx="1462364" cy="1462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42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3663" y="75454"/>
            <a:ext cx="10972800" cy="830178"/>
          </a:xfrm>
          <a:noFill/>
        </p:spPr>
        <p:txBody>
          <a:bodyPr>
            <a:normAutofit/>
          </a:bodyPr>
          <a:lstStyle/>
          <a:p>
            <a:pPr algn="ctr"/>
            <a:r>
              <a:rPr lang="en-GB" sz="4800" b="1" dirty="0"/>
              <a:t>Overcoming Geographical Barriers</a:t>
            </a:r>
          </a:p>
        </p:txBody>
      </p:sp>
      <p:sp>
        <p:nvSpPr>
          <p:cNvPr id="5" name="TextBox 4"/>
          <p:cNvSpPr txBox="1"/>
          <p:nvPr/>
        </p:nvSpPr>
        <p:spPr>
          <a:xfrm>
            <a:off x="397443" y="905632"/>
            <a:ext cx="11445240" cy="63709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sng" strike="noStrike" kern="1200" cap="none" spc="0" normalizeH="0" baseline="0" noProof="0" dirty="0">
                <a:ln>
                  <a:noFill/>
                </a:ln>
                <a:solidFill>
                  <a:prstClr val="black"/>
                </a:solidFill>
                <a:effectLst/>
                <a:uLnTx/>
                <a:uFillTx/>
                <a:latin typeface="Comic Sans MS" panose="030F0702030302020204" pitchFamily="66" charset="0"/>
                <a:ea typeface="+mn-ea"/>
                <a:cs typeface="+mn-cs"/>
              </a:rPr>
              <a:t>Robert Case Study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Robert has been diagnosed with prostate cancer. He needs to have radiotherapy treatment in a specialist hospital 35 miles from his home. There are no direct transport links. Each treatment takes  -15 minutes. He needs to attend 5 days a week for 6 weeks – that is 30 sessions in total.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To begin with, Robert was fine driving.  But the treatments started to make him tired and feel unwell. So family and friends took turns to drive him there. Hospital transport was available, but the journey took much longer. Robert could have stayed in discounted accommodation close to the hospital to avoid all of the travel.  But he preferred to be at home with family after his treatments.  Thankfully, radiographers offered appointment times that avoided rush hours.</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Make a note of all of the ways in which his geographical barrier </a:t>
            </a:r>
            <a:r>
              <a:rPr kumimoji="0" lang="en-GB" sz="2400" b="1" i="0" u="sng"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have or could be overcome</a:t>
            </a:r>
            <a:r>
              <a:rPr kumimoji="0" lang="en-GB" sz="24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 </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Challenge: What are the possible </a:t>
            </a:r>
            <a:r>
              <a:rPr kumimoji="0" lang="en-GB" sz="2400" b="1" i="0" u="sng" strike="noStrike" kern="1200" cap="none" spc="0" normalizeH="0" baseline="0" noProof="0" dirty="0">
                <a:ln>
                  <a:noFill/>
                </a:ln>
                <a:solidFill>
                  <a:srgbClr val="4472C4">
                    <a:lumMod val="50000"/>
                  </a:srgbClr>
                </a:solidFill>
                <a:effectLst/>
                <a:uLnTx/>
                <a:uFillTx/>
                <a:latin typeface="Comic Sans MS" panose="030F0702030302020204" pitchFamily="66" charset="0"/>
                <a:ea typeface="+mn-ea"/>
                <a:cs typeface="+mn-cs"/>
              </a:rPr>
              <a:t>strengths</a:t>
            </a:r>
            <a:r>
              <a:rPr kumimoji="0" lang="en-GB" sz="2400" b="1" i="0" u="none" strike="noStrike" kern="1200" cap="none" spc="0" normalizeH="0" baseline="0" noProof="0" dirty="0">
                <a:ln>
                  <a:noFill/>
                </a:ln>
                <a:solidFill>
                  <a:srgbClr val="4472C4">
                    <a:lumMod val="50000"/>
                  </a:srgbClr>
                </a:solidFill>
                <a:effectLst/>
                <a:uLnTx/>
                <a:uFillTx/>
                <a:latin typeface="Comic Sans MS" panose="030F0702030302020204" pitchFamily="66" charset="0"/>
                <a:ea typeface="+mn-ea"/>
                <a:cs typeface="+mn-cs"/>
              </a:rPr>
              <a:t> </a:t>
            </a:r>
            <a:r>
              <a:rPr kumimoji="0" lang="en-GB" sz="24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and </a:t>
            </a:r>
            <a:r>
              <a:rPr kumimoji="0" lang="en-GB" sz="2400" b="1" i="0" u="sng"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weaknesses</a:t>
            </a:r>
            <a:r>
              <a:rPr kumimoji="0" lang="en-GB" sz="24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 </a:t>
            </a:r>
            <a:r>
              <a:rPr kumimoji="0" lang="en-GB" sz="24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of each of these strategies.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p>
        </p:txBody>
      </p:sp>
    </p:spTree>
    <p:extLst>
      <p:ext uri="{BB962C8B-B14F-4D97-AF65-F5344CB8AC3E}">
        <p14:creationId xmlns:p14="http://schemas.microsoft.com/office/powerpoint/2010/main" val="166383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3663" y="639334"/>
            <a:ext cx="10972800" cy="830178"/>
          </a:xfrm>
          <a:noFill/>
        </p:spPr>
        <p:txBody>
          <a:bodyPr>
            <a:normAutofit/>
          </a:bodyPr>
          <a:lstStyle/>
          <a:p>
            <a:pPr algn="ctr"/>
            <a:r>
              <a:rPr lang="en-GB" sz="4800" b="1" dirty="0"/>
              <a:t>Overcoming Geographical Barriers</a:t>
            </a:r>
          </a:p>
        </p:txBody>
      </p:sp>
      <p:sp>
        <p:nvSpPr>
          <p:cNvPr id="5" name="TextBox 4"/>
          <p:cNvSpPr txBox="1"/>
          <p:nvPr/>
        </p:nvSpPr>
        <p:spPr>
          <a:xfrm>
            <a:off x="1024264" y="1585326"/>
            <a:ext cx="9367024" cy="3293209"/>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12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rPr>
              <a:t>Answers: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rPr>
              <a:t>Voluntary transport to and from the appointments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rPr>
              <a:t>Nearby mobile health surveillance units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rPr>
              <a:t>Family and friends providing transport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rPr>
              <a:t>Local discounted accommodation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rPr>
              <a:t>Changing appointment times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rPr>
              <a:t>Refund car parking charges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96798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barn(inVertical)">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barn(inVertical)">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barn(inVertical)">
                                      <p:cBhvr>
                                        <p:cTn id="3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3663" y="383407"/>
            <a:ext cx="10972800" cy="830178"/>
          </a:xfrm>
          <a:noFill/>
        </p:spPr>
        <p:txBody>
          <a:bodyPr>
            <a:normAutofit/>
          </a:bodyPr>
          <a:lstStyle/>
          <a:p>
            <a:pPr algn="ctr"/>
            <a:r>
              <a:rPr lang="en-GB" sz="4800" b="1" dirty="0"/>
              <a:t>Financial Barriers</a:t>
            </a:r>
          </a:p>
        </p:txBody>
      </p:sp>
      <p:sp>
        <p:nvSpPr>
          <p:cNvPr id="2" name="Content Placeholder 1"/>
          <p:cNvSpPr>
            <a:spLocks noGrp="1"/>
          </p:cNvSpPr>
          <p:nvPr>
            <p:ph idx="1"/>
          </p:nvPr>
        </p:nvSpPr>
        <p:spPr>
          <a:xfrm>
            <a:off x="633663" y="1223210"/>
            <a:ext cx="10972800" cy="4325112"/>
          </a:xfrm>
        </p:spPr>
        <p:txBody>
          <a:bodyPr/>
          <a:lstStyle/>
          <a:p>
            <a:pPr marL="109728" indent="0" algn="ctr">
              <a:buNone/>
            </a:pPr>
            <a:r>
              <a:rPr lang="en-GB" dirty="0"/>
              <a:t>A financial barrier includes the charges or fees for using services. Some people may not be able to afford services the NHS does not provide.</a:t>
            </a:r>
          </a:p>
          <a:p>
            <a:pPr marL="109728" indent="0">
              <a:buNone/>
            </a:pPr>
            <a:endParaRPr lang="en-GB" b="1" dirty="0">
              <a:solidFill>
                <a:srgbClr val="FF0000"/>
              </a:solidFill>
            </a:endParaRPr>
          </a:p>
          <a:p>
            <a:pPr marL="109728" indent="0">
              <a:buNone/>
            </a:pPr>
            <a:r>
              <a:rPr lang="en-GB" b="1" dirty="0">
                <a:solidFill>
                  <a:srgbClr val="FF0000"/>
                </a:solidFill>
              </a:rPr>
              <a:t>What sort of services do people need to pay for?</a:t>
            </a:r>
          </a:p>
          <a:p>
            <a:r>
              <a:rPr lang="en-GB" dirty="0"/>
              <a:t>Transport to getting to places</a:t>
            </a:r>
          </a:p>
          <a:p>
            <a:r>
              <a:rPr lang="en-GB" dirty="0"/>
              <a:t>Childcare to be able to go to services</a:t>
            </a:r>
          </a:p>
          <a:p>
            <a:r>
              <a:rPr lang="en-GB" dirty="0"/>
              <a:t>Medication</a:t>
            </a:r>
          </a:p>
          <a:p>
            <a:r>
              <a:rPr lang="en-GB" dirty="0"/>
              <a:t>Dentists</a:t>
            </a:r>
          </a:p>
        </p:txBody>
      </p:sp>
      <p:pic>
        <p:nvPicPr>
          <p:cNvPr id="4" name="Picture 3"/>
          <p:cNvPicPr>
            <a:picLocks noChangeAspect="1"/>
          </p:cNvPicPr>
          <p:nvPr/>
        </p:nvPicPr>
        <p:blipFill>
          <a:blip r:embed="rId2"/>
          <a:stretch>
            <a:fillRect/>
          </a:stretch>
        </p:blipFill>
        <p:spPr>
          <a:xfrm>
            <a:off x="9914573" y="3573780"/>
            <a:ext cx="2063632" cy="3058477"/>
          </a:xfrm>
          <a:prstGeom prst="rect">
            <a:avLst/>
          </a:prstGeom>
        </p:spPr>
      </p:pic>
      <p:pic>
        <p:nvPicPr>
          <p:cNvPr id="5" name="Picture 4"/>
          <p:cNvPicPr>
            <a:picLocks noChangeAspect="1"/>
          </p:cNvPicPr>
          <p:nvPr/>
        </p:nvPicPr>
        <p:blipFill rotWithShape="1">
          <a:blip r:embed="rId3"/>
          <a:srcRect l="15769" r="13830"/>
          <a:stretch/>
        </p:blipFill>
        <p:spPr>
          <a:xfrm>
            <a:off x="6423660" y="4591860"/>
            <a:ext cx="3291840" cy="2040397"/>
          </a:xfrm>
          <a:prstGeom prst="rect">
            <a:avLst/>
          </a:prstGeom>
        </p:spPr>
      </p:pic>
      <p:pic>
        <p:nvPicPr>
          <p:cNvPr id="6" name="Picture 5"/>
          <p:cNvPicPr>
            <a:picLocks noChangeAspect="1"/>
          </p:cNvPicPr>
          <p:nvPr/>
        </p:nvPicPr>
        <p:blipFill>
          <a:blip r:embed="rId4"/>
          <a:stretch>
            <a:fillRect/>
          </a:stretch>
        </p:blipFill>
        <p:spPr>
          <a:xfrm>
            <a:off x="3040379" y="4584141"/>
            <a:ext cx="3079683" cy="2048115"/>
          </a:xfrm>
          <a:prstGeom prst="rect">
            <a:avLst/>
          </a:prstGeom>
        </p:spPr>
      </p:pic>
    </p:spTree>
    <p:extLst>
      <p:ext uri="{BB962C8B-B14F-4D97-AF65-F5344CB8AC3E}">
        <p14:creationId xmlns:p14="http://schemas.microsoft.com/office/powerpoint/2010/main" val="147860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barn(inVertic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barn(inVertical)">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barn(inVertical)">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barn(inVertical)">
                                      <p:cBhvr>
                                        <p:cTn id="4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3663" y="489036"/>
            <a:ext cx="10972800" cy="830178"/>
          </a:xfrm>
          <a:noFill/>
        </p:spPr>
        <p:txBody>
          <a:bodyPr>
            <a:normAutofit/>
          </a:bodyPr>
          <a:lstStyle/>
          <a:p>
            <a:pPr algn="ctr"/>
            <a:r>
              <a:rPr lang="en-GB" sz="4800" b="1" dirty="0"/>
              <a:t>Examples of Financial Barriers</a:t>
            </a:r>
          </a:p>
        </p:txBody>
      </p:sp>
      <p:graphicFrame>
        <p:nvGraphicFramePr>
          <p:cNvPr id="4" name="Diagram 3"/>
          <p:cNvGraphicFramePr/>
          <p:nvPr>
            <p:extLst>
              <p:ext uri="{D42A27DB-BD31-4B8C-83A1-F6EECF244321}">
                <p14:modId xmlns:p14="http://schemas.microsoft.com/office/powerpoint/2010/main" val="4113370906"/>
              </p:ext>
            </p:extLst>
          </p:nvPr>
        </p:nvGraphicFramePr>
        <p:xfrm>
          <a:off x="2036197" y="1536669"/>
          <a:ext cx="8167732" cy="49012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1742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graphicEl>
                                              <a:dgm id="{F276A940-20A4-4D13-B1B9-16EADAD6AD73}"/>
                                            </p:graphicEl>
                                          </p:spTgt>
                                        </p:tgtEl>
                                        <p:attrNameLst>
                                          <p:attrName>style.visibility</p:attrName>
                                        </p:attrNameLst>
                                      </p:cBhvr>
                                      <p:to>
                                        <p:strVal val="visible"/>
                                      </p:to>
                                    </p:set>
                                    <p:animEffect transition="in" filter="circle(in)">
                                      <p:cBhvr>
                                        <p:cTn id="7" dur="2000"/>
                                        <p:tgtEl>
                                          <p:spTgt spid="4">
                                            <p:graphicEl>
                                              <a:dgm id="{F276A940-20A4-4D13-B1B9-16EADAD6AD7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graphicEl>
                                              <a:dgm id="{EA206DB4-DAB8-4359-A2B9-8921D24D6A18}"/>
                                            </p:graphicEl>
                                          </p:spTgt>
                                        </p:tgtEl>
                                        <p:attrNameLst>
                                          <p:attrName>style.visibility</p:attrName>
                                        </p:attrNameLst>
                                      </p:cBhvr>
                                      <p:to>
                                        <p:strVal val="visible"/>
                                      </p:to>
                                    </p:set>
                                    <p:animEffect transition="in" filter="circle(in)">
                                      <p:cBhvr>
                                        <p:cTn id="12" dur="2000"/>
                                        <p:tgtEl>
                                          <p:spTgt spid="4">
                                            <p:graphicEl>
                                              <a:dgm id="{EA206DB4-DAB8-4359-A2B9-8921D24D6A18}"/>
                                            </p:graphicEl>
                                          </p:spTgt>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graphicEl>
                                              <a:dgm id="{3C54F22C-F4EA-4C09-B97B-F7050557230B}"/>
                                            </p:graphicEl>
                                          </p:spTgt>
                                        </p:tgtEl>
                                        <p:attrNameLst>
                                          <p:attrName>style.visibility</p:attrName>
                                        </p:attrNameLst>
                                      </p:cBhvr>
                                      <p:to>
                                        <p:strVal val="visible"/>
                                      </p:to>
                                    </p:set>
                                    <p:animEffect transition="in" filter="circle(in)">
                                      <p:cBhvr>
                                        <p:cTn id="15" dur="2000"/>
                                        <p:tgtEl>
                                          <p:spTgt spid="4">
                                            <p:graphicEl>
                                              <a:dgm id="{3C54F22C-F4EA-4C09-B97B-F7050557230B}"/>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4">
                                            <p:graphicEl>
                                              <a:dgm id="{480CD35A-9268-431B-9D27-1E8E65476B55}"/>
                                            </p:graphicEl>
                                          </p:spTgt>
                                        </p:tgtEl>
                                        <p:attrNameLst>
                                          <p:attrName>style.visibility</p:attrName>
                                        </p:attrNameLst>
                                      </p:cBhvr>
                                      <p:to>
                                        <p:strVal val="visible"/>
                                      </p:to>
                                    </p:set>
                                    <p:animEffect transition="in" filter="circle(in)">
                                      <p:cBhvr>
                                        <p:cTn id="20" dur="2000"/>
                                        <p:tgtEl>
                                          <p:spTgt spid="4">
                                            <p:graphicEl>
                                              <a:dgm id="{480CD35A-9268-431B-9D27-1E8E65476B55}"/>
                                            </p:graphicEl>
                                          </p:spTgt>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4">
                                            <p:graphicEl>
                                              <a:dgm id="{0C643BD9-F69C-47EE-B882-8BFBD7444417}"/>
                                            </p:graphicEl>
                                          </p:spTgt>
                                        </p:tgtEl>
                                        <p:attrNameLst>
                                          <p:attrName>style.visibility</p:attrName>
                                        </p:attrNameLst>
                                      </p:cBhvr>
                                      <p:to>
                                        <p:strVal val="visible"/>
                                      </p:to>
                                    </p:set>
                                    <p:animEffect transition="in" filter="circle(in)">
                                      <p:cBhvr>
                                        <p:cTn id="23" dur="2000"/>
                                        <p:tgtEl>
                                          <p:spTgt spid="4">
                                            <p:graphicEl>
                                              <a:dgm id="{0C643BD9-F69C-47EE-B882-8BFBD7444417}"/>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4">
                                            <p:graphicEl>
                                              <a:dgm id="{7E7646CA-D02F-49E6-B406-BCCFB7031003}"/>
                                            </p:graphicEl>
                                          </p:spTgt>
                                        </p:tgtEl>
                                        <p:attrNameLst>
                                          <p:attrName>style.visibility</p:attrName>
                                        </p:attrNameLst>
                                      </p:cBhvr>
                                      <p:to>
                                        <p:strVal val="visible"/>
                                      </p:to>
                                    </p:set>
                                    <p:animEffect transition="in" filter="circle(in)">
                                      <p:cBhvr>
                                        <p:cTn id="28" dur="2000"/>
                                        <p:tgtEl>
                                          <p:spTgt spid="4">
                                            <p:graphicEl>
                                              <a:dgm id="{7E7646CA-D02F-49E6-B406-BCCFB7031003}"/>
                                            </p:graphicEl>
                                          </p:spTgt>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4">
                                            <p:graphicEl>
                                              <a:dgm id="{87115E24-54C3-4AD8-849B-6AF96A451EC0}"/>
                                            </p:graphicEl>
                                          </p:spTgt>
                                        </p:tgtEl>
                                        <p:attrNameLst>
                                          <p:attrName>style.visibility</p:attrName>
                                        </p:attrNameLst>
                                      </p:cBhvr>
                                      <p:to>
                                        <p:strVal val="visible"/>
                                      </p:to>
                                    </p:set>
                                    <p:animEffect transition="in" filter="circle(in)">
                                      <p:cBhvr>
                                        <p:cTn id="31" dur="2000"/>
                                        <p:tgtEl>
                                          <p:spTgt spid="4">
                                            <p:graphicEl>
                                              <a:dgm id="{87115E24-54C3-4AD8-849B-6AF96A451EC0}"/>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4">
                                            <p:graphicEl>
                                              <a:dgm id="{70328BFC-692C-43C2-844C-C1E36C9345FE}"/>
                                            </p:graphicEl>
                                          </p:spTgt>
                                        </p:tgtEl>
                                        <p:attrNameLst>
                                          <p:attrName>style.visibility</p:attrName>
                                        </p:attrNameLst>
                                      </p:cBhvr>
                                      <p:to>
                                        <p:strVal val="visible"/>
                                      </p:to>
                                    </p:set>
                                    <p:animEffect transition="in" filter="circle(in)">
                                      <p:cBhvr>
                                        <p:cTn id="36" dur="2000"/>
                                        <p:tgtEl>
                                          <p:spTgt spid="4">
                                            <p:graphicEl>
                                              <a:dgm id="{70328BFC-692C-43C2-844C-C1E36C9345FE}"/>
                                            </p:graphicEl>
                                          </p:spTgt>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4">
                                            <p:graphicEl>
                                              <a:dgm id="{CAC5C345-9933-4D30-BFF0-D36C176BE3DE}"/>
                                            </p:graphicEl>
                                          </p:spTgt>
                                        </p:tgtEl>
                                        <p:attrNameLst>
                                          <p:attrName>style.visibility</p:attrName>
                                        </p:attrNameLst>
                                      </p:cBhvr>
                                      <p:to>
                                        <p:strVal val="visible"/>
                                      </p:to>
                                    </p:set>
                                    <p:animEffect transition="in" filter="circle(in)">
                                      <p:cBhvr>
                                        <p:cTn id="39" dur="2000"/>
                                        <p:tgtEl>
                                          <p:spTgt spid="4">
                                            <p:graphicEl>
                                              <a:dgm id="{CAC5C345-9933-4D30-BFF0-D36C176BE3DE}"/>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4">
                                            <p:graphicEl>
                                              <a:dgm id="{4484317E-A19F-4D21-A691-4EFFC92D6313}"/>
                                            </p:graphicEl>
                                          </p:spTgt>
                                        </p:tgtEl>
                                        <p:attrNameLst>
                                          <p:attrName>style.visibility</p:attrName>
                                        </p:attrNameLst>
                                      </p:cBhvr>
                                      <p:to>
                                        <p:strVal val="visible"/>
                                      </p:to>
                                    </p:set>
                                    <p:animEffect transition="in" filter="circle(in)">
                                      <p:cBhvr>
                                        <p:cTn id="44" dur="2000"/>
                                        <p:tgtEl>
                                          <p:spTgt spid="4">
                                            <p:graphicEl>
                                              <a:dgm id="{4484317E-A19F-4D21-A691-4EFFC92D6313}"/>
                                            </p:graphicEl>
                                          </p:spTgt>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4">
                                            <p:graphicEl>
                                              <a:dgm id="{025E2F4D-3498-415E-A119-B3A655477B4A}"/>
                                            </p:graphicEl>
                                          </p:spTgt>
                                        </p:tgtEl>
                                        <p:attrNameLst>
                                          <p:attrName>style.visibility</p:attrName>
                                        </p:attrNameLst>
                                      </p:cBhvr>
                                      <p:to>
                                        <p:strVal val="visible"/>
                                      </p:to>
                                    </p:set>
                                    <p:animEffect transition="in" filter="circle(in)">
                                      <p:cBhvr>
                                        <p:cTn id="47" dur="2000"/>
                                        <p:tgtEl>
                                          <p:spTgt spid="4">
                                            <p:graphicEl>
                                              <a:dgm id="{025E2F4D-3498-415E-A119-B3A655477B4A}"/>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4">
                                            <p:graphicEl>
                                              <a:dgm id="{CF662DDC-254D-4648-98BD-49A2C4D5329E}"/>
                                            </p:graphicEl>
                                          </p:spTgt>
                                        </p:tgtEl>
                                        <p:attrNameLst>
                                          <p:attrName>style.visibility</p:attrName>
                                        </p:attrNameLst>
                                      </p:cBhvr>
                                      <p:to>
                                        <p:strVal val="visible"/>
                                      </p:to>
                                    </p:set>
                                    <p:animEffect transition="in" filter="circle(in)">
                                      <p:cBhvr>
                                        <p:cTn id="52" dur="2000"/>
                                        <p:tgtEl>
                                          <p:spTgt spid="4">
                                            <p:graphicEl>
                                              <a:dgm id="{CF662DDC-254D-4648-98BD-49A2C4D5329E}"/>
                                            </p:graphicEl>
                                          </p:spTgt>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4">
                                            <p:graphicEl>
                                              <a:dgm id="{B64704D2-B909-439E-BDCA-A3F5BCFA232F}"/>
                                            </p:graphicEl>
                                          </p:spTgt>
                                        </p:tgtEl>
                                        <p:attrNameLst>
                                          <p:attrName>style.visibility</p:attrName>
                                        </p:attrNameLst>
                                      </p:cBhvr>
                                      <p:to>
                                        <p:strVal val="visible"/>
                                      </p:to>
                                    </p:set>
                                    <p:animEffect transition="in" filter="circle(in)">
                                      <p:cBhvr>
                                        <p:cTn id="55" dur="2000"/>
                                        <p:tgtEl>
                                          <p:spTgt spid="4">
                                            <p:graphicEl>
                                              <a:dgm id="{B64704D2-B909-439E-BDCA-A3F5BCFA232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3663" y="489036"/>
            <a:ext cx="10972800" cy="830178"/>
          </a:xfrm>
          <a:noFill/>
        </p:spPr>
        <p:txBody>
          <a:bodyPr>
            <a:normAutofit/>
          </a:bodyPr>
          <a:lstStyle/>
          <a:p>
            <a:pPr algn="ctr"/>
            <a:r>
              <a:rPr lang="en-GB" sz="4800" b="1" dirty="0"/>
              <a:t>Overcoming some Financial Barriers</a:t>
            </a:r>
          </a:p>
        </p:txBody>
      </p:sp>
      <p:pic>
        <p:nvPicPr>
          <p:cNvPr id="5" name="Picture 4"/>
          <p:cNvPicPr>
            <a:picLocks noChangeAspect="1"/>
          </p:cNvPicPr>
          <p:nvPr/>
        </p:nvPicPr>
        <p:blipFill rotWithShape="1">
          <a:blip r:embed="rId2"/>
          <a:srcRect l="6573" t="27981" r="3568" b="9108"/>
          <a:stretch/>
        </p:blipFill>
        <p:spPr>
          <a:xfrm>
            <a:off x="1415794" y="1542223"/>
            <a:ext cx="9408537" cy="4940220"/>
          </a:xfrm>
          <a:prstGeom prst="rect">
            <a:avLst/>
          </a:prstGeom>
        </p:spPr>
      </p:pic>
    </p:spTree>
    <p:extLst>
      <p:ext uri="{BB962C8B-B14F-4D97-AF65-F5344CB8AC3E}">
        <p14:creationId xmlns:p14="http://schemas.microsoft.com/office/powerpoint/2010/main" val="3935485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FFFAE-CA4D-4B04-94E3-AE685FB9518E}"/>
              </a:ext>
            </a:extLst>
          </p:cNvPr>
          <p:cNvSpPr>
            <a:spLocks noGrp="1"/>
          </p:cNvSpPr>
          <p:nvPr>
            <p:ph type="title"/>
          </p:nvPr>
        </p:nvSpPr>
        <p:spPr/>
        <p:txBody>
          <a:bodyPr/>
          <a:lstStyle/>
          <a:p>
            <a:pPr algn="ctr"/>
            <a:r>
              <a:rPr lang="en-GB" b="1" dirty="0"/>
              <a:t>Overcoming Financial Barriers</a:t>
            </a:r>
          </a:p>
        </p:txBody>
      </p:sp>
      <p:sp>
        <p:nvSpPr>
          <p:cNvPr id="3" name="Content Placeholder 2">
            <a:extLst>
              <a:ext uri="{FF2B5EF4-FFF2-40B4-BE49-F238E27FC236}">
                <a16:creationId xmlns:a16="http://schemas.microsoft.com/office/drawing/2014/main" id="{C64AC3C2-EC69-4B5F-9CBE-15E4EC359E7E}"/>
              </a:ext>
            </a:extLst>
          </p:cNvPr>
          <p:cNvSpPr>
            <a:spLocks noGrp="1"/>
          </p:cNvSpPr>
          <p:nvPr>
            <p:ph idx="1"/>
          </p:nvPr>
        </p:nvSpPr>
        <p:spPr/>
        <p:txBody>
          <a:bodyPr/>
          <a:lstStyle/>
          <a:p>
            <a:r>
              <a:rPr lang="en-GB" dirty="0">
                <a:latin typeface="Comic Sans MS" panose="030F0702030302020204" pitchFamily="66" charset="0"/>
              </a:rPr>
              <a:t>NHS exemption certificates</a:t>
            </a:r>
          </a:p>
          <a:p>
            <a:r>
              <a:rPr lang="en-GB" dirty="0">
                <a:latin typeface="Comic Sans MS" panose="030F0702030302020204" pitchFamily="66" charset="0"/>
              </a:rPr>
              <a:t>NHS Low Income Schemes</a:t>
            </a:r>
          </a:p>
          <a:p>
            <a:r>
              <a:rPr lang="en-GB" dirty="0">
                <a:latin typeface="Comic Sans MS" panose="030F0702030302020204" pitchFamily="66" charset="0"/>
              </a:rPr>
              <a:t>NHS vouchers for eye tests, glasses and lenses</a:t>
            </a:r>
          </a:p>
          <a:p>
            <a:r>
              <a:rPr lang="en-GB" dirty="0">
                <a:latin typeface="Comic Sans MS" panose="030F0702030302020204" pitchFamily="66" charset="0"/>
              </a:rPr>
              <a:t>NHS Healthcare Travel Costs Scheme (HTCS)</a:t>
            </a:r>
          </a:p>
          <a:p>
            <a:r>
              <a:rPr lang="en-GB" dirty="0">
                <a:latin typeface="Comic Sans MS" panose="030F0702030302020204" pitchFamily="66" charset="0"/>
              </a:rPr>
              <a:t>Charitable schemes such as community transport</a:t>
            </a:r>
          </a:p>
          <a:p>
            <a:endParaRPr lang="en-GB" dirty="0">
              <a:latin typeface="Comic Sans MS" panose="030F0702030302020204" pitchFamily="66" charset="0"/>
            </a:endParaRPr>
          </a:p>
        </p:txBody>
      </p:sp>
      <p:pic>
        <p:nvPicPr>
          <p:cNvPr id="4" name="Picture 2" descr="Taking notes | Free SV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09596" y="594084"/>
            <a:ext cx="1462364" cy="1462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77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3663" y="290916"/>
            <a:ext cx="10972800" cy="830178"/>
          </a:xfrm>
          <a:noFill/>
        </p:spPr>
        <p:txBody>
          <a:bodyPr>
            <a:normAutofit/>
          </a:bodyPr>
          <a:lstStyle/>
          <a:p>
            <a:pPr algn="ctr"/>
            <a:r>
              <a:rPr lang="en-GB" sz="4800" b="1" dirty="0"/>
              <a:t>Overcoming Financial Barriers</a:t>
            </a:r>
          </a:p>
        </p:txBody>
      </p:sp>
      <p:sp>
        <p:nvSpPr>
          <p:cNvPr id="2" name="TextBox 1"/>
          <p:cNvSpPr txBox="1"/>
          <p:nvPr/>
        </p:nvSpPr>
        <p:spPr>
          <a:xfrm>
            <a:off x="388965" y="1452849"/>
            <a:ext cx="11446720" cy="48320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rPr>
              <a:t>Josephine is 30 years old and she needs to pay for NHS dental and sight tests. She made an appointment for both. Her first appointment is at the dentist and she needs to have 1 filling. The next day Josephine has her sight test and she needs to wear glasses.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1"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a) Make a guess of how much will she pay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b) Make a guess of how much her glasses will cost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c) What will the cost be for the sight test and glasses?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d) Combine the costs of the eye test and dental cost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1"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331686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arn(inVertical)">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barn(inVertical)">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barn(inVertical)">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3663" y="290916"/>
            <a:ext cx="10972800" cy="830178"/>
          </a:xfrm>
          <a:noFill/>
        </p:spPr>
        <p:txBody>
          <a:bodyPr>
            <a:normAutofit/>
          </a:bodyPr>
          <a:lstStyle/>
          <a:p>
            <a:pPr algn="ctr"/>
            <a:r>
              <a:rPr lang="en-GB" sz="4800" b="1" dirty="0"/>
              <a:t>Overcoming Financial Barriers</a:t>
            </a:r>
          </a:p>
        </p:txBody>
      </p:sp>
      <p:sp>
        <p:nvSpPr>
          <p:cNvPr id="2" name="TextBox 1"/>
          <p:cNvSpPr txBox="1"/>
          <p:nvPr/>
        </p:nvSpPr>
        <p:spPr>
          <a:xfrm>
            <a:off x="388965" y="1239489"/>
            <a:ext cx="11446720"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a) Make a guess of how much will she pay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b) Make a guess of how much her glasses will cost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c) What will the cost be for the sight test and glasses?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d) Combine the costs of the eye test and dental cost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1"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A - Answer</a:t>
            </a:r>
            <a:r>
              <a:rPr kumimoji="0" lang="en-GB" sz="24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 </a:t>
            </a:r>
            <a:r>
              <a:rPr kumimoji="0" lang="en-GB" sz="24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Band 1</a:t>
            </a:r>
            <a:r>
              <a:rPr kumimoji="0" lang="en-GB" sz="24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 £21.60 covers an examination, diagnosis and advice. If necessary, it also includes X-rays, a scale and polish, and planning for further treatment. </a:t>
            </a:r>
            <a:r>
              <a:rPr kumimoji="0" lang="en-GB" sz="24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Band 2</a:t>
            </a:r>
            <a:r>
              <a:rPr kumimoji="0" lang="en-GB" sz="24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 £59.10 covers all treatment included in Band 1, plus additional treatment, such as fillings, root canal treatment and removing teeth (extractions).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B - Answer</a:t>
            </a:r>
            <a:r>
              <a:rPr kumimoji="0" lang="en-GB" sz="24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 On average frames cost from £65 and lenses around £45 depending on the prospection needed.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C - Answer</a:t>
            </a:r>
            <a:r>
              <a:rPr kumimoji="0" lang="en-GB" sz="24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 Eye tests cost around £25 and the glasses in total are £110 so £135 in total.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D - Answer</a:t>
            </a:r>
            <a:r>
              <a:rPr kumimoji="0" lang="en-GB" sz="24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 £194.10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1"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966499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arn(inVertical)">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barn(inVertical)">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barn(inVertical)">
                                      <p:cBhvr>
                                        <p:cTn id="37" dur="5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barn(inVertical)">
                                      <p:cBhvr>
                                        <p:cTn id="4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3663" y="246247"/>
            <a:ext cx="10972800" cy="830178"/>
          </a:xfrm>
          <a:noFill/>
        </p:spPr>
        <p:txBody>
          <a:bodyPr>
            <a:normAutofit/>
          </a:bodyPr>
          <a:lstStyle/>
          <a:p>
            <a:pPr algn="ctr"/>
            <a:r>
              <a:rPr lang="en-GB" sz="4800" b="1" dirty="0"/>
              <a:t>Physical Barriers</a:t>
            </a:r>
          </a:p>
        </p:txBody>
      </p:sp>
      <p:sp>
        <p:nvSpPr>
          <p:cNvPr id="2" name="Content Placeholder 1"/>
          <p:cNvSpPr>
            <a:spLocks noGrp="1"/>
          </p:cNvSpPr>
          <p:nvPr>
            <p:ph idx="1"/>
          </p:nvPr>
        </p:nvSpPr>
        <p:spPr>
          <a:xfrm>
            <a:off x="633663" y="1144329"/>
            <a:ext cx="10972800" cy="1175657"/>
          </a:xfrm>
        </p:spPr>
        <p:txBody>
          <a:bodyPr>
            <a:normAutofit fontScale="92500" lnSpcReduction="20000"/>
          </a:bodyPr>
          <a:lstStyle/>
          <a:p>
            <a:pPr marL="109728" indent="0" algn="ctr">
              <a:lnSpc>
                <a:spcPct val="110000"/>
              </a:lnSpc>
              <a:buNone/>
            </a:pPr>
            <a:r>
              <a:rPr lang="en-GB" dirty="0"/>
              <a:t>Physical barriers are linked to the physical access to services of the person or the building itself. These barriers prevent someone from using the service properly or at all. </a:t>
            </a:r>
          </a:p>
          <a:p>
            <a:pPr marL="109728" indent="0" algn="ctr">
              <a:lnSpc>
                <a:spcPct val="110000"/>
              </a:lnSpc>
              <a:buNone/>
            </a:pPr>
            <a:endParaRPr lang="en-GB" dirty="0"/>
          </a:p>
        </p:txBody>
      </p:sp>
      <p:sp>
        <p:nvSpPr>
          <p:cNvPr id="4" name="Rectangle 3"/>
          <p:cNvSpPr/>
          <p:nvPr/>
        </p:nvSpPr>
        <p:spPr>
          <a:xfrm>
            <a:off x="239176" y="2286256"/>
            <a:ext cx="6226629" cy="2308324"/>
          </a:xfrm>
          <a:prstGeom prst="rect">
            <a:avLst/>
          </a:prstGeom>
        </p:spPr>
        <p:txBody>
          <a:bodyPr wrap="square">
            <a:spAutoFit/>
          </a:bodyPr>
          <a:lstStyle/>
          <a:p>
            <a:pPr marL="109728"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Examples of physical barriers of a person:</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2400" b="0" i="0" u="none" strike="noStrike" kern="1200" cap="none" spc="0" normalizeH="0" baseline="0" noProof="0" dirty="0">
                <a:ln>
                  <a:noFill/>
                </a:ln>
                <a:solidFill>
                  <a:srgbClr val="44546A"/>
                </a:solidFill>
                <a:effectLst/>
                <a:uLnTx/>
                <a:uFillTx/>
                <a:latin typeface="Comic Sans MS" panose="030F0702030302020204" pitchFamily="66" charset="0"/>
                <a:ea typeface="+mn-ea"/>
                <a:cs typeface="+mn-cs"/>
              </a:rPr>
              <a:t>Being in a wheelchair </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2400" b="0" i="0" u="none" strike="noStrike" kern="1200" cap="none" spc="0" normalizeH="0" baseline="0" noProof="0" dirty="0">
                <a:ln>
                  <a:noFill/>
                </a:ln>
                <a:solidFill>
                  <a:srgbClr val="44546A"/>
                </a:solidFill>
                <a:effectLst/>
                <a:uLnTx/>
                <a:uFillTx/>
                <a:latin typeface="Comic Sans MS" panose="030F0702030302020204" pitchFamily="66" charset="0"/>
                <a:ea typeface="+mn-ea"/>
                <a:cs typeface="+mn-cs"/>
              </a:rPr>
              <a:t>Using crutches </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2400" b="0" i="0" u="none" strike="noStrike" kern="1200" cap="none" spc="0" normalizeH="0" baseline="0" noProof="0" dirty="0">
                <a:ln>
                  <a:noFill/>
                </a:ln>
                <a:solidFill>
                  <a:srgbClr val="44546A"/>
                </a:solidFill>
                <a:effectLst/>
                <a:uLnTx/>
                <a:uFillTx/>
                <a:latin typeface="Comic Sans MS" panose="030F0702030302020204" pitchFamily="66" charset="0"/>
                <a:ea typeface="+mn-ea"/>
                <a:cs typeface="+mn-cs"/>
              </a:rPr>
              <a:t>Having a buggy </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2400" b="0" i="0" u="none" strike="noStrike" kern="1200" cap="none" spc="0" normalizeH="0" baseline="0" noProof="0" dirty="0">
                <a:ln>
                  <a:noFill/>
                </a:ln>
                <a:solidFill>
                  <a:srgbClr val="44546A"/>
                </a:solidFill>
                <a:effectLst/>
                <a:uLnTx/>
                <a:uFillTx/>
                <a:latin typeface="Comic Sans MS" panose="030F0702030302020204" pitchFamily="66" charset="0"/>
                <a:ea typeface="+mn-ea"/>
                <a:cs typeface="+mn-cs"/>
              </a:rPr>
              <a:t>Poor mobility or low strength</a:t>
            </a:r>
          </a:p>
        </p:txBody>
      </p:sp>
      <p:sp>
        <p:nvSpPr>
          <p:cNvPr id="5" name="Rectangle 4"/>
          <p:cNvSpPr/>
          <p:nvPr/>
        </p:nvSpPr>
        <p:spPr>
          <a:xfrm>
            <a:off x="6253019" y="2307751"/>
            <a:ext cx="5566230"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Examples of physical barriers of a building:</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2400" b="0" i="0" u="none" strike="noStrike" kern="1200" cap="none" spc="0" normalizeH="0" baseline="0" noProof="0" dirty="0">
                <a:ln>
                  <a:noFill/>
                </a:ln>
                <a:solidFill>
                  <a:srgbClr val="44546A"/>
                </a:solidFill>
                <a:effectLst/>
                <a:uLnTx/>
                <a:uFillTx/>
                <a:latin typeface="Comic Sans MS" panose="030F0702030302020204" pitchFamily="66" charset="0"/>
                <a:ea typeface="+mn-ea"/>
                <a:cs typeface="+mn-cs"/>
              </a:rPr>
              <a:t>Lack of lifts or ramps </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2400" b="0" i="0" u="none" strike="noStrike" kern="1200" cap="none" spc="0" normalizeH="0" baseline="0" noProof="0" dirty="0">
                <a:ln>
                  <a:noFill/>
                </a:ln>
                <a:solidFill>
                  <a:srgbClr val="44546A"/>
                </a:solidFill>
                <a:effectLst/>
                <a:uLnTx/>
                <a:uFillTx/>
                <a:latin typeface="Comic Sans MS" panose="030F0702030302020204" pitchFamily="66" charset="0"/>
                <a:ea typeface="+mn-ea"/>
                <a:cs typeface="+mn-cs"/>
              </a:rPr>
              <a:t>Cluttered hallways </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2400" b="0" i="0" u="none" strike="noStrike" kern="1200" cap="none" spc="0" normalizeH="0" baseline="0" noProof="0" dirty="0">
                <a:ln>
                  <a:noFill/>
                </a:ln>
                <a:solidFill>
                  <a:srgbClr val="44546A"/>
                </a:solidFill>
                <a:effectLst/>
                <a:uLnTx/>
                <a:uFillTx/>
                <a:latin typeface="Comic Sans MS" panose="030F0702030302020204" pitchFamily="66" charset="0"/>
                <a:ea typeface="+mn-ea"/>
                <a:cs typeface="+mn-cs"/>
              </a:rPr>
              <a:t>Narrow corridors</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2400" b="0" i="0" u="none" strike="noStrike" kern="1200" cap="none" spc="0" normalizeH="0" baseline="0" noProof="0" dirty="0">
                <a:ln>
                  <a:noFill/>
                </a:ln>
                <a:solidFill>
                  <a:srgbClr val="44546A"/>
                </a:solidFill>
                <a:effectLst/>
                <a:uLnTx/>
                <a:uFillTx/>
                <a:latin typeface="Comic Sans MS" panose="030F0702030302020204" pitchFamily="66" charset="0"/>
                <a:ea typeface="+mn-ea"/>
                <a:cs typeface="+mn-cs"/>
              </a:rPr>
              <a:t>No disabled toilet facilities </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GB" sz="2400" b="0" i="0" u="none" strike="noStrike" kern="1200" cap="none" spc="0" normalizeH="0" baseline="0" noProof="0" dirty="0">
              <a:ln>
                <a:noFill/>
              </a:ln>
              <a:solidFill>
                <a:srgbClr val="44546A"/>
              </a:solidFill>
              <a:effectLst/>
              <a:uLnTx/>
              <a:uFillTx/>
              <a:latin typeface="Comic Sans MS" panose="030F0702030302020204" pitchFamily="66" charset="0"/>
              <a:ea typeface="+mn-ea"/>
              <a:cs typeface="+mn-cs"/>
            </a:endParaRPr>
          </a:p>
        </p:txBody>
      </p:sp>
      <p:pic>
        <p:nvPicPr>
          <p:cNvPr id="7" name="Picture 6"/>
          <p:cNvPicPr>
            <a:picLocks noChangeAspect="1"/>
          </p:cNvPicPr>
          <p:nvPr/>
        </p:nvPicPr>
        <p:blipFill>
          <a:blip r:embed="rId2"/>
          <a:stretch>
            <a:fillRect/>
          </a:stretch>
        </p:blipFill>
        <p:spPr>
          <a:xfrm>
            <a:off x="2855527" y="4727226"/>
            <a:ext cx="3137536" cy="2042784"/>
          </a:xfrm>
          <a:prstGeom prst="rect">
            <a:avLst/>
          </a:prstGeom>
        </p:spPr>
      </p:pic>
      <p:pic>
        <p:nvPicPr>
          <p:cNvPr id="8" name="Picture 7"/>
          <p:cNvPicPr>
            <a:picLocks noChangeAspect="1"/>
          </p:cNvPicPr>
          <p:nvPr/>
        </p:nvPicPr>
        <p:blipFill rotWithShape="1">
          <a:blip r:embed="rId3"/>
          <a:srcRect r="31439"/>
          <a:stretch/>
        </p:blipFill>
        <p:spPr>
          <a:xfrm>
            <a:off x="6172279" y="4727226"/>
            <a:ext cx="2863528" cy="2042784"/>
          </a:xfrm>
          <a:prstGeom prst="rect">
            <a:avLst/>
          </a:prstGeom>
        </p:spPr>
      </p:pic>
      <p:pic>
        <p:nvPicPr>
          <p:cNvPr id="1026" name="Picture 2" descr="http://www.adpic-images.com/data/picture/detail/wheelchair_and_stairs__22392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6399" y="4785491"/>
            <a:ext cx="2796611" cy="18644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stretch>
            <a:fillRect/>
          </a:stretch>
        </p:blipFill>
        <p:spPr>
          <a:xfrm>
            <a:off x="165162" y="4912491"/>
            <a:ext cx="2546604" cy="1719937"/>
          </a:xfrm>
          <a:prstGeom prst="rect">
            <a:avLst/>
          </a:prstGeom>
        </p:spPr>
      </p:pic>
    </p:spTree>
    <p:extLst>
      <p:ext uri="{BB962C8B-B14F-4D97-AF65-F5344CB8AC3E}">
        <p14:creationId xmlns:p14="http://schemas.microsoft.com/office/powerpoint/2010/main" val="107208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wipe(down)">
                                      <p:cBhvr>
                                        <p:cTn id="22" dur="5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barn(inVertical)">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barn(inVertical)">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barn(inVertical)">
                                      <p:cBhvr>
                                        <p:cTn id="37" dur="500"/>
                                        <p:tgtEl>
                                          <p:spTgt spid="4">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Effect transition="in" filter="barn(inVertical)">
                                      <p:cBhvr>
                                        <p:cTn id="42" dur="500"/>
                                        <p:tgtEl>
                                          <p:spTgt spid="4">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Effect transition="in" filter="barn(inVertical)">
                                      <p:cBhvr>
                                        <p:cTn id="47" dur="500"/>
                                        <p:tgtEl>
                                          <p:spTgt spid="4">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5">
                                            <p:txEl>
                                              <p:pRg st="0" end="0"/>
                                            </p:txEl>
                                          </p:spTgt>
                                        </p:tgtEl>
                                        <p:attrNameLst>
                                          <p:attrName>style.visibility</p:attrName>
                                        </p:attrNameLst>
                                      </p:cBhvr>
                                      <p:to>
                                        <p:strVal val="visible"/>
                                      </p:to>
                                    </p:set>
                                    <p:animEffect transition="in" filter="barn(inVertical)">
                                      <p:cBhvr>
                                        <p:cTn id="52" dur="500"/>
                                        <p:tgtEl>
                                          <p:spTgt spid="5">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5">
                                            <p:txEl>
                                              <p:pRg st="1" end="1"/>
                                            </p:txEl>
                                          </p:spTgt>
                                        </p:tgtEl>
                                        <p:attrNameLst>
                                          <p:attrName>style.visibility</p:attrName>
                                        </p:attrNameLst>
                                      </p:cBhvr>
                                      <p:to>
                                        <p:strVal val="visible"/>
                                      </p:to>
                                    </p:set>
                                    <p:animEffect transition="in" filter="barn(inVertical)">
                                      <p:cBhvr>
                                        <p:cTn id="57" dur="500"/>
                                        <p:tgtEl>
                                          <p:spTgt spid="5">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5">
                                            <p:txEl>
                                              <p:pRg st="2" end="2"/>
                                            </p:txEl>
                                          </p:spTgt>
                                        </p:tgtEl>
                                        <p:attrNameLst>
                                          <p:attrName>style.visibility</p:attrName>
                                        </p:attrNameLst>
                                      </p:cBhvr>
                                      <p:to>
                                        <p:strVal val="visible"/>
                                      </p:to>
                                    </p:set>
                                    <p:animEffect transition="in" filter="barn(inVertical)">
                                      <p:cBhvr>
                                        <p:cTn id="62" dur="500"/>
                                        <p:tgtEl>
                                          <p:spTgt spid="5">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5">
                                            <p:txEl>
                                              <p:pRg st="3" end="3"/>
                                            </p:txEl>
                                          </p:spTgt>
                                        </p:tgtEl>
                                        <p:attrNameLst>
                                          <p:attrName>style.visibility</p:attrName>
                                        </p:attrNameLst>
                                      </p:cBhvr>
                                      <p:to>
                                        <p:strVal val="visible"/>
                                      </p:to>
                                    </p:set>
                                    <p:animEffect transition="in" filter="barn(inVertical)">
                                      <p:cBhvr>
                                        <p:cTn id="67" dur="500"/>
                                        <p:tgtEl>
                                          <p:spTgt spid="5">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5">
                                            <p:txEl>
                                              <p:pRg st="4" end="4"/>
                                            </p:txEl>
                                          </p:spTgt>
                                        </p:tgtEl>
                                        <p:attrNameLst>
                                          <p:attrName>style.visibility</p:attrName>
                                        </p:attrNameLst>
                                      </p:cBhvr>
                                      <p:to>
                                        <p:strVal val="visible"/>
                                      </p:to>
                                    </p:set>
                                    <p:animEffect transition="in" filter="barn(inVertical)">
                                      <p:cBhvr>
                                        <p:cTn id="7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3663" y="410734"/>
            <a:ext cx="10972800" cy="830178"/>
          </a:xfrm>
          <a:noFill/>
        </p:spPr>
        <p:txBody>
          <a:bodyPr>
            <a:normAutofit/>
          </a:bodyPr>
          <a:lstStyle/>
          <a:p>
            <a:pPr algn="ctr"/>
            <a:r>
              <a:rPr lang="en-GB" sz="4800" b="1" dirty="0"/>
              <a:t>Examples of Physical Barriers</a:t>
            </a:r>
          </a:p>
        </p:txBody>
      </p:sp>
      <p:graphicFrame>
        <p:nvGraphicFramePr>
          <p:cNvPr id="4" name="Diagram 3"/>
          <p:cNvGraphicFramePr/>
          <p:nvPr>
            <p:extLst/>
          </p:nvPr>
        </p:nvGraphicFramePr>
        <p:xfrm>
          <a:off x="3371051" y="1469512"/>
          <a:ext cx="8483042" cy="52480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descr="Taking notes | Free SV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94641"/>
            <a:ext cx="1462364" cy="1462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731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3663" y="642487"/>
            <a:ext cx="10972800" cy="830178"/>
          </a:xfrm>
          <a:noFill/>
        </p:spPr>
        <p:txBody>
          <a:bodyPr>
            <a:normAutofit/>
          </a:bodyPr>
          <a:lstStyle/>
          <a:p>
            <a:pPr algn="ctr"/>
            <a:r>
              <a:rPr lang="en-GB" sz="4800" b="1" dirty="0"/>
              <a:t>Overcoming Physical Barriers</a:t>
            </a:r>
          </a:p>
        </p:txBody>
      </p:sp>
      <p:pic>
        <p:nvPicPr>
          <p:cNvPr id="4" name="Picture 3"/>
          <p:cNvPicPr>
            <a:picLocks noChangeAspect="1"/>
          </p:cNvPicPr>
          <p:nvPr/>
        </p:nvPicPr>
        <p:blipFill rotWithShape="1">
          <a:blip r:embed="rId2"/>
          <a:srcRect t="20000" r="1417" b="5667"/>
          <a:stretch/>
        </p:blipFill>
        <p:spPr>
          <a:xfrm>
            <a:off x="2923472" y="1700589"/>
            <a:ext cx="9014460" cy="5097780"/>
          </a:xfrm>
          <a:prstGeom prst="rect">
            <a:avLst/>
          </a:prstGeom>
        </p:spPr>
      </p:pic>
      <p:pic>
        <p:nvPicPr>
          <p:cNvPr id="5" name="Picture 2" descr="Taking notes | Free SV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1" y="326394"/>
            <a:ext cx="1462364" cy="1462364"/>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idx="1"/>
          </p:nvPr>
        </p:nvSpPr>
        <p:spPr/>
        <p:txBody>
          <a:bodyPr/>
          <a:lstStyle/>
          <a:p>
            <a:endParaRPr lang="en-GB"/>
          </a:p>
        </p:txBody>
      </p:sp>
    </p:spTree>
    <p:extLst>
      <p:ext uri="{BB962C8B-B14F-4D97-AF65-F5344CB8AC3E}">
        <p14:creationId xmlns:p14="http://schemas.microsoft.com/office/powerpoint/2010/main" val="139991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3663" y="322447"/>
            <a:ext cx="10972800" cy="830178"/>
          </a:xfrm>
          <a:noFill/>
        </p:spPr>
        <p:txBody>
          <a:bodyPr>
            <a:normAutofit/>
          </a:bodyPr>
          <a:lstStyle/>
          <a:p>
            <a:pPr algn="ctr"/>
            <a:r>
              <a:rPr lang="en-GB" sz="4800" b="1" dirty="0"/>
              <a:t>Resource Barriers</a:t>
            </a:r>
          </a:p>
        </p:txBody>
      </p:sp>
      <p:sp>
        <p:nvSpPr>
          <p:cNvPr id="2" name="Content Placeholder 1"/>
          <p:cNvSpPr>
            <a:spLocks noGrp="1"/>
          </p:cNvSpPr>
          <p:nvPr>
            <p:ph idx="1"/>
          </p:nvPr>
        </p:nvSpPr>
        <p:spPr>
          <a:xfrm>
            <a:off x="633663" y="1228825"/>
            <a:ext cx="10972800" cy="4556550"/>
          </a:xfrm>
        </p:spPr>
        <p:txBody>
          <a:bodyPr>
            <a:normAutofit lnSpcReduction="10000"/>
          </a:bodyPr>
          <a:lstStyle/>
          <a:p>
            <a:pPr marL="109728" indent="0" algn="ctr">
              <a:buNone/>
            </a:pPr>
            <a:r>
              <a:rPr lang="en-GB" dirty="0"/>
              <a:t>Resource barriers can arise when there are shortages in staff, beds, medication, facilities  or long waiting lists. </a:t>
            </a:r>
          </a:p>
          <a:p>
            <a:pPr marL="109728" indent="0">
              <a:buNone/>
            </a:pPr>
            <a:endParaRPr lang="en-GB" dirty="0"/>
          </a:p>
          <a:p>
            <a:pPr marL="109728" indent="0">
              <a:buNone/>
            </a:pPr>
            <a:r>
              <a:rPr lang="en-GB" b="1" dirty="0">
                <a:solidFill>
                  <a:srgbClr val="FF0000"/>
                </a:solidFill>
              </a:rPr>
              <a:t>What are the other barriers linked to </a:t>
            </a:r>
          </a:p>
          <a:p>
            <a:pPr marL="109728" indent="0">
              <a:buNone/>
            </a:pPr>
            <a:r>
              <a:rPr lang="en-GB" b="1" dirty="0">
                <a:solidFill>
                  <a:srgbClr val="FF0000"/>
                </a:solidFill>
              </a:rPr>
              <a:t>resources?</a:t>
            </a:r>
          </a:p>
          <a:p>
            <a:r>
              <a:rPr lang="en-GB" dirty="0"/>
              <a:t>Lack of information </a:t>
            </a:r>
          </a:p>
          <a:p>
            <a:r>
              <a:rPr lang="en-GB" dirty="0"/>
              <a:t>Opening times </a:t>
            </a:r>
          </a:p>
          <a:p>
            <a:r>
              <a:rPr lang="en-GB" dirty="0"/>
              <a:t>Specialist staff </a:t>
            </a:r>
          </a:p>
          <a:p>
            <a:r>
              <a:rPr lang="en-GB" dirty="0"/>
              <a:t>Costs of medication </a:t>
            </a:r>
          </a:p>
          <a:p>
            <a:r>
              <a:rPr lang="en-GB" dirty="0"/>
              <a:t>Not a lot of specialist equipment </a:t>
            </a:r>
          </a:p>
          <a:p>
            <a:endParaRPr lang="en-GB" dirty="0"/>
          </a:p>
          <a:p>
            <a:endParaRPr lang="en-GB" dirty="0"/>
          </a:p>
        </p:txBody>
      </p:sp>
      <p:pic>
        <p:nvPicPr>
          <p:cNvPr id="4" name="Picture 3"/>
          <p:cNvPicPr>
            <a:picLocks noChangeAspect="1"/>
          </p:cNvPicPr>
          <p:nvPr/>
        </p:nvPicPr>
        <p:blipFill>
          <a:blip r:embed="rId2"/>
          <a:stretch>
            <a:fillRect/>
          </a:stretch>
        </p:blipFill>
        <p:spPr>
          <a:xfrm>
            <a:off x="8983980" y="4606804"/>
            <a:ext cx="2999422" cy="1990205"/>
          </a:xfrm>
          <a:prstGeom prst="rect">
            <a:avLst/>
          </a:prstGeom>
        </p:spPr>
      </p:pic>
      <p:pic>
        <p:nvPicPr>
          <p:cNvPr id="5" name="Picture 4"/>
          <p:cNvPicPr>
            <a:picLocks noChangeAspect="1"/>
          </p:cNvPicPr>
          <p:nvPr/>
        </p:nvPicPr>
        <p:blipFill>
          <a:blip r:embed="rId3"/>
          <a:stretch>
            <a:fillRect/>
          </a:stretch>
        </p:blipFill>
        <p:spPr>
          <a:xfrm>
            <a:off x="7892008" y="2499360"/>
            <a:ext cx="4091394" cy="1888808"/>
          </a:xfrm>
          <a:prstGeom prst="rect">
            <a:avLst/>
          </a:prstGeom>
        </p:spPr>
      </p:pic>
      <p:pic>
        <p:nvPicPr>
          <p:cNvPr id="6" name="Picture 5"/>
          <p:cNvPicPr>
            <a:picLocks noChangeAspect="1"/>
          </p:cNvPicPr>
          <p:nvPr/>
        </p:nvPicPr>
        <p:blipFill rotWithShape="1">
          <a:blip r:embed="rId4"/>
          <a:srcRect l="37775" t="16815"/>
          <a:stretch/>
        </p:blipFill>
        <p:spPr>
          <a:xfrm>
            <a:off x="6607182" y="4606804"/>
            <a:ext cx="2239638" cy="1990205"/>
          </a:xfrm>
          <a:prstGeom prst="rect">
            <a:avLst/>
          </a:prstGeom>
        </p:spPr>
      </p:pic>
    </p:spTree>
    <p:extLst>
      <p:ext uri="{BB962C8B-B14F-4D97-AF65-F5344CB8AC3E}">
        <p14:creationId xmlns:p14="http://schemas.microsoft.com/office/powerpoint/2010/main" val="1231244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barn(inVertic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barn(inVertical)">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barn(inVertical)">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barn(inVertical)">
                                      <p:cBhvr>
                                        <p:cTn id="42" dur="500"/>
                                        <p:tgtEl>
                                          <p:spTgt spid="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barn(inVertical)">
                                      <p:cBhvr>
                                        <p:cTn id="47" dur="500"/>
                                        <p:tgtEl>
                                          <p:spTgt spid="2">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
                                            <p:txEl>
                                              <p:pRg st="8" end="8"/>
                                            </p:txEl>
                                          </p:spTgt>
                                        </p:tgtEl>
                                        <p:attrNameLst>
                                          <p:attrName>style.visibility</p:attrName>
                                        </p:attrNameLst>
                                      </p:cBhvr>
                                      <p:to>
                                        <p:strVal val="visible"/>
                                      </p:to>
                                    </p:set>
                                    <p:animEffect transition="in" filter="barn(inVertical)">
                                      <p:cBhvr>
                                        <p:cTn id="5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3663" y="639334"/>
            <a:ext cx="10972800" cy="830178"/>
          </a:xfrm>
          <a:noFill/>
        </p:spPr>
        <p:txBody>
          <a:bodyPr>
            <a:normAutofit/>
          </a:bodyPr>
          <a:lstStyle/>
          <a:p>
            <a:pPr algn="ctr"/>
            <a:r>
              <a:rPr lang="en-GB" sz="4800" b="1" dirty="0"/>
              <a:t>Examples of Resource Barriers</a:t>
            </a:r>
          </a:p>
        </p:txBody>
      </p:sp>
      <p:graphicFrame>
        <p:nvGraphicFramePr>
          <p:cNvPr id="4" name="Diagram 3"/>
          <p:cNvGraphicFramePr/>
          <p:nvPr>
            <p:extLst/>
          </p:nvPr>
        </p:nvGraphicFramePr>
        <p:xfrm>
          <a:off x="2373229" y="1546882"/>
          <a:ext cx="9576118" cy="5216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2" descr="Taking notes | Free SV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7161" y="323241"/>
            <a:ext cx="1462364" cy="1462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94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graphicEl>
                                              <a:dgm id="{F276A940-20A4-4D13-B1B9-16EADAD6AD73}"/>
                                            </p:graphicEl>
                                          </p:spTgt>
                                        </p:tgtEl>
                                        <p:attrNameLst>
                                          <p:attrName>style.visibility</p:attrName>
                                        </p:attrNameLst>
                                      </p:cBhvr>
                                      <p:to>
                                        <p:strVal val="visible"/>
                                      </p:to>
                                    </p:set>
                                    <p:animEffect transition="in" filter="wipe(down)">
                                      <p:cBhvr>
                                        <p:cTn id="7" dur="500"/>
                                        <p:tgtEl>
                                          <p:spTgt spid="4">
                                            <p:graphicEl>
                                              <a:dgm id="{F276A940-20A4-4D13-B1B9-16EADAD6AD7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graphicEl>
                                              <a:dgm id="{EA206DB4-DAB8-4359-A2B9-8921D24D6A18}"/>
                                            </p:graphicEl>
                                          </p:spTgt>
                                        </p:tgtEl>
                                        <p:attrNameLst>
                                          <p:attrName>style.visibility</p:attrName>
                                        </p:attrNameLst>
                                      </p:cBhvr>
                                      <p:to>
                                        <p:strVal val="visible"/>
                                      </p:to>
                                    </p:set>
                                    <p:animEffect transition="in" filter="wipe(down)">
                                      <p:cBhvr>
                                        <p:cTn id="12" dur="500"/>
                                        <p:tgtEl>
                                          <p:spTgt spid="4">
                                            <p:graphicEl>
                                              <a:dgm id="{EA206DB4-DAB8-4359-A2B9-8921D24D6A18}"/>
                                            </p:graphic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graphicEl>
                                              <a:dgm id="{3C54F22C-F4EA-4C09-B97B-F7050557230B}"/>
                                            </p:graphicEl>
                                          </p:spTgt>
                                        </p:tgtEl>
                                        <p:attrNameLst>
                                          <p:attrName>style.visibility</p:attrName>
                                        </p:attrNameLst>
                                      </p:cBhvr>
                                      <p:to>
                                        <p:strVal val="visible"/>
                                      </p:to>
                                    </p:set>
                                    <p:animEffect transition="in" filter="wipe(down)">
                                      <p:cBhvr>
                                        <p:cTn id="15" dur="500"/>
                                        <p:tgtEl>
                                          <p:spTgt spid="4">
                                            <p:graphicEl>
                                              <a:dgm id="{3C54F22C-F4EA-4C09-B97B-F7050557230B}"/>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graphicEl>
                                              <a:dgm id="{480CD35A-9268-431B-9D27-1E8E65476B55}"/>
                                            </p:graphicEl>
                                          </p:spTgt>
                                        </p:tgtEl>
                                        <p:attrNameLst>
                                          <p:attrName>style.visibility</p:attrName>
                                        </p:attrNameLst>
                                      </p:cBhvr>
                                      <p:to>
                                        <p:strVal val="visible"/>
                                      </p:to>
                                    </p:set>
                                    <p:animEffect transition="in" filter="wipe(down)">
                                      <p:cBhvr>
                                        <p:cTn id="20" dur="500"/>
                                        <p:tgtEl>
                                          <p:spTgt spid="4">
                                            <p:graphicEl>
                                              <a:dgm id="{480CD35A-9268-431B-9D27-1E8E65476B55}"/>
                                            </p:graphic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4">
                                            <p:graphicEl>
                                              <a:dgm id="{0C643BD9-F69C-47EE-B882-8BFBD7444417}"/>
                                            </p:graphicEl>
                                          </p:spTgt>
                                        </p:tgtEl>
                                        <p:attrNameLst>
                                          <p:attrName>style.visibility</p:attrName>
                                        </p:attrNameLst>
                                      </p:cBhvr>
                                      <p:to>
                                        <p:strVal val="visible"/>
                                      </p:to>
                                    </p:set>
                                    <p:animEffect transition="in" filter="wipe(down)">
                                      <p:cBhvr>
                                        <p:cTn id="23" dur="500"/>
                                        <p:tgtEl>
                                          <p:spTgt spid="4">
                                            <p:graphicEl>
                                              <a:dgm id="{0C643BD9-F69C-47EE-B882-8BFBD7444417}"/>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
                                            <p:graphicEl>
                                              <a:dgm id="{7E7646CA-D02F-49E6-B406-BCCFB7031003}"/>
                                            </p:graphicEl>
                                          </p:spTgt>
                                        </p:tgtEl>
                                        <p:attrNameLst>
                                          <p:attrName>style.visibility</p:attrName>
                                        </p:attrNameLst>
                                      </p:cBhvr>
                                      <p:to>
                                        <p:strVal val="visible"/>
                                      </p:to>
                                    </p:set>
                                    <p:animEffect transition="in" filter="wipe(down)">
                                      <p:cBhvr>
                                        <p:cTn id="28" dur="500"/>
                                        <p:tgtEl>
                                          <p:spTgt spid="4">
                                            <p:graphicEl>
                                              <a:dgm id="{7E7646CA-D02F-49E6-B406-BCCFB7031003}"/>
                                            </p:graphic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
                                            <p:graphicEl>
                                              <a:dgm id="{87115E24-54C3-4AD8-849B-6AF96A451EC0}"/>
                                            </p:graphicEl>
                                          </p:spTgt>
                                        </p:tgtEl>
                                        <p:attrNameLst>
                                          <p:attrName>style.visibility</p:attrName>
                                        </p:attrNameLst>
                                      </p:cBhvr>
                                      <p:to>
                                        <p:strVal val="visible"/>
                                      </p:to>
                                    </p:set>
                                    <p:animEffect transition="in" filter="wipe(down)">
                                      <p:cBhvr>
                                        <p:cTn id="31" dur="500"/>
                                        <p:tgtEl>
                                          <p:spTgt spid="4">
                                            <p:graphicEl>
                                              <a:dgm id="{87115E24-54C3-4AD8-849B-6AF96A451EC0}"/>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4">
                                            <p:graphicEl>
                                              <a:dgm id="{70328BFC-692C-43C2-844C-C1E36C9345FE}"/>
                                            </p:graphicEl>
                                          </p:spTgt>
                                        </p:tgtEl>
                                        <p:attrNameLst>
                                          <p:attrName>style.visibility</p:attrName>
                                        </p:attrNameLst>
                                      </p:cBhvr>
                                      <p:to>
                                        <p:strVal val="visible"/>
                                      </p:to>
                                    </p:set>
                                    <p:animEffect transition="in" filter="wipe(down)">
                                      <p:cBhvr>
                                        <p:cTn id="36" dur="500"/>
                                        <p:tgtEl>
                                          <p:spTgt spid="4">
                                            <p:graphicEl>
                                              <a:dgm id="{70328BFC-692C-43C2-844C-C1E36C9345FE}"/>
                                            </p:graphicEl>
                                          </p:spTgt>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4">
                                            <p:graphicEl>
                                              <a:dgm id="{CAC5C345-9933-4D30-BFF0-D36C176BE3DE}"/>
                                            </p:graphicEl>
                                          </p:spTgt>
                                        </p:tgtEl>
                                        <p:attrNameLst>
                                          <p:attrName>style.visibility</p:attrName>
                                        </p:attrNameLst>
                                      </p:cBhvr>
                                      <p:to>
                                        <p:strVal val="visible"/>
                                      </p:to>
                                    </p:set>
                                    <p:animEffect transition="in" filter="wipe(down)">
                                      <p:cBhvr>
                                        <p:cTn id="39" dur="500"/>
                                        <p:tgtEl>
                                          <p:spTgt spid="4">
                                            <p:graphicEl>
                                              <a:dgm id="{CAC5C345-9933-4D30-BFF0-D36C176BE3DE}"/>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
                                            <p:graphicEl>
                                              <a:dgm id="{4484317E-A19F-4D21-A691-4EFFC92D6313}"/>
                                            </p:graphicEl>
                                          </p:spTgt>
                                        </p:tgtEl>
                                        <p:attrNameLst>
                                          <p:attrName>style.visibility</p:attrName>
                                        </p:attrNameLst>
                                      </p:cBhvr>
                                      <p:to>
                                        <p:strVal val="visible"/>
                                      </p:to>
                                    </p:set>
                                    <p:animEffect transition="in" filter="wipe(down)">
                                      <p:cBhvr>
                                        <p:cTn id="44" dur="500"/>
                                        <p:tgtEl>
                                          <p:spTgt spid="4">
                                            <p:graphicEl>
                                              <a:dgm id="{4484317E-A19F-4D21-A691-4EFFC92D6313}"/>
                                            </p:graphicEl>
                                          </p:spTgt>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4">
                                            <p:graphicEl>
                                              <a:dgm id="{025E2F4D-3498-415E-A119-B3A655477B4A}"/>
                                            </p:graphicEl>
                                          </p:spTgt>
                                        </p:tgtEl>
                                        <p:attrNameLst>
                                          <p:attrName>style.visibility</p:attrName>
                                        </p:attrNameLst>
                                      </p:cBhvr>
                                      <p:to>
                                        <p:strVal val="visible"/>
                                      </p:to>
                                    </p:set>
                                    <p:animEffect transition="in" filter="wipe(down)">
                                      <p:cBhvr>
                                        <p:cTn id="47" dur="500"/>
                                        <p:tgtEl>
                                          <p:spTgt spid="4">
                                            <p:graphicEl>
                                              <a:dgm id="{025E2F4D-3498-415E-A119-B3A655477B4A}"/>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
                                            <p:graphicEl>
                                              <a:dgm id="{41CFB530-F30B-463A-927C-00925B199575}"/>
                                            </p:graphicEl>
                                          </p:spTgt>
                                        </p:tgtEl>
                                        <p:attrNameLst>
                                          <p:attrName>style.visibility</p:attrName>
                                        </p:attrNameLst>
                                      </p:cBhvr>
                                      <p:to>
                                        <p:strVal val="visible"/>
                                      </p:to>
                                    </p:set>
                                    <p:animEffect transition="in" filter="wipe(down)">
                                      <p:cBhvr>
                                        <p:cTn id="52" dur="500"/>
                                        <p:tgtEl>
                                          <p:spTgt spid="4">
                                            <p:graphicEl>
                                              <a:dgm id="{41CFB530-F30B-463A-927C-00925B199575}"/>
                                            </p:graphicEl>
                                          </p:spTgt>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4">
                                            <p:graphicEl>
                                              <a:dgm id="{988BC8E2-9605-47DF-9E95-B827D67EBDF0}"/>
                                            </p:graphicEl>
                                          </p:spTgt>
                                        </p:tgtEl>
                                        <p:attrNameLst>
                                          <p:attrName>style.visibility</p:attrName>
                                        </p:attrNameLst>
                                      </p:cBhvr>
                                      <p:to>
                                        <p:strVal val="visible"/>
                                      </p:to>
                                    </p:set>
                                    <p:animEffect transition="in" filter="wipe(down)">
                                      <p:cBhvr>
                                        <p:cTn id="55" dur="500"/>
                                        <p:tgtEl>
                                          <p:spTgt spid="4">
                                            <p:graphicEl>
                                              <a:dgm id="{988BC8E2-9605-47DF-9E95-B827D67EBDF0}"/>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4">
                                            <p:graphicEl>
                                              <a:dgm id="{CF662DDC-254D-4648-98BD-49A2C4D5329E}"/>
                                            </p:graphicEl>
                                          </p:spTgt>
                                        </p:tgtEl>
                                        <p:attrNameLst>
                                          <p:attrName>style.visibility</p:attrName>
                                        </p:attrNameLst>
                                      </p:cBhvr>
                                      <p:to>
                                        <p:strVal val="visible"/>
                                      </p:to>
                                    </p:set>
                                    <p:animEffect transition="in" filter="wipe(down)">
                                      <p:cBhvr>
                                        <p:cTn id="60" dur="500"/>
                                        <p:tgtEl>
                                          <p:spTgt spid="4">
                                            <p:graphicEl>
                                              <a:dgm id="{CF662DDC-254D-4648-98BD-49A2C4D5329E}"/>
                                            </p:graphicEl>
                                          </p:spTgt>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4">
                                            <p:graphicEl>
                                              <a:dgm id="{B64704D2-B909-439E-BDCA-A3F5BCFA232F}"/>
                                            </p:graphicEl>
                                          </p:spTgt>
                                        </p:tgtEl>
                                        <p:attrNameLst>
                                          <p:attrName>style.visibility</p:attrName>
                                        </p:attrNameLst>
                                      </p:cBhvr>
                                      <p:to>
                                        <p:strVal val="visible"/>
                                      </p:to>
                                    </p:set>
                                    <p:animEffect transition="in" filter="wipe(down)">
                                      <p:cBhvr>
                                        <p:cTn id="63" dur="500"/>
                                        <p:tgtEl>
                                          <p:spTgt spid="4">
                                            <p:graphicEl>
                                              <a:dgm id="{B64704D2-B909-439E-BDCA-A3F5BCFA232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3663" y="-13884"/>
            <a:ext cx="10972800" cy="830178"/>
          </a:xfrm>
          <a:noFill/>
        </p:spPr>
        <p:txBody>
          <a:bodyPr>
            <a:normAutofit/>
          </a:bodyPr>
          <a:lstStyle/>
          <a:p>
            <a:pPr algn="ctr"/>
            <a:r>
              <a:rPr lang="en-GB" sz="4800" b="1" dirty="0"/>
              <a:t>Overcoming Resource Barriers</a:t>
            </a:r>
          </a:p>
        </p:txBody>
      </p:sp>
      <p:sp>
        <p:nvSpPr>
          <p:cNvPr id="2" name="TextBox 1"/>
          <p:cNvSpPr txBox="1"/>
          <p:nvPr/>
        </p:nvSpPr>
        <p:spPr>
          <a:xfrm>
            <a:off x="372640" y="4190434"/>
            <a:ext cx="11446720" cy="230832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4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Why are the care team particularly busy in the morning in nursing homes?</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4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How might Miss Cooper feel about not being able to attend her opticians appointment?</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4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How can the care team help her attend an appointment that will be acceptable to her and put less strain on staffing resources?</a:t>
            </a:r>
          </a:p>
        </p:txBody>
      </p:sp>
      <p:sp>
        <p:nvSpPr>
          <p:cNvPr id="4" name="Rectangle 3">
            <a:extLst>
              <a:ext uri="{FF2B5EF4-FFF2-40B4-BE49-F238E27FC236}">
                <a16:creationId xmlns:a16="http://schemas.microsoft.com/office/drawing/2014/main" id="{24B2DBF4-7AA2-4940-895F-26DFC821F2FA}"/>
              </a:ext>
            </a:extLst>
          </p:cNvPr>
          <p:cNvSpPr/>
          <p:nvPr/>
        </p:nvSpPr>
        <p:spPr>
          <a:xfrm>
            <a:off x="96253" y="960672"/>
            <a:ext cx="12015537" cy="30469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Miss Cooper is staying in a nursing home while her bungalow is fitted with handrails and ramps. She recently broke her hip and is recovering in the nursing home.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She used the phone in her room to make an optician’s appointment at 10:00am tomorrow. She asked for a carer to go with her because she needs physical assistance.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The nurse in charge informed her that no one can take her then – all care staff will be helping other residents to wash, dress and have breakfast. The home is also short staffed.</a:t>
            </a:r>
          </a:p>
        </p:txBody>
      </p:sp>
    </p:spTree>
    <p:extLst>
      <p:ext uri="{BB962C8B-B14F-4D97-AF65-F5344CB8AC3E}">
        <p14:creationId xmlns:p14="http://schemas.microsoft.com/office/powerpoint/2010/main" val="688217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D9C647E071ED4D9B7D0BA81432F5C2" ma:contentTypeVersion="18" ma:contentTypeDescription="Create a new document." ma:contentTypeScope="" ma:versionID="c4253f1ec559ce4a1c8458976e9933d9">
  <xsd:schema xmlns:xsd="http://www.w3.org/2001/XMLSchema" xmlns:xs="http://www.w3.org/2001/XMLSchema" xmlns:p="http://schemas.microsoft.com/office/2006/metadata/properties" xmlns:ns2="070f71ce-64c7-4b17-bb6b-21ebf0c68387" xmlns:ns3="8c49430d-f190-4cd8-83c3-84bb6a3d29af" targetNamespace="http://schemas.microsoft.com/office/2006/metadata/properties" ma:root="true" ma:fieldsID="1f43a1ec969e57a8b63a5fdad0c86529" ns2:_="" ns3:_="">
    <xsd:import namespace="070f71ce-64c7-4b17-bb6b-21ebf0c68387"/>
    <xsd:import namespace="8c49430d-f190-4cd8-83c3-84bb6a3d29a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Completed"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Not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0f71ce-64c7-4b17-bb6b-21ebf0c683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Completed" ma:index="17" nillable="true" ma:displayName="Completed" ma:default="0" ma:format="Dropdown" ma:internalName="Completed">
      <xsd:simpleType>
        <xsd:restriction base="dms:Boolea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72bb472-3a9c-4f56-9e6f-fdae2be011a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Notes" ma:index="24" nillable="true" ma:displayName="Notes" ma:format="Dropdown" ma:internalName="Notes">
      <xsd:simpleType>
        <xsd:restriction base="dms:Note">
          <xsd:maxLength value="255"/>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c49430d-f190-4cd8-83c3-84bb6a3d29a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199d808-df6e-4fcd-b362-d9c1aab5c644}" ma:internalName="TaxCatchAll" ma:showField="CatchAllData" ma:web="8c49430d-f190-4cd8-83c3-84bb6a3d29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E7F1B41-80EB-44E6-9DA2-6B8C02FFF59F}"/>
</file>

<file path=customXml/itemProps2.xml><?xml version="1.0" encoding="utf-8"?>
<ds:datastoreItem xmlns:ds="http://schemas.openxmlformats.org/officeDocument/2006/customXml" ds:itemID="{44629AA6-8187-41CC-B7EE-CBF93AE117A5}"/>
</file>

<file path=docProps/app.xml><?xml version="1.0" encoding="utf-8"?>
<Properties xmlns="http://schemas.openxmlformats.org/officeDocument/2006/extended-properties" xmlns:vt="http://schemas.openxmlformats.org/officeDocument/2006/docPropsVTypes">
  <TotalTime>0</TotalTime>
  <Words>2454</Words>
  <Application>Microsoft Office PowerPoint</Application>
  <PresentationFormat>Widescreen</PresentationFormat>
  <Paragraphs>286</Paragraphs>
  <Slides>39</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39</vt:i4>
      </vt:variant>
    </vt:vector>
  </HeadingPairs>
  <TitlesOfParts>
    <vt:vector size="45" baseType="lpstr">
      <vt:lpstr>Arial</vt:lpstr>
      <vt:lpstr>Calibri</vt:lpstr>
      <vt:lpstr>Calibri Light</vt:lpstr>
      <vt:lpstr>Comic Sans MS</vt:lpstr>
      <vt:lpstr>Office Theme</vt:lpstr>
      <vt:lpstr>1_Office Theme</vt:lpstr>
      <vt:lpstr>PowerPoint Presentation</vt:lpstr>
      <vt:lpstr>What are Barriers?</vt:lpstr>
      <vt:lpstr>The 8 types of barriers</vt:lpstr>
      <vt:lpstr>Physical Barriers</vt:lpstr>
      <vt:lpstr>Examples of Physical Barriers</vt:lpstr>
      <vt:lpstr>Overcoming Physical Barriers</vt:lpstr>
      <vt:lpstr>Resource Barriers</vt:lpstr>
      <vt:lpstr>Examples of Resource Barriers</vt:lpstr>
      <vt:lpstr>Overcoming Resource Barriers</vt:lpstr>
      <vt:lpstr>Overcoming Resource Barriers</vt:lpstr>
      <vt:lpstr>Sensory Barriers</vt:lpstr>
      <vt:lpstr>Examples of Sensory Barriers</vt:lpstr>
      <vt:lpstr>Overcoming Sensory Barriers</vt:lpstr>
      <vt:lpstr>Psychological Barriers</vt:lpstr>
      <vt:lpstr>Psychological Barriers</vt:lpstr>
      <vt:lpstr>Cultural Barriers</vt:lpstr>
      <vt:lpstr>Overcoming social, cultural and psychological barriers</vt:lpstr>
      <vt:lpstr>Language Barriers</vt:lpstr>
      <vt:lpstr>Examples of Language Barriers</vt:lpstr>
      <vt:lpstr>Overcoming Language Barriers</vt:lpstr>
      <vt:lpstr>Overcoming Language Barriers</vt:lpstr>
      <vt:lpstr>Intellectual Barriers</vt:lpstr>
      <vt:lpstr>Examples of Intellectual Barriers</vt:lpstr>
      <vt:lpstr>Overcoming Intellectual Barriers</vt:lpstr>
      <vt:lpstr>Overcoming Intellectual Barriers</vt:lpstr>
      <vt:lpstr>Overcoming Intellectual Barriers</vt:lpstr>
      <vt:lpstr>Geographical and Financial Barriers</vt:lpstr>
      <vt:lpstr>Geographical Barriers</vt:lpstr>
      <vt:lpstr>Examples of Geographical Barriers</vt:lpstr>
      <vt:lpstr>Reasons for Geographical Barriers</vt:lpstr>
      <vt:lpstr>Overcoming Geographical Barriers</vt:lpstr>
      <vt:lpstr>Overcoming Geographical Barriers</vt:lpstr>
      <vt:lpstr>Overcoming Geographical Barriers</vt:lpstr>
      <vt:lpstr>Financial Barriers</vt:lpstr>
      <vt:lpstr>Examples of Financial Barriers</vt:lpstr>
      <vt:lpstr>Overcoming some Financial Barriers</vt:lpstr>
      <vt:lpstr>Overcoming Financial Barriers</vt:lpstr>
      <vt:lpstr>Overcoming Financial Barriers</vt:lpstr>
      <vt:lpstr>Overcoming Financial Barriers</vt:lpstr>
    </vt:vector>
  </TitlesOfParts>
  <Company>NCC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Harrison, Robyn</dc:creator>
  <cp:lastModifiedBy>Harrison, Robyn</cp:lastModifiedBy>
  <cp:revision>1</cp:revision>
  <dcterms:created xsi:type="dcterms:W3CDTF">2023-11-08T07:38:29Z</dcterms:created>
  <dcterms:modified xsi:type="dcterms:W3CDTF">2023-11-08T07:38:59Z</dcterms:modified>
</cp:coreProperties>
</file>